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61" r:id="rId4"/>
    <p:sldId id="262" r:id="rId5"/>
    <p:sldId id="287" r:id="rId6"/>
    <p:sldId id="288" r:id="rId7"/>
    <p:sldId id="264" r:id="rId8"/>
    <p:sldId id="265" r:id="rId9"/>
    <p:sldId id="266" r:id="rId10"/>
    <p:sldId id="286" r:id="rId11"/>
    <p:sldId id="276" r:id="rId12"/>
    <p:sldId id="280" r:id="rId13"/>
    <p:sldId id="285" r:id="rId14"/>
    <p:sldId id="289" r:id="rId15"/>
    <p:sldId id="284" r:id="rId16"/>
    <p:sldId id="290" r:id="rId17"/>
    <p:sldId id="29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796" autoAdjust="0"/>
  </p:normalViewPr>
  <p:slideViewPr>
    <p:cSldViewPr snapToGrid="0">
      <p:cViewPr varScale="1">
        <p:scale>
          <a:sx n="100" d="100"/>
          <a:sy n="100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39456-82D3-4427-9C0E-1288FF726AB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DB146DA-F3F8-465A-AEDB-92F04470E401}">
      <dgm:prSet phldrT="[Texte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dirty="0"/>
            <a:t>Analyse (critique) de la construction du document cartographique (Bazile, 2020 ; Fuchs </a:t>
          </a:r>
          <a:r>
            <a:rPr lang="fr-FR" i="1" dirty="0"/>
            <a:t>et al.</a:t>
          </a:r>
          <a:r>
            <a:rPr lang="fr-FR" dirty="0"/>
            <a:t>, 2018 ; Grandjean, 2020, 2023 ; </a:t>
          </a:r>
          <a:r>
            <a:rPr lang="fr-FR" dirty="0" err="1"/>
            <a:t>Ringot</a:t>
          </a:r>
          <a:r>
            <a:rPr lang="fr-FR" dirty="0"/>
            <a:t>, 2020).</a:t>
          </a:r>
        </a:p>
      </dgm:t>
    </dgm:pt>
    <dgm:pt modelId="{6E355A30-0EE9-4887-AC8B-B4BBF47A0D21}" type="parTrans" cxnId="{213EEAA5-EA72-4ED8-947C-350832A1DAA8}">
      <dgm:prSet/>
      <dgm:spPr/>
      <dgm:t>
        <a:bodyPr/>
        <a:lstStyle/>
        <a:p>
          <a:endParaRPr lang="fr-FR"/>
        </a:p>
      </dgm:t>
    </dgm:pt>
    <dgm:pt modelId="{8C3B6192-2154-47E7-A0A1-E7E3FFE323A3}" type="sibTrans" cxnId="{213EEAA5-EA72-4ED8-947C-350832A1DAA8}">
      <dgm:prSet/>
      <dgm:spPr/>
      <dgm:t>
        <a:bodyPr/>
        <a:lstStyle/>
        <a:p>
          <a:endParaRPr lang="fr-FR"/>
        </a:p>
      </dgm:t>
    </dgm:pt>
    <dgm:pt modelId="{30CC98A7-C886-4C0F-9B9E-8D09169E3F5D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/>
            <a:t>Analyse du document et de l’image cartographique en elle-même (Di Filippo, 2021 ; Fraser et </a:t>
          </a:r>
          <a:r>
            <a:rPr lang="fr-FR" dirty="0" err="1"/>
            <a:t>Wilmott</a:t>
          </a:r>
          <a:r>
            <a:rPr lang="fr-FR" dirty="0"/>
            <a:t>, 2016 ; Friche, 2020 ; Hutchinson, 2019).</a:t>
          </a:r>
        </a:p>
      </dgm:t>
    </dgm:pt>
    <dgm:pt modelId="{755FFB9A-5E8C-455C-8C8C-EDE9C9A4F005}" type="parTrans" cxnId="{C3CED720-5CC0-4A5B-BA05-821B1CF75C0C}">
      <dgm:prSet/>
      <dgm:spPr/>
      <dgm:t>
        <a:bodyPr/>
        <a:lstStyle/>
        <a:p>
          <a:endParaRPr lang="fr-FR"/>
        </a:p>
      </dgm:t>
    </dgm:pt>
    <dgm:pt modelId="{766FE20B-8DC8-473F-BDC2-604BA988F27E}" type="sibTrans" cxnId="{C3CED720-5CC0-4A5B-BA05-821B1CF75C0C}">
      <dgm:prSet/>
      <dgm:spPr/>
      <dgm:t>
        <a:bodyPr/>
        <a:lstStyle/>
        <a:p>
          <a:endParaRPr lang="fr-FR"/>
        </a:p>
      </dgm:t>
    </dgm:pt>
    <dgm:pt modelId="{BE1084CC-0743-4FD9-9BBA-A695AA0BE9AD}">
      <dgm:prSet phldrT="[Texte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dirty="0"/>
            <a:t>Analyse de l’intégration de la cartographie dans le dispositif en lui-même (</a:t>
          </a:r>
          <a:r>
            <a:rPr lang="fr-FR" dirty="0" err="1"/>
            <a:t>Goria</a:t>
          </a:r>
          <a:r>
            <a:rPr lang="fr-FR" dirty="0"/>
            <a:t>, 2012 ; Thorn, 2018,).</a:t>
          </a:r>
        </a:p>
      </dgm:t>
    </dgm:pt>
    <dgm:pt modelId="{24536458-D69F-4410-AE81-55F60A54B10E}" type="parTrans" cxnId="{27B6B835-FDC0-4E6D-8287-C4A29C78C966}">
      <dgm:prSet/>
      <dgm:spPr/>
      <dgm:t>
        <a:bodyPr/>
        <a:lstStyle/>
        <a:p>
          <a:endParaRPr lang="fr-FR"/>
        </a:p>
      </dgm:t>
    </dgm:pt>
    <dgm:pt modelId="{E89796F2-CC95-4096-A97F-B082A99ABFEF}" type="sibTrans" cxnId="{27B6B835-FDC0-4E6D-8287-C4A29C78C966}">
      <dgm:prSet/>
      <dgm:spPr/>
      <dgm:t>
        <a:bodyPr/>
        <a:lstStyle/>
        <a:p>
          <a:endParaRPr lang="fr-FR"/>
        </a:p>
      </dgm:t>
    </dgm:pt>
    <dgm:pt modelId="{E4262CC3-39C6-4779-89C5-424376CD9495}">
      <dgm:prSet phldrT="[Texte]" phldr="1"/>
      <dgm:spPr/>
      <dgm:t>
        <a:bodyPr/>
        <a:lstStyle/>
        <a:p>
          <a:endParaRPr lang="fr-FR"/>
        </a:p>
      </dgm:t>
    </dgm:pt>
    <dgm:pt modelId="{2F2686A9-05A0-425C-B93B-F9A8C5FCE73A}" type="parTrans" cxnId="{1257572F-502D-426E-BF1F-012BD675BC3B}">
      <dgm:prSet/>
      <dgm:spPr/>
      <dgm:t>
        <a:bodyPr/>
        <a:lstStyle/>
        <a:p>
          <a:endParaRPr lang="fr-FR"/>
        </a:p>
      </dgm:t>
    </dgm:pt>
    <dgm:pt modelId="{9241A4F9-83BD-46C0-8710-AEA74AA1375B}" type="sibTrans" cxnId="{1257572F-502D-426E-BF1F-012BD675BC3B}">
      <dgm:prSet/>
      <dgm:spPr/>
      <dgm:t>
        <a:bodyPr/>
        <a:lstStyle/>
        <a:p>
          <a:endParaRPr lang="fr-FR"/>
        </a:p>
      </dgm:t>
    </dgm:pt>
    <dgm:pt modelId="{E01FD330-4F42-443A-B302-A64291BA5972}">
      <dgm:prSet/>
      <dgm:spPr>
        <a:solidFill>
          <a:srgbClr val="163E64"/>
        </a:solidFill>
      </dgm:spPr>
      <dgm:t>
        <a:bodyPr/>
        <a:lstStyle/>
        <a:p>
          <a:r>
            <a:rPr lang="fr-FR" dirty="0"/>
            <a:t>Analyse d’une cartographie mentale effectuée par les </a:t>
          </a:r>
          <a:r>
            <a:rPr lang="fr-FR" dirty="0" err="1"/>
            <a:t>joueur·euses</a:t>
          </a:r>
          <a:r>
            <a:rPr lang="fr-FR" dirty="0"/>
            <a:t> (</a:t>
          </a:r>
          <a:r>
            <a:rPr lang="fr-FR" dirty="0" err="1"/>
            <a:t>Nitsche</a:t>
          </a:r>
          <a:r>
            <a:rPr lang="fr-FR" dirty="0"/>
            <a:t>, 2008 ; Ter </a:t>
          </a:r>
          <a:r>
            <a:rPr lang="fr-FR" dirty="0" err="1"/>
            <a:t>Minassian</a:t>
          </a:r>
          <a:r>
            <a:rPr lang="fr-FR" dirty="0"/>
            <a:t>, 2018 ; </a:t>
          </a:r>
          <a:r>
            <a:rPr lang="fr-FR" dirty="0" err="1"/>
            <a:t>Triclot</a:t>
          </a:r>
          <a:r>
            <a:rPr lang="fr-FR" dirty="0"/>
            <a:t>, 2011 ;)</a:t>
          </a:r>
        </a:p>
      </dgm:t>
    </dgm:pt>
    <dgm:pt modelId="{CE7CC8AB-4545-4A22-A622-26EEB6D6BC84}" type="parTrans" cxnId="{E521E458-369D-4467-9FB9-EE1654EB2E59}">
      <dgm:prSet/>
      <dgm:spPr/>
      <dgm:t>
        <a:bodyPr/>
        <a:lstStyle/>
        <a:p>
          <a:endParaRPr lang="fr-FR"/>
        </a:p>
      </dgm:t>
    </dgm:pt>
    <dgm:pt modelId="{F9CDD0CD-D0EC-4FE1-AADB-94ED46BC8B64}" type="sibTrans" cxnId="{E521E458-369D-4467-9FB9-EE1654EB2E59}">
      <dgm:prSet/>
      <dgm:spPr/>
      <dgm:t>
        <a:bodyPr/>
        <a:lstStyle/>
        <a:p>
          <a:endParaRPr lang="fr-FR"/>
        </a:p>
      </dgm:t>
    </dgm:pt>
    <dgm:pt modelId="{20D66B45-2C9E-4FB8-85F3-7167085E2C71}" type="pres">
      <dgm:prSet presAssocID="{94D39456-82D3-4427-9C0E-1288FF726AB9}" presName="matrix" presStyleCnt="0">
        <dgm:presLayoutVars>
          <dgm:chMax val="1"/>
          <dgm:dir/>
          <dgm:resizeHandles val="exact"/>
        </dgm:presLayoutVars>
      </dgm:prSet>
      <dgm:spPr/>
    </dgm:pt>
    <dgm:pt modelId="{3E2B7B2C-77DE-48E6-832B-052D3B22FCB0}" type="pres">
      <dgm:prSet presAssocID="{94D39456-82D3-4427-9C0E-1288FF726AB9}" presName="diamond" presStyleLbl="bgShp" presStyleIdx="0" presStyleCnt="1"/>
      <dgm:spPr/>
    </dgm:pt>
    <dgm:pt modelId="{D96EB635-6F5C-4663-9411-8CE4444437FA}" type="pres">
      <dgm:prSet presAssocID="{94D39456-82D3-4427-9C0E-1288FF726AB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C0E11CF-42D8-478C-BA51-BA5E4BCDE498}" type="pres">
      <dgm:prSet presAssocID="{94D39456-82D3-4427-9C0E-1288FF726AB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642A38C-58DB-4589-BF0A-7B88FAC7135C}" type="pres">
      <dgm:prSet presAssocID="{94D39456-82D3-4427-9C0E-1288FF726AB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A7474C9-6A0D-456B-AEA4-E1243215305A}" type="pres">
      <dgm:prSet presAssocID="{94D39456-82D3-4427-9C0E-1288FF726AB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737380B-A8DD-406E-BF59-95CCD2FCF062}" type="presOf" srcId="{E01FD330-4F42-443A-B302-A64291BA5972}" destId="{2A7474C9-6A0D-456B-AEA4-E1243215305A}" srcOrd="0" destOrd="0" presId="urn:microsoft.com/office/officeart/2005/8/layout/matrix3"/>
    <dgm:cxn modelId="{C3CED720-5CC0-4A5B-BA05-821B1CF75C0C}" srcId="{94D39456-82D3-4427-9C0E-1288FF726AB9}" destId="{30CC98A7-C886-4C0F-9B9E-8D09169E3F5D}" srcOrd="1" destOrd="0" parTransId="{755FFB9A-5E8C-455C-8C8C-EDE9C9A4F005}" sibTransId="{766FE20B-8DC8-473F-BDC2-604BA988F27E}"/>
    <dgm:cxn modelId="{1257572F-502D-426E-BF1F-012BD675BC3B}" srcId="{94D39456-82D3-4427-9C0E-1288FF726AB9}" destId="{E4262CC3-39C6-4779-89C5-424376CD9495}" srcOrd="4" destOrd="0" parTransId="{2F2686A9-05A0-425C-B93B-F9A8C5FCE73A}" sibTransId="{9241A4F9-83BD-46C0-8710-AEA74AA1375B}"/>
    <dgm:cxn modelId="{27B6B835-FDC0-4E6D-8287-C4A29C78C966}" srcId="{94D39456-82D3-4427-9C0E-1288FF726AB9}" destId="{BE1084CC-0743-4FD9-9BBA-A695AA0BE9AD}" srcOrd="2" destOrd="0" parTransId="{24536458-D69F-4410-AE81-55F60A54B10E}" sibTransId="{E89796F2-CC95-4096-A97F-B082A99ABFEF}"/>
    <dgm:cxn modelId="{E521E458-369D-4467-9FB9-EE1654EB2E59}" srcId="{94D39456-82D3-4427-9C0E-1288FF726AB9}" destId="{E01FD330-4F42-443A-B302-A64291BA5972}" srcOrd="3" destOrd="0" parTransId="{CE7CC8AB-4545-4A22-A622-26EEB6D6BC84}" sibTransId="{F9CDD0CD-D0EC-4FE1-AADB-94ED46BC8B64}"/>
    <dgm:cxn modelId="{2256A880-6512-4358-AE10-24FC8751CCA1}" type="presOf" srcId="{30CC98A7-C886-4C0F-9B9E-8D09169E3F5D}" destId="{2C0E11CF-42D8-478C-BA51-BA5E4BCDE498}" srcOrd="0" destOrd="0" presId="urn:microsoft.com/office/officeart/2005/8/layout/matrix3"/>
    <dgm:cxn modelId="{DD1E4B92-3F23-4187-AAD1-664A49303798}" type="presOf" srcId="{9DB146DA-F3F8-465A-AEDB-92F04470E401}" destId="{D96EB635-6F5C-4663-9411-8CE4444437FA}" srcOrd="0" destOrd="0" presId="urn:microsoft.com/office/officeart/2005/8/layout/matrix3"/>
    <dgm:cxn modelId="{213EEAA5-EA72-4ED8-947C-350832A1DAA8}" srcId="{94D39456-82D3-4427-9C0E-1288FF726AB9}" destId="{9DB146DA-F3F8-465A-AEDB-92F04470E401}" srcOrd="0" destOrd="0" parTransId="{6E355A30-0EE9-4887-AC8B-B4BBF47A0D21}" sibTransId="{8C3B6192-2154-47E7-A0A1-E7E3FFE323A3}"/>
    <dgm:cxn modelId="{179A1DA6-0525-4F4A-BC63-EC09C363FA1D}" type="presOf" srcId="{94D39456-82D3-4427-9C0E-1288FF726AB9}" destId="{20D66B45-2C9E-4FB8-85F3-7167085E2C71}" srcOrd="0" destOrd="0" presId="urn:microsoft.com/office/officeart/2005/8/layout/matrix3"/>
    <dgm:cxn modelId="{460A93B9-7885-42A6-B6C2-A52C89C97433}" type="presOf" srcId="{BE1084CC-0743-4FD9-9BBA-A695AA0BE9AD}" destId="{B642A38C-58DB-4589-BF0A-7B88FAC7135C}" srcOrd="0" destOrd="0" presId="urn:microsoft.com/office/officeart/2005/8/layout/matrix3"/>
    <dgm:cxn modelId="{F6776DDB-6E2A-44E6-9DDB-40028EC4E461}" type="presParOf" srcId="{20D66B45-2C9E-4FB8-85F3-7167085E2C71}" destId="{3E2B7B2C-77DE-48E6-832B-052D3B22FCB0}" srcOrd="0" destOrd="0" presId="urn:microsoft.com/office/officeart/2005/8/layout/matrix3"/>
    <dgm:cxn modelId="{0F2E7D73-B129-490E-8AF9-4156D4EA47F4}" type="presParOf" srcId="{20D66B45-2C9E-4FB8-85F3-7167085E2C71}" destId="{D96EB635-6F5C-4663-9411-8CE4444437FA}" srcOrd="1" destOrd="0" presId="urn:microsoft.com/office/officeart/2005/8/layout/matrix3"/>
    <dgm:cxn modelId="{AA353153-42A7-45CF-A671-2514DC92ECD1}" type="presParOf" srcId="{20D66B45-2C9E-4FB8-85F3-7167085E2C71}" destId="{2C0E11CF-42D8-478C-BA51-BA5E4BCDE498}" srcOrd="2" destOrd="0" presId="urn:microsoft.com/office/officeart/2005/8/layout/matrix3"/>
    <dgm:cxn modelId="{F466ED74-0502-46FE-A7B7-E8050EEF62E9}" type="presParOf" srcId="{20D66B45-2C9E-4FB8-85F3-7167085E2C71}" destId="{B642A38C-58DB-4589-BF0A-7B88FAC7135C}" srcOrd="3" destOrd="0" presId="urn:microsoft.com/office/officeart/2005/8/layout/matrix3"/>
    <dgm:cxn modelId="{EFC32CF6-D700-4B17-B816-7FDCCFB06450}" type="presParOf" srcId="{20D66B45-2C9E-4FB8-85F3-7167085E2C71}" destId="{2A7474C9-6A0D-456B-AEA4-E1243215305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B3930-0EAD-4019-87D2-A348EF67D76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2AABD56-8B2B-4429-8BDE-78502690C3A0}">
      <dgm:prSet/>
      <dgm:spPr/>
      <dgm:t>
        <a:bodyPr/>
        <a:lstStyle/>
        <a:p>
          <a:r>
            <a:rPr lang="fr-FR"/>
            <a:t>Une méthodologie centrée sur l’objet pour la thèse.</a:t>
          </a:r>
          <a:endParaRPr lang="en-US"/>
        </a:p>
      </dgm:t>
    </dgm:pt>
    <dgm:pt modelId="{E18BF8D6-BB52-4129-B154-7765CD0AD8C5}" type="parTrans" cxnId="{1F048467-41C7-4858-B48D-348A2F920AD3}">
      <dgm:prSet/>
      <dgm:spPr/>
      <dgm:t>
        <a:bodyPr/>
        <a:lstStyle/>
        <a:p>
          <a:endParaRPr lang="en-US"/>
        </a:p>
      </dgm:t>
    </dgm:pt>
    <dgm:pt modelId="{4440B4C3-01AB-45B6-8AFF-94DE56BCD83D}" type="sibTrans" cxnId="{1F048467-41C7-4858-B48D-348A2F920AD3}">
      <dgm:prSet/>
      <dgm:spPr/>
      <dgm:t>
        <a:bodyPr/>
        <a:lstStyle/>
        <a:p>
          <a:endParaRPr lang="en-US"/>
        </a:p>
      </dgm:t>
    </dgm:pt>
    <dgm:pt modelId="{54E660D9-D3A7-41E5-8CC0-3747F809801B}">
      <dgm:prSet/>
      <dgm:spPr/>
      <dgm:t>
        <a:bodyPr/>
        <a:lstStyle/>
        <a:p>
          <a:r>
            <a:rPr lang="fr-FR"/>
            <a:t>Une ouverture progressive de mes analyses vers leurs applications hors du contexte ludique.</a:t>
          </a:r>
          <a:endParaRPr lang="en-US"/>
        </a:p>
      </dgm:t>
    </dgm:pt>
    <dgm:pt modelId="{C9AA5063-1653-4E7E-B8B4-EF2CF29A77A1}" type="parTrans" cxnId="{DA1F7204-AEDB-4AB6-9E11-589F58226E7E}">
      <dgm:prSet/>
      <dgm:spPr/>
      <dgm:t>
        <a:bodyPr/>
        <a:lstStyle/>
        <a:p>
          <a:endParaRPr lang="en-US"/>
        </a:p>
      </dgm:t>
    </dgm:pt>
    <dgm:pt modelId="{9E5A48E5-65F8-4A60-9754-F0B9B3EBCA33}" type="sibTrans" cxnId="{DA1F7204-AEDB-4AB6-9E11-589F58226E7E}">
      <dgm:prSet/>
      <dgm:spPr/>
      <dgm:t>
        <a:bodyPr/>
        <a:lstStyle/>
        <a:p>
          <a:endParaRPr lang="en-US"/>
        </a:p>
      </dgm:t>
    </dgm:pt>
    <dgm:pt modelId="{48662E5B-7074-4A0D-B906-5B4162683E43}" type="pres">
      <dgm:prSet presAssocID="{F3FB3930-0EAD-4019-87D2-A348EF67D7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58F15C-0694-4855-BDBC-09E208736679}" type="pres">
      <dgm:prSet presAssocID="{C2AABD56-8B2B-4429-8BDE-78502690C3A0}" presName="hierRoot1" presStyleCnt="0"/>
      <dgm:spPr/>
    </dgm:pt>
    <dgm:pt modelId="{418B9A67-071B-441E-B035-B95A6D1B1077}" type="pres">
      <dgm:prSet presAssocID="{C2AABD56-8B2B-4429-8BDE-78502690C3A0}" presName="composite" presStyleCnt="0"/>
      <dgm:spPr/>
    </dgm:pt>
    <dgm:pt modelId="{BD707AE1-402F-4E0E-8809-C6B9EAD5FCB9}" type="pres">
      <dgm:prSet presAssocID="{C2AABD56-8B2B-4429-8BDE-78502690C3A0}" presName="background" presStyleLbl="node0" presStyleIdx="0" presStyleCnt="2"/>
      <dgm:spPr/>
    </dgm:pt>
    <dgm:pt modelId="{44E5BF2E-BC56-41A9-A6A2-21241691BF8C}" type="pres">
      <dgm:prSet presAssocID="{C2AABD56-8B2B-4429-8BDE-78502690C3A0}" presName="text" presStyleLbl="fgAcc0" presStyleIdx="0" presStyleCnt="2">
        <dgm:presLayoutVars>
          <dgm:chPref val="3"/>
        </dgm:presLayoutVars>
      </dgm:prSet>
      <dgm:spPr/>
    </dgm:pt>
    <dgm:pt modelId="{F97D84AF-0C8A-4F91-A8A6-D894B67F6EEA}" type="pres">
      <dgm:prSet presAssocID="{C2AABD56-8B2B-4429-8BDE-78502690C3A0}" presName="hierChild2" presStyleCnt="0"/>
      <dgm:spPr/>
    </dgm:pt>
    <dgm:pt modelId="{D90AFBC8-0A13-4896-AA01-016C3EB64DE5}" type="pres">
      <dgm:prSet presAssocID="{54E660D9-D3A7-41E5-8CC0-3747F809801B}" presName="hierRoot1" presStyleCnt="0"/>
      <dgm:spPr/>
    </dgm:pt>
    <dgm:pt modelId="{34245C7B-2E2E-469A-9809-58AEEDD4ABD0}" type="pres">
      <dgm:prSet presAssocID="{54E660D9-D3A7-41E5-8CC0-3747F809801B}" presName="composite" presStyleCnt="0"/>
      <dgm:spPr/>
    </dgm:pt>
    <dgm:pt modelId="{F4CEA90D-D994-4897-BF08-C73851985A79}" type="pres">
      <dgm:prSet presAssocID="{54E660D9-D3A7-41E5-8CC0-3747F809801B}" presName="background" presStyleLbl="node0" presStyleIdx="1" presStyleCnt="2"/>
      <dgm:spPr/>
    </dgm:pt>
    <dgm:pt modelId="{7ADB4047-4D4C-4174-9BDE-4CF4D3B77BBA}" type="pres">
      <dgm:prSet presAssocID="{54E660D9-D3A7-41E5-8CC0-3747F809801B}" presName="text" presStyleLbl="fgAcc0" presStyleIdx="1" presStyleCnt="2">
        <dgm:presLayoutVars>
          <dgm:chPref val="3"/>
        </dgm:presLayoutVars>
      </dgm:prSet>
      <dgm:spPr/>
    </dgm:pt>
    <dgm:pt modelId="{231C7DA8-226C-4F93-A706-1AC5E01C963C}" type="pres">
      <dgm:prSet presAssocID="{54E660D9-D3A7-41E5-8CC0-3747F809801B}" presName="hierChild2" presStyleCnt="0"/>
      <dgm:spPr/>
    </dgm:pt>
  </dgm:ptLst>
  <dgm:cxnLst>
    <dgm:cxn modelId="{DA1F7204-AEDB-4AB6-9E11-589F58226E7E}" srcId="{F3FB3930-0EAD-4019-87D2-A348EF67D765}" destId="{54E660D9-D3A7-41E5-8CC0-3747F809801B}" srcOrd="1" destOrd="0" parTransId="{C9AA5063-1653-4E7E-B8B4-EF2CF29A77A1}" sibTransId="{9E5A48E5-65F8-4A60-9754-F0B9B3EBCA33}"/>
    <dgm:cxn modelId="{D46A3915-F50B-4CB1-86EB-8280A9C99B37}" type="presOf" srcId="{54E660D9-D3A7-41E5-8CC0-3747F809801B}" destId="{7ADB4047-4D4C-4174-9BDE-4CF4D3B77BBA}" srcOrd="0" destOrd="0" presId="urn:microsoft.com/office/officeart/2005/8/layout/hierarchy1"/>
    <dgm:cxn modelId="{BF056734-A497-41AB-8BB2-00DDCACAA369}" type="presOf" srcId="{C2AABD56-8B2B-4429-8BDE-78502690C3A0}" destId="{44E5BF2E-BC56-41A9-A6A2-21241691BF8C}" srcOrd="0" destOrd="0" presId="urn:microsoft.com/office/officeart/2005/8/layout/hierarchy1"/>
    <dgm:cxn modelId="{1F048467-41C7-4858-B48D-348A2F920AD3}" srcId="{F3FB3930-0EAD-4019-87D2-A348EF67D765}" destId="{C2AABD56-8B2B-4429-8BDE-78502690C3A0}" srcOrd="0" destOrd="0" parTransId="{E18BF8D6-BB52-4129-B154-7765CD0AD8C5}" sibTransId="{4440B4C3-01AB-45B6-8AFF-94DE56BCD83D}"/>
    <dgm:cxn modelId="{FB638FB8-279C-4033-A76A-858352819D2E}" type="presOf" srcId="{F3FB3930-0EAD-4019-87D2-A348EF67D765}" destId="{48662E5B-7074-4A0D-B906-5B4162683E43}" srcOrd="0" destOrd="0" presId="urn:microsoft.com/office/officeart/2005/8/layout/hierarchy1"/>
    <dgm:cxn modelId="{6D8DB257-010A-4B27-9389-D5597F1C7980}" type="presParOf" srcId="{48662E5B-7074-4A0D-B906-5B4162683E43}" destId="{ED58F15C-0694-4855-BDBC-09E208736679}" srcOrd="0" destOrd="0" presId="urn:microsoft.com/office/officeart/2005/8/layout/hierarchy1"/>
    <dgm:cxn modelId="{6B3CDC25-CEA0-4620-AB77-92BA57A173A9}" type="presParOf" srcId="{ED58F15C-0694-4855-BDBC-09E208736679}" destId="{418B9A67-071B-441E-B035-B95A6D1B1077}" srcOrd="0" destOrd="0" presId="urn:microsoft.com/office/officeart/2005/8/layout/hierarchy1"/>
    <dgm:cxn modelId="{380F4190-7BF4-4BD1-9EBA-F07ABA5CAFAC}" type="presParOf" srcId="{418B9A67-071B-441E-B035-B95A6D1B1077}" destId="{BD707AE1-402F-4E0E-8809-C6B9EAD5FCB9}" srcOrd="0" destOrd="0" presId="urn:microsoft.com/office/officeart/2005/8/layout/hierarchy1"/>
    <dgm:cxn modelId="{5818A0BF-16DF-4742-858E-5B44502E2A35}" type="presParOf" srcId="{418B9A67-071B-441E-B035-B95A6D1B1077}" destId="{44E5BF2E-BC56-41A9-A6A2-21241691BF8C}" srcOrd="1" destOrd="0" presId="urn:microsoft.com/office/officeart/2005/8/layout/hierarchy1"/>
    <dgm:cxn modelId="{9C9B2209-1965-45C0-86F1-A905801BCF93}" type="presParOf" srcId="{ED58F15C-0694-4855-BDBC-09E208736679}" destId="{F97D84AF-0C8A-4F91-A8A6-D894B67F6EEA}" srcOrd="1" destOrd="0" presId="urn:microsoft.com/office/officeart/2005/8/layout/hierarchy1"/>
    <dgm:cxn modelId="{9B8D4CE5-F698-4DF4-B98B-D00CDF691F59}" type="presParOf" srcId="{48662E5B-7074-4A0D-B906-5B4162683E43}" destId="{D90AFBC8-0A13-4896-AA01-016C3EB64DE5}" srcOrd="1" destOrd="0" presId="urn:microsoft.com/office/officeart/2005/8/layout/hierarchy1"/>
    <dgm:cxn modelId="{28323EF2-1AD3-4422-8970-893A0CFC9B8E}" type="presParOf" srcId="{D90AFBC8-0A13-4896-AA01-016C3EB64DE5}" destId="{34245C7B-2E2E-469A-9809-58AEEDD4ABD0}" srcOrd="0" destOrd="0" presId="urn:microsoft.com/office/officeart/2005/8/layout/hierarchy1"/>
    <dgm:cxn modelId="{BAA9C68D-3964-405E-BFBC-BB3D26B6F499}" type="presParOf" srcId="{34245C7B-2E2E-469A-9809-58AEEDD4ABD0}" destId="{F4CEA90D-D994-4897-BF08-C73851985A79}" srcOrd="0" destOrd="0" presId="urn:microsoft.com/office/officeart/2005/8/layout/hierarchy1"/>
    <dgm:cxn modelId="{9165CFFE-9DF8-482D-A90F-7FFA34BE8B9F}" type="presParOf" srcId="{34245C7B-2E2E-469A-9809-58AEEDD4ABD0}" destId="{7ADB4047-4D4C-4174-9BDE-4CF4D3B77BBA}" srcOrd="1" destOrd="0" presId="urn:microsoft.com/office/officeart/2005/8/layout/hierarchy1"/>
    <dgm:cxn modelId="{A4A1D879-8A0E-4433-971C-088632FE37EF}" type="presParOf" srcId="{D90AFBC8-0A13-4896-AA01-016C3EB64DE5}" destId="{231C7DA8-226C-4F93-A706-1AC5E01C96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B7B2C-77DE-48E6-832B-052D3B22FCB0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EB635-6F5C-4663-9411-8CE4444437FA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Analyse (critique) de la construction du document cartographique (Bazile, 2020 ; Fuchs </a:t>
          </a:r>
          <a:r>
            <a:rPr lang="fr-FR" sz="1500" i="1" kern="1200" dirty="0"/>
            <a:t>et al.</a:t>
          </a:r>
          <a:r>
            <a:rPr lang="fr-FR" sz="1500" kern="1200" dirty="0"/>
            <a:t>, 2018 ; Grandjean, 2020, 2023 ; </a:t>
          </a:r>
          <a:r>
            <a:rPr lang="fr-FR" sz="1500" kern="1200" dirty="0" err="1"/>
            <a:t>Ringot</a:t>
          </a:r>
          <a:r>
            <a:rPr lang="fr-FR" sz="1500" kern="1200" dirty="0"/>
            <a:t>, 2020).</a:t>
          </a:r>
        </a:p>
      </dsp:txBody>
      <dsp:txXfrm>
        <a:off x="1972601" y="617935"/>
        <a:ext cx="1906956" cy="1906956"/>
      </dsp:txXfrm>
    </dsp:sp>
    <dsp:sp modelId="{2C0E11CF-42D8-478C-BA51-BA5E4BCDE498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Analyse du document et de l’image cartographique en elle-même (Di Filippo, 2021 ; Fraser et </a:t>
          </a:r>
          <a:r>
            <a:rPr lang="fr-FR" sz="1500" kern="1200" dirty="0" err="1"/>
            <a:t>Wilmott</a:t>
          </a:r>
          <a:r>
            <a:rPr lang="fr-FR" sz="1500" kern="1200" dirty="0"/>
            <a:t>, 2016 ; Friche, 2020 ; Hutchinson, 2019).</a:t>
          </a:r>
        </a:p>
      </dsp:txBody>
      <dsp:txXfrm>
        <a:off x="4248442" y="617935"/>
        <a:ext cx="1906956" cy="1906956"/>
      </dsp:txXfrm>
    </dsp:sp>
    <dsp:sp modelId="{B642A38C-58DB-4589-BF0A-7B88FAC7135C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Analyse de l’intégration de la cartographie dans le dispositif en lui-même (</a:t>
          </a:r>
          <a:r>
            <a:rPr lang="fr-FR" sz="1500" kern="1200" dirty="0" err="1"/>
            <a:t>Goria</a:t>
          </a:r>
          <a:r>
            <a:rPr lang="fr-FR" sz="1500" kern="1200" dirty="0"/>
            <a:t>, 2012 ; Thorn, 2018,).</a:t>
          </a:r>
        </a:p>
      </dsp:txBody>
      <dsp:txXfrm>
        <a:off x="1972601" y="2893775"/>
        <a:ext cx="1906956" cy="1906956"/>
      </dsp:txXfrm>
    </dsp:sp>
    <dsp:sp modelId="{2A7474C9-6A0D-456B-AEA4-E1243215305A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rgbClr val="163E6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Analyse d’une cartographie mentale effectuée par les </a:t>
          </a:r>
          <a:r>
            <a:rPr lang="fr-FR" sz="1500" kern="1200" dirty="0" err="1"/>
            <a:t>joueur·euses</a:t>
          </a:r>
          <a:r>
            <a:rPr lang="fr-FR" sz="1500" kern="1200" dirty="0"/>
            <a:t> (</a:t>
          </a:r>
          <a:r>
            <a:rPr lang="fr-FR" sz="1500" kern="1200" dirty="0" err="1"/>
            <a:t>Nitsche</a:t>
          </a:r>
          <a:r>
            <a:rPr lang="fr-FR" sz="1500" kern="1200" dirty="0"/>
            <a:t>, 2008 ; Ter </a:t>
          </a:r>
          <a:r>
            <a:rPr lang="fr-FR" sz="1500" kern="1200" dirty="0" err="1"/>
            <a:t>Minassian</a:t>
          </a:r>
          <a:r>
            <a:rPr lang="fr-FR" sz="1500" kern="1200" dirty="0"/>
            <a:t>, 2018 ; </a:t>
          </a:r>
          <a:r>
            <a:rPr lang="fr-FR" sz="1500" kern="1200" dirty="0" err="1"/>
            <a:t>Triclot</a:t>
          </a:r>
          <a:r>
            <a:rPr lang="fr-FR" sz="1500" kern="1200" dirty="0"/>
            <a:t>, 2011 ;)</a:t>
          </a:r>
        </a:p>
      </dsp:txBody>
      <dsp:txXfrm>
        <a:off x="4248442" y="2893775"/>
        <a:ext cx="1906956" cy="1906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07AE1-402F-4E0E-8809-C6B9EAD5FCB9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5BF2E-BC56-41A9-A6A2-21241691BF8C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Une méthodologie centrée sur l’objet pour la thèse.</a:t>
          </a:r>
          <a:endParaRPr lang="en-US" sz="3300" kern="1200"/>
        </a:p>
      </dsp:txBody>
      <dsp:txXfrm>
        <a:off x="696297" y="538547"/>
        <a:ext cx="4171627" cy="2590157"/>
      </dsp:txXfrm>
    </dsp:sp>
    <dsp:sp modelId="{F4CEA90D-D994-4897-BF08-C73851985A79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B4047-4D4C-4174-9BDE-4CF4D3B77BBA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Une ouverture progressive de mes analyses vers leurs applications hors du contexte ludique.</a:t>
          </a:r>
          <a:endParaRPr lang="en-US" sz="3300" kern="120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1F76E-52A6-4B07-9DA1-AD24ED7A6065}" type="datetimeFigureOut">
              <a:rPr lang="fr-FR" smtClean="0"/>
              <a:t>29/03/2025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E10DD-DAE6-40DD-9323-A0CED9149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28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l’acte social posé intentionnellement par le locuteur lors de la production de l’énoncé. » </a:t>
            </a:r>
            <a:r>
              <a:rPr lang="fr-FR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</a:t>
            </a:r>
            <a:r>
              <a:rPr lang="fr-FR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Bernicot</a:t>
            </a:r>
            <a:r>
              <a:rPr lang="fr-FR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1992, p. 59)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La chercheuse en psychologie caractérise fonction du langage en tant que :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[…] la manifestation théorique d’un mode d’utilisation du langage : une même intention communicative peut être transmise par des formes linguistiques différentes et inversement la même forme linguistique peut, dans des contextes de production différents, transmettre des intentions communicatives différentes. (</a:t>
            </a:r>
            <a:r>
              <a:rPr lang="fr-FR" sz="1800" i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Bernicot</a:t>
            </a:r>
            <a:r>
              <a:rPr lang="fr-FR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1992, p. 59)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10DD-DAE6-40DD-9323-A0CED9149E4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83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97C07-F75B-D70B-F332-B38DD3F6D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5E572C-8B38-C1E6-D136-FF84CCB4B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AE75C7-F65D-FB1A-BFA7-8768F58A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1258-36AA-4DE8-9F08-D25B26AEA8E2}" type="datetime1">
              <a:rPr lang="fr-FR" smtClean="0"/>
              <a:t>29/03/2025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032628-6994-1688-4937-C94C20A8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FFE300-6FA6-A63C-9B10-5102214B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67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9AD94-6733-6186-3A75-795628C2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5C4AEC-BD4B-C9C0-7CCE-62850F38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D71347-8D31-978B-D02B-A48FA681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506B-4DC8-4212-BB9C-60F2A8CBABE3}" type="datetime1">
              <a:rPr lang="fr-FR" smtClean="0"/>
              <a:t>29/03/2025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537920-8E6D-8555-52C9-49A30CAE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7821C-9336-99EE-7A04-D7503176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14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EBD8537-50B1-0A7B-211D-05AD99684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691D92-4AAC-75FE-6D41-19798013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0D674-A527-CB99-113B-BD85A90C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E940-74BA-42FA-A8B8-878B82BC9A5E}" type="datetime1">
              <a:rPr lang="fr-FR" smtClean="0"/>
              <a:t>29/03/2025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FEC838-7424-206A-38BC-9F77BB98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5B69B7-A96E-C263-966D-7342CDC4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55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E4092-312C-B150-B14F-4ED1D2DC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36005F-C851-4DAC-E0D7-400CD4784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B0DABC-6186-2009-2056-EFA421E3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E945-9DD4-4AED-8E2C-C1C093DEA571}" type="datetime1">
              <a:rPr lang="fr-FR" smtClean="0"/>
              <a:t>29/03/2025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0EDA66-BA51-2E88-9CF8-3179AC29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4345F4-EC6B-5517-EF1A-E3B4AB7A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73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0A8E0-C4BE-113D-FE0A-319897F3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523AA5-B235-20C7-5A8E-060A103C5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C937C-DEA6-5D5A-DCCE-C1B78138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41AA-47BE-42BE-862A-39DD5FB7FD31}" type="datetime1">
              <a:rPr lang="fr-FR" smtClean="0"/>
              <a:t>29/03/2025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457E8C-9721-5AD2-4A10-4B21F0E1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AE20B-0960-EB98-4788-7E75823A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71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7D4FA-E5BE-DE6A-2524-F9A01D01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5DDD4A-308E-1AA2-79F7-F98286BD1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092CC9-260D-3365-1209-5B542C9D7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6C5139-0CD3-D6FA-BEE8-DEF67A5C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85A1-67DB-423A-86C5-8EB64427E8F1}" type="datetime1">
              <a:rPr lang="fr-FR" smtClean="0"/>
              <a:t>29/03/2025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88FE5E-6009-BD71-4FC0-F79051BC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4E86FD-F6E3-F0E4-B00A-8DAE264F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70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DECF6-2DD7-FA2E-A75F-16524219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2C9AE-9015-0AFF-37D6-28EB9C3C9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BE7558-D5ED-9BFE-334F-7574A24C1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5E7A52-5C4A-0676-AC49-AA6AAC8C0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3BD86D-0EF1-7879-1470-3F01CC30E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9E8527-ED52-0B0B-4C81-CE43A7AD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800F-23AD-4038-8E43-848CD7ECC74E}" type="datetime1">
              <a:rPr lang="fr-FR" smtClean="0"/>
              <a:t>29/03/2025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8F98F1-3745-E957-58A0-723A3DE1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634611-3D6F-3B1F-8E90-35AD7280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96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5603F-CFA6-8C47-2D8D-8112AE43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A078F2-C8CD-1FD3-4170-24D35352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E9FE-4E44-46E7-8695-5964F0B8A346}" type="datetime1">
              <a:rPr lang="fr-FR" smtClean="0"/>
              <a:t>29/03/2025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7468D2-D134-A177-226B-923A9875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8B9E64-703F-C83E-A423-FC79B773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59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4EF70F-998A-9783-96C9-C0D1B086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9788-F73E-4DC1-8CCA-E626F4515A6A}" type="datetime1">
              <a:rPr lang="fr-FR" smtClean="0"/>
              <a:t>29/03/2025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96BF22-7B63-643A-41AB-FD9371CE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6331AA-DDCB-A3F5-442E-636B7A5C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00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2F483-50DA-6B0E-A0BA-7F1C0226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F64EEB-3880-CA84-3138-C86054AD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390BC9-FBAB-0C0C-637B-C6B9BAF4C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19A335-DF34-59D9-158D-83FA9798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BF49-2ED8-4216-88F3-6A9910E0D0A6}" type="datetime1">
              <a:rPr lang="fr-FR" smtClean="0"/>
              <a:t>29/03/2025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1B6241-73C5-175E-FAD1-91B457A1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574F00-4138-8E95-BF57-7DAE8209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70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4BA07-DCB5-6655-90CE-974AE974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B13EF0-3622-61B7-7737-EA5279F9E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1F47B1-A1DD-E579-2C73-853690D5F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00134E-641F-9FD8-D134-26E6C96C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30F-F401-4603-9DA9-6D1F399342CE}" type="datetime1">
              <a:rPr lang="fr-FR" smtClean="0"/>
              <a:t>29/03/2025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A4050E-F70D-BF20-A4EB-09657A00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D72C4C-5353-82DA-5F8B-E282F8F6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15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520A64A-6A23-5E08-D757-FCB0A4D1F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5534C2-E489-51E5-14E8-C459C20B2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C17351-0123-9B2A-6918-54CA9FCE3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C46E64-4DBC-42E1-AD0C-8DBAFE1EB290}" type="datetime1">
              <a:rPr lang="fr-FR" smtClean="0"/>
              <a:t>29/03/2025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9EC86-F59A-B62F-12D0-6671DB64F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3B40BE-893A-BAF7-5742-4834FBC46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EC9948-CF81-4F63-BBD5-4B3F04191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0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4000/books.editionsulm.4840" TargetMode="External"/><Relationship Id="rId3" Type="http://schemas.openxmlformats.org/officeDocument/2006/relationships/hyperlink" Target="https://doi.org/10.1007/s10708-007-9111-y" TargetMode="External"/><Relationship Id="rId7" Type="http://schemas.openxmlformats.org/officeDocument/2006/relationships/hyperlink" Target="https://doi.org/10.3917/arco.mbert.2016.01" TargetMode="External"/><Relationship Id="rId2" Type="http://schemas.openxmlformats.org/officeDocument/2006/relationships/hyperlink" Target="https://doi.org/10.3917/arco.eguin.2017.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917/lig.774.0029" TargetMode="External"/><Relationship Id="rId11" Type="http://schemas.openxmlformats.org/officeDocument/2006/relationships/hyperlink" Target="https://doi.org/10.3138/V167-G2U7-7356-6402" TargetMode="External"/><Relationship Id="rId5" Type="http://schemas.openxmlformats.org/officeDocument/2006/relationships/hyperlink" Target="https://theses.hal.science/tel-00863525" TargetMode="External"/><Relationship Id="rId10" Type="http://schemas.openxmlformats.org/officeDocument/2006/relationships/hyperlink" Target="https://doi.org/10.4000/questionsdecommunication.9050" TargetMode="External"/><Relationship Id="rId4" Type="http://schemas.openxmlformats.org/officeDocument/2006/relationships/hyperlink" Target="https://doi.org/10.1002/9780470669488.ch16" TargetMode="External"/><Relationship Id="rId9" Type="http://schemas.openxmlformats.org/officeDocument/2006/relationships/hyperlink" Target="https://doi.org/10.3917/lig.774.001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4000/communicationorganisation.3903" TargetMode="External"/><Relationship Id="rId13" Type="http://schemas.openxmlformats.org/officeDocument/2006/relationships/hyperlink" Target="https://doi.org/10.14714/CP91.1435" TargetMode="External"/><Relationship Id="rId3" Type="http://schemas.openxmlformats.org/officeDocument/2006/relationships/hyperlink" Target="https://doi.org/10.3917/dbu.peter.2014.01.0199" TargetMode="External"/><Relationship Id="rId7" Type="http://schemas.openxmlformats.org/officeDocument/2006/relationships/hyperlink" Target="https://doi.org/10.1111/jpcu.12736" TargetMode="External"/><Relationship Id="rId12" Type="http://schemas.openxmlformats.org/officeDocument/2006/relationships/hyperlink" Target="https://doi.org/10.4000/narratologie.10588" TargetMode="External"/><Relationship Id="rId2" Type="http://schemas.openxmlformats.org/officeDocument/2006/relationships/hyperlink" Target="https://docnum.univ-lorraine.fr/public/DDOC_T_2021_0110_BAZIL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l.univ-lorraine.fr/hal-03018946/document" TargetMode="External"/><Relationship Id="rId11" Type="http://schemas.openxmlformats.org/officeDocument/2006/relationships/hyperlink" Target="https://doi.org/10.4000/books.enseditions.45920" TargetMode="External"/><Relationship Id="rId5" Type="http://schemas.openxmlformats.org/officeDocument/2006/relationships/hyperlink" Target="https://mf.hypotheses.org/1171" TargetMode="External"/><Relationship Id="rId15" Type="http://schemas.openxmlformats.org/officeDocument/2006/relationships/hyperlink" Target="https://www.academia.edu/29997186/Les_enjeux_du_m%C3%A9tajeu_Les_pratiques_d_un_jeu_en_ligne_et_leurs_m%C3%A9diations" TargetMode="External"/><Relationship Id="rId10" Type="http://schemas.openxmlformats.org/officeDocument/2006/relationships/hyperlink" Target="https://doi.org/10.4000/books.pulg.24826" TargetMode="External"/><Relationship Id="rId4" Type="http://schemas.openxmlformats.org/officeDocument/2006/relationships/hyperlink" Target="https://doi.org/10.4000/sdj.936" TargetMode="External"/><Relationship Id="rId9" Type="http://schemas.openxmlformats.org/officeDocument/2006/relationships/hyperlink" Target="https://docnum.univ-lorraine.fr/public/DDOC_T_2020_0143_GRANDJEAN.pdf" TargetMode="External"/><Relationship Id="rId14" Type="http://schemas.openxmlformats.org/officeDocument/2006/relationships/hyperlink" Target="https://minds.wisconsin.edu/bitstream/handle/1793/78913/Thorn%20Ross%202018.pdf?sequence=1&amp;isAllowed=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95E1F-BF94-E4EB-4CBE-B13CA0C5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 err="1"/>
              <a:t>Dissocier</a:t>
            </a:r>
            <a:r>
              <a:rPr lang="en-US" sz="2200" dirty="0"/>
              <a:t> pour </a:t>
            </a:r>
            <a:r>
              <a:rPr lang="en-US" sz="2200" dirty="0" err="1"/>
              <a:t>rassembler</a:t>
            </a:r>
            <a:r>
              <a:rPr lang="en-US" sz="2200" dirty="0"/>
              <a:t> – </a:t>
            </a:r>
            <a:r>
              <a:rPr lang="en-US" sz="2200" dirty="0" err="1"/>
              <a:t>Épistémologie</a:t>
            </a:r>
            <a:r>
              <a:rPr lang="en-US" sz="2200" dirty="0"/>
              <a:t> de la </a:t>
            </a:r>
            <a:r>
              <a:rPr lang="en-US" sz="2200" dirty="0" err="1"/>
              <a:t>cartographie</a:t>
            </a:r>
            <a:r>
              <a:rPr lang="en-US" sz="2200" dirty="0"/>
              <a:t> dans le </a:t>
            </a:r>
            <a:r>
              <a:rPr lang="en-US" sz="2200" dirty="0" err="1"/>
              <a:t>contexte</a:t>
            </a:r>
            <a:r>
              <a:rPr lang="en-US" sz="2200" dirty="0"/>
              <a:t> </a:t>
            </a:r>
            <a:r>
              <a:rPr lang="en-US" sz="2200" dirty="0" err="1"/>
              <a:t>vidéoludique</a:t>
            </a:r>
            <a:endParaRPr lang="en-US" sz="2200" dirty="0"/>
          </a:p>
        </p:txBody>
      </p:sp>
      <p:pic>
        <p:nvPicPr>
          <p:cNvPr id="1026" name="Picture 2" descr="Monde de Monster Hunter | Wiki L'encyclopédie Moga | Fandom">
            <a:extLst>
              <a:ext uri="{FF2B5EF4-FFF2-40B4-BE49-F238E27FC236}">
                <a16:creationId xmlns:a16="http://schemas.microsoft.com/office/drawing/2014/main" id="{6A207B5F-FA1D-3E57-A547-FBBDD3A6C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r="15236" b="1"/>
          <a:stretch/>
        </p:blipFill>
        <p:spPr bwMode="auto">
          <a:xfrm>
            <a:off x="-9886" y="10"/>
            <a:ext cx="75726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9E80F889-D272-DFD7-B477-9BC48C37A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0" y="2543364"/>
            <a:ext cx="3434180" cy="35990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Doctorales</a:t>
            </a:r>
            <a:r>
              <a:rPr lang="en-US" sz="2000" dirty="0"/>
              <a:t> du CREM – 31 mars &amp; 1</a:t>
            </a:r>
            <a:r>
              <a:rPr lang="en-US" sz="2000" baseline="30000" dirty="0"/>
              <a:t>er</a:t>
            </a:r>
            <a:r>
              <a:rPr lang="en-US" sz="2000" dirty="0"/>
              <a:t> </a:t>
            </a:r>
            <a:r>
              <a:rPr lang="en-US" sz="2000" dirty="0" err="1"/>
              <a:t>avril</a:t>
            </a:r>
            <a:r>
              <a:rPr lang="en-US" sz="2000" dirty="0"/>
              <a:t> 2025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Lucas Friche – CREM et Liège Game Lab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Thèse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sciences de </a:t>
            </a:r>
            <a:r>
              <a:rPr lang="en-US" sz="2000" dirty="0" err="1"/>
              <a:t>l’information</a:t>
            </a:r>
            <a:r>
              <a:rPr lang="en-US" sz="2000" dirty="0"/>
              <a:t> et de la communication - D4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497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77D01F-6FFA-AD19-8AC7-8768459F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Mapping</a:t>
            </a: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48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map-making</a:t>
            </a: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dans </a:t>
            </a:r>
            <a:r>
              <a:rPr lang="en-US" sz="48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Monster Hunter </a:t>
            </a: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l’approche diachronique</a:t>
            </a:r>
            <a:endParaRPr lang="en-US" sz="4800" i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 7" descr="Une image contenant Jeu PC, Logiciel de jeu vidéo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2ADEB181-618B-A64E-5AD1-56FA67B9B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0304"/>
            <a:ext cx="10512547" cy="360054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7460A2-8114-7610-EC49-771A0CE7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11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DC04C-1483-861A-9487-94DC27B69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2A941-5B13-018F-5E79-08C02F45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55" y="113770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Les analyses de la cartographie dans le contexte (vidéo)ludique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662D9793-8FFB-DCDD-EE43-EEAE9E5E8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214487"/>
              </p:ext>
            </p:extLst>
          </p:nvPr>
        </p:nvGraphicFramePr>
        <p:xfrm>
          <a:off x="-38339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9ED9916-DED1-073C-F614-A738A19D6525}"/>
              </a:ext>
            </a:extLst>
          </p:cNvPr>
          <p:cNvSpPr txBox="1"/>
          <p:nvPr/>
        </p:nvSpPr>
        <p:spPr>
          <a:xfrm>
            <a:off x="7641805" y="1862752"/>
            <a:ext cx="3995947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Fabrication du document cartographique par les actions effectuées en jeu. -&gt; Fabrique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92778C-0A7A-6541-6CD6-49ABDBB5C1E0}"/>
              </a:ext>
            </a:extLst>
          </p:cNvPr>
          <p:cNvSpPr txBox="1"/>
          <p:nvPr/>
        </p:nvSpPr>
        <p:spPr>
          <a:xfrm>
            <a:off x="7641807" y="2801919"/>
            <a:ext cx="3995947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Spécificités de l’image carte vis-à-vis d’autres perspectives, intégration dans l’environnement numérique. -&gt; image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807EBC-C930-089A-87DE-8474DF7ADC53}"/>
              </a:ext>
            </a:extLst>
          </p:cNvPr>
          <p:cNvSpPr txBox="1"/>
          <p:nvPr/>
        </p:nvSpPr>
        <p:spPr>
          <a:xfrm>
            <a:off x="7641805" y="4957252"/>
            <a:ext cx="3995947" cy="1477328"/>
          </a:xfrm>
          <a:prstGeom prst="rect">
            <a:avLst/>
          </a:prstGeom>
          <a:solidFill>
            <a:srgbClr val="163E64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(Re)Contextualisation de l’expérience de jeu et de « l’exercice du possible » (Henriot, 2023, chapitre 6, paragr. 5) au sein de l’environnement ludique -&gt; </a:t>
            </a:r>
            <a:r>
              <a:rPr lang="fr-FR" i="1" dirty="0">
                <a:solidFill>
                  <a:schemeClr val="bg1"/>
                </a:solidFill>
              </a:rPr>
              <a:t>mapping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EE1D1A-CC0E-B208-F272-5C44B52C9110}"/>
              </a:ext>
            </a:extLst>
          </p:cNvPr>
          <p:cNvSpPr txBox="1"/>
          <p:nvPr/>
        </p:nvSpPr>
        <p:spPr>
          <a:xfrm>
            <a:off x="7641805" y="3741086"/>
            <a:ext cx="3995947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Réflexion sur l’utilisation d’une carte dans un dispositif et du sens donné à la « cartographie » dans le jeu. -&gt; englobante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AD198-985E-DFFA-28B5-B2069C22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25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0E5901-5648-EE03-F736-C791650C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22377"/>
            <a:ext cx="10515600" cy="1325563"/>
          </a:xfrm>
        </p:spPr>
        <p:txBody>
          <a:bodyPr/>
          <a:lstStyle/>
          <a:p>
            <a:r>
              <a:rPr lang="fr-FR" dirty="0"/>
              <a:t>Pour une approche communicationnelle de la cartographie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27E6E3-5939-C423-3B06-D4AF782471F8}"/>
              </a:ext>
            </a:extLst>
          </p:cNvPr>
          <p:cNvSpPr txBox="1"/>
          <p:nvPr/>
        </p:nvSpPr>
        <p:spPr>
          <a:xfrm>
            <a:off x="156713" y="1912869"/>
            <a:ext cx="328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Approches </a:t>
            </a:r>
            <a:r>
              <a:rPr lang="fr-FR" sz="2400" dirty="0" err="1"/>
              <a:t>autoriales</a:t>
            </a:r>
            <a:r>
              <a:rPr lang="fr-FR" sz="2400" dirty="0"/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EAD318-4B22-65FD-2C15-0D3D8CF635B4}"/>
              </a:ext>
            </a:extLst>
          </p:cNvPr>
          <p:cNvSpPr txBox="1"/>
          <p:nvPr/>
        </p:nvSpPr>
        <p:spPr>
          <a:xfrm>
            <a:off x="8748625" y="1912869"/>
            <a:ext cx="309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Pratiques et usages.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ADB5AD-3FB2-76AF-66FC-9EBA52A68683}"/>
              </a:ext>
            </a:extLst>
          </p:cNvPr>
          <p:cNvSpPr txBox="1"/>
          <p:nvPr/>
        </p:nvSpPr>
        <p:spPr>
          <a:xfrm>
            <a:off x="4985349" y="3539213"/>
            <a:ext cx="252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Carte numérique comme dispositif sociotechnique.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04D2F66-C24E-3B0A-D741-F5465753DD1F}"/>
              </a:ext>
            </a:extLst>
          </p:cNvPr>
          <p:cNvCxnSpPr>
            <a:cxnSpLocks/>
            <a:stCxn id="5" idx="1"/>
            <a:endCxn id="6" idx="0"/>
          </p:cNvCxnSpPr>
          <p:nvPr/>
        </p:nvCxnSpPr>
        <p:spPr>
          <a:xfrm flipH="1">
            <a:off x="6249119" y="2143702"/>
            <a:ext cx="2499506" cy="1395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E2B019D-6E1A-00CE-E6B5-493DEAF3582B}"/>
              </a:ext>
            </a:extLst>
          </p:cNvPr>
          <p:cNvCxnSpPr>
            <a:cxnSpLocks/>
            <a:stCxn id="4" idx="3"/>
            <a:endCxn id="6" idx="0"/>
          </p:cNvCxnSpPr>
          <p:nvPr/>
        </p:nvCxnSpPr>
        <p:spPr>
          <a:xfrm>
            <a:off x="3443377" y="2143702"/>
            <a:ext cx="2805742" cy="1395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07354E8-83FA-DBAB-4F54-B3EC7AE9FD0C}"/>
              </a:ext>
            </a:extLst>
          </p:cNvPr>
          <p:cNvSpPr txBox="1"/>
          <p:nvPr/>
        </p:nvSpPr>
        <p:spPr>
          <a:xfrm>
            <a:off x="156713" y="3400714"/>
            <a:ext cx="328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Comment penser l’</a:t>
            </a:r>
            <a:r>
              <a:rPr lang="fr-FR" sz="2400" dirty="0" err="1"/>
              <a:t>autorialité</a:t>
            </a:r>
            <a:r>
              <a:rPr lang="fr-FR" sz="2400" dirty="0"/>
              <a:t> dans contexte numérique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AE9E1D4-A78B-60BA-30AB-9D0197068A10}"/>
              </a:ext>
            </a:extLst>
          </p:cNvPr>
          <p:cNvSpPr txBox="1"/>
          <p:nvPr/>
        </p:nvSpPr>
        <p:spPr>
          <a:xfrm>
            <a:off x="8276328" y="3585379"/>
            <a:ext cx="4040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« manières de faire » avec les dispositifs numériques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C73AEE7-FE63-F1E0-0A46-CC3633B5EC81}"/>
              </a:ext>
            </a:extLst>
          </p:cNvPr>
          <p:cNvCxnSpPr>
            <a:cxnSpLocks/>
            <a:stCxn id="16" idx="0"/>
            <a:endCxn id="5" idx="2"/>
          </p:cNvCxnSpPr>
          <p:nvPr/>
        </p:nvCxnSpPr>
        <p:spPr>
          <a:xfrm flipV="1">
            <a:off x="10296347" y="2374534"/>
            <a:ext cx="1" cy="12108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A44E1F4-B0E4-1C92-4915-53F4185D2F1C}"/>
              </a:ext>
            </a:extLst>
          </p:cNvPr>
          <p:cNvCxnSpPr>
            <a:cxnSpLocks/>
            <a:stCxn id="15" idx="0"/>
            <a:endCxn id="4" idx="2"/>
          </p:cNvCxnSpPr>
          <p:nvPr/>
        </p:nvCxnSpPr>
        <p:spPr>
          <a:xfrm flipV="1">
            <a:off x="1800045" y="2374534"/>
            <a:ext cx="0" cy="1026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214A1570-D938-B0BD-1853-F0DB41451ADD}"/>
              </a:ext>
            </a:extLst>
          </p:cNvPr>
          <p:cNvCxnSpPr>
            <a:cxnSpLocks/>
            <a:stCxn id="6" idx="2"/>
            <a:endCxn id="33" idx="0"/>
          </p:cNvCxnSpPr>
          <p:nvPr/>
        </p:nvCxnSpPr>
        <p:spPr>
          <a:xfrm flipH="1">
            <a:off x="6231777" y="4739542"/>
            <a:ext cx="17342" cy="564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6CF7661B-9BF4-C0A0-6691-E70A4428F0DF}"/>
              </a:ext>
            </a:extLst>
          </p:cNvPr>
          <p:cNvSpPr txBox="1"/>
          <p:nvPr/>
        </p:nvSpPr>
        <p:spPr>
          <a:xfrm>
            <a:off x="3443378" y="5304056"/>
            <a:ext cx="557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Ouvre l’analyse des contextes communicationnels cartographiques 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A7BA2C1E-AE46-D145-F797-BC4BEB8E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129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695F26-39DB-450E-B464-9C76CD233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42E55F-A297-474F-AF2D-6D3A15822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C22FB7-BAA6-FB94-A590-D6E65B52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69" y="165073"/>
            <a:ext cx="5011473" cy="1773936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2"/>
                </a:solidFill>
              </a:rPr>
              <a:t>Fonction « illocutoire » (</a:t>
            </a:r>
            <a:r>
              <a:rPr lang="fr-FR" sz="3600" dirty="0" err="1">
                <a:solidFill>
                  <a:schemeClr val="tx2"/>
                </a:solidFill>
              </a:rPr>
              <a:t>Bernicot</a:t>
            </a:r>
            <a:r>
              <a:rPr lang="fr-FR" sz="3600" dirty="0">
                <a:solidFill>
                  <a:schemeClr val="tx2"/>
                </a:solidFill>
              </a:rPr>
              <a:t>, 1992) des rhétoriques tutoriels</a:t>
            </a:r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972070F7-E065-4D60-8938-9FB8CDB8A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9919" y="170310"/>
            <a:ext cx="2514948" cy="2174333"/>
            <a:chOff x="-305" y="-4155"/>
            <a:chExt cx="2514948" cy="2174333"/>
          </a:xfrm>
        </p:grpSpPr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4F672C03-E63A-4F6B-96BD-0C4E3F1B8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9BB94CDF-5C33-4B0A-B53F-50762639C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C92F9D-544D-4691-94A7-B937CF4BE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4DEE4-B7B4-47F4-A9C5-31AED8369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CB98D7FE-2FF5-6B4F-0710-69B90782C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575" y="273626"/>
            <a:ext cx="5440980" cy="3033346"/>
          </a:xfrm>
          <a:prstGeom prst="rect">
            <a:avLst/>
          </a:prstGeom>
        </p:spPr>
      </p:pic>
      <p:pic>
        <p:nvPicPr>
          <p:cNvPr id="8" name="Image 7" descr="Une image contenant texte, capture d’écran, Jeu PC, machine à sous&#10;&#10;Le contenu généré par l’IA peut être incorrect.">
            <a:extLst>
              <a:ext uri="{FF2B5EF4-FFF2-40B4-BE49-F238E27FC236}">
                <a16:creationId xmlns:a16="http://schemas.microsoft.com/office/drawing/2014/main" id="{C64BB6EB-40B4-F7FC-46F4-C37FA52B4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26" y="1790299"/>
            <a:ext cx="4138928" cy="4980638"/>
          </a:xfrm>
          <a:prstGeom prst="rect">
            <a:avLst/>
          </a:prstGeom>
        </p:spPr>
      </p:pic>
      <p:pic>
        <p:nvPicPr>
          <p:cNvPr id="13" name="Image 12" descr="Une image contenant texte, capture d’écran, Jeu PC, Logiciel multimédia&#10;&#10;Le contenu généré par l’IA peut être incorrect.">
            <a:extLst>
              <a:ext uri="{FF2B5EF4-FFF2-40B4-BE49-F238E27FC236}">
                <a16:creationId xmlns:a16="http://schemas.microsoft.com/office/drawing/2014/main" id="{8BB0F379-E083-B908-A06D-D9019F38A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5" y="3393406"/>
            <a:ext cx="6764632" cy="303334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DC33A6-F71E-9FD8-1268-08244826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03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62481-7964-E4E0-A358-A1701FEB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 pas oublier les spécificités de l’analyse du médium ludique…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538A91-C5CC-4A02-785B-E509AD51F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58" y="1825625"/>
            <a:ext cx="6272842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Une </a:t>
            </a:r>
            <a:r>
              <a:rPr lang="fr-FR" b="1" dirty="0"/>
              <a:t>expérience</a:t>
            </a:r>
            <a:r>
              <a:rPr lang="fr-FR" dirty="0"/>
              <a:t> </a:t>
            </a:r>
            <a:r>
              <a:rPr lang="fr-FR" b="1" dirty="0"/>
              <a:t>coconstruite</a:t>
            </a:r>
            <a:r>
              <a:rPr lang="fr-FR" dirty="0"/>
              <a:t> entre les </a:t>
            </a:r>
            <a:r>
              <a:rPr lang="fr-FR" dirty="0" err="1"/>
              <a:t>joueur·euses</a:t>
            </a:r>
            <a:r>
              <a:rPr lang="fr-FR" dirty="0"/>
              <a:t> et le dispositif (« expérience-cadre » et « procédures » – Cayatte, 2018) mais aussi les espaces </a:t>
            </a:r>
            <a:r>
              <a:rPr lang="fr-FR" dirty="0" err="1"/>
              <a:t>métaludiques</a:t>
            </a:r>
            <a:r>
              <a:rPr lang="fr-FR" dirty="0"/>
              <a:t> (</a:t>
            </a:r>
            <a:r>
              <a:rPr lang="fr-FR" dirty="0" err="1"/>
              <a:t>Zabban</a:t>
            </a:r>
            <a:r>
              <a:rPr lang="fr-FR" dirty="0"/>
              <a:t>, 2014)</a:t>
            </a:r>
          </a:p>
          <a:p>
            <a:r>
              <a:rPr lang="fr-FR" dirty="0"/>
              <a:t>Un environnement immersif découpé en ensemble de systèmes ouvrant à </a:t>
            </a:r>
            <a:r>
              <a:rPr lang="fr-FR" b="1" dirty="0"/>
              <a:t>différentes médiations </a:t>
            </a:r>
            <a:r>
              <a:rPr lang="fr-FR" dirty="0"/>
              <a:t>(Bonfils, 2014, p. 204) .</a:t>
            </a:r>
          </a:p>
          <a:p>
            <a:r>
              <a:rPr lang="fr-FR" dirty="0"/>
              <a:t>La manière dont le dispositif encadre une forme de </a:t>
            </a:r>
            <a:r>
              <a:rPr lang="fr-FR" b="1" dirty="0"/>
              <a:t>jouabilité</a:t>
            </a:r>
            <a:r>
              <a:rPr lang="fr-FR" dirty="0"/>
              <a:t> de la carte (</a:t>
            </a:r>
            <a:r>
              <a:rPr lang="fr-FR" dirty="0" err="1"/>
              <a:t>Genvo</a:t>
            </a:r>
            <a:r>
              <a:rPr lang="fr-FR" dirty="0"/>
              <a:t>, 2013).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286569-245D-546F-B116-10C11E540A5E}"/>
              </a:ext>
            </a:extLst>
          </p:cNvPr>
          <p:cNvSpPr txBox="1"/>
          <p:nvPr/>
        </p:nvSpPr>
        <p:spPr>
          <a:xfrm>
            <a:off x="243516" y="3216464"/>
            <a:ext cx="25857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Tous les éléments que j’ai abordés sont à mettre en relation avec…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A326FE8-93CD-2233-604D-478F18CA1FD4}"/>
              </a:ext>
            </a:extLst>
          </p:cNvPr>
          <p:cNvCxnSpPr>
            <a:stCxn id="6" idx="3"/>
            <a:endCxn id="3" idx="1"/>
          </p:cNvCxnSpPr>
          <p:nvPr/>
        </p:nvCxnSpPr>
        <p:spPr>
          <a:xfrm>
            <a:off x="2829285" y="4001294"/>
            <a:ext cx="2251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5AEE2C-E614-5B15-C8A9-EBC6EC46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8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5E010B-9E03-8ACE-0503-5638275A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fr-FR" sz="3400" dirty="0"/>
              <a:t>En conclusion : rassembler les apports interdisciplinaires pour travailler les dispositifs cartographiques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783F5C1-0B07-ADE6-B72C-DF72B5D19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34502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7A2558-D488-BCDD-83D6-AFDBCCC0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90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2145A-3E86-AD01-6872-9063D181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Merci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DC77B-0837-30E9-C56B-C8BE04205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1200" dirty="0">
                <a:effectLst/>
              </a:rPr>
              <a:t>Béguin, M., &amp; </a:t>
            </a:r>
            <a:r>
              <a:rPr lang="fr-FR" sz="1200" dirty="0" err="1">
                <a:effectLst/>
              </a:rPr>
              <a:t>Pumain</a:t>
            </a:r>
            <a:r>
              <a:rPr lang="fr-FR" sz="1200" dirty="0">
                <a:effectLst/>
              </a:rPr>
              <a:t>, D. (2017). </a:t>
            </a:r>
            <a:r>
              <a:rPr lang="fr-FR" sz="1200" i="1" dirty="0">
                <a:effectLst/>
              </a:rPr>
              <a:t>La représentation des données géographiques. Statistique et cartographie</a:t>
            </a:r>
            <a:r>
              <a:rPr lang="fr-FR" sz="1200" dirty="0">
                <a:effectLst/>
              </a:rPr>
              <a:t>. </a:t>
            </a:r>
            <a:r>
              <a:rPr lang="fr-FR" sz="1200" dirty="0">
                <a:effectLst/>
                <a:hlinkClick r:id="rId2"/>
              </a:rPr>
              <a:t>https://doi.org/10.3917/arco.eguin.2017.01</a:t>
            </a:r>
            <a:endParaRPr lang="fr-FR" sz="1200" dirty="0">
              <a:effectLst/>
            </a:endParaRPr>
          </a:p>
          <a:p>
            <a:r>
              <a:rPr lang="fr-FR" sz="1200" dirty="0" err="1">
                <a:effectLst/>
              </a:rPr>
              <a:t>Goodchild</a:t>
            </a:r>
            <a:r>
              <a:rPr lang="fr-FR" sz="1200" dirty="0">
                <a:effectLst/>
              </a:rPr>
              <a:t>, M. F. (2007). </a:t>
            </a:r>
            <a:r>
              <a:rPr lang="fr-FR" sz="1200" dirty="0" err="1">
                <a:effectLst/>
              </a:rPr>
              <a:t>Citizens</a:t>
            </a:r>
            <a:r>
              <a:rPr lang="fr-FR" sz="1200" dirty="0">
                <a:effectLst/>
              </a:rPr>
              <a:t> as </a:t>
            </a:r>
            <a:r>
              <a:rPr lang="fr-FR" sz="1200" dirty="0" err="1">
                <a:effectLst/>
              </a:rPr>
              <a:t>sensors</a:t>
            </a:r>
            <a:r>
              <a:rPr lang="fr-FR" sz="1200" dirty="0">
                <a:effectLst/>
              </a:rPr>
              <a:t> : The world of </a:t>
            </a:r>
            <a:r>
              <a:rPr lang="fr-FR" sz="1200" dirty="0" err="1">
                <a:effectLst/>
              </a:rPr>
              <a:t>volunteered</a:t>
            </a:r>
            <a:r>
              <a:rPr lang="fr-FR" sz="1200" dirty="0">
                <a:effectLst/>
              </a:rPr>
              <a:t> </a:t>
            </a:r>
            <a:r>
              <a:rPr lang="fr-FR" sz="1200" dirty="0" err="1">
                <a:effectLst/>
              </a:rPr>
              <a:t>geography</a:t>
            </a:r>
            <a:r>
              <a:rPr lang="fr-FR" sz="1200" dirty="0">
                <a:effectLst/>
              </a:rPr>
              <a:t>. </a:t>
            </a:r>
            <a:r>
              <a:rPr lang="fr-FR" sz="1200" i="1" dirty="0" err="1">
                <a:effectLst/>
              </a:rPr>
              <a:t>GeoJournal</a:t>
            </a:r>
            <a:r>
              <a:rPr lang="fr-FR" sz="1200" dirty="0">
                <a:effectLst/>
              </a:rPr>
              <a:t>, </a:t>
            </a:r>
            <a:r>
              <a:rPr lang="fr-FR" sz="1200" i="1" dirty="0">
                <a:effectLst/>
              </a:rPr>
              <a:t>69</a:t>
            </a:r>
            <a:r>
              <a:rPr lang="fr-FR" sz="1200" dirty="0">
                <a:effectLst/>
              </a:rPr>
              <a:t>(4), 211‑221. </a:t>
            </a:r>
            <a:r>
              <a:rPr lang="fr-FR" sz="1200" dirty="0">
                <a:effectLst/>
                <a:hlinkClick r:id="rId3"/>
              </a:rPr>
              <a:t>https://doi.org/10.1007/s10708-007-9111-y</a:t>
            </a:r>
            <a:endParaRPr lang="fr-FR" sz="1200" dirty="0">
              <a:effectLst/>
            </a:endParaRPr>
          </a:p>
          <a:p>
            <a:r>
              <a:rPr lang="fr-FR" sz="1200" dirty="0">
                <a:effectLst/>
              </a:rPr>
              <a:t>Harley, J. B. (2011). </a:t>
            </a:r>
            <a:r>
              <a:rPr lang="fr-FR" sz="1200" dirty="0" err="1">
                <a:effectLst/>
              </a:rPr>
              <a:t>Deconstructing</a:t>
            </a:r>
            <a:r>
              <a:rPr lang="fr-FR" sz="1200" dirty="0">
                <a:effectLst/>
              </a:rPr>
              <a:t> the </a:t>
            </a:r>
            <a:r>
              <a:rPr lang="fr-FR" sz="1200" dirty="0" err="1">
                <a:effectLst/>
              </a:rPr>
              <a:t>Map</a:t>
            </a:r>
            <a:r>
              <a:rPr lang="fr-FR" sz="1200" dirty="0">
                <a:effectLst/>
              </a:rPr>
              <a:t>. In M. Dodge (Éd.), </a:t>
            </a:r>
            <a:r>
              <a:rPr lang="fr-FR" sz="1200" i="1" dirty="0" err="1">
                <a:effectLst/>
              </a:rPr>
              <a:t>Classics</a:t>
            </a:r>
            <a:r>
              <a:rPr lang="fr-FR" sz="1200" i="1" dirty="0">
                <a:effectLst/>
              </a:rPr>
              <a:t> in </a:t>
            </a:r>
            <a:r>
              <a:rPr lang="fr-FR" sz="1200" i="1" dirty="0" err="1">
                <a:effectLst/>
              </a:rPr>
              <a:t>Cartography</a:t>
            </a:r>
            <a:r>
              <a:rPr lang="fr-FR" sz="1200" dirty="0">
                <a:effectLst/>
              </a:rPr>
              <a:t> (1</a:t>
            </a:r>
            <a:r>
              <a:rPr lang="fr-FR" sz="1200" baseline="30000" dirty="0">
                <a:effectLst/>
              </a:rPr>
              <a:t>re</a:t>
            </a:r>
            <a:r>
              <a:rPr lang="fr-FR" sz="1200" dirty="0">
                <a:effectLst/>
              </a:rPr>
              <a:t> éd., p. 271‑294). </a:t>
            </a:r>
            <a:r>
              <a:rPr lang="fr-FR" sz="1200" dirty="0" err="1">
                <a:effectLst/>
              </a:rPr>
              <a:t>Wiley</a:t>
            </a:r>
            <a:r>
              <a:rPr lang="fr-FR" sz="1200" dirty="0">
                <a:effectLst/>
              </a:rPr>
              <a:t>. </a:t>
            </a:r>
            <a:r>
              <a:rPr lang="fr-FR" sz="1200" dirty="0">
                <a:effectLst/>
                <a:hlinkClick r:id="rId4"/>
              </a:rPr>
              <a:t>https://doi.org/10.1002/9780470669488.ch16</a:t>
            </a:r>
            <a:endParaRPr lang="fr-FR" sz="1200" dirty="0">
              <a:effectLst/>
            </a:endParaRPr>
          </a:p>
          <a:p>
            <a:r>
              <a:rPr lang="fr-FR" sz="1200" dirty="0" err="1">
                <a:effectLst/>
              </a:rPr>
              <a:t>Jégou</a:t>
            </a:r>
            <a:r>
              <a:rPr lang="fr-FR" sz="1200" dirty="0">
                <a:effectLst/>
              </a:rPr>
              <a:t>, L. (2013). </a:t>
            </a:r>
            <a:r>
              <a:rPr lang="fr-FR" sz="1200" i="1" dirty="0">
                <a:effectLst/>
              </a:rPr>
              <a:t>Vers une nouvelle prise en compte de l’esthétique dans la composition de la carte thématique : Propositions de méthodes et d’outils</a:t>
            </a:r>
            <a:r>
              <a:rPr lang="fr-FR" sz="1200" dirty="0">
                <a:effectLst/>
              </a:rPr>
              <a:t> [</a:t>
            </a:r>
            <a:r>
              <a:rPr lang="fr-FR" sz="1200" dirty="0" err="1">
                <a:effectLst/>
              </a:rPr>
              <a:t>Phdthesis</a:t>
            </a:r>
            <a:r>
              <a:rPr lang="fr-FR" sz="1200" dirty="0">
                <a:effectLst/>
              </a:rPr>
              <a:t>, Université Toulouse le Mirail - Toulouse II]. </a:t>
            </a:r>
            <a:r>
              <a:rPr lang="fr-FR" sz="1200" dirty="0">
                <a:effectLst/>
                <a:hlinkClick r:id="rId5"/>
              </a:rPr>
              <a:t>https://theses.hal.science/tel-00863525</a:t>
            </a:r>
            <a:endParaRPr lang="fr-FR" sz="1200" dirty="0">
              <a:effectLst/>
            </a:endParaRPr>
          </a:p>
          <a:p>
            <a:r>
              <a:rPr lang="fr-FR" sz="1200" dirty="0" err="1">
                <a:effectLst/>
              </a:rPr>
              <a:t>Joliveau</a:t>
            </a:r>
            <a:r>
              <a:rPr lang="fr-FR" sz="1200" dirty="0">
                <a:effectLst/>
              </a:rPr>
              <a:t>, T., </a:t>
            </a:r>
            <a:r>
              <a:rPr lang="fr-FR" sz="1200" dirty="0" err="1">
                <a:effectLst/>
              </a:rPr>
              <a:t>Noucher</a:t>
            </a:r>
            <a:r>
              <a:rPr lang="fr-FR" sz="1200" dirty="0">
                <a:effectLst/>
              </a:rPr>
              <a:t>, M., &amp; Roche, S. (2013). La cartographie 2.0, vers une approche critique d’un nouveau régime cartographique. </a:t>
            </a:r>
            <a:r>
              <a:rPr lang="fr-FR" sz="1200" i="1" dirty="0">
                <a:effectLst/>
              </a:rPr>
              <a:t>L’Information géographique</a:t>
            </a:r>
            <a:r>
              <a:rPr lang="fr-FR" sz="1200" dirty="0">
                <a:effectLst/>
              </a:rPr>
              <a:t>, </a:t>
            </a:r>
            <a:r>
              <a:rPr lang="fr-FR" sz="1200" i="1" dirty="0">
                <a:effectLst/>
              </a:rPr>
              <a:t>77</a:t>
            </a:r>
            <a:r>
              <a:rPr lang="fr-FR" sz="1200" dirty="0">
                <a:effectLst/>
              </a:rPr>
              <a:t>(4), 29. </a:t>
            </a:r>
            <a:r>
              <a:rPr lang="fr-FR" sz="1200" dirty="0">
                <a:effectLst/>
                <a:hlinkClick r:id="rId6"/>
              </a:rPr>
              <a:t>https://doi.org/10.3917/lig.774.0029</a:t>
            </a:r>
            <a:endParaRPr lang="fr-FR" sz="1200" dirty="0">
              <a:effectLst/>
            </a:endParaRPr>
          </a:p>
          <a:p>
            <a:r>
              <a:rPr lang="fr-FR" sz="1200" dirty="0">
                <a:effectLst/>
              </a:rPr>
              <a:t>Lambert, N., &amp; </a:t>
            </a:r>
            <a:r>
              <a:rPr lang="fr-FR" sz="1200" dirty="0" err="1">
                <a:effectLst/>
              </a:rPr>
              <a:t>Zanin</a:t>
            </a:r>
            <a:r>
              <a:rPr lang="fr-FR" sz="1200" dirty="0">
                <a:effectLst/>
              </a:rPr>
              <a:t>, C. (2016). </a:t>
            </a:r>
            <a:r>
              <a:rPr lang="fr-FR" sz="1200" i="1" dirty="0">
                <a:effectLst/>
              </a:rPr>
              <a:t>Manuel de cartographie. Principes, méthodes, applications</a:t>
            </a:r>
            <a:r>
              <a:rPr lang="fr-FR" sz="1200" dirty="0">
                <a:effectLst/>
              </a:rPr>
              <a:t>. </a:t>
            </a:r>
            <a:r>
              <a:rPr lang="fr-FR" sz="1200" dirty="0">
                <a:effectLst/>
                <a:hlinkClick r:id="rId7"/>
              </a:rPr>
              <a:t>https://doi.org/10.3917/arco.mbert.2016.01</a:t>
            </a:r>
            <a:endParaRPr lang="fr-FR" sz="1200" dirty="0">
              <a:effectLst/>
            </a:endParaRPr>
          </a:p>
          <a:p>
            <a:r>
              <a:rPr lang="fr-FR" sz="1200" dirty="0" err="1">
                <a:effectLst/>
              </a:rPr>
              <a:t>Noucher</a:t>
            </a:r>
            <a:r>
              <a:rPr lang="fr-FR" sz="1200" dirty="0">
                <a:effectLst/>
              </a:rPr>
              <a:t>, M. (2017). </a:t>
            </a:r>
            <a:r>
              <a:rPr lang="fr-FR" sz="1200" i="1" dirty="0">
                <a:effectLst/>
              </a:rPr>
              <a:t>Les Petites Cartes du web : Analyse critique des nouvelles fabriques cartographiques</a:t>
            </a:r>
            <a:r>
              <a:rPr lang="fr-FR" sz="1200" dirty="0">
                <a:effectLst/>
              </a:rPr>
              <a:t>. Éditions Rue d’Ulm. </a:t>
            </a:r>
            <a:r>
              <a:rPr lang="fr-FR" sz="1200" dirty="0">
                <a:effectLst/>
                <a:hlinkClick r:id="rId8"/>
              </a:rPr>
              <a:t>https://doi.org/10.4000/books.editionsulm.4840</a:t>
            </a:r>
            <a:endParaRPr lang="fr-FR" sz="1200" dirty="0">
              <a:effectLst/>
            </a:endParaRPr>
          </a:p>
          <a:p>
            <a:r>
              <a:rPr lang="fr-FR" sz="1200" dirty="0" err="1">
                <a:effectLst/>
              </a:rPr>
              <a:t>Palsky</a:t>
            </a:r>
            <a:r>
              <a:rPr lang="fr-FR" sz="1200" dirty="0">
                <a:effectLst/>
              </a:rPr>
              <a:t>, G. (2013). Cartographie participative, cartographie indisciplinée. </a:t>
            </a:r>
            <a:r>
              <a:rPr lang="fr-FR" sz="1200" i="1" dirty="0">
                <a:effectLst/>
              </a:rPr>
              <a:t>L’Information géographique</a:t>
            </a:r>
            <a:r>
              <a:rPr lang="fr-FR" sz="1200" dirty="0">
                <a:effectLst/>
              </a:rPr>
              <a:t>, </a:t>
            </a:r>
            <a:r>
              <a:rPr lang="fr-FR" sz="1200" i="1" dirty="0">
                <a:effectLst/>
              </a:rPr>
              <a:t>77</a:t>
            </a:r>
            <a:r>
              <a:rPr lang="fr-FR" sz="1200" dirty="0">
                <a:effectLst/>
              </a:rPr>
              <a:t>(4), 10‑25. </a:t>
            </a:r>
            <a:r>
              <a:rPr lang="fr-FR" sz="1200" dirty="0">
                <a:effectLst/>
                <a:hlinkClick r:id="rId9"/>
              </a:rPr>
              <a:t>https://doi.org/10.3917/lig.774.0010</a:t>
            </a:r>
            <a:endParaRPr lang="fr-FR" sz="1200" dirty="0">
              <a:effectLst/>
            </a:endParaRPr>
          </a:p>
          <a:p>
            <a:r>
              <a:rPr lang="fr-FR" sz="1200" dirty="0">
                <a:effectLst/>
              </a:rPr>
              <a:t>Plantin, J.-C. (2014a). </a:t>
            </a:r>
            <a:r>
              <a:rPr lang="fr-FR" sz="1200" i="1" dirty="0">
                <a:effectLst/>
              </a:rPr>
              <a:t>La cartographie numérique</a:t>
            </a:r>
            <a:r>
              <a:rPr lang="fr-FR" sz="1200" dirty="0">
                <a:effectLst/>
              </a:rPr>
              <a:t>. ISTE éditions.</a:t>
            </a:r>
          </a:p>
          <a:p>
            <a:r>
              <a:rPr lang="fr-FR" sz="1200" dirty="0">
                <a:effectLst/>
              </a:rPr>
              <a:t>Plantin, J.-C. (2014b). L’avènement de la carte comme médiation. Généalogie des rencontres entre cartographie et théories de l’information. </a:t>
            </a:r>
            <a:r>
              <a:rPr lang="fr-FR" sz="1200" i="1" dirty="0">
                <a:effectLst/>
              </a:rPr>
              <a:t>Questions de communication</a:t>
            </a:r>
            <a:r>
              <a:rPr lang="fr-FR" sz="1200" dirty="0">
                <a:effectLst/>
              </a:rPr>
              <a:t>, </a:t>
            </a:r>
            <a:r>
              <a:rPr lang="fr-FR" sz="1200" i="1" dirty="0">
                <a:effectLst/>
              </a:rPr>
              <a:t>25</a:t>
            </a:r>
            <a:r>
              <a:rPr lang="fr-FR" sz="1200" dirty="0">
                <a:effectLst/>
              </a:rPr>
              <a:t>, Article 25. </a:t>
            </a:r>
            <a:r>
              <a:rPr lang="fr-FR" sz="1200" dirty="0">
                <a:effectLst/>
                <a:hlinkClick r:id="rId10"/>
              </a:rPr>
              <a:t>https://doi.org/10.4000/questionsdecommunication.9050</a:t>
            </a:r>
            <a:endParaRPr lang="fr-FR" sz="1200" dirty="0">
              <a:effectLst/>
            </a:endParaRPr>
          </a:p>
          <a:p>
            <a:r>
              <a:rPr lang="fr-FR" sz="1200" dirty="0">
                <a:effectLst/>
              </a:rPr>
              <a:t>Soler, L. (2019). </a:t>
            </a:r>
            <a:r>
              <a:rPr lang="fr-FR" sz="1200" i="1" dirty="0">
                <a:effectLst/>
              </a:rPr>
              <a:t>Introduction à l’épistémologie</a:t>
            </a:r>
            <a:r>
              <a:rPr lang="fr-FR" sz="1200" dirty="0">
                <a:effectLst/>
              </a:rPr>
              <a:t> (3e éd). Ellipses.</a:t>
            </a:r>
          </a:p>
          <a:p>
            <a:r>
              <a:rPr lang="fr-FR" sz="1200" dirty="0">
                <a:effectLst/>
              </a:rPr>
              <a:t>Wood, D. (1993). </a:t>
            </a:r>
            <a:r>
              <a:rPr lang="fr-FR" sz="1200" dirty="0" err="1">
                <a:effectLst/>
              </a:rPr>
              <a:t>Maps</a:t>
            </a:r>
            <a:r>
              <a:rPr lang="fr-FR" sz="1200" dirty="0">
                <a:effectLst/>
              </a:rPr>
              <a:t> and </a:t>
            </a:r>
            <a:r>
              <a:rPr lang="fr-FR" sz="1200" dirty="0" err="1">
                <a:effectLst/>
              </a:rPr>
              <a:t>Mapmaking</a:t>
            </a:r>
            <a:r>
              <a:rPr lang="fr-FR" sz="1200" dirty="0">
                <a:effectLst/>
              </a:rPr>
              <a:t>. </a:t>
            </a:r>
            <a:r>
              <a:rPr lang="fr-FR" sz="1200" i="1" dirty="0" err="1">
                <a:effectLst/>
              </a:rPr>
              <a:t>Cartographica</a:t>
            </a:r>
            <a:r>
              <a:rPr lang="fr-FR" sz="1200" i="1" dirty="0">
                <a:effectLst/>
              </a:rPr>
              <a:t>: The International Journal for Geographic Information and </a:t>
            </a:r>
            <a:r>
              <a:rPr lang="fr-FR" sz="1200" i="1" dirty="0" err="1">
                <a:effectLst/>
              </a:rPr>
              <a:t>Geovisualization</a:t>
            </a:r>
            <a:r>
              <a:rPr lang="fr-FR" sz="1200" dirty="0">
                <a:effectLst/>
              </a:rPr>
              <a:t>, </a:t>
            </a:r>
            <a:r>
              <a:rPr lang="fr-FR" sz="1200" i="1" dirty="0">
                <a:effectLst/>
              </a:rPr>
              <a:t>30</a:t>
            </a:r>
            <a:r>
              <a:rPr lang="fr-FR" sz="1200" dirty="0">
                <a:effectLst/>
              </a:rPr>
              <a:t>(1), 1‑9. </a:t>
            </a:r>
            <a:r>
              <a:rPr lang="fr-FR" sz="1200" dirty="0">
                <a:effectLst/>
                <a:hlinkClick r:id="rId11"/>
              </a:rPr>
              <a:t>https://doi.org/10.3138/V167-G2U7-7356-6402</a:t>
            </a:r>
            <a:endParaRPr lang="fr-FR" sz="1200" dirty="0">
              <a:effectLst/>
            </a:endParaRPr>
          </a:p>
          <a:p>
            <a:r>
              <a:rPr lang="fr-FR" sz="1200" dirty="0" err="1">
                <a:effectLst/>
              </a:rPr>
              <a:t>Zwer</a:t>
            </a:r>
            <a:r>
              <a:rPr lang="fr-FR" sz="1200" dirty="0">
                <a:effectLst/>
              </a:rPr>
              <a:t>, N., &amp; Rekacewicz, P. (2021). </a:t>
            </a:r>
            <a:r>
              <a:rPr lang="fr-FR" sz="1200" i="1" dirty="0">
                <a:effectLst/>
              </a:rPr>
              <a:t>Cartographie radicale : Explorations</a:t>
            </a:r>
            <a:r>
              <a:rPr lang="fr-FR" sz="1200" dirty="0">
                <a:effectLst/>
              </a:rPr>
              <a:t>. Dominique Carré : La Découverte.</a:t>
            </a:r>
          </a:p>
          <a:p>
            <a:endParaRPr lang="fr-FR" sz="1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1AA8A0-8915-937F-60A7-A11E8C3B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715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F5A99-8034-E386-ABA7-59228E5C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5425"/>
            <a:ext cx="10515600" cy="1325563"/>
          </a:xfrm>
        </p:spPr>
        <p:txBody>
          <a:bodyPr/>
          <a:lstStyle/>
          <a:p>
            <a:r>
              <a:rPr lang="fr-FR" dirty="0"/>
              <a:t>Bibliographie en dehors de la cartographie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5D0A7F-D54A-4E98-3C47-29A9D0A26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300"/>
            <a:ext cx="10515600" cy="5300663"/>
          </a:xfrm>
        </p:spPr>
        <p:txBody>
          <a:bodyPr>
            <a:normAutofit fontScale="92500" lnSpcReduction="10000"/>
          </a:bodyPr>
          <a:lstStyle/>
          <a:p>
            <a:r>
              <a:rPr lang="fr-FR" sz="900" dirty="0">
                <a:effectLst/>
              </a:rPr>
              <a:t>Bazile, J. (2021). </a:t>
            </a:r>
            <a:r>
              <a:rPr lang="fr-FR" sz="900" i="1" dirty="0">
                <a:effectLst/>
              </a:rPr>
              <a:t>Opération historiographique et </a:t>
            </a:r>
            <a:r>
              <a:rPr lang="fr-FR" sz="900" i="1" dirty="0" err="1">
                <a:effectLst/>
              </a:rPr>
              <a:t>game</a:t>
            </a:r>
            <a:r>
              <a:rPr lang="fr-FR" sz="900" i="1" dirty="0">
                <a:effectLst/>
              </a:rPr>
              <a:t> design de jeu vidéo. Les sources historiques dans la conception de Assassin’s Creed IV : Black Flag et Assassin’s Creed : Freedom Cry</a:t>
            </a:r>
            <a:r>
              <a:rPr lang="fr-FR" sz="900" dirty="0">
                <a:effectLst/>
              </a:rPr>
              <a:t> [Thèse de Doctorat en Sciences de l’information et de la communication et en histoire, Université de Lorraine et Université de Sherbrooke]. </a:t>
            </a:r>
            <a:r>
              <a:rPr lang="fr-FR" sz="900" dirty="0">
                <a:effectLst/>
                <a:hlinkClick r:id="rId2"/>
              </a:rPr>
              <a:t>https://docnum.univ-lorraine.fr/public/DDOC_T_2021_0110_BAZILE.pdf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</a:rPr>
              <a:t>Bonfils, P. (2014). Chapitre 10. Dispositifs numériques et environnements immersifs : Nouvelles formes de médiation, problématiques, usages, et pratiques communicationnelles. </a:t>
            </a:r>
            <a:r>
              <a:rPr lang="fr-FR" sz="900" i="1" dirty="0">
                <a:effectLst/>
              </a:rPr>
              <a:t>Culture &amp; Communication</a:t>
            </a:r>
            <a:r>
              <a:rPr lang="fr-FR" sz="900" dirty="0">
                <a:effectLst/>
              </a:rPr>
              <a:t>, 199‑214. </a:t>
            </a:r>
            <a:r>
              <a:rPr lang="fr-FR" sz="900" dirty="0">
                <a:effectLst/>
                <a:hlinkClick r:id="rId3"/>
              </a:rPr>
              <a:t>https://doi.org/10.3917/dbu.peter.2014.01.0199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</a:rPr>
              <a:t>Cayatte, R. (2018). Temps de la chose-racontée et temps du récit vidéoludique : Comment le jeu vidéo raconte ? </a:t>
            </a:r>
            <a:r>
              <a:rPr lang="fr-FR" sz="900" i="1" dirty="0">
                <a:effectLst/>
              </a:rPr>
              <a:t>Sciences du jeu</a:t>
            </a:r>
            <a:r>
              <a:rPr lang="fr-FR" sz="900" dirty="0">
                <a:effectLst/>
              </a:rPr>
              <a:t>, </a:t>
            </a:r>
            <a:r>
              <a:rPr lang="fr-FR" sz="900" i="1" dirty="0">
                <a:effectLst/>
              </a:rPr>
              <a:t>9</a:t>
            </a:r>
            <a:r>
              <a:rPr lang="fr-FR" sz="900" dirty="0">
                <a:effectLst/>
              </a:rPr>
              <a:t>, Article 9. </a:t>
            </a:r>
            <a:r>
              <a:rPr lang="fr-FR" sz="900" dirty="0">
                <a:effectLst/>
                <a:hlinkClick r:id="rId4"/>
              </a:rPr>
              <a:t>https://doi.org/10.4000/sdj.936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</a:rPr>
              <a:t>Di Filippo, L. (2021). [Article] Les stéréotypes du Nord dans les « géographies imaginées eurocentrées » des productions ludiques [Billet]. </a:t>
            </a:r>
            <a:r>
              <a:rPr lang="fr-FR" sz="900" i="1" dirty="0" err="1">
                <a:effectLst/>
              </a:rPr>
              <a:t>Mundus</a:t>
            </a:r>
            <a:r>
              <a:rPr lang="fr-FR" sz="900" i="1" dirty="0">
                <a:effectLst/>
              </a:rPr>
              <a:t> Fabula</a:t>
            </a:r>
            <a:r>
              <a:rPr lang="fr-FR" sz="900" dirty="0">
                <a:effectLst/>
              </a:rPr>
              <a:t>. </a:t>
            </a:r>
            <a:r>
              <a:rPr lang="fr-FR" sz="900" dirty="0">
                <a:effectLst/>
                <a:hlinkClick r:id="rId5"/>
              </a:rPr>
              <a:t>https://mf.hypotheses.org/1171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</a:rPr>
              <a:t>Fraser, E., &amp; </a:t>
            </a:r>
            <a:r>
              <a:rPr lang="fr-FR" sz="900" dirty="0" err="1">
                <a:effectLst/>
              </a:rPr>
              <a:t>Wilmott</a:t>
            </a:r>
            <a:r>
              <a:rPr lang="fr-FR" sz="900" dirty="0">
                <a:effectLst/>
              </a:rPr>
              <a:t>, C. (2016). </a:t>
            </a:r>
            <a:r>
              <a:rPr lang="fr-FR" sz="900" dirty="0" err="1">
                <a:effectLst/>
              </a:rPr>
              <a:t>From</a:t>
            </a:r>
            <a:r>
              <a:rPr lang="fr-FR" sz="900" dirty="0">
                <a:effectLst/>
              </a:rPr>
              <a:t> Underground to the Sky : </a:t>
            </a:r>
            <a:r>
              <a:rPr lang="fr-FR" sz="900" dirty="0" err="1">
                <a:effectLst/>
              </a:rPr>
              <a:t>Navigating</a:t>
            </a:r>
            <a:r>
              <a:rPr lang="fr-FR" sz="900" dirty="0">
                <a:effectLst/>
              </a:rPr>
              <a:t> </a:t>
            </a:r>
            <a:r>
              <a:rPr lang="fr-FR" sz="900" dirty="0" err="1">
                <a:effectLst/>
              </a:rPr>
              <a:t>Verticality</a:t>
            </a:r>
            <a:r>
              <a:rPr lang="fr-FR" sz="900" dirty="0">
                <a:effectLst/>
              </a:rPr>
              <a:t> </a:t>
            </a:r>
            <a:r>
              <a:rPr lang="fr-FR" sz="900" dirty="0" err="1">
                <a:effectLst/>
              </a:rPr>
              <a:t>Through</a:t>
            </a:r>
            <a:r>
              <a:rPr lang="fr-FR" sz="900" dirty="0">
                <a:effectLst/>
              </a:rPr>
              <a:t> Play. In </a:t>
            </a:r>
            <a:r>
              <a:rPr lang="fr-FR" sz="900" i="1" dirty="0" err="1">
                <a:effectLst/>
              </a:rPr>
              <a:t>Playful</a:t>
            </a:r>
            <a:r>
              <a:rPr lang="fr-FR" sz="900" i="1" dirty="0">
                <a:effectLst/>
              </a:rPr>
              <a:t> mapping in the digital </a:t>
            </a:r>
            <a:r>
              <a:rPr lang="fr-FR" sz="900" i="1" dirty="0" err="1">
                <a:effectLst/>
              </a:rPr>
              <a:t>age</a:t>
            </a:r>
            <a:r>
              <a:rPr lang="fr-FR" sz="900" dirty="0">
                <a:effectLst/>
              </a:rPr>
              <a:t> (p. 114‑133). Institute of Network Cultures.</a:t>
            </a:r>
          </a:p>
          <a:p>
            <a:r>
              <a:rPr lang="fr-FR" sz="900" dirty="0">
                <a:effectLst/>
              </a:rPr>
              <a:t>Friche, L. (2020). </a:t>
            </a:r>
            <a:r>
              <a:rPr lang="fr-FR" sz="900" i="1" dirty="0">
                <a:effectLst/>
              </a:rPr>
              <a:t>Analyser le rapport entre le joueur et l’espace de jeu par la cartographie Etude de l’interface de carte, ses attributs, et leurs rapports dans la formalisation de l’éthos ludique.</a:t>
            </a:r>
            <a:r>
              <a:rPr lang="fr-FR" sz="900" dirty="0">
                <a:effectLst/>
              </a:rPr>
              <a:t> [Mémoire de recherche, Université de Lorraine]. </a:t>
            </a:r>
            <a:r>
              <a:rPr lang="fr-FR" sz="900" dirty="0">
                <a:effectLst/>
                <a:hlinkClick r:id="rId6"/>
              </a:rPr>
              <a:t>https://hal.univ-lorraine.fr/hal-03018946/document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</a:rPr>
              <a:t>Fuchs, M., Erat, V., &amp; </a:t>
            </a:r>
            <a:r>
              <a:rPr lang="fr-FR" sz="900" dirty="0" err="1">
                <a:effectLst/>
              </a:rPr>
              <a:t>Rabitsch</a:t>
            </a:r>
            <a:r>
              <a:rPr lang="fr-FR" sz="900" dirty="0">
                <a:effectLst/>
              </a:rPr>
              <a:t>, S. (2018). </a:t>
            </a:r>
            <a:r>
              <a:rPr lang="fr-FR" sz="900" dirty="0" err="1">
                <a:effectLst/>
              </a:rPr>
              <a:t>Playing</a:t>
            </a:r>
            <a:r>
              <a:rPr lang="fr-FR" sz="900" dirty="0">
                <a:effectLst/>
              </a:rPr>
              <a:t> Serial </a:t>
            </a:r>
            <a:r>
              <a:rPr lang="fr-FR" sz="900" dirty="0" err="1">
                <a:effectLst/>
              </a:rPr>
              <a:t>Imperialists</a:t>
            </a:r>
            <a:r>
              <a:rPr lang="fr-FR" sz="900" dirty="0">
                <a:effectLst/>
              </a:rPr>
              <a:t> : The </a:t>
            </a:r>
            <a:r>
              <a:rPr lang="fr-FR" sz="900" dirty="0" err="1">
                <a:effectLst/>
              </a:rPr>
              <a:t>Failed</a:t>
            </a:r>
            <a:r>
              <a:rPr lang="fr-FR" sz="900" dirty="0">
                <a:effectLst/>
              </a:rPr>
              <a:t> Promises of </a:t>
            </a:r>
            <a:r>
              <a:rPr lang="fr-FR" sz="900" dirty="0" err="1">
                <a:effectLst/>
              </a:rPr>
              <a:t>BioWare’s</a:t>
            </a:r>
            <a:r>
              <a:rPr lang="fr-FR" sz="900" dirty="0">
                <a:effectLst/>
              </a:rPr>
              <a:t> </a:t>
            </a:r>
            <a:r>
              <a:rPr lang="fr-FR" sz="900" dirty="0" err="1">
                <a:effectLst/>
              </a:rPr>
              <a:t>Video</a:t>
            </a:r>
            <a:r>
              <a:rPr lang="fr-FR" sz="900" dirty="0">
                <a:effectLst/>
              </a:rPr>
              <a:t> Game Adventures. </a:t>
            </a:r>
            <a:r>
              <a:rPr lang="fr-FR" sz="900" i="1" dirty="0">
                <a:effectLst/>
              </a:rPr>
              <a:t>The Journal of </a:t>
            </a:r>
            <a:r>
              <a:rPr lang="fr-FR" sz="900" i="1" dirty="0" err="1">
                <a:effectLst/>
              </a:rPr>
              <a:t>Popular</a:t>
            </a:r>
            <a:r>
              <a:rPr lang="fr-FR" sz="900" i="1" dirty="0">
                <a:effectLst/>
              </a:rPr>
              <a:t> Culture</a:t>
            </a:r>
            <a:r>
              <a:rPr lang="fr-FR" sz="900" dirty="0">
                <a:effectLst/>
              </a:rPr>
              <a:t>, </a:t>
            </a:r>
            <a:r>
              <a:rPr lang="fr-FR" sz="900" i="1" dirty="0">
                <a:effectLst/>
              </a:rPr>
              <a:t>51</a:t>
            </a:r>
            <a:r>
              <a:rPr lang="fr-FR" sz="900" dirty="0">
                <a:effectLst/>
              </a:rPr>
              <a:t>(6), 1476‑1499. </a:t>
            </a:r>
            <a:r>
              <a:rPr lang="fr-FR" sz="900" dirty="0">
                <a:effectLst/>
                <a:hlinkClick r:id="rId7"/>
              </a:rPr>
              <a:t>https://doi.org/10.1111/jpcu.12736</a:t>
            </a:r>
            <a:endParaRPr lang="fr-FR" sz="900" dirty="0">
              <a:effectLst/>
            </a:endParaRPr>
          </a:p>
          <a:p>
            <a:r>
              <a:rPr lang="fr-FR" sz="900" dirty="0" err="1">
                <a:effectLst/>
              </a:rPr>
              <a:t>Genvo</a:t>
            </a:r>
            <a:r>
              <a:rPr lang="fr-FR" sz="900" dirty="0">
                <a:effectLst/>
              </a:rPr>
              <a:t>, S. (2013). </a:t>
            </a:r>
            <a:r>
              <a:rPr lang="fr-FR" sz="900" i="1" dirty="0">
                <a:effectLst/>
              </a:rPr>
              <a:t>Penser la formation et les évolutions du jeu sur support numérique</a:t>
            </a:r>
            <a:r>
              <a:rPr lang="fr-FR" sz="900" dirty="0">
                <a:effectLst/>
              </a:rPr>
              <a:t> [Habilitation à Diriger des Recherches]. Université de Lorraine.</a:t>
            </a:r>
          </a:p>
          <a:p>
            <a:r>
              <a:rPr lang="fr-FR" sz="900" dirty="0" err="1">
                <a:effectLst/>
              </a:rPr>
              <a:t>Goria</a:t>
            </a:r>
            <a:r>
              <a:rPr lang="fr-FR" sz="900" dirty="0">
                <a:effectLst/>
              </a:rPr>
              <a:t>, S. (2012). Wargames et stratégies de communication. </a:t>
            </a:r>
            <a:r>
              <a:rPr lang="fr-FR" sz="900" i="1" dirty="0">
                <a:effectLst/>
              </a:rPr>
              <a:t>Communication et organisation. Revue scientifique francophone en Communication organisationnelle</a:t>
            </a:r>
            <a:r>
              <a:rPr lang="fr-FR" sz="900" dirty="0">
                <a:effectLst/>
              </a:rPr>
              <a:t>, </a:t>
            </a:r>
            <a:r>
              <a:rPr lang="fr-FR" sz="900" i="1" dirty="0">
                <a:effectLst/>
              </a:rPr>
              <a:t>42</a:t>
            </a:r>
            <a:r>
              <a:rPr lang="fr-FR" sz="900" dirty="0">
                <a:effectLst/>
              </a:rPr>
              <a:t>, Article 42. </a:t>
            </a:r>
            <a:r>
              <a:rPr lang="fr-FR" sz="900" dirty="0">
                <a:effectLst/>
                <a:hlinkClick r:id="rId8"/>
              </a:rPr>
              <a:t>https://doi.org/10.4000/communicationorganisation.3903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</a:rPr>
              <a:t>Grandjean, G. (2020). </a:t>
            </a:r>
            <a:r>
              <a:rPr lang="fr-FR" sz="900" i="1" dirty="0">
                <a:effectLst/>
              </a:rPr>
              <a:t>Le langage du </a:t>
            </a:r>
            <a:r>
              <a:rPr lang="fr-FR" sz="900" i="1" dirty="0" err="1">
                <a:effectLst/>
              </a:rPr>
              <a:t>level</a:t>
            </a:r>
            <a:r>
              <a:rPr lang="fr-FR" sz="900" i="1" dirty="0">
                <a:effectLst/>
              </a:rPr>
              <a:t> design : Analyse communicationnelle des structures et instances de médiation spatiales dans la série </a:t>
            </a:r>
            <a:r>
              <a:rPr lang="fr-FR" sz="900" i="0" dirty="0">
                <a:effectLst/>
              </a:rPr>
              <a:t>The </a:t>
            </a:r>
            <a:r>
              <a:rPr lang="fr-FR" sz="900" i="0" dirty="0" err="1">
                <a:effectLst/>
              </a:rPr>
              <a:t>Legend</a:t>
            </a:r>
            <a:r>
              <a:rPr lang="fr-FR" sz="900" i="0" dirty="0">
                <a:effectLst/>
              </a:rPr>
              <a:t> of Zelda</a:t>
            </a:r>
            <a:r>
              <a:rPr lang="fr-FR" sz="900" i="1" dirty="0">
                <a:effectLst/>
              </a:rPr>
              <a:t> (1986-2017)</a:t>
            </a:r>
            <a:r>
              <a:rPr lang="fr-FR" sz="900" dirty="0">
                <a:effectLst/>
              </a:rPr>
              <a:t> [Thèse de doctorat en Science de l’information et de la communication, Université de Lorraine]. </a:t>
            </a:r>
            <a:r>
              <a:rPr lang="fr-FR" sz="900" dirty="0">
                <a:effectLst/>
                <a:hlinkClick r:id="rId9"/>
              </a:rPr>
              <a:t>https://docnum.univ-lorraine.fr/public/DDOC_T_2020_0143_GRANDJEAN.pdf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</a:rPr>
              <a:t>Grandjean, G. (2023). Qu’est-ce que l’exploration vidéoludique ? In Liège Game </a:t>
            </a:r>
            <a:r>
              <a:rPr lang="fr-FR" sz="900" dirty="0" err="1">
                <a:effectLst/>
              </a:rPr>
              <a:t>Lab</a:t>
            </a:r>
            <a:r>
              <a:rPr lang="fr-FR" sz="900" dirty="0">
                <a:effectLst/>
              </a:rPr>
              <a:t> (Éd.), </a:t>
            </a:r>
            <a:r>
              <a:rPr lang="fr-FR" sz="900" i="1" dirty="0">
                <a:effectLst/>
              </a:rPr>
              <a:t>Entre le jeu et le joueur</a:t>
            </a:r>
            <a:r>
              <a:rPr lang="fr-FR" sz="900" dirty="0">
                <a:effectLst/>
              </a:rPr>
              <a:t> (p. 245‑265). Presses universitaires de Liège. </a:t>
            </a:r>
            <a:r>
              <a:rPr lang="fr-FR" sz="900" dirty="0">
                <a:effectLst/>
                <a:hlinkClick r:id="rId10"/>
              </a:rPr>
              <a:t>https://doi.org/10.4000/books.pulg.24826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</a:rPr>
              <a:t>Henriot, J. (2023). Sous couleur de jouer : La métaphore ludique. In </a:t>
            </a:r>
            <a:r>
              <a:rPr lang="fr-FR" sz="900" i="1" dirty="0">
                <a:effectLst/>
              </a:rPr>
              <a:t>Sous couleur de jouer : La métaphore ludique</a:t>
            </a:r>
            <a:r>
              <a:rPr lang="fr-FR" sz="900" dirty="0">
                <a:effectLst/>
              </a:rPr>
              <a:t>. ENS Éditions. </a:t>
            </a:r>
            <a:r>
              <a:rPr lang="fr-FR" sz="900" dirty="0">
                <a:effectLst/>
                <a:hlinkClick r:id="rId11"/>
              </a:rPr>
              <a:t>https://doi.org/10.4000/books.enseditions.45920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</a:rPr>
              <a:t>Hutchinson, R. (2019). </a:t>
            </a:r>
            <a:r>
              <a:rPr lang="fr-FR" sz="900" i="1" dirty="0" err="1">
                <a:effectLst/>
              </a:rPr>
              <a:t>Japanese</a:t>
            </a:r>
            <a:r>
              <a:rPr lang="fr-FR" sz="900" i="1" dirty="0">
                <a:effectLst/>
              </a:rPr>
              <a:t> Culture </a:t>
            </a:r>
            <a:r>
              <a:rPr lang="fr-FR" sz="900" i="1" dirty="0" err="1">
                <a:effectLst/>
              </a:rPr>
              <a:t>Through</a:t>
            </a:r>
            <a:r>
              <a:rPr lang="fr-FR" sz="900" i="1" dirty="0">
                <a:effectLst/>
              </a:rPr>
              <a:t> </a:t>
            </a:r>
            <a:r>
              <a:rPr lang="fr-FR" sz="900" i="1" dirty="0" err="1">
                <a:effectLst/>
              </a:rPr>
              <a:t>Videogames</a:t>
            </a:r>
            <a:r>
              <a:rPr lang="fr-FR" sz="900" dirty="0">
                <a:effectLst/>
              </a:rPr>
              <a:t> (1er édition). Routledge.</a:t>
            </a:r>
          </a:p>
          <a:p>
            <a:r>
              <a:rPr lang="fr-FR" sz="900" dirty="0" err="1">
                <a:effectLst/>
              </a:rPr>
              <a:t>Nitsche</a:t>
            </a:r>
            <a:r>
              <a:rPr lang="fr-FR" sz="900" dirty="0">
                <a:effectLst/>
              </a:rPr>
              <a:t>, M. (2008). </a:t>
            </a:r>
            <a:r>
              <a:rPr lang="fr-FR" sz="900" i="1" dirty="0" err="1">
                <a:effectLst/>
              </a:rPr>
              <a:t>Video</a:t>
            </a:r>
            <a:r>
              <a:rPr lang="fr-FR" sz="900" i="1" dirty="0">
                <a:effectLst/>
              </a:rPr>
              <a:t> </a:t>
            </a:r>
            <a:r>
              <a:rPr lang="fr-FR" sz="900" i="1" dirty="0" err="1">
                <a:effectLst/>
              </a:rPr>
              <a:t>game</a:t>
            </a:r>
            <a:r>
              <a:rPr lang="fr-FR" sz="900" i="1" dirty="0">
                <a:effectLst/>
              </a:rPr>
              <a:t> </a:t>
            </a:r>
            <a:r>
              <a:rPr lang="fr-FR" sz="900" i="1" dirty="0" err="1">
                <a:effectLst/>
              </a:rPr>
              <a:t>spaces</a:t>
            </a:r>
            <a:r>
              <a:rPr lang="fr-FR" sz="900" i="1" dirty="0">
                <a:effectLst/>
              </a:rPr>
              <a:t> : Image, </a:t>
            </a:r>
            <a:r>
              <a:rPr lang="fr-FR" sz="900" i="1" dirty="0" err="1">
                <a:effectLst/>
              </a:rPr>
              <a:t>play</a:t>
            </a:r>
            <a:r>
              <a:rPr lang="fr-FR" sz="900" i="1" dirty="0">
                <a:effectLst/>
              </a:rPr>
              <a:t>, and structure in 3D </a:t>
            </a:r>
            <a:r>
              <a:rPr lang="fr-FR" sz="900" i="1" dirty="0" err="1">
                <a:effectLst/>
              </a:rPr>
              <a:t>game</a:t>
            </a:r>
            <a:r>
              <a:rPr lang="fr-FR" sz="900" i="1" dirty="0">
                <a:effectLst/>
              </a:rPr>
              <a:t> </a:t>
            </a:r>
            <a:r>
              <a:rPr lang="fr-FR" sz="900" i="1" dirty="0" err="1">
                <a:effectLst/>
              </a:rPr>
              <a:t>worlds</a:t>
            </a:r>
            <a:r>
              <a:rPr lang="fr-FR" sz="900" dirty="0">
                <a:effectLst/>
              </a:rPr>
              <a:t>. MIT </a:t>
            </a:r>
            <a:r>
              <a:rPr lang="fr-FR" sz="900" dirty="0" err="1">
                <a:effectLst/>
              </a:rPr>
              <a:t>Press</a:t>
            </a:r>
            <a:r>
              <a:rPr lang="fr-FR" sz="900" dirty="0">
                <a:effectLst/>
              </a:rPr>
              <a:t>.</a:t>
            </a:r>
          </a:p>
          <a:p>
            <a:r>
              <a:rPr lang="fr-FR" sz="900" dirty="0" err="1">
                <a:effectLst/>
              </a:rPr>
              <a:t>Ringot</a:t>
            </a:r>
            <a:r>
              <a:rPr lang="fr-FR" sz="900" dirty="0">
                <a:effectLst/>
              </a:rPr>
              <a:t>, M. (2020). De quoi parle-t-on lorsqu’on parle de narration vidéoludique ? Mondialité et narrataire-enquêteur. </a:t>
            </a:r>
            <a:r>
              <a:rPr lang="fr-FR" sz="900" i="1" dirty="0">
                <a:effectLst/>
              </a:rPr>
              <a:t>Cahiers de Narratologie. Analyse et théorie narratives</a:t>
            </a:r>
            <a:r>
              <a:rPr lang="fr-FR" sz="900" dirty="0">
                <a:effectLst/>
              </a:rPr>
              <a:t>, </a:t>
            </a:r>
            <a:r>
              <a:rPr lang="fr-FR" sz="900" i="1" dirty="0">
                <a:effectLst/>
              </a:rPr>
              <a:t>37</a:t>
            </a:r>
            <a:r>
              <a:rPr lang="fr-FR" sz="900" dirty="0">
                <a:effectLst/>
              </a:rPr>
              <a:t>, Article 37. </a:t>
            </a:r>
            <a:r>
              <a:rPr lang="fr-FR" sz="900" dirty="0">
                <a:effectLst/>
                <a:hlinkClick r:id="rId12"/>
              </a:rPr>
              <a:t>https://doi.org/10.4000/narratologie.10588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</a:rPr>
              <a:t>Soler, L. (2019). </a:t>
            </a:r>
            <a:r>
              <a:rPr lang="fr-FR" sz="900" i="1" dirty="0">
                <a:effectLst/>
              </a:rPr>
              <a:t>Introduction à l’épistémologie</a:t>
            </a:r>
            <a:r>
              <a:rPr lang="fr-FR" sz="900" dirty="0">
                <a:effectLst/>
              </a:rPr>
              <a:t> (3e éd). Ellipses.</a:t>
            </a:r>
          </a:p>
          <a:p>
            <a:r>
              <a:rPr lang="fr-FR" sz="900" dirty="0">
                <a:effectLst/>
              </a:rPr>
              <a:t>Ter </a:t>
            </a:r>
            <a:r>
              <a:rPr lang="fr-FR" sz="900" dirty="0" err="1">
                <a:effectLst/>
              </a:rPr>
              <a:t>Minassian</a:t>
            </a:r>
            <a:r>
              <a:rPr lang="fr-FR" sz="900" dirty="0">
                <a:effectLst/>
              </a:rPr>
              <a:t>, H. (2018). </a:t>
            </a:r>
            <a:r>
              <a:rPr lang="fr-FR" sz="900" dirty="0" err="1">
                <a:effectLst/>
              </a:rPr>
              <a:t>Drawing</a:t>
            </a:r>
            <a:r>
              <a:rPr lang="fr-FR" sz="900" dirty="0">
                <a:effectLst/>
              </a:rPr>
              <a:t> </a:t>
            </a:r>
            <a:r>
              <a:rPr lang="fr-FR" sz="900" dirty="0" err="1">
                <a:effectLst/>
              </a:rPr>
              <a:t>Video</a:t>
            </a:r>
            <a:r>
              <a:rPr lang="fr-FR" sz="900" dirty="0">
                <a:effectLst/>
              </a:rPr>
              <a:t> Game Mental </a:t>
            </a:r>
            <a:r>
              <a:rPr lang="fr-FR" sz="900" dirty="0" err="1">
                <a:effectLst/>
              </a:rPr>
              <a:t>Maps</a:t>
            </a:r>
            <a:r>
              <a:rPr lang="fr-FR" sz="900" dirty="0">
                <a:effectLst/>
              </a:rPr>
              <a:t> : </a:t>
            </a:r>
            <a:r>
              <a:rPr lang="fr-FR" sz="900" dirty="0" err="1">
                <a:effectLst/>
              </a:rPr>
              <a:t>From</a:t>
            </a:r>
            <a:r>
              <a:rPr lang="fr-FR" sz="900" dirty="0">
                <a:effectLst/>
              </a:rPr>
              <a:t> </a:t>
            </a:r>
            <a:r>
              <a:rPr lang="fr-FR" sz="900" dirty="0" err="1">
                <a:effectLst/>
              </a:rPr>
              <a:t>Emotional</a:t>
            </a:r>
            <a:r>
              <a:rPr lang="fr-FR" sz="900" dirty="0">
                <a:effectLst/>
              </a:rPr>
              <a:t> Games to Emotions of Play. </a:t>
            </a:r>
            <a:r>
              <a:rPr lang="fr-FR" sz="900" i="1" dirty="0" err="1">
                <a:effectLst/>
              </a:rPr>
              <a:t>Cartographic</a:t>
            </a:r>
            <a:r>
              <a:rPr lang="fr-FR" sz="900" i="1" dirty="0">
                <a:effectLst/>
              </a:rPr>
              <a:t> Perspectives</a:t>
            </a:r>
            <a:r>
              <a:rPr lang="fr-FR" sz="900" dirty="0">
                <a:effectLst/>
              </a:rPr>
              <a:t>, </a:t>
            </a:r>
            <a:r>
              <a:rPr lang="fr-FR" sz="900" i="1" dirty="0">
                <a:effectLst/>
              </a:rPr>
              <a:t>91</a:t>
            </a:r>
            <a:r>
              <a:rPr lang="fr-FR" sz="900" dirty="0">
                <a:effectLst/>
              </a:rPr>
              <a:t>. </a:t>
            </a:r>
            <a:r>
              <a:rPr lang="fr-FR" sz="900" dirty="0">
                <a:effectLst/>
                <a:hlinkClick r:id="rId13"/>
              </a:rPr>
              <a:t>https://doi.org/10.14714/CP91.1435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</a:rPr>
              <a:t>Thorn, R. (2018). </a:t>
            </a:r>
            <a:r>
              <a:rPr lang="fr-FR" sz="900" i="1" dirty="0">
                <a:effectLst/>
              </a:rPr>
              <a:t>How to </a:t>
            </a:r>
            <a:r>
              <a:rPr lang="fr-FR" sz="900" i="1" dirty="0" err="1">
                <a:effectLst/>
              </a:rPr>
              <a:t>play</a:t>
            </a:r>
            <a:r>
              <a:rPr lang="fr-FR" sz="900" i="1" dirty="0">
                <a:effectLst/>
              </a:rPr>
              <a:t> </a:t>
            </a:r>
            <a:r>
              <a:rPr lang="fr-FR" sz="900" i="1" dirty="0" err="1">
                <a:effectLst/>
              </a:rPr>
              <a:t>with</a:t>
            </a:r>
            <a:r>
              <a:rPr lang="fr-FR" sz="900" i="1" dirty="0">
                <a:effectLst/>
              </a:rPr>
              <a:t> </a:t>
            </a:r>
            <a:r>
              <a:rPr lang="fr-FR" sz="900" i="1" dirty="0" err="1">
                <a:effectLst/>
              </a:rPr>
              <a:t>maps</a:t>
            </a:r>
            <a:r>
              <a:rPr lang="fr-FR" sz="900" dirty="0">
                <a:effectLst/>
              </a:rPr>
              <a:t> [Mémoire de recherche en Géographie, Wisconsin-Madison]. </a:t>
            </a:r>
            <a:r>
              <a:rPr lang="fr-FR" sz="900" dirty="0">
                <a:effectLst/>
                <a:hlinkClick r:id="rId14"/>
              </a:rPr>
              <a:t>https://minds.wisconsin.edu/bitstream/handle/1793/78913/Thorn%20Ross%202018.pdf?sequence=1&amp;isAllowed=y</a:t>
            </a:r>
            <a:endParaRPr lang="fr-FR" sz="900" dirty="0">
              <a:effectLst/>
            </a:endParaRPr>
          </a:p>
          <a:p>
            <a:r>
              <a:rPr lang="fr-FR" sz="900" dirty="0" err="1">
                <a:effectLst/>
              </a:rPr>
              <a:t>Triclot</a:t>
            </a:r>
            <a:r>
              <a:rPr lang="fr-FR" sz="900" dirty="0">
                <a:effectLst/>
              </a:rPr>
              <a:t>, M. (2011). </a:t>
            </a:r>
            <a:r>
              <a:rPr lang="fr-FR" sz="900" i="1" dirty="0">
                <a:effectLst/>
              </a:rPr>
              <a:t>Philosophie des jeux vidéo</a:t>
            </a:r>
            <a:r>
              <a:rPr lang="fr-FR" sz="900" dirty="0">
                <a:effectLst/>
              </a:rPr>
              <a:t>. Zones.</a:t>
            </a:r>
          </a:p>
          <a:p>
            <a:r>
              <a:rPr lang="fr-FR" sz="900" dirty="0" err="1">
                <a:effectLst/>
              </a:rPr>
              <a:t>Zabban</a:t>
            </a:r>
            <a:r>
              <a:rPr lang="fr-FR" sz="900" dirty="0">
                <a:effectLst/>
              </a:rPr>
              <a:t>, V. (2014). Les enjeux du </a:t>
            </a:r>
            <a:r>
              <a:rPr lang="fr-FR" sz="900" dirty="0" err="1">
                <a:effectLst/>
              </a:rPr>
              <a:t>métajeu</a:t>
            </a:r>
            <a:r>
              <a:rPr lang="fr-FR" sz="900" dirty="0">
                <a:effectLst/>
              </a:rPr>
              <a:t>. Les pratiques d’un jeu en ligne et leurs médiations. </a:t>
            </a:r>
            <a:r>
              <a:rPr lang="fr-FR" sz="900" i="1" dirty="0">
                <a:effectLst/>
              </a:rPr>
              <a:t>Pouvoirs Des Jeux Vidéos, </a:t>
            </a:r>
            <a:r>
              <a:rPr lang="fr-FR" sz="900" i="1" dirty="0" err="1">
                <a:effectLst/>
              </a:rPr>
              <a:t>Atallah</a:t>
            </a:r>
            <a:r>
              <a:rPr lang="fr-FR" sz="900" i="1" dirty="0">
                <a:effectLst/>
              </a:rPr>
              <a:t> M., Nova N., Pellet M., </a:t>
            </a:r>
            <a:r>
              <a:rPr lang="fr-FR" sz="900" i="1" dirty="0" err="1">
                <a:effectLst/>
              </a:rPr>
              <a:t>Indermuhle</a:t>
            </a:r>
            <a:r>
              <a:rPr lang="fr-FR" sz="900" i="1" dirty="0">
                <a:effectLst/>
              </a:rPr>
              <a:t> C. (</a:t>
            </a:r>
            <a:r>
              <a:rPr lang="fr-FR" sz="900" i="1" dirty="0" err="1">
                <a:effectLst/>
              </a:rPr>
              <a:t>Eds</a:t>
            </a:r>
            <a:r>
              <a:rPr lang="fr-FR" sz="900" i="1" dirty="0">
                <a:effectLst/>
              </a:rPr>
              <a:t>).</a:t>
            </a:r>
            <a:r>
              <a:rPr lang="fr-FR" sz="900" dirty="0">
                <a:effectLst/>
              </a:rPr>
              <a:t> </a:t>
            </a:r>
            <a:r>
              <a:rPr lang="fr-FR" sz="900" dirty="0">
                <a:effectLst/>
                <a:hlinkClick r:id="rId15"/>
              </a:rPr>
              <a:t>https://www.academia.edu/29997186/Les_enjeux_du_m%C3%A9tajeu_Les_pratiques_d_un_jeu_en_ligne_et_leurs_m%C3%A9diations</a:t>
            </a:r>
            <a:endParaRPr lang="fr-FR" sz="900" dirty="0">
              <a:effectLst/>
            </a:endParaRPr>
          </a:p>
          <a:p>
            <a:endParaRPr lang="fr-FR" sz="9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84BA10-7948-DAA6-ACA6-3A833904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14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C238FD-BAFE-4A06-2961-E7525C8CE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3700"/>
              <a:t>Contexte – entre SIC et géographie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FE4443-50DA-E84D-05BA-A621494BF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fr-FR" sz="1700" dirty="0"/>
              <a:t>Thèse portant sur les représentations des territoires et de la cartographie dans le jeu vidéo.</a:t>
            </a:r>
          </a:p>
          <a:p>
            <a:r>
              <a:rPr lang="fr-FR" sz="1700" dirty="0"/>
              <a:t>Analyse de contenu comparée entre différents épisodes de la licence </a:t>
            </a:r>
            <a:r>
              <a:rPr lang="fr-FR" sz="1700" i="1" dirty="0"/>
              <a:t>Monster </a:t>
            </a:r>
            <a:r>
              <a:rPr lang="fr-FR" sz="1700" i="1"/>
              <a:t>Hunter</a:t>
            </a:r>
            <a:r>
              <a:rPr lang="fr-FR" sz="1700"/>
              <a:t> (Capcom, </a:t>
            </a:r>
            <a:r>
              <a:rPr lang="fr-FR" sz="1700" dirty="0"/>
              <a:t>depuis 2004).</a:t>
            </a:r>
            <a:endParaRPr lang="fr-FR" sz="1700" dirty="0">
              <a:effectLst/>
              <a:latin typeface="Calibri" panose="020F0502020204030204" pitchFamily="34" charset="0"/>
            </a:endParaRPr>
          </a:p>
          <a:p>
            <a:r>
              <a:rPr lang="fr-FR" sz="1700" dirty="0">
                <a:effectLst/>
                <a:latin typeface="Calibri" panose="020F0502020204030204" pitchFamily="34" charset="0"/>
              </a:rPr>
              <a:t>Épistémologie ici définie comme ce qui « </a:t>
            </a:r>
            <a:r>
              <a:rPr lang="fr-FR" sz="1700" i="1" dirty="0"/>
              <a:t>interroge la nature et la valeur des principes, des concepts, des méthodes, et des résultats des sciences.</a:t>
            </a:r>
            <a:r>
              <a:rPr lang="fr-FR" sz="1700" i="1" dirty="0">
                <a:latin typeface="Calibri" panose="020F0502020204030204" pitchFamily="34" charset="0"/>
              </a:rPr>
              <a:t> </a:t>
            </a:r>
            <a:r>
              <a:rPr lang="fr-FR" sz="1700" dirty="0">
                <a:latin typeface="Calibri" panose="020F0502020204030204" pitchFamily="34" charset="0"/>
              </a:rPr>
              <a:t>» résultant en un discours « réflexif » sur les sciences comme un discours « critique » sur ces dernières (Soler, 2019, pp.15-16). </a:t>
            </a:r>
            <a:endParaRPr lang="fr-FR" sz="1700" dirty="0">
              <a:effectLst/>
              <a:latin typeface="Calibri" panose="020F0502020204030204" pitchFamily="34" charset="0"/>
            </a:endParaRPr>
          </a:p>
          <a:p>
            <a:endParaRPr lang="fr-FR" sz="1700" dirty="0">
              <a:latin typeface="Calibri" panose="020F0502020204030204" pitchFamily="34" charset="0"/>
            </a:endParaRPr>
          </a:p>
          <a:p>
            <a:endParaRPr lang="fr-FR" sz="17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E22111-AC9C-62DA-B8BE-8D392151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98" r="14154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774AE8-4762-311D-B95F-94836B79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274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9710A-BF5E-D197-6169-3F2DCE74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-552512"/>
            <a:ext cx="4491821" cy="1616203"/>
          </a:xfrm>
        </p:spPr>
        <p:txBody>
          <a:bodyPr anchor="b">
            <a:normAutofit/>
          </a:bodyPr>
          <a:lstStyle/>
          <a:p>
            <a:r>
              <a:rPr lang="fr-FR" sz="2700" dirty="0"/>
              <a:t>Quelques définitions 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A8444B-68F6-9322-085A-3A0F5224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92" r="2697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D86917-244D-ABB4-D262-A63D613C2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1431985"/>
            <a:ext cx="4491820" cy="4549323"/>
          </a:xfrm>
        </p:spPr>
        <p:txBody>
          <a:bodyPr anchor="t">
            <a:normAutofit lnSpcReduction="10000"/>
          </a:bodyPr>
          <a:lstStyle/>
          <a:p>
            <a:r>
              <a:rPr lang="fr-FR" sz="2300" dirty="0">
                <a:latin typeface="+mj-lt"/>
              </a:rPr>
              <a:t>« </a:t>
            </a:r>
            <a:r>
              <a:rPr lang="fr-FR" sz="2300" b="0" i="0" dirty="0">
                <a:effectLst/>
                <a:latin typeface="+mj-lt"/>
              </a:rPr>
              <a:t>La </a:t>
            </a:r>
            <a:r>
              <a:rPr lang="fr-FR" sz="2300" b="1" i="0" dirty="0">
                <a:effectLst/>
                <a:latin typeface="+mj-lt"/>
              </a:rPr>
              <a:t>cartographie</a:t>
            </a:r>
            <a:r>
              <a:rPr lang="fr-FR" sz="2300" b="0" i="0" dirty="0">
                <a:effectLst/>
                <a:latin typeface="+mj-lt"/>
              </a:rPr>
              <a:t> est la discipline artistique, scientifique et technique, ayant pour objet la construction de cartes.</a:t>
            </a:r>
            <a:r>
              <a:rPr lang="fr-FR" sz="2300" b="1" i="0" dirty="0">
                <a:effectLst/>
                <a:latin typeface="+mj-lt"/>
              </a:rPr>
              <a:t> </a:t>
            </a:r>
            <a:r>
              <a:rPr lang="fr-FR" sz="2300" i="0" dirty="0">
                <a:effectLst/>
                <a:latin typeface="+mj-lt"/>
              </a:rPr>
              <a:t>» (Lambert et </a:t>
            </a:r>
            <a:r>
              <a:rPr lang="fr-FR" sz="2300" i="0" dirty="0" err="1">
                <a:effectLst/>
                <a:latin typeface="+mj-lt"/>
              </a:rPr>
              <a:t>Zanin</a:t>
            </a:r>
            <a:r>
              <a:rPr lang="fr-FR" sz="2300" i="0" dirty="0">
                <a:effectLst/>
                <a:latin typeface="+mj-lt"/>
              </a:rPr>
              <a:t>, 2016, p.12).</a:t>
            </a:r>
          </a:p>
          <a:p>
            <a:r>
              <a:rPr lang="fr-FR" sz="2300" b="1" dirty="0">
                <a:latin typeface="+mj-lt"/>
              </a:rPr>
              <a:t>Carte</a:t>
            </a:r>
            <a:r>
              <a:rPr lang="fr-FR" sz="2300" dirty="0">
                <a:latin typeface="+mj-lt"/>
              </a:rPr>
              <a:t> : « </a:t>
            </a:r>
            <a:r>
              <a:rPr lang="fr-FR" sz="2300" i="1" dirty="0">
                <a:effectLst/>
                <a:latin typeface="+mj-lt"/>
              </a:rPr>
              <a:t>La carte est une représentation géométrique conventionnelle, […] ; c’est aussi un document portant cette représentation ou une partie de cette représentation sous forme d’une figure manuscrite, imprimée ou réalisée par tout autre moyen.</a:t>
            </a:r>
            <a:r>
              <a:rPr lang="fr-FR" sz="2300" i="1" dirty="0">
                <a:latin typeface="+mj-lt"/>
              </a:rPr>
              <a:t> </a:t>
            </a:r>
            <a:r>
              <a:rPr lang="fr-FR" sz="2300" dirty="0">
                <a:latin typeface="+mj-lt"/>
              </a:rPr>
              <a:t>» (Béguin et </a:t>
            </a:r>
            <a:r>
              <a:rPr lang="fr-FR" sz="2300" dirty="0" err="1">
                <a:latin typeface="+mj-lt"/>
              </a:rPr>
              <a:t>Pumain</a:t>
            </a:r>
            <a:r>
              <a:rPr lang="fr-FR" sz="2300" dirty="0">
                <a:latin typeface="+mj-lt"/>
              </a:rPr>
              <a:t>, 2017, p.14).</a:t>
            </a:r>
            <a:b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sz="1400" dirty="0">
              <a:latin typeface="Alegreya"/>
            </a:endParaRP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A6A460-9DDA-4710-5B6F-7A37D509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79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0F26E5-BD85-8B62-24C1-9FAD6B0E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fr-FR" sz="3700" dirty="0"/>
              <a:t>Modifications majeures de la cartographie du XXème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8D6FEC-6781-ED76-07BE-AE20FB3A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 lnSpcReduction="10000"/>
          </a:bodyPr>
          <a:lstStyle/>
          <a:p>
            <a:r>
              <a:rPr lang="fr-FR" sz="1600" dirty="0"/>
              <a:t>Milieu du </a:t>
            </a:r>
            <a:r>
              <a:rPr lang="fr-FR" sz="1600" dirty="0" err="1"/>
              <a:t>Xxème</a:t>
            </a:r>
            <a:r>
              <a:rPr lang="fr-FR" sz="1600" dirty="0"/>
              <a:t> siècle : </a:t>
            </a:r>
            <a:r>
              <a:rPr lang="fr-FR" sz="1600" b="1" dirty="0"/>
              <a:t>Institutionnalisation et cartographie comme positivisme. </a:t>
            </a:r>
            <a:r>
              <a:rPr lang="fr-FR" sz="1600" dirty="0"/>
              <a:t>(</a:t>
            </a:r>
            <a:r>
              <a:rPr lang="fr-FR" sz="1600" dirty="0" err="1"/>
              <a:t>Palsky</a:t>
            </a:r>
            <a:r>
              <a:rPr lang="fr-FR" sz="1600" dirty="0"/>
              <a:t>, 2013 ; Plantin, 2014, voir </a:t>
            </a:r>
            <a:r>
              <a:rPr lang="fr-FR" sz="1600" dirty="0" err="1"/>
              <a:t>Jégou</a:t>
            </a:r>
            <a:r>
              <a:rPr lang="fr-FR" sz="1600" dirty="0"/>
              <a:t>, 2013, pp. 387-396 et pp. 402-406)</a:t>
            </a:r>
            <a:endParaRPr lang="fr-FR" sz="1600" b="1" dirty="0"/>
          </a:p>
          <a:p>
            <a:r>
              <a:rPr lang="fr-FR" sz="1600" dirty="0"/>
              <a:t>1980-90 : </a:t>
            </a:r>
            <a:r>
              <a:rPr lang="fr-FR" sz="1600" b="1" dirty="0"/>
              <a:t>Cartographie déconstruite au prisme culturel et cognitif.</a:t>
            </a:r>
            <a:r>
              <a:rPr lang="fr-FR" sz="1600" dirty="0"/>
              <a:t> (Plantin, 2014b, pp.42-43 ; </a:t>
            </a:r>
            <a:r>
              <a:rPr lang="fr-FR" sz="1600" dirty="0" err="1"/>
              <a:t>Noucher</a:t>
            </a:r>
            <a:r>
              <a:rPr lang="fr-FR" sz="1600" dirty="0"/>
              <a:t>, 2017, chapitre 2, paragr. 6).</a:t>
            </a:r>
          </a:p>
          <a:p>
            <a:r>
              <a:rPr lang="fr-FR" sz="1600" dirty="0"/>
              <a:t>2005 : </a:t>
            </a:r>
            <a:r>
              <a:rPr lang="fr-FR" sz="1600" i="1" dirty="0" err="1"/>
              <a:t>neocartography</a:t>
            </a:r>
            <a:r>
              <a:rPr lang="fr-FR" sz="1600" i="1" dirty="0"/>
              <a:t>; </a:t>
            </a:r>
            <a:r>
              <a:rPr lang="fr-FR" sz="1600" dirty="0"/>
              <a:t>renversement des modalités de production des cartes et de la récupération de données (</a:t>
            </a:r>
            <a:r>
              <a:rPr lang="fr-FR" sz="1600" dirty="0" err="1"/>
              <a:t>Goodchild</a:t>
            </a:r>
            <a:r>
              <a:rPr lang="fr-FR" sz="1600" dirty="0"/>
              <a:t>, 2007 ; </a:t>
            </a:r>
            <a:r>
              <a:rPr lang="fr-FR" sz="1600" dirty="0" err="1"/>
              <a:t>Joliveau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2013).</a:t>
            </a:r>
          </a:p>
          <a:p>
            <a:endParaRPr lang="fr-FR" sz="1600" dirty="0"/>
          </a:p>
          <a:p>
            <a:r>
              <a:rPr lang="fr-FR" sz="1600" i="1" dirty="0" err="1"/>
              <a:t>Deconstructing</a:t>
            </a:r>
            <a:r>
              <a:rPr lang="fr-FR" sz="1600" i="1" dirty="0"/>
              <a:t> The </a:t>
            </a:r>
            <a:r>
              <a:rPr lang="fr-FR" sz="1600" i="1" dirty="0" err="1"/>
              <a:t>Map</a:t>
            </a:r>
            <a:r>
              <a:rPr lang="fr-FR" sz="1600" dirty="0"/>
              <a:t> (Harley, 1989).</a:t>
            </a:r>
          </a:p>
          <a:p>
            <a:pPr marL="0" indent="0">
              <a:buNone/>
            </a:pPr>
            <a:r>
              <a:rPr lang="fr-FR" sz="1600" b="0" i="0" u="none" strike="noStrike" baseline="0" dirty="0">
                <a:latin typeface="Times-Roman"/>
              </a:rPr>
              <a:t>« </a:t>
            </a:r>
            <a:r>
              <a:rPr lang="fr-FR" sz="1600" b="0" i="1" u="none" strike="noStrike" baseline="0" dirty="0">
                <a:latin typeface="Times-Italic"/>
              </a:rPr>
              <a:t>Les étapes pour faire une carte - sélection, omission, simplification, classification, la création de hiérarchies et la ‘symbolisation’ – sont toutes intrinsèquement rhétoriques </a:t>
            </a:r>
            <a:r>
              <a:rPr lang="fr-FR" sz="1600" b="0" i="0" u="none" strike="noStrike" baseline="0" dirty="0">
                <a:latin typeface="Times-Roman"/>
              </a:rPr>
              <a:t>» (Harley, </a:t>
            </a:r>
            <a:r>
              <a:rPr lang="fr-FR" sz="1600" b="0" i="1" u="none" strike="noStrike" baseline="0" dirty="0">
                <a:latin typeface="Times-Roman"/>
              </a:rPr>
              <a:t>ibid</a:t>
            </a:r>
            <a:r>
              <a:rPr lang="fr-FR" sz="1600" b="0" u="none" strike="noStrike" baseline="0" dirty="0">
                <a:latin typeface="Times-Roman"/>
              </a:rPr>
              <a:t>.)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1028" name="Picture 4" descr="L'avènement de la carte comme médiation">
            <a:extLst>
              <a:ext uri="{FF2B5EF4-FFF2-40B4-BE49-F238E27FC236}">
                <a16:creationId xmlns:a16="http://schemas.microsoft.com/office/drawing/2014/main" id="{95B41EAF-58AE-E05E-771D-9F07F507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970" y="168876"/>
            <a:ext cx="4479981" cy="26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n Introduction to Mashups - IRI">
            <a:extLst>
              <a:ext uri="{FF2B5EF4-FFF2-40B4-BE49-F238E27FC236}">
                <a16:creationId xmlns:a16="http://schemas.microsoft.com/office/drawing/2014/main" id="{09B6E35F-4C61-9EA6-BC96-B5505685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519" y="3021399"/>
            <a:ext cx="4810874" cy="30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E7EAA-010D-A8BE-6F77-29C4DA00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20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49CA2C-CCEF-081F-C484-EB740C11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Monster Hunter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: des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cartes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stratégiques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qui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démultiplient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l’informatique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géographique</a:t>
            </a:r>
            <a:endParaRPr lang="en-US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Une image contenant capture d’écran, Compositing numérique, Jeu PC, Logiciel de jeu vidéo&#10;&#10;Le contenu généré par l’IA peut être incorrect.">
            <a:extLst>
              <a:ext uri="{FF2B5EF4-FFF2-40B4-BE49-F238E27FC236}">
                <a16:creationId xmlns:a16="http://schemas.microsoft.com/office/drawing/2014/main" id="{061108C5-D023-1906-A09C-51BBD09A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85" r="9554" b="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2050" name="Picture 2" descr="Game World &amp; Setting|Monster Hunter Wilds Beta Official Online Manual">
            <a:extLst>
              <a:ext uri="{FF2B5EF4-FFF2-40B4-BE49-F238E27FC236}">
                <a16:creationId xmlns:a16="http://schemas.microsoft.com/office/drawing/2014/main" id="{973AA190-E001-E1C3-85D0-84CF1C3DE9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r="789" b="-3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E90DD86-B3C3-4BA1-0742-9536D5F379C2}"/>
              </a:ext>
            </a:extLst>
          </p:cNvPr>
          <p:cNvSpPr txBox="1"/>
          <p:nvPr/>
        </p:nvSpPr>
        <p:spPr>
          <a:xfrm>
            <a:off x="3725589" y="1669554"/>
            <a:ext cx="455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Comment penser la cartographie critique dans un contexte numérique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0880A-ACCC-BA83-E118-A721073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06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 descr="Une image contenant capture d’écran, Logiciel de graphisme, Logiciel multimédia&#10;&#10;Le contenu généré par l’IA peut être incorrect.">
            <a:extLst>
              <a:ext uri="{FF2B5EF4-FFF2-40B4-BE49-F238E27FC236}">
                <a16:creationId xmlns:a16="http://schemas.microsoft.com/office/drawing/2014/main" id="{B9C093BD-5C4F-0DBB-B6DD-EC85624155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002" r="1" b="9361"/>
          <a:stretch/>
        </p:blipFill>
        <p:spPr>
          <a:xfrm>
            <a:off x="191086" y="166533"/>
            <a:ext cx="7807938" cy="3176605"/>
          </a:xfrm>
          <a:prstGeom prst="rect">
            <a:avLst/>
          </a:prstGeom>
        </p:spPr>
      </p:pic>
      <p:pic>
        <p:nvPicPr>
          <p:cNvPr id="6" name="Image 5" descr="Une image contenant carte, capture d’écran, art&#10;&#10;Description générée automatiquement">
            <a:extLst>
              <a:ext uri="{FF2B5EF4-FFF2-40B4-BE49-F238E27FC236}">
                <a16:creationId xmlns:a16="http://schemas.microsoft.com/office/drawing/2014/main" id="{F073E384-35C4-6EB5-CB89-81C2ED78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75" r="2532" b="-3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7" name="Image 6" descr="Where to Find Three Elgado Cohoots in Monster Hunter Rise: Sunbreak">
            <a:extLst>
              <a:ext uri="{FF2B5EF4-FFF2-40B4-BE49-F238E27FC236}">
                <a16:creationId xmlns:a16="http://schemas.microsoft.com/office/drawing/2014/main" id="{65486F9C-F4F6-ED51-DEAC-B7C22245E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5" r="1" b="12700"/>
          <a:stretch/>
        </p:blipFill>
        <p:spPr bwMode="auto">
          <a:xfrm>
            <a:off x="191086" y="3509670"/>
            <a:ext cx="7807938" cy="3181797"/>
          </a:xfrm>
          <a:prstGeom prst="rect">
            <a:avLst/>
          </a:prstGeom>
          <a:noFill/>
        </p:spPr>
      </p:pic>
      <p:pic>
        <p:nvPicPr>
          <p:cNvPr id="4" name="Image 3" descr="Une image contenant capture d’écran, Monde&#10;&#10;Le contenu généré par l’IA peut être incorrect.">
            <a:extLst>
              <a:ext uri="{FF2B5EF4-FFF2-40B4-BE49-F238E27FC236}">
                <a16:creationId xmlns:a16="http://schemas.microsoft.com/office/drawing/2014/main" id="{03F8ECC4-2913-41D8-F64A-836B4886D3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5071" b="-4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34033D6-A919-31AC-28BC-9402E433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70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20B55-77A9-999E-3BD6-990DF0D8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fr-FR" sz="3000" dirty="0"/>
              <a:t>Deux approches de la cartographie critique contemporaine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586FF-DA03-1F12-89D6-2C56E86E5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Noucher</a:t>
            </a:r>
            <a:r>
              <a:rPr lang="fr-FR" sz="2000" dirty="0">
                <a:latin typeface="+mj-lt"/>
              </a:rPr>
              <a:t> invite à se pencher sur les « espaces de contextualité » qui font dialoguer les cartes entre elles : « </a:t>
            </a:r>
            <a:r>
              <a:rPr lang="fr-FR" sz="2000" b="0" i="0" dirty="0">
                <a:solidFill>
                  <a:srgbClr val="252525"/>
                </a:solidFill>
                <a:effectLst/>
                <a:latin typeface="+mj-lt"/>
              </a:rPr>
              <a:t>Les usages de la carte ne peuvent plus être limités aux objectifs de son créateur.  » </a:t>
            </a:r>
            <a:r>
              <a:rPr lang="fr-FR" sz="2000" b="0" i="1" dirty="0">
                <a:solidFill>
                  <a:srgbClr val="252525"/>
                </a:solidFill>
                <a:effectLst/>
                <a:latin typeface="+mj-lt"/>
              </a:rPr>
              <a:t>(ibid.</a:t>
            </a:r>
            <a:r>
              <a:rPr lang="fr-FR" sz="2000" b="0" dirty="0">
                <a:solidFill>
                  <a:srgbClr val="252525"/>
                </a:solidFill>
                <a:effectLst/>
                <a:latin typeface="+mj-lt"/>
              </a:rPr>
              <a:t>, ch.2 §13)</a:t>
            </a:r>
            <a:endParaRPr lang="fr-FR" sz="2000" b="0" i="0" dirty="0">
              <a:solidFill>
                <a:srgbClr val="252525"/>
              </a:solidFill>
              <a:effectLst/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+mj-lt"/>
              </a:rPr>
              <a:t>« </a:t>
            </a:r>
            <a:r>
              <a:rPr lang="fr-FR" sz="2000" dirty="0">
                <a:effectLst/>
                <a:latin typeface="+mj-lt"/>
              </a:rPr>
              <a:t>La carte ne peut être ainsi appréhendée sans prendre en compte la présence de sa créatrice ou de son créateur. » (</a:t>
            </a:r>
            <a:r>
              <a:rPr lang="fr-FR" sz="2000" dirty="0" err="1">
                <a:latin typeface="+mj-lt"/>
              </a:rPr>
              <a:t>Zwer</a:t>
            </a:r>
            <a:r>
              <a:rPr lang="fr-FR" sz="2000" dirty="0">
                <a:latin typeface="+mj-lt"/>
              </a:rPr>
              <a:t> et Rekacewicz, 2021, </a:t>
            </a:r>
            <a:r>
              <a:rPr lang="fr-FR" sz="2000" dirty="0">
                <a:effectLst/>
                <a:latin typeface="+mj-lt"/>
              </a:rPr>
              <a:t>p.132)</a:t>
            </a:r>
          </a:p>
          <a:p>
            <a:pPr marL="0" indent="0">
              <a:buNone/>
            </a:pPr>
            <a:endParaRPr lang="fr-FR" sz="1500" dirty="0"/>
          </a:p>
        </p:txBody>
      </p:sp>
      <p:pic>
        <p:nvPicPr>
          <p:cNvPr id="2050" name="Picture 2" descr="deValence">
            <a:extLst>
              <a:ext uri="{FF2B5EF4-FFF2-40B4-BE49-F238E27FC236}">
                <a16:creationId xmlns:a16="http://schemas.microsoft.com/office/drawing/2014/main" id="{64E1E749-2789-0A31-40F2-99F1992A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" b="-2"/>
          <a:stretch/>
        </p:blipFill>
        <p:spPr bwMode="auto">
          <a:xfrm>
            <a:off x="6099048" y="1560105"/>
            <a:ext cx="5458968" cy="37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52D0F9-3C6B-9021-1EF1-91E0C3AC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56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9045F-ADCF-001D-FDA6-E738F52B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ou production de carte ? L’apport de Wood.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634DAC-E640-F1E4-24E2-943C11EB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74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fr-FR" sz="3000" dirty="0">
                <a:latin typeface="+mj-lt"/>
              </a:rPr>
              <a:t>Wood (1993) : l’acte de </a:t>
            </a:r>
            <a:r>
              <a:rPr lang="fr-FR" sz="3000" b="1" dirty="0">
                <a:latin typeface="+mj-lt"/>
              </a:rPr>
              <a:t>production</a:t>
            </a:r>
            <a:r>
              <a:rPr lang="fr-FR" sz="3000" dirty="0">
                <a:latin typeface="+mj-lt"/>
              </a:rPr>
              <a:t> documentaire d’une carte et l’acte </a:t>
            </a:r>
            <a:r>
              <a:rPr lang="fr-FR" sz="3000" b="1" dirty="0">
                <a:latin typeface="+mj-lt"/>
              </a:rPr>
              <a:t>cognitif</a:t>
            </a:r>
            <a:r>
              <a:rPr lang="fr-FR" sz="3000" dirty="0">
                <a:latin typeface="+mj-lt"/>
              </a:rPr>
              <a:t> de cartographie mentale.</a:t>
            </a:r>
          </a:p>
          <a:p>
            <a:pPr algn="l"/>
            <a:r>
              <a:rPr lang="fr-FR" sz="3000" dirty="0">
                <a:latin typeface="+mj-lt"/>
              </a:rPr>
              <a:t>« </a:t>
            </a:r>
            <a:r>
              <a:rPr lang="fr-FR" sz="3000" b="0" i="0" u="none" strike="noStrike" baseline="0" dirty="0">
                <a:latin typeface="+mj-lt"/>
              </a:rPr>
              <a:t>Le français manque de l’équivalent du « mapping » anglais (Kitchin et Dodge, 2007), pour désigner </a:t>
            </a:r>
            <a:r>
              <a:rPr lang="fr-FR" sz="3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l'outillage conceptuel, méthodologique et </a:t>
            </a:r>
            <a:r>
              <a:rPr lang="fr-FR" sz="3000" b="1" i="0" u="none" strike="noStrike" baseline="0" dirty="0">
                <a:solidFill>
                  <a:srgbClr val="C04F15"/>
                </a:solidFill>
                <a:latin typeface="+mj-lt"/>
              </a:rPr>
              <a:t>instrumental</a:t>
            </a:r>
            <a:r>
              <a:rPr lang="fr-FR" sz="3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</a:t>
            </a:r>
            <a:r>
              <a:rPr lang="fr-FR" sz="3000" b="0" i="0" u="none" strike="noStrike" baseline="0" dirty="0">
                <a:latin typeface="+mj-lt"/>
              </a:rPr>
              <a:t> mais aussi </a:t>
            </a:r>
            <a:r>
              <a:rPr lang="fr-FR" sz="3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la dimension de l’action, du faire, de la performance,</a:t>
            </a:r>
            <a:r>
              <a:rPr lang="fr-FR" sz="30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nécessaires pour mettre le monde géographique en cartes et lui donner du sens</a:t>
            </a:r>
            <a:r>
              <a:rPr lang="fr-FR" sz="3000" b="0" i="0" u="none" strike="noStrike" baseline="0" dirty="0">
                <a:latin typeface="+mj-lt"/>
              </a:rPr>
              <a:t>, […]» (</a:t>
            </a:r>
            <a:r>
              <a:rPr lang="fr-FR" sz="3000" b="0" i="0" u="none" strike="noStrike" baseline="0" dirty="0" err="1">
                <a:latin typeface="+mj-lt"/>
              </a:rPr>
              <a:t>Joliveau</a:t>
            </a:r>
            <a:r>
              <a:rPr lang="fr-FR" sz="3000" b="0" i="0" u="none" strike="noStrike" baseline="0" dirty="0">
                <a:latin typeface="+mj-lt"/>
              </a:rPr>
              <a:t> </a:t>
            </a:r>
            <a:r>
              <a:rPr lang="fr-FR" sz="3000" b="0" i="1" u="none" strike="noStrike" baseline="0" dirty="0">
                <a:latin typeface="+mj-lt"/>
              </a:rPr>
              <a:t>et al.</a:t>
            </a:r>
            <a:r>
              <a:rPr lang="fr-FR" sz="3000" b="0" u="none" strike="noStrike" baseline="0" dirty="0">
                <a:latin typeface="+mj-lt"/>
              </a:rPr>
              <a:t>, 2013, p.18).</a:t>
            </a:r>
          </a:p>
          <a:p>
            <a:pPr algn="l"/>
            <a:endParaRPr lang="fr-FR" sz="3000" dirty="0">
              <a:latin typeface="+mj-lt"/>
            </a:endParaRPr>
          </a:p>
          <a:p>
            <a:pPr algn="l"/>
            <a:r>
              <a:rPr lang="fr-FR" sz="3000" dirty="0">
                <a:latin typeface="+mj-lt"/>
              </a:rPr>
              <a:t>De mon point de vue, </a:t>
            </a:r>
            <a:r>
              <a:rPr lang="fr-FR" sz="3000" dirty="0" err="1">
                <a:latin typeface="+mj-lt"/>
              </a:rPr>
              <a:t>Joliveau</a:t>
            </a:r>
            <a:r>
              <a:rPr lang="fr-FR" sz="3000" dirty="0">
                <a:latin typeface="+mj-lt"/>
              </a:rPr>
              <a:t> </a:t>
            </a:r>
            <a:r>
              <a:rPr lang="fr-FR" sz="3000" i="1" dirty="0">
                <a:latin typeface="+mj-lt"/>
              </a:rPr>
              <a:t>et al.</a:t>
            </a:r>
            <a:r>
              <a:rPr lang="fr-FR" sz="3000" dirty="0">
                <a:latin typeface="+mj-lt"/>
              </a:rPr>
              <a:t> assimilent deux choses différentes : </a:t>
            </a:r>
            <a:r>
              <a:rPr lang="fr-FR" sz="3000" b="1" dirty="0">
                <a:solidFill>
                  <a:srgbClr val="C04F15"/>
                </a:solidFill>
                <a:latin typeface="+mj-lt"/>
              </a:rPr>
              <a:t>l’acte cognitif </a:t>
            </a:r>
            <a:r>
              <a:rPr lang="fr-FR" sz="3000" dirty="0">
                <a:latin typeface="+mj-lt"/>
              </a:rPr>
              <a:t>et </a:t>
            </a:r>
            <a:r>
              <a:rPr lang="fr-FR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l’acte documentaire.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C0F577-9141-D423-7F9D-B4ED2743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49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CDBD0-50EE-13F6-72B9-C7A89B60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Superposer les couches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CC03D2-7355-3044-F85A-8548B5525F6B}"/>
              </a:ext>
            </a:extLst>
          </p:cNvPr>
          <p:cNvSpPr txBox="1"/>
          <p:nvPr/>
        </p:nvSpPr>
        <p:spPr>
          <a:xfrm>
            <a:off x="3763273" y="1891915"/>
            <a:ext cx="286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Approches </a:t>
            </a:r>
            <a:r>
              <a:rPr lang="fr-FR" sz="2000" dirty="0" err="1"/>
              <a:t>autoriales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B519F94-7ED2-FA1B-64EE-9F21ACED87D9}"/>
              </a:ext>
            </a:extLst>
          </p:cNvPr>
          <p:cNvSpPr txBox="1"/>
          <p:nvPr/>
        </p:nvSpPr>
        <p:spPr>
          <a:xfrm>
            <a:off x="8533681" y="1803440"/>
            <a:ext cx="286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Pratiques et usages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4EB48E-4C70-F701-3E4C-50551DA6E88F}"/>
              </a:ext>
            </a:extLst>
          </p:cNvPr>
          <p:cNvSpPr/>
          <p:nvPr/>
        </p:nvSpPr>
        <p:spPr>
          <a:xfrm>
            <a:off x="3719422" y="4044183"/>
            <a:ext cx="7634378" cy="21566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8DBC039-D5CF-8777-7D03-4116BAFFA106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5195258" y="2292025"/>
            <a:ext cx="2341353" cy="1752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3904231-E711-69C9-A179-9909367299C9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7536611" y="2203550"/>
            <a:ext cx="2429055" cy="18406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229DB47-DB7A-DEA8-B61E-90B8B6BB2E1D}"/>
              </a:ext>
            </a:extLst>
          </p:cNvPr>
          <p:cNvGrpSpPr/>
          <p:nvPr/>
        </p:nvGrpSpPr>
        <p:grpSpPr>
          <a:xfrm>
            <a:off x="4288765" y="4119219"/>
            <a:ext cx="6495691" cy="1971069"/>
            <a:chOff x="3148641" y="2836488"/>
            <a:chExt cx="6495691" cy="1971069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6BA8682-473A-CD5F-7F1E-F77E5D5CD6D2}"/>
                </a:ext>
              </a:extLst>
            </p:cNvPr>
            <p:cNvSpPr txBox="1"/>
            <p:nvPr/>
          </p:nvSpPr>
          <p:spPr>
            <a:xfrm>
              <a:off x="3148641" y="2836488"/>
              <a:ext cx="20444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Mapping (cognitif)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C51767D-0BB0-C3EA-6FD1-67A3A6AAF572}"/>
                </a:ext>
              </a:extLst>
            </p:cNvPr>
            <p:cNvSpPr txBox="1"/>
            <p:nvPr/>
          </p:nvSpPr>
          <p:spPr>
            <a:xfrm>
              <a:off x="5827144" y="2836488"/>
              <a:ext cx="38171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Fabrique cartographique (processus de construction)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61D6E46-1A47-CB30-EFAF-21B723B13BB7}"/>
                </a:ext>
              </a:extLst>
            </p:cNvPr>
            <p:cNvSpPr txBox="1"/>
            <p:nvPr/>
          </p:nvSpPr>
          <p:spPr>
            <a:xfrm>
              <a:off x="4252823" y="3761116"/>
              <a:ext cx="34850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Production d’un document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196D16F-C72B-2FA8-4B6E-2DE7D91421D4}"/>
                </a:ext>
              </a:extLst>
            </p:cNvPr>
            <p:cNvSpPr txBox="1"/>
            <p:nvPr/>
          </p:nvSpPr>
          <p:spPr>
            <a:xfrm>
              <a:off x="4606506" y="4407447"/>
              <a:ext cx="271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Image cartographique</a:t>
              </a:r>
            </a:p>
          </p:txBody>
        </p:sp>
      </p:grp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71E1B5D-876D-7E5E-7E17-CD7AD2DC2159}"/>
              </a:ext>
            </a:extLst>
          </p:cNvPr>
          <p:cNvCxnSpPr>
            <a:cxnSpLocks/>
          </p:cNvCxnSpPr>
          <p:nvPr/>
        </p:nvCxnSpPr>
        <p:spPr>
          <a:xfrm>
            <a:off x="3338422" y="1653407"/>
            <a:ext cx="0" cy="927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48AED530-C5EF-F88A-E82B-C33FA2F8087E}"/>
              </a:ext>
            </a:extLst>
          </p:cNvPr>
          <p:cNvSpPr txBox="1"/>
          <p:nvPr/>
        </p:nvSpPr>
        <p:spPr>
          <a:xfrm>
            <a:off x="360152" y="1753415"/>
            <a:ext cx="2449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Incises de la cartographie critique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9A6F945-D3A8-825D-044C-E6D99D8887F1}"/>
              </a:ext>
            </a:extLst>
          </p:cNvPr>
          <p:cNvSpPr txBox="1"/>
          <p:nvPr/>
        </p:nvSpPr>
        <p:spPr>
          <a:xfrm>
            <a:off x="310197" y="4480617"/>
            <a:ext cx="2738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Des « espaces de contextualité » jusqu’à la production du document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5FA9A38-684C-D333-E927-0073C1C91432}"/>
              </a:ext>
            </a:extLst>
          </p:cNvPr>
          <p:cNvCxnSpPr>
            <a:cxnSpLocks/>
          </p:cNvCxnSpPr>
          <p:nvPr/>
        </p:nvCxnSpPr>
        <p:spPr>
          <a:xfrm>
            <a:off x="3390719" y="4316175"/>
            <a:ext cx="0" cy="1521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27F17F-0D20-7F7E-02EF-1208884A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9948-CF81-4F63-BBD5-4B3F041917A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041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2462</Words>
  <Application>Microsoft Office PowerPoint</Application>
  <PresentationFormat>Grand écran</PresentationFormat>
  <Paragraphs>120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Alegreya</vt:lpstr>
      <vt:lpstr>Aptos</vt:lpstr>
      <vt:lpstr>Aptos Display</vt:lpstr>
      <vt:lpstr>Arial</vt:lpstr>
      <vt:lpstr>Calibri</vt:lpstr>
      <vt:lpstr>Times New Roman</vt:lpstr>
      <vt:lpstr>Times-Italic</vt:lpstr>
      <vt:lpstr>Times-Roman</vt:lpstr>
      <vt:lpstr>Wingdings</vt:lpstr>
      <vt:lpstr>Thème Office</vt:lpstr>
      <vt:lpstr>Dissocier pour rassembler – Épistémologie de la cartographie dans le contexte vidéoludique</vt:lpstr>
      <vt:lpstr>Contexte – entre SIC et géographie</vt:lpstr>
      <vt:lpstr>Quelques définitions :</vt:lpstr>
      <vt:lpstr>Modifications majeures de la cartographie du XXème</vt:lpstr>
      <vt:lpstr>Monster Hunter : des cartes stratégiques qui démultiplient l’informatique géographique</vt:lpstr>
      <vt:lpstr>Présentation PowerPoint</vt:lpstr>
      <vt:lpstr>Deux approches de la cartographie critique contemporaine</vt:lpstr>
      <vt:lpstr>Cartographie ou production de carte ? L’apport de Wood.</vt:lpstr>
      <vt:lpstr>Superposer les couches</vt:lpstr>
      <vt:lpstr>Mapping et map-making dans Monster Hunter : l’approche diachronique</vt:lpstr>
      <vt:lpstr>Les analyses de la cartographie dans le contexte (vidéo)ludique</vt:lpstr>
      <vt:lpstr>Pour une approche communicationnelle de la cartographie</vt:lpstr>
      <vt:lpstr>Fonction « illocutoire » (Bernicot, 1992) des rhétoriques tutoriels</vt:lpstr>
      <vt:lpstr>Ne pas oublier les spécificités de l’analyse du médium ludique…</vt:lpstr>
      <vt:lpstr>En conclusion : rassembler les apports interdisciplinaires pour travailler les dispositifs cartographiques</vt:lpstr>
      <vt:lpstr>Merci</vt:lpstr>
      <vt:lpstr>Bibliographie en dehors de la cartographie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Lucas Friche</dc:creator>
  <cp:lastModifiedBy>Lucas Friche</cp:lastModifiedBy>
  <cp:revision>65</cp:revision>
  <dcterms:created xsi:type="dcterms:W3CDTF">2025-03-28T08:17:44Z</dcterms:created>
  <dcterms:modified xsi:type="dcterms:W3CDTF">2025-03-29T13:27:40Z</dcterms:modified>
</cp:coreProperties>
</file>