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2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1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1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6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9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0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4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9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2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adgets de couleur néon">
            <a:extLst>
              <a:ext uri="{FF2B5EF4-FFF2-40B4-BE49-F238E27FC236}">
                <a16:creationId xmlns:a16="http://schemas.microsoft.com/office/drawing/2014/main" id="{4ADE5054-7160-762F-FB44-782F05D576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20775"/>
          <a:stretch/>
        </p:blipFill>
        <p:spPr>
          <a:xfrm>
            <a:off x="-2" y="-2"/>
            <a:ext cx="12192001" cy="6858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932B8C8-0368-CB62-60C3-7B9157BD3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33424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BE" sz="3400">
                <a:solidFill>
                  <a:srgbClr val="FFFFFF"/>
                </a:solidFill>
              </a:rPr>
              <a:t>Séminaire interne LGL</a:t>
            </a:r>
            <a:br>
              <a:rPr lang="fr-BE" sz="3400">
                <a:solidFill>
                  <a:srgbClr val="FFFFFF"/>
                </a:solidFill>
              </a:rPr>
            </a:br>
            <a:r>
              <a:rPr lang="fr-BE" sz="3400">
                <a:solidFill>
                  <a:srgbClr val="FFFFFF"/>
                </a:solidFill>
              </a:rPr>
              <a:t>Comment les joueurs catégorisent les jeux vidéo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32339C-3A10-A6BD-F17D-9193DDEA5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5040785" cy="1724029"/>
          </a:xfrm>
        </p:spPr>
        <p:txBody>
          <a:bodyPr anchor="t">
            <a:normAutofit/>
          </a:bodyPr>
          <a:lstStyle/>
          <a:p>
            <a:r>
              <a:rPr lang="fr-BE">
                <a:solidFill>
                  <a:srgbClr val="FFFFFF"/>
                </a:solidFill>
              </a:rPr>
              <a:t>François-Xavier Surinx, Doctorant FNRS-FRESH</a:t>
            </a:r>
          </a:p>
          <a:p>
            <a:r>
              <a:rPr lang="fr-BE">
                <a:solidFill>
                  <a:srgbClr val="FFFFFF"/>
                </a:solidFill>
              </a:rPr>
              <a:t>19-03-25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6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D16C4DE-5FF1-8D34-BBA1-FC43F3155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CAB69B-64C3-49EB-A5EA-890F108B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76"/>
          <a:stretch/>
        </p:blipFill>
        <p:spPr>
          <a:xfrm>
            <a:off x="0" y="3067023"/>
            <a:ext cx="12188952" cy="36289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48724B-3EE3-846D-B884-1865F1D3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1"/>
            <a:ext cx="4799921" cy="1687792"/>
          </a:xfrm>
        </p:spPr>
        <p:txBody>
          <a:bodyPr>
            <a:normAutofit/>
          </a:bodyPr>
          <a:lstStyle/>
          <a:p>
            <a:r>
              <a:rPr lang="fr-BE" sz="4400"/>
              <a:t>Méthodologie actuelle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D06C70-AAF4-C0B0-A131-28FC28DC0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677" y="1061721"/>
            <a:ext cx="5824728" cy="1627632"/>
          </a:xfrm>
        </p:spPr>
        <p:txBody>
          <a:bodyPr>
            <a:normAutofit/>
          </a:bodyPr>
          <a:lstStyle/>
          <a:p>
            <a:endParaRPr lang="fr-BE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914053-73D7-E377-E88C-94E35AAD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9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35F85-596B-D1A3-F394-A1B1456E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D53987B-6A2C-963D-24C8-D4A91646B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11E8CB-F168-B87F-5501-5F7F656A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76"/>
          <a:stretch/>
        </p:blipFill>
        <p:spPr>
          <a:xfrm>
            <a:off x="0" y="3067023"/>
            <a:ext cx="12188952" cy="36289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ECE059-05C7-0903-E52A-82F2CF50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1"/>
            <a:ext cx="4799921" cy="1687792"/>
          </a:xfrm>
        </p:spPr>
        <p:txBody>
          <a:bodyPr>
            <a:normAutofit/>
          </a:bodyPr>
          <a:lstStyle/>
          <a:p>
            <a:r>
              <a:rPr lang="fr-BE" sz="4400"/>
              <a:t>Méthodologie actuelle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CC069B-12F9-3D07-B878-45A2B0CAC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677" y="1061721"/>
            <a:ext cx="5824728" cy="1627632"/>
          </a:xfrm>
        </p:spPr>
        <p:txBody>
          <a:bodyPr>
            <a:normAutofit/>
          </a:bodyPr>
          <a:lstStyle/>
          <a:p>
            <a:r>
              <a:rPr lang="fr-BE" sz="1800" dirty="0"/>
              <a:t>Etiquette : formulation distincte d’une catégorie</a:t>
            </a:r>
          </a:p>
          <a:p>
            <a:r>
              <a:rPr lang="fr-BE" sz="1800" dirty="0"/>
              <a:t>Catégorie sans étiquette + étiquette assimilée : notation de catégories moins formalisée + catégorie à laquelle elles peuvent être rattachées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0C331E-BE8A-01D6-E63B-AFCF60F85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FFD883-1292-1B9D-B8E3-464BB3A39431}"/>
              </a:ext>
            </a:extLst>
          </p:cNvPr>
          <p:cNvSpPr/>
          <p:nvPr/>
        </p:nvSpPr>
        <p:spPr>
          <a:xfrm>
            <a:off x="5842677" y="2915920"/>
            <a:ext cx="1736683" cy="378009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193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3373C-5127-44D7-1DE5-013A8436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344A62B-A596-D040-823D-5090D3C0D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699231-5CB7-6935-D962-EB7F3218C1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76"/>
          <a:stretch/>
        </p:blipFill>
        <p:spPr>
          <a:xfrm>
            <a:off x="0" y="3067023"/>
            <a:ext cx="12188952" cy="36289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653AD5-EE47-08AF-231A-ECED84CF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1"/>
            <a:ext cx="4799921" cy="1687792"/>
          </a:xfrm>
        </p:spPr>
        <p:txBody>
          <a:bodyPr>
            <a:normAutofit/>
          </a:bodyPr>
          <a:lstStyle/>
          <a:p>
            <a:r>
              <a:rPr lang="fr-BE" sz="4400"/>
              <a:t>Méthodologie actuelle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CB6FBF-2FBB-358E-8FD3-7982719CB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677" y="1061721"/>
            <a:ext cx="5824728" cy="1627632"/>
          </a:xfrm>
        </p:spPr>
        <p:txBody>
          <a:bodyPr>
            <a:normAutofit lnSpcReduction="10000"/>
          </a:bodyPr>
          <a:lstStyle/>
          <a:p>
            <a:r>
              <a:rPr lang="fr-BE" sz="1800" dirty="0"/>
              <a:t>Prégnance : manifestation de la catégorie (directe ou indirecte)</a:t>
            </a:r>
          </a:p>
          <a:p>
            <a:r>
              <a:rPr lang="fr-BE" sz="1800" dirty="0"/>
              <a:t>Fonctions : ce à quoi sert la catégorie dans le discours (appartenance, appariement, historique, évaluative, incitative)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E60FEF-CECA-1F1D-BB70-D6E51E5D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394A4-C323-F990-E4CE-1974FBF9A6F5}"/>
              </a:ext>
            </a:extLst>
          </p:cNvPr>
          <p:cNvSpPr/>
          <p:nvPr/>
        </p:nvSpPr>
        <p:spPr>
          <a:xfrm>
            <a:off x="7563323" y="2905039"/>
            <a:ext cx="1747825" cy="378009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1281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F33B1F-9CC9-3329-C6DE-4E0B94C48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D0608-ED2D-81F2-1C83-4C1AD951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C33E53-A646-EFDB-5879-08CD9DB89B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76"/>
          <a:stretch/>
        </p:blipFill>
        <p:spPr>
          <a:xfrm>
            <a:off x="0" y="3067023"/>
            <a:ext cx="12188952" cy="36289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C6FA52-7D1D-BDDC-2DDC-4CC5B2BB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1"/>
            <a:ext cx="4799921" cy="1687792"/>
          </a:xfrm>
        </p:spPr>
        <p:txBody>
          <a:bodyPr>
            <a:normAutofit/>
          </a:bodyPr>
          <a:lstStyle/>
          <a:p>
            <a:r>
              <a:rPr lang="fr-BE" sz="4400"/>
              <a:t>Méthodologie actuelle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916246-D993-52C6-5DC6-0325FAE99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677" y="1061721"/>
            <a:ext cx="5824728" cy="1627632"/>
          </a:xfrm>
        </p:spPr>
        <p:txBody>
          <a:bodyPr>
            <a:normAutofit/>
          </a:bodyPr>
          <a:lstStyle/>
          <a:p>
            <a:r>
              <a:rPr lang="fr-BE" sz="1800" dirty="0"/>
              <a:t>Catégorie : formellement, le type de catégorie auquel est liée la catégorie relevée</a:t>
            </a:r>
          </a:p>
          <a:p>
            <a:r>
              <a:rPr lang="fr-BE" sz="1800" dirty="0"/>
              <a:t>Assertivité : montre si l’appartenance à la catégorie est défendue ou non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332DE2D-A3BC-94CA-F5B9-18511BCD3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E62DB6-969C-A2E3-96BA-7FDD536F5A7F}"/>
              </a:ext>
            </a:extLst>
          </p:cNvPr>
          <p:cNvSpPr/>
          <p:nvPr/>
        </p:nvSpPr>
        <p:spPr>
          <a:xfrm>
            <a:off x="9293801" y="2915920"/>
            <a:ext cx="528625" cy="378009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7707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BF0CEE-0334-3675-D713-899B7C6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41DB99-EA00-17B0-3911-572B91CFE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804E86-FB93-F3B4-E3EC-08572A4F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76"/>
          <a:stretch/>
        </p:blipFill>
        <p:spPr>
          <a:xfrm>
            <a:off x="0" y="3067023"/>
            <a:ext cx="12188952" cy="36289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0D7B65-B647-FAE9-071F-DE6E2C4D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1"/>
            <a:ext cx="4799921" cy="1687792"/>
          </a:xfrm>
        </p:spPr>
        <p:txBody>
          <a:bodyPr>
            <a:normAutofit/>
          </a:bodyPr>
          <a:lstStyle/>
          <a:p>
            <a:r>
              <a:rPr lang="fr-BE" sz="4400"/>
              <a:t>Méthodologie actuelle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40AB82-4997-ADC2-F6F6-9B2E8B31C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677" y="1061721"/>
            <a:ext cx="5824728" cy="1627632"/>
          </a:xfrm>
        </p:spPr>
        <p:txBody>
          <a:bodyPr>
            <a:normAutofit lnSpcReduction="10000"/>
          </a:bodyPr>
          <a:lstStyle/>
          <a:p>
            <a:r>
              <a:rPr lang="fr-BE" sz="1800" dirty="0"/>
              <a:t>Critères macro-catégoriels : manifestation dans les discours des types d’éléments auxquels sont liés les catégories</a:t>
            </a:r>
          </a:p>
          <a:p>
            <a:r>
              <a:rPr lang="fr-BE" sz="1800" dirty="0"/>
              <a:t>Jugement rapporté : est-ce que l’avis rapporte le discours d’un précédent intervenant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682030-8A48-55CF-C5BA-7AB006265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B1FB13-D56E-7317-F438-B7018FD70818}"/>
              </a:ext>
            </a:extLst>
          </p:cNvPr>
          <p:cNvSpPr/>
          <p:nvPr/>
        </p:nvSpPr>
        <p:spPr>
          <a:xfrm>
            <a:off x="9814910" y="2915920"/>
            <a:ext cx="1852495" cy="378009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1487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6F483-778B-1B0E-13A3-2E9F10D1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Défis actuels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860840-B7E9-F233-1690-859322AA6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r-BE" dirty="0"/>
              <a:t>Parvenir à délimiter un corpus opératoire (ne pas tomber dans le piège de l’induction ou de la généralisation)</a:t>
            </a:r>
          </a:p>
          <a:p>
            <a:pPr marL="342900" indent="-342900">
              <a:buFontTx/>
              <a:buChar char="-"/>
            </a:pPr>
            <a:r>
              <a:rPr lang="fr-BE" dirty="0"/>
              <a:t>Parvenir à déterminer des grands types de manifestation pour décrire l’apparition des phénomènes observés dans les discours</a:t>
            </a:r>
          </a:p>
        </p:txBody>
      </p:sp>
    </p:spTree>
    <p:extLst>
      <p:ext uri="{BB962C8B-B14F-4D97-AF65-F5344CB8AC3E}">
        <p14:creationId xmlns:p14="http://schemas.microsoft.com/office/powerpoint/2010/main" val="115446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ymboles jaune et bleu">
            <a:extLst>
              <a:ext uri="{FF2B5EF4-FFF2-40B4-BE49-F238E27FC236}">
                <a16:creationId xmlns:a16="http://schemas.microsoft.com/office/drawing/2014/main" id="{AF50D9F3-8DCC-8E4C-2BDE-3C9FBF96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00" r="-1" b="1355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37992A9-1E8C-4E57-B4F4-EE2D38E5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68CA3F8-66DA-79A8-FB85-2E85182B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Des questions ? Remarques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4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D16C4DE-5FF1-8D34-BBA1-FC43F3155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182ED8-19EB-4B5A-ABD6-440875F3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3470"/>
          <a:stretch/>
        </p:blipFill>
        <p:spPr>
          <a:xfrm>
            <a:off x="517871" y="2921001"/>
            <a:ext cx="11149534" cy="34249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71BC11C-3ADA-4DA3-E995-DCD73EFF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1"/>
            <a:ext cx="4799921" cy="1687792"/>
          </a:xfrm>
        </p:spPr>
        <p:txBody>
          <a:bodyPr>
            <a:normAutofit/>
          </a:bodyPr>
          <a:lstStyle/>
          <a:p>
            <a:r>
              <a:rPr lang="fr-BE" sz="4400" dirty="0"/>
              <a:t>Projet d’origine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45B281-4A1F-82C0-350B-65FA3060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440" y="1061720"/>
            <a:ext cx="6749965" cy="177291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r-BE" sz="1500" dirty="0"/>
              <a:t>Remise d’un dossier FRESH avec un intérêt marqué pour les genres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BE" sz="1500" dirty="0"/>
              <a:t>Note un nouvel horizon culturel et médiatique depuis la thèse de </a:t>
            </a:r>
            <a:r>
              <a:rPr lang="fr-BE" sz="1500" dirty="0" err="1"/>
              <a:t>Dominic</a:t>
            </a:r>
            <a:r>
              <a:rPr lang="fr-BE" sz="1500" dirty="0"/>
              <a:t> Arsenault (2011)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BE" sz="1500" dirty="0"/>
              <a:t>Centré sur une méthode de recherche davantage quantitative (analyse dans un cadre temporel restreint, avec déploiement d’analyses automatisées)</a:t>
            </a:r>
          </a:p>
          <a:p>
            <a:pPr>
              <a:lnSpc>
                <a:spcPct val="100000"/>
              </a:lnSpc>
            </a:pPr>
            <a:r>
              <a:rPr lang="fr-BE" sz="1500" dirty="0">
                <a:sym typeface="Wingdings" panose="05000000000000000000" pitchFamily="2" charset="2"/>
              </a:rPr>
              <a:t> Objectif : comprendre comment les joueurs argumentent entre eux pour stabiliser des étiquettes génériques</a:t>
            </a:r>
            <a:endParaRPr lang="fr-BE" sz="1500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fr-BE" sz="1000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B6914053-73D7-E377-E88C-94E35AAD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3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3BAB7-0371-1481-11F9-CDA328A8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Corpus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8491F-7746-69A3-BA2B-91C86264B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Six formats médiatiques :</a:t>
            </a:r>
          </a:p>
          <a:p>
            <a:pPr marL="342900" indent="-342900">
              <a:buFontTx/>
              <a:buChar char="-"/>
            </a:pPr>
            <a:r>
              <a:rPr lang="fr-BE" dirty="0"/>
              <a:t>Tests</a:t>
            </a:r>
          </a:p>
          <a:p>
            <a:pPr marL="342900" indent="-342900">
              <a:buFontTx/>
              <a:buChar char="-"/>
            </a:pPr>
            <a:r>
              <a:rPr lang="fr-BE" dirty="0"/>
              <a:t>Forums</a:t>
            </a:r>
          </a:p>
          <a:p>
            <a:pPr marL="342900" indent="-342900">
              <a:buFontTx/>
              <a:buChar char="-"/>
            </a:pPr>
            <a:r>
              <a:rPr lang="fr-BE" dirty="0"/>
              <a:t>Wikis</a:t>
            </a:r>
          </a:p>
          <a:p>
            <a:pPr marL="342900" indent="-342900">
              <a:buFontTx/>
              <a:buChar char="-"/>
            </a:pPr>
            <a:r>
              <a:rPr lang="fr-BE" dirty="0"/>
              <a:t>Tags</a:t>
            </a:r>
          </a:p>
          <a:p>
            <a:pPr marL="342900" indent="-342900">
              <a:buFontTx/>
              <a:buChar char="-"/>
            </a:pPr>
            <a:r>
              <a:rPr lang="fr-BE" dirty="0"/>
              <a:t>Commentaires de vidéo</a:t>
            </a:r>
          </a:p>
          <a:p>
            <a:pPr marL="342900" indent="-342900">
              <a:buFontTx/>
              <a:buChar char="-"/>
            </a:pPr>
            <a:r>
              <a:rPr lang="fr-BE" dirty="0" err="1"/>
              <a:t>Posts</a:t>
            </a:r>
            <a:endParaRPr lang="fr-BE" dirty="0"/>
          </a:p>
          <a:p>
            <a:pPr marL="342900" indent="-342900">
              <a:buFontTx/>
              <a:buChar char="-"/>
            </a:pPr>
            <a:endParaRPr lang="fr-BE" dirty="0"/>
          </a:p>
          <a:p>
            <a:r>
              <a:rPr lang="fr-BE" dirty="0"/>
              <a:t>Trois jeux cibles </a:t>
            </a:r>
            <a:r>
              <a:rPr lang="fr-BE" dirty="0" err="1"/>
              <a:t>transmédiatiques</a:t>
            </a:r>
            <a:r>
              <a:rPr lang="fr-BE" dirty="0"/>
              <a:t> :</a:t>
            </a:r>
          </a:p>
          <a:p>
            <a:pPr marL="342900" indent="-342900">
              <a:buFontTx/>
              <a:buChar char="-"/>
            </a:pPr>
            <a:r>
              <a:rPr lang="fr-BE" i="1" dirty="0" err="1"/>
              <a:t>Resident</a:t>
            </a:r>
            <a:r>
              <a:rPr lang="fr-BE" i="1" dirty="0"/>
              <a:t> </a:t>
            </a:r>
            <a:r>
              <a:rPr lang="fr-BE" i="1" dirty="0" err="1"/>
              <a:t>Evil</a:t>
            </a:r>
            <a:r>
              <a:rPr lang="fr-BE" i="1" dirty="0"/>
              <a:t> 4</a:t>
            </a:r>
          </a:p>
          <a:p>
            <a:pPr marL="342900" indent="-342900">
              <a:buFontTx/>
              <a:buChar char="-"/>
            </a:pPr>
            <a:r>
              <a:rPr lang="fr-BE" i="1" dirty="0"/>
              <a:t>Portal</a:t>
            </a:r>
          </a:p>
          <a:p>
            <a:pPr marL="342900" indent="-342900">
              <a:buFontTx/>
              <a:buChar char="-"/>
            </a:pPr>
            <a:r>
              <a:rPr lang="fr-BE" i="1" dirty="0" err="1"/>
              <a:t>Wolfenstein</a:t>
            </a:r>
            <a:r>
              <a:rPr lang="fr-BE" i="1" dirty="0"/>
              <a:t> 3D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9D8ED8-BEE3-C0D1-DBE2-130A273C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30" y="2628392"/>
            <a:ext cx="2438400" cy="3251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6C090E-0221-3DAC-584A-153B67F9D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509" y="4927599"/>
            <a:ext cx="3104456" cy="17462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46D4EF-3E2C-2B65-6EAD-1CA93D155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509" y="1233253"/>
            <a:ext cx="2544731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1ABDA4C-062F-4E88-A079-2279A6477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CCE176-E760-53EE-C0A3-FC5AD188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6300216" cy="1463040"/>
          </a:xfrm>
        </p:spPr>
        <p:txBody>
          <a:bodyPr>
            <a:normAutofit/>
          </a:bodyPr>
          <a:lstStyle/>
          <a:p>
            <a:r>
              <a:rPr lang="fr-BE" sz="4400"/>
              <a:t>Plongée dans l’état de l’art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3D30F06-2443-162B-A3CC-C0D2A85B3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578608"/>
            <a:ext cx="6281928" cy="3767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1800"/>
              <a:t>Lecture en théorie génériques en littérature et sciences du jeu (+ cinéma et musicologie)</a:t>
            </a:r>
          </a:p>
          <a:p>
            <a:pPr>
              <a:lnSpc>
                <a:spcPct val="100000"/>
              </a:lnSpc>
            </a:pPr>
            <a:r>
              <a:rPr lang="fr-BE" sz="1800"/>
              <a:t>Constat général d’un « nombrilisme » inconscient des chercheurs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è"/>
            </a:pPr>
            <a:r>
              <a:rPr lang="fr-BE" sz="1800">
                <a:sym typeface="Wingdings" panose="05000000000000000000" pitchFamily="2" charset="2"/>
              </a:rPr>
              <a:t>La plupart des recherches ne visent pas la compréhension des usages en cours, mais l’établissement de catégories fonctionnelles ou une archéologie du média (souvent centrée sur le pôle producteur)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è"/>
            </a:pPr>
            <a:r>
              <a:rPr lang="fr-BE" sz="1800">
                <a:sym typeface="Wingdings" panose="05000000000000000000" pitchFamily="2" charset="2"/>
              </a:rPr>
              <a:t>Volonté de mettre au premier plan le discours des joueurs, qui apparaissent décisionnaires dans le contexte médiatique actuel (post web 2.0)</a:t>
            </a:r>
            <a:endParaRPr lang="fr-BE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4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2681B7-B251-56E6-B7AD-BE23F8FA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2923" cy="1463040"/>
          </a:xfrm>
        </p:spPr>
        <p:txBody>
          <a:bodyPr>
            <a:normAutofit/>
          </a:bodyPr>
          <a:lstStyle/>
          <a:p>
            <a:r>
              <a:rPr lang="fr-BE" sz="4400"/>
              <a:t>Plongée dans le corpus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6AF762-474A-33E6-774D-8C480F4B6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69" y="2578608"/>
            <a:ext cx="5018865" cy="3767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BE" sz="1500"/>
              <a:t>Deux colloques pour un premier essai d’une version </a:t>
            </a:r>
            <a:r>
              <a:rPr lang="fr-BE" sz="1500" i="1"/>
              <a:t>light </a:t>
            </a:r>
            <a:r>
              <a:rPr lang="fr-BE" sz="1500"/>
              <a:t>de la méthodologie :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BE" sz="1500"/>
              <a:t>Etude des tests, forums et commentaires de vidéo de </a:t>
            </a:r>
            <a:r>
              <a:rPr lang="fr-BE" sz="1500" i="1"/>
              <a:t>Dante’s Inferno </a:t>
            </a:r>
            <a:r>
              <a:rPr lang="fr-BE" sz="1500"/>
              <a:t>(en français et en italien)</a:t>
            </a:r>
          </a:p>
          <a:p>
            <a:pPr>
              <a:lnSpc>
                <a:spcPct val="100000"/>
              </a:lnSpc>
            </a:pPr>
            <a:r>
              <a:rPr lang="fr-BE" sz="1500">
                <a:sym typeface="Wingdings" panose="05000000000000000000" pitchFamily="2" charset="2"/>
              </a:rPr>
              <a:t> E</a:t>
            </a:r>
            <a:r>
              <a:rPr lang="fr-BE" sz="1500"/>
              <a:t>tablir les genres auxquels les joueurs se réfèrent pour parler du jeu et les œuvres auxquels il est comparé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fr-BE" sz="1500"/>
              <a:t>Etude des tags et des tests sur Steam entourant l’étiquette </a:t>
            </a:r>
            <a:r>
              <a:rPr lang="fr-BE" sz="1500" i="1"/>
              <a:t>Souls-like + </a:t>
            </a:r>
            <a:r>
              <a:rPr lang="fr-BE" sz="1500"/>
              <a:t>comparaison avec les présentations fournies par le pôle producteur</a:t>
            </a:r>
            <a:endParaRPr lang="fr-BE" sz="1500" i="1"/>
          </a:p>
          <a:p>
            <a:pPr>
              <a:lnSpc>
                <a:spcPct val="100000"/>
              </a:lnSpc>
            </a:pPr>
            <a:r>
              <a:rPr lang="fr-BE" sz="1500">
                <a:sym typeface="Wingdings" panose="05000000000000000000" pitchFamily="2" charset="2"/>
              </a:rPr>
              <a:t> Etablir les contours de l’étiquette en termes formels et en termes de « types » de jeux recensés + comparer avec les étiquettes employées par le pôle producteur</a:t>
            </a:r>
            <a:endParaRPr lang="fr-BE" sz="1500"/>
          </a:p>
        </p:txBody>
      </p:sp>
      <p:pic>
        <p:nvPicPr>
          <p:cNvPr id="4" name="Image 3" descr="Une image contenant texte, fiction, Film d’action, livre&#10;&#10;Le contenu généré par l’IA peut être incorrect.">
            <a:extLst>
              <a:ext uri="{FF2B5EF4-FFF2-40B4-BE49-F238E27FC236}">
                <a16:creationId xmlns:a16="http://schemas.microsoft.com/office/drawing/2014/main" id="{409AB875-0D71-E0BA-B932-D7F6E234B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457" y="2578608"/>
            <a:ext cx="2520795" cy="3776472"/>
          </a:xfrm>
          <a:prstGeom prst="rect">
            <a:avLst/>
          </a:prstGeom>
        </p:spPr>
      </p:pic>
      <p:pic>
        <p:nvPicPr>
          <p:cNvPr id="5" name="Image 4" descr="Une image contenant texte, Film d’action, livre, fiction&#10;&#10;Le contenu généré par l’IA peut être incorrect.">
            <a:extLst>
              <a:ext uri="{FF2B5EF4-FFF2-40B4-BE49-F238E27FC236}">
                <a16:creationId xmlns:a16="http://schemas.microsoft.com/office/drawing/2014/main" id="{D0412132-EFA1-493A-2373-B75E95807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864" y="2579447"/>
            <a:ext cx="2852928" cy="3511296"/>
          </a:xfrm>
          <a:prstGeom prst="rect">
            <a:avLst/>
          </a:prstGeom>
        </p:spPr>
      </p:pic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0F583F60-6F8B-B498-CB88-B1AA0648A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F33AA-BD9F-F001-71A9-EF394233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Plongée dans le corpus (conclusion)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F94B7D-1A68-8AF6-CD4D-6CEE5528D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r-BE" dirty="0"/>
              <a:t>La lecture de la littérature sur </a:t>
            </a:r>
            <a:r>
              <a:rPr lang="fr-BE" i="1" dirty="0" err="1"/>
              <a:t>Dante’s</a:t>
            </a:r>
            <a:r>
              <a:rPr lang="fr-BE" i="1" dirty="0"/>
              <a:t> </a:t>
            </a:r>
            <a:r>
              <a:rPr lang="fr-BE" i="1" dirty="0" err="1"/>
              <a:t>Inferno</a:t>
            </a:r>
            <a:r>
              <a:rPr lang="fr-BE" i="1" dirty="0"/>
              <a:t> </a:t>
            </a:r>
            <a:r>
              <a:rPr lang="fr-BE" dirty="0"/>
              <a:t>montre l’illusion des chercheurs ou leur manque d’intérêt pour le discours des joueurs</a:t>
            </a:r>
          </a:p>
          <a:p>
            <a:pPr marL="342900" indent="-342900">
              <a:buFontTx/>
              <a:buChar char="-"/>
            </a:pPr>
            <a:r>
              <a:rPr lang="fr-BE" dirty="0"/>
              <a:t>L’exploration de Steam pour les </a:t>
            </a:r>
            <a:r>
              <a:rPr lang="fr-BE" i="1" dirty="0"/>
              <a:t>Souls-like </a:t>
            </a:r>
            <a:r>
              <a:rPr lang="fr-BE" dirty="0"/>
              <a:t>montre le possible manque de consensus générique aussi bien entre les joueurs et les producteurs qu’entre les joueurs (pour certains jeux)</a:t>
            </a:r>
          </a:p>
        </p:txBody>
      </p:sp>
    </p:spTree>
    <p:extLst>
      <p:ext uri="{BB962C8B-B14F-4D97-AF65-F5344CB8AC3E}">
        <p14:creationId xmlns:p14="http://schemas.microsoft.com/office/powerpoint/2010/main" val="138812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5570A-1576-4A7F-1218-77927D90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082E5AA-6E5F-4FCC-8C41-11E32F833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B7878C-EA43-6294-745B-CA3D529F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3166182"/>
          </a:xfrm>
        </p:spPr>
        <p:txBody>
          <a:bodyPr>
            <a:normAutofit/>
          </a:bodyPr>
          <a:lstStyle/>
          <a:p>
            <a:r>
              <a:rPr lang="fr-BE" sz="4400" dirty="0"/>
              <a:t>Plongée dans le corpus (conclusion)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02D1EB-A6A0-C454-6F4C-7EA4BADB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168" y="976160"/>
            <a:ext cx="5011962" cy="3174051"/>
          </a:xfrm>
        </p:spPr>
        <p:txBody>
          <a:bodyPr>
            <a:normAutofit/>
          </a:bodyPr>
          <a:lstStyle/>
          <a:p>
            <a:r>
              <a:rPr lang="fr-BE" sz="1800" dirty="0">
                <a:sym typeface="Wingdings" panose="05000000000000000000" pitchFamily="2" charset="2"/>
              </a:rPr>
              <a:t> Difficulté de déterminer des « genres » employés par les joueurs sans surimposer ma vision de chercheur </a:t>
            </a:r>
            <a:endParaRPr lang="fr-BE" sz="1800" dirty="0"/>
          </a:p>
          <a:p>
            <a:r>
              <a:rPr lang="fr-BE" sz="1800" dirty="0">
                <a:sym typeface="Wingdings" panose="05000000000000000000" pitchFamily="2" charset="2"/>
              </a:rPr>
              <a:t> Intérêt de distinguer les « actes de catégorisation » des joueurs</a:t>
            </a:r>
            <a:endParaRPr lang="fr-BE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3D569D-D3A6-49CA-A483-291E95DA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FC8327-43AE-FBE2-9EFC-6526DAA1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251" y="2700058"/>
            <a:ext cx="6199673" cy="24953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BB821D-04AB-F064-72F0-B600FD782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9" y="4599286"/>
            <a:ext cx="5791386" cy="21717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533C13-668D-2EE3-BF56-1A3FD4CDF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251" y="5253853"/>
            <a:ext cx="6199673" cy="15964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C8CA24-64FF-61A0-F613-9749F8CEB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9" y="3095277"/>
            <a:ext cx="5791387" cy="1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CD9A2-7C01-9F4E-413A-BB1E9C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Actes de catégorisation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0A5BBF-DA55-C49B-54F7-4D2E9372E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168" y="969264"/>
            <a:ext cx="5021182" cy="5329936"/>
          </a:xfrm>
        </p:spPr>
        <p:txBody>
          <a:bodyPr>
            <a:normAutofit/>
          </a:bodyPr>
          <a:lstStyle/>
          <a:p>
            <a:r>
              <a:rPr lang="fr-BE" dirty="0"/>
              <a:t>En somme, toute expression employée par les joueurs afin d’inclure le jeu dans un ensemble ou de le distinguer d’un autre ensemble</a:t>
            </a:r>
          </a:p>
          <a:p>
            <a:r>
              <a:rPr lang="fr-BE" dirty="0"/>
              <a:t>Peut porter sur des éléments très divers : </a:t>
            </a:r>
          </a:p>
          <a:p>
            <a:pPr marL="342900" indent="-342900">
              <a:buFontTx/>
              <a:buChar char="-"/>
            </a:pPr>
            <a:r>
              <a:rPr lang="fr-BE" dirty="0"/>
              <a:t>Série (suite de jeux, liée à un éditeur ou à un studio)</a:t>
            </a:r>
          </a:p>
          <a:p>
            <a:pPr marL="342900" indent="-342900">
              <a:buFontTx/>
              <a:buChar char="-"/>
            </a:pPr>
            <a:r>
              <a:rPr lang="fr-BE" dirty="0"/>
              <a:t>Mètre-étalon (jeu valant pour la représentation d’un ensemble plus large)</a:t>
            </a:r>
          </a:p>
          <a:p>
            <a:pPr marL="342900" indent="-342900">
              <a:buFontTx/>
              <a:buChar char="-"/>
            </a:pPr>
            <a:r>
              <a:rPr lang="fr-BE" dirty="0"/>
              <a:t>Console</a:t>
            </a:r>
          </a:p>
          <a:p>
            <a:pPr marL="342900" indent="-342900">
              <a:buFontTx/>
              <a:buChar char="-"/>
            </a:pPr>
            <a:r>
              <a:rPr lang="fr-BE" dirty="0"/>
              <a:t>Génération (jeu d’une certaine époque)</a:t>
            </a:r>
          </a:p>
          <a:p>
            <a:pPr marL="342900" indent="-342900">
              <a:buFontTx/>
              <a:buChar char="-"/>
            </a:pPr>
            <a:r>
              <a:rPr lang="fr-BE" dirty="0"/>
              <a:t>Public-cible</a:t>
            </a:r>
          </a:p>
          <a:p>
            <a:pPr marL="342900" indent="-342900">
              <a:buFontTx/>
              <a:buChar char="-"/>
            </a:pPr>
            <a:r>
              <a:rPr lang="fr-BE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2857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F33591-542E-D66C-A7B6-6C6FECFF6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Nouveaux objectifs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6EFFA8-ACFB-E0A2-E81C-8621E31A1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r-BE" dirty="0"/>
              <a:t>Déterminer comment les joueurs catégorisent les jeux et dans quelle mesure ces catégories sont prégnantes et formalisées</a:t>
            </a:r>
          </a:p>
          <a:p>
            <a:pPr marL="342900" indent="-342900">
              <a:buFontTx/>
              <a:buChar char="-"/>
            </a:pPr>
            <a:r>
              <a:rPr lang="fr-BE" dirty="0"/>
              <a:t>Déterminer les usages de ces catégories, leurs fonctions pragmatiques</a:t>
            </a:r>
          </a:p>
          <a:p>
            <a:pPr marL="342900" indent="-342900">
              <a:buFontTx/>
              <a:buChar char="-"/>
            </a:pPr>
            <a:r>
              <a:rPr lang="fr-BE" dirty="0"/>
              <a:t>Comprendre les modes d’interaction des joueurs entre eux, comment les argumentations sont régulées</a:t>
            </a:r>
          </a:p>
          <a:p>
            <a:pPr marL="342900" indent="-342900">
              <a:buFontTx/>
              <a:buChar char="-"/>
            </a:pPr>
            <a:r>
              <a:rPr lang="fr-BE" dirty="0"/>
              <a:t>Observer les variations des précédentes questions en fonction des formats étudiés</a:t>
            </a:r>
          </a:p>
          <a:p>
            <a:pPr marL="342900" indent="-342900"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91894085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683</Words>
  <Application>Microsoft Office PowerPoint</Application>
  <PresentationFormat>Grand écran</PresentationFormat>
  <Paragraphs>69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Bierstadt</vt:lpstr>
      <vt:lpstr>Wingdings</vt:lpstr>
      <vt:lpstr>GestaltVTI</vt:lpstr>
      <vt:lpstr>Séminaire interne LGL Comment les joueurs catégorisent les jeux vidéo</vt:lpstr>
      <vt:lpstr>Projet d’origine</vt:lpstr>
      <vt:lpstr>Corpus</vt:lpstr>
      <vt:lpstr>Plongée dans l’état de l’art</vt:lpstr>
      <vt:lpstr>Plongée dans le corpus</vt:lpstr>
      <vt:lpstr>Plongée dans le corpus (conclusion)</vt:lpstr>
      <vt:lpstr>Plongée dans le corpus (conclusion)</vt:lpstr>
      <vt:lpstr>Actes de catégorisation</vt:lpstr>
      <vt:lpstr>Nouveaux objectifs </vt:lpstr>
      <vt:lpstr>Méthodologie actuelle</vt:lpstr>
      <vt:lpstr>Méthodologie actuelle</vt:lpstr>
      <vt:lpstr>Méthodologie actuelle</vt:lpstr>
      <vt:lpstr>Méthodologie actuelle</vt:lpstr>
      <vt:lpstr>Méthodologie actuelle</vt:lpstr>
      <vt:lpstr>Défis actuels</vt:lpstr>
      <vt:lpstr>Des questions ? Remarques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Surinx François-Xavier</dc:creator>
  <cp:lastModifiedBy>Surinx François-Xavier</cp:lastModifiedBy>
  <cp:revision>5</cp:revision>
  <dcterms:created xsi:type="dcterms:W3CDTF">2025-03-19T16:34:24Z</dcterms:created>
  <dcterms:modified xsi:type="dcterms:W3CDTF">2025-03-20T13:13:01Z</dcterms:modified>
</cp:coreProperties>
</file>