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9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DB697-5BF4-4541-8B9E-9E70B6931735}" type="datetimeFigureOut">
              <a:rPr lang="fr-BE" smtClean="0"/>
              <a:t>15-03-25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B23F0-220C-49C4-92D2-14DBEEB1FED5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30926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B23F0-220C-49C4-92D2-14DBEEB1FED5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608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2AFC58-88C8-E71F-1157-612E9E2D3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B091690-3D0B-5832-2EDC-D2C8EAFF3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FB6141-C8F8-D2AE-F794-735F2FD9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3FD95-B21B-41AA-8F96-441E1BF431F1}" type="datetimeFigureOut">
              <a:rPr lang="fr-BE" smtClean="0"/>
              <a:t>15-03-25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95350D-138B-074D-A3C8-F986A7D73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FE7790-CF69-EECA-17D5-B051D55EA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C915-B9FF-4B01-901A-D8A28F7C531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17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33E5E1-0B50-3368-A18F-85D43A926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3F522DF-933E-8B8B-95DA-3DC6E0857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04FAB7-48BF-D6A4-4AC3-FCF001DD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3FD95-B21B-41AA-8F96-441E1BF431F1}" type="datetimeFigureOut">
              <a:rPr lang="fr-BE" smtClean="0"/>
              <a:t>15-03-25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037FE2-BE7C-6BB2-97A9-9B90F2313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623540-A5C6-C638-2DBB-7AD3B70C1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C915-B9FF-4B01-901A-D8A28F7C531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7106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EB843EE-563A-764E-5A64-C7F862D205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5FEEE4-9656-3F15-C232-2A507E2F6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49DF2E-5CB8-80DC-FF7F-0AA426D1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3FD95-B21B-41AA-8F96-441E1BF431F1}" type="datetimeFigureOut">
              <a:rPr lang="fr-BE" smtClean="0"/>
              <a:t>15-03-25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C55CE4-28A0-4D7E-951F-D54808C20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73A473-9FFB-B572-BF6F-F6126B964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C915-B9FF-4B01-901A-D8A28F7C531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45012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9E690C-CD4F-C37F-CC84-86ACC2CB7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6BA2B4-15E2-B6F3-CB03-B7AD49215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21E6DC-4C1C-1B51-9F49-406E6A38B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3FD95-B21B-41AA-8F96-441E1BF431F1}" type="datetimeFigureOut">
              <a:rPr lang="fr-BE" smtClean="0"/>
              <a:t>15-03-25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FEB7A0-56DC-D9AC-13FF-0C63DB3F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F7982A-EEFF-0CEC-3AC5-3149089C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C915-B9FF-4B01-901A-D8A28F7C531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926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9B6137-C732-0B44-E1EF-4169E6EAC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8CD76F-6FEA-4D42-59EF-D8054F8A7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690342-31A7-C97C-BBB3-79CFE7F8B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3FD95-B21B-41AA-8F96-441E1BF431F1}" type="datetimeFigureOut">
              <a:rPr lang="fr-BE" smtClean="0"/>
              <a:t>15-03-25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61F9F5-AA0C-7DC5-E2E6-B76E5CAF9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6BC058-10C4-4073-7B74-66081E945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C915-B9FF-4B01-901A-D8A28F7C531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887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E75AB7-1B18-90F3-2EAF-D7EDBB558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BB87AE-E3AE-D72C-739A-6FE006FBB8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AEEB2A-9BA0-5498-4DC0-824A718B3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8EE571-2EA5-9D6E-2FD7-6353CB938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3FD95-B21B-41AA-8F96-441E1BF431F1}" type="datetimeFigureOut">
              <a:rPr lang="fr-BE" smtClean="0"/>
              <a:t>15-03-25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7A75977-35AF-E6CF-A2E8-84A96E88B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283D06-A5FA-0909-EBB2-EF700AA8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C915-B9FF-4B01-901A-D8A28F7C531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83784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D176BC-F6B8-AE4C-297D-C69007A77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E408C1-E946-EF0D-F640-3D03C9092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9ADDA9-572C-3336-DFA6-FDC99DB42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C8AA1F-1510-6DD8-B29E-A6AC40078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72FCA44-4040-56FF-3B5C-5056ABEAAA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1115138-91A7-1057-C64F-4767179E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3FD95-B21B-41AA-8F96-441E1BF431F1}" type="datetimeFigureOut">
              <a:rPr lang="fr-BE" smtClean="0"/>
              <a:t>15-03-25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2B01060-75BF-2713-3F87-777B69AA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76A7F0A-F729-F5DA-8A6E-5F4BD2B77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C915-B9FF-4B01-901A-D8A28F7C531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8220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8A4F29-0204-7047-9E07-104CB04F1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87B4C8E-10AB-53FB-4120-6E92AB723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3FD95-B21B-41AA-8F96-441E1BF431F1}" type="datetimeFigureOut">
              <a:rPr lang="fr-BE" smtClean="0"/>
              <a:t>15-03-25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9A7951A-FF41-6EE8-119A-28288794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C4BEC7-2988-7EE9-653A-F6F13A44F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C915-B9FF-4B01-901A-D8A28F7C531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57284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B41BBE9-12CE-6844-6071-4B8DFF04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3FD95-B21B-41AA-8F96-441E1BF431F1}" type="datetimeFigureOut">
              <a:rPr lang="fr-BE" smtClean="0"/>
              <a:t>15-03-25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A9ADF89-17DA-D02F-5054-5EE3441B4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C0763D-06BA-9CB0-DC71-B2C84A4AF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C915-B9FF-4B01-901A-D8A28F7C531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8835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C10FEE-5B74-96D4-CE92-0C9AFAFE1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C497EE-291B-37E4-2ADF-E5F5807BC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9E81220-96CF-DA04-5560-3BF4AC2C7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7E39BA-7A95-D7E3-99CC-4AE45EF64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3FD95-B21B-41AA-8F96-441E1BF431F1}" type="datetimeFigureOut">
              <a:rPr lang="fr-BE" smtClean="0"/>
              <a:t>15-03-25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B744F5-5575-A43A-D3E1-7B13FD1D2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F6E330-72A5-2C33-051F-A7A3C367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C915-B9FF-4B01-901A-D8A28F7C531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04405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78DAD0-7A4C-56CA-5E65-F62DAE3D9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DB37876-D81F-C613-0206-0D7A79456B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03D9E85-4F0E-EC3F-EBBE-0F3AF4D11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4F252D-9217-CB86-77D6-43995FFE9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3FD95-B21B-41AA-8F96-441E1BF431F1}" type="datetimeFigureOut">
              <a:rPr lang="fr-BE" smtClean="0"/>
              <a:t>15-03-25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14B72D-EBBF-8B91-50C1-3996847A9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F200811-B478-E9A0-471D-6FDB0E24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C915-B9FF-4B01-901A-D8A28F7C531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077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38E6D28-40D9-A59B-220E-7D73A2D8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1C3B4F-846E-5CBA-1356-C672448A3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20BF9-2622-C500-712A-E5BF7A3C90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E3FD95-B21B-41AA-8F96-441E1BF431F1}" type="datetimeFigureOut">
              <a:rPr lang="fr-BE" smtClean="0"/>
              <a:t>15-03-25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BB6084-0D46-EF8E-C451-AC8E0AB4B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06174C-7229-6C3D-D083-A95324E11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0DC915-B9FF-4B01-901A-D8A28F7C531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4790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personne, texte, gadget, Appareil électronique&#10;&#10;Le contenu généré par l’IA peut être incorrect.">
            <a:extLst>
              <a:ext uri="{FF2B5EF4-FFF2-40B4-BE49-F238E27FC236}">
                <a16:creationId xmlns:a16="http://schemas.microsoft.com/office/drawing/2014/main" id="{B4CD40A8-9A53-C0EB-4586-22B73A28FF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6573" b="915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9597B08-75F9-665F-F44A-A22E307BD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fr-BE" sz="5100">
                <a:solidFill>
                  <a:srgbClr val="FFFFFF"/>
                </a:solidFill>
              </a:rPr>
              <a:t>Jouer avec les genres. Proposition d'approche des catégories génériques du jeu vidéo par le biais de la réception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8A6216-F480-1EC6-6A85-9F1B207063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fr-BE">
                <a:solidFill>
                  <a:srgbClr val="FFFFFF"/>
                </a:solidFill>
              </a:rPr>
              <a:t>François-Xavier Surinx, doctorant FNRS-FRESH</a:t>
            </a:r>
          </a:p>
        </p:txBody>
      </p:sp>
    </p:spTree>
    <p:extLst>
      <p:ext uri="{BB962C8B-B14F-4D97-AF65-F5344CB8AC3E}">
        <p14:creationId xmlns:p14="http://schemas.microsoft.com/office/powerpoint/2010/main" val="544621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85F0B8-B716-5648-2C1C-59D9F342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fr-BE" sz="3600" dirty="0">
                <a:solidFill>
                  <a:schemeClr val="tx2"/>
                </a:solidFill>
              </a:rPr>
              <a:t>Une méthodologie en évolution avec le corpus</a:t>
            </a:r>
          </a:p>
        </p:txBody>
      </p:sp>
      <p:pic>
        <p:nvPicPr>
          <p:cNvPr id="7" name="Graphic 6" descr="Game controller">
            <a:extLst>
              <a:ext uri="{FF2B5EF4-FFF2-40B4-BE49-F238E27FC236}">
                <a16:creationId xmlns:a16="http://schemas.microsoft.com/office/drawing/2014/main" id="{2573A82D-73F2-A6F8-70CA-08A18FE62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AC0DF9-1892-D64F-1DA2-FFB85BD90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184400"/>
            <a:ext cx="5715346" cy="4338320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fr-BE" sz="1800" dirty="0">
                <a:solidFill>
                  <a:schemeClr val="tx2"/>
                </a:solidFill>
              </a:rPr>
              <a:t>Les joueurs recourent aux genres, mais il ne s’agit pas des seules catégories mobilisées pour traiter des jeux</a:t>
            </a:r>
          </a:p>
          <a:p>
            <a:pPr>
              <a:buFontTx/>
              <a:buChar char="-"/>
            </a:pPr>
            <a:r>
              <a:rPr lang="fr-BE" sz="1800" dirty="0">
                <a:solidFill>
                  <a:schemeClr val="tx2"/>
                </a:solidFill>
              </a:rPr>
              <a:t>Série (de jeux, dépendant d’un studio, d’un éditeur, etc.)</a:t>
            </a:r>
          </a:p>
          <a:p>
            <a:pPr>
              <a:buFontTx/>
              <a:buChar char="-"/>
            </a:pPr>
            <a:r>
              <a:rPr lang="fr-BE" sz="1800" dirty="0">
                <a:solidFill>
                  <a:schemeClr val="tx2"/>
                </a:solidFill>
              </a:rPr>
              <a:t>Mètre-étalon (jeu représentatif d’une catégorie)</a:t>
            </a:r>
          </a:p>
          <a:p>
            <a:pPr>
              <a:buFontTx/>
              <a:buChar char="-"/>
            </a:pPr>
            <a:r>
              <a:rPr lang="fr-BE" sz="1800" dirty="0">
                <a:solidFill>
                  <a:schemeClr val="tx2"/>
                </a:solidFill>
              </a:rPr>
              <a:t>Support de jeu</a:t>
            </a:r>
          </a:p>
          <a:p>
            <a:pPr>
              <a:buFontTx/>
              <a:buChar char="-"/>
            </a:pPr>
            <a:r>
              <a:rPr lang="fr-BE" sz="1800" dirty="0">
                <a:solidFill>
                  <a:schemeClr val="tx2"/>
                </a:solidFill>
              </a:rPr>
              <a:t>Génération de console</a:t>
            </a:r>
          </a:p>
          <a:p>
            <a:pPr>
              <a:buFontTx/>
              <a:buChar char="-"/>
            </a:pPr>
            <a:r>
              <a:rPr lang="fr-BE" sz="1800" dirty="0">
                <a:solidFill>
                  <a:schemeClr val="tx2"/>
                </a:solidFill>
              </a:rPr>
              <a:t>Public-cible</a:t>
            </a:r>
          </a:p>
          <a:p>
            <a:pPr>
              <a:buFontTx/>
              <a:buChar char="-"/>
            </a:pPr>
            <a:r>
              <a:rPr lang="fr-BE" sz="1800" dirty="0">
                <a:solidFill>
                  <a:schemeClr val="tx2"/>
                </a:solidFill>
              </a:rPr>
              <a:t>Etc.</a:t>
            </a:r>
          </a:p>
          <a:p>
            <a:pPr>
              <a:buFontTx/>
              <a:buChar char="-"/>
            </a:pPr>
            <a:endParaRPr lang="fr-BE" sz="18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fr-BE" sz="1800" dirty="0">
                <a:solidFill>
                  <a:schemeClr val="tx2"/>
                </a:solidFill>
                <a:sym typeface="Wingdings" panose="05000000000000000000" pitchFamily="2" charset="2"/>
              </a:rPr>
              <a:t>Nécessité d’observer les « actes de catégorisation » au lieu des seuls genres si l’on désire conserver une vision pragmatique de l’activité des joueurs</a:t>
            </a:r>
          </a:p>
          <a:p>
            <a:pPr>
              <a:buFont typeface="Wingdings" panose="05000000000000000000" pitchFamily="2" charset="2"/>
              <a:buChar char="è"/>
            </a:pPr>
            <a:endParaRPr lang="fr-BE" sz="1800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r-BE" sz="1800" dirty="0">
                <a:solidFill>
                  <a:schemeClr val="tx2"/>
                </a:solidFill>
                <a:sym typeface="Wingdings" panose="05000000000000000000" pitchFamily="2" charset="2"/>
              </a:rPr>
              <a:t>Sont exclues : les catégories purement évaluatives et les qualificatifs esthétiques</a:t>
            </a:r>
            <a:endParaRPr lang="fr-BE" sz="18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49942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5BD4E0-B02B-78D4-5AE0-ADB9C1C81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Acte de catégorisation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5B0BD1-809D-BBE6-BE0D-133EAC48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5174"/>
            <a:ext cx="10515600" cy="5037701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fr-BE" sz="2400" dirty="0"/>
              <a:t>Inclusion dans/exclusion d’une catégorie </a:t>
            </a:r>
          </a:p>
          <a:p>
            <a:pPr marL="0" indent="0">
              <a:buNone/>
            </a:pPr>
            <a:r>
              <a:rPr lang="fr-BE" sz="2400" dirty="0"/>
              <a:t>« Le début de la </a:t>
            </a:r>
            <a:r>
              <a:rPr lang="fr-BE" sz="2400" b="1" dirty="0"/>
              <a:t>simulation</a:t>
            </a:r>
            <a:r>
              <a:rPr lang="fr-BE" sz="2400" dirty="0"/>
              <a:t> dans l'esprit arcade »</a:t>
            </a:r>
          </a:p>
          <a:p>
            <a:pPr marL="0" indent="0">
              <a:buNone/>
            </a:pPr>
            <a:r>
              <a:rPr lang="fr-BE" sz="2400" dirty="0"/>
              <a:t>« Fondateur du </a:t>
            </a:r>
            <a:r>
              <a:rPr lang="fr-BE" sz="2400" b="1" dirty="0"/>
              <a:t>FPS</a:t>
            </a:r>
            <a:r>
              <a:rPr lang="fr-BE" sz="2400" dirty="0"/>
              <a:t> » </a:t>
            </a:r>
          </a:p>
          <a:p>
            <a:pPr marL="0" indent="0">
              <a:buNone/>
            </a:pPr>
            <a:r>
              <a:rPr lang="fr-BE" sz="2400" dirty="0"/>
              <a:t>« c'est bien plus qu'un simple tremplin, c'est le fondateur d'un nouveau genre »</a:t>
            </a:r>
          </a:p>
          <a:p>
            <a:pPr marL="0" indent="0">
              <a:buNone/>
            </a:pPr>
            <a:endParaRPr lang="fr-BE" sz="2400" dirty="0"/>
          </a:p>
          <a:p>
            <a:pPr>
              <a:buFontTx/>
              <a:buChar char="-"/>
            </a:pPr>
            <a:r>
              <a:rPr lang="fr-BE" sz="2400" dirty="0"/>
              <a:t>Caractérisation</a:t>
            </a:r>
          </a:p>
          <a:p>
            <a:pPr marL="0" indent="0">
              <a:buNone/>
            </a:pPr>
            <a:r>
              <a:rPr lang="fr-BE" sz="2400" dirty="0"/>
              <a:t>« Mon tout premier </a:t>
            </a:r>
            <a:r>
              <a:rPr lang="fr-BE" sz="2400" b="1" dirty="0"/>
              <a:t>jeux sur PC </a:t>
            </a:r>
            <a:r>
              <a:rPr lang="fr-BE" sz="2400" dirty="0"/>
              <a:t>!!! »</a:t>
            </a:r>
          </a:p>
          <a:p>
            <a:pPr marL="0" indent="0">
              <a:buNone/>
            </a:pPr>
            <a:r>
              <a:rPr lang="fr-BE" sz="2400" dirty="0"/>
              <a:t>«  </a:t>
            </a:r>
            <a:r>
              <a:rPr lang="fr-BE" sz="2400" b="1" dirty="0"/>
              <a:t>Très vieux jeu </a:t>
            </a:r>
            <a:r>
              <a:rPr lang="fr-BE" sz="2400" dirty="0"/>
              <a:t>auquel on a eu l'</a:t>
            </a:r>
            <a:r>
              <a:rPr lang="fr-BE" sz="2400" dirty="0" err="1"/>
              <a:t>aoccasion</a:t>
            </a:r>
            <a:r>
              <a:rPr lang="fr-BE" sz="2400" dirty="0"/>
              <a:t> de jouer sur un </a:t>
            </a:r>
            <a:r>
              <a:rPr lang="fr-BE" sz="2400" dirty="0" err="1"/>
              <a:t>viel</a:t>
            </a:r>
            <a:r>
              <a:rPr lang="fr-BE" sz="2400" dirty="0"/>
              <a:t> ordi 3.1 »</a:t>
            </a:r>
          </a:p>
          <a:p>
            <a:pPr marL="0" indent="0">
              <a:buNone/>
            </a:pPr>
            <a:endParaRPr lang="fr-BE" sz="2400" dirty="0"/>
          </a:p>
          <a:p>
            <a:pPr>
              <a:buFontTx/>
              <a:buChar char="-"/>
            </a:pPr>
            <a:r>
              <a:rPr lang="fr-BE" sz="2400" dirty="0"/>
              <a:t>Appariement </a:t>
            </a:r>
          </a:p>
          <a:p>
            <a:pPr marL="0" indent="0">
              <a:buNone/>
            </a:pPr>
            <a:r>
              <a:rPr lang="fr-BE" sz="2400" dirty="0"/>
              <a:t>« Bref: à conseiller aux no-</a:t>
            </a:r>
            <a:r>
              <a:rPr lang="fr-BE" sz="2400" dirty="0" err="1"/>
              <a:t>lifes</a:t>
            </a:r>
            <a:r>
              <a:rPr lang="fr-BE" sz="2400" dirty="0"/>
              <a:t> pro </a:t>
            </a:r>
            <a:r>
              <a:rPr lang="fr-BE" sz="2400" b="1" dirty="0"/>
              <a:t>CS et </a:t>
            </a:r>
            <a:r>
              <a:rPr lang="fr-BE" sz="2400" b="1" dirty="0" err="1"/>
              <a:t>CoD</a:t>
            </a:r>
            <a:r>
              <a:rPr lang="fr-BE" sz="2400" b="1" dirty="0"/>
              <a:t> </a:t>
            </a:r>
            <a:r>
              <a:rPr lang="fr-BE" sz="2400" dirty="0"/>
              <a:t>de 12-13ans »</a:t>
            </a:r>
          </a:p>
          <a:p>
            <a:pPr marL="0" indent="0">
              <a:buNone/>
            </a:pPr>
            <a:r>
              <a:rPr lang="fr-BE" sz="2400" dirty="0"/>
              <a:t>« on se retrouve avec une difficulté d'un autre temps (remarque c'est tant mieux quand on voit comment les </a:t>
            </a:r>
            <a:r>
              <a:rPr lang="fr-BE" sz="2400" b="1" dirty="0"/>
              <a:t>jeux de maintenant </a:t>
            </a:r>
            <a:r>
              <a:rPr lang="fr-BE" sz="2400" dirty="0"/>
              <a:t>sont pour la plupart ultra facile même en dur »</a:t>
            </a:r>
          </a:p>
          <a:p>
            <a:pPr marL="0" indent="0">
              <a:buNone/>
            </a:pPr>
            <a:r>
              <a:rPr lang="fr-BE" sz="2400" dirty="0"/>
              <a:t>« Même si </a:t>
            </a:r>
            <a:r>
              <a:rPr lang="fr-BE" sz="2400" dirty="0" err="1"/>
              <a:t>Wolfenstein</a:t>
            </a:r>
            <a:r>
              <a:rPr lang="fr-BE" sz="2400" dirty="0"/>
              <a:t> 3D a été finalement assez rapidement dépassé par ses successeurs »</a:t>
            </a:r>
          </a:p>
          <a:p>
            <a:pPr marL="0" indent="0">
              <a:buNone/>
            </a:pPr>
            <a:r>
              <a:rPr lang="fr-BE" sz="2400" dirty="0"/>
              <a:t>« ça change un peu des </a:t>
            </a:r>
            <a:r>
              <a:rPr lang="fr-BE" sz="2400" b="1" dirty="0"/>
              <a:t>jeux "tape à l'</a:t>
            </a:r>
            <a:r>
              <a:rPr lang="fr-BE" sz="2400" b="1" dirty="0" err="1"/>
              <a:t>oeil</a:t>
            </a:r>
            <a:r>
              <a:rPr lang="fr-BE" sz="2400" b="1" dirty="0"/>
              <a:t>" </a:t>
            </a:r>
            <a:r>
              <a:rPr lang="fr-BE" sz="2400" dirty="0"/>
              <a:t>d'aujourd’hui »</a:t>
            </a:r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22813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9881B-778C-D10F-6176-B32DE573C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D234C4-ECEF-202B-65A2-B654EBFD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Acte de catégorisation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B53B69-0691-7EF2-6E07-ED4DBB600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BE" dirty="0"/>
              <a:t>Compréhension sans étiquette</a:t>
            </a:r>
          </a:p>
          <a:p>
            <a:pPr marL="0" indent="0">
              <a:buNone/>
            </a:pPr>
            <a:r>
              <a:rPr lang="fr-BE" dirty="0"/>
              <a:t>« Pour le jeu en général, ne surtout pas s'en remettre au pixels: très bonne musique </a:t>
            </a:r>
            <a:r>
              <a:rPr lang="fr-BE" b="1" dirty="0"/>
              <a:t>pour l'époque </a:t>
            </a:r>
            <a:r>
              <a:rPr lang="fr-BE" dirty="0"/>
              <a:t>»</a:t>
            </a:r>
          </a:p>
          <a:p>
            <a:pPr marL="0" indent="0">
              <a:buNone/>
            </a:pPr>
            <a:r>
              <a:rPr lang="fr-BE" dirty="0"/>
              <a:t>« Bravo les créateurs. Chapeaux bas ! </a:t>
            </a:r>
            <a:r>
              <a:rPr lang="fr-BE" b="1" dirty="0"/>
              <a:t>Mais maintenant, c'est autre chose. </a:t>
            </a:r>
            <a:r>
              <a:rPr lang="fr-BE" dirty="0"/>
              <a:t>»</a:t>
            </a:r>
          </a:p>
          <a:p>
            <a:pPr marL="0" indent="0">
              <a:buNone/>
            </a:pPr>
            <a:r>
              <a:rPr lang="fr-BE" dirty="0"/>
              <a:t>« les graphismes </a:t>
            </a:r>
            <a:r>
              <a:rPr lang="fr-BE" b="1" dirty="0"/>
              <a:t>pour l'époque </a:t>
            </a:r>
            <a:r>
              <a:rPr lang="fr-BE" dirty="0"/>
              <a:t>était top mais rapidement dépassé avec </a:t>
            </a:r>
            <a:r>
              <a:rPr lang="fr-BE" b="1" dirty="0"/>
              <a:t>l'arrivé de </a:t>
            </a:r>
            <a:r>
              <a:rPr lang="fr-BE" b="1" dirty="0" err="1"/>
              <a:t>doom</a:t>
            </a:r>
            <a:r>
              <a:rPr lang="fr-BE" b="1" dirty="0"/>
              <a:t> </a:t>
            </a:r>
            <a:r>
              <a:rPr lang="fr-BE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210892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B5CB812-77D9-24A3-237C-7A271382D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Tableau dans sa disposition actuelle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DE7EF4C-7FC8-3FA1-C1CD-865C054F5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911856"/>
            <a:ext cx="12192000" cy="31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02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F233D5-4760-A9DD-2E43-3B87B1C64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Bibliographie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310275-DB58-01B0-77E3-55F7CA534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noProof="0" dirty="0"/>
              <a:t>Arsenault, D., 2011, </a:t>
            </a:r>
            <a:r>
              <a:rPr lang="fr-BE" i="1" noProof="0" dirty="0"/>
              <a:t>Des typologies mécaniques à l’</a:t>
            </a:r>
            <a:r>
              <a:rPr lang="fr-BE" i="1" noProof="0" dirty="0" err="1"/>
              <a:t>experience</a:t>
            </a:r>
            <a:r>
              <a:rPr lang="fr-BE" i="1" noProof="0" dirty="0"/>
              <a:t> esthétique. Fonctions et mutations du genre dans le jeu vidéo</a:t>
            </a:r>
            <a:r>
              <a:rPr lang="fr-BE" noProof="0" dirty="0"/>
              <a:t>, thèse, Université de Montréal.</a:t>
            </a:r>
          </a:p>
          <a:p>
            <a:r>
              <a:rPr lang="en-US" noProof="0" dirty="0"/>
              <a:t>Carr, D., </a:t>
            </a:r>
            <a:r>
              <a:rPr lang="en-US" i="1" noProof="0" dirty="0"/>
              <a:t>et.al.</a:t>
            </a:r>
            <a:r>
              <a:rPr lang="en-US" noProof="0" dirty="0"/>
              <a:t>, 2006. </a:t>
            </a:r>
            <a:r>
              <a:rPr lang="en-US" i="1" noProof="0" dirty="0"/>
              <a:t>Computer games: text, narrative and </a:t>
            </a:r>
            <a:r>
              <a:rPr lang="en-US" noProof="0" dirty="0"/>
              <a:t>play</a:t>
            </a:r>
            <a:r>
              <a:rPr lang="en-US" dirty="0"/>
              <a:t>, </a:t>
            </a:r>
            <a:r>
              <a:rPr lang="en-US" noProof="0" dirty="0"/>
              <a:t>Polity Press.</a:t>
            </a:r>
            <a:endParaRPr lang="fr-BE" noProof="0" dirty="0"/>
          </a:p>
          <a:p>
            <a:r>
              <a:rPr lang="fr-BE" noProof="0" dirty="0"/>
              <a:t>Wolf, M. J. P., 2001, « Genre and the </a:t>
            </a:r>
            <a:r>
              <a:rPr lang="fr-BE" noProof="0" dirty="0" err="1"/>
              <a:t>video</a:t>
            </a:r>
            <a:r>
              <a:rPr lang="fr-BE" noProof="0" dirty="0"/>
              <a:t> </a:t>
            </a:r>
            <a:r>
              <a:rPr lang="fr-BE" noProof="0" dirty="0" err="1"/>
              <a:t>game</a:t>
            </a:r>
            <a:r>
              <a:rPr lang="fr-BE" noProof="0" dirty="0"/>
              <a:t> ». </a:t>
            </a:r>
            <a:r>
              <a:rPr lang="fr-BE" i="1" noProof="0" dirty="0"/>
              <a:t>The medium of the </a:t>
            </a:r>
            <a:r>
              <a:rPr lang="fr-BE" i="1" noProof="0" dirty="0" err="1"/>
              <a:t>video</a:t>
            </a:r>
            <a:r>
              <a:rPr lang="fr-BE" i="1" noProof="0" dirty="0"/>
              <a:t> </a:t>
            </a:r>
            <a:r>
              <a:rPr lang="fr-BE" i="1" noProof="0" dirty="0" err="1"/>
              <a:t>game</a:t>
            </a:r>
            <a:r>
              <a:rPr lang="fr-BE" i="1" noProof="0" dirty="0"/>
              <a:t>, </a:t>
            </a:r>
            <a:r>
              <a:rPr lang="fr-BE" noProof="0" dirty="0" err="1"/>
              <a:t>University</a:t>
            </a:r>
            <a:r>
              <a:rPr lang="fr-BE" noProof="0" dirty="0"/>
              <a:t> of Texas </a:t>
            </a:r>
            <a:r>
              <a:rPr lang="fr-BE" noProof="0" dirty="0" err="1"/>
              <a:t>Press</a:t>
            </a:r>
            <a:r>
              <a:rPr lang="fr-BE" noProof="0" dirty="0"/>
              <a:t>, p. 113-134.</a:t>
            </a:r>
          </a:p>
          <a:p>
            <a:pPr marL="0" indent="0">
              <a:buNone/>
            </a:pPr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1191208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46EDC8-F339-5E06-EE6F-87F25BB41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fr-BE" sz="4800"/>
              <a:t>Histoire résumée du genre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8FDAF6-5A8F-7D12-AF7B-9F397EDE0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37" y="299509"/>
            <a:ext cx="4694237" cy="625898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72020A-D271-40C5-6598-CAB539E10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fr-BE" sz="2000">
                <a:solidFill>
                  <a:schemeClr val="tx1">
                    <a:alpha val="80000"/>
                  </a:schemeClr>
                </a:solidFill>
              </a:rPr>
              <a:t>Le concept apparait avec Aristote (</a:t>
            </a:r>
            <a:r>
              <a:rPr lang="fr-BE" sz="2000" i="1">
                <a:solidFill>
                  <a:schemeClr val="tx1">
                    <a:alpha val="80000"/>
                  </a:schemeClr>
                </a:solidFill>
              </a:rPr>
              <a:t>La Poétique</a:t>
            </a:r>
            <a:r>
              <a:rPr lang="fr-BE" sz="2000">
                <a:solidFill>
                  <a:schemeClr val="tx1">
                    <a:alpha val="80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fr-BE" sz="200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 Vision formaliste (l’inclusion d’une œuvre dans un genre dépend de ses caractéristiques internes)</a:t>
            </a:r>
          </a:p>
          <a:p>
            <a:pPr marL="0" indent="0">
              <a:buNone/>
            </a:pPr>
            <a:endParaRPr lang="fr-BE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fr-BE" sz="2000">
                <a:solidFill>
                  <a:schemeClr val="tx1">
                    <a:alpha val="80000"/>
                  </a:schemeClr>
                </a:solidFill>
              </a:rPr>
              <a:t>Modification de l’approche avec les romantiques</a:t>
            </a:r>
          </a:p>
          <a:p>
            <a:pPr marL="0" indent="0">
              <a:buNone/>
            </a:pPr>
            <a:r>
              <a:rPr lang="fr-BE" sz="200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 Vision communicationnel (le genre d’une œuvre dépend des choix de l’auteur)</a:t>
            </a:r>
            <a:endParaRPr lang="fr-BE" sz="2000">
              <a:solidFill>
                <a:schemeClr val="tx1">
                  <a:alpha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è"/>
            </a:pPr>
            <a:endParaRPr lang="fr-BE" sz="2000">
              <a:solidFill>
                <a:schemeClr val="tx1">
                  <a:alpha val="80000"/>
                </a:schemeClr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BE" sz="200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fr-BE" sz="200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309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és et pions sur un jeu de plateau">
            <a:extLst>
              <a:ext uri="{FF2B5EF4-FFF2-40B4-BE49-F238E27FC236}">
                <a16:creationId xmlns:a16="http://schemas.microsoft.com/office/drawing/2014/main" id="{4CC83632-068E-AB56-D093-86288CE6B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75" r="31082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363E766-EBB6-C892-B078-CAF743C6F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fr-BE" sz="4000"/>
              <a:t>Le genre dans le jeu vidéo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5764A5-C98F-78EF-D3D7-08A767F3D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BE" sz="1700"/>
              <a:t>Très tôt, tentation de dresser des listes de genres et de catégories de genre</a:t>
            </a:r>
          </a:p>
          <a:p>
            <a:pPr marL="0" indent="0">
              <a:buNone/>
            </a:pPr>
            <a:endParaRPr lang="fr-BE" sz="1700"/>
          </a:p>
          <a:p>
            <a:pPr>
              <a:buFontTx/>
              <a:buChar char="-"/>
            </a:pPr>
            <a:r>
              <a:rPr lang="fr-BE" sz="1700"/>
              <a:t>Wolf (2001) dresse une liste de 42 genres distribués en 9 catégories </a:t>
            </a:r>
          </a:p>
          <a:p>
            <a:pPr marL="0" indent="0">
              <a:buNone/>
            </a:pPr>
            <a:r>
              <a:rPr lang="fr-BE" sz="1700"/>
              <a:t>Ex. Source/origine du jeu (adaptation, board games, sports)</a:t>
            </a:r>
          </a:p>
          <a:p>
            <a:pPr marL="0" indent="0">
              <a:buNone/>
            </a:pPr>
            <a:endParaRPr lang="fr-BE" sz="1700"/>
          </a:p>
          <a:p>
            <a:pPr>
              <a:buFontTx/>
              <a:buChar char="-"/>
            </a:pPr>
            <a:r>
              <a:rPr lang="fr-BE" sz="1700"/>
              <a:t>Carr </a:t>
            </a:r>
            <a:r>
              <a:rPr lang="fr-BE" sz="1700" i="1"/>
              <a:t>et al.</a:t>
            </a:r>
            <a:r>
              <a:rPr lang="fr-BE" sz="1700"/>
              <a:t> décompose les jeux en critères</a:t>
            </a:r>
          </a:p>
          <a:p>
            <a:pPr marL="0" indent="0">
              <a:buNone/>
            </a:pPr>
            <a:r>
              <a:rPr lang="fr-BE" sz="1700"/>
              <a:t>Ex. Support de jeu, nombre de joueurs, etc. </a:t>
            </a:r>
          </a:p>
          <a:p>
            <a:pPr marL="0" indent="0">
              <a:buNone/>
            </a:pPr>
            <a:endParaRPr lang="fr-BE" sz="1700"/>
          </a:p>
          <a:p>
            <a:pPr marL="0" indent="0">
              <a:buNone/>
            </a:pPr>
            <a:endParaRPr lang="fr-BE" sz="1700"/>
          </a:p>
        </p:txBody>
      </p:sp>
    </p:spTree>
    <p:extLst>
      <p:ext uri="{BB962C8B-B14F-4D97-AF65-F5344CB8AC3E}">
        <p14:creationId xmlns:p14="http://schemas.microsoft.com/office/powerpoint/2010/main" val="117750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F9716EF-A009-014D-0061-6EEFA82A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fr-BE"/>
              <a:t>Une bipartition qui fait consensus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68FE3B-DDC4-433B-6330-E0A971588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1700"/>
              <a:t>Arsenault (2011) distingue deux grandes catégories :</a:t>
            </a:r>
          </a:p>
          <a:p>
            <a:endParaRPr lang="fr-BE" sz="1700"/>
          </a:p>
          <a:p>
            <a:pPr>
              <a:buFontTx/>
              <a:buChar char="-"/>
            </a:pPr>
            <a:r>
              <a:rPr lang="fr-BE" sz="1700"/>
              <a:t>Les genres thématiques </a:t>
            </a:r>
          </a:p>
          <a:p>
            <a:pPr marL="0" indent="0">
              <a:buNone/>
            </a:pPr>
            <a:r>
              <a:rPr lang="fr-BE" sz="1700"/>
              <a:t>Ex. horreur, SF, romance, guerre, </a:t>
            </a:r>
            <a:r>
              <a:rPr lang="fr-BE" sz="1700" i="1"/>
              <a:t>cell shading</a:t>
            </a:r>
            <a:r>
              <a:rPr lang="fr-BE" sz="1700"/>
              <a:t>, érotique</a:t>
            </a:r>
          </a:p>
          <a:p>
            <a:pPr marL="0" indent="0">
              <a:buNone/>
            </a:pPr>
            <a:endParaRPr lang="fr-BE" sz="1700"/>
          </a:p>
          <a:p>
            <a:pPr>
              <a:buFontTx/>
              <a:buChar char="-"/>
            </a:pPr>
            <a:r>
              <a:rPr lang="fr-BE" sz="1700"/>
              <a:t>Les genres vidéoludiques/mécaniques</a:t>
            </a:r>
          </a:p>
          <a:p>
            <a:pPr marL="0" indent="0">
              <a:buNone/>
            </a:pPr>
            <a:r>
              <a:rPr lang="fr-BE" sz="1700"/>
              <a:t>Ex. jeu de tir, de gestion, de survie, de puzzle, de rôle, de drague</a:t>
            </a:r>
            <a:endParaRPr lang="fr-BE" sz="17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7CF812B-3802-E686-2C47-905C22914F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923" t="22207" r="-1" b="14314"/>
          <a:stretch/>
        </p:blipFill>
        <p:spPr>
          <a:xfrm>
            <a:off x="8006080" y="3293769"/>
            <a:ext cx="4194820" cy="3564237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789151-9858-C77D-B9EA-CE14E1F644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9025" t="-493" r="-2" b="19528"/>
          <a:stretch/>
        </p:blipFill>
        <p:spPr>
          <a:xfrm>
            <a:off x="5086170" y="1778000"/>
            <a:ext cx="3770474" cy="415623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78A39B7-58C3-B4A5-4F05-C1AAB6FAED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94" r="3" b="19590"/>
          <a:stretch/>
        </p:blipFill>
        <p:spPr>
          <a:xfrm>
            <a:off x="7621024" y="-5"/>
            <a:ext cx="4579876" cy="3293774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74914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24F2087-65B1-1320-244F-66A94F860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Le genre de le jeu vidéo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C07A9E-BD27-77A4-8FBA-93F870F6C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1507" y="387224"/>
            <a:ext cx="3291839" cy="8304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700">
                <a:solidFill>
                  <a:srgbClr val="FFFFFF"/>
                </a:solidFill>
              </a:rPr>
              <a:t>Pour Arsenault, modèle sémio-pragmatique reprenant le concept de joueur-modèle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E70620-18C1-A5E8-EE5F-238D8C895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879303"/>
            <a:ext cx="5977459" cy="28691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8337C2B-0025-5FE0-F841-9051B4D43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6" y="1718900"/>
            <a:ext cx="5810334" cy="31375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1BB0CD9-C0D6-C415-65DA-986BD22CA240}"/>
              </a:ext>
            </a:extLst>
          </p:cNvPr>
          <p:cNvSpPr txBox="1"/>
          <p:nvPr/>
        </p:nvSpPr>
        <p:spPr>
          <a:xfrm>
            <a:off x="118541" y="6440705"/>
            <a:ext cx="3154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(Arsenault, 2011, p. 132 ; 330)</a:t>
            </a:r>
          </a:p>
        </p:txBody>
      </p:sp>
    </p:spTree>
    <p:extLst>
      <p:ext uri="{BB962C8B-B14F-4D97-AF65-F5344CB8AC3E}">
        <p14:creationId xmlns:p14="http://schemas.microsoft.com/office/powerpoint/2010/main" val="102389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F4C891B-62D0-4250-AEB7-0F42BAD78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CFCE360-44B9-3D69-B13E-13F3C5E8F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458" y="2212258"/>
            <a:ext cx="9808067" cy="1113503"/>
          </a:xfrm>
        </p:spPr>
        <p:txBody>
          <a:bodyPr anchor="b">
            <a:normAutofit/>
          </a:bodyPr>
          <a:lstStyle/>
          <a:p>
            <a:pPr algn="ctr"/>
            <a:r>
              <a:rPr lang="fr-BE" sz="4000"/>
              <a:t>Points communs avec les modèles littéraires</a:t>
            </a:r>
          </a:p>
        </p:txBody>
      </p:sp>
      <p:pic>
        <p:nvPicPr>
          <p:cNvPr id="13" name="Graphic 12" descr="Bar chart">
            <a:extLst>
              <a:ext uri="{FF2B5EF4-FFF2-40B4-BE49-F238E27FC236}">
                <a16:creationId xmlns:a16="http://schemas.microsoft.com/office/drawing/2014/main" id="{3AE9335D-A13A-0945-62F8-3E511C1F8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8389" y="1122553"/>
            <a:ext cx="995221" cy="995221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EC46C0-BB12-18D8-37C8-AA8775BC5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459" y="3532240"/>
            <a:ext cx="9804575" cy="2596847"/>
          </a:xfrm>
        </p:spPr>
        <p:txBody>
          <a:bodyPr anchor="t">
            <a:normAutofit/>
          </a:bodyPr>
          <a:lstStyle/>
          <a:p>
            <a:pPr algn="ctr"/>
            <a:r>
              <a:rPr lang="fr-BE" sz="2000" dirty="0"/>
              <a:t>Concentration sur les analyses formelles</a:t>
            </a:r>
            <a:endParaRPr lang="fr-BE" sz="2000"/>
          </a:p>
          <a:p>
            <a:pPr algn="ctr"/>
            <a:r>
              <a:rPr lang="fr-BE" sz="2000" dirty="0"/>
              <a:t>Mise au premier plan de l’intention du pôle producteur</a:t>
            </a:r>
            <a:endParaRPr lang="fr-BE" sz="2000"/>
          </a:p>
          <a:p>
            <a:pPr algn="ctr"/>
            <a:r>
              <a:rPr lang="fr-BE" sz="2000" dirty="0"/>
              <a:t>Les catégories retenues demeurent médiées par les conceptions et intérêts des chercheurs</a:t>
            </a:r>
            <a:endParaRPr lang="fr-BE" sz="2000"/>
          </a:p>
          <a:p>
            <a:pPr algn="ctr"/>
            <a:endParaRPr lang="fr-BE" sz="2000"/>
          </a:p>
          <a:p>
            <a:pPr marL="0" indent="0" algn="ctr">
              <a:buNone/>
            </a:pPr>
            <a:r>
              <a:rPr lang="fr-BE" sz="2000" dirty="0">
                <a:sym typeface="Wingdings" panose="05000000000000000000" pitchFamily="2" charset="2"/>
              </a:rPr>
              <a:t> La catégorisation pratiquée par les récepteurs demeurent sous-explorées, voire ignorées</a:t>
            </a:r>
            <a:endParaRPr lang="fr-BE" sz="2000"/>
          </a:p>
        </p:txBody>
      </p:sp>
    </p:spTree>
    <p:extLst>
      <p:ext uri="{BB962C8B-B14F-4D97-AF65-F5344CB8AC3E}">
        <p14:creationId xmlns:p14="http://schemas.microsoft.com/office/powerpoint/2010/main" val="1633735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33FA37-2201-6275-5541-70D92C23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fr-BE" sz="4000">
                <a:solidFill>
                  <a:srgbClr val="FFFFFF"/>
                </a:solidFill>
              </a:rPr>
              <a:t>Intérêt d’une étude des genres chez les joueurs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CCF3A5-4A5F-9674-1849-56464BEAD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fr-BE" sz="2000"/>
              <a:t>Les joueurs participent à de nombreux phénomènes communautaires en ligne (avec le web 2.0) : culture de fans, culture participative, folksonomie</a:t>
            </a:r>
          </a:p>
          <a:p>
            <a:r>
              <a:rPr lang="fr-BE" sz="2000"/>
              <a:t>L’industrie (et la presse spécialisée) vidéoludique font l’objet d’une certaine défiance de la part des joueurs</a:t>
            </a:r>
          </a:p>
          <a:p>
            <a:r>
              <a:rPr lang="fr-BE" sz="2000"/>
              <a:t>Le pôle producteur possède rarement une figure auctorial prégnante et faisant autorité</a:t>
            </a:r>
          </a:p>
          <a:p>
            <a:endParaRPr lang="fr-BE" sz="2000"/>
          </a:p>
          <a:p>
            <a:pPr marL="0" indent="0">
              <a:buNone/>
            </a:pPr>
            <a:r>
              <a:rPr lang="fr-BE" sz="2000">
                <a:sym typeface="Wingdings" panose="05000000000000000000" pitchFamily="2" charset="2"/>
              </a:rPr>
              <a:t> Les communautés de joueurs ont le champ libre pour élaborer leurs propres systèmes de catégorisation des œuvres </a:t>
            </a:r>
            <a:endParaRPr lang="fr-BE" sz="2000"/>
          </a:p>
        </p:txBody>
      </p:sp>
    </p:spTree>
    <p:extLst>
      <p:ext uri="{BB962C8B-B14F-4D97-AF65-F5344CB8AC3E}">
        <p14:creationId xmlns:p14="http://schemas.microsoft.com/office/powerpoint/2010/main" val="2570563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Réseau Informatique : Définition et fonctionnement">
            <a:extLst>
              <a:ext uri="{FF2B5EF4-FFF2-40B4-BE49-F238E27FC236}">
                <a16:creationId xmlns:a16="http://schemas.microsoft.com/office/drawing/2014/main" id="{845867E8-58ED-3C31-800A-1939069C0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0" name="Rectangle 205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90F695C-E74B-068B-617D-20A380025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BE" sz="4000"/>
              <a:t>Objectifs de la recherche en cours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7C7D54-93A2-64B9-AF84-895F1F60E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fr-BE" sz="1900"/>
              <a:t>Comprendre les critères utilisés par les joueurs pour catégoriser les jeux</a:t>
            </a:r>
          </a:p>
          <a:p>
            <a:r>
              <a:rPr lang="fr-BE" sz="1900"/>
              <a:t>Comprendre les fonctions de l’usage des catégories</a:t>
            </a:r>
          </a:p>
          <a:p>
            <a:r>
              <a:rPr lang="fr-BE" sz="1900"/>
              <a:t>Observer les variations de catégorisation qui ont lieu entre différents formats médiatiques</a:t>
            </a:r>
          </a:p>
          <a:p>
            <a:r>
              <a:rPr lang="fr-BE" sz="1900"/>
              <a:t>Relever les dynamiques interactionnelles des joueurs, et les méthodes argumentatives récurrentes </a:t>
            </a:r>
          </a:p>
          <a:p>
            <a:endParaRPr lang="fr-BE" sz="1900"/>
          </a:p>
          <a:p>
            <a:endParaRPr lang="fr-BE" sz="1900"/>
          </a:p>
        </p:txBody>
      </p:sp>
    </p:spTree>
    <p:extLst>
      <p:ext uri="{BB962C8B-B14F-4D97-AF65-F5344CB8AC3E}">
        <p14:creationId xmlns:p14="http://schemas.microsoft.com/office/powerpoint/2010/main" val="3634465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00C4AB5-CC79-841E-73E2-DA8561C05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anchor="b">
            <a:normAutofit/>
          </a:bodyPr>
          <a:lstStyle/>
          <a:p>
            <a:r>
              <a:rPr lang="fr-BE" sz="5400"/>
              <a:t>Méthodologie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6321BC-65CD-E6AA-9F06-AAB99AFB9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908005"/>
            <a:ext cx="5295015" cy="3268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1900"/>
              <a:t>Analyse sémio-rhétorique des discours en ligne des joueurs à travers 6 formats médiatiques et discursifs distincts :</a:t>
            </a:r>
          </a:p>
          <a:p>
            <a:pPr>
              <a:buFontTx/>
              <a:buChar char="-"/>
            </a:pPr>
            <a:r>
              <a:rPr lang="fr-BE" sz="1900"/>
              <a:t>Wikis</a:t>
            </a:r>
          </a:p>
          <a:p>
            <a:pPr>
              <a:buFontTx/>
              <a:buChar char="-"/>
            </a:pPr>
            <a:r>
              <a:rPr lang="fr-BE" sz="1900"/>
              <a:t>Tests</a:t>
            </a:r>
          </a:p>
          <a:p>
            <a:pPr>
              <a:buFontTx/>
              <a:buChar char="-"/>
            </a:pPr>
            <a:r>
              <a:rPr lang="fr-BE" sz="1900"/>
              <a:t>Tags</a:t>
            </a:r>
          </a:p>
          <a:p>
            <a:pPr>
              <a:buFontTx/>
              <a:buChar char="-"/>
            </a:pPr>
            <a:r>
              <a:rPr lang="fr-BE" sz="1900"/>
              <a:t>Commentaires de vidéos</a:t>
            </a:r>
          </a:p>
          <a:p>
            <a:pPr>
              <a:buFontTx/>
              <a:buChar char="-"/>
            </a:pPr>
            <a:r>
              <a:rPr lang="fr-BE" sz="1900"/>
              <a:t>Forums</a:t>
            </a:r>
          </a:p>
          <a:p>
            <a:pPr>
              <a:buFontTx/>
              <a:buChar char="-"/>
            </a:pPr>
            <a:r>
              <a:rPr lang="fr-BE" sz="1900"/>
              <a:t>Posts</a:t>
            </a:r>
          </a:p>
          <a:p>
            <a:pPr>
              <a:buFontTx/>
              <a:buChar char="-"/>
            </a:pPr>
            <a:endParaRPr lang="fr-BE" sz="1900"/>
          </a:p>
        </p:txBody>
      </p:sp>
      <p:pic>
        <p:nvPicPr>
          <p:cNvPr id="4" name="Image 3" descr="Une image contenant texte, dessin humoristique, affiche, fiction&#10;&#10;Le contenu généré par l’IA peut être incorrect.">
            <a:extLst>
              <a:ext uri="{FF2B5EF4-FFF2-40B4-BE49-F238E27FC236}">
                <a16:creationId xmlns:a16="http://schemas.microsoft.com/office/drawing/2014/main" id="{21FF05F7-C1F5-372E-F5F9-2E6CE0B43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516" y="362384"/>
            <a:ext cx="2163366" cy="2884488"/>
          </a:xfrm>
          <a:prstGeom prst="rect">
            <a:avLst/>
          </a:prstGeom>
        </p:spPr>
      </p:pic>
      <p:pic>
        <p:nvPicPr>
          <p:cNvPr id="5" name="Image 4" descr="Une image contenant arme, Personnage de fiction, Film d’action, fiction&#10;&#10;Le contenu généré par l’IA peut être incorrect.">
            <a:extLst>
              <a:ext uri="{FF2B5EF4-FFF2-40B4-BE49-F238E27FC236}">
                <a16:creationId xmlns:a16="http://schemas.microsoft.com/office/drawing/2014/main" id="{46649F3A-F84A-E44B-51EB-2E54A71E3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3217" y="362383"/>
            <a:ext cx="2165827" cy="2884489"/>
          </a:xfrm>
          <a:prstGeom prst="rect">
            <a:avLst/>
          </a:prstGeom>
        </p:spPr>
      </p:pic>
      <p:pic>
        <p:nvPicPr>
          <p:cNvPr id="6" name="Image 5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E9E5EAEC-B338-9C78-BD45-1868F7DF8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094" y="3426258"/>
            <a:ext cx="4890142" cy="27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523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3275</TotalTime>
  <Words>809</Words>
  <Application>Microsoft Office PowerPoint</Application>
  <PresentationFormat>Grand écran</PresentationFormat>
  <Paragraphs>91</Paragraphs>
  <Slides>14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Wingdings</vt:lpstr>
      <vt:lpstr>Thème Office</vt:lpstr>
      <vt:lpstr>Jouer avec les genres. Proposition d'approche des catégories génériques du jeu vidéo par le biais de la réception</vt:lpstr>
      <vt:lpstr>Histoire résumée du genre</vt:lpstr>
      <vt:lpstr>Le genre dans le jeu vidéo</vt:lpstr>
      <vt:lpstr>Une bipartition qui fait consensus</vt:lpstr>
      <vt:lpstr>Le genre de le jeu vidéo</vt:lpstr>
      <vt:lpstr>Points communs avec les modèles littéraires</vt:lpstr>
      <vt:lpstr>Intérêt d’une étude des genres chez les joueurs</vt:lpstr>
      <vt:lpstr>Objectifs de la recherche en cours</vt:lpstr>
      <vt:lpstr>Méthodologie</vt:lpstr>
      <vt:lpstr>Une méthodologie en évolution avec le corpus</vt:lpstr>
      <vt:lpstr>Acte de catégorisation</vt:lpstr>
      <vt:lpstr>Acte de catégorisation</vt:lpstr>
      <vt:lpstr>Tableau dans sa disposition actuelle</vt:lpstr>
      <vt:lpstr>Bibliographie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Surinx François-Xavier</dc:creator>
  <cp:lastModifiedBy>Surinx François-Xavier</cp:lastModifiedBy>
  <cp:revision>5</cp:revision>
  <dcterms:created xsi:type="dcterms:W3CDTF">2025-03-12T18:46:56Z</dcterms:created>
  <dcterms:modified xsi:type="dcterms:W3CDTF">2025-03-17T14:04:11Z</dcterms:modified>
</cp:coreProperties>
</file>