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46"/>
  </p:notesMasterIdLst>
  <p:sldIdLst>
    <p:sldId id="256" r:id="rId2"/>
    <p:sldId id="262" r:id="rId3"/>
    <p:sldId id="261" r:id="rId4"/>
    <p:sldId id="258" r:id="rId5"/>
    <p:sldId id="259" r:id="rId6"/>
    <p:sldId id="260" r:id="rId7"/>
    <p:sldId id="263" r:id="rId8"/>
    <p:sldId id="289" r:id="rId9"/>
    <p:sldId id="264" r:id="rId10"/>
    <p:sldId id="310" r:id="rId11"/>
    <p:sldId id="311" r:id="rId12"/>
    <p:sldId id="312" r:id="rId13"/>
    <p:sldId id="313" r:id="rId14"/>
    <p:sldId id="314" r:id="rId15"/>
    <p:sldId id="315" r:id="rId16"/>
    <p:sldId id="317" r:id="rId17"/>
    <p:sldId id="316" r:id="rId18"/>
    <p:sldId id="265" r:id="rId19"/>
    <p:sldId id="266" r:id="rId20"/>
    <p:sldId id="277" r:id="rId21"/>
    <p:sldId id="267" r:id="rId22"/>
    <p:sldId id="272" r:id="rId23"/>
    <p:sldId id="290" r:id="rId24"/>
    <p:sldId id="273" r:id="rId25"/>
    <p:sldId id="271" r:id="rId26"/>
    <p:sldId id="286" r:id="rId27"/>
    <p:sldId id="291" r:id="rId28"/>
    <p:sldId id="274" r:id="rId29"/>
    <p:sldId id="275" r:id="rId30"/>
    <p:sldId id="288" r:id="rId31"/>
    <p:sldId id="276" r:id="rId32"/>
    <p:sldId id="279" r:id="rId33"/>
    <p:sldId id="293" r:id="rId34"/>
    <p:sldId id="280" r:id="rId35"/>
    <p:sldId id="281" r:id="rId36"/>
    <p:sldId id="294" r:id="rId37"/>
    <p:sldId id="309" r:id="rId38"/>
    <p:sldId id="284" r:id="rId39"/>
    <p:sldId id="296" r:id="rId40"/>
    <p:sldId id="285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CC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i\Documents\THESE\EcoFoodSystem\Analysis3systems%20CC\GrapheRad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hi\Documents\THESE\EcoFoodSystem\Analysis3systems%20CC\GrapheRad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39670157997168"/>
          <c:y val="7.9785686590758478E-2"/>
          <c:w val="0.49320659684005658"/>
          <c:h val="0.78081511057556252"/>
        </c:manualLayout>
      </c:layout>
      <c:radarChart>
        <c:radarStyle val="marker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BAU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(Feuil1!$A$3:$A$5,Feuil1!$A$9:$A$14)</c:f>
              <c:strCache>
                <c:ptCount val="9"/>
                <c:pt idx="0">
                  <c:v>Global Yield</c:v>
                </c:pt>
                <c:pt idx="1">
                  <c:v>Nb of people fed</c:v>
                </c:pt>
                <c:pt idx="2">
                  <c:v>Self-sufficiency</c:v>
                </c:pt>
                <c:pt idx="3">
                  <c:v>Soil Organic Carbon</c:v>
                </c:pt>
                <c:pt idx="4">
                  <c:v>Water stress</c:v>
                </c:pt>
                <c:pt idx="5">
                  <c:v>Thermal stress</c:v>
                </c:pt>
                <c:pt idx="6">
                  <c:v>Nitrogen stress</c:v>
                </c:pt>
                <c:pt idx="7">
                  <c:v>Carbon balance</c:v>
                </c:pt>
                <c:pt idx="8">
                  <c:v>Nitrous oxide</c:v>
                </c:pt>
              </c:strCache>
            </c:strRef>
          </c:cat>
          <c:val>
            <c:numRef>
              <c:f>(Feuil1!$B$3:$B$5,Feuil1!$B$9:$B$14)</c:f>
              <c:numCache>
                <c:formatCode>0.00</c:formatCode>
                <c:ptCount val="9"/>
                <c:pt idx="0">
                  <c:v>1.29</c:v>
                </c:pt>
                <c:pt idx="1">
                  <c:v>1.2</c:v>
                </c:pt>
                <c:pt idx="2">
                  <c:v>0.51</c:v>
                </c:pt>
                <c:pt idx="3">
                  <c:v>0.56000000000000005</c:v>
                </c:pt>
                <c:pt idx="4">
                  <c:v>1.1299999999999999</c:v>
                </c:pt>
                <c:pt idx="5">
                  <c:v>0.75</c:v>
                </c:pt>
                <c:pt idx="6">
                  <c:v>2.44</c:v>
                </c:pt>
                <c:pt idx="7" formatCode="General">
                  <c:v>-0.76</c:v>
                </c:pt>
                <c:pt idx="8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C1-41E7-B3EE-B33C887F7131}"/>
            </c:ext>
          </c:extLst>
        </c:ser>
        <c:ser>
          <c:idx val="1"/>
          <c:order val="1"/>
          <c:tx>
            <c:strRef>
              <c:f>Feuil1!$C$2</c:f>
              <c:strCache>
                <c:ptCount val="1"/>
                <c:pt idx="0">
                  <c:v>Vegan</c:v>
                </c:pt>
              </c:strCache>
            </c:strRef>
          </c:tx>
          <c:spPr>
            <a:ln w="571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(Feuil1!$A$3:$A$5,Feuil1!$A$9:$A$14)</c:f>
              <c:strCache>
                <c:ptCount val="9"/>
                <c:pt idx="0">
                  <c:v>Global Yield</c:v>
                </c:pt>
                <c:pt idx="1">
                  <c:v>Nb of people fed</c:v>
                </c:pt>
                <c:pt idx="2">
                  <c:v>Self-sufficiency</c:v>
                </c:pt>
                <c:pt idx="3">
                  <c:v>Soil Organic Carbon</c:v>
                </c:pt>
                <c:pt idx="4">
                  <c:v>Water stress</c:v>
                </c:pt>
                <c:pt idx="5">
                  <c:v>Thermal stress</c:v>
                </c:pt>
                <c:pt idx="6">
                  <c:v>Nitrogen stress</c:v>
                </c:pt>
                <c:pt idx="7">
                  <c:v>Carbon balance</c:v>
                </c:pt>
                <c:pt idx="8">
                  <c:v>Nitrous oxide</c:v>
                </c:pt>
              </c:strCache>
            </c:strRef>
          </c:cat>
          <c:val>
            <c:numRef>
              <c:f>(Feuil1!$C$3:$C$5,Feuil1!$C$9:$C$14)</c:f>
              <c:numCache>
                <c:formatCode>0.00</c:formatCode>
                <c:ptCount val="9"/>
                <c:pt idx="0">
                  <c:v>0.87</c:v>
                </c:pt>
                <c:pt idx="1">
                  <c:v>1.06</c:v>
                </c:pt>
                <c:pt idx="2">
                  <c:v>1.17</c:v>
                </c:pt>
                <c:pt idx="3">
                  <c:v>0.28999999999999998</c:v>
                </c:pt>
                <c:pt idx="4">
                  <c:v>1.37</c:v>
                </c:pt>
                <c:pt idx="5">
                  <c:v>1.1399999999999999</c:v>
                </c:pt>
                <c:pt idx="6">
                  <c:v>1.43</c:v>
                </c:pt>
                <c:pt idx="7" formatCode="General">
                  <c:v>-2.09</c:v>
                </c:pt>
                <c:pt idx="8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C1-41E7-B3EE-B33C887F7131}"/>
            </c:ext>
          </c:extLst>
        </c:ser>
        <c:ser>
          <c:idx val="2"/>
          <c:order val="2"/>
          <c:tx>
            <c:strRef>
              <c:f>Feuil1!$D$2</c:f>
              <c:strCache>
                <c:ptCount val="1"/>
                <c:pt idx="0">
                  <c:v>ICLS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(Feuil1!$A$3:$A$5,Feuil1!$A$9:$A$14)</c:f>
              <c:strCache>
                <c:ptCount val="9"/>
                <c:pt idx="0">
                  <c:v>Global Yield</c:v>
                </c:pt>
                <c:pt idx="1">
                  <c:v>Nb of people fed</c:v>
                </c:pt>
                <c:pt idx="2">
                  <c:v>Self-sufficiency</c:v>
                </c:pt>
                <c:pt idx="3">
                  <c:v>Soil Organic Carbon</c:v>
                </c:pt>
                <c:pt idx="4">
                  <c:v>Water stress</c:v>
                </c:pt>
                <c:pt idx="5">
                  <c:v>Thermal stress</c:v>
                </c:pt>
                <c:pt idx="6">
                  <c:v>Nitrogen stress</c:v>
                </c:pt>
                <c:pt idx="7">
                  <c:v>Carbon balance</c:v>
                </c:pt>
                <c:pt idx="8">
                  <c:v>Nitrous oxide</c:v>
                </c:pt>
              </c:strCache>
            </c:strRef>
          </c:cat>
          <c:val>
            <c:numRef>
              <c:f>(Feuil1!$D$3:$D$5,Feuil1!$D$9:$D$14)</c:f>
              <c:numCache>
                <c:formatCode>0.00</c:formatCode>
                <c:ptCount val="9"/>
                <c:pt idx="0">
                  <c:v>0.83</c:v>
                </c:pt>
                <c:pt idx="1">
                  <c:v>0.74</c:v>
                </c:pt>
                <c:pt idx="2">
                  <c:v>1.32</c:v>
                </c:pt>
                <c:pt idx="3">
                  <c:v>2.15</c:v>
                </c:pt>
                <c:pt idx="4">
                  <c:v>0.72</c:v>
                </c:pt>
                <c:pt idx="5">
                  <c:v>1.28</c:v>
                </c:pt>
                <c:pt idx="6">
                  <c:v>0.53</c:v>
                </c:pt>
                <c:pt idx="7" formatCode="General">
                  <c:v>2.5499999999999998</c:v>
                </c:pt>
                <c:pt idx="8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C1-41E7-B3EE-B33C887F7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4662176"/>
        <c:axId val="1394664672"/>
      </c:radarChart>
      <c:catAx>
        <c:axId val="139466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fr-FR"/>
          </a:p>
        </c:txPr>
        <c:crossAx val="1394664672"/>
        <c:crosses val="autoZero"/>
        <c:auto val="1"/>
        <c:lblAlgn val="ctr"/>
        <c:lblOffset val="100"/>
        <c:noMultiLvlLbl val="0"/>
      </c:catAx>
      <c:valAx>
        <c:axId val="1394664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3946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864036472837111"/>
          <c:y val="0.79585362497234935"/>
          <c:w val="0.13905468479706204"/>
          <c:h val="0.18263342425507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39670157997168"/>
          <c:y val="7.9785686590758478E-2"/>
          <c:w val="0.49320659684005658"/>
          <c:h val="0.78081511057556252"/>
        </c:manualLayout>
      </c:layout>
      <c:radarChart>
        <c:radarStyle val="marker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BAU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(Feuil1!$A$3:$A$5,Feuil1!$A$9:$A$14)</c:f>
              <c:strCache>
                <c:ptCount val="9"/>
                <c:pt idx="0">
                  <c:v>Global Yield</c:v>
                </c:pt>
                <c:pt idx="1">
                  <c:v>Nb of people fed</c:v>
                </c:pt>
                <c:pt idx="2">
                  <c:v>Self-sufficiency</c:v>
                </c:pt>
                <c:pt idx="3">
                  <c:v>Soil Organic Carbon</c:v>
                </c:pt>
                <c:pt idx="4">
                  <c:v>Water stress</c:v>
                </c:pt>
                <c:pt idx="5">
                  <c:v>Thermal stress</c:v>
                </c:pt>
                <c:pt idx="6">
                  <c:v>Nitrogen stress</c:v>
                </c:pt>
                <c:pt idx="7">
                  <c:v>Carbon balance</c:v>
                </c:pt>
                <c:pt idx="8">
                  <c:v>Nitrous oxide</c:v>
                </c:pt>
              </c:strCache>
            </c:strRef>
          </c:cat>
          <c:val>
            <c:numRef>
              <c:f>(Feuil1!$B$3:$B$5,Feuil1!$B$9:$B$14)</c:f>
              <c:numCache>
                <c:formatCode>0.00</c:formatCode>
                <c:ptCount val="9"/>
                <c:pt idx="0">
                  <c:v>1.29</c:v>
                </c:pt>
                <c:pt idx="1">
                  <c:v>1.2</c:v>
                </c:pt>
                <c:pt idx="2">
                  <c:v>0.51</c:v>
                </c:pt>
                <c:pt idx="3">
                  <c:v>0.56000000000000005</c:v>
                </c:pt>
                <c:pt idx="4">
                  <c:v>1.1299999999999999</c:v>
                </c:pt>
                <c:pt idx="5">
                  <c:v>0.75</c:v>
                </c:pt>
                <c:pt idx="6">
                  <c:v>2.44</c:v>
                </c:pt>
                <c:pt idx="7" formatCode="General">
                  <c:v>-0.76</c:v>
                </c:pt>
                <c:pt idx="8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C1-41E7-B3EE-B33C887F7131}"/>
            </c:ext>
          </c:extLst>
        </c:ser>
        <c:ser>
          <c:idx val="1"/>
          <c:order val="1"/>
          <c:tx>
            <c:strRef>
              <c:f>Feuil1!$C$2</c:f>
              <c:strCache>
                <c:ptCount val="1"/>
                <c:pt idx="0">
                  <c:v>Vegan</c:v>
                </c:pt>
              </c:strCache>
            </c:strRef>
          </c:tx>
          <c:spPr>
            <a:ln w="571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(Feuil1!$A$3:$A$5,Feuil1!$A$9:$A$14)</c:f>
              <c:strCache>
                <c:ptCount val="9"/>
                <c:pt idx="0">
                  <c:v>Global Yield</c:v>
                </c:pt>
                <c:pt idx="1">
                  <c:v>Nb of people fed</c:v>
                </c:pt>
                <c:pt idx="2">
                  <c:v>Self-sufficiency</c:v>
                </c:pt>
                <c:pt idx="3">
                  <c:v>Soil Organic Carbon</c:v>
                </c:pt>
                <c:pt idx="4">
                  <c:v>Water stress</c:v>
                </c:pt>
                <c:pt idx="5">
                  <c:v>Thermal stress</c:v>
                </c:pt>
                <c:pt idx="6">
                  <c:v>Nitrogen stress</c:v>
                </c:pt>
                <c:pt idx="7">
                  <c:v>Carbon balance</c:v>
                </c:pt>
                <c:pt idx="8">
                  <c:v>Nitrous oxide</c:v>
                </c:pt>
              </c:strCache>
            </c:strRef>
          </c:cat>
          <c:val>
            <c:numRef>
              <c:f>(Feuil1!$C$3:$C$5,Feuil1!$C$9:$C$14)</c:f>
              <c:numCache>
                <c:formatCode>0.00</c:formatCode>
                <c:ptCount val="9"/>
                <c:pt idx="0">
                  <c:v>0.87</c:v>
                </c:pt>
                <c:pt idx="1">
                  <c:v>1.06</c:v>
                </c:pt>
                <c:pt idx="2">
                  <c:v>1.17</c:v>
                </c:pt>
                <c:pt idx="3">
                  <c:v>0.28999999999999998</c:v>
                </c:pt>
                <c:pt idx="4">
                  <c:v>1.37</c:v>
                </c:pt>
                <c:pt idx="5">
                  <c:v>1.1399999999999999</c:v>
                </c:pt>
                <c:pt idx="6">
                  <c:v>1.43</c:v>
                </c:pt>
                <c:pt idx="7" formatCode="General">
                  <c:v>-2.09</c:v>
                </c:pt>
                <c:pt idx="8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C1-41E7-B3EE-B33C887F7131}"/>
            </c:ext>
          </c:extLst>
        </c:ser>
        <c:ser>
          <c:idx val="2"/>
          <c:order val="2"/>
          <c:tx>
            <c:strRef>
              <c:f>Feuil1!$D$2</c:f>
              <c:strCache>
                <c:ptCount val="1"/>
                <c:pt idx="0">
                  <c:v>ICLS</c:v>
                </c:pt>
              </c:strCache>
            </c:strRef>
          </c:tx>
          <c:spPr>
            <a:ln w="571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(Feuil1!$A$3:$A$5,Feuil1!$A$9:$A$14)</c:f>
              <c:strCache>
                <c:ptCount val="9"/>
                <c:pt idx="0">
                  <c:v>Global Yield</c:v>
                </c:pt>
                <c:pt idx="1">
                  <c:v>Nb of people fed</c:v>
                </c:pt>
                <c:pt idx="2">
                  <c:v>Self-sufficiency</c:v>
                </c:pt>
                <c:pt idx="3">
                  <c:v>Soil Organic Carbon</c:v>
                </c:pt>
                <c:pt idx="4">
                  <c:v>Water stress</c:v>
                </c:pt>
                <c:pt idx="5">
                  <c:v>Thermal stress</c:v>
                </c:pt>
                <c:pt idx="6">
                  <c:v>Nitrogen stress</c:v>
                </c:pt>
                <c:pt idx="7">
                  <c:v>Carbon balance</c:v>
                </c:pt>
                <c:pt idx="8">
                  <c:v>Nitrous oxide</c:v>
                </c:pt>
              </c:strCache>
            </c:strRef>
          </c:cat>
          <c:val>
            <c:numRef>
              <c:f>(Feuil1!$D$3:$D$5,Feuil1!$D$9:$D$14)</c:f>
              <c:numCache>
                <c:formatCode>0.00</c:formatCode>
                <c:ptCount val="9"/>
                <c:pt idx="0">
                  <c:v>0.83</c:v>
                </c:pt>
                <c:pt idx="1">
                  <c:v>0.74</c:v>
                </c:pt>
                <c:pt idx="2">
                  <c:v>1.32</c:v>
                </c:pt>
                <c:pt idx="3">
                  <c:v>2.15</c:v>
                </c:pt>
                <c:pt idx="4">
                  <c:v>0.72</c:v>
                </c:pt>
                <c:pt idx="5">
                  <c:v>1.28</c:v>
                </c:pt>
                <c:pt idx="6">
                  <c:v>0.53</c:v>
                </c:pt>
                <c:pt idx="7" formatCode="General">
                  <c:v>2.5499999999999998</c:v>
                </c:pt>
                <c:pt idx="8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C1-41E7-B3EE-B33C887F7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4662176"/>
        <c:axId val="1394664672"/>
      </c:radarChart>
      <c:catAx>
        <c:axId val="139466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fr-FR"/>
          </a:p>
        </c:txPr>
        <c:crossAx val="1394664672"/>
        <c:crosses val="autoZero"/>
        <c:auto val="1"/>
        <c:lblAlgn val="ctr"/>
        <c:lblOffset val="100"/>
        <c:noMultiLvlLbl val="0"/>
      </c:catAx>
      <c:valAx>
        <c:axId val="1394664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3946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3864036472837111"/>
          <c:y val="0.79585362497234935"/>
          <c:w val="0.13905468479706204"/>
          <c:h val="0.18263342425507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91AA3-66D1-4191-830F-24E17C292AC8}" type="datetimeFigureOut">
              <a:rPr lang="fr-BE" smtClean="0"/>
              <a:t>07-12-22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F241F-E4EA-42AA-BF22-95F442F5A69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663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C2945-31FB-408A-9C5D-39B36CDCF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972" y="232901"/>
            <a:ext cx="9604205" cy="198659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7058BF-087F-4B42-8890-DC72209C4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1390" y="2422135"/>
            <a:ext cx="10172007" cy="103754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D2BF29-FC0B-4881-A3B2-9A80669D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4386" y="6418743"/>
            <a:ext cx="536322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fr-BE" dirty="0" err="1"/>
              <a:t>Conference</a:t>
            </a:r>
            <a:r>
              <a:rPr lang="fr-BE" dirty="0"/>
              <a:t> </a:t>
            </a:r>
            <a:r>
              <a:rPr lang="fr-BE" dirty="0" err="1"/>
              <a:t>Circular@WUR</a:t>
            </a:r>
            <a:r>
              <a:rPr lang="fr-BE" dirty="0"/>
              <a:t> – Wageningen </a:t>
            </a:r>
            <a:r>
              <a:rPr lang="fr-BE" dirty="0" err="1"/>
              <a:t>University</a:t>
            </a:r>
            <a:r>
              <a:rPr lang="fr-BE" dirty="0"/>
              <a:t>, 11th April 2022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35576AB-D104-48C7-B114-965E283BC4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1694" y="3638046"/>
            <a:ext cx="9574118" cy="186719"/>
          </a:xfrm>
        </p:spPr>
        <p:txBody>
          <a:bodyPr/>
          <a:lstStyle/>
          <a:p>
            <a:pPr lvl="0"/>
            <a:endParaRPr lang="fr-BE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ED2E931-AF81-491D-AE07-33115B44E8E2}"/>
              </a:ext>
            </a:extLst>
          </p:cNvPr>
          <p:cNvSpPr txBox="1">
            <a:spLocks/>
          </p:cNvSpPr>
          <p:nvPr userDrawn="1"/>
        </p:nvSpPr>
        <p:spPr>
          <a:xfrm>
            <a:off x="11511501" y="6495642"/>
            <a:ext cx="313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19843A-6F70-4950-A2A5-B97FB71DD0C3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92A7F31-7CE4-403D-B11D-CC4AA0961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71" y="6427339"/>
            <a:ext cx="1039117" cy="3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580E926C-78DA-4816-9171-4CEC7ECEEDDF}"/>
              </a:ext>
            </a:extLst>
          </p:cNvPr>
          <p:cNvSpPr/>
          <p:nvPr userDrawn="1"/>
        </p:nvSpPr>
        <p:spPr>
          <a:xfrm rot="5400000" flipH="1">
            <a:off x="221012" y="5956974"/>
            <a:ext cx="687116" cy="1129140"/>
          </a:xfrm>
          <a:prstGeom prst="rtTriangle">
            <a:avLst/>
          </a:prstGeom>
          <a:solidFill>
            <a:srgbClr val="6CC72B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6" name="Picture 6" descr="Logos">
            <a:extLst>
              <a:ext uri="{FF2B5EF4-FFF2-40B4-BE49-F238E27FC236}">
                <a16:creationId xmlns:a16="http://schemas.microsoft.com/office/drawing/2014/main" id="{3448A497-91A6-46EC-9CFC-C29758385F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3" y="6428773"/>
            <a:ext cx="575826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40C9E5B-BFD7-4131-9DAF-EA3020FB00AD}"/>
              </a:ext>
            </a:extLst>
          </p:cNvPr>
          <p:cNvSpPr/>
          <p:nvPr userDrawn="1"/>
        </p:nvSpPr>
        <p:spPr>
          <a:xfrm rot="17580684">
            <a:off x="-966385" y="-278488"/>
            <a:ext cx="2500009" cy="1211311"/>
          </a:xfrm>
          <a:prstGeom prst="ellipse">
            <a:avLst/>
          </a:prstGeom>
          <a:solidFill>
            <a:srgbClr val="6CC72B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A13DB3B-71AE-4837-94F7-389C8F84FA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772" y="5871534"/>
            <a:ext cx="1183802" cy="11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6945A3-C9C0-43D6-8706-1BD9C1BC09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0322850" y="6420392"/>
            <a:ext cx="1000862" cy="476601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68A2844F-FE88-4D80-AEEF-9BADA5E32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1203" y="6299398"/>
            <a:ext cx="629219" cy="7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2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72C55-417F-4051-A7E4-7692BB368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A41E00-CD40-4540-ACFE-A744DE129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042BBC-A323-4A51-9E0C-55BCC12C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FC6942-F410-4D28-9D66-63A4D594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468A0B-F47C-4C65-A8BA-5360CC28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678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7D00DC-9003-4273-9D13-FE30603B8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BFC46E-8DBA-403F-BAA4-E83C4B171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555D50-82FA-4E70-8B14-15002D37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6A857C-BD10-42DB-B29C-2B25326AE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6218A-C866-43F7-9037-29F33FE3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689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38014-87AC-4EE2-8686-A1E1EC2B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50" y="140682"/>
            <a:ext cx="9337766" cy="315912"/>
          </a:xfrm>
        </p:spPr>
        <p:txBody>
          <a:bodyPr/>
          <a:lstStyle>
            <a:lvl1pPr>
              <a:defRPr sz="3500" b="1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EEA2F6-CC93-46B4-B95C-4213A4430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1837"/>
            <a:ext cx="10515600" cy="520512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F9FB9-3286-4C08-AE79-F8471ADA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4DF3F-90F0-4691-A218-374D171F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2075" y="6521544"/>
            <a:ext cx="4885342" cy="365125"/>
          </a:xfrm>
        </p:spPr>
        <p:txBody>
          <a:bodyPr/>
          <a:lstStyle/>
          <a:p>
            <a:r>
              <a:rPr lang="en-US" dirty="0"/>
              <a:t>Conference </a:t>
            </a:r>
            <a:r>
              <a:rPr lang="en-US" dirty="0" err="1"/>
              <a:t>Circular@WUR</a:t>
            </a:r>
            <a:r>
              <a:rPr lang="en-US" dirty="0"/>
              <a:t> – Wageningen University, 11th April 2022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7FA71A-1035-448D-A94E-293C70C8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454" y="6495642"/>
            <a:ext cx="4435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9843A-6F70-4950-A2A5-B97FB71DD0C3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9CDEC96-9C79-431A-AEAC-052284EA16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772" y="5871534"/>
            <a:ext cx="1183802" cy="11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484D3DC-D3A4-4436-88F0-66E1DE79F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71" y="6460591"/>
            <a:ext cx="1039117" cy="3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80C14B-4902-4A7A-A838-3714EBAC09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322850" y="6420392"/>
            <a:ext cx="1000862" cy="476601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2A9D0E1-743A-4681-8F6A-999FDD3035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1203" y="6299398"/>
            <a:ext cx="629219" cy="7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gos">
            <a:extLst>
              <a:ext uri="{FF2B5EF4-FFF2-40B4-BE49-F238E27FC236}">
                <a16:creationId xmlns:a16="http://schemas.microsoft.com/office/drawing/2014/main" id="{68350FB0-CFA7-48BF-8329-47A1F728C4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3" y="6462025"/>
            <a:ext cx="575826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949BD13-FCED-4BAC-A2C2-2D5C2D0C7DD4}"/>
              </a:ext>
            </a:extLst>
          </p:cNvPr>
          <p:cNvCxnSpPr>
            <a:cxnSpLocks/>
          </p:cNvCxnSpPr>
          <p:nvPr userDrawn="1"/>
        </p:nvCxnSpPr>
        <p:spPr>
          <a:xfrm>
            <a:off x="1100545" y="553516"/>
            <a:ext cx="5876109" cy="0"/>
          </a:xfrm>
          <a:prstGeom prst="line">
            <a:avLst/>
          </a:prstGeom>
          <a:ln w="38100" cap="rnd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A5693DD7-21A1-4BC8-93AE-723DAC8664A2}"/>
              </a:ext>
            </a:extLst>
          </p:cNvPr>
          <p:cNvSpPr/>
          <p:nvPr userDrawn="1"/>
        </p:nvSpPr>
        <p:spPr>
          <a:xfrm rot="5400000" flipH="1">
            <a:off x="221012" y="5956974"/>
            <a:ext cx="687116" cy="1129140"/>
          </a:xfrm>
          <a:prstGeom prst="rtTriangle">
            <a:avLst/>
          </a:prstGeom>
          <a:solidFill>
            <a:srgbClr val="6CC72B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7A6E12-4C1C-4450-8570-9E21A130915C}"/>
              </a:ext>
            </a:extLst>
          </p:cNvPr>
          <p:cNvSpPr/>
          <p:nvPr userDrawn="1"/>
        </p:nvSpPr>
        <p:spPr>
          <a:xfrm rot="17580684">
            <a:off x="-966385" y="-278488"/>
            <a:ext cx="2500009" cy="1211311"/>
          </a:xfrm>
          <a:prstGeom prst="ellipse">
            <a:avLst/>
          </a:prstGeom>
          <a:solidFill>
            <a:srgbClr val="6CC72B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177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CC69B-A5E1-49C6-A886-18A9D09E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8B07FB-8C29-45D6-B393-778E05A9E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17A1EA-A842-4A90-8A7C-205CE31B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03F75F-BDD3-454D-A90F-B15CD32C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9DB4C-F8E3-4D14-87DD-128603AE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aseline="0"/>
            </a:lvl1pPr>
          </a:lstStyle>
          <a:p>
            <a:fld id="{F219843A-6F70-4950-A2A5-B97FB71DD0C3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3489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E804F-0E41-4CA8-BE9B-E0D74548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656D22-D548-49AF-B9EF-8E5CC66FD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50FC3C-C85A-4E9B-9A29-6113E47A1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88CB9F-2C00-4A59-8216-60F87485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1D6C59-5D08-4DE1-AB1B-C8C8F7E8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235E0B-9030-4544-8A4D-948A9DC84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971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F479B-C0D1-410C-AE72-A2670B1B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D82750-D426-4D73-9AAD-EA1AAEA2E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C85DAB-3D59-4959-B510-EEE05A3B1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DEE0E6-2378-4BDE-AB4C-D545A96B5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2DBE3B-AEC7-40D4-9C5D-0352A04AD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1193E2-0BAD-4B09-B0CA-6AA78A79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00193A-B5A2-40E1-A9C6-ABCFC94F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CDCF92-D7BA-411D-A926-B017A8B7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595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CEAD2-1755-498F-9FDC-EE2AE6DB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B0BF91-E740-4164-A8C7-7B2C94C8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BED5FC-6D85-4340-AB79-02407B39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345579-82D5-4F67-9F69-51A893F2A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26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7806DB5-42B2-425C-948A-40353BD0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53E0C5-5650-49E5-84C3-6A8BF6FF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89007-87B3-40E5-88BB-3AF6B734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081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ADAEC-ADF0-4E70-8619-B91F09D1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F0ACCE-AC8F-416B-A49B-B72783F6D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FE38C0-13D1-4D26-A8D7-2F5432A71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9DDE29-2624-4850-8936-4EDBA24F2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C7E256-AD57-4F18-8867-A103828E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391B5B-673D-4D95-BE9F-253F9B83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339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02775-9B87-49DF-A843-B5866E6C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5FCEBB-3CD2-4020-A669-CAD7257CB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C251C2-432F-4BE9-9E61-97CEE0389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B50D53-EA6C-4E97-B06E-9F5A7F829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09156E-C8E3-4A4E-B35E-FFF0DDEE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308FFE-CF73-4017-A31E-2B9D9007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224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5A4824D-E1CB-4F53-BFD1-D93AAED06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CE20D9-E157-48B8-8A82-BBC8099F5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0B7FBC-988D-451D-ACFE-C0A0373FF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7CDC61-A99B-4523-AB90-77B4F8D2A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Conference Circular@WUR – Wageningen University, 11th April 2022</a:t>
            </a: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4149E4-6B79-45BA-A5E5-C80F7FC1E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843A-6F70-4950-A2A5-B97FB71DD0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49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icos-cp.eu/portal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0468C-B0D7-48FA-9376-7CCA94CF2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BE" sz="3500" dirty="0"/>
              <a:t>Prospective </a:t>
            </a:r>
            <a:r>
              <a:rPr lang="fr-BE" sz="3500" dirty="0" err="1"/>
              <a:t>analysis</a:t>
            </a:r>
            <a:r>
              <a:rPr lang="fr-BE" sz="3500" dirty="0"/>
              <a:t> of the </a:t>
            </a:r>
            <a:r>
              <a:rPr lang="fr-BE" sz="3500" dirty="0" err="1"/>
              <a:t>evolution</a:t>
            </a:r>
            <a:r>
              <a:rPr lang="fr-BE" sz="3500" dirty="0"/>
              <a:t> of </a:t>
            </a:r>
            <a:r>
              <a:rPr lang="fr-BE" sz="3500" dirty="0" err="1"/>
              <a:t>agronomic</a:t>
            </a:r>
            <a:r>
              <a:rPr lang="fr-BE" sz="3500" dirty="0"/>
              <a:t>, </a:t>
            </a:r>
            <a:r>
              <a:rPr lang="fr-BE" sz="3500" dirty="0" err="1"/>
              <a:t>environmental</a:t>
            </a:r>
            <a:r>
              <a:rPr lang="fr-BE" sz="3500" dirty="0"/>
              <a:t> and </a:t>
            </a:r>
            <a:r>
              <a:rPr lang="fr-BE" sz="3500" dirty="0" err="1"/>
              <a:t>nutritional</a:t>
            </a:r>
            <a:r>
              <a:rPr lang="fr-BE" sz="3500" dirty="0"/>
              <a:t> performances of </a:t>
            </a:r>
            <a:r>
              <a:rPr lang="fr-BE" sz="3500" dirty="0" err="1"/>
              <a:t>contrasting</a:t>
            </a:r>
            <a:r>
              <a:rPr lang="fr-BE" sz="3500" dirty="0"/>
              <a:t> </a:t>
            </a:r>
            <a:r>
              <a:rPr lang="fr-BE" sz="3500" dirty="0" err="1"/>
              <a:t>crop</a:t>
            </a:r>
            <a:r>
              <a:rPr lang="fr-BE" sz="3500" dirty="0"/>
              <a:t> rotations </a:t>
            </a:r>
            <a:r>
              <a:rPr lang="fr-BE" sz="3500" dirty="0" err="1"/>
              <a:t>when</a:t>
            </a:r>
            <a:r>
              <a:rPr lang="fr-BE" sz="3500" dirty="0"/>
              <a:t> </a:t>
            </a:r>
            <a:r>
              <a:rPr lang="fr-BE" sz="3500" dirty="0" err="1"/>
              <a:t>facing</a:t>
            </a:r>
            <a:r>
              <a:rPr lang="fr-BE" sz="3500" dirty="0"/>
              <a:t> </a:t>
            </a:r>
            <a:r>
              <a:rPr lang="fr-BE" sz="3500" dirty="0" err="1"/>
              <a:t>climate</a:t>
            </a:r>
            <a:r>
              <a:rPr lang="fr-BE" sz="3500" dirty="0"/>
              <a:t> change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4D48A8-0F2A-402D-BFA9-B2CCA51E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Mathieu Delandmeter, Jérôme </a:t>
            </a:r>
            <a:r>
              <a:rPr lang="fr-BE" dirty="0" err="1"/>
              <a:t>Bindelle</a:t>
            </a:r>
            <a:r>
              <a:rPr lang="fr-BE" dirty="0"/>
              <a:t>, Caroline De </a:t>
            </a:r>
            <a:r>
              <a:rPr lang="fr-BE" dirty="0" err="1"/>
              <a:t>Clerck</a:t>
            </a:r>
            <a:r>
              <a:rPr lang="fr-BE" dirty="0"/>
              <a:t>, Benjamin Dumont</a:t>
            </a:r>
          </a:p>
          <a:p>
            <a:r>
              <a:rPr lang="fr-BE" dirty="0"/>
              <a:t>Gembloux Agro-Bio Tech – </a:t>
            </a:r>
            <a:r>
              <a:rPr lang="fr-BE" dirty="0" err="1"/>
              <a:t>University</a:t>
            </a:r>
            <a:r>
              <a:rPr lang="fr-BE" dirty="0"/>
              <a:t> of </a:t>
            </a:r>
            <a:r>
              <a:rPr lang="fr-BE" dirty="0" err="1"/>
              <a:t>Liege</a:t>
            </a:r>
            <a:r>
              <a:rPr lang="fr-BE" dirty="0"/>
              <a:t> (</a:t>
            </a:r>
            <a:r>
              <a:rPr lang="fr-BE" dirty="0" err="1"/>
              <a:t>Belgium</a:t>
            </a:r>
            <a:r>
              <a:rPr lang="fr-BE" dirty="0"/>
              <a:t>)</a:t>
            </a:r>
          </a:p>
        </p:txBody>
      </p:sp>
      <p:pic>
        <p:nvPicPr>
          <p:cNvPr id="5" name="Image 4" descr="Une image contenant texte, portable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1A5D0A58-28C4-49AB-821D-AC8480D0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15" y="3226781"/>
            <a:ext cx="3398318" cy="339831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A098F8-1F2B-4317-A023-57839EA1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7297" y="6418743"/>
            <a:ext cx="4880316" cy="365125"/>
          </a:xfrm>
        </p:spPr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541586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30CFACB-612B-40CC-87C6-C518F94A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18" y="917408"/>
            <a:ext cx="9667875" cy="50292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0F5B9D-82F5-4413-A715-0ABD1DED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Comparison</a:t>
            </a:r>
            <a:r>
              <a:rPr lang="fr-BE" dirty="0"/>
              <a:t> </a:t>
            </a:r>
            <a:r>
              <a:rPr lang="fr-BE" dirty="0" err="1"/>
              <a:t>methodology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F5BFFD-E832-4059-9D92-9F7E2B95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0BD5CD-3A1C-489E-941F-20ED3A92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10</a:t>
            </a:fld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7F9E8B-69EC-4D4E-B270-902E6F03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135" y="2258220"/>
            <a:ext cx="984389" cy="7530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14CF22B-02FA-4B85-A366-CBCCBD90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495" y="4605457"/>
            <a:ext cx="901850" cy="9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4CBCA34A-EE25-4985-98E4-D0940862FC00}"/>
              </a:ext>
            </a:extLst>
          </p:cNvPr>
          <p:cNvSpPr/>
          <p:nvPr/>
        </p:nvSpPr>
        <p:spPr>
          <a:xfrm>
            <a:off x="10495393" y="4083157"/>
            <a:ext cx="338022" cy="1857435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CE9A6254-0860-4B91-B1E7-35548957F953}"/>
              </a:ext>
            </a:extLst>
          </p:cNvPr>
          <p:cNvSpPr/>
          <p:nvPr/>
        </p:nvSpPr>
        <p:spPr>
          <a:xfrm>
            <a:off x="10495393" y="1355555"/>
            <a:ext cx="348087" cy="2683042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B13BA0A-D591-44E0-B7C8-12AA059E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39" y="1611360"/>
            <a:ext cx="749125" cy="74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E91C62-CDA8-4342-840F-8CEE87E18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439" y="3029859"/>
            <a:ext cx="652539" cy="749125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55E3000-FE40-4E3D-AFC7-73E126C8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24" y="4605457"/>
            <a:ext cx="707553" cy="7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311513-2D3C-A673-B191-AFDB269DBE36}"/>
              </a:ext>
            </a:extLst>
          </p:cNvPr>
          <p:cNvSpPr/>
          <p:nvPr/>
        </p:nvSpPr>
        <p:spPr>
          <a:xfrm>
            <a:off x="5343787" y="3934437"/>
            <a:ext cx="4118995" cy="3607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102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7CF0D-8BBC-5AF2-780C-DB3CFC06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Simulating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balance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310C41-22CD-9C80-DDFB-498729EB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E69AF3-6FB3-C4A2-FB31-244D0C8A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11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059360-EDF8-C777-E59E-23B983FB7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948" y="887359"/>
            <a:ext cx="6646104" cy="3882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85253FC-23CC-DE6F-BB32-F64E96C1B39C}"/>
              </a:ext>
            </a:extLst>
          </p:cNvPr>
          <p:cNvSpPr txBox="1"/>
          <p:nvPr/>
        </p:nvSpPr>
        <p:spPr>
          <a:xfrm>
            <a:off x="2315362" y="5189087"/>
            <a:ext cx="11073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200" dirty="0">
                <a:sym typeface="Wingdings" panose="05000000000000000000" pitchFamily="2" charset="2"/>
              </a:rPr>
              <a:t> </a:t>
            </a:r>
            <a:r>
              <a:rPr lang="fr-BE" sz="2200" dirty="0" err="1"/>
              <a:t>Problem</a:t>
            </a:r>
            <a:r>
              <a:rPr lang="fr-BE" sz="2200" dirty="0"/>
              <a:t>: The model </a:t>
            </a:r>
            <a:r>
              <a:rPr lang="fr-BE" sz="2200" dirty="0" err="1"/>
              <a:t>only</a:t>
            </a:r>
            <a:r>
              <a:rPr lang="fr-BE" sz="2200" dirty="0"/>
              <a:t> </a:t>
            </a:r>
            <a:r>
              <a:rPr lang="fr-BE" sz="2200" dirty="0" err="1"/>
              <a:t>simulates</a:t>
            </a:r>
            <a:r>
              <a:rPr lang="fr-BE" sz="2200" dirty="0"/>
              <a:t> </a:t>
            </a:r>
            <a:r>
              <a:rPr lang="fr-BE" sz="2200" dirty="0" err="1"/>
              <a:t>soil</a:t>
            </a:r>
            <a:r>
              <a:rPr lang="fr-BE" sz="2200" dirty="0"/>
              <a:t> </a:t>
            </a:r>
            <a:r>
              <a:rPr lang="fr-BE" sz="2200" dirty="0" err="1"/>
              <a:t>heterotrophic</a:t>
            </a:r>
            <a:r>
              <a:rPr lang="fr-BE" sz="2200" dirty="0"/>
              <a:t> respiration.</a:t>
            </a:r>
          </a:p>
        </p:txBody>
      </p:sp>
    </p:spTree>
    <p:extLst>
      <p:ext uri="{BB962C8B-B14F-4D97-AF65-F5344CB8AC3E}">
        <p14:creationId xmlns:p14="http://schemas.microsoft.com/office/powerpoint/2010/main" val="5274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7CF0D-8BBC-5AF2-780C-DB3CFC06C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Simulating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balance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310C41-22CD-9C80-DDFB-498729EB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E69AF3-6FB3-C4A2-FB31-244D0C8A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5253FC-23CC-DE6F-BB32-F64E96C1B39C}"/>
              </a:ext>
            </a:extLst>
          </p:cNvPr>
          <p:cNvSpPr txBox="1"/>
          <p:nvPr/>
        </p:nvSpPr>
        <p:spPr>
          <a:xfrm>
            <a:off x="1022355" y="1033782"/>
            <a:ext cx="10271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200" dirty="0">
                <a:sym typeface="Wingdings" panose="05000000000000000000" pitchFamily="2" charset="2"/>
              </a:rPr>
              <a:t> </a:t>
            </a:r>
            <a:r>
              <a:rPr lang="fr-BE" sz="2200" dirty="0"/>
              <a:t>Solution: </a:t>
            </a:r>
            <a:r>
              <a:rPr lang="fr-BE" sz="2200" dirty="0" err="1"/>
              <a:t>Estimate</a:t>
            </a:r>
            <a:r>
              <a:rPr lang="fr-BE" sz="2200" dirty="0"/>
              <a:t> the </a:t>
            </a:r>
            <a:r>
              <a:rPr lang="fr-BE" sz="2200" dirty="0" err="1"/>
              <a:t>carbon</a:t>
            </a:r>
            <a:r>
              <a:rPr lang="fr-BE" sz="2200" dirty="0"/>
              <a:t> balance (Net </a:t>
            </a:r>
            <a:r>
              <a:rPr lang="fr-BE" sz="2200" dirty="0" err="1"/>
              <a:t>Ecosystem</a:t>
            </a:r>
            <a:r>
              <a:rPr lang="fr-BE" sz="2200" dirty="0"/>
              <a:t> Exchange (NEE), </a:t>
            </a:r>
            <a:r>
              <a:rPr lang="fr-BE" sz="2200" dirty="0" err="1"/>
              <a:t>Ecosystem</a:t>
            </a:r>
            <a:r>
              <a:rPr lang="fr-BE" sz="2200" dirty="0"/>
              <a:t> Respiration (RECO) and Gross </a:t>
            </a:r>
            <a:r>
              <a:rPr lang="fr-BE" sz="2200" dirty="0" err="1"/>
              <a:t>Primary</a:t>
            </a:r>
            <a:r>
              <a:rPr lang="fr-BE" sz="2200" dirty="0"/>
              <a:t> </a:t>
            </a:r>
            <a:r>
              <a:rPr lang="fr-BE" sz="2200" dirty="0" err="1"/>
              <a:t>Productivity</a:t>
            </a:r>
            <a:r>
              <a:rPr lang="fr-BE" sz="2200" dirty="0"/>
              <a:t> (GPP)) </a:t>
            </a:r>
            <a:r>
              <a:rPr lang="fr-BE" sz="2200" dirty="0" err="1"/>
              <a:t>from</a:t>
            </a:r>
            <a:r>
              <a:rPr lang="fr-BE" sz="2200" dirty="0"/>
              <a:t> model outputs.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B94FBF-95C4-3F47-A8AF-C570C188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03" y="1900652"/>
            <a:ext cx="8297654" cy="36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64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15DAC-DCC2-ACC0-BFB2-F44CF6EF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Simulating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balance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9C481C-33D0-1DF0-30B3-33AF13E8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11B517-EC47-A0C5-A7D2-6B1E778F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9454" y="7158373"/>
            <a:ext cx="443576" cy="365125"/>
          </a:xfrm>
        </p:spPr>
        <p:txBody>
          <a:bodyPr/>
          <a:lstStyle/>
          <a:p>
            <a:fld id="{F219843A-6F70-4950-A2A5-B97FB71DD0C3}" type="slidenum">
              <a:rPr lang="fr-BE" smtClean="0"/>
              <a:pPr/>
              <a:t>13</a:t>
            </a:fld>
            <a:endParaRPr lang="fr-B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A467A4-8206-B370-4E63-11A75CBC3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r="14211" b="-1"/>
          <a:stretch/>
        </p:blipFill>
        <p:spPr bwMode="auto">
          <a:xfrm>
            <a:off x="7669783" y="1897262"/>
            <a:ext cx="4108329" cy="409591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740E23-8816-E809-C95A-634994E22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317" y="775273"/>
            <a:ext cx="1409700" cy="1171575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F4A80742-A051-88C6-7853-5B168FC3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73375" y="2141083"/>
            <a:ext cx="443639" cy="44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49EA3CFD-5310-E64F-A48C-77FCDE22CEBA}"/>
              </a:ext>
            </a:extLst>
          </p:cNvPr>
          <p:cNvSpPr/>
          <p:nvPr/>
        </p:nvSpPr>
        <p:spPr>
          <a:xfrm rot="8327078">
            <a:off x="5139043" y="1309751"/>
            <a:ext cx="951546" cy="923195"/>
          </a:xfrm>
          <a:custGeom>
            <a:avLst/>
            <a:gdLst>
              <a:gd name="connsiteX0" fmla="*/ 305035 w 951546"/>
              <a:gd name="connsiteY0" fmla="*/ 702347 h 923195"/>
              <a:gd name="connsiteX1" fmla="*/ 0 w 951546"/>
              <a:gd name="connsiteY1" fmla="*/ 84738 h 923195"/>
              <a:gd name="connsiteX2" fmla="*/ 2501 w 951546"/>
              <a:gd name="connsiteY2" fmla="*/ 0 h 923195"/>
              <a:gd name="connsiteX3" fmla="*/ 542063 w 951546"/>
              <a:gd name="connsiteY3" fmla="*/ 0 h 923195"/>
              <a:gd name="connsiteX4" fmla="*/ 540618 w 951546"/>
              <a:gd name="connsiteY4" fmla="*/ 48975 h 923195"/>
              <a:gd name="connsiteX5" fmla="*/ 662022 w 951546"/>
              <a:gd name="connsiteY5" fmla="*/ 294784 h 923195"/>
              <a:gd name="connsiteX6" fmla="*/ 852983 w 951546"/>
              <a:gd name="connsiteY6" fmla="*/ 380724 h 923195"/>
              <a:gd name="connsiteX7" fmla="*/ 899316 w 951546"/>
              <a:gd name="connsiteY7" fmla="*/ 382090 h 923195"/>
              <a:gd name="connsiteX8" fmla="*/ 951546 w 951546"/>
              <a:gd name="connsiteY8" fmla="*/ 923195 h 923195"/>
              <a:gd name="connsiteX9" fmla="*/ 784835 w 951546"/>
              <a:gd name="connsiteY9" fmla="*/ 918276 h 923195"/>
              <a:gd name="connsiteX10" fmla="*/ 305035 w 951546"/>
              <a:gd name="connsiteY10" fmla="*/ 702347 h 9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46" h="923195">
                <a:moveTo>
                  <a:pt x="305035" y="702347"/>
                </a:moveTo>
                <a:cubicBezTo>
                  <a:pt x="118082" y="538594"/>
                  <a:pt x="15203" y="314566"/>
                  <a:pt x="0" y="84738"/>
                </a:cubicBezTo>
                <a:lnTo>
                  <a:pt x="2501" y="0"/>
                </a:lnTo>
                <a:lnTo>
                  <a:pt x="542063" y="0"/>
                </a:lnTo>
                <a:lnTo>
                  <a:pt x="540618" y="48975"/>
                </a:lnTo>
                <a:cubicBezTo>
                  <a:pt x="546669" y="140447"/>
                  <a:pt x="587615" y="229610"/>
                  <a:pt x="662022" y="294784"/>
                </a:cubicBezTo>
                <a:cubicBezTo>
                  <a:pt x="717827" y="343664"/>
                  <a:pt x="784530" y="372109"/>
                  <a:pt x="852983" y="380724"/>
                </a:cubicBezTo>
                <a:lnTo>
                  <a:pt x="899316" y="382090"/>
                </a:lnTo>
                <a:lnTo>
                  <a:pt x="951546" y="923195"/>
                </a:lnTo>
                <a:lnTo>
                  <a:pt x="784835" y="918276"/>
                </a:lnTo>
                <a:cubicBezTo>
                  <a:pt x="612843" y="896631"/>
                  <a:pt x="445249" y="825161"/>
                  <a:pt x="305035" y="702347"/>
                </a:cubicBezTo>
                <a:close/>
              </a:path>
            </a:pathLst>
          </a:custGeom>
          <a:solidFill>
            <a:srgbClr val="5B99D5"/>
          </a:solidFill>
          <a:ln>
            <a:solidFill>
              <a:srgbClr val="5B99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03D2040D-5990-F682-1BE3-440E5DC2DE68}"/>
              </a:ext>
            </a:extLst>
          </p:cNvPr>
          <p:cNvSpPr/>
          <p:nvPr/>
        </p:nvSpPr>
        <p:spPr>
          <a:xfrm rot="8327078">
            <a:off x="4519138" y="1904433"/>
            <a:ext cx="850123" cy="916941"/>
          </a:xfrm>
          <a:custGeom>
            <a:avLst/>
            <a:gdLst>
              <a:gd name="connsiteX0" fmla="*/ 51929 w 850123"/>
              <a:gd name="connsiteY0" fmla="*/ 916941 h 916941"/>
              <a:gd name="connsiteX1" fmla="*/ 0 w 850123"/>
              <a:gd name="connsiteY1" fmla="*/ 378958 h 916941"/>
              <a:gd name="connsiteX2" fmla="*/ 44567 w 850123"/>
              <a:gd name="connsiteY2" fmla="*/ 371692 h 916941"/>
              <a:gd name="connsiteX3" fmla="*/ 222544 w 850123"/>
              <a:gd name="connsiteY3" fmla="*/ 261347 h 916941"/>
              <a:gd name="connsiteX4" fmla="*/ 310510 w 850123"/>
              <a:gd name="connsiteY4" fmla="*/ 1688 h 916941"/>
              <a:gd name="connsiteX5" fmla="*/ 310235 w 850123"/>
              <a:gd name="connsiteY5" fmla="*/ 0 h 916941"/>
              <a:gd name="connsiteX6" fmla="*/ 850123 w 850123"/>
              <a:gd name="connsiteY6" fmla="*/ 0 h 916941"/>
              <a:gd name="connsiteX7" fmla="*/ 846035 w 850123"/>
              <a:gd name="connsiteY7" fmla="*/ 138534 h 916941"/>
              <a:gd name="connsiteX8" fmla="*/ 630106 w 850123"/>
              <a:gd name="connsiteY8" fmla="*/ 618334 h 916941"/>
              <a:gd name="connsiteX9" fmla="*/ 182930 w 850123"/>
              <a:gd name="connsiteY9" fmla="*/ 895584 h 916941"/>
              <a:gd name="connsiteX10" fmla="*/ 51929 w 850123"/>
              <a:gd name="connsiteY10" fmla="*/ 916941 h 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0123" h="916941">
                <a:moveTo>
                  <a:pt x="51929" y="916941"/>
                </a:moveTo>
                <a:lnTo>
                  <a:pt x="0" y="378958"/>
                </a:lnTo>
                <a:lnTo>
                  <a:pt x="44567" y="371692"/>
                </a:lnTo>
                <a:cubicBezTo>
                  <a:pt x="111289" y="354136"/>
                  <a:pt x="173663" y="317152"/>
                  <a:pt x="222544" y="261347"/>
                </a:cubicBezTo>
                <a:cubicBezTo>
                  <a:pt x="287717" y="186940"/>
                  <a:pt x="316561" y="93160"/>
                  <a:pt x="310510" y="1688"/>
                </a:cubicBezTo>
                <a:lnTo>
                  <a:pt x="310235" y="0"/>
                </a:lnTo>
                <a:lnTo>
                  <a:pt x="850123" y="0"/>
                </a:lnTo>
                <a:lnTo>
                  <a:pt x="846035" y="138534"/>
                </a:lnTo>
                <a:cubicBezTo>
                  <a:pt x="824391" y="310526"/>
                  <a:pt x="752921" y="478120"/>
                  <a:pt x="630106" y="618334"/>
                </a:cubicBezTo>
                <a:cubicBezTo>
                  <a:pt x="507292" y="758548"/>
                  <a:pt x="350572" y="851472"/>
                  <a:pt x="182930" y="895584"/>
                </a:cubicBezTo>
                <a:lnTo>
                  <a:pt x="51929" y="916941"/>
                </a:lnTo>
                <a:close/>
              </a:path>
            </a:pathLst>
          </a:custGeom>
          <a:solidFill>
            <a:srgbClr val="EC7D2F"/>
          </a:solidFill>
          <a:ln>
            <a:solidFill>
              <a:srgbClr val="EC7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0D5CC0E6-B152-1A3D-941D-D5CD68D77FCA}"/>
              </a:ext>
            </a:extLst>
          </p:cNvPr>
          <p:cNvSpPr/>
          <p:nvPr/>
        </p:nvSpPr>
        <p:spPr>
          <a:xfrm rot="8327078">
            <a:off x="5848597" y="2013300"/>
            <a:ext cx="827212" cy="817286"/>
          </a:xfrm>
          <a:custGeom>
            <a:avLst/>
            <a:gdLst>
              <a:gd name="connsiteX0" fmla="*/ 0 w 827212"/>
              <a:gd name="connsiteY0" fmla="*/ 817286 h 817286"/>
              <a:gd name="connsiteX1" fmla="*/ 1244 w 827212"/>
              <a:gd name="connsiteY1" fmla="*/ 775135 h 817286"/>
              <a:gd name="connsiteX2" fmla="*/ 217173 w 827212"/>
              <a:gd name="connsiteY2" fmla="*/ 295335 h 817286"/>
              <a:gd name="connsiteX3" fmla="*/ 664350 w 827212"/>
              <a:gd name="connsiteY3" fmla="*/ 18086 h 817286"/>
              <a:gd name="connsiteX4" fmla="*/ 775283 w 827212"/>
              <a:gd name="connsiteY4" fmla="*/ 0 h 817286"/>
              <a:gd name="connsiteX5" fmla="*/ 827212 w 827212"/>
              <a:gd name="connsiteY5" fmla="*/ 537983 h 817286"/>
              <a:gd name="connsiteX6" fmla="*/ 802712 w 827212"/>
              <a:gd name="connsiteY6" fmla="*/ 541977 h 817286"/>
              <a:gd name="connsiteX7" fmla="*/ 624736 w 827212"/>
              <a:gd name="connsiteY7" fmla="*/ 652322 h 817286"/>
              <a:gd name="connsiteX8" fmla="*/ 554044 w 827212"/>
              <a:gd name="connsiteY8" fmla="*/ 775752 h 817286"/>
              <a:gd name="connsiteX9" fmla="*/ 544666 w 827212"/>
              <a:gd name="connsiteY9" fmla="*/ 817286 h 817286"/>
              <a:gd name="connsiteX10" fmla="*/ 0 w 827212"/>
              <a:gd name="connsiteY10" fmla="*/ 817286 h 81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212" h="817286">
                <a:moveTo>
                  <a:pt x="0" y="817286"/>
                </a:moveTo>
                <a:lnTo>
                  <a:pt x="1244" y="775135"/>
                </a:lnTo>
                <a:cubicBezTo>
                  <a:pt x="22889" y="603143"/>
                  <a:pt x="94359" y="435549"/>
                  <a:pt x="217173" y="295335"/>
                </a:cubicBezTo>
                <a:cubicBezTo>
                  <a:pt x="339988" y="155121"/>
                  <a:pt x="496708" y="62198"/>
                  <a:pt x="664350" y="18086"/>
                </a:cubicBezTo>
                <a:lnTo>
                  <a:pt x="775283" y="0"/>
                </a:lnTo>
                <a:lnTo>
                  <a:pt x="827212" y="537983"/>
                </a:lnTo>
                <a:lnTo>
                  <a:pt x="802712" y="541977"/>
                </a:lnTo>
                <a:cubicBezTo>
                  <a:pt x="735991" y="559534"/>
                  <a:pt x="673616" y="596517"/>
                  <a:pt x="624736" y="652322"/>
                </a:cubicBezTo>
                <a:cubicBezTo>
                  <a:pt x="592149" y="689526"/>
                  <a:pt x="568645" y="731572"/>
                  <a:pt x="554044" y="775752"/>
                </a:cubicBezTo>
                <a:lnTo>
                  <a:pt x="544666" y="817286"/>
                </a:lnTo>
                <a:lnTo>
                  <a:pt x="0" y="817286"/>
                </a:lnTo>
                <a:close/>
              </a:path>
            </a:pathLst>
          </a:custGeom>
          <a:solidFill>
            <a:srgbClr val="EC7D2F"/>
          </a:solidFill>
          <a:ln>
            <a:solidFill>
              <a:srgbClr val="EC7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2F609C00-B9E5-BF69-F3A2-A78CB8C3F167}"/>
              </a:ext>
            </a:extLst>
          </p:cNvPr>
          <p:cNvSpPr/>
          <p:nvPr/>
        </p:nvSpPr>
        <p:spPr>
          <a:xfrm rot="8327078">
            <a:off x="5110284" y="2599459"/>
            <a:ext cx="969822" cy="828960"/>
          </a:xfrm>
          <a:custGeom>
            <a:avLst/>
            <a:gdLst>
              <a:gd name="connsiteX0" fmla="*/ 51964 w 969822"/>
              <a:gd name="connsiteY0" fmla="*/ 542649 h 828960"/>
              <a:gd name="connsiteX1" fmla="*/ 0 w 969822"/>
              <a:gd name="connsiteY1" fmla="*/ 4302 h 828960"/>
              <a:gd name="connsiteX2" fmla="*/ 14278 w 969822"/>
              <a:gd name="connsiteY2" fmla="*/ 1974 h 828960"/>
              <a:gd name="connsiteX3" fmla="*/ 666686 w 969822"/>
              <a:gd name="connsiteY3" fmla="*/ 222997 h 828960"/>
              <a:gd name="connsiteX4" fmla="*/ 943935 w 969822"/>
              <a:gd name="connsiteY4" fmla="*/ 670173 h 828960"/>
              <a:gd name="connsiteX5" fmla="*/ 969822 w 969822"/>
              <a:gd name="connsiteY5" fmla="*/ 828960 h 828960"/>
              <a:gd name="connsiteX6" fmla="*/ 423374 w 969822"/>
              <a:gd name="connsiteY6" fmla="*/ 828960 h 828960"/>
              <a:gd name="connsiteX7" fmla="*/ 420044 w 969822"/>
              <a:gd name="connsiteY7" fmla="*/ 808536 h 828960"/>
              <a:gd name="connsiteX8" fmla="*/ 309699 w 969822"/>
              <a:gd name="connsiteY8" fmla="*/ 630559 h 828960"/>
              <a:gd name="connsiteX9" fmla="*/ 118738 w 969822"/>
              <a:gd name="connsiteY9" fmla="*/ 544620 h 828960"/>
              <a:gd name="connsiteX10" fmla="*/ 51964 w 969822"/>
              <a:gd name="connsiteY10" fmla="*/ 542649 h 82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9822" h="828960">
                <a:moveTo>
                  <a:pt x="51964" y="542649"/>
                </a:moveTo>
                <a:lnTo>
                  <a:pt x="0" y="4302"/>
                </a:lnTo>
                <a:lnTo>
                  <a:pt x="14278" y="1974"/>
                </a:lnTo>
                <a:cubicBezTo>
                  <a:pt x="244106" y="-13229"/>
                  <a:pt x="479734" y="59244"/>
                  <a:pt x="666686" y="222997"/>
                </a:cubicBezTo>
                <a:cubicBezTo>
                  <a:pt x="806900" y="345811"/>
                  <a:pt x="899823" y="502531"/>
                  <a:pt x="943935" y="670173"/>
                </a:cubicBezTo>
                <a:lnTo>
                  <a:pt x="969822" y="828960"/>
                </a:lnTo>
                <a:lnTo>
                  <a:pt x="423374" y="828960"/>
                </a:lnTo>
                <a:lnTo>
                  <a:pt x="420044" y="808536"/>
                </a:lnTo>
                <a:cubicBezTo>
                  <a:pt x="402487" y="741814"/>
                  <a:pt x="365504" y="679440"/>
                  <a:pt x="309699" y="630559"/>
                </a:cubicBezTo>
                <a:cubicBezTo>
                  <a:pt x="253894" y="581679"/>
                  <a:pt x="187191" y="553235"/>
                  <a:pt x="118738" y="544620"/>
                </a:cubicBezTo>
                <a:lnTo>
                  <a:pt x="51964" y="542649"/>
                </a:lnTo>
                <a:close/>
              </a:path>
            </a:pathLst>
          </a:custGeom>
          <a:solidFill>
            <a:srgbClr val="813D0E"/>
          </a:solidFill>
          <a:ln>
            <a:solidFill>
              <a:srgbClr val="813D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BE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A6F7073-5676-C20B-DE46-63226E47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981" y="2790366"/>
            <a:ext cx="434033" cy="43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99C4B41-CB7D-A877-7F20-84EE23A0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919" y="2141083"/>
            <a:ext cx="502018" cy="5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73E184B-6EB2-9278-0A13-39A56682C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57" y="2141083"/>
            <a:ext cx="502018" cy="5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9325D5E-FA81-7D27-420E-B2E1E21F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5" y="1520193"/>
            <a:ext cx="435519" cy="4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374A910-071F-22BD-2FFB-BA608BAA230B}"/>
              </a:ext>
            </a:extLst>
          </p:cNvPr>
          <p:cNvSpPr txBox="1"/>
          <p:nvPr/>
        </p:nvSpPr>
        <p:spPr>
          <a:xfrm>
            <a:off x="7669783" y="6105910"/>
            <a:ext cx="3997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/>
              <a:t>https://www.icos-belgium.be/ESLonzee.php#Lonzee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800564B9-6DD2-D47F-4E91-60379E1D4AB7}"/>
              </a:ext>
            </a:extLst>
          </p:cNvPr>
          <p:cNvSpPr txBox="1">
            <a:spLocks/>
          </p:cNvSpPr>
          <p:nvPr/>
        </p:nvSpPr>
        <p:spPr>
          <a:xfrm>
            <a:off x="664976" y="1824462"/>
            <a:ext cx="3422904" cy="184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BE" sz="2200" dirty="0"/>
              <a:t>4-year </a:t>
            </a:r>
            <a:r>
              <a:rPr lang="fr-BE" sz="2200" dirty="0" err="1"/>
              <a:t>crop</a:t>
            </a:r>
            <a:r>
              <a:rPr lang="fr-BE" sz="2200" dirty="0"/>
              <a:t> rotation: </a:t>
            </a:r>
            <a:r>
              <a:rPr lang="fr-BE" sz="2200" dirty="0" err="1"/>
              <a:t>sugarbeet</a:t>
            </a:r>
            <a:r>
              <a:rPr lang="fr-BE" sz="2200" dirty="0"/>
              <a:t>, </a:t>
            </a:r>
            <a:r>
              <a:rPr lang="fr-BE" sz="2200" dirty="0" err="1"/>
              <a:t>winter</a:t>
            </a:r>
            <a:r>
              <a:rPr lang="fr-BE" sz="2200" dirty="0"/>
              <a:t> </a:t>
            </a:r>
            <a:r>
              <a:rPr lang="fr-BE" sz="2200" dirty="0" err="1"/>
              <a:t>wheat</a:t>
            </a:r>
            <a:r>
              <a:rPr lang="fr-BE" sz="2200" dirty="0"/>
              <a:t> and </a:t>
            </a:r>
            <a:r>
              <a:rPr lang="fr-BE" sz="2200" dirty="0" err="1"/>
              <a:t>potatoes</a:t>
            </a:r>
            <a:endParaRPr lang="fr-BE" sz="2200" dirty="0"/>
          </a:p>
          <a:p>
            <a:pPr algn="just"/>
            <a:endParaRPr lang="fr-BE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87DF0F6D-86AA-CE81-E703-76151CEBD1A9}"/>
              </a:ext>
            </a:extLst>
          </p:cNvPr>
          <p:cNvSpPr txBox="1">
            <a:spLocks/>
          </p:cNvSpPr>
          <p:nvPr/>
        </p:nvSpPr>
        <p:spPr>
          <a:xfrm>
            <a:off x="910478" y="812887"/>
            <a:ext cx="4351397" cy="52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BE" sz="2400" b="1" i="1" dirty="0"/>
              <a:t>The </a:t>
            </a:r>
            <a:r>
              <a:rPr lang="fr-BE" sz="2400" b="1" i="1" dirty="0" err="1"/>
              <a:t>experimental</a:t>
            </a:r>
            <a:r>
              <a:rPr lang="fr-BE" sz="2400" b="1" i="1" dirty="0"/>
              <a:t> site in </a:t>
            </a:r>
            <a:r>
              <a:rPr lang="fr-BE" sz="2400" b="1" i="1" dirty="0" err="1"/>
              <a:t>Lonzée</a:t>
            </a:r>
            <a:endParaRPr lang="fr-BE" sz="2400" b="1" i="1" dirty="0"/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D5391C28-D901-96E0-0BB7-E11587F45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77" y="3253797"/>
            <a:ext cx="5632269" cy="3199569"/>
          </a:xfrm>
        </p:spPr>
        <p:txBody>
          <a:bodyPr>
            <a:normAutofit/>
          </a:bodyPr>
          <a:lstStyle/>
          <a:p>
            <a:r>
              <a:rPr lang="fr-BE" sz="2200" dirty="0" err="1"/>
              <a:t>Experiment</a:t>
            </a:r>
            <a:r>
              <a:rPr lang="fr-BE" sz="2200" dirty="0"/>
              <a:t> </a:t>
            </a:r>
            <a:r>
              <a:rPr lang="fr-BE" sz="2200" dirty="0" err="1"/>
              <a:t>started</a:t>
            </a:r>
            <a:r>
              <a:rPr lang="fr-BE" sz="2200" dirty="0"/>
              <a:t> in 2004</a:t>
            </a:r>
          </a:p>
          <a:p>
            <a:r>
              <a:rPr lang="fr-BE" sz="2200" dirty="0"/>
              <a:t>Data </a:t>
            </a:r>
            <a:r>
              <a:rPr lang="fr-BE" sz="2200" dirty="0" err="1"/>
              <a:t>collected</a:t>
            </a:r>
            <a:r>
              <a:rPr lang="fr-BE" sz="2200" dirty="0"/>
              <a:t>: </a:t>
            </a:r>
            <a:r>
              <a:rPr lang="fr-BE" sz="2200" dirty="0" err="1"/>
              <a:t>yield</a:t>
            </a:r>
            <a:r>
              <a:rPr lang="fr-BE" sz="2200" dirty="0"/>
              <a:t>, </a:t>
            </a:r>
            <a:r>
              <a:rPr lang="fr-BE" sz="2200" dirty="0" err="1"/>
              <a:t>crop</a:t>
            </a:r>
            <a:r>
              <a:rPr lang="fr-BE" sz="2200" dirty="0"/>
              <a:t> </a:t>
            </a:r>
            <a:r>
              <a:rPr lang="fr-BE" sz="2200" dirty="0" err="1"/>
              <a:t>growth</a:t>
            </a:r>
            <a:r>
              <a:rPr lang="fr-BE" sz="2200" dirty="0"/>
              <a:t>, </a:t>
            </a:r>
            <a:r>
              <a:rPr lang="fr-BE" sz="2200" dirty="0" err="1"/>
              <a:t>soil</a:t>
            </a:r>
            <a:r>
              <a:rPr lang="fr-BE" sz="2200" dirty="0"/>
              <a:t> variables… </a:t>
            </a:r>
          </a:p>
          <a:p>
            <a:r>
              <a:rPr lang="fr-BE" sz="2200" dirty="0"/>
              <a:t>But </a:t>
            </a:r>
            <a:r>
              <a:rPr lang="fr-BE" sz="2200" dirty="0" err="1"/>
              <a:t>also</a:t>
            </a:r>
            <a:r>
              <a:rPr lang="fr-BE" sz="2200" dirty="0"/>
              <a:t> CO</a:t>
            </a:r>
            <a:r>
              <a:rPr lang="fr-BE" sz="2200" baseline="-25000" dirty="0"/>
              <a:t>2</a:t>
            </a:r>
            <a:r>
              <a:rPr lang="fr-BE" sz="2200" dirty="0"/>
              <a:t> and N</a:t>
            </a:r>
            <a:r>
              <a:rPr lang="fr-BE" sz="2200" baseline="-25000" dirty="0"/>
              <a:t>2</a:t>
            </a:r>
            <a:r>
              <a:rPr lang="fr-BE" sz="2200" dirty="0"/>
              <a:t>O exchanges</a:t>
            </a:r>
          </a:p>
          <a:p>
            <a:pPr lvl="1"/>
            <a:r>
              <a:rPr lang="fr-BE" sz="2200" dirty="0"/>
              <a:t>ICOS network (Integrated Carbon Observation System)</a:t>
            </a:r>
          </a:p>
          <a:p>
            <a:pPr lvl="1"/>
            <a:r>
              <a:rPr lang="fr-BE" sz="2200" dirty="0"/>
              <a:t>Data </a:t>
            </a:r>
            <a:r>
              <a:rPr lang="fr-BE" sz="2200" dirty="0" err="1"/>
              <a:t>freely</a:t>
            </a:r>
            <a:r>
              <a:rPr lang="fr-BE" sz="2200" dirty="0"/>
              <a:t> accessible on </a:t>
            </a:r>
            <a:r>
              <a:rPr lang="fr-BE" sz="2200" dirty="0">
                <a:hlinkClick r:id="rId8"/>
              </a:rPr>
              <a:t>https://data.icos-cp.eu/portal</a:t>
            </a:r>
            <a:endParaRPr lang="fr-BE" sz="2200" dirty="0"/>
          </a:p>
        </p:txBody>
      </p:sp>
    </p:spTree>
    <p:extLst>
      <p:ext uri="{BB962C8B-B14F-4D97-AF65-F5344CB8AC3E}">
        <p14:creationId xmlns:p14="http://schemas.microsoft.com/office/powerpoint/2010/main" val="346577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8EAC6-83A2-3ADC-AFB2-C1876776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Simulating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balance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6CD370-6056-1DAE-0FF0-1B0959E6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17DAD0-8984-BDBD-6F46-49E1528A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F7DB17E-3DA2-8E5F-F9B9-CF117561A089}"/>
              </a:ext>
            </a:extLst>
          </p:cNvPr>
          <p:cNvSpPr txBox="1">
            <a:spLocks/>
          </p:cNvSpPr>
          <p:nvPr/>
        </p:nvSpPr>
        <p:spPr>
          <a:xfrm>
            <a:off x="910478" y="812887"/>
            <a:ext cx="4351397" cy="52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BE" sz="2400" b="1" i="1" dirty="0" err="1"/>
              <a:t>Results</a:t>
            </a:r>
            <a:endParaRPr lang="fr-BE" sz="2400" b="1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3A3186-7C8F-C309-E324-F06D12952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032" y="986726"/>
            <a:ext cx="7633983" cy="527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74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8EAC6-83A2-3ADC-AFB2-C1876776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Simulating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balance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6CD370-6056-1DAE-0FF0-1B0959E6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17DAD0-8984-BDBD-6F46-49E1528A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15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06801E-8307-2D5F-452E-C1EAC944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768" y="989901"/>
            <a:ext cx="7336327" cy="5188591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F7DB17E-3DA2-8E5F-F9B9-CF117561A089}"/>
              </a:ext>
            </a:extLst>
          </p:cNvPr>
          <p:cNvSpPr txBox="1">
            <a:spLocks/>
          </p:cNvSpPr>
          <p:nvPr/>
        </p:nvSpPr>
        <p:spPr>
          <a:xfrm>
            <a:off x="910478" y="812887"/>
            <a:ext cx="4351397" cy="52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BE" sz="2400" b="1" i="1" dirty="0" err="1"/>
              <a:t>Results</a:t>
            </a:r>
            <a:endParaRPr lang="fr-BE" sz="2400" b="1" i="1" dirty="0"/>
          </a:p>
        </p:txBody>
      </p:sp>
    </p:spTree>
    <p:extLst>
      <p:ext uri="{BB962C8B-B14F-4D97-AF65-F5344CB8AC3E}">
        <p14:creationId xmlns:p14="http://schemas.microsoft.com/office/powerpoint/2010/main" val="1884893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8EAC6-83A2-3ADC-AFB2-C1876776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Simulating</a:t>
            </a:r>
            <a:r>
              <a:rPr lang="fr-BE" dirty="0"/>
              <a:t> </a:t>
            </a:r>
            <a:r>
              <a:rPr lang="fr-BE" dirty="0" err="1"/>
              <a:t>carbon</a:t>
            </a:r>
            <a:r>
              <a:rPr lang="fr-BE" dirty="0"/>
              <a:t> balance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6CD370-6056-1DAE-0FF0-1B0959E6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17DAD0-8984-BDBD-6F46-49E1528A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16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06801E-8307-2D5F-452E-C1EAC944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76" y="697840"/>
            <a:ext cx="5912805" cy="418181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F7DB17E-3DA2-8E5F-F9B9-CF117561A089}"/>
              </a:ext>
            </a:extLst>
          </p:cNvPr>
          <p:cNvSpPr txBox="1">
            <a:spLocks/>
          </p:cNvSpPr>
          <p:nvPr/>
        </p:nvSpPr>
        <p:spPr>
          <a:xfrm>
            <a:off x="910478" y="812887"/>
            <a:ext cx="4351397" cy="521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BE" sz="2400" b="1" i="1" dirty="0" err="1"/>
              <a:t>Results</a:t>
            </a:r>
            <a:endParaRPr lang="fr-BE" sz="2400" b="1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6905BD-33E1-3391-683C-EEA306BE1659}"/>
              </a:ext>
            </a:extLst>
          </p:cNvPr>
          <p:cNvSpPr txBox="1"/>
          <p:nvPr/>
        </p:nvSpPr>
        <p:spPr>
          <a:xfrm>
            <a:off x="910478" y="5269709"/>
            <a:ext cx="11073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200" dirty="0">
                <a:sym typeface="Wingdings" panose="05000000000000000000" pitchFamily="2" charset="2"/>
              </a:rPr>
              <a:t> </a:t>
            </a:r>
            <a:r>
              <a:rPr lang="fr-BE" sz="2200" dirty="0"/>
              <a:t>Next </a:t>
            </a:r>
            <a:r>
              <a:rPr lang="fr-BE" sz="2200" dirty="0" err="1"/>
              <a:t>step</a:t>
            </a:r>
            <a:r>
              <a:rPr lang="fr-BE" sz="2200" dirty="0"/>
              <a:t>: </a:t>
            </a:r>
            <a:r>
              <a:rPr lang="fr-BE" sz="2200" dirty="0" err="1"/>
              <a:t>Applying</a:t>
            </a:r>
            <a:r>
              <a:rPr lang="fr-BE" sz="2200" dirty="0"/>
              <a:t> the </a:t>
            </a:r>
            <a:r>
              <a:rPr lang="fr-BE" sz="2200" dirty="0" err="1"/>
              <a:t>methodology</a:t>
            </a:r>
            <a:r>
              <a:rPr lang="fr-BE" sz="2200" dirty="0"/>
              <a:t> to </a:t>
            </a:r>
            <a:r>
              <a:rPr lang="fr-BE" sz="2200" dirty="0" err="1"/>
              <a:t>grasslands</a:t>
            </a:r>
            <a:r>
              <a:rPr lang="fr-BE" sz="2200" dirty="0"/>
              <a:t> to </a:t>
            </a:r>
            <a:r>
              <a:rPr lang="fr-BE" sz="2200" dirty="0" err="1"/>
              <a:t>also</a:t>
            </a:r>
            <a:r>
              <a:rPr lang="fr-BE" sz="2200" dirty="0"/>
              <a:t> </a:t>
            </a:r>
            <a:r>
              <a:rPr lang="fr-BE" sz="2200" dirty="0" err="1"/>
              <a:t>estimate</a:t>
            </a:r>
            <a:r>
              <a:rPr lang="fr-BE" sz="2200" dirty="0"/>
              <a:t> </a:t>
            </a:r>
            <a:r>
              <a:rPr lang="fr-BE" sz="2200" dirty="0" err="1"/>
              <a:t>their</a:t>
            </a:r>
            <a:r>
              <a:rPr lang="fr-BE" sz="2200" dirty="0"/>
              <a:t> </a:t>
            </a:r>
            <a:r>
              <a:rPr lang="fr-BE" sz="2200" dirty="0" err="1"/>
              <a:t>carbon</a:t>
            </a:r>
            <a:r>
              <a:rPr lang="fr-BE" sz="2200" dirty="0"/>
              <a:t> balance.</a:t>
            </a:r>
          </a:p>
        </p:txBody>
      </p:sp>
    </p:spTree>
    <p:extLst>
      <p:ext uri="{BB962C8B-B14F-4D97-AF65-F5344CB8AC3E}">
        <p14:creationId xmlns:p14="http://schemas.microsoft.com/office/powerpoint/2010/main" val="3686801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Let’s</a:t>
            </a:r>
            <a:r>
              <a:rPr lang="fr-BE" dirty="0"/>
              <a:t> go back to </a:t>
            </a:r>
            <a:r>
              <a:rPr lang="fr-BE" dirty="0" err="1"/>
              <a:t>EcoFoodSystem</a:t>
            </a:r>
            <a:r>
              <a:rPr lang="fr-BE" dirty="0"/>
              <a:t>!</a:t>
            </a:r>
          </a:p>
        </p:txBody>
      </p:sp>
      <p:pic>
        <p:nvPicPr>
          <p:cNvPr id="5" name="Google Shape;209;p5" descr="Une image contenant texte, portable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04A92B5C-A1C3-44E8-9BFA-D97E2327259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5087" y="3130228"/>
            <a:ext cx="2834721" cy="27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0;p5">
            <a:extLst>
              <a:ext uri="{FF2B5EF4-FFF2-40B4-BE49-F238E27FC236}">
                <a16:creationId xmlns:a16="http://schemas.microsoft.com/office/drawing/2014/main" id="{C2E2357A-0F05-4805-BE0D-01C232AB4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3389" y="710163"/>
            <a:ext cx="1908451" cy="92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5451" y="3264064"/>
            <a:ext cx="1739935" cy="136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DBE99F-E01B-4188-86DD-6F701FDE0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042" y="1414988"/>
            <a:ext cx="1258250" cy="14444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54CF9E-0DFE-4B7E-901F-B1AC69DACC11}"/>
              </a:ext>
            </a:extLst>
          </p:cNvPr>
          <p:cNvSpPr txBox="1"/>
          <p:nvPr/>
        </p:nvSpPr>
        <p:spPr>
          <a:xfrm>
            <a:off x="5488588" y="2368845"/>
            <a:ext cx="1445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impacts</a:t>
            </a:r>
          </a:p>
          <a:p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153B02C-95D5-4B80-AA46-2320EC938BD4}"/>
              </a:ext>
            </a:extLst>
          </p:cNvPr>
          <p:cNvSpPr/>
          <p:nvPr/>
        </p:nvSpPr>
        <p:spPr>
          <a:xfrm rot="16200000">
            <a:off x="3801418" y="4789587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5E92BA-038C-48BA-B584-6640E46CC5A0}"/>
              </a:ext>
            </a:extLst>
          </p:cNvPr>
          <p:cNvSpPr txBox="1"/>
          <p:nvPr/>
        </p:nvSpPr>
        <p:spPr>
          <a:xfrm>
            <a:off x="4664622" y="5345376"/>
            <a:ext cx="143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Dietary impacts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028073-9877-4EE1-ABA0-A76155E88D16}"/>
              </a:ext>
            </a:extLst>
          </p:cNvPr>
          <p:cNvSpPr txBox="1"/>
          <p:nvPr/>
        </p:nvSpPr>
        <p:spPr>
          <a:xfrm>
            <a:off x="7712111" y="5476869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modelling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620876" y="878446"/>
            <a:ext cx="6649087" cy="571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B66A154D-14E9-46E3-9C0E-DB4A35DC2B95}"/>
              </a:ext>
            </a:extLst>
          </p:cNvPr>
          <p:cNvSpPr/>
          <p:nvPr/>
        </p:nvSpPr>
        <p:spPr>
          <a:xfrm rot="2773594">
            <a:off x="2926878" y="2942291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2BF635F-728F-4830-814C-9A8F527DE798}"/>
              </a:ext>
            </a:extLst>
          </p:cNvPr>
          <p:cNvSpPr/>
          <p:nvPr/>
        </p:nvSpPr>
        <p:spPr>
          <a:xfrm rot="7827484">
            <a:off x="4585221" y="2942017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 : en arc 18">
            <a:extLst>
              <a:ext uri="{FF2B5EF4-FFF2-40B4-BE49-F238E27FC236}">
                <a16:creationId xmlns:a16="http://schemas.microsoft.com/office/drawing/2014/main" id="{24E6E153-12DA-471F-B32D-70FE2170DC8E}"/>
              </a:ext>
            </a:extLst>
          </p:cNvPr>
          <p:cNvSpPr/>
          <p:nvPr/>
        </p:nvSpPr>
        <p:spPr>
          <a:xfrm rot="9424763">
            <a:off x="8510883" y="1380567"/>
            <a:ext cx="3187049" cy="3001379"/>
          </a:xfrm>
          <a:prstGeom prst="circularArrow">
            <a:avLst>
              <a:gd name="adj1" fmla="val 15613"/>
              <a:gd name="adj2" fmla="val 676097"/>
              <a:gd name="adj3" fmla="val 14410782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4747BBD-70FA-4D11-95D8-8E89197184A5}"/>
              </a:ext>
            </a:extLst>
          </p:cNvPr>
          <p:cNvSpPr txBox="1"/>
          <p:nvPr/>
        </p:nvSpPr>
        <p:spPr>
          <a:xfrm>
            <a:off x="962442" y="2298902"/>
            <a:ext cx="1127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Agronomic impacts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lèche : en arc 20">
            <a:extLst>
              <a:ext uri="{FF2B5EF4-FFF2-40B4-BE49-F238E27FC236}">
                <a16:creationId xmlns:a16="http://schemas.microsoft.com/office/drawing/2014/main" id="{CC6179F0-28D7-4F01-9CC6-2EEC47270925}"/>
              </a:ext>
            </a:extLst>
          </p:cNvPr>
          <p:cNvSpPr/>
          <p:nvPr/>
        </p:nvSpPr>
        <p:spPr>
          <a:xfrm rot="13716081">
            <a:off x="5546688" y="3274868"/>
            <a:ext cx="3187049" cy="3001379"/>
          </a:xfrm>
          <a:prstGeom prst="circularArrow">
            <a:avLst>
              <a:gd name="adj1" fmla="val 15613"/>
              <a:gd name="adj2" fmla="val 676097"/>
              <a:gd name="adj3" fmla="val 14410782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4253AE-111B-46C3-9512-6DE359FD44A8}"/>
              </a:ext>
            </a:extLst>
          </p:cNvPr>
          <p:cNvSpPr txBox="1"/>
          <p:nvPr/>
        </p:nvSpPr>
        <p:spPr>
          <a:xfrm>
            <a:off x="8527691" y="1629364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design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4507083" y="761282"/>
            <a:ext cx="3665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1774657-3771-4A1C-9E80-1BEEBECB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71" y="1578293"/>
            <a:ext cx="1258250" cy="12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29FA3C6-2122-48EE-81ED-4CC7AB3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9" y="5070182"/>
            <a:ext cx="1144678" cy="114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E5640C-4A20-4529-A736-3CF408F5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9145">
            <a:off x="688802" y="711597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75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9C5BF-42AC-42C5-9219-2CCCF118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Accounting</a:t>
            </a:r>
            <a:r>
              <a:rPr lang="fr-BE" dirty="0"/>
              <a:t> for </a:t>
            </a:r>
            <a:r>
              <a:rPr lang="fr-BE" dirty="0" err="1"/>
              <a:t>climatic</a:t>
            </a:r>
            <a:r>
              <a:rPr lang="fr-BE" dirty="0"/>
              <a:t> </a:t>
            </a:r>
            <a:r>
              <a:rPr lang="fr-BE" dirty="0" err="1"/>
              <a:t>variability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CAB586-BFE4-4DEA-849E-86783F39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7D85F9-27EA-47B1-A756-718F6E6D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18</a:t>
            </a:fld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B16536-DC27-4459-99E8-FCE2E5F04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7" y="1578387"/>
            <a:ext cx="8878069" cy="10668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FA1ED4-F5FE-4606-B96A-AAE89FC3073B}"/>
              </a:ext>
            </a:extLst>
          </p:cNvPr>
          <p:cNvSpPr txBox="1"/>
          <p:nvPr/>
        </p:nvSpPr>
        <p:spPr>
          <a:xfrm>
            <a:off x="1350744" y="971087"/>
            <a:ext cx="861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Simulation of 3 successive 8-year rotations…</a:t>
            </a:r>
          </a:p>
        </p:txBody>
      </p:sp>
    </p:spTree>
    <p:extLst>
      <p:ext uri="{BB962C8B-B14F-4D97-AF65-F5344CB8AC3E}">
        <p14:creationId xmlns:p14="http://schemas.microsoft.com/office/powerpoint/2010/main" val="291093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9C5BF-42AC-42C5-9219-2CCCF118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Accounting</a:t>
            </a:r>
            <a:r>
              <a:rPr lang="fr-BE" dirty="0"/>
              <a:t> for </a:t>
            </a:r>
            <a:r>
              <a:rPr lang="fr-BE" dirty="0" err="1"/>
              <a:t>climatic</a:t>
            </a:r>
            <a:r>
              <a:rPr lang="fr-BE" dirty="0"/>
              <a:t> </a:t>
            </a:r>
            <a:r>
              <a:rPr lang="fr-BE" dirty="0" err="1"/>
              <a:t>variability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CAB586-BFE4-4DEA-849E-86783F394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7D85F9-27EA-47B1-A756-718F6E6D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0D16AE-D422-44FB-AF88-B52C3A518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546354"/>
            <a:ext cx="9785806" cy="38854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004224-FD02-4C3F-81F1-D6A1669D53DB}"/>
              </a:ext>
            </a:extLst>
          </p:cNvPr>
          <p:cNvSpPr txBox="1"/>
          <p:nvPr/>
        </p:nvSpPr>
        <p:spPr>
          <a:xfrm>
            <a:off x="1351948" y="964552"/>
            <a:ext cx="9865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/>
              <a:t>Simulation of 3 successive 8-year rotations…                         … </a:t>
            </a:r>
            <a:r>
              <a:rPr lang="fr-BE" sz="2400" dirty="0" err="1"/>
              <a:t>shifted</a:t>
            </a:r>
            <a:r>
              <a:rPr lang="fr-BE" sz="2400" dirty="0"/>
              <a:t> 8 times</a:t>
            </a:r>
          </a:p>
        </p:txBody>
      </p:sp>
    </p:spTree>
    <p:extLst>
      <p:ext uri="{BB962C8B-B14F-4D97-AF65-F5344CB8AC3E}">
        <p14:creationId xmlns:p14="http://schemas.microsoft.com/office/powerpoint/2010/main" val="1469371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D432C-DE7C-4059-BA7C-A956C1AA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Why</a:t>
            </a:r>
            <a:r>
              <a:rPr lang="fr-BE" dirty="0"/>
              <a:t>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A7DD0E-3ECC-4208-8BAE-9F544D8B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2EDCE6-1C8E-4BC4-81DF-B0003E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</a:t>
            </a:fld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62DE3D-C7DF-435A-96C3-E1811299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490" y="782053"/>
            <a:ext cx="5664759" cy="5439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CCDD8F1-9B72-48B3-A70E-C6DD4D34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594">
            <a:off x="2418489" y="-648008"/>
            <a:ext cx="7732515" cy="773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D8B510-98F9-43BA-A5B1-A9BD41D93239}"/>
              </a:ext>
            </a:extLst>
          </p:cNvPr>
          <p:cNvSpPr txBox="1"/>
          <p:nvPr/>
        </p:nvSpPr>
        <p:spPr>
          <a:xfrm>
            <a:off x="564910" y="6115537"/>
            <a:ext cx="34692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i="1" dirty="0"/>
              <a:t>Picture </a:t>
            </a:r>
            <a:r>
              <a:rPr lang="fr-BE" sz="1000" i="1" dirty="0" err="1"/>
              <a:t>from</a:t>
            </a:r>
            <a:r>
              <a:rPr lang="fr-BE" sz="1000" i="1" dirty="0"/>
              <a:t> https://cropwatch.unl.edu</a:t>
            </a:r>
          </a:p>
        </p:txBody>
      </p:sp>
    </p:spTree>
    <p:extLst>
      <p:ext uri="{BB962C8B-B14F-4D97-AF65-F5344CB8AC3E}">
        <p14:creationId xmlns:p14="http://schemas.microsoft.com/office/powerpoint/2010/main" val="213128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14C44-FAF1-45A0-81FF-F41F51CF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Future </a:t>
            </a:r>
            <a:r>
              <a:rPr lang="fr-BE" dirty="0" err="1"/>
              <a:t>climatic</a:t>
            </a:r>
            <a:r>
              <a:rPr lang="fr-BE" dirty="0"/>
              <a:t> conditions - </a:t>
            </a:r>
            <a:r>
              <a:rPr lang="fr-BE" dirty="0" err="1"/>
              <a:t>Methodology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BF2D76-51A3-4A9B-AD9F-437662E18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1837"/>
            <a:ext cx="9949873" cy="5205126"/>
          </a:xfrm>
        </p:spPr>
        <p:txBody>
          <a:bodyPr/>
          <a:lstStyle/>
          <a:p>
            <a:r>
              <a:rPr lang="fr-BE" dirty="0"/>
              <a:t>Prospective </a:t>
            </a:r>
            <a:r>
              <a:rPr lang="fr-BE" dirty="0" err="1"/>
              <a:t>analysis</a:t>
            </a:r>
            <a:r>
              <a:rPr lang="fr-BE" dirty="0"/>
              <a:t> in future </a:t>
            </a:r>
            <a:r>
              <a:rPr lang="fr-BE" dirty="0" err="1"/>
              <a:t>climatic</a:t>
            </a:r>
            <a:r>
              <a:rPr lang="fr-BE" dirty="0"/>
              <a:t> conditions, </a:t>
            </a:r>
            <a:r>
              <a:rPr lang="fr-BE" dirty="0" err="1"/>
              <a:t>facing</a:t>
            </a:r>
            <a:r>
              <a:rPr lang="fr-BE" dirty="0"/>
              <a:t> </a:t>
            </a:r>
            <a:r>
              <a:rPr lang="fr-BE" dirty="0" err="1"/>
              <a:t>climate</a:t>
            </a:r>
            <a:r>
              <a:rPr lang="fr-BE" dirty="0"/>
              <a:t> change:</a:t>
            </a:r>
          </a:p>
          <a:p>
            <a:pPr lvl="1"/>
            <a:r>
              <a:rPr lang="fr-BE" dirty="0" err="1"/>
              <a:t>Two</a:t>
            </a:r>
            <a:r>
              <a:rPr lang="fr-BE" dirty="0"/>
              <a:t> time </a:t>
            </a:r>
            <a:r>
              <a:rPr lang="fr-BE" dirty="0" err="1"/>
              <a:t>periods</a:t>
            </a:r>
            <a:r>
              <a:rPr lang="fr-BE" dirty="0"/>
              <a:t>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fr-BE" dirty="0"/>
              <a:t>2040-2070 </a:t>
            </a:r>
          </a:p>
          <a:p>
            <a:pPr marL="1371600" lvl="2" indent="-457200">
              <a:buFont typeface="+mj-lt"/>
              <a:buAutoNum type="arabicPeriod"/>
            </a:pPr>
            <a:r>
              <a:rPr lang="fr-BE" dirty="0"/>
              <a:t>2070-2100</a:t>
            </a:r>
          </a:p>
          <a:p>
            <a:pPr marL="914400" lvl="2" indent="0">
              <a:buNone/>
            </a:pPr>
            <a:endParaRPr lang="fr-BE" dirty="0"/>
          </a:p>
          <a:p>
            <a:pPr lvl="1"/>
            <a:r>
              <a:rPr lang="fr-BE" dirty="0" err="1"/>
              <a:t>Two</a:t>
            </a:r>
            <a:r>
              <a:rPr lang="fr-BE" dirty="0"/>
              <a:t> </a:t>
            </a:r>
            <a:r>
              <a:rPr lang="fr-BE" dirty="0" err="1"/>
              <a:t>climatic</a:t>
            </a:r>
            <a:r>
              <a:rPr lang="fr-BE" dirty="0"/>
              <a:t> scenarios: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fr-BE" dirty="0"/>
              <a:t>RCP 4.5</a:t>
            </a:r>
          </a:p>
          <a:p>
            <a:pPr marL="1371600" lvl="2" indent="-457200">
              <a:buFont typeface="+mj-lt"/>
              <a:buAutoNum type="arabicPeriod"/>
            </a:pPr>
            <a:r>
              <a:rPr lang="fr-BE" dirty="0"/>
              <a:t>RCP 8.5		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6F7396-89D0-4DF8-A77A-802140F2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72B9F4-93E0-49DC-B758-11C6D520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20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6CD7E1-D51B-4838-B724-B80AC481C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87" y="1452395"/>
            <a:ext cx="6061213" cy="47440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6823BC-1A77-4BED-8BCD-DB09CD137BD6}"/>
              </a:ext>
            </a:extLst>
          </p:cNvPr>
          <p:cNvSpPr txBox="1"/>
          <p:nvPr/>
        </p:nvSpPr>
        <p:spPr>
          <a:xfrm>
            <a:off x="5416492" y="6144043"/>
            <a:ext cx="5813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IPCC, 2014: </a:t>
            </a:r>
            <a:r>
              <a:rPr lang="en-US" sz="700" i="1" dirty="0"/>
              <a:t>Climate Change 2014: Synthesis Report. Contribution of Working Groups I, II and III to the Fifth Assessment Report of the Intergovernmental Panel on Climate Change [Core Writing Team</a:t>
            </a:r>
            <a:r>
              <a:rPr lang="en-US" sz="700" dirty="0"/>
              <a:t>, R.K. Pachauri and L.A. Meyer (eds.)]. IPCC, Geneva, Switzerland, 151 pp.</a:t>
            </a:r>
            <a:endParaRPr lang="fr-BE" sz="700" dirty="0"/>
          </a:p>
        </p:txBody>
      </p:sp>
    </p:spTree>
    <p:extLst>
      <p:ext uri="{BB962C8B-B14F-4D97-AF65-F5344CB8AC3E}">
        <p14:creationId xmlns:p14="http://schemas.microsoft.com/office/powerpoint/2010/main" val="1294124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Results</a:t>
            </a:r>
            <a:endParaRPr lang="fr-BE" dirty="0"/>
          </a:p>
        </p:txBody>
      </p:sp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7747" y="3264064"/>
            <a:ext cx="1739935" cy="136280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1901170" y="816203"/>
            <a:ext cx="8809451" cy="5714343"/>
          </a:xfrm>
          <a:prstGeom prst="ellipse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7669932" y="705864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F82D28-4C0D-467B-8D4E-92D8AFCE6A11}"/>
              </a:ext>
            </a:extLst>
          </p:cNvPr>
          <p:cNvSpPr txBox="1"/>
          <p:nvPr/>
        </p:nvSpPr>
        <p:spPr>
          <a:xfrm>
            <a:off x="1977361" y="1730391"/>
            <a:ext cx="3665569" cy="1200329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conditions</a:t>
            </a:r>
          </a:p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(1980-2010)</a:t>
            </a: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2E6D780-7682-45FA-A837-6177EB7E7B00}"/>
              </a:ext>
            </a:extLst>
          </p:cNvPr>
          <p:cNvSpPr/>
          <p:nvPr/>
        </p:nvSpPr>
        <p:spPr>
          <a:xfrm rot="5400000">
            <a:off x="6298490" y="2721720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8B232-F380-4A7C-B974-795A040578CB}"/>
              </a:ext>
            </a:extLst>
          </p:cNvPr>
          <p:cNvSpPr txBox="1"/>
          <p:nvPr/>
        </p:nvSpPr>
        <p:spPr>
          <a:xfrm>
            <a:off x="4847782" y="1703762"/>
            <a:ext cx="23590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Agronomic impacts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9F99BCD7-FE9A-4758-9948-2614C158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8" y="1471919"/>
            <a:ext cx="1258250" cy="12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74A4903-A3C4-4879-978F-643AD8A3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166">
            <a:off x="2142472" y="721209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85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AD5D23E-EF64-44DD-AED1-D99973D75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14" y="1318763"/>
            <a:ext cx="5578415" cy="30970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D27026-AB0C-459E-A975-5FB2A5E4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Yields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36C1C5-382F-43C0-8E91-27051A26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C63409-D526-4282-8882-3768CF98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873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83F8DBD-0543-4625-BD78-4D23EE9B1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966" y="2827569"/>
            <a:ext cx="5840064" cy="31764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D5D23E-EF64-44DD-AED1-D99973D7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4" y="1318763"/>
            <a:ext cx="5578415" cy="30970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D27026-AB0C-459E-A975-5FB2A5E4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Yields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36C1C5-382F-43C0-8E91-27051A26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C63409-D526-4282-8882-3768CF98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6EF85C-527E-4B1E-B62E-61ED8762A87F}"/>
              </a:ext>
            </a:extLst>
          </p:cNvPr>
          <p:cNvSpPr/>
          <p:nvPr/>
        </p:nvSpPr>
        <p:spPr>
          <a:xfrm>
            <a:off x="978834" y="1677813"/>
            <a:ext cx="221232" cy="212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6650666-5CE9-49E3-8C73-3BA2811CC4F1}"/>
              </a:ext>
            </a:extLst>
          </p:cNvPr>
          <p:cNvSpPr/>
          <p:nvPr/>
        </p:nvSpPr>
        <p:spPr>
          <a:xfrm>
            <a:off x="2545058" y="1632241"/>
            <a:ext cx="221232" cy="212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8BA862F-239B-40B2-A278-39A6B291C2CF}"/>
              </a:ext>
            </a:extLst>
          </p:cNvPr>
          <p:cNvSpPr/>
          <p:nvPr/>
        </p:nvSpPr>
        <p:spPr>
          <a:xfrm>
            <a:off x="4118177" y="1531958"/>
            <a:ext cx="221232" cy="212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7FF3691-9AF3-4D30-B854-F5F3271EF11B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1167667" y="1859139"/>
            <a:ext cx="5425840" cy="1662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23F1D4D-5726-4528-82F1-2B81BE9C6A33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2733891" y="1813567"/>
            <a:ext cx="3859616" cy="1708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C406B4B-99BB-49F3-BCCC-258AFF657D96}"/>
              </a:ext>
            </a:extLst>
          </p:cNvPr>
          <p:cNvCxnSpPr>
            <a:cxnSpLocks/>
            <a:stCxn id="10" idx="5"/>
          </p:cNvCxnSpPr>
          <p:nvPr/>
        </p:nvCxnSpPr>
        <p:spPr>
          <a:xfrm>
            <a:off x="4307010" y="1713284"/>
            <a:ext cx="2286497" cy="18084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529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27026-AB0C-459E-A975-5FB2A5E4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Yields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36C1C5-382F-43C0-8E91-27051A26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C63409-D526-4282-8882-3768CF98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4EBAEF-E27D-453C-84C0-8F9D2CC58677}"/>
              </a:ext>
            </a:extLst>
          </p:cNvPr>
          <p:cNvSpPr txBox="1"/>
          <p:nvPr/>
        </p:nvSpPr>
        <p:spPr>
          <a:xfrm>
            <a:off x="1016000" y="785091"/>
            <a:ext cx="8866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 </a:t>
            </a:r>
            <a:r>
              <a:rPr lang="fr-BE" dirty="0" err="1"/>
              <a:t>order</a:t>
            </a:r>
            <a:r>
              <a:rPr lang="fr-BE" dirty="0"/>
              <a:t> to compare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products</a:t>
            </a:r>
            <a:r>
              <a:rPr lang="fr-BE" dirty="0"/>
              <a:t> </a:t>
            </a:r>
            <a:r>
              <a:rPr lang="fr-BE" dirty="0" err="1"/>
              <a:t>altogether</a:t>
            </a:r>
            <a:r>
              <a:rPr lang="fr-BE" dirty="0"/>
              <a:t>, </a:t>
            </a:r>
            <a:r>
              <a:rPr lang="fr-BE" dirty="0" err="1"/>
              <a:t>we</a:t>
            </a:r>
            <a:r>
              <a:rPr lang="fr-BE" dirty="0"/>
              <a:t> use the concept of </a:t>
            </a:r>
            <a:r>
              <a:rPr lang="fr-BE" dirty="0" err="1"/>
              <a:t>Cereal</a:t>
            </a:r>
            <a:r>
              <a:rPr lang="fr-BE" dirty="0"/>
              <a:t> </a:t>
            </a:r>
            <a:r>
              <a:rPr lang="fr-BE" dirty="0" err="1"/>
              <a:t>Units</a:t>
            </a:r>
            <a:r>
              <a:rPr lang="fr-BE" dirty="0"/>
              <a:t>, </a:t>
            </a:r>
            <a:r>
              <a:rPr lang="fr-BE" dirty="0" err="1"/>
              <a:t>based</a:t>
            </a:r>
            <a:endParaRPr lang="fr-BE" dirty="0"/>
          </a:p>
          <a:p>
            <a:r>
              <a:rPr lang="fr-BE" dirty="0"/>
              <a:t>on </a:t>
            </a:r>
            <a:r>
              <a:rPr lang="fr-BE" dirty="0" err="1"/>
              <a:t>metabolizable</a:t>
            </a:r>
            <a:r>
              <a:rPr lang="fr-BE" dirty="0"/>
              <a:t> </a:t>
            </a:r>
            <a:r>
              <a:rPr lang="fr-BE" dirty="0" err="1"/>
              <a:t>energy</a:t>
            </a:r>
            <a:r>
              <a:rPr lang="fr-BE" dirty="0"/>
              <a:t> for feed</a:t>
            </a:r>
            <a:r>
              <a:rPr lang="fr-BE" baseline="30000" dirty="0"/>
              <a:t>1</a:t>
            </a:r>
            <a:r>
              <a:rPr lang="fr-BE" dirty="0"/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5A1466-6EB6-42C7-9CC5-17369E99DEB0}"/>
              </a:ext>
            </a:extLst>
          </p:cNvPr>
          <p:cNvSpPr txBox="1"/>
          <p:nvPr/>
        </p:nvSpPr>
        <p:spPr>
          <a:xfrm>
            <a:off x="406400" y="5976832"/>
            <a:ext cx="30572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1 - </a:t>
            </a:r>
            <a:r>
              <a:rPr lang="fr-BE" sz="900" dirty="0" err="1"/>
              <a:t>Brankatschk</a:t>
            </a:r>
            <a:r>
              <a:rPr lang="fr-BE" sz="900" dirty="0"/>
              <a:t> and </a:t>
            </a:r>
            <a:r>
              <a:rPr lang="fr-BE" sz="900" dirty="0" err="1"/>
              <a:t>Finkbeiner</a:t>
            </a:r>
            <a:r>
              <a:rPr lang="fr-BE" sz="900" dirty="0"/>
              <a:t> (2014)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BA1B93-1E98-4A33-B350-EA513866D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23" y="1521500"/>
            <a:ext cx="8268069" cy="44553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FC390E-7B71-45EE-BEB7-8823E9A70254}"/>
              </a:ext>
            </a:extLst>
          </p:cNvPr>
          <p:cNvSpPr txBox="1"/>
          <p:nvPr/>
        </p:nvSpPr>
        <p:spPr>
          <a:xfrm>
            <a:off x="8959442" y="1795244"/>
            <a:ext cx="2994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BAU and </a:t>
            </a:r>
            <a:r>
              <a:rPr lang="fr-BE" sz="2200" dirty="0" err="1"/>
              <a:t>Vegan</a:t>
            </a:r>
            <a:r>
              <a:rPr lang="fr-BE" sz="2200" dirty="0"/>
              <a:t> </a:t>
            </a:r>
            <a:r>
              <a:rPr lang="fr-BE" sz="2200" dirty="0" err="1"/>
              <a:t>systems</a:t>
            </a:r>
            <a:r>
              <a:rPr lang="fr-BE" sz="2200" dirty="0"/>
              <a:t> productions are </a:t>
            </a:r>
            <a:r>
              <a:rPr lang="fr-BE" sz="2200" dirty="0" err="1"/>
              <a:t>almost</a:t>
            </a:r>
            <a:r>
              <a:rPr lang="fr-BE" sz="2200" dirty="0"/>
              <a:t> </a:t>
            </a:r>
            <a:r>
              <a:rPr lang="fr-BE" sz="2200" dirty="0" err="1"/>
              <a:t>equal</a:t>
            </a:r>
            <a:r>
              <a:rPr lang="fr-BE" sz="2200" dirty="0"/>
              <a:t>.</a:t>
            </a:r>
          </a:p>
          <a:p>
            <a:pPr algn="just"/>
            <a:endParaRPr lang="fr-BE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 err="1"/>
              <a:t>Because</a:t>
            </a:r>
            <a:r>
              <a:rPr lang="fr-BE" sz="2200" dirty="0"/>
              <a:t> of </a:t>
            </a:r>
            <a:r>
              <a:rPr lang="fr-BE" sz="2200" dirty="0" err="1"/>
              <a:t>its</a:t>
            </a:r>
            <a:r>
              <a:rPr lang="fr-BE" sz="2200" dirty="0"/>
              <a:t> </a:t>
            </a:r>
            <a:r>
              <a:rPr lang="fr-BE" sz="2200" dirty="0" err="1"/>
              <a:t>pastures</a:t>
            </a:r>
            <a:r>
              <a:rPr lang="fr-BE" sz="2200" dirty="0"/>
              <a:t>, the ICLS </a:t>
            </a:r>
            <a:r>
              <a:rPr lang="fr-BE" sz="2200" dirty="0" err="1"/>
              <a:t>is</a:t>
            </a:r>
            <a:r>
              <a:rPr lang="fr-BE" sz="2200" dirty="0"/>
              <a:t> </a:t>
            </a:r>
            <a:r>
              <a:rPr lang="fr-BE" sz="2200" dirty="0" err="1"/>
              <a:t>less</a:t>
            </a:r>
            <a:r>
              <a:rPr lang="fr-BE" sz="2200" dirty="0"/>
              <a:t> productive, </a:t>
            </a:r>
            <a:r>
              <a:rPr lang="fr-BE" sz="2200" dirty="0" err="1"/>
              <a:t>purely</a:t>
            </a:r>
            <a:r>
              <a:rPr lang="fr-BE" sz="2200" dirty="0"/>
              <a:t> in </a:t>
            </a:r>
            <a:r>
              <a:rPr lang="fr-BE" sz="2200" dirty="0" err="1"/>
              <a:t>terms</a:t>
            </a:r>
            <a:r>
              <a:rPr lang="fr-BE" sz="2200" dirty="0"/>
              <a:t> of </a:t>
            </a:r>
            <a:r>
              <a:rPr lang="fr-BE" sz="2200" dirty="0" err="1"/>
              <a:t>yields</a:t>
            </a:r>
            <a:r>
              <a:rPr lang="fr-BE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075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Results</a:t>
            </a:r>
            <a:endParaRPr lang="fr-BE" dirty="0"/>
          </a:p>
        </p:txBody>
      </p:sp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7747" y="3264064"/>
            <a:ext cx="1739935" cy="136280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DBE99F-E01B-4188-86DD-6F701FDE0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746" y="1520591"/>
            <a:ext cx="1258250" cy="14444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54CF9E-0DFE-4B7E-901F-B1AC69DACC11}"/>
              </a:ext>
            </a:extLst>
          </p:cNvPr>
          <p:cNvSpPr txBox="1"/>
          <p:nvPr/>
        </p:nvSpPr>
        <p:spPr>
          <a:xfrm>
            <a:off x="7294306" y="1881521"/>
            <a:ext cx="2785020" cy="1292662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impacts</a:t>
            </a:r>
          </a:p>
          <a:p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1901170" y="816203"/>
            <a:ext cx="8809451" cy="5714343"/>
          </a:xfrm>
          <a:prstGeom prst="ellipse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2BF635F-728F-4830-814C-9A8F527DE798}"/>
              </a:ext>
            </a:extLst>
          </p:cNvPr>
          <p:cNvSpPr/>
          <p:nvPr/>
        </p:nvSpPr>
        <p:spPr>
          <a:xfrm rot="7827484">
            <a:off x="7097517" y="2942017"/>
            <a:ext cx="288000" cy="273190"/>
          </a:xfrm>
          <a:prstGeom prst="rightArrow">
            <a:avLst/>
          </a:prstGeom>
          <a:solidFill>
            <a:schemeClr val="accent2"/>
          </a:solidFill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7669932" y="705864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25</a:t>
            </a:fld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F82D28-4C0D-467B-8D4E-92D8AFCE6A11}"/>
              </a:ext>
            </a:extLst>
          </p:cNvPr>
          <p:cNvSpPr txBox="1"/>
          <p:nvPr/>
        </p:nvSpPr>
        <p:spPr>
          <a:xfrm>
            <a:off x="1977361" y="1730391"/>
            <a:ext cx="3665569" cy="1200329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conditions</a:t>
            </a:r>
          </a:p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(1980-2010)</a:t>
            </a: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B480C87-83A0-41B5-86A2-5FF5D1798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166">
            <a:off x="2142472" y="721209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9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F463F-3662-49DC-8BBD-9D72B787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Soil</a:t>
            </a:r>
            <a:r>
              <a:rPr lang="fr-BE" dirty="0"/>
              <a:t> </a:t>
            </a:r>
            <a:r>
              <a:rPr lang="fr-BE" dirty="0" err="1"/>
              <a:t>Organic</a:t>
            </a:r>
            <a:r>
              <a:rPr lang="fr-BE" dirty="0"/>
              <a:t> Carbon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21F7BD-B1ED-44EB-9F26-99434B5C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2AC28A-4898-4243-9DE3-0629B25F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26</a:t>
            </a:fld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D6B3A4-C792-4F0D-A593-D63722E9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7" y="1434113"/>
            <a:ext cx="8150575" cy="45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0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0F463F-3662-49DC-8BBD-9D72B787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Soil</a:t>
            </a:r>
            <a:r>
              <a:rPr lang="fr-BE" dirty="0"/>
              <a:t> </a:t>
            </a:r>
            <a:r>
              <a:rPr lang="fr-BE" dirty="0" err="1"/>
              <a:t>Organic</a:t>
            </a:r>
            <a:r>
              <a:rPr lang="fr-BE" dirty="0"/>
              <a:t> Carbon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21F7BD-B1ED-44EB-9F26-99434B5C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2AC28A-4898-4243-9DE3-0629B25F0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27</a:t>
            </a:fld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C5515C-B814-4817-8EF4-26098EDAFA85}"/>
              </a:ext>
            </a:extLst>
          </p:cNvPr>
          <p:cNvSpPr txBox="1"/>
          <p:nvPr/>
        </p:nvSpPr>
        <p:spPr>
          <a:xfrm>
            <a:off x="8388053" y="1690062"/>
            <a:ext cx="35664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BE" sz="2200" dirty="0" err="1"/>
              <a:t>With</a:t>
            </a:r>
            <a:r>
              <a:rPr lang="fr-BE" sz="2200" dirty="0"/>
              <a:t> </a:t>
            </a:r>
            <a:r>
              <a:rPr lang="fr-BE" sz="2200" dirty="0" err="1"/>
              <a:t>moderated</a:t>
            </a:r>
            <a:r>
              <a:rPr lang="fr-BE" sz="2200" dirty="0"/>
              <a:t> tillage and incorporation of </a:t>
            </a:r>
            <a:r>
              <a:rPr lang="fr-BE" sz="2200" dirty="0" err="1"/>
              <a:t>residues</a:t>
            </a:r>
            <a:r>
              <a:rPr lang="fr-BE" sz="2200" dirty="0"/>
              <a:t>, BAU and </a:t>
            </a:r>
            <a:r>
              <a:rPr lang="fr-BE" sz="2200" dirty="0" err="1"/>
              <a:t>Vegan</a:t>
            </a:r>
            <a:r>
              <a:rPr lang="fr-BE" sz="2200" dirty="0"/>
              <a:t> </a:t>
            </a:r>
            <a:r>
              <a:rPr lang="fr-BE" sz="2200" dirty="0" err="1"/>
              <a:t>systems</a:t>
            </a:r>
            <a:r>
              <a:rPr lang="fr-BE" sz="2200" dirty="0"/>
              <a:t> </a:t>
            </a:r>
            <a:r>
              <a:rPr lang="fr-BE" sz="2200" dirty="0" err="1"/>
              <a:t>succeed</a:t>
            </a:r>
            <a:r>
              <a:rPr lang="fr-BE" sz="2200" dirty="0"/>
              <a:t> to have a </a:t>
            </a:r>
            <a:r>
              <a:rPr lang="fr-BE" sz="2200" dirty="0" err="1"/>
              <a:t>small</a:t>
            </a:r>
            <a:r>
              <a:rPr lang="fr-BE" sz="2200" dirty="0"/>
              <a:t> </a:t>
            </a:r>
            <a:r>
              <a:rPr lang="fr-BE" sz="2200" dirty="0" err="1"/>
              <a:t>increase</a:t>
            </a:r>
            <a:r>
              <a:rPr lang="fr-BE" sz="2200" dirty="0"/>
              <a:t> in SOC.</a:t>
            </a:r>
          </a:p>
          <a:p>
            <a:pPr algn="just"/>
            <a:endParaRPr lang="fr-BE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But </a:t>
            </a:r>
            <a:r>
              <a:rPr lang="fr-BE" sz="2200" dirty="0" err="1"/>
              <a:t>it</a:t>
            </a:r>
            <a:r>
              <a:rPr lang="fr-BE" sz="2200" dirty="0"/>
              <a:t> </a:t>
            </a:r>
            <a:r>
              <a:rPr lang="fr-BE" sz="2200" dirty="0" err="1"/>
              <a:t>is</a:t>
            </a:r>
            <a:r>
              <a:rPr lang="fr-BE" sz="2200" dirty="0"/>
              <a:t> the ICLS system </a:t>
            </a:r>
            <a:r>
              <a:rPr lang="fr-BE" sz="2200" dirty="0" err="1"/>
              <a:t>that</a:t>
            </a:r>
            <a:r>
              <a:rPr lang="fr-BE" sz="2200" dirty="0"/>
              <a:t> </a:t>
            </a:r>
            <a:r>
              <a:rPr lang="fr-BE" sz="2200" dirty="0" err="1"/>
              <a:t>is</a:t>
            </a:r>
            <a:r>
              <a:rPr lang="fr-BE" sz="2200" dirty="0"/>
              <a:t> </a:t>
            </a:r>
            <a:r>
              <a:rPr lang="fr-BE" sz="2200" dirty="0" err="1"/>
              <a:t>most</a:t>
            </a:r>
            <a:r>
              <a:rPr lang="fr-BE" sz="2200" dirty="0"/>
              <a:t> </a:t>
            </a:r>
            <a:r>
              <a:rPr lang="fr-BE" sz="2200" dirty="0" err="1"/>
              <a:t>adequate</a:t>
            </a:r>
            <a:r>
              <a:rPr lang="fr-BE" sz="2200" dirty="0"/>
              <a:t> to stock </a:t>
            </a:r>
            <a:r>
              <a:rPr lang="fr-BE" sz="2200" dirty="0" err="1"/>
              <a:t>carbon</a:t>
            </a:r>
            <a:r>
              <a:rPr lang="fr-BE" sz="2200" dirty="0"/>
              <a:t> </a:t>
            </a:r>
            <a:r>
              <a:rPr lang="fr-BE" sz="2200" dirty="0" err="1"/>
              <a:t>into</a:t>
            </a:r>
            <a:r>
              <a:rPr lang="fr-BE" sz="2200" dirty="0"/>
              <a:t> the </a:t>
            </a:r>
            <a:r>
              <a:rPr lang="fr-BE" sz="2200" dirty="0" err="1"/>
              <a:t>soil</a:t>
            </a:r>
            <a:r>
              <a:rPr lang="fr-BE" sz="2200" dirty="0"/>
              <a:t>, </a:t>
            </a:r>
            <a:r>
              <a:rPr lang="fr-BE" sz="2200" dirty="0" err="1"/>
              <a:t>mostly</a:t>
            </a:r>
            <a:r>
              <a:rPr lang="fr-BE" sz="2200" dirty="0"/>
              <a:t> </a:t>
            </a:r>
            <a:r>
              <a:rPr lang="fr-BE" sz="2200" dirty="0" err="1"/>
              <a:t>thanks</a:t>
            </a:r>
            <a:r>
              <a:rPr lang="fr-BE" sz="2200" dirty="0"/>
              <a:t> to </a:t>
            </a:r>
            <a:r>
              <a:rPr lang="fr-BE" sz="2200" dirty="0" err="1"/>
              <a:t>pastures</a:t>
            </a:r>
            <a:r>
              <a:rPr lang="fr-BE" sz="2200" dirty="0"/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D6B3A4-C792-4F0D-A593-D63722E9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7" y="1434113"/>
            <a:ext cx="8150575" cy="45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4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Results</a:t>
            </a:r>
            <a:endParaRPr lang="fr-BE" dirty="0"/>
          </a:p>
        </p:txBody>
      </p:sp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99635" y="2591154"/>
            <a:ext cx="1739935" cy="136280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1901170" y="816203"/>
            <a:ext cx="8809451" cy="5714343"/>
          </a:xfrm>
          <a:prstGeom prst="ellipse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7669932" y="705864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28</a:t>
            </a:fld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F82D28-4C0D-467B-8D4E-92D8AFCE6A11}"/>
              </a:ext>
            </a:extLst>
          </p:cNvPr>
          <p:cNvSpPr txBox="1"/>
          <p:nvPr/>
        </p:nvSpPr>
        <p:spPr>
          <a:xfrm>
            <a:off x="1977361" y="1730391"/>
            <a:ext cx="3665569" cy="1200329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historical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conditions</a:t>
            </a:r>
          </a:p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(1980-2010)</a:t>
            </a: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BE6AE13-FB75-46AA-B21C-B975AF1F6218}"/>
              </a:ext>
            </a:extLst>
          </p:cNvPr>
          <p:cNvSpPr/>
          <p:nvPr/>
        </p:nvSpPr>
        <p:spPr>
          <a:xfrm rot="16200000">
            <a:off x="6525602" y="4262622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099DF0-0B9C-4302-B8B5-804B6819352F}"/>
              </a:ext>
            </a:extLst>
          </p:cNvPr>
          <p:cNvSpPr txBox="1"/>
          <p:nvPr/>
        </p:nvSpPr>
        <p:spPr>
          <a:xfrm>
            <a:off x="6669602" y="4712186"/>
            <a:ext cx="1739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Dietary impacts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77F2A559-1B9A-4D6B-805D-F92CEF70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36" y="4653556"/>
            <a:ext cx="1144678" cy="114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82F819D-6483-4D1C-AC11-C4FB606F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166">
            <a:off x="2142472" y="721209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25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5B5ED-DAC8-4330-8BD0-2D1FD237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Self-</a:t>
            </a:r>
            <a:r>
              <a:rPr lang="fr-BE" dirty="0" err="1"/>
              <a:t>sufficiency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87FDB-EA91-424C-B174-28EE2A23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BF35EC-12E0-44F4-915C-972864FE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29</a:t>
            </a:fld>
            <a:endParaRPr lang="fr-BE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74D8212-A4F7-40F0-BEFE-4B42C4D89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9" y="1424132"/>
            <a:ext cx="8985342" cy="450671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08FB5E-B16E-4F94-AFB1-9518B7CE924E}"/>
              </a:ext>
            </a:extLst>
          </p:cNvPr>
          <p:cNvSpPr txBox="1"/>
          <p:nvPr/>
        </p:nvSpPr>
        <p:spPr>
          <a:xfrm>
            <a:off x="998290" y="771787"/>
            <a:ext cx="858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Satisfying</a:t>
            </a:r>
            <a:r>
              <a:rPr lang="fr-BE" dirty="0"/>
              <a:t> EAT-Lancet requirements</a:t>
            </a:r>
            <a:r>
              <a:rPr lang="fr-BE" baseline="30000" dirty="0"/>
              <a:t>1</a:t>
            </a:r>
            <a:r>
              <a:rPr lang="fr-BE" dirty="0"/>
              <a:t>, </a:t>
            </a:r>
            <a:r>
              <a:rPr lang="fr-BE" dirty="0" err="1"/>
              <a:t>ensuring</a:t>
            </a:r>
            <a:r>
              <a:rPr lang="fr-BE" dirty="0"/>
              <a:t> </a:t>
            </a:r>
            <a:r>
              <a:rPr lang="fr-BE" dirty="0" err="1"/>
              <a:t>human</a:t>
            </a:r>
            <a:r>
              <a:rPr lang="fr-BE" dirty="0"/>
              <a:t> </a:t>
            </a:r>
            <a:r>
              <a:rPr lang="fr-BE" dirty="0" err="1"/>
              <a:t>health</a:t>
            </a:r>
            <a:r>
              <a:rPr lang="fr-BE" dirty="0"/>
              <a:t> and </a:t>
            </a:r>
            <a:r>
              <a:rPr lang="fr-BE" dirty="0" err="1"/>
              <a:t>planetary</a:t>
            </a:r>
            <a:r>
              <a:rPr lang="fr-BE" dirty="0"/>
              <a:t> </a:t>
            </a:r>
            <a:r>
              <a:rPr lang="fr-BE" dirty="0" err="1"/>
              <a:t>boundaries</a:t>
            </a:r>
            <a:r>
              <a:rPr lang="fr-BE" dirty="0"/>
              <a:t>…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1CFD79-AE28-40C7-BF3A-6580C32B0B18}"/>
              </a:ext>
            </a:extLst>
          </p:cNvPr>
          <p:cNvSpPr txBox="1"/>
          <p:nvPr/>
        </p:nvSpPr>
        <p:spPr>
          <a:xfrm>
            <a:off x="696286" y="6061693"/>
            <a:ext cx="2457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1 - </a:t>
            </a:r>
            <a:r>
              <a:rPr lang="fr-BE" sz="900" dirty="0" err="1"/>
              <a:t>Willett</a:t>
            </a:r>
            <a:r>
              <a:rPr lang="fr-BE" sz="900" dirty="0"/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109449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260EEB-DF7F-4B6A-A4E7-AF5C2575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Overview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C7EA0F-F7CA-47C0-93E1-F6ACCF1C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0" y="1272694"/>
            <a:ext cx="6258188" cy="5111561"/>
          </a:xfrm>
        </p:spPr>
        <p:txBody>
          <a:bodyPr/>
          <a:lstStyle/>
          <a:p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Material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and Methods</a:t>
            </a:r>
          </a:p>
          <a:p>
            <a:pPr marL="0" indent="0">
              <a:buNone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Historical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climatic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conditions</a:t>
            </a:r>
          </a:p>
          <a:p>
            <a:pPr marL="0" indent="0">
              <a:buNone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Future </a:t>
            </a:r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climatic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conditions</a:t>
            </a:r>
          </a:p>
          <a:p>
            <a:pPr marL="0" indent="0">
              <a:buNone/>
            </a:pP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06D5C3-6905-4653-8C69-A8017656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0CDD53-7F1B-408B-BF0F-C5FA537B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</a:t>
            </a:fld>
            <a:endParaRPr lang="fr-BE" dirty="0"/>
          </a:p>
        </p:txBody>
      </p:sp>
      <p:pic>
        <p:nvPicPr>
          <p:cNvPr id="6" name="Image 5" descr="Une image contenant texte, portable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1EDEC5F9-D109-413D-BBD1-9C8968C74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16" y="1174459"/>
            <a:ext cx="4141224" cy="41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0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5B5ED-DAC8-4330-8BD0-2D1FD237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Self-</a:t>
            </a:r>
            <a:r>
              <a:rPr lang="fr-BE" dirty="0" err="1"/>
              <a:t>sufficiency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87FDB-EA91-424C-B174-28EE2A23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BF35EC-12E0-44F4-915C-972864FE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30</a:t>
            </a:fld>
            <a:endParaRPr lang="fr-BE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74D8212-A4F7-40F0-BEFE-4B42C4D89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9" y="1424132"/>
            <a:ext cx="8985342" cy="4506711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BC15B0-9498-4FFA-A584-1C96D78BA812}"/>
              </a:ext>
            </a:extLst>
          </p:cNvPr>
          <p:cNvSpPr txBox="1"/>
          <p:nvPr/>
        </p:nvSpPr>
        <p:spPr>
          <a:xfrm>
            <a:off x="8727417" y="1744910"/>
            <a:ext cx="32043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The BAU system relies on important exports and imports.</a:t>
            </a:r>
          </a:p>
          <a:p>
            <a:pPr algn="just"/>
            <a:endParaRPr lang="fr-BE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The ICLS system </a:t>
            </a:r>
            <a:r>
              <a:rPr lang="fr-BE" sz="2200" dirty="0" err="1"/>
              <a:t>is</a:t>
            </a:r>
            <a:r>
              <a:rPr lang="fr-BE" sz="2200" dirty="0"/>
              <a:t> the </a:t>
            </a:r>
            <a:r>
              <a:rPr lang="fr-BE" sz="2200" dirty="0" err="1"/>
              <a:t>most</a:t>
            </a:r>
            <a:r>
              <a:rPr lang="fr-BE" sz="2200" dirty="0"/>
              <a:t> self-</a:t>
            </a:r>
            <a:r>
              <a:rPr lang="fr-BE" sz="2200" dirty="0" err="1"/>
              <a:t>sufficient</a:t>
            </a:r>
            <a:r>
              <a:rPr lang="fr-BE" sz="2200" dirty="0"/>
              <a:t> by far.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E5FE16-1371-4095-8586-3CEC8362AB87}"/>
              </a:ext>
            </a:extLst>
          </p:cNvPr>
          <p:cNvSpPr txBox="1"/>
          <p:nvPr/>
        </p:nvSpPr>
        <p:spPr>
          <a:xfrm>
            <a:off x="998290" y="771787"/>
            <a:ext cx="858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Satisfying</a:t>
            </a:r>
            <a:r>
              <a:rPr lang="fr-BE" dirty="0"/>
              <a:t> EAT-Lancet requirements</a:t>
            </a:r>
            <a:r>
              <a:rPr lang="fr-BE" baseline="30000" dirty="0"/>
              <a:t>1</a:t>
            </a:r>
            <a:r>
              <a:rPr lang="fr-BE" dirty="0"/>
              <a:t>, </a:t>
            </a:r>
            <a:r>
              <a:rPr lang="fr-BE" dirty="0" err="1"/>
              <a:t>ensuring</a:t>
            </a:r>
            <a:r>
              <a:rPr lang="fr-BE" dirty="0"/>
              <a:t> </a:t>
            </a:r>
            <a:r>
              <a:rPr lang="fr-BE" dirty="0" err="1"/>
              <a:t>human</a:t>
            </a:r>
            <a:r>
              <a:rPr lang="fr-BE" dirty="0"/>
              <a:t> </a:t>
            </a:r>
            <a:r>
              <a:rPr lang="fr-BE" dirty="0" err="1"/>
              <a:t>health</a:t>
            </a:r>
            <a:r>
              <a:rPr lang="fr-BE" dirty="0"/>
              <a:t> and </a:t>
            </a:r>
            <a:r>
              <a:rPr lang="fr-BE" dirty="0" err="1"/>
              <a:t>planetary</a:t>
            </a:r>
            <a:r>
              <a:rPr lang="fr-BE" dirty="0"/>
              <a:t> </a:t>
            </a:r>
            <a:r>
              <a:rPr lang="fr-BE" dirty="0" err="1"/>
              <a:t>boundaries</a:t>
            </a:r>
            <a:r>
              <a:rPr lang="fr-BE" dirty="0"/>
              <a:t>…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86E475-6D45-458A-98A3-FE7FF1585C02}"/>
              </a:ext>
            </a:extLst>
          </p:cNvPr>
          <p:cNvSpPr txBox="1"/>
          <p:nvPr/>
        </p:nvSpPr>
        <p:spPr>
          <a:xfrm>
            <a:off x="696286" y="6061693"/>
            <a:ext cx="2457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/>
              <a:t>1 - </a:t>
            </a:r>
            <a:r>
              <a:rPr lang="fr-BE" sz="900" dirty="0" err="1"/>
              <a:t>Willett</a:t>
            </a:r>
            <a:r>
              <a:rPr lang="fr-BE" sz="900" dirty="0"/>
              <a:t> et al. (2019)</a:t>
            </a:r>
          </a:p>
        </p:txBody>
      </p:sp>
    </p:spTree>
    <p:extLst>
      <p:ext uri="{BB962C8B-B14F-4D97-AF65-F5344CB8AC3E}">
        <p14:creationId xmlns:p14="http://schemas.microsoft.com/office/powerpoint/2010/main" val="2284511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Results</a:t>
            </a:r>
            <a:endParaRPr lang="fr-BE" dirty="0"/>
          </a:p>
        </p:txBody>
      </p:sp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7747" y="3264064"/>
            <a:ext cx="1739935" cy="136280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1901170" y="816203"/>
            <a:ext cx="8809451" cy="5714343"/>
          </a:xfrm>
          <a:prstGeom prst="ellipse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7669932" y="705864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31</a:t>
            </a:fld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F82D28-4C0D-467B-8D4E-92D8AFCE6A11}"/>
              </a:ext>
            </a:extLst>
          </p:cNvPr>
          <p:cNvSpPr txBox="1"/>
          <p:nvPr/>
        </p:nvSpPr>
        <p:spPr>
          <a:xfrm>
            <a:off x="1977361" y="1730391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Under future</a:t>
            </a:r>
          </a:p>
          <a:p>
            <a:pPr algn="ctr"/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conditions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(2040-2070 and 2070-2100)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2E6D780-7682-45FA-A837-6177EB7E7B00}"/>
              </a:ext>
            </a:extLst>
          </p:cNvPr>
          <p:cNvSpPr/>
          <p:nvPr/>
        </p:nvSpPr>
        <p:spPr>
          <a:xfrm rot="5400000">
            <a:off x="6298490" y="2721720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8B232-F380-4A7C-B974-795A040578CB}"/>
              </a:ext>
            </a:extLst>
          </p:cNvPr>
          <p:cNvSpPr txBox="1"/>
          <p:nvPr/>
        </p:nvSpPr>
        <p:spPr>
          <a:xfrm>
            <a:off x="4847782" y="1703762"/>
            <a:ext cx="23590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Agronomic impacts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9F99BCD7-FE9A-4758-9948-2614C158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8" y="1471919"/>
            <a:ext cx="1258250" cy="12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F7D412A-DB38-417F-B64E-F6A92742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166">
            <a:off x="2142472" y="721209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620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F00418C-24BA-499E-B9F8-48D2DE2E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4" y="1000629"/>
            <a:ext cx="9073033" cy="48567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64EEFB-C107-49A3-9D09-E2C3BDCC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Yields</a:t>
            </a:r>
            <a:r>
              <a:rPr lang="fr-BE" dirty="0"/>
              <a:t> </a:t>
            </a:r>
            <a:r>
              <a:rPr lang="fr-BE" dirty="0" err="1"/>
              <a:t>evolution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0B5602-4DDD-4C8F-BD31-AD778302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F10863-808D-4422-8ABD-4570A97E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7334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F00418C-24BA-499E-B9F8-48D2DE2E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4" y="1000629"/>
            <a:ext cx="9073033" cy="48567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64EEFB-C107-49A3-9D09-E2C3BDCC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Yields</a:t>
            </a:r>
            <a:r>
              <a:rPr lang="fr-BE" dirty="0"/>
              <a:t> </a:t>
            </a:r>
            <a:r>
              <a:rPr lang="fr-BE" dirty="0" err="1"/>
              <a:t>evolution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0B5602-4DDD-4C8F-BD31-AD778302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F10863-808D-4422-8ABD-4570A97E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65B45E1-0058-4D24-9B37-11EF36983827}"/>
              </a:ext>
            </a:extLst>
          </p:cNvPr>
          <p:cNvSpPr/>
          <p:nvPr/>
        </p:nvSpPr>
        <p:spPr>
          <a:xfrm rot="21331172">
            <a:off x="1300295" y="1693767"/>
            <a:ext cx="6576969" cy="645952"/>
          </a:xfrm>
          <a:prstGeom prst="rightArrow">
            <a:avLst/>
          </a:prstGeom>
          <a:solidFill>
            <a:srgbClr val="CC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6DBE2A-2F78-4E9E-A4AA-D6E7D80F8126}"/>
              </a:ext>
            </a:extLst>
          </p:cNvPr>
          <p:cNvSpPr txBox="1"/>
          <p:nvPr/>
        </p:nvSpPr>
        <p:spPr>
          <a:xfrm rot="21281036">
            <a:off x="3306099" y="1783131"/>
            <a:ext cx="333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chemeClr val="bg1"/>
                </a:solidFill>
              </a:rPr>
              <a:t>Global </a:t>
            </a:r>
            <a:r>
              <a:rPr lang="fr-BE" sz="2000" b="1" dirty="0" err="1">
                <a:solidFill>
                  <a:schemeClr val="bg1"/>
                </a:solidFill>
              </a:rPr>
              <a:t>yields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increase</a:t>
            </a:r>
            <a:endParaRPr lang="fr-BE" sz="20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A8AFEB-DE39-4ECE-A103-ED1632B877A7}"/>
              </a:ext>
            </a:extLst>
          </p:cNvPr>
          <p:cNvSpPr txBox="1"/>
          <p:nvPr/>
        </p:nvSpPr>
        <p:spPr>
          <a:xfrm>
            <a:off x="9723640" y="1437860"/>
            <a:ext cx="23664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dirty="0"/>
              <a:t>In tons per ha, global </a:t>
            </a:r>
            <a:r>
              <a:rPr lang="fr-BE" dirty="0" err="1"/>
              <a:t>yields</a:t>
            </a:r>
            <a:r>
              <a:rPr lang="fr-BE" dirty="0"/>
              <a:t> </a:t>
            </a:r>
            <a:r>
              <a:rPr lang="fr-BE" dirty="0" err="1"/>
              <a:t>increase</a:t>
            </a:r>
            <a:r>
              <a:rPr lang="fr-BE" dirty="0"/>
              <a:t>, </a:t>
            </a:r>
            <a:r>
              <a:rPr lang="fr-BE" dirty="0" err="1"/>
              <a:t>from</a:t>
            </a:r>
            <a:r>
              <a:rPr lang="fr-BE" dirty="0"/>
              <a:t> +5.04% (</a:t>
            </a:r>
            <a:r>
              <a:rPr lang="fr-BE" dirty="0" err="1"/>
              <a:t>Vegan</a:t>
            </a:r>
            <a:r>
              <a:rPr lang="fr-BE" dirty="0"/>
              <a:t>) to +23.7% (ICLS) in 2070-2100 (RCP 8.5) </a:t>
            </a:r>
            <a:r>
              <a:rPr lang="fr-BE" dirty="0" err="1"/>
              <a:t>compared</a:t>
            </a:r>
            <a:r>
              <a:rPr lang="fr-BE" dirty="0"/>
              <a:t> to 1980-2010.</a:t>
            </a:r>
          </a:p>
          <a:p>
            <a:pPr algn="just"/>
            <a:endParaRPr lang="fr-B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dirty="0"/>
              <a:t>It </a:t>
            </a:r>
            <a:r>
              <a:rPr lang="fr-BE" dirty="0" err="1"/>
              <a:t>is</a:t>
            </a:r>
            <a:r>
              <a:rPr lang="fr-BE" dirty="0"/>
              <a:t> due to the </a:t>
            </a:r>
            <a:r>
              <a:rPr lang="fr-BE" dirty="0" err="1"/>
              <a:t>increase</a:t>
            </a:r>
            <a:r>
              <a:rPr lang="fr-BE" dirty="0"/>
              <a:t> of CO</a:t>
            </a:r>
            <a:r>
              <a:rPr lang="fr-BE" baseline="-25000" dirty="0"/>
              <a:t>2</a:t>
            </a:r>
            <a:r>
              <a:rPr lang="fr-BE" dirty="0"/>
              <a:t> concentration and </a:t>
            </a:r>
            <a:r>
              <a:rPr lang="fr-BE" dirty="0" err="1"/>
              <a:t>globally</a:t>
            </a:r>
            <a:r>
              <a:rPr lang="fr-BE" dirty="0"/>
              <a:t> </a:t>
            </a:r>
            <a:r>
              <a:rPr lang="fr-BE" dirty="0" err="1"/>
              <a:t>less</a:t>
            </a:r>
            <a:r>
              <a:rPr lang="fr-BE" dirty="0"/>
              <a:t> thermal stress.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0138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Results</a:t>
            </a:r>
            <a:endParaRPr lang="fr-BE" dirty="0"/>
          </a:p>
        </p:txBody>
      </p:sp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7747" y="3264064"/>
            <a:ext cx="1739935" cy="136280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1901170" y="816203"/>
            <a:ext cx="8809451" cy="5714343"/>
          </a:xfrm>
          <a:prstGeom prst="ellipse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7669932" y="705864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F82D28-4C0D-467B-8D4E-92D8AFCE6A11}"/>
              </a:ext>
            </a:extLst>
          </p:cNvPr>
          <p:cNvSpPr txBox="1"/>
          <p:nvPr/>
        </p:nvSpPr>
        <p:spPr>
          <a:xfrm>
            <a:off x="1977361" y="1730391"/>
            <a:ext cx="3665569" cy="923330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Under future</a:t>
            </a:r>
          </a:p>
          <a:p>
            <a:pPr algn="ctr"/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climatic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conditions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(2040-2070 and 2070-2100)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B9BF5C1-685A-4CD0-9A11-3EDE89F0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45" y="1593027"/>
            <a:ext cx="1258250" cy="14444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384835-7398-4ACF-8C96-B16C53CE0D17}"/>
              </a:ext>
            </a:extLst>
          </p:cNvPr>
          <p:cNvSpPr txBox="1"/>
          <p:nvPr/>
        </p:nvSpPr>
        <p:spPr>
          <a:xfrm>
            <a:off x="7218805" y="1953957"/>
            <a:ext cx="2785020" cy="1292662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impacts</a:t>
            </a:r>
          </a:p>
          <a:p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DC2DC0BC-F174-4BAA-A856-7997B8CED32F}"/>
              </a:ext>
            </a:extLst>
          </p:cNvPr>
          <p:cNvSpPr/>
          <p:nvPr/>
        </p:nvSpPr>
        <p:spPr>
          <a:xfrm rot="7827484">
            <a:off x="7022016" y="3014453"/>
            <a:ext cx="288000" cy="273190"/>
          </a:xfrm>
          <a:prstGeom prst="rightArrow">
            <a:avLst/>
          </a:prstGeom>
          <a:solidFill>
            <a:schemeClr val="accent2"/>
          </a:solidFill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9958C38-2454-44E7-BEE0-3D8A3D38D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3166">
            <a:off x="2142472" y="721209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42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E779D1-E9FF-4C05-82C3-A7B9AF6A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Soil</a:t>
            </a:r>
            <a:r>
              <a:rPr lang="fr-BE" dirty="0"/>
              <a:t> </a:t>
            </a:r>
            <a:r>
              <a:rPr lang="fr-BE" dirty="0" err="1"/>
              <a:t>Organic</a:t>
            </a:r>
            <a:r>
              <a:rPr lang="fr-BE" dirty="0"/>
              <a:t> Carbon </a:t>
            </a:r>
            <a:r>
              <a:rPr lang="fr-BE" dirty="0" err="1"/>
              <a:t>evolution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0A1BE27-28B0-4319-821C-45CA9F831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FF6B403-DDD5-403D-B715-BF196329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35</a:t>
            </a:fld>
            <a:endParaRPr lang="fr-BE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E337CCC-96BF-4AB8-9DEF-37A19489C5EB}"/>
              </a:ext>
            </a:extLst>
          </p:cNvPr>
          <p:cNvSpPr txBox="1"/>
          <p:nvPr/>
        </p:nvSpPr>
        <p:spPr>
          <a:xfrm>
            <a:off x="3598908" y="803630"/>
            <a:ext cx="2262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1980-2010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D317EE-6FB5-402E-BEF5-6E6A2AA18F66}"/>
              </a:ext>
            </a:extLst>
          </p:cNvPr>
          <p:cNvSpPr txBox="1"/>
          <p:nvPr/>
        </p:nvSpPr>
        <p:spPr>
          <a:xfrm>
            <a:off x="10456925" y="803630"/>
            <a:ext cx="2262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2040-2070</a:t>
            </a:r>
          </a:p>
          <a:p>
            <a:r>
              <a:rPr lang="fr-BE" sz="2800" b="1" dirty="0"/>
              <a:t>(RCP 8.5)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5342AB-C366-4BEA-ADEC-DD76850FF070}"/>
              </a:ext>
            </a:extLst>
          </p:cNvPr>
          <p:cNvSpPr txBox="1"/>
          <p:nvPr/>
        </p:nvSpPr>
        <p:spPr>
          <a:xfrm>
            <a:off x="5489992" y="3635183"/>
            <a:ext cx="2262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2070-2100</a:t>
            </a:r>
          </a:p>
          <a:p>
            <a:r>
              <a:rPr lang="fr-BE" sz="2800" b="1" dirty="0"/>
              <a:t>(RCP 8.5)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63D841-0F3D-4032-BC02-8EE29B5CD43E}"/>
              </a:ext>
            </a:extLst>
          </p:cNvPr>
          <p:cNvSpPr txBox="1"/>
          <p:nvPr/>
        </p:nvSpPr>
        <p:spPr>
          <a:xfrm>
            <a:off x="7729141" y="3635183"/>
            <a:ext cx="42346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 err="1"/>
              <a:t>Higher</a:t>
            </a:r>
            <a:r>
              <a:rPr lang="fr-BE" sz="2200" dirty="0"/>
              <a:t> </a:t>
            </a:r>
            <a:r>
              <a:rPr lang="fr-BE" sz="2200" dirty="0" err="1"/>
              <a:t>temperatures</a:t>
            </a:r>
            <a:r>
              <a:rPr lang="fr-BE" sz="2200" dirty="0"/>
              <a:t> lead to </a:t>
            </a:r>
            <a:r>
              <a:rPr lang="fr-BE" sz="2200" dirty="0" err="1"/>
              <a:t>soil</a:t>
            </a:r>
            <a:r>
              <a:rPr lang="fr-BE" sz="2200" dirty="0"/>
              <a:t> </a:t>
            </a:r>
            <a:r>
              <a:rPr lang="fr-BE" sz="2200" dirty="0" err="1"/>
              <a:t>microorganisms</a:t>
            </a:r>
            <a:r>
              <a:rPr lang="fr-BE" sz="2200" dirty="0"/>
              <a:t> </a:t>
            </a:r>
            <a:r>
              <a:rPr lang="fr-BE" sz="2200" dirty="0" err="1"/>
              <a:t>activity</a:t>
            </a:r>
            <a:r>
              <a:rPr lang="fr-BE" sz="2200" dirty="0"/>
              <a:t> </a:t>
            </a:r>
            <a:r>
              <a:rPr lang="fr-BE" sz="2200" dirty="0" err="1"/>
              <a:t>increase</a:t>
            </a:r>
            <a:r>
              <a:rPr lang="fr-BE" sz="2200" dirty="0"/>
              <a:t>, </a:t>
            </a:r>
            <a:r>
              <a:rPr lang="fr-BE" sz="2200" dirty="0" err="1"/>
              <a:t>accelerating</a:t>
            </a:r>
            <a:r>
              <a:rPr lang="fr-BE" sz="2200" dirty="0"/>
              <a:t> </a:t>
            </a:r>
            <a:r>
              <a:rPr lang="fr-BE" sz="2200" dirty="0" err="1"/>
              <a:t>organic</a:t>
            </a:r>
            <a:r>
              <a:rPr lang="fr-BE" sz="2200" dirty="0"/>
              <a:t> </a:t>
            </a:r>
            <a:r>
              <a:rPr lang="fr-BE" sz="2200" dirty="0" err="1"/>
              <a:t>matter</a:t>
            </a:r>
            <a:r>
              <a:rPr lang="fr-BE" sz="2200" dirty="0"/>
              <a:t> </a:t>
            </a:r>
            <a:r>
              <a:rPr lang="fr-BE" sz="2200" dirty="0" err="1"/>
              <a:t>mineralization</a:t>
            </a:r>
            <a:r>
              <a:rPr lang="fr-BE" sz="2200" dirty="0"/>
              <a:t>.</a:t>
            </a:r>
          </a:p>
          <a:p>
            <a:pPr algn="just"/>
            <a:endParaRPr lang="fr-BE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SOC stocks </a:t>
            </a:r>
            <a:r>
              <a:rPr lang="fr-BE" sz="2200" dirty="0" err="1"/>
              <a:t>reduce</a:t>
            </a:r>
            <a:r>
              <a:rPr lang="fr-BE" sz="2200" dirty="0"/>
              <a:t> </a:t>
            </a:r>
            <a:r>
              <a:rPr lang="fr-BE" sz="2200" dirty="0" err="1"/>
              <a:t>with</a:t>
            </a:r>
            <a:r>
              <a:rPr lang="fr-BE" sz="2200" dirty="0"/>
              <a:t> </a:t>
            </a:r>
            <a:r>
              <a:rPr lang="fr-BE" sz="2200" dirty="0" err="1"/>
              <a:t>climate</a:t>
            </a:r>
            <a:r>
              <a:rPr lang="fr-BE" sz="2200" dirty="0"/>
              <a:t> change.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2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7A310C-5A21-4D51-972A-07203C6F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77" y="667670"/>
            <a:ext cx="4730983" cy="26450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112E59-2D7E-445F-98EE-819BA9E4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201" y="667670"/>
            <a:ext cx="4234658" cy="26257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43F25D-3953-4D6C-B9D5-1C0B4B76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60" y="3407756"/>
            <a:ext cx="4762500" cy="264661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1742FF-5CA5-4033-9D36-EF6E221454C1}"/>
              </a:ext>
            </a:extLst>
          </p:cNvPr>
          <p:cNvSpPr txBox="1"/>
          <p:nvPr/>
        </p:nvSpPr>
        <p:spPr>
          <a:xfrm>
            <a:off x="4369849" y="803630"/>
            <a:ext cx="2262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1980-2010</a:t>
            </a:r>
          </a:p>
        </p:txBody>
      </p:sp>
    </p:spTree>
    <p:extLst>
      <p:ext uri="{BB962C8B-B14F-4D97-AF65-F5344CB8AC3E}">
        <p14:creationId xmlns:p14="http://schemas.microsoft.com/office/powerpoint/2010/main" val="2188781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A0CAD9-B262-405C-839C-42615D432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1" y="1164675"/>
            <a:ext cx="8626678" cy="46487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6A153-C3F8-44ED-B620-1C6027A4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Carbon balance </a:t>
            </a:r>
            <a:r>
              <a:rPr lang="fr-BE" dirty="0" err="1"/>
              <a:t>evolution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BF0C22-13F0-4D92-8A80-79C53F3C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2F5133-3F88-4C5C-89B5-847431DE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1200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A0CAD9-B262-405C-839C-42615D432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1" y="1164675"/>
            <a:ext cx="8626678" cy="46487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6A153-C3F8-44ED-B620-1C6027A4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Carbon balance </a:t>
            </a:r>
            <a:r>
              <a:rPr lang="fr-BE" dirty="0" err="1"/>
              <a:t>evolution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BF0C22-13F0-4D92-8A80-79C53F3C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2F5133-3F88-4C5C-89B5-847431DE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37</a:t>
            </a:fld>
            <a:endParaRPr lang="fr-BE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1390FF5F-C8F9-4DC1-8DD0-D9D334546E9F}"/>
              </a:ext>
            </a:extLst>
          </p:cNvPr>
          <p:cNvSpPr/>
          <p:nvPr/>
        </p:nvSpPr>
        <p:spPr>
          <a:xfrm rot="21220845">
            <a:off x="1406906" y="1827728"/>
            <a:ext cx="6576969" cy="645952"/>
          </a:xfrm>
          <a:prstGeom prst="rightArrow">
            <a:avLst/>
          </a:prstGeom>
          <a:solidFill>
            <a:srgbClr val="CC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335498-63E6-439E-8BA2-6EF801D74E3B}"/>
              </a:ext>
            </a:extLst>
          </p:cNvPr>
          <p:cNvSpPr txBox="1"/>
          <p:nvPr/>
        </p:nvSpPr>
        <p:spPr>
          <a:xfrm rot="21170709">
            <a:off x="3412710" y="1917092"/>
            <a:ext cx="333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chemeClr val="bg1"/>
                </a:solidFill>
              </a:rPr>
              <a:t>Respiration </a:t>
            </a:r>
            <a:r>
              <a:rPr lang="fr-BE" sz="2000" b="1" dirty="0" err="1">
                <a:solidFill>
                  <a:schemeClr val="bg1"/>
                </a:solidFill>
              </a:rPr>
              <a:t>increases</a:t>
            </a:r>
            <a:r>
              <a:rPr lang="fr-BE" sz="20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25F2B4BF-6349-4D6B-BAE5-60694A159953}"/>
              </a:ext>
            </a:extLst>
          </p:cNvPr>
          <p:cNvSpPr/>
          <p:nvPr/>
        </p:nvSpPr>
        <p:spPr>
          <a:xfrm rot="697582">
            <a:off x="1308095" y="4946422"/>
            <a:ext cx="6576969" cy="64595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59A902-EB79-4B22-B1E2-436E2250B45F}"/>
              </a:ext>
            </a:extLst>
          </p:cNvPr>
          <p:cNvSpPr txBox="1"/>
          <p:nvPr/>
        </p:nvSpPr>
        <p:spPr>
          <a:xfrm rot="691326">
            <a:off x="2801396" y="5078956"/>
            <a:ext cx="3849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chemeClr val="bg1"/>
                </a:solidFill>
              </a:rPr>
              <a:t>… But C </a:t>
            </a:r>
            <a:r>
              <a:rPr lang="fr-BE" sz="2000" b="1" dirty="0" err="1">
                <a:solidFill>
                  <a:schemeClr val="bg1"/>
                </a:solidFill>
              </a:rPr>
              <a:t>stocking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increases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too</a:t>
            </a:r>
            <a:r>
              <a:rPr lang="fr-BE" sz="20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1AD6CA-A4A1-4EE8-A458-A35C7C9EDEE3}"/>
              </a:ext>
            </a:extLst>
          </p:cNvPr>
          <p:cNvSpPr txBox="1"/>
          <p:nvPr/>
        </p:nvSpPr>
        <p:spPr>
          <a:xfrm>
            <a:off x="9372427" y="1351508"/>
            <a:ext cx="26392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The net </a:t>
            </a:r>
            <a:r>
              <a:rPr lang="fr-BE" sz="2200" dirty="0" err="1"/>
              <a:t>carbon</a:t>
            </a:r>
            <a:r>
              <a:rPr lang="fr-BE" sz="2200" dirty="0"/>
              <a:t> balance of BAU and </a:t>
            </a:r>
            <a:r>
              <a:rPr lang="fr-BE" sz="2200" dirty="0" err="1"/>
              <a:t>Vegan</a:t>
            </a:r>
            <a:r>
              <a:rPr lang="fr-BE" sz="2200" dirty="0"/>
              <a:t> </a:t>
            </a:r>
            <a:r>
              <a:rPr lang="fr-BE" sz="2200" dirty="0" err="1"/>
              <a:t>systems</a:t>
            </a:r>
            <a:r>
              <a:rPr lang="fr-BE" sz="2200" dirty="0"/>
              <a:t> </a:t>
            </a:r>
            <a:r>
              <a:rPr lang="fr-BE" sz="2200" dirty="0" err="1"/>
              <a:t>is</a:t>
            </a:r>
            <a:r>
              <a:rPr lang="fr-BE" sz="2200" dirty="0"/>
              <a:t> more and more positive, </a:t>
            </a:r>
            <a:r>
              <a:rPr lang="fr-BE" sz="2200" dirty="0" err="1"/>
              <a:t>exacerbating</a:t>
            </a:r>
            <a:r>
              <a:rPr lang="fr-BE" sz="2200" dirty="0"/>
              <a:t> </a:t>
            </a:r>
            <a:r>
              <a:rPr lang="fr-BE" sz="2200" dirty="0" err="1"/>
              <a:t>climate</a:t>
            </a:r>
            <a:r>
              <a:rPr lang="fr-BE" sz="2200" dirty="0"/>
              <a:t> change…</a:t>
            </a:r>
          </a:p>
          <a:p>
            <a:pPr algn="just"/>
            <a:endParaRPr lang="fr-BE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/>
              <a:t>In the opposite, the ICLS system </a:t>
            </a:r>
            <a:r>
              <a:rPr lang="fr-BE" sz="2200" dirty="0" err="1"/>
              <a:t>sink</a:t>
            </a:r>
            <a:r>
              <a:rPr lang="fr-BE" sz="2200" dirty="0"/>
              <a:t> </a:t>
            </a:r>
            <a:r>
              <a:rPr lang="fr-BE" sz="2200" dirty="0" err="1"/>
              <a:t>capacity</a:t>
            </a:r>
            <a:r>
              <a:rPr lang="fr-BE" sz="2200" dirty="0"/>
              <a:t> </a:t>
            </a:r>
            <a:r>
              <a:rPr lang="fr-BE" sz="2200" dirty="0" err="1"/>
              <a:t>increases</a:t>
            </a:r>
            <a:r>
              <a:rPr lang="fr-BE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416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D485C7-52A6-4D15-8CB2-1C300C02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Multi-</a:t>
            </a:r>
            <a:r>
              <a:rPr lang="fr-BE" dirty="0" err="1"/>
              <a:t>criteria</a:t>
            </a:r>
            <a:r>
              <a:rPr lang="fr-BE" dirty="0"/>
              <a:t> </a:t>
            </a:r>
            <a:r>
              <a:rPr lang="fr-BE" dirty="0" err="1"/>
              <a:t>summary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8AAC00-91B8-48AE-AE93-34E96CD1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9DCB55-BB73-48AB-ADCB-E61AA2B4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4594" y="6495642"/>
            <a:ext cx="443576" cy="365125"/>
          </a:xfrm>
        </p:spPr>
        <p:txBody>
          <a:bodyPr/>
          <a:lstStyle/>
          <a:p>
            <a:fld id="{F219843A-6F70-4950-A2A5-B97FB71DD0C3}" type="slidenum">
              <a:rPr lang="fr-BE" smtClean="0"/>
              <a:pPr/>
              <a:t>38</a:t>
            </a:fld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47FFDA-2819-406F-98A9-D1462499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056" y="2124364"/>
            <a:ext cx="537963" cy="6175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8E5E5-86A2-485C-B37A-57D4712D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565" y="4789055"/>
            <a:ext cx="537963" cy="6175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A0D8CC-705F-430B-A29E-372DECA1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74" y="3332941"/>
            <a:ext cx="537963" cy="6175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6CA6E3D-2356-487C-8DBB-52A736D4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15" y="587156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24A83F6-2ED7-4365-A2A3-D7FCC53A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70" y="5466340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D3B793C-8861-4E7A-B67F-69DBBC51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69" y="5466340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14BA107-2BEF-42A5-BA84-36E91382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32" y="4619256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81DE83B-C53A-4AB4-BC10-4D74251A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27" y="2068945"/>
            <a:ext cx="617591" cy="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5794AD38-A383-4ADE-B314-53208163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04" y="3228109"/>
            <a:ext cx="617591" cy="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B7E05D2-0F8A-42D4-8DF2-47704E4C6768}"/>
              </a:ext>
            </a:extLst>
          </p:cNvPr>
          <p:cNvSpPr txBox="1"/>
          <p:nvPr/>
        </p:nvSpPr>
        <p:spPr>
          <a:xfrm>
            <a:off x="770154" y="694432"/>
            <a:ext cx="4064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i="1" dirty="0"/>
              <a:t>For </a:t>
            </a:r>
            <a:r>
              <a:rPr lang="fr-BE" sz="2200" i="1" dirty="0" err="1"/>
              <a:t>historical</a:t>
            </a:r>
            <a:r>
              <a:rPr lang="fr-BE" sz="2200" i="1" dirty="0"/>
              <a:t> </a:t>
            </a:r>
            <a:r>
              <a:rPr lang="fr-BE" sz="2200" i="1" dirty="0" err="1"/>
              <a:t>climatic</a:t>
            </a:r>
            <a:r>
              <a:rPr lang="fr-BE" sz="2200" i="1" dirty="0"/>
              <a:t> conditions</a:t>
            </a: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32076262-C856-48CF-BB97-AA9A07A73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832675"/>
              </p:ext>
            </p:extLst>
          </p:nvPr>
        </p:nvGraphicFramePr>
        <p:xfrm>
          <a:off x="1046548" y="787830"/>
          <a:ext cx="8729519" cy="573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97620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D485C7-52A6-4D15-8CB2-1C300C02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Multi-</a:t>
            </a:r>
            <a:r>
              <a:rPr lang="fr-BE" dirty="0" err="1"/>
              <a:t>criteria</a:t>
            </a:r>
            <a:r>
              <a:rPr lang="fr-BE" dirty="0"/>
              <a:t> </a:t>
            </a:r>
            <a:r>
              <a:rPr lang="fr-BE" dirty="0" err="1"/>
              <a:t>summary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8AAC00-91B8-48AE-AE93-34E96CD1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9DCB55-BB73-48AB-ADCB-E61AA2B4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4594" y="6495642"/>
            <a:ext cx="443576" cy="365125"/>
          </a:xfrm>
        </p:spPr>
        <p:txBody>
          <a:bodyPr/>
          <a:lstStyle/>
          <a:p>
            <a:fld id="{F219843A-6F70-4950-A2A5-B97FB71DD0C3}" type="slidenum">
              <a:rPr lang="fr-BE" smtClean="0"/>
              <a:pPr/>
              <a:t>39</a:t>
            </a:fld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47FFDA-2819-406F-98A9-D1462499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056" y="2124364"/>
            <a:ext cx="537963" cy="6175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8E5E5-86A2-485C-B37A-57D4712D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565" y="4789055"/>
            <a:ext cx="537963" cy="6175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6A0D8CC-705F-430B-A29E-372DECA1F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74" y="3332941"/>
            <a:ext cx="537963" cy="61759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6CA6E3D-2356-487C-8DBB-52A736D4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15" y="587156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24A83F6-2ED7-4365-A2A3-D7FCC53AF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70" y="5466340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6D3B793C-8861-4E7A-B67F-69DBBC51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69" y="5466340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14BA107-2BEF-42A5-BA84-36E91382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32" y="4619256"/>
            <a:ext cx="603830" cy="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81DE83B-C53A-4AB4-BC10-4D74251AD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27" y="2068945"/>
            <a:ext cx="617591" cy="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5794AD38-A383-4ADE-B314-53208163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04" y="3228109"/>
            <a:ext cx="617591" cy="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B7E05D2-0F8A-42D4-8DF2-47704E4C6768}"/>
              </a:ext>
            </a:extLst>
          </p:cNvPr>
          <p:cNvSpPr txBox="1"/>
          <p:nvPr/>
        </p:nvSpPr>
        <p:spPr>
          <a:xfrm>
            <a:off x="770154" y="694432"/>
            <a:ext cx="4064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i="1" dirty="0"/>
              <a:t>For </a:t>
            </a:r>
            <a:r>
              <a:rPr lang="fr-BE" sz="2200" i="1" dirty="0" err="1"/>
              <a:t>historical</a:t>
            </a:r>
            <a:r>
              <a:rPr lang="fr-BE" sz="2200" i="1" dirty="0"/>
              <a:t> </a:t>
            </a:r>
            <a:r>
              <a:rPr lang="fr-BE" sz="2200" i="1" dirty="0" err="1"/>
              <a:t>climatic</a:t>
            </a:r>
            <a:r>
              <a:rPr lang="fr-BE" sz="2200" i="1" dirty="0"/>
              <a:t> conditions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BA95E7-6CFE-4703-8ED8-832395ADFB36}"/>
              </a:ext>
            </a:extLst>
          </p:cNvPr>
          <p:cNvSpPr txBox="1"/>
          <p:nvPr/>
        </p:nvSpPr>
        <p:spPr>
          <a:xfrm>
            <a:off x="9342716" y="1451295"/>
            <a:ext cx="2661931" cy="350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 err="1"/>
              <a:t>Many</a:t>
            </a:r>
            <a:r>
              <a:rPr lang="fr-BE" sz="2200" dirty="0"/>
              <a:t> more </a:t>
            </a:r>
            <a:r>
              <a:rPr lang="fr-BE" sz="2200" dirty="0" err="1"/>
              <a:t>indicators</a:t>
            </a:r>
            <a:r>
              <a:rPr lang="fr-BE" sz="2200" dirty="0"/>
              <a:t> </a:t>
            </a:r>
            <a:r>
              <a:rPr lang="fr-BE" sz="2200" dirty="0" err="1"/>
              <a:t>included</a:t>
            </a:r>
            <a:r>
              <a:rPr lang="fr-BE" sz="2200" dirty="0"/>
              <a:t> in the </a:t>
            </a:r>
            <a:r>
              <a:rPr lang="fr-BE" sz="2200" dirty="0" err="1"/>
              <a:t>comparison</a:t>
            </a:r>
            <a:r>
              <a:rPr lang="fr-BE" sz="22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2200" dirty="0" err="1"/>
              <a:t>Such</a:t>
            </a:r>
            <a:r>
              <a:rPr lang="fr-BE" sz="2200" dirty="0"/>
              <a:t> a multi-</a:t>
            </a:r>
            <a:r>
              <a:rPr lang="fr-BE" sz="2200" dirty="0" err="1"/>
              <a:t>criteria</a:t>
            </a:r>
            <a:r>
              <a:rPr lang="fr-BE" sz="2200" dirty="0"/>
              <a:t> </a:t>
            </a:r>
            <a:r>
              <a:rPr lang="fr-BE" sz="2200" dirty="0" err="1"/>
              <a:t>comparison</a:t>
            </a:r>
            <a:r>
              <a:rPr lang="fr-BE" sz="2200" dirty="0"/>
              <a:t> </a:t>
            </a:r>
            <a:r>
              <a:rPr lang="fr-BE" sz="2200" dirty="0" err="1"/>
              <a:t>emphasizes</a:t>
            </a:r>
            <a:r>
              <a:rPr lang="fr-BE" sz="2200" dirty="0"/>
              <a:t> the </a:t>
            </a:r>
            <a:r>
              <a:rPr lang="fr-BE" sz="2200" dirty="0" err="1"/>
              <a:t>contrasted</a:t>
            </a:r>
            <a:r>
              <a:rPr lang="fr-BE" sz="2200" dirty="0"/>
              <a:t> performances.</a:t>
            </a: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32076262-C856-48CF-BB97-AA9A07A73EBD}"/>
              </a:ext>
            </a:extLst>
          </p:cNvPr>
          <p:cNvGraphicFramePr>
            <a:graphicFrameLocks noGrp="1"/>
          </p:cNvGraphicFramePr>
          <p:nvPr/>
        </p:nvGraphicFramePr>
        <p:xfrm>
          <a:off x="1046548" y="787830"/>
          <a:ext cx="8729519" cy="573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8045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/>
              <a:t>Research framework</a:t>
            </a:r>
          </a:p>
        </p:txBody>
      </p:sp>
      <p:pic>
        <p:nvPicPr>
          <p:cNvPr id="6" name="Google Shape;210;p5">
            <a:extLst>
              <a:ext uri="{FF2B5EF4-FFF2-40B4-BE49-F238E27FC236}">
                <a16:creationId xmlns:a16="http://schemas.microsoft.com/office/drawing/2014/main" id="{C2E2357A-0F05-4805-BE0D-01C232AB4D3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03389" y="710163"/>
            <a:ext cx="1908451" cy="92712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4253AE-111B-46C3-9512-6DE359FD44A8}"/>
              </a:ext>
            </a:extLst>
          </p:cNvPr>
          <p:cNvSpPr txBox="1"/>
          <p:nvPr/>
        </p:nvSpPr>
        <p:spPr>
          <a:xfrm>
            <a:off x="8527691" y="1629364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design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517FA1F4-C3BA-46AB-A9DD-09084033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F9A8A0E8-C83B-4890-BCF2-39D1EA0D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6186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63AC34-E48F-4EB9-AF64-FF7D371A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49D03C-AE6D-44BF-96E1-11ACCAED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145" y="886506"/>
            <a:ext cx="9654309" cy="52051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BE" dirty="0" err="1"/>
              <a:t>Whereas</a:t>
            </a:r>
            <a:r>
              <a:rPr lang="fr-BE" dirty="0"/>
              <a:t> agriculture as-</a:t>
            </a:r>
            <a:r>
              <a:rPr lang="fr-BE" dirty="0" err="1"/>
              <a:t>usual</a:t>
            </a:r>
            <a:r>
              <a:rPr lang="fr-BE" dirty="0"/>
              <a:t> in </a:t>
            </a:r>
            <a:r>
              <a:rPr lang="fr-BE" dirty="0" err="1"/>
              <a:t>Belgium</a:t>
            </a:r>
            <a:r>
              <a:rPr lang="fr-BE" dirty="0"/>
              <a:t> </a:t>
            </a:r>
            <a:r>
              <a:rPr lang="fr-BE" dirty="0" err="1"/>
              <a:t>produces</a:t>
            </a:r>
            <a:r>
              <a:rPr lang="fr-BE" dirty="0"/>
              <a:t> more,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ICLS system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self-</a:t>
            </a:r>
            <a:r>
              <a:rPr lang="fr-BE" dirty="0" err="1"/>
              <a:t>sufficient</a:t>
            </a:r>
            <a:r>
              <a:rPr lang="fr-BE" dirty="0"/>
              <a:t>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E42798-0EB3-4EC6-8FF3-11624C9C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B75997-93DC-4C91-A2B1-DEAE7512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40</a:t>
            </a:fld>
            <a:endParaRPr lang="fr-B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FCC5117-8C49-4FAD-A507-EADF6BCC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5" y="886506"/>
            <a:ext cx="770590" cy="77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44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63AC34-E48F-4EB9-AF64-FF7D371A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49D03C-AE6D-44BF-96E1-11ACCAED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145" y="886506"/>
            <a:ext cx="9654309" cy="52051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BE" dirty="0" err="1"/>
              <a:t>Whereas</a:t>
            </a:r>
            <a:r>
              <a:rPr lang="fr-BE" dirty="0"/>
              <a:t> agriculture as-</a:t>
            </a:r>
            <a:r>
              <a:rPr lang="fr-BE" dirty="0" err="1"/>
              <a:t>usual</a:t>
            </a:r>
            <a:r>
              <a:rPr lang="fr-BE" dirty="0"/>
              <a:t> in </a:t>
            </a:r>
            <a:r>
              <a:rPr lang="fr-BE" dirty="0" err="1"/>
              <a:t>Belgium</a:t>
            </a:r>
            <a:r>
              <a:rPr lang="fr-BE" dirty="0"/>
              <a:t> </a:t>
            </a:r>
            <a:r>
              <a:rPr lang="fr-BE" dirty="0" err="1"/>
              <a:t>produces</a:t>
            </a:r>
            <a:r>
              <a:rPr lang="fr-BE" dirty="0"/>
              <a:t> more,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ICLS system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self-</a:t>
            </a:r>
            <a:r>
              <a:rPr lang="fr-BE" dirty="0" err="1"/>
              <a:t>sufficient</a:t>
            </a:r>
            <a:r>
              <a:rPr lang="fr-BE" dirty="0"/>
              <a:t>.</a:t>
            </a:r>
          </a:p>
          <a:p>
            <a:pPr algn="just"/>
            <a:endParaRPr lang="fr-BE" dirty="0"/>
          </a:p>
          <a:p>
            <a:pPr marL="0" indent="0" algn="just">
              <a:buNone/>
            </a:pPr>
            <a:r>
              <a:rPr lang="fr-BE" dirty="0"/>
              <a:t>The ICLS rotation, </a:t>
            </a:r>
            <a:r>
              <a:rPr lang="fr-BE" dirty="0" err="1"/>
              <a:t>including</a:t>
            </a:r>
            <a:r>
              <a:rPr lang="fr-BE" dirty="0"/>
              <a:t> </a:t>
            </a:r>
            <a:r>
              <a:rPr lang="fr-BE" dirty="0" err="1"/>
              <a:t>pastures</a:t>
            </a:r>
            <a:r>
              <a:rPr lang="fr-BE" dirty="0"/>
              <a:t> and </a:t>
            </a:r>
            <a:r>
              <a:rPr lang="fr-BE" dirty="0" err="1"/>
              <a:t>agroecological</a:t>
            </a:r>
            <a:r>
              <a:rPr lang="fr-BE" dirty="0"/>
              <a:t> levers,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ideal</a:t>
            </a:r>
            <a:r>
              <a:rPr lang="fr-BE" dirty="0"/>
              <a:t> to </a:t>
            </a:r>
            <a:r>
              <a:rPr lang="fr-BE" dirty="0" err="1"/>
              <a:t>adapt</a:t>
            </a:r>
            <a:r>
              <a:rPr lang="fr-BE" dirty="0"/>
              <a:t> to </a:t>
            </a:r>
            <a:r>
              <a:rPr lang="fr-BE" dirty="0" err="1"/>
              <a:t>climate</a:t>
            </a:r>
            <a:r>
              <a:rPr lang="fr-BE" dirty="0"/>
              <a:t> change, but </a:t>
            </a:r>
            <a:r>
              <a:rPr lang="fr-BE" dirty="0" err="1"/>
              <a:t>also</a:t>
            </a:r>
            <a:r>
              <a:rPr lang="fr-BE" dirty="0"/>
              <a:t> to </a:t>
            </a:r>
            <a:r>
              <a:rPr lang="fr-BE" dirty="0" err="1"/>
              <a:t>mitigate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(C </a:t>
            </a:r>
            <a:r>
              <a:rPr lang="fr-BE" dirty="0" err="1"/>
              <a:t>stocking</a:t>
            </a:r>
            <a:r>
              <a:rPr lang="fr-BE" dirty="0"/>
              <a:t>).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E42798-0EB3-4EC6-8FF3-11624C9C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B75997-93DC-4C91-A2B1-DEAE7512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41</a:t>
            </a:fld>
            <a:endParaRPr lang="fr-B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FCC5117-8C49-4FAD-A507-EADF6BCC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5" y="886506"/>
            <a:ext cx="770590" cy="77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22FE47-D634-479A-8743-363AD029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48" y="2475882"/>
            <a:ext cx="637204" cy="73152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803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63AC34-E48F-4EB9-AF64-FF7D371A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49D03C-AE6D-44BF-96E1-11ACCAED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145" y="886506"/>
            <a:ext cx="9654309" cy="52051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BE" dirty="0" err="1"/>
              <a:t>Whereas</a:t>
            </a:r>
            <a:r>
              <a:rPr lang="fr-BE" dirty="0"/>
              <a:t> agriculture as-</a:t>
            </a:r>
            <a:r>
              <a:rPr lang="fr-BE" dirty="0" err="1"/>
              <a:t>usual</a:t>
            </a:r>
            <a:r>
              <a:rPr lang="fr-BE" dirty="0"/>
              <a:t> in </a:t>
            </a:r>
            <a:r>
              <a:rPr lang="fr-BE" dirty="0" err="1"/>
              <a:t>Belgium</a:t>
            </a:r>
            <a:r>
              <a:rPr lang="fr-BE" dirty="0"/>
              <a:t> </a:t>
            </a:r>
            <a:r>
              <a:rPr lang="fr-BE" dirty="0" err="1"/>
              <a:t>produces</a:t>
            </a:r>
            <a:r>
              <a:rPr lang="fr-BE" dirty="0"/>
              <a:t> more,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ICLS system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self-</a:t>
            </a:r>
            <a:r>
              <a:rPr lang="fr-BE" dirty="0" err="1"/>
              <a:t>sufficient</a:t>
            </a:r>
            <a:r>
              <a:rPr lang="fr-BE" dirty="0"/>
              <a:t>.</a:t>
            </a:r>
          </a:p>
          <a:p>
            <a:pPr algn="just"/>
            <a:endParaRPr lang="fr-BE" dirty="0"/>
          </a:p>
          <a:p>
            <a:pPr marL="0" indent="0" algn="just">
              <a:buNone/>
            </a:pPr>
            <a:r>
              <a:rPr lang="fr-BE" dirty="0"/>
              <a:t>The ICLS rotation, </a:t>
            </a:r>
            <a:r>
              <a:rPr lang="fr-BE" dirty="0" err="1"/>
              <a:t>including</a:t>
            </a:r>
            <a:r>
              <a:rPr lang="fr-BE" dirty="0"/>
              <a:t> </a:t>
            </a:r>
            <a:r>
              <a:rPr lang="fr-BE" dirty="0" err="1"/>
              <a:t>pastures</a:t>
            </a:r>
            <a:r>
              <a:rPr lang="fr-BE" dirty="0"/>
              <a:t> and </a:t>
            </a:r>
            <a:r>
              <a:rPr lang="fr-BE" dirty="0" err="1"/>
              <a:t>agroecological</a:t>
            </a:r>
            <a:r>
              <a:rPr lang="fr-BE" dirty="0"/>
              <a:t> levers,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ideal</a:t>
            </a:r>
            <a:r>
              <a:rPr lang="fr-BE" dirty="0"/>
              <a:t> to </a:t>
            </a:r>
            <a:r>
              <a:rPr lang="fr-BE" dirty="0" err="1"/>
              <a:t>adapt</a:t>
            </a:r>
            <a:r>
              <a:rPr lang="fr-BE" dirty="0"/>
              <a:t> to </a:t>
            </a:r>
            <a:r>
              <a:rPr lang="fr-BE" dirty="0" err="1"/>
              <a:t>climate</a:t>
            </a:r>
            <a:r>
              <a:rPr lang="fr-BE" dirty="0"/>
              <a:t> change, but </a:t>
            </a:r>
            <a:r>
              <a:rPr lang="fr-BE" dirty="0" err="1"/>
              <a:t>also</a:t>
            </a:r>
            <a:r>
              <a:rPr lang="fr-BE" dirty="0"/>
              <a:t> to </a:t>
            </a:r>
            <a:r>
              <a:rPr lang="fr-BE" dirty="0" err="1"/>
              <a:t>mitigate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(C </a:t>
            </a:r>
            <a:r>
              <a:rPr lang="fr-BE" dirty="0" err="1"/>
              <a:t>stocking</a:t>
            </a:r>
            <a:r>
              <a:rPr lang="fr-BE" dirty="0"/>
              <a:t>).</a:t>
            </a:r>
          </a:p>
          <a:p>
            <a:pPr marL="0" indent="0" algn="just">
              <a:buNone/>
            </a:pPr>
            <a:endParaRPr lang="fr-BE" dirty="0"/>
          </a:p>
          <a:p>
            <a:pPr marL="0" indent="0" algn="just">
              <a:buNone/>
            </a:pPr>
            <a:r>
              <a:rPr lang="fr-BE" dirty="0" err="1"/>
              <a:t>Crop</a:t>
            </a:r>
            <a:r>
              <a:rPr lang="fr-BE" dirty="0"/>
              <a:t> </a:t>
            </a:r>
            <a:r>
              <a:rPr lang="fr-BE" dirty="0" err="1"/>
              <a:t>models</a:t>
            </a:r>
            <a:r>
              <a:rPr lang="fr-BE" dirty="0"/>
              <a:t> </a:t>
            </a:r>
            <a:r>
              <a:rPr lang="fr-BE" dirty="0" err="1"/>
              <a:t>constitute</a:t>
            </a:r>
            <a:r>
              <a:rPr lang="fr-BE" dirty="0"/>
              <a:t> </a:t>
            </a:r>
            <a:r>
              <a:rPr lang="fr-BE" dirty="0" err="1"/>
              <a:t>great</a:t>
            </a:r>
            <a:r>
              <a:rPr lang="fr-BE" dirty="0"/>
              <a:t> </a:t>
            </a:r>
            <a:r>
              <a:rPr lang="fr-BE" dirty="0" err="1"/>
              <a:t>tools</a:t>
            </a:r>
            <a:r>
              <a:rPr lang="fr-BE" dirty="0"/>
              <a:t> to </a:t>
            </a:r>
            <a:r>
              <a:rPr lang="fr-BE" dirty="0" err="1"/>
              <a:t>investigate</a:t>
            </a:r>
            <a:r>
              <a:rPr lang="fr-BE" dirty="0"/>
              <a:t> </a:t>
            </a:r>
            <a:r>
              <a:rPr lang="fr-BE" dirty="0" err="1"/>
              <a:t>climate</a:t>
            </a:r>
            <a:r>
              <a:rPr lang="fr-BE" dirty="0"/>
              <a:t> change impact on agriculture and </a:t>
            </a:r>
            <a:r>
              <a:rPr lang="fr-BE" dirty="0" err="1"/>
              <a:t>its</a:t>
            </a:r>
            <a:r>
              <a:rPr lang="fr-BE" dirty="0"/>
              <a:t> </a:t>
            </a:r>
            <a:r>
              <a:rPr lang="fr-BE" dirty="0" err="1"/>
              <a:t>potential</a:t>
            </a:r>
            <a:r>
              <a:rPr lang="fr-BE" dirty="0"/>
              <a:t> to </a:t>
            </a:r>
            <a:r>
              <a:rPr lang="fr-BE" dirty="0" err="1"/>
              <a:t>mitigate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E42798-0EB3-4EC6-8FF3-11624C9C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B75997-93DC-4C91-A2B1-DEAE7512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42</a:t>
            </a:fld>
            <a:endParaRPr lang="fr-B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FCC5117-8C49-4FAD-A507-EADF6BCC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5" y="886506"/>
            <a:ext cx="770590" cy="77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22FE47-D634-479A-8743-363AD029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48" y="2462657"/>
            <a:ext cx="637204" cy="73152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6A46BB-DF74-4B04-8559-1185241D5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48" y="4028919"/>
            <a:ext cx="704365" cy="8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5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63AC34-E48F-4EB9-AF64-FF7D371A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49D03C-AE6D-44BF-96E1-11ACCAEDC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145" y="886506"/>
            <a:ext cx="9654309" cy="520512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BE" dirty="0" err="1"/>
              <a:t>Whereas</a:t>
            </a:r>
            <a:r>
              <a:rPr lang="fr-BE" dirty="0"/>
              <a:t> agriculture as-</a:t>
            </a:r>
            <a:r>
              <a:rPr lang="fr-BE" dirty="0" err="1"/>
              <a:t>usual</a:t>
            </a:r>
            <a:r>
              <a:rPr lang="fr-BE" dirty="0"/>
              <a:t> in </a:t>
            </a:r>
            <a:r>
              <a:rPr lang="fr-BE" dirty="0" err="1"/>
              <a:t>Belgium</a:t>
            </a:r>
            <a:r>
              <a:rPr lang="fr-BE" dirty="0"/>
              <a:t> </a:t>
            </a:r>
            <a:r>
              <a:rPr lang="fr-BE" dirty="0" err="1"/>
              <a:t>produces</a:t>
            </a:r>
            <a:r>
              <a:rPr lang="fr-BE" dirty="0"/>
              <a:t> more,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ICLS system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self-</a:t>
            </a:r>
            <a:r>
              <a:rPr lang="fr-BE" dirty="0" err="1"/>
              <a:t>sufficient</a:t>
            </a:r>
            <a:r>
              <a:rPr lang="fr-BE" dirty="0"/>
              <a:t>.</a:t>
            </a:r>
          </a:p>
          <a:p>
            <a:pPr algn="just"/>
            <a:endParaRPr lang="fr-BE" dirty="0"/>
          </a:p>
          <a:p>
            <a:pPr marL="0" indent="0" algn="just">
              <a:buNone/>
            </a:pPr>
            <a:r>
              <a:rPr lang="fr-BE" dirty="0"/>
              <a:t>The ICLS rotation, </a:t>
            </a:r>
            <a:r>
              <a:rPr lang="fr-BE" dirty="0" err="1"/>
              <a:t>including</a:t>
            </a:r>
            <a:r>
              <a:rPr lang="fr-BE" dirty="0"/>
              <a:t> </a:t>
            </a:r>
            <a:r>
              <a:rPr lang="fr-BE" dirty="0" err="1"/>
              <a:t>pastures</a:t>
            </a:r>
            <a:r>
              <a:rPr lang="fr-BE" dirty="0"/>
              <a:t> and </a:t>
            </a:r>
            <a:r>
              <a:rPr lang="fr-BE" dirty="0" err="1"/>
              <a:t>agroecological</a:t>
            </a:r>
            <a:r>
              <a:rPr lang="fr-BE" dirty="0"/>
              <a:t> levers,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ideal</a:t>
            </a:r>
            <a:r>
              <a:rPr lang="fr-BE" dirty="0"/>
              <a:t> to </a:t>
            </a:r>
            <a:r>
              <a:rPr lang="fr-BE" dirty="0" err="1"/>
              <a:t>adapt</a:t>
            </a:r>
            <a:r>
              <a:rPr lang="fr-BE" dirty="0"/>
              <a:t> to </a:t>
            </a:r>
            <a:r>
              <a:rPr lang="fr-BE" dirty="0" err="1"/>
              <a:t>climate</a:t>
            </a:r>
            <a:r>
              <a:rPr lang="fr-BE" dirty="0"/>
              <a:t> change, but </a:t>
            </a:r>
            <a:r>
              <a:rPr lang="fr-BE" dirty="0" err="1"/>
              <a:t>also</a:t>
            </a:r>
            <a:r>
              <a:rPr lang="fr-BE" dirty="0"/>
              <a:t> to </a:t>
            </a:r>
            <a:r>
              <a:rPr lang="fr-BE" dirty="0" err="1"/>
              <a:t>mitigate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(C </a:t>
            </a:r>
            <a:r>
              <a:rPr lang="fr-BE" dirty="0" err="1"/>
              <a:t>stocking</a:t>
            </a:r>
            <a:r>
              <a:rPr lang="fr-BE" dirty="0"/>
              <a:t>).</a:t>
            </a:r>
          </a:p>
          <a:p>
            <a:pPr algn="just"/>
            <a:endParaRPr lang="fr-BE" dirty="0"/>
          </a:p>
          <a:p>
            <a:pPr marL="0" indent="0" algn="just">
              <a:buNone/>
            </a:pPr>
            <a:r>
              <a:rPr lang="fr-BE" dirty="0" err="1"/>
              <a:t>Crop</a:t>
            </a:r>
            <a:r>
              <a:rPr lang="fr-BE" dirty="0"/>
              <a:t> </a:t>
            </a:r>
            <a:r>
              <a:rPr lang="fr-BE" dirty="0" err="1"/>
              <a:t>models</a:t>
            </a:r>
            <a:r>
              <a:rPr lang="fr-BE" dirty="0"/>
              <a:t> </a:t>
            </a:r>
            <a:r>
              <a:rPr lang="fr-BE" dirty="0" err="1"/>
              <a:t>constitute</a:t>
            </a:r>
            <a:r>
              <a:rPr lang="fr-BE" dirty="0"/>
              <a:t> </a:t>
            </a:r>
            <a:r>
              <a:rPr lang="fr-BE" dirty="0" err="1"/>
              <a:t>great</a:t>
            </a:r>
            <a:r>
              <a:rPr lang="fr-BE" dirty="0"/>
              <a:t> </a:t>
            </a:r>
            <a:r>
              <a:rPr lang="fr-BE" dirty="0" err="1"/>
              <a:t>tools</a:t>
            </a:r>
            <a:r>
              <a:rPr lang="fr-BE" dirty="0"/>
              <a:t> to </a:t>
            </a:r>
            <a:r>
              <a:rPr lang="fr-BE" dirty="0" err="1"/>
              <a:t>investigate</a:t>
            </a:r>
            <a:r>
              <a:rPr lang="fr-BE" dirty="0"/>
              <a:t> </a:t>
            </a:r>
            <a:r>
              <a:rPr lang="fr-BE" dirty="0" err="1"/>
              <a:t>climate</a:t>
            </a:r>
            <a:r>
              <a:rPr lang="fr-BE" dirty="0"/>
              <a:t> change impact on agriculture and </a:t>
            </a:r>
            <a:r>
              <a:rPr lang="fr-BE" dirty="0" err="1"/>
              <a:t>its</a:t>
            </a:r>
            <a:r>
              <a:rPr lang="fr-BE" dirty="0"/>
              <a:t> </a:t>
            </a:r>
            <a:r>
              <a:rPr lang="fr-BE" dirty="0" err="1"/>
              <a:t>potential</a:t>
            </a:r>
            <a:r>
              <a:rPr lang="fr-BE" dirty="0"/>
              <a:t> to </a:t>
            </a:r>
            <a:r>
              <a:rPr lang="fr-BE" dirty="0" err="1"/>
              <a:t>mitigate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.</a:t>
            </a:r>
          </a:p>
          <a:p>
            <a:pPr marL="0" indent="0" algn="just">
              <a:buNone/>
            </a:pPr>
            <a:endParaRPr lang="fr-BE" dirty="0"/>
          </a:p>
          <a:p>
            <a:pPr marL="0" indent="0" algn="just">
              <a:buNone/>
            </a:pPr>
            <a:r>
              <a:rPr lang="fr-BE" dirty="0" err="1"/>
              <a:t>Systemic</a:t>
            </a:r>
            <a:r>
              <a:rPr lang="fr-BE" dirty="0"/>
              <a:t> </a:t>
            </a:r>
            <a:r>
              <a:rPr lang="fr-BE" dirty="0" err="1"/>
              <a:t>comparisons</a:t>
            </a:r>
            <a:r>
              <a:rPr lang="fr-BE" dirty="0"/>
              <a:t> are </a:t>
            </a:r>
            <a:r>
              <a:rPr lang="fr-BE" dirty="0" err="1"/>
              <a:t>required</a:t>
            </a:r>
            <a:r>
              <a:rPr lang="fr-BE" dirty="0"/>
              <a:t> for </a:t>
            </a:r>
            <a:r>
              <a:rPr lang="fr-BE" dirty="0" err="1"/>
              <a:t>highlighting</a:t>
            </a:r>
            <a:r>
              <a:rPr lang="fr-BE" dirty="0"/>
              <a:t> the </a:t>
            </a:r>
            <a:r>
              <a:rPr lang="fr-BE" dirty="0" err="1"/>
              <a:t>contrast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the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indicators</a:t>
            </a:r>
            <a:r>
              <a:rPr lang="fr-BE" dirty="0"/>
              <a:t>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E42798-0EB3-4EC6-8FF3-11624C9C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B75997-93DC-4C91-A2B1-DEAE7512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43</a:t>
            </a:fld>
            <a:endParaRPr lang="fr-B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FCC5117-8C49-4FAD-A507-EADF6BCC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55" y="886506"/>
            <a:ext cx="770590" cy="77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22FE47-D634-479A-8743-363AD029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48" y="2308102"/>
            <a:ext cx="637204" cy="731520"/>
          </a:xfrm>
          <a:prstGeom prst="rect">
            <a:avLst/>
          </a:prstGeom>
          <a:effectLst>
            <a:glow rad="127000">
              <a:schemeClr val="bg1"/>
            </a:glow>
            <a:outerShdw blurRad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6A46BB-DF74-4B04-8559-1185241D5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48" y="3659803"/>
            <a:ext cx="704365" cy="8782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79569C-2380-4A57-B4D3-9AF0C3C7E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486" y="5042329"/>
            <a:ext cx="723415" cy="7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66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30468C-B0D7-48FA-9376-7CCA94CF2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BE" sz="3500" dirty="0"/>
              <a:t>Prospective </a:t>
            </a:r>
            <a:r>
              <a:rPr lang="fr-BE" sz="3500" dirty="0" err="1"/>
              <a:t>analysis</a:t>
            </a:r>
            <a:r>
              <a:rPr lang="fr-BE" sz="3500" dirty="0"/>
              <a:t> of the </a:t>
            </a:r>
            <a:r>
              <a:rPr lang="fr-BE" sz="3500" dirty="0" err="1"/>
              <a:t>evolution</a:t>
            </a:r>
            <a:r>
              <a:rPr lang="fr-BE" sz="3500" dirty="0"/>
              <a:t> of </a:t>
            </a:r>
            <a:r>
              <a:rPr lang="fr-BE" sz="3500" dirty="0" err="1"/>
              <a:t>agronomic</a:t>
            </a:r>
            <a:r>
              <a:rPr lang="fr-BE" sz="3500" dirty="0"/>
              <a:t>, </a:t>
            </a:r>
            <a:r>
              <a:rPr lang="fr-BE" sz="3500" dirty="0" err="1"/>
              <a:t>environmental</a:t>
            </a:r>
            <a:r>
              <a:rPr lang="fr-BE" sz="3500" dirty="0"/>
              <a:t> and </a:t>
            </a:r>
            <a:r>
              <a:rPr lang="fr-BE" sz="3500" dirty="0" err="1"/>
              <a:t>nutritional</a:t>
            </a:r>
            <a:r>
              <a:rPr lang="fr-BE" sz="3500" dirty="0"/>
              <a:t> performances of </a:t>
            </a:r>
            <a:r>
              <a:rPr lang="fr-BE" sz="3500" dirty="0" err="1"/>
              <a:t>contrasting</a:t>
            </a:r>
            <a:r>
              <a:rPr lang="fr-BE" sz="3500" dirty="0"/>
              <a:t> </a:t>
            </a:r>
            <a:r>
              <a:rPr lang="fr-BE" sz="3500" dirty="0" err="1"/>
              <a:t>crop</a:t>
            </a:r>
            <a:r>
              <a:rPr lang="fr-BE" sz="3500" dirty="0"/>
              <a:t> rotations </a:t>
            </a:r>
            <a:r>
              <a:rPr lang="fr-BE" sz="3500" dirty="0" err="1"/>
              <a:t>when</a:t>
            </a:r>
            <a:r>
              <a:rPr lang="fr-BE" sz="3500" dirty="0"/>
              <a:t> </a:t>
            </a:r>
            <a:r>
              <a:rPr lang="fr-BE" sz="3500" dirty="0" err="1"/>
              <a:t>facing</a:t>
            </a:r>
            <a:r>
              <a:rPr lang="fr-BE" sz="3500" dirty="0"/>
              <a:t> </a:t>
            </a:r>
            <a:r>
              <a:rPr lang="fr-BE" sz="3500" dirty="0" err="1"/>
              <a:t>climate</a:t>
            </a:r>
            <a:r>
              <a:rPr lang="fr-BE" sz="3500" dirty="0"/>
              <a:t> change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4D48A8-0F2A-402D-BFA9-B2CCA51EBE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Mathieu Delandmeter, Jérôme </a:t>
            </a:r>
            <a:r>
              <a:rPr lang="fr-BE" dirty="0" err="1"/>
              <a:t>Bindelle</a:t>
            </a:r>
            <a:r>
              <a:rPr lang="fr-BE" dirty="0"/>
              <a:t>, Caroline De </a:t>
            </a:r>
            <a:r>
              <a:rPr lang="fr-BE" dirty="0" err="1"/>
              <a:t>Clerck</a:t>
            </a:r>
            <a:r>
              <a:rPr lang="fr-BE" dirty="0"/>
              <a:t>, Benjamin Dumont</a:t>
            </a:r>
          </a:p>
          <a:p>
            <a:r>
              <a:rPr lang="fr-BE" dirty="0"/>
              <a:t>Gembloux Agro-Bio Tech – </a:t>
            </a:r>
            <a:r>
              <a:rPr lang="fr-BE" dirty="0" err="1"/>
              <a:t>University</a:t>
            </a:r>
            <a:r>
              <a:rPr lang="fr-BE" dirty="0"/>
              <a:t> of </a:t>
            </a:r>
            <a:r>
              <a:rPr lang="fr-BE" dirty="0" err="1"/>
              <a:t>Liege</a:t>
            </a:r>
            <a:r>
              <a:rPr lang="fr-BE" dirty="0"/>
              <a:t> (</a:t>
            </a:r>
            <a:r>
              <a:rPr lang="fr-BE" dirty="0" err="1"/>
              <a:t>Belgium</a:t>
            </a:r>
            <a:r>
              <a:rPr lang="fr-BE" dirty="0"/>
              <a:t>)</a:t>
            </a:r>
          </a:p>
        </p:txBody>
      </p:sp>
      <p:pic>
        <p:nvPicPr>
          <p:cNvPr id="5" name="Image 4" descr="Une image contenant texte, portable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1A5D0A58-28C4-49AB-821D-AC8480D0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15" y="3226781"/>
            <a:ext cx="3398318" cy="3398318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A098F8-1F2B-4317-A023-57839EA1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7FF147-C90C-401C-B353-745CB15CFA41}"/>
              </a:ext>
            </a:extLst>
          </p:cNvPr>
          <p:cNvSpPr txBox="1"/>
          <p:nvPr/>
        </p:nvSpPr>
        <p:spPr>
          <a:xfrm>
            <a:off x="994299" y="4332303"/>
            <a:ext cx="339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mathieu.delandmeter@uliege.be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CBF44B-489B-42CD-A396-79B78194F966}"/>
              </a:ext>
            </a:extLst>
          </p:cNvPr>
          <p:cNvSpPr txBox="1"/>
          <p:nvPr/>
        </p:nvSpPr>
        <p:spPr>
          <a:xfrm>
            <a:off x="8892330" y="3962971"/>
            <a:ext cx="3187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400" b="1" dirty="0" err="1"/>
              <a:t>Acknowledgments</a:t>
            </a:r>
            <a:r>
              <a:rPr lang="fr-BE" sz="1400" b="1" dirty="0"/>
              <a:t>:</a:t>
            </a:r>
          </a:p>
          <a:p>
            <a:pPr algn="just"/>
            <a:endParaRPr lang="fr-BE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400" dirty="0" err="1"/>
              <a:t>Belgian</a:t>
            </a:r>
            <a:r>
              <a:rPr lang="fr-BE" sz="1400" dirty="0"/>
              <a:t> </a:t>
            </a:r>
            <a:r>
              <a:rPr lang="fr-BE" sz="1400" dirty="0" err="1"/>
              <a:t>Fund</a:t>
            </a:r>
            <a:r>
              <a:rPr lang="fr-BE" sz="1400" dirty="0"/>
              <a:t> for Scientific Research (F.R.S-FNRS) for </a:t>
            </a:r>
            <a:r>
              <a:rPr lang="fr-BE" sz="1400" dirty="0" err="1"/>
              <a:t>funding</a:t>
            </a:r>
            <a:r>
              <a:rPr lang="fr-BE" sz="1400" dirty="0"/>
              <a:t> </a:t>
            </a:r>
            <a:r>
              <a:rPr lang="fr-BE" sz="1400" dirty="0" err="1"/>
              <a:t>my</a:t>
            </a:r>
            <a:r>
              <a:rPr lang="fr-BE" sz="1400" dirty="0"/>
              <a:t> PhD </a:t>
            </a:r>
            <a:r>
              <a:rPr lang="fr-BE" sz="1400" dirty="0" err="1"/>
              <a:t>thesis</a:t>
            </a:r>
            <a:r>
              <a:rPr lang="fr-BE" sz="1400" dirty="0"/>
              <a:t> (</a:t>
            </a:r>
            <a:r>
              <a:rPr lang="fr-BE" sz="1400" dirty="0" err="1"/>
              <a:t>reference</a:t>
            </a:r>
            <a:r>
              <a:rPr lang="fr-BE" sz="1400" dirty="0"/>
              <a:t> FC 44221)</a:t>
            </a:r>
          </a:p>
          <a:p>
            <a:pPr algn="just"/>
            <a:endParaRPr lang="fr-BE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sz="1400" dirty="0" err="1"/>
              <a:t>University</a:t>
            </a:r>
            <a:r>
              <a:rPr lang="fr-BE" sz="1400" dirty="0"/>
              <a:t> of </a:t>
            </a:r>
            <a:r>
              <a:rPr lang="fr-BE" sz="1400" dirty="0" err="1"/>
              <a:t>Liege</a:t>
            </a:r>
            <a:r>
              <a:rPr lang="fr-BE" sz="1400" dirty="0"/>
              <a:t> (Gembloux Agro-Bio Tech)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93D861-CC78-46DF-B3D7-400B58894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17" y="5236191"/>
            <a:ext cx="1250530" cy="520153"/>
          </a:xfrm>
          <a:prstGeom prst="rect">
            <a:avLst/>
          </a:prstGeom>
        </p:spPr>
      </p:pic>
      <p:pic>
        <p:nvPicPr>
          <p:cNvPr id="1026" name="Picture 2" descr="Logos">
            <a:extLst>
              <a:ext uri="{FF2B5EF4-FFF2-40B4-BE49-F238E27FC236}">
                <a16:creationId xmlns:a16="http://schemas.microsoft.com/office/drawing/2014/main" id="{D888A7AB-1B75-4184-83C1-BFF3F02E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13" y="4445477"/>
            <a:ext cx="670937" cy="4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5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/>
              <a:t>Research framework</a:t>
            </a:r>
          </a:p>
        </p:txBody>
      </p:sp>
      <p:pic>
        <p:nvPicPr>
          <p:cNvPr id="5" name="Google Shape;209;p5" descr="Une image contenant texte, portable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04A92B5C-A1C3-44E8-9BFA-D97E2327259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5087" y="3130228"/>
            <a:ext cx="2834721" cy="27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0;p5">
            <a:extLst>
              <a:ext uri="{FF2B5EF4-FFF2-40B4-BE49-F238E27FC236}">
                <a16:creationId xmlns:a16="http://schemas.microsoft.com/office/drawing/2014/main" id="{C2E2357A-0F05-4805-BE0D-01C232AB4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3389" y="710163"/>
            <a:ext cx="1908451" cy="92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028073-9877-4EE1-ABA0-A76155E88D16}"/>
              </a:ext>
            </a:extLst>
          </p:cNvPr>
          <p:cNvSpPr txBox="1"/>
          <p:nvPr/>
        </p:nvSpPr>
        <p:spPr>
          <a:xfrm>
            <a:off x="7712111" y="5476869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modelling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lèche : en arc 18">
            <a:extLst>
              <a:ext uri="{FF2B5EF4-FFF2-40B4-BE49-F238E27FC236}">
                <a16:creationId xmlns:a16="http://schemas.microsoft.com/office/drawing/2014/main" id="{24E6E153-12DA-471F-B32D-70FE2170DC8E}"/>
              </a:ext>
            </a:extLst>
          </p:cNvPr>
          <p:cNvSpPr/>
          <p:nvPr/>
        </p:nvSpPr>
        <p:spPr>
          <a:xfrm rot="9424763">
            <a:off x="8510883" y="1380567"/>
            <a:ext cx="3187049" cy="3001379"/>
          </a:xfrm>
          <a:prstGeom prst="circularArrow">
            <a:avLst>
              <a:gd name="adj1" fmla="val 15613"/>
              <a:gd name="adj2" fmla="val 676097"/>
              <a:gd name="adj3" fmla="val 14410782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4253AE-111B-46C3-9512-6DE359FD44A8}"/>
              </a:ext>
            </a:extLst>
          </p:cNvPr>
          <p:cNvSpPr txBox="1"/>
          <p:nvPr/>
        </p:nvSpPr>
        <p:spPr>
          <a:xfrm>
            <a:off x="8527691" y="1629364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design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7D21BE2-F9C9-4D31-9B4C-E8469A95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35168BF7-749B-4B57-97BD-27E2338F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82625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89D73-C69C-450A-9D9D-11DD5F0B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52" y="191393"/>
            <a:ext cx="9337766" cy="315912"/>
          </a:xfrm>
        </p:spPr>
        <p:txBody>
          <a:bodyPr>
            <a:normAutofit fontScale="90000"/>
          </a:bodyPr>
          <a:lstStyle/>
          <a:p>
            <a:r>
              <a:rPr lang="fr-BE" dirty="0"/>
              <a:t>Research framework</a:t>
            </a:r>
          </a:p>
        </p:txBody>
      </p:sp>
      <p:pic>
        <p:nvPicPr>
          <p:cNvPr id="5" name="Google Shape;209;p5" descr="Une image contenant texte, portable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04A92B5C-A1C3-44E8-9BFA-D97E2327259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5087" y="3130228"/>
            <a:ext cx="2834721" cy="272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0;p5">
            <a:extLst>
              <a:ext uri="{FF2B5EF4-FFF2-40B4-BE49-F238E27FC236}">
                <a16:creationId xmlns:a16="http://schemas.microsoft.com/office/drawing/2014/main" id="{C2E2357A-0F05-4805-BE0D-01C232AB4D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3389" y="710163"/>
            <a:ext cx="1908451" cy="92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8;p4">
            <a:extLst>
              <a:ext uri="{FF2B5EF4-FFF2-40B4-BE49-F238E27FC236}">
                <a16:creationId xmlns:a16="http://schemas.microsoft.com/office/drawing/2014/main" id="{CD4B8220-18D0-42D7-87B5-12B1ED887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5451" y="3264064"/>
            <a:ext cx="1739935" cy="136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DBE99F-E01B-4188-86DD-6F701FDE0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7042" y="1414988"/>
            <a:ext cx="1258250" cy="14444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54CF9E-0DFE-4B7E-901F-B1AC69DACC11}"/>
              </a:ext>
            </a:extLst>
          </p:cNvPr>
          <p:cNvSpPr txBox="1"/>
          <p:nvPr/>
        </p:nvSpPr>
        <p:spPr>
          <a:xfrm>
            <a:off x="5488588" y="2368845"/>
            <a:ext cx="1445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impacts</a:t>
            </a:r>
          </a:p>
          <a:p>
            <a:endParaRPr lang="fr-B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153B02C-95D5-4B80-AA46-2320EC938BD4}"/>
              </a:ext>
            </a:extLst>
          </p:cNvPr>
          <p:cNvSpPr/>
          <p:nvPr/>
        </p:nvSpPr>
        <p:spPr>
          <a:xfrm rot="16200000">
            <a:off x="3801418" y="4789587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5E92BA-038C-48BA-B584-6640E46CC5A0}"/>
              </a:ext>
            </a:extLst>
          </p:cNvPr>
          <p:cNvSpPr txBox="1"/>
          <p:nvPr/>
        </p:nvSpPr>
        <p:spPr>
          <a:xfrm>
            <a:off x="4664622" y="5345376"/>
            <a:ext cx="143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Dietary impacts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028073-9877-4EE1-ABA0-A76155E88D16}"/>
              </a:ext>
            </a:extLst>
          </p:cNvPr>
          <p:cNvSpPr txBox="1"/>
          <p:nvPr/>
        </p:nvSpPr>
        <p:spPr>
          <a:xfrm>
            <a:off x="7712111" y="5476869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modelling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BF8313-61A8-465B-A099-38926CDB614E}"/>
              </a:ext>
            </a:extLst>
          </p:cNvPr>
          <p:cNvSpPr/>
          <p:nvPr/>
        </p:nvSpPr>
        <p:spPr>
          <a:xfrm>
            <a:off x="620876" y="878446"/>
            <a:ext cx="6649087" cy="571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B66A154D-14E9-46E3-9C0E-DB4A35DC2B95}"/>
              </a:ext>
            </a:extLst>
          </p:cNvPr>
          <p:cNvSpPr/>
          <p:nvPr/>
        </p:nvSpPr>
        <p:spPr>
          <a:xfrm rot="2773594">
            <a:off x="2926878" y="2942291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C2BF635F-728F-4830-814C-9A8F527DE798}"/>
              </a:ext>
            </a:extLst>
          </p:cNvPr>
          <p:cNvSpPr/>
          <p:nvPr/>
        </p:nvSpPr>
        <p:spPr>
          <a:xfrm rot="7827484">
            <a:off x="4585221" y="2942017"/>
            <a:ext cx="288000" cy="27319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 : en arc 18">
            <a:extLst>
              <a:ext uri="{FF2B5EF4-FFF2-40B4-BE49-F238E27FC236}">
                <a16:creationId xmlns:a16="http://schemas.microsoft.com/office/drawing/2014/main" id="{24E6E153-12DA-471F-B32D-70FE2170DC8E}"/>
              </a:ext>
            </a:extLst>
          </p:cNvPr>
          <p:cNvSpPr/>
          <p:nvPr/>
        </p:nvSpPr>
        <p:spPr>
          <a:xfrm rot="9424763">
            <a:off x="8510883" y="1380567"/>
            <a:ext cx="3187049" cy="3001379"/>
          </a:xfrm>
          <a:prstGeom prst="circularArrow">
            <a:avLst>
              <a:gd name="adj1" fmla="val 15613"/>
              <a:gd name="adj2" fmla="val 676097"/>
              <a:gd name="adj3" fmla="val 14410782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4747BBD-70FA-4D11-95D8-8E89197184A5}"/>
              </a:ext>
            </a:extLst>
          </p:cNvPr>
          <p:cNvSpPr txBox="1"/>
          <p:nvPr/>
        </p:nvSpPr>
        <p:spPr>
          <a:xfrm>
            <a:off x="962442" y="2298902"/>
            <a:ext cx="1127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Agronomic impacts</a:t>
            </a:r>
          </a:p>
          <a:p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lèche : en arc 20">
            <a:extLst>
              <a:ext uri="{FF2B5EF4-FFF2-40B4-BE49-F238E27FC236}">
                <a16:creationId xmlns:a16="http://schemas.microsoft.com/office/drawing/2014/main" id="{CC6179F0-28D7-4F01-9CC6-2EEC47270925}"/>
              </a:ext>
            </a:extLst>
          </p:cNvPr>
          <p:cNvSpPr/>
          <p:nvPr/>
        </p:nvSpPr>
        <p:spPr>
          <a:xfrm rot="13716081">
            <a:off x="5546688" y="3274868"/>
            <a:ext cx="3187049" cy="3001379"/>
          </a:xfrm>
          <a:prstGeom prst="circularArrow">
            <a:avLst>
              <a:gd name="adj1" fmla="val 15613"/>
              <a:gd name="adj2" fmla="val 676097"/>
              <a:gd name="adj3" fmla="val 14410782"/>
              <a:gd name="adj4" fmla="val 10800000"/>
              <a:gd name="adj5" fmla="val 125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4253AE-111B-46C3-9512-6DE359FD44A8}"/>
              </a:ext>
            </a:extLst>
          </p:cNvPr>
          <p:cNvSpPr txBox="1"/>
          <p:nvPr/>
        </p:nvSpPr>
        <p:spPr>
          <a:xfrm>
            <a:off x="8527691" y="1629364"/>
            <a:ext cx="36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Cropping systems design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19D1D0-133D-4863-AC3D-3707C833FB53}"/>
              </a:ext>
            </a:extLst>
          </p:cNvPr>
          <p:cNvSpPr txBox="1"/>
          <p:nvPr/>
        </p:nvSpPr>
        <p:spPr>
          <a:xfrm>
            <a:off x="4507083" y="761282"/>
            <a:ext cx="3665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Cropping systems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</a:p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BE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1774657-3771-4A1C-9E80-1BEEBECB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71" y="1578293"/>
            <a:ext cx="1258250" cy="12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29FA3C6-2122-48EE-81ED-4CC7AB39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9" y="5070182"/>
            <a:ext cx="1144678" cy="114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C835A9A-AB93-4F2D-8C95-358A5469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715792E-0701-4592-B9E0-95942345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6</a:t>
            </a:fld>
            <a:endParaRPr lang="fr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E5640C-4A20-4529-A736-3CF408F5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9145">
            <a:off x="688802" y="711597"/>
            <a:ext cx="1145631" cy="11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79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34125E-5FE3-461C-9E7B-36B7175B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Crop</a:t>
            </a:r>
            <a:r>
              <a:rPr lang="fr-BE" dirty="0"/>
              <a:t> rotations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30421A-4065-4C72-AAC6-6B8E9C5A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08D0ED-7BEC-4AEE-95D7-03B965CC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7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5362A1-1FED-405E-8E7A-B68E5A75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42" y="830717"/>
            <a:ext cx="3722103" cy="32420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D9D3A2-D3F3-4437-9D70-54C64972E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45" y="913030"/>
            <a:ext cx="3582238" cy="31631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A6F4C1-4666-42FE-B252-2D599A029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263" y="927509"/>
            <a:ext cx="3705602" cy="304845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AE6C89C-CF0B-4F64-AEE8-ACC1D5DB3F9E}"/>
              </a:ext>
            </a:extLst>
          </p:cNvPr>
          <p:cNvSpPr txBox="1"/>
          <p:nvPr/>
        </p:nvSpPr>
        <p:spPr>
          <a:xfrm>
            <a:off x="1875999" y="4072750"/>
            <a:ext cx="1149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Business-as-</a:t>
            </a:r>
            <a:r>
              <a:rPr lang="fr-BE" sz="2000" b="1" dirty="0" err="1"/>
              <a:t>usual</a:t>
            </a:r>
            <a:r>
              <a:rPr lang="fr-BE" sz="2000" b="1" dirty="0"/>
              <a:t> (BAU)                                 </a:t>
            </a:r>
            <a:r>
              <a:rPr lang="fr-BE" sz="2000" b="1" dirty="0" err="1"/>
              <a:t>Vegan</a:t>
            </a:r>
            <a:r>
              <a:rPr lang="fr-BE" sz="2000" b="1" dirty="0"/>
              <a:t>                              Integrated </a:t>
            </a:r>
            <a:r>
              <a:rPr lang="fr-BE" sz="2000" b="1" dirty="0" err="1"/>
              <a:t>Crop-Livestock</a:t>
            </a:r>
            <a:r>
              <a:rPr lang="fr-BE" sz="2000" b="1" dirty="0"/>
              <a:t> (ICLS)                     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37B60F-B491-41E0-B268-772DD6E7EE89}"/>
              </a:ext>
            </a:extLst>
          </p:cNvPr>
          <p:cNvSpPr txBox="1"/>
          <p:nvPr/>
        </p:nvSpPr>
        <p:spPr>
          <a:xfrm>
            <a:off x="147963" y="4982243"/>
            <a:ext cx="147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i="1" dirty="0"/>
              <a:t>Animal-</a:t>
            </a:r>
            <a:r>
              <a:rPr lang="fr-BE" sz="2000" b="1" i="1" dirty="0" err="1"/>
              <a:t>crop</a:t>
            </a:r>
            <a:endParaRPr lang="fr-BE" sz="2000" b="1" i="1" dirty="0"/>
          </a:p>
          <a:p>
            <a:pPr algn="ctr"/>
            <a:r>
              <a:rPr lang="fr-BE" sz="2000" b="1" i="1" dirty="0"/>
              <a:t>flow: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7819354-3DEA-4E4C-A2CA-4287E01AC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93" y="4961490"/>
            <a:ext cx="535709" cy="5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7F79994-CCA5-4645-A9FE-29009452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501" y="4709164"/>
            <a:ext cx="738910" cy="7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991E1D1-8A41-4FA2-B7A0-A45A34344A1A}"/>
              </a:ext>
            </a:extLst>
          </p:cNvPr>
          <p:cNvCxnSpPr>
            <a:cxnSpLocks/>
          </p:cNvCxnSpPr>
          <p:nvPr/>
        </p:nvCxnSpPr>
        <p:spPr>
          <a:xfrm>
            <a:off x="2985592" y="5229345"/>
            <a:ext cx="618837" cy="0"/>
          </a:xfrm>
          <a:prstGeom prst="straightConnector1">
            <a:avLst/>
          </a:prstGeom>
          <a:ln w="25400" cap="flat" cmpd="sng" algn="ctr">
            <a:solidFill>
              <a:schemeClr val="dk1"/>
            </a:solidFill>
            <a:prstDash val="dash"/>
            <a:round/>
            <a:headEnd type="triangle" w="lg" len="sm"/>
            <a:tailEnd type="triangle" w="lg" len="sm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1FE2A29-2029-4925-A89D-97976C32AEC4}"/>
              </a:ext>
            </a:extLst>
          </p:cNvPr>
          <p:cNvSpPr txBox="1"/>
          <p:nvPr/>
        </p:nvSpPr>
        <p:spPr>
          <a:xfrm>
            <a:off x="2227959" y="5604317"/>
            <a:ext cx="205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/>
              <a:t>External</a:t>
            </a:r>
            <a:r>
              <a:rPr lang="fr-BE" i="1" dirty="0"/>
              <a:t> connexion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41FC360-F640-469E-8E03-FDE10D8F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09" y="4961489"/>
            <a:ext cx="535709" cy="5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97D09B3-7C01-4226-994E-ED59D43E2447}"/>
              </a:ext>
            </a:extLst>
          </p:cNvPr>
          <p:cNvSpPr txBox="1"/>
          <p:nvPr/>
        </p:nvSpPr>
        <p:spPr>
          <a:xfrm>
            <a:off x="5380216" y="5604317"/>
            <a:ext cx="272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/>
              <a:t>No connexion (no </a:t>
            </a:r>
            <a:r>
              <a:rPr lang="fr-BE" i="1" dirty="0" err="1"/>
              <a:t>animals</a:t>
            </a:r>
            <a:r>
              <a:rPr lang="fr-BE" i="1" dirty="0"/>
              <a:t>)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99FDD64-E1AD-48AC-9EB2-CCEE3489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81" y="4948541"/>
            <a:ext cx="535709" cy="53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9C8BE6B-6DA9-4724-B442-A350AB3A33B6}"/>
              </a:ext>
            </a:extLst>
          </p:cNvPr>
          <p:cNvSpPr txBox="1"/>
          <p:nvPr/>
        </p:nvSpPr>
        <p:spPr>
          <a:xfrm>
            <a:off x="9407945" y="5604317"/>
            <a:ext cx="205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 err="1"/>
              <a:t>Internal</a:t>
            </a:r>
            <a:r>
              <a:rPr lang="fr-BE" i="1" dirty="0"/>
              <a:t> connexion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F97510C1-1C37-4A12-ADE8-7958786F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957" y="4881080"/>
            <a:ext cx="616122" cy="6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8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54BA6-9DAD-453E-A806-ECEEF10B9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The STICS </a:t>
            </a:r>
            <a:r>
              <a:rPr lang="fr-BE" dirty="0" err="1"/>
              <a:t>crop</a:t>
            </a:r>
            <a:r>
              <a:rPr lang="fr-BE" dirty="0"/>
              <a:t> model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3CF65-88BB-45DD-9A00-1C3DFEFED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0D7DC5-8F89-41B7-B98F-E0D13A8C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8</a:t>
            </a:fld>
            <a:endParaRPr lang="fr-BE" dirty="0"/>
          </a:p>
        </p:txBody>
      </p:sp>
      <p:pic>
        <p:nvPicPr>
          <p:cNvPr id="34" name="Image 24">
            <a:extLst>
              <a:ext uri="{FF2B5EF4-FFF2-40B4-BE49-F238E27FC236}">
                <a16:creationId xmlns:a16="http://schemas.microsoft.com/office/drawing/2014/main" id="{FCA478BF-DACB-4297-9BC9-5A6DE8508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94" y="2209193"/>
            <a:ext cx="4150658" cy="4029635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7A4905AD-F9D9-49D2-B3F8-F044D6AAC6B5}"/>
              </a:ext>
            </a:extLst>
          </p:cNvPr>
          <p:cNvSpPr/>
          <p:nvPr/>
        </p:nvSpPr>
        <p:spPr>
          <a:xfrm>
            <a:off x="5260601" y="1981153"/>
            <a:ext cx="2142563" cy="914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cs typeface="Calibri"/>
              </a:rPr>
              <a:t>Plant development module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88BE734-EA72-46F0-B0B1-575B5D657901}"/>
              </a:ext>
            </a:extLst>
          </p:cNvPr>
          <p:cNvSpPr/>
          <p:nvPr/>
        </p:nvSpPr>
        <p:spPr>
          <a:xfrm>
            <a:off x="7079269" y="4271692"/>
            <a:ext cx="2142563" cy="914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cs typeface="Calibri"/>
              </a:rPr>
              <a:t>Nutrition module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C7FD1BB-979F-42C5-B027-A20434354617}"/>
              </a:ext>
            </a:extLst>
          </p:cNvPr>
          <p:cNvSpPr/>
          <p:nvPr/>
        </p:nvSpPr>
        <p:spPr>
          <a:xfrm>
            <a:off x="3501436" y="4309116"/>
            <a:ext cx="2142563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Water balance module</a:t>
            </a:r>
          </a:p>
        </p:txBody>
      </p:sp>
      <p:sp>
        <p:nvSpPr>
          <p:cNvPr id="39" name="Flèche : double flèche verticale 38">
            <a:extLst>
              <a:ext uri="{FF2B5EF4-FFF2-40B4-BE49-F238E27FC236}">
                <a16:creationId xmlns:a16="http://schemas.microsoft.com/office/drawing/2014/main" id="{839EE6FE-6A7B-41AB-8D5A-AAC6B41E9AB2}"/>
              </a:ext>
            </a:extLst>
          </p:cNvPr>
          <p:cNvSpPr/>
          <p:nvPr/>
        </p:nvSpPr>
        <p:spPr>
          <a:xfrm rot="1860000">
            <a:off x="5258091" y="2957588"/>
            <a:ext cx="484094" cy="12192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ouble flèche verticale 39">
            <a:extLst>
              <a:ext uri="{FF2B5EF4-FFF2-40B4-BE49-F238E27FC236}">
                <a16:creationId xmlns:a16="http://schemas.microsoft.com/office/drawing/2014/main" id="{D87F0EF1-87F1-4BE3-8DDB-31B73842D9F8}"/>
              </a:ext>
            </a:extLst>
          </p:cNvPr>
          <p:cNvSpPr/>
          <p:nvPr/>
        </p:nvSpPr>
        <p:spPr>
          <a:xfrm rot="9060000">
            <a:off x="7104820" y="2957587"/>
            <a:ext cx="484094" cy="12192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 : double flèche verticale 40">
            <a:extLst>
              <a:ext uri="{FF2B5EF4-FFF2-40B4-BE49-F238E27FC236}">
                <a16:creationId xmlns:a16="http://schemas.microsoft.com/office/drawing/2014/main" id="{516E7D89-DFB1-4E08-AEC1-61ED3620A35D}"/>
              </a:ext>
            </a:extLst>
          </p:cNvPr>
          <p:cNvSpPr/>
          <p:nvPr/>
        </p:nvSpPr>
        <p:spPr>
          <a:xfrm rot="5400000">
            <a:off x="6115845" y="4156716"/>
            <a:ext cx="484094" cy="1219200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67DFE03B-8E37-4FBC-9E4B-CA2D1BADFA97}"/>
              </a:ext>
            </a:extLst>
          </p:cNvPr>
          <p:cNvSpPr/>
          <p:nvPr/>
        </p:nvSpPr>
        <p:spPr>
          <a:xfrm>
            <a:off x="9036890" y="2986881"/>
            <a:ext cx="977152" cy="158675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361F2F-1805-4E94-BCF2-BED1CD8913AC}"/>
              </a:ext>
            </a:extLst>
          </p:cNvPr>
          <p:cNvSpPr/>
          <p:nvPr/>
        </p:nvSpPr>
        <p:spPr>
          <a:xfrm>
            <a:off x="10116671" y="1799057"/>
            <a:ext cx="180190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cs typeface="Calibri"/>
              </a:rPr>
              <a:t>Yield</a:t>
            </a:r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04B4EC1-F872-4D06-B2A9-856799449047}"/>
              </a:ext>
            </a:extLst>
          </p:cNvPr>
          <p:cNvSpPr/>
          <p:nvPr/>
        </p:nvSpPr>
        <p:spPr>
          <a:xfrm>
            <a:off x="10116671" y="2865857"/>
            <a:ext cx="180190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Stresses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EB2152D-4D64-4A68-B1F0-E6278E7D46B4}"/>
              </a:ext>
            </a:extLst>
          </p:cNvPr>
          <p:cNvSpPr/>
          <p:nvPr/>
        </p:nvSpPr>
        <p:spPr>
          <a:xfrm>
            <a:off x="10116111" y="3932097"/>
            <a:ext cx="180190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>
                <a:solidFill>
                  <a:schemeClr val="tx1"/>
                </a:solidFill>
                <a:cs typeface="Calibri"/>
              </a:rPr>
              <a:t>Soil bio-</a:t>
            </a:r>
            <a:r>
              <a:rPr lang="fr-FR" dirty="0" err="1">
                <a:solidFill>
                  <a:schemeClr val="tx1"/>
                </a:solidFill>
                <a:cs typeface="Calibri"/>
              </a:rPr>
              <a:t>chemical</a:t>
            </a:r>
            <a:r>
              <a:rPr lang="fr-FR" dirty="0">
                <a:solidFill>
                  <a:schemeClr val="tx1"/>
                </a:solidFill>
                <a:cs typeface="Calibri"/>
              </a:rPr>
              <a:t> state (SOC, N…)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8692EDA-78D6-424B-9E4B-A443ADB02911}"/>
              </a:ext>
            </a:extLst>
          </p:cNvPr>
          <p:cNvSpPr/>
          <p:nvPr/>
        </p:nvSpPr>
        <p:spPr>
          <a:xfrm>
            <a:off x="10115549" y="4998336"/>
            <a:ext cx="180190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Water balance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C5ACE5D-3397-4C07-87BF-E168EF5CD580}"/>
              </a:ext>
            </a:extLst>
          </p:cNvPr>
          <p:cNvSpPr txBox="1"/>
          <p:nvPr/>
        </p:nvSpPr>
        <p:spPr>
          <a:xfrm>
            <a:off x="1159730" y="928416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200" b="1" dirty="0"/>
              <a:t>INPUTS</a:t>
            </a:r>
            <a:endParaRPr lang="fr-FR" sz="2200" dirty="0">
              <a:cs typeface="Calibri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46F5DC5-1539-4284-835B-B098C7E6F359}"/>
              </a:ext>
            </a:extLst>
          </p:cNvPr>
          <p:cNvSpPr txBox="1"/>
          <p:nvPr/>
        </p:nvSpPr>
        <p:spPr>
          <a:xfrm>
            <a:off x="10306457" y="928415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200" b="1" dirty="0">
                <a:cs typeface="Calibri"/>
              </a:rPr>
              <a:t>OUTPUTS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3A6C8FC-724B-416E-B69E-AEF4B54CDD39}"/>
              </a:ext>
            </a:extLst>
          </p:cNvPr>
          <p:cNvSpPr txBox="1"/>
          <p:nvPr/>
        </p:nvSpPr>
        <p:spPr>
          <a:xfrm>
            <a:off x="4730280" y="928417"/>
            <a:ext cx="3446929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dirty="0">
                <a:cs typeface="Calibri"/>
              </a:rPr>
              <a:t>Model daily computation</a:t>
            </a:r>
          </a:p>
        </p:txBody>
      </p:sp>
      <p:pic>
        <p:nvPicPr>
          <p:cNvPr id="50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26FD09-8578-41AC-A5BA-93E3E70F7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80" t="-2013" r="54584" b="885"/>
          <a:stretch/>
        </p:blipFill>
        <p:spPr>
          <a:xfrm>
            <a:off x="5791558" y="3395107"/>
            <a:ext cx="1229472" cy="1022017"/>
          </a:xfrm>
          <a:prstGeom prst="rect">
            <a:avLst/>
          </a:prstGeom>
        </p:spPr>
      </p:pic>
      <p:pic>
        <p:nvPicPr>
          <p:cNvPr id="51" name="Graphique 7" descr="Céréale avec un remplissage uni">
            <a:extLst>
              <a:ext uri="{FF2B5EF4-FFF2-40B4-BE49-F238E27FC236}">
                <a16:creationId xmlns:a16="http://schemas.microsoft.com/office/drawing/2014/main" id="{09C1B23B-70E2-4AD0-9995-21CB926A5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257613" y="1731468"/>
            <a:ext cx="565533" cy="565533"/>
          </a:xfrm>
          <a:prstGeom prst="rect">
            <a:avLst/>
          </a:prstGeom>
        </p:spPr>
      </p:pic>
      <p:pic>
        <p:nvPicPr>
          <p:cNvPr id="52" name="Graphique 9" descr="Partiellement ensoleillé avec un remplissage uni">
            <a:extLst>
              <a:ext uri="{FF2B5EF4-FFF2-40B4-BE49-F238E27FC236}">
                <a16:creationId xmlns:a16="http://schemas.microsoft.com/office/drawing/2014/main" id="{7A6A5763-CA4D-41B8-A11C-4CD4BB579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auto">
          <a:xfrm>
            <a:off x="221172" y="3433525"/>
            <a:ext cx="547172" cy="55635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6EFAD33-3381-46C3-A3ED-B5AF275EB614}"/>
              </a:ext>
            </a:extLst>
          </p:cNvPr>
          <p:cNvSpPr/>
          <p:nvPr/>
        </p:nvSpPr>
        <p:spPr bwMode="auto">
          <a:xfrm>
            <a:off x="879193" y="1844870"/>
            <a:ext cx="1764000" cy="360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8BC145">
                <a:lumMod val="75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Graphique 7" descr="Céréale avec un remplissage uni">
            <a:extLst>
              <a:ext uri="{FF2B5EF4-FFF2-40B4-BE49-F238E27FC236}">
                <a16:creationId xmlns:a16="http://schemas.microsoft.com/office/drawing/2014/main" id="{16AFA5BB-C0F8-4486-869D-897DC5B4A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257613" y="1731468"/>
            <a:ext cx="565533" cy="565533"/>
          </a:xfrm>
          <a:prstGeom prst="rect">
            <a:avLst/>
          </a:prstGeom>
        </p:spPr>
      </p:pic>
      <p:pic>
        <p:nvPicPr>
          <p:cNvPr id="55" name="Graphique 9" descr="Partiellement ensoleillé avec un remplissage uni">
            <a:extLst>
              <a:ext uri="{FF2B5EF4-FFF2-40B4-BE49-F238E27FC236}">
                <a16:creationId xmlns:a16="http://schemas.microsoft.com/office/drawing/2014/main" id="{C423654E-E5B0-4D79-9AD7-6306EACA3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auto">
          <a:xfrm>
            <a:off x="221172" y="3433525"/>
            <a:ext cx="547172" cy="55635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D7A0F1D2-760A-4964-AA83-EBEFFE069885}"/>
              </a:ext>
            </a:extLst>
          </p:cNvPr>
          <p:cNvSpPr/>
          <p:nvPr/>
        </p:nvSpPr>
        <p:spPr bwMode="auto">
          <a:xfrm>
            <a:off x="858175" y="2668310"/>
            <a:ext cx="1764000" cy="360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B7491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</a:t>
            </a:r>
            <a:endParaRPr kumimoji="0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EED134E-3EEA-43E0-ADF4-FB5483B2AD2E}"/>
              </a:ext>
            </a:extLst>
          </p:cNvPr>
          <p:cNvSpPr/>
          <p:nvPr/>
        </p:nvSpPr>
        <p:spPr bwMode="auto">
          <a:xfrm>
            <a:off x="868457" y="3584686"/>
            <a:ext cx="1764000" cy="360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1D6FA9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limate</a:t>
            </a:r>
            <a:endParaRPr kumimoji="0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Graphique 8" descr="Pyramide avec niveaux avec un remplissage uni">
            <a:extLst>
              <a:ext uri="{FF2B5EF4-FFF2-40B4-BE49-F238E27FC236}">
                <a16:creationId xmlns:a16="http://schemas.microsoft.com/office/drawing/2014/main" id="{04ECEEDD-3EED-4363-BB62-615FBDB7A9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212345" y="2547182"/>
            <a:ext cx="602256" cy="602256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EF38E3FA-FE46-4757-B68A-5FD8F861EF26}"/>
              </a:ext>
            </a:extLst>
          </p:cNvPr>
          <p:cNvSpPr txBox="1"/>
          <p:nvPr/>
        </p:nvSpPr>
        <p:spPr>
          <a:xfrm>
            <a:off x="884956" y="4541509"/>
            <a:ext cx="1764000" cy="400110"/>
          </a:xfrm>
          <a:prstGeom prst="rect">
            <a:avLst/>
          </a:prstGeom>
          <a:noFill/>
          <a:ln w="28575">
            <a:solidFill>
              <a:srgbClr val="1D9A78">
                <a:lumMod val="75000"/>
              </a:srgb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Initialization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60" name="Graphique 29" descr="Blockchain avec un remplissage uni">
            <a:extLst>
              <a:ext uri="{FF2B5EF4-FFF2-40B4-BE49-F238E27FC236}">
                <a16:creationId xmlns:a16="http://schemas.microsoft.com/office/drawing/2014/main" id="{62C1BE4C-AB6E-460B-AF1F-E19BD70CA6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271" y="4501655"/>
            <a:ext cx="546848" cy="537883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94FBB96-E9A3-4599-B86C-D6D49421C44C}"/>
              </a:ext>
            </a:extLst>
          </p:cNvPr>
          <p:cNvSpPr/>
          <p:nvPr/>
        </p:nvSpPr>
        <p:spPr bwMode="auto">
          <a:xfrm>
            <a:off x="879193" y="5510230"/>
            <a:ext cx="1764000" cy="360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F19D19"/>
            </a:solidFill>
            <a:prstDash val="solid"/>
            <a:miter lim="800000"/>
          </a:ln>
          <a:effectLst/>
        </p:spPr>
        <p:txBody>
          <a:bodyPr lIns="91440" tIns="45720" rIns="91440" bIns="4572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Graphique 10" descr="Tracteur avec un remplissage uni">
            <a:extLst>
              <a:ext uri="{FF2B5EF4-FFF2-40B4-BE49-F238E27FC236}">
                <a16:creationId xmlns:a16="http://schemas.microsoft.com/office/drawing/2014/main" id="{0F70DC99-26A4-4F29-9764-79B84D5C76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 bwMode="auto">
          <a:xfrm>
            <a:off x="184803" y="5398054"/>
            <a:ext cx="657340" cy="666521"/>
          </a:xfrm>
          <a:prstGeom prst="rect">
            <a:avLst/>
          </a:prstGeom>
        </p:spPr>
      </p:pic>
      <p:sp>
        <p:nvSpPr>
          <p:cNvPr id="63" name="Flèche : droite 62">
            <a:extLst>
              <a:ext uri="{FF2B5EF4-FFF2-40B4-BE49-F238E27FC236}">
                <a16:creationId xmlns:a16="http://schemas.microsoft.com/office/drawing/2014/main" id="{A45275EE-655D-4309-B051-D592A0559350}"/>
              </a:ext>
            </a:extLst>
          </p:cNvPr>
          <p:cNvSpPr/>
          <p:nvPr/>
        </p:nvSpPr>
        <p:spPr>
          <a:xfrm>
            <a:off x="2925778" y="2986881"/>
            <a:ext cx="977152" cy="158675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20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30CFACB-612B-40CC-87C6-C518F94A0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18" y="917408"/>
            <a:ext cx="9667875" cy="50292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0F5B9D-82F5-4413-A715-0ABD1DED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Comparison</a:t>
            </a:r>
            <a:r>
              <a:rPr lang="fr-BE" dirty="0"/>
              <a:t> </a:t>
            </a:r>
            <a:r>
              <a:rPr lang="fr-BE" dirty="0" err="1"/>
              <a:t>methodology</a:t>
            </a:r>
            <a:endParaRPr lang="fr-BE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F5BFFD-E832-4059-9D92-9F7E2B95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ILVO, 8th of </a:t>
            </a:r>
            <a:r>
              <a:rPr lang="fr-BE" dirty="0" err="1"/>
              <a:t>December</a:t>
            </a:r>
            <a:r>
              <a:rPr lang="fr-BE" dirty="0"/>
              <a:t>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0BD5CD-3A1C-489E-941F-20ED3A92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843A-6F70-4950-A2A5-B97FB71DD0C3}" type="slidenum">
              <a:rPr lang="fr-BE" smtClean="0"/>
              <a:pPr/>
              <a:t>9</a:t>
            </a:fld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7F9E8B-69EC-4D4E-B270-902E6F03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135" y="2258220"/>
            <a:ext cx="984389" cy="7530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14CF22B-02FA-4B85-A366-CBCCBD904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495" y="4605457"/>
            <a:ext cx="901850" cy="9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4CBCA34A-EE25-4985-98E4-D0940862FC00}"/>
              </a:ext>
            </a:extLst>
          </p:cNvPr>
          <p:cNvSpPr/>
          <p:nvPr/>
        </p:nvSpPr>
        <p:spPr>
          <a:xfrm>
            <a:off x="10495393" y="4083157"/>
            <a:ext cx="338022" cy="1857435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CE9A6254-0860-4B91-B1E7-35548957F953}"/>
              </a:ext>
            </a:extLst>
          </p:cNvPr>
          <p:cNvSpPr/>
          <p:nvPr/>
        </p:nvSpPr>
        <p:spPr>
          <a:xfrm>
            <a:off x="10495393" y="1355555"/>
            <a:ext cx="348087" cy="2683042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B13BA0A-D591-44E0-B7C8-12AA059EE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39" y="1611360"/>
            <a:ext cx="749125" cy="74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E91C62-CDA8-4342-840F-8CEE87E18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439" y="3029859"/>
            <a:ext cx="652539" cy="749125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55E3000-FE40-4E3D-AFC7-73E126C8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24" y="4605457"/>
            <a:ext cx="707553" cy="70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379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1479</Words>
  <Application>Microsoft Office PowerPoint</Application>
  <PresentationFormat>Grand écran</PresentationFormat>
  <Paragraphs>313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Thème Office</vt:lpstr>
      <vt:lpstr>Prospective analysis of the evolution of agronomic, environmental and nutritional performances of contrasting crop rotations when facing climate change</vt:lpstr>
      <vt:lpstr>Why?</vt:lpstr>
      <vt:lpstr>Overview</vt:lpstr>
      <vt:lpstr>Research framework</vt:lpstr>
      <vt:lpstr>Research framework</vt:lpstr>
      <vt:lpstr>Research framework</vt:lpstr>
      <vt:lpstr>Crop rotations</vt:lpstr>
      <vt:lpstr>The STICS crop model</vt:lpstr>
      <vt:lpstr>Comparison methodology</vt:lpstr>
      <vt:lpstr>Comparison methodology</vt:lpstr>
      <vt:lpstr>Simulating carbon balance</vt:lpstr>
      <vt:lpstr>Simulating carbon balance</vt:lpstr>
      <vt:lpstr>Simulating carbon balance</vt:lpstr>
      <vt:lpstr>Simulating carbon balance</vt:lpstr>
      <vt:lpstr>Simulating carbon balance</vt:lpstr>
      <vt:lpstr>Simulating carbon balance</vt:lpstr>
      <vt:lpstr>Let’s go back to EcoFoodSystem!</vt:lpstr>
      <vt:lpstr>Accounting for climatic variability</vt:lpstr>
      <vt:lpstr>Accounting for climatic variability</vt:lpstr>
      <vt:lpstr>Future climatic conditions - Methodology</vt:lpstr>
      <vt:lpstr>Results</vt:lpstr>
      <vt:lpstr>Yields</vt:lpstr>
      <vt:lpstr>Yields</vt:lpstr>
      <vt:lpstr>Yields</vt:lpstr>
      <vt:lpstr>Results</vt:lpstr>
      <vt:lpstr>Soil Organic Carbon</vt:lpstr>
      <vt:lpstr>Soil Organic Carbon</vt:lpstr>
      <vt:lpstr>Results</vt:lpstr>
      <vt:lpstr>Self-sufficiency</vt:lpstr>
      <vt:lpstr>Self-sufficiency</vt:lpstr>
      <vt:lpstr>Results</vt:lpstr>
      <vt:lpstr>Yields evolution</vt:lpstr>
      <vt:lpstr>Yields evolution</vt:lpstr>
      <vt:lpstr>Results</vt:lpstr>
      <vt:lpstr>Soil Organic Carbon evolution</vt:lpstr>
      <vt:lpstr>Carbon balance evolution</vt:lpstr>
      <vt:lpstr>Carbon balance evolution</vt:lpstr>
      <vt:lpstr>Multi-criteria summary</vt:lpstr>
      <vt:lpstr>Multi-criteria summary</vt:lpstr>
      <vt:lpstr>Conclusion</vt:lpstr>
      <vt:lpstr>Conclusion</vt:lpstr>
      <vt:lpstr>Conclusion</vt:lpstr>
      <vt:lpstr>Conclusion</vt:lpstr>
      <vt:lpstr>Prospective analysis of the evolution of agronomic, environmental and nutritional performances of contrasting crop rotations when facing climate 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Mathieu Delandmeter</dc:creator>
  <cp:lastModifiedBy>Mathieu Delandmeter</cp:lastModifiedBy>
  <cp:revision>303</cp:revision>
  <dcterms:created xsi:type="dcterms:W3CDTF">2022-03-24T17:32:11Z</dcterms:created>
  <dcterms:modified xsi:type="dcterms:W3CDTF">2022-12-07T09:26:10Z</dcterms:modified>
</cp:coreProperties>
</file>