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62" r:id="rId4"/>
    <p:sldId id="385" r:id="rId5"/>
    <p:sldId id="265" r:id="rId6"/>
    <p:sldId id="268" r:id="rId7"/>
    <p:sldId id="419" r:id="rId8"/>
    <p:sldId id="263" r:id="rId9"/>
    <p:sldId id="264" r:id="rId10"/>
    <p:sldId id="413" r:id="rId11"/>
    <p:sldId id="286" r:id="rId12"/>
    <p:sldId id="420" r:id="rId13"/>
    <p:sldId id="414" r:id="rId14"/>
    <p:sldId id="369" r:id="rId15"/>
    <p:sldId id="417" r:id="rId16"/>
    <p:sldId id="421" r:id="rId17"/>
    <p:sldId id="294" r:id="rId18"/>
    <p:sldId id="387" r:id="rId19"/>
    <p:sldId id="388" r:id="rId20"/>
    <p:sldId id="296" r:id="rId21"/>
    <p:sldId id="295" r:id="rId22"/>
    <p:sldId id="371" r:id="rId23"/>
    <p:sldId id="297" r:id="rId24"/>
    <p:sldId id="422" r:id="rId25"/>
    <p:sldId id="308" r:id="rId26"/>
    <p:sldId id="316" r:id="rId27"/>
    <p:sldId id="317" r:id="rId28"/>
    <p:sldId id="289" r:id="rId29"/>
    <p:sldId id="370" r:id="rId30"/>
    <p:sldId id="379" r:id="rId31"/>
    <p:sldId id="341" r:id="rId32"/>
    <p:sldId id="299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DD12B"/>
    <a:srgbClr val="969696"/>
    <a:srgbClr val="F59871"/>
    <a:srgbClr val="F5A15C"/>
    <a:srgbClr val="F37F7A"/>
    <a:srgbClr val="B3B3B3"/>
    <a:srgbClr val="2D840E"/>
    <a:srgbClr val="007CB3"/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FA891-E76F-4058-A35B-3EE803A0946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A5495-C4B7-4CB4-9A29-5A01D42C93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8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thesis is about neurons but we need first to understand what they 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19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09179-03C9-101F-1B8C-E08761840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67544A-0BCE-B363-108D-91CC110EB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283F42-34D0-64E8-599B-3CB7AB1F1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about both controllers timescales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EA31AC-BF26-53A6-EA3B-7B3FB1F6D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9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6A41-4854-1DE8-9450-FC1C3B591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1E48BB-8203-4E68-6883-8245201BD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2030F0-D9C7-FF66-DCF8-FD7994B8B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answers but no real agreement on that question.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5CEAE9-C349-F1B8-C4F8-65E939F22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A23A3-9314-5630-9C2B-E84481CD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0D93CF-D98F-1114-CAE3-D4FE7B778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1E8A5B-E62F-CBEB-211D-D10A83534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of mean intracellular calcium to up or downregulate. Ratios of conductances are genetically encoded. Physiological origin of homogeneous scaling.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82C41-FB43-CF0D-061E-75A075204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09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of mean intracellular calcium to up or downregulate. Ratios of conductances are genetically encoded. Physiological origin of homogeneous scaling.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00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602A-C284-4E32-C5B5-E0797955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10CF5A-BE72-B589-14FA-ADB9B189F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467AC8-82BD-F4DC-5F50-3219EA476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about both controllers timescales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123514-C122-579B-BBDA-645397711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55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E1676-B1D6-EDBB-1323-7BDFB8846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1F2771-E0EC-ABE1-7729-E8E4C680F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966B87-638D-4032-6F23-360E5A63D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answers but no real agreement on that question.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BFDCC7-92CC-D5A8-E086-FC19B0562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38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Naïve way of </a:t>
            </a:r>
            <a:r>
              <a:rPr lang="en-US" dirty="0" err="1"/>
              <a:t>nmod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2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about both controllers timescales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32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0E984-4821-2B03-BA91-16F49169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D004F7-DB5E-D9F3-0E17-F01A6667E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43FB221-9274-D075-97AB-944624F7A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answers but no real agreement on that question.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358AD5-E3F6-B628-85F8-4661504F8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ratios encoded lead to different firing excitabilities. Population built with this model align on homogeneous scaling where the slope depends on the encoded ratio.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Neurons are the cells processing the information and responsible for cognition. It uses electrical signal to communicate. Information is transmitted during a spike. Don’t need to describe the spike.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that work ? Ion channels are responsible of this electrical signal. No change in ion. Change type of channel by changing the kinetics of the channel. They are voltage gated, and produce a current, which affects the voltage and so on. Only change in type and density.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8EC3-0A15-F107-9073-1601B3D5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347A97-3B1F-6540-3E00-5AFAF8C58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0340D2-8B37-CE08-5405-11EF604A4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Voltage gated ion channel opening depends on the membrane voltage. However, once they change their permeability, they will produce a channel current, that, in turn, affect the membrane voltage, and so on. So, we already see that this is involved in a complex feedback loop.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019797-4160-2362-F854-6CE0F3143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</a:t>
            </a:r>
            <a:r>
              <a:rPr lang="en-US"/>
              <a:t>use exact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74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chose to study the effect of </a:t>
            </a:r>
            <a:r>
              <a:rPr lang="en-US" dirty="0" err="1"/>
              <a:t>nmod</a:t>
            </a:r>
            <a:r>
              <a:rPr lang="en-US" dirty="0"/>
              <a:t> on </a:t>
            </a:r>
            <a:r>
              <a:rPr lang="en-US" dirty="0" err="1"/>
              <a:t>g_bar</a:t>
            </a:r>
            <a:r>
              <a:rPr lang="en-US" dirty="0"/>
              <a:t>, which is dominant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8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FE978-AF58-C0C7-4557-C04A41A5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CE2D81-A4E1-172C-A8CF-C7E529C2A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30592E-6AC3-0D16-3ACF-2E2FB3DC7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answers but no real agreement on that question.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AA10A4-EAAF-8E1B-D545-E70682826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2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activity is very plastic and neuromodulated. Don’t cite neuromodulators. There are many neuromodulators, here is an example of 3. Why is that useful ? On the left, motor circuit OFF, on the right, sometimes 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2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know everything, and it has never been modeled.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A5495-C4B7-4CB4-9A29-5A01D42C93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1098A-E731-C88C-2A36-B1972D9FA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F5C8C7-A0CD-1ADE-3332-37934F5E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EECE65-96FF-8BE8-A442-3FE573F0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64730-35D4-56B5-EE5A-14402886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6A6774-12AC-1923-DBF8-7924AF06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9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E87BD-8F30-AB79-5B55-A9AA981D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F59F75-6D89-07D7-A93E-7AB36853E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A28B7-095A-077B-F629-245BE879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8F056-9034-D03E-BF59-5C33C901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6F7F3F-2D72-04DC-C24A-5B180B9B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8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F12469-197F-48B1-2DCE-98E36505B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075C72-9047-A1A6-7204-08D7556CB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E23083-52F8-7A51-37F3-EC433D3F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02A34E-A958-CFE5-F6BC-915CE511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6964BB-7F45-DFFF-37F6-0BEBC7C2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1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048E1-A43B-A5DA-BB42-A9DDC155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737A4F-11F5-54FA-7302-A12649E3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E7E4BB-DAC7-5027-4B68-192AC06C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CA67FB-5506-58D0-3A3B-7F0CB6511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9E4E90-9436-88FE-3B70-77671840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9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F4B54-A624-87D4-AB59-15E0BCA2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5C9F19-7423-FB4D-DD3F-F5EEB46C6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5DFA85-2EB9-C3EA-03FC-D2BDAB5F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86B5C-62AD-C94A-87EC-647C9E35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92C9EC-928A-70A4-2AB8-D176FCA0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01246-B7CF-3FFA-7B15-CDC9CCD7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DDE81A-EC37-F70F-022D-3FF03A3A4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A6FFC4-607D-46AA-99AD-19F108DE9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B9A63-C23D-F42D-6684-88CE86EF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1400C2-8DF3-9286-B36A-CB15648B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2E27ED-FC47-EE39-4576-38C754B2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0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FA0AE-3081-7A72-67C0-EED4888F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1033FE-DA7C-A1A4-AFFD-09BB053E6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AD26A0-5537-2A5B-C7C0-65365B5AB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3CFF7B-C0D0-9CFF-5E1E-9132A07C1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EAA369-385E-EAC3-F0E0-3410B947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D527EB9-092F-5E49-F782-0B283415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867234-3AED-1BA9-8BA3-D2998290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5A3EE36-24C2-646F-D938-FF7F6AB9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A86E8-8C9B-4156-C41C-2908A231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72F71E-13BD-7FB5-FDB8-5D6E3874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A7E371-96BC-D5D9-4CD1-DD758430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DF1036-9B84-4F58-9570-E62DAF5D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EAA97E-B75F-52D8-F606-8A9DAFAB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B1311E-E8AF-E7BF-F8E8-8B466750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E294A6-559F-EDE8-9BC3-C6ECD326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0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9DA4F-4872-F447-90AF-853ED8A8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E79A97-0828-69BC-14C9-5B985574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9C1F6C-DD45-7253-BF0D-74AF3BC98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5B460B-2705-991A-CF91-B4D875CE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E75E15-15BE-9D59-B060-4B60DB30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12A994-D6A6-63E0-A986-4841C845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2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9293E-52EF-AFC5-FCE1-F86EBA72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4E0A36-7D76-1392-5759-E767ACEBA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1E09A4-E651-2DFA-1798-19CEC592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567020-2CE6-8494-22D3-1D30BEB5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DD145D-2349-228E-580A-C18ECDC6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046D4A-0DA6-DA36-B72B-BE483EF2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1E083C-DBE1-14E4-C9BC-04EA82BB5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0D74FE-E6E5-6379-5762-A255DB555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6587C4-7439-5C1D-8237-A98851AFE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C3D98E-9876-4511-B771-74D7C4B808F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895F0D-7201-E579-9B1A-F0FE2C7E1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8B0A20-9D7F-CD02-4B66-909A38C9B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7D577-5AFF-4611-9C49-9230A7E1E2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3E2E316E-64B5-0617-6C7A-5E67B91D10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r="9616"/>
          <a:stretch/>
        </p:blipFill>
        <p:spPr>
          <a:xfrm>
            <a:off x="1" y="0"/>
            <a:ext cx="12192000" cy="68752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0E6D9A-7836-2D20-9D34-9F82A97C8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154" y="1420747"/>
            <a:ext cx="11281691" cy="3221529"/>
          </a:xfrm>
        </p:spPr>
        <p:txBody>
          <a:bodyPr anchor="ctr">
            <a:normAutofit/>
          </a:bodyPr>
          <a:lstStyle/>
          <a:p>
            <a:r>
              <a:rPr lang="en-US" sz="4800" b="1" dirty="0"/>
              <a:t>Neuromodulation and homeostasis: complementary mechanisms for robust neural function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7832C980-7C76-3F29-3E4C-A4BB9F015D63}"/>
              </a:ext>
            </a:extLst>
          </p:cNvPr>
          <p:cNvSpPr txBox="1">
            <a:spLocks/>
          </p:cNvSpPr>
          <p:nvPr/>
        </p:nvSpPr>
        <p:spPr>
          <a:xfrm>
            <a:off x="3721585" y="4366678"/>
            <a:ext cx="4748823" cy="754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dirty="0">
                <a:latin typeface="Aptos Display (En-têtes)"/>
              </a:rPr>
              <a:t>Arthur Fyon </a:t>
            </a:r>
            <a:r>
              <a:rPr lang="fr-BE" dirty="0">
                <a:latin typeface="Aptos Display (En-têtes)"/>
              </a:rPr>
              <a:t>&amp; Guillaume </a:t>
            </a:r>
            <a:r>
              <a:rPr lang="fr-BE" dirty="0" err="1">
                <a:latin typeface="Aptos Display (En-têtes)"/>
              </a:rPr>
              <a:t>Drion</a:t>
            </a:r>
            <a:endParaRPr lang="fr-BE" dirty="0">
              <a:latin typeface="Aptos Display (En-têtes)"/>
            </a:endParaRPr>
          </a:p>
          <a:p>
            <a:r>
              <a:rPr lang="fr-BE" dirty="0">
                <a:latin typeface="Aptos Display (En-têtes)"/>
              </a:rPr>
              <a:t>March 20th 2025</a:t>
            </a:r>
            <a:endParaRPr lang="en" dirty="0">
              <a:latin typeface="Aptos Display (En-têtes)"/>
            </a:endParaRPr>
          </a:p>
        </p:txBody>
      </p:sp>
      <p:pic>
        <p:nvPicPr>
          <p:cNvPr id="6" name="Image 5" descr="Une image contenant Police, Graphique, graphisme, texte&#10;&#10;Description générée automatiquement">
            <a:extLst>
              <a:ext uri="{FF2B5EF4-FFF2-40B4-BE49-F238E27FC236}">
                <a16:creationId xmlns:a16="http://schemas.microsoft.com/office/drawing/2014/main" id="{18424702-758E-461C-D6D8-37B382AD7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86" y="5774162"/>
            <a:ext cx="1189223" cy="754075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053D6B38-89A4-CA63-8359-F9864DDA5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5904" y="5372093"/>
            <a:ext cx="3930941" cy="1558211"/>
          </a:xfrm>
          <a:prstGeom prst="rect">
            <a:avLst/>
          </a:prstGeom>
        </p:spPr>
      </p:pic>
      <p:pic>
        <p:nvPicPr>
          <p:cNvPr id="7" name="Image 6" descr="Une image contenant Graphique, graphism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EAF304D-62EB-C499-1898-46832C637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130"/>
            <a:ext cx="5294000" cy="10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7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BB7B-414C-221B-8795-983F7C465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1A147-6457-C4ED-E87B-9DD14667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Neuromodulation as a controller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E233BE-5E95-F1D9-01F8-698AD7CD8BEE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62DA4E9-6622-53FE-78CE-A408920B7E75}"/>
              </a:ext>
            </a:extLst>
          </p:cNvPr>
          <p:cNvGrpSpPr>
            <a:grpSpLocks noChangeAspect="1"/>
          </p:cNvGrpSpPr>
          <p:nvPr/>
        </p:nvGrpSpPr>
        <p:grpSpPr>
          <a:xfrm>
            <a:off x="930115" y="2249864"/>
            <a:ext cx="4409981" cy="3133535"/>
            <a:chOff x="792955" y="1797952"/>
            <a:chExt cx="3308879" cy="2351141"/>
          </a:xfrm>
        </p:grpSpPr>
        <p:pic>
          <p:nvPicPr>
            <p:cNvPr id="6" name="Image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7B3CF8B7-367B-B091-3502-DE4229B38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2" b="70940"/>
            <a:stretch/>
          </p:blipFill>
          <p:spPr>
            <a:xfrm>
              <a:off x="838200" y="1836876"/>
              <a:ext cx="3263634" cy="231221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FA3177-13C2-0900-525D-DB2C9F855374}"/>
                </a:ext>
              </a:extLst>
            </p:cNvPr>
            <p:cNvSpPr/>
            <p:nvPr/>
          </p:nvSpPr>
          <p:spPr>
            <a:xfrm>
              <a:off x="792955" y="1797952"/>
              <a:ext cx="363963" cy="358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6726E-F93D-09F0-96C0-6E5C80427559}"/>
              </a:ext>
            </a:extLst>
          </p:cNvPr>
          <p:cNvSpPr/>
          <p:nvPr/>
        </p:nvSpPr>
        <p:spPr>
          <a:xfrm>
            <a:off x="6715489" y="1711575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D8B35B4E-2F72-314B-4745-B5DC94313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1" b="70940"/>
          <a:stretch/>
        </p:blipFill>
        <p:spPr>
          <a:xfrm>
            <a:off x="7378922" y="2275804"/>
            <a:ext cx="4291098" cy="3081657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69DD668B-C496-ED74-92F4-8C77DD2A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22" y="5347361"/>
            <a:ext cx="2643187" cy="110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87FA0DF-0214-1246-2F54-1FE971E6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70" y="5391572"/>
            <a:ext cx="1052219" cy="11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5AE6E4-523E-BB09-048A-FC026BD9D627}"/>
              </a:ext>
            </a:extLst>
          </p:cNvPr>
          <p:cNvSpPr/>
          <p:nvPr/>
        </p:nvSpPr>
        <p:spPr>
          <a:xfrm>
            <a:off x="6464808" y="1711575"/>
            <a:ext cx="5205212" cy="4777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AE77E1-8A35-9AEA-82A8-17F2914DEDE9}"/>
              </a:ext>
            </a:extLst>
          </p:cNvPr>
          <p:cNvSpPr txBox="1"/>
          <p:nvPr/>
        </p:nvSpPr>
        <p:spPr>
          <a:xfrm>
            <a:off x="-271111" y="6249787"/>
            <a:ext cx="337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Fyon et al., 2023</a:t>
            </a:r>
          </a:p>
        </p:txBody>
      </p:sp>
    </p:spTree>
    <p:extLst>
      <p:ext uri="{BB962C8B-B14F-4D97-AF65-F5344CB8AC3E}">
        <p14:creationId xmlns:p14="http://schemas.microsoft.com/office/powerpoint/2010/main" val="4286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F807-DD96-2695-4144-2C96ED23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82C25-D754-31F2-76CF-8D0D1086C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Two degenerate neurons are modulated </a:t>
            </a:r>
            <a:br>
              <a:rPr lang="en-US" dirty="0"/>
            </a:br>
            <a:r>
              <a:rPr lang="en-US" dirty="0"/>
              <a:t>in a similar way</a:t>
            </a:r>
          </a:p>
        </p:txBody>
      </p:sp>
      <p:pic>
        <p:nvPicPr>
          <p:cNvPr id="6" name="2neurons_accelerated">
            <a:hlinkClick r:id="" action="ppaction://media"/>
            <a:extLst>
              <a:ext uri="{FF2B5EF4-FFF2-40B4-BE49-F238E27FC236}">
                <a16:creationId xmlns:a16="http://schemas.microsoft.com/office/drawing/2014/main" id="{64D0766B-5FF0-F5D6-8B54-1081E42D4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7145"/>
          <a:stretch/>
        </p:blipFill>
        <p:spPr>
          <a:xfrm>
            <a:off x="1168664" y="1690688"/>
            <a:ext cx="9854672" cy="45928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845504-15BA-F2EC-AA31-66131BF63E39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1CDD6-4BBE-4EB5-E371-E041E4928BBB}"/>
              </a:ext>
            </a:extLst>
          </p:cNvPr>
          <p:cNvSpPr/>
          <p:nvPr/>
        </p:nvSpPr>
        <p:spPr>
          <a:xfrm>
            <a:off x="8732578" y="1999709"/>
            <a:ext cx="765383" cy="189803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80144-66BD-D807-416A-6F7D629B0DDC}"/>
              </a:ext>
            </a:extLst>
          </p:cNvPr>
          <p:cNvSpPr/>
          <p:nvPr/>
        </p:nvSpPr>
        <p:spPr>
          <a:xfrm>
            <a:off x="8732577" y="3897744"/>
            <a:ext cx="765383" cy="208741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6EDE5-3FC8-92CC-CE71-372247D8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291477-C9E8-585B-78D7-DE3BF3CC6FAA}"/>
              </a:ext>
            </a:extLst>
          </p:cNvPr>
          <p:cNvSpPr txBox="1"/>
          <p:nvPr/>
        </p:nvSpPr>
        <p:spPr>
          <a:xfrm>
            <a:off x="239898" y="2667527"/>
            <a:ext cx="539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How can neuromodulation and homeostasis cooperate to produce robust function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CDE281-F34B-95B7-961B-14ECAAC9A57C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8F35C5-A882-FED5-7A65-EAF6363D61C2}"/>
              </a:ext>
            </a:extLst>
          </p:cNvPr>
          <p:cNvSpPr txBox="1"/>
          <p:nvPr/>
        </p:nvSpPr>
        <p:spPr>
          <a:xfrm>
            <a:off x="6256524" y="1447602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I. Neuromodulation seen 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as a controller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9C1EF7B-D3B1-00CB-8C22-2E4BBB457447}"/>
              </a:ext>
            </a:extLst>
          </p:cNvPr>
          <p:cNvCxnSpPr>
            <a:cxnSpLocks/>
          </p:cNvCxnSpPr>
          <p:nvPr/>
        </p:nvCxnSpPr>
        <p:spPr>
          <a:xfrm flipV="1">
            <a:off x="5570290" y="1934904"/>
            <a:ext cx="1038225" cy="9423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04349E4-67D0-3767-3558-64E07C8FD4EC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634945" y="3406191"/>
            <a:ext cx="79432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69D76D4-5D5C-E44B-9C2A-C6B43763C5E2}"/>
              </a:ext>
            </a:extLst>
          </p:cNvPr>
          <p:cNvSpPr txBox="1"/>
          <p:nvPr/>
        </p:nvSpPr>
        <p:spPr>
          <a:xfrm>
            <a:off x="6189034" y="2921168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II. Homeostasis seen</a:t>
            </a:r>
            <a:br>
              <a:rPr lang="en-US" sz="3000" b="1" dirty="0"/>
            </a:br>
            <a:r>
              <a:rPr lang="en-US" sz="3000" b="1" dirty="0"/>
              <a:t>as a controller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05A784-8A21-85E9-5B43-2B58319A55FD}"/>
              </a:ext>
            </a:extLst>
          </p:cNvPr>
          <p:cNvCxnSpPr>
            <a:cxnSpLocks/>
          </p:cNvCxnSpPr>
          <p:nvPr/>
        </p:nvCxnSpPr>
        <p:spPr>
          <a:xfrm>
            <a:off x="5528726" y="3747491"/>
            <a:ext cx="1006764" cy="115454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344EA4A-192A-84B2-4973-DF486A3AE394}"/>
              </a:ext>
            </a:extLst>
          </p:cNvPr>
          <p:cNvSpPr txBox="1"/>
          <p:nvPr/>
        </p:nvSpPr>
        <p:spPr>
          <a:xfrm>
            <a:off x="6032108" y="4507212"/>
            <a:ext cx="53950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III. Cooperation to 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robust neural function</a:t>
            </a:r>
          </a:p>
        </p:txBody>
      </p:sp>
    </p:spTree>
    <p:extLst>
      <p:ext uri="{BB962C8B-B14F-4D97-AF65-F5344CB8AC3E}">
        <p14:creationId xmlns:p14="http://schemas.microsoft.com/office/powerpoint/2010/main" val="388052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8520-F86A-C200-D1E4-CB1AF9A2B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3D561-DE31-7F0D-93B6-06AB019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Homeostatic plasticity preserves function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8C045E-B26B-8C2D-5EB2-044F00DFF461}"/>
              </a:ext>
            </a:extLst>
          </p:cNvPr>
          <p:cNvSpPr txBox="1"/>
          <p:nvPr/>
        </p:nvSpPr>
        <p:spPr>
          <a:xfrm>
            <a:off x="4409694" y="5743443"/>
            <a:ext cx="337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Karunanithi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and Brown, 2015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A653A7-E251-5561-782F-5DFDEB39C057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47F627-CD4B-C70D-D3A1-21D33CDE37D1}"/>
              </a:ext>
            </a:extLst>
          </p:cNvPr>
          <p:cNvSpPr/>
          <p:nvPr/>
        </p:nvSpPr>
        <p:spPr>
          <a:xfrm>
            <a:off x="9497961" y="4702629"/>
            <a:ext cx="311823" cy="22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51B5A-6F4A-8F67-6E10-5B81E62DF326}"/>
              </a:ext>
            </a:extLst>
          </p:cNvPr>
          <p:cNvSpPr/>
          <p:nvPr/>
        </p:nvSpPr>
        <p:spPr>
          <a:xfrm>
            <a:off x="10726808" y="4407572"/>
            <a:ext cx="379245" cy="22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81DF6-C57A-BC3D-CA75-B1044669BE5A}"/>
              </a:ext>
            </a:extLst>
          </p:cNvPr>
          <p:cNvSpPr/>
          <p:nvPr/>
        </p:nvSpPr>
        <p:spPr>
          <a:xfrm>
            <a:off x="9541874" y="5446121"/>
            <a:ext cx="524954" cy="29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5EE567-EA23-087F-98B7-B26E74897C1B}"/>
              </a:ext>
            </a:extLst>
          </p:cNvPr>
          <p:cNvSpPr/>
          <p:nvPr/>
        </p:nvSpPr>
        <p:spPr>
          <a:xfrm>
            <a:off x="8409056" y="4332748"/>
            <a:ext cx="1657771" cy="29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F8BC02-A22E-5732-384D-39ED72525032}"/>
              </a:ext>
            </a:extLst>
          </p:cNvPr>
          <p:cNvSpPr/>
          <p:nvPr/>
        </p:nvSpPr>
        <p:spPr>
          <a:xfrm>
            <a:off x="8561456" y="4485148"/>
            <a:ext cx="489067" cy="714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ontiers | Heat shock response and homeostatic plasticity">
            <a:extLst>
              <a:ext uri="{FF2B5EF4-FFF2-40B4-BE49-F238E27FC236}">
                <a16:creationId xmlns:a16="http://schemas.microsoft.com/office/drawing/2014/main" id="{0F5ECEDB-60D6-C93F-3068-E639B25F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817096"/>
            <a:ext cx="80962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4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85D18-41AD-B203-A0C9-788AE81A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D27B8-D6AC-8AAE-D92E-1CBA3765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model of homeostatic control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F19137-5B21-BFC8-0D5B-1B5AEE0BC08C}"/>
              </a:ext>
            </a:extLst>
          </p:cNvPr>
          <p:cNvSpPr txBox="1"/>
          <p:nvPr/>
        </p:nvSpPr>
        <p:spPr>
          <a:xfrm>
            <a:off x="2889676" y="5576326"/>
            <a:ext cx="297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O’Leary et al., 2014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144814-7342-D83F-4F71-D0FE6B99CB16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66199AB-1009-DD25-B80B-17C717F185E1}"/>
              </a:ext>
            </a:extLst>
          </p:cNvPr>
          <p:cNvGrpSpPr/>
          <p:nvPr/>
        </p:nvGrpSpPr>
        <p:grpSpPr>
          <a:xfrm>
            <a:off x="741514" y="2256073"/>
            <a:ext cx="6675712" cy="2910974"/>
            <a:chOff x="2061888" y="2334126"/>
            <a:chExt cx="6675712" cy="291097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15A3AF8-94EF-49A2-0FCF-515A18E1C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109"/>
            <a:stretch/>
          </p:blipFill>
          <p:spPr>
            <a:xfrm>
              <a:off x="2061888" y="2378075"/>
              <a:ext cx="6675712" cy="28670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17B9AF-44C1-CF20-A204-4C81E7CC315D}"/>
                </a:ext>
              </a:extLst>
            </p:cNvPr>
            <p:cNvSpPr/>
            <p:nvPr/>
          </p:nvSpPr>
          <p:spPr>
            <a:xfrm>
              <a:off x="5118100" y="2334126"/>
              <a:ext cx="36195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92B11F50-69CF-8E3B-D6F6-E6F6C83E7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889000"/>
              <a:ext cx="381000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94A0EB33-0575-E0EC-C59D-43EF65EB2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5" y="2803275"/>
              <a:ext cx="295275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4" name="Picture 6">
            <a:extLst>
              <a:ext uri="{FF2B5EF4-FFF2-40B4-BE49-F238E27FC236}">
                <a16:creationId xmlns:a16="http://schemas.microsoft.com/office/drawing/2014/main" id="{EA32B19C-CB2C-8FB6-676C-914368C3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62" y="2197497"/>
            <a:ext cx="2643187" cy="110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ED78E63-3EB3-0FF0-99CF-A976947F57B0}"/>
              </a:ext>
            </a:extLst>
          </p:cNvPr>
          <p:cNvCxnSpPr/>
          <p:nvPr/>
        </p:nvCxnSpPr>
        <p:spPr>
          <a:xfrm flipV="1">
            <a:off x="7020232" y="2680081"/>
            <a:ext cx="1852417" cy="63283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7EDC3A-AEDB-C06A-DEED-A2E89F8797F8}"/>
              </a:ext>
            </a:extLst>
          </p:cNvPr>
          <p:cNvGrpSpPr/>
          <p:nvPr/>
        </p:nvGrpSpPr>
        <p:grpSpPr>
          <a:xfrm>
            <a:off x="7864664" y="3545086"/>
            <a:ext cx="4139381" cy="2867026"/>
            <a:chOff x="8052618" y="3498040"/>
            <a:chExt cx="4139381" cy="2867026"/>
          </a:xfrm>
        </p:grpSpPr>
        <p:pic>
          <p:nvPicPr>
            <p:cNvPr id="7" name="Espace réservé du contenu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827DD2BC-0A0E-E623-F638-1A2A375CB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8" t="57506" b="15685"/>
            <a:stretch/>
          </p:blipFill>
          <p:spPr>
            <a:xfrm>
              <a:off x="8052618" y="3498040"/>
              <a:ext cx="4139381" cy="2867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45EE33-0FFC-6FB8-2087-5C05FE433E94}"/>
                </a:ext>
              </a:extLst>
            </p:cNvPr>
            <p:cNvSpPr/>
            <p:nvPr/>
          </p:nvSpPr>
          <p:spPr>
            <a:xfrm>
              <a:off x="8719548" y="5088786"/>
              <a:ext cx="562842" cy="681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296E3D-5EFB-DA86-6461-9F5A36FD21C6}"/>
                </a:ext>
              </a:extLst>
            </p:cNvPr>
            <p:cNvSpPr/>
            <p:nvPr/>
          </p:nvSpPr>
          <p:spPr>
            <a:xfrm>
              <a:off x="9199839" y="4878081"/>
              <a:ext cx="203199" cy="210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06AE19-B610-99DA-239B-80CD291218A8}"/>
              </a:ext>
            </a:extLst>
          </p:cNvPr>
          <p:cNvSpPr/>
          <p:nvPr/>
        </p:nvSpPr>
        <p:spPr>
          <a:xfrm>
            <a:off x="9497961" y="4702629"/>
            <a:ext cx="311823" cy="22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6221A7-93E0-2FB9-D0DC-173518034062}"/>
              </a:ext>
            </a:extLst>
          </p:cNvPr>
          <p:cNvSpPr/>
          <p:nvPr/>
        </p:nvSpPr>
        <p:spPr>
          <a:xfrm>
            <a:off x="10726808" y="4407572"/>
            <a:ext cx="379245" cy="22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B27FDA-2396-88B6-6689-DA6A09DB1F8E}"/>
              </a:ext>
            </a:extLst>
          </p:cNvPr>
          <p:cNvSpPr/>
          <p:nvPr/>
        </p:nvSpPr>
        <p:spPr>
          <a:xfrm>
            <a:off x="9541874" y="5446121"/>
            <a:ext cx="524954" cy="29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638A0A-E994-7002-DFA3-6E2FA5E2BD42}"/>
              </a:ext>
            </a:extLst>
          </p:cNvPr>
          <p:cNvSpPr/>
          <p:nvPr/>
        </p:nvSpPr>
        <p:spPr>
          <a:xfrm>
            <a:off x="8409056" y="4332748"/>
            <a:ext cx="1657771" cy="29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A21A81-27C8-BE2E-B57F-6A0E7018E18A}"/>
              </a:ext>
            </a:extLst>
          </p:cNvPr>
          <p:cNvSpPr/>
          <p:nvPr/>
        </p:nvSpPr>
        <p:spPr>
          <a:xfrm>
            <a:off x="8561456" y="4485148"/>
            <a:ext cx="489067" cy="714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7B6EC-FFEE-7013-3223-85566F80E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C2E40-A16B-3B67-CCAE-739FF406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Homeostasis as a controller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973AE2-5F6A-D950-AB3E-BF3ED320E574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7610BFB-2BB8-8FF3-083B-817BAB961B1A}"/>
              </a:ext>
            </a:extLst>
          </p:cNvPr>
          <p:cNvGrpSpPr>
            <a:grpSpLocks noChangeAspect="1"/>
          </p:cNvGrpSpPr>
          <p:nvPr/>
        </p:nvGrpSpPr>
        <p:grpSpPr>
          <a:xfrm>
            <a:off x="930115" y="2249864"/>
            <a:ext cx="4409981" cy="3133535"/>
            <a:chOff x="792955" y="1797952"/>
            <a:chExt cx="3308879" cy="2351141"/>
          </a:xfrm>
        </p:grpSpPr>
        <p:pic>
          <p:nvPicPr>
            <p:cNvPr id="6" name="Image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D78917C8-5C4B-CCA9-0BC7-F90CF746B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2" b="70940"/>
            <a:stretch/>
          </p:blipFill>
          <p:spPr>
            <a:xfrm>
              <a:off x="838200" y="1836876"/>
              <a:ext cx="3263634" cy="231221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25AF3A-7D26-4279-364D-6FDEEC0D6CE9}"/>
                </a:ext>
              </a:extLst>
            </p:cNvPr>
            <p:cNvSpPr/>
            <p:nvPr/>
          </p:nvSpPr>
          <p:spPr>
            <a:xfrm>
              <a:off x="792955" y="1797952"/>
              <a:ext cx="363963" cy="358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DB945-C4BB-22A0-9661-661AB64B1C84}"/>
              </a:ext>
            </a:extLst>
          </p:cNvPr>
          <p:cNvSpPr/>
          <p:nvPr/>
        </p:nvSpPr>
        <p:spPr>
          <a:xfrm>
            <a:off x="6715489" y="1711575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7BC08C99-6E1F-AAD9-DF39-7C10F4086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1" b="70940"/>
          <a:stretch/>
        </p:blipFill>
        <p:spPr>
          <a:xfrm>
            <a:off x="7378922" y="2275804"/>
            <a:ext cx="4291098" cy="3081657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35AE58E-BF91-85C4-DB05-F8279F26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77" y="5357461"/>
            <a:ext cx="2643187" cy="110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B6C151-9921-056C-15FE-81E234A3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70" y="5391572"/>
            <a:ext cx="1052219" cy="11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4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D5119-7FC1-40F1-D379-E21A3DB68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67C5C4-30A3-0113-747D-9AD2C2945B53}"/>
              </a:ext>
            </a:extLst>
          </p:cNvPr>
          <p:cNvSpPr txBox="1"/>
          <p:nvPr/>
        </p:nvSpPr>
        <p:spPr>
          <a:xfrm>
            <a:off x="239898" y="2667527"/>
            <a:ext cx="539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How can neuromodulation and homeostasis cooperate to produce robust function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48D4DE-6333-4EC7-138E-A5C6F54C30E4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7DB0BF-F2F2-C53E-E78F-F52D3854E92D}"/>
              </a:ext>
            </a:extLst>
          </p:cNvPr>
          <p:cNvSpPr txBox="1"/>
          <p:nvPr/>
        </p:nvSpPr>
        <p:spPr>
          <a:xfrm>
            <a:off x="6256524" y="1447602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I. Neuromodulation seen 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as a controller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CF8C21D-C3DB-2CC5-D70F-59868B2FCEE7}"/>
              </a:ext>
            </a:extLst>
          </p:cNvPr>
          <p:cNvCxnSpPr>
            <a:cxnSpLocks/>
          </p:cNvCxnSpPr>
          <p:nvPr/>
        </p:nvCxnSpPr>
        <p:spPr>
          <a:xfrm flipV="1">
            <a:off x="5570290" y="1934904"/>
            <a:ext cx="1038225" cy="9423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7DC8CE9-555A-2A50-A0D0-3994CFA1C57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634945" y="3406191"/>
            <a:ext cx="794327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1D11EAF-D61D-2745-9DB9-9B78315EFA4D}"/>
              </a:ext>
            </a:extLst>
          </p:cNvPr>
          <p:cNvSpPr txBox="1"/>
          <p:nvPr/>
        </p:nvSpPr>
        <p:spPr>
          <a:xfrm>
            <a:off x="6189034" y="2921168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II. Homeostasis seen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as a controller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9566477-1AF5-C982-D7EE-3FEFEEBBFAAC}"/>
              </a:ext>
            </a:extLst>
          </p:cNvPr>
          <p:cNvCxnSpPr>
            <a:cxnSpLocks/>
          </p:cNvCxnSpPr>
          <p:nvPr/>
        </p:nvCxnSpPr>
        <p:spPr>
          <a:xfrm>
            <a:off x="5528726" y="3747491"/>
            <a:ext cx="1006764" cy="115454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D597732-85DE-AECB-F81F-4D11EF187FF9}"/>
              </a:ext>
            </a:extLst>
          </p:cNvPr>
          <p:cNvSpPr txBox="1"/>
          <p:nvPr/>
        </p:nvSpPr>
        <p:spPr>
          <a:xfrm>
            <a:off x="6032108" y="4507212"/>
            <a:ext cx="53950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III. Cooperation to </a:t>
            </a:r>
            <a:br>
              <a:rPr lang="en-US" sz="3000" b="1" dirty="0"/>
            </a:br>
            <a:r>
              <a:rPr lang="en-US" sz="3000" b="1" dirty="0"/>
              <a:t>robust neural function</a:t>
            </a:r>
          </a:p>
        </p:txBody>
      </p:sp>
    </p:spTree>
    <p:extLst>
      <p:ext uri="{BB962C8B-B14F-4D97-AF65-F5344CB8AC3E}">
        <p14:creationId xmlns:p14="http://schemas.microsoft.com/office/powerpoint/2010/main" val="169471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3D7E4-D16B-8B42-D07A-677C0441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Homeostasis can lead to pathological excitability in the presence of sharp neuromodulation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0711F6-747B-F87D-C3F6-446178C2E938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pic>
        <p:nvPicPr>
          <p:cNvPr id="9" name="Image 8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93FF54EC-3E08-9AB9-61A3-A16E73EAD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6" r="42287" b="35540"/>
          <a:stretch/>
        </p:blipFill>
        <p:spPr>
          <a:xfrm>
            <a:off x="3368566" y="2516424"/>
            <a:ext cx="5454867" cy="324548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56C8CE-1CF7-4800-C4C3-7B53E25A0AAC}"/>
              </a:ext>
            </a:extLst>
          </p:cNvPr>
          <p:cNvGrpSpPr/>
          <p:nvPr/>
        </p:nvGrpSpPr>
        <p:grpSpPr>
          <a:xfrm>
            <a:off x="10015673" y="2856211"/>
            <a:ext cx="898253" cy="2565911"/>
            <a:chOff x="10837570" y="2712461"/>
            <a:chExt cx="898253" cy="2565911"/>
          </a:xfrm>
        </p:grpSpPr>
        <p:pic>
          <p:nvPicPr>
            <p:cNvPr id="10" name="Image 9" descr="Une image contenant texte, diagramme, ligne, Parallèle&#10;&#10;Description générée automatiquement">
              <a:extLst>
                <a:ext uri="{FF2B5EF4-FFF2-40B4-BE49-F238E27FC236}">
                  <a16:creationId xmlns:a16="http://schemas.microsoft.com/office/drawing/2014/main" id="{7381711B-82FF-B5F7-28C4-E16319E7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3" t="8464" r="41480" b="65628"/>
            <a:stretch/>
          </p:blipFill>
          <p:spPr>
            <a:xfrm>
              <a:off x="11157005" y="2811440"/>
              <a:ext cx="565534" cy="246693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164595-EC8A-EE66-7311-5B4FA49C6096}"/>
                </a:ext>
              </a:extLst>
            </p:cNvPr>
            <p:cNvSpPr/>
            <p:nvPr/>
          </p:nvSpPr>
          <p:spPr>
            <a:xfrm>
              <a:off x="1083757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4A66B5-0C1E-32EC-4D58-6E7FD481337F}"/>
                </a:ext>
              </a:extLst>
            </p:cNvPr>
            <p:cNvSpPr/>
            <p:nvPr/>
          </p:nvSpPr>
          <p:spPr>
            <a:xfrm>
              <a:off x="1137186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D0476-E447-96DC-B781-4E132B597CE7}"/>
                </a:ext>
              </a:extLst>
            </p:cNvPr>
            <p:cNvSpPr/>
            <p:nvPr/>
          </p:nvSpPr>
          <p:spPr>
            <a:xfrm>
              <a:off x="11031940" y="4743703"/>
              <a:ext cx="169593" cy="228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F76BF98-0F35-67EE-0D6E-F72A957D29D7}"/>
              </a:ext>
            </a:extLst>
          </p:cNvPr>
          <p:cNvSpPr/>
          <p:nvPr/>
        </p:nvSpPr>
        <p:spPr>
          <a:xfrm>
            <a:off x="3315909" y="2547161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30F84D-0F15-310A-D73D-8D144C0415C5}"/>
              </a:ext>
            </a:extLst>
          </p:cNvPr>
          <p:cNvSpPr/>
          <p:nvPr/>
        </p:nvSpPr>
        <p:spPr>
          <a:xfrm>
            <a:off x="8311488" y="2367891"/>
            <a:ext cx="452934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64B8C-4B33-1CD1-572E-B77857C42FB1}"/>
              </a:ext>
            </a:extLst>
          </p:cNvPr>
          <p:cNvSpPr/>
          <p:nvPr/>
        </p:nvSpPr>
        <p:spPr>
          <a:xfrm>
            <a:off x="8603608" y="2905701"/>
            <a:ext cx="452934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A3C6C4CC-1DE2-D004-7247-2FE3E422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95118" r="46267" b="-12"/>
          <a:stretch/>
        </p:blipFill>
        <p:spPr>
          <a:xfrm>
            <a:off x="4239906" y="5550090"/>
            <a:ext cx="4212609" cy="4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2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15A8-54B4-3E84-2DE9-2F124EAB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79372-6D74-1579-33DD-147AF338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Homeostasis can lead to pathological excitability in the presence of sharp neuromodulation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E22A34-F52A-D54D-9575-F377D7F5A974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pic>
        <p:nvPicPr>
          <p:cNvPr id="9" name="Image 8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E29BED6D-BDC9-7E2F-B3E0-95FBCEE99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21" r="42115" b="67795"/>
          <a:stretch/>
        </p:blipFill>
        <p:spPr>
          <a:xfrm>
            <a:off x="3368566" y="2516424"/>
            <a:ext cx="5454867" cy="324548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4E92734-C100-AE75-4E39-916CA4837EA2}"/>
              </a:ext>
            </a:extLst>
          </p:cNvPr>
          <p:cNvGrpSpPr/>
          <p:nvPr/>
        </p:nvGrpSpPr>
        <p:grpSpPr>
          <a:xfrm>
            <a:off x="10015673" y="2856211"/>
            <a:ext cx="898253" cy="2565911"/>
            <a:chOff x="10837570" y="2712461"/>
            <a:chExt cx="898253" cy="2565911"/>
          </a:xfrm>
        </p:grpSpPr>
        <p:pic>
          <p:nvPicPr>
            <p:cNvPr id="10" name="Image 9" descr="Une image contenant texte, diagramme, ligne, Parallèle&#10;&#10;Description générée automatiquement">
              <a:extLst>
                <a:ext uri="{FF2B5EF4-FFF2-40B4-BE49-F238E27FC236}">
                  <a16:creationId xmlns:a16="http://schemas.microsoft.com/office/drawing/2014/main" id="{C9A6F7BC-40C6-FD83-4CBE-FBB8D7ADD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3" t="8464" r="41480" b="65628"/>
            <a:stretch/>
          </p:blipFill>
          <p:spPr>
            <a:xfrm>
              <a:off x="11157005" y="2811440"/>
              <a:ext cx="565534" cy="246693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7D314C-B3FF-47C0-8BC2-BCA86C33A2C2}"/>
                </a:ext>
              </a:extLst>
            </p:cNvPr>
            <p:cNvSpPr/>
            <p:nvPr/>
          </p:nvSpPr>
          <p:spPr>
            <a:xfrm>
              <a:off x="1083757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036222-ACC2-5661-DC43-EA425C1391C5}"/>
                </a:ext>
              </a:extLst>
            </p:cNvPr>
            <p:cNvSpPr/>
            <p:nvPr/>
          </p:nvSpPr>
          <p:spPr>
            <a:xfrm>
              <a:off x="1137186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A0152B-2C7B-692E-21B4-2E22CC834330}"/>
                </a:ext>
              </a:extLst>
            </p:cNvPr>
            <p:cNvSpPr/>
            <p:nvPr/>
          </p:nvSpPr>
          <p:spPr>
            <a:xfrm>
              <a:off x="11031940" y="4743703"/>
              <a:ext cx="169593" cy="228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A5C06-72D4-F7F4-C465-ABC6AAB0A3B5}"/>
              </a:ext>
            </a:extLst>
          </p:cNvPr>
          <p:cNvSpPr/>
          <p:nvPr/>
        </p:nvSpPr>
        <p:spPr>
          <a:xfrm>
            <a:off x="3306811" y="2513303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137038-6158-E703-6011-DE32EEDAB9E0}"/>
              </a:ext>
            </a:extLst>
          </p:cNvPr>
          <p:cNvSpPr/>
          <p:nvPr/>
        </p:nvSpPr>
        <p:spPr>
          <a:xfrm>
            <a:off x="8311488" y="2367891"/>
            <a:ext cx="452934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3889D-EAD9-1B1A-31DB-3236DACE3A0D}"/>
              </a:ext>
            </a:extLst>
          </p:cNvPr>
          <p:cNvSpPr/>
          <p:nvPr/>
        </p:nvSpPr>
        <p:spPr>
          <a:xfrm>
            <a:off x="8615675" y="2806722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79570-2502-4A36-1996-4AFA63FA184F}"/>
              </a:ext>
            </a:extLst>
          </p:cNvPr>
          <p:cNvSpPr/>
          <p:nvPr/>
        </p:nvSpPr>
        <p:spPr>
          <a:xfrm>
            <a:off x="8311488" y="3429000"/>
            <a:ext cx="476967" cy="2521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B2EC0F-8DAA-03D1-B02E-B4490E7EE1EB}"/>
              </a:ext>
            </a:extLst>
          </p:cNvPr>
          <p:cNvSpPr/>
          <p:nvPr/>
        </p:nvSpPr>
        <p:spPr>
          <a:xfrm>
            <a:off x="8386168" y="3331191"/>
            <a:ext cx="151787" cy="286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13F6DC25-32B9-8CB6-910C-155204D94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95118" r="46267" b="-12"/>
          <a:stretch/>
        </p:blipFill>
        <p:spPr>
          <a:xfrm>
            <a:off x="4221709" y="5486399"/>
            <a:ext cx="4212609" cy="4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28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0B0E-BF88-5B63-11BB-46483FB22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14DC0-8D9E-76CE-5299-DCBFD24D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Homeostasis can lead to pathological excitability in the presence of sharp neuromodulation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E5D247-9FB6-37DF-1DFE-26D2C1514E64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pic>
        <p:nvPicPr>
          <p:cNvPr id="9" name="Image 8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5F48D93C-FD03-52AE-3832-0C84269F6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65255" r="42307" b="-12"/>
          <a:stretch/>
        </p:blipFill>
        <p:spPr>
          <a:xfrm>
            <a:off x="3368566" y="2516424"/>
            <a:ext cx="5454867" cy="351588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E206EF6-8276-4B3B-7BA7-C7591613D23A}"/>
              </a:ext>
            </a:extLst>
          </p:cNvPr>
          <p:cNvGrpSpPr/>
          <p:nvPr/>
        </p:nvGrpSpPr>
        <p:grpSpPr>
          <a:xfrm>
            <a:off x="10015673" y="2864760"/>
            <a:ext cx="898253" cy="2565911"/>
            <a:chOff x="10837570" y="2712461"/>
            <a:chExt cx="898253" cy="2565911"/>
          </a:xfrm>
        </p:grpSpPr>
        <p:pic>
          <p:nvPicPr>
            <p:cNvPr id="10" name="Image 9" descr="Une image contenant texte, diagramme, ligne, Parallèle&#10;&#10;Description générée automatiquement">
              <a:extLst>
                <a:ext uri="{FF2B5EF4-FFF2-40B4-BE49-F238E27FC236}">
                  <a16:creationId xmlns:a16="http://schemas.microsoft.com/office/drawing/2014/main" id="{C33965CA-B050-E67E-ED65-FD3266F2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3" t="8464" r="41480" b="65628"/>
            <a:stretch/>
          </p:blipFill>
          <p:spPr>
            <a:xfrm>
              <a:off x="11157005" y="2811440"/>
              <a:ext cx="565534" cy="246693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8AE0D0-604B-BB61-5944-C4CCEABEB577}"/>
                </a:ext>
              </a:extLst>
            </p:cNvPr>
            <p:cNvSpPr/>
            <p:nvPr/>
          </p:nvSpPr>
          <p:spPr>
            <a:xfrm>
              <a:off x="1083757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90948A-0123-9C2F-20F7-56E7F51054EA}"/>
                </a:ext>
              </a:extLst>
            </p:cNvPr>
            <p:cNvSpPr/>
            <p:nvPr/>
          </p:nvSpPr>
          <p:spPr>
            <a:xfrm>
              <a:off x="11371860" y="2712461"/>
              <a:ext cx="363963" cy="16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3E33AF-27DE-811C-AF4B-6C142576264C}"/>
                </a:ext>
              </a:extLst>
            </p:cNvPr>
            <p:cNvSpPr/>
            <p:nvPr/>
          </p:nvSpPr>
          <p:spPr>
            <a:xfrm>
              <a:off x="11031940" y="4743703"/>
              <a:ext cx="169593" cy="228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CCC27CA-EF30-E5F7-77AB-F76F2C182F10}"/>
              </a:ext>
            </a:extLst>
          </p:cNvPr>
          <p:cNvSpPr/>
          <p:nvPr/>
        </p:nvSpPr>
        <p:spPr>
          <a:xfrm>
            <a:off x="3315909" y="2547161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9CB9F3-F819-8E26-250A-2BD4B79708CC}"/>
              </a:ext>
            </a:extLst>
          </p:cNvPr>
          <p:cNvSpPr/>
          <p:nvPr/>
        </p:nvSpPr>
        <p:spPr>
          <a:xfrm>
            <a:off x="8311488" y="2367891"/>
            <a:ext cx="452934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7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9A71A84A-A6C5-F01F-11AD-7CDF2E52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40" y="4600540"/>
            <a:ext cx="402756" cy="17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2809864B-2D7E-5C64-0270-0FBAF5FB5363}"/>
              </a:ext>
            </a:extLst>
          </p:cNvPr>
          <p:cNvGrpSpPr/>
          <p:nvPr/>
        </p:nvGrpSpPr>
        <p:grpSpPr>
          <a:xfrm>
            <a:off x="7103634" y="2292043"/>
            <a:ext cx="4696671" cy="2695352"/>
            <a:chOff x="7103634" y="2292043"/>
            <a:chExt cx="4696671" cy="2695352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B85E4C6-4653-F2F8-84EE-269B5D8C5F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41"/>
            <a:stretch/>
          </p:blipFill>
          <p:spPr bwMode="auto">
            <a:xfrm>
              <a:off x="7103634" y="2292043"/>
              <a:ext cx="4640390" cy="2695352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D818E5-1937-800A-351A-24EA9EC0FE82}"/>
                </a:ext>
              </a:extLst>
            </p:cNvPr>
            <p:cNvSpPr/>
            <p:nvPr/>
          </p:nvSpPr>
          <p:spPr>
            <a:xfrm>
              <a:off x="11068050" y="3752850"/>
              <a:ext cx="732255" cy="946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B4D5D2F-3AF7-32EB-2287-443A0775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Neurons use spikes to communicate</a:t>
            </a:r>
          </a:p>
        </p:txBody>
      </p:sp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CA962CDE-D558-39D7-62F4-1EE3EBE11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3" t="14076" r="69096" b="15647"/>
          <a:stretch/>
        </p:blipFill>
        <p:spPr>
          <a:xfrm>
            <a:off x="1378885" y="1491205"/>
            <a:ext cx="2493984" cy="4920927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82625844-32B5-7E3B-9D4D-AF6DC6000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1243" y="3124124"/>
            <a:ext cx="3427626" cy="8659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A020AB-E640-2F61-B6B6-CD02FE865449}"/>
              </a:ext>
            </a:extLst>
          </p:cNvPr>
          <p:cNvSpPr txBox="1"/>
          <p:nvPr/>
        </p:nvSpPr>
        <p:spPr>
          <a:xfrm>
            <a:off x="8041977" y="4987395"/>
            <a:ext cx="242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Jefferys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et al., 1996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832E88-6E3C-A312-A4EE-BEE47802B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56497">
            <a:off x="2872088" y="1348961"/>
            <a:ext cx="683454" cy="6834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2972FD-E383-0687-BF8A-F6ED1DD8C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35446">
            <a:off x="1659683" y="1337325"/>
            <a:ext cx="683454" cy="6834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6862C6-5244-ECE1-2FEE-5348E0D33130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15AB913-73A2-4A10-91CF-0ADBC5944641}"/>
              </a:ext>
            </a:extLst>
          </p:cNvPr>
          <p:cNvCxnSpPr>
            <a:cxnSpLocks/>
          </p:cNvCxnSpPr>
          <p:nvPr/>
        </p:nvCxnSpPr>
        <p:spPr>
          <a:xfrm>
            <a:off x="7103634" y="2098675"/>
            <a:ext cx="0" cy="2602634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638E9A-657C-6E08-6DE7-37987B71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4780" y="3338393"/>
            <a:ext cx="1308125" cy="43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379DE85-D64A-19DF-2E50-DA61F1C0E744}"/>
              </a:ext>
            </a:extLst>
          </p:cNvPr>
          <p:cNvCxnSpPr>
            <a:cxnSpLocks/>
          </p:cNvCxnSpPr>
          <p:nvPr/>
        </p:nvCxnSpPr>
        <p:spPr>
          <a:xfrm>
            <a:off x="6953250" y="2360993"/>
            <a:ext cx="150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19451F4-1882-A0A7-7021-9C6C35EF8BFD}"/>
              </a:ext>
            </a:extLst>
          </p:cNvPr>
          <p:cNvCxnSpPr>
            <a:cxnSpLocks/>
          </p:cNvCxnSpPr>
          <p:nvPr/>
        </p:nvCxnSpPr>
        <p:spPr>
          <a:xfrm>
            <a:off x="6953250" y="4687022"/>
            <a:ext cx="150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735DB5A3-BC8D-6F19-72B7-A3E562CD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02" y="2272027"/>
            <a:ext cx="227612" cy="1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7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83EF0-BC9B-BF78-38F1-C348E7044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90941-5E6A-88CC-7160-9234603C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Why do sharp neuromodulation and homeostasis do not lead to robust neural function?</a:t>
            </a:r>
          </a:p>
        </p:txBody>
      </p:sp>
      <p:pic>
        <p:nvPicPr>
          <p:cNvPr id="6" name="Image 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6D87C3F3-4ED1-9690-87F9-DC9D3BDB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85" y="1682279"/>
            <a:ext cx="6834829" cy="51757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61022D-3E9A-51C0-4EFE-75BC75DC402C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40BC6C-C5FE-D77A-B6D5-41128ADE1281}"/>
              </a:ext>
            </a:extLst>
          </p:cNvPr>
          <p:cNvSpPr/>
          <p:nvPr/>
        </p:nvSpPr>
        <p:spPr>
          <a:xfrm>
            <a:off x="6162675" y="4533900"/>
            <a:ext cx="3609975" cy="232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C2B8F-5BB4-F77A-7715-D41D4E521C2D}"/>
              </a:ext>
            </a:extLst>
          </p:cNvPr>
          <p:cNvSpPr/>
          <p:nvPr/>
        </p:nvSpPr>
        <p:spPr>
          <a:xfrm>
            <a:off x="2730948" y="4491038"/>
            <a:ext cx="3609975" cy="22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296CA-CF03-5AFE-6F5F-883B46F71663}"/>
              </a:ext>
            </a:extLst>
          </p:cNvPr>
          <p:cNvSpPr/>
          <p:nvPr/>
        </p:nvSpPr>
        <p:spPr>
          <a:xfrm>
            <a:off x="6215038" y="1661687"/>
            <a:ext cx="3609975" cy="2193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BEE3A8-93FA-8805-C938-399891E66002}"/>
              </a:ext>
            </a:extLst>
          </p:cNvPr>
          <p:cNvSpPr/>
          <p:nvPr/>
        </p:nvSpPr>
        <p:spPr>
          <a:xfrm>
            <a:off x="4790114" y="4864439"/>
            <a:ext cx="1305885" cy="1531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6E79D2-AB62-209D-5BE3-D6E925BF35B3}"/>
              </a:ext>
            </a:extLst>
          </p:cNvPr>
          <p:cNvSpPr/>
          <p:nvPr/>
        </p:nvSpPr>
        <p:spPr>
          <a:xfrm>
            <a:off x="2548967" y="1591818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B6F4CD-A1A9-A8B1-AB2E-63C29CCC619E}"/>
              </a:ext>
            </a:extLst>
          </p:cNvPr>
          <p:cNvSpPr/>
          <p:nvPr/>
        </p:nvSpPr>
        <p:spPr>
          <a:xfrm>
            <a:off x="5980693" y="1601879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2DFCF-4364-2203-F0FF-F88CA3FAE397}"/>
              </a:ext>
            </a:extLst>
          </p:cNvPr>
          <p:cNvSpPr/>
          <p:nvPr/>
        </p:nvSpPr>
        <p:spPr>
          <a:xfrm>
            <a:off x="2605833" y="4448176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D1180-AB7D-5569-C212-2E3355216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28449-1667-68CF-1F36-C3735E1E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Controlled neuromodulation and homeostasis naturally lead to robust neuronal function</a:t>
            </a:r>
          </a:p>
        </p:txBody>
      </p:sp>
      <p:pic>
        <p:nvPicPr>
          <p:cNvPr id="7" name="Image 6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63B7C45F-5FBB-64DE-9483-756428579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5" r="45300" b="35242"/>
          <a:stretch/>
        </p:blipFill>
        <p:spPr>
          <a:xfrm>
            <a:off x="6755819" y="1797952"/>
            <a:ext cx="3963562" cy="253973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B40A4C5-BF56-5EFB-DBFA-B1A24270991F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836876"/>
            <a:ext cx="3789216" cy="4655999"/>
            <a:chOff x="1031567" y="2228248"/>
            <a:chExt cx="3595849" cy="4418399"/>
          </a:xfrm>
        </p:grpSpPr>
        <p:pic>
          <p:nvPicPr>
            <p:cNvPr id="6" name="Image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F9D632A0-700D-5044-6903-A2755722A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2" b="70940"/>
            <a:stretch/>
          </p:blipFill>
          <p:spPr>
            <a:xfrm>
              <a:off x="1031567" y="2228248"/>
              <a:ext cx="3097088" cy="2194222"/>
            </a:xfrm>
            <a:prstGeom prst="rect">
              <a:avLst/>
            </a:prstGeom>
          </p:spPr>
        </p:pic>
        <p:pic>
          <p:nvPicPr>
            <p:cNvPr id="8" name="Image 7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6236D19B-FF57-06E1-C1A1-741B0373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b="70940"/>
            <a:stretch/>
          </p:blipFill>
          <p:spPr>
            <a:xfrm>
              <a:off x="1530329" y="4422470"/>
              <a:ext cx="3097087" cy="2224177"/>
            </a:xfrm>
            <a:prstGeom prst="rect">
              <a:avLst/>
            </a:prstGeom>
          </p:spPr>
        </p:pic>
      </p:grpSp>
      <p:sp>
        <p:nvSpPr>
          <p:cNvPr id="10" name="Légende : flèche vers la droite 9">
            <a:extLst>
              <a:ext uri="{FF2B5EF4-FFF2-40B4-BE49-F238E27FC236}">
                <a16:creationId xmlns:a16="http://schemas.microsoft.com/office/drawing/2014/main" id="{14F49F63-8F7C-32B5-0B32-57F716A92C57}"/>
              </a:ext>
            </a:extLst>
          </p:cNvPr>
          <p:cNvSpPr/>
          <p:nvPr/>
        </p:nvSpPr>
        <p:spPr>
          <a:xfrm>
            <a:off x="5008755" y="2677480"/>
            <a:ext cx="1019175" cy="2943225"/>
          </a:xfrm>
          <a:prstGeom prst="rightArrowCallout">
            <a:avLst>
              <a:gd name="adj1" fmla="val 13785"/>
              <a:gd name="adj2" fmla="val 15654"/>
              <a:gd name="adj3" fmla="val 1472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500" dirty="0"/>
              <a:t>Interaction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5BC09-EA8A-D9FB-FF36-0CD0743D6BD8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pic>
        <p:nvPicPr>
          <p:cNvPr id="14" name="Image 13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0EC53137-112F-ADF0-A01D-427234D46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40526" r="45" b="35263"/>
          <a:stretch/>
        </p:blipFill>
        <p:spPr>
          <a:xfrm>
            <a:off x="6897471" y="4299354"/>
            <a:ext cx="3309106" cy="1743265"/>
          </a:xfrm>
          <a:prstGeom prst="rect">
            <a:avLst/>
          </a:prstGeom>
        </p:spPr>
      </p:pic>
      <p:pic>
        <p:nvPicPr>
          <p:cNvPr id="15" name="Image 14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533D5107-CC90-168F-8E92-AAFF021C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6" t="30481" r="45" b="65673"/>
          <a:stretch/>
        </p:blipFill>
        <p:spPr>
          <a:xfrm>
            <a:off x="7221774" y="6134895"/>
            <a:ext cx="3031651" cy="2768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D94681-809C-6C3C-379C-AA2D2C5EC055}"/>
              </a:ext>
            </a:extLst>
          </p:cNvPr>
          <p:cNvSpPr txBox="1"/>
          <p:nvPr/>
        </p:nvSpPr>
        <p:spPr>
          <a:xfrm>
            <a:off x="8803035" y="6433095"/>
            <a:ext cx="1813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 = 200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509B4-34A7-A872-4F3C-29688C1C610F}"/>
              </a:ext>
            </a:extLst>
          </p:cNvPr>
          <p:cNvSpPr/>
          <p:nvPr/>
        </p:nvSpPr>
        <p:spPr>
          <a:xfrm>
            <a:off x="792955" y="1797952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7C0306-4D50-5147-BAF2-71FCA8AC4849}"/>
              </a:ext>
            </a:extLst>
          </p:cNvPr>
          <p:cNvSpPr/>
          <p:nvPr/>
        </p:nvSpPr>
        <p:spPr>
          <a:xfrm>
            <a:off x="6715489" y="1711575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C4D0-D761-4889-58F5-ABB99EBE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319E4-4CAE-13B0-4C8D-B77656AA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controlled neuromodulation and homeostasis lead to robust neural function?</a:t>
            </a:r>
          </a:p>
        </p:txBody>
      </p:sp>
      <p:pic>
        <p:nvPicPr>
          <p:cNvPr id="6" name="Image 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0117E060-96B9-DA28-455C-D627F8E7E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85" y="1682279"/>
            <a:ext cx="6834829" cy="51757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9C3FA6-25A0-EB2E-FFAB-8FD127D27303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85871-6B6C-DDCD-BBE7-D9CF62C0E22D}"/>
              </a:ext>
            </a:extLst>
          </p:cNvPr>
          <p:cNvSpPr/>
          <p:nvPr/>
        </p:nvSpPr>
        <p:spPr>
          <a:xfrm>
            <a:off x="6220233" y="4491037"/>
            <a:ext cx="3609975" cy="232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DD664-3C90-21F8-C970-59891AEE9E3F}"/>
              </a:ext>
            </a:extLst>
          </p:cNvPr>
          <p:cNvSpPr/>
          <p:nvPr/>
        </p:nvSpPr>
        <p:spPr>
          <a:xfrm>
            <a:off x="2400300" y="4448175"/>
            <a:ext cx="3609975" cy="2409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0EC77E-987F-8999-9B11-35845409BC86}"/>
              </a:ext>
            </a:extLst>
          </p:cNvPr>
          <p:cNvSpPr/>
          <p:nvPr/>
        </p:nvSpPr>
        <p:spPr>
          <a:xfrm>
            <a:off x="8372824" y="4924338"/>
            <a:ext cx="1266126" cy="1459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AB314-B91C-D912-8399-E81B12B520AC}"/>
              </a:ext>
            </a:extLst>
          </p:cNvPr>
          <p:cNvSpPr/>
          <p:nvPr/>
        </p:nvSpPr>
        <p:spPr>
          <a:xfrm>
            <a:off x="2548967" y="1591818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B5E4D-1AAF-7D3D-DF0C-252A0339662C}"/>
              </a:ext>
            </a:extLst>
          </p:cNvPr>
          <p:cNvSpPr/>
          <p:nvPr/>
        </p:nvSpPr>
        <p:spPr>
          <a:xfrm>
            <a:off x="5976829" y="1621784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99869-A395-28FF-60FD-A4ED44BC7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079CA-ED81-1D59-1BA9-652EC54C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controlled neuromodulation and homeostasis lead to robust neural function?</a:t>
            </a:r>
          </a:p>
        </p:txBody>
      </p:sp>
      <p:pic>
        <p:nvPicPr>
          <p:cNvPr id="6" name="Espace réservé du contenu 5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DCCD9921-6095-B44D-0433-22E115415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1" y="1608080"/>
            <a:ext cx="5489128" cy="5145591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342A328-F505-AD0B-EF9C-F4DD3DC1DBC4}"/>
              </a:ext>
            </a:extLst>
          </p:cNvPr>
          <p:cNvSpPr txBox="1"/>
          <p:nvPr/>
        </p:nvSpPr>
        <p:spPr>
          <a:xfrm>
            <a:off x="11279646" y="6488668"/>
            <a:ext cx="91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</a:p>
        </p:txBody>
      </p:sp>
      <p:pic>
        <p:nvPicPr>
          <p:cNvPr id="7" name="Image 6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201D1757-2749-39C0-9A52-3ECCEA5CB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53879" r="-604" b="184"/>
          <a:stretch/>
        </p:blipFill>
        <p:spPr>
          <a:xfrm>
            <a:off x="7622059" y="4211560"/>
            <a:ext cx="3551757" cy="249185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A5B7B6C-B8EB-0288-E687-29AECB0A4279}"/>
              </a:ext>
            </a:extLst>
          </p:cNvPr>
          <p:cNvGrpSpPr/>
          <p:nvPr/>
        </p:nvGrpSpPr>
        <p:grpSpPr>
          <a:xfrm>
            <a:off x="7669685" y="1617044"/>
            <a:ext cx="3551756" cy="2491859"/>
            <a:chOff x="7622061" y="1712409"/>
            <a:chExt cx="3388840" cy="2377559"/>
          </a:xfrm>
        </p:grpSpPr>
        <p:pic>
          <p:nvPicPr>
            <p:cNvPr id="5" name="Image 4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BECE6596-7E77-4096-F6DF-7DA8461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63" r="50418"/>
            <a:stretch/>
          </p:blipFill>
          <p:spPr>
            <a:xfrm>
              <a:off x="7622061" y="1712409"/>
              <a:ext cx="3388840" cy="23775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A73841-24AC-D839-B981-BDF370D120A5}"/>
                </a:ext>
              </a:extLst>
            </p:cNvPr>
            <p:cNvSpPr/>
            <p:nvPr/>
          </p:nvSpPr>
          <p:spPr>
            <a:xfrm>
              <a:off x="7622061" y="1712409"/>
              <a:ext cx="274164" cy="347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85992-9F46-F785-5720-030A4D0B4E4C}"/>
              </a:ext>
            </a:extLst>
          </p:cNvPr>
          <p:cNvSpPr/>
          <p:nvPr/>
        </p:nvSpPr>
        <p:spPr>
          <a:xfrm>
            <a:off x="9890620" y="2011949"/>
            <a:ext cx="1330821" cy="1568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F0A89-F5BB-589E-900B-E58DB7F077C9}"/>
              </a:ext>
            </a:extLst>
          </p:cNvPr>
          <p:cNvSpPr/>
          <p:nvPr/>
        </p:nvSpPr>
        <p:spPr>
          <a:xfrm>
            <a:off x="9938618" y="4648570"/>
            <a:ext cx="1330821" cy="1568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23555-281A-2F5D-EB53-AF0E01876E52}"/>
              </a:ext>
            </a:extLst>
          </p:cNvPr>
          <p:cNvSpPr/>
          <p:nvPr/>
        </p:nvSpPr>
        <p:spPr>
          <a:xfrm>
            <a:off x="838200" y="1503885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4322E-E369-2DCA-5FB8-EEF48AA20406}"/>
              </a:ext>
            </a:extLst>
          </p:cNvPr>
          <p:cNvSpPr/>
          <p:nvPr/>
        </p:nvSpPr>
        <p:spPr>
          <a:xfrm>
            <a:off x="838200" y="4215453"/>
            <a:ext cx="363963" cy="35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361A0-AF9E-AEA0-B16C-8BE687BB3310}"/>
              </a:ext>
            </a:extLst>
          </p:cNvPr>
          <p:cNvSpPr/>
          <p:nvPr/>
        </p:nvSpPr>
        <p:spPr>
          <a:xfrm>
            <a:off x="801095" y="4262909"/>
            <a:ext cx="10420346" cy="2490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2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58F0-0A12-DCF9-3327-C101C09FA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23C003A-50F5-A98F-F0BF-6CF6E6434A9B}"/>
              </a:ext>
            </a:extLst>
          </p:cNvPr>
          <p:cNvSpPr txBox="1"/>
          <p:nvPr/>
        </p:nvSpPr>
        <p:spPr>
          <a:xfrm>
            <a:off x="239898" y="2667527"/>
            <a:ext cx="539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How can neuromodulation and homeostasis cooperate to produce robust function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691FD4-23E3-71C7-3EC8-2817F462F246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3C05D3-65E7-11A6-4BA2-E33C8174AF8C}"/>
              </a:ext>
            </a:extLst>
          </p:cNvPr>
          <p:cNvSpPr txBox="1"/>
          <p:nvPr/>
        </p:nvSpPr>
        <p:spPr>
          <a:xfrm>
            <a:off x="6256524" y="1447602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I. Neuromodulation seen </a:t>
            </a:r>
            <a:br>
              <a:rPr lang="en-US" sz="3000" b="1" dirty="0"/>
            </a:br>
            <a:r>
              <a:rPr lang="en-US" sz="3000" b="1" dirty="0"/>
              <a:t>as a controller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12A6936-5CFC-1BEB-35B2-29B7B040D208}"/>
              </a:ext>
            </a:extLst>
          </p:cNvPr>
          <p:cNvCxnSpPr>
            <a:cxnSpLocks/>
          </p:cNvCxnSpPr>
          <p:nvPr/>
        </p:nvCxnSpPr>
        <p:spPr>
          <a:xfrm flipV="1">
            <a:off x="5570290" y="1934904"/>
            <a:ext cx="1038225" cy="94239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1BE4629-47E5-18A6-6C36-600675FC5D94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634945" y="3406191"/>
            <a:ext cx="79432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5545111-8392-04EE-9E59-793993CFCC49}"/>
              </a:ext>
            </a:extLst>
          </p:cNvPr>
          <p:cNvSpPr txBox="1"/>
          <p:nvPr/>
        </p:nvSpPr>
        <p:spPr>
          <a:xfrm>
            <a:off x="6189034" y="2921168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II. Homeostasis seen</a:t>
            </a:r>
            <a:br>
              <a:rPr lang="en-US" sz="3000" b="1" dirty="0"/>
            </a:br>
            <a:r>
              <a:rPr lang="en-US" sz="3000" b="1" dirty="0"/>
              <a:t>as a controller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72813E3-A17C-5F90-2EB0-15E6A71014FC}"/>
              </a:ext>
            </a:extLst>
          </p:cNvPr>
          <p:cNvCxnSpPr>
            <a:cxnSpLocks/>
          </p:cNvCxnSpPr>
          <p:nvPr/>
        </p:nvCxnSpPr>
        <p:spPr>
          <a:xfrm>
            <a:off x="5528726" y="3747491"/>
            <a:ext cx="1006764" cy="115454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79999D1-F9BF-9982-CAB8-4E154659BDA8}"/>
              </a:ext>
            </a:extLst>
          </p:cNvPr>
          <p:cNvSpPr txBox="1"/>
          <p:nvPr/>
        </p:nvSpPr>
        <p:spPr>
          <a:xfrm>
            <a:off x="6032108" y="4507212"/>
            <a:ext cx="53950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III. Cooperation to </a:t>
            </a:r>
            <a:br>
              <a:rPr lang="en-US" sz="3000" b="1" dirty="0"/>
            </a:br>
            <a:r>
              <a:rPr lang="en-US" sz="3000" b="1" dirty="0"/>
              <a:t>robust neural function</a:t>
            </a:r>
          </a:p>
        </p:txBody>
      </p:sp>
    </p:spTree>
    <p:extLst>
      <p:ext uri="{BB962C8B-B14F-4D97-AF65-F5344CB8AC3E}">
        <p14:creationId xmlns:p14="http://schemas.microsoft.com/office/powerpoint/2010/main" val="271315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02083-8A99-76A0-31E8-E0E1C0A3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EB519-AA57-E7B6-D6D2-9BCFF9D38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1651"/>
            <a:ext cx="9144000" cy="3221529"/>
          </a:xfrm>
        </p:spPr>
        <p:txBody>
          <a:bodyPr anchor="ctr">
            <a:normAutofit/>
          </a:bodyPr>
          <a:lstStyle/>
          <a:p>
            <a:r>
              <a:rPr lang="en-US" sz="5000" dirty="0"/>
              <a:t>Supplemental material</a:t>
            </a:r>
          </a:p>
        </p:txBody>
      </p:sp>
    </p:spTree>
    <p:extLst>
      <p:ext uri="{BB962C8B-B14F-4D97-AF65-F5344CB8AC3E}">
        <p14:creationId xmlns:p14="http://schemas.microsoft.com/office/powerpoint/2010/main" val="2285850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C9B84-A6E3-C3F4-D420-89B73EBF4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ligne, écriture manuscrite&#10;&#10;Description générée automatiquement">
            <a:extLst>
              <a:ext uri="{FF2B5EF4-FFF2-40B4-BE49-F238E27FC236}">
                <a16:creationId xmlns:a16="http://schemas.microsoft.com/office/drawing/2014/main" id="{8D310A8F-9A72-7430-736E-507F02E84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56" y="0"/>
            <a:ext cx="6038288" cy="68685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75D5B6-82D1-A07E-B61C-FCED4017D077}"/>
              </a:ext>
            </a:extLst>
          </p:cNvPr>
          <p:cNvSpPr txBox="1"/>
          <p:nvPr/>
        </p:nvSpPr>
        <p:spPr>
          <a:xfrm>
            <a:off x="9092053" y="5967024"/>
            <a:ext cx="297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O’leary</a:t>
            </a:r>
            <a:r>
              <a:rPr lang="en-US" sz="2000" dirty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2784733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CDB12-AA23-04A7-549C-AEFEA2D6D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58AF0901-3F78-38A9-3AEB-2762F6A42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65" y="69303"/>
            <a:ext cx="5779670" cy="6719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ED8961-8D49-0014-CC89-0AC03583A78B}"/>
              </a:ext>
            </a:extLst>
          </p:cNvPr>
          <p:cNvSpPr txBox="1"/>
          <p:nvPr/>
        </p:nvSpPr>
        <p:spPr>
          <a:xfrm>
            <a:off x="8985835" y="5773034"/>
            <a:ext cx="2971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Kodama et al., 2020 &amp; </a:t>
            </a:r>
            <a:r>
              <a:rPr lang="en-US" sz="2000" dirty="0" err="1"/>
              <a:t>Goaillard</a:t>
            </a:r>
            <a:r>
              <a:rPr lang="en-US" sz="2000" dirty="0"/>
              <a:t> and Marder, 2021</a:t>
            </a:r>
          </a:p>
        </p:txBody>
      </p:sp>
    </p:spTree>
    <p:extLst>
      <p:ext uri="{BB962C8B-B14F-4D97-AF65-F5344CB8AC3E}">
        <p14:creationId xmlns:p14="http://schemas.microsoft.com/office/powerpoint/2010/main" val="410516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5A63A-4EBF-25E8-6E3D-DD310EA4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6CFBFFC2-8630-A6AD-E7F4-205B0338C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3" b="42751"/>
          <a:stretch/>
        </p:blipFill>
        <p:spPr>
          <a:xfrm>
            <a:off x="947257" y="3141572"/>
            <a:ext cx="4658860" cy="2604510"/>
          </a:xfrm>
        </p:spPr>
      </p:pic>
      <p:pic>
        <p:nvPicPr>
          <p:cNvPr id="8" name="Espace réservé du contenu 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288B076E-DF3A-86A0-DADC-90B7C6055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7"/>
          <a:stretch/>
        </p:blipFill>
        <p:spPr>
          <a:xfrm>
            <a:off x="947257" y="954340"/>
            <a:ext cx="4658860" cy="218723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2900EA1-2E8E-7082-63CD-862C60F73D22}"/>
              </a:ext>
            </a:extLst>
          </p:cNvPr>
          <p:cNvGrpSpPr/>
          <p:nvPr/>
        </p:nvGrpSpPr>
        <p:grpSpPr>
          <a:xfrm>
            <a:off x="6854134" y="954340"/>
            <a:ext cx="4672426" cy="4544291"/>
            <a:chOff x="6854135" y="2002198"/>
            <a:chExt cx="4672426" cy="4544291"/>
          </a:xfrm>
        </p:grpSpPr>
        <p:pic>
          <p:nvPicPr>
            <p:cNvPr id="7" name="Espace réservé du contenu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7745905D-886F-B816-7FDE-B5BC9FAA0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6"/>
            <a:stretch/>
          </p:blipFill>
          <p:spPr>
            <a:xfrm>
              <a:off x="6854135" y="2002198"/>
              <a:ext cx="4672426" cy="454429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96933C-0CBB-DAFA-9CD6-73A0AC67DA5B}"/>
                </a:ext>
              </a:extLst>
            </p:cNvPr>
            <p:cNvSpPr/>
            <p:nvPr/>
          </p:nvSpPr>
          <p:spPr>
            <a:xfrm>
              <a:off x="8054109" y="3592945"/>
              <a:ext cx="562842" cy="681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185BA6-BADF-964E-A21F-5A5605635B6B}"/>
                </a:ext>
              </a:extLst>
            </p:cNvPr>
            <p:cNvSpPr/>
            <p:nvPr/>
          </p:nvSpPr>
          <p:spPr>
            <a:xfrm>
              <a:off x="8534400" y="3382240"/>
              <a:ext cx="203199" cy="210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A7DF0806-0B8C-D9D9-BE08-45C611AFD3BE}"/>
              </a:ext>
            </a:extLst>
          </p:cNvPr>
          <p:cNvSpPr txBox="1"/>
          <p:nvPr/>
        </p:nvSpPr>
        <p:spPr>
          <a:xfrm>
            <a:off x="8616950" y="6145242"/>
            <a:ext cx="297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O’Leary et al., 2014</a:t>
            </a:r>
          </a:p>
        </p:txBody>
      </p:sp>
    </p:spTree>
    <p:extLst>
      <p:ext uri="{BB962C8B-B14F-4D97-AF65-F5344CB8AC3E}">
        <p14:creationId xmlns:p14="http://schemas.microsoft.com/office/powerpoint/2010/main" val="20628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5F78-112B-19F0-6E5E-F2CAA2705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0EEC59B4-A0D1-9CCE-2FC6-26F81E9B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3"/>
          <a:stretch/>
        </p:blipFill>
        <p:spPr>
          <a:xfrm>
            <a:off x="157022" y="1977013"/>
            <a:ext cx="5846618" cy="4222843"/>
          </a:xfrm>
          <a:prstGeom prst="rect">
            <a:avLst/>
          </a:prstGeom>
        </p:spPr>
      </p:pic>
      <p:pic>
        <p:nvPicPr>
          <p:cNvPr id="7" name="Image 6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F4CBD3A3-5D90-BEA4-EEEF-1FCC2E6ED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2"/>
          <a:stretch/>
        </p:blipFill>
        <p:spPr>
          <a:xfrm>
            <a:off x="6188360" y="3003167"/>
            <a:ext cx="5846618" cy="21705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E4B92B-0C9D-F0BD-68C3-00BA10BBD3DE}"/>
              </a:ext>
            </a:extLst>
          </p:cNvPr>
          <p:cNvSpPr/>
          <p:nvPr/>
        </p:nvSpPr>
        <p:spPr>
          <a:xfrm>
            <a:off x="157022" y="6040582"/>
            <a:ext cx="3011051" cy="350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9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pture d’écran, dessin humoristique, Dessin d’enfant&#10;&#10;Description générée automatiquement">
            <a:extLst>
              <a:ext uri="{FF2B5EF4-FFF2-40B4-BE49-F238E27FC236}">
                <a16:creationId xmlns:a16="http://schemas.microsoft.com/office/drawing/2014/main" id="{6650A8CA-C757-29A1-19FB-734C26646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1" y="1303468"/>
            <a:ext cx="4917729" cy="26106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161A09-FC33-29B1-C74B-54055059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Ion channels determine spiking activity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DC33E24-F343-1F3A-A132-B92448552D26}"/>
              </a:ext>
            </a:extLst>
          </p:cNvPr>
          <p:cNvCxnSpPr>
            <a:cxnSpLocks/>
          </p:cNvCxnSpPr>
          <p:nvPr/>
        </p:nvCxnSpPr>
        <p:spPr>
          <a:xfrm>
            <a:off x="5707696" y="2775626"/>
            <a:ext cx="159926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7C9911F-0A61-E9A3-B140-43AF588ABFA6}"/>
                  </a:ext>
                </a:extLst>
              </p:cNvPr>
              <p:cNvSpPr txBox="1"/>
              <p:nvPr/>
            </p:nvSpPr>
            <p:spPr>
              <a:xfrm>
                <a:off x="550297" y="3429000"/>
                <a:ext cx="12276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fr-B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7C9911F-0A61-E9A3-B140-43AF588AB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97" y="3429000"/>
                <a:ext cx="122766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0652E0-1221-B9D5-2503-21A494D45645}"/>
                  </a:ext>
                </a:extLst>
              </p:cNvPr>
              <p:cNvSpPr txBox="1"/>
              <p:nvPr/>
            </p:nvSpPr>
            <p:spPr>
              <a:xfrm>
                <a:off x="1977132" y="3345770"/>
                <a:ext cx="12276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fr-B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0652E0-1221-B9D5-2503-21A494D45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132" y="3345770"/>
                <a:ext cx="122766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4BCD821-4999-ACC5-60CD-64610E8D83B7}"/>
                  </a:ext>
                </a:extLst>
              </p:cNvPr>
              <p:cNvSpPr txBox="1"/>
              <p:nvPr/>
            </p:nvSpPr>
            <p:spPr>
              <a:xfrm>
                <a:off x="4180029" y="3360926"/>
                <a:ext cx="12276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B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4BCD821-4999-ACC5-60CD-64610E8D8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029" y="3360926"/>
                <a:ext cx="122766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86F96E7-78FB-9043-4F4C-44536217C008}"/>
              </a:ext>
            </a:extLst>
          </p:cNvPr>
          <p:cNvCxnSpPr>
            <a:cxnSpLocks/>
          </p:cNvCxnSpPr>
          <p:nvPr/>
        </p:nvCxnSpPr>
        <p:spPr>
          <a:xfrm>
            <a:off x="5707696" y="5484985"/>
            <a:ext cx="159926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AD84DF2-4DD7-8354-DE46-AAAC2E193B9A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pic>
        <p:nvPicPr>
          <p:cNvPr id="15" name="Image 14" descr="Une image contenant Dessin d’enfant, dessin humoristique&#10;&#10;Description générée automatiquement">
            <a:extLst>
              <a:ext uri="{FF2B5EF4-FFF2-40B4-BE49-F238E27FC236}">
                <a16:creationId xmlns:a16="http://schemas.microsoft.com/office/drawing/2014/main" id="{D45041B5-5AE8-7430-50A6-FCDB0E7D1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9" y="4011004"/>
            <a:ext cx="4975831" cy="2610614"/>
          </a:xfrm>
          <a:prstGeom prst="rect">
            <a:avLst/>
          </a:prstGeom>
        </p:spPr>
      </p:pic>
      <p:pic>
        <p:nvPicPr>
          <p:cNvPr id="24" name="Image 2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7904C0EE-F559-1730-FB6C-A9518B185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3654" y="2076053"/>
            <a:ext cx="4189824" cy="1395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pic>
        <p:nvPicPr>
          <p:cNvPr id="25" name="Image 2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9B664E3-8417-9FB3-060C-83D1ED9B2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654" y="4786986"/>
            <a:ext cx="4189824" cy="1395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8467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6F75-24C1-D3D4-544A-337C7B86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D8E3888B-46B3-96CD-9AF5-F44240487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5"/>
          <a:stretch/>
        </p:blipFill>
        <p:spPr>
          <a:xfrm>
            <a:off x="5276911" y="1224320"/>
            <a:ext cx="6417833" cy="449700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60DD49A-0443-6630-BDF9-07AE8037F015}"/>
              </a:ext>
            </a:extLst>
          </p:cNvPr>
          <p:cNvGrpSpPr>
            <a:grpSpLocks noChangeAspect="1"/>
          </p:cNvGrpSpPr>
          <p:nvPr/>
        </p:nvGrpSpPr>
        <p:grpSpPr>
          <a:xfrm>
            <a:off x="540391" y="1161563"/>
            <a:ext cx="3789216" cy="4655999"/>
            <a:chOff x="1031567" y="2228248"/>
            <a:chExt cx="3595849" cy="4418399"/>
          </a:xfrm>
        </p:grpSpPr>
        <p:pic>
          <p:nvPicPr>
            <p:cNvPr id="6" name="Image 5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ABB764C4-38C7-3398-612D-CCF2590B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2" b="70940"/>
            <a:stretch/>
          </p:blipFill>
          <p:spPr>
            <a:xfrm>
              <a:off x="1031567" y="2228248"/>
              <a:ext cx="3097088" cy="2194222"/>
            </a:xfrm>
            <a:prstGeom prst="rect">
              <a:avLst/>
            </a:prstGeom>
          </p:spPr>
        </p:pic>
        <p:pic>
          <p:nvPicPr>
            <p:cNvPr id="8" name="Image 7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52A67389-0BB3-5067-8822-984B5215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b="70940"/>
            <a:stretch/>
          </p:blipFill>
          <p:spPr>
            <a:xfrm>
              <a:off x="1530329" y="4422470"/>
              <a:ext cx="3097087" cy="2224177"/>
            </a:xfrm>
            <a:prstGeom prst="rect">
              <a:avLst/>
            </a:prstGeom>
          </p:spPr>
        </p:pic>
      </p:grpSp>
      <p:sp>
        <p:nvSpPr>
          <p:cNvPr id="10" name="Légende : flèche vers la droite 9">
            <a:extLst>
              <a:ext uri="{FF2B5EF4-FFF2-40B4-BE49-F238E27FC236}">
                <a16:creationId xmlns:a16="http://schemas.microsoft.com/office/drawing/2014/main" id="{21E55260-8B46-5375-30D6-4E71DF9AAAD4}"/>
              </a:ext>
            </a:extLst>
          </p:cNvPr>
          <p:cNvSpPr/>
          <p:nvPr/>
        </p:nvSpPr>
        <p:spPr>
          <a:xfrm>
            <a:off x="4150507" y="2001212"/>
            <a:ext cx="1019175" cy="2943225"/>
          </a:xfrm>
          <a:prstGeom prst="rightArrowCallout">
            <a:avLst>
              <a:gd name="adj1" fmla="val 13785"/>
              <a:gd name="adj2" fmla="val 15654"/>
              <a:gd name="adj3" fmla="val 1472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500" dirty="0"/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76685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E00CF-FE5A-2BB8-536E-16E11FFA2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06914A3A-7312-6C34-46A1-5581D1D9A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71" y="79657"/>
            <a:ext cx="6841057" cy="66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28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96E8A-1F50-E71A-1E25-B9463E4DB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iagramme, conception, illustration&#10;&#10;Description générée automatiquement">
            <a:extLst>
              <a:ext uri="{FF2B5EF4-FFF2-40B4-BE49-F238E27FC236}">
                <a16:creationId xmlns:a16="http://schemas.microsoft.com/office/drawing/2014/main" id="{A9E3F485-3C9A-A082-046B-14BE183C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9" y="345678"/>
            <a:ext cx="8946021" cy="61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1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E2243B-769C-AFBC-17A9-50997789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F0B320-52D9-D3B9-6AC6-8443172D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Voltage gated ion channels are involved </a:t>
            </a:r>
            <a:br>
              <a:rPr lang="en-US" dirty="0"/>
            </a:br>
            <a:r>
              <a:rPr lang="en-US" dirty="0"/>
              <a:t>in a feedback loop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EFDD5B-23C6-FCD4-6B56-5BAEC5EC584D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4A286F2-BD45-787E-06CD-4927F8ECDB3A}"/>
              </a:ext>
            </a:extLst>
          </p:cNvPr>
          <p:cNvSpPr/>
          <p:nvPr/>
        </p:nvSpPr>
        <p:spPr>
          <a:xfrm>
            <a:off x="7676333" y="2545850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DB504F-ABF9-F52C-72C6-FF00403AC5DC}"/>
              </a:ext>
            </a:extLst>
          </p:cNvPr>
          <p:cNvSpPr/>
          <p:nvPr/>
        </p:nvSpPr>
        <p:spPr>
          <a:xfrm>
            <a:off x="1635667" y="2545850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822ADA-0B03-6F1C-FFB6-AED8445E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85" y="3299589"/>
            <a:ext cx="1058564" cy="137252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943FD82-E0E0-4028-9679-6304542CED34}"/>
              </a:ext>
            </a:extLst>
          </p:cNvPr>
          <p:cNvSpPr txBox="1"/>
          <p:nvPr/>
        </p:nvSpPr>
        <p:spPr>
          <a:xfrm>
            <a:off x="8136052" y="6117848"/>
            <a:ext cx="196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Voltage activity</a:t>
            </a:r>
          </a:p>
        </p:txBody>
      </p:sp>
      <p:pic>
        <p:nvPicPr>
          <p:cNvPr id="16" name="Image 1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CC205B0E-D0AA-1B65-7CD9-8A7D17964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25" y="3549037"/>
            <a:ext cx="2622015" cy="87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6F8DC28-3AC3-4BF2-F20A-136B26EC0F24}"/>
              </a:ext>
            </a:extLst>
          </p:cNvPr>
          <p:cNvSpPr txBox="1"/>
          <p:nvPr/>
        </p:nvSpPr>
        <p:spPr>
          <a:xfrm>
            <a:off x="2247787" y="6117848"/>
            <a:ext cx="1960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Voltage gated ion channel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60739DD-E0BF-D22D-AEFC-9807300AD844}"/>
              </a:ext>
            </a:extLst>
          </p:cNvPr>
          <p:cNvSpPr/>
          <p:nvPr/>
        </p:nvSpPr>
        <p:spPr>
          <a:xfrm>
            <a:off x="3345778" y="1719238"/>
            <a:ext cx="5503255" cy="2009995"/>
          </a:xfrm>
          <a:prstGeom prst="arc">
            <a:avLst>
              <a:gd name="adj1" fmla="val 11242746"/>
              <a:gd name="adj2" fmla="val 21212502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A58CC4-E666-D211-ECCF-E56D5D587210}"/>
              </a:ext>
            </a:extLst>
          </p:cNvPr>
          <p:cNvSpPr txBox="1"/>
          <p:nvPr/>
        </p:nvSpPr>
        <p:spPr>
          <a:xfrm>
            <a:off x="5115720" y="1854057"/>
            <a:ext cx="196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Voltage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7E354D4-0293-C9AA-E652-E98B6A698DAB}"/>
              </a:ext>
            </a:extLst>
          </p:cNvPr>
          <p:cNvSpPr/>
          <p:nvPr/>
        </p:nvSpPr>
        <p:spPr>
          <a:xfrm flipV="1">
            <a:off x="3345778" y="4260164"/>
            <a:ext cx="5503255" cy="2009995"/>
          </a:xfrm>
          <a:prstGeom prst="arc">
            <a:avLst>
              <a:gd name="adj1" fmla="val 11242746"/>
              <a:gd name="adj2" fmla="val 21212502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61C549-C72C-8F51-ED83-6226ECB50972}"/>
              </a:ext>
            </a:extLst>
          </p:cNvPr>
          <p:cNvSpPr txBox="1"/>
          <p:nvPr/>
        </p:nvSpPr>
        <p:spPr>
          <a:xfrm>
            <a:off x="5080535" y="5793894"/>
            <a:ext cx="203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Channel current</a:t>
            </a:r>
          </a:p>
        </p:txBody>
      </p:sp>
    </p:spTree>
    <p:extLst>
      <p:ext uri="{BB962C8B-B14F-4D97-AF65-F5344CB8AC3E}">
        <p14:creationId xmlns:p14="http://schemas.microsoft.com/office/powerpoint/2010/main" val="3308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3A52A-3DD5-BB03-198D-8B590F7A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Degeneracy consists in similar activities emerging from different channel densities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FCED903-EBF9-036B-64F1-9656342914DB}"/>
              </a:ext>
            </a:extLst>
          </p:cNvPr>
          <p:cNvGrpSpPr>
            <a:grpSpLocks noChangeAspect="1"/>
          </p:cNvGrpSpPr>
          <p:nvPr/>
        </p:nvGrpSpPr>
        <p:grpSpPr>
          <a:xfrm>
            <a:off x="2213803" y="2139271"/>
            <a:ext cx="7764393" cy="3566204"/>
            <a:chOff x="1105737" y="1127981"/>
            <a:chExt cx="6932521" cy="3186538"/>
          </a:xfrm>
        </p:grpSpPr>
        <p:pic>
          <p:nvPicPr>
            <p:cNvPr id="6" name="Image 5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0E19B476-348C-BD5F-585A-28AE3291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737" y="1127981"/>
              <a:ext cx="6932521" cy="3186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noFill/>
              <a:miter lim="800000"/>
            </a:ln>
            <a:effectLst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B11898-7419-5654-C860-0C61E83FE85A}"/>
                </a:ext>
              </a:extLst>
            </p:cNvPr>
            <p:cNvSpPr/>
            <p:nvPr/>
          </p:nvSpPr>
          <p:spPr>
            <a:xfrm>
              <a:off x="1105737" y="1183037"/>
              <a:ext cx="402768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14FE07-71C6-68C4-7516-4286F449DAC6}"/>
                </a:ext>
              </a:extLst>
            </p:cNvPr>
            <p:cNvSpPr/>
            <p:nvPr/>
          </p:nvSpPr>
          <p:spPr>
            <a:xfrm>
              <a:off x="5049281" y="1249379"/>
              <a:ext cx="304467" cy="357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CAD8114-FB83-EC1D-7227-870791FC4A65}"/>
              </a:ext>
            </a:extLst>
          </p:cNvPr>
          <p:cNvSpPr txBox="1"/>
          <p:nvPr/>
        </p:nvSpPr>
        <p:spPr>
          <a:xfrm>
            <a:off x="4571554" y="5744423"/>
            <a:ext cx="304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Schulz et al., 2006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EA58AF-1186-A2A9-94C9-D4EC9C6968D3}"/>
              </a:ext>
            </a:extLst>
          </p:cNvPr>
          <p:cNvSpPr txBox="1"/>
          <p:nvPr/>
        </p:nvSpPr>
        <p:spPr>
          <a:xfrm>
            <a:off x="8697328" y="2797840"/>
            <a:ext cx="2476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Up to several folds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788371-C357-219F-8EF9-11F4A6785ED2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FACC3-A16D-9C5D-9264-24D70F5F553C}"/>
              </a:ext>
            </a:extLst>
          </p:cNvPr>
          <p:cNvSpPr/>
          <p:nvPr/>
        </p:nvSpPr>
        <p:spPr>
          <a:xfrm>
            <a:off x="1925273" y="4542639"/>
            <a:ext cx="4861421" cy="1162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9D9D9C-0D29-F0B1-160E-A0BE8D12B9CF}"/>
              </a:ext>
            </a:extLst>
          </p:cNvPr>
          <p:cNvSpPr/>
          <p:nvPr/>
        </p:nvSpPr>
        <p:spPr>
          <a:xfrm>
            <a:off x="2614567" y="4282808"/>
            <a:ext cx="1113030" cy="1162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2E0650-2F86-47CB-B4B0-DE1C08FB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2" y="6202941"/>
            <a:ext cx="6318235" cy="5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DDDC07-2066-D9C7-22E6-0C1331E5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Conductance based models are </a:t>
            </a:r>
            <a:br>
              <a:rPr lang="en-US" dirty="0"/>
            </a:br>
            <a:r>
              <a:rPr lang="en-US" dirty="0"/>
              <a:t>composed of ion channels</a:t>
            </a:r>
          </a:p>
        </p:txBody>
      </p:sp>
      <p:pic>
        <p:nvPicPr>
          <p:cNvPr id="13" name="Image 1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32C9B243-6658-4A8B-AC1B-1FA1D613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21" y="3116717"/>
            <a:ext cx="6318234" cy="297729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8F8B837-EB6E-20B1-B007-DD877B6E8DEE}"/>
              </a:ext>
            </a:extLst>
          </p:cNvPr>
          <p:cNvGrpSpPr>
            <a:grpSpLocks noChangeAspect="1"/>
          </p:cNvGrpSpPr>
          <p:nvPr/>
        </p:nvGrpSpPr>
        <p:grpSpPr>
          <a:xfrm>
            <a:off x="4131361" y="957308"/>
            <a:ext cx="3929278" cy="3392790"/>
            <a:chOff x="146716" y="1366810"/>
            <a:chExt cx="2855457" cy="246558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FF8FE59-961E-65D0-7C8D-1E0661691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54" r="60741"/>
            <a:stretch/>
          </p:blipFill>
          <p:spPr>
            <a:xfrm>
              <a:off x="146716" y="1366810"/>
              <a:ext cx="1221331" cy="246336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60CF138-8AD4-E407-2786-2E11A28E7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072" r="19222"/>
            <a:stretch/>
          </p:blipFill>
          <p:spPr>
            <a:xfrm>
              <a:off x="1780842" y="1369032"/>
              <a:ext cx="1221331" cy="2463362"/>
            </a:xfrm>
            <a:prstGeom prst="rect">
              <a:avLst/>
            </a:prstGeom>
          </p:spPr>
        </p:pic>
        <p:pic>
          <p:nvPicPr>
            <p:cNvPr id="17" name="Image 16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4F70C024-3194-8897-A267-939FFA1CA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994" t="39446" r="34015" b="55167"/>
            <a:stretch/>
          </p:blipFill>
          <p:spPr>
            <a:xfrm>
              <a:off x="1385126" y="2398162"/>
              <a:ext cx="378637" cy="13747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09683B7-2075-CF37-4BBE-F638E6AFA29B}"/>
              </a:ext>
            </a:extLst>
          </p:cNvPr>
          <p:cNvSpPr/>
          <p:nvPr/>
        </p:nvSpPr>
        <p:spPr>
          <a:xfrm>
            <a:off x="4956243" y="3942403"/>
            <a:ext cx="1502135" cy="936660"/>
          </a:xfrm>
          <a:prstGeom prst="rect">
            <a:avLst/>
          </a:prstGeom>
          <a:solidFill>
            <a:srgbClr val="D293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1FCEE9-13EE-FE17-07AB-CFEC133B54A8}"/>
              </a:ext>
            </a:extLst>
          </p:cNvPr>
          <p:cNvSpPr/>
          <p:nvPr/>
        </p:nvSpPr>
        <p:spPr>
          <a:xfrm>
            <a:off x="4275247" y="2040022"/>
            <a:ext cx="592028" cy="882625"/>
          </a:xfrm>
          <a:prstGeom prst="rect">
            <a:avLst/>
          </a:prstGeom>
          <a:solidFill>
            <a:srgbClr val="D293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61577-B33B-2FA6-918C-65EF720CCB64}"/>
              </a:ext>
            </a:extLst>
          </p:cNvPr>
          <p:cNvSpPr/>
          <p:nvPr/>
        </p:nvSpPr>
        <p:spPr>
          <a:xfrm>
            <a:off x="6742393" y="3942403"/>
            <a:ext cx="1420531" cy="936660"/>
          </a:xfrm>
          <a:prstGeom prst="rect">
            <a:avLst/>
          </a:prstGeom>
          <a:solidFill>
            <a:srgbClr val="E4AB8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A76C98-4E39-5FE2-374C-C54400FC5D00}"/>
              </a:ext>
            </a:extLst>
          </p:cNvPr>
          <p:cNvSpPr/>
          <p:nvPr/>
        </p:nvSpPr>
        <p:spPr>
          <a:xfrm>
            <a:off x="7331434" y="2007926"/>
            <a:ext cx="671660" cy="1173743"/>
          </a:xfrm>
          <a:prstGeom prst="rect">
            <a:avLst/>
          </a:prstGeom>
          <a:solidFill>
            <a:srgbClr val="E4AB8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7FAEFAF-8E2C-4050-259F-1C182663F46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597081" y="2652174"/>
            <a:ext cx="534280" cy="1043526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7A8AF5A-48E3-3ABC-6385-F5EA90BF2FA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060639" y="2655232"/>
            <a:ext cx="555230" cy="1040468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94698358-5A09-E5A7-3101-F30B06D1F378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ACBF1-9017-A334-1A54-1A9A8F4F77ED}"/>
              </a:ext>
            </a:extLst>
          </p:cNvPr>
          <p:cNvSpPr/>
          <p:nvPr/>
        </p:nvSpPr>
        <p:spPr>
          <a:xfrm>
            <a:off x="5127251" y="6180971"/>
            <a:ext cx="830203" cy="569916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E7ED-4C98-5B92-D4E2-20953E40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507D118-BF60-0637-C25D-9600750AF8F5}"/>
              </a:ext>
            </a:extLst>
          </p:cNvPr>
          <p:cNvSpPr txBox="1"/>
          <p:nvPr/>
        </p:nvSpPr>
        <p:spPr>
          <a:xfrm>
            <a:off x="239898" y="2667527"/>
            <a:ext cx="539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How can neuromodulation and homeostasis cooperate to produce robust function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200BA8-9CE5-A487-5C72-8897B8295CEE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023285-FCC9-8785-7CDC-E5868F600C81}"/>
              </a:ext>
            </a:extLst>
          </p:cNvPr>
          <p:cNvSpPr txBox="1"/>
          <p:nvPr/>
        </p:nvSpPr>
        <p:spPr>
          <a:xfrm>
            <a:off x="6256524" y="1447602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I. Neuromodulation seen </a:t>
            </a:r>
            <a:br>
              <a:rPr lang="en-US" sz="3000" b="1" dirty="0"/>
            </a:br>
            <a:r>
              <a:rPr lang="en-US" sz="3000" b="1" dirty="0"/>
              <a:t>as a controller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1D0390F-562C-4C66-5F29-555E111C7B6C}"/>
              </a:ext>
            </a:extLst>
          </p:cNvPr>
          <p:cNvCxnSpPr>
            <a:cxnSpLocks/>
          </p:cNvCxnSpPr>
          <p:nvPr/>
        </p:nvCxnSpPr>
        <p:spPr>
          <a:xfrm flipV="1">
            <a:off x="5570290" y="1934904"/>
            <a:ext cx="1038225" cy="94239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12A3700-F425-295D-428D-286F61E007C6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634945" y="3406191"/>
            <a:ext cx="794327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CB8FECB-5B90-E367-7808-F7B59CD07274}"/>
              </a:ext>
            </a:extLst>
          </p:cNvPr>
          <p:cNvSpPr txBox="1"/>
          <p:nvPr/>
        </p:nvSpPr>
        <p:spPr>
          <a:xfrm>
            <a:off x="6189034" y="2921168"/>
            <a:ext cx="53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II. Homeostasis seen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as a controller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43C3BE5-DDCF-B618-9365-D2733D9143D7}"/>
              </a:ext>
            </a:extLst>
          </p:cNvPr>
          <p:cNvCxnSpPr>
            <a:cxnSpLocks/>
          </p:cNvCxnSpPr>
          <p:nvPr/>
        </p:nvCxnSpPr>
        <p:spPr>
          <a:xfrm>
            <a:off x="5528726" y="3747491"/>
            <a:ext cx="1006764" cy="115454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401250D-8D42-3474-EB37-42F1A579A1E4}"/>
              </a:ext>
            </a:extLst>
          </p:cNvPr>
          <p:cNvSpPr txBox="1"/>
          <p:nvPr/>
        </p:nvSpPr>
        <p:spPr>
          <a:xfrm>
            <a:off x="6032108" y="4507212"/>
            <a:ext cx="53950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III. Cooperation to </a:t>
            </a:r>
            <a:br>
              <a:rPr lang="en-US" sz="3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robust neural function</a:t>
            </a:r>
          </a:p>
        </p:txBody>
      </p:sp>
    </p:spTree>
    <p:extLst>
      <p:ext uri="{BB962C8B-B14F-4D97-AF65-F5344CB8AC3E}">
        <p14:creationId xmlns:p14="http://schemas.microsoft.com/office/powerpoint/2010/main" val="409387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C58E9-63A3-6219-5687-DAFD75A5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Neuronal activity is highly modulated</a:t>
            </a:r>
          </a:p>
        </p:txBody>
      </p:sp>
      <p:pic>
        <p:nvPicPr>
          <p:cNvPr id="5" name="Image 4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D891954A-BB9E-9AD1-33A7-9E935EDE8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" t="3534" r="77296" b="76371"/>
          <a:stretch/>
        </p:blipFill>
        <p:spPr>
          <a:xfrm>
            <a:off x="808529" y="1990874"/>
            <a:ext cx="3655413" cy="1059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pic>
        <p:nvPicPr>
          <p:cNvPr id="7" name="Image 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41DDFAC-1045-A7A9-03AF-498556E4E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3" t="3705" r="57836" b="76200"/>
          <a:stretch/>
        </p:blipFill>
        <p:spPr>
          <a:xfrm>
            <a:off x="7937865" y="1992346"/>
            <a:ext cx="3654000" cy="1059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pic>
        <p:nvPicPr>
          <p:cNvPr id="8" name="Image 7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ED8D85C4-5AD0-AACE-46D1-B9DEE03CA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01" t="4299" r="428" b="75606"/>
          <a:stretch/>
        </p:blipFill>
        <p:spPr>
          <a:xfrm>
            <a:off x="7937865" y="3442876"/>
            <a:ext cx="3654000" cy="1059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pic>
        <p:nvPicPr>
          <p:cNvPr id="9" name="Image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D0755B1E-031E-38CC-BA30-A4C9E096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7" t="56951" r="38682" b="22954"/>
          <a:stretch/>
        </p:blipFill>
        <p:spPr>
          <a:xfrm>
            <a:off x="7937865" y="4894673"/>
            <a:ext cx="3654000" cy="1059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1925D1-253E-06CF-70FC-0DEE92970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24" y="3365258"/>
            <a:ext cx="4929623" cy="34507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00CEE9-65AF-4CD2-FE42-8A90CC40876A}"/>
              </a:ext>
            </a:extLst>
          </p:cNvPr>
          <p:cNvSpPr txBox="1"/>
          <p:nvPr/>
        </p:nvSpPr>
        <p:spPr>
          <a:xfrm>
            <a:off x="1494266" y="3441251"/>
            <a:ext cx="2283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Neuromodulation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9B1B2F-F66E-D57E-6B5A-7EC96B3E0334}"/>
              </a:ext>
            </a:extLst>
          </p:cNvPr>
          <p:cNvSpPr txBox="1"/>
          <p:nvPr/>
        </p:nvSpPr>
        <p:spPr>
          <a:xfrm>
            <a:off x="1655955" y="1557721"/>
            <a:ext cx="196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 activity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30A915-5E97-0573-6879-A9101EF4E003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4463942" y="2520786"/>
            <a:ext cx="3473923" cy="12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A28416E-9917-0161-B7AB-722FAE5ABA29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4463942" y="2520786"/>
            <a:ext cx="3473923" cy="1451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AA4194B-AC73-5ECF-22CE-B81689DF4FBF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4463942" y="2520786"/>
            <a:ext cx="3473923" cy="29035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2BE6BDE0-4671-0CC0-BA42-E12BD5FFE4E4}"/>
              </a:ext>
            </a:extLst>
          </p:cNvPr>
          <p:cNvSpPr txBox="1"/>
          <p:nvPr/>
        </p:nvSpPr>
        <p:spPr>
          <a:xfrm>
            <a:off x="8784584" y="1553500"/>
            <a:ext cx="196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Pilocarpine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5D1F5BC-A9B0-77E9-8AFA-08942DDA6FC1}"/>
              </a:ext>
            </a:extLst>
          </p:cNvPr>
          <p:cNvSpPr txBox="1"/>
          <p:nvPr/>
        </p:nvSpPr>
        <p:spPr>
          <a:xfrm>
            <a:off x="8784585" y="3185040"/>
            <a:ext cx="196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Dopamine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C740ED5-7BC3-ADF8-C406-A53AD98520A1}"/>
              </a:ext>
            </a:extLst>
          </p:cNvPr>
          <p:cNvSpPr txBox="1"/>
          <p:nvPr/>
        </p:nvSpPr>
        <p:spPr>
          <a:xfrm>
            <a:off x="7775252" y="4498426"/>
            <a:ext cx="397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Crustacean</a:t>
            </a:r>
            <a:r>
              <a:rPr lang="fr-BE" sz="2000" dirty="0"/>
              <a:t> </a:t>
            </a:r>
            <a:r>
              <a:rPr lang="fr-BE" sz="2000" dirty="0" err="1"/>
              <a:t>Cardioactive</a:t>
            </a:r>
            <a:r>
              <a:rPr lang="fr-BE" sz="2000" dirty="0"/>
              <a:t> Peptide</a:t>
            </a:r>
            <a:endParaRPr lang="en-US" sz="2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30A39BC-E6FD-3E79-357E-B75F3E8521C8}"/>
              </a:ext>
            </a:extLst>
          </p:cNvPr>
          <p:cNvSpPr txBox="1"/>
          <p:nvPr/>
        </p:nvSpPr>
        <p:spPr>
          <a:xfrm>
            <a:off x="8554606" y="6086911"/>
            <a:ext cx="242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Marder, 2012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69AC93-E5FA-13BC-7710-105A6B43CDF9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732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5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diagramme, capture d’écran, Graphique&#10;&#10;Description générée automatiquement">
            <a:extLst>
              <a:ext uri="{FF2B5EF4-FFF2-40B4-BE49-F238E27FC236}">
                <a16:creationId xmlns:a16="http://schemas.microsoft.com/office/drawing/2014/main" id="{1140AC57-1FD3-1651-FC7A-DCF91CCDD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017"/>
          <a:stretch/>
        </p:blipFill>
        <p:spPr>
          <a:xfrm>
            <a:off x="2831340" y="1091105"/>
            <a:ext cx="6563181" cy="56295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E99ED5-A696-F15C-8B1B-33AB7BC6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Neuromodulation affects ion channels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F31278-BE60-DF50-CB37-31443F63E8F8}"/>
              </a:ext>
            </a:extLst>
          </p:cNvPr>
          <p:cNvSpPr txBox="1"/>
          <p:nvPr/>
        </p:nvSpPr>
        <p:spPr>
          <a:xfrm>
            <a:off x="-182396" y="6320513"/>
            <a:ext cx="304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Nadim and Bucher, 2014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A55C52-41AF-A367-9648-E3107BF988AF}"/>
              </a:ext>
            </a:extLst>
          </p:cNvPr>
          <p:cNvSpPr txBox="1"/>
          <p:nvPr/>
        </p:nvSpPr>
        <p:spPr>
          <a:xfrm>
            <a:off x="11459740" y="6488668"/>
            <a:ext cx="7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0B87A-95DA-FE01-31DF-CAB74E4F3E12}"/>
              </a:ext>
            </a:extLst>
          </p:cNvPr>
          <p:cNvSpPr/>
          <p:nvPr/>
        </p:nvSpPr>
        <p:spPr>
          <a:xfrm>
            <a:off x="5669756" y="2796814"/>
            <a:ext cx="703335" cy="212053"/>
          </a:xfrm>
          <a:prstGeom prst="rect">
            <a:avLst/>
          </a:prstGeom>
          <a:solidFill>
            <a:srgbClr val="E3E3E3"/>
          </a:solidFill>
          <a:ln>
            <a:solidFill>
              <a:srgbClr val="E3E3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0AA7FE-E022-821B-521F-4535E964CF39}"/>
              </a:ext>
            </a:extLst>
          </p:cNvPr>
          <p:cNvSpPr txBox="1"/>
          <p:nvPr/>
        </p:nvSpPr>
        <p:spPr>
          <a:xfrm>
            <a:off x="5609086" y="2679193"/>
            <a:ext cx="838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molecular cascade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1EF595-E8C2-F777-3F08-008B71E5ECE2}"/>
              </a:ext>
            </a:extLst>
          </p:cNvPr>
          <p:cNvSpPr/>
          <p:nvPr/>
        </p:nvSpPr>
        <p:spPr>
          <a:xfrm>
            <a:off x="5691189" y="3464719"/>
            <a:ext cx="664368" cy="2071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E9D299-62C5-AB56-901A-A40B58372205}"/>
              </a:ext>
            </a:extLst>
          </p:cNvPr>
          <p:cNvSpPr txBox="1"/>
          <p:nvPr/>
        </p:nvSpPr>
        <p:spPr>
          <a:xfrm>
            <a:off x="5609085" y="3354340"/>
            <a:ext cx="838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molecular cascade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C5E7B-6F1D-E779-C76A-87A7CB598966}"/>
              </a:ext>
            </a:extLst>
          </p:cNvPr>
          <p:cNvSpPr/>
          <p:nvPr/>
        </p:nvSpPr>
        <p:spPr>
          <a:xfrm>
            <a:off x="4379975" y="6318532"/>
            <a:ext cx="4626865" cy="40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40979-5545-D4FD-5801-5D2D98DCBB89}"/>
              </a:ext>
            </a:extLst>
          </p:cNvPr>
          <p:cNvSpPr/>
          <p:nvPr/>
        </p:nvSpPr>
        <p:spPr>
          <a:xfrm>
            <a:off x="2765502" y="3878893"/>
            <a:ext cx="7065413" cy="2847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TM03457515[[fn=Vue]]</Template>
  <TotalTime>0</TotalTime>
  <Words>827</Words>
  <Application>Microsoft Office PowerPoint</Application>
  <PresentationFormat>Grand écran</PresentationFormat>
  <Paragraphs>128</Paragraphs>
  <Slides>32</Slides>
  <Notes>19</Notes>
  <HiddenSlides>2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Aptos Display (En-têtes)</vt:lpstr>
      <vt:lpstr>Arial</vt:lpstr>
      <vt:lpstr>Cambria Math</vt:lpstr>
      <vt:lpstr>Thème Office</vt:lpstr>
      <vt:lpstr>Neuromodulation and homeostasis: complementary mechanisms for robust neural function</vt:lpstr>
      <vt:lpstr>Neurons use spikes to communicate</vt:lpstr>
      <vt:lpstr>Ion channels determine spiking activity</vt:lpstr>
      <vt:lpstr>Voltage gated ion channels are involved  in a feedback loop</vt:lpstr>
      <vt:lpstr>Degeneracy consists in similar activities emerging from different channel densities</vt:lpstr>
      <vt:lpstr>Conductance based models are  composed of ion channels</vt:lpstr>
      <vt:lpstr>Présentation PowerPoint</vt:lpstr>
      <vt:lpstr>Neuronal activity is highly modulated</vt:lpstr>
      <vt:lpstr>Neuromodulation affects ion channels</vt:lpstr>
      <vt:lpstr>Neuromodulation as a controller</vt:lpstr>
      <vt:lpstr>Two degenerate neurons are modulated  in a similar way</vt:lpstr>
      <vt:lpstr>Présentation PowerPoint</vt:lpstr>
      <vt:lpstr>Homeostatic plasticity preserves function</vt:lpstr>
      <vt:lpstr>A model of homeostatic control</vt:lpstr>
      <vt:lpstr>Homeostasis as a controller</vt:lpstr>
      <vt:lpstr>Présentation PowerPoint</vt:lpstr>
      <vt:lpstr>Homeostasis can lead to pathological excitability in the presence of sharp neuromodulation</vt:lpstr>
      <vt:lpstr>Homeostasis can lead to pathological excitability in the presence of sharp neuromodulation</vt:lpstr>
      <vt:lpstr>Homeostasis can lead to pathological excitability in the presence of sharp neuromodulation</vt:lpstr>
      <vt:lpstr>Why do sharp neuromodulation and homeostasis do not lead to robust neural function?</vt:lpstr>
      <vt:lpstr>Controlled neuromodulation and homeostasis naturally lead to robust neuronal function</vt:lpstr>
      <vt:lpstr>Why do controlled neuromodulation and homeostasis lead to robust neural function?</vt:lpstr>
      <vt:lpstr>Why do controlled neuromodulation and homeostasis lead to robust neural function?</vt:lpstr>
      <vt:lpstr>Présentation PowerPoint</vt:lpstr>
      <vt:lpstr>Supplemental material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Fyon Arthur</dc:creator>
  <cp:lastModifiedBy>Fyon Arthur</cp:lastModifiedBy>
  <cp:revision>294</cp:revision>
  <dcterms:created xsi:type="dcterms:W3CDTF">2024-12-20T08:13:01Z</dcterms:created>
  <dcterms:modified xsi:type="dcterms:W3CDTF">2025-03-19T15:06:58Z</dcterms:modified>
</cp:coreProperties>
</file>