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22" r:id="rId3"/>
    <p:sldId id="344" r:id="rId4"/>
    <p:sldId id="323" r:id="rId5"/>
    <p:sldId id="357" r:id="rId6"/>
    <p:sldId id="28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2C81"/>
    <a:srgbClr val="383849"/>
    <a:srgbClr val="0B0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F81AC-FDF5-3240-BC97-DA15BC47205D}" v="14" dt="2024-09-11T13:34:53.77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6"/>
    <p:restoredTop sz="94679"/>
  </p:normalViewPr>
  <p:slideViewPr>
    <p:cSldViewPr snapToGrid="0">
      <p:cViewPr varScale="1">
        <p:scale>
          <a:sx n="158" d="100"/>
          <a:sy n="158" d="100"/>
        </p:scale>
        <p:origin x="3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96ACE-0462-4021-B069-747AAD4553A0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4A68A-6B16-46CB-97F3-00D6AD0BB37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504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4A68A-6B16-46CB-97F3-00D6AD0BB37F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289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4A68A-6B16-46CB-97F3-00D6AD0BB37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327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4A68A-6B16-46CB-97F3-00D6AD0BB37F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834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2800" dirty="0"/>
              <a:t>Visuels: équipe projet, experts, 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4A68A-6B16-46CB-97F3-00D6AD0BB37F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940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33803-BD3D-7121-DF84-3CC03C400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F5FF38-A574-982F-B6DD-C12768227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7BB58-EC25-B9A3-5218-042D0183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331EE-16E3-355B-B31B-DCD97C18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5655DC-BD33-D1BC-7C38-A15AD548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219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72F2D-589F-069F-9444-07E3588A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56E720-8537-06D1-A4AB-AA151B4E0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BEDC95-030D-BE5B-4F10-B6107147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2A2191-EA27-CEFC-F710-189FC74E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3FF367-1E94-D887-AA64-BFF8E9E7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35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8D2F18-79CA-9219-31E5-90BB0FF35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0ECE98-9622-9E67-6EB5-CE1A0F671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7546CA-BED7-5154-DCE1-3D1BF5C2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16E8E9-AE07-6C8D-8670-3673E0DB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868658-BC45-30AA-D97D-7C73A611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466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C8134-D247-0F70-03A0-79DD648E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8BA3AD-5293-1CB3-E076-28C0EBA2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D6DBA4-475B-8DC1-CF3D-E0019D80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870370-2519-3425-F381-83E1A7E9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C5A73-3CF6-439F-39BB-000A884C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732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7CB76-F590-C930-616C-17FE940D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7389B6-0F67-7CE0-C514-0CD16E1BB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C6A65D-8B5D-7BBA-A08A-3DAE7570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EA0B27-4AA1-F7D0-A023-4D7BD100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D59615-1784-DE82-A5BB-4C0F0069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587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6F6DB-728E-971B-201B-10EAE454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C3EC6-1A2D-BBDC-41DA-287498B7E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15C904-46BA-5A36-F4B7-CBD9807C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A4E63C-ADB5-EEE4-46CF-9F02A2F3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820FB9-B83E-46D3-3B11-6EFE82B8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C5DFEE-895B-E340-A72A-F413F849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638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04528-BA56-3B69-3095-4CE645BD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83C92B-F333-0E70-63D6-F98327939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279E38-7CBB-E381-1F48-FF055BD10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E2641B-6A4F-C149-FEC9-8D2DCE1FD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0D52FE-F49A-C23D-E375-EA1CA226F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9D4DBC-1DAA-91A2-22A0-733F518B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17DA3E-5E97-50DB-1C9A-9AF24F98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561BBB-A97A-7490-34A0-70FAC12C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806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E055F-702C-8649-B781-9A4B3D7A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2BBD82-99AD-0121-B33B-6FF47DE6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1B1F21-5F5E-5397-F0F6-6FF5E9B3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ED61E4-319F-22C2-8902-734D56B5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145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ECE2DE-28EE-76F0-BA91-4D09A522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2DEC58-6F0E-2039-E6F7-9E86E733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D4CAE6-1EA3-F4FD-9605-C9AB61BC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500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7C981-F0CC-9608-B3EF-F5EBC711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EEA6A4-1E08-8A75-C9EF-4DA728D41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AB7589-5810-DF4E-A625-92A2E83A1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AB565C-01BE-5E2C-60C8-CDE53A08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53FAAF-9FD6-97C5-C08A-6C3DAF4C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894E05-2302-EFB2-9EBC-A2CA07E3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00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24AE6-BC9F-FF88-9B9E-F6A2F5A4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8BC4D4-EE9F-964E-D277-84905031F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4A8438-3AE5-CD05-D714-E816CA2A9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FC11F4-E846-B872-7BDB-A733DDF9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4E58C-FBE8-1592-8B98-00E6F7EA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A69989-BFFD-A280-62BA-AB372FCE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537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9F899F-EC6F-EF46-FBD3-9643152F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DE95A5-BA4C-3789-B1E5-ED63CE534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9C17C0-E2E9-A80E-05CA-9D65FA5BE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E0EF-AAD2-4486-A50A-2BF30C97DC0B}" type="datetimeFigureOut">
              <a:rPr lang="fr-BE" smtClean="0"/>
              <a:t>26-11-24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5453B-FAE7-0145-52BA-6849CB39E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7B53B5-506A-ED32-8AF4-D771510EE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1496-BE5C-4381-8738-E17AC83A58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4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109EADA-BB4F-2F15-3B9B-27520F357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73" y="411617"/>
            <a:ext cx="1264757" cy="80896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90F36D1-D28E-2379-0051-6B558659DF3A}"/>
              </a:ext>
            </a:extLst>
          </p:cNvPr>
          <p:cNvSpPr txBox="1"/>
          <p:nvPr/>
        </p:nvSpPr>
        <p:spPr>
          <a:xfrm>
            <a:off x="856905" y="2525174"/>
            <a:ext cx="10667611" cy="1556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Which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Futures for the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Welfare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State?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Three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Scenarios Mapping the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Complex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Interactions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between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Climate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Change and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Policies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against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Child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Poverty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in the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Walloon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</a:t>
            </a:r>
            <a:r>
              <a:rPr lang="fr-FR" sz="2200" kern="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Region</a:t>
            </a:r>
            <a:r>
              <a:rPr lang="fr-FR" sz="2200" kern="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</a:rPr>
              <a:t> by 2050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BE4289-1EE4-F09C-A920-63150C6A93C8}"/>
              </a:ext>
            </a:extLst>
          </p:cNvPr>
          <p:cNvSpPr/>
          <p:nvPr/>
        </p:nvSpPr>
        <p:spPr>
          <a:xfrm>
            <a:off x="1257300" y="4244064"/>
            <a:ext cx="9898380" cy="83736"/>
          </a:xfrm>
          <a:prstGeom prst="rect">
            <a:avLst/>
          </a:prstGeom>
          <a:solidFill>
            <a:srgbClr val="2D2C8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FB7017-C3BD-CA05-FBFF-35E9AF51931F}"/>
              </a:ext>
            </a:extLst>
          </p:cNvPr>
          <p:cNvSpPr txBox="1"/>
          <p:nvPr/>
        </p:nvSpPr>
        <p:spPr>
          <a:xfrm>
            <a:off x="1241520" y="4490302"/>
            <a:ext cx="9898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nl-BE" altLang="fr-FR" b="1" kern="0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</a:rPr>
              <a:t>Vincent CALAY &amp; Frédéric CLAISSE</a:t>
            </a:r>
          </a:p>
          <a:p>
            <a:pPr algn="ctr" defTabSz="914400">
              <a:defRPr/>
            </a:pPr>
            <a:endParaRPr lang="nl-BE" altLang="fr-FR" kern="0" dirty="0">
              <a:solidFill>
                <a:schemeClr val="bg2">
                  <a:lumMod val="25000"/>
                </a:schemeClr>
              </a:solidFill>
              <a:latin typeface="Raleway" panose="020B0403030101060003" pitchFamily="34" charset="0"/>
              <a:ea typeface="ＭＳ Ｐゴシック"/>
            </a:endParaRPr>
          </a:p>
          <a:p>
            <a:pPr algn="ctr" defTabSz="914400">
              <a:defRPr/>
            </a:pPr>
            <a:r>
              <a:rPr lang="nl-BE" altLang="fr-FR" kern="0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</a:rPr>
              <a:t>Anticipation Conference</a:t>
            </a:r>
          </a:p>
          <a:p>
            <a:pPr algn="ctr" defTabSz="914400">
              <a:defRPr/>
            </a:pPr>
            <a:r>
              <a:rPr lang="nl-BE" altLang="fr-FR" kern="0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</a:rPr>
              <a:t>Lancaster, UK</a:t>
            </a:r>
          </a:p>
          <a:p>
            <a:pPr algn="ctr" defTabSz="914400">
              <a:defRPr/>
            </a:pPr>
            <a:r>
              <a:rPr lang="nl-BE" altLang="fr-FR" b="0" kern="0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</a:rPr>
              <a:t>11th September 2024</a:t>
            </a:r>
            <a:endParaRPr lang="fr-BE" dirty="0">
              <a:latin typeface="Raleway" panose="020B04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9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A7AA87-749B-9DD4-3660-EFBC7C22CC76}"/>
              </a:ext>
            </a:extLst>
          </p:cNvPr>
          <p:cNvSpPr/>
          <p:nvPr/>
        </p:nvSpPr>
        <p:spPr>
          <a:xfrm>
            <a:off x="0" y="1"/>
            <a:ext cx="12192000" cy="1031131"/>
          </a:xfrm>
          <a:prstGeom prst="rect">
            <a:avLst/>
          </a:prstGeom>
          <a:solidFill>
            <a:srgbClr val="2D2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altLang="fr-FR" sz="2500" dirty="0" err="1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Contextual</a:t>
            </a:r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 Keys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CFFA27D-4E77-C283-46C9-1416E523D298}"/>
              </a:ext>
            </a:extLst>
          </p:cNvPr>
          <p:cNvSpPr txBox="1"/>
          <p:nvPr/>
        </p:nvSpPr>
        <p:spPr>
          <a:xfrm>
            <a:off x="587011" y="1681762"/>
            <a:ext cx="10548593" cy="3096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  <a:cs typeface="Arial"/>
              </a:rPr>
              <a:t>The rise of child poverty as a political issue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Raleway" panose="020B0403030101060003" pitchFamily="34" charset="0"/>
              <a:ea typeface="ＭＳ Ｐゴシック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1989: adoption of the UN Convention on the Rights of the Child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Since the late 1980’s, a transformation of the institutional landscape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Raleway" panose="020B0403030101060003" pitchFamily="34" charset="0"/>
              <a:ea typeface="ＭＳ Ｐゴシック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Child poverty becomes progressively a key political issue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From the 2010’s: adoption of new political programs to fight child poverty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By contrast during the same period of time : a constant decrease in the universal protection provided by the Welfare State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A COVID disruption?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Raleway" panose="020B0403030101060003" pitchFamily="34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54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A7AA87-749B-9DD4-3660-EFBC7C22CC76}"/>
              </a:ext>
            </a:extLst>
          </p:cNvPr>
          <p:cNvSpPr/>
          <p:nvPr/>
        </p:nvSpPr>
        <p:spPr>
          <a:xfrm>
            <a:off x="0" y="1"/>
            <a:ext cx="12192000" cy="1031131"/>
          </a:xfrm>
          <a:prstGeom prst="rect">
            <a:avLst/>
          </a:prstGeom>
          <a:solidFill>
            <a:srgbClr val="2D2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Child </a:t>
            </a:r>
            <a:r>
              <a:rPr lang="fr-FR" altLang="fr-FR" sz="2500" dirty="0" err="1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Poverty</a:t>
            </a:r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 and the Action to </a:t>
            </a:r>
            <a:r>
              <a:rPr lang="fr-FR" altLang="fr-FR" sz="2500" dirty="0" err="1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Fight</a:t>
            </a:r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 It as </a:t>
            </a:r>
            <a:r>
              <a:rPr lang="fr-FR" altLang="fr-FR" sz="2500" dirty="0" err="1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Foresight</a:t>
            </a:r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 </a:t>
            </a:r>
            <a:r>
              <a:rPr lang="fr-FR" altLang="fr-FR" sz="2500" dirty="0" err="1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Objects</a:t>
            </a:r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CFFA27D-4E77-C283-46C9-1416E523D298}"/>
              </a:ext>
            </a:extLst>
          </p:cNvPr>
          <p:cNvSpPr txBox="1"/>
          <p:nvPr/>
        </p:nvSpPr>
        <p:spPr>
          <a:xfrm>
            <a:off x="622013" y="1214012"/>
            <a:ext cx="10548593" cy="2357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  <a:cs typeface="Arial"/>
              </a:rPr>
              <a:t>Which futures for the fight against child poverty?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A 2050-2060 foresight project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Raleway" panose="020B0403030101060003" pitchFamily="34" charset="0"/>
              <a:ea typeface="ＭＳ Ｐゴシック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Commissioned by the Walloon Government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What might happen? Investigation of possible and contrasted futures, not a desirable future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Exploratory scenarios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Raleway" panose="020B0403030101060003" pitchFamily="34" charset="0"/>
                <a:ea typeface="ＭＳ Ｐゴシック"/>
                <a:cs typeface="Arial"/>
              </a:rPr>
              <a:t>Participatory process with experts and stakeholders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Raleway" panose="020B0403030101060003" pitchFamily="34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57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A7AA87-749B-9DD4-3660-EFBC7C22CC76}"/>
              </a:ext>
            </a:extLst>
          </p:cNvPr>
          <p:cNvSpPr/>
          <p:nvPr/>
        </p:nvSpPr>
        <p:spPr>
          <a:xfrm>
            <a:off x="0" y="1"/>
            <a:ext cx="12192000" cy="1031131"/>
          </a:xfrm>
          <a:prstGeom prst="rect">
            <a:avLst/>
          </a:prstGeom>
          <a:solidFill>
            <a:srgbClr val="2D2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Child </a:t>
            </a:r>
            <a:r>
              <a:rPr lang="fr-FR" altLang="fr-FR" sz="2500" dirty="0" err="1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Poverty</a:t>
            </a:r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 and the Action to </a:t>
            </a:r>
            <a:r>
              <a:rPr lang="fr-FR" altLang="fr-FR" sz="2500" dirty="0" err="1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Fight</a:t>
            </a:r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 It as a </a:t>
            </a:r>
            <a:r>
              <a:rPr lang="fr-FR" altLang="fr-FR" sz="2500" i="1" dirty="0" err="1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Systemic</a:t>
            </a:r>
            <a:r>
              <a:rPr lang="fr-FR" altLang="fr-FR" sz="2500" i="1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 Reality</a:t>
            </a:r>
            <a:endParaRPr lang="fr-FR" altLang="fr-FR" sz="2500" dirty="0">
              <a:solidFill>
                <a:schemeClr val="bg1"/>
              </a:solidFill>
              <a:latin typeface="Raleway" panose="020B0403030101060003" pitchFamily="34" charset="0"/>
              <a:ea typeface="ＭＳ Ｐゴシック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27031F-BC1A-5967-B743-5383AD1DD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4992" r="4281" b="4240"/>
          <a:stretch/>
        </p:blipFill>
        <p:spPr bwMode="auto">
          <a:xfrm>
            <a:off x="1839595" y="901699"/>
            <a:ext cx="8512810" cy="595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415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A7AA87-749B-9DD4-3660-EFBC7C22CC76}"/>
              </a:ext>
            </a:extLst>
          </p:cNvPr>
          <p:cNvSpPr/>
          <p:nvPr/>
        </p:nvSpPr>
        <p:spPr>
          <a:xfrm>
            <a:off x="0" y="1"/>
            <a:ext cx="12192000" cy="1031131"/>
          </a:xfrm>
          <a:prstGeom prst="rect">
            <a:avLst/>
          </a:prstGeom>
          <a:solidFill>
            <a:srgbClr val="2D2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altLang="fr-FR" sz="2500" dirty="0" err="1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Three</a:t>
            </a:r>
            <a:r>
              <a:rPr lang="fr-FR" altLang="fr-FR" sz="2500" dirty="0">
                <a:solidFill>
                  <a:schemeClr val="bg1"/>
                </a:solidFill>
                <a:latin typeface="Raleway" panose="020B0403030101060003" pitchFamily="34" charset="0"/>
                <a:ea typeface="ＭＳ Ｐゴシック"/>
              </a:rPr>
              <a:t> Scenarios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439379D-3B64-B382-ADC9-CD71B1881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30" y="1154224"/>
            <a:ext cx="10328031" cy="5851451"/>
          </a:xfrm>
          <a:prstGeom prst="rect">
            <a:avLst/>
          </a:prstGeom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A24EAD4-5279-4552-3147-B8E03676E6A6}"/>
              </a:ext>
            </a:extLst>
          </p:cNvPr>
          <p:cNvSpPr/>
          <p:nvPr/>
        </p:nvSpPr>
        <p:spPr>
          <a:xfrm>
            <a:off x="242761" y="1676184"/>
            <a:ext cx="11830556" cy="67973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978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9C2BE43-826C-BC80-542A-3F9BB34DB435}"/>
              </a:ext>
            </a:extLst>
          </p:cNvPr>
          <p:cNvSpPr/>
          <p:nvPr/>
        </p:nvSpPr>
        <p:spPr>
          <a:xfrm>
            <a:off x="242761" y="2446638"/>
            <a:ext cx="11830556" cy="67973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978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F3DEABB-B915-3BEF-371C-4C99A5F7FF91}"/>
              </a:ext>
            </a:extLst>
          </p:cNvPr>
          <p:cNvSpPr/>
          <p:nvPr/>
        </p:nvSpPr>
        <p:spPr>
          <a:xfrm>
            <a:off x="242761" y="3213004"/>
            <a:ext cx="11830556" cy="105419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78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ADD5BC9A-CC33-A22A-0D4F-2998AAEFB7E2}"/>
              </a:ext>
            </a:extLst>
          </p:cNvPr>
          <p:cNvSpPr/>
          <p:nvPr/>
        </p:nvSpPr>
        <p:spPr>
          <a:xfrm>
            <a:off x="242761" y="4306530"/>
            <a:ext cx="11830556" cy="114779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978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E51783B-B1A0-E171-D294-7AD3BE82D255}"/>
              </a:ext>
            </a:extLst>
          </p:cNvPr>
          <p:cNvSpPr txBox="1"/>
          <p:nvPr/>
        </p:nvSpPr>
        <p:spPr>
          <a:xfrm>
            <a:off x="298939" y="1877549"/>
            <a:ext cx="1266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Climate</a:t>
            </a:r>
            <a:r>
              <a:rPr lang="fr-FR" sz="1200" b="1" dirty="0"/>
              <a:t> change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7209F4B-DC68-A142-0EDB-7225AA11E4B7}"/>
              </a:ext>
            </a:extLst>
          </p:cNvPr>
          <p:cNvSpPr txBox="1"/>
          <p:nvPr/>
        </p:nvSpPr>
        <p:spPr>
          <a:xfrm>
            <a:off x="298939" y="2620856"/>
            <a:ext cx="1266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Economy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6053158-1EC6-EB35-859E-B2E204C945ED}"/>
              </a:ext>
            </a:extLst>
          </p:cNvPr>
          <p:cNvSpPr txBox="1"/>
          <p:nvPr/>
        </p:nvSpPr>
        <p:spPr>
          <a:xfrm>
            <a:off x="270850" y="3506873"/>
            <a:ext cx="1266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Welfare</a:t>
            </a:r>
            <a:r>
              <a:rPr lang="fr-FR" sz="1200" b="1" dirty="0"/>
              <a:t> State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7FC864E-D078-14E5-032B-FC83D7E81E7A}"/>
              </a:ext>
            </a:extLst>
          </p:cNvPr>
          <p:cNvSpPr txBox="1"/>
          <p:nvPr/>
        </p:nvSpPr>
        <p:spPr>
          <a:xfrm>
            <a:off x="298939" y="4627379"/>
            <a:ext cx="1266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/>
              <a:t>Inequalities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65746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A17AA4D-0F69-6AF4-3A1E-8B14CDB84402}"/>
              </a:ext>
            </a:extLst>
          </p:cNvPr>
          <p:cNvSpPr txBox="1"/>
          <p:nvPr/>
        </p:nvSpPr>
        <p:spPr>
          <a:xfrm>
            <a:off x="1788709" y="2859613"/>
            <a:ext cx="913904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4800" b="1" cap="small" dirty="0" err="1">
                <a:solidFill>
                  <a:srgbClr val="2D2C81"/>
                </a:solidFill>
                <a:latin typeface="Raleway" panose="020B0403030101060003" pitchFamily="34" charset="0"/>
                <a:ea typeface="ＭＳ Ｐゴシック"/>
              </a:rPr>
              <a:t>Thank</a:t>
            </a:r>
            <a:r>
              <a:rPr lang="fr-FR" altLang="fr-FR" sz="4800" b="1" cap="small" dirty="0">
                <a:solidFill>
                  <a:srgbClr val="2D2C81"/>
                </a:solidFill>
                <a:latin typeface="Raleway" panose="020B0403030101060003" pitchFamily="34" charset="0"/>
                <a:ea typeface="ＭＳ Ｐゴシック"/>
              </a:rPr>
              <a:t> </a:t>
            </a:r>
            <a:r>
              <a:rPr lang="fr-FR" altLang="fr-FR" sz="4800" b="1" cap="small" dirty="0" err="1">
                <a:solidFill>
                  <a:srgbClr val="2D2C81"/>
                </a:solidFill>
                <a:latin typeface="Raleway" panose="020B0403030101060003" pitchFamily="34" charset="0"/>
                <a:ea typeface="ＭＳ Ｐゴシック"/>
              </a:rPr>
              <a:t>you</a:t>
            </a:r>
            <a:r>
              <a:rPr lang="fr-FR" altLang="fr-FR" sz="4800" b="1" cap="small" dirty="0">
                <a:solidFill>
                  <a:srgbClr val="2D2C81"/>
                </a:solidFill>
                <a:latin typeface="Raleway" panose="020B0403030101060003" pitchFamily="34" charset="0"/>
                <a:ea typeface="ＭＳ Ｐゴシック"/>
              </a:rPr>
              <a:t> for </a:t>
            </a:r>
            <a:r>
              <a:rPr lang="fr-FR" altLang="fr-FR" sz="4800" b="1" cap="small" dirty="0" err="1">
                <a:solidFill>
                  <a:srgbClr val="2D2C81"/>
                </a:solidFill>
                <a:latin typeface="Raleway" panose="020B0403030101060003" pitchFamily="34" charset="0"/>
                <a:ea typeface="ＭＳ Ｐゴシック"/>
              </a:rPr>
              <a:t>your</a:t>
            </a:r>
            <a:r>
              <a:rPr lang="fr-FR" altLang="fr-FR" sz="4800" b="1" cap="small" dirty="0">
                <a:solidFill>
                  <a:srgbClr val="2D2C81"/>
                </a:solidFill>
                <a:latin typeface="Raleway" panose="020B0403030101060003" pitchFamily="34" charset="0"/>
                <a:ea typeface="ＭＳ Ｐゴシック"/>
              </a:rPr>
              <a:t> attention !</a:t>
            </a:r>
          </a:p>
          <a:p>
            <a:endParaRPr lang="fr-FR" sz="2000" b="1" cap="small" dirty="0">
              <a:solidFill>
                <a:srgbClr val="2D2C81"/>
              </a:solidFill>
              <a:latin typeface="Raleway" panose="020B0403030101060003" pitchFamily="34" charset="0"/>
              <a:ea typeface="ＭＳ Ｐゴシック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E3EA9B-00C3-E4F0-8BAF-311931CBBB35}"/>
              </a:ext>
            </a:extLst>
          </p:cNvPr>
          <p:cNvSpPr txBox="1"/>
          <p:nvPr/>
        </p:nvSpPr>
        <p:spPr>
          <a:xfrm>
            <a:off x="4822934" y="4389793"/>
            <a:ext cx="3070589" cy="4999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err="1">
                <a:solidFill>
                  <a:srgbClr val="2D2C81"/>
                </a:solidFill>
                <a:latin typeface="Raleway SemiBold" panose="020B0703030101060003" pitchFamily="34" charset="0"/>
                <a:ea typeface="ＭＳ Ｐゴシック"/>
                <a:cs typeface="Arial"/>
              </a:rPr>
              <a:t>v.calay@iweps.be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Raleway" panose="020B0403030101060003" pitchFamily="34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875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218</Words>
  <Application>Microsoft Office PowerPoint</Application>
  <PresentationFormat>Grand écran</PresentationFormat>
  <Paragraphs>34</Paragraphs>
  <Slides>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Hendrickx</dc:creator>
  <cp:lastModifiedBy>Vincent Calay</cp:lastModifiedBy>
  <cp:revision>21</cp:revision>
  <dcterms:created xsi:type="dcterms:W3CDTF">2022-11-16T15:53:18Z</dcterms:created>
  <dcterms:modified xsi:type="dcterms:W3CDTF">2024-11-26T11:51:51Z</dcterms:modified>
</cp:coreProperties>
</file>