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3" r:id="rId6"/>
    <p:sldId id="264" r:id="rId7"/>
    <p:sldId id="266" r:id="rId8"/>
    <p:sldId id="267" r:id="rId9"/>
    <p:sldId id="268" r:id="rId10"/>
    <p:sldId id="259" r:id="rId11"/>
    <p:sldId id="269" r:id="rId12"/>
    <p:sldId id="262" r:id="rId13"/>
    <p:sldId id="25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72"/>
  </p:normalViewPr>
  <p:slideViewPr>
    <p:cSldViewPr snapToGrid="0" snapToObjects="1">
      <p:cViewPr varScale="1">
        <p:scale>
          <a:sx n="114" d="100"/>
          <a:sy n="114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4593F-E240-2C43-9BD1-99C6614877F6}" type="datetimeFigureOut">
              <a:rPr lang="fr-FR" smtClean="0"/>
              <a:t>13/08/2022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313C4-D622-824C-9463-48563C880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71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313C4-D622-824C-9463-48563C880BE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34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313C4-D622-824C-9463-48563C880BE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87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313C4-D622-824C-9463-48563C880BE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985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313C4-D622-824C-9463-48563C880BE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6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313C4-D622-824C-9463-48563C880BE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88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1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8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8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0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4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0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3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5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3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8/13/22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0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es particules rougeoyantes">
            <a:extLst>
              <a:ext uri="{FF2B5EF4-FFF2-40B4-BE49-F238E27FC236}">
                <a16:creationId xmlns:a16="http://schemas.microsoft.com/office/drawing/2014/main" id="{466E30CC-A8DE-D9CC-E2BE-2E9707765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136311-C81B-47C5-AE0A-5641A5A59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225" y="1066800"/>
            <a:ext cx="4708175" cy="4724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7A7E9B-E0CA-FC69-474A-E236103F2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178" y="1385191"/>
            <a:ext cx="4301066" cy="2873209"/>
          </a:xfrm>
        </p:spPr>
        <p:txBody>
          <a:bodyPr anchor="t">
            <a:normAutofit/>
          </a:bodyPr>
          <a:lstStyle/>
          <a:p>
            <a:pPr algn="ctr"/>
            <a:r>
              <a:rPr lang="fr-BE" sz="3000" dirty="0"/>
              <a:t>Second-line </a:t>
            </a:r>
            <a:r>
              <a:rPr lang="fr-BE" sz="3000" dirty="0" err="1"/>
              <a:t>successful</a:t>
            </a:r>
            <a:r>
              <a:rPr lang="fr-BE" sz="3000" dirty="0"/>
              <a:t> </a:t>
            </a:r>
            <a:r>
              <a:rPr lang="fr-BE" sz="3000" dirty="0" err="1"/>
              <a:t>transvenous</a:t>
            </a:r>
            <a:r>
              <a:rPr lang="fr-BE" sz="3000" dirty="0"/>
              <a:t> </a:t>
            </a:r>
            <a:r>
              <a:rPr lang="fr-BE" sz="3000" dirty="0" err="1"/>
              <a:t>embolization</a:t>
            </a:r>
            <a:r>
              <a:rPr lang="fr-BE" sz="3000" dirty="0"/>
              <a:t> of </a:t>
            </a:r>
            <a:r>
              <a:rPr lang="fr-BE" sz="3000" dirty="0" err="1"/>
              <a:t>vermian</a:t>
            </a:r>
            <a:r>
              <a:rPr lang="fr-BE" sz="3000" dirty="0"/>
              <a:t> Cognard type 3 </a:t>
            </a:r>
            <a:r>
              <a:rPr lang="fr-BE" sz="3000" dirty="0" err="1"/>
              <a:t>dAVF</a:t>
            </a:r>
            <a:r>
              <a:rPr lang="fr-BE" sz="3000" dirty="0"/>
              <a:t> </a:t>
            </a:r>
            <a:r>
              <a:rPr lang="fr-BE" sz="3000" dirty="0" err="1"/>
              <a:t>through</a:t>
            </a:r>
            <a:r>
              <a:rPr lang="fr-BE" sz="3000" dirty="0"/>
              <a:t> an </a:t>
            </a:r>
            <a:r>
              <a:rPr lang="fr-BE" sz="3000" dirty="0" err="1"/>
              <a:t>ipsilateral</a:t>
            </a:r>
            <a:r>
              <a:rPr lang="fr-BE" sz="3000" dirty="0"/>
              <a:t> trans-</a:t>
            </a:r>
            <a:r>
              <a:rPr lang="fr-BE" sz="3000" dirty="0" err="1"/>
              <a:t>torcula</a:t>
            </a:r>
            <a:r>
              <a:rPr lang="fr-BE" sz="3000" dirty="0"/>
              <a:t> </a:t>
            </a:r>
            <a:r>
              <a:rPr lang="fr-BE" sz="3000" dirty="0" err="1"/>
              <a:t>approach</a:t>
            </a:r>
            <a:r>
              <a:rPr lang="fr-BE" sz="3000" dirty="0"/>
              <a:t>. </a:t>
            </a:r>
            <a:endParaRPr lang="fr-FR" sz="3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C73A33-65FF-41A9-A3B0-006753CD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844675" y="3418676"/>
            <a:ext cx="0" cy="472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A1D30B9E-BCC7-927A-6856-6304E8F950CB}"/>
              </a:ext>
            </a:extLst>
          </p:cNvPr>
          <p:cNvSpPr txBox="1">
            <a:spLocks/>
          </p:cNvSpPr>
          <p:nvPr/>
        </p:nvSpPr>
        <p:spPr>
          <a:xfrm>
            <a:off x="6602589" y="4758219"/>
            <a:ext cx="4552244" cy="2873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dirty="0"/>
              <a:t>M. MOÏSE, MD; B. OTTO, MD</a:t>
            </a:r>
          </a:p>
          <a:p>
            <a:pPr algn="ctr"/>
            <a:r>
              <a:rPr lang="fr-BE" sz="2000" dirty="0" err="1"/>
              <a:t>University</a:t>
            </a:r>
            <a:r>
              <a:rPr lang="fr-BE" sz="2000" dirty="0"/>
              <a:t> Hospital of Liège, BELGIUM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84949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79" y="630715"/>
            <a:ext cx="10363200" cy="1314443"/>
          </a:xfrm>
        </p:spPr>
        <p:txBody>
          <a:bodyPr/>
          <a:lstStyle/>
          <a:p>
            <a:r>
              <a:rPr lang="en-US" altLang="ja-JP" b="1" dirty="0">
                <a:solidFill>
                  <a:schemeClr val="tx2">
                    <a:lumMod val="75000"/>
                  </a:schemeClr>
                </a:solidFill>
              </a:rPr>
              <a:t>Discussion / take home messages</a:t>
            </a:r>
            <a:endParaRPr lang="fr-FR" dirty="0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0CDA92EF-E586-1D0B-04B3-455A1A136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45158"/>
            <a:ext cx="10363200" cy="4917173"/>
          </a:xfrm>
        </p:spPr>
        <p:txBody>
          <a:bodyPr>
            <a:normAutofit/>
          </a:bodyPr>
          <a:lstStyle/>
          <a:p>
            <a:r>
              <a:rPr lang="fr-FR" sz="2400" dirty="0" err="1"/>
              <a:t>Transvenous</a:t>
            </a:r>
            <a:r>
              <a:rPr lang="fr-FR" sz="2400" dirty="0"/>
              <a:t> </a:t>
            </a:r>
            <a:r>
              <a:rPr lang="fr-FR" sz="2400" dirty="0" err="1"/>
              <a:t>dAVF</a:t>
            </a:r>
            <a:r>
              <a:rPr lang="fr-FR" sz="2400" dirty="0"/>
              <a:t> </a:t>
            </a:r>
            <a:r>
              <a:rPr lang="fr-FR" sz="2400" b="1" dirty="0" err="1"/>
              <a:t>embolization</a:t>
            </a:r>
            <a:r>
              <a:rPr lang="fr-FR" sz="2400" b="1" dirty="0"/>
              <a:t> </a:t>
            </a:r>
            <a:r>
              <a:rPr lang="fr-FR" sz="2400" b="1" dirty="0" err="1"/>
              <a:t>targeting</a:t>
            </a:r>
            <a:r>
              <a:rPr lang="fr-FR" sz="2400" b="1" dirty="0"/>
              <a:t> </a:t>
            </a:r>
            <a:r>
              <a:rPr lang="fr-FR" sz="2400" b="1" dirty="0" err="1"/>
              <a:t>venous</a:t>
            </a:r>
            <a:r>
              <a:rPr lang="fr-FR" sz="2400" b="1" dirty="0"/>
              <a:t> </a:t>
            </a:r>
            <a:r>
              <a:rPr lang="fr-FR" sz="2400" b="1" dirty="0" err="1"/>
              <a:t>outlet</a:t>
            </a:r>
            <a:r>
              <a:rPr lang="fr-FR" sz="2400" b="1" dirty="0"/>
              <a:t> </a:t>
            </a:r>
            <a:r>
              <a:rPr lang="fr-FR" sz="2400" b="1" dirty="0" err="1"/>
              <a:t>immediately</a:t>
            </a:r>
            <a:r>
              <a:rPr lang="fr-FR" sz="2400" b="1" dirty="0"/>
              <a:t> adjacent to the shunt </a:t>
            </a:r>
            <a:r>
              <a:rPr lang="fr-FR" sz="2400" b="1" dirty="0" err="1"/>
              <a:t>is</a:t>
            </a:r>
            <a:r>
              <a:rPr lang="fr-FR" sz="2400" b="1" dirty="0"/>
              <a:t> an efficient </a:t>
            </a:r>
            <a:r>
              <a:rPr lang="fr-FR" sz="2400" b="1" dirty="0" err="1"/>
              <a:t>approach</a:t>
            </a:r>
            <a:r>
              <a:rPr lang="fr-FR" sz="2400" b="1" dirty="0"/>
              <a:t> </a:t>
            </a:r>
            <a:r>
              <a:rPr lang="fr-FR" sz="2400" dirty="0"/>
              <a:t>(</a:t>
            </a:r>
            <a:r>
              <a:rPr lang="fr-FR" sz="2400" dirty="0" err="1"/>
              <a:t>similar</a:t>
            </a:r>
            <a:r>
              <a:rPr lang="fr-FR" sz="2400" dirty="0"/>
              <a:t> in concept to </a:t>
            </a:r>
            <a:r>
              <a:rPr lang="fr-FR" sz="2400" dirty="0" err="1"/>
              <a:t>surgical</a:t>
            </a:r>
            <a:r>
              <a:rPr lang="fr-FR" sz="2400" dirty="0"/>
              <a:t> ligature of </a:t>
            </a:r>
            <a:r>
              <a:rPr lang="fr-FR" sz="2400" dirty="0" err="1"/>
              <a:t>sub-arachnoid</a:t>
            </a:r>
            <a:r>
              <a:rPr lang="fr-FR" sz="2400" dirty="0"/>
              <a:t> </a:t>
            </a:r>
            <a:r>
              <a:rPr lang="fr-FR" sz="2400" dirty="0" err="1"/>
              <a:t>draining</a:t>
            </a:r>
            <a:r>
              <a:rPr lang="fr-FR" sz="2400" dirty="0"/>
              <a:t> </a:t>
            </a:r>
            <a:r>
              <a:rPr lang="fr-FR" sz="2400" dirty="0" err="1"/>
              <a:t>veins</a:t>
            </a:r>
            <a:r>
              <a:rPr lang="fr-FR" sz="2400" dirty="0"/>
              <a:t>).</a:t>
            </a:r>
          </a:p>
          <a:p>
            <a:r>
              <a:rPr lang="fr-FR" sz="2400" b="1" dirty="0" err="1"/>
              <a:t>Thorough</a:t>
            </a:r>
            <a:r>
              <a:rPr lang="fr-FR" sz="2400" b="1" dirty="0"/>
              <a:t> </a:t>
            </a:r>
            <a:r>
              <a:rPr lang="fr-FR" sz="2400" b="1" dirty="0" err="1"/>
              <a:t>work</a:t>
            </a:r>
            <a:r>
              <a:rPr lang="fr-FR" sz="2400" b="1" dirty="0"/>
              <a:t>-up </a:t>
            </a:r>
            <a:r>
              <a:rPr lang="fr-FR" sz="2400" dirty="0"/>
              <a:t>of </a:t>
            </a:r>
            <a:r>
              <a:rPr lang="fr-FR" sz="2400" dirty="0" err="1"/>
              <a:t>venous</a:t>
            </a:r>
            <a:r>
              <a:rPr lang="fr-FR" sz="2400" dirty="0"/>
              <a:t> drainage </a:t>
            </a:r>
            <a:r>
              <a:rPr lang="fr-FR" sz="2400" dirty="0" err="1"/>
              <a:t>dynamics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mandatory</a:t>
            </a:r>
            <a:r>
              <a:rPr lang="fr-FR" sz="2400" dirty="0"/>
              <a:t> to </a:t>
            </a:r>
            <a:r>
              <a:rPr lang="fr-FR" sz="2400" dirty="0" err="1"/>
              <a:t>preserve</a:t>
            </a:r>
            <a:r>
              <a:rPr lang="fr-FR" sz="2400" dirty="0"/>
              <a:t> </a:t>
            </a:r>
            <a:r>
              <a:rPr lang="fr-FR" sz="2400" dirty="0" err="1"/>
              <a:t>functionnal</a:t>
            </a:r>
            <a:r>
              <a:rPr lang="fr-FR" sz="2400" dirty="0"/>
              <a:t> </a:t>
            </a:r>
            <a:r>
              <a:rPr lang="fr-FR" sz="2400" dirty="0" err="1"/>
              <a:t>veins</a:t>
            </a:r>
            <a:r>
              <a:rPr lang="fr-FR" sz="2400" dirty="0"/>
              <a:t>/</a:t>
            </a:r>
            <a:r>
              <a:rPr lang="fr-FR" sz="2400" dirty="0" err="1"/>
              <a:t>sinuses</a:t>
            </a:r>
            <a:r>
              <a:rPr lang="fr-FR" sz="2400" dirty="0"/>
              <a:t> and </a:t>
            </a:r>
            <a:r>
              <a:rPr lang="fr-FR" sz="2400" dirty="0" err="1"/>
              <a:t>avoid</a:t>
            </a:r>
            <a:r>
              <a:rPr lang="fr-FR" sz="2400" dirty="0"/>
              <a:t> </a:t>
            </a:r>
            <a:r>
              <a:rPr lang="fr-FR" sz="2400" dirty="0" err="1"/>
              <a:t>venous</a:t>
            </a:r>
            <a:r>
              <a:rPr lang="fr-FR" sz="2400" dirty="0"/>
              <a:t> </a:t>
            </a:r>
            <a:r>
              <a:rPr lang="fr-FR" sz="2400" dirty="0" err="1"/>
              <a:t>infarction</a:t>
            </a:r>
            <a:r>
              <a:rPr lang="fr-FR" sz="2400" dirty="0"/>
              <a:t>.</a:t>
            </a:r>
          </a:p>
          <a:p>
            <a:r>
              <a:rPr lang="fr-FR" sz="2400" dirty="0"/>
              <a:t>In </a:t>
            </a:r>
            <a:r>
              <a:rPr lang="fr-FR" sz="2400" dirty="0" err="1"/>
              <a:t>keeping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these</a:t>
            </a:r>
            <a:r>
              <a:rPr lang="fr-FR" sz="2400" dirty="0"/>
              <a:t> </a:t>
            </a:r>
            <a:r>
              <a:rPr lang="fr-FR" sz="2400" dirty="0" err="1"/>
              <a:t>statements</a:t>
            </a:r>
            <a:r>
              <a:rPr lang="fr-FR" sz="2400" dirty="0"/>
              <a:t>, </a:t>
            </a:r>
            <a:r>
              <a:rPr lang="fr-FR" sz="2400" b="1" dirty="0" err="1"/>
              <a:t>complex</a:t>
            </a:r>
            <a:r>
              <a:rPr lang="fr-FR" sz="2400" b="1" dirty="0"/>
              <a:t> </a:t>
            </a:r>
            <a:r>
              <a:rPr lang="fr-FR" sz="2400" b="1" dirty="0" err="1"/>
              <a:t>embolization</a:t>
            </a:r>
            <a:r>
              <a:rPr lang="fr-FR" sz="2400" b="1" dirty="0"/>
              <a:t> route </a:t>
            </a:r>
            <a:r>
              <a:rPr lang="fr-FR" sz="2400" dirty="0"/>
              <a:t>(for instance double </a:t>
            </a:r>
            <a:r>
              <a:rPr lang="fr-FR" sz="2400" dirty="0" err="1"/>
              <a:t>crossing</a:t>
            </a:r>
            <a:r>
              <a:rPr lang="fr-FR" sz="2400" dirty="0"/>
              <a:t> of the </a:t>
            </a:r>
            <a:r>
              <a:rPr lang="fr-FR" sz="2400" dirty="0" err="1"/>
              <a:t>midline</a:t>
            </a:r>
            <a:r>
              <a:rPr lang="fr-FR" sz="2400" dirty="0"/>
              <a:t> as in the </a:t>
            </a:r>
            <a:r>
              <a:rPr lang="fr-FR" sz="2400" dirty="0" err="1"/>
              <a:t>present</a:t>
            </a:r>
            <a:r>
              <a:rPr lang="fr-FR" sz="2400" dirty="0"/>
              <a:t> case) </a:t>
            </a:r>
            <a:r>
              <a:rPr lang="fr-FR" sz="2400" b="1" dirty="0" err="1"/>
              <a:t>shoudn’t</a:t>
            </a:r>
            <a:r>
              <a:rPr lang="fr-FR" sz="2400" b="1" dirty="0"/>
              <a:t> </a:t>
            </a:r>
            <a:r>
              <a:rPr lang="fr-FR" sz="2400" b="1" dirty="0" err="1"/>
              <a:t>be</a:t>
            </a:r>
            <a:r>
              <a:rPr lang="fr-FR" sz="2400" b="1" dirty="0"/>
              <a:t> </a:t>
            </a:r>
            <a:r>
              <a:rPr lang="fr-FR" sz="2400" b="1" dirty="0" err="1"/>
              <a:t>considered</a:t>
            </a:r>
            <a:r>
              <a:rPr lang="fr-FR" sz="2400" b="1" dirty="0"/>
              <a:t> as a drawback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703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67FD85-92FF-8289-39A6-9A6C58740C6B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+ 8 months</a:t>
            </a: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A89D21-7F39-FECC-4974-F8FB7E2C2E70}"/>
              </a:ext>
            </a:extLst>
          </p:cNvPr>
          <p:cNvSpPr txBox="1">
            <a:spLocks/>
          </p:cNvSpPr>
          <p:nvPr/>
        </p:nvSpPr>
        <p:spPr>
          <a:xfrm>
            <a:off x="2255465" y="493384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Transvenous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embolization (4)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8D86AC-111B-215A-7306-94D10F184A70}"/>
              </a:ext>
            </a:extLst>
          </p:cNvPr>
          <p:cNvSpPr txBox="1"/>
          <p:nvPr/>
        </p:nvSpPr>
        <p:spPr>
          <a:xfrm>
            <a:off x="8737705" y="2485825"/>
            <a:ext cx="30601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</a:t>
            </a:r>
            <a:r>
              <a:rPr lang="fr-FR" dirty="0" err="1"/>
              <a:t>crossing</a:t>
            </a:r>
            <a:r>
              <a:rPr lang="fr-FR" dirty="0"/>
              <a:t> of the </a:t>
            </a:r>
            <a:r>
              <a:rPr lang="fr-FR" dirty="0" err="1"/>
              <a:t>midline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necessary</a:t>
            </a:r>
            <a:r>
              <a:rPr lang="fr-FR" dirty="0"/>
              <a:t> to </a:t>
            </a:r>
            <a:r>
              <a:rPr lang="fr-FR" dirty="0" err="1"/>
              <a:t>reach</a:t>
            </a:r>
            <a:r>
              <a:rPr lang="fr-FR" dirty="0"/>
              <a:t> the shunt:</a:t>
            </a:r>
          </a:p>
          <a:p>
            <a:r>
              <a:rPr lang="fr-FR" dirty="0"/>
              <a:t>-- trans-</a:t>
            </a:r>
            <a:r>
              <a:rPr lang="fr-FR" dirty="0" err="1"/>
              <a:t>torcula</a:t>
            </a:r>
            <a:r>
              <a:rPr lang="fr-FR" dirty="0"/>
              <a:t> route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ipsilateral</a:t>
            </a:r>
            <a:r>
              <a:rPr lang="fr-FR" dirty="0"/>
              <a:t>-to-shunt </a:t>
            </a:r>
            <a:r>
              <a:rPr lang="fr-FR" dirty="0" err="1"/>
              <a:t>venous</a:t>
            </a:r>
            <a:r>
              <a:rPr lang="fr-FR" dirty="0"/>
              <a:t> </a:t>
            </a:r>
            <a:r>
              <a:rPr lang="fr-FR" dirty="0" err="1"/>
              <a:t>access</a:t>
            </a:r>
            <a:endParaRPr lang="fr-FR" dirty="0"/>
          </a:p>
          <a:p>
            <a:r>
              <a:rPr lang="fr-FR" dirty="0"/>
              <a:t>-- second </a:t>
            </a:r>
            <a:r>
              <a:rPr lang="fr-FR" dirty="0" err="1"/>
              <a:t>crossing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connecting</a:t>
            </a:r>
            <a:r>
              <a:rPr lang="fr-FR" dirty="0"/>
              <a:t> </a:t>
            </a:r>
            <a:r>
              <a:rPr lang="fr-FR" dirty="0" err="1"/>
              <a:t>vein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IVVs</a:t>
            </a:r>
            <a:r>
              <a:rPr lang="fr-FR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FC3964-25BD-23D1-49E6-20EB1191B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4" r="10889" b="28066"/>
          <a:stretch/>
        </p:blipFill>
        <p:spPr>
          <a:xfrm>
            <a:off x="2650236" y="1162261"/>
            <a:ext cx="5873321" cy="56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6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79" y="630715"/>
            <a:ext cx="10363200" cy="1314443"/>
          </a:xfrm>
        </p:spPr>
        <p:txBody>
          <a:bodyPr/>
          <a:lstStyle/>
          <a:p>
            <a:r>
              <a:rPr lang="en-US" altLang="ja-JP" b="1" dirty="0">
                <a:solidFill>
                  <a:schemeClr val="tx2">
                    <a:lumMod val="75000"/>
                  </a:schemeClr>
                </a:solidFill>
              </a:rPr>
              <a:t>Acknowledgment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3B78EE-FC7F-E925-BA26-F5474C0D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40159" t="7909" r="29292" b="58653"/>
          <a:stretch/>
        </p:blipFill>
        <p:spPr>
          <a:xfrm>
            <a:off x="6709665" y="2642023"/>
            <a:ext cx="986682" cy="14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12F75B-9126-0648-E618-7EFF32368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8369" t="6033" r="12242" b="44748"/>
          <a:stretch/>
        </p:blipFill>
        <p:spPr>
          <a:xfrm>
            <a:off x="7664176" y="4079114"/>
            <a:ext cx="1215751" cy="14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3E3328-0EEA-9CD4-5C75-77E8E0A80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16966" t="6965" r="13242" b="26917"/>
          <a:stretch/>
        </p:blipFill>
        <p:spPr>
          <a:xfrm>
            <a:off x="5569664" y="2641569"/>
            <a:ext cx="1140001" cy="14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526DD6-BB5A-6F4E-B406-C8A9E652A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9574" t="2593" r="10481" b="16725"/>
          <a:stretch/>
        </p:blipFill>
        <p:spPr>
          <a:xfrm>
            <a:off x="5570690" y="4078774"/>
            <a:ext cx="1027031" cy="14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172B9A-D84C-AA1D-90BF-CB828F16B2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</a:blip>
          <a:srcRect l="6688" t="545" r="10584" b="18000"/>
          <a:stretch/>
        </p:blipFill>
        <p:spPr>
          <a:xfrm>
            <a:off x="8704236" y="2647322"/>
            <a:ext cx="1085665" cy="14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63E796-55AC-6C15-D960-CB1C007C8F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</a:blip>
          <a:srcRect l="5217" t="1" r="40766" b="47859"/>
          <a:stretch/>
        </p:blipFill>
        <p:spPr>
          <a:xfrm>
            <a:off x="9721056" y="4079455"/>
            <a:ext cx="1105200" cy="1439319"/>
          </a:xfrm>
          <a:prstGeom prst="rect">
            <a:avLst/>
          </a:prstGeom>
        </p:spPr>
      </p:pic>
      <p:pic>
        <p:nvPicPr>
          <p:cNvPr id="12" name="Image 11" descr="Une image contenant ciel, extérieur, immeuble résidentiel&#10;&#10;Description générée automatiquement">
            <a:extLst>
              <a:ext uri="{FF2B5EF4-FFF2-40B4-BE49-F238E27FC236}">
                <a16:creationId xmlns:a16="http://schemas.microsoft.com/office/drawing/2014/main" id="{7F9ADF66-967F-8B52-AEC1-ED964F7CD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25" y="1945158"/>
            <a:ext cx="5307895" cy="3980922"/>
          </a:xfrm>
          <a:prstGeom prst="rect">
            <a:avLst/>
          </a:prstGeom>
        </p:spPr>
      </p:pic>
      <p:pic>
        <p:nvPicPr>
          <p:cNvPr id="9218" name="Picture 2" descr="Charte graphique">
            <a:extLst>
              <a:ext uri="{FF2B5EF4-FFF2-40B4-BE49-F238E27FC236}">
                <a16:creationId xmlns:a16="http://schemas.microsoft.com/office/drawing/2014/main" id="{982C33EC-5409-6865-36CE-B4EADF36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75" y="431120"/>
            <a:ext cx="3171235" cy="18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personne, femme, gens, posant&#10;&#10;Description générée automatiquement">
            <a:extLst>
              <a:ext uri="{FF2B5EF4-FFF2-40B4-BE49-F238E27FC236}">
                <a16:creationId xmlns:a16="http://schemas.microsoft.com/office/drawing/2014/main" id="{F2C1FDC0-DDAB-026C-5DDD-696C14F9DD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</a:blip>
          <a:srcRect l="59811" t="12632" b="35766"/>
          <a:stretch/>
        </p:blipFill>
        <p:spPr>
          <a:xfrm>
            <a:off x="8879927" y="4079114"/>
            <a:ext cx="841129" cy="14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0AFF4D-F7DB-E505-182B-A8F263EA91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</a:blip>
          <a:srcRect l="21566" t="26093" r="18200" b="32599"/>
          <a:stretch/>
        </p:blipFill>
        <p:spPr>
          <a:xfrm>
            <a:off x="10820232" y="4079455"/>
            <a:ext cx="1181123" cy="14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3CABE5D-46CC-353F-02C7-B838AEC94A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</a:blip>
          <a:srcRect l="11536" t="6325" r="8937"/>
          <a:stretch/>
        </p:blipFill>
        <p:spPr>
          <a:xfrm>
            <a:off x="7693970" y="2641569"/>
            <a:ext cx="1014731" cy="14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6FA650-F2AA-863B-0BB9-F774D4DC5C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</a:blip>
          <a:srcRect l="30807" t="14564" r="30887" b="42718"/>
          <a:stretch/>
        </p:blipFill>
        <p:spPr>
          <a:xfrm>
            <a:off x="11029705" y="2638774"/>
            <a:ext cx="968464" cy="14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36ADE1-879A-FAFB-440E-1C9F27AFD6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</a:blip>
          <a:srcRect l="14772" t="4139" b="10362"/>
          <a:stretch/>
        </p:blipFill>
        <p:spPr>
          <a:xfrm>
            <a:off x="6587611" y="4079114"/>
            <a:ext cx="1076565" cy="14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2F2DAE-A71A-364B-3556-84B3B1BFAD0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</a:blip>
          <a:srcRect l="32848" r="37412" b="38416"/>
          <a:stretch/>
        </p:blipFill>
        <p:spPr>
          <a:xfrm>
            <a:off x="9792271" y="2638774"/>
            <a:ext cx="123627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tx2">
                    <a:lumMod val="75000"/>
                  </a:schemeClr>
                </a:solidFill>
              </a:rPr>
              <a:t>Conflict of interests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9B0E97-1354-DED3-8015-CD48038CC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defTabSz="457200">
              <a:spcBef>
                <a:spcPct val="20000"/>
              </a:spcBef>
              <a:buNone/>
              <a:defRPr/>
            </a:pP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The lead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presenter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conflicts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of interest</a:t>
            </a:r>
            <a:r>
              <a:rPr lang="ja-JP" altLang="en-US" sz="19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concerning</a:t>
            </a:r>
            <a:r>
              <a:rPr lang="ja-JP" altLang="en-US" sz="19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subject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(s)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hu-HU" altLang="ja-JP" sz="1900" dirty="0" err="1">
                <a:ea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hu-HU" altLang="ja-JP" sz="1900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Scientific grants, research support: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Honoraria, consulting fee: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Company sponsored speakers bureau: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Stock shareholder: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Other commercial support: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Travel support: none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1900" dirty="0">
                <a:cs typeface="Calibri" panose="020F0502020204030204" pitchFamily="34" charset="0"/>
              </a:rPr>
              <a:t>Invited speaker by Congress: none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4B87BD-B0DD-EB4A-EA5B-D5FA9387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166" y="290590"/>
            <a:ext cx="9384592" cy="10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353EB-FE7B-F5CD-0D12-F7CF89CF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28006"/>
            <a:ext cx="10363200" cy="3088460"/>
          </a:xfrm>
        </p:spPr>
        <p:txBody>
          <a:bodyPr>
            <a:normAutofit/>
          </a:bodyPr>
          <a:lstStyle/>
          <a:p>
            <a:r>
              <a:rPr lang="fr-FR" sz="2400" dirty="0"/>
              <a:t>48-year-old </a:t>
            </a:r>
            <a:r>
              <a:rPr lang="fr-FR" sz="2400" dirty="0" err="1"/>
              <a:t>caucasian</a:t>
            </a:r>
            <a:r>
              <a:rPr lang="fr-FR" sz="2400" dirty="0"/>
              <a:t> male</a:t>
            </a:r>
          </a:p>
          <a:p>
            <a:r>
              <a:rPr lang="fr-FR" sz="2400" dirty="0"/>
              <a:t>High </a:t>
            </a:r>
            <a:r>
              <a:rPr lang="fr-FR" sz="2400" dirty="0" err="1"/>
              <a:t>blood</a:t>
            </a:r>
            <a:r>
              <a:rPr lang="fr-FR" sz="2400" dirty="0"/>
              <a:t> pressure </a:t>
            </a:r>
            <a:r>
              <a:rPr lang="fr-FR" sz="2400" dirty="0" err="1"/>
              <a:t>treated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amlodipine 5mg + </a:t>
            </a:r>
            <a:r>
              <a:rPr lang="fr-FR" sz="2400" dirty="0" err="1"/>
              <a:t>perindopril</a:t>
            </a:r>
            <a:r>
              <a:rPr lang="fr-FR" sz="2400" dirty="0"/>
              <a:t> 5mg </a:t>
            </a:r>
          </a:p>
          <a:p>
            <a:r>
              <a:rPr lang="fr-FR" sz="2400" dirty="0"/>
              <a:t>188 cm (6’2’’) and 90 kg (198,5 </a:t>
            </a:r>
            <a:r>
              <a:rPr lang="fr-FR" sz="2400" dirty="0" err="1"/>
              <a:t>lbs</a:t>
            </a:r>
            <a:r>
              <a:rPr lang="fr-FR" sz="2400" dirty="0"/>
              <a:t>) : BMI = 25.5 kg/m</a:t>
            </a:r>
            <a:r>
              <a:rPr lang="fr-FR" sz="2400" baseline="30000" dirty="0"/>
              <a:t>2 </a:t>
            </a:r>
            <a:r>
              <a:rPr lang="fr-FR" sz="2400" dirty="0"/>
              <a:t>(light </a:t>
            </a:r>
            <a:r>
              <a:rPr lang="fr-FR" sz="2400" dirty="0" err="1"/>
              <a:t>overweight</a:t>
            </a:r>
            <a:r>
              <a:rPr lang="fr-FR" sz="2400" dirty="0"/>
              <a:t>)</a:t>
            </a:r>
          </a:p>
          <a:p>
            <a:r>
              <a:rPr lang="fr-FR" sz="2400" dirty="0"/>
              <a:t>No </a:t>
            </a:r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cardiovascular</a:t>
            </a:r>
            <a:r>
              <a:rPr lang="fr-FR" sz="2400" dirty="0"/>
              <a:t> </a:t>
            </a:r>
            <a:r>
              <a:rPr lang="fr-FR" sz="2400" dirty="0" err="1"/>
              <a:t>disease</a:t>
            </a:r>
            <a:r>
              <a:rPr lang="fr-FR" sz="2400" dirty="0"/>
              <a:t> </a:t>
            </a:r>
            <a:r>
              <a:rPr lang="fr-FR" sz="2400" dirty="0" err="1"/>
              <a:t>risk</a:t>
            </a:r>
            <a:r>
              <a:rPr lang="fr-FR" sz="2400" dirty="0"/>
              <a:t> factor</a:t>
            </a:r>
          </a:p>
          <a:p>
            <a:r>
              <a:rPr lang="fr-FR" sz="2400" dirty="0"/>
              <a:t>No </a:t>
            </a:r>
            <a:r>
              <a:rPr lang="fr-FR" sz="2400" dirty="0" err="1"/>
              <a:t>history</a:t>
            </a:r>
            <a:r>
              <a:rPr lang="fr-FR" sz="2400" dirty="0"/>
              <a:t> of </a:t>
            </a:r>
            <a:r>
              <a:rPr lang="fr-FR" sz="2400" dirty="0" err="1"/>
              <a:t>head</a:t>
            </a:r>
            <a:r>
              <a:rPr lang="fr-FR" sz="2400" dirty="0"/>
              <a:t> trauma or </a:t>
            </a:r>
            <a:r>
              <a:rPr lang="fr-FR" sz="2400" dirty="0" err="1"/>
              <a:t>meningitis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50B5E0-0B34-5A2F-D54A-2CE14028135B}"/>
              </a:ext>
            </a:extLst>
          </p:cNvPr>
          <p:cNvSpPr txBox="1"/>
          <p:nvPr/>
        </p:nvSpPr>
        <p:spPr>
          <a:xfrm>
            <a:off x="5642455" y="5051248"/>
            <a:ext cx="9970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List of </a:t>
            </a:r>
            <a:r>
              <a:rPr lang="fr-FR" sz="1600" u="sng" dirty="0" err="1"/>
              <a:t>abbreviations</a:t>
            </a:r>
            <a:r>
              <a:rPr lang="fr-FR" sz="1600" dirty="0"/>
              <a:t>:</a:t>
            </a:r>
          </a:p>
          <a:p>
            <a:r>
              <a:rPr lang="fr-FR" sz="1600" dirty="0"/>
              <a:t>ICA: </a:t>
            </a:r>
            <a:r>
              <a:rPr lang="fr-FR" sz="1600" dirty="0" err="1"/>
              <a:t>Internal</a:t>
            </a:r>
            <a:r>
              <a:rPr lang="fr-FR" sz="1600" dirty="0"/>
              <a:t> </a:t>
            </a:r>
            <a:r>
              <a:rPr lang="fr-FR" sz="1600" dirty="0" err="1"/>
              <a:t>Carotid</a:t>
            </a:r>
            <a:r>
              <a:rPr lang="fr-FR" sz="1600" dirty="0"/>
              <a:t> </a:t>
            </a:r>
            <a:r>
              <a:rPr lang="fr-FR" sz="1600" dirty="0" err="1"/>
              <a:t>Artery</a:t>
            </a:r>
            <a:endParaRPr lang="fr-FR" sz="1600" dirty="0"/>
          </a:p>
          <a:p>
            <a:r>
              <a:rPr lang="fr-FR" sz="1600" dirty="0"/>
              <a:t>ECA : </a:t>
            </a:r>
            <a:r>
              <a:rPr lang="fr-FR" sz="1600" dirty="0" err="1"/>
              <a:t>External</a:t>
            </a:r>
            <a:r>
              <a:rPr lang="fr-FR" sz="1600" dirty="0"/>
              <a:t> </a:t>
            </a:r>
            <a:r>
              <a:rPr lang="fr-FR" sz="1600" dirty="0" err="1"/>
              <a:t>Carotid</a:t>
            </a:r>
            <a:r>
              <a:rPr lang="fr-FR" sz="1600" dirty="0"/>
              <a:t> </a:t>
            </a:r>
            <a:r>
              <a:rPr lang="fr-FR" sz="1600" dirty="0" err="1"/>
              <a:t>Artery</a:t>
            </a:r>
            <a:endParaRPr lang="fr-FR" sz="1600" dirty="0"/>
          </a:p>
          <a:p>
            <a:r>
              <a:rPr lang="fr-FR" sz="1600" dirty="0"/>
              <a:t>OA: </a:t>
            </a:r>
            <a:r>
              <a:rPr lang="fr-FR" sz="1600" dirty="0" err="1"/>
              <a:t>Ophtalmic</a:t>
            </a:r>
            <a:r>
              <a:rPr lang="fr-FR" sz="1600" dirty="0"/>
              <a:t> </a:t>
            </a:r>
            <a:r>
              <a:rPr lang="fr-FR" sz="1600" dirty="0" err="1"/>
              <a:t>Artery</a:t>
            </a:r>
            <a:endParaRPr lang="fr-FR" sz="1600" dirty="0"/>
          </a:p>
          <a:p>
            <a:r>
              <a:rPr lang="fr-FR" sz="1600" dirty="0" err="1"/>
              <a:t>OccA</a:t>
            </a:r>
            <a:r>
              <a:rPr lang="fr-FR" sz="1600" dirty="0"/>
              <a:t> : Occipital </a:t>
            </a:r>
            <a:r>
              <a:rPr lang="fr-FR" sz="1600" dirty="0" err="1"/>
              <a:t>Artery</a:t>
            </a:r>
            <a:endParaRPr lang="fr-FR" sz="1600" dirty="0"/>
          </a:p>
          <a:p>
            <a:r>
              <a:rPr lang="fr-FR" sz="1600" dirty="0"/>
              <a:t>APA: </a:t>
            </a:r>
            <a:r>
              <a:rPr lang="fr-FR" sz="1600" dirty="0" err="1"/>
              <a:t>Ascending</a:t>
            </a:r>
            <a:r>
              <a:rPr lang="fr-FR" sz="1600" dirty="0"/>
              <a:t> </a:t>
            </a:r>
            <a:r>
              <a:rPr lang="fr-FR" sz="1600" dirty="0" err="1"/>
              <a:t>Pharyngeal</a:t>
            </a:r>
            <a:r>
              <a:rPr lang="fr-FR" sz="1600" dirty="0"/>
              <a:t> </a:t>
            </a:r>
            <a:r>
              <a:rPr lang="fr-FR" sz="1600" dirty="0" err="1"/>
              <a:t>Artery</a:t>
            </a:r>
            <a:endParaRPr lang="fr-FR" sz="16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F62B871-9921-738D-5640-545FB273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98" y="508394"/>
            <a:ext cx="10363200" cy="131444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Case introduction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B120B4-1532-AEAC-4508-28A8F5BCEE8F}"/>
              </a:ext>
            </a:extLst>
          </p:cNvPr>
          <p:cNvSpPr txBox="1"/>
          <p:nvPr/>
        </p:nvSpPr>
        <p:spPr>
          <a:xfrm>
            <a:off x="8885208" y="5297469"/>
            <a:ext cx="8275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MMA : Middle </a:t>
            </a:r>
            <a:r>
              <a:rPr lang="fr-FR" sz="1600" dirty="0" err="1"/>
              <a:t>Meningeal</a:t>
            </a:r>
            <a:r>
              <a:rPr lang="fr-FR" sz="1600" dirty="0"/>
              <a:t> </a:t>
            </a:r>
            <a:r>
              <a:rPr lang="fr-FR" sz="1600" dirty="0" err="1"/>
              <a:t>Artery</a:t>
            </a:r>
            <a:r>
              <a:rPr lang="fr-FR" sz="1600" dirty="0"/>
              <a:t> </a:t>
            </a:r>
          </a:p>
          <a:p>
            <a:r>
              <a:rPr lang="fr-FR" sz="1600" dirty="0"/>
              <a:t>IVV : </a:t>
            </a:r>
            <a:r>
              <a:rPr lang="fr-FR" sz="1600" dirty="0" err="1"/>
              <a:t>Inferrior</a:t>
            </a:r>
            <a:r>
              <a:rPr lang="fr-FR" sz="1600" dirty="0"/>
              <a:t> </a:t>
            </a:r>
            <a:r>
              <a:rPr lang="fr-FR" sz="1600" dirty="0" err="1"/>
              <a:t>Vermian</a:t>
            </a:r>
            <a:r>
              <a:rPr lang="fr-FR" sz="1600" dirty="0"/>
              <a:t> </a:t>
            </a:r>
            <a:r>
              <a:rPr lang="fr-FR" sz="1600" dirty="0" err="1"/>
              <a:t>Vein</a:t>
            </a:r>
            <a:endParaRPr lang="fr-FR" sz="1600" dirty="0"/>
          </a:p>
          <a:p>
            <a:r>
              <a:rPr lang="fr-FR" sz="1600" dirty="0" err="1"/>
              <a:t>fr.</a:t>
            </a:r>
            <a:r>
              <a:rPr lang="fr-FR" sz="1600" dirty="0"/>
              <a:t> : frontal (</a:t>
            </a:r>
            <a:r>
              <a:rPr lang="fr-FR" sz="1600" dirty="0" err="1"/>
              <a:t>view</a:t>
            </a:r>
            <a:r>
              <a:rPr lang="fr-FR" sz="1600" dirty="0"/>
              <a:t>)</a:t>
            </a:r>
          </a:p>
          <a:p>
            <a:r>
              <a:rPr lang="fr-FR" sz="1600" dirty="0"/>
              <a:t>lat. : </a:t>
            </a:r>
            <a:r>
              <a:rPr lang="fr-FR" sz="1600" dirty="0" err="1"/>
              <a:t>lateral</a:t>
            </a:r>
            <a:r>
              <a:rPr lang="fr-FR" sz="1600" dirty="0"/>
              <a:t> (</a:t>
            </a:r>
            <a:r>
              <a:rPr lang="fr-FR" sz="1600" dirty="0" err="1"/>
              <a:t>view</a:t>
            </a:r>
            <a:r>
              <a:rPr lang="fr-FR" sz="16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B8A09D-010D-89BD-F537-61177572B14E}"/>
              </a:ext>
            </a:extLst>
          </p:cNvPr>
          <p:cNvSpPr/>
          <p:nvPr/>
        </p:nvSpPr>
        <p:spPr>
          <a:xfrm>
            <a:off x="5642455" y="5051248"/>
            <a:ext cx="6204488" cy="15696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30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98" y="508394"/>
            <a:ext cx="10363200" cy="1314443"/>
          </a:xfrm>
        </p:spPr>
        <p:txBody>
          <a:bodyPr/>
          <a:lstStyle/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dAVF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diagnosis as an incidental finding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353EB-FE7B-F5CD-0D12-F7CF89CF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" y="1414939"/>
            <a:ext cx="11868282" cy="1139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/>
              <a:t>Pre-</a:t>
            </a:r>
            <a:r>
              <a:rPr lang="fr-FR" sz="2400" b="1" dirty="0" err="1"/>
              <a:t>operative</a:t>
            </a:r>
            <a:r>
              <a:rPr lang="fr-FR" sz="2400" b="1" dirty="0"/>
              <a:t> </a:t>
            </a:r>
            <a:r>
              <a:rPr lang="fr-FR" sz="2400" b="1" dirty="0" err="1"/>
              <a:t>embolization</a:t>
            </a:r>
            <a:r>
              <a:rPr lang="fr-FR" sz="2400" b="1" dirty="0"/>
              <a:t> of a </a:t>
            </a:r>
            <a:r>
              <a:rPr lang="fr-FR" sz="2400" b="1" dirty="0" err="1">
                <a:solidFill>
                  <a:srgbClr val="FFC000"/>
                </a:solidFill>
              </a:rPr>
              <a:t>left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naso-ethmoidal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tumor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/>
              <a:t>(</a:t>
            </a:r>
            <a:r>
              <a:rPr lang="fr-FR" sz="2400" b="1" dirty="0" err="1"/>
              <a:t>cavernous</a:t>
            </a:r>
            <a:r>
              <a:rPr lang="fr-FR" sz="2400" b="1" dirty="0"/>
              <a:t> </a:t>
            </a:r>
            <a:r>
              <a:rPr lang="fr-FR" sz="2400" b="1" dirty="0" err="1"/>
              <a:t>angioma</a:t>
            </a:r>
            <a:r>
              <a:rPr lang="fr-FR" sz="2400" b="1" dirty="0"/>
              <a:t>)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8B004F-9679-388F-0177-FE29CC9B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" t="3535" r="5606" b="34957"/>
          <a:stretch/>
        </p:blipFill>
        <p:spPr>
          <a:xfrm>
            <a:off x="3790120" y="2332288"/>
            <a:ext cx="4611757" cy="3187744"/>
          </a:xfrm>
          <a:prstGeom prst="rect">
            <a:avLst/>
          </a:prstGeom>
        </p:spPr>
      </p:pic>
      <p:pic>
        <p:nvPicPr>
          <p:cNvPr id="11" name="Image 10" descr="Une image contenant sombre&#10;&#10;Description générée automatiquement">
            <a:extLst>
              <a:ext uri="{FF2B5EF4-FFF2-40B4-BE49-F238E27FC236}">
                <a16:creationId xmlns:a16="http://schemas.microsoft.com/office/drawing/2014/main" id="{4B0650B2-F74D-7F95-31AB-73F6C4A65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88" t="12879" r="10868" b="8996"/>
          <a:stretch/>
        </p:blipFill>
        <p:spPr>
          <a:xfrm>
            <a:off x="889651" y="4169251"/>
            <a:ext cx="1898468" cy="2563518"/>
          </a:xfrm>
          <a:prstGeom prst="rect">
            <a:avLst/>
          </a:prstGeom>
        </p:spPr>
      </p:pic>
      <p:pic>
        <p:nvPicPr>
          <p:cNvPr id="9" name="Image 8" descr="Une image contenant mammifère&#10;&#10;Description générée automatiquement">
            <a:extLst>
              <a:ext uri="{FF2B5EF4-FFF2-40B4-BE49-F238E27FC236}">
                <a16:creationId xmlns:a16="http://schemas.microsoft.com/office/drawing/2014/main" id="{625495CC-D8F3-9770-4FAB-A7E3D5230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8" t="3822" r="8384"/>
          <a:stretch/>
        </p:blipFill>
        <p:spPr>
          <a:xfrm>
            <a:off x="889651" y="2082047"/>
            <a:ext cx="1899940" cy="217452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A8C6231-99BE-D3D2-4D11-845D1E8CE2BF}"/>
              </a:ext>
            </a:extLst>
          </p:cNvPr>
          <p:cNvCxnSpPr>
            <a:cxnSpLocks/>
          </p:cNvCxnSpPr>
          <p:nvPr/>
        </p:nvCxnSpPr>
        <p:spPr>
          <a:xfrm flipH="1">
            <a:off x="2048114" y="2397854"/>
            <a:ext cx="522514" cy="310182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B6F1DDD-DEE2-0FBC-B040-940BC2544020}"/>
              </a:ext>
            </a:extLst>
          </p:cNvPr>
          <p:cNvCxnSpPr>
            <a:cxnSpLocks/>
          </p:cNvCxnSpPr>
          <p:nvPr/>
        </p:nvCxnSpPr>
        <p:spPr>
          <a:xfrm flipH="1">
            <a:off x="2001841" y="4535093"/>
            <a:ext cx="522514" cy="310182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8BFEAAC0-39C2-B5E9-EEF9-C7CA834DBA55}"/>
              </a:ext>
            </a:extLst>
          </p:cNvPr>
          <p:cNvSpPr txBox="1">
            <a:spLocks/>
          </p:cNvSpPr>
          <p:nvPr/>
        </p:nvSpPr>
        <p:spPr>
          <a:xfrm rot="16200000">
            <a:off x="-227918" y="5260550"/>
            <a:ext cx="1707611" cy="42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MRI T1 +Gd</a:t>
            </a:r>
            <a:endParaRPr lang="fr-FR" sz="2000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DCDA810-9EFA-5103-6307-FBD400A50E5D}"/>
              </a:ext>
            </a:extLst>
          </p:cNvPr>
          <p:cNvSpPr txBox="1">
            <a:spLocks/>
          </p:cNvSpPr>
          <p:nvPr/>
        </p:nvSpPr>
        <p:spPr>
          <a:xfrm rot="16200000">
            <a:off x="185732" y="3050338"/>
            <a:ext cx="880311" cy="42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CT +C</a:t>
            </a:r>
            <a:endParaRPr lang="fr-FR" sz="2000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660DA3B-DAC4-7D38-9D2E-FD8F8C5759A5}"/>
              </a:ext>
            </a:extLst>
          </p:cNvPr>
          <p:cNvCxnSpPr>
            <a:cxnSpLocks/>
          </p:cNvCxnSpPr>
          <p:nvPr/>
        </p:nvCxnSpPr>
        <p:spPr>
          <a:xfrm flipV="1">
            <a:off x="6190677" y="4198697"/>
            <a:ext cx="0" cy="301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9ED1BF5-D2A3-456E-8A40-16E16463B44D}"/>
              </a:ext>
            </a:extLst>
          </p:cNvPr>
          <p:cNvCxnSpPr>
            <a:cxnSpLocks/>
          </p:cNvCxnSpPr>
          <p:nvPr/>
        </p:nvCxnSpPr>
        <p:spPr>
          <a:xfrm flipV="1">
            <a:off x="5882767" y="4041695"/>
            <a:ext cx="0" cy="301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3DD0D5B-21BE-DF28-570B-DB47CB09E5BE}"/>
              </a:ext>
            </a:extLst>
          </p:cNvPr>
          <p:cNvCxnSpPr>
            <a:cxnSpLocks/>
          </p:cNvCxnSpPr>
          <p:nvPr/>
        </p:nvCxnSpPr>
        <p:spPr>
          <a:xfrm flipV="1">
            <a:off x="5493992" y="4126343"/>
            <a:ext cx="0" cy="301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2F6900F-5D4A-5BE6-099A-79F742E0AB28}"/>
              </a:ext>
            </a:extLst>
          </p:cNvPr>
          <p:cNvCxnSpPr>
            <a:cxnSpLocks/>
          </p:cNvCxnSpPr>
          <p:nvPr/>
        </p:nvCxnSpPr>
        <p:spPr>
          <a:xfrm flipV="1">
            <a:off x="5155117" y="4041694"/>
            <a:ext cx="0" cy="3012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rme libre 23">
            <a:extLst>
              <a:ext uri="{FF2B5EF4-FFF2-40B4-BE49-F238E27FC236}">
                <a16:creationId xmlns:a16="http://schemas.microsoft.com/office/drawing/2014/main" id="{4E32A097-95AD-4BDD-688B-8C56C86B8C90}"/>
              </a:ext>
            </a:extLst>
          </p:cNvPr>
          <p:cNvSpPr/>
          <p:nvPr/>
        </p:nvSpPr>
        <p:spPr>
          <a:xfrm>
            <a:off x="4021859" y="3720694"/>
            <a:ext cx="1610750" cy="1413803"/>
          </a:xfrm>
          <a:custGeom>
            <a:avLst/>
            <a:gdLst>
              <a:gd name="connsiteX0" fmla="*/ 302455 w 1610750"/>
              <a:gd name="connsiteY0" fmla="*/ 232117 h 1413803"/>
              <a:gd name="connsiteX1" fmla="*/ 457200 w 1610750"/>
              <a:gd name="connsiteY1" fmla="*/ 105507 h 1413803"/>
              <a:gd name="connsiteX2" fmla="*/ 618978 w 1610750"/>
              <a:gd name="connsiteY2" fmla="*/ 21101 h 1413803"/>
              <a:gd name="connsiteX3" fmla="*/ 787790 w 1610750"/>
              <a:gd name="connsiteY3" fmla="*/ 0 h 1413803"/>
              <a:gd name="connsiteX4" fmla="*/ 1026941 w 1610750"/>
              <a:gd name="connsiteY4" fmla="*/ 63304 h 1413803"/>
              <a:gd name="connsiteX5" fmla="*/ 1252024 w 1610750"/>
              <a:gd name="connsiteY5" fmla="*/ 133643 h 1413803"/>
              <a:gd name="connsiteX6" fmla="*/ 1463040 w 1610750"/>
              <a:gd name="connsiteY6" fmla="*/ 225083 h 1413803"/>
              <a:gd name="connsiteX7" fmla="*/ 1610750 w 1610750"/>
              <a:gd name="connsiteY7" fmla="*/ 281353 h 1413803"/>
              <a:gd name="connsiteX8" fmla="*/ 1582615 w 1610750"/>
              <a:gd name="connsiteY8" fmla="*/ 443132 h 1413803"/>
              <a:gd name="connsiteX9" fmla="*/ 1526344 w 1610750"/>
              <a:gd name="connsiteY9" fmla="*/ 626012 h 1413803"/>
              <a:gd name="connsiteX10" fmla="*/ 1441938 w 1610750"/>
              <a:gd name="connsiteY10" fmla="*/ 745587 h 1413803"/>
              <a:gd name="connsiteX11" fmla="*/ 1441938 w 1610750"/>
              <a:gd name="connsiteY11" fmla="*/ 956603 h 1413803"/>
              <a:gd name="connsiteX12" fmla="*/ 1463040 w 1610750"/>
              <a:gd name="connsiteY12" fmla="*/ 1055077 h 1413803"/>
              <a:gd name="connsiteX13" fmla="*/ 1434904 w 1610750"/>
              <a:gd name="connsiteY13" fmla="*/ 1160584 h 1413803"/>
              <a:gd name="connsiteX14" fmla="*/ 1357532 w 1610750"/>
              <a:gd name="connsiteY14" fmla="*/ 1259058 h 1413803"/>
              <a:gd name="connsiteX15" fmla="*/ 1167618 w 1610750"/>
              <a:gd name="connsiteY15" fmla="*/ 1273126 h 1413803"/>
              <a:gd name="connsiteX16" fmla="*/ 1055076 w 1610750"/>
              <a:gd name="connsiteY16" fmla="*/ 1252024 h 1413803"/>
              <a:gd name="connsiteX17" fmla="*/ 879230 w 1610750"/>
              <a:gd name="connsiteY17" fmla="*/ 1209821 h 1413803"/>
              <a:gd name="connsiteX18" fmla="*/ 696350 w 1610750"/>
              <a:gd name="connsiteY18" fmla="*/ 1167618 h 1413803"/>
              <a:gd name="connsiteX19" fmla="*/ 527538 w 1610750"/>
              <a:gd name="connsiteY19" fmla="*/ 1160584 h 1413803"/>
              <a:gd name="connsiteX20" fmla="*/ 386861 w 1610750"/>
              <a:gd name="connsiteY20" fmla="*/ 1223889 h 1413803"/>
              <a:gd name="connsiteX21" fmla="*/ 246184 w 1610750"/>
              <a:gd name="connsiteY21" fmla="*/ 1343464 h 1413803"/>
              <a:gd name="connsiteX22" fmla="*/ 133643 w 1610750"/>
              <a:gd name="connsiteY22" fmla="*/ 1413803 h 1413803"/>
              <a:gd name="connsiteX23" fmla="*/ 0 w 1610750"/>
              <a:gd name="connsiteY23" fmla="*/ 1364566 h 1413803"/>
              <a:gd name="connsiteX24" fmla="*/ 0 w 1610750"/>
              <a:gd name="connsiteY24" fmla="*/ 1160584 h 1413803"/>
              <a:gd name="connsiteX25" fmla="*/ 28135 w 1610750"/>
              <a:gd name="connsiteY25" fmla="*/ 977704 h 1413803"/>
              <a:gd name="connsiteX26" fmla="*/ 63304 w 1610750"/>
              <a:gd name="connsiteY26" fmla="*/ 801858 h 1413803"/>
              <a:gd name="connsiteX27" fmla="*/ 63304 w 1610750"/>
              <a:gd name="connsiteY27" fmla="*/ 647113 h 1413803"/>
              <a:gd name="connsiteX28" fmla="*/ 105507 w 1610750"/>
              <a:gd name="connsiteY28" fmla="*/ 443132 h 1413803"/>
              <a:gd name="connsiteX29" fmla="*/ 175846 w 1610750"/>
              <a:gd name="connsiteY29" fmla="*/ 337624 h 1413803"/>
              <a:gd name="connsiteX30" fmla="*/ 302455 w 1610750"/>
              <a:gd name="connsiteY30" fmla="*/ 232117 h 141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10750" h="1413803">
                <a:moveTo>
                  <a:pt x="302455" y="232117"/>
                </a:moveTo>
                <a:lnTo>
                  <a:pt x="457200" y="105507"/>
                </a:lnTo>
                <a:lnTo>
                  <a:pt x="618978" y="21101"/>
                </a:lnTo>
                <a:lnTo>
                  <a:pt x="787790" y="0"/>
                </a:lnTo>
                <a:lnTo>
                  <a:pt x="1026941" y="63304"/>
                </a:lnTo>
                <a:lnTo>
                  <a:pt x="1252024" y="133643"/>
                </a:lnTo>
                <a:lnTo>
                  <a:pt x="1463040" y="225083"/>
                </a:lnTo>
                <a:lnTo>
                  <a:pt x="1610750" y="281353"/>
                </a:lnTo>
                <a:lnTo>
                  <a:pt x="1582615" y="443132"/>
                </a:lnTo>
                <a:lnTo>
                  <a:pt x="1526344" y="626012"/>
                </a:lnTo>
                <a:lnTo>
                  <a:pt x="1441938" y="745587"/>
                </a:lnTo>
                <a:lnTo>
                  <a:pt x="1441938" y="956603"/>
                </a:lnTo>
                <a:lnTo>
                  <a:pt x="1463040" y="1055077"/>
                </a:lnTo>
                <a:lnTo>
                  <a:pt x="1434904" y="1160584"/>
                </a:lnTo>
                <a:lnTo>
                  <a:pt x="1357532" y="1259058"/>
                </a:lnTo>
                <a:lnTo>
                  <a:pt x="1167618" y="1273126"/>
                </a:lnTo>
                <a:lnTo>
                  <a:pt x="1055076" y="1252024"/>
                </a:lnTo>
                <a:lnTo>
                  <a:pt x="879230" y="1209821"/>
                </a:lnTo>
                <a:lnTo>
                  <a:pt x="696350" y="1167618"/>
                </a:lnTo>
                <a:lnTo>
                  <a:pt x="527538" y="1160584"/>
                </a:lnTo>
                <a:lnTo>
                  <a:pt x="386861" y="1223889"/>
                </a:lnTo>
                <a:lnTo>
                  <a:pt x="246184" y="1343464"/>
                </a:lnTo>
                <a:lnTo>
                  <a:pt x="133643" y="1413803"/>
                </a:lnTo>
                <a:lnTo>
                  <a:pt x="0" y="1364566"/>
                </a:lnTo>
                <a:lnTo>
                  <a:pt x="0" y="1160584"/>
                </a:lnTo>
                <a:lnTo>
                  <a:pt x="28135" y="977704"/>
                </a:lnTo>
                <a:lnTo>
                  <a:pt x="63304" y="801858"/>
                </a:lnTo>
                <a:lnTo>
                  <a:pt x="63304" y="647113"/>
                </a:lnTo>
                <a:lnTo>
                  <a:pt x="105507" y="443132"/>
                </a:lnTo>
                <a:lnTo>
                  <a:pt x="175846" y="337624"/>
                </a:lnTo>
                <a:lnTo>
                  <a:pt x="302455" y="23211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F7741307-0506-D231-E4DA-944318C60718}"/>
              </a:ext>
            </a:extLst>
          </p:cNvPr>
          <p:cNvSpPr txBox="1">
            <a:spLocks/>
          </p:cNvSpPr>
          <p:nvPr/>
        </p:nvSpPr>
        <p:spPr>
          <a:xfrm>
            <a:off x="3445556" y="5718917"/>
            <a:ext cx="5300883" cy="1139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Exclusive tumoral </a:t>
            </a:r>
            <a:r>
              <a:rPr lang="fr-FR" dirty="0" err="1"/>
              <a:t>vascularization</a:t>
            </a:r>
            <a:r>
              <a:rPr lang="fr-FR" dirty="0"/>
              <a:t> by branches of a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primitive OA</a:t>
            </a:r>
            <a:r>
              <a:rPr lang="fr-FR" dirty="0"/>
              <a:t>: abstention</a:t>
            </a:r>
          </a:p>
        </p:txBody>
      </p:sp>
      <p:pic>
        <p:nvPicPr>
          <p:cNvPr id="27" name="Image 26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BC81F36D-285E-1B36-65BB-40CF7DE444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9" t="33322" r="16085" b="36933"/>
          <a:stretch/>
        </p:blipFill>
        <p:spPr>
          <a:xfrm>
            <a:off x="9121298" y="2076231"/>
            <a:ext cx="2658685" cy="1792924"/>
          </a:xfrm>
          <a:prstGeom prst="rect">
            <a:avLst/>
          </a:prstGeom>
        </p:spPr>
      </p:pic>
      <p:pic>
        <p:nvPicPr>
          <p:cNvPr id="30" name="Image 29" descr="Une image contenant sombre&#10;&#10;Description générée automatiquement">
            <a:extLst>
              <a:ext uri="{FF2B5EF4-FFF2-40B4-BE49-F238E27FC236}">
                <a16:creationId xmlns:a16="http://schemas.microsoft.com/office/drawing/2014/main" id="{2C0C6FA3-3BF9-36F2-2285-F9CDC2B6F5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84" t="24891" r="11519" b="35812"/>
          <a:stretch/>
        </p:blipFill>
        <p:spPr>
          <a:xfrm>
            <a:off x="9121299" y="3889823"/>
            <a:ext cx="2658685" cy="2052689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1A5B498-5B39-4830-292C-271BEE5A65F0}"/>
              </a:ext>
            </a:extLst>
          </p:cNvPr>
          <p:cNvCxnSpPr>
            <a:cxnSpLocks/>
          </p:cNvCxnSpPr>
          <p:nvPr/>
        </p:nvCxnSpPr>
        <p:spPr>
          <a:xfrm flipH="1">
            <a:off x="10935438" y="2449248"/>
            <a:ext cx="433188" cy="361636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A6E7411-829E-6C80-8291-05D087E81F36}"/>
              </a:ext>
            </a:extLst>
          </p:cNvPr>
          <p:cNvCxnSpPr>
            <a:cxnSpLocks/>
          </p:cNvCxnSpPr>
          <p:nvPr/>
        </p:nvCxnSpPr>
        <p:spPr>
          <a:xfrm flipH="1" flipV="1">
            <a:off x="10813613" y="5151551"/>
            <a:ext cx="338419" cy="299459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5">
            <a:extLst>
              <a:ext uri="{FF2B5EF4-FFF2-40B4-BE49-F238E27FC236}">
                <a16:creationId xmlns:a16="http://schemas.microsoft.com/office/drawing/2014/main" id="{4C8F8A33-2635-4EC8-3643-FA4CF19CBD5E}"/>
              </a:ext>
            </a:extLst>
          </p:cNvPr>
          <p:cNvSpPr txBox="1">
            <a:spLocks/>
          </p:cNvSpPr>
          <p:nvPr/>
        </p:nvSpPr>
        <p:spPr>
          <a:xfrm>
            <a:off x="8746440" y="5963180"/>
            <a:ext cx="3293152" cy="1139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 err="1"/>
              <a:t>Retrospectively</a:t>
            </a:r>
            <a:r>
              <a:rPr lang="fr-FR" sz="1600" dirty="0"/>
              <a:t>, the </a:t>
            </a:r>
            <a:r>
              <a:rPr lang="fr-FR" sz="1600" dirty="0" err="1"/>
              <a:t>left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00B050"/>
                </a:solidFill>
              </a:rPr>
              <a:t>primitive OA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depicted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the </a:t>
            </a:r>
            <a:r>
              <a:rPr lang="fr-FR" sz="1600" dirty="0" err="1"/>
              <a:t>superior</a:t>
            </a:r>
            <a:r>
              <a:rPr lang="fr-FR" sz="1600" dirty="0"/>
              <a:t> orbital fissure on cross-sectional </a:t>
            </a:r>
            <a:r>
              <a:rPr lang="fr-FR" sz="1600" dirty="0" err="1"/>
              <a:t>imaging</a:t>
            </a:r>
            <a:endParaRPr lang="fr-FR" sz="1600" dirty="0"/>
          </a:p>
        </p:txBody>
      </p:sp>
      <p:sp>
        <p:nvSpPr>
          <p:cNvPr id="43" name="Espace réservé du contenu 5">
            <a:extLst>
              <a:ext uri="{FF2B5EF4-FFF2-40B4-BE49-F238E27FC236}">
                <a16:creationId xmlns:a16="http://schemas.microsoft.com/office/drawing/2014/main" id="{204472AA-080D-F751-8FDC-E6752F814E9C}"/>
              </a:ext>
            </a:extLst>
          </p:cNvPr>
          <p:cNvSpPr txBox="1">
            <a:spLocks/>
          </p:cNvSpPr>
          <p:nvPr/>
        </p:nvSpPr>
        <p:spPr>
          <a:xfrm>
            <a:off x="3376954" y="5151551"/>
            <a:ext cx="2117038" cy="479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dirty="0" err="1">
                <a:solidFill>
                  <a:schemeClr val="bg1"/>
                </a:solidFill>
              </a:rPr>
              <a:t>Left</a:t>
            </a:r>
            <a:r>
              <a:rPr lang="fr-FR" sz="1500" dirty="0">
                <a:solidFill>
                  <a:schemeClr val="bg1"/>
                </a:solidFill>
              </a:rPr>
              <a:t> ICA lat.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C616D17B-3105-A652-65C5-5ED0DF3DDABD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0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810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353EB-FE7B-F5CD-0D12-F7CF89CF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" y="1264965"/>
            <a:ext cx="11868282" cy="68194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sz="2400" b="1" dirty="0"/>
              <a:t>Pre-</a:t>
            </a:r>
            <a:r>
              <a:rPr lang="fr-FR" sz="2400" b="1" dirty="0" err="1"/>
              <a:t>operative</a:t>
            </a:r>
            <a:r>
              <a:rPr lang="fr-FR" sz="2400" b="1" dirty="0"/>
              <a:t> </a:t>
            </a:r>
            <a:r>
              <a:rPr lang="fr-FR" sz="2400" b="1" dirty="0" err="1"/>
              <a:t>embolization</a:t>
            </a:r>
            <a:r>
              <a:rPr lang="fr-FR" sz="2400" b="1" dirty="0"/>
              <a:t>: </a:t>
            </a:r>
            <a:r>
              <a:rPr lang="fr-FR" sz="2400" b="1" dirty="0" err="1"/>
              <a:t>thorough</a:t>
            </a:r>
            <a:r>
              <a:rPr lang="fr-FR" sz="2400" b="1" dirty="0"/>
              <a:t> </a:t>
            </a:r>
            <a:r>
              <a:rPr lang="fr-FR" sz="2400" b="1" dirty="0" err="1"/>
              <a:t>angiographic</a:t>
            </a:r>
            <a:r>
              <a:rPr lang="fr-FR" sz="2400" b="1" dirty="0"/>
              <a:t> </a:t>
            </a:r>
            <a:r>
              <a:rPr lang="fr-FR" sz="2400" b="1" dirty="0" err="1"/>
              <a:t>work</a:t>
            </a:r>
            <a:r>
              <a:rPr lang="fr-FR" sz="2400" b="1" dirty="0"/>
              <a:t>-up </a:t>
            </a:r>
            <a:r>
              <a:rPr lang="fr-FR" sz="2400" b="1" dirty="0" err="1"/>
              <a:t>also</a:t>
            </a:r>
            <a:r>
              <a:rPr lang="fr-FR" sz="2400" b="1" dirty="0"/>
              <a:t> </a:t>
            </a:r>
            <a:r>
              <a:rPr lang="fr-FR" sz="2400" b="1" dirty="0" err="1"/>
              <a:t>unravelled</a:t>
            </a:r>
            <a:r>
              <a:rPr lang="fr-FR" sz="2400" b="1" dirty="0"/>
              <a:t> a </a:t>
            </a:r>
            <a:r>
              <a:rPr lang="fr-FR" sz="2400" b="1" dirty="0" err="1"/>
              <a:t>vermian</a:t>
            </a:r>
            <a:r>
              <a:rPr lang="fr-FR" sz="2400" b="1" dirty="0"/>
              <a:t> </a:t>
            </a:r>
            <a:r>
              <a:rPr lang="fr-FR" sz="2400" b="1" dirty="0" err="1"/>
              <a:t>dAVF</a:t>
            </a:r>
            <a:r>
              <a:rPr lang="fr-FR" sz="2400" b="1" dirty="0"/>
              <a:t> !</a:t>
            </a:r>
          </a:p>
          <a:p>
            <a:pPr marL="0" indent="0" algn="ctr">
              <a:buNone/>
            </a:pPr>
            <a:endParaRPr lang="fr-FR" sz="2400" dirty="0"/>
          </a:p>
        </p:txBody>
      </p:sp>
      <p:pic>
        <p:nvPicPr>
          <p:cNvPr id="5" name="Image 4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C5D48484-49D4-DFB1-6A6E-9A94BCFB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0" y="2298513"/>
            <a:ext cx="3111500" cy="311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F0E3D5-C4B2-FB7E-478D-B15FD0950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46" y="2298513"/>
            <a:ext cx="3111500" cy="3111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0C080F-9DF1-6236-2200-41F82A819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349" y="2298513"/>
            <a:ext cx="3111500" cy="31115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D6A55703-221C-1058-BADB-93891B3D0CEB}"/>
              </a:ext>
            </a:extLst>
          </p:cNvPr>
          <p:cNvSpPr txBox="1"/>
          <p:nvPr/>
        </p:nvSpPr>
        <p:spPr>
          <a:xfrm>
            <a:off x="-1650637" y="2416691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ECA </a:t>
            </a:r>
            <a:r>
              <a:rPr lang="fr-FR" sz="1500" b="1" dirty="0" err="1">
                <a:solidFill>
                  <a:schemeClr val="bg1"/>
                </a:solidFill>
              </a:rPr>
              <a:t>fr.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C7028A7-5039-B498-4D88-14EF8C630683}"/>
              </a:ext>
            </a:extLst>
          </p:cNvPr>
          <p:cNvSpPr txBox="1"/>
          <p:nvPr/>
        </p:nvSpPr>
        <p:spPr>
          <a:xfrm>
            <a:off x="1625420" y="2410083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ECA </a:t>
            </a:r>
            <a:r>
              <a:rPr lang="fr-FR" sz="1500" b="1" dirty="0" err="1">
                <a:solidFill>
                  <a:schemeClr val="bg1"/>
                </a:solidFill>
              </a:rPr>
              <a:t>fr.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D65DBA1-125A-4C1B-6D49-8065A636CCE7}"/>
              </a:ext>
            </a:extLst>
          </p:cNvPr>
          <p:cNvSpPr txBox="1"/>
          <p:nvPr/>
        </p:nvSpPr>
        <p:spPr>
          <a:xfrm>
            <a:off x="-775447" y="1933100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/>
              <a:t>Early</a:t>
            </a:r>
            <a:r>
              <a:rPr lang="fr-FR" sz="1500" b="1" dirty="0"/>
              <a:t> </a:t>
            </a:r>
            <a:r>
              <a:rPr lang="fr-FR" sz="1500" b="1" dirty="0" err="1"/>
              <a:t>arterial</a:t>
            </a:r>
            <a:r>
              <a:rPr lang="fr-FR" sz="1500" b="1" dirty="0"/>
              <a:t> phase</a:t>
            </a:r>
            <a:endParaRPr lang="fr-FR" sz="15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29D1607-7AA8-360A-6C02-B145E8CCED5F}"/>
              </a:ext>
            </a:extLst>
          </p:cNvPr>
          <p:cNvSpPr txBox="1"/>
          <p:nvPr/>
        </p:nvSpPr>
        <p:spPr>
          <a:xfrm>
            <a:off x="2540761" y="1945158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/>
              <a:t>Arterial</a:t>
            </a:r>
            <a:r>
              <a:rPr lang="fr-FR" sz="1500" b="1" dirty="0"/>
              <a:t> phase</a:t>
            </a:r>
            <a:endParaRPr lang="fr-FR" sz="15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2BC065D-CD74-C578-95C4-2D445460AD7E}"/>
              </a:ext>
            </a:extLst>
          </p:cNvPr>
          <p:cNvSpPr txBox="1"/>
          <p:nvPr/>
        </p:nvSpPr>
        <p:spPr>
          <a:xfrm>
            <a:off x="5677391" y="2401969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APA </a:t>
            </a:r>
            <a:r>
              <a:rPr lang="fr-FR" sz="1500" b="1" dirty="0" err="1">
                <a:solidFill>
                  <a:schemeClr val="bg1"/>
                </a:solidFill>
              </a:rPr>
              <a:t>fr.</a:t>
            </a:r>
            <a:endParaRPr lang="fr-FR" sz="1500" dirty="0">
              <a:solidFill>
                <a:schemeClr val="bg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21E1A43-D22E-7DD7-7FD7-EA665FB52265}"/>
              </a:ext>
            </a:extLst>
          </p:cNvPr>
          <p:cNvCxnSpPr>
            <a:cxnSpLocks/>
          </p:cNvCxnSpPr>
          <p:nvPr/>
        </p:nvCxnSpPr>
        <p:spPr>
          <a:xfrm>
            <a:off x="3343311" y="2097021"/>
            <a:ext cx="1617873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78357DC4-7D49-1276-4F69-F1129C95DC3D}"/>
              </a:ext>
            </a:extLst>
          </p:cNvPr>
          <p:cNvSpPr txBox="1"/>
          <p:nvPr/>
        </p:nvSpPr>
        <p:spPr>
          <a:xfrm>
            <a:off x="6566116" y="1955158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/>
              <a:t>Late</a:t>
            </a:r>
            <a:r>
              <a:rPr lang="fr-FR" sz="1500" b="1" dirty="0"/>
              <a:t>(r) </a:t>
            </a:r>
            <a:r>
              <a:rPr lang="fr-FR" sz="1500" b="1" dirty="0" err="1"/>
              <a:t>arterial</a:t>
            </a:r>
            <a:r>
              <a:rPr lang="fr-FR" sz="1500" b="1" dirty="0"/>
              <a:t> phase</a:t>
            </a:r>
            <a:endParaRPr lang="fr-FR" sz="1500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8974289-6DA5-DA1A-CDBA-378204D91A6C}"/>
              </a:ext>
            </a:extLst>
          </p:cNvPr>
          <p:cNvSpPr/>
          <p:nvPr/>
        </p:nvSpPr>
        <p:spPr>
          <a:xfrm>
            <a:off x="1784087" y="3821917"/>
            <a:ext cx="386499" cy="35821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7496C60-21FB-7B33-CED7-316B014527A0}"/>
              </a:ext>
            </a:extLst>
          </p:cNvPr>
          <p:cNvCxnSpPr>
            <a:cxnSpLocks/>
          </p:cNvCxnSpPr>
          <p:nvPr/>
        </p:nvCxnSpPr>
        <p:spPr>
          <a:xfrm flipH="1">
            <a:off x="1965663" y="4217406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79EDBFAC-3713-5C43-2D0C-3BDBB4981A5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961184" y="4198586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28F8D2A-50EF-73D4-03BD-E5A6CFB50E8A}"/>
              </a:ext>
            </a:extLst>
          </p:cNvPr>
          <p:cNvCxnSpPr>
            <a:cxnSpLocks/>
          </p:cNvCxnSpPr>
          <p:nvPr/>
        </p:nvCxnSpPr>
        <p:spPr>
          <a:xfrm flipH="1" flipV="1">
            <a:off x="4967865" y="4926043"/>
            <a:ext cx="168522" cy="11464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AD48FA1-A111-355A-C27E-CC5DF60F5A13}"/>
              </a:ext>
            </a:extLst>
          </p:cNvPr>
          <p:cNvCxnSpPr>
            <a:cxnSpLocks/>
          </p:cNvCxnSpPr>
          <p:nvPr/>
        </p:nvCxnSpPr>
        <p:spPr>
          <a:xfrm flipH="1">
            <a:off x="5305980" y="4232282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  <a:alpha val="39923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A1EFC836-DF4C-2C0D-8592-240D64EA9627}"/>
              </a:ext>
            </a:extLst>
          </p:cNvPr>
          <p:cNvSpPr/>
          <p:nvPr/>
        </p:nvSpPr>
        <p:spPr>
          <a:xfrm>
            <a:off x="5112730" y="3801454"/>
            <a:ext cx="386499" cy="358219"/>
          </a:xfrm>
          <a:prstGeom prst="ellipse">
            <a:avLst/>
          </a:prstGeom>
          <a:noFill/>
          <a:ln>
            <a:solidFill>
              <a:srgbClr val="7030A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35BD57-89F7-BFB4-9AFF-1690B1E75269}"/>
              </a:ext>
            </a:extLst>
          </p:cNvPr>
          <p:cNvSpPr/>
          <p:nvPr/>
        </p:nvSpPr>
        <p:spPr>
          <a:xfrm>
            <a:off x="9486860" y="3039692"/>
            <a:ext cx="386499" cy="358219"/>
          </a:xfrm>
          <a:prstGeom prst="ellipse">
            <a:avLst/>
          </a:prstGeom>
          <a:noFill/>
          <a:ln>
            <a:solidFill>
              <a:srgbClr val="7030A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91EE040-4E23-5439-EEB9-459B72620EA2}"/>
              </a:ext>
            </a:extLst>
          </p:cNvPr>
          <p:cNvCxnSpPr>
            <a:cxnSpLocks/>
          </p:cNvCxnSpPr>
          <p:nvPr/>
        </p:nvCxnSpPr>
        <p:spPr>
          <a:xfrm flipH="1">
            <a:off x="9680109" y="3466365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  <a:alpha val="39923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791750FA-523A-F9B9-E648-5748E6638670}"/>
              </a:ext>
            </a:extLst>
          </p:cNvPr>
          <p:cNvCxnSpPr>
            <a:cxnSpLocks/>
          </p:cNvCxnSpPr>
          <p:nvPr/>
        </p:nvCxnSpPr>
        <p:spPr>
          <a:xfrm flipH="1" flipV="1">
            <a:off x="9402599" y="4083941"/>
            <a:ext cx="168522" cy="114645"/>
          </a:xfrm>
          <a:prstGeom prst="straightConnector1">
            <a:avLst/>
          </a:prstGeom>
          <a:ln w="25400">
            <a:solidFill>
              <a:schemeClr val="accent1">
                <a:lumMod val="75000"/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7671C7AA-2EF9-6928-907F-12BA7EFCD27F}"/>
              </a:ext>
            </a:extLst>
          </p:cNvPr>
          <p:cNvCxnSpPr>
            <a:cxnSpLocks/>
          </p:cNvCxnSpPr>
          <p:nvPr/>
        </p:nvCxnSpPr>
        <p:spPr>
          <a:xfrm rot="10800000" flipH="1">
            <a:off x="9347724" y="3451324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4BFE435-EB85-7486-DA14-25146452D47D}"/>
              </a:ext>
            </a:extLst>
          </p:cNvPr>
          <p:cNvCxnSpPr>
            <a:cxnSpLocks/>
          </p:cNvCxnSpPr>
          <p:nvPr/>
        </p:nvCxnSpPr>
        <p:spPr>
          <a:xfrm rot="4200000" flipH="1">
            <a:off x="8821839" y="2834085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D89320C-B5A9-9060-2B30-2B8A65B500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16136" y="2916982"/>
            <a:ext cx="23345" cy="38789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52299197-7FAB-95F0-5DCE-7B89A7280E3F}"/>
              </a:ext>
            </a:extLst>
          </p:cNvPr>
          <p:cNvCxnSpPr>
            <a:cxnSpLocks/>
          </p:cNvCxnSpPr>
          <p:nvPr/>
        </p:nvCxnSpPr>
        <p:spPr>
          <a:xfrm>
            <a:off x="5473131" y="4411355"/>
            <a:ext cx="160915" cy="73614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EFCD473-5D10-D3B2-79BB-8183BE8C7432}"/>
              </a:ext>
            </a:extLst>
          </p:cNvPr>
          <p:cNvCxnSpPr>
            <a:cxnSpLocks/>
          </p:cNvCxnSpPr>
          <p:nvPr/>
        </p:nvCxnSpPr>
        <p:spPr>
          <a:xfrm>
            <a:off x="5517184" y="4322646"/>
            <a:ext cx="176939" cy="36807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4878CC2B-5D96-FE7C-A06B-45F74888E8F9}"/>
              </a:ext>
            </a:extLst>
          </p:cNvPr>
          <p:cNvCxnSpPr>
            <a:cxnSpLocks/>
          </p:cNvCxnSpPr>
          <p:nvPr/>
        </p:nvCxnSpPr>
        <p:spPr>
          <a:xfrm>
            <a:off x="9851579" y="3623507"/>
            <a:ext cx="160915" cy="73614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61481040-D693-C4ED-81D8-C0D02BF88F5C}"/>
              </a:ext>
            </a:extLst>
          </p:cNvPr>
          <p:cNvCxnSpPr>
            <a:cxnSpLocks/>
          </p:cNvCxnSpPr>
          <p:nvPr/>
        </p:nvCxnSpPr>
        <p:spPr>
          <a:xfrm>
            <a:off x="9924024" y="3576700"/>
            <a:ext cx="176939" cy="36807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FF6E182A-9877-5715-DF63-7FDF02A0D2A5}"/>
              </a:ext>
            </a:extLst>
          </p:cNvPr>
          <p:cNvCxnSpPr>
            <a:cxnSpLocks/>
          </p:cNvCxnSpPr>
          <p:nvPr/>
        </p:nvCxnSpPr>
        <p:spPr>
          <a:xfrm rot="1200000">
            <a:off x="9778321" y="3865866"/>
            <a:ext cx="176939" cy="36807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AC8E81AD-773C-B34C-9036-52C0E0F01081}"/>
              </a:ext>
            </a:extLst>
          </p:cNvPr>
          <p:cNvCxnSpPr>
            <a:cxnSpLocks/>
          </p:cNvCxnSpPr>
          <p:nvPr/>
        </p:nvCxnSpPr>
        <p:spPr>
          <a:xfrm rot="1200000">
            <a:off x="10381187" y="3427059"/>
            <a:ext cx="176939" cy="36807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space réservé du contenu 5">
            <a:extLst>
              <a:ext uri="{FF2B5EF4-FFF2-40B4-BE49-F238E27FC236}">
                <a16:creationId xmlns:a16="http://schemas.microsoft.com/office/drawing/2014/main" id="{71A10E8C-3A0C-04BF-ABC9-AB2E97ED598E}"/>
              </a:ext>
            </a:extLst>
          </p:cNvPr>
          <p:cNvSpPr txBox="1">
            <a:spLocks/>
          </p:cNvSpPr>
          <p:nvPr/>
        </p:nvSpPr>
        <p:spPr>
          <a:xfrm>
            <a:off x="682820" y="5551773"/>
            <a:ext cx="3293152" cy="1139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/>
              <a:t>Shunt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located</a:t>
            </a:r>
            <a:r>
              <a:rPr lang="fr-FR" sz="1600" dirty="0"/>
              <a:t> on the </a:t>
            </a:r>
            <a:r>
              <a:rPr lang="fr-FR" sz="1600" dirty="0" err="1"/>
              <a:t>upper</a:t>
            </a:r>
            <a:r>
              <a:rPr lang="fr-FR" sz="1600" dirty="0"/>
              <a:t> part of the </a:t>
            </a:r>
            <a:r>
              <a:rPr lang="fr-FR" sz="1600" dirty="0" err="1">
                <a:solidFill>
                  <a:srgbClr val="7030A0"/>
                </a:solidFill>
              </a:rPr>
              <a:t>left</a:t>
            </a:r>
            <a:r>
              <a:rPr lang="fr-FR" sz="1600" dirty="0">
                <a:solidFill>
                  <a:srgbClr val="7030A0"/>
                </a:solidFill>
              </a:rPr>
              <a:t> IVV </a:t>
            </a:r>
            <a:r>
              <a:rPr lang="fr-FR" sz="1600" dirty="0"/>
              <a:t>(Cognard type 3)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retrograde</a:t>
            </a:r>
            <a:r>
              <a:rPr lang="fr-FR" sz="1600" dirty="0"/>
              <a:t> drainage.</a:t>
            </a:r>
          </a:p>
        </p:txBody>
      </p:sp>
      <p:sp>
        <p:nvSpPr>
          <p:cNvPr id="85" name="Espace réservé du contenu 5">
            <a:extLst>
              <a:ext uri="{FF2B5EF4-FFF2-40B4-BE49-F238E27FC236}">
                <a16:creationId xmlns:a16="http://schemas.microsoft.com/office/drawing/2014/main" id="{AFA138B0-2AE5-301C-E8A2-26FC7C1CF0C7}"/>
              </a:ext>
            </a:extLst>
          </p:cNvPr>
          <p:cNvSpPr txBox="1">
            <a:spLocks/>
          </p:cNvSpPr>
          <p:nvPr/>
        </p:nvSpPr>
        <p:spPr>
          <a:xfrm>
            <a:off x="3975972" y="5551773"/>
            <a:ext cx="3293152" cy="1323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 err="1"/>
              <a:t>Secondary</a:t>
            </a:r>
            <a:r>
              <a:rPr lang="fr-FR" sz="1600" dirty="0"/>
              <a:t> drainage </a:t>
            </a:r>
            <a:r>
              <a:rPr lang="fr-FR" sz="1600" dirty="0" err="1"/>
              <a:t>into</a:t>
            </a:r>
            <a:r>
              <a:rPr lang="fr-FR" sz="1600" dirty="0"/>
              <a:t> the </a:t>
            </a:r>
            <a:r>
              <a:rPr lang="fr-FR" sz="1600" dirty="0">
                <a:solidFill>
                  <a:srgbClr val="7030A0"/>
                </a:solidFill>
              </a:rPr>
              <a:t>right IVV </a:t>
            </a:r>
            <a:r>
              <a:rPr lang="fr-FR" sz="1600" dirty="0"/>
              <a:t>(</a:t>
            </a:r>
            <a:r>
              <a:rPr lang="fr-FR" sz="1600" dirty="0" err="1"/>
              <a:t>anterograde</a:t>
            </a:r>
            <a:r>
              <a:rPr lang="fr-FR" sz="1600" dirty="0"/>
              <a:t> flow) </a:t>
            </a:r>
            <a:r>
              <a:rPr lang="fr-FR" sz="1600" dirty="0" err="1"/>
              <a:t>through</a:t>
            </a:r>
            <a:r>
              <a:rPr lang="fr-FR" sz="1600" dirty="0"/>
              <a:t> a </a:t>
            </a:r>
            <a:r>
              <a:rPr lang="fr-FR" sz="1600" dirty="0" err="1"/>
              <a:t>small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7030A0"/>
                </a:solidFill>
              </a:rPr>
              <a:t>transverse </a:t>
            </a:r>
            <a:r>
              <a:rPr lang="fr-FR" sz="1600" dirty="0" err="1">
                <a:solidFill>
                  <a:srgbClr val="7030A0"/>
                </a:solidFill>
              </a:rPr>
              <a:t>connecting</a:t>
            </a:r>
            <a:r>
              <a:rPr lang="fr-FR" sz="1600" dirty="0">
                <a:solidFill>
                  <a:srgbClr val="7030A0"/>
                </a:solidFill>
              </a:rPr>
              <a:t> </a:t>
            </a:r>
            <a:r>
              <a:rPr lang="fr-FR" sz="1600" dirty="0" err="1">
                <a:solidFill>
                  <a:srgbClr val="7030A0"/>
                </a:solidFill>
              </a:rPr>
              <a:t>vein</a:t>
            </a:r>
            <a:r>
              <a:rPr lang="fr-FR" sz="1600" dirty="0">
                <a:solidFill>
                  <a:srgbClr val="7030A0"/>
                </a:solidFill>
              </a:rPr>
              <a:t> </a:t>
            </a:r>
            <a:r>
              <a:rPr lang="fr-FR" sz="1600" dirty="0"/>
              <a:t>(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fr-FR" sz="1600" dirty="0"/>
              <a:t>). </a:t>
            </a:r>
            <a:r>
              <a:rPr lang="fr-FR" sz="1600" dirty="0" err="1"/>
              <a:t>Cerebellar</a:t>
            </a:r>
            <a:r>
              <a:rPr lang="fr-FR" sz="1600" dirty="0"/>
              <a:t> cortical reflux 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suspected</a:t>
            </a:r>
            <a:r>
              <a:rPr lang="fr-FR" sz="1600" dirty="0"/>
              <a:t> at </a:t>
            </a:r>
            <a:r>
              <a:rPr lang="fr-FR" sz="1600" dirty="0" err="1"/>
              <a:t>this</a:t>
            </a:r>
            <a:r>
              <a:rPr lang="fr-FR" sz="1600" dirty="0"/>
              <a:t> stage.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09B95D6D-B0B5-54B9-7218-47313A481132}"/>
              </a:ext>
            </a:extLst>
          </p:cNvPr>
          <p:cNvSpPr txBox="1"/>
          <p:nvPr/>
        </p:nvSpPr>
        <p:spPr>
          <a:xfrm>
            <a:off x="4958451" y="476368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87" name="Espace réservé du contenu 5">
            <a:extLst>
              <a:ext uri="{FF2B5EF4-FFF2-40B4-BE49-F238E27FC236}">
                <a16:creationId xmlns:a16="http://schemas.microsoft.com/office/drawing/2014/main" id="{BB9C9D22-2E94-B3A4-25D7-89E3A7978B56}"/>
              </a:ext>
            </a:extLst>
          </p:cNvPr>
          <p:cNvSpPr txBox="1">
            <a:spLocks/>
          </p:cNvSpPr>
          <p:nvPr/>
        </p:nvSpPr>
        <p:spPr>
          <a:xfrm>
            <a:off x="8056878" y="5545824"/>
            <a:ext cx="3293152" cy="1323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 err="1"/>
              <a:t>Finally</a:t>
            </a:r>
            <a:r>
              <a:rPr lang="fr-FR" sz="1600" dirty="0"/>
              <a:t>, </a:t>
            </a:r>
            <a:r>
              <a:rPr lang="fr-FR" sz="1600" dirty="0" err="1"/>
              <a:t>anterograde</a:t>
            </a:r>
            <a:r>
              <a:rPr lang="fr-FR" sz="1600" dirty="0"/>
              <a:t> drainage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observed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7030A0"/>
                </a:solidFill>
              </a:rPr>
              <a:t>both</a:t>
            </a:r>
            <a:r>
              <a:rPr lang="fr-FR" sz="1600" dirty="0">
                <a:solidFill>
                  <a:srgbClr val="7030A0"/>
                </a:solidFill>
              </a:rPr>
              <a:t> transverse </a:t>
            </a:r>
            <a:r>
              <a:rPr lang="fr-FR" sz="1600" dirty="0" err="1">
                <a:solidFill>
                  <a:srgbClr val="7030A0"/>
                </a:solidFill>
              </a:rPr>
              <a:t>sinuses</a:t>
            </a:r>
            <a:r>
              <a:rPr lang="fr-FR" sz="1600" dirty="0"/>
              <a:t>. </a:t>
            </a:r>
            <a:r>
              <a:rPr lang="fr-FR" sz="1600" dirty="0" err="1"/>
              <a:t>Left</a:t>
            </a:r>
            <a:r>
              <a:rPr lang="fr-FR" sz="1600" dirty="0"/>
              <a:t> </a:t>
            </a:r>
            <a:r>
              <a:rPr lang="fr-FR" sz="1600" dirty="0" err="1"/>
              <a:t>hemispheric</a:t>
            </a:r>
            <a:r>
              <a:rPr lang="fr-FR" sz="1600" dirty="0"/>
              <a:t> </a:t>
            </a:r>
            <a:r>
              <a:rPr lang="fr-FR" sz="1600" dirty="0" err="1"/>
              <a:t>cerebellar</a:t>
            </a:r>
            <a:r>
              <a:rPr lang="fr-FR" sz="1600" dirty="0"/>
              <a:t> cortical reflux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now</a:t>
            </a:r>
            <a:r>
              <a:rPr lang="fr-FR" sz="1600" dirty="0"/>
              <a:t> </a:t>
            </a:r>
            <a:r>
              <a:rPr lang="fr-FR" sz="1600" dirty="0" err="1"/>
              <a:t>obvious</a:t>
            </a:r>
            <a:r>
              <a:rPr lang="fr-FR" sz="1600" dirty="0"/>
              <a:t>.</a:t>
            </a:r>
          </a:p>
        </p:txBody>
      </p:sp>
      <p:sp>
        <p:nvSpPr>
          <p:cNvPr id="88" name="Titre 1">
            <a:extLst>
              <a:ext uri="{FF2B5EF4-FFF2-40B4-BE49-F238E27FC236}">
                <a16:creationId xmlns:a16="http://schemas.microsoft.com/office/drawing/2014/main" id="{4920679B-CF46-03B5-BFA8-28D85EC3C244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0</a:t>
            </a:r>
            <a:endParaRPr lang="fr-FR" sz="2000" dirty="0"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C3EEE9A-34F1-C0CD-6506-C2888DC74729}"/>
              </a:ext>
            </a:extLst>
          </p:cNvPr>
          <p:cNvCxnSpPr>
            <a:cxnSpLocks/>
          </p:cNvCxnSpPr>
          <p:nvPr/>
        </p:nvCxnSpPr>
        <p:spPr>
          <a:xfrm>
            <a:off x="6369492" y="2110876"/>
            <a:ext cx="2277774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itre 1">
            <a:extLst>
              <a:ext uri="{FF2B5EF4-FFF2-40B4-BE49-F238E27FC236}">
                <a16:creationId xmlns:a16="http://schemas.microsoft.com/office/drawing/2014/main" id="{F8E5ECE2-ADB9-AEC8-23DD-5529EB903F79}"/>
              </a:ext>
            </a:extLst>
          </p:cNvPr>
          <p:cNvSpPr txBox="1">
            <a:spLocks/>
          </p:cNvSpPr>
          <p:nvPr/>
        </p:nvSpPr>
        <p:spPr>
          <a:xfrm>
            <a:off x="2263098" y="508394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>
                    <a:lumMod val="75000"/>
                  </a:schemeClr>
                </a:solidFill>
              </a:rPr>
              <a:t>dAVF diagnosis as an incidental finding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07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79" y="630715"/>
            <a:ext cx="10363200" cy="1314443"/>
          </a:xfrm>
        </p:spPr>
        <p:txBody>
          <a:bodyPr/>
          <a:lstStyle/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dAVF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diagnosis as an incidental finding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353EB-FE7B-F5CD-0D12-F7CF89CF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" y="1507442"/>
            <a:ext cx="11868282" cy="68194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fr-FR" sz="2400" b="1" dirty="0" err="1"/>
              <a:t>Restrospectively</a:t>
            </a:r>
            <a:r>
              <a:rPr lang="fr-FR" sz="2400" b="1" dirty="0"/>
              <a:t>, </a:t>
            </a:r>
            <a:r>
              <a:rPr lang="fr-FR" sz="2400" b="1" dirty="0" err="1"/>
              <a:t>venous</a:t>
            </a:r>
            <a:r>
              <a:rPr lang="fr-FR" sz="2400" b="1" dirty="0"/>
              <a:t> </a:t>
            </a:r>
            <a:r>
              <a:rPr lang="fr-FR" sz="2400" b="1" dirty="0" err="1"/>
              <a:t>repercussions</a:t>
            </a:r>
            <a:r>
              <a:rPr lang="fr-FR" sz="2400" b="1" dirty="0"/>
              <a:t> of the </a:t>
            </a:r>
            <a:r>
              <a:rPr lang="fr-FR" sz="2400" b="1" dirty="0" err="1"/>
              <a:t>dAVF</a:t>
            </a:r>
            <a:r>
              <a:rPr lang="fr-FR" sz="2400" b="1" dirty="0"/>
              <a:t> </a:t>
            </a:r>
            <a:r>
              <a:rPr lang="fr-FR" sz="2400" b="1" dirty="0" err="1"/>
              <a:t>was</a:t>
            </a:r>
            <a:r>
              <a:rPr lang="fr-FR" sz="2400" b="1" dirty="0"/>
              <a:t> </a:t>
            </a:r>
            <a:r>
              <a:rPr lang="fr-FR" sz="2400" b="1" dirty="0" err="1"/>
              <a:t>noticeable</a:t>
            </a:r>
            <a:r>
              <a:rPr lang="fr-FR" sz="2400" b="1" dirty="0"/>
              <a:t> on </a:t>
            </a:r>
            <a:r>
              <a:rPr lang="fr-FR" sz="2400" b="1" dirty="0" err="1"/>
              <a:t>previous</a:t>
            </a:r>
            <a:r>
              <a:rPr lang="fr-FR" sz="2400" b="1" dirty="0"/>
              <a:t> cross-sectional </a:t>
            </a:r>
            <a:r>
              <a:rPr lang="fr-FR" sz="2400" b="1" dirty="0" err="1"/>
              <a:t>imaging</a:t>
            </a:r>
            <a:endParaRPr lang="fr-FR" sz="2400" b="1" dirty="0"/>
          </a:p>
          <a:p>
            <a:pPr marL="0" indent="0" algn="ctr">
              <a:buNone/>
            </a:pPr>
            <a:endParaRPr lang="fr-FR" sz="24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30036D6-35EE-498D-EF5A-E8B59B8F1DF5}"/>
              </a:ext>
            </a:extLst>
          </p:cNvPr>
          <p:cNvSpPr txBox="1">
            <a:spLocks/>
          </p:cNvSpPr>
          <p:nvPr/>
        </p:nvSpPr>
        <p:spPr>
          <a:xfrm>
            <a:off x="8748714" y="6348589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-3 months</a:t>
            </a:r>
            <a:endParaRPr lang="fr-FR" sz="2000" dirty="0"/>
          </a:p>
        </p:txBody>
      </p:sp>
      <p:pic>
        <p:nvPicPr>
          <p:cNvPr id="5" name="Image 4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C5D48484-49D4-DFB1-6A6E-9A94BCFB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29" y="2579408"/>
            <a:ext cx="3111500" cy="31115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72BC065D-CD74-C578-95C4-2D445460AD7E}"/>
              </a:ext>
            </a:extLst>
          </p:cNvPr>
          <p:cNvSpPr txBox="1"/>
          <p:nvPr/>
        </p:nvSpPr>
        <p:spPr>
          <a:xfrm>
            <a:off x="-1871358" y="2643483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APA </a:t>
            </a:r>
            <a:r>
              <a:rPr lang="fr-FR" sz="1500" b="1" dirty="0" err="1">
                <a:solidFill>
                  <a:schemeClr val="bg1"/>
                </a:solidFill>
              </a:rPr>
              <a:t>fr.</a:t>
            </a:r>
            <a:endParaRPr lang="fr-FR" sz="15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8B4110-8D4C-9B97-B455-3E5BD9438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9" t="16885" r="8521" b="10553"/>
          <a:stretch/>
        </p:blipFill>
        <p:spPr>
          <a:xfrm>
            <a:off x="8097711" y="2579408"/>
            <a:ext cx="2917372" cy="3586812"/>
          </a:xfrm>
          <a:prstGeom prst="rect">
            <a:avLst/>
          </a:prstGeom>
        </p:spPr>
      </p:pic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F457571-2FBE-A5B5-06D0-B51E1952C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182" y="2579408"/>
            <a:ext cx="2704808" cy="358681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0967BF6-F277-F190-3288-9E20DA60FC84}"/>
              </a:ext>
            </a:extLst>
          </p:cNvPr>
          <p:cNvSpPr txBox="1">
            <a:spLocks/>
          </p:cNvSpPr>
          <p:nvPr/>
        </p:nvSpPr>
        <p:spPr>
          <a:xfrm>
            <a:off x="5124530" y="6348590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-2 months</a:t>
            </a:r>
            <a:endParaRPr lang="fr-FR" sz="20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031747F-7DCA-1493-9B64-EF7420C3E876}"/>
              </a:ext>
            </a:extLst>
          </p:cNvPr>
          <p:cNvSpPr/>
          <p:nvPr/>
        </p:nvSpPr>
        <p:spPr>
          <a:xfrm>
            <a:off x="1970149" y="3537447"/>
            <a:ext cx="1090493" cy="1086163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68F6BC6-D931-C5DE-ADD7-BD2E9D1E8856}"/>
              </a:ext>
            </a:extLst>
          </p:cNvPr>
          <p:cNvSpPr txBox="1">
            <a:spLocks/>
          </p:cNvSpPr>
          <p:nvPr/>
        </p:nvSpPr>
        <p:spPr>
          <a:xfrm>
            <a:off x="5586568" y="2145739"/>
            <a:ext cx="1707611" cy="42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MRI T1</a:t>
            </a:r>
            <a:endParaRPr lang="fr-FR" sz="200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67709A6C-3DD0-CE93-E816-7988F7804DA8}"/>
              </a:ext>
            </a:extLst>
          </p:cNvPr>
          <p:cNvSpPr txBox="1">
            <a:spLocks/>
          </p:cNvSpPr>
          <p:nvPr/>
        </p:nvSpPr>
        <p:spPr>
          <a:xfrm>
            <a:off x="8380843" y="2153414"/>
            <a:ext cx="2917371" cy="42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CT +C (5mm-MIP)</a:t>
            </a:r>
            <a:endParaRPr lang="fr-FR" sz="200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460B906-6754-D015-4782-C4ED5B13BB2F}"/>
              </a:ext>
            </a:extLst>
          </p:cNvPr>
          <p:cNvSpPr/>
          <p:nvPr/>
        </p:nvSpPr>
        <p:spPr>
          <a:xfrm>
            <a:off x="9294281" y="4628160"/>
            <a:ext cx="1090493" cy="1086163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035BBEF-00A5-F871-1F20-872AF314930D}"/>
              </a:ext>
            </a:extLst>
          </p:cNvPr>
          <p:cNvSpPr/>
          <p:nvPr/>
        </p:nvSpPr>
        <p:spPr>
          <a:xfrm>
            <a:off x="5766779" y="4807476"/>
            <a:ext cx="1090493" cy="1086163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33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A0598-4EE7-73FF-D50F-3882DC4F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465" y="493384"/>
            <a:ext cx="10363200" cy="131444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Transarterial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embolization</a:t>
            </a: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469872-7275-D6A9-4DCC-9FE249B31F37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+ 2 months</a:t>
            </a:r>
            <a:endParaRPr lang="fr-FR" sz="2000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20FA8C-AFFE-CB12-02CD-73028DAA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68" b="12357"/>
          <a:stretch/>
        </p:blipFill>
        <p:spPr>
          <a:xfrm>
            <a:off x="3358056" y="3328906"/>
            <a:ext cx="1692778" cy="1010172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4644BD-854C-CF0A-CF16-EF83BC826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15" b="13703"/>
          <a:stretch/>
        </p:blipFill>
        <p:spPr>
          <a:xfrm>
            <a:off x="3358056" y="4417858"/>
            <a:ext cx="1691590" cy="994361"/>
          </a:xfrm>
          <a:prstGeom prst="rect">
            <a:avLst/>
          </a:prstGeom>
        </p:spPr>
      </p:pic>
      <p:pic>
        <p:nvPicPr>
          <p:cNvPr id="21" name="Image 20" descr="Une image contenant texte, carte, extérieur, dessin au trait&#10;&#10;Description générée automatiquement">
            <a:extLst>
              <a:ext uri="{FF2B5EF4-FFF2-40B4-BE49-F238E27FC236}">
                <a16:creationId xmlns:a16="http://schemas.microsoft.com/office/drawing/2014/main" id="{7EE27BFF-E3BF-8926-8E64-2679DBB2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84" b="9774"/>
          <a:stretch/>
        </p:blipFill>
        <p:spPr>
          <a:xfrm>
            <a:off x="5672097" y="1920085"/>
            <a:ext cx="2097721" cy="1754577"/>
          </a:xfrm>
          <a:prstGeom prst="rect">
            <a:avLst/>
          </a:prstGeom>
        </p:spPr>
      </p:pic>
      <p:pic>
        <p:nvPicPr>
          <p:cNvPr id="23" name="Image 22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8DAB367C-5372-EB0E-76EE-66F04664F8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44" b="7514"/>
          <a:stretch/>
        </p:blipFill>
        <p:spPr>
          <a:xfrm>
            <a:off x="5672097" y="3840895"/>
            <a:ext cx="2097721" cy="175457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115C8D7-79D8-7207-71F2-C08306C58D8B}"/>
              </a:ext>
            </a:extLst>
          </p:cNvPr>
          <p:cNvSpPr txBox="1"/>
          <p:nvPr/>
        </p:nvSpPr>
        <p:spPr>
          <a:xfrm>
            <a:off x="250292" y="2052024"/>
            <a:ext cx="2632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Multiple </a:t>
            </a:r>
            <a:r>
              <a:rPr lang="fr-FR" dirty="0" err="1"/>
              <a:t>arterial</a:t>
            </a:r>
            <a:r>
              <a:rPr lang="fr-FR" dirty="0"/>
              <a:t> feeders</a:t>
            </a:r>
          </a:p>
          <a:p>
            <a:r>
              <a:rPr lang="fr-FR" dirty="0"/>
              <a:t>--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AMMs</a:t>
            </a:r>
            <a:endParaRPr lang="fr-FR" dirty="0"/>
          </a:p>
          <a:p>
            <a:r>
              <a:rPr lang="fr-FR" dirty="0"/>
              <a:t>-- </a:t>
            </a:r>
            <a:r>
              <a:rPr lang="fr-FR" dirty="0" err="1"/>
              <a:t>left</a:t>
            </a:r>
            <a:r>
              <a:rPr lang="fr-FR" dirty="0"/>
              <a:t> APA</a:t>
            </a:r>
          </a:p>
          <a:p>
            <a:r>
              <a:rPr lang="fr-FR" dirty="0"/>
              <a:t>--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OccAs</a:t>
            </a:r>
            <a:r>
              <a:rPr lang="fr-FR" dirty="0"/>
              <a:t> (trans-</a:t>
            </a:r>
            <a:r>
              <a:rPr lang="fr-FR" dirty="0" err="1"/>
              <a:t>osseous</a:t>
            </a:r>
            <a:r>
              <a:rPr lang="fr-FR" dirty="0"/>
              <a:t> branches)</a:t>
            </a:r>
          </a:p>
          <a:p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525EA14-CD78-0F2E-CE55-F4B1DA6881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14" t="4046" r="4823" b="3463"/>
          <a:stretch/>
        </p:blipFill>
        <p:spPr>
          <a:xfrm>
            <a:off x="3359244" y="1555084"/>
            <a:ext cx="1692777" cy="1709924"/>
          </a:xfrm>
          <a:prstGeom prst="rect">
            <a:avLst/>
          </a:prstGeom>
        </p:spPr>
      </p:pic>
      <p:pic>
        <p:nvPicPr>
          <p:cNvPr id="30" name="Image 29" descr="Une image contenant carte&#10;&#10;Description générée automatiquement">
            <a:extLst>
              <a:ext uri="{FF2B5EF4-FFF2-40B4-BE49-F238E27FC236}">
                <a16:creationId xmlns:a16="http://schemas.microsoft.com/office/drawing/2014/main" id="{79C2D8B7-6245-122A-F4C4-7BD1693B98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5" t="5534" r="2974" b="4203"/>
          <a:stretch/>
        </p:blipFill>
        <p:spPr>
          <a:xfrm>
            <a:off x="8278241" y="1669874"/>
            <a:ext cx="2917371" cy="280851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F0DB8BD-1D96-899C-235C-BA1D28520A94}"/>
              </a:ext>
            </a:extLst>
          </p:cNvPr>
          <p:cNvSpPr txBox="1"/>
          <p:nvPr/>
        </p:nvSpPr>
        <p:spPr>
          <a:xfrm>
            <a:off x="250292" y="4673555"/>
            <a:ext cx="2941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Proximal </a:t>
            </a:r>
            <a:r>
              <a:rPr lang="fr-FR" dirty="0" err="1"/>
              <a:t>access</a:t>
            </a:r>
            <a:r>
              <a:rPr lang="fr-FR" dirty="0"/>
              <a:t> </a:t>
            </a:r>
            <a:r>
              <a:rPr lang="fr-FR" dirty="0" err="1"/>
              <a:t>devices</a:t>
            </a:r>
            <a:r>
              <a:rPr lang="fr-FR" dirty="0"/>
              <a:t>:</a:t>
            </a:r>
          </a:p>
          <a:p>
            <a:r>
              <a:rPr lang="fr-FR" dirty="0"/>
              <a:t>-- 6F </a:t>
            </a:r>
            <a:r>
              <a:rPr lang="fr-FR" dirty="0" err="1"/>
              <a:t>femoral</a:t>
            </a:r>
            <a:r>
              <a:rPr lang="fr-FR" dirty="0"/>
              <a:t> </a:t>
            </a:r>
            <a:r>
              <a:rPr lang="fr-FR" dirty="0" err="1"/>
              <a:t>sheath</a:t>
            </a:r>
            <a:endParaRPr lang="fr-FR" dirty="0"/>
          </a:p>
          <a:p>
            <a:r>
              <a:rPr lang="fr-FR" dirty="0"/>
              <a:t>-- 95cm </a:t>
            </a:r>
            <a:r>
              <a:rPr lang="fr-FR" dirty="0" err="1"/>
              <a:t>Envoy</a:t>
            </a:r>
            <a:r>
              <a:rPr lang="fr-FR" dirty="0"/>
              <a:t> DA XB </a:t>
            </a:r>
            <a:r>
              <a:rPr lang="fr-FR" dirty="0" err="1"/>
              <a:t>catheter</a:t>
            </a:r>
            <a:r>
              <a:rPr lang="fr-FR" dirty="0"/>
              <a:t>-guide</a:t>
            </a:r>
          </a:p>
          <a:p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86A6F0D-8E48-F6E1-DFA7-E0DB0922B7C1}"/>
              </a:ext>
            </a:extLst>
          </p:cNvPr>
          <p:cNvSpPr txBox="1"/>
          <p:nvPr/>
        </p:nvSpPr>
        <p:spPr>
          <a:xfrm>
            <a:off x="1341644" y="1614744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ECA lat.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2942423-3932-FC32-B8D0-EBB6E67370A3}"/>
              </a:ext>
            </a:extLst>
          </p:cNvPr>
          <p:cNvSpPr txBox="1"/>
          <p:nvPr/>
        </p:nvSpPr>
        <p:spPr>
          <a:xfrm>
            <a:off x="3167735" y="1976813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APA lat.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2F23C56-29A8-7762-0FB1-EC6F2F372F54}"/>
              </a:ext>
            </a:extLst>
          </p:cNvPr>
          <p:cNvSpPr txBox="1"/>
          <p:nvPr/>
        </p:nvSpPr>
        <p:spPr>
          <a:xfrm>
            <a:off x="7457843" y="1688091"/>
            <a:ext cx="62746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dirty="0" err="1">
                <a:solidFill>
                  <a:schemeClr val="bg1"/>
                </a:solidFill>
              </a:rPr>
              <a:t>Left</a:t>
            </a:r>
            <a:r>
              <a:rPr lang="fr-FR" sz="1500" b="1" dirty="0">
                <a:solidFill>
                  <a:schemeClr val="bg1"/>
                </a:solidFill>
              </a:rPr>
              <a:t> ECA lat.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C3876EC-8BEE-DFC5-4BDE-56C0179A3FEE}"/>
              </a:ext>
            </a:extLst>
          </p:cNvPr>
          <p:cNvSpPr txBox="1"/>
          <p:nvPr/>
        </p:nvSpPr>
        <p:spPr>
          <a:xfrm>
            <a:off x="3572523" y="1150605"/>
            <a:ext cx="295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1° </a:t>
            </a:r>
            <a:r>
              <a:rPr lang="fr-FR" b="1" dirty="0" err="1"/>
              <a:t>attempt</a:t>
            </a:r>
            <a:endParaRPr lang="fr-FR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75FD58-A8E1-F68E-1C03-CE67A2682755}"/>
              </a:ext>
            </a:extLst>
          </p:cNvPr>
          <p:cNvSpPr txBox="1"/>
          <p:nvPr/>
        </p:nvSpPr>
        <p:spPr>
          <a:xfrm>
            <a:off x="5959942" y="1498356"/>
            <a:ext cx="295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2° </a:t>
            </a:r>
            <a:r>
              <a:rPr lang="fr-FR" b="1" dirty="0" err="1"/>
              <a:t>attempt</a:t>
            </a:r>
            <a:endParaRPr lang="fr-FR" b="1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8FF89D-E8D1-C2B9-B40A-843E748A73FB}"/>
              </a:ext>
            </a:extLst>
          </p:cNvPr>
          <p:cNvSpPr txBox="1"/>
          <p:nvPr/>
        </p:nvSpPr>
        <p:spPr>
          <a:xfrm>
            <a:off x="8985628" y="1179647"/>
            <a:ext cx="295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Final control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EAD5FAA-DE4D-B5BE-648C-CE0E89825C18}"/>
              </a:ext>
            </a:extLst>
          </p:cNvPr>
          <p:cNvSpPr txBox="1"/>
          <p:nvPr/>
        </p:nvSpPr>
        <p:spPr>
          <a:xfrm>
            <a:off x="3266614" y="5490999"/>
            <a:ext cx="193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-- Apollo </a:t>
            </a:r>
            <a:r>
              <a:rPr lang="fr-FR" sz="1200" dirty="0" err="1"/>
              <a:t>microcatheter</a:t>
            </a:r>
            <a:endParaRPr lang="fr-FR" sz="1200" dirty="0"/>
          </a:p>
          <a:p>
            <a:r>
              <a:rPr lang="fr-FR" sz="1200" dirty="0"/>
              <a:t>-- X-</a:t>
            </a:r>
            <a:r>
              <a:rPr lang="fr-FR" sz="1200" dirty="0" err="1"/>
              <a:t>pedion</a:t>
            </a:r>
            <a:r>
              <a:rPr lang="fr-FR" sz="1200" dirty="0"/>
              <a:t> 10 </a:t>
            </a:r>
            <a:r>
              <a:rPr lang="fr-FR" sz="1200" dirty="0" err="1"/>
              <a:t>guidewire</a:t>
            </a:r>
            <a:endParaRPr lang="fr-FR" sz="12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533E232-BF98-09F8-DC85-4BB011D39037}"/>
              </a:ext>
            </a:extLst>
          </p:cNvPr>
          <p:cNvSpPr txBox="1"/>
          <p:nvPr/>
        </p:nvSpPr>
        <p:spPr>
          <a:xfrm>
            <a:off x="3331930" y="5135636"/>
            <a:ext cx="15877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 err="1">
                <a:solidFill>
                  <a:schemeClr val="bg2">
                    <a:lumMod val="50000"/>
                  </a:schemeClr>
                </a:solidFill>
              </a:rPr>
              <a:t>Glubran</a:t>
            </a:r>
            <a:r>
              <a:rPr lang="fr-FR" sz="1200" b="1" dirty="0">
                <a:solidFill>
                  <a:schemeClr val="bg2">
                    <a:lumMod val="50000"/>
                  </a:schemeClr>
                </a:solidFill>
              </a:rPr>
              <a:t> 1:4 Lipiodol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61106E7-0936-84DA-65AF-5B753E1B77BE}"/>
              </a:ext>
            </a:extLst>
          </p:cNvPr>
          <p:cNvSpPr txBox="1"/>
          <p:nvPr/>
        </p:nvSpPr>
        <p:spPr>
          <a:xfrm>
            <a:off x="5672097" y="5666703"/>
            <a:ext cx="2097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-- 167cm </a:t>
            </a:r>
            <a:r>
              <a:rPr lang="fr-FR" sz="1200" dirty="0" err="1"/>
              <a:t>Headway</a:t>
            </a:r>
            <a:r>
              <a:rPr lang="fr-FR" sz="1200" dirty="0"/>
              <a:t> Duo </a:t>
            </a:r>
            <a:r>
              <a:rPr lang="fr-FR" sz="1200" dirty="0" err="1"/>
              <a:t>microcatheter</a:t>
            </a:r>
            <a:endParaRPr lang="fr-FR" sz="1200" dirty="0"/>
          </a:p>
          <a:p>
            <a:r>
              <a:rPr lang="fr-FR" sz="1200" dirty="0"/>
              <a:t>-- Double angulation .012’’  </a:t>
            </a:r>
            <a:r>
              <a:rPr lang="fr-FR" sz="1200" dirty="0" err="1"/>
              <a:t>Radiofocus</a:t>
            </a:r>
            <a:r>
              <a:rPr lang="fr-FR" sz="1200" dirty="0"/>
              <a:t> </a:t>
            </a:r>
            <a:r>
              <a:rPr lang="fr-FR" sz="1200" dirty="0" err="1"/>
              <a:t>guidewire</a:t>
            </a:r>
            <a:endParaRPr lang="fr-FR" sz="12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5D6EC6-BA2B-E4B4-F75C-BB6898B3E898}"/>
              </a:ext>
            </a:extLst>
          </p:cNvPr>
          <p:cNvSpPr txBox="1"/>
          <p:nvPr/>
        </p:nvSpPr>
        <p:spPr>
          <a:xfrm>
            <a:off x="5670909" y="3912126"/>
            <a:ext cx="15877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 err="1">
                <a:solidFill>
                  <a:schemeClr val="bg2">
                    <a:lumMod val="50000"/>
                  </a:schemeClr>
                </a:solidFill>
              </a:rPr>
              <a:t>Glubran</a:t>
            </a:r>
            <a:r>
              <a:rPr lang="fr-FR" sz="1200" b="1" dirty="0">
                <a:solidFill>
                  <a:schemeClr val="bg2">
                    <a:lumMod val="50000"/>
                  </a:schemeClr>
                </a:solidFill>
              </a:rPr>
              <a:t> 1:8 Lipiodol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A908B80-FFD1-171E-4C64-12F6BCB6D4BC}"/>
              </a:ext>
            </a:extLst>
          </p:cNvPr>
          <p:cNvSpPr/>
          <p:nvPr/>
        </p:nvSpPr>
        <p:spPr>
          <a:xfrm>
            <a:off x="10597085" y="3280729"/>
            <a:ext cx="400139" cy="323165"/>
          </a:xfrm>
          <a:prstGeom prst="ellips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30ADBBE-ABE9-F1FA-457F-6E42D9C32779}"/>
              </a:ext>
            </a:extLst>
          </p:cNvPr>
          <p:cNvCxnSpPr>
            <a:cxnSpLocks/>
          </p:cNvCxnSpPr>
          <p:nvPr/>
        </p:nvCxnSpPr>
        <p:spPr>
          <a:xfrm>
            <a:off x="10186384" y="3550216"/>
            <a:ext cx="217660" cy="32039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81D8304-C9D0-404B-C8A7-AB593AC96EE1}"/>
              </a:ext>
            </a:extLst>
          </p:cNvPr>
          <p:cNvCxnSpPr>
            <a:cxnSpLocks/>
          </p:cNvCxnSpPr>
          <p:nvPr/>
        </p:nvCxnSpPr>
        <p:spPr>
          <a:xfrm flipH="1" flipV="1">
            <a:off x="10485043" y="4066171"/>
            <a:ext cx="219229" cy="1330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F2A42B97-D3E1-2E39-B3F9-40E919A857BD}"/>
              </a:ext>
            </a:extLst>
          </p:cNvPr>
          <p:cNvSpPr txBox="1"/>
          <p:nvPr/>
        </p:nvSpPr>
        <p:spPr>
          <a:xfrm>
            <a:off x="8278241" y="4574283"/>
            <a:ext cx="2913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Failure to </a:t>
            </a:r>
            <a:r>
              <a:rPr lang="fr-FR" sz="1600" dirty="0" err="1"/>
              <a:t>reach</a:t>
            </a:r>
            <a:r>
              <a:rPr lang="fr-FR" sz="1600" dirty="0"/>
              <a:t> the shunt (</a:t>
            </a:r>
            <a:r>
              <a:rPr lang="fr-FR" sz="1600" dirty="0" err="1">
                <a:solidFill>
                  <a:srgbClr val="7030A0"/>
                </a:solidFill>
              </a:rPr>
              <a:t>purple</a:t>
            </a:r>
            <a:r>
              <a:rPr lang="fr-FR" sz="1600" dirty="0">
                <a:solidFill>
                  <a:srgbClr val="7030A0"/>
                </a:solidFill>
              </a:rPr>
              <a:t> </a:t>
            </a:r>
            <a:r>
              <a:rPr lang="fr-FR" sz="1600" dirty="0" err="1">
                <a:solidFill>
                  <a:srgbClr val="7030A0"/>
                </a:solidFill>
              </a:rPr>
              <a:t>circle</a:t>
            </a:r>
            <a:r>
              <a:rPr lang="fr-FR" sz="1600" dirty="0"/>
              <a:t>) </a:t>
            </a:r>
            <a:r>
              <a:rPr lang="fr-FR" sz="1600" dirty="0" err="1"/>
              <a:t>resulted</a:t>
            </a:r>
            <a:r>
              <a:rPr lang="fr-FR" sz="1600" dirty="0"/>
              <a:t> </a:t>
            </a:r>
            <a:r>
              <a:rPr lang="fr-FR" sz="1600" b="1" dirty="0"/>
              <a:t>in persistant </a:t>
            </a:r>
            <a:r>
              <a:rPr lang="fr-FR" sz="1600" b="1" dirty="0" err="1"/>
              <a:t>early</a:t>
            </a:r>
            <a:r>
              <a:rPr lang="fr-FR" sz="1600" b="1" dirty="0"/>
              <a:t> </a:t>
            </a:r>
            <a:r>
              <a:rPr lang="fr-FR" sz="1600" b="1" dirty="0" err="1"/>
              <a:t>venous</a:t>
            </a:r>
            <a:r>
              <a:rPr lang="fr-FR" sz="1600" b="1" dirty="0"/>
              <a:t> opacification</a:t>
            </a:r>
            <a:r>
              <a:rPr lang="fr-FR" sz="1600" dirty="0"/>
              <a:t> of the </a:t>
            </a:r>
            <a:r>
              <a:rPr lang="fr-FR" sz="1600" dirty="0" err="1">
                <a:solidFill>
                  <a:srgbClr val="7030A0"/>
                </a:solidFill>
              </a:rPr>
              <a:t>left</a:t>
            </a:r>
            <a:r>
              <a:rPr lang="fr-FR" sz="1600" dirty="0">
                <a:solidFill>
                  <a:srgbClr val="7030A0"/>
                </a:solidFill>
              </a:rPr>
              <a:t> IVV </a:t>
            </a:r>
            <a:r>
              <a:rPr lang="fr-FR" sz="1600" dirty="0"/>
              <a:t>at least via </a:t>
            </a:r>
            <a:r>
              <a:rPr lang="fr-FR" sz="1600" dirty="0">
                <a:solidFill>
                  <a:srgbClr val="FF0000"/>
                </a:solidFill>
              </a:rPr>
              <a:t>the </a:t>
            </a:r>
            <a:r>
              <a:rPr lang="fr-FR" sz="1600" dirty="0" err="1">
                <a:solidFill>
                  <a:srgbClr val="FF0000"/>
                </a:solidFill>
              </a:rPr>
              <a:t>neuromeningeal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trunk</a:t>
            </a:r>
            <a:r>
              <a:rPr lang="fr-FR" sz="1600" dirty="0">
                <a:solidFill>
                  <a:srgbClr val="FF0000"/>
                </a:solidFill>
              </a:rPr>
              <a:t> of the APA</a:t>
            </a:r>
            <a:r>
              <a:rPr lang="fr-FR" sz="1600" dirty="0">
                <a:solidFill>
                  <a:srgbClr val="7030A0"/>
                </a:solidFill>
              </a:rPr>
              <a:t>. </a:t>
            </a:r>
            <a:r>
              <a:rPr lang="fr-FR" sz="1600" dirty="0"/>
              <a:t>Follow-up </a:t>
            </a:r>
            <a:r>
              <a:rPr lang="fr-FR" sz="1600" dirty="0" err="1"/>
              <a:t>unsurprisingly</a:t>
            </a:r>
            <a:r>
              <a:rPr lang="fr-FR" sz="1600" dirty="0"/>
              <a:t> </a:t>
            </a:r>
            <a:r>
              <a:rPr lang="fr-FR" sz="1600" dirty="0" err="1"/>
              <a:t>showed</a:t>
            </a:r>
            <a:r>
              <a:rPr lang="fr-FR" sz="1600" dirty="0"/>
              <a:t> persistant AV shunt.</a:t>
            </a:r>
          </a:p>
        </p:txBody>
      </p:sp>
    </p:spTree>
    <p:extLst>
      <p:ext uri="{BB962C8B-B14F-4D97-AF65-F5344CB8AC3E}">
        <p14:creationId xmlns:p14="http://schemas.microsoft.com/office/powerpoint/2010/main" val="344700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67FD85-92FF-8289-39A6-9A6C58740C6B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+ 8 months</a:t>
            </a: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A89D21-7F39-FECC-4974-F8FB7E2C2E70}"/>
              </a:ext>
            </a:extLst>
          </p:cNvPr>
          <p:cNvSpPr txBox="1">
            <a:spLocks/>
          </p:cNvSpPr>
          <p:nvPr/>
        </p:nvSpPr>
        <p:spPr>
          <a:xfrm>
            <a:off x="2255465" y="493384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Transvenous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embolization (1)</a:t>
            </a:r>
            <a:endParaRPr lang="fr-FR" dirty="0"/>
          </a:p>
        </p:txBody>
      </p:sp>
      <p:pic>
        <p:nvPicPr>
          <p:cNvPr id="15" name="Image 14" descr="Une image contenant texte, dessin au trait&#10;&#10;Description générée automatiquement">
            <a:extLst>
              <a:ext uri="{FF2B5EF4-FFF2-40B4-BE49-F238E27FC236}">
                <a16:creationId xmlns:a16="http://schemas.microsoft.com/office/drawing/2014/main" id="{A779141C-E1DE-2C21-C30A-0998CF810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9" b="3595"/>
          <a:stretch/>
        </p:blipFill>
        <p:spPr>
          <a:xfrm>
            <a:off x="3866448" y="1644724"/>
            <a:ext cx="4959531" cy="44529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BC7C0B3-B20D-AB31-5DDD-F887EE413CDA}"/>
              </a:ext>
            </a:extLst>
          </p:cNvPr>
          <p:cNvSpPr txBox="1"/>
          <p:nvPr/>
        </p:nvSpPr>
        <p:spPr>
          <a:xfrm>
            <a:off x="523683" y="1644724"/>
            <a:ext cx="32821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Arterial</a:t>
            </a:r>
            <a:r>
              <a:rPr lang="fr-FR" b="1" dirty="0"/>
              <a:t> </a:t>
            </a:r>
            <a:r>
              <a:rPr lang="fr-FR" b="1" dirty="0" err="1"/>
              <a:t>access</a:t>
            </a:r>
            <a:r>
              <a:rPr lang="fr-FR" b="1" dirty="0"/>
              <a:t>:</a:t>
            </a:r>
          </a:p>
          <a:p>
            <a:r>
              <a:rPr lang="fr-FR" dirty="0"/>
              <a:t>-- 6F </a:t>
            </a:r>
            <a:r>
              <a:rPr lang="fr-FR" dirty="0" err="1"/>
              <a:t>femoral</a:t>
            </a:r>
            <a:r>
              <a:rPr lang="fr-FR" dirty="0"/>
              <a:t> </a:t>
            </a:r>
            <a:r>
              <a:rPr lang="fr-FR" dirty="0" err="1"/>
              <a:t>sheath</a:t>
            </a:r>
            <a:endParaRPr lang="fr-FR" dirty="0"/>
          </a:p>
          <a:p>
            <a:r>
              <a:rPr lang="fr-FR" dirty="0"/>
              <a:t>-- 95cm </a:t>
            </a:r>
            <a:r>
              <a:rPr lang="fr-FR" dirty="0" err="1"/>
              <a:t>Envoy</a:t>
            </a:r>
            <a:r>
              <a:rPr lang="fr-FR" dirty="0"/>
              <a:t> DA XB </a:t>
            </a:r>
            <a:r>
              <a:rPr lang="fr-FR" dirty="0" err="1"/>
              <a:t>catheter</a:t>
            </a:r>
            <a:r>
              <a:rPr lang="fr-FR" dirty="0"/>
              <a:t>-guide in the </a:t>
            </a:r>
            <a:r>
              <a:rPr lang="fr-FR" dirty="0" err="1"/>
              <a:t>left</a:t>
            </a:r>
            <a:r>
              <a:rPr lang="fr-FR" dirty="0"/>
              <a:t> ECA</a:t>
            </a:r>
          </a:p>
          <a:p>
            <a:r>
              <a:rPr lang="fr-FR" dirty="0"/>
              <a:t>-- straight .021 </a:t>
            </a:r>
            <a:r>
              <a:rPr lang="fr-FR" dirty="0" err="1"/>
              <a:t>Headway</a:t>
            </a:r>
            <a:r>
              <a:rPr lang="fr-FR" dirty="0"/>
              <a:t> </a:t>
            </a:r>
            <a:r>
              <a:rPr lang="fr-FR" dirty="0" err="1"/>
              <a:t>microcatheter</a:t>
            </a:r>
            <a:r>
              <a:rPr lang="fr-FR" dirty="0"/>
              <a:t> in the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neuromeningeal</a:t>
            </a:r>
            <a:r>
              <a:rPr lang="fr-FR" dirty="0"/>
              <a:t> </a:t>
            </a:r>
            <a:r>
              <a:rPr lang="fr-FR" dirty="0" err="1"/>
              <a:t>trunk</a:t>
            </a:r>
            <a:r>
              <a:rPr lang="fr-FR" dirty="0"/>
              <a:t> of the APA. </a:t>
            </a:r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4DB71E-40E7-4DDC-B23A-751194CD12E0}"/>
              </a:ext>
            </a:extLst>
          </p:cNvPr>
          <p:cNvSpPr txBox="1"/>
          <p:nvPr/>
        </p:nvSpPr>
        <p:spPr>
          <a:xfrm>
            <a:off x="523682" y="4255088"/>
            <a:ext cx="3282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First </a:t>
            </a:r>
            <a:r>
              <a:rPr lang="fr-FR" b="1" dirty="0" err="1">
                <a:solidFill>
                  <a:srgbClr val="0070C0"/>
                </a:solidFill>
              </a:rPr>
              <a:t>venous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access</a:t>
            </a:r>
            <a:r>
              <a:rPr lang="fr-FR" b="1" dirty="0">
                <a:solidFill>
                  <a:srgbClr val="0070C0"/>
                </a:solidFill>
              </a:rPr>
              <a:t>:</a:t>
            </a:r>
          </a:p>
          <a:p>
            <a:r>
              <a:rPr lang="fr-FR" dirty="0">
                <a:solidFill>
                  <a:srgbClr val="0070C0"/>
                </a:solidFill>
              </a:rPr>
              <a:t>-- 8F right </a:t>
            </a:r>
            <a:r>
              <a:rPr lang="fr-FR" dirty="0" err="1">
                <a:solidFill>
                  <a:srgbClr val="0070C0"/>
                </a:solidFill>
              </a:rPr>
              <a:t>jugular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sheath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-- 80cm AXS </a:t>
            </a:r>
            <a:r>
              <a:rPr lang="fr-FR" dirty="0" err="1">
                <a:solidFill>
                  <a:srgbClr val="0070C0"/>
                </a:solidFill>
              </a:rPr>
              <a:t>Infinity</a:t>
            </a:r>
            <a:r>
              <a:rPr lang="fr-FR" dirty="0">
                <a:solidFill>
                  <a:srgbClr val="0070C0"/>
                </a:solidFill>
              </a:rPr>
              <a:t> long </a:t>
            </a:r>
            <a:r>
              <a:rPr lang="fr-FR" dirty="0" err="1">
                <a:solidFill>
                  <a:srgbClr val="0070C0"/>
                </a:solidFill>
              </a:rPr>
              <a:t>sheath</a:t>
            </a:r>
            <a:r>
              <a:rPr lang="fr-FR" dirty="0">
                <a:solidFill>
                  <a:srgbClr val="0070C0"/>
                </a:solidFill>
              </a:rPr>
              <a:t> (OD 8F) </a:t>
            </a:r>
            <a:r>
              <a:rPr lang="fr-FR" dirty="0" err="1">
                <a:solidFill>
                  <a:srgbClr val="0070C0"/>
                </a:solidFill>
              </a:rPr>
              <a:t>under</a:t>
            </a:r>
            <a:r>
              <a:rPr lang="fr-FR" dirty="0">
                <a:solidFill>
                  <a:srgbClr val="0070C0"/>
                </a:solidFill>
              </a:rPr>
              <a:t> the </a:t>
            </a:r>
            <a:r>
              <a:rPr lang="fr-FR" dirty="0" err="1">
                <a:solidFill>
                  <a:srgbClr val="0070C0"/>
                </a:solidFill>
              </a:rPr>
              <a:t>jugular</a:t>
            </a:r>
            <a:r>
              <a:rPr lang="fr-FR" dirty="0">
                <a:solidFill>
                  <a:srgbClr val="0070C0"/>
                </a:solidFill>
              </a:rPr>
              <a:t> golf</a:t>
            </a:r>
          </a:p>
          <a:p>
            <a:r>
              <a:rPr lang="fr-FR" dirty="0">
                <a:solidFill>
                  <a:srgbClr val="0070C0"/>
                </a:solidFill>
              </a:rPr>
              <a:t>-- 115cm 5F Sofia </a:t>
            </a:r>
            <a:r>
              <a:rPr lang="fr-FR" dirty="0" err="1">
                <a:solidFill>
                  <a:srgbClr val="0070C0"/>
                </a:solidFill>
              </a:rPr>
              <a:t>within</a:t>
            </a:r>
            <a:r>
              <a:rPr lang="fr-FR" dirty="0">
                <a:solidFill>
                  <a:srgbClr val="0070C0"/>
                </a:solidFill>
              </a:rPr>
              <a:t> the right transverse sinus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D014D7-CE98-EBE5-DC32-B18779C79E7E}"/>
              </a:ext>
            </a:extLst>
          </p:cNvPr>
          <p:cNvSpPr txBox="1"/>
          <p:nvPr/>
        </p:nvSpPr>
        <p:spPr>
          <a:xfrm>
            <a:off x="9007388" y="1661053"/>
            <a:ext cx="30430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Failure in </a:t>
            </a:r>
            <a:r>
              <a:rPr lang="fr-FR" b="1" dirty="0" err="1"/>
              <a:t>catheterizing</a:t>
            </a:r>
            <a:r>
              <a:rPr lang="fr-FR" b="1" dirty="0"/>
              <a:t> </a:t>
            </a:r>
            <a:r>
              <a:rPr lang="fr-FR" b="1" dirty="0" err="1"/>
              <a:t>both</a:t>
            </a:r>
            <a:r>
              <a:rPr lang="fr-FR" b="1" dirty="0"/>
              <a:t> </a:t>
            </a:r>
            <a:r>
              <a:rPr lang="fr-FR" b="1" dirty="0" err="1"/>
              <a:t>IVVs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the right transverse sinus:</a:t>
            </a:r>
            <a:endParaRPr lang="fr-FR" dirty="0"/>
          </a:p>
          <a:p>
            <a:r>
              <a:rPr lang="fr-FR" dirty="0"/>
              <a:t>-- on the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(</a:t>
            </a:r>
            <a:r>
              <a:rPr lang="fr-FR" dirty="0" err="1"/>
              <a:t>transtorcula</a:t>
            </a:r>
            <a:r>
              <a:rPr lang="fr-FR" dirty="0"/>
              <a:t>), the </a:t>
            </a:r>
            <a:r>
              <a:rPr lang="fr-FR" dirty="0" err="1"/>
              <a:t>joining</a:t>
            </a:r>
            <a:r>
              <a:rPr lang="fr-FR" dirty="0"/>
              <a:t> end of the IVV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occluded</a:t>
            </a:r>
            <a:r>
              <a:rPr lang="fr-FR" dirty="0"/>
              <a:t> (</a:t>
            </a:r>
            <a:r>
              <a:rPr lang="fr-FR" dirty="0" err="1"/>
              <a:t>red</a:t>
            </a:r>
            <a:r>
              <a:rPr lang="fr-FR" dirty="0"/>
              <a:t> cross). As a </a:t>
            </a:r>
            <a:r>
              <a:rPr lang="fr-FR" dirty="0" err="1"/>
              <a:t>reminder</a:t>
            </a:r>
            <a:r>
              <a:rPr lang="fr-FR" dirty="0"/>
              <a:t>, </a:t>
            </a:r>
            <a:r>
              <a:rPr lang="fr-FR" dirty="0" err="1"/>
              <a:t>dAVF</a:t>
            </a:r>
            <a:r>
              <a:rPr lang="fr-FR" dirty="0"/>
              <a:t> drainage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retrograde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the right IVV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/>
              <a:t>anterograde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torcula</a:t>
            </a:r>
            <a:r>
              <a:rPr lang="fr-FR" dirty="0"/>
              <a:t>)</a:t>
            </a:r>
          </a:p>
          <a:p>
            <a:r>
              <a:rPr lang="fr-FR" dirty="0"/>
              <a:t>-- on the right </a:t>
            </a:r>
            <a:r>
              <a:rPr lang="fr-FR" dirty="0" err="1"/>
              <a:t>side</a:t>
            </a:r>
            <a:r>
              <a:rPr lang="fr-FR" dirty="0"/>
              <a:t>, the angle of the </a:t>
            </a:r>
            <a:r>
              <a:rPr lang="fr-FR" dirty="0" err="1"/>
              <a:t>IVV’s</a:t>
            </a:r>
            <a:r>
              <a:rPr lang="fr-FR" dirty="0"/>
              <a:t> </a:t>
            </a:r>
            <a:r>
              <a:rPr lang="fr-FR" dirty="0" err="1"/>
              <a:t>joining</a:t>
            </a:r>
            <a:r>
              <a:rPr lang="fr-FR" dirty="0"/>
              <a:t> end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unfavorable</a:t>
            </a:r>
            <a:r>
              <a:rPr lang="fr-FR" dirty="0"/>
              <a:t> (</a:t>
            </a:r>
            <a:r>
              <a:rPr lang="fr-FR" dirty="0" err="1"/>
              <a:t>dotted</a:t>
            </a:r>
            <a:r>
              <a:rPr lang="fr-FR" dirty="0"/>
              <a:t> </a:t>
            </a:r>
            <a:r>
              <a:rPr lang="fr-FR" dirty="0" err="1"/>
              <a:t>arrow</a:t>
            </a:r>
            <a:r>
              <a:rPr lang="fr-FR" dirty="0"/>
              <a:t>).</a:t>
            </a:r>
          </a:p>
          <a:p>
            <a:endParaRPr lang="fr-FR" dirty="0"/>
          </a:p>
        </p:txBody>
      </p:sp>
      <p:sp>
        <p:nvSpPr>
          <p:cNvPr id="19" name="Multiplication 18">
            <a:extLst>
              <a:ext uri="{FF2B5EF4-FFF2-40B4-BE49-F238E27FC236}">
                <a16:creationId xmlns:a16="http://schemas.microsoft.com/office/drawing/2014/main" id="{C237DB23-7927-7CC9-4543-F844A8C9A876}"/>
              </a:ext>
            </a:extLst>
          </p:cNvPr>
          <p:cNvSpPr/>
          <p:nvPr/>
        </p:nvSpPr>
        <p:spPr>
          <a:xfrm>
            <a:off x="7121726" y="3683977"/>
            <a:ext cx="522514" cy="588776"/>
          </a:xfrm>
          <a:prstGeom prst="mathMultiply">
            <a:avLst/>
          </a:prstGeom>
          <a:solidFill>
            <a:srgbClr val="FF0000">
              <a:alpha val="40000"/>
            </a:srgb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EA0EBF9B-B534-43DB-4C77-2C06A9972C25}"/>
              </a:ext>
            </a:extLst>
          </p:cNvPr>
          <p:cNvSpPr/>
          <p:nvPr/>
        </p:nvSpPr>
        <p:spPr>
          <a:xfrm>
            <a:off x="6319157" y="3043568"/>
            <a:ext cx="882417" cy="924275"/>
          </a:xfrm>
          <a:custGeom>
            <a:avLst/>
            <a:gdLst>
              <a:gd name="connsiteX0" fmla="*/ 0 w 882417"/>
              <a:gd name="connsiteY0" fmla="*/ 385432 h 924275"/>
              <a:gd name="connsiteX1" fmla="*/ 408214 w 882417"/>
              <a:gd name="connsiteY1" fmla="*/ 222146 h 924275"/>
              <a:gd name="connsiteX2" fmla="*/ 620486 w 882417"/>
              <a:gd name="connsiteY2" fmla="*/ 9875 h 924275"/>
              <a:gd name="connsiteX3" fmla="*/ 881743 w 882417"/>
              <a:gd name="connsiteY3" fmla="*/ 565046 h 924275"/>
              <a:gd name="connsiteX4" fmla="*/ 538843 w 882417"/>
              <a:gd name="connsiteY4" fmla="*/ 728332 h 924275"/>
              <a:gd name="connsiteX5" fmla="*/ 457200 w 882417"/>
              <a:gd name="connsiteY5" fmla="*/ 924275 h 92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2417" h="924275">
                <a:moveTo>
                  <a:pt x="0" y="385432"/>
                </a:moveTo>
                <a:cubicBezTo>
                  <a:pt x="152400" y="335085"/>
                  <a:pt x="304800" y="284739"/>
                  <a:pt x="408214" y="222146"/>
                </a:cubicBezTo>
                <a:cubicBezTo>
                  <a:pt x="511628" y="159553"/>
                  <a:pt x="541565" y="-47275"/>
                  <a:pt x="620486" y="9875"/>
                </a:cubicBezTo>
                <a:cubicBezTo>
                  <a:pt x="699408" y="67025"/>
                  <a:pt x="895350" y="445303"/>
                  <a:pt x="881743" y="565046"/>
                </a:cubicBezTo>
                <a:cubicBezTo>
                  <a:pt x="868136" y="684789"/>
                  <a:pt x="609600" y="668461"/>
                  <a:pt x="538843" y="728332"/>
                </a:cubicBezTo>
                <a:cubicBezTo>
                  <a:pt x="468086" y="788203"/>
                  <a:pt x="462643" y="856239"/>
                  <a:pt x="457200" y="924275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51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67FD85-92FF-8289-39A6-9A6C58740C6B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+ 8 months</a:t>
            </a: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A89D21-7F39-FECC-4974-F8FB7E2C2E70}"/>
              </a:ext>
            </a:extLst>
          </p:cNvPr>
          <p:cNvSpPr txBox="1">
            <a:spLocks/>
          </p:cNvSpPr>
          <p:nvPr/>
        </p:nvSpPr>
        <p:spPr>
          <a:xfrm>
            <a:off x="2255465" y="493384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Transvenous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embolization (2)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4DB71E-40E7-4DDC-B23A-751194CD12E0}"/>
              </a:ext>
            </a:extLst>
          </p:cNvPr>
          <p:cNvSpPr txBox="1"/>
          <p:nvPr/>
        </p:nvSpPr>
        <p:spPr>
          <a:xfrm>
            <a:off x="101800" y="2741850"/>
            <a:ext cx="3282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Second </a:t>
            </a:r>
            <a:r>
              <a:rPr lang="fr-FR" b="1" dirty="0" err="1">
                <a:solidFill>
                  <a:srgbClr val="0070C0"/>
                </a:solidFill>
              </a:rPr>
              <a:t>venous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access</a:t>
            </a:r>
            <a:r>
              <a:rPr lang="fr-FR" b="1" dirty="0">
                <a:solidFill>
                  <a:srgbClr val="0070C0"/>
                </a:solidFill>
              </a:rPr>
              <a:t>:</a:t>
            </a:r>
          </a:p>
          <a:p>
            <a:r>
              <a:rPr lang="fr-FR" dirty="0">
                <a:solidFill>
                  <a:srgbClr val="0070C0"/>
                </a:solidFill>
              </a:rPr>
              <a:t>-- 8F </a:t>
            </a:r>
            <a:r>
              <a:rPr lang="fr-FR" dirty="0" err="1">
                <a:solidFill>
                  <a:srgbClr val="0070C0"/>
                </a:solidFill>
              </a:rPr>
              <a:t>femoral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sheath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-- 90cm AXS </a:t>
            </a:r>
            <a:r>
              <a:rPr lang="fr-FR" dirty="0" err="1">
                <a:solidFill>
                  <a:srgbClr val="0070C0"/>
                </a:solidFill>
              </a:rPr>
              <a:t>Infinity</a:t>
            </a:r>
            <a:r>
              <a:rPr lang="fr-FR" dirty="0">
                <a:solidFill>
                  <a:srgbClr val="0070C0"/>
                </a:solidFill>
              </a:rPr>
              <a:t> long </a:t>
            </a:r>
            <a:r>
              <a:rPr lang="fr-FR" dirty="0" err="1">
                <a:solidFill>
                  <a:srgbClr val="0070C0"/>
                </a:solidFill>
              </a:rPr>
              <a:t>sheath</a:t>
            </a:r>
            <a:r>
              <a:rPr lang="fr-FR" dirty="0">
                <a:solidFill>
                  <a:srgbClr val="0070C0"/>
                </a:solidFill>
              </a:rPr>
              <a:t> (OD 8F) in the </a:t>
            </a:r>
            <a:r>
              <a:rPr lang="fr-FR" dirty="0" err="1">
                <a:solidFill>
                  <a:srgbClr val="0070C0"/>
                </a:solidFill>
              </a:rPr>
              <a:t>left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internal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jugular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vein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-- 115cm 5F Sofia </a:t>
            </a:r>
            <a:r>
              <a:rPr lang="fr-FR" dirty="0" err="1">
                <a:solidFill>
                  <a:srgbClr val="0070C0"/>
                </a:solidFill>
              </a:rPr>
              <a:t>within</a:t>
            </a:r>
            <a:r>
              <a:rPr lang="fr-FR" dirty="0">
                <a:solidFill>
                  <a:srgbClr val="0070C0"/>
                </a:solidFill>
              </a:rPr>
              <a:t> the </a:t>
            </a:r>
            <a:r>
              <a:rPr lang="fr-FR" dirty="0" err="1">
                <a:solidFill>
                  <a:srgbClr val="0070C0"/>
                </a:solidFill>
              </a:rPr>
              <a:t>left</a:t>
            </a:r>
            <a:r>
              <a:rPr lang="fr-FR" dirty="0">
                <a:solidFill>
                  <a:srgbClr val="0070C0"/>
                </a:solidFill>
              </a:rPr>
              <a:t> transverse sinus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D014D7-CE98-EBE5-DC32-B18779C79E7E}"/>
              </a:ext>
            </a:extLst>
          </p:cNvPr>
          <p:cNvSpPr txBox="1"/>
          <p:nvPr/>
        </p:nvSpPr>
        <p:spPr>
          <a:xfrm>
            <a:off x="8414986" y="1536175"/>
            <a:ext cx="3043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right IVV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catheterized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90° .017 </a:t>
            </a:r>
            <a:r>
              <a:rPr lang="fr-FR" dirty="0" err="1"/>
              <a:t>Headway</a:t>
            </a:r>
            <a:r>
              <a:rPr lang="fr-FR" dirty="0"/>
              <a:t> </a:t>
            </a:r>
            <a:r>
              <a:rPr lang="fr-FR" dirty="0" err="1"/>
              <a:t>microcatheter</a:t>
            </a:r>
            <a:r>
              <a:rPr lang="fr-FR" dirty="0"/>
              <a:t> (trans-</a:t>
            </a:r>
            <a:r>
              <a:rPr lang="fr-FR" dirty="0" err="1"/>
              <a:t>torcula</a:t>
            </a:r>
            <a:r>
              <a:rPr lang="fr-FR" dirty="0"/>
              <a:t> route).</a:t>
            </a:r>
          </a:p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7A0611-BC6A-941C-8E89-78D85EF79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6" b="4774"/>
          <a:stretch/>
        </p:blipFill>
        <p:spPr>
          <a:xfrm>
            <a:off x="8115300" y="3265714"/>
            <a:ext cx="3647959" cy="32167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E27D89-6E0C-0A1C-380E-4BC6B079BFD8}"/>
              </a:ext>
            </a:extLst>
          </p:cNvPr>
          <p:cNvSpPr txBox="1"/>
          <p:nvPr/>
        </p:nvSpPr>
        <p:spPr>
          <a:xfrm>
            <a:off x="5754039" y="6046149"/>
            <a:ext cx="6274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b="1" dirty="0" err="1">
                <a:solidFill>
                  <a:schemeClr val="bg1"/>
                </a:solidFill>
              </a:rPr>
              <a:t>Left</a:t>
            </a:r>
            <a:r>
              <a:rPr lang="fr-FR" sz="2000" b="1" dirty="0">
                <a:solidFill>
                  <a:schemeClr val="bg1"/>
                </a:solidFill>
              </a:rPr>
              <a:t> APA </a:t>
            </a:r>
            <a:r>
              <a:rPr lang="fr-FR" sz="2000" b="1" dirty="0" err="1">
                <a:solidFill>
                  <a:schemeClr val="bg1"/>
                </a:solidFill>
              </a:rPr>
              <a:t>fr.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03F894-E513-E433-B6AF-8117606FA6FF}"/>
              </a:ext>
            </a:extLst>
          </p:cNvPr>
          <p:cNvSpPr/>
          <p:nvPr/>
        </p:nvSpPr>
        <p:spPr>
          <a:xfrm>
            <a:off x="9595262" y="5218615"/>
            <a:ext cx="290946" cy="22622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92EE372-A4B6-34E7-0ACB-15DCD402D286}"/>
              </a:ext>
            </a:extLst>
          </p:cNvPr>
          <p:cNvCxnSpPr/>
          <p:nvPr/>
        </p:nvCxnSpPr>
        <p:spPr>
          <a:xfrm>
            <a:off x="9057503" y="2496065"/>
            <a:ext cx="630194" cy="2722550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ivv" descr="rivv">
            <a:hlinkClick r:id="" action="ppaction://media"/>
            <a:extLst>
              <a:ext uri="{FF2B5EF4-FFF2-40B4-BE49-F238E27FC236}">
                <a16:creationId xmlns:a16="http://schemas.microsoft.com/office/drawing/2014/main" id="{A4CFF034-FBA7-2097-066C-C4981DB37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727" b="14866"/>
          <a:stretch/>
        </p:blipFill>
        <p:spPr>
          <a:xfrm>
            <a:off x="3437577" y="1601430"/>
            <a:ext cx="4206622" cy="38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vvtoivv" descr="ivvtoivv">
            <a:hlinkClick r:id="" action="ppaction://media"/>
            <a:extLst>
              <a:ext uri="{FF2B5EF4-FFF2-40B4-BE49-F238E27FC236}">
                <a16:creationId xmlns:a16="http://schemas.microsoft.com/office/drawing/2014/main" id="{02ABDDD3-A100-45E5-4630-2EAE26419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636" b="14842"/>
          <a:stretch/>
        </p:blipFill>
        <p:spPr>
          <a:xfrm>
            <a:off x="562171" y="1501121"/>
            <a:ext cx="3687035" cy="337413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767FD85-92FF-8289-39A6-9A6C58740C6B}"/>
              </a:ext>
            </a:extLst>
          </p:cNvPr>
          <p:cNvSpPr txBox="1">
            <a:spLocks/>
          </p:cNvSpPr>
          <p:nvPr/>
        </p:nvSpPr>
        <p:spPr>
          <a:xfrm>
            <a:off x="123337" y="274733"/>
            <a:ext cx="1950719" cy="513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 = + 8 months</a:t>
            </a: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A89D21-7F39-FECC-4974-F8FB7E2C2E70}"/>
              </a:ext>
            </a:extLst>
          </p:cNvPr>
          <p:cNvSpPr txBox="1">
            <a:spLocks/>
          </p:cNvSpPr>
          <p:nvPr/>
        </p:nvSpPr>
        <p:spPr>
          <a:xfrm>
            <a:off x="2255465" y="493384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Transvenous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embolization (3)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8987FA7-8613-6B41-2E44-FADE67F93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05" b="5906"/>
          <a:stretch/>
        </p:blipFill>
        <p:spPr>
          <a:xfrm>
            <a:off x="4595013" y="1478908"/>
            <a:ext cx="3942287" cy="337413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F85F390-4CB0-C9EF-453F-8DFD2FEB1C72}"/>
              </a:ext>
            </a:extLst>
          </p:cNvPr>
          <p:cNvSpPr txBox="1"/>
          <p:nvPr/>
        </p:nvSpPr>
        <p:spPr>
          <a:xfrm>
            <a:off x="594244" y="5103674"/>
            <a:ext cx="7711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>
                <a:solidFill>
                  <a:srgbClr val="7030A0"/>
                </a:solidFill>
              </a:rPr>
              <a:t>connnecting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 err="1">
                <a:solidFill>
                  <a:srgbClr val="7030A0"/>
                </a:solidFill>
              </a:rPr>
              <a:t>vein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 err="1"/>
              <a:t>betweens</a:t>
            </a:r>
            <a:r>
              <a:rPr lang="fr-FR" dirty="0"/>
              <a:t> </a:t>
            </a:r>
            <a:r>
              <a:rPr lang="fr-FR" dirty="0" err="1"/>
              <a:t>IVVs</a:t>
            </a:r>
            <a:r>
              <a:rPr lang="fr-FR" dirty="0"/>
              <a:t> </a:t>
            </a:r>
            <a:r>
              <a:rPr lang="fr-FR" dirty="0" err="1"/>
              <a:t>couldn’t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catheterized</a:t>
            </a:r>
            <a:r>
              <a:rPr lang="fr-FR" dirty="0"/>
              <a:t> by the </a:t>
            </a:r>
            <a:r>
              <a:rPr lang="fr-FR" dirty="0" err="1"/>
              <a:t>angulated</a:t>
            </a:r>
            <a:r>
              <a:rPr lang="fr-FR" dirty="0"/>
              <a:t> </a:t>
            </a:r>
            <a:r>
              <a:rPr lang="fr-FR" dirty="0" err="1"/>
              <a:t>microcatheter</a:t>
            </a:r>
            <a:r>
              <a:rPr lang="fr-FR" dirty="0"/>
              <a:t> (</a:t>
            </a:r>
            <a:r>
              <a:rPr lang="fr-FR" dirty="0" err="1"/>
              <a:t>step</a:t>
            </a:r>
            <a:r>
              <a:rPr lang="fr-FR" dirty="0"/>
              <a:t>-like </a:t>
            </a:r>
            <a:r>
              <a:rPr lang="fr-FR" dirty="0" err="1"/>
              <a:t>stenosis</a:t>
            </a:r>
            <a:r>
              <a:rPr lang="fr-FR" dirty="0"/>
              <a:t>?). </a:t>
            </a:r>
          </a:p>
          <a:p>
            <a:pPr algn="ctr"/>
            <a:r>
              <a:rPr lang="fr-FR" dirty="0" err="1"/>
              <a:t>After</a:t>
            </a:r>
            <a:r>
              <a:rPr lang="fr-FR" dirty="0"/>
              <a:t> an exchange over a 300cm .012 </a:t>
            </a:r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wire</a:t>
            </a:r>
            <a:r>
              <a:rPr lang="fr-FR" dirty="0"/>
              <a:t>, a 156cm </a:t>
            </a:r>
            <a:r>
              <a:rPr lang="fr-FR" dirty="0" err="1">
                <a:solidFill>
                  <a:srgbClr val="0070C0"/>
                </a:solidFill>
              </a:rPr>
              <a:t>Headway</a:t>
            </a:r>
            <a:r>
              <a:rPr lang="fr-FR" dirty="0">
                <a:solidFill>
                  <a:srgbClr val="0070C0"/>
                </a:solidFill>
              </a:rPr>
              <a:t> Duo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successfully</a:t>
            </a:r>
            <a:r>
              <a:rPr lang="fr-FR" dirty="0"/>
              <a:t>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</a:t>
            </a:r>
            <a:r>
              <a:rPr lang="fr-FR" dirty="0" err="1"/>
              <a:t>left</a:t>
            </a:r>
            <a:r>
              <a:rPr lang="fr-FR" dirty="0"/>
              <a:t> IVV to </a:t>
            </a:r>
            <a:r>
              <a:rPr lang="fr-FR" dirty="0" err="1"/>
              <a:t>reach</a:t>
            </a:r>
            <a:r>
              <a:rPr lang="fr-FR" dirty="0"/>
              <a:t> the </a:t>
            </a:r>
            <a:r>
              <a:rPr lang="fr-FR" dirty="0" err="1"/>
              <a:t>venous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of the shunt.</a:t>
            </a:r>
          </a:p>
          <a:p>
            <a:pPr algn="ctr"/>
            <a:endParaRPr lang="fr-FR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5396C7F-D4A6-F3FB-8A30-0D94D56BE677}"/>
              </a:ext>
            </a:extLst>
          </p:cNvPr>
          <p:cNvCxnSpPr>
            <a:cxnSpLocks/>
          </p:cNvCxnSpPr>
          <p:nvPr/>
        </p:nvCxnSpPr>
        <p:spPr>
          <a:xfrm flipV="1">
            <a:off x="7406750" y="3892243"/>
            <a:ext cx="0" cy="31130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5076491-31B3-FEA4-C7A9-098DF138F7F9}"/>
              </a:ext>
            </a:extLst>
          </p:cNvPr>
          <p:cNvSpPr/>
          <p:nvPr/>
        </p:nvSpPr>
        <p:spPr>
          <a:xfrm>
            <a:off x="6420683" y="2387121"/>
            <a:ext cx="290946" cy="22622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D62ACEA5-E369-6E39-5E30-24AD05DB7F01}"/>
              </a:ext>
            </a:extLst>
          </p:cNvPr>
          <p:cNvSpPr/>
          <p:nvPr/>
        </p:nvSpPr>
        <p:spPr>
          <a:xfrm>
            <a:off x="5851342" y="1901231"/>
            <a:ext cx="1516509" cy="1861890"/>
          </a:xfrm>
          <a:custGeom>
            <a:avLst/>
            <a:gdLst>
              <a:gd name="connsiteX0" fmla="*/ 318598 w 1516509"/>
              <a:gd name="connsiteY0" fmla="*/ 0 h 1861890"/>
              <a:gd name="connsiteX1" fmla="*/ 177084 w 1516509"/>
              <a:gd name="connsiteY1" fmla="*/ 206829 h 1861890"/>
              <a:gd name="connsiteX2" fmla="*/ 68227 w 1516509"/>
              <a:gd name="connsiteY2" fmla="*/ 370114 h 1861890"/>
              <a:gd name="connsiteX3" fmla="*/ 2913 w 1516509"/>
              <a:gd name="connsiteY3" fmla="*/ 620486 h 1861890"/>
              <a:gd name="connsiteX4" fmla="*/ 13798 w 1516509"/>
              <a:gd name="connsiteY4" fmla="*/ 816429 h 1861890"/>
              <a:gd name="connsiteX5" fmla="*/ 35570 w 1516509"/>
              <a:gd name="connsiteY5" fmla="*/ 979714 h 1861890"/>
              <a:gd name="connsiteX6" fmla="*/ 100884 w 1516509"/>
              <a:gd name="connsiteY6" fmla="*/ 1143000 h 1861890"/>
              <a:gd name="connsiteX7" fmla="*/ 187970 w 1516509"/>
              <a:gd name="connsiteY7" fmla="*/ 1295400 h 1861890"/>
              <a:gd name="connsiteX8" fmla="*/ 318598 w 1516509"/>
              <a:gd name="connsiteY8" fmla="*/ 1426029 h 1861890"/>
              <a:gd name="connsiteX9" fmla="*/ 503655 w 1516509"/>
              <a:gd name="connsiteY9" fmla="*/ 1578429 h 1861890"/>
              <a:gd name="connsiteX10" fmla="*/ 656055 w 1516509"/>
              <a:gd name="connsiteY10" fmla="*/ 1698171 h 1861890"/>
              <a:gd name="connsiteX11" fmla="*/ 830227 w 1516509"/>
              <a:gd name="connsiteY11" fmla="*/ 1741714 h 1861890"/>
              <a:gd name="connsiteX12" fmla="*/ 949970 w 1516509"/>
              <a:gd name="connsiteY12" fmla="*/ 1719943 h 1861890"/>
              <a:gd name="connsiteX13" fmla="*/ 1080598 w 1516509"/>
              <a:gd name="connsiteY13" fmla="*/ 1709057 h 1861890"/>
              <a:gd name="connsiteX14" fmla="*/ 1243884 w 1516509"/>
              <a:gd name="connsiteY14" fmla="*/ 1719943 h 1861890"/>
              <a:gd name="connsiteX15" fmla="*/ 1352741 w 1516509"/>
              <a:gd name="connsiteY15" fmla="*/ 1796143 h 1861890"/>
              <a:gd name="connsiteX16" fmla="*/ 1516027 w 1516509"/>
              <a:gd name="connsiteY16" fmla="*/ 1861457 h 1861890"/>
              <a:gd name="connsiteX17" fmla="*/ 1396284 w 1516509"/>
              <a:gd name="connsiteY17" fmla="*/ 1763486 h 1861890"/>
              <a:gd name="connsiteX18" fmla="*/ 1211227 w 1516509"/>
              <a:gd name="connsiteY18" fmla="*/ 1709057 h 1861890"/>
              <a:gd name="connsiteX19" fmla="*/ 928198 w 1516509"/>
              <a:gd name="connsiteY19" fmla="*/ 1621971 h 1861890"/>
              <a:gd name="connsiteX20" fmla="*/ 764913 w 1516509"/>
              <a:gd name="connsiteY20" fmla="*/ 1502229 h 1861890"/>
              <a:gd name="connsiteX21" fmla="*/ 666941 w 1516509"/>
              <a:gd name="connsiteY21" fmla="*/ 1338943 h 1861890"/>
              <a:gd name="connsiteX22" fmla="*/ 590741 w 1516509"/>
              <a:gd name="connsiteY22" fmla="*/ 1197429 h 1861890"/>
              <a:gd name="connsiteX23" fmla="*/ 568970 w 1516509"/>
              <a:gd name="connsiteY23" fmla="*/ 1045029 h 1861890"/>
              <a:gd name="connsiteX24" fmla="*/ 568970 w 1516509"/>
              <a:gd name="connsiteY24" fmla="*/ 881743 h 1861890"/>
              <a:gd name="connsiteX25" fmla="*/ 666941 w 1516509"/>
              <a:gd name="connsiteY25" fmla="*/ 751114 h 186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6509" h="1861890">
                <a:moveTo>
                  <a:pt x="318598" y="0"/>
                </a:moveTo>
                <a:lnTo>
                  <a:pt x="177084" y="206829"/>
                </a:lnTo>
                <a:cubicBezTo>
                  <a:pt x="135355" y="268515"/>
                  <a:pt x="97255" y="301171"/>
                  <a:pt x="68227" y="370114"/>
                </a:cubicBezTo>
                <a:cubicBezTo>
                  <a:pt x="39198" y="439057"/>
                  <a:pt x="11984" y="546100"/>
                  <a:pt x="2913" y="620486"/>
                </a:cubicBezTo>
                <a:cubicBezTo>
                  <a:pt x="-6158" y="694872"/>
                  <a:pt x="8355" y="756558"/>
                  <a:pt x="13798" y="816429"/>
                </a:cubicBezTo>
                <a:cubicBezTo>
                  <a:pt x="19241" y="876300"/>
                  <a:pt x="21056" y="925285"/>
                  <a:pt x="35570" y="979714"/>
                </a:cubicBezTo>
                <a:cubicBezTo>
                  <a:pt x="50084" y="1034143"/>
                  <a:pt x="75484" y="1090386"/>
                  <a:pt x="100884" y="1143000"/>
                </a:cubicBezTo>
                <a:cubicBezTo>
                  <a:pt x="126284" y="1195614"/>
                  <a:pt x="151684" y="1248229"/>
                  <a:pt x="187970" y="1295400"/>
                </a:cubicBezTo>
                <a:cubicBezTo>
                  <a:pt x="224256" y="1342571"/>
                  <a:pt x="265984" y="1378858"/>
                  <a:pt x="318598" y="1426029"/>
                </a:cubicBezTo>
                <a:cubicBezTo>
                  <a:pt x="371212" y="1473200"/>
                  <a:pt x="447412" y="1533072"/>
                  <a:pt x="503655" y="1578429"/>
                </a:cubicBezTo>
                <a:cubicBezTo>
                  <a:pt x="559898" y="1623786"/>
                  <a:pt x="601626" y="1670957"/>
                  <a:pt x="656055" y="1698171"/>
                </a:cubicBezTo>
                <a:cubicBezTo>
                  <a:pt x="710484" y="1725385"/>
                  <a:pt x="781241" y="1738085"/>
                  <a:pt x="830227" y="1741714"/>
                </a:cubicBezTo>
                <a:cubicBezTo>
                  <a:pt x="879213" y="1745343"/>
                  <a:pt x="908241" y="1725386"/>
                  <a:pt x="949970" y="1719943"/>
                </a:cubicBezTo>
                <a:cubicBezTo>
                  <a:pt x="991699" y="1714500"/>
                  <a:pt x="1031612" y="1709057"/>
                  <a:pt x="1080598" y="1709057"/>
                </a:cubicBezTo>
                <a:cubicBezTo>
                  <a:pt x="1129584" y="1709057"/>
                  <a:pt x="1198527" y="1705429"/>
                  <a:pt x="1243884" y="1719943"/>
                </a:cubicBezTo>
                <a:cubicBezTo>
                  <a:pt x="1289241" y="1734457"/>
                  <a:pt x="1307384" y="1772557"/>
                  <a:pt x="1352741" y="1796143"/>
                </a:cubicBezTo>
                <a:cubicBezTo>
                  <a:pt x="1398098" y="1819729"/>
                  <a:pt x="1508770" y="1866900"/>
                  <a:pt x="1516027" y="1861457"/>
                </a:cubicBezTo>
                <a:cubicBezTo>
                  <a:pt x="1523284" y="1856014"/>
                  <a:pt x="1447084" y="1788886"/>
                  <a:pt x="1396284" y="1763486"/>
                </a:cubicBezTo>
                <a:cubicBezTo>
                  <a:pt x="1345484" y="1738086"/>
                  <a:pt x="1211227" y="1709057"/>
                  <a:pt x="1211227" y="1709057"/>
                </a:cubicBezTo>
                <a:cubicBezTo>
                  <a:pt x="1133213" y="1685471"/>
                  <a:pt x="1002584" y="1656442"/>
                  <a:pt x="928198" y="1621971"/>
                </a:cubicBezTo>
                <a:cubicBezTo>
                  <a:pt x="853812" y="1587500"/>
                  <a:pt x="808456" y="1549400"/>
                  <a:pt x="764913" y="1502229"/>
                </a:cubicBezTo>
                <a:cubicBezTo>
                  <a:pt x="721370" y="1455058"/>
                  <a:pt x="695970" y="1389743"/>
                  <a:pt x="666941" y="1338943"/>
                </a:cubicBezTo>
                <a:cubicBezTo>
                  <a:pt x="637912" y="1288143"/>
                  <a:pt x="607069" y="1246415"/>
                  <a:pt x="590741" y="1197429"/>
                </a:cubicBezTo>
                <a:cubicBezTo>
                  <a:pt x="574413" y="1148443"/>
                  <a:pt x="572599" y="1097643"/>
                  <a:pt x="568970" y="1045029"/>
                </a:cubicBezTo>
                <a:cubicBezTo>
                  <a:pt x="565341" y="992415"/>
                  <a:pt x="552642" y="930729"/>
                  <a:pt x="568970" y="881743"/>
                </a:cubicBezTo>
                <a:cubicBezTo>
                  <a:pt x="585298" y="832757"/>
                  <a:pt x="626119" y="791935"/>
                  <a:pt x="666941" y="751114"/>
                </a:cubicBezTo>
              </a:path>
            </a:pathLst>
          </a:custGeom>
          <a:noFill/>
          <a:ln w="15875">
            <a:solidFill>
              <a:srgbClr val="0070C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E7E475B-4283-839C-AD1B-BDA089A87107}"/>
              </a:ext>
            </a:extLst>
          </p:cNvPr>
          <p:cNvSpPr txBox="1"/>
          <p:nvPr/>
        </p:nvSpPr>
        <p:spPr>
          <a:xfrm>
            <a:off x="3758404" y="4406147"/>
            <a:ext cx="3238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chemeClr val="bg1"/>
                </a:solidFill>
              </a:rPr>
              <a:t>Right oblique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E70129B-E3FC-55CD-A1A9-F3ECE14A8D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88" b="29957"/>
          <a:stretch/>
        </p:blipFill>
        <p:spPr>
          <a:xfrm>
            <a:off x="9228914" y="274733"/>
            <a:ext cx="2428864" cy="1424652"/>
          </a:xfrm>
          <a:prstGeom prst="rect">
            <a:avLst/>
          </a:prstGeom>
        </p:spPr>
      </p:pic>
      <p:pic>
        <p:nvPicPr>
          <p:cNvPr id="27" name="Image 26" descr="Une image contenant carte&#10;&#10;Description générée automatiquement">
            <a:extLst>
              <a:ext uri="{FF2B5EF4-FFF2-40B4-BE49-F238E27FC236}">
                <a16:creationId xmlns:a16="http://schemas.microsoft.com/office/drawing/2014/main" id="{26702BDF-B7F6-2DB0-DEFA-BDF9496F8C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54" b="5274"/>
          <a:stretch/>
        </p:blipFill>
        <p:spPr>
          <a:xfrm>
            <a:off x="9215965" y="1807827"/>
            <a:ext cx="2428864" cy="216346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F0210B1-9CA4-AD3C-BE43-93AA6F186266}"/>
              </a:ext>
            </a:extLst>
          </p:cNvPr>
          <p:cNvSpPr txBox="1"/>
          <p:nvPr/>
        </p:nvSpPr>
        <p:spPr>
          <a:xfrm>
            <a:off x="9027265" y="4116997"/>
            <a:ext cx="3060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Subsequent</a:t>
            </a:r>
            <a:r>
              <a:rPr lang="fr-FR" dirty="0"/>
              <a:t> </a:t>
            </a:r>
            <a:r>
              <a:rPr lang="fr-FR" dirty="0" err="1">
                <a:solidFill>
                  <a:srgbClr val="92D050"/>
                </a:solidFill>
              </a:rPr>
              <a:t>coiling</a:t>
            </a:r>
            <a:r>
              <a:rPr lang="fr-FR" dirty="0"/>
              <a:t> of the </a:t>
            </a:r>
            <a:r>
              <a:rPr lang="fr-FR" dirty="0" err="1"/>
              <a:t>vein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adjacent to the shunt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immediate</a:t>
            </a:r>
            <a:r>
              <a:rPr lang="fr-FR" dirty="0"/>
              <a:t> </a:t>
            </a:r>
            <a:r>
              <a:rPr lang="fr-FR" dirty="0" err="1"/>
              <a:t>near-complete</a:t>
            </a:r>
            <a:r>
              <a:rPr lang="fr-FR" dirty="0"/>
              <a:t> </a:t>
            </a:r>
            <a:r>
              <a:rPr lang="fr-FR" dirty="0" err="1"/>
              <a:t>embolization</a:t>
            </a:r>
            <a:r>
              <a:rPr lang="fr-FR" dirty="0"/>
              <a:t>. </a:t>
            </a:r>
            <a:r>
              <a:rPr lang="fr-FR" b="1" dirty="0" err="1"/>
              <a:t>Remote</a:t>
            </a:r>
            <a:r>
              <a:rPr lang="fr-FR" b="1" dirty="0"/>
              <a:t> </a:t>
            </a:r>
            <a:r>
              <a:rPr lang="fr-FR" b="1" dirty="0" err="1"/>
              <a:t>complete</a:t>
            </a:r>
            <a:r>
              <a:rPr lang="fr-FR" b="1" dirty="0"/>
              <a:t> </a:t>
            </a:r>
            <a:r>
              <a:rPr lang="fr-FR" b="1" dirty="0" err="1"/>
              <a:t>embolization</a:t>
            </a:r>
            <a:r>
              <a:rPr lang="fr-FR" b="1" dirty="0"/>
              <a:t> </a:t>
            </a:r>
            <a:r>
              <a:rPr lang="fr-FR" b="1" dirty="0" err="1"/>
              <a:t>was</a:t>
            </a:r>
            <a:r>
              <a:rPr lang="fr-FR" b="1" dirty="0"/>
              <a:t> </a:t>
            </a:r>
            <a:r>
              <a:rPr lang="fr-FR" b="1" dirty="0" err="1"/>
              <a:t>confirmed</a:t>
            </a:r>
            <a:r>
              <a:rPr lang="fr-FR" b="1" dirty="0"/>
              <a:t> by follow-up </a:t>
            </a:r>
            <a:r>
              <a:rPr lang="fr-FR" b="1" dirty="0" err="1"/>
              <a:t>angiogram</a:t>
            </a:r>
            <a:r>
              <a:rPr lang="fr-FR" b="1" dirty="0"/>
              <a:t> (+9 </a:t>
            </a:r>
            <a:r>
              <a:rPr lang="fr-FR" b="1" dirty="0" err="1"/>
              <a:t>months</a:t>
            </a:r>
            <a:r>
              <a:rPr lang="fr-FR" b="1" dirty="0"/>
              <a:t>). No </a:t>
            </a:r>
            <a:r>
              <a:rPr lang="fr-FR" b="1" dirty="0" err="1"/>
              <a:t>venous</a:t>
            </a:r>
            <a:r>
              <a:rPr lang="fr-FR" b="1" dirty="0"/>
              <a:t> </a:t>
            </a:r>
            <a:r>
              <a:rPr lang="fr-FR" b="1" dirty="0" err="1"/>
              <a:t>infarction</a:t>
            </a:r>
            <a:r>
              <a:rPr lang="fr-FR" b="1" dirty="0"/>
              <a:t> </a:t>
            </a:r>
            <a:r>
              <a:rPr lang="fr-FR" b="1" dirty="0" err="1"/>
              <a:t>occured</a:t>
            </a:r>
            <a:r>
              <a:rPr lang="fr-FR" b="1" dirty="0"/>
              <a:t>.</a:t>
            </a:r>
          </a:p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94F1342-9117-F8CD-FA2E-E8C3D3BE1E9F}"/>
              </a:ext>
            </a:extLst>
          </p:cNvPr>
          <p:cNvCxnSpPr>
            <a:cxnSpLocks/>
          </p:cNvCxnSpPr>
          <p:nvPr/>
        </p:nvCxnSpPr>
        <p:spPr>
          <a:xfrm flipH="1">
            <a:off x="10876684" y="2366484"/>
            <a:ext cx="247257" cy="133747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9A04BF2-2CB1-047D-0957-489DD1543C2C}"/>
              </a:ext>
            </a:extLst>
          </p:cNvPr>
          <p:cNvCxnSpPr>
            <a:cxnSpLocks/>
          </p:cNvCxnSpPr>
          <p:nvPr/>
        </p:nvCxnSpPr>
        <p:spPr>
          <a:xfrm flipH="1">
            <a:off x="10568105" y="605003"/>
            <a:ext cx="247257" cy="133747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DA7ABCE-DFB6-8308-D575-11AE7CBA08EA}"/>
              </a:ext>
            </a:extLst>
          </p:cNvPr>
          <p:cNvSpPr txBox="1"/>
          <p:nvPr/>
        </p:nvSpPr>
        <p:spPr>
          <a:xfrm>
            <a:off x="-348074" y="1501121"/>
            <a:ext cx="3238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b="1" dirty="0" err="1">
                <a:solidFill>
                  <a:schemeClr val="bg1"/>
                </a:solidFill>
              </a:rPr>
              <a:t>Left</a:t>
            </a:r>
            <a:r>
              <a:rPr lang="fr-FR" sz="2000" b="1" dirty="0">
                <a:solidFill>
                  <a:schemeClr val="bg1"/>
                </a:solidFill>
              </a:rPr>
              <a:t> oblique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shVTI">
  <a:themeElements>
    <a:clrScheme name="AnalogousFromLightSeedRightStep">
      <a:dk1>
        <a:srgbClr val="000000"/>
      </a:dk1>
      <a:lt1>
        <a:srgbClr val="FFFFFF"/>
      </a:lt1>
      <a:dk2>
        <a:srgbClr val="412524"/>
      </a:dk2>
      <a:lt2>
        <a:srgbClr val="E3E8E2"/>
      </a:lt2>
      <a:accent1>
        <a:srgbClr val="BB96C6"/>
      </a:accent1>
      <a:accent2>
        <a:srgbClr val="BA7FAF"/>
      </a:accent2>
      <a:accent3>
        <a:srgbClr val="C696A9"/>
      </a:accent3>
      <a:accent4>
        <a:srgbClr val="BA807F"/>
      </a:accent4>
      <a:accent5>
        <a:srgbClr val="BD9E85"/>
      </a:accent5>
      <a:accent6>
        <a:srgbClr val="ACA476"/>
      </a:accent6>
      <a:hlink>
        <a:srgbClr val="638F56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951</Words>
  <Application>Microsoft Macintosh PowerPoint</Application>
  <PresentationFormat>Grand écran</PresentationFormat>
  <Paragraphs>121</Paragraphs>
  <Slides>13</Slides>
  <Notes>5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Grandview Display</vt:lpstr>
      <vt:lpstr>DashVTI</vt:lpstr>
      <vt:lpstr>Second-line successful transvenous embolization of vermian Cognard type 3 dAVF through an ipsilateral trans-torcula approach. </vt:lpstr>
      <vt:lpstr>Case introduction</vt:lpstr>
      <vt:lpstr>dAVF diagnosis as an incidental finding</vt:lpstr>
      <vt:lpstr>Présentation PowerPoint</vt:lpstr>
      <vt:lpstr>dAVF diagnosis as an incidental finding</vt:lpstr>
      <vt:lpstr>Transarterial embolization</vt:lpstr>
      <vt:lpstr>Présentation PowerPoint</vt:lpstr>
      <vt:lpstr>Présentation PowerPoint</vt:lpstr>
      <vt:lpstr>Présentation PowerPoint</vt:lpstr>
      <vt:lpstr>Discussion / take home messages</vt:lpstr>
      <vt:lpstr>Présentation PowerPoint</vt:lpstr>
      <vt:lpstr>Acknowledgment</vt:lpstr>
      <vt:lpstr>Conflict of interests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Second-line successful transvenous embolization of vermian Cognard type 3 dAVF through an ipsilateral trans-torcula approach. </dc:title>
  <dc:creator>Martin Moïse</dc:creator>
  <cp:lastModifiedBy>Martin Moïse</cp:lastModifiedBy>
  <cp:revision>9</cp:revision>
  <dcterms:created xsi:type="dcterms:W3CDTF">2022-08-11T07:19:21Z</dcterms:created>
  <dcterms:modified xsi:type="dcterms:W3CDTF">2022-08-13T12:25:20Z</dcterms:modified>
</cp:coreProperties>
</file>