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65" r:id="rId3"/>
    <p:sldId id="364" r:id="rId4"/>
    <p:sldId id="363" r:id="rId5"/>
    <p:sldId id="362" r:id="rId6"/>
    <p:sldId id="257" r:id="rId7"/>
    <p:sldId id="273" r:id="rId8"/>
    <p:sldId id="320" r:id="rId9"/>
    <p:sldId id="366" r:id="rId10"/>
    <p:sldId id="375" r:id="rId11"/>
    <p:sldId id="367" r:id="rId12"/>
    <p:sldId id="368" r:id="rId13"/>
    <p:sldId id="369" r:id="rId14"/>
    <p:sldId id="351" r:id="rId15"/>
    <p:sldId id="370" r:id="rId16"/>
    <p:sldId id="374" r:id="rId17"/>
    <p:sldId id="371" r:id="rId18"/>
    <p:sldId id="372" r:id="rId19"/>
    <p:sldId id="373" r:id="rId20"/>
    <p:sldId id="262" r:id="rId21"/>
    <p:sldId id="26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371551"/>
          </a:xfrm>
        </p:spPr>
        <p:txBody>
          <a:bodyPr>
            <a:normAutofit/>
          </a:bodyPr>
          <a:lstStyle/>
          <a:p>
            <a:r>
              <a:rPr lang="fr-FR" sz="1200" dirty="0" smtClean="0"/>
              <a:t> </a:t>
            </a:r>
            <a:endParaRPr lang="fr-FR" sz="1200" dirty="0"/>
          </a:p>
        </p:txBody>
      </p:sp>
      <p:sp>
        <p:nvSpPr>
          <p:cNvPr id="15" name="Rectangle 14"/>
          <p:cNvSpPr/>
          <p:nvPr/>
        </p:nvSpPr>
        <p:spPr>
          <a:xfrm>
            <a:off x="1349298" y="854980"/>
            <a:ext cx="7924705" cy="456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VALORISATION DE LA RURALITE DANS UNE ECONOMIE SOCIALE ET SOLIDAIRE COMME POLE DE DEVELOPPEMENT LOCAL EN RD CONGO.</a:t>
            </a:r>
            <a:endParaRPr lang="fr-FR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r-FR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r-F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CAS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L’IMPLICATION DE L’ARCHIDIOCESE DE BUKAVU AU </a:t>
            </a:r>
            <a:r>
              <a:rPr lang="fr-FR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SUD-KIVU</a:t>
            </a:r>
          </a:p>
          <a:p>
            <a:pPr algn="ctr"/>
            <a:endParaRPr lang="fr-FR" sz="2400" dirty="0">
              <a:latin typeface="Times New Roman" panose="02020603050405020304" pitchFamily="18" charset="0"/>
            </a:endParaRPr>
          </a:p>
          <a:p>
            <a:pPr algn="ctr"/>
            <a:endParaRPr lang="fr-FR" sz="2400" dirty="0" smtClean="0">
              <a:latin typeface="Times New Roman" panose="02020603050405020304" pitchFamily="18" charset="0"/>
            </a:endParaRPr>
          </a:p>
          <a:p>
            <a:pPr algn="ctr"/>
            <a:endParaRPr lang="fr-FR" sz="2400" dirty="0">
              <a:latin typeface="Times New Roman" panose="02020603050405020304" pitchFamily="18" charset="0"/>
            </a:endParaRPr>
          </a:p>
          <a:p>
            <a:pPr algn="r"/>
            <a:r>
              <a:rPr lang="fr-FR" sz="1600" dirty="0" smtClean="0">
                <a:latin typeface="Times New Roman" panose="02020603050405020304" pitchFamily="18" charset="0"/>
              </a:rPr>
              <a:t>Exposé dans le cadre du Cours de Politique Agricole</a:t>
            </a:r>
          </a:p>
          <a:p>
            <a:pPr algn="r"/>
            <a:r>
              <a:rPr lang="fr-FR" sz="1600" dirty="0" smtClean="0">
                <a:latin typeface="Times New Roman" panose="02020603050405020304" pitchFamily="18" charset="0"/>
              </a:rPr>
              <a:t>Doctorant </a:t>
            </a:r>
            <a:r>
              <a:rPr lang="fr-FR" sz="1600" dirty="0" err="1" smtClean="0">
                <a:latin typeface="Times New Roman" panose="02020603050405020304" pitchFamily="18" charset="0"/>
              </a:rPr>
              <a:t>Kalumire</a:t>
            </a:r>
            <a:r>
              <a:rPr lang="fr-FR" sz="1600" dirty="0" smtClean="0">
                <a:latin typeface="Times New Roman" panose="02020603050405020304" pitchFamily="18" charset="0"/>
              </a:rPr>
              <a:t> </a:t>
            </a:r>
            <a:r>
              <a:rPr lang="fr-FR" sz="1600" dirty="0" err="1" smtClean="0">
                <a:latin typeface="Times New Roman" panose="02020603050405020304" pitchFamily="18" charset="0"/>
              </a:rPr>
              <a:t>Bashwira</a:t>
            </a:r>
            <a:r>
              <a:rPr lang="fr-FR" sz="1600" dirty="0" smtClean="0">
                <a:latin typeface="Times New Roman" panose="02020603050405020304" pitchFamily="18" charset="0"/>
              </a:rPr>
              <a:t> Jérémie</a:t>
            </a:r>
          </a:p>
          <a:p>
            <a:pPr algn="r"/>
            <a:r>
              <a:rPr lang="fr-FR" sz="1600" dirty="0" smtClean="0">
                <a:latin typeface="Times New Roman" panose="02020603050405020304" pitchFamily="18" charset="0"/>
              </a:rPr>
              <a:t>Laboratoire d’Economie et Développement rural. Gembloux Agro-Bio Tech</a:t>
            </a:r>
          </a:p>
          <a:p>
            <a:pPr algn="r"/>
            <a:r>
              <a:rPr lang="fr-FR" sz="1600" dirty="0" smtClean="0">
                <a:latin typeface="Times New Roman" panose="02020603050405020304" pitchFamily="18" charset="0"/>
              </a:rPr>
              <a:t>Université de Liège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1692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427" y="557562"/>
            <a:ext cx="8596668" cy="5419492"/>
          </a:xfrm>
        </p:spPr>
        <p:txBody>
          <a:bodyPr>
            <a:noAutofit/>
          </a:bodyPr>
          <a:lstStyle/>
          <a:p>
            <a:r>
              <a:rPr lang="fr-FR" sz="4000" dirty="0"/>
              <a:t>Insuffisances des infrastructures de base</a:t>
            </a:r>
          </a:p>
          <a:p>
            <a:r>
              <a:rPr lang="fr-FR" sz="4000" dirty="0"/>
              <a:t>L’allocation budgétaire nationale autour de ± 2% l’an</a:t>
            </a:r>
          </a:p>
          <a:p>
            <a:r>
              <a:rPr lang="fr-FR" sz="4000" dirty="0"/>
              <a:t>Absence de cadre incitatif pour les investissements privés</a:t>
            </a:r>
          </a:p>
          <a:p>
            <a:r>
              <a:rPr lang="fr-FR" sz="4000" dirty="0"/>
              <a:t>La dépendance du pays à des importations alimentaires </a:t>
            </a:r>
          </a:p>
        </p:txBody>
      </p:sp>
    </p:spTree>
    <p:extLst>
      <p:ext uri="{BB962C8B-B14F-4D97-AF65-F5344CB8AC3E}">
        <p14:creationId xmlns:p14="http://schemas.microsoft.com/office/powerpoint/2010/main" val="393522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95" y="910683"/>
            <a:ext cx="8596668" cy="906966"/>
          </a:xfrm>
        </p:spPr>
        <p:txBody>
          <a:bodyPr/>
          <a:lstStyle/>
          <a:p>
            <a:r>
              <a:rPr lang="fr-FR" dirty="0"/>
              <a:t>2. </a:t>
            </a:r>
            <a:r>
              <a:rPr lang="fr-FR" sz="4000" dirty="0" smtClean="0"/>
              <a:t>Problématique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95" y="2207941"/>
            <a:ext cx="8596668" cy="2832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/>
              <a:t>2.1. Le développement local et </a:t>
            </a:r>
            <a:r>
              <a:rPr lang="fr-FR" sz="4000" dirty="0" smtClean="0"/>
              <a:t>l’ESS</a:t>
            </a:r>
          </a:p>
          <a:p>
            <a:pPr marL="0" indent="0">
              <a:buNone/>
            </a:pPr>
            <a:r>
              <a:rPr lang="fr-FR" sz="4000" dirty="0"/>
              <a:t/>
            </a:r>
            <a:br>
              <a:rPr lang="fr-FR" sz="4000" dirty="0"/>
            </a:br>
            <a:r>
              <a:rPr lang="fr-FR" sz="4000" dirty="0"/>
              <a:t>2.2. Le Partenariat Etat Congolais- Eglise </a:t>
            </a:r>
            <a:r>
              <a:rPr lang="fr-FR" sz="4000" dirty="0" smtClean="0"/>
              <a:t>Catholique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27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r-FR" dirty="0"/>
              <a:t>2.1. Le développement local et l’ESS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048" y="2495127"/>
            <a:ext cx="8596668" cy="2433712"/>
          </a:xfrm>
        </p:spPr>
        <p:txBody>
          <a:bodyPr>
            <a:normAutofit lnSpcReduction="10000"/>
          </a:bodyPr>
          <a:lstStyle/>
          <a:p>
            <a:r>
              <a:rPr lang="fr-FR" sz="3600" dirty="0"/>
              <a:t>Les politiques </a:t>
            </a:r>
            <a:r>
              <a:rPr lang="fr-FR" sz="3600" dirty="0" smtClean="0"/>
              <a:t>agricoles, politiques </a:t>
            </a:r>
            <a:r>
              <a:rPr lang="fr-FR" sz="3600" dirty="0"/>
              <a:t>de « développement </a:t>
            </a:r>
            <a:r>
              <a:rPr lang="fr-FR" sz="3600" dirty="0" smtClean="0"/>
              <a:t>»</a:t>
            </a:r>
          </a:p>
          <a:p>
            <a:pPr marL="0" indent="0">
              <a:buNone/>
            </a:pPr>
            <a:endParaRPr lang="fr-FR" sz="3600" dirty="0" smtClean="0"/>
          </a:p>
          <a:p>
            <a:r>
              <a:rPr lang="fr-FR" sz="3600" dirty="0" smtClean="0"/>
              <a:t>L’ESS, modèle </a:t>
            </a:r>
            <a:r>
              <a:rPr lang="fr-FR" sz="3600" dirty="0"/>
              <a:t>intéressant pour </a:t>
            </a:r>
            <a:r>
              <a:rPr lang="fr-FR" sz="3600" dirty="0" smtClean="0"/>
              <a:t>la RDC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5981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2.2. Le </a:t>
            </a:r>
            <a:r>
              <a:rPr lang="fr-FR" dirty="0"/>
              <a:t>Partenariat Etat Congolais- Eglise </a:t>
            </a:r>
            <a:r>
              <a:rPr lang="fr-FR" dirty="0" smtClean="0"/>
              <a:t>Catholique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3200" dirty="0" smtClean="0"/>
              <a:t>Le </a:t>
            </a:r>
            <a:r>
              <a:rPr lang="fr-FR" sz="3200" dirty="0"/>
              <a:t>cadre d’un processus consultatif et </a:t>
            </a:r>
            <a:r>
              <a:rPr lang="fr-FR" sz="3200" dirty="0" smtClean="0"/>
              <a:t>participatif :</a:t>
            </a:r>
          </a:p>
          <a:p>
            <a:pPr>
              <a:buFontTx/>
              <a:buChar char="-"/>
            </a:pPr>
            <a:r>
              <a:rPr lang="fr-FR" sz="3200" dirty="0" smtClean="0"/>
              <a:t>Le PDL-145T, 2021.</a:t>
            </a:r>
          </a:p>
          <a:p>
            <a:pPr>
              <a:buFontTx/>
              <a:buChar char="-"/>
            </a:pPr>
            <a:r>
              <a:rPr lang="fr-FR" sz="3200" dirty="0" smtClean="0"/>
              <a:t>L’accord-cadre Saint-Siège et RDC</a:t>
            </a:r>
          </a:p>
          <a:p>
            <a:r>
              <a:rPr lang="fr-FR" sz="3200" dirty="0"/>
              <a:t>E</a:t>
            </a:r>
            <a:r>
              <a:rPr lang="fr-FR" sz="3200" dirty="0" smtClean="0"/>
              <a:t>ffet </a:t>
            </a:r>
            <a:r>
              <a:rPr lang="fr-FR" sz="3200" dirty="0"/>
              <a:t>social épisodique du soulagement ou dynamique de production et d’accumulation </a:t>
            </a:r>
            <a:r>
              <a:rPr lang="fr-FR" sz="3200" dirty="0" smtClean="0"/>
              <a:t>à impact </a:t>
            </a:r>
            <a:r>
              <a:rPr lang="fr-FR" sz="3200" dirty="0"/>
              <a:t>réel à moyen et long terme. </a:t>
            </a:r>
            <a:endParaRPr lang="fr-FR" sz="32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901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584" y="1862254"/>
            <a:ext cx="8493417" cy="2486722"/>
          </a:xfrm>
        </p:spPr>
        <p:txBody>
          <a:bodyPr>
            <a:normAutofit fontScale="90000"/>
          </a:bodyPr>
          <a:lstStyle/>
          <a:p>
            <a:r>
              <a:rPr lang="fr-FR" sz="4400" dirty="0" smtClean="0"/>
              <a:t>3. ETAT </a:t>
            </a:r>
            <a:r>
              <a:rPr lang="fr-FR" sz="4400" dirty="0"/>
              <a:t>DE LA RECHERCHE</a:t>
            </a:r>
            <a:br>
              <a:rPr lang="fr-FR" sz="4400" dirty="0"/>
            </a:br>
            <a:r>
              <a:rPr lang="fr-FR" sz="4400" dirty="0" smtClean="0"/>
              <a:t>3.1. Questions </a:t>
            </a:r>
            <a:r>
              <a:rPr lang="fr-FR" sz="4400" dirty="0"/>
              <a:t>de </a:t>
            </a:r>
            <a:r>
              <a:rPr lang="fr-FR" sz="4400" dirty="0" smtClean="0"/>
              <a:t>recherche</a:t>
            </a:r>
            <a:br>
              <a:rPr lang="fr-FR" sz="4400" dirty="0" smtClean="0"/>
            </a:br>
            <a:r>
              <a:rPr lang="fr-FR" sz="4400" dirty="0" smtClean="0"/>
              <a:t>3.2. Hypothèses</a:t>
            </a:r>
            <a:r>
              <a:rPr lang="fr-FR" sz="4400" dirty="0"/>
              <a:t/>
            </a:r>
            <a:br>
              <a:rPr lang="fr-FR" sz="4400" dirty="0"/>
            </a:br>
            <a:r>
              <a:rPr lang="fr-FR" sz="4400" dirty="0" smtClean="0"/>
              <a:t>3.3. Méthodologie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53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3512"/>
          </a:xfrm>
        </p:spPr>
        <p:txBody>
          <a:bodyPr/>
          <a:lstStyle/>
          <a:p>
            <a:r>
              <a:rPr lang="fr-FR" dirty="0"/>
              <a:t>3.1. Questions de recherche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rgbClr val="90C226"/>
              </a:buClr>
            </a:pPr>
            <a:r>
              <a:rPr 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Afin d'associer </a:t>
            </a: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milieu rural congolais à la dynamique de </a:t>
            </a:r>
            <a:r>
              <a:rPr 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développement local :</a:t>
            </a:r>
          </a:p>
          <a:p>
            <a:pPr marL="0" lvl="0" indent="0" algn="ctr">
              <a:buClr>
                <a:srgbClr val="90C226"/>
              </a:buClr>
              <a:buNone/>
            </a:pPr>
            <a:r>
              <a:rPr lang="fr-FR" sz="44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 </a:t>
            </a:r>
            <a:r>
              <a:rPr lang="fr-FR" sz="4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Comment, à partir des richesses des zones rurales, déclencher le développement socioéconomique en RDC ? 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839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48215"/>
            <a:ext cx="8596668" cy="4237463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/>
              <a:t>La question de recherche </a:t>
            </a:r>
            <a:r>
              <a:rPr lang="fr-FR" sz="2600" dirty="0" smtClean="0"/>
              <a:t>spécifique: Le rôle </a:t>
            </a:r>
            <a:r>
              <a:rPr lang="fr-FR" sz="2600" dirty="0"/>
              <a:t>de l’entrepreneuriat agricole </a:t>
            </a:r>
            <a:r>
              <a:rPr lang="fr-FR" sz="2600" dirty="0" smtClean="0"/>
              <a:t>local</a:t>
            </a:r>
            <a:r>
              <a:rPr lang="fr-FR" sz="2600" dirty="0"/>
              <a:t> </a:t>
            </a:r>
            <a:r>
              <a:rPr lang="fr-FR" sz="2600" dirty="0" smtClean="0"/>
              <a:t>:</a:t>
            </a:r>
            <a:endParaRPr lang="fr-FR" sz="2600" dirty="0"/>
          </a:p>
          <a:p>
            <a:pPr marL="0" indent="0">
              <a:buNone/>
            </a:pPr>
            <a:r>
              <a:rPr lang="fr-FR" sz="4300" dirty="0" smtClean="0"/>
              <a:t>« Les exploitations agricoles rurales de l’archidiocèse de Bukavu au Sud-Kivu, contribuent-t-elles, dans leur mode et système d’exploitation, au développement socioéconomique local ? »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4851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605"/>
          </a:xfrm>
        </p:spPr>
        <p:txBody>
          <a:bodyPr>
            <a:normAutofit fontScale="90000"/>
          </a:bodyPr>
          <a:lstStyle/>
          <a:p>
            <a:r>
              <a:rPr lang="fr-FR" dirty="0"/>
              <a:t>3.2. </a:t>
            </a:r>
            <a:r>
              <a:rPr lang="fr-FR" dirty="0" smtClean="0"/>
              <a:t>Hypothèses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4625"/>
            <a:ext cx="8596668" cy="4571999"/>
          </a:xfrm>
        </p:spPr>
        <p:txBody>
          <a:bodyPr>
            <a:normAutofit/>
          </a:bodyPr>
          <a:lstStyle/>
          <a:p>
            <a:r>
              <a:rPr lang="fr-FR" sz="3200" dirty="0"/>
              <a:t>Une Hypothèse générale: </a:t>
            </a:r>
            <a:endParaRPr lang="fr-FR" sz="3200" dirty="0" smtClean="0"/>
          </a:p>
          <a:p>
            <a:pPr marL="400050" lvl="1" indent="0">
              <a:buNone/>
            </a:pPr>
            <a:r>
              <a:rPr lang="fr-FR" sz="3000" i="1" dirty="0" smtClean="0"/>
              <a:t>La V</a:t>
            </a:r>
            <a:r>
              <a:rPr lang="fr-FR" sz="3000" i="1" dirty="0"/>
              <a:t>R</a:t>
            </a:r>
            <a:r>
              <a:rPr lang="fr-FR" sz="3000" i="1" dirty="0" smtClean="0"/>
              <a:t> </a:t>
            </a:r>
            <a:r>
              <a:rPr lang="fr-FR" sz="3000" i="1" dirty="0" smtClean="0">
                <a:solidFill>
                  <a:srgbClr val="FF0000"/>
                </a:solidFill>
              </a:rPr>
              <a:t>serait </a:t>
            </a:r>
            <a:r>
              <a:rPr lang="fr-FR" sz="3000" i="1" dirty="0">
                <a:solidFill>
                  <a:srgbClr val="FF0000"/>
                </a:solidFill>
              </a:rPr>
              <a:t>à même de </a:t>
            </a:r>
            <a:r>
              <a:rPr lang="fr-FR" sz="3000" i="1" dirty="0" smtClean="0">
                <a:solidFill>
                  <a:srgbClr val="FF0000"/>
                </a:solidFill>
              </a:rPr>
              <a:t>d’accélérer </a:t>
            </a:r>
            <a:r>
              <a:rPr lang="fr-FR" sz="3000" i="1" dirty="0"/>
              <a:t>le développement </a:t>
            </a:r>
            <a:r>
              <a:rPr lang="fr-FR" sz="3000" i="1" dirty="0" smtClean="0"/>
              <a:t>local en </a:t>
            </a:r>
            <a:r>
              <a:rPr lang="fr-FR" sz="3000" i="1" dirty="0"/>
              <a:t>RDC. </a:t>
            </a:r>
            <a:endParaRPr lang="fr-FR" sz="3000" i="1" dirty="0" smtClean="0"/>
          </a:p>
          <a:p>
            <a:r>
              <a:rPr lang="fr-FR" sz="3200" dirty="0"/>
              <a:t>Deux hypothèses spécifiques:</a:t>
            </a:r>
          </a:p>
          <a:p>
            <a:pPr>
              <a:buFontTx/>
              <a:buChar char="-"/>
            </a:pPr>
            <a:r>
              <a:rPr lang="fr-FR" sz="3200" dirty="0" smtClean="0"/>
              <a:t>L’AB </a:t>
            </a:r>
            <a:r>
              <a:rPr lang="fr-FR" sz="3200" dirty="0">
                <a:solidFill>
                  <a:srgbClr val="FF0000"/>
                </a:solidFill>
              </a:rPr>
              <a:t>contribuerait</a:t>
            </a:r>
            <a:r>
              <a:rPr lang="fr-FR" sz="3200" dirty="0"/>
              <a:t> au développement socioéconomique </a:t>
            </a:r>
            <a:r>
              <a:rPr lang="fr-FR" sz="3200" dirty="0" smtClean="0"/>
              <a:t>local… </a:t>
            </a:r>
          </a:p>
          <a:p>
            <a:pPr>
              <a:buFontTx/>
              <a:buChar char="-"/>
            </a:pPr>
            <a:r>
              <a:rPr lang="fr-FR" sz="3200" dirty="0" smtClean="0"/>
              <a:t>L’AB </a:t>
            </a:r>
            <a:r>
              <a:rPr lang="fr-FR" sz="3200" dirty="0">
                <a:solidFill>
                  <a:srgbClr val="FF0000"/>
                </a:solidFill>
              </a:rPr>
              <a:t>pourrait devenir davantage un pôle de </a:t>
            </a:r>
            <a:r>
              <a:rPr lang="fr-FR" sz="3200" dirty="0" smtClean="0">
                <a:solidFill>
                  <a:srgbClr val="FF0000"/>
                </a:solidFill>
              </a:rPr>
              <a:t>développement local…</a:t>
            </a:r>
            <a:endParaRPr lang="fr-FR" sz="32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370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69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3.3</a:t>
            </a:r>
            <a:r>
              <a:rPr lang="fr-FR" dirty="0"/>
              <a:t>. Méthodologie</a:t>
            </a:r>
            <a:br>
              <a:rPr lang="fr-FR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4985"/>
            <a:ext cx="8778900" cy="4346377"/>
          </a:xfrm>
        </p:spPr>
        <p:txBody>
          <a:bodyPr>
            <a:normAutofit/>
          </a:bodyPr>
          <a:lstStyle/>
          <a:p>
            <a:pPr lvl="0">
              <a:buClr>
                <a:srgbClr val="90C226"/>
              </a:buClr>
            </a:pPr>
            <a:r>
              <a:rPr lang="fr-FR" sz="3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L’argumentaire </a:t>
            </a:r>
            <a:r>
              <a:rPr lang="fr-FR" sz="3600" i="1" dirty="0">
                <a:solidFill>
                  <a:srgbClr val="FF0000"/>
                </a:solidFill>
              </a:rPr>
              <a:t>théorique</a:t>
            </a:r>
            <a:r>
              <a:rPr lang="fr-FR" sz="3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3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et </a:t>
            </a:r>
            <a:r>
              <a:rPr lang="fr-FR" sz="3600" i="1" dirty="0" smtClean="0">
                <a:solidFill>
                  <a:srgbClr val="FF0000"/>
                </a:solidFill>
              </a:rPr>
              <a:t>empirique</a:t>
            </a:r>
            <a:endParaRPr lang="fr-FR" sz="3600" i="1" dirty="0">
              <a:solidFill>
                <a:srgbClr val="FF0000"/>
              </a:solidFill>
            </a:endParaRPr>
          </a:p>
          <a:p>
            <a:pPr lvl="0">
              <a:buClr>
                <a:srgbClr val="90C226"/>
              </a:buClr>
            </a:pPr>
            <a:r>
              <a:rPr lang="fr-FR" sz="3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Une étude </a:t>
            </a:r>
            <a:r>
              <a:rPr lang="fr-FR" sz="3600" i="1" dirty="0" smtClean="0">
                <a:solidFill>
                  <a:srgbClr val="FF0000"/>
                </a:solidFill>
              </a:rPr>
              <a:t>qualitative</a:t>
            </a:r>
            <a:r>
              <a:rPr lang="fr-FR" sz="3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et </a:t>
            </a:r>
            <a:r>
              <a:rPr lang="fr-FR" sz="3600" i="1" dirty="0" smtClean="0">
                <a:solidFill>
                  <a:srgbClr val="FF0000"/>
                </a:solidFill>
              </a:rPr>
              <a:t>quantitative</a:t>
            </a:r>
            <a:r>
              <a:rPr lang="fr-FR" sz="3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avec plusieurs </a:t>
            </a:r>
            <a:r>
              <a:rPr lang="fr-FR" sz="3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méthodes allant de </a:t>
            </a:r>
            <a:r>
              <a:rPr lang="fr-FR" sz="3600" i="1" dirty="0">
                <a:solidFill>
                  <a:srgbClr val="FF0000"/>
                </a:solidFill>
              </a:rPr>
              <a:t>l’observation libre, du recensement de l’agriculture, </a:t>
            </a:r>
            <a:r>
              <a:rPr lang="fr-FR" sz="3600" i="1" dirty="0" smtClean="0">
                <a:solidFill>
                  <a:srgbClr val="FF0000"/>
                </a:solidFill>
              </a:rPr>
              <a:t>des questionnaires </a:t>
            </a:r>
            <a:r>
              <a:rPr lang="fr-FR" sz="3600" i="1" dirty="0">
                <a:solidFill>
                  <a:srgbClr val="FF0000"/>
                </a:solidFill>
              </a:rPr>
              <a:t>d’enquêtes, des entretiens libres et </a:t>
            </a:r>
            <a:r>
              <a:rPr lang="fr-FR" sz="3600" i="1" dirty="0" smtClean="0">
                <a:solidFill>
                  <a:srgbClr val="FF0000"/>
                </a:solidFill>
              </a:rPr>
              <a:t>des focus </a:t>
            </a:r>
            <a:r>
              <a:rPr lang="fr-FR" sz="3600" i="1" dirty="0">
                <a:solidFill>
                  <a:srgbClr val="FF0000"/>
                </a:solidFill>
              </a:rPr>
              <a:t>group sur </a:t>
            </a:r>
            <a:r>
              <a:rPr lang="fr-FR" sz="3600" i="1" dirty="0" smtClean="0">
                <a:solidFill>
                  <a:srgbClr val="FF0000"/>
                </a:solidFill>
              </a:rPr>
              <a:t>terrain </a:t>
            </a:r>
            <a:endParaRPr lang="fr-FR" sz="3600" i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017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7756"/>
          </a:xfrm>
        </p:spPr>
        <p:txBody>
          <a:bodyPr>
            <a:normAutofit/>
          </a:bodyPr>
          <a:lstStyle/>
          <a:p>
            <a:r>
              <a:rPr lang="fr-FR" dirty="0" smtClean="0"/>
              <a:t>4. Etat </a:t>
            </a:r>
            <a:r>
              <a:rPr lang="fr-FR" dirty="0"/>
              <a:t>d’avancement de recherche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4985"/>
            <a:ext cx="8596668" cy="4346377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1"/>
                </a:solidFill>
              </a:rPr>
              <a:t>Caractéristiques </a:t>
            </a:r>
            <a:r>
              <a:rPr lang="fr-FR" sz="3200" dirty="0" smtClean="0">
                <a:solidFill>
                  <a:srgbClr val="FF0000"/>
                </a:solidFill>
              </a:rPr>
              <a:t>des exploitations de l’archidiocèse </a:t>
            </a:r>
            <a:r>
              <a:rPr lang="fr-FR" sz="3200" dirty="0">
                <a:solidFill>
                  <a:srgbClr val="FF0000"/>
                </a:solidFill>
              </a:rPr>
              <a:t>de Bukavu</a:t>
            </a:r>
            <a:r>
              <a:rPr lang="fr-FR" sz="3200" dirty="0"/>
              <a:t> </a:t>
            </a:r>
            <a:endParaRPr lang="fr-FR" sz="3200" dirty="0" smtClean="0"/>
          </a:p>
          <a:p>
            <a:r>
              <a:rPr lang="fr-FR" sz="3200" dirty="0" smtClean="0"/>
              <a:t>La situation socioéconomique </a:t>
            </a:r>
            <a:r>
              <a:rPr lang="fr-FR" sz="3200" dirty="0"/>
              <a:t>des </a:t>
            </a:r>
            <a:r>
              <a:rPr lang="fr-FR" sz="3200" dirty="0">
                <a:solidFill>
                  <a:srgbClr val="FF0000"/>
                </a:solidFill>
              </a:rPr>
              <a:t>120 ménages des </a:t>
            </a:r>
            <a:r>
              <a:rPr lang="fr-FR" sz="3200" dirty="0" smtClean="0">
                <a:solidFill>
                  <a:srgbClr val="FF0000"/>
                </a:solidFill>
              </a:rPr>
              <a:t>métayers</a:t>
            </a:r>
            <a:endParaRPr lang="fr-FR" sz="3200" dirty="0">
              <a:solidFill>
                <a:srgbClr val="FF0000"/>
              </a:solidFill>
            </a:endParaRPr>
          </a:p>
          <a:p>
            <a:r>
              <a:rPr lang="fr-FR" sz="3200" dirty="0"/>
              <a:t>Les </a:t>
            </a:r>
            <a:r>
              <a:rPr lang="fr-FR" sz="3200" dirty="0" smtClean="0"/>
              <a:t>apports </a:t>
            </a:r>
            <a:r>
              <a:rPr lang="fr-FR" sz="3200" dirty="0" smtClean="0">
                <a:solidFill>
                  <a:srgbClr val="FF0000"/>
                </a:solidFill>
              </a:rPr>
              <a:t>des parties prenantes</a:t>
            </a:r>
            <a:endParaRPr lang="fr-FR" sz="3200" dirty="0" smtClean="0"/>
          </a:p>
          <a:p>
            <a:pPr lvl="0" algn="just">
              <a:buClr>
                <a:srgbClr val="90C226"/>
              </a:buClr>
            </a:pPr>
            <a:r>
              <a:rPr lang="fr-FR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Collecte </a:t>
            </a:r>
            <a:r>
              <a:rPr lang="fr-FR" sz="3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d’autres données complémentaires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93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8000" dirty="0"/>
              <a:t>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42950" indent="-742950">
              <a:buAutoNum type="arabicPeriod"/>
            </a:pPr>
            <a:r>
              <a:rPr lang="fr-FR" sz="4000" dirty="0" smtClean="0"/>
              <a:t>ETAT </a:t>
            </a:r>
            <a:r>
              <a:rPr lang="fr-FR" sz="4000" dirty="0"/>
              <a:t>DE LA </a:t>
            </a:r>
            <a:r>
              <a:rPr lang="fr-FR" sz="4000" dirty="0" smtClean="0"/>
              <a:t>SITUATION</a:t>
            </a:r>
          </a:p>
          <a:p>
            <a:pPr marL="742950" indent="-742950">
              <a:buAutoNum type="arabicPeriod"/>
            </a:pPr>
            <a:r>
              <a:rPr lang="fr-FR" sz="4000" dirty="0" smtClean="0"/>
              <a:t>PROBLEMMATIQUE</a:t>
            </a:r>
          </a:p>
          <a:p>
            <a:pPr marL="742950" indent="-742950">
              <a:buAutoNum type="arabicPeriod"/>
            </a:pPr>
            <a:r>
              <a:rPr lang="fr-FR" sz="4000" dirty="0" smtClean="0"/>
              <a:t>METHODOLOGIE DE RECHERCHE</a:t>
            </a:r>
          </a:p>
          <a:p>
            <a:pPr marL="742950" indent="-742950">
              <a:buAutoNum type="arabicPeriod"/>
            </a:pPr>
            <a:r>
              <a:rPr lang="fr-FR" sz="4000" dirty="0" smtClean="0"/>
              <a:t>ETAT D’AVANCEMENT DE RECHERCHE</a:t>
            </a:r>
          </a:p>
          <a:p>
            <a:pPr marL="742950" indent="-742950">
              <a:buAutoNum type="arabicPeriod"/>
            </a:pPr>
            <a:r>
              <a:rPr lang="fr-FR" sz="4000" dirty="0" smtClean="0"/>
              <a:t>CONCLUSION. BIBLIOGRAPHIE</a:t>
            </a:r>
            <a:endParaRPr lang="fr-FR" sz="4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2494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90C226"/>
                </a:solidFill>
              </a:rPr>
              <a:t>Conclusions</a:t>
            </a:r>
            <a:br>
              <a:rPr lang="fr-FR" sz="4000" dirty="0">
                <a:solidFill>
                  <a:srgbClr val="90C226"/>
                </a:solidFill>
              </a:rPr>
            </a:br>
            <a:r>
              <a:rPr lang="fr-FR" sz="4000" dirty="0" smtClean="0">
                <a:solidFill>
                  <a:srgbClr val="90C226"/>
                </a:solidFill>
              </a:rPr>
              <a:t>Bibliographie</a:t>
            </a:r>
            <a:r>
              <a:rPr lang="fr-FR" sz="4000" dirty="0">
                <a:solidFill>
                  <a:srgbClr val="90C226"/>
                </a:solidFill>
              </a:rPr>
              <a:t/>
            </a:r>
            <a:br>
              <a:rPr lang="fr-FR" sz="4000" dirty="0">
                <a:solidFill>
                  <a:srgbClr val="90C226"/>
                </a:solidFill>
              </a:rPr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90" y="2840815"/>
            <a:ext cx="8596668" cy="1831548"/>
          </a:xfrm>
        </p:spPr>
        <p:txBody>
          <a:bodyPr>
            <a:normAutofit/>
          </a:bodyPr>
          <a:lstStyle/>
          <a:p>
            <a:pPr algn="just"/>
            <a:r>
              <a:rPr lang="fr-FR" sz="4400" dirty="0"/>
              <a:t>B</a:t>
            </a:r>
            <a:r>
              <a:rPr lang="fr-FR" sz="4400" dirty="0" smtClean="0"/>
              <a:t>eaucoup reste à faire.</a:t>
            </a:r>
          </a:p>
          <a:p>
            <a:pPr algn="just"/>
            <a:r>
              <a:rPr lang="fr-FR" sz="4400" dirty="0" smtClean="0"/>
              <a:t>La bibliographie est partielle.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696233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400" dirty="0" smtClean="0">
                <a:solidFill>
                  <a:srgbClr val="90C226"/>
                </a:solidFill>
              </a:rPr>
              <a:t>Merci de </a:t>
            </a:r>
            <a:r>
              <a:rPr lang="fr-FR" sz="4400" smtClean="0">
                <a:solidFill>
                  <a:srgbClr val="90C226"/>
                </a:solidFill>
              </a:rPr>
              <a:t>votre attention !</a:t>
            </a:r>
            <a:endParaRPr lang="fr-FR" sz="4400" dirty="0" smtClean="0">
              <a:solidFill>
                <a:srgbClr val="90C226"/>
              </a:solidFill>
            </a:endParaRPr>
          </a:p>
          <a:p>
            <a:endParaRPr lang="fr-FR" sz="4400" dirty="0" smtClean="0">
              <a:solidFill>
                <a:srgbClr val="90C226"/>
              </a:solidFill>
            </a:endParaRPr>
          </a:p>
          <a:p>
            <a:r>
              <a:rPr lang="fr-FR" sz="4400" dirty="0" smtClean="0">
                <a:solidFill>
                  <a:srgbClr val="90C226"/>
                </a:solidFill>
              </a:rPr>
              <a:t>Les questions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75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1. </a:t>
            </a:r>
            <a:r>
              <a:rPr lang="fr-FR" sz="8000" dirty="0" smtClean="0">
                <a:solidFill>
                  <a:srgbClr val="90C226"/>
                </a:solidFill>
              </a:rPr>
              <a:t>Etat de la situation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5346"/>
            <a:ext cx="8596668" cy="48619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 smtClean="0"/>
              <a:t>1.1. RDC</a:t>
            </a:r>
            <a:r>
              <a:rPr lang="fr-FR" sz="3600" dirty="0"/>
              <a:t>, un pays potentiellement très </a:t>
            </a:r>
            <a:r>
              <a:rPr lang="fr-FR" sz="3600" dirty="0" smtClean="0"/>
              <a:t>riche</a:t>
            </a:r>
          </a:p>
          <a:p>
            <a:pPr marL="0" indent="0">
              <a:buNone/>
            </a:pPr>
            <a:r>
              <a:rPr lang="fr-FR" sz="3600" dirty="0" smtClean="0"/>
              <a:t>1.2. Mais</a:t>
            </a:r>
            <a:r>
              <a:rPr lang="fr-FR" sz="3600" dirty="0"/>
              <a:t>, un des pays les moins avancés au monde (</a:t>
            </a:r>
            <a:r>
              <a:rPr lang="fr-FR" sz="3600" dirty="0" smtClean="0"/>
              <a:t>PMA)</a:t>
            </a:r>
          </a:p>
          <a:p>
            <a:pPr marL="0" indent="0">
              <a:buNone/>
            </a:pPr>
            <a:r>
              <a:rPr lang="fr-FR" sz="3600" dirty="0" smtClean="0"/>
              <a:t>1.3. Le </a:t>
            </a:r>
            <a:r>
              <a:rPr lang="fr-FR" sz="3600" dirty="0"/>
              <a:t>problème de politique agricole</a:t>
            </a:r>
          </a:p>
          <a:p>
            <a:pPr marL="0" indent="0">
              <a:buNone/>
            </a:pPr>
            <a:r>
              <a:rPr lang="fr-FR" sz="3600" dirty="0" smtClean="0"/>
              <a:t>1.4. L’état </a:t>
            </a:r>
            <a:r>
              <a:rPr lang="fr-FR" sz="3600" dirty="0"/>
              <a:t>de crise du secteur agricole congolais</a:t>
            </a:r>
          </a:p>
        </p:txBody>
      </p:sp>
    </p:spTree>
    <p:extLst>
      <p:ext uri="{BB962C8B-B14F-4D97-AF65-F5344CB8AC3E}">
        <p14:creationId xmlns:p14="http://schemas.microsoft.com/office/powerpoint/2010/main" val="326945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019" y="244552"/>
            <a:ext cx="5551488" cy="55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3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242" y="346075"/>
            <a:ext cx="5639554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5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4186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fr-FR" sz="2700" dirty="0" smtClean="0"/>
              <a:t>1.1. </a:t>
            </a:r>
            <a:r>
              <a:rPr lang="fr-FR" sz="4000" dirty="0" smtClean="0"/>
              <a:t>RDC, un pays </a:t>
            </a:r>
            <a:r>
              <a:rPr lang="fr-FR" sz="4000" dirty="0" smtClean="0">
                <a:solidFill>
                  <a:srgbClr val="FF0000"/>
                </a:solidFill>
              </a:rPr>
              <a:t>potentiellement</a:t>
            </a:r>
            <a:r>
              <a:rPr lang="fr-FR" sz="4000" dirty="0" smtClean="0"/>
              <a:t> très riche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12" y="2207941"/>
            <a:ext cx="8705289" cy="2509025"/>
          </a:xfrm>
        </p:spPr>
        <p:txBody>
          <a:bodyPr>
            <a:normAutofit/>
          </a:bodyPr>
          <a:lstStyle/>
          <a:p>
            <a:pPr marL="914400" lvl="1" indent="-457200" algn="just">
              <a:lnSpc>
                <a:spcPct val="150000"/>
              </a:lnSpc>
              <a:buAutoNum type="arabicPeriod"/>
            </a:pPr>
            <a:r>
              <a:rPr lang="fr-FR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 taille que par sa </a:t>
            </a:r>
            <a:r>
              <a:rPr lang="fr-FR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pPr marL="914400" lvl="1" indent="-457200" algn="just">
              <a:lnSpc>
                <a:spcPct val="150000"/>
              </a:lnSpc>
              <a:buAutoNum type="arabicPeriod"/>
            </a:pPr>
            <a:r>
              <a:rPr lang="fr-FR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ses ressources naturelles </a:t>
            </a:r>
          </a:p>
          <a:p>
            <a:pPr marL="914400" lvl="1" indent="-457200" algn="just">
              <a:lnSpc>
                <a:spcPct val="150000"/>
              </a:lnSpc>
              <a:buAutoNum type="arabicPeriod"/>
            </a:pPr>
            <a:endParaRPr lang="fr-FR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6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dirty="0" smtClean="0">
                <a:solidFill>
                  <a:srgbClr val="90C226"/>
                </a:solidFill>
              </a:rPr>
              <a:t>1.2</a:t>
            </a:r>
            <a:r>
              <a:rPr lang="fr-FR" sz="2200" dirty="0">
                <a:solidFill>
                  <a:srgbClr val="90C226"/>
                </a:solidFill>
              </a:rPr>
              <a:t>. </a:t>
            </a:r>
            <a:r>
              <a:rPr lang="fr-FR" dirty="0" smtClean="0">
                <a:solidFill>
                  <a:srgbClr val="90C226"/>
                </a:solidFill>
              </a:rPr>
              <a:t>Mais, un des pays les moins avancés au monde(PMA)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64937"/>
            <a:ext cx="8596668" cy="4110962"/>
          </a:xfrm>
        </p:spPr>
        <p:txBody>
          <a:bodyPr>
            <a:normAutofit/>
          </a:bodyPr>
          <a:lstStyle/>
          <a:p>
            <a:pPr algn="just"/>
            <a:r>
              <a:rPr lang="fr-FR" sz="3600" dirty="0" smtClean="0"/>
              <a:t>176ème PMA sur 188 (Rapport sur le développement humain 2020). </a:t>
            </a:r>
          </a:p>
          <a:p>
            <a:pPr algn="just"/>
            <a:r>
              <a:rPr lang="fr-FR" sz="3600" dirty="0" smtClean="0"/>
              <a:t>Population:</a:t>
            </a:r>
          </a:p>
          <a:p>
            <a:pPr>
              <a:buFontTx/>
              <a:buChar char="-"/>
            </a:pPr>
            <a:r>
              <a:rPr lang="fr-FR" sz="3600" dirty="0" smtClean="0"/>
              <a:t>70% pauvreté multidimensionnelle (RDC,PDL-145T 2021)</a:t>
            </a:r>
          </a:p>
          <a:p>
            <a:pPr>
              <a:buFontTx/>
              <a:buChar char="-"/>
            </a:pPr>
            <a:r>
              <a:rPr lang="fr-FR" sz="3600" dirty="0" smtClean="0"/>
              <a:t>22% insécurité </a:t>
            </a:r>
            <a:r>
              <a:rPr lang="fr-FR" sz="3600" dirty="0"/>
              <a:t>alimentaire </a:t>
            </a:r>
            <a:r>
              <a:rPr lang="fr-FR" sz="3600" dirty="0" smtClean="0"/>
              <a:t>(IPC 2020) </a:t>
            </a:r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812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241503"/>
          </a:xfrm>
        </p:spPr>
        <p:txBody>
          <a:bodyPr>
            <a:normAutofit/>
          </a:bodyPr>
          <a:lstStyle/>
          <a:p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800" dirty="0" smtClean="0"/>
              <a:t>1.3. </a:t>
            </a:r>
            <a:r>
              <a:rPr lang="fr-FR" dirty="0" smtClean="0"/>
              <a:t>Le </a:t>
            </a:r>
            <a:r>
              <a:rPr lang="fr-FR" dirty="0"/>
              <a:t>problème de politique agricole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846" y="2531328"/>
            <a:ext cx="8596668" cy="3401122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Exploitation des </a:t>
            </a:r>
            <a:r>
              <a:rPr lang="fr-FR" sz="3600" dirty="0"/>
              <a:t>ressources </a:t>
            </a:r>
            <a:r>
              <a:rPr lang="fr-FR" sz="3600" dirty="0" smtClean="0"/>
              <a:t>minières  </a:t>
            </a:r>
            <a:r>
              <a:rPr lang="fr-FR" sz="3600" dirty="0"/>
              <a:t>au détriment de l’agriculture </a:t>
            </a:r>
            <a:r>
              <a:rPr lang="fr-FR" sz="3600" dirty="0" smtClean="0"/>
              <a:t>durable.</a:t>
            </a:r>
          </a:p>
          <a:p>
            <a:r>
              <a:rPr lang="fr-FR" sz="3600" dirty="0"/>
              <a:t>Des intérêts politiques plutôt que des objectifs de </a:t>
            </a:r>
            <a:r>
              <a:rPr lang="fr-FR" sz="3600" dirty="0" smtClean="0"/>
              <a:t>développement.</a:t>
            </a:r>
          </a:p>
          <a:p>
            <a:r>
              <a:rPr lang="fr-FR" sz="3600" dirty="0"/>
              <a:t>A</a:t>
            </a:r>
            <a:r>
              <a:rPr lang="fr-FR" sz="3600" dirty="0" smtClean="0"/>
              <a:t>bsence </a:t>
            </a:r>
            <a:r>
              <a:rPr lang="fr-FR" sz="3600" dirty="0"/>
              <a:t>d’une politique agricole </a:t>
            </a:r>
          </a:p>
          <a:p>
            <a:pPr algn="just"/>
            <a:endParaRPr lang="fr-FR" sz="2800" dirty="0" smtClean="0"/>
          </a:p>
          <a:p>
            <a:pPr algn="just"/>
            <a:endParaRPr lang="fr-FR" sz="2800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67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41502"/>
          </a:xfrm>
        </p:spPr>
        <p:txBody>
          <a:bodyPr/>
          <a:lstStyle/>
          <a:p>
            <a:r>
              <a:rPr lang="fr-FR" dirty="0"/>
              <a:t>1.4. L’état de crise du secteur agricole congolais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117548"/>
          </a:xfrm>
        </p:spPr>
        <p:txBody>
          <a:bodyPr>
            <a:noAutofit/>
          </a:bodyPr>
          <a:lstStyle/>
          <a:p>
            <a:r>
              <a:rPr lang="fr-FR" sz="4000" dirty="0"/>
              <a:t>Problème d’accès à la terre </a:t>
            </a:r>
            <a:endParaRPr lang="fr-FR" sz="4000" dirty="0" smtClean="0"/>
          </a:p>
          <a:p>
            <a:r>
              <a:rPr lang="fr-FR" sz="4000" dirty="0" smtClean="0"/>
              <a:t>Absence </a:t>
            </a:r>
            <a:r>
              <a:rPr lang="fr-FR" sz="4000" dirty="0"/>
              <a:t>du professionnalisation des </a:t>
            </a:r>
            <a:r>
              <a:rPr lang="fr-FR" sz="4000" dirty="0" smtClean="0"/>
              <a:t>agriculteurs </a:t>
            </a:r>
          </a:p>
          <a:p>
            <a:r>
              <a:rPr lang="fr-FR" sz="4000" dirty="0" smtClean="0"/>
              <a:t>71,2</a:t>
            </a:r>
            <a:r>
              <a:rPr lang="fr-FR" sz="4000" dirty="0"/>
              <a:t>% pour la formation de </a:t>
            </a:r>
            <a:r>
              <a:rPr lang="fr-FR" sz="4000" dirty="0" smtClean="0"/>
              <a:t>l’emploi, mais 19,11</a:t>
            </a:r>
            <a:r>
              <a:rPr lang="fr-FR" sz="4000" dirty="0"/>
              <a:t>% </a:t>
            </a:r>
            <a:r>
              <a:rPr lang="fr-FR" sz="4000" dirty="0" smtClean="0"/>
              <a:t>du </a:t>
            </a:r>
            <a:r>
              <a:rPr lang="fr-FR" sz="4000" dirty="0"/>
              <a:t>PIB (BM 2019). </a:t>
            </a:r>
          </a:p>
        </p:txBody>
      </p:sp>
    </p:spTree>
    <p:extLst>
      <p:ext uri="{BB962C8B-B14F-4D97-AF65-F5344CB8AC3E}">
        <p14:creationId xmlns:p14="http://schemas.microsoft.com/office/powerpoint/2010/main" val="34388900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1171</TotalTime>
  <Words>559</Words>
  <Application>Microsoft Office PowerPoint</Application>
  <PresentationFormat>Widescreen</PresentationFormat>
  <Paragraphs>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Plan</vt:lpstr>
      <vt:lpstr>1. Etat de la situation</vt:lpstr>
      <vt:lpstr>PowerPoint Presentation</vt:lpstr>
      <vt:lpstr>PowerPoint Presentation</vt:lpstr>
      <vt:lpstr>1.1. RDC, un pays potentiellement très riche      </vt:lpstr>
      <vt:lpstr>1.2. Mais, un des pays les moins avancés au monde(PMA)</vt:lpstr>
      <vt:lpstr> 1.3. Le problème de politique agricole</vt:lpstr>
      <vt:lpstr>1.4. L’état de crise du secteur agricole congolais</vt:lpstr>
      <vt:lpstr>PowerPoint Presentation</vt:lpstr>
      <vt:lpstr>2. Problématique</vt:lpstr>
      <vt:lpstr>2.1. Le développement local et l’ESS</vt:lpstr>
      <vt:lpstr>2.2. Le Partenariat Etat Congolais- Eglise Catholique</vt:lpstr>
      <vt:lpstr>3. ETAT DE LA RECHERCHE 3.1. Questions de recherche 3.2. Hypothèses 3.3. Méthodologie </vt:lpstr>
      <vt:lpstr>3.1. Questions de recherche</vt:lpstr>
      <vt:lpstr>PowerPoint Presentation</vt:lpstr>
      <vt:lpstr>3.2. Hypothèses </vt:lpstr>
      <vt:lpstr>3.3. Méthodologie </vt:lpstr>
      <vt:lpstr>4. Etat d’avancement de recherche</vt:lpstr>
      <vt:lpstr>Conclusions Bibliographie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122</cp:revision>
  <dcterms:created xsi:type="dcterms:W3CDTF">2023-10-03T18:46:59Z</dcterms:created>
  <dcterms:modified xsi:type="dcterms:W3CDTF">2025-03-06T18:11:24Z</dcterms:modified>
</cp:coreProperties>
</file>