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2"/>
  </p:notesMasterIdLst>
  <p:sldIdLst>
    <p:sldId id="256" r:id="rId2"/>
    <p:sldId id="282" r:id="rId3"/>
    <p:sldId id="258" r:id="rId4"/>
    <p:sldId id="283" r:id="rId5"/>
    <p:sldId id="260" r:id="rId6"/>
    <p:sldId id="259" r:id="rId7"/>
    <p:sldId id="290" r:id="rId8"/>
    <p:sldId id="284" r:id="rId9"/>
    <p:sldId id="261" r:id="rId10"/>
    <p:sldId id="262" r:id="rId11"/>
    <p:sldId id="269" r:id="rId12"/>
    <p:sldId id="302" r:id="rId13"/>
    <p:sldId id="264" r:id="rId14"/>
    <p:sldId id="265" r:id="rId15"/>
    <p:sldId id="287" r:id="rId16"/>
    <p:sldId id="288" r:id="rId17"/>
    <p:sldId id="263" r:id="rId18"/>
    <p:sldId id="266" r:id="rId19"/>
    <p:sldId id="292" r:id="rId20"/>
    <p:sldId id="293" r:id="rId21"/>
    <p:sldId id="294" r:id="rId22"/>
    <p:sldId id="295" r:id="rId23"/>
    <p:sldId id="270" r:id="rId24"/>
    <p:sldId id="271" r:id="rId25"/>
    <p:sldId id="273" r:id="rId26"/>
    <p:sldId id="303" r:id="rId27"/>
    <p:sldId id="274" r:id="rId28"/>
    <p:sldId id="275" r:id="rId29"/>
    <p:sldId id="277" r:id="rId30"/>
    <p:sldId id="285" r:id="rId31"/>
    <p:sldId id="272" r:id="rId32"/>
    <p:sldId id="278" r:id="rId33"/>
    <p:sldId id="268" r:id="rId34"/>
    <p:sldId id="279" r:id="rId35"/>
    <p:sldId id="299" r:id="rId36"/>
    <p:sldId id="300" r:id="rId37"/>
    <p:sldId id="301" r:id="rId38"/>
    <p:sldId id="281" r:id="rId39"/>
    <p:sldId id="297" r:id="rId40"/>
    <p:sldId id="29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D0BE"/>
    <a:srgbClr val="45B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5"/>
    <p:restoredTop sz="72231"/>
  </p:normalViewPr>
  <p:slideViewPr>
    <p:cSldViewPr snapToGrid="0" snapToObjects="1">
      <p:cViewPr varScale="1">
        <p:scale>
          <a:sx n="78" d="100"/>
          <a:sy n="78" d="100"/>
        </p:scale>
        <p:origin x="1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A8952-5487-4AE8-A200-DF2137CD46A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BFEDA13-3B4F-48E8-8A86-F10230238EFC}">
      <dgm:prSet/>
      <dgm:spPr/>
      <dgm:t>
        <a:bodyPr/>
        <a:lstStyle/>
        <a:p>
          <a:pPr>
            <a:lnSpc>
              <a:spcPct val="100000"/>
            </a:lnSpc>
          </a:pPr>
          <a:r>
            <a:rPr lang="fr-FR"/>
            <a:t>Entretien psychiatrique </a:t>
          </a:r>
          <a:endParaRPr lang="en-US"/>
        </a:p>
      </dgm:t>
    </dgm:pt>
    <dgm:pt modelId="{03A358D2-DF40-480C-B2C6-FBF2F26016FD}" type="parTrans" cxnId="{29C2A1C2-76F8-40BB-8C54-995B651BE18D}">
      <dgm:prSet/>
      <dgm:spPr/>
      <dgm:t>
        <a:bodyPr/>
        <a:lstStyle/>
        <a:p>
          <a:endParaRPr lang="en-US"/>
        </a:p>
      </dgm:t>
    </dgm:pt>
    <dgm:pt modelId="{102FDD71-DC2D-4708-B0D0-5AF2D864D00C}" type="sibTrans" cxnId="{29C2A1C2-76F8-40BB-8C54-995B651BE18D}">
      <dgm:prSet/>
      <dgm:spPr/>
      <dgm:t>
        <a:bodyPr/>
        <a:lstStyle/>
        <a:p>
          <a:endParaRPr lang="en-US"/>
        </a:p>
      </dgm:t>
    </dgm:pt>
    <dgm:pt modelId="{2A05E9C1-2AAF-4E43-9D64-33B6963DECA4}">
      <dgm:prSet/>
      <dgm:spPr/>
      <dgm:t>
        <a:bodyPr/>
        <a:lstStyle/>
        <a:p>
          <a:pPr>
            <a:lnSpc>
              <a:spcPct val="100000"/>
            </a:lnSpc>
          </a:pPr>
          <a:r>
            <a:rPr lang="fr-FR" dirty="0"/>
            <a:t>Suivi en endocrinologie spécialisée </a:t>
          </a:r>
          <a:endParaRPr lang="en-US" dirty="0"/>
        </a:p>
      </dgm:t>
    </dgm:pt>
    <dgm:pt modelId="{15665DC6-6559-4857-A6A3-B0C49B6D919A}" type="parTrans" cxnId="{AD0C18D5-ED76-4664-AC85-A6DEC92236B7}">
      <dgm:prSet/>
      <dgm:spPr/>
      <dgm:t>
        <a:bodyPr/>
        <a:lstStyle/>
        <a:p>
          <a:endParaRPr lang="en-US"/>
        </a:p>
      </dgm:t>
    </dgm:pt>
    <dgm:pt modelId="{00110A94-8183-45C9-954E-AE174A01F63D}" type="sibTrans" cxnId="{AD0C18D5-ED76-4664-AC85-A6DEC92236B7}">
      <dgm:prSet/>
      <dgm:spPr/>
      <dgm:t>
        <a:bodyPr/>
        <a:lstStyle/>
        <a:p>
          <a:endParaRPr lang="en-US"/>
        </a:p>
      </dgm:t>
    </dgm:pt>
    <dgm:pt modelId="{91777812-D43B-4586-9561-2DCA9F0C9789}">
      <dgm:prSet/>
      <dgm:spPr/>
      <dgm:t>
        <a:bodyPr/>
        <a:lstStyle/>
        <a:p>
          <a:pPr>
            <a:lnSpc>
              <a:spcPct val="100000"/>
            </a:lnSpc>
          </a:pPr>
          <a:r>
            <a:rPr lang="fr-FR" dirty="0"/>
            <a:t>Possibilité de recours à la chirurgie</a:t>
          </a:r>
          <a:endParaRPr lang="en-US" dirty="0"/>
        </a:p>
      </dgm:t>
    </dgm:pt>
    <dgm:pt modelId="{874E38A1-743A-4D37-BBAE-380BE7C98926}" type="parTrans" cxnId="{CB09E055-D370-4613-B547-38ED8561FEA3}">
      <dgm:prSet/>
      <dgm:spPr/>
      <dgm:t>
        <a:bodyPr/>
        <a:lstStyle/>
        <a:p>
          <a:endParaRPr lang="en-US"/>
        </a:p>
      </dgm:t>
    </dgm:pt>
    <dgm:pt modelId="{3FF18153-B88E-4FC2-8A4F-0BAB93096A1B}" type="sibTrans" cxnId="{CB09E055-D370-4613-B547-38ED8561FEA3}">
      <dgm:prSet/>
      <dgm:spPr/>
      <dgm:t>
        <a:bodyPr/>
        <a:lstStyle/>
        <a:p>
          <a:endParaRPr lang="en-US"/>
        </a:p>
      </dgm:t>
    </dgm:pt>
    <dgm:pt modelId="{0223FD61-C4B1-4B8C-9CDB-1E7712D028ED}">
      <dgm:prSet/>
      <dgm:spPr/>
      <dgm:t>
        <a:bodyPr/>
        <a:lstStyle/>
        <a:p>
          <a:pPr>
            <a:lnSpc>
              <a:spcPct val="100000"/>
            </a:lnSpc>
          </a:pPr>
          <a:r>
            <a:rPr lang="fr-FR" dirty="0"/>
            <a:t>Possibilité de changer officiellement d’identité</a:t>
          </a:r>
          <a:endParaRPr lang="en-US" dirty="0"/>
        </a:p>
      </dgm:t>
    </dgm:pt>
    <dgm:pt modelId="{08E766F3-2BBD-47AA-B142-23DCE6791B92}" type="parTrans" cxnId="{36DC1FCA-665B-4BF1-848C-845BE808699B}">
      <dgm:prSet/>
      <dgm:spPr/>
      <dgm:t>
        <a:bodyPr/>
        <a:lstStyle/>
        <a:p>
          <a:endParaRPr lang="en-US"/>
        </a:p>
      </dgm:t>
    </dgm:pt>
    <dgm:pt modelId="{6A896CF2-6B88-4F2A-ACB1-96BA994F58CA}" type="sibTrans" cxnId="{36DC1FCA-665B-4BF1-848C-845BE808699B}">
      <dgm:prSet/>
      <dgm:spPr/>
      <dgm:t>
        <a:bodyPr/>
        <a:lstStyle/>
        <a:p>
          <a:endParaRPr lang="en-US"/>
        </a:p>
      </dgm:t>
    </dgm:pt>
    <dgm:pt modelId="{61CC2264-3A98-403C-A747-B6B48F5BB9E3}" type="pres">
      <dgm:prSet presAssocID="{3B9A8952-5487-4AE8-A200-DF2137CD46A7}" presName="root" presStyleCnt="0">
        <dgm:presLayoutVars>
          <dgm:dir/>
          <dgm:resizeHandles val="exact"/>
        </dgm:presLayoutVars>
      </dgm:prSet>
      <dgm:spPr/>
    </dgm:pt>
    <dgm:pt modelId="{062A2985-B199-4B08-B128-36E2EA832113}" type="pres">
      <dgm:prSet presAssocID="{4BFEDA13-3B4F-48E8-8A86-F10230238EFC}" presName="compNode" presStyleCnt="0"/>
      <dgm:spPr/>
    </dgm:pt>
    <dgm:pt modelId="{0CEF7102-906D-43EA-B111-627B0B3A5534}" type="pres">
      <dgm:prSet presAssocID="{4BFEDA13-3B4F-48E8-8A86-F10230238EFC}" presName="bgRect" presStyleLbl="bgShp" presStyleIdx="0" presStyleCnt="4"/>
      <dgm:spPr/>
    </dgm:pt>
    <dgm:pt modelId="{1FB6D3CE-8C5F-462C-B8F1-4547DCE44D73}" type="pres">
      <dgm:prSet presAssocID="{4BFEDA13-3B4F-48E8-8A86-F10230238EF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445CDADC-DD89-4F4B-BD3E-07C0BBF0E450}" type="pres">
      <dgm:prSet presAssocID="{4BFEDA13-3B4F-48E8-8A86-F10230238EFC}" presName="spaceRect" presStyleCnt="0"/>
      <dgm:spPr/>
    </dgm:pt>
    <dgm:pt modelId="{08489605-F43D-426C-A4E9-926C3BC644F0}" type="pres">
      <dgm:prSet presAssocID="{4BFEDA13-3B4F-48E8-8A86-F10230238EFC}" presName="parTx" presStyleLbl="revTx" presStyleIdx="0" presStyleCnt="4">
        <dgm:presLayoutVars>
          <dgm:chMax val="0"/>
          <dgm:chPref val="0"/>
        </dgm:presLayoutVars>
      </dgm:prSet>
      <dgm:spPr/>
    </dgm:pt>
    <dgm:pt modelId="{05CFD16E-57E7-4761-919A-6D2A6D55A49A}" type="pres">
      <dgm:prSet presAssocID="{102FDD71-DC2D-4708-B0D0-5AF2D864D00C}" presName="sibTrans" presStyleCnt="0"/>
      <dgm:spPr/>
    </dgm:pt>
    <dgm:pt modelId="{BC9CC135-7935-411C-BD5A-A4D639233D0D}" type="pres">
      <dgm:prSet presAssocID="{2A05E9C1-2AAF-4E43-9D64-33B6963DECA4}" presName="compNode" presStyleCnt="0"/>
      <dgm:spPr/>
    </dgm:pt>
    <dgm:pt modelId="{0821168E-429D-422F-A950-7785E87FB2EB}" type="pres">
      <dgm:prSet presAssocID="{2A05E9C1-2AAF-4E43-9D64-33B6963DECA4}" presName="bgRect" presStyleLbl="bgShp" presStyleIdx="1" presStyleCnt="4"/>
      <dgm:spPr/>
    </dgm:pt>
    <dgm:pt modelId="{FE4DEEB5-3E4B-4F1E-8D40-715BFC5A6362}" type="pres">
      <dgm:prSet presAssocID="{2A05E9C1-2AAF-4E43-9D64-33B6963DEC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éthoscope"/>
        </a:ext>
      </dgm:extLst>
    </dgm:pt>
    <dgm:pt modelId="{4DF22E7B-608F-4A1A-AC61-2585CACDEC4D}" type="pres">
      <dgm:prSet presAssocID="{2A05E9C1-2AAF-4E43-9D64-33B6963DECA4}" presName="spaceRect" presStyleCnt="0"/>
      <dgm:spPr/>
    </dgm:pt>
    <dgm:pt modelId="{85DBF2BE-B274-47C9-AF42-608010C3386F}" type="pres">
      <dgm:prSet presAssocID="{2A05E9C1-2AAF-4E43-9D64-33B6963DECA4}" presName="parTx" presStyleLbl="revTx" presStyleIdx="1" presStyleCnt="4">
        <dgm:presLayoutVars>
          <dgm:chMax val="0"/>
          <dgm:chPref val="0"/>
        </dgm:presLayoutVars>
      </dgm:prSet>
      <dgm:spPr/>
    </dgm:pt>
    <dgm:pt modelId="{7DA77E12-D076-48E2-A6E5-A31C942253DA}" type="pres">
      <dgm:prSet presAssocID="{00110A94-8183-45C9-954E-AE174A01F63D}" presName="sibTrans" presStyleCnt="0"/>
      <dgm:spPr/>
    </dgm:pt>
    <dgm:pt modelId="{3E4232A9-82F4-43F1-80F8-1D1B7CFB647D}" type="pres">
      <dgm:prSet presAssocID="{91777812-D43B-4586-9561-2DCA9F0C9789}" presName="compNode" presStyleCnt="0"/>
      <dgm:spPr/>
    </dgm:pt>
    <dgm:pt modelId="{77537E22-9618-47C7-801D-6B3716AC13F5}" type="pres">
      <dgm:prSet presAssocID="{91777812-D43B-4586-9561-2DCA9F0C9789}" presName="bgRect" presStyleLbl="bgShp" presStyleIdx="2" presStyleCnt="4"/>
      <dgm:spPr/>
    </dgm:pt>
    <dgm:pt modelId="{FE78D2E9-85C3-4756-BF71-FEA55E3F5429}" type="pres">
      <dgm:prSet presAssocID="{91777812-D43B-4586-9561-2DCA9F0C97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édical"/>
        </a:ext>
      </dgm:extLst>
    </dgm:pt>
    <dgm:pt modelId="{76EA92A2-6C98-4A38-BEC6-2289AA53F8F7}" type="pres">
      <dgm:prSet presAssocID="{91777812-D43B-4586-9561-2DCA9F0C9789}" presName="spaceRect" presStyleCnt="0"/>
      <dgm:spPr/>
    </dgm:pt>
    <dgm:pt modelId="{D23AD0D6-93D9-479B-97EB-D11C40FBC3AF}" type="pres">
      <dgm:prSet presAssocID="{91777812-D43B-4586-9561-2DCA9F0C9789}" presName="parTx" presStyleLbl="revTx" presStyleIdx="2" presStyleCnt="4">
        <dgm:presLayoutVars>
          <dgm:chMax val="0"/>
          <dgm:chPref val="0"/>
        </dgm:presLayoutVars>
      </dgm:prSet>
      <dgm:spPr/>
    </dgm:pt>
    <dgm:pt modelId="{713560A8-E1C9-44DA-ABDE-55CAF7E7394D}" type="pres">
      <dgm:prSet presAssocID="{3FF18153-B88E-4FC2-8A4F-0BAB93096A1B}" presName="sibTrans" presStyleCnt="0"/>
      <dgm:spPr/>
    </dgm:pt>
    <dgm:pt modelId="{E5DD5B04-E6BD-4B7D-8AD5-06CD79ECDB13}" type="pres">
      <dgm:prSet presAssocID="{0223FD61-C4B1-4B8C-9CDB-1E7712D028ED}" presName="compNode" presStyleCnt="0"/>
      <dgm:spPr/>
    </dgm:pt>
    <dgm:pt modelId="{D343A916-972B-4C6C-B6EB-C1A947F4D4D3}" type="pres">
      <dgm:prSet presAssocID="{0223FD61-C4B1-4B8C-9CDB-1E7712D028ED}" presName="bgRect" presStyleLbl="bgShp" presStyleIdx="3" presStyleCnt="4"/>
      <dgm:spPr/>
    </dgm:pt>
    <dgm:pt modelId="{1D0C71BC-9ADC-40A0-8974-0D9E0F50F5C2}" type="pres">
      <dgm:prSet presAssocID="{0223FD61-C4B1-4B8C-9CDB-1E7712D028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che"/>
        </a:ext>
      </dgm:extLst>
    </dgm:pt>
    <dgm:pt modelId="{0FC72481-0A0A-4A4B-85AA-24F41D6CCC2E}" type="pres">
      <dgm:prSet presAssocID="{0223FD61-C4B1-4B8C-9CDB-1E7712D028ED}" presName="spaceRect" presStyleCnt="0"/>
      <dgm:spPr/>
    </dgm:pt>
    <dgm:pt modelId="{46995FBA-81AB-478D-B323-4A1BBA199EE7}" type="pres">
      <dgm:prSet presAssocID="{0223FD61-C4B1-4B8C-9CDB-1E7712D028ED}" presName="parTx" presStyleLbl="revTx" presStyleIdx="3" presStyleCnt="4">
        <dgm:presLayoutVars>
          <dgm:chMax val="0"/>
          <dgm:chPref val="0"/>
        </dgm:presLayoutVars>
      </dgm:prSet>
      <dgm:spPr/>
    </dgm:pt>
  </dgm:ptLst>
  <dgm:cxnLst>
    <dgm:cxn modelId="{C2606000-7B2E-294D-8683-188CFB00715B}" type="presOf" srcId="{0223FD61-C4B1-4B8C-9CDB-1E7712D028ED}" destId="{46995FBA-81AB-478D-B323-4A1BBA199EE7}" srcOrd="0" destOrd="0" presId="urn:microsoft.com/office/officeart/2018/2/layout/IconVerticalSolidList"/>
    <dgm:cxn modelId="{36058D37-AC02-C74C-9D3C-59D42E74C297}" type="presOf" srcId="{4BFEDA13-3B4F-48E8-8A86-F10230238EFC}" destId="{08489605-F43D-426C-A4E9-926C3BC644F0}" srcOrd="0" destOrd="0" presId="urn:microsoft.com/office/officeart/2018/2/layout/IconVerticalSolidList"/>
    <dgm:cxn modelId="{1C89B039-0E75-5044-9340-D765CCA4C5C8}" type="presOf" srcId="{91777812-D43B-4586-9561-2DCA9F0C9789}" destId="{D23AD0D6-93D9-479B-97EB-D11C40FBC3AF}" srcOrd="0" destOrd="0" presId="urn:microsoft.com/office/officeart/2018/2/layout/IconVerticalSolidList"/>
    <dgm:cxn modelId="{CB09E055-D370-4613-B547-38ED8561FEA3}" srcId="{3B9A8952-5487-4AE8-A200-DF2137CD46A7}" destId="{91777812-D43B-4586-9561-2DCA9F0C9789}" srcOrd="2" destOrd="0" parTransId="{874E38A1-743A-4D37-BBAE-380BE7C98926}" sibTransId="{3FF18153-B88E-4FC2-8A4F-0BAB93096A1B}"/>
    <dgm:cxn modelId="{FB3CE266-CC4D-D748-BDF6-7DF2B48852EF}" type="presOf" srcId="{2A05E9C1-2AAF-4E43-9D64-33B6963DECA4}" destId="{85DBF2BE-B274-47C9-AF42-608010C3386F}" srcOrd="0" destOrd="0" presId="urn:microsoft.com/office/officeart/2018/2/layout/IconVerticalSolidList"/>
    <dgm:cxn modelId="{03A92E96-9B46-9F40-9B19-BA43A3EE93B7}" type="presOf" srcId="{3B9A8952-5487-4AE8-A200-DF2137CD46A7}" destId="{61CC2264-3A98-403C-A747-B6B48F5BB9E3}" srcOrd="0" destOrd="0" presId="urn:microsoft.com/office/officeart/2018/2/layout/IconVerticalSolidList"/>
    <dgm:cxn modelId="{29C2A1C2-76F8-40BB-8C54-995B651BE18D}" srcId="{3B9A8952-5487-4AE8-A200-DF2137CD46A7}" destId="{4BFEDA13-3B4F-48E8-8A86-F10230238EFC}" srcOrd="0" destOrd="0" parTransId="{03A358D2-DF40-480C-B2C6-FBF2F26016FD}" sibTransId="{102FDD71-DC2D-4708-B0D0-5AF2D864D00C}"/>
    <dgm:cxn modelId="{36DC1FCA-665B-4BF1-848C-845BE808699B}" srcId="{3B9A8952-5487-4AE8-A200-DF2137CD46A7}" destId="{0223FD61-C4B1-4B8C-9CDB-1E7712D028ED}" srcOrd="3" destOrd="0" parTransId="{08E766F3-2BBD-47AA-B142-23DCE6791B92}" sibTransId="{6A896CF2-6B88-4F2A-ACB1-96BA994F58CA}"/>
    <dgm:cxn modelId="{AD0C18D5-ED76-4664-AC85-A6DEC92236B7}" srcId="{3B9A8952-5487-4AE8-A200-DF2137CD46A7}" destId="{2A05E9C1-2AAF-4E43-9D64-33B6963DECA4}" srcOrd="1" destOrd="0" parTransId="{15665DC6-6559-4857-A6A3-B0C49B6D919A}" sibTransId="{00110A94-8183-45C9-954E-AE174A01F63D}"/>
    <dgm:cxn modelId="{D5F0E432-5516-5A40-A6B7-04ACCAC00566}" type="presParOf" srcId="{61CC2264-3A98-403C-A747-B6B48F5BB9E3}" destId="{062A2985-B199-4B08-B128-36E2EA832113}" srcOrd="0" destOrd="0" presId="urn:microsoft.com/office/officeart/2018/2/layout/IconVerticalSolidList"/>
    <dgm:cxn modelId="{1CC3B205-3F52-BA4B-9844-C2C47E1B9406}" type="presParOf" srcId="{062A2985-B199-4B08-B128-36E2EA832113}" destId="{0CEF7102-906D-43EA-B111-627B0B3A5534}" srcOrd="0" destOrd="0" presId="urn:microsoft.com/office/officeart/2018/2/layout/IconVerticalSolidList"/>
    <dgm:cxn modelId="{08F23BFC-DD22-4348-85BA-74383952C3C1}" type="presParOf" srcId="{062A2985-B199-4B08-B128-36E2EA832113}" destId="{1FB6D3CE-8C5F-462C-B8F1-4547DCE44D73}" srcOrd="1" destOrd="0" presId="urn:microsoft.com/office/officeart/2018/2/layout/IconVerticalSolidList"/>
    <dgm:cxn modelId="{7341FEFE-7997-B040-8EDA-F36440BC4F40}" type="presParOf" srcId="{062A2985-B199-4B08-B128-36E2EA832113}" destId="{445CDADC-DD89-4F4B-BD3E-07C0BBF0E450}" srcOrd="2" destOrd="0" presId="urn:microsoft.com/office/officeart/2018/2/layout/IconVerticalSolidList"/>
    <dgm:cxn modelId="{686F30A9-D7F6-B645-846B-3607E6609B30}" type="presParOf" srcId="{062A2985-B199-4B08-B128-36E2EA832113}" destId="{08489605-F43D-426C-A4E9-926C3BC644F0}" srcOrd="3" destOrd="0" presId="urn:microsoft.com/office/officeart/2018/2/layout/IconVerticalSolidList"/>
    <dgm:cxn modelId="{3B314952-7BF6-CF46-88F5-ED7E045DB10C}" type="presParOf" srcId="{61CC2264-3A98-403C-A747-B6B48F5BB9E3}" destId="{05CFD16E-57E7-4761-919A-6D2A6D55A49A}" srcOrd="1" destOrd="0" presId="urn:microsoft.com/office/officeart/2018/2/layout/IconVerticalSolidList"/>
    <dgm:cxn modelId="{510771AD-9CC7-3242-BCB6-6CCC24BFFD49}" type="presParOf" srcId="{61CC2264-3A98-403C-A747-B6B48F5BB9E3}" destId="{BC9CC135-7935-411C-BD5A-A4D639233D0D}" srcOrd="2" destOrd="0" presId="urn:microsoft.com/office/officeart/2018/2/layout/IconVerticalSolidList"/>
    <dgm:cxn modelId="{08EC3B88-DAEB-5C4E-A8B4-E71962A6E908}" type="presParOf" srcId="{BC9CC135-7935-411C-BD5A-A4D639233D0D}" destId="{0821168E-429D-422F-A950-7785E87FB2EB}" srcOrd="0" destOrd="0" presId="urn:microsoft.com/office/officeart/2018/2/layout/IconVerticalSolidList"/>
    <dgm:cxn modelId="{E95FF710-0CCD-5B49-ADE1-E86D47770BB6}" type="presParOf" srcId="{BC9CC135-7935-411C-BD5A-A4D639233D0D}" destId="{FE4DEEB5-3E4B-4F1E-8D40-715BFC5A6362}" srcOrd="1" destOrd="0" presId="urn:microsoft.com/office/officeart/2018/2/layout/IconVerticalSolidList"/>
    <dgm:cxn modelId="{05D4BBB0-508F-B548-BA5D-C68A685A1FF4}" type="presParOf" srcId="{BC9CC135-7935-411C-BD5A-A4D639233D0D}" destId="{4DF22E7B-608F-4A1A-AC61-2585CACDEC4D}" srcOrd="2" destOrd="0" presId="urn:microsoft.com/office/officeart/2018/2/layout/IconVerticalSolidList"/>
    <dgm:cxn modelId="{A4CCE75A-93E0-784D-AA82-1CADF8B4923E}" type="presParOf" srcId="{BC9CC135-7935-411C-BD5A-A4D639233D0D}" destId="{85DBF2BE-B274-47C9-AF42-608010C3386F}" srcOrd="3" destOrd="0" presId="urn:microsoft.com/office/officeart/2018/2/layout/IconVerticalSolidList"/>
    <dgm:cxn modelId="{86D218C5-BF90-4D4A-8175-FEA8ACF443B4}" type="presParOf" srcId="{61CC2264-3A98-403C-A747-B6B48F5BB9E3}" destId="{7DA77E12-D076-48E2-A6E5-A31C942253DA}" srcOrd="3" destOrd="0" presId="urn:microsoft.com/office/officeart/2018/2/layout/IconVerticalSolidList"/>
    <dgm:cxn modelId="{F90EA791-EB61-5A48-9F4E-7EBB5FBF09A5}" type="presParOf" srcId="{61CC2264-3A98-403C-A747-B6B48F5BB9E3}" destId="{3E4232A9-82F4-43F1-80F8-1D1B7CFB647D}" srcOrd="4" destOrd="0" presId="urn:microsoft.com/office/officeart/2018/2/layout/IconVerticalSolidList"/>
    <dgm:cxn modelId="{22C8BF83-591B-7B44-B6DE-A50D447CF1B7}" type="presParOf" srcId="{3E4232A9-82F4-43F1-80F8-1D1B7CFB647D}" destId="{77537E22-9618-47C7-801D-6B3716AC13F5}" srcOrd="0" destOrd="0" presId="urn:microsoft.com/office/officeart/2018/2/layout/IconVerticalSolidList"/>
    <dgm:cxn modelId="{32D2F63B-4B0E-4949-8645-FD2001A9C539}" type="presParOf" srcId="{3E4232A9-82F4-43F1-80F8-1D1B7CFB647D}" destId="{FE78D2E9-85C3-4756-BF71-FEA55E3F5429}" srcOrd="1" destOrd="0" presId="urn:microsoft.com/office/officeart/2018/2/layout/IconVerticalSolidList"/>
    <dgm:cxn modelId="{D1C7AC00-9287-9049-9BE3-A2CC79336CD2}" type="presParOf" srcId="{3E4232A9-82F4-43F1-80F8-1D1B7CFB647D}" destId="{76EA92A2-6C98-4A38-BEC6-2289AA53F8F7}" srcOrd="2" destOrd="0" presId="urn:microsoft.com/office/officeart/2018/2/layout/IconVerticalSolidList"/>
    <dgm:cxn modelId="{B6EA5997-AE2A-5D4B-BBD5-3905BE77571D}" type="presParOf" srcId="{3E4232A9-82F4-43F1-80F8-1D1B7CFB647D}" destId="{D23AD0D6-93D9-479B-97EB-D11C40FBC3AF}" srcOrd="3" destOrd="0" presId="urn:microsoft.com/office/officeart/2018/2/layout/IconVerticalSolidList"/>
    <dgm:cxn modelId="{D6718434-31C0-AC4B-92EA-69D955A7809E}" type="presParOf" srcId="{61CC2264-3A98-403C-A747-B6B48F5BB9E3}" destId="{713560A8-E1C9-44DA-ABDE-55CAF7E7394D}" srcOrd="5" destOrd="0" presId="urn:microsoft.com/office/officeart/2018/2/layout/IconVerticalSolidList"/>
    <dgm:cxn modelId="{0ED4E2B2-AD91-D648-B119-E72303432E47}" type="presParOf" srcId="{61CC2264-3A98-403C-A747-B6B48F5BB9E3}" destId="{E5DD5B04-E6BD-4B7D-8AD5-06CD79ECDB13}" srcOrd="6" destOrd="0" presId="urn:microsoft.com/office/officeart/2018/2/layout/IconVerticalSolidList"/>
    <dgm:cxn modelId="{D666810E-A672-7C4F-B567-43AC38FF78FC}" type="presParOf" srcId="{E5DD5B04-E6BD-4B7D-8AD5-06CD79ECDB13}" destId="{D343A916-972B-4C6C-B6EB-C1A947F4D4D3}" srcOrd="0" destOrd="0" presId="urn:microsoft.com/office/officeart/2018/2/layout/IconVerticalSolidList"/>
    <dgm:cxn modelId="{06CC3E18-2C17-7E45-849B-F2243ADE6D32}" type="presParOf" srcId="{E5DD5B04-E6BD-4B7D-8AD5-06CD79ECDB13}" destId="{1D0C71BC-9ADC-40A0-8974-0D9E0F50F5C2}" srcOrd="1" destOrd="0" presId="urn:microsoft.com/office/officeart/2018/2/layout/IconVerticalSolidList"/>
    <dgm:cxn modelId="{AE680269-2FA8-6042-958E-A1C064830D91}" type="presParOf" srcId="{E5DD5B04-E6BD-4B7D-8AD5-06CD79ECDB13}" destId="{0FC72481-0A0A-4A4B-85AA-24F41D6CCC2E}" srcOrd="2" destOrd="0" presId="urn:microsoft.com/office/officeart/2018/2/layout/IconVerticalSolidList"/>
    <dgm:cxn modelId="{A221BE2B-43B8-4143-97A7-1B141E18E177}" type="presParOf" srcId="{E5DD5B04-E6BD-4B7D-8AD5-06CD79ECDB13}" destId="{46995FBA-81AB-478D-B323-4A1BBA199E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7E9AE8-EFEC-4F7B-B789-9D7E8787D09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88CDE3B-6FDA-42F2-A2E4-DC6183E993CA}">
      <dgm:prSet/>
      <dgm:spPr/>
      <dgm:t>
        <a:bodyPr/>
        <a:lstStyle/>
        <a:p>
          <a:pPr>
            <a:lnSpc>
              <a:spcPct val="100000"/>
            </a:lnSpc>
            <a:defRPr cap="all"/>
          </a:pPr>
          <a:r>
            <a:rPr lang="fr-FR"/>
            <a:t>No judgement</a:t>
          </a:r>
          <a:endParaRPr lang="en-US"/>
        </a:p>
      </dgm:t>
    </dgm:pt>
    <dgm:pt modelId="{BD94FEB8-FD62-449B-B52E-CD32019AB91E}" type="parTrans" cxnId="{CDE9DE5C-BB00-4E04-B43A-ED095B147560}">
      <dgm:prSet/>
      <dgm:spPr/>
      <dgm:t>
        <a:bodyPr/>
        <a:lstStyle/>
        <a:p>
          <a:endParaRPr lang="en-US"/>
        </a:p>
      </dgm:t>
    </dgm:pt>
    <dgm:pt modelId="{13C75E18-62F2-4F04-8CF7-26D8EFD067AE}" type="sibTrans" cxnId="{CDE9DE5C-BB00-4E04-B43A-ED095B147560}">
      <dgm:prSet/>
      <dgm:spPr/>
      <dgm:t>
        <a:bodyPr/>
        <a:lstStyle/>
        <a:p>
          <a:endParaRPr lang="en-US"/>
        </a:p>
      </dgm:t>
    </dgm:pt>
    <dgm:pt modelId="{FD634729-4C67-450B-96CC-B9A301233D9D}">
      <dgm:prSet/>
      <dgm:spPr/>
      <dgm:t>
        <a:bodyPr/>
        <a:lstStyle/>
        <a:p>
          <a:pPr>
            <a:lnSpc>
              <a:spcPct val="100000"/>
            </a:lnSpc>
            <a:defRPr cap="all"/>
          </a:pPr>
          <a:r>
            <a:rPr lang="fr-FR"/>
            <a:t>Benevolence </a:t>
          </a:r>
          <a:endParaRPr lang="en-US"/>
        </a:p>
      </dgm:t>
    </dgm:pt>
    <dgm:pt modelId="{321DC46C-BE7C-4B82-99EB-B22A4F21A8A4}" type="parTrans" cxnId="{5FB24EFE-98DA-41E5-B7F2-36F2173DD83E}">
      <dgm:prSet/>
      <dgm:spPr/>
      <dgm:t>
        <a:bodyPr/>
        <a:lstStyle/>
        <a:p>
          <a:endParaRPr lang="en-US"/>
        </a:p>
      </dgm:t>
    </dgm:pt>
    <dgm:pt modelId="{F3C046D1-2668-413B-BA33-719A28A4F679}" type="sibTrans" cxnId="{5FB24EFE-98DA-41E5-B7F2-36F2173DD83E}">
      <dgm:prSet/>
      <dgm:spPr/>
      <dgm:t>
        <a:bodyPr/>
        <a:lstStyle/>
        <a:p>
          <a:endParaRPr lang="en-US"/>
        </a:p>
      </dgm:t>
    </dgm:pt>
    <dgm:pt modelId="{B7C71AD9-F2EC-4721-B051-700062C6F943}">
      <dgm:prSet/>
      <dgm:spPr/>
      <dgm:t>
        <a:bodyPr/>
        <a:lstStyle/>
        <a:p>
          <a:pPr>
            <a:lnSpc>
              <a:spcPct val="100000"/>
            </a:lnSpc>
            <a:defRPr cap="all"/>
          </a:pPr>
          <a:r>
            <a:rPr lang="fr-FR"/>
            <a:t>Knowledge </a:t>
          </a:r>
          <a:endParaRPr lang="en-US"/>
        </a:p>
      </dgm:t>
    </dgm:pt>
    <dgm:pt modelId="{65B05A17-BE52-49A1-959E-A5018F1AF985}" type="parTrans" cxnId="{B33BAEA7-EBB2-4AD0-ABF4-D399289A7AFA}">
      <dgm:prSet/>
      <dgm:spPr/>
      <dgm:t>
        <a:bodyPr/>
        <a:lstStyle/>
        <a:p>
          <a:endParaRPr lang="en-US"/>
        </a:p>
      </dgm:t>
    </dgm:pt>
    <dgm:pt modelId="{2EF1A939-6A20-4B91-8A00-1118175EE061}" type="sibTrans" cxnId="{B33BAEA7-EBB2-4AD0-ABF4-D399289A7AFA}">
      <dgm:prSet/>
      <dgm:spPr/>
      <dgm:t>
        <a:bodyPr/>
        <a:lstStyle/>
        <a:p>
          <a:endParaRPr lang="en-US"/>
        </a:p>
      </dgm:t>
    </dgm:pt>
    <dgm:pt modelId="{34BF3430-69F6-47BF-B890-3F54B7593EF1}" type="pres">
      <dgm:prSet presAssocID="{B87E9AE8-EFEC-4F7B-B789-9D7E8787D09B}" presName="root" presStyleCnt="0">
        <dgm:presLayoutVars>
          <dgm:dir/>
          <dgm:resizeHandles val="exact"/>
        </dgm:presLayoutVars>
      </dgm:prSet>
      <dgm:spPr/>
    </dgm:pt>
    <dgm:pt modelId="{4688FBAB-C7A5-4A1A-80BD-8D3B4B299781}" type="pres">
      <dgm:prSet presAssocID="{388CDE3B-6FDA-42F2-A2E4-DC6183E993CA}" presName="compNode" presStyleCnt="0"/>
      <dgm:spPr/>
    </dgm:pt>
    <dgm:pt modelId="{0978B7A5-18D6-4BE9-9199-6CF9D77907F5}" type="pres">
      <dgm:prSet presAssocID="{388CDE3B-6FDA-42F2-A2E4-DC6183E993CA}" presName="iconBgRect" presStyleLbl="bgShp" presStyleIdx="0" presStyleCnt="3"/>
      <dgm:spPr/>
    </dgm:pt>
    <dgm:pt modelId="{F537AE2B-4F4B-46C4-B51E-270132254EEA}" type="pres">
      <dgm:prSet presAssocID="{388CDE3B-6FDA-42F2-A2E4-DC6183E993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teau d'officiel"/>
        </a:ext>
      </dgm:extLst>
    </dgm:pt>
    <dgm:pt modelId="{4A9C7B1F-CEDB-4939-96D4-18E0A9F5AC91}" type="pres">
      <dgm:prSet presAssocID="{388CDE3B-6FDA-42F2-A2E4-DC6183E993CA}" presName="spaceRect" presStyleCnt="0"/>
      <dgm:spPr/>
    </dgm:pt>
    <dgm:pt modelId="{862B0651-AFA8-4EF1-8468-27CBE03D7700}" type="pres">
      <dgm:prSet presAssocID="{388CDE3B-6FDA-42F2-A2E4-DC6183E993CA}" presName="textRect" presStyleLbl="revTx" presStyleIdx="0" presStyleCnt="3">
        <dgm:presLayoutVars>
          <dgm:chMax val="1"/>
          <dgm:chPref val="1"/>
        </dgm:presLayoutVars>
      </dgm:prSet>
      <dgm:spPr/>
    </dgm:pt>
    <dgm:pt modelId="{414093F8-4CAC-4D66-A834-4B774108EC0F}" type="pres">
      <dgm:prSet presAssocID="{13C75E18-62F2-4F04-8CF7-26D8EFD067AE}" presName="sibTrans" presStyleCnt="0"/>
      <dgm:spPr/>
    </dgm:pt>
    <dgm:pt modelId="{9D259912-9E0D-4FDD-B43A-BFD7FCB8C9EB}" type="pres">
      <dgm:prSet presAssocID="{FD634729-4C67-450B-96CC-B9A301233D9D}" presName="compNode" presStyleCnt="0"/>
      <dgm:spPr/>
    </dgm:pt>
    <dgm:pt modelId="{F7258C7F-B031-4248-8D44-838400CD9B9E}" type="pres">
      <dgm:prSet presAssocID="{FD634729-4C67-450B-96CC-B9A301233D9D}" presName="iconBgRect" presStyleLbl="bgShp" presStyleIdx="1" presStyleCnt="3"/>
      <dgm:spPr/>
    </dgm:pt>
    <dgm:pt modelId="{AFFF8D96-7CA4-47A6-A600-9327C807ABE6}" type="pres">
      <dgm:prSet presAssocID="{FD634729-4C67-450B-96CC-B9A301233D9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tome"/>
        </a:ext>
      </dgm:extLst>
    </dgm:pt>
    <dgm:pt modelId="{F99E3509-627A-4C72-A3DD-E9B1B2F89F52}" type="pres">
      <dgm:prSet presAssocID="{FD634729-4C67-450B-96CC-B9A301233D9D}" presName="spaceRect" presStyleCnt="0"/>
      <dgm:spPr/>
    </dgm:pt>
    <dgm:pt modelId="{451CF8F7-37BB-4588-9192-330F2D738ABA}" type="pres">
      <dgm:prSet presAssocID="{FD634729-4C67-450B-96CC-B9A301233D9D}" presName="textRect" presStyleLbl="revTx" presStyleIdx="1" presStyleCnt="3">
        <dgm:presLayoutVars>
          <dgm:chMax val="1"/>
          <dgm:chPref val="1"/>
        </dgm:presLayoutVars>
      </dgm:prSet>
      <dgm:spPr/>
    </dgm:pt>
    <dgm:pt modelId="{129D4739-6080-410B-A211-76F4F1ABE35A}" type="pres">
      <dgm:prSet presAssocID="{F3C046D1-2668-413B-BA33-719A28A4F679}" presName="sibTrans" presStyleCnt="0"/>
      <dgm:spPr/>
    </dgm:pt>
    <dgm:pt modelId="{788CABC7-D2C5-4F6D-8105-76FBE3BB702D}" type="pres">
      <dgm:prSet presAssocID="{B7C71AD9-F2EC-4721-B051-700062C6F943}" presName="compNode" presStyleCnt="0"/>
      <dgm:spPr/>
    </dgm:pt>
    <dgm:pt modelId="{06C45B81-F4EF-4C1F-B0ED-5AEEE342D7E3}" type="pres">
      <dgm:prSet presAssocID="{B7C71AD9-F2EC-4721-B051-700062C6F943}" presName="iconBgRect" presStyleLbl="bgShp" presStyleIdx="2" presStyleCnt="3"/>
      <dgm:spPr/>
    </dgm:pt>
    <dgm:pt modelId="{D6BB3638-28F8-4D07-9937-DB19714B4B5A}" type="pres">
      <dgm:prSet presAssocID="{B7C71AD9-F2EC-4721-B051-700062C6F9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A23C0389-22DB-4460-8EC0-57CF240BB3B4}" type="pres">
      <dgm:prSet presAssocID="{B7C71AD9-F2EC-4721-B051-700062C6F943}" presName="spaceRect" presStyleCnt="0"/>
      <dgm:spPr/>
    </dgm:pt>
    <dgm:pt modelId="{0950BF0C-732D-405A-9F72-06A8A6FF68A5}" type="pres">
      <dgm:prSet presAssocID="{B7C71AD9-F2EC-4721-B051-700062C6F943}" presName="textRect" presStyleLbl="revTx" presStyleIdx="2" presStyleCnt="3">
        <dgm:presLayoutVars>
          <dgm:chMax val="1"/>
          <dgm:chPref val="1"/>
        </dgm:presLayoutVars>
      </dgm:prSet>
      <dgm:spPr/>
    </dgm:pt>
  </dgm:ptLst>
  <dgm:cxnLst>
    <dgm:cxn modelId="{6DEF951F-9F27-9A43-8B7E-C801FDD215CE}" type="presOf" srcId="{388CDE3B-6FDA-42F2-A2E4-DC6183E993CA}" destId="{862B0651-AFA8-4EF1-8468-27CBE03D7700}" srcOrd="0" destOrd="0" presId="urn:microsoft.com/office/officeart/2018/5/layout/IconCircleLabelList"/>
    <dgm:cxn modelId="{978BA155-1949-B04D-A142-8A8B835E801A}" type="presOf" srcId="{B7C71AD9-F2EC-4721-B051-700062C6F943}" destId="{0950BF0C-732D-405A-9F72-06A8A6FF68A5}" srcOrd="0" destOrd="0" presId="urn:microsoft.com/office/officeart/2018/5/layout/IconCircleLabelList"/>
    <dgm:cxn modelId="{CDE9DE5C-BB00-4E04-B43A-ED095B147560}" srcId="{B87E9AE8-EFEC-4F7B-B789-9D7E8787D09B}" destId="{388CDE3B-6FDA-42F2-A2E4-DC6183E993CA}" srcOrd="0" destOrd="0" parTransId="{BD94FEB8-FD62-449B-B52E-CD32019AB91E}" sibTransId="{13C75E18-62F2-4F04-8CF7-26D8EFD067AE}"/>
    <dgm:cxn modelId="{2B198387-8197-754E-8832-C58EAE808941}" type="presOf" srcId="{FD634729-4C67-450B-96CC-B9A301233D9D}" destId="{451CF8F7-37BB-4588-9192-330F2D738ABA}" srcOrd="0" destOrd="0" presId="urn:microsoft.com/office/officeart/2018/5/layout/IconCircleLabelList"/>
    <dgm:cxn modelId="{B33BAEA7-EBB2-4AD0-ABF4-D399289A7AFA}" srcId="{B87E9AE8-EFEC-4F7B-B789-9D7E8787D09B}" destId="{B7C71AD9-F2EC-4721-B051-700062C6F943}" srcOrd="2" destOrd="0" parTransId="{65B05A17-BE52-49A1-959E-A5018F1AF985}" sibTransId="{2EF1A939-6A20-4B91-8A00-1118175EE061}"/>
    <dgm:cxn modelId="{55A825F3-20F4-9148-83E7-7FD7E98607DD}" type="presOf" srcId="{B87E9AE8-EFEC-4F7B-B789-9D7E8787D09B}" destId="{34BF3430-69F6-47BF-B890-3F54B7593EF1}" srcOrd="0" destOrd="0" presId="urn:microsoft.com/office/officeart/2018/5/layout/IconCircleLabelList"/>
    <dgm:cxn modelId="{5FB24EFE-98DA-41E5-B7F2-36F2173DD83E}" srcId="{B87E9AE8-EFEC-4F7B-B789-9D7E8787D09B}" destId="{FD634729-4C67-450B-96CC-B9A301233D9D}" srcOrd="1" destOrd="0" parTransId="{321DC46C-BE7C-4B82-99EB-B22A4F21A8A4}" sibTransId="{F3C046D1-2668-413B-BA33-719A28A4F679}"/>
    <dgm:cxn modelId="{D734D177-3890-654E-B059-67D5835AF0D4}" type="presParOf" srcId="{34BF3430-69F6-47BF-B890-3F54B7593EF1}" destId="{4688FBAB-C7A5-4A1A-80BD-8D3B4B299781}" srcOrd="0" destOrd="0" presId="urn:microsoft.com/office/officeart/2018/5/layout/IconCircleLabelList"/>
    <dgm:cxn modelId="{9B7AF0EF-557D-6245-958F-55EEFFC4140A}" type="presParOf" srcId="{4688FBAB-C7A5-4A1A-80BD-8D3B4B299781}" destId="{0978B7A5-18D6-4BE9-9199-6CF9D77907F5}" srcOrd="0" destOrd="0" presId="urn:microsoft.com/office/officeart/2018/5/layout/IconCircleLabelList"/>
    <dgm:cxn modelId="{F2A237C6-3848-A643-903C-9CAE93CF043B}" type="presParOf" srcId="{4688FBAB-C7A5-4A1A-80BD-8D3B4B299781}" destId="{F537AE2B-4F4B-46C4-B51E-270132254EEA}" srcOrd="1" destOrd="0" presId="urn:microsoft.com/office/officeart/2018/5/layout/IconCircleLabelList"/>
    <dgm:cxn modelId="{923BA437-8B85-AC43-803A-8E3B85EF62D5}" type="presParOf" srcId="{4688FBAB-C7A5-4A1A-80BD-8D3B4B299781}" destId="{4A9C7B1F-CEDB-4939-96D4-18E0A9F5AC91}" srcOrd="2" destOrd="0" presId="urn:microsoft.com/office/officeart/2018/5/layout/IconCircleLabelList"/>
    <dgm:cxn modelId="{EF0DAB63-CFC5-6447-A8D8-F1EA0778A4BF}" type="presParOf" srcId="{4688FBAB-C7A5-4A1A-80BD-8D3B4B299781}" destId="{862B0651-AFA8-4EF1-8468-27CBE03D7700}" srcOrd="3" destOrd="0" presId="urn:microsoft.com/office/officeart/2018/5/layout/IconCircleLabelList"/>
    <dgm:cxn modelId="{EA9B841E-F5DE-A04A-9DAA-6F4CEABD03E3}" type="presParOf" srcId="{34BF3430-69F6-47BF-B890-3F54B7593EF1}" destId="{414093F8-4CAC-4D66-A834-4B774108EC0F}" srcOrd="1" destOrd="0" presId="urn:microsoft.com/office/officeart/2018/5/layout/IconCircleLabelList"/>
    <dgm:cxn modelId="{3AE696F4-1849-D347-859E-DE5B28CE7ABE}" type="presParOf" srcId="{34BF3430-69F6-47BF-B890-3F54B7593EF1}" destId="{9D259912-9E0D-4FDD-B43A-BFD7FCB8C9EB}" srcOrd="2" destOrd="0" presId="urn:microsoft.com/office/officeart/2018/5/layout/IconCircleLabelList"/>
    <dgm:cxn modelId="{EDD17CD7-91A7-7C40-954F-9BBFC4D8250A}" type="presParOf" srcId="{9D259912-9E0D-4FDD-B43A-BFD7FCB8C9EB}" destId="{F7258C7F-B031-4248-8D44-838400CD9B9E}" srcOrd="0" destOrd="0" presId="urn:microsoft.com/office/officeart/2018/5/layout/IconCircleLabelList"/>
    <dgm:cxn modelId="{28916A1D-F08E-D649-9A07-51741B50D418}" type="presParOf" srcId="{9D259912-9E0D-4FDD-B43A-BFD7FCB8C9EB}" destId="{AFFF8D96-7CA4-47A6-A600-9327C807ABE6}" srcOrd="1" destOrd="0" presId="urn:microsoft.com/office/officeart/2018/5/layout/IconCircleLabelList"/>
    <dgm:cxn modelId="{1B0356E7-BC5E-2E4D-9624-464FA4E03CA3}" type="presParOf" srcId="{9D259912-9E0D-4FDD-B43A-BFD7FCB8C9EB}" destId="{F99E3509-627A-4C72-A3DD-E9B1B2F89F52}" srcOrd="2" destOrd="0" presId="urn:microsoft.com/office/officeart/2018/5/layout/IconCircleLabelList"/>
    <dgm:cxn modelId="{41E7869E-6F28-CF4F-8C40-0E5E5481E8FF}" type="presParOf" srcId="{9D259912-9E0D-4FDD-B43A-BFD7FCB8C9EB}" destId="{451CF8F7-37BB-4588-9192-330F2D738ABA}" srcOrd="3" destOrd="0" presId="urn:microsoft.com/office/officeart/2018/5/layout/IconCircleLabelList"/>
    <dgm:cxn modelId="{3571D80C-9D57-E541-B028-42A54ABCBB78}" type="presParOf" srcId="{34BF3430-69F6-47BF-B890-3F54B7593EF1}" destId="{129D4739-6080-410B-A211-76F4F1ABE35A}" srcOrd="3" destOrd="0" presId="urn:microsoft.com/office/officeart/2018/5/layout/IconCircleLabelList"/>
    <dgm:cxn modelId="{78B50FB3-5B19-724D-902C-65ACD14143CD}" type="presParOf" srcId="{34BF3430-69F6-47BF-B890-3F54B7593EF1}" destId="{788CABC7-D2C5-4F6D-8105-76FBE3BB702D}" srcOrd="4" destOrd="0" presId="urn:microsoft.com/office/officeart/2018/5/layout/IconCircleLabelList"/>
    <dgm:cxn modelId="{CAB4CEDB-3B62-DA4F-B897-C4E38EE73647}" type="presParOf" srcId="{788CABC7-D2C5-4F6D-8105-76FBE3BB702D}" destId="{06C45B81-F4EF-4C1F-B0ED-5AEEE342D7E3}" srcOrd="0" destOrd="0" presId="urn:microsoft.com/office/officeart/2018/5/layout/IconCircleLabelList"/>
    <dgm:cxn modelId="{A65859B1-DDA7-C941-A7F3-961DAFE48D89}" type="presParOf" srcId="{788CABC7-D2C5-4F6D-8105-76FBE3BB702D}" destId="{D6BB3638-28F8-4D07-9937-DB19714B4B5A}" srcOrd="1" destOrd="0" presId="urn:microsoft.com/office/officeart/2018/5/layout/IconCircleLabelList"/>
    <dgm:cxn modelId="{A6B6CE10-D49A-6C40-AA31-1EA109AC8A2F}" type="presParOf" srcId="{788CABC7-D2C5-4F6D-8105-76FBE3BB702D}" destId="{A23C0389-22DB-4460-8EC0-57CF240BB3B4}" srcOrd="2" destOrd="0" presId="urn:microsoft.com/office/officeart/2018/5/layout/IconCircleLabelList"/>
    <dgm:cxn modelId="{BEE4577F-53C0-9644-92A3-4CA92FACFF1A}" type="presParOf" srcId="{788CABC7-D2C5-4F6D-8105-76FBE3BB702D}" destId="{0950BF0C-732D-405A-9F72-06A8A6FF68A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556C0-5B43-4CEE-A440-DA799978EF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FA951C8-22C7-4B5E-A11F-C03C58CC47BB}">
      <dgm:prSet/>
      <dgm:spPr/>
      <dgm:t>
        <a:bodyPr/>
        <a:lstStyle/>
        <a:p>
          <a:r>
            <a:rPr lang="fr-FR"/>
            <a:t>Dépend de l’âge de l’individu </a:t>
          </a:r>
          <a:endParaRPr lang="en-US"/>
        </a:p>
      </dgm:t>
    </dgm:pt>
    <dgm:pt modelId="{31F40198-3270-4319-B83C-DEB653A10256}" type="parTrans" cxnId="{C0F4F6D2-0465-42E3-8309-760CB980F8F4}">
      <dgm:prSet/>
      <dgm:spPr/>
      <dgm:t>
        <a:bodyPr/>
        <a:lstStyle/>
        <a:p>
          <a:endParaRPr lang="en-US"/>
        </a:p>
      </dgm:t>
    </dgm:pt>
    <dgm:pt modelId="{4292F6D0-2742-47DB-8F6E-412AC5DAFBD4}" type="sibTrans" cxnId="{C0F4F6D2-0465-42E3-8309-760CB980F8F4}">
      <dgm:prSet/>
      <dgm:spPr/>
      <dgm:t>
        <a:bodyPr/>
        <a:lstStyle/>
        <a:p>
          <a:endParaRPr lang="en-US"/>
        </a:p>
      </dgm:t>
    </dgm:pt>
    <dgm:pt modelId="{5B45ABAE-5DC1-4F64-8CF3-B53C64E9EFCF}">
      <dgm:prSet/>
      <dgm:spPr/>
      <dgm:t>
        <a:bodyPr/>
        <a:lstStyle/>
        <a:p>
          <a:r>
            <a:rPr lang="fr-FR" dirty="0"/>
            <a:t>Dépend de leurs désirs et leurs attentes </a:t>
          </a:r>
          <a:endParaRPr lang="en-US" dirty="0"/>
        </a:p>
      </dgm:t>
    </dgm:pt>
    <dgm:pt modelId="{13856F44-275B-4F81-8CE2-10597DA4CA28}" type="parTrans" cxnId="{8AE348E2-F440-4D38-8BE8-1AD480664FD5}">
      <dgm:prSet/>
      <dgm:spPr/>
      <dgm:t>
        <a:bodyPr/>
        <a:lstStyle/>
        <a:p>
          <a:endParaRPr lang="en-US"/>
        </a:p>
      </dgm:t>
    </dgm:pt>
    <dgm:pt modelId="{050FCB06-7389-4131-A780-2AB45552B73C}" type="sibTrans" cxnId="{8AE348E2-F440-4D38-8BE8-1AD480664FD5}">
      <dgm:prSet/>
      <dgm:spPr/>
      <dgm:t>
        <a:bodyPr/>
        <a:lstStyle/>
        <a:p>
          <a:endParaRPr lang="en-US"/>
        </a:p>
      </dgm:t>
    </dgm:pt>
    <dgm:pt modelId="{BF097360-5EF3-4C44-8CCE-B259339CDD64}">
      <dgm:prSet/>
      <dgm:spPr/>
      <dgm:t>
        <a:bodyPr/>
        <a:lstStyle/>
        <a:p>
          <a:r>
            <a:rPr lang="fr-FR"/>
            <a:t>La clé d’une bonne prise en charge est d’informer les patients </a:t>
          </a:r>
          <a:endParaRPr lang="en-US"/>
        </a:p>
      </dgm:t>
    </dgm:pt>
    <dgm:pt modelId="{8DAC7575-91C5-47EF-8B9E-BC22DA052A6A}" type="parTrans" cxnId="{1D295F65-A47E-45CB-B8F7-3A5130FBC898}">
      <dgm:prSet/>
      <dgm:spPr/>
      <dgm:t>
        <a:bodyPr/>
        <a:lstStyle/>
        <a:p>
          <a:endParaRPr lang="en-US"/>
        </a:p>
      </dgm:t>
    </dgm:pt>
    <dgm:pt modelId="{8ED12B79-40CD-4D30-8192-B1F98F0FB749}" type="sibTrans" cxnId="{1D295F65-A47E-45CB-B8F7-3A5130FBC898}">
      <dgm:prSet/>
      <dgm:spPr/>
      <dgm:t>
        <a:bodyPr/>
        <a:lstStyle/>
        <a:p>
          <a:endParaRPr lang="en-US"/>
        </a:p>
      </dgm:t>
    </dgm:pt>
    <dgm:pt modelId="{47A84E14-91EC-394B-9C13-4D19255A51E8}" type="pres">
      <dgm:prSet presAssocID="{3E1556C0-5B43-4CEE-A440-DA799978EF71}" presName="linear" presStyleCnt="0">
        <dgm:presLayoutVars>
          <dgm:dir/>
          <dgm:animLvl val="lvl"/>
          <dgm:resizeHandles val="exact"/>
        </dgm:presLayoutVars>
      </dgm:prSet>
      <dgm:spPr/>
    </dgm:pt>
    <dgm:pt modelId="{CBDCE172-1A9C-5745-AEFB-528E246B10E8}" type="pres">
      <dgm:prSet presAssocID="{FFA951C8-22C7-4B5E-A11F-C03C58CC47BB}" presName="parentLin" presStyleCnt="0"/>
      <dgm:spPr/>
    </dgm:pt>
    <dgm:pt modelId="{EB6592C9-5751-7E4A-8223-E67756A94103}" type="pres">
      <dgm:prSet presAssocID="{FFA951C8-22C7-4B5E-A11F-C03C58CC47BB}" presName="parentLeftMargin" presStyleLbl="node1" presStyleIdx="0" presStyleCnt="3"/>
      <dgm:spPr/>
    </dgm:pt>
    <dgm:pt modelId="{2F97EAD0-76A2-DA47-ABC1-41C0152DA27D}" type="pres">
      <dgm:prSet presAssocID="{FFA951C8-22C7-4B5E-A11F-C03C58CC47BB}" presName="parentText" presStyleLbl="node1" presStyleIdx="0" presStyleCnt="3">
        <dgm:presLayoutVars>
          <dgm:chMax val="0"/>
          <dgm:bulletEnabled val="1"/>
        </dgm:presLayoutVars>
      </dgm:prSet>
      <dgm:spPr/>
    </dgm:pt>
    <dgm:pt modelId="{F9BD6B44-4F03-304D-863B-2AB862B71634}" type="pres">
      <dgm:prSet presAssocID="{FFA951C8-22C7-4B5E-A11F-C03C58CC47BB}" presName="negativeSpace" presStyleCnt="0"/>
      <dgm:spPr/>
    </dgm:pt>
    <dgm:pt modelId="{4320F7B1-EE38-DB42-97AA-FF3EF1B9BA2B}" type="pres">
      <dgm:prSet presAssocID="{FFA951C8-22C7-4B5E-A11F-C03C58CC47BB}" presName="childText" presStyleLbl="conFgAcc1" presStyleIdx="0" presStyleCnt="3">
        <dgm:presLayoutVars>
          <dgm:bulletEnabled val="1"/>
        </dgm:presLayoutVars>
      </dgm:prSet>
      <dgm:spPr/>
    </dgm:pt>
    <dgm:pt modelId="{5BB188E2-F921-7140-B8E8-A30B8740380D}" type="pres">
      <dgm:prSet presAssocID="{4292F6D0-2742-47DB-8F6E-412AC5DAFBD4}" presName="spaceBetweenRectangles" presStyleCnt="0"/>
      <dgm:spPr/>
    </dgm:pt>
    <dgm:pt modelId="{E8DD9515-941B-6045-BFA1-4F2EDB05F49F}" type="pres">
      <dgm:prSet presAssocID="{5B45ABAE-5DC1-4F64-8CF3-B53C64E9EFCF}" presName="parentLin" presStyleCnt="0"/>
      <dgm:spPr/>
    </dgm:pt>
    <dgm:pt modelId="{873718F6-7315-C642-A2DA-AEBFD381A28A}" type="pres">
      <dgm:prSet presAssocID="{5B45ABAE-5DC1-4F64-8CF3-B53C64E9EFCF}" presName="parentLeftMargin" presStyleLbl="node1" presStyleIdx="0" presStyleCnt="3"/>
      <dgm:spPr/>
    </dgm:pt>
    <dgm:pt modelId="{4A7C88D8-B988-FD4B-AAE2-2AB8EDD6A53D}" type="pres">
      <dgm:prSet presAssocID="{5B45ABAE-5DC1-4F64-8CF3-B53C64E9EFCF}" presName="parentText" presStyleLbl="node1" presStyleIdx="1" presStyleCnt="3">
        <dgm:presLayoutVars>
          <dgm:chMax val="0"/>
          <dgm:bulletEnabled val="1"/>
        </dgm:presLayoutVars>
      </dgm:prSet>
      <dgm:spPr/>
    </dgm:pt>
    <dgm:pt modelId="{7609706B-19AE-744C-A1E3-FE8C422A4EE7}" type="pres">
      <dgm:prSet presAssocID="{5B45ABAE-5DC1-4F64-8CF3-B53C64E9EFCF}" presName="negativeSpace" presStyleCnt="0"/>
      <dgm:spPr/>
    </dgm:pt>
    <dgm:pt modelId="{6951F9C9-0F4A-C143-AA1A-04B6CFE2C67B}" type="pres">
      <dgm:prSet presAssocID="{5B45ABAE-5DC1-4F64-8CF3-B53C64E9EFCF}" presName="childText" presStyleLbl="conFgAcc1" presStyleIdx="1" presStyleCnt="3">
        <dgm:presLayoutVars>
          <dgm:bulletEnabled val="1"/>
        </dgm:presLayoutVars>
      </dgm:prSet>
      <dgm:spPr/>
    </dgm:pt>
    <dgm:pt modelId="{B46EBFD3-1200-A94F-8C1D-3BE5A8CC0DA7}" type="pres">
      <dgm:prSet presAssocID="{050FCB06-7389-4131-A780-2AB45552B73C}" presName="spaceBetweenRectangles" presStyleCnt="0"/>
      <dgm:spPr/>
    </dgm:pt>
    <dgm:pt modelId="{BFB0499F-7471-104D-B483-72D294D13339}" type="pres">
      <dgm:prSet presAssocID="{BF097360-5EF3-4C44-8CCE-B259339CDD64}" presName="parentLin" presStyleCnt="0"/>
      <dgm:spPr/>
    </dgm:pt>
    <dgm:pt modelId="{EA8F2357-FDAF-D642-99AE-495AC0FD0984}" type="pres">
      <dgm:prSet presAssocID="{BF097360-5EF3-4C44-8CCE-B259339CDD64}" presName="parentLeftMargin" presStyleLbl="node1" presStyleIdx="1" presStyleCnt="3"/>
      <dgm:spPr/>
    </dgm:pt>
    <dgm:pt modelId="{4CF7384B-6473-B349-BDF2-0DCC78C0193C}" type="pres">
      <dgm:prSet presAssocID="{BF097360-5EF3-4C44-8CCE-B259339CDD64}" presName="parentText" presStyleLbl="node1" presStyleIdx="2" presStyleCnt="3">
        <dgm:presLayoutVars>
          <dgm:chMax val="0"/>
          <dgm:bulletEnabled val="1"/>
        </dgm:presLayoutVars>
      </dgm:prSet>
      <dgm:spPr/>
    </dgm:pt>
    <dgm:pt modelId="{054BAFAB-36B9-3944-A952-44B2D7D98D9F}" type="pres">
      <dgm:prSet presAssocID="{BF097360-5EF3-4C44-8CCE-B259339CDD64}" presName="negativeSpace" presStyleCnt="0"/>
      <dgm:spPr/>
    </dgm:pt>
    <dgm:pt modelId="{987DDAEB-1C6D-6A45-8FD5-AC3CF8E9933A}" type="pres">
      <dgm:prSet presAssocID="{BF097360-5EF3-4C44-8CCE-B259339CDD64}" presName="childText" presStyleLbl="conFgAcc1" presStyleIdx="2" presStyleCnt="3">
        <dgm:presLayoutVars>
          <dgm:bulletEnabled val="1"/>
        </dgm:presLayoutVars>
      </dgm:prSet>
      <dgm:spPr/>
    </dgm:pt>
  </dgm:ptLst>
  <dgm:cxnLst>
    <dgm:cxn modelId="{1D295F65-A47E-45CB-B8F7-3A5130FBC898}" srcId="{3E1556C0-5B43-4CEE-A440-DA799978EF71}" destId="{BF097360-5EF3-4C44-8CCE-B259339CDD64}" srcOrd="2" destOrd="0" parTransId="{8DAC7575-91C5-47EF-8B9E-BC22DA052A6A}" sibTransId="{8ED12B79-40CD-4D30-8192-B1F98F0FB749}"/>
    <dgm:cxn modelId="{B8B92A72-CB68-834D-885B-79F99C98BB2B}" type="presOf" srcId="{FFA951C8-22C7-4B5E-A11F-C03C58CC47BB}" destId="{EB6592C9-5751-7E4A-8223-E67756A94103}" srcOrd="0" destOrd="0" presId="urn:microsoft.com/office/officeart/2005/8/layout/list1"/>
    <dgm:cxn modelId="{D7A4FF97-CA12-1647-B92A-29DB9F4873C3}" type="presOf" srcId="{5B45ABAE-5DC1-4F64-8CF3-B53C64E9EFCF}" destId="{4A7C88D8-B988-FD4B-AAE2-2AB8EDD6A53D}" srcOrd="1" destOrd="0" presId="urn:microsoft.com/office/officeart/2005/8/layout/list1"/>
    <dgm:cxn modelId="{F9801F9C-7223-6F4B-BFA9-A67B5347C7FE}" type="presOf" srcId="{5B45ABAE-5DC1-4F64-8CF3-B53C64E9EFCF}" destId="{873718F6-7315-C642-A2DA-AEBFD381A28A}" srcOrd="0" destOrd="0" presId="urn:microsoft.com/office/officeart/2005/8/layout/list1"/>
    <dgm:cxn modelId="{C0F4F6D2-0465-42E3-8309-760CB980F8F4}" srcId="{3E1556C0-5B43-4CEE-A440-DA799978EF71}" destId="{FFA951C8-22C7-4B5E-A11F-C03C58CC47BB}" srcOrd="0" destOrd="0" parTransId="{31F40198-3270-4319-B83C-DEB653A10256}" sibTransId="{4292F6D0-2742-47DB-8F6E-412AC5DAFBD4}"/>
    <dgm:cxn modelId="{2117A1E0-DB40-B145-AC0A-7D5AE23481CA}" type="presOf" srcId="{3E1556C0-5B43-4CEE-A440-DA799978EF71}" destId="{47A84E14-91EC-394B-9C13-4D19255A51E8}" srcOrd="0" destOrd="0" presId="urn:microsoft.com/office/officeart/2005/8/layout/list1"/>
    <dgm:cxn modelId="{8AE348E2-F440-4D38-8BE8-1AD480664FD5}" srcId="{3E1556C0-5B43-4CEE-A440-DA799978EF71}" destId="{5B45ABAE-5DC1-4F64-8CF3-B53C64E9EFCF}" srcOrd="1" destOrd="0" parTransId="{13856F44-275B-4F81-8CE2-10597DA4CA28}" sibTransId="{050FCB06-7389-4131-A780-2AB45552B73C}"/>
    <dgm:cxn modelId="{235873EE-8B48-F843-B90E-03C582F3B2A9}" type="presOf" srcId="{BF097360-5EF3-4C44-8CCE-B259339CDD64}" destId="{4CF7384B-6473-B349-BDF2-0DCC78C0193C}" srcOrd="1" destOrd="0" presId="urn:microsoft.com/office/officeart/2005/8/layout/list1"/>
    <dgm:cxn modelId="{CA98E2EF-5458-914C-8D41-A6C46A040D12}" type="presOf" srcId="{FFA951C8-22C7-4B5E-A11F-C03C58CC47BB}" destId="{2F97EAD0-76A2-DA47-ABC1-41C0152DA27D}" srcOrd="1" destOrd="0" presId="urn:microsoft.com/office/officeart/2005/8/layout/list1"/>
    <dgm:cxn modelId="{789587F1-46D6-CA41-9C12-4D84B0BCEABF}" type="presOf" srcId="{BF097360-5EF3-4C44-8CCE-B259339CDD64}" destId="{EA8F2357-FDAF-D642-99AE-495AC0FD0984}" srcOrd="0" destOrd="0" presId="urn:microsoft.com/office/officeart/2005/8/layout/list1"/>
    <dgm:cxn modelId="{DAA6F74E-2A2D-E74F-B0CD-791AF6297787}" type="presParOf" srcId="{47A84E14-91EC-394B-9C13-4D19255A51E8}" destId="{CBDCE172-1A9C-5745-AEFB-528E246B10E8}" srcOrd="0" destOrd="0" presId="urn:microsoft.com/office/officeart/2005/8/layout/list1"/>
    <dgm:cxn modelId="{29EE4D60-30C3-AF46-83F0-B746532F824C}" type="presParOf" srcId="{CBDCE172-1A9C-5745-AEFB-528E246B10E8}" destId="{EB6592C9-5751-7E4A-8223-E67756A94103}" srcOrd="0" destOrd="0" presId="urn:microsoft.com/office/officeart/2005/8/layout/list1"/>
    <dgm:cxn modelId="{57B75C19-A87F-5A42-BC4F-F867ECC27760}" type="presParOf" srcId="{CBDCE172-1A9C-5745-AEFB-528E246B10E8}" destId="{2F97EAD0-76A2-DA47-ABC1-41C0152DA27D}" srcOrd="1" destOrd="0" presId="urn:microsoft.com/office/officeart/2005/8/layout/list1"/>
    <dgm:cxn modelId="{326CBBC6-0B59-7343-88C2-FFACBCF6F6B4}" type="presParOf" srcId="{47A84E14-91EC-394B-9C13-4D19255A51E8}" destId="{F9BD6B44-4F03-304D-863B-2AB862B71634}" srcOrd="1" destOrd="0" presId="urn:microsoft.com/office/officeart/2005/8/layout/list1"/>
    <dgm:cxn modelId="{09E5112B-1740-6A41-ADE6-60FB8566DE5D}" type="presParOf" srcId="{47A84E14-91EC-394B-9C13-4D19255A51E8}" destId="{4320F7B1-EE38-DB42-97AA-FF3EF1B9BA2B}" srcOrd="2" destOrd="0" presId="urn:microsoft.com/office/officeart/2005/8/layout/list1"/>
    <dgm:cxn modelId="{A030A8DD-4AE8-F84E-988E-C543D31169D5}" type="presParOf" srcId="{47A84E14-91EC-394B-9C13-4D19255A51E8}" destId="{5BB188E2-F921-7140-B8E8-A30B8740380D}" srcOrd="3" destOrd="0" presId="urn:microsoft.com/office/officeart/2005/8/layout/list1"/>
    <dgm:cxn modelId="{851DD5BF-B9FA-6841-84C4-52844F878D5C}" type="presParOf" srcId="{47A84E14-91EC-394B-9C13-4D19255A51E8}" destId="{E8DD9515-941B-6045-BFA1-4F2EDB05F49F}" srcOrd="4" destOrd="0" presId="urn:microsoft.com/office/officeart/2005/8/layout/list1"/>
    <dgm:cxn modelId="{953325CE-D501-2743-945D-5F0B5944DD13}" type="presParOf" srcId="{E8DD9515-941B-6045-BFA1-4F2EDB05F49F}" destId="{873718F6-7315-C642-A2DA-AEBFD381A28A}" srcOrd="0" destOrd="0" presId="urn:microsoft.com/office/officeart/2005/8/layout/list1"/>
    <dgm:cxn modelId="{EA8907CA-8D42-1B43-85A9-04D1667A85B6}" type="presParOf" srcId="{E8DD9515-941B-6045-BFA1-4F2EDB05F49F}" destId="{4A7C88D8-B988-FD4B-AAE2-2AB8EDD6A53D}" srcOrd="1" destOrd="0" presId="urn:microsoft.com/office/officeart/2005/8/layout/list1"/>
    <dgm:cxn modelId="{BD8EBDD7-A7DF-6E46-AA74-034AF6B9C368}" type="presParOf" srcId="{47A84E14-91EC-394B-9C13-4D19255A51E8}" destId="{7609706B-19AE-744C-A1E3-FE8C422A4EE7}" srcOrd="5" destOrd="0" presId="urn:microsoft.com/office/officeart/2005/8/layout/list1"/>
    <dgm:cxn modelId="{49B5DF38-AF7E-8844-9D22-F653238BEEAE}" type="presParOf" srcId="{47A84E14-91EC-394B-9C13-4D19255A51E8}" destId="{6951F9C9-0F4A-C143-AA1A-04B6CFE2C67B}" srcOrd="6" destOrd="0" presId="urn:microsoft.com/office/officeart/2005/8/layout/list1"/>
    <dgm:cxn modelId="{18287654-63DD-E94B-9C27-9F2ED5291430}" type="presParOf" srcId="{47A84E14-91EC-394B-9C13-4D19255A51E8}" destId="{B46EBFD3-1200-A94F-8C1D-3BE5A8CC0DA7}" srcOrd="7" destOrd="0" presId="urn:microsoft.com/office/officeart/2005/8/layout/list1"/>
    <dgm:cxn modelId="{A48B20A5-E5DB-8D4C-AA3B-0AE28C969FB4}" type="presParOf" srcId="{47A84E14-91EC-394B-9C13-4D19255A51E8}" destId="{BFB0499F-7471-104D-B483-72D294D13339}" srcOrd="8" destOrd="0" presId="urn:microsoft.com/office/officeart/2005/8/layout/list1"/>
    <dgm:cxn modelId="{BB203895-563E-D842-896A-75CD9605D496}" type="presParOf" srcId="{BFB0499F-7471-104D-B483-72D294D13339}" destId="{EA8F2357-FDAF-D642-99AE-495AC0FD0984}" srcOrd="0" destOrd="0" presId="urn:microsoft.com/office/officeart/2005/8/layout/list1"/>
    <dgm:cxn modelId="{6B07E51F-0EA9-664A-9D01-D85B989B7093}" type="presParOf" srcId="{BFB0499F-7471-104D-B483-72D294D13339}" destId="{4CF7384B-6473-B349-BDF2-0DCC78C0193C}" srcOrd="1" destOrd="0" presId="urn:microsoft.com/office/officeart/2005/8/layout/list1"/>
    <dgm:cxn modelId="{5F21874F-9AB9-1440-BE74-253F36BC9165}" type="presParOf" srcId="{47A84E14-91EC-394B-9C13-4D19255A51E8}" destId="{054BAFAB-36B9-3944-A952-44B2D7D98D9F}" srcOrd="9" destOrd="0" presId="urn:microsoft.com/office/officeart/2005/8/layout/list1"/>
    <dgm:cxn modelId="{37C2938F-9715-C044-8ABB-5EA25AF927D0}" type="presParOf" srcId="{47A84E14-91EC-394B-9C13-4D19255A51E8}" destId="{987DDAEB-1C6D-6A45-8FD5-AC3CF8E9933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E8276-6ACF-4540-92B6-B4D11EFA00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64D169B-6EA8-489A-B819-444544DD87AF}">
      <dgm:prSet/>
      <dgm:spPr/>
      <dgm:t>
        <a:bodyPr/>
        <a:lstStyle/>
        <a:p>
          <a:r>
            <a:rPr lang="fr-FR"/>
            <a:t>Personne assigné homme à la naissance mais se sentant femme </a:t>
          </a:r>
          <a:endParaRPr lang="en-US"/>
        </a:p>
      </dgm:t>
    </dgm:pt>
    <dgm:pt modelId="{4BC172B7-9DD6-4979-82E0-192B53E43E7F}" type="parTrans" cxnId="{08017844-2564-49CA-AEE3-1DB4C86B8EF1}">
      <dgm:prSet/>
      <dgm:spPr/>
      <dgm:t>
        <a:bodyPr/>
        <a:lstStyle/>
        <a:p>
          <a:endParaRPr lang="en-US"/>
        </a:p>
      </dgm:t>
    </dgm:pt>
    <dgm:pt modelId="{A7B13789-BB97-462A-9B60-6B5DB0121568}" type="sibTrans" cxnId="{08017844-2564-49CA-AEE3-1DB4C86B8EF1}">
      <dgm:prSet/>
      <dgm:spPr/>
      <dgm:t>
        <a:bodyPr/>
        <a:lstStyle/>
        <a:p>
          <a:endParaRPr lang="en-US"/>
        </a:p>
      </dgm:t>
    </dgm:pt>
    <dgm:pt modelId="{5A09815B-9A4C-4A14-9A8E-5D2BF3FF072B}">
      <dgm:prSet/>
      <dgm:spPr/>
      <dgm:t>
        <a:bodyPr/>
        <a:lstStyle/>
        <a:p>
          <a:r>
            <a:rPr lang="fr-FR" dirty="0"/>
            <a:t>Prévalence / dépend de la définition : 1/2000 et 1/1000</a:t>
          </a:r>
          <a:endParaRPr lang="en-US" dirty="0"/>
        </a:p>
      </dgm:t>
    </dgm:pt>
    <dgm:pt modelId="{397BCC75-DDFB-4014-8EFA-45819B604DFC}" type="parTrans" cxnId="{55233607-3536-4C6A-AF8F-5DE76A95BD61}">
      <dgm:prSet/>
      <dgm:spPr/>
      <dgm:t>
        <a:bodyPr/>
        <a:lstStyle/>
        <a:p>
          <a:endParaRPr lang="en-US"/>
        </a:p>
      </dgm:t>
    </dgm:pt>
    <dgm:pt modelId="{7914C0CE-485E-48DA-80DD-E862448FB393}" type="sibTrans" cxnId="{55233607-3536-4C6A-AF8F-5DE76A95BD61}">
      <dgm:prSet/>
      <dgm:spPr/>
      <dgm:t>
        <a:bodyPr/>
        <a:lstStyle/>
        <a:p>
          <a:endParaRPr lang="en-US"/>
        </a:p>
      </dgm:t>
    </dgm:pt>
    <dgm:pt modelId="{E03338B6-391A-474D-864F-15F1676C4B28}">
      <dgm:prSet/>
      <dgm:spPr/>
      <dgm:t>
        <a:bodyPr/>
        <a:lstStyle/>
        <a:p>
          <a:r>
            <a:rPr lang="fr-FR"/>
            <a:t>In a 2016 systematic review of 29 studies, the prevalence of transgender women was roughly 5–20 per 100 000 when diagnostic codes or requests for medical treatment were used, or as high as 521 per 100 000 people if based on self-identification.</a:t>
          </a:r>
          <a:endParaRPr lang="en-US"/>
        </a:p>
      </dgm:t>
    </dgm:pt>
    <dgm:pt modelId="{4D5491E4-223B-4EB1-BE44-C060BA2ADBD4}" type="parTrans" cxnId="{8A67DBFC-95AD-4A5A-813A-770F4D5C2DD0}">
      <dgm:prSet/>
      <dgm:spPr/>
      <dgm:t>
        <a:bodyPr/>
        <a:lstStyle/>
        <a:p>
          <a:endParaRPr lang="en-US"/>
        </a:p>
      </dgm:t>
    </dgm:pt>
    <dgm:pt modelId="{FD542E55-2F4F-4E9F-ADC3-D6342EEA8066}" type="sibTrans" cxnId="{8A67DBFC-95AD-4A5A-813A-770F4D5C2DD0}">
      <dgm:prSet/>
      <dgm:spPr/>
      <dgm:t>
        <a:bodyPr/>
        <a:lstStyle/>
        <a:p>
          <a:endParaRPr lang="en-US"/>
        </a:p>
      </dgm:t>
    </dgm:pt>
    <dgm:pt modelId="{861C7A60-D8A1-0846-B1A8-79693D6E061A}" type="pres">
      <dgm:prSet presAssocID="{11DE8276-6ACF-4540-92B6-B4D11EFA0068}" presName="linear" presStyleCnt="0">
        <dgm:presLayoutVars>
          <dgm:animLvl val="lvl"/>
          <dgm:resizeHandles val="exact"/>
        </dgm:presLayoutVars>
      </dgm:prSet>
      <dgm:spPr/>
    </dgm:pt>
    <dgm:pt modelId="{215E8505-8E9F-704D-A01D-2BF4DE28E0F6}" type="pres">
      <dgm:prSet presAssocID="{464D169B-6EA8-489A-B819-444544DD87AF}" presName="parentText" presStyleLbl="node1" presStyleIdx="0" presStyleCnt="2">
        <dgm:presLayoutVars>
          <dgm:chMax val="0"/>
          <dgm:bulletEnabled val="1"/>
        </dgm:presLayoutVars>
      </dgm:prSet>
      <dgm:spPr/>
    </dgm:pt>
    <dgm:pt modelId="{2571C752-E086-4B4B-A73C-6C61EDDCD916}" type="pres">
      <dgm:prSet presAssocID="{A7B13789-BB97-462A-9B60-6B5DB0121568}" presName="spacer" presStyleCnt="0"/>
      <dgm:spPr/>
    </dgm:pt>
    <dgm:pt modelId="{2F4BF247-EE3B-C04A-9026-7315BA48CFC1}" type="pres">
      <dgm:prSet presAssocID="{5A09815B-9A4C-4A14-9A8E-5D2BF3FF072B}" presName="parentText" presStyleLbl="node1" presStyleIdx="1" presStyleCnt="2">
        <dgm:presLayoutVars>
          <dgm:chMax val="0"/>
          <dgm:bulletEnabled val="1"/>
        </dgm:presLayoutVars>
      </dgm:prSet>
      <dgm:spPr/>
    </dgm:pt>
    <dgm:pt modelId="{D8D76E86-9AC3-0E40-A880-2715178DA872}" type="pres">
      <dgm:prSet presAssocID="{5A09815B-9A4C-4A14-9A8E-5D2BF3FF072B}" presName="childText" presStyleLbl="revTx" presStyleIdx="0" presStyleCnt="1">
        <dgm:presLayoutVars>
          <dgm:bulletEnabled val="1"/>
        </dgm:presLayoutVars>
      </dgm:prSet>
      <dgm:spPr/>
    </dgm:pt>
  </dgm:ptLst>
  <dgm:cxnLst>
    <dgm:cxn modelId="{55233607-3536-4C6A-AF8F-5DE76A95BD61}" srcId="{11DE8276-6ACF-4540-92B6-B4D11EFA0068}" destId="{5A09815B-9A4C-4A14-9A8E-5D2BF3FF072B}" srcOrd="1" destOrd="0" parTransId="{397BCC75-DDFB-4014-8EFA-45819B604DFC}" sibTransId="{7914C0CE-485E-48DA-80DD-E862448FB393}"/>
    <dgm:cxn modelId="{B123F10E-25DF-AF42-A193-2B0238C77A0E}" type="presOf" srcId="{11DE8276-6ACF-4540-92B6-B4D11EFA0068}" destId="{861C7A60-D8A1-0846-B1A8-79693D6E061A}" srcOrd="0" destOrd="0" presId="urn:microsoft.com/office/officeart/2005/8/layout/vList2"/>
    <dgm:cxn modelId="{08017844-2564-49CA-AEE3-1DB4C86B8EF1}" srcId="{11DE8276-6ACF-4540-92B6-B4D11EFA0068}" destId="{464D169B-6EA8-489A-B819-444544DD87AF}" srcOrd="0" destOrd="0" parTransId="{4BC172B7-9DD6-4979-82E0-192B53E43E7F}" sibTransId="{A7B13789-BB97-462A-9B60-6B5DB0121568}"/>
    <dgm:cxn modelId="{8C29D4B7-EACF-004E-854C-65BDBADDBB3B}" type="presOf" srcId="{464D169B-6EA8-489A-B819-444544DD87AF}" destId="{215E8505-8E9F-704D-A01D-2BF4DE28E0F6}" srcOrd="0" destOrd="0" presId="urn:microsoft.com/office/officeart/2005/8/layout/vList2"/>
    <dgm:cxn modelId="{B0250FBF-2F67-AE43-824A-B42D3E6A48BA}" type="presOf" srcId="{5A09815B-9A4C-4A14-9A8E-5D2BF3FF072B}" destId="{2F4BF247-EE3B-C04A-9026-7315BA48CFC1}" srcOrd="0" destOrd="0" presId="urn:microsoft.com/office/officeart/2005/8/layout/vList2"/>
    <dgm:cxn modelId="{C8B845C3-291B-7A4A-94B3-45C3D354097B}" type="presOf" srcId="{E03338B6-391A-474D-864F-15F1676C4B28}" destId="{D8D76E86-9AC3-0E40-A880-2715178DA872}" srcOrd="0" destOrd="0" presId="urn:microsoft.com/office/officeart/2005/8/layout/vList2"/>
    <dgm:cxn modelId="{8A67DBFC-95AD-4A5A-813A-770F4D5C2DD0}" srcId="{5A09815B-9A4C-4A14-9A8E-5D2BF3FF072B}" destId="{E03338B6-391A-474D-864F-15F1676C4B28}" srcOrd="0" destOrd="0" parTransId="{4D5491E4-223B-4EB1-BE44-C060BA2ADBD4}" sibTransId="{FD542E55-2F4F-4E9F-ADC3-D6342EEA8066}"/>
    <dgm:cxn modelId="{3C876328-43AB-3043-B7F4-BA4FA6B5028D}" type="presParOf" srcId="{861C7A60-D8A1-0846-B1A8-79693D6E061A}" destId="{215E8505-8E9F-704D-A01D-2BF4DE28E0F6}" srcOrd="0" destOrd="0" presId="urn:microsoft.com/office/officeart/2005/8/layout/vList2"/>
    <dgm:cxn modelId="{54B4C011-D094-1744-BED7-29456B3F3724}" type="presParOf" srcId="{861C7A60-D8A1-0846-B1A8-79693D6E061A}" destId="{2571C752-E086-4B4B-A73C-6C61EDDCD916}" srcOrd="1" destOrd="0" presId="urn:microsoft.com/office/officeart/2005/8/layout/vList2"/>
    <dgm:cxn modelId="{6A0E76B2-3D5C-0A48-B34C-46898C4C209E}" type="presParOf" srcId="{861C7A60-D8A1-0846-B1A8-79693D6E061A}" destId="{2F4BF247-EE3B-C04A-9026-7315BA48CFC1}" srcOrd="2" destOrd="0" presId="urn:microsoft.com/office/officeart/2005/8/layout/vList2"/>
    <dgm:cxn modelId="{010DDD67-66AA-4A49-B324-308BCD9FCD65}" type="presParOf" srcId="{861C7A60-D8A1-0846-B1A8-79693D6E061A}" destId="{D8D76E86-9AC3-0E40-A880-2715178DA87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4E7757-F219-4C98-8BD0-9EBDA392106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670B76-E8EE-47F0-A915-E34114E1A3E5}">
      <dgm:prSet custT="1"/>
      <dgm:spPr/>
      <dgm:t>
        <a:bodyPr/>
        <a:lstStyle/>
        <a:p>
          <a:pPr>
            <a:defRPr cap="all"/>
          </a:pPr>
          <a:r>
            <a:rPr lang="fr-BE" sz="1400" dirty="0"/>
            <a:t>L’</a:t>
          </a:r>
          <a:r>
            <a:rPr lang="fr-BE" sz="1400" dirty="0" err="1"/>
            <a:t>âge</a:t>
          </a:r>
          <a:r>
            <a:rPr lang="fr-BE" sz="1400" dirty="0"/>
            <a:t> à l’instauration du traitement </a:t>
          </a:r>
          <a:r>
            <a:rPr lang="fr-BE" sz="1400" dirty="0" err="1"/>
            <a:t>était</a:t>
          </a:r>
          <a:r>
            <a:rPr lang="fr-BE" sz="1400" dirty="0"/>
            <a:t> fortement lié au risque de </a:t>
          </a:r>
          <a:r>
            <a:rPr lang="fr-BE" sz="1400" dirty="0" err="1"/>
            <a:t>méningiome</a:t>
          </a:r>
          <a:endParaRPr lang="en-US" sz="1400" dirty="0"/>
        </a:p>
      </dgm:t>
    </dgm:pt>
    <dgm:pt modelId="{1228B290-9A5D-41DD-8FDC-71EA9B023AED}" type="parTrans" cxnId="{932751C8-0608-443F-A5F0-4491500FE6FB}">
      <dgm:prSet/>
      <dgm:spPr/>
      <dgm:t>
        <a:bodyPr/>
        <a:lstStyle/>
        <a:p>
          <a:endParaRPr lang="en-US" sz="1400"/>
        </a:p>
      </dgm:t>
    </dgm:pt>
    <dgm:pt modelId="{1D606069-98AA-4716-987E-CCB5B57A3117}" type="sibTrans" cxnId="{932751C8-0608-443F-A5F0-4491500FE6FB}">
      <dgm:prSet/>
      <dgm:spPr/>
      <dgm:t>
        <a:bodyPr/>
        <a:lstStyle/>
        <a:p>
          <a:endParaRPr lang="en-US" sz="1400"/>
        </a:p>
      </dgm:t>
    </dgm:pt>
    <dgm:pt modelId="{445DA16B-3006-43BB-956F-FCFBB8B7EF27}">
      <dgm:prSet custT="1"/>
      <dgm:spPr/>
      <dgm:t>
        <a:bodyPr/>
        <a:lstStyle/>
        <a:p>
          <a:pPr>
            <a:defRPr cap="all"/>
          </a:pPr>
          <a:r>
            <a:rPr lang="fr-BE" sz="1400"/>
            <a:t>Forte relation dose – effet</a:t>
          </a:r>
          <a:endParaRPr lang="en-US" sz="1400"/>
        </a:p>
      </dgm:t>
    </dgm:pt>
    <dgm:pt modelId="{CBFF54F1-2DFC-4422-8BAB-1A4CEDA7AE82}" type="parTrans" cxnId="{9F3E7842-A664-40B7-9D82-F8118141DE88}">
      <dgm:prSet/>
      <dgm:spPr/>
      <dgm:t>
        <a:bodyPr/>
        <a:lstStyle/>
        <a:p>
          <a:endParaRPr lang="en-US" sz="1400"/>
        </a:p>
      </dgm:t>
    </dgm:pt>
    <dgm:pt modelId="{D27EE6DE-89CA-4EC6-8598-861CE22287EC}" type="sibTrans" cxnId="{9F3E7842-A664-40B7-9D82-F8118141DE88}">
      <dgm:prSet/>
      <dgm:spPr/>
      <dgm:t>
        <a:bodyPr/>
        <a:lstStyle/>
        <a:p>
          <a:endParaRPr lang="en-US" sz="1400"/>
        </a:p>
      </dgm:t>
    </dgm:pt>
    <dgm:pt modelId="{43AB9625-8A5E-4CAC-AA95-A28516F0C7A7}">
      <dgm:prSet custT="1"/>
      <dgm:spPr/>
      <dgm:t>
        <a:bodyPr/>
        <a:lstStyle/>
        <a:p>
          <a:pPr>
            <a:defRPr cap="all"/>
          </a:pPr>
          <a:r>
            <a:rPr lang="fr-BE" sz="1400"/>
            <a:t>Le risque de méningiome diminue fortement après l’arrêt d’au moins 1an mais reste supérieur par rapport au risque de base sans exposition à l’AC </a:t>
          </a:r>
          <a:endParaRPr lang="en-US" sz="1400"/>
        </a:p>
      </dgm:t>
    </dgm:pt>
    <dgm:pt modelId="{863B3229-0C34-4498-B833-B572712BD447}" type="parTrans" cxnId="{E36247CA-E641-4CBA-8290-1CDFECF011B4}">
      <dgm:prSet/>
      <dgm:spPr/>
      <dgm:t>
        <a:bodyPr/>
        <a:lstStyle/>
        <a:p>
          <a:endParaRPr lang="en-US" sz="1400"/>
        </a:p>
      </dgm:t>
    </dgm:pt>
    <dgm:pt modelId="{4109A148-70F7-42B8-9B99-D3BDD77EDC3E}" type="sibTrans" cxnId="{E36247CA-E641-4CBA-8290-1CDFECF011B4}">
      <dgm:prSet/>
      <dgm:spPr/>
      <dgm:t>
        <a:bodyPr/>
        <a:lstStyle/>
        <a:p>
          <a:endParaRPr lang="en-US" sz="1400"/>
        </a:p>
      </dgm:t>
    </dgm:pt>
    <dgm:pt modelId="{7ED52B75-4740-4732-B36D-4A2D7C8C3DFE}">
      <dgm:prSet custT="1"/>
      <dgm:spPr/>
      <dgm:t>
        <a:bodyPr/>
        <a:lstStyle/>
        <a:p>
          <a:pPr>
            <a:defRPr cap="all"/>
          </a:pPr>
          <a:r>
            <a:rPr lang="fr-BE" sz="1400"/>
            <a:t>Localisation au niveau de l’étage antérieur de la base du crâne – quasi spécifique – au exposition prolongée d’AC </a:t>
          </a:r>
          <a:endParaRPr lang="en-US" sz="1400"/>
        </a:p>
      </dgm:t>
    </dgm:pt>
    <dgm:pt modelId="{8D61A3C5-87FC-42B7-80D8-9CD198B708EC}" type="parTrans" cxnId="{EEE22EFF-7A99-4705-B797-42C86563520B}">
      <dgm:prSet/>
      <dgm:spPr/>
      <dgm:t>
        <a:bodyPr/>
        <a:lstStyle/>
        <a:p>
          <a:endParaRPr lang="en-US" sz="1400"/>
        </a:p>
      </dgm:t>
    </dgm:pt>
    <dgm:pt modelId="{74D985A3-BB9B-43E2-8E8E-4381C785C505}" type="sibTrans" cxnId="{EEE22EFF-7A99-4705-B797-42C86563520B}">
      <dgm:prSet/>
      <dgm:spPr/>
      <dgm:t>
        <a:bodyPr/>
        <a:lstStyle/>
        <a:p>
          <a:endParaRPr lang="en-US" sz="1400"/>
        </a:p>
      </dgm:t>
    </dgm:pt>
    <dgm:pt modelId="{7080900F-2527-6142-B688-820492E720FB}">
      <dgm:prSet custT="1"/>
      <dgm:spPr/>
      <dgm:t>
        <a:bodyPr/>
        <a:lstStyle/>
        <a:p>
          <a:pPr>
            <a:defRPr cap="all"/>
          </a:pPr>
          <a:r>
            <a:rPr lang="fr-FR" sz="1400"/>
            <a:t>Régression d'un meningiome apres arret d'androcur</a:t>
          </a:r>
        </a:p>
        <a:p>
          <a:pPr>
            <a:defRPr cap="all"/>
          </a:pPr>
          <a:r>
            <a:rPr lang="fr-FR" sz="1400"/>
            <a:t>(cfr case report)</a:t>
          </a:r>
        </a:p>
      </dgm:t>
    </dgm:pt>
    <dgm:pt modelId="{2D3814D3-3A65-F84C-858D-548F7297ED66}" type="parTrans" cxnId="{CE7A0F2B-D218-5B46-B906-50B8FD560326}">
      <dgm:prSet/>
      <dgm:spPr/>
      <dgm:t>
        <a:bodyPr/>
        <a:lstStyle/>
        <a:p>
          <a:endParaRPr lang="fr-FR" sz="1400"/>
        </a:p>
      </dgm:t>
    </dgm:pt>
    <dgm:pt modelId="{C1EB09D2-53ED-4948-902D-2006D59A8AD8}" type="sibTrans" cxnId="{CE7A0F2B-D218-5B46-B906-50B8FD560326}">
      <dgm:prSet/>
      <dgm:spPr/>
      <dgm:t>
        <a:bodyPr/>
        <a:lstStyle/>
        <a:p>
          <a:endParaRPr lang="fr-FR" sz="1400"/>
        </a:p>
      </dgm:t>
    </dgm:pt>
    <dgm:pt modelId="{77EA735A-AFDA-4403-8FD1-2D6B92611C13}" type="pres">
      <dgm:prSet presAssocID="{304E7757-F219-4C98-8BD0-9EBDA392106D}" presName="root" presStyleCnt="0">
        <dgm:presLayoutVars>
          <dgm:dir/>
          <dgm:resizeHandles val="exact"/>
        </dgm:presLayoutVars>
      </dgm:prSet>
      <dgm:spPr/>
    </dgm:pt>
    <dgm:pt modelId="{B921662A-47F8-4548-A1F2-8B1C8E20F084}" type="pres">
      <dgm:prSet presAssocID="{D3670B76-E8EE-47F0-A915-E34114E1A3E5}" presName="compNode" presStyleCnt="0"/>
      <dgm:spPr/>
    </dgm:pt>
    <dgm:pt modelId="{784FD84A-1B50-43F6-B6EC-E9F64AE50F22}" type="pres">
      <dgm:prSet presAssocID="{D3670B76-E8EE-47F0-A915-E34114E1A3E5}" presName="iconBgRect" presStyleLbl="bgShp" presStyleIdx="0" presStyleCnt="5"/>
      <dgm:spPr/>
    </dgm:pt>
    <dgm:pt modelId="{694566EB-DB46-4EED-8939-EE567E8E7733}" type="pres">
      <dgm:prSet presAssocID="{D3670B76-E8EE-47F0-A915-E34114E1A3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524CA54-00A4-4E95-B893-3814A190E059}" type="pres">
      <dgm:prSet presAssocID="{D3670B76-E8EE-47F0-A915-E34114E1A3E5}" presName="spaceRect" presStyleCnt="0"/>
      <dgm:spPr/>
    </dgm:pt>
    <dgm:pt modelId="{2CD10CCE-55F9-4FB6-A1B9-2B232EE902FB}" type="pres">
      <dgm:prSet presAssocID="{D3670B76-E8EE-47F0-A915-E34114E1A3E5}" presName="textRect" presStyleLbl="revTx" presStyleIdx="0" presStyleCnt="5">
        <dgm:presLayoutVars>
          <dgm:chMax val="1"/>
          <dgm:chPref val="1"/>
        </dgm:presLayoutVars>
      </dgm:prSet>
      <dgm:spPr/>
    </dgm:pt>
    <dgm:pt modelId="{C622A785-0073-4B34-8B7C-B88FBC71EF3B}" type="pres">
      <dgm:prSet presAssocID="{1D606069-98AA-4716-987E-CCB5B57A3117}" presName="sibTrans" presStyleCnt="0"/>
      <dgm:spPr/>
    </dgm:pt>
    <dgm:pt modelId="{25FCE487-E546-416B-B85C-449FAF8CE490}" type="pres">
      <dgm:prSet presAssocID="{445DA16B-3006-43BB-956F-FCFBB8B7EF27}" presName="compNode" presStyleCnt="0"/>
      <dgm:spPr/>
    </dgm:pt>
    <dgm:pt modelId="{D277A0E3-C609-4FB7-92ED-1BA0EE317FBD}" type="pres">
      <dgm:prSet presAssocID="{445DA16B-3006-43BB-956F-FCFBB8B7EF27}" presName="iconBgRect" presStyleLbl="bgShp" presStyleIdx="1" presStyleCnt="5"/>
      <dgm:spPr/>
    </dgm:pt>
    <dgm:pt modelId="{4F07E8F3-299D-4EDC-B605-3E3795B58952}" type="pres">
      <dgm:prSet presAssocID="{445DA16B-3006-43BB-956F-FCFBB8B7EF2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DEBE0718-A953-4E84-A72A-9E95E194F9D4}" type="pres">
      <dgm:prSet presAssocID="{445DA16B-3006-43BB-956F-FCFBB8B7EF27}" presName="spaceRect" presStyleCnt="0"/>
      <dgm:spPr/>
    </dgm:pt>
    <dgm:pt modelId="{5D10D9E8-2926-475B-8B25-56EEC28D4929}" type="pres">
      <dgm:prSet presAssocID="{445DA16B-3006-43BB-956F-FCFBB8B7EF27}" presName="textRect" presStyleLbl="revTx" presStyleIdx="1" presStyleCnt="5">
        <dgm:presLayoutVars>
          <dgm:chMax val="1"/>
          <dgm:chPref val="1"/>
        </dgm:presLayoutVars>
      </dgm:prSet>
      <dgm:spPr/>
    </dgm:pt>
    <dgm:pt modelId="{34ED99E8-6B10-47DD-B331-0A27EA233A73}" type="pres">
      <dgm:prSet presAssocID="{D27EE6DE-89CA-4EC6-8598-861CE22287EC}" presName="sibTrans" presStyleCnt="0"/>
      <dgm:spPr/>
    </dgm:pt>
    <dgm:pt modelId="{CAF9A3C3-9EE5-43A3-A008-BF4F120CEDAC}" type="pres">
      <dgm:prSet presAssocID="{7ED52B75-4740-4732-B36D-4A2D7C8C3DFE}" presName="compNode" presStyleCnt="0"/>
      <dgm:spPr/>
    </dgm:pt>
    <dgm:pt modelId="{4A34A080-D9CF-422B-B94E-5EBCB0DA3893}" type="pres">
      <dgm:prSet presAssocID="{7ED52B75-4740-4732-B36D-4A2D7C8C3DFE}" presName="iconBgRect" presStyleLbl="bgShp" presStyleIdx="2" presStyleCnt="5"/>
      <dgm:spPr/>
    </dgm:pt>
    <dgm:pt modelId="{2F010CE1-EF22-4E56-A507-16502E584DC8}" type="pres">
      <dgm:prSet presAssocID="{7ED52B75-4740-4732-B36D-4A2D7C8C3D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1D0A36C5-6CEF-45E3-BF66-CA83A891B93E}" type="pres">
      <dgm:prSet presAssocID="{7ED52B75-4740-4732-B36D-4A2D7C8C3DFE}" presName="spaceRect" presStyleCnt="0"/>
      <dgm:spPr/>
    </dgm:pt>
    <dgm:pt modelId="{38C3A1AD-FC8E-45F9-861A-9FD6462A142C}" type="pres">
      <dgm:prSet presAssocID="{7ED52B75-4740-4732-B36D-4A2D7C8C3DFE}" presName="textRect" presStyleLbl="revTx" presStyleIdx="2" presStyleCnt="5">
        <dgm:presLayoutVars>
          <dgm:chMax val="1"/>
          <dgm:chPref val="1"/>
        </dgm:presLayoutVars>
      </dgm:prSet>
      <dgm:spPr/>
    </dgm:pt>
    <dgm:pt modelId="{AAC5DF02-7B87-445D-8F69-72B5E4B59766}" type="pres">
      <dgm:prSet presAssocID="{74D985A3-BB9B-43E2-8E8E-4381C785C505}" presName="sibTrans" presStyleCnt="0"/>
      <dgm:spPr/>
    </dgm:pt>
    <dgm:pt modelId="{9855AEEE-0C92-4466-917F-3443E204E5F7}" type="pres">
      <dgm:prSet presAssocID="{43AB9625-8A5E-4CAC-AA95-A28516F0C7A7}" presName="compNode" presStyleCnt="0"/>
      <dgm:spPr/>
    </dgm:pt>
    <dgm:pt modelId="{320BFD0D-C5BB-4499-AC24-71DF1A58E102}" type="pres">
      <dgm:prSet presAssocID="{43AB9625-8A5E-4CAC-AA95-A28516F0C7A7}" presName="iconBgRect" presStyleLbl="bgShp" presStyleIdx="3" presStyleCnt="5"/>
      <dgm:spPr/>
    </dgm:pt>
    <dgm:pt modelId="{7D03BA2B-66E3-427B-AE14-67D7AA7CF45A}" type="pres">
      <dgm:prSet presAssocID="{43AB9625-8A5E-4CAC-AA95-A28516F0C7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eed Bump"/>
        </a:ext>
      </dgm:extLst>
    </dgm:pt>
    <dgm:pt modelId="{EE6C0286-BF58-48BE-97F0-61256D4EC83D}" type="pres">
      <dgm:prSet presAssocID="{43AB9625-8A5E-4CAC-AA95-A28516F0C7A7}" presName="spaceRect" presStyleCnt="0"/>
      <dgm:spPr/>
    </dgm:pt>
    <dgm:pt modelId="{5816D70B-5539-4D17-9CD4-69E2C2BFA294}" type="pres">
      <dgm:prSet presAssocID="{43AB9625-8A5E-4CAC-AA95-A28516F0C7A7}" presName="textRect" presStyleLbl="revTx" presStyleIdx="3" presStyleCnt="5">
        <dgm:presLayoutVars>
          <dgm:chMax val="1"/>
          <dgm:chPref val="1"/>
        </dgm:presLayoutVars>
      </dgm:prSet>
      <dgm:spPr/>
    </dgm:pt>
    <dgm:pt modelId="{DFAA25BE-5F1F-4E38-9E0D-49C83E5AC7A4}" type="pres">
      <dgm:prSet presAssocID="{4109A148-70F7-42B8-9B99-D3BDD77EDC3E}" presName="sibTrans" presStyleCnt="0"/>
      <dgm:spPr/>
    </dgm:pt>
    <dgm:pt modelId="{7AB2AB4C-64E2-4248-8558-B28DE271C37A}" type="pres">
      <dgm:prSet presAssocID="{7080900F-2527-6142-B688-820492E720FB}" presName="compNode" presStyleCnt="0"/>
      <dgm:spPr/>
    </dgm:pt>
    <dgm:pt modelId="{FA8B9479-A167-4030-9014-0B803C476FE8}" type="pres">
      <dgm:prSet presAssocID="{7080900F-2527-6142-B688-820492E720FB}" presName="iconBgRect" presStyleLbl="bgShp" presStyleIdx="4" presStyleCnt="5"/>
      <dgm:spPr/>
    </dgm:pt>
    <dgm:pt modelId="{C678A22D-1F35-4C53-9D4F-17C08994B101}" type="pres">
      <dgm:prSet presAssocID="{7080900F-2527-6142-B688-820492E720F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Œil"/>
        </a:ext>
      </dgm:extLst>
    </dgm:pt>
    <dgm:pt modelId="{65F694D4-4B91-45CB-B691-F31D74532B38}" type="pres">
      <dgm:prSet presAssocID="{7080900F-2527-6142-B688-820492E720FB}" presName="spaceRect" presStyleCnt="0"/>
      <dgm:spPr/>
    </dgm:pt>
    <dgm:pt modelId="{344E38F6-126C-4CA1-871F-77EE27F31FF9}" type="pres">
      <dgm:prSet presAssocID="{7080900F-2527-6142-B688-820492E720FB}" presName="textRect" presStyleLbl="revTx" presStyleIdx="4" presStyleCnt="5">
        <dgm:presLayoutVars>
          <dgm:chMax val="1"/>
          <dgm:chPref val="1"/>
        </dgm:presLayoutVars>
      </dgm:prSet>
      <dgm:spPr/>
    </dgm:pt>
  </dgm:ptLst>
  <dgm:cxnLst>
    <dgm:cxn modelId="{5EB21D1A-68AF-9549-AC74-3FB25B107831}" type="presOf" srcId="{304E7757-F219-4C98-8BD0-9EBDA392106D}" destId="{77EA735A-AFDA-4403-8FD1-2D6B92611C13}" srcOrd="0" destOrd="0" presId="urn:microsoft.com/office/officeart/2018/5/layout/IconCircleLabelList"/>
    <dgm:cxn modelId="{CE7A0F2B-D218-5B46-B906-50B8FD560326}" srcId="{304E7757-F219-4C98-8BD0-9EBDA392106D}" destId="{7080900F-2527-6142-B688-820492E720FB}" srcOrd="4" destOrd="0" parTransId="{2D3814D3-3A65-F84C-858D-548F7297ED66}" sibTransId="{C1EB09D2-53ED-4948-902D-2006D59A8AD8}"/>
    <dgm:cxn modelId="{9540DD30-920A-5642-9BBD-F57B58297CBC}" type="presOf" srcId="{D3670B76-E8EE-47F0-A915-E34114E1A3E5}" destId="{2CD10CCE-55F9-4FB6-A1B9-2B232EE902FB}" srcOrd="0" destOrd="0" presId="urn:microsoft.com/office/officeart/2018/5/layout/IconCircleLabelList"/>
    <dgm:cxn modelId="{9F3E7842-A664-40B7-9D82-F8118141DE88}" srcId="{304E7757-F219-4C98-8BD0-9EBDA392106D}" destId="{445DA16B-3006-43BB-956F-FCFBB8B7EF27}" srcOrd="1" destOrd="0" parTransId="{CBFF54F1-2DFC-4422-8BAB-1A4CEDA7AE82}" sibTransId="{D27EE6DE-89CA-4EC6-8598-861CE22287EC}"/>
    <dgm:cxn modelId="{52B3DE62-BBBF-924D-9CEE-2E6D2A03AAB7}" type="presOf" srcId="{7080900F-2527-6142-B688-820492E720FB}" destId="{344E38F6-126C-4CA1-871F-77EE27F31FF9}" srcOrd="0" destOrd="0" presId="urn:microsoft.com/office/officeart/2018/5/layout/IconCircleLabelList"/>
    <dgm:cxn modelId="{F43398BB-2E6A-4345-AAAE-4EFDEF7EE2A8}" type="presOf" srcId="{445DA16B-3006-43BB-956F-FCFBB8B7EF27}" destId="{5D10D9E8-2926-475B-8B25-56EEC28D4929}" srcOrd="0" destOrd="0" presId="urn:microsoft.com/office/officeart/2018/5/layout/IconCircleLabelList"/>
    <dgm:cxn modelId="{932751C8-0608-443F-A5F0-4491500FE6FB}" srcId="{304E7757-F219-4C98-8BD0-9EBDA392106D}" destId="{D3670B76-E8EE-47F0-A915-E34114E1A3E5}" srcOrd="0" destOrd="0" parTransId="{1228B290-9A5D-41DD-8FDC-71EA9B023AED}" sibTransId="{1D606069-98AA-4716-987E-CCB5B57A3117}"/>
    <dgm:cxn modelId="{E36247CA-E641-4CBA-8290-1CDFECF011B4}" srcId="{304E7757-F219-4C98-8BD0-9EBDA392106D}" destId="{43AB9625-8A5E-4CAC-AA95-A28516F0C7A7}" srcOrd="3" destOrd="0" parTransId="{863B3229-0C34-4498-B833-B572712BD447}" sibTransId="{4109A148-70F7-42B8-9B99-D3BDD77EDC3E}"/>
    <dgm:cxn modelId="{E77289CD-E7CD-4F4A-8439-7F4A617B8D37}" type="presOf" srcId="{7ED52B75-4740-4732-B36D-4A2D7C8C3DFE}" destId="{38C3A1AD-FC8E-45F9-861A-9FD6462A142C}" srcOrd="0" destOrd="0" presId="urn:microsoft.com/office/officeart/2018/5/layout/IconCircleLabelList"/>
    <dgm:cxn modelId="{FDE2D7DE-5386-2243-B1E2-4F907A24959E}" type="presOf" srcId="{43AB9625-8A5E-4CAC-AA95-A28516F0C7A7}" destId="{5816D70B-5539-4D17-9CD4-69E2C2BFA294}" srcOrd="0" destOrd="0" presId="urn:microsoft.com/office/officeart/2018/5/layout/IconCircleLabelList"/>
    <dgm:cxn modelId="{EEE22EFF-7A99-4705-B797-42C86563520B}" srcId="{304E7757-F219-4C98-8BD0-9EBDA392106D}" destId="{7ED52B75-4740-4732-B36D-4A2D7C8C3DFE}" srcOrd="2" destOrd="0" parTransId="{8D61A3C5-87FC-42B7-80D8-9CD198B708EC}" sibTransId="{74D985A3-BB9B-43E2-8E8E-4381C785C505}"/>
    <dgm:cxn modelId="{A3CF7559-F207-1540-A95D-3F0BCD0B6888}" type="presParOf" srcId="{77EA735A-AFDA-4403-8FD1-2D6B92611C13}" destId="{B921662A-47F8-4548-A1F2-8B1C8E20F084}" srcOrd="0" destOrd="0" presId="urn:microsoft.com/office/officeart/2018/5/layout/IconCircleLabelList"/>
    <dgm:cxn modelId="{99AD13F3-A32D-2F41-A2A7-CA6AE3B27CA2}" type="presParOf" srcId="{B921662A-47F8-4548-A1F2-8B1C8E20F084}" destId="{784FD84A-1B50-43F6-B6EC-E9F64AE50F22}" srcOrd="0" destOrd="0" presId="urn:microsoft.com/office/officeart/2018/5/layout/IconCircleLabelList"/>
    <dgm:cxn modelId="{3A78C46D-000B-8149-A3E2-29787EC4C576}" type="presParOf" srcId="{B921662A-47F8-4548-A1F2-8B1C8E20F084}" destId="{694566EB-DB46-4EED-8939-EE567E8E7733}" srcOrd="1" destOrd="0" presId="urn:microsoft.com/office/officeart/2018/5/layout/IconCircleLabelList"/>
    <dgm:cxn modelId="{730B10F0-8C73-C344-8DF5-977DAC21F778}" type="presParOf" srcId="{B921662A-47F8-4548-A1F2-8B1C8E20F084}" destId="{E524CA54-00A4-4E95-B893-3814A190E059}" srcOrd="2" destOrd="0" presId="urn:microsoft.com/office/officeart/2018/5/layout/IconCircleLabelList"/>
    <dgm:cxn modelId="{4B253F67-B051-CE43-9110-CC27610B410E}" type="presParOf" srcId="{B921662A-47F8-4548-A1F2-8B1C8E20F084}" destId="{2CD10CCE-55F9-4FB6-A1B9-2B232EE902FB}" srcOrd="3" destOrd="0" presId="urn:microsoft.com/office/officeart/2018/5/layout/IconCircleLabelList"/>
    <dgm:cxn modelId="{B974D856-569C-634F-B01E-2830552E9ADB}" type="presParOf" srcId="{77EA735A-AFDA-4403-8FD1-2D6B92611C13}" destId="{C622A785-0073-4B34-8B7C-B88FBC71EF3B}" srcOrd="1" destOrd="0" presId="urn:microsoft.com/office/officeart/2018/5/layout/IconCircleLabelList"/>
    <dgm:cxn modelId="{3A668B12-C410-F84C-A521-A2648A581EEA}" type="presParOf" srcId="{77EA735A-AFDA-4403-8FD1-2D6B92611C13}" destId="{25FCE487-E546-416B-B85C-449FAF8CE490}" srcOrd="2" destOrd="0" presId="urn:microsoft.com/office/officeart/2018/5/layout/IconCircleLabelList"/>
    <dgm:cxn modelId="{6BE81B3F-C3C9-4741-AEA7-8DE9E50BB644}" type="presParOf" srcId="{25FCE487-E546-416B-B85C-449FAF8CE490}" destId="{D277A0E3-C609-4FB7-92ED-1BA0EE317FBD}" srcOrd="0" destOrd="0" presId="urn:microsoft.com/office/officeart/2018/5/layout/IconCircleLabelList"/>
    <dgm:cxn modelId="{65BDF7A1-9935-5E4D-B947-425AE3101C5A}" type="presParOf" srcId="{25FCE487-E546-416B-B85C-449FAF8CE490}" destId="{4F07E8F3-299D-4EDC-B605-3E3795B58952}" srcOrd="1" destOrd="0" presId="urn:microsoft.com/office/officeart/2018/5/layout/IconCircleLabelList"/>
    <dgm:cxn modelId="{4251AAD9-E46C-AB4A-A626-EA3537CB9782}" type="presParOf" srcId="{25FCE487-E546-416B-B85C-449FAF8CE490}" destId="{DEBE0718-A953-4E84-A72A-9E95E194F9D4}" srcOrd="2" destOrd="0" presId="urn:microsoft.com/office/officeart/2018/5/layout/IconCircleLabelList"/>
    <dgm:cxn modelId="{C5B71A8E-FDC0-3144-A1A9-19F1E6EB1739}" type="presParOf" srcId="{25FCE487-E546-416B-B85C-449FAF8CE490}" destId="{5D10D9E8-2926-475B-8B25-56EEC28D4929}" srcOrd="3" destOrd="0" presId="urn:microsoft.com/office/officeart/2018/5/layout/IconCircleLabelList"/>
    <dgm:cxn modelId="{25B4A34B-B6B3-3E4F-8109-80E9A50C9AEB}" type="presParOf" srcId="{77EA735A-AFDA-4403-8FD1-2D6B92611C13}" destId="{34ED99E8-6B10-47DD-B331-0A27EA233A73}" srcOrd="3" destOrd="0" presId="urn:microsoft.com/office/officeart/2018/5/layout/IconCircleLabelList"/>
    <dgm:cxn modelId="{DA5C2ED3-4DA8-EC46-B837-376E76918F1C}" type="presParOf" srcId="{77EA735A-AFDA-4403-8FD1-2D6B92611C13}" destId="{CAF9A3C3-9EE5-43A3-A008-BF4F120CEDAC}" srcOrd="4" destOrd="0" presId="urn:microsoft.com/office/officeart/2018/5/layout/IconCircleLabelList"/>
    <dgm:cxn modelId="{FF57267E-688A-9041-AD1E-97F97A59E098}" type="presParOf" srcId="{CAF9A3C3-9EE5-43A3-A008-BF4F120CEDAC}" destId="{4A34A080-D9CF-422B-B94E-5EBCB0DA3893}" srcOrd="0" destOrd="0" presId="urn:microsoft.com/office/officeart/2018/5/layout/IconCircleLabelList"/>
    <dgm:cxn modelId="{44CB1168-FE00-4B42-B1F7-E10C87DA308A}" type="presParOf" srcId="{CAF9A3C3-9EE5-43A3-A008-BF4F120CEDAC}" destId="{2F010CE1-EF22-4E56-A507-16502E584DC8}" srcOrd="1" destOrd="0" presId="urn:microsoft.com/office/officeart/2018/5/layout/IconCircleLabelList"/>
    <dgm:cxn modelId="{3DCE5989-C192-0D4D-BA23-AF1E7A84513E}" type="presParOf" srcId="{CAF9A3C3-9EE5-43A3-A008-BF4F120CEDAC}" destId="{1D0A36C5-6CEF-45E3-BF66-CA83A891B93E}" srcOrd="2" destOrd="0" presId="urn:microsoft.com/office/officeart/2018/5/layout/IconCircleLabelList"/>
    <dgm:cxn modelId="{5C79F6B1-3B57-0945-9ED1-7855CE7711A9}" type="presParOf" srcId="{CAF9A3C3-9EE5-43A3-A008-BF4F120CEDAC}" destId="{38C3A1AD-FC8E-45F9-861A-9FD6462A142C}" srcOrd="3" destOrd="0" presId="urn:microsoft.com/office/officeart/2018/5/layout/IconCircleLabelList"/>
    <dgm:cxn modelId="{21E52717-76A4-3149-9D23-BA8B5327A742}" type="presParOf" srcId="{77EA735A-AFDA-4403-8FD1-2D6B92611C13}" destId="{AAC5DF02-7B87-445D-8F69-72B5E4B59766}" srcOrd="5" destOrd="0" presId="urn:microsoft.com/office/officeart/2018/5/layout/IconCircleLabelList"/>
    <dgm:cxn modelId="{C050C9D3-EE45-7E4E-A109-F6C5524F7CEB}" type="presParOf" srcId="{77EA735A-AFDA-4403-8FD1-2D6B92611C13}" destId="{9855AEEE-0C92-4466-917F-3443E204E5F7}" srcOrd="6" destOrd="0" presId="urn:microsoft.com/office/officeart/2018/5/layout/IconCircleLabelList"/>
    <dgm:cxn modelId="{BF517804-F2EC-874B-927A-38C7C3493755}" type="presParOf" srcId="{9855AEEE-0C92-4466-917F-3443E204E5F7}" destId="{320BFD0D-C5BB-4499-AC24-71DF1A58E102}" srcOrd="0" destOrd="0" presId="urn:microsoft.com/office/officeart/2018/5/layout/IconCircleLabelList"/>
    <dgm:cxn modelId="{BDB631D4-9169-EC43-BF36-71EEEC8A6FE1}" type="presParOf" srcId="{9855AEEE-0C92-4466-917F-3443E204E5F7}" destId="{7D03BA2B-66E3-427B-AE14-67D7AA7CF45A}" srcOrd="1" destOrd="0" presId="urn:microsoft.com/office/officeart/2018/5/layout/IconCircleLabelList"/>
    <dgm:cxn modelId="{F44AC2A5-068E-5041-BFE6-54DA71BBF422}" type="presParOf" srcId="{9855AEEE-0C92-4466-917F-3443E204E5F7}" destId="{EE6C0286-BF58-48BE-97F0-61256D4EC83D}" srcOrd="2" destOrd="0" presId="urn:microsoft.com/office/officeart/2018/5/layout/IconCircleLabelList"/>
    <dgm:cxn modelId="{1FBA6538-F145-7F4B-A60A-A11375FC594B}" type="presParOf" srcId="{9855AEEE-0C92-4466-917F-3443E204E5F7}" destId="{5816D70B-5539-4D17-9CD4-69E2C2BFA294}" srcOrd="3" destOrd="0" presId="urn:microsoft.com/office/officeart/2018/5/layout/IconCircleLabelList"/>
    <dgm:cxn modelId="{0C6502C6-234D-ED41-AC1B-B7D7D921D769}" type="presParOf" srcId="{77EA735A-AFDA-4403-8FD1-2D6B92611C13}" destId="{DFAA25BE-5F1F-4E38-9E0D-49C83E5AC7A4}" srcOrd="7" destOrd="0" presId="urn:microsoft.com/office/officeart/2018/5/layout/IconCircleLabelList"/>
    <dgm:cxn modelId="{3B43CB1D-26AA-7E46-A14F-77B49E56AC60}" type="presParOf" srcId="{77EA735A-AFDA-4403-8FD1-2D6B92611C13}" destId="{7AB2AB4C-64E2-4248-8558-B28DE271C37A}" srcOrd="8" destOrd="0" presId="urn:microsoft.com/office/officeart/2018/5/layout/IconCircleLabelList"/>
    <dgm:cxn modelId="{592AF77D-AB11-1245-AC09-0BACDEAFC205}" type="presParOf" srcId="{7AB2AB4C-64E2-4248-8558-B28DE271C37A}" destId="{FA8B9479-A167-4030-9014-0B803C476FE8}" srcOrd="0" destOrd="0" presId="urn:microsoft.com/office/officeart/2018/5/layout/IconCircleLabelList"/>
    <dgm:cxn modelId="{6478600E-8942-5347-8E26-4D02484837FB}" type="presParOf" srcId="{7AB2AB4C-64E2-4248-8558-B28DE271C37A}" destId="{C678A22D-1F35-4C53-9D4F-17C08994B101}" srcOrd="1" destOrd="0" presId="urn:microsoft.com/office/officeart/2018/5/layout/IconCircleLabelList"/>
    <dgm:cxn modelId="{CB1C3D85-131C-5641-8E5D-5897162411A5}" type="presParOf" srcId="{7AB2AB4C-64E2-4248-8558-B28DE271C37A}" destId="{65F694D4-4B91-45CB-B691-F31D74532B38}" srcOrd="2" destOrd="0" presId="urn:microsoft.com/office/officeart/2018/5/layout/IconCircleLabelList"/>
    <dgm:cxn modelId="{007A5681-3A2E-2E40-9D3C-976A4965082C}" type="presParOf" srcId="{7AB2AB4C-64E2-4248-8558-B28DE271C37A}" destId="{344E38F6-126C-4CA1-871F-77EE27F31F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FBB53C-97DA-42C0-814E-4FBC7418FAA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0507DB3-BF0B-4685-B6C3-F76E18F94126}">
      <dgm:prSet/>
      <dgm:spPr/>
      <dgm:t>
        <a:bodyPr/>
        <a:lstStyle/>
        <a:p>
          <a:r>
            <a:rPr lang="fr-FR"/>
            <a:t>Mammoplastie </a:t>
          </a:r>
          <a:endParaRPr lang="en-US"/>
        </a:p>
      </dgm:t>
    </dgm:pt>
    <dgm:pt modelId="{7C53608F-7560-4D88-BAD2-EA933AEB63B2}" type="parTrans" cxnId="{B8700912-1E55-4006-987F-14BB0CA1AA79}">
      <dgm:prSet/>
      <dgm:spPr/>
      <dgm:t>
        <a:bodyPr/>
        <a:lstStyle/>
        <a:p>
          <a:endParaRPr lang="en-US"/>
        </a:p>
      </dgm:t>
    </dgm:pt>
    <dgm:pt modelId="{EC7DE472-0535-4E77-9ECA-5CA075A0F988}" type="sibTrans" cxnId="{B8700912-1E55-4006-987F-14BB0CA1AA79}">
      <dgm:prSet/>
      <dgm:spPr/>
      <dgm:t>
        <a:bodyPr/>
        <a:lstStyle/>
        <a:p>
          <a:endParaRPr lang="en-US"/>
        </a:p>
      </dgm:t>
    </dgm:pt>
    <dgm:pt modelId="{2994DBAE-590D-4227-9A8F-933B2093F6C8}">
      <dgm:prSet/>
      <dgm:spPr/>
      <dgm:t>
        <a:bodyPr/>
        <a:lstStyle/>
        <a:p>
          <a:r>
            <a:rPr lang="fr-FR"/>
            <a:t>Orchidectomie et/ou vaginoplastie</a:t>
          </a:r>
          <a:endParaRPr lang="en-US"/>
        </a:p>
      </dgm:t>
    </dgm:pt>
    <dgm:pt modelId="{EDE3914E-1774-4D34-9545-9F566825E954}" type="parTrans" cxnId="{5002BB2B-3FD6-4E4F-8F0D-AD1B6D333BE9}">
      <dgm:prSet/>
      <dgm:spPr/>
      <dgm:t>
        <a:bodyPr/>
        <a:lstStyle/>
        <a:p>
          <a:endParaRPr lang="en-US"/>
        </a:p>
      </dgm:t>
    </dgm:pt>
    <dgm:pt modelId="{357CF8ED-B206-449B-9231-385A52A9979D}" type="sibTrans" cxnId="{5002BB2B-3FD6-4E4F-8F0D-AD1B6D333BE9}">
      <dgm:prSet/>
      <dgm:spPr/>
      <dgm:t>
        <a:bodyPr/>
        <a:lstStyle/>
        <a:p>
          <a:endParaRPr lang="en-US"/>
        </a:p>
      </dgm:t>
    </dgm:pt>
    <dgm:pt modelId="{F053FCB8-392F-45D5-BD2F-3ACC07BBAF70}">
      <dgm:prSet/>
      <dgm:spPr/>
      <dgm:t>
        <a:bodyPr/>
        <a:lstStyle/>
        <a:p>
          <a:r>
            <a:rPr lang="fr-FR"/>
            <a:t>Chondrolaryngoplastie </a:t>
          </a:r>
          <a:endParaRPr lang="en-US"/>
        </a:p>
      </dgm:t>
    </dgm:pt>
    <dgm:pt modelId="{C9808679-4B64-4AA0-8822-C332C37BE16B}" type="parTrans" cxnId="{B1563E44-FF9C-448A-B76D-2F233593BCE9}">
      <dgm:prSet/>
      <dgm:spPr/>
      <dgm:t>
        <a:bodyPr/>
        <a:lstStyle/>
        <a:p>
          <a:endParaRPr lang="en-US"/>
        </a:p>
      </dgm:t>
    </dgm:pt>
    <dgm:pt modelId="{A437A5F7-D6B2-4309-A027-F18A49E925D3}" type="sibTrans" cxnId="{B1563E44-FF9C-448A-B76D-2F233593BCE9}">
      <dgm:prSet/>
      <dgm:spPr/>
      <dgm:t>
        <a:bodyPr/>
        <a:lstStyle/>
        <a:p>
          <a:endParaRPr lang="en-US"/>
        </a:p>
      </dgm:t>
    </dgm:pt>
    <dgm:pt modelId="{69BDEB07-4DA9-46EC-8F7F-1FFE85CBA16D}">
      <dgm:prSet/>
      <dgm:spPr/>
      <dgm:t>
        <a:bodyPr/>
        <a:lstStyle/>
        <a:p>
          <a:r>
            <a:rPr lang="fr-FR"/>
            <a:t>Féminisation du visage </a:t>
          </a:r>
          <a:endParaRPr lang="en-US"/>
        </a:p>
      </dgm:t>
    </dgm:pt>
    <dgm:pt modelId="{0DD21B51-211A-484D-8AA3-7AD1323ED935}" type="parTrans" cxnId="{E66F904E-B7FF-4DDB-96CF-0F5F5956A97A}">
      <dgm:prSet/>
      <dgm:spPr/>
      <dgm:t>
        <a:bodyPr/>
        <a:lstStyle/>
        <a:p>
          <a:endParaRPr lang="en-US"/>
        </a:p>
      </dgm:t>
    </dgm:pt>
    <dgm:pt modelId="{E08D6634-D763-42C7-8FC1-191A0C518AD9}" type="sibTrans" cxnId="{E66F904E-B7FF-4DDB-96CF-0F5F5956A97A}">
      <dgm:prSet/>
      <dgm:spPr/>
      <dgm:t>
        <a:bodyPr/>
        <a:lstStyle/>
        <a:p>
          <a:endParaRPr lang="en-US"/>
        </a:p>
      </dgm:t>
    </dgm:pt>
    <dgm:pt modelId="{48552AC9-AFED-4BD0-BAAD-BEB74FDF227B}">
      <dgm:prSet/>
      <dgm:spPr/>
      <dgm:t>
        <a:bodyPr/>
        <a:lstStyle/>
        <a:p>
          <a:r>
            <a:rPr lang="fr-FR" dirty="0" err="1"/>
            <a:t>Laryngoplastie</a:t>
          </a:r>
          <a:r>
            <a:rPr lang="fr-FR" dirty="0"/>
            <a:t> (modification de la voix) / préférer l’orthophonie et logopédie</a:t>
          </a:r>
          <a:endParaRPr lang="en-US" dirty="0"/>
        </a:p>
      </dgm:t>
    </dgm:pt>
    <dgm:pt modelId="{B6493BD4-8299-497A-87EA-68BCADB38E8D}" type="parTrans" cxnId="{2F2F2640-FC9A-4383-BF1D-C01DE8B85D47}">
      <dgm:prSet/>
      <dgm:spPr/>
      <dgm:t>
        <a:bodyPr/>
        <a:lstStyle/>
        <a:p>
          <a:endParaRPr lang="en-US"/>
        </a:p>
      </dgm:t>
    </dgm:pt>
    <dgm:pt modelId="{44BE204F-EE36-4074-9F4C-F0F9729B5964}" type="sibTrans" cxnId="{2F2F2640-FC9A-4383-BF1D-C01DE8B85D47}">
      <dgm:prSet/>
      <dgm:spPr/>
      <dgm:t>
        <a:bodyPr/>
        <a:lstStyle/>
        <a:p>
          <a:endParaRPr lang="en-US"/>
        </a:p>
      </dgm:t>
    </dgm:pt>
    <dgm:pt modelId="{4837BD41-B960-4BED-9AA1-C2B4BFFAE217}">
      <dgm:prSet/>
      <dgm:spPr/>
      <dgm:t>
        <a:bodyPr/>
        <a:lstStyle/>
        <a:p>
          <a:r>
            <a:rPr lang="fr-FR" dirty="0"/>
            <a:t>Attention risque TE élevé car traitement hormonal souvent en cours  </a:t>
          </a:r>
          <a:endParaRPr lang="en-US" dirty="0"/>
        </a:p>
      </dgm:t>
    </dgm:pt>
    <dgm:pt modelId="{7DB9B394-1793-43BC-A8B2-3F0B27EE63FD}" type="parTrans" cxnId="{45C79629-319F-4A0E-B4DA-692A7E1A5E3B}">
      <dgm:prSet/>
      <dgm:spPr/>
      <dgm:t>
        <a:bodyPr/>
        <a:lstStyle/>
        <a:p>
          <a:endParaRPr lang="en-US"/>
        </a:p>
      </dgm:t>
    </dgm:pt>
    <dgm:pt modelId="{0F1BCAB1-436B-421D-AECF-229182D5F7D6}" type="sibTrans" cxnId="{45C79629-319F-4A0E-B4DA-692A7E1A5E3B}">
      <dgm:prSet/>
      <dgm:spPr/>
      <dgm:t>
        <a:bodyPr/>
        <a:lstStyle/>
        <a:p>
          <a:endParaRPr lang="en-US"/>
        </a:p>
      </dgm:t>
    </dgm:pt>
    <dgm:pt modelId="{AF4429EF-5851-3F47-B7C4-D9951D71287B}" type="pres">
      <dgm:prSet presAssocID="{3BFBB53C-97DA-42C0-814E-4FBC7418FAAF}" presName="diagram" presStyleCnt="0">
        <dgm:presLayoutVars>
          <dgm:dir/>
          <dgm:resizeHandles val="exact"/>
        </dgm:presLayoutVars>
      </dgm:prSet>
      <dgm:spPr/>
    </dgm:pt>
    <dgm:pt modelId="{257BE8D9-DC47-5440-8588-4C8A4A922B60}" type="pres">
      <dgm:prSet presAssocID="{C0507DB3-BF0B-4685-B6C3-F76E18F94126}" presName="node" presStyleLbl="node1" presStyleIdx="0" presStyleCnt="6">
        <dgm:presLayoutVars>
          <dgm:bulletEnabled val="1"/>
        </dgm:presLayoutVars>
      </dgm:prSet>
      <dgm:spPr/>
    </dgm:pt>
    <dgm:pt modelId="{4591644A-CAF0-A342-A41A-D0CBAD5DECB5}" type="pres">
      <dgm:prSet presAssocID="{EC7DE472-0535-4E77-9ECA-5CA075A0F988}" presName="sibTrans" presStyleCnt="0"/>
      <dgm:spPr/>
    </dgm:pt>
    <dgm:pt modelId="{53C92974-F03D-0D42-B248-277997FAECBF}" type="pres">
      <dgm:prSet presAssocID="{2994DBAE-590D-4227-9A8F-933B2093F6C8}" presName="node" presStyleLbl="node1" presStyleIdx="1" presStyleCnt="6">
        <dgm:presLayoutVars>
          <dgm:bulletEnabled val="1"/>
        </dgm:presLayoutVars>
      </dgm:prSet>
      <dgm:spPr/>
    </dgm:pt>
    <dgm:pt modelId="{400BF06A-2AD0-1D4A-9A0A-CCAFF26EEF4F}" type="pres">
      <dgm:prSet presAssocID="{357CF8ED-B206-449B-9231-385A52A9979D}" presName="sibTrans" presStyleCnt="0"/>
      <dgm:spPr/>
    </dgm:pt>
    <dgm:pt modelId="{A950B7AE-9BF7-1341-A875-E87C23CEB1C7}" type="pres">
      <dgm:prSet presAssocID="{F053FCB8-392F-45D5-BD2F-3ACC07BBAF70}" presName="node" presStyleLbl="node1" presStyleIdx="2" presStyleCnt="6">
        <dgm:presLayoutVars>
          <dgm:bulletEnabled val="1"/>
        </dgm:presLayoutVars>
      </dgm:prSet>
      <dgm:spPr/>
    </dgm:pt>
    <dgm:pt modelId="{9493C125-E1DD-914C-A792-A26188DA5F00}" type="pres">
      <dgm:prSet presAssocID="{A437A5F7-D6B2-4309-A027-F18A49E925D3}" presName="sibTrans" presStyleCnt="0"/>
      <dgm:spPr/>
    </dgm:pt>
    <dgm:pt modelId="{30D0AECF-026D-894E-8655-844CA836CFA1}" type="pres">
      <dgm:prSet presAssocID="{69BDEB07-4DA9-46EC-8F7F-1FFE85CBA16D}" presName="node" presStyleLbl="node1" presStyleIdx="3" presStyleCnt="6">
        <dgm:presLayoutVars>
          <dgm:bulletEnabled val="1"/>
        </dgm:presLayoutVars>
      </dgm:prSet>
      <dgm:spPr/>
    </dgm:pt>
    <dgm:pt modelId="{0E7232B1-11FD-0943-88A2-B9258C41DFC2}" type="pres">
      <dgm:prSet presAssocID="{E08D6634-D763-42C7-8FC1-191A0C518AD9}" presName="sibTrans" presStyleCnt="0"/>
      <dgm:spPr/>
    </dgm:pt>
    <dgm:pt modelId="{488CEDEC-AB4C-8F49-9CB3-2E3D0727AF39}" type="pres">
      <dgm:prSet presAssocID="{48552AC9-AFED-4BD0-BAAD-BEB74FDF227B}" presName="node" presStyleLbl="node1" presStyleIdx="4" presStyleCnt="6">
        <dgm:presLayoutVars>
          <dgm:bulletEnabled val="1"/>
        </dgm:presLayoutVars>
      </dgm:prSet>
      <dgm:spPr/>
    </dgm:pt>
    <dgm:pt modelId="{F6324B0C-2C6C-8845-907A-1FA481307D24}" type="pres">
      <dgm:prSet presAssocID="{44BE204F-EE36-4074-9F4C-F0F9729B5964}" presName="sibTrans" presStyleCnt="0"/>
      <dgm:spPr/>
    </dgm:pt>
    <dgm:pt modelId="{6BD1B8BC-4901-3A43-8657-0727FC0F1F13}" type="pres">
      <dgm:prSet presAssocID="{4837BD41-B960-4BED-9AA1-C2B4BFFAE217}" presName="node" presStyleLbl="node1" presStyleIdx="5" presStyleCnt="6">
        <dgm:presLayoutVars>
          <dgm:bulletEnabled val="1"/>
        </dgm:presLayoutVars>
      </dgm:prSet>
      <dgm:spPr/>
    </dgm:pt>
  </dgm:ptLst>
  <dgm:cxnLst>
    <dgm:cxn modelId="{B8700912-1E55-4006-987F-14BB0CA1AA79}" srcId="{3BFBB53C-97DA-42C0-814E-4FBC7418FAAF}" destId="{C0507DB3-BF0B-4685-B6C3-F76E18F94126}" srcOrd="0" destOrd="0" parTransId="{7C53608F-7560-4D88-BAD2-EA933AEB63B2}" sibTransId="{EC7DE472-0535-4E77-9ECA-5CA075A0F988}"/>
    <dgm:cxn modelId="{45C79629-319F-4A0E-B4DA-692A7E1A5E3B}" srcId="{3BFBB53C-97DA-42C0-814E-4FBC7418FAAF}" destId="{4837BD41-B960-4BED-9AA1-C2B4BFFAE217}" srcOrd="5" destOrd="0" parTransId="{7DB9B394-1793-43BC-A8B2-3F0B27EE63FD}" sibTransId="{0F1BCAB1-436B-421D-AECF-229182D5F7D6}"/>
    <dgm:cxn modelId="{5002BB2B-3FD6-4E4F-8F0D-AD1B6D333BE9}" srcId="{3BFBB53C-97DA-42C0-814E-4FBC7418FAAF}" destId="{2994DBAE-590D-4227-9A8F-933B2093F6C8}" srcOrd="1" destOrd="0" parTransId="{EDE3914E-1774-4D34-9545-9F566825E954}" sibTransId="{357CF8ED-B206-449B-9231-385A52A9979D}"/>
    <dgm:cxn modelId="{3245A331-A446-274A-B001-53FC434A7CAD}" type="presOf" srcId="{3BFBB53C-97DA-42C0-814E-4FBC7418FAAF}" destId="{AF4429EF-5851-3F47-B7C4-D9951D71287B}" srcOrd="0" destOrd="0" presId="urn:microsoft.com/office/officeart/2005/8/layout/default"/>
    <dgm:cxn modelId="{2F2F2640-FC9A-4383-BF1D-C01DE8B85D47}" srcId="{3BFBB53C-97DA-42C0-814E-4FBC7418FAAF}" destId="{48552AC9-AFED-4BD0-BAAD-BEB74FDF227B}" srcOrd="4" destOrd="0" parTransId="{B6493BD4-8299-497A-87EA-68BCADB38E8D}" sibTransId="{44BE204F-EE36-4074-9F4C-F0F9729B5964}"/>
    <dgm:cxn modelId="{C8970843-CDD2-894F-B473-456A5A466971}" type="presOf" srcId="{2994DBAE-590D-4227-9A8F-933B2093F6C8}" destId="{53C92974-F03D-0D42-B248-277997FAECBF}" srcOrd="0" destOrd="0" presId="urn:microsoft.com/office/officeart/2005/8/layout/default"/>
    <dgm:cxn modelId="{B1563E44-FF9C-448A-B76D-2F233593BCE9}" srcId="{3BFBB53C-97DA-42C0-814E-4FBC7418FAAF}" destId="{F053FCB8-392F-45D5-BD2F-3ACC07BBAF70}" srcOrd="2" destOrd="0" parTransId="{C9808679-4B64-4AA0-8822-C332C37BE16B}" sibTransId="{A437A5F7-D6B2-4309-A027-F18A49E925D3}"/>
    <dgm:cxn modelId="{BE6F7746-DDA7-6942-BAFC-5590B9CC2DBC}" type="presOf" srcId="{4837BD41-B960-4BED-9AA1-C2B4BFFAE217}" destId="{6BD1B8BC-4901-3A43-8657-0727FC0F1F13}" srcOrd="0" destOrd="0" presId="urn:microsoft.com/office/officeart/2005/8/layout/default"/>
    <dgm:cxn modelId="{E66F904E-B7FF-4DDB-96CF-0F5F5956A97A}" srcId="{3BFBB53C-97DA-42C0-814E-4FBC7418FAAF}" destId="{69BDEB07-4DA9-46EC-8F7F-1FFE85CBA16D}" srcOrd="3" destOrd="0" parTransId="{0DD21B51-211A-484D-8AA3-7AD1323ED935}" sibTransId="{E08D6634-D763-42C7-8FC1-191A0C518AD9}"/>
    <dgm:cxn modelId="{06EACD9B-A014-EF45-9CA4-839E12D5FB0B}" type="presOf" srcId="{69BDEB07-4DA9-46EC-8F7F-1FFE85CBA16D}" destId="{30D0AECF-026D-894E-8655-844CA836CFA1}" srcOrd="0" destOrd="0" presId="urn:microsoft.com/office/officeart/2005/8/layout/default"/>
    <dgm:cxn modelId="{5830D2CA-BBC9-374C-8344-BC14DC1A9102}" type="presOf" srcId="{C0507DB3-BF0B-4685-B6C3-F76E18F94126}" destId="{257BE8D9-DC47-5440-8588-4C8A4A922B60}" srcOrd="0" destOrd="0" presId="urn:microsoft.com/office/officeart/2005/8/layout/default"/>
    <dgm:cxn modelId="{85B77DF4-316C-F740-BC02-5971078C4705}" type="presOf" srcId="{F053FCB8-392F-45D5-BD2F-3ACC07BBAF70}" destId="{A950B7AE-9BF7-1341-A875-E87C23CEB1C7}" srcOrd="0" destOrd="0" presId="urn:microsoft.com/office/officeart/2005/8/layout/default"/>
    <dgm:cxn modelId="{A4F6B1F6-84CA-3249-9D37-7CFD9A76E05A}" type="presOf" srcId="{48552AC9-AFED-4BD0-BAAD-BEB74FDF227B}" destId="{488CEDEC-AB4C-8F49-9CB3-2E3D0727AF39}" srcOrd="0" destOrd="0" presId="urn:microsoft.com/office/officeart/2005/8/layout/default"/>
    <dgm:cxn modelId="{541DEA26-3CF7-894B-8A21-869F70C6735D}" type="presParOf" srcId="{AF4429EF-5851-3F47-B7C4-D9951D71287B}" destId="{257BE8D9-DC47-5440-8588-4C8A4A922B60}" srcOrd="0" destOrd="0" presId="urn:microsoft.com/office/officeart/2005/8/layout/default"/>
    <dgm:cxn modelId="{9BFEB5C7-7795-DA43-B6C6-BF3E2E5F82C0}" type="presParOf" srcId="{AF4429EF-5851-3F47-B7C4-D9951D71287B}" destId="{4591644A-CAF0-A342-A41A-D0CBAD5DECB5}" srcOrd="1" destOrd="0" presId="urn:microsoft.com/office/officeart/2005/8/layout/default"/>
    <dgm:cxn modelId="{51F76A6B-DB3F-124C-AA90-A32843F44C52}" type="presParOf" srcId="{AF4429EF-5851-3F47-B7C4-D9951D71287B}" destId="{53C92974-F03D-0D42-B248-277997FAECBF}" srcOrd="2" destOrd="0" presId="urn:microsoft.com/office/officeart/2005/8/layout/default"/>
    <dgm:cxn modelId="{CDB39437-45F2-4241-99D4-AFE800305B7D}" type="presParOf" srcId="{AF4429EF-5851-3F47-B7C4-D9951D71287B}" destId="{400BF06A-2AD0-1D4A-9A0A-CCAFF26EEF4F}" srcOrd="3" destOrd="0" presId="urn:microsoft.com/office/officeart/2005/8/layout/default"/>
    <dgm:cxn modelId="{D5D903EC-C702-5546-80C7-129FB4B246B1}" type="presParOf" srcId="{AF4429EF-5851-3F47-B7C4-D9951D71287B}" destId="{A950B7AE-9BF7-1341-A875-E87C23CEB1C7}" srcOrd="4" destOrd="0" presId="urn:microsoft.com/office/officeart/2005/8/layout/default"/>
    <dgm:cxn modelId="{04BCF05E-D6C3-FE46-9955-846F5C27B806}" type="presParOf" srcId="{AF4429EF-5851-3F47-B7C4-D9951D71287B}" destId="{9493C125-E1DD-914C-A792-A26188DA5F00}" srcOrd="5" destOrd="0" presId="urn:microsoft.com/office/officeart/2005/8/layout/default"/>
    <dgm:cxn modelId="{FEB5FC5B-43BB-CD49-9859-52ECD95E4705}" type="presParOf" srcId="{AF4429EF-5851-3F47-B7C4-D9951D71287B}" destId="{30D0AECF-026D-894E-8655-844CA836CFA1}" srcOrd="6" destOrd="0" presId="urn:microsoft.com/office/officeart/2005/8/layout/default"/>
    <dgm:cxn modelId="{3EC10C77-E459-8546-9CC2-C1DB7BC8C671}" type="presParOf" srcId="{AF4429EF-5851-3F47-B7C4-D9951D71287B}" destId="{0E7232B1-11FD-0943-88A2-B9258C41DFC2}" srcOrd="7" destOrd="0" presId="urn:microsoft.com/office/officeart/2005/8/layout/default"/>
    <dgm:cxn modelId="{904606B9-0D86-6F48-9BFC-C47F45C9DE00}" type="presParOf" srcId="{AF4429EF-5851-3F47-B7C4-D9951D71287B}" destId="{488CEDEC-AB4C-8F49-9CB3-2E3D0727AF39}" srcOrd="8" destOrd="0" presId="urn:microsoft.com/office/officeart/2005/8/layout/default"/>
    <dgm:cxn modelId="{C7565BAC-9A78-3842-9C15-0AAA165A83A3}" type="presParOf" srcId="{AF4429EF-5851-3F47-B7C4-D9951D71287B}" destId="{F6324B0C-2C6C-8845-907A-1FA481307D24}" srcOrd="9" destOrd="0" presId="urn:microsoft.com/office/officeart/2005/8/layout/default"/>
    <dgm:cxn modelId="{C4495701-1F18-A144-9910-A208A2471AB8}" type="presParOf" srcId="{AF4429EF-5851-3F47-B7C4-D9951D71287B}" destId="{6BD1B8BC-4901-3A43-8657-0727FC0F1F13}"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F15D91-9D32-4D60-899C-5D68B7C68F4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60CAC55-2049-400E-BAF8-D0D3F00EEFA7}">
      <dgm:prSet/>
      <dgm:spPr/>
      <dgm:t>
        <a:bodyPr/>
        <a:lstStyle/>
        <a:p>
          <a:r>
            <a:rPr lang="fr-FR"/>
            <a:t>Personne assigné femme à la naissance mais se sentant homme </a:t>
          </a:r>
          <a:endParaRPr lang="en-US"/>
        </a:p>
      </dgm:t>
    </dgm:pt>
    <dgm:pt modelId="{CBBE02FA-2A14-41C5-A6BB-EA79C740FF4B}" type="parTrans" cxnId="{97CADA98-E633-450A-944B-03BB534F9DE4}">
      <dgm:prSet/>
      <dgm:spPr/>
      <dgm:t>
        <a:bodyPr/>
        <a:lstStyle/>
        <a:p>
          <a:endParaRPr lang="en-US"/>
        </a:p>
      </dgm:t>
    </dgm:pt>
    <dgm:pt modelId="{BD6BC073-ECB6-4198-8F6E-A5102AA1E20C}" type="sibTrans" cxnId="{97CADA98-E633-450A-944B-03BB534F9DE4}">
      <dgm:prSet/>
      <dgm:spPr/>
      <dgm:t>
        <a:bodyPr/>
        <a:lstStyle/>
        <a:p>
          <a:endParaRPr lang="en-US"/>
        </a:p>
      </dgm:t>
    </dgm:pt>
    <dgm:pt modelId="{7062250F-3D2D-442A-9C25-605F245AF8D9}">
      <dgm:prSet/>
      <dgm:spPr/>
      <dgm:t>
        <a:bodyPr/>
        <a:lstStyle/>
        <a:p>
          <a:r>
            <a:rPr lang="fr-FR" dirty="0"/>
            <a:t>Prévalence dépend de la définition : 1/2000 et 1/4000</a:t>
          </a:r>
          <a:endParaRPr lang="en-US" dirty="0"/>
        </a:p>
      </dgm:t>
    </dgm:pt>
    <dgm:pt modelId="{567B4B11-5212-44EB-9586-C8FA1E4554BA}" type="parTrans" cxnId="{161DDFF2-EF79-4644-82A5-F29A0B71FE97}">
      <dgm:prSet/>
      <dgm:spPr/>
      <dgm:t>
        <a:bodyPr/>
        <a:lstStyle/>
        <a:p>
          <a:endParaRPr lang="en-US"/>
        </a:p>
      </dgm:t>
    </dgm:pt>
    <dgm:pt modelId="{A8D5DB2D-715E-4BE5-BE22-788A22C760CF}" type="sibTrans" cxnId="{161DDFF2-EF79-4644-82A5-F29A0B71FE97}">
      <dgm:prSet/>
      <dgm:spPr/>
      <dgm:t>
        <a:bodyPr/>
        <a:lstStyle/>
        <a:p>
          <a:endParaRPr lang="en-US"/>
        </a:p>
      </dgm:t>
    </dgm:pt>
    <dgm:pt modelId="{2AD06438-272A-DE49-911F-DEC99BA0ECFD}" type="pres">
      <dgm:prSet presAssocID="{1EF15D91-9D32-4D60-899C-5D68B7C68F44}" presName="linear" presStyleCnt="0">
        <dgm:presLayoutVars>
          <dgm:animLvl val="lvl"/>
          <dgm:resizeHandles val="exact"/>
        </dgm:presLayoutVars>
      </dgm:prSet>
      <dgm:spPr/>
    </dgm:pt>
    <dgm:pt modelId="{AA7A81D1-8F54-9B49-B2F0-125A55004EA7}" type="pres">
      <dgm:prSet presAssocID="{560CAC55-2049-400E-BAF8-D0D3F00EEFA7}" presName="parentText" presStyleLbl="node1" presStyleIdx="0" presStyleCnt="2">
        <dgm:presLayoutVars>
          <dgm:chMax val="0"/>
          <dgm:bulletEnabled val="1"/>
        </dgm:presLayoutVars>
      </dgm:prSet>
      <dgm:spPr/>
    </dgm:pt>
    <dgm:pt modelId="{973EE45B-7044-5042-B8C4-04AC721B34D5}" type="pres">
      <dgm:prSet presAssocID="{BD6BC073-ECB6-4198-8F6E-A5102AA1E20C}" presName="spacer" presStyleCnt="0"/>
      <dgm:spPr/>
    </dgm:pt>
    <dgm:pt modelId="{7D42DA84-8C1B-6E42-96F5-B81528FBB997}" type="pres">
      <dgm:prSet presAssocID="{7062250F-3D2D-442A-9C25-605F245AF8D9}" presName="parentText" presStyleLbl="node1" presStyleIdx="1" presStyleCnt="2">
        <dgm:presLayoutVars>
          <dgm:chMax val="0"/>
          <dgm:bulletEnabled val="1"/>
        </dgm:presLayoutVars>
      </dgm:prSet>
      <dgm:spPr/>
    </dgm:pt>
  </dgm:ptLst>
  <dgm:cxnLst>
    <dgm:cxn modelId="{4A05F81C-576C-2743-83D0-5D43262E566C}" type="presOf" srcId="{7062250F-3D2D-442A-9C25-605F245AF8D9}" destId="{7D42DA84-8C1B-6E42-96F5-B81528FBB997}" srcOrd="0" destOrd="0" presId="urn:microsoft.com/office/officeart/2005/8/layout/vList2"/>
    <dgm:cxn modelId="{8E908681-A537-9C43-8C25-CC8D3E4DBECF}" type="presOf" srcId="{1EF15D91-9D32-4D60-899C-5D68B7C68F44}" destId="{2AD06438-272A-DE49-911F-DEC99BA0ECFD}" srcOrd="0" destOrd="0" presId="urn:microsoft.com/office/officeart/2005/8/layout/vList2"/>
    <dgm:cxn modelId="{677FE98B-461D-5B40-B822-FA7A7E81C473}" type="presOf" srcId="{560CAC55-2049-400E-BAF8-D0D3F00EEFA7}" destId="{AA7A81D1-8F54-9B49-B2F0-125A55004EA7}" srcOrd="0" destOrd="0" presId="urn:microsoft.com/office/officeart/2005/8/layout/vList2"/>
    <dgm:cxn modelId="{97CADA98-E633-450A-944B-03BB534F9DE4}" srcId="{1EF15D91-9D32-4D60-899C-5D68B7C68F44}" destId="{560CAC55-2049-400E-BAF8-D0D3F00EEFA7}" srcOrd="0" destOrd="0" parTransId="{CBBE02FA-2A14-41C5-A6BB-EA79C740FF4B}" sibTransId="{BD6BC073-ECB6-4198-8F6E-A5102AA1E20C}"/>
    <dgm:cxn modelId="{161DDFF2-EF79-4644-82A5-F29A0B71FE97}" srcId="{1EF15D91-9D32-4D60-899C-5D68B7C68F44}" destId="{7062250F-3D2D-442A-9C25-605F245AF8D9}" srcOrd="1" destOrd="0" parTransId="{567B4B11-5212-44EB-9586-C8FA1E4554BA}" sibTransId="{A8D5DB2D-715E-4BE5-BE22-788A22C760CF}"/>
    <dgm:cxn modelId="{AEBF7D28-019C-8049-9814-174AE98FE1A5}" type="presParOf" srcId="{2AD06438-272A-DE49-911F-DEC99BA0ECFD}" destId="{AA7A81D1-8F54-9B49-B2F0-125A55004EA7}" srcOrd="0" destOrd="0" presId="urn:microsoft.com/office/officeart/2005/8/layout/vList2"/>
    <dgm:cxn modelId="{B6A2E797-091F-5746-A50E-6549E8AE158A}" type="presParOf" srcId="{2AD06438-272A-DE49-911F-DEC99BA0ECFD}" destId="{973EE45B-7044-5042-B8C4-04AC721B34D5}" srcOrd="1" destOrd="0" presId="urn:microsoft.com/office/officeart/2005/8/layout/vList2"/>
    <dgm:cxn modelId="{51BA561F-E941-D945-897E-902DA5CF3FDB}" type="presParOf" srcId="{2AD06438-272A-DE49-911F-DEC99BA0ECFD}" destId="{7D42DA84-8C1B-6E42-96F5-B81528FBB99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ED5769-B3B4-4C07-9B90-02A8BBF9612D}"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F9D16D85-C789-4C6E-B42E-A89B64840EDE}">
      <dgm:prSet/>
      <dgm:spPr/>
      <dgm:t>
        <a:bodyPr/>
        <a:lstStyle/>
        <a:p>
          <a:r>
            <a:rPr lang="fr-FR" dirty="0"/>
            <a:t>Mastectomie/</a:t>
          </a:r>
        </a:p>
        <a:p>
          <a:r>
            <a:rPr lang="fr-FR" dirty="0" err="1"/>
            <a:t>Torsoplastie</a:t>
          </a:r>
          <a:endParaRPr lang="en-US" dirty="0"/>
        </a:p>
      </dgm:t>
    </dgm:pt>
    <dgm:pt modelId="{3EFB1424-95CC-4222-99D6-A1BFCDFA59F6}" type="parTrans" cxnId="{8C6099C6-FB10-4F81-B701-A43035F083A7}">
      <dgm:prSet/>
      <dgm:spPr/>
      <dgm:t>
        <a:bodyPr/>
        <a:lstStyle/>
        <a:p>
          <a:endParaRPr lang="en-US"/>
        </a:p>
      </dgm:t>
    </dgm:pt>
    <dgm:pt modelId="{2B1A4108-2D50-43B2-ADA0-F5D9E3A6595C}" type="sibTrans" cxnId="{8C6099C6-FB10-4F81-B701-A43035F083A7}">
      <dgm:prSet/>
      <dgm:spPr/>
      <dgm:t>
        <a:bodyPr/>
        <a:lstStyle/>
        <a:p>
          <a:endParaRPr lang="en-US"/>
        </a:p>
      </dgm:t>
    </dgm:pt>
    <dgm:pt modelId="{9FA81CF9-EB3D-43A6-8246-82EAFC7B93B7}">
      <dgm:prSet/>
      <dgm:spPr/>
      <dgm:t>
        <a:bodyPr/>
        <a:lstStyle/>
        <a:p>
          <a:r>
            <a:rPr lang="fr-FR" dirty="0"/>
            <a:t>Hystérectomie – ovariectomie  </a:t>
          </a:r>
          <a:endParaRPr lang="en-US" dirty="0"/>
        </a:p>
      </dgm:t>
    </dgm:pt>
    <dgm:pt modelId="{33540034-BBD4-4965-BF08-BD93D9915F07}" type="parTrans" cxnId="{4A6D94DE-2158-4F64-88D9-45861C61E85D}">
      <dgm:prSet/>
      <dgm:spPr/>
      <dgm:t>
        <a:bodyPr/>
        <a:lstStyle/>
        <a:p>
          <a:endParaRPr lang="en-US"/>
        </a:p>
      </dgm:t>
    </dgm:pt>
    <dgm:pt modelId="{96D80C15-B862-44A0-A47C-FC9320F5F4EB}" type="sibTrans" cxnId="{4A6D94DE-2158-4F64-88D9-45861C61E85D}">
      <dgm:prSet/>
      <dgm:spPr/>
      <dgm:t>
        <a:bodyPr/>
        <a:lstStyle/>
        <a:p>
          <a:endParaRPr lang="en-US"/>
        </a:p>
      </dgm:t>
    </dgm:pt>
    <dgm:pt modelId="{1D3A4BE5-4149-47A6-805D-61696CDE4289}">
      <dgm:prSet/>
      <dgm:spPr/>
      <dgm:t>
        <a:bodyPr/>
        <a:lstStyle/>
        <a:p>
          <a:r>
            <a:rPr lang="fr-FR"/>
            <a:t>Métaoidioplastie </a:t>
          </a:r>
          <a:endParaRPr lang="en-US"/>
        </a:p>
      </dgm:t>
    </dgm:pt>
    <dgm:pt modelId="{FADB60D3-1BA6-44C4-BFCA-24820DE762A6}" type="parTrans" cxnId="{325F0E1F-E0F5-4FAE-9861-11E2A1B678A5}">
      <dgm:prSet/>
      <dgm:spPr/>
      <dgm:t>
        <a:bodyPr/>
        <a:lstStyle/>
        <a:p>
          <a:endParaRPr lang="en-US"/>
        </a:p>
      </dgm:t>
    </dgm:pt>
    <dgm:pt modelId="{418EAB62-01CC-47F4-9995-68F07125E7E6}" type="sibTrans" cxnId="{325F0E1F-E0F5-4FAE-9861-11E2A1B678A5}">
      <dgm:prSet/>
      <dgm:spPr/>
      <dgm:t>
        <a:bodyPr/>
        <a:lstStyle/>
        <a:p>
          <a:endParaRPr lang="en-US"/>
        </a:p>
      </dgm:t>
    </dgm:pt>
    <dgm:pt modelId="{265C2C9B-182C-4CF0-98A2-7EC49D372D03}">
      <dgm:prSet/>
      <dgm:spPr/>
      <dgm:t>
        <a:bodyPr/>
        <a:lstStyle/>
        <a:p>
          <a:r>
            <a:rPr lang="fr-FR"/>
            <a:t>Scrotoplastie  </a:t>
          </a:r>
          <a:endParaRPr lang="en-US"/>
        </a:p>
      </dgm:t>
    </dgm:pt>
    <dgm:pt modelId="{CDD7AFA6-E3B0-4B68-BE1F-0893B0B61F87}" type="parTrans" cxnId="{BBEEBEBF-C03D-4314-B3AA-621D3E4B20AB}">
      <dgm:prSet/>
      <dgm:spPr/>
      <dgm:t>
        <a:bodyPr/>
        <a:lstStyle/>
        <a:p>
          <a:endParaRPr lang="en-US"/>
        </a:p>
      </dgm:t>
    </dgm:pt>
    <dgm:pt modelId="{A6CC3FA8-2FD8-41C6-8FA6-793DC0EC4097}" type="sibTrans" cxnId="{BBEEBEBF-C03D-4314-B3AA-621D3E4B20AB}">
      <dgm:prSet/>
      <dgm:spPr/>
      <dgm:t>
        <a:bodyPr/>
        <a:lstStyle/>
        <a:p>
          <a:endParaRPr lang="en-US"/>
        </a:p>
      </dgm:t>
    </dgm:pt>
    <dgm:pt modelId="{798203B8-61DB-44DD-90A2-3AF7FDEA5B94}">
      <dgm:prSet/>
      <dgm:spPr/>
      <dgm:t>
        <a:bodyPr/>
        <a:lstStyle/>
        <a:p>
          <a:r>
            <a:rPr lang="fr-FR"/>
            <a:t>Phalloplastie – prothèse érectile – implants testiculaires </a:t>
          </a:r>
          <a:endParaRPr lang="en-US"/>
        </a:p>
      </dgm:t>
    </dgm:pt>
    <dgm:pt modelId="{07B3A15F-D743-41BE-9A2F-72C597C28D02}" type="parTrans" cxnId="{BF1F8059-7538-4594-A350-6585E63F228A}">
      <dgm:prSet/>
      <dgm:spPr/>
      <dgm:t>
        <a:bodyPr/>
        <a:lstStyle/>
        <a:p>
          <a:endParaRPr lang="en-US"/>
        </a:p>
      </dgm:t>
    </dgm:pt>
    <dgm:pt modelId="{A17714EF-F7DB-495D-88AE-70F43BE1875B}" type="sibTrans" cxnId="{BF1F8059-7538-4594-A350-6585E63F228A}">
      <dgm:prSet/>
      <dgm:spPr/>
      <dgm:t>
        <a:bodyPr/>
        <a:lstStyle/>
        <a:p>
          <a:endParaRPr lang="en-US"/>
        </a:p>
      </dgm:t>
    </dgm:pt>
    <dgm:pt modelId="{A431CC73-F99F-3341-92D4-9AA41F8063C0}" type="pres">
      <dgm:prSet presAssocID="{1BED5769-B3B4-4C07-9B90-02A8BBF9612D}" presName="diagram" presStyleCnt="0">
        <dgm:presLayoutVars>
          <dgm:dir/>
          <dgm:resizeHandles val="exact"/>
        </dgm:presLayoutVars>
      </dgm:prSet>
      <dgm:spPr/>
    </dgm:pt>
    <dgm:pt modelId="{D8BC1559-F585-F64B-9C1E-17173F2258EB}" type="pres">
      <dgm:prSet presAssocID="{F9D16D85-C789-4C6E-B42E-A89B64840EDE}" presName="node" presStyleLbl="node1" presStyleIdx="0" presStyleCnt="5">
        <dgm:presLayoutVars>
          <dgm:bulletEnabled val="1"/>
        </dgm:presLayoutVars>
      </dgm:prSet>
      <dgm:spPr/>
    </dgm:pt>
    <dgm:pt modelId="{D9DEFC2F-46CF-9147-8D3A-D66C750F647F}" type="pres">
      <dgm:prSet presAssocID="{2B1A4108-2D50-43B2-ADA0-F5D9E3A6595C}" presName="sibTrans" presStyleCnt="0"/>
      <dgm:spPr/>
    </dgm:pt>
    <dgm:pt modelId="{08C274C8-C659-7649-A344-5B575873B827}" type="pres">
      <dgm:prSet presAssocID="{9FA81CF9-EB3D-43A6-8246-82EAFC7B93B7}" presName="node" presStyleLbl="node1" presStyleIdx="1" presStyleCnt="5">
        <dgm:presLayoutVars>
          <dgm:bulletEnabled val="1"/>
        </dgm:presLayoutVars>
      </dgm:prSet>
      <dgm:spPr/>
    </dgm:pt>
    <dgm:pt modelId="{58BF5359-34E4-D946-A1A5-DA185A675314}" type="pres">
      <dgm:prSet presAssocID="{96D80C15-B862-44A0-A47C-FC9320F5F4EB}" presName="sibTrans" presStyleCnt="0"/>
      <dgm:spPr/>
    </dgm:pt>
    <dgm:pt modelId="{799B9C12-F8CF-134A-AFBC-794755DBAFB4}" type="pres">
      <dgm:prSet presAssocID="{1D3A4BE5-4149-47A6-805D-61696CDE4289}" presName="node" presStyleLbl="node1" presStyleIdx="2" presStyleCnt="5">
        <dgm:presLayoutVars>
          <dgm:bulletEnabled val="1"/>
        </dgm:presLayoutVars>
      </dgm:prSet>
      <dgm:spPr/>
    </dgm:pt>
    <dgm:pt modelId="{1AE7CA89-81CA-BC48-BEA0-6C70E8F66FD1}" type="pres">
      <dgm:prSet presAssocID="{418EAB62-01CC-47F4-9995-68F07125E7E6}" presName="sibTrans" presStyleCnt="0"/>
      <dgm:spPr/>
    </dgm:pt>
    <dgm:pt modelId="{E3B3E845-7585-C04B-90C2-BD394758A59D}" type="pres">
      <dgm:prSet presAssocID="{265C2C9B-182C-4CF0-98A2-7EC49D372D03}" presName="node" presStyleLbl="node1" presStyleIdx="3" presStyleCnt="5">
        <dgm:presLayoutVars>
          <dgm:bulletEnabled val="1"/>
        </dgm:presLayoutVars>
      </dgm:prSet>
      <dgm:spPr/>
    </dgm:pt>
    <dgm:pt modelId="{7500D4D4-9F00-BF40-8D14-EF3D6F72C05E}" type="pres">
      <dgm:prSet presAssocID="{A6CC3FA8-2FD8-41C6-8FA6-793DC0EC4097}" presName="sibTrans" presStyleCnt="0"/>
      <dgm:spPr/>
    </dgm:pt>
    <dgm:pt modelId="{340C6708-309E-AD4B-8CAD-BC5512C8FDB0}" type="pres">
      <dgm:prSet presAssocID="{798203B8-61DB-44DD-90A2-3AF7FDEA5B94}" presName="node" presStyleLbl="node1" presStyleIdx="4" presStyleCnt="5">
        <dgm:presLayoutVars>
          <dgm:bulletEnabled val="1"/>
        </dgm:presLayoutVars>
      </dgm:prSet>
      <dgm:spPr/>
    </dgm:pt>
  </dgm:ptLst>
  <dgm:cxnLst>
    <dgm:cxn modelId="{B83C0508-F101-6E40-9EBE-C30587AFEC63}" type="presOf" srcId="{1D3A4BE5-4149-47A6-805D-61696CDE4289}" destId="{799B9C12-F8CF-134A-AFBC-794755DBAFB4}" srcOrd="0" destOrd="0" presId="urn:microsoft.com/office/officeart/2005/8/layout/default"/>
    <dgm:cxn modelId="{325F0E1F-E0F5-4FAE-9861-11E2A1B678A5}" srcId="{1BED5769-B3B4-4C07-9B90-02A8BBF9612D}" destId="{1D3A4BE5-4149-47A6-805D-61696CDE4289}" srcOrd="2" destOrd="0" parTransId="{FADB60D3-1BA6-44C4-BFCA-24820DE762A6}" sibTransId="{418EAB62-01CC-47F4-9995-68F07125E7E6}"/>
    <dgm:cxn modelId="{9F1A1931-2F3F-4D4D-82C6-31E7A5CEF135}" type="presOf" srcId="{1BED5769-B3B4-4C07-9B90-02A8BBF9612D}" destId="{A431CC73-F99F-3341-92D4-9AA41F8063C0}" srcOrd="0" destOrd="0" presId="urn:microsoft.com/office/officeart/2005/8/layout/default"/>
    <dgm:cxn modelId="{BF1F8059-7538-4594-A350-6585E63F228A}" srcId="{1BED5769-B3B4-4C07-9B90-02A8BBF9612D}" destId="{798203B8-61DB-44DD-90A2-3AF7FDEA5B94}" srcOrd="4" destOrd="0" parTransId="{07B3A15F-D743-41BE-9A2F-72C597C28D02}" sibTransId="{A17714EF-F7DB-495D-88AE-70F43BE1875B}"/>
    <dgm:cxn modelId="{3F2AB66A-3D23-7442-8CD3-B80A22AE7C78}" type="presOf" srcId="{F9D16D85-C789-4C6E-B42E-A89B64840EDE}" destId="{D8BC1559-F585-F64B-9C1E-17173F2258EB}" srcOrd="0" destOrd="0" presId="urn:microsoft.com/office/officeart/2005/8/layout/default"/>
    <dgm:cxn modelId="{E229229C-2B18-0544-A9A8-B2386628C1CB}" type="presOf" srcId="{265C2C9B-182C-4CF0-98A2-7EC49D372D03}" destId="{E3B3E845-7585-C04B-90C2-BD394758A59D}" srcOrd="0" destOrd="0" presId="urn:microsoft.com/office/officeart/2005/8/layout/default"/>
    <dgm:cxn modelId="{BBEEBEBF-C03D-4314-B3AA-621D3E4B20AB}" srcId="{1BED5769-B3B4-4C07-9B90-02A8BBF9612D}" destId="{265C2C9B-182C-4CF0-98A2-7EC49D372D03}" srcOrd="3" destOrd="0" parTransId="{CDD7AFA6-E3B0-4B68-BE1F-0893B0B61F87}" sibTransId="{A6CC3FA8-2FD8-41C6-8FA6-793DC0EC4097}"/>
    <dgm:cxn modelId="{8C6099C6-FB10-4F81-B701-A43035F083A7}" srcId="{1BED5769-B3B4-4C07-9B90-02A8BBF9612D}" destId="{F9D16D85-C789-4C6E-B42E-A89B64840EDE}" srcOrd="0" destOrd="0" parTransId="{3EFB1424-95CC-4222-99D6-A1BFCDFA59F6}" sibTransId="{2B1A4108-2D50-43B2-ADA0-F5D9E3A6595C}"/>
    <dgm:cxn modelId="{2C24D8D3-5944-BC47-A279-684796202462}" type="presOf" srcId="{798203B8-61DB-44DD-90A2-3AF7FDEA5B94}" destId="{340C6708-309E-AD4B-8CAD-BC5512C8FDB0}" srcOrd="0" destOrd="0" presId="urn:microsoft.com/office/officeart/2005/8/layout/default"/>
    <dgm:cxn modelId="{4A6D94DE-2158-4F64-88D9-45861C61E85D}" srcId="{1BED5769-B3B4-4C07-9B90-02A8BBF9612D}" destId="{9FA81CF9-EB3D-43A6-8246-82EAFC7B93B7}" srcOrd="1" destOrd="0" parTransId="{33540034-BBD4-4965-BF08-BD93D9915F07}" sibTransId="{96D80C15-B862-44A0-A47C-FC9320F5F4EB}"/>
    <dgm:cxn modelId="{C72F74F0-6726-1C4B-927C-D9D2051DDF53}" type="presOf" srcId="{9FA81CF9-EB3D-43A6-8246-82EAFC7B93B7}" destId="{08C274C8-C659-7649-A344-5B575873B827}" srcOrd="0" destOrd="0" presId="urn:microsoft.com/office/officeart/2005/8/layout/default"/>
    <dgm:cxn modelId="{AD290C46-2267-5444-A378-0B6B182A6D39}" type="presParOf" srcId="{A431CC73-F99F-3341-92D4-9AA41F8063C0}" destId="{D8BC1559-F585-F64B-9C1E-17173F2258EB}" srcOrd="0" destOrd="0" presId="urn:microsoft.com/office/officeart/2005/8/layout/default"/>
    <dgm:cxn modelId="{EF6A2400-D3AD-9247-9DCE-EB5B1E15D2CC}" type="presParOf" srcId="{A431CC73-F99F-3341-92D4-9AA41F8063C0}" destId="{D9DEFC2F-46CF-9147-8D3A-D66C750F647F}" srcOrd="1" destOrd="0" presId="urn:microsoft.com/office/officeart/2005/8/layout/default"/>
    <dgm:cxn modelId="{724D42C1-23AC-8D46-B0E3-9B43041C7F22}" type="presParOf" srcId="{A431CC73-F99F-3341-92D4-9AA41F8063C0}" destId="{08C274C8-C659-7649-A344-5B575873B827}" srcOrd="2" destOrd="0" presId="urn:microsoft.com/office/officeart/2005/8/layout/default"/>
    <dgm:cxn modelId="{97E56FEE-B9D8-6641-B7BD-2B25085E5503}" type="presParOf" srcId="{A431CC73-F99F-3341-92D4-9AA41F8063C0}" destId="{58BF5359-34E4-D946-A1A5-DA185A675314}" srcOrd="3" destOrd="0" presId="urn:microsoft.com/office/officeart/2005/8/layout/default"/>
    <dgm:cxn modelId="{BFBCC174-71F4-1146-9AE4-C38E8CB66B9C}" type="presParOf" srcId="{A431CC73-F99F-3341-92D4-9AA41F8063C0}" destId="{799B9C12-F8CF-134A-AFBC-794755DBAFB4}" srcOrd="4" destOrd="0" presId="urn:microsoft.com/office/officeart/2005/8/layout/default"/>
    <dgm:cxn modelId="{28EA50BF-39FB-9847-8682-65F6A884839C}" type="presParOf" srcId="{A431CC73-F99F-3341-92D4-9AA41F8063C0}" destId="{1AE7CA89-81CA-BC48-BEA0-6C70E8F66FD1}" srcOrd="5" destOrd="0" presId="urn:microsoft.com/office/officeart/2005/8/layout/default"/>
    <dgm:cxn modelId="{C1968A2A-723B-9A4C-AA14-5F22C2E28653}" type="presParOf" srcId="{A431CC73-F99F-3341-92D4-9AA41F8063C0}" destId="{E3B3E845-7585-C04B-90C2-BD394758A59D}" srcOrd="6" destOrd="0" presId="urn:microsoft.com/office/officeart/2005/8/layout/default"/>
    <dgm:cxn modelId="{62B2F44A-1835-E24F-97C4-968A2110C133}" type="presParOf" srcId="{A431CC73-F99F-3341-92D4-9AA41F8063C0}" destId="{7500D4D4-9F00-BF40-8D14-EF3D6F72C05E}" srcOrd="7" destOrd="0" presId="urn:microsoft.com/office/officeart/2005/8/layout/default"/>
    <dgm:cxn modelId="{73AD0923-AAF2-C14B-91E6-81A8E6A3CD82}" type="presParOf" srcId="{A431CC73-F99F-3341-92D4-9AA41F8063C0}" destId="{340C6708-309E-AD4B-8CAD-BC5512C8FDB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843636-4B80-4ADE-8FAF-B22BC726818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EF472E3-05AB-49CC-B622-9A465A08FA64}">
      <dgm:prSet/>
      <dgm:spPr/>
      <dgm:t>
        <a:bodyPr/>
        <a:lstStyle/>
        <a:p>
          <a:r>
            <a:rPr lang="fr-FR"/>
            <a:t>Importance de discuter de la fertilité avant le commencement d’un traitement hormonal </a:t>
          </a:r>
          <a:endParaRPr lang="en-US"/>
        </a:p>
      </dgm:t>
    </dgm:pt>
    <dgm:pt modelId="{B1E0C093-BE0C-4728-9247-34D584CE71BD}" type="parTrans" cxnId="{8DAA2BE7-6852-4BD4-BEC9-E68F229CB642}">
      <dgm:prSet/>
      <dgm:spPr/>
      <dgm:t>
        <a:bodyPr/>
        <a:lstStyle/>
        <a:p>
          <a:endParaRPr lang="en-US"/>
        </a:p>
      </dgm:t>
    </dgm:pt>
    <dgm:pt modelId="{954F281E-FC76-4D20-8F34-AA31E142D78B}" type="sibTrans" cxnId="{8DAA2BE7-6852-4BD4-BEC9-E68F229CB642}">
      <dgm:prSet/>
      <dgm:spPr/>
      <dgm:t>
        <a:bodyPr/>
        <a:lstStyle/>
        <a:p>
          <a:endParaRPr lang="en-US"/>
        </a:p>
      </dgm:t>
    </dgm:pt>
    <dgm:pt modelId="{01D57E1A-93EA-4396-BD9E-03D05F84786D}">
      <dgm:prSet/>
      <dgm:spPr/>
      <dgm:t>
        <a:bodyPr/>
        <a:lstStyle/>
        <a:p>
          <a:r>
            <a:rPr lang="fr-FR" dirty="0"/>
            <a:t>Possibilité de </a:t>
          </a:r>
          <a:r>
            <a:rPr lang="fr-FR" dirty="0" err="1"/>
            <a:t>cryo</a:t>
          </a:r>
          <a:r>
            <a:rPr lang="fr-FR" dirty="0"/>
            <a:t>-préserver les gamètes dans des centres de procréation médicalement assisté </a:t>
          </a:r>
          <a:endParaRPr lang="en-US" dirty="0"/>
        </a:p>
      </dgm:t>
    </dgm:pt>
    <dgm:pt modelId="{7C607FBB-112A-42AC-A1F4-1450B81F803A}" type="parTrans" cxnId="{E32E9FCB-CED2-445A-B5B1-960C5677AAD0}">
      <dgm:prSet/>
      <dgm:spPr/>
      <dgm:t>
        <a:bodyPr/>
        <a:lstStyle/>
        <a:p>
          <a:endParaRPr lang="en-US"/>
        </a:p>
      </dgm:t>
    </dgm:pt>
    <dgm:pt modelId="{8EEF6F83-A65D-4DE3-BCD5-682D49048347}" type="sibTrans" cxnId="{E32E9FCB-CED2-445A-B5B1-960C5677AAD0}">
      <dgm:prSet/>
      <dgm:spPr/>
      <dgm:t>
        <a:bodyPr/>
        <a:lstStyle/>
        <a:p>
          <a:endParaRPr lang="en-US"/>
        </a:p>
      </dgm:t>
    </dgm:pt>
    <dgm:pt modelId="{8D16BB13-841B-4AD6-B042-C71D9C082452}">
      <dgm:prSet/>
      <dgm:spPr/>
      <dgm:t>
        <a:bodyPr/>
        <a:lstStyle/>
        <a:p>
          <a:r>
            <a:rPr lang="fr-FR"/>
            <a:t>L’hormonothérapie n’est pas un moyen de contraception efficace même si la fertilité diminue drastiquement </a:t>
          </a:r>
          <a:endParaRPr lang="en-US"/>
        </a:p>
      </dgm:t>
    </dgm:pt>
    <dgm:pt modelId="{CDDF8834-8121-477B-9A6D-540F2BC0B9B0}" type="parTrans" cxnId="{03E09352-B102-4F46-9689-8A3FEBBEB459}">
      <dgm:prSet/>
      <dgm:spPr/>
      <dgm:t>
        <a:bodyPr/>
        <a:lstStyle/>
        <a:p>
          <a:endParaRPr lang="en-US"/>
        </a:p>
      </dgm:t>
    </dgm:pt>
    <dgm:pt modelId="{3AAB7C68-1F11-462B-9B1D-3A507716C35A}" type="sibTrans" cxnId="{03E09352-B102-4F46-9689-8A3FEBBEB459}">
      <dgm:prSet/>
      <dgm:spPr/>
      <dgm:t>
        <a:bodyPr/>
        <a:lstStyle/>
        <a:p>
          <a:endParaRPr lang="en-US"/>
        </a:p>
      </dgm:t>
    </dgm:pt>
    <dgm:pt modelId="{3D7DE047-E8F2-774B-9293-A8D70273621D}" type="pres">
      <dgm:prSet presAssocID="{64843636-4B80-4ADE-8FAF-B22BC726818B}" presName="linear" presStyleCnt="0">
        <dgm:presLayoutVars>
          <dgm:animLvl val="lvl"/>
          <dgm:resizeHandles val="exact"/>
        </dgm:presLayoutVars>
      </dgm:prSet>
      <dgm:spPr/>
    </dgm:pt>
    <dgm:pt modelId="{FF92C9B1-BCB1-A243-A71A-595BF7B9E7C3}" type="pres">
      <dgm:prSet presAssocID="{8EF472E3-05AB-49CC-B622-9A465A08FA64}" presName="parentText" presStyleLbl="node1" presStyleIdx="0" presStyleCnt="3">
        <dgm:presLayoutVars>
          <dgm:chMax val="0"/>
          <dgm:bulletEnabled val="1"/>
        </dgm:presLayoutVars>
      </dgm:prSet>
      <dgm:spPr/>
    </dgm:pt>
    <dgm:pt modelId="{286E045C-42EA-3F48-BC79-EC7B0407830D}" type="pres">
      <dgm:prSet presAssocID="{954F281E-FC76-4D20-8F34-AA31E142D78B}" presName="spacer" presStyleCnt="0"/>
      <dgm:spPr/>
    </dgm:pt>
    <dgm:pt modelId="{EC5D6F3A-8225-C34A-940D-C70A9DCD1FDA}" type="pres">
      <dgm:prSet presAssocID="{01D57E1A-93EA-4396-BD9E-03D05F84786D}" presName="parentText" presStyleLbl="node1" presStyleIdx="1" presStyleCnt="3">
        <dgm:presLayoutVars>
          <dgm:chMax val="0"/>
          <dgm:bulletEnabled val="1"/>
        </dgm:presLayoutVars>
      </dgm:prSet>
      <dgm:spPr/>
    </dgm:pt>
    <dgm:pt modelId="{606E7BB0-3DF5-684A-836C-B04A722CDB75}" type="pres">
      <dgm:prSet presAssocID="{8EEF6F83-A65D-4DE3-BCD5-682D49048347}" presName="spacer" presStyleCnt="0"/>
      <dgm:spPr/>
    </dgm:pt>
    <dgm:pt modelId="{8AC2778F-B203-9A43-B2BC-61A7107D80F4}" type="pres">
      <dgm:prSet presAssocID="{8D16BB13-841B-4AD6-B042-C71D9C082452}" presName="parentText" presStyleLbl="node1" presStyleIdx="2" presStyleCnt="3">
        <dgm:presLayoutVars>
          <dgm:chMax val="0"/>
          <dgm:bulletEnabled val="1"/>
        </dgm:presLayoutVars>
      </dgm:prSet>
      <dgm:spPr/>
    </dgm:pt>
  </dgm:ptLst>
  <dgm:cxnLst>
    <dgm:cxn modelId="{F4CF0D0A-C452-C847-A6AA-93D52670A92C}" type="presOf" srcId="{8D16BB13-841B-4AD6-B042-C71D9C082452}" destId="{8AC2778F-B203-9A43-B2BC-61A7107D80F4}" srcOrd="0" destOrd="0" presId="urn:microsoft.com/office/officeart/2005/8/layout/vList2"/>
    <dgm:cxn modelId="{9A61563B-5803-6C47-AB9B-6625036E552C}" type="presOf" srcId="{8EF472E3-05AB-49CC-B622-9A465A08FA64}" destId="{FF92C9B1-BCB1-A243-A71A-595BF7B9E7C3}" srcOrd="0" destOrd="0" presId="urn:microsoft.com/office/officeart/2005/8/layout/vList2"/>
    <dgm:cxn modelId="{03E09352-B102-4F46-9689-8A3FEBBEB459}" srcId="{64843636-4B80-4ADE-8FAF-B22BC726818B}" destId="{8D16BB13-841B-4AD6-B042-C71D9C082452}" srcOrd="2" destOrd="0" parTransId="{CDDF8834-8121-477B-9A6D-540F2BC0B9B0}" sibTransId="{3AAB7C68-1F11-462B-9B1D-3A507716C35A}"/>
    <dgm:cxn modelId="{1C67F162-8743-6F41-A5FB-29B9E0B2A2F5}" type="presOf" srcId="{01D57E1A-93EA-4396-BD9E-03D05F84786D}" destId="{EC5D6F3A-8225-C34A-940D-C70A9DCD1FDA}" srcOrd="0" destOrd="0" presId="urn:microsoft.com/office/officeart/2005/8/layout/vList2"/>
    <dgm:cxn modelId="{758896CA-65A0-6442-9E94-0BCE9633222D}" type="presOf" srcId="{64843636-4B80-4ADE-8FAF-B22BC726818B}" destId="{3D7DE047-E8F2-774B-9293-A8D70273621D}" srcOrd="0" destOrd="0" presId="urn:microsoft.com/office/officeart/2005/8/layout/vList2"/>
    <dgm:cxn modelId="{E32E9FCB-CED2-445A-B5B1-960C5677AAD0}" srcId="{64843636-4B80-4ADE-8FAF-B22BC726818B}" destId="{01D57E1A-93EA-4396-BD9E-03D05F84786D}" srcOrd="1" destOrd="0" parTransId="{7C607FBB-112A-42AC-A1F4-1450B81F803A}" sibTransId="{8EEF6F83-A65D-4DE3-BCD5-682D49048347}"/>
    <dgm:cxn modelId="{8DAA2BE7-6852-4BD4-BEC9-E68F229CB642}" srcId="{64843636-4B80-4ADE-8FAF-B22BC726818B}" destId="{8EF472E3-05AB-49CC-B622-9A465A08FA64}" srcOrd="0" destOrd="0" parTransId="{B1E0C093-BE0C-4728-9247-34D584CE71BD}" sibTransId="{954F281E-FC76-4D20-8F34-AA31E142D78B}"/>
    <dgm:cxn modelId="{FF25735E-36C7-E746-9D67-C2738C24BB90}" type="presParOf" srcId="{3D7DE047-E8F2-774B-9293-A8D70273621D}" destId="{FF92C9B1-BCB1-A243-A71A-595BF7B9E7C3}" srcOrd="0" destOrd="0" presId="urn:microsoft.com/office/officeart/2005/8/layout/vList2"/>
    <dgm:cxn modelId="{6CD7138F-6EC5-534D-84D6-9EF075C2DB0B}" type="presParOf" srcId="{3D7DE047-E8F2-774B-9293-A8D70273621D}" destId="{286E045C-42EA-3F48-BC79-EC7B0407830D}" srcOrd="1" destOrd="0" presId="urn:microsoft.com/office/officeart/2005/8/layout/vList2"/>
    <dgm:cxn modelId="{A70FDE65-0A8D-124A-860A-B8AFFBA867E9}" type="presParOf" srcId="{3D7DE047-E8F2-774B-9293-A8D70273621D}" destId="{EC5D6F3A-8225-C34A-940D-C70A9DCD1FDA}" srcOrd="2" destOrd="0" presId="urn:microsoft.com/office/officeart/2005/8/layout/vList2"/>
    <dgm:cxn modelId="{048B372E-878E-5F4A-98A7-AEA9319B2138}" type="presParOf" srcId="{3D7DE047-E8F2-774B-9293-A8D70273621D}" destId="{606E7BB0-3DF5-684A-836C-B04A722CDB75}" srcOrd="3" destOrd="0" presId="urn:microsoft.com/office/officeart/2005/8/layout/vList2"/>
    <dgm:cxn modelId="{42142783-4F14-5A40-8F1A-F8D29870D307}" type="presParOf" srcId="{3D7DE047-E8F2-774B-9293-A8D70273621D}" destId="{8AC2778F-B203-9A43-B2BC-61A7107D80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7F6347-3BA9-44A5-98D7-72FDFD2EBD97}"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7DDF7F3B-C26E-4D72-9E4A-E1F0FBED9E6D}">
      <dgm:prSet/>
      <dgm:spPr/>
      <dgm:t>
        <a:bodyPr/>
        <a:lstStyle/>
        <a:p>
          <a:r>
            <a:rPr lang="fr-FR"/>
            <a:t>Consulting </a:t>
          </a:r>
          <a:endParaRPr lang="en-US"/>
        </a:p>
      </dgm:t>
    </dgm:pt>
    <dgm:pt modelId="{B057E391-86F0-4B99-BB56-844FD78DDCAB}" type="parTrans" cxnId="{669D79F5-9823-4DDD-B81B-58F067543A15}">
      <dgm:prSet/>
      <dgm:spPr/>
      <dgm:t>
        <a:bodyPr/>
        <a:lstStyle/>
        <a:p>
          <a:endParaRPr lang="en-US"/>
        </a:p>
      </dgm:t>
    </dgm:pt>
    <dgm:pt modelId="{29683294-2FA8-497F-AEB4-159BBAA29944}" type="sibTrans" cxnId="{669D79F5-9823-4DDD-B81B-58F067543A15}">
      <dgm:prSet/>
      <dgm:spPr/>
      <dgm:t>
        <a:bodyPr/>
        <a:lstStyle/>
        <a:p>
          <a:endParaRPr lang="en-US"/>
        </a:p>
      </dgm:t>
    </dgm:pt>
    <dgm:pt modelId="{F1348063-8169-40E7-9BC7-7E593A87B49E}">
      <dgm:prSet/>
      <dgm:spPr/>
      <dgm:t>
        <a:bodyPr/>
        <a:lstStyle/>
        <a:p>
          <a:r>
            <a:rPr lang="fr-FR"/>
            <a:t>Cryopréservation </a:t>
          </a:r>
          <a:endParaRPr lang="en-US"/>
        </a:p>
      </dgm:t>
    </dgm:pt>
    <dgm:pt modelId="{EC626834-460F-432E-97EE-D0BB6E9D32F8}" type="parTrans" cxnId="{75B75885-966B-450B-B74F-D5766175AC00}">
      <dgm:prSet/>
      <dgm:spPr/>
      <dgm:t>
        <a:bodyPr/>
        <a:lstStyle/>
        <a:p>
          <a:endParaRPr lang="en-US"/>
        </a:p>
      </dgm:t>
    </dgm:pt>
    <dgm:pt modelId="{4D3A6876-EE62-4853-ADB6-0C842C6F4B0C}" type="sibTrans" cxnId="{75B75885-966B-450B-B74F-D5766175AC00}">
      <dgm:prSet/>
      <dgm:spPr/>
      <dgm:t>
        <a:bodyPr/>
        <a:lstStyle/>
        <a:p>
          <a:endParaRPr lang="en-US"/>
        </a:p>
      </dgm:t>
    </dgm:pt>
    <dgm:pt modelId="{FA288EAC-1978-4DAD-9F17-E08D37D089E4}">
      <dgm:prSet/>
      <dgm:spPr/>
      <dgm:t>
        <a:bodyPr/>
        <a:lstStyle/>
        <a:p>
          <a:r>
            <a:rPr lang="fr-FR"/>
            <a:t>Projet procréation </a:t>
          </a:r>
          <a:endParaRPr lang="en-US"/>
        </a:p>
      </dgm:t>
    </dgm:pt>
    <dgm:pt modelId="{56A4A523-F557-4A9F-A601-7850902E9C8B}" type="parTrans" cxnId="{131E35ED-3866-4DD7-BF84-918E3EDCB294}">
      <dgm:prSet/>
      <dgm:spPr/>
      <dgm:t>
        <a:bodyPr/>
        <a:lstStyle/>
        <a:p>
          <a:endParaRPr lang="en-US"/>
        </a:p>
      </dgm:t>
    </dgm:pt>
    <dgm:pt modelId="{F11A4750-772C-413B-B090-D1FC36D232B0}" type="sibTrans" cxnId="{131E35ED-3866-4DD7-BF84-918E3EDCB294}">
      <dgm:prSet/>
      <dgm:spPr/>
      <dgm:t>
        <a:bodyPr/>
        <a:lstStyle/>
        <a:p>
          <a:endParaRPr lang="en-US"/>
        </a:p>
      </dgm:t>
    </dgm:pt>
    <dgm:pt modelId="{10614F33-E638-487C-B137-5008EBE0BADA}">
      <dgm:prSet/>
      <dgm:spPr/>
      <dgm:t>
        <a:bodyPr/>
        <a:lstStyle/>
        <a:p>
          <a:r>
            <a:rPr lang="fr-FR"/>
            <a:t>Entretien psychologique </a:t>
          </a:r>
          <a:endParaRPr lang="en-US"/>
        </a:p>
      </dgm:t>
    </dgm:pt>
    <dgm:pt modelId="{FCC24AE1-5ADA-4B94-B2D8-B0B559062EAE}" type="parTrans" cxnId="{F044F9FC-1A6A-4B3A-A1D9-1EACBC0E8D53}">
      <dgm:prSet/>
      <dgm:spPr/>
      <dgm:t>
        <a:bodyPr/>
        <a:lstStyle/>
        <a:p>
          <a:endParaRPr lang="en-US"/>
        </a:p>
      </dgm:t>
    </dgm:pt>
    <dgm:pt modelId="{F3173A12-3D5A-40A8-A769-1E4F7FE70A44}" type="sibTrans" cxnId="{F044F9FC-1A6A-4B3A-A1D9-1EACBC0E8D53}">
      <dgm:prSet/>
      <dgm:spPr/>
      <dgm:t>
        <a:bodyPr/>
        <a:lstStyle/>
        <a:p>
          <a:endParaRPr lang="en-US"/>
        </a:p>
      </dgm:t>
    </dgm:pt>
    <dgm:pt modelId="{E7E133BC-07A5-4D0F-A72F-A03D7D5695AA}">
      <dgm:prSet/>
      <dgm:spPr/>
      <dgm:t>
        <a:bodyPr/>
        <a:lstStyle/>
        <a:p>
          <a:r>
            <a:rPr lang="fr-FR" dirty="0"/>
            <a:t>Comité d’éthique </a:t>
          </a:r>
          <a:endParaRPr lang="en-US" dirty="0"/>
        </a:p>
      </dgm:t>
    </dgm:pt>
    <dgm:pt modelId="{58327BAA-F0D9-4943-A1D3-C50564AEEF4D}" type="parTrans" cxnId="{0C9B6437-C43B-4480-A2E4-0F12403F26E0}">
      <dgm:prSet/>
      <dgm:spPr/>
      <dgm:t>
        <a:bodyPr/>
        <a:lstStyle/>
        <a:p>
          <a:endParaRPr lang="en-US"/>
        </a:p>
      </dgm:t>
    </dgm:pt>
    <dgm:pt modelId="{AEDC84F1-D63A-487F-AB51-68975CD44FCB}" type="sibTrans" cxnId="{0C9B6437-C43B-4480-A2E4-0F12403F26E0}">
      <dgm:prSet/>
      <dgm:spPr/>
      <dgm:t>
        <a:bodyPr/>
        <a:lstStyle/>
        <a:p>
          <a:endParaRPr lang="en-US"/>
        </a:p>
      </dgm:t>
    </dgm:pt>
    <dgm:pt modelId="{4FC7BB7E-076A-400A-807B-4401456BF424}">
      <dgm:prSet/>
      <dgm:spPr/>
      <dgm:t>
        <a:bodyPr/>
        <a:lstStyle/>
        <a:p>
          <a:r>
            <a:rPr lang="fr-FR"/>
            <a:t>Si acceptation du projet : procédure en fonction de la situation </a:t>
          </a:r>
          <a:endParaRPr lang="en-US"/>
        </a:p>
      </dgm:t>
    </dgm:pt>
    <dgm:pt modelId="{8917FEFF-A374-4FAE-95D3-D9F2F90B9BD9}" type="parTrans" cxnId="{04DE8247-EBD6-443E-9FEB-8CD6B0975BE0}">
      <dgm:prSet/>
      <dgm:spPr/>
      <dgm:t>
        <a:bodyPr/>
        <a:lstStyle/>
        <a:p>
          <a:endParaRPr lang="en-US"/>
        </a:p>
      </dgm:t>
    </dgm:pt>
    <dgm:pt modelId="{4AE7F50B-19CD-4226-9917-B6B48D238AD9}" type="sibTrans" cxnId="{04DE8247-EBD6-443E-9FEB-8CD6B0975BE0}">
      <dgm:prSet/>
      <dgm:spPr/>
      <dgm:t>
        <a:bodyPr/>
        <a:lstStyle/>
        <a:p>
          <a:endParaRPr lang="en-US"/>
        </a:p>
      </dgm:t>
    </dgm:pt>
    <dgm:pt modelId="{B650B8C2-AF44-924A-94A4-36AFA6A81E28}" type="pres">
      <dgm:prSet presAssocID="{C47F6347-3BA9-44A5-98D7-72FDFD2EBD97}" presName="linear" presStyleCnt="0">
        <dgm:presLayoutVars>
          <dgm:animLvl val="lvl"/>
          <dgm:resizeHandles val="exact"/>
        </dgm:presLayoutVars>
      </dgm:prSet>
      <dgm:spPr/>
    </dgm:pt>
    <dgm:pt modelId="{F8BB6C51-2879-0C40-8D41-7E947F50C2E8}" type="pres">
      <dgm:prSet presAssocID="{7DDF7F3B-C26E-4D72-9E4A-E1F0FBED9E6D}" presName="parentText" presStyleLbl="node1" presStyleIdx="0" presStyleCnt="6">
        <dgm:presLayoutVars>
          <dgm:chMax val="0"/>
          <dgm:bulletEnabled val="1"/>
        </dgm:presLayoutVars>
      </dgm:prSet>
      <dgm:spPr/>
    </dgm:pt>
    <dgm:pt modelId="{9ED755B9-6FDE-BE41-B343-D1A8ED607E2A}" type="pres">
      <dgm:prSet presAssocID="{29683294-2FA8-497F-AEB4-159BBAA29944}" presName="spacer" presStyleCnt="0"/>
      <dgm:spPr/>
    </dgm:pt>
    <dgm:pt modelId="{6334B65C-1CF0-774A-8A3F-45440F24A190}" type="pres">
      <dgm:prSet presAssocID="{F1348063-8169-40E7-9BC7-7E593A87B49E}" presName="parentText" presStyleLbl="node1" presStyleIdx="1" presStyleCnt="6">
        <dgm:presLayoutVars>
          <dgm:chMax val="0"/>
          <dgm:bulletEnabled val="1"/>
        </dgm:presLayoutVars>
      </dgm:prSet>
      <dgm:spPr/>
    </dgm:pt>
    <dgm:pt modelId="{3DFF16C5-317B-224C-BB94-98FBBE137C5A}" type="pres">
      <dgm:prSet presAssocID="{4D3A6876-EE62-4853-ADB6-0C842C6F4B0C}" presName="spacer" presStyleCnt="0"/>
      <dgm:spPr/>
    </dgm:pt>
    <dgm:pt modelId="{60256175-5020-3F4C-AB52-ACA111A3957A}" type="pres">
      <dgm:prSet presAssocID="{FA288EAC-1978-4DAD-9F17-E08D37D089E4}" presName="parentText" presStyleLbl="node1" presStyleIdx="2" presStyleCnt="6">
        <dgm:presLayoutVars>
          <dgm:chMax val="0"/>
          <dgm:bulletEnabled val="1"/>
        </dgm:presLayoutVars>
      </dgm:prSet>
      <dgm:spPr/>
    </dgm:pt>
    <dgm:pt modelId="{A87F4E3E-A1BA-2B4C-A4B0-E57A549F749A}" type="pres">
      <dgm:prSet presAssocID="{F11A4750-772C-413B-B090-D1FC36D232B0}" presName="spacer" presStyleCnt="0"/>
      <dgm:spPr/>
    </dgm:pt>
    <dgm:pt modelId="{011187D7-77DD-4F4D-8BDE-F91B693ED500}" type="pres">
      <dgm:prSet presAssocID="{10614F33-E638-487C-B137-5008EBE0BADA}" presName="parentText" presStyleLbl="node1" presStyleIdx="3" presStyleCnt="6">
        <dgm:presLayoutVars>
          <dgm:chMax val="0"/>
          <dgm:bulletEnabled val="1"/>
        </dgm:presLayoutVars>
      </dgm:prSet>
      <dgm:spPr/>
    </dgm:pt>
    <dgm:pt modelId="{37DB3A2D-A08A-1649-BBC9-964E6626375F}" type="pres">
      <dgm:prSet presAssocID="{F3173A12-3D5A-40A8-A769-1E4F7FE70A44}" presName="spacer" presStyleCnt="0"/>
      <dgm:spPr/>
    </dgm:pt>
    <dgm:pt modelId="{8AFEBD17-B3AE-7F46-A24B-F45D061B87D8}" type="pres">
      <dgm:prSet presAssocID="{E7E133BC-07A5-4D0F-A72F-A03D7D5695AA}" presName="parentText" presStyleLbl="node1" presStyleIdx="4" presStyleCnt="6">
        <dgm:presLayoutVars>
          <dgm:chMax val="0"/>
          <dgm:bulletEnabled val="1"/>
        </dgm:presLayoutVars>
      </dgm:prSet>
      <dgm:spPr/>
    </dgm:pt>
    <dgm:pt modelId="{ED0CBE5F-7E14-F445-9272-81AD6B5067E4}" type="pres">
      <dgm:prSet presAssocID="{AEDC84F1-D63A-487F-AB51-68975CD44FCB}" presName="spacer" presStyleCnt="0"/>
      <dgm:spPr/>
    </dgm:pt>
    <dgm:pt modelId="{3AC43758-120F-AC47-8D78-2104BF778465}" type="pres">
      <dgm:prSet presAssocID="{4FC7BB7E-076A-400A-807B-4401456BF424}" presName="parentText" presStyleLbl="node1" presStyleIdx="5" presStyleCnt="6">
        <dgm:presLayoutVars>
          <dgm:chMax val="0"/>
          <dgm:bulletEnabled val="1"/>
        </dgm:presLayoutVars>
      </dgm:prSet>
      <dgm:spPr/>
    </dgm:pt>
  </dgm:ptLst>
  <dgm:cxnLst>
    <dgm:cxn modelId="{83676324-C1EE-BE49-9120-C8C845D029E1}" type="presOf" srcId="{E7E133BC-07A5-4D0F-A72F-A03D7D5695AA}" destId="{8AFEBD17-B3AE-7F46-A24B-F45D061B87D8}" srcOrd="0" destOrd="0" presId="urn:microsoft.com/office/officeart/2005/8/layout/vList2"/>
    <dgm:cxn modelId="{0D3FFE27-E750-3841-8B2B-F9E804E22363}" type="presOf" srcId="{F1348063-8169-40E7-9BC7-7E593A87B49E}" destId="{6334B65C-1CF0-774A-8A3F-45440F24A190}" srcOrd="0" destOrd="0" presId="urn:microsoft.com/office/officeart/2005/8/layout/vList2"/>
    <dgm:cxn modelId="{40BB4A2D-42A2-2C49-BE8A-4045AACEA198}" type="presOf" srcId="{7DDF7F3B-C26E-4D72-9E4A-E1F0FBED9E6D}" destId="{F8BB6C51-2879-0C40-8D41-7E947F50C2E8}" srcOrd="0" destOrd="0" presId="urn:microsoft.com/office/officeart/2005/8/layout/vList2"/>
    <dgm:cxn modelId="{6DD17134-EB37-334C-9204-0C6B40747227}" type="presOf" srcId="{10614F33-E638-487C-B137-5008EBE0BADA}" destId="{011187D7-77DD-4F4D-8BDE-F91B693ED500}" srcOrd="0" destOrd="0" presId="urn:microsoft.com/office/officeart/2005/8/layout/vList2"/>
    <dgm:cxn modelId="{0C9B6437-C43B-4480-A2E4-0F12403F26E0}" srcId="{C47F6347-3BA9-44A5-98D7-72FDFD2EBD97}" destId="{E7E133BC-07A5-4D0F-A72F-A03D7D5695AA}" srcOrd="4" destOrd="0" parTransId="{58327BAA-F0D9-4943-A1D3-C50564AEEF4D}" sibTransId="{AEDC84F1-D63A-487F-AB51-68975CD44FCB}"/>
    <dgm:cxn modelId="{04DE8247-EBD6-443E-9FEB-8CD6B0975BE0}" srcId="{C47F6347-3BA9-44A5-98D7-72FDFD2EBD97}" destId="{4FC7BB7E-076A-400A-807B-4401456BF424}" srcOrd="5" destOrd="0" parTransId="{8917FEFF-A374-4FAE-95D3-D9F2F90B9BD9}" sibTransId="{4AE7F50B-19CD-4226-9917-B6B48D238AD9}"/>
    <dgm:cxn modelId="{75B75885-966B-450B-B74F-D5766175AC00}" srcId="{C47F6347-3BA9-44A5-98D7-72FDFD2EBD97}" destId="{F1348063-8169-40E7-9BC7-7E593A87B49E}" srcOrd="1" destOrd="0" parTransId="{EC626834-460F-432E-97EE-D0BB6E9D32F8}" sibTransId="{4D3A6876-EE62-4853-ADB6-0C842C6F4B0C}"/>
    <dgm:cxn modelId="{FEE2148C-08C7-A347-8FC8-EC94A2D28EC9}" type="presOf" srcId="{FA288EAC-1978-4DAD-9F17-E08D37D089E4}" destId="{60256175-5020-3F4C-AB52-ACA111A3957A}" srcOrd="0" destOrd="0" presId="urn:microsoft.com/office/officeart/2005/8/layout/vList2"/>
    <dgm:cxn modelId="{67324DAE-EB1A-014A-9C6A-FB60D8D5C7AF}" type="presOf" srcId="{C47F6347-3BA9-44A5-98D7-72FDFD2EBD97}" destId="{B650B8C2-AF44-924A-94A4-36AFA6A81E28}" srcOrd="0" destOrd="0" presId="urn:microsoft.com/office/officeart/2005/8/layout/vList2"/>
    <dgm:cxn modelId="{2596B0D2-A92B-7246-84AB-5954810FC767}" type="presOf" srcId="{4FC7BB7E-076A-400A-807B-4401456BF424}" destId="{3AC43758-120F-AC47-8D78-2104BF778465}" srcOrd="0" destOrd="0" presId="urn:microsoft.com/office/officeart/2005/8/layout/vList2"/>
    <dgm:cxn modelId="{131E35ED-3866-4DD7-BF84-918E3EDCB294}" srcId="{C47F6347-3BA9-44A5-98D7-72FDFD2EBD97}" destId="{FA288EAC-1978-4DAD-9F17-E08D37D089E4}" srcOrd="2" destOrd="0" parTransId="{56A4A523-F557-4A9F-A601-7850902E9C8B}" sibTransId="{F11A4750-772C-413B-B090-D1FC36D232B0}"/>
    <dgm:cxn modelId="{669D79F5-9823-4DDD-B81B-58F067543A15}" srcId="{C47F6347-3BA9-44A5-98D7-72FDFD2EBD97}" destId="{7DDF7F3B-C26E-4D72-9E4A-E1F0FBED9E6D}" srcOrd="0" destOrd="0" parTransId="{B057E391-86F0-4B99-BB56-844FD78DDCAB}" sibTransId="{29683294-2FA8-497F-AEB4-159BBAA29944}"/>
    <dgm:cxn modelId="{F044F9FC-1A6A-4B3A-A1D9-1EACBC0E8D53}" srcId="{C47F6347-3BA9-44A5-98D7-72FDFD2EBD97}" destId="{10614F33-E638-487C-B137-5008EBE0BADA}" srcOrd="3" destOrd="0" parTransId="{FCC24AE1-5ADA-4B94-B2D8-B0B559062EAE}" sibTransId="{F3173A12-3D5A-40A8-A769-1E4F7FE70A44}"/>
    <dgm:cxn modelId="{D9AD30B6-F185-224A-BF95-3F68ED9B3C44}" type="presParOf" srcId="{B650B8C2-AF44-924A-94A4-36AFA6A81E28}" destId="{F8BB6C51-2879-0C40-8D41-7E947F50C2E8}" srcOrd="0" destOrd="0" presId="urn:microsoft.com/office/officeart/2005/8/layout/vList2"/>
    <dgm:cxn modelId="{E6269BC6-5DCF-B344-8B31-B4C233904288}" type="presParOf" srcId="{B650B8C2-AF44-924A-94A4-36AFA6A81E28}" destId="{9ED755B9-6FDE-BE41-B343-D1A8ED607E2A}" srcOrd="1" destOrd="0" presId="urn:microsoft.com/office/officeart/2005/8/layout/vList2"/>
    <dgm:cxn modelId="{DA03DBBE-837C-6B4D-942B-A81FFF2FB74F}" type="presParOf" srcId="{B650B8C2-AF44-924A-94A4-36AFA6A81E28}" destId="{6334B65C-1CF0-774A-8A3F-45440F24A190}" srcOrd="2" destOrd="0" presId="urn:microsoft.com/office/officeart/2005/8/layout/vList2"/>
    <dgm:cxn modelId="{A491F3A1-A99F-0F46-9F54-DBAC83F545EB}" type="presParOf" srcId="{B650B8C2-AF44-924A-94A4-36AFA6A81E28}" destId="{3DFF16C5-317B-224C-BB94-98FBBE137C5A}" srcOrd="3" destOrd="0" presId="urn:microsoft.com/office/officeart/2005/8/layout/vList2"/>
    <dgm:cxn modelId="{DBFC36C2-D1F2-7240-B317-E4EE6A4D05CD}" type="presParOf" srcId="{B650B8C2-AF44-924A-94A4-36AFA6A81E28}" destId="{60256175-5020-3F4C-AB52-ACA111A3957A}" srcOrd="4" destOrd="0" presId="urn:microsoft.com/office/officeart/2005/8/layout/vList2"/>
    <dgm:cxn modelId="{E224A5E8-4368-2745-A40E-9ABED2AF89ED}" type="presParOf" srcId="{B650B8C2-AF44-924A-94A4-36AFA6A81E28}" destId="{A87F4E3E-A1BA-2B4C-A4B0-E57A549F749A}" srcOrd="5" destOrd="0" presId="urn:microsoft.com/office/officeart/2005/8/layout/vList2"/>
    <dgm:cxn modelId="{97EB9017-4EC7-9947-919A-3786012CC6A7}" type="presParOf" srcId="{B650B8C2-AF44-924A-94A4-36AFA6A81E28}" destId="{011187D7-77DD-4F4D-8BDE-F91B693ED500}" srcOrd="6" destOrd="0" presId="urn:microsoft.com/office/officeart/2005/8/layout/vList2"/>
    <dgm:cxn modelId="{9C6739A2-AD7A-8E4F-9830-B81C4F1E0CA5}" type="presParOf" srcId="{B650B8C2-AF44-924A-94A4-36AFA6A81E28}" destId="{37DB3A2D-A08A-1649-BBC9-964E6626375F}" srcOrd="7" destOrd="0" presId="urn:microsoft.com/office/officeart/2005/8/layout/vList2"/>
    <dgm:cxn modelId="{8AB3A13D-5D6B-5E41-8692-ABCBC60DD203}" type="presParOf" srcId="{B650B8C2-AF44-924A-94A4-36AFA6A81E28}" destId="{8AFEBD17-B3AE-7F46-A24B-F45D061B87D8}" srcOrd="8" destOrd="0" presId="urn:microsoft.com/office/officeart/2005/8/layout/vList2"/>
    <dgm:cxn modelId="{74D06E69-340A-EF46-8792-A22EC1F1914E}" type="presParOf" srcId="{B650B8C2-AF44-924A-94A4-36AFA6A81E28}" destId="{ED0CBE5F-7E14-F445-9272-81AD6B5067E4}" srcOrd="9" destOrd="0" presId="urn:microsoft.com/office/officeart/2005/8/layout/vList2"/>
    <dgm:cxn modelId="{0F9FF6AA-3376-974B-B3F4-C7191791B203}" type="presParOf" srcId="{B650B8C2-AF44-924A-94A4-36AFA6A81E28}" destId="{3AC43758-120F-AC47-8D78-2104BF77846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F7102-906D-43EA-B111-627B0B3A5534}">
      <dsp:nvSpPr>
        <dsp:cNvPr id="0" name=""/>
        <dsp:cNvSpPr/>
      </dsp:nvSpPr>
      <dsp:spPr>
        <a:xfrm>
          <a:off x="0" y="1287"/>
          <a:ext cx="7729728" cy="652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6D3CE-8C5F-462C-B8F1-4547DCE44D73}">
      <dsp:nvSpPr>
        <dsp:cNvPr id="0" name=""/>
        <dsp:cNvSpPr/>
      </dsp:nvSpPr>
      <dsp:spPr>
        <a:xfrm>
          <a:off x="197383" y="148101"/>
          <a:ext cx="358878" cy="3588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89605-F43D-426C-A4E9-926C3BC644F0}">
      <dsp:nvSpPr>
        <dsp:cNvPr id="0" name=""/>
        <dsp:cNvSpPr/>
      </dsp:nvSpPr>
      <dsp:spPr>
        <a:xfrm>
          <a:off x="753645" y="1287"/>
          <a:ext cx="6976082" cy="65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57" tIns="69057" rIns="69057" bIns="69057" numCol="1" spcCol="1270" anchor="ctr" anchorCtr="0">
          <a:noAutofit/>
        </a:bodyPr>
        <a:lstStyle/>
        <a:p>
          <a:pPr marL="0" lvl="0" indent="0" algn="l" defTabSz="977900">
            <a:lnSpc>
              <a:spcPct val="100000"/>
            </a:lnSpc>
            <a:spcBef>
              <a:spcPct val="0"/>
            </a:spcBef>
            <a:spcAft>
              <a:spcPct val="35000"/>
            </a:spcAft>
            <a:buNone/>
          </a:pPr>
          <a:r>
            <a:rPr lang="fr-FR" sz="2200" kern="1200"/>
            <a:t>Entretien psychiatrique </a:t>
          </a:r>
          <a:endParaRPr lang="en-US" sz="2200" kern="1200"/>
        </a:p>
      </dsp:txBody>
      <dsp:txXfrm>
        <a:off x="753645" y="1287"/>
        <a:ext cx="6976082" cy="652506"/>
      </dsp:txXfrm>
    </dsp:sp>
    <dsp:sp modelId="{0821168E-429D-422F-A950-7785E87FB2EB}">
      <dsp:nvSpPr>
        <dsp:cNvPr id="0" name=""/>
        <dsp:cNvSpPr/>
      </dsp:nvSpPr>
      <dsp:spPr>
        <a:xfrm>
          <a:off x="0" y="816921"/>
          <a:ext cx="7729728" cy="652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DEEB5-3E4B-4F1E-8D40-715BFC5A6362}">
      <dsp:nvSpPr>
        <dsp:cNvPr id="0" name=""/>
        <dsp:cNvSpPr/>
      </dsp:nvSpPr>
      <dsp:spPr>
        <a:xfrm>
          <a:off x="197383" y="963735"/>
          <a:ext cx="358878" cy="3588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BF2BE-B274-47C9-AF42-608010C3386F}">
      <dsp:nvSpPr>
        <dsp:cNvPr id="0" name=""/>
        <dsp:cNvSpPr/>
      </dsp:nvSpPr>
      <dsp:spPr>
        <a:xfrm>
          <a:off x="753645" y="816921"/>
          <a:ext cx="6976082" cy="65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57" tIns="69057" rIns="69057" bIns="69057" numCol="1" spcCol="1270" anchor="ctr" anchorCtr="0">
          <a:noAutofit/>
        </a:bodyPr>
        <a:lstStyle/>
        <a:p>
          <a:pPr marL="0" lvl="0" indent="0" algn="l" defTabSz="977900">
            <a:lnSpc>
              <a:spcPct val="100000"/>
            </a:lnSpc>
            <a:spcBef>
              <a:spcPct val="0"/>
            </a:spcBef>
            <a:spcAft>
              <a:spcPct val="35000"/>
            </a:spcAft>
            <a:buNone/>
          </a:pPr>
          <a:r>
            <a:rPr lang="fr-FR" sz="2200" kern="1200" dirty="0"/>
            <a:t>Suivi en endocrinologie spécialisée </a:t>
          </a:r>
          <a:endParaRPr lang="en-US" sz="2200" kern="1200" dirty="0"/>
        </a:p>
      </dsp:txBody>
      <dsp:txXfrm>
        <a:off x="753645" y="816921"/>
        <a:ext cx="6976082" cy="652506"/>
      </dsp:txXfrm>
    </dsp:sp>
    <dsp:sp modelId="{77537E22-9618-47C7-801D-6B3716AC13F5}">
      <dsp:nvSpPr>
        <dsp:cNvPr id="0" name=""/>
        <dsp:cNvSpPr/>
      </dsp:nvSpPr>
      <dsp:spPr>
        <a:xfrm>
          <a:off x="0" y="1632554"/>
          <a:ext cx="7729728" cy="652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8D2E9-85C3-4756-BF71-FEA55E3F5429}">
      <dsp:nvSpPr>
        <dsp:cNvPr id="0" name=""/>
        <dsp:cNvSpPr/>
      </dsp:nvSpPr>
      <dsp:spPr>
        <a:xfrm>
          <a:off x="197383" y="1779368"/>
          <a:ext cx="358878" cy="3588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AD0D6-93D9-479B-97EB-D11C40FBC3AF}">
      <dsp:nvSpPr>
        <dsp:cNvPr id="0" name=""/>
        <dsp:cNvSpPr/>
      </dsp:nvSpPr>
      <dsp:spPr>
        <a:xfrm>
          <a:off x="753645" y="1632554"/>
          <a:ext cx="6976082" cy="65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57" tIns="69057" rIns="69057" bIns="69057" numCol="1" spcCol="1270" anchor="ctr" anchorCtr="0">
          <a:noAutofit/>
        </a:bodyPr>
        <a:lstStyle/>
        <a:p>
          <a:pPr marL="0" lvl="0" indent="0" algn="l" defTabSz="977900">
            <a:lnSpc>
              <a:spcPct val="100000"/>
            </a:lnSpc>
            <a:spcBef>
              <a:spcPct val="0"/>
            </a:spcBef>
            <a:spcAft>
              <a:spcPct val="35000"/>
            </a:spcAft>
            <a:buNone/>
          </a:pPr>
          <a:r>
            <a:rPr lang="fr-FR" sz="2200" kern="1200" dirty="0"/>
            <a:t>Possibilité de recours à la chirurgie</a:t>
          </a:r>
          <a:endParaRPr lang="en-US" sz="2200" kern="1200" dirty="0"/>
        </a:p>
      </dsp:txBody>
      <dsp:txXfrm>
        <a:off x="753645" y="1632554"/>
        <a:ext cx="6976082" cy="652506"/>
      </dsp:txXfrm>
    </dsp:sp>
    <dsp:sp modelId="{D343A916-972B-4C6C-B6EB-C1A947F4D4D3}">
      <dsp:nvSpPr>
        <dsp:cNvPr id="0" name=""/>
        <dsp:cNvSpPr/>
      </dsp:nvSpPr>
      <dsp:spPr>
        <a:xfrm>
          <a:off x="0" y="2448188"/>
          <a:ext cx="7729728" cy="6525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C71BC-9ADC-40A0-8974-0D9E0F50F5C2}">
      <dsp:nvSpPr>
        <dsp:cNvPr id="0" name=""/>
        <dsp:cNvSpPr/>
      </dsp:nvSpPr>
      <dsp:spPr>
        <a:xfrm>
          <a:off x="197383" y="2595002"/>
          <a:ext cx="358878" cy="3588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995FBA-81AB-478D-B323-4A1BBA199EE7}">
      <dsp:nvSpPr>
        <dsp:cNvPr id="0" name=""/>
        <dsp:cNvSpPr/>
      </dsp:nvSpPr>
      <dsp:spPr>
        <a:xfrm>
          <a:off x="753645" y="2448188"/>
          <a:ext cx="6976082" cy="65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057" tIns="69057" rIns="69057" bIns="69057" numCol="1" spcCol="1270" anchor="ctr" anchorCtr="0">
          <a:noAutofit/>
        </a:bodyPr>
        <a:lstStyle/>
        <a:p>
          <a:pPr marL="0" lvl="0" indent="0" algn="l" defTabSz="977900">
            <a:lnSpc>
              <a:spcPct val="100000"/>
            </a:lnSpc>
            <a:spcBef>
              <a:spcPct val="0"/>
            </a:spcBef>
            <a:spcAft>
              <a:spcPct val="35000"/>
            </a:spcAft>
            <a:buNone/>
          </a:pPr>
          <a:r>
            <a:rPr lang="fr-FR" sz="2200" kern="1200" dirty="0"/>
            <a:t>Possibilité de changer officiellement d’identité</a:t>
          </a:r>
          <a:endParaRPr lang="en-US" sz="2200" kern="1200" dirty="0"/>
        </a:p>
      </dsp:txBody>
      <dsp:txXfrm>
        <a:off x="753645" y="2448188"/>
        <a:ext cx="6976082" cy="652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8B7A5-18D6-4BE9-9199-6CF9D77907F5}">
      <dsp:nvSpPr>
        <dsp:cNvPr id="0" name=""/>
        <dsp:cNvSpPr/>
      </dsp:nvSpPr>
      <dsp:spPr>
        <a:xfrm>
          <a:off x="718549" y="1373"/>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37AE2B-4F4B-46C4-B51E-270132254EEA}">
      <dsp:nvSpPr>
        <dsp:cNvPr id="0" name=""/>
        <dsp:cNvSpPr/>
      </dsp:nvSpPr>
      <dsp:spPr>
        <a:xfrm>
          <a:off x="1106112" y="388936"/>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2B0651-AFA8-4EF1-8468-27CBE03D7700}">
      <dsp:nvSpPr>
        <dsp:cNvPr id="0" name=""/>
        <dsp:cNvSpPr/>
      </dsp:nvSpPr>
      <dsp:spPr>
        <a:xfrm>
          <a:off x="137206"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fr-FR" sz="3100" kern="1200"/>
            <a:t>No judgement</a:t>
          </a:r>
          <a:endParaRPr lang="en-US" sz="3100" kern="1200"/>
        </a:p>
      </dsp:txBody>
      <dsp:txXfrm>
        <a:off x="137206" y="2386374"/>
        <a:ext cx="2981250" cy="720000"/>
      </dsp:txXfrm>
    </dsp:sp>
    <dsp:sp modelId="{F7258C7F-B031-4248-8D44-838400CD9B9E}">
      <dsp:nvSpPr>
        <dsp:cNvPr id="0" name=""/>
        <dsp:cNvSpPr/>
      </dsp:nvSpPr>
      <dsp:spPr>
        <a:xfrm>
          <a:off x="4221518" y="1373"/>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FF8D96-7CA4-47A6-A600-9327C807ABE6}">
      <dsp:nvSpPr>
        <dsp:cNvPr id="0" name=""/>
        <dsp:cNvSpPr/>
      </dsp:nvSpPr>
      <dsp:spPr>
        <a:xfrm>
          <a:off x="4609081" y="388936"/>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1CF8F7-37BB-4588-9192-330F2D738ABA}">
      <dsp:nvSpPr>
        <dsp:cNvPr id="0" name=""/>
        <dsp:cNvSpPr/>
      </dsp:nvSpPr>
      <dsp:spPr>
        <a:xfrm>
          <a:off x="3640174"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fr-FR" sz="3100" kern="1200"/>
            <a:t>Benevolence </a:t>
          </a:r>
          <a:endParaRPr lang="en-US" sz="3100" kern="1200"/>
        </a:p>
      </dsp:txBody>
      <dsp:txXfrm>
        <a:off x="3640174" y="2386374"/>
        <a:ext cx="2981250" cy="720000"/>
      </dsp:txXfrm>
    </dsp:sp>
    <dsp:sp modelId="{06C45B81-F4EF-4C1F-B0ED-5AEEE342D7E3}">
      <dsp:nvSpPr>
        <dsp:cNvPr id="0" name=""/>
        <dsp:cNvSpPr/>
      </dsp:nvSpPr>
      <dsp:spPr>
        <a:xfrm>
          <a:off x="7724487" y="1373"/>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B3638-28F8-4D07-9937-DB19714B4B5A}">
      <dsp:nvSpPr>
        <dsp:cNvPr id="0" name=""/>
        <dsp:cNvSpPr/>
      </dsp:nvSpPr>
      <dsp:spPr>
        <a:xfrm>
          <a:off x="8112050" y="388936"/>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50BF0C-732D-405A-9F72-06A8A6FF68A5}">
      <dsp:nvSpPr>
        <dsp:cNvPr id="0" name=""/>
        <dsp:cNvSpPr/>
      </dsp:nvSpPr>
      <dsp:spPr>
        <a:xfrm>
          <a:off x="7143143" y="2386374"/>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fr-FR" sz="3100" kern="1200"/>
            <a:t>Knowledge </a:t>
          </a:r>
          <a:endParaRPr lang="en-US" sz="3100" kern="1200"/>
        </a:p>
      </dsp:txBody>
      <dsp:txXfrm>
        <a:off x="7143143" y="2386374"/>
        <a:ext cx="29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F7B1-EE38-DB42-97AA-FF3EF1B9BA2B}">
      <dsp:nvSpPr>
        <dsp:cNvPr id="0" name=""/>
        <dsp:cNvSpPr/>
      </dsp:nvSpPr>
      <dsp:spPr>
        <a:xfrm>
          <a:off x="0" y="390533"/>
          <a:ext cx="10261599"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7EAD0-76A2-DA47-ABC1-41C0152DA27D}">
      <dsp:nvSpPr>
        <dsp:cNvPr id="0" name=""/>
        <dsp:cNvSpPr/>
      </dsp:nvSpPr>
      <dsp:spPr>
        <a:xfrm>
          <a:off x="513080" y="51053"/>
          <a:ext cx="7183120" cy="678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05" tIns="0" rIns="271505" bIns="0" numCol="1" spcCol="1270" anchor="ctr" anchorCtr="0">
          <a:noAutofit/>
        </a:bodyPr>
        <a:lstStyle/>
        <a:p>
          <a:pPr marL="0" lvl="0" indent="0" algn="l" defTabSz="1022350">
            <a:lnSpc>
              <a:spcPct val="90000"/>
            </a:lnSpc>
            <a:spcBef>
              <a:spcPct val="0"/>
            </a:spcBef>
            <a:spcAft>
              <a:spcPct val="35000"/>
            </a:spcAft>
            <a:buNone/>
          </a:pPr>
          <a:r>
            <a:rPr lang="fr-FR" sz="2300" kern="1200"/>
            <a:t>Dépend de l’âge de l’individu </a:t>
          </a:r>
          <a:endParaRPr lang="en-US" sz="2300" kern="1200"/>
        </a:p>
      </dsp:txBody>
      <dsp:txXfrm>
        <a:off x="546224" y="84197"/>
        <a:ext cx="7116832" cy="612672"/>
      </dsp:txXfrm>
    </dsp:sp>
    <dsp:sp modelId="{6951F9C9-0F4A-C143-AA1A-04B6CFE2C67B}">
      <dsp:nvSpPr>
        <dsp:cNvPr id="0" name=""/>
        <dsp:cNvSpPr/>
      </dsp:nvSpPr>
      <dsp:spPr>
        <a:xfrm>
          <a:off x="0" y="1433814"/>
          <a:ext cx="10261599" cy="579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C88D8-B988-FD4B-AAE2-2AB8EDD6A53D}">
      <dsp:nvSpPr>
        <dsp:cNvPr id="0" name=""/>
        <dsp:cNvSpPr/>
      </dsp:nvSpPr>
      <dsp:spPr>
        <a:xfrm>
          <a:off x="513080" y="1094333"/>
          <a:ext cx="7183120" cy="6789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05" tIns="0" rIns="271505" bIns="0" numCol="1" spcCol="1270" anchor="ctr" anchorCtr="0">
          <a:noAutofit/>
        </a:bodyPr>
        <a:lstStyle/>
        <a:p>
          <a:pPr marL="0" lvl="0" indent="0" algn="l" defTabSz="1022350">
            <a:lnSpc>
              <a:spcPct val="90000"/>
            </a:lnSpc>
            <a:spcBef>
              <a:spcPct val="0"/>
            </a:spcBef>
            <a:spcAft>
              <a:spcPct val="35000"/>
            </a:spcAft>
            <a:buNone/>
          </a:pPr>
          <a:r>
            <a:rPr lang="fr-FR" sz="2300" kern="1200" dirty="0"/>
            <a:t>Dépend de leurs désirs et leurs attentes </a:t>
          </a:r>
          <a:endParaRPr lang="en-US" sz="2300" kern="1200" dirty="0"/>
        </a:p>
      </dsp:txBody>
      <dsp:txXfrm>
        <a:off x="546224" y="1127477"/>
        <a:ext cx="7116832" cy="612672"/>
      </dsp:txXfrm>
    </dsp:sp>
    <dsp:sp modelId="{987DDAEB-1C6D-6A45-8FD5-AC3CF8E9933A}">
      <dsp:nvSpPr>
        <dsp:cNvPr id="0" name=""/>
        <dsp:cNvSpPr/>
      </dsp:nvSpPr>
      <dsp:spPr>
        <a:xfrm>
          <a:off x="0" y="2477094"/>
          <a:ext cx="10261599" cy="579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7384B-6473-B349-BDF2-0DCC78C0193C}">
      <dsp:nvSpPr>
        <dsp:cNvPr id="0" name=""/>
        <dsp:cNvSpPr/>
      </dsp:nvSpPr>
      <dsp:spPr>
        <a:xfrm>
          <a:off x="513080" y="2137614"/>
          <a:ext cx="7183120" cy="6789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05" tIns="0" rIns="271505" bIns="0" numCol="1" spcCol="1270" anchor="ctr" anchorCtr="0">
          <a:noAutofit/>
        </a:bodyPr>
        <a:lstStyle/>
        <a:p>
          <a:pPr marL="0" lvl="0" indent="0" algn="l" defTabSz="1022350">
            <a:lnSpc>
              <a:spcPct val="90000"/>
            </a:lnSpc>
            <a:spcBef>
              <a:spcPct val="0"/>
            </a:spcBef>
            <a:spcAft>
              <a:spcPct val="35000"/>
            </a:spcAft>
            <a:buNone/>
          </a:pPr>
          <a:r>
            <a:rPr lang="fr-FR" sz="2300" kern="1200"/>
            <a:t>La clé d’une bonne prise en charge est d’informer les patients </a:t>
          </a:r>
          <a:endParaRPr lang="en-US" sz="2300" kern="1200"/>
        </a:p>
      </dsp:txBody>
      <dsp:txXfrm>
        <a:off x="546224" y="2170758"/>
        <a:ext cx="71168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E8505-8E9F-704D-A01D-2BF4DE28E0F6}">
      <dsp:nvSpPr>
        <dsp:cNvPr id="0" name=""/>
        <dsp:cNvSpPr/>
      </dsp:nvSpPr>
      <dsp:spPr>
        <a:xfrm>
          <a:off x="0" y="156624"/>
          <a:ext cx="10261599"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a:t>Personne assigné homme à la naissance mais se sentant femme </a:t>
          </a:r>
          <a:endParaRPr lang="en-US" sz="3000" kern="1200"/>
        </a:p>
      </dsp:txBody>
      <dsp:txXfrm>
        <a:off x="34269" y="190893"/>
        <a:ext cx="10193061" cy="633462"/>
      </dsp:txXfrm>
    </dsp:sp>
    <dsp:sp modelId="{2F4BF247-EE3B-C04A-9026-7315BA48CFC1}">
      <dsp:nvSpPr>
        <dsp:cNvPr id="0" name=""/>
        <dsp:cNvSpPr/>
      </dsp:nvSpPr>
      <dsp:spPr>
        <a:xfrm>
          <a:off x="0" y="945024"/>
          <a:ext cx="10261599" cy="7020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kern="1200" dirty="0"/>
            <a:t>Prévalence / dépend de la définition : 1/2000 et 1/1000</a:t>
          </a:r>
          <a:endParaRPr lang="en-US" sz="3000" kern="1200" dirty="0"/>
        </a:p>
      </dsp:txBody>
      <dsp:txXfrm>
        <a:off x="34269" y="979293"/>
        <a:ext cx="10193061" cy="633462"/>
      </dsp:txXfrm>
    </dsp:sp>
    <dsp:sp modelId="{D8D76E86-9AC3-0E40-A880-2715178DA872}">
      <dsp:nvSpPr>
        <dsp:cNvPr id="0" name=""/>
        <dsp:cNvSpPr/>
      </dsp:nvSpPr>
      <dsp:spPr>
        <a:xfrm>
          <a:off x="0" y="1647024"/>
          <a:ext cx="10261599"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80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fr-FR" sz="2300" kern="1200"/>
            <a:t>In a 2016 systematic review of 29 studies, the prevalence of transgender women was roughly 5–20 per 100 000 when diagnostic codes or requests for medical treatment were used, or as high as 521 per 100 000 people if based on self-identification.</a:t>
          </a:r>
          <a:endParaRPr lang="en-US" sz="2300" kern="1200"/>
        </a:p>
      </dsp:txBody>
      <dsp:txXfrm>
        <a:off x="0" y="1647024"/>
        <a:ext cx="10261599" cy="1304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FD84A-1B50-43F6-B6EC-E9F64AE50F22}">
      <dsp:nvSpPr>
        <dsp:cNvPr id="0" name=""/>
        <dsp:cNvSpPr/>
      </dsp:nvSpPr>
      <dsp:spPr>
        <a:xfrm>
          <a:off x="421804" y="6387"/>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566EB-DB46-4EED-8939-EE567E8E7733}">
      <dsp:nvSpPr>
        <dsp:cNvPr id="0" name=""/>
        <dsp:cNvSpPr/>
      </dsp:nvSpPr>
      <dsp:spPr>
        <a:xfrm>
          <a:off x="652377" y="236959"/>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10CCE-55F9-4FB6-A1B9-2B232EE902FB}">
      <dsp:nvSpPr>
        <dsp:cNvPr id="0" name=""/>
        <dsp:cNvSpPr/>
      </dsp:nvSpPr>
      <dsp:spPr>
        <a:xfrm>
          <a:off x="75946" y="1425293"/>
          <a:ext cx="1773632" cy="167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BE" sz="1400" kern="1200" dirty="0"/>
            <a:t>L’</a:t>
          </a:r>
          <a:r>
            <a:rPr lang="fr-BE" sz="1400" kern="1200" dirty="0" err="1"/>
            <a:t>âge</a:t>
          </a:r>
          <a:r>
            <a:rPr lang="fr-BE" sz="1400" kern="1200" dirty="0"/>
            <a:t> à l’instauration du traitement </a:t>
          </a:r>
          <a:r>
            <a:rPr lang="fr-BE" sz="1400" kern="1200" dirty="0" err="1"/>
            <a:t>était</a:t>
          </a:r>
          <a:r>
            <a:rPr lang="fr-BE" sz="1400" kern="1200" dirty="0"/>
            <a:t> fortement lié au risque de </a:t>
          </a:r>
          <a:r>
            <a:rPr lang="fr-BE" sz="1400" kern="1200" dirty="0" err="1"/>
            <a:t>méningiome</a:t>
          </a:r>
          <a:endParaRPr lang="en-US" sz="1400" kern="1200" dirty="0"/>
        </a:p>
      </dsp:txBody>
      <dsp:txXfrm>
        <a:off x="75946" y="1425293"/>
        <a:ext cx="1773632" cy="1670293"/>
      </dsp:txXfrm>
    </dsp:sp>
    <dsp:sp modelId="{D277A0E3-C609-4FB7-92ED-1BA0EE317FBD}">
      <dsp:nvSpPr>
        <dsp:cNvPr id="0" name=""/>
        <dsp:cNvSpPr/>
      </dsp:nvSpPr>
      <dsp:spPr>
        <a:xfrm>
          <a:off x="2505823" y="6387"/>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7E8F3-299D-4EDC-B605-3E3795B58952}">
      <dsp:nvSpPr>
        <dsp:cNvPr id="0" name=""/>
        <dsp:cNvSpPr/>
      </dsp:nvSpPr>
      <dsp:spPr>
        <a:xfrm>
          <a:off x="2736395" y="236959"/>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10D9E8-2926-475B-8B25-56EEC28D4929}">
      <dsp:nvSpPr>
        <dsp:cNvPr id="0" name=""/>
        <dsp:cNvSpPr/>
      </dsp:nvSpPr>
      <dsp:spPr>
        <a:xfrm>
          <a:off x="2159965" y="1425293"/>
          <a:ext cx="1773632" cy="167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BE" sz="1400" kern="1200"/>
            <a:t>Forte relation dose – effet</a:t>
          </a:r>
          <a:endParaRPr lang="en-US" sz="1400" kern="1200"/>
        </a:p>
      </dsp:txBody>
      <dsp:txXfrm>
        <a:off x="2159965" y="1425293"/>
        <a:ext cx="1773632" cy="1670293"/>
      </dsp:txXfrm>
    </dsp:sp>
    <dsp:sp modelId="{4A34A080-D9CF-422B-B94E-5EBCB0DA3893}">
      <dsp:nvSpPr>
        <dsp:cNvPr id="0" name=""/>
        <dsp:cNvSpPr/>
      </dsp:nvSpPr>
      <dsp:spPr>
        <a:xfrm>
          <a:off x="4589841" y="6387"/>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10CE1-EF22-4E56-A507-16502E584DC8}">
      <dsp:nvSpPr>
        <dsp:cNvPr id="0" name=""/>
        <dsp:cNvSpPr/>
      </dsp:nvSpPr>
      <dsp:spPr>
        <a:xfrm>
          <a:off x="4820414" y="236959"/>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C3A1AD-FC8E-45F9-861A-9FD6462A142C}">
      <dsp:nvSpPr>
        <dsp:cNvPr id="0" name=""/>
        <dsp:cNvSpPr/>
      </dsp:nvSpPr>
      <dsp:spPr>
        <a:xfrm>
          <a:off x="4243983" y="1425293"/>
          <a:ext cx="1773632" cy="167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BE" sz="1400" kern="1200"/>
            <a:t>Localisation au niveau de l’étage antérieur de la base du crâne – quasi spécifique – au exposition prolongée d’AC </a:t>
          </a:r>
          <a:endParaRPr lang="en-US" sz="1400" kern="1200"/>
        </a:p>
      </dsp:txBody>
      <dsp:txXfrm>
        <a:off x="4243983" y="1425293"/>
        <a:ext cx="1773632" cy="1670293"/>
      </dsp:txXfrm>
    </dsp:sp>
    <dsp:sp modelId="{320BFD0D-C5BB-4499-AC24-71DF1A58E102}">
      <dsp:nvSpPr>
        <dsp:cNvPr id="0" name=""/>
        <dsp:cNvSpPr/>
      </dsp:nvSpPr>
      <dsp:spPr>
        <a:xfrm>
          <a:off x="6673860" y="6387"/>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3BA2B-66E3-427B-AE14-67D7AA7CF45A}">
      <dsp:nvSpPr>
        <dsp:cNvPr id="0" name=""/>
        <dsp:cNvSpPr/>
      </dsp:nvSpPr>
      <dsp:spPr>
        <a:xfrm>
          <a:off x="6904432" y="236959"/>
          <a:ext cx="620771" cy="620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16D70B-5539-4D17-9CD4-69E2C2BFA294}">
      <dsp:nvSpPr>
        <dsp:cNvPr id="0" name=""/>
        <dsp:cNvSpPr/>
      </dsp:nvSpPr>
      <dsp:spPr>
        <a:xfrm>
          <a:off x="6328002" y="1425293"/>
          <a:ext cx="1773632" cy="167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BE" sz="1400" kern="1200"/>
            <a:t>Le risque de méningiome diminue fortement après l’arrêt d’au moins 1an mais reste supérieur par rapport au risque de base sans exposition à l’AC </a:t>
          </a:r>
          <a:endParaRPr lang="en-US" sz="1400" kern="1200"/>
        </a:p>
      </dsp:txBody>
      <dsp:txXfrm>
        <a:off x="6328002" y="1425293"/>
        <a:ext cx="1773632" cy="1670293"/>
      </dsp:txXfrm>
    </dsp:sp>
    <dsp:sp modelId="{FA8B9479-A167-4030-9014-0B803C476FE8}">
      <dsp:nvSpPr>
        <dsp:cNvPr id="0" name=""/>
        <dsp:cNvSpPr/>
      </dsp:nvSpPr>
      <dsp:spPr>
        <a:xfrm>
          <a:off x="8757879" y="6387"/>
          <a:ext cx="1081916" cy="108191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8A22D-1F35-4C53-9D4F-17C08994B101}">
      <dsp:nvSpPr>
        <dsp:cNvPr id="0" name=""/>
        <dsp:cNvSpPr/>
      </dsp:nvSpPr>
      <dsp:spPr>
        <a:xfrm>
          <a:off x="8988451" y="236959"/>
          <a:ext cx="620771" cy="620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4E38F6-126C-4CA1-871F-77EE27F31FF9}">
      <dsp:nvSpPr>
        <dsp:cNvPr id="0" name=""/>
        <dsp:cNvSpPr/>
      </dsp:nvSpPr>
      <dsp:spPr>
        <a:xfrm>
          <a:off x="8412020" y="1425293"/>
          <a:ext cx="1773632" cy="1670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fr-FR" sz="1400" kern="1200"/>
            <a:t>Régression d'un meningiome apres arret d'androcur</a:t>
          </a:r>
        </a:p>
        <a:p>
          <a:pPr marL="0" lvl="0" indent="0" algn="ctr" defTabSz="622300">
            <a:lnSpc>
              <a:spcPct val="90000"/>
            </a:lnSpc>
            <a:spcBef>
              <a:spcPct val="0"/>
            </a:spcBef>
            <a:spcAft>
              <a:spcPct val="35000"/>
            </a:spcAft>
            <a:buNone/>
            <a:defRPr cap="all"/>
          </a:pPr>
          <a:r>
            <a:rPr lang="fr-FR" sz="1400" kern="1200"/>
            <a:t>(cfr case report)</a:t>
          </a:r>
        </a:p>
      </dsp:txBody>
      <dsp:txXfrm>
        <a:off x="8412020" y="1425293"/>
        <a:ext cx="1773632" cy="1670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BE8D9-DC47-5440-8588-4C8A4A922B60}">
      <dsp:nvSpPr>
        <dsp:cNvPr id="0" name=""/>
        <dsp:cNvSpPr/>
      </dsp:nvSpPr>
      <dsp:spPr>
        <a:xfrm>
          <a:off x="48310" y="516"/>
          <a:ext cx="2385345" cy="143120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Mammoplastie </a:t>
          </a:r>
          <a:endParaRPr lang="en-US" sz="1900" kern="1200"/>
        </a:p>
      </dsp:txBody>
      <dsp:txXfrm>
        <a:off x="48310" y="516"/>
        <a:ext cx="2385345" cy="1431207"/>
      </dsp:txXfrm>
    </dsp:sp>
    <dsp:sp modelId="{53C92974-F03D-0D42-B248-277997FAECBF}">
      <dsp:nvSpPr>
        <dsp:cNvPr id="0" name=""/>
        <dsp:cNvSpPr/>
      </dsp:nvSpPr>
      <dsp:spPr>
        <a:xfrm>
          <a:off x="2672191" y="516"/>
          <a:ext cx="2385345" cy="1431207"/>
        </a:xfrm>
        <a:prstGeom prst="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Orchidectomie et/ou vaginoplastie</a:t>
          </a:r>
          <a:endParaRPr lang="en-US" sz="1900" kern="1200"/>
        </a:p>
      </dsp:txBody>
      <dsp:txXfrm>
        <a:off x="2672191" y="516"/>
        <a:ext cx="2385345" cy="1431207"/>
      </dsp:txXfrm>
    </dsp:sp>
    <dsp:sp modelId="{A950B7AE-9BF7-1341-A875-E87C23CEB1C7}">
      <dsp:nvSpPr>
        <dsp:cNvPr id="0" name=""/>
        <dsp:cNvSpPr/>
      </dsp:nvSpPr>
      <dsp:spPr>
        <a:xfrm>
          <a:off x="5296071" y="516"/>
          <a:ext cx="2385345" cy="1431207"/>
        </a:xfrm>
        <a:prstGeom prst="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Chondrolaryngoplastie </a:t>
          </a:r>
          <a:endParaRPr lang="en-US" sz="1900" kern="1200"/>
        </a:p>
      </dsp:txBody>
      <dsp:txXfrm>
        <a:off x="5296071" y="516"/>
        <a:ext cx="2385345" cy="1431207"/>
      </dsp:txXfrm>
    </dsp:sp>
    <dsp:sp modelId="{30D0AECF-026D-894E-8655-844CA836CFA1}">
      <dsp:nvSpPr>
        <dsp:cNvPr id="0" name=""/>
        <dsp:cNvSpPr/>
      </dsp:nvSpPr>
      <dsp:spPr>
        <a:xfrm>
          <a:off x="48310" y="1670258"/>
          <a:ext cx="2385345" cy="1431207"/>
        </a:xfrm>
        <a:prstGeom prst="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Féminisation du visage </a:t>
          </a:r>
          <a:endParaRPr lang="en-US" sz="1900" kern="1200"/>
        </a:p>
      </dsp:txBody>
      <dsp:txXfrm>
        <a:off x="48310" y="1670258"/>
        <a:ext cx="2385345" cy="1431207"/>
      </dsp:txXfrm>
    </dsp:sp>
    <dsp:sp modelId="{488CEDEC-AB4C-8F49-9CB3-2E3D0727AF39}">
      <dsp:nvSpPr>
        <dsp:cNvPr id="0" name=""/>
        <dsp:cNvSpPr/>
      </dsp:nvSpPr>
      <dsp:spPr>
        <a:xfrm>
          <a:off x="2672191" y="1670258"/>
          <a:ext cx="2385345" cy="1431207"/>
        </a:xfrm>
        <a:prstGeom prst="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err="1"/>
            <a:t>Laryngoplastie</a:t>
          </a:r>
          <a:r>
            <a:rPr lang="fr-FR" sz="1900" kern="1200" dirty="0"/>
            <a:t> (modification de la voix) / préférer l’orthophonie et logopédie</a:t>
          </a:r>
          <a:endParaRPr lang="en-US" sz="1900" kern="1200" dirty="0"/>
        </a:p>
      </dsp:txBody>
      <dsp:txXfrm>
        <a:off x="2672191" y="1670258"/>
        <a:ext cx="2385345" cy="1431207"/>
      </dsp:txXfrm>
    </dsp:sp>
    <dsp:sp modelId="{6BD1B8BC-4901-3A43-8657-0727FC0F1F13}">
      <dsp:nvSpPr>
        <dsp:cNvPr id="0" name=""/>
        <dsp:cNvSpPr/>
      </dsp:nvSpPr>
      <dsp:spPr>
        <a:xfrm>
          <a:off x="5296071" y="1670258"/>
          <a:ext cx="2385345" cy="1431207"/>
        </a:xfrm>
        <a:prstGeom prst="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Attention risque TE élevé car traitement hormonal souvent en cours  </a:t>
          </a:r>
          <a:endParaRPr lang="en-US" sz="1900" kern="1200" dirty="0"/>
        </a:p>
      </dsp:txBody>
      <dsp:txXfrm>
        <a:off x="5296071" y="1670258"/>
        <a:ext cx="2385345" cy="14312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A81D1-8F54-9B49-B2F0-125A55004EA7}">
      <dsp:nvSpPr>
        <dsp:cNvPr id="0" name=""/>
        <dsp:cNvSpPr/>
      </dsp:nvSpPr>
      <dsp:spPr>
        <a:xfrm>
          <a:off x="0" y="31973"/>
          <a:ext cx="10261599" cy="14671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FR" sz="3800" kern="1200"/>
            <a:t>Personne assigné femme à la naissance mais se sentant homme </a:t>
          </a:r>
          <a:endParaRPr lang="en-US" sz="3800" kern="1200"/>
        </a:p>
      </dsp:txBody>
      <dsp:txXfrm>
        <a:off x="71622" y="103595"/>
        <a:ext cx="10118355" cy="1323936"/>
      </dsp:txXfrm>
    </dsp:sp>
    <dsp:sp modelId="{7D42DA84-8C1B-6E42-96F5-B81528FBB997}">
      <dsp:nvSpPr>
        <dsp:cNvPr id="0" name=""/>
        <dsp:cNvSpPr/>
      </dsp:nvSpPr>
      <dsp:spPr>
        <a:xfrm>
          <a:off x="0" y="1608594"/>
          <a:ext cx="10261599" cy="146718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fr-FR" sz="3800" kern="1200" dirty="0"/>
            <a:t>Prévalence dépend de la définition : 1/2000 et 1/4000</a:t>
          </a:r>
          <a:endParaRPr lang="en-US" sz="3800" kern="1200" dirty="0"/>
        </a:p>
      </dsp:txBody>
      <dsp:txXfrm>
        <a:off x="71622" y="1680216"/>
        <a:ext cx="10118355" cy="132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1559-F585-F64B-9C1E-17173F2258EB}">
      <dsp:nvSpPr>
        <dsp:cNvPr id="0" name=""/>
        <dsp:cNvSpPr/>
      </dsp:nvSpPr>
      <dsp:spPr>
        <a:xfrm>
          <a:off x="48310" y="516"/>
          <a:ext cx="2385345" cy="1431207"/>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Mastectomie/</a:t>
          </a:r>
        </a:p>
        <a:p>
          <a:pPr marL="0" lvl="0" indent="0" algn="ctr" defTabSz="1022350">
            <a:lnSpc>
              <a:spcPct val="90000"/>
            </a:lnSpc>
            <a:spcBef>
              <a:spcPct val="0"/>
            </a:spcBef>
            <a:spcAft>
              <a:spcPct val="35000"/>
            </a:spcAft>
            <a:buNone/>
          </a:pPr>
          <a:r>
            <a:rPr lang="fr-FR" sz="2300" kern="1200" dirty="0" err="1"/>
            <a:t>Torsoplastie</a:t>
          </a:r>
          <a:endParaRPr lang="en-US" sz="2300" kern="1200" dirty="0"/>
        </a:p>
      </dsp:txBody>
      <dsp:txXfrm>
        <a:off x="48310" y="516"/>
        <a:ext cx="2385345" cy="1431207"/>
      </dsp:txXfrm>
    </dsp:sp>
    <dsp:sp modelId="{08C274C8-C659-7649-A344-5B575873B827}">
      <dsp:nvSpPr>
        <dsp:cNvPr id="0" name=""/>
        <dsp:cNvSpPr/>
      </dsp:nvSpPr>
      <dsp:spPr>
        <a:xfrm>
          <a:off x="2672191" y="516"/>
          <a:ext cx="2385345" cy="1431207"/>
        </a:xfrm>
        <a:prstGeom prst="rect">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a:t>Hystérectomie – ovariectomie  </a:t>
          </a:r>
          <a:endParaRPr lang="en-US" sz="2300" kern="1200" dirty="0"/>
        </a:p>
      </dsp:txBody>
      <dsp:txXfrm>
        <a:off x="2672191" y="516"/>
        <a:ext cx="2385345" cy="1431207"/>
      </dsp:txXfrm>
    </dsp:sp>
    <dsp:sp modelId="{799B9C12-F8CF-134A-AFBC-794755DBAFB4}">
      <dsp:nvSpPr>
        <dsp:cNvPr id="0" name=""/>
        <dsp:cNvSpPr/>
      </dsp:nvSpPr>
      <dsp:spPr>
        <a:xfrm>
          <a:off x="5296071" y="516"/>
          <a:ext cx="2385345" cy="1431207"/>
        </a:xfrm>
        <a:prstGeom prst="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Métaoidioplastie </a:t>
          </a:r>
          <a:endParaRPr lang="en-US" sz="2300" kern="1200"/>
        </a:p>
      </dsp:txBody>
      <dsp:txXfrm>
        <a:off x="5296071" y="516"/>
        <a:ext cx="2385345" cy="1431207"/>
      </dsp:txXfrm>
    </dsp:sp>
    <dsp:sp modelId="{E3B3E845-7585-C04B-90C2-BD394758A59D}">
      <dsp:nvSpPr>
        <dsp:cNvPr id="0" name=""/>
        <dsp:cNvSpPr/>
      </dsp:nvSpPr>
      <dsp:spPr>
        <a:xfrm>
          <a:off x="1360250" y="1670258"/>
          <a:ext cx="2385345" cy="1431207"/>
        </a:xfrm>
        <a:prstGeom prst="rect">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Scrotoplastie  </a:t>
          </a:r>
          <a:endParaRPr lang="en-US" sz="2300" kern="1200"/>
        </a:p>
      </dsp:txBody>
      <dsp:txXfrm>
        <a:off x="1360250" y="1670258"/>
        <a:ext cx="2385345" cy="1431207"/>
      </dsp:txXfrm>
    </dsp:sp>
    <dsp:sp modelId="{340C6708-309E-AD4B-8CAD-BC5512C8FDB0}">
      <dsp:nvSpPr>
        <dsp:cNvPr id="0" name=""/>
        <dsp:cNvSpPr/>
      </dsp:nvSpPr>
      <dsp:spPr>
        <a:xfrm>
          <a:off x="3984131" y="1670258"/>
          <a:ext cx="2385345" cy="1431207"/>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Phalloplastie – prothèse érectile – implants testiculaires </a:t>
          </a:r>
          <a:endParaRPr lang="en-US" sz="2300" kern="1200"/>
        </a:p>
      </dsp:txBody>
      <dsp:txXfrm>
        <a:off x="3984131" y="1670258"/>
        <a:ext cx="2385345" cy="14312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2C9B1-BCB1-A243-A71A-595BF7B9E7C3}">
      <dsp:nvSpPr>
        <dsp:cNvPr id="0" name=""/>
        <dsp:cNvSpPr/>
      </dsp:nvSpPr>
      <dsp:spPr>
        <a:xfrm>
          <a:off x="0" y="31112"/>
          <a:ext cx="10261599" cy="965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Importance de discuter de la fertilité avant le commencement d’un traitement hormonal </a:t>
          </a:r>
          <a:endParaRPr lang="en-US" sz="2500" kern="1200"/>
        </a:p>
      </dsp:txBody>
      <dsp:txXfrm>
        <a:off x="47120" y="78232"/>
        <a:ext cx="10167359" cy="871010"/>
      </dsp:txXfrm>
    </dsp:sp>
    <dsp:sp modelId="{EC5D6F3A-8225-C34A-940D-C70A9DCD1FDA}">
      <dsp:nvSpPr>
        <dsp:cNvPr id="0" name=""/>
        <dsp:cNvSpPr/>
      </dsp:nvSpPr>
      <dsp:spPr>
        <a:xfrm>
          <a:off x="0" y="1068362"/>
          <a:ext cx="10261599" cy="96525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dirty="0"/>
            <a:t>Possibilité de </a:t>
          </a:r>
          <a:r>
            <a:rPr lang="fr-FR" sz="2500" kern="1200" dirty="0" err="1"/>
            <a:t>cryo</a:t>
          </a:r>
          <a:r>
            <a:rPr lang="fr-FR" sz="2500" kern="1200" dirty="0"/>
            <a:t>-préserver les gamètes dans des centres de procréation médicalement assisté </a:t>
          </a:r>
          <a:endParaRPr lang="en-US" sz="2500" kern="1200" dirty="0"/>
        </a:p>
      </dsp:txBody>
      <dsp:txXfrm>
        <a:off x="47120" y="1115482"/>
        <a:ext cx="10167359" cy="871010"/>
      </dsp:txXfrm>
    </dsp:sp>
    <dsp:sp modelId="{8AC2778F-B203-9A43-B2BC-61A7107D80F4}">
      <dsp:nvSpPr>
        <dsp:cNvPr id="0" name=""/>
        <dsp:cNvSpPr/>
      </dsp:nvSpPr>
      <dsp:spPr>
        <a:xfrm>
          <a:off x="0" y="2105612"/>
          <a:ext cx="10261599" cy="96525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L’hormonothérapie n’est pas un moyen de contraception efficace même si la fertilité diminue drastiquement </a:t>
          </a:r>
          <a:endParaRPr lang="en-US" sz="2500" kern="1200"/>
        </a:p>
      </dsp:txBody>
      <dsp:txXfrm>
        <a:off x="47120" y="2152732"/>
        <a:ext cx="10167359" cy="871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B6C51-2879-0C40-8D41-7E947F50C2E8}">
      <dsp:nvSpPr>
        <dsp:cNvPr id="0" name=""/>
        <dsp:cNvSpPr/>
      </dsp:nvSpPr>
      <dsp:spPr>
        <a:xfrm>
          <a:off x="0" y="38299"/>
          <a:ext cx="5607050" cy="7605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Consulting </a:t>
          </a:r>
          <a:endParaRPr lang="en-US" sz="2000" kern="1200"/>
        </a:p>
      </dsp:txBody>
      <dsp:txXfrm>
        <a:off x="37125" y="75424"/>
        <a:ext cx="5532800" cy="686250"/>
      </dsp:txXfrm>
    </dsp:sp>
    <dsp:sp modelId="{6334B65C-1CF0-774A-8A3F-45440F24A190}">
      <dsp:nvSpPr>
        <dsp:cNvPr id="0" name=""/>
        <dsp:cNvSpPr/>
      </dsp:nvSpPr>
      <dsp:spPr>
        <a:xfrm>
          <a:off x="0" y="856400"/>
          <a:ext cx="5607050" cy="760500"/>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Cryopréservation </a:t>
          </a:r>
          <a:endParaRPr lang="en-US" sz="2000" kern="1200"/>
        </a:p>
      </dsp:txBody>
      <dsp:txXfrm>
        <a:off x="37125" y="893525"/>
        <a:ext cx="5532800" cy="686250"/>
      </dsp:txXfrm>
    </dsp:sp>
    <dsp:sp modelId="{60256175-5020-3F4C-AB52-ACA111A3957A}">
      <dsp:nvSpPr>
        <dsp:cNvPr id="0" name=""/>
        <dsp:cNvSpPr/>
      </dsp:nvSpPr>
      <dsp:spPr>
        <a:xfrm>
          <a:off x="0" y="1674500"/>
          <a:ext cx="5607050" cy="760500"/>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Projet procréation </a:t>
          </a:r>
          <a:endParaRPr lang="en-US" sz="2000" kern="1200"/>
        </a:p>
      </dsp:txBody>
      <dsp:txXfrm>
        <a:off x="37125" y="1711625"/>
        <a:ext cx="5532800" cy="686250"/>
      </dsp:txXfrm>
    </dsp:sp>
    <dsp:sp modelId="{011187D7-77DD-4F4D-8BDE-F91B693ED500}">
      <dsp:nvSpPr>
        <dsp:cNvPr id="0" name=""/>
        <dsp:cNvSpPr/>
      </dsp:nvSpPr>
      <dsp:spPr>
        <a:xfrm>
          <a:off x="0" y="2492600"/>
          <a:ext cx="5607050" cy="76050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Entretien psychologique </a:t>
          </a:r>
          <a:endParaRPr lang="en-US" sz="2000" kern="1200"/>
        </a:p>
      </dsp:txBody>
      <dsp:txXfrm>
        <a:off x="37125" y="2529725"/>
        <a:ext cx="5532800" cy="686250"/>
      </dsp:txXfrm>
    </dsp:sp>
    <dsp:sp modelId="{8AFEBD17-B3AE-7F46-A24B-F45D061B87D8}">
      <dsp:nvSpPr>
        <dsp:cNvPr id="0" name=""/>
        <dsp:cNvSpPr/>
      </dsp:nvSpPr>
      <dsp:spPr>
        <a:xfrm>
          <a:off x="0" y="3310700"/>
          <a:ext cx="5607050" cy="760500"/>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3000"/>
                <a:lumMod val="100000"/>
              </a:schemeClr>
            </a:gs>
            <a:gs pos="100000">
              <a:schemeClr val="accent6">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Comité d’éthique </a:t>
          </a:r>
          <a:endParaRPr lang="en-US" sz="2000" kern="1200" dirty="0"/>
        </a:p>
      </dsp:txBody>
      <dsp:txXfrm>
        <a:off x="37125" y="3347825"/>
        <a:ext cx="5532800" cy="686250"/>
      </dsp:txXfrm>
    </dsp:sp>
    <dsp:sp modelId="{3AC43758-120F-AC47-8D78-2104BF778465}">
      <dsp:nvSpPr>
        <dsp:cNvPr id="0" name=""/>
        <dsp:cNvSpPr/>
      </dsp:nvSpPr>
      <dsp:spPr>
        <a:xfrm>
          <a:off x="0" y="4128800"/>
          <a:ext cx="5607050" cy="7605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Si acceptation du projet : procédure en fonction de la situation </a:t>
          </a:r>
          <a:endParaRPr lang="en-US" sz="2000" kern="1200"/>
        </a:p>
      </dsp:txBody>
      <dsp:txXfrm>
        <a:off x="37125" y="4165925"/>
        <a:ext cx="5532800" cy="686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6483-ADCE-EF47-B88D-865E4DEDCFDC}"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A278C-D375-6A45-948C-F403CFBE3DF2}" type="slidenum">
              <a:rPr lang="fr-FR" smtClean="0"/>
              <a:t>‹N°›</a:t>
            </a:fld>
            <a:endParaRPr lang="fr-FR"/>
          </a:p>
        </p:txBody>
      </p:sp>
    </p:spTree>
    <p:extLst>
      <p:ext uri="{BB962C8B-B14F-4D97-AF65-F5344CB8AC3E}">
        <p14:creationId xmlns:p14="http://schemas.microsoft.com/office/powerpoint/2010/main" val="150870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fotransgenre.be/m/vie-quotidienne/sexualit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fotransgenre.be/m/identite/concepts/sexe-biologique/"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infotransgenre.be/m/identite/concepts/preference-sexuelle/" TargetMode="External"/><Relationship Id="rId5" Type="http://schemas.openxmlformats.org/officeDocument/2006/relationships/hyperlink" Target="https://www.infotransgenre.be/m/identite/concepts/expression-du-genre/" TargetMode="External"/><Relationship Id="rId4" Type="http://schemas.openxmlformats.org/officeDocument/2006/relationships/hyperlink" Target="https://www.infotransgenre.be/m/identite/concepts/identite-de-genr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infotransgenre.be/m/soins/masculinisation/epila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ynandco.be/fr/glossaire/ovocyte/"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gynandco.be/fr/quest-ce-que-la-fecondation-in-vitro/" TargetMode="External"/><Relationship Id="rId4" Type="http://schemas.openxmlformats.org/officeDocument/2006/relationships/hyperlink" Target="https://www.gynandco.be/fr/etapes-de-la-fiv/"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Transidentité</a:t>
            </a:r>
            <a:r>
              <a:rPr lang="fr-FR" dirty="0"/>
              <a:t> et gynécologie </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a:t>
            </a:fld>
            <a:endParaRPr lang="fr-FR"/>
          </a:p>
        </p:txBody>
      </p:sp>
    </p:spTree>
    <p:extLst>
      <p:ext uri="{BB962C8B-B14F-4D97-AF65-F5344CB8AC3E}">
        <p14:creationId xmlns:p14="http://schemas.microsoft.com/office/powerpoint/2010/main" val="89796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supplémentation en œstrogènes diminue les concentrations de testostérone en raison d'une rétroaction négative sur l'axe </a:t>
            </a:r>
            <a:r>
              <a:rPr lang="fr-FR" dirty="0" err="1"/>
              <a:t>hypothalamo</a:t>
            </a:r>
            <a:r>
              <a:rPr lang="fr-FR" dirty="0"/>
              <a:t>-</a:t>
            </a:r>
            <a:r>
              <a:rPr lang="fr-FR" dirty="0" err="1"/>
              <a:t>hypophyso</a:t>
            </a:r>
            <a:r>
              <a:rPr lang="fr-FR" dirty="0"/>
              <a:t>-gonadique. Lors de l'instauration d'un traitement </a:t>
            </a:r>
            <a:r>
              <a:rPr lang="fr-FR" dirty="0" err="1"/>
              <a:t>œstrogénique</a:t>
            </a:r>
            <a:r>
              <a:rPr lang="fr-FR" dirty="0"/>
              <a:t> seul, les concentrations de testostérone diminuent et se situent dans la fourchette basse de la normale pour un homme (200-300 </a:t>
            </a:r>
            <a:r>
              <a:rPr lang="fr-FR" dirty="0" err="1"/>
              <a:t>ng</a:t>
            </a:r>
            <a:r>
              <a:rPr lang="fr-FR" dirty="0"/>
              <a:t>/</a:t>
            </a:r>
            <a:r>
              <a:rPr lang="fr-FR" dirty="0" err="1"/>
              <a:t>dL</a:t>
            </a:r>
            <a:r>
              <a:rPr lang="fr-FR" dirty="0"/>
              <a:t> [6-9-10-4 </a:t>
            </a:r>
            <a:r>
              <a:rPr lang="fr-FR" dirty="0" err="1"/>
              <a:t>nmol</a:t>
            </a:r>
            <a:r>
              <a:rPr lang="fr-FR" dirty="0"/>
              <a:t>/L]), mais restent supérieures à la normale pour une femme (&lt;75 </a:t>
            </a:r>
            <a:r>
              <a:rPr lang="fr-FR" dirty="0" err="1"/>
              <a:t>ng</a:t>
            </a:r>
            <a:r>
              <a:rPr lang="fr-FR" dirty="0"/>
              <a:t>/</a:t>
            </a:r>
            <a:r>
              <a:rPr lang="fr-FR" dirty="0" err="1"/>
              <a:t>dL</a:t>
            </a:r>
            <a:r>
              <a:rPr lang="fr-FR" dirty="0"/>
              <a:t> [&lt;2-6 </a:t>
            </a:r>
            <a:r>
              <a:rPr lang="fr-FR" dirty="0" err="1"/>
              <a:t>nmol</a:t>
            </a:r>
            <a:r>
              <a:rPr lang="fr-FR" dirty="0"/>
              <a:t>/L]).8 La plupart des patients auront besoin de l'ajout d'un médicament anti-androgène pour inhiber davantage la production de testostérone ou pour bloquer le récepteur des androgènes. Les traitements anti-androgènes tels que la </a:t>
            </a:r>
            <a:r>
              <a:rPr lang="fr-FR" dirty="0" err="1"/>
              <a:t>spironolactone</a:t>
            </a:r>
            <a:r>
              <a:rPr lang="fr-FR" dirty="0"/>
              <a:t> (à des doses allant jusqu'à 400 mg par jour) et la </a:t>
            </a:r>
            <a:r>
              <a:rPr lang="fr-FR" dirty="0" err="1"/>
              <a:t>cyprotérone</a:t>
            </a:r>
            <a:r>
              <a:rPr lang="fr-FR" dirty="0"/>
              <a:t> (à des doses allant jusqu'à 100 mg par jour) sont des traitements d'appoint efficaces, administrés en plus des œstrogènes pour abaisser les concentrations de testostérone dans la fourchette féminine.9</a:t>
            </a:r>
          </a:p>
          <a:p>
            <a:endParaRPr lang="fr-FR" dirty="0"/>
          </a:p>
          <a:p>
            <a:r>
              <a:rPr lang="fr-FR" dirty="0" err="1"/>
              <a:t>Spironolactone</a:t>
            </a:r>
            <a:r>
              <a:rPr lang="fr-FR" dirty="0"/>
              <a:t> = antagoniste compétitif de l’aldostérone et donc un diurétique à épargne potassique </a:t>
            </a:r>
            <a:r>
              <a:rPr lang="fr-FR" dirty="0">
                <a:sym typeface="Wingdings" pitchFamily="2" charset="2"/>
              </a:rPr>
              <a:t> </a:t>
            </a:r>
            <a:r>
              <a:rPr lang="fr-FR" dirty="0"/>
              <a:t>surveillance kaliémie </a:t>
            </a:r>
          </a:p>
          <a:p>
            <a:endParaRPr lang="fr-FR" dirty="0"/>
          </a:p>
          <a:p>
            <a:r>
              <a:rPr lang="fr-FR" dirty="0"/>
              <a:t>On ne connaît pas la concentration précise d'œstradiol qui entraîne une féminisation adéquate avec le plus faible risque de complications.28</a:t>
            </a:r>
          </a:p>
          <a:p>
            <a:r>
              <a:rPr lang="fr-FR" dirty="0"/>
              <a:t>Il est important de maintenir la dose d'œstrogène à un niveau qui non seulement maintient les caractéristiques sexuelles et soulage la dysphorie de genre, mais qui est également adéquat pour prévenir l'ostéoporose, les bouffées de chaleur et les troubles de l'humeur.29</a:t>
            </a: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10</a:t>
            </a:fld>
            <a:endParaRPr lang="fr-FR"/>
          </a:p>
        </p:txBody>
      </p:sp>
    </p:spTree>
    <p:extLst>
      <p:ext uri="{BB962C8B-B14F-4D97-AF65-F5344CB8AC3E}">
        <p14:creationId xmlns:p14="http://schemas.microsoft.com/office/powerpoint/2010/main" val="287351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Pas de standardisation concernant les traitements hormonaux dans le monde entier.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Dépendra de la disponibilité du produit / du prix de celui ci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Les </a:t>
            </a:r>
            <a:r>
              <a:rPr lang="fr-FR" b="1" dirty="0" err="1"/>
              <a:t>oestrogènes</a:t>
            </a:r>
            <a:r>
              <a:rPr lang="fr-FR" b="1" dirty="0"/>
              <a:t> conjugués et EE ne sont pas recommandé car impossibilité de surveiller les concentrations dans le sang et que ils augmentent le risque TE par rapport aux autres </a:t>
            </a:r>
            <a:r>
              <a:rPr lang="fr-FR" b="1" dirty="0" err="1"/>
              <a:t>oestrogènes</a:t>
            </a:r>
            <a:r>
              <a:rPr lang="fr-FR"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Les agonistes de l’hormone de libération des gonadotrophines sont </a:t>
            </a:r>
            <a:r>
              <a:rPr lang="fr-FR" b="1" dirty="0" err="1"/>
              <a:t>interessantes</a:t>
            </a:r>
            <a:r>
              <a:rPr lang="fr-FR" b="1" dirty="0"/>
              <a:t> mais coût élevé.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régimes hormonaux utilisés pour les femmes transgenres ne sont pas standardisés dans le monde entier (tableau 2), en partie à cause des différences régionales dans la disponibilité des préparations à base d'œstrogènes et de testostérone, ainsi que des considérations de coût et des différences de pratiques entre les pays et les centres.25 Par exemple, dans certains pays européens (Belgique, Allemagne, Italie, Pays-Bas et Norvège), les régimes courants comprennent l'œstradiol oral associé à la </a:t>
            </a:r>
            <a:r>
              <a:rPr lang="fr-FR" dirty="0" err="1"/>
              <a:t>cyprotérone</a:t>
            </a:r>
            <a:r>
              <a:rPr lang="fr-FR" dirty="0"/>
              <a:t> (50 mg par jour).26 Au Royaume-Uni, l'œstradiol oral est associé à des agonistes de l'hormone de libération des gonadotrophines.7 Aux États-Unis, toutes les formes d'œstradiol sont disponibles (parentérales, orales, patchs ou gels) et sont associées à la </a:t>
            </a:r>
            <a:r>
              <a:rPr lang="fr-FR" dirty="0" err="1"/>
              <a:t>spironolactone</a:t>
            </a:r>
            <a:r>
              <a:rPr lang="fr-FR" dirty="0"/>
              <a:t>. Les œstrogènes conjugués et les œstrogènes synthétiques tels que l'</a:t>
            </a:r>
            <a:r>
              <a:rPr lang="fr-FR" dirty="0" err="1"/>
              <a:t>éthinylestradiol</a:t>
            </a:r>
            <a:r>
              <a:rPr lang="fr-FR" dirty="0"/>
              <a:t> ne sont pas recommandés parce que les médecins ne sont pas en mesure de surveiller leurs concentrations dans le sang, et parce que ces médicaments sont susceptibles d'augmenter le risque de </a:t>
            </a:r>
            <a:r>
              <a:rPr lang="fr-FR" dirty="0" err="1"/>
              <a:t>thromboembolie</a:t>
            </a:r>
            <a:r>
              <a:rPr lang="fr-FR" dirty="0"/>
              <a:t> par rapport aux autres œstrogènes.27 Étant donné que les agonistes de l'hormone de libération des gonadotrophines suppriment plus efficacement les stéroïdes sexuels endogènes que les autres médicaments abaissant le taux de testostérone et qu'ils pourraient être associés à moins d'effets secondaires à court terme, l'association d'œstradiol oral et d'agonistes de l'hormone de libération des gonadotrophines pourrait être considérée comme le régime supérieur ; toutefois, il n'existe aucune étude publiée à long terme, à l'exception d'une petite étude rétrospective menée auprès de 40 patients, dont les résultats ont montré l'efficacité équivalente de la </a:t>
            </a:r>
            <a:r>
              <a:rPr lang="fr-FR" dirty="0" err="1"/>
              <a:t>cyprotérone</a:t>
            </a:r>
            <a:r>
              <a:rPr lang="fr-FR" dirty="0"/>
              <a:t> et du leuprolide11. En outre, l'utilisation des agonistes de l'hormone de libération des gonadotrophines est limitée dans de nombreux pays en raison de leur coût, qui est supérieur à 1000 par an et par patient en Europe, avec des prix encore plus élevés aux États-Unis.</a:t>
            </a: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11</a:t>
            </a:fld>
            <a:endParaRPr lang="fr-FR"/>
          </a:p>
        </p:txBody>
      </p:sp>
    </p:spTree>
    <p:extLst>
      <p:ext uri="{BB962C8B-B14F-4D97-AF65-F5344CB8AC3E}">
        <p14:creationId xmlns:p14="http://schemas.microsoft.com/office/powerpoint/2010/main" val="45667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On trouve dans les guidelines une cible d'</a:t>
            </a:r>
            <a:r>
              <a:rPr lang="fr-BE" sz="1200" b="0" i="0" kern="1200" dirty="0" err="1">
                <a:solidFill>
                  <a:schemeClr val="tx1"/>
                </a:solidFill>
                <a:effectLst/>
                <a:latin typeface="+mn-lt"/>
                <a:ea typeface="+mn-ea"/>
                <a:cs typeface="+mn-cs"/>
              </a:rPr>
              <a:t>oestradiol</a:t>
            </a:r>
            <a:r>
              <a:rPr lang="fr-BE" sz="1200" b="0" i="0" kern="1200" dirty="0">
                <a:solidFill>
                  <a:schemeClr val="tx1"/>
                </a:solidFill>
                <a:effectLst/>
                <a:latin typeface="+mn-lt"/>
                <a:ea typeface="+mn-ea"/>
                <a:cs typeface="+mn-cs"/>
              </a:rPr>
              <a:t> de 100-200 </a:t>
            </a:r>
            <a:r>
              <a:rPr lang="fr-BE" sz="1200" b="0" i="0" kern="1200" dirty="0" err="1">
                <a:solidFill>
                  <a:schemeClr val="tx1"/>
                </a:solidFill>
                <a:effectLst/>
                <a:latin typeface="+mn-lt"/>
                <a:ea typeface="+mn-ea"/>
                <a:cs typeface="+mn-cs"/>
              </a:rPr>
              <a:t>pg</a:t>
            </a:r>
            <a:r>
              <a:rPr lang="fr-BE" sz="1200" b="0" i="0" kern="1200" dirty="0">
                <a:solidFill>
                  <a:schemeClr val="tx1"/>
                </a:solidFill>
                <a:effectLst/>
                <a:latin typeface="+mn-lt"/>
                <a:ea typeface="+mn-ea"/>
                <a:cs typeface="+mn-cs"/>
              </a:rPr>
              <a:t>/ml</a:t>
            </a:r>
            <a:br>
              <a:rPr lang="fr-BE" dirty="0"/>
            </a:br>
            <a:r>
              <a:rPr lang="fr-BE" sz="1200" b="0" i="0" kern="1200" dirty="0">
                <a:solidFill>
                  <a:schemeClr val="tx1"/>
                </a:solidFill>
                <a:effectLst/>
                <a:latin typeface="+mn-lt"/>
                <a:ea typeface="+mn-ea"/>
                <a:cs typeface="+mn-cs"/>
              </a:rPr>
              <a:t>400 mg/jour de </a:t>
            </a:r>
            <a:r>
              <a:rPr lang="fr-BE" sz="1200" b="0" i="0" kern="1200" dirty="0" err="1">
                <a:solidFill>
                  <a:schemeClr val="tx1"/>
                </a:solidFill>
                <a:effectLst/>
                <a:latin typeface="+mn-lt"/>
                <a:ea typeface="+mn-ea"/>
                <a:cs typeface="+mn-cs"/>
              </a:rPr>
              <a:t>Spironolactone</a:t>
            </a:r>
            <a:r>
              <a:rPr lang="fr-BE" sz="1200" b="0" i="0" kern="1200" dirty="0">
                <a:solidFill>
                  <a:schemeClr val="tx1"/>
                </a:solidFill>
                <a:effectLst/>
                <a:latin typeface="+mn-lt"/>
                <a:ea typeface="+mn-ea"/>
                <a:cs typeface="+mn-cs"/>
              </a:rPr>
              <a:t>, je trouve cela énorme. Je monte exceptionnellement jusque 200 mg. Si pas satisfaisant je passe à </a:t>
            </a:r>
            <a:r>
              <a:rPr lang="fr-BE" sz="1200" b="0" i="0" kern="1200" dirty="0" err="1">
                <a:solidFill>
                  <a:schemeClr val="tx1"/>
                </a:solidFill>
                <a:effectLst/>
                <a:latin typeface="+mn-lt"/>
                <a:ea typeface="+mn-ea"/>
                <a:cs typeface="+mn-cs"/>
              </a:rPr>
              <a:t>Androcur</a:t>
            </a:r>
            <a:r>
              <a:rPr lang="fr-BE" sz="1200" b="0" i="0" kern="1200" dirty="0">
                <a:solidFill>
                  <a:schemeClr val="tx1"/>
                </a:solidFill>
                <a:effectLst/>
                <a:latin typeface="+mn-lt"/>
                <a:ea typeface="+mn-ea"/>
                <a:cs typeface="+mn-cs"/>
              </a:rPr>
              <a:t> 10 mg.</a:t>
            </a:r>
            <a:br>
              <a:rPr lang="fr-BE" dirty="0"/>
            </a:br>
            <a:r>
              <a:rPr lang="fr-BE" sz="1200" b="0" i="0" kern="1200" dirty="0">
                <a:solidFill>
                  <a:schemeClr val="tx1"/>
                </a:solidFill>
                <a:effectLst/>
                <a:latin typeface="+mn-lt"/>
                <a:ea typeface="+mn-ea"/>
                <a:cs typeface="+mn-cs"/>
              </a:rPr>
              <a:t>Pour l'</a:t>
            </a:r>
            <a:r>
              <a:rPr lang="fr-BE" sz="1200" b="0" i="0" kern="1200" dirty="0" err="1">
                <a:solidFill>
                  <a:schemeClr val="tx1"/>
                </a:solidFill>
                <a:effectLst/>
                <a:latin typeface="+mn-lt"/>
                <a:ea typeface="+mn-ea"/>
                <a:cs typeface="+mn-cs"/>
              </a:rPr>
              <a:t>Androcur</a:t>
            </a:r>
            <a:r>
              <a:rPr lang="fr-BE" sz="1200" b="0" i="0" kern="1200" dirty="0">
                <a:solidFill>
                  <a:schemeClr val="tx1"/>
                </a:solidFill>
                <a:effectLst/>
                <a:latin typeface="+mn-lt"/>
                <a:ea typeface="+mn-ea"/>
                <a:cs typeface="+mn-cs"/>
              </a:rPr>
              <a:t> je ne monte pas plus qu'à 10 mg depuis qu'on connait mieux le risque de méningiome.</a:t>
            </a:r>
          </a:p>
          <a:p>
            <a:endParaRPr lang="fr-BE" sz="1200" b="0" i="0" kern="1200" dirty="0">
              <a:solidFill>
                <a:schemeClr val="tx1"/>
              </a:solidFill>
              <a:effectLst/>
              <a:latin typeface="+mn-lt"/>
              <a:ea typeface="+mn-ea"/>
              <a:cs typeface="+mn-cs"/>
            </a:endParaRPr>
          </a:p>
          <a:p>
            <a:r>
              <a:rPr lang="fr-BE" sz="1200" b="1" i="0" kern="1200" dirty="0" err="1">
                <a:solidFill>
                  <a:schemeClr val="tx1"/>
                </a:solidFill>
                <a:effectLst/>
                <a:latin typeface="+mn-lt"/>
                <a:ea typeface="+mn-ea"/>
                <a:cs typeface="+mn-cs"/>
              </a:rPr>
              <a:t>Oestrogel</a:t>
            </a:r>
            <a:r>
              <a:rPr lang="fr-BE" sz="1200" b="1" i="0" kern="1200" dirty="0">
                <a:solidFill>
                  <a:schemeClr val="tx1"/>
                </a:solidFill>
                <a:effectLst/>
                <a:latin typeface="+mn-lt"/>
                <a:ea typeface="+mn-ea"/>
                <a:cs typeface="+mn-cs"/>
              </a:rPr>
              <a:t> 2 pressions par jour et </a:t>
            </a:r>
            <a:r>
              <a:rPr lang="fr-BE" sz="1200" b="1" i="0" kern="1200" dirty="0" err="1">
                <a:solidFill>
                  <a:schemeClr val="tx1"/>
                </a:solidFill>
                <a:effectLst/>
                <a:latin typeface="+mn-lt"/>
                <a:ea typeface="+mn-ea"/>
                <a:cs typeface="+mn-cs"/>
              </a:rPr>
              <a:t>spironolactone</a:t>
            </a:r>
            <a:r>
              <a:rPr lang="fr-BE" sz="1200" b="1" i="0" kern="1200" dirty="0">
                <a:solidFill>
                  <a:schemeClr val="tx1"/>
                </a:solidFill>
                <a:effectLst/>
                <a:latin typeface="+mn-lt"/>
                <a:ea typeface="+mn-ea"/>
                <a:cs typeface="+mn-cs"/>
              </a:rPr>
              <a:t> en schéma progressif jusqu'à 100 mg par jour, à adapter par la suite selon œstradiol et clinique, attention à la kaliémie</a:t>
            </a:r>
            <a:endParaRPr lang="fr-FR" b="1"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12</a:t>
            </a:fld>
            <a:endParaRPr lang="fr-FR"/>
          </a:p>
        </p:txBody>
      </p:sp>
    </p:spTree>
    <p:extLst>
      <p:ext uri="{BB962C8B-B14F-4D97-AF65-F5344CB8AC3E}">
        <p14:creationId xmlns:p14="http://schemas.microsoft.com/office/powerpoint/2010/main" val="337546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Effets visibles déjà après quelques mois puis effet </a:t>
            </a:r>
            <a:r>
              <a:rPr lang="fr-FR" dirty="0" err="1"/>
              <a:t>definitif</a:t>
            </a:r>
            <a:r>
              <a:rPr lang="fr-FR" dirty="0"/>
              <a:t> après 2 à 3 ans de traitements </a:t>
            </a:r>
          </a:p>
          <a:p>
            <a:r>
              <a:rPr lang="fr-FR" dirty="0"/>
              <a:t>Principaux effets : </a:t>
            </a:r>
          </a:p>
          <a:p>
            <a:r>
              <a:rPr lang="fr-FR" dirty="0"/>
              <a:t>adoucissement de la peau, les changements d'humeur, la diminution de la libido et des érections, la redistribution des graisses au niveau des hanches et la croissance du tissu mammaire.</a:t>
            </a:r>
          </a:p>
          <a:p>
            <a:endParaRPr lang="fr-FR" dirty="0"/>
          </a:p>
          <a:p>
            <a:r>
              <a:rPr lang="fr-FR" dirty="0" err="1"/>
              <a:t>Breast</a:t>
            </a:r>
            <a:r>
              <a:rPr lang="fr-FR" dirty="0"/>
              <a:t> </a:t>
            </a:r>
            <a:r>
              <a:rPr lang="fr-FR" dirty="0" err="1"/>
              <a:t>devlp</a:t>
            </a:r>
            <a:r>
              <a:rPr lang="fr-FR" dirty="0"/>
              <a:t> 3 ans – la réponse au œstrogène </a:t>
            </a:r>
            <a:r>
              <a:rPr lang="fr-FR" dirty="0" err="1"/>
              <a:t>differe</a:t>
            </a:r>
            <a:r>
              <a:rPr lang="fr-FR" dirty="0"/>
              <a:t> d’une personne </a:t>
            </a:r>
            <a:r>
              <a:rPr lang="fr-FR" dirty="0" err="1"/>
              <a:t>al’autre</a:t>
            </a:r>
            <a:r>
              <a:rPr lang="fr-FR" dirty="0"/>
              <a:t> cependant + de deux tiers ne sont pas </a:t>
            </a:r>
            <a:r>
              <a:rPr lang="fr-FR" dirty="0" err="1"/>
              <a:t>satisfaiye</a:t>
            </a:r>
            <a:r>
              <a:rPr lang="fr-FR" dirty="0"/>
              <a:t> et on recourt à une </a:t>
            </a:r>
            <a:r>
              <a:rPr lang="fr-FR" dirty="0" err="1"/>
              <a:t>mamoplastie</a:t>
            </a:r>
            <a:r>
              <a:rPr lang="fr-FR" dirty="0"/>
              <a:t> </a:t>
            </a:r>
          </a:p>
          <a:p>
            <a:r>
              <a:rPr lang="fr-FR" dirty="0"/>
              <a:t>Pas de preuve que l’ajout de  progestérone aide à l’augmentation mammaire </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13</a:t>
            </a:fld>
            <a:endParaRPr lang="fr-FR"/>
          </a:p>
        </p:txBody>
      </p:sp>
    </p:spTree>
    <p:extLst>
      <p:ext uri="{BB962C8B-B14F-4D97-AF65-F5344CB8AC3E}">
        <p14:creationId xmlns:p14="http://schemas.microsoft.com/office/powerpoint/2010/main" val="224607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risque de thrombose veineuse au cours de la vie chez les femmes transsexuelles se situerait entre 1 et 5 %</a:t>
            </a:r>
          </a:p>
          <a:p>
            <a:r>
              <a:rPr lang="fr-FR" dirty="0"/>
              <a:t>Que faire </a:t>
            </a:r>
            <a:r>
              <a:rPr lang="fr-FR" dirty="0" err="1"/>
              <a:t>pr</a:t>
            </a:r>
            <a:r>
              <a:rPr lang="fr-FR" dirty="0"/>
              <a:t> diminuer ce risque </a:t>
            </a:r>
            <a:r>
              <a:rPr lang="fr-FR" dirty="0">
                <a:sym typeface="Wingdings" pitchFamily="2" charset="2"/>
              </a:rPr>
              <a:t> voie transdermique après 40 ans, voie transdermique si tabac , attention au BMI </a:t>
            </a:r>
            <a:r>
              <a:rPr lang="fr-FR" dirty="0" err="1">
                <a:sym typeface="Wingdings" pitchFamily="2" charset="2"/>
              </a:rPr>
              <a:t>etc</a:t>
            </a:r>
            <a:r>
              <a:rPr lang="fr-FR" dirty="0">
                <a:sym typeface="Wingdings" pitchFamily="2" charset="2"/>
              </a:rPr>
              <a:t> </a:t>
            </a:r>
          </a:p>
          <a:p>
            <a:endParaRPr lang="fr-FR" dirty="0">
              <a:sym typeface="Wingdings" pitchFamily="2" charset="2"/>
            </a:endParaRPr>
          </a:p>
          <a:p>
            <a:r>
              <a:rPr lang="fr-FR" dirty="0">
                <a:sym typeface="Wingdings" pitchFamily="2" charset="2"/>
              </a:rPr>
              <a:t>Ostéoporose : rester attentif car si </a:t>
            </a:r>
            <a:r>
              <a:rPr lang="fr-FR" dirty="0" err="1">
                <a:sym typeface="Wingdings" pitchFamily="2" charset="2"/>
              </a:rPr>
              <a:t>gonadectomie</a:t>
            </a:r>
            <a:r>
              <a:rPr lang="fr-FR" dirty="0">
                <a:sym typeface="Wingdings" pitchFamily="2" charset="2"/>
              </a:rPr>
              <a:t> avant traitement hormonal ou bien personne sédentaire ++ et mauvaise alimentation </a:t>
            </a:r>
            <a:r>
              <a:rPr lang="fr-FR" dirty="0" err="1">
                <a:sym typeface="Wingdings" pitchFamily="2" charset="2"/>
              </a:rPr>
              <a:t>possibilite</a:t>
            </a:r>
            <a:r>
              <a:rPr lang="fr-FR" dirty="0">
                <a:sym typeface="Wingdings" pitchFamily="2" charset="2"/>
              </a:rPr>
              <a:t> d’ostéoporose </a:t>
            </a:r>
          </a:p>
          <a:p>
            <a:r>
              <a:rPr lang="fr-FR" dirty="0">
                <a:sym typeface="Wingdings" pitchFamily="2" charset="2"/>
              </a:rPr>
              <a:t>Réaliser au moins une densité osseuse vers les 40 ans si facteurs de risques et puis dépistage </a:t>
            </a:r>
          </a:p>
          <a:p>
            <a:r>
              <a:rPr lang="fr-FR" dirty="0">
                <a:sym typeface="Wingdings" pitchFamily="2" charset="2"/>
              </a:rPr>
              <a:t>Jusqu'à 16 % des femmes transgenres présentent des scores </a:t>
            </a:r>
            <a:r>
              <a:rPr lang="fr-FR" dirty="0" err="1">
                <a:sym typeface="Wingdings" pitchFamily="2" charset="2"/>
              </a:rPr>
              <a:t>T</a:t>
            </a:r>
            <a:r>
              <a:rPr lang="fr-FR" dirty="0">
                <a:sym typeface="Wingdings" pitchFamily="2" charset="2"/>
              </a:rPr>
              <a:t> inférieurs à -2-5 au niveau de la hanche ou de la colonne vertébrale lors de la présentation initiale, ce qui indique que l'ostéoporose peut survenir avant même l'instauration du traitement par œstrogènes et qu'elle peut être présente chez les femmes transgenres dans la vingtaine ou la trentaine.57,58 La cause de la faible densité osseuse chez les femmes transgenres avant l'instauration du traitement hormonal transsexuel n'est pas claire.</a:t>
            </a:r>
          </a:p>
          <a:p>
            <a:endParaRPr lang="fr-FR" dirty="0">
              <a:sym typeface="Wingdings" pitchFamily="2" charset="2"/>
            </a:endParaRPr>
          </a:p>
          <a:p>
            <a:r>
              <a:rPr lang="fr-FR" dirty="0">
                <a:sym typeface="Wingdings" pitchFamily="2" charset="2"/>
              </a:rPr>
              <a:t>Les maladies hépatiques ont été un sujet de préoccupation dans les premières études de cohorte, où l'on a rapporté que des tests de fonction hépatique anormaux se produisaient chez jusqu'à 15 % des femmes transgenres.60 Cependant, il a été déterminé par la suite que la cause des résultats anormaux n'était pas l'utilisation d'œstrogènes ; les anomalies de la fonction hépatique identifiées étaient plutôt secondaires à une mauvaise utilisation de l'alcool ou à une hépatite virale.48</a:t>
            </a:r>
          </a:p>
          <a:p>
            <a:r>
              <a:rPr lang="fr-FR" dirty="0"/>
              <a:t>Vu l’incertitude : recommandation de tester les marqueurs hépatiques </a:t>
            </a:r>
          </a:p>
          <a:p>
            <a:endParaRPr lang="fr-FR" dirty="0"/>
          </a:p>
          <a:p>
            <a:r>
              <a:rPr lang="fr-FR" dirty="0"/>
              <a:t>Anomalies lipidiques : </a:t>
            </a:r>
          </a:p>
          <a:p>
            <a:r>
              <a:rPr lang="fr-FR" dirty="0"/>
              <a:t>Femme </a:t>
            </a:r>
            <a:r>
              <a:rPr lang="fr-FR" dirty="0" err="1"/>
              <a:t>menopausée</a:t>
            </a:r>
            <a:r>
              <a:rPr lang="fr-FR" dirty="0"/>
              <a:t> traitée </a:t>
            </a:r>
            <a:r>
              <a:rPr lang="fr-FR" dirty="0">
                <a:sym typeface="Wingdings" pitchFamily="2" charset="2"/>
              </a:rPr>
              <a:t> augmentation des TG et </a:t>
            </a:r>
            <a:r>
              <a:rPr lang="fr-FR" dirty="0" err="1">
                <a:sym typeface="Wingdings" pitchFamily="2" charset="2"/>
              </a:rPr>
              <a:t>chlolestérol</a:t>
            </a:r>
            <a:r>
              <a:rPr lang="fr-FR" dirty="0">
                <a:sym typeface="Wingdings" pitchFamily="2" charset="2"/>
              </a:rPr>
              <a:t> HDL </a:t>
            </a:r>
          </a:p>
          <a:p>
            <a:r>
              <a:rPr lang="fr-FR" dirty="0">
                <a:sym typeface="Wingdings" pitchFamily="2" charset="2"/>
              </a:rPr>
              <a:t>Femme </a:t>
            </a:r>
            <a:r>
              <a:rPr lang="fr-FR" dirty="0" err="1">
                <a:sym typeface="Wingdings" pitchFamily="2" charset="2"/>
              </a:rPr>
              <a:t>préménop</a:t>
            </a:r>
            <a:r>
              <a:rPr lang="fr-FR" dirty="0">
                <a:sym typeface="Wingdings" pitchFamily="2" charset="2"/>
              </a:rPr>
              <a:t> avec pilule contraceptive  augmentation des TG et cholestérol total et HDL </a:t>
            </a:r>
          </a:p>
          <a:p>
            <a:r>
              <a:rPr lang="fr-FR" dirty="0"/>
              <a:t>En ce qui concerne spécifiquement les femmes transgenres, les données de plusieurs études de cohorte longitudinales15,38,65 suggèrent que les œstrogènes (avec ou sans progestérone) augmentent les concentrations de triglycérides. Dans une méta-analyse de 23 études incluant 3 231 femmes transgenres, </a:t>
            </a:r>
            <a:r>
              <a:rPr lang="fr-FR" dirty="0" err="1"/>
              <a:t>Maraka</a:t>
            </a:r>
            <a:r>
              <a:rPr lang="fr-FR" dirty="0"/>
              <a:t> et ses collègues66 ont rapporté que les œstrogènes oraux augmentaient les concentrations sériques de triglycérides d'environ 30 mg/</a:t>
            </a:r>
            <a:r>
              <a:rPr lang="fr-FR" dirty="0" err="1"/>
              <a:t>dL</a:t>
            </a:r>
            <a:r>
              <a:rPr lang="fr-FR" dirty="0"/>
              <a:t> (0-34 </a:t>
            </a:r>
            <a:r>
              <a:rPr lang="fr-FR" dirty="0" err="1"/>
              <a:t>nmol</a:t>
            </a:r>
            <a:r>
              <a:rPr lang="fr-FR" dirty="0"/>
              <a:t>/L) 24 mois après le début de l'</a:t>
            </a:r>
            <a:r>
              <a:rPr lang="fr-FR" dirty="0" err="1"/>
              <a:t>œstrogénothérapie</a:t>
            </a:r>
            <a:r>
              <a:rPr lang="fr-FR" dirty="0"/>
              <a:t>, sans modification des autres paramètres lipidiques, y compris le cholestérol HDL et LDL</a:t>
            </a:r>
          </a:p>
          <a:p>
            <a:r>
              <a:rPr lang="fr-FR" dirty="0"/>
              <a:t>Cependant dans cette méta analyse association avec un anti-androgènes, absence de groupe témoins et utilisation de l’EE a cette époque </a:t>
            </a:r>
          </a:p>
          <a:p>
            <a:endParaRPr lang="fr-FR" dirty="0"/>
          </a:p>
          <a:p>
            <a:r>
              <a:rPr lang="fr-FR" dirty="0"/>
              <a:t>Santé mental : </a:t>
            </a:r>
          </a:p>
          <a:p>
            <a:r>
              <a:rPr lang="fr-FR" dirty="0"/>
              <a:t>Dans une revue systématique et une méta-analyse de 28 études incluant plus de 1800 personnes transgenres (dont environ 1100 femmes transgenres), le traitement hormonal, avec ou sans chirurgie, a amélioré la dysphorie de genre et la qualité de vie chez 80% (95% CI 72-88 ; 16 études ; I3=78%) des patients.72</a:t>
            </a:r>
          </a:p>
          <a:p>
            <a:r>
              <a:rPr lang="fr-FR" dirty="0"/>
              <a:t>Cependant, les taux de suicide restent élevés chez les personnes transgenres après un traitement hormonal, avec ou sans chirurgie de réaffirmation du genre.73 -</a:t>
            </a:r>
            <a:r>
              <a:rPr lang="fr-FR" dirty="0" err="1"/>
              <a:t>Blosnich</a:t>
            </a:r>
            <a:r>
              <a:rPr lang="fr-FR" dirty="0"/>
              <a:t> et ses collègues73 ont rapporté que le taux brut de suicide chez les vétérans militaires transgenres était de 82 pour 100 000 années-personnes, ce qui est supérieur aux taux des vétérans non transgenres et de la population américaine, mais similaire aux taux de suicide observés chez les vétérans souffrant de dépression, de schizophrénie et de toxicomanie.77,78 Il est important que les cliniciens dépistent les signes de dépression et d'idées suicidaires à chaque visite et qu'ils orientent les patients vers des services de conseil et de traitement psychiatrique si nécessaire.</a:t>
            </a:r>
          </a:p>
          <a:p>
            <a:endParaRPr lang="fr-FR" dirty="0"/>
          </a:p>
          <a:p>
            <a:r>
              <a:rPr lang="fr-FR" dirty="0"/>
              <a:t>Cancer du sein</a:t>
            </a:r>
          </a:p>
          <a:p>
            <a:r>
              <a:rPr lang="fr-FR" dirty="0"/>
              <a:t>Plusieurs rapports ont suggéré un risque accru de cancer du sein chez les femmes transgenres.79 Dans l'une des plus grandes cohortes de femmes et d'hommes transgenres, la prévalence globale du cancer du sein était de 20-0 pour 100 000 années-patients sous traitement hormonal transsexuel.80 Pour les femmes transgenres spécifiquement, le rapport d'incidence standardisé était de 0-7 (IC 95 % 0-03- 5-57) par rapport aux femmes natives, mais de 33-3 (21-89-45-17) par rapport aux hommes biologiques.81 Il n'existe pas de directives claires sur le moment où le dépistage par mammographie du cancer du sein doit commencer. En l'absence de toute preuve, nous pensons qu'il pourrait être raisonnable de commencer le dépistage par mammographie chez les femmes transgenres au même âge que celui recommandé pour les femmes </a:t>
            </a:r>
            <a:r>
              <a:rPr lang="fr-FR" dirty="0" err="1"/>
              <a:t>cisgenres</a:t>
            </a:r>
            <a:r>
              <a:rPr lang="fr-FR" dirty="0"/>
              <a:t>, ou plus tôt si des facteurs de risque connus sont présents, comme des antécédents familiaux de cancer du sein.81</a:t>
            </a:r>
          </a:p>
          <a:p>
            <a:endParaRPr lang="fr-FR" dirty="0"/>
          </a:p>
          <a:p>
            <a:r>
              <a:rPr lang="fr-FR" dirty="0"/>
              <a:t>Le cancer de la prostate</a:t>
            </a:r>
          </a:p>
          <a:p>
            <a:r>
              <a:rPr lang="fr-FR" dirty="0"/>
              <a:t>La castration - chirurgicale ou médicale - étant le principal traitement du cancer de la prostate, on pourrait s'attendre à ce que l'incidence du cancer de la prostate soit faible chez les femmes transgenres. En effet, les rapports sur le cancer de la prostate se limitent à quelques rapports de cas.82 Dans une étude portant sur plus de 1000 femmes transgenres suivies par la clinique d'Amsterdam, un seul cas de cancer de la prostate a été découvert.83 Sur la base de la faible prévalence globale du cancer de la prostate, ces auteurs suggèrent un dépistage du cancer de la prostate uniquement après 50 ans.</a:t>
            </a:r>
          </a:p>
          <a:p>
            <a:r>
              <a:rPr lang="fr-BE" sz="1200" b="0" i="0" kern="1200" dirty="0">
                <a:solidFill>
                  <a:schemeClr val="tx1"/>
                </a:solidFill>
                <a:effectLst/>
                <a:latin typeface="+mn-lt"/>
                <a:ea typeface="+mn-ea"/>
                <a:cs typeface="+mn-cs"/>
              </a:rPr>
              <a:t>c'est que la prostate s'atrophie donc le PSA peut être normal même en cas de cancer de prostate. Je préciserais donc que le dépistage à 50 ans est mieux par TR/urologue que juste PSA.</a:t>
            </a:r>
            <a:endParaRPr lang="fr-FR" dirty="0"/>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14</a:t>
            </a:fld>
            <a:endParaRPr lang="fr-FR"/>
          </a:p>
        </p:txBody>
      </p:sp>
    </p:spTree>
    <p:extLst>
      <p:ext uri="{BB962C8B-B14F-4D97-AF65-F5344CB8AC3E}">
        <p14:creationId xmlns:p14="http://schemas.microsoft.com/office/powerpoint/2010/main" val="52037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Etude de cohorte à partir des données du système national des données de santé </a:t>
            </a:r>
          </a:p>
          <a:p>
            <a:endParaRPr lang="fr-FR" dirty="0"/>
          </a:p>
          <a:p>
            <a:r>
              <a:rPr lang="fr-FR" dirty="0"/>
              <a:t>253 777 femmes ont été incluses dans l’étude </a:t>
            </a:r>
          </a:p>
          <a:p>
            <a:endParaRPr lang="fr-FR" dirty="0"/>
          </a:p>
          <a:p>
            <a:r>
              <a:rPr lang="fr-FR" dirty="0"/>
              <a:t>139 222 dans le groupe exposé – 100mg d’acétate de </a:t>
            </a:r>
            <a:r>
              <a:rPr lang="fr-FR" dirty="0" err="1"/>
              <a:t>cyprotérone</a:t>
            </a:r>
            <a:r>
              <a:rPr lang="fr-FR" dirty="0"/>
              <a:t> </a:t>
            </a:r>
          </a:p>
          <a:p>
            <a:r>
              <a:rPr lang="fr-FR" dirty="0"/>
              <a:t>114 555 faiblement exposé </a:t>
            </a:r>
          </a:p>
          <a:p>
            <a:r>
              <a:rPr lang="fr-FR" dirty="0"/>
              <a:t>Age moyen 27ans </a:t>
            </a:r>
          </a:p>
          <a:p>
            <a:endParaRPr lang="fr-FR" dirty="0"/>
          </a:p>
          <a:p>
            <a:r>
              <a:rPr lang="fr-FR" dirty="0"/>
              <a:t>Pour faire l’analogie avec la Belgique, il faut savoir qu’il existe aussi de l’acétate de </a:t>
            </a:r>
            <a:r>
              <a:rPr lang="fr-FR" dirty="0" err="1"/>
              <a:t>cyprotérone</a:t>
            </a:r>
            <a:r>
              <a:rPr lang="fr-FR" dirty="0"/>
              <a:t> donc nos pilule Diane 35 -&gt; mais doser seulement à 2mg (donc on est loin des doses utilisées dans l’étude) </a:t>
            </a:r>
          </a:p>
          <a:p>
            <a:r>
              <a:rPr lang="fr-FR" dirty="0" err="1"/>
              <a:t>Androcur</a:t>
            </a:r>
            <a:r>
              <a:rPr lang="fr-FR" dirty="0"/>
              <a:t> qui est le + souvent donné comme moyen de contraception chez les femmes ayant beaucoup d’</a:t>
            </a:r>
            <a:r>
              <a:rPr lang="fr-FR" dirty="0" err="1"/>
              <a:t>acnée</a:t>
            </a:r>
            <a:r>
              <a:rPr lang="fr-FR" dirty="0"/>
              <a:t> ou hirsutisme -&gt; ½ comprimés de 10mg pdt 20j et si besoin de + référer à l’</a:t>
            </a:r>
            <a:r>
              <a:rPr lang="fr-FR" dirty="0" err="1"/>
              <a:t>endocrino</a:t>
            </a:r>
            <a:r>
              <a:rPr lang="fr-FR" dirty="0"/>
              <a:t> !! </a:t>
            </a:r>
          </a:p>
          <a:p>
            <a:r>
              <a:rPr lang="fr-FR" dirty="0">
                <a:sym typeface="Wingdings" pitchFamily="2" charset="2"/>
              </a:rPr>
              <a:t> Peu utilisé à forte dose en Belgique </a:t>
            </a:r>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15</a:t>
            </a:fld>
            <a:endParaRPr lang="fr-FR"/>
          </a:p>
        </p:txBody>
      </p:sp>
    </p:spTree>
    <p:extLst>
      <p:ext uri="{BB962C8B-B14F-4D97-AF65-F5344CB8AC3E}">
        <p14:creationId xmlns:p14="http://schemas.microsoft.com/office/powerpoint/2010/main" val="100843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Plus le traitement par AC à forte dose est commencé tard, plus le risque augmente </a:t>
            </a:r>
          </a:p>
          <a:p>
            <a:r>
              <a:rPr lang="fr-FR" dirty="0"/>
              <a:t>Plus la dose est importante, plus le risque augmente </a:t>
            </a:r>
          </a:p>
          <a:p>
            <a:endParaRPr lang="fr-FR" dirty="0"/>
          </a:p>
          <a:p>
            <a:r>
              <a:rPr lang="fr-FR" dirty="0"/>
              <a:t>+ un case report publié en 2018 d’une femme de 65 ans avec un énorme méningiome qui comprimait son chiasma optique et lors de l’arrêt de son traitement par </a:t>
            </a:r>
            <a:r>
              <a:rPr lang="fr-FR" dirty="0" err="1"/>
              <a:t>androcur</a:t>
            </a:r>
            <a:r>
              <a:rPr lang="fr-FR" dirty="0"/>
              <a:t> on a détecté une </a:t>
            </a:r>
            <a:r>
              <a:rPr lang="fr-FR" dirty="0" err="1"/>
              <a:t>regression</a:t>
            </a:r>
            <a:r>
              <a:rPr lang="fr-FR" dirty="0"/>
              <a:t> de 50% de son méningiome.</a:t>
            </a:r>
          </a:p>
          <a:p>
            <a:endParaRPr lang="fr-FR" dirty="0"/>
          </a:p>
          <a:p>
            <a:r>
              <a:rPr lang="fr-FR" dirty="0" err="1"/>
              <a:t>Spironolocatone</a:t>
            </a:r>
            <a:r>
              <a:rPr lang="fr-FR" dirty="0"/>
              <a:t> en 1ere intention </a:t>
            </a:r>
          </a:p>
          <a:p>
            <a:r>
              <a:rPr lang="fr-FR" dirty="0"/>
              <a:t>Si </a:t>
            </a:r>
            <a:r>
              <a:rPr lang="fr-FR" dirty="0" err="1"/>
              <a:t>ac</a:t>
            </a:r>
            <a:r>
              <a:rPr lang="fr-FR" dirty="0"/>
              <a:t> de </a:t>
            </a:r>
            <a:r>
              <a:rPr lang="fr-FR" dirty="0" err="1"/>
              <a:t>cypro</a:t>
            </a:r>
            <a:r>
              <a:rPr lang="fr-FR" dirty="0"/>
              <a:t> : 10mg au lieu de (100) et IRM au préalable  </a:t>
            </a:r>
          </a:p>
          <a:p>
            <a:endParaRPr lang="fr-FR" dirty="0"/>
          </a:p>
          <a:p>
            <a:r>
              <a:rPr lang="fr-FR" dirty="0"/>
              <a:t>Quid des autres progestatifs !! Étude en cours !! </a:t>
            </a:r>
          </a:p>
        </p:txBody>
      </p:sp>
      <p:sp>
        <p:nvSpPr>
          <p:cNvPr id="4" name="Espace réservé du numéro de diapositive 3"/>
          <p:cNvSpPr>
            <a:spLocks noGrp="1"/>
          </p:cNvSpPr>
          <p:nvPr>
            <p:ph type="sldNum" sz="quarter" idx="5"/>
          </p:nvPr>
        </p:nvSpPr>
        <p:spPr/>
        <p:txBody>
          <a:bodyPr/>
          <a:lstStyle/>
          <a:p>
            <a:fld id="{8EDEF71E-0424-FD4C-9D32-D7A294470701}" type="slidenum">
              <a:rPr lang="fr-FR" smtClean="0"/>
              <a:t>16</a:t>
            </a:fld>
            <a:endParaRPr lang="fr-FR"/>
          </a:p>
        </p:txBody>
      </p:sp>
    </p:spTree>
    <p:extLst>
      <p:ext uri="{BB962C8B-B14F-4D97-AF65-F5344CB8AC3E}">
        <p14:creationId xmlns:p14="http://schemas.microsoft.com/office/powerpoint/2010/main" val="69950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WPATH et </a:t>
            </a:r>
            <a:r>
              <a:rPr lang="fr-FR" dirty="0" err="1"/>
              <a:t>endocrinology</a:t>
            </a:r>
            <a:r>
              <a:rPr lang="fr-FR" dirty="0"/>
              <a:t> society </a:t>
            </a:r>
          </a:p>
          <a:p>
            <a:endParaRPr lang="fr-FR" dirty="0"/>
          </a:p>
          <a:p>
            <a:r>
              <a:rPr lang="fr-FR" dirty="0"/>
              <a:t>Avant l'hormonothérapie</a:t>
            </a:r>
          </a:p>
          <a:p>
            <a:r>
              <a:rPr lang="fr-FR" dirty="0"/>
              <a:t>Confirmer les critères diagnostiques du trouble de l'identité de genre ou du transsexualisme et les critères d'admissibilité et de préparation </a:t>
            </a:r>
          </a:p>
          <a:p>
            <a:r>
              <a:rPr lang="fr-FR" dirty="0"/>
              <a:t>Évaluer et traiter les conditions médicales qui peuvent être exacerbées par la déplétion hormonale et le traitement hormonal transsexuel</a:t>
            </a:r>
          </a:p>
          <a:p>
            <a:endParaRPr lang="fr-FR" dirty="0"/>
          </a:p>
          <a:p>
            <a:r>
              <a:rPr lang="fr-FR" dirty="0"/>
              <a:t>Pendant l'hormonothérapie</a:t>
            </a:r>
          </a:p>
          <a:p>
            <a:r>
              <a:rPr lang="fr-FR" dirty="0"/>
              <a:t>Maintenir les taux d'hormones </a:t>
            </a:r>
            <a:r>
              <a:rPr lang="fr-FR" dirty="0" err="1"/>
              <a:t>intersexes</a:t>
            </a:r>
            <a:r>
              <a:rPr lang="fr-FR" dirty="0"/>
              <a:t> dans la plage physiologique normale pour le sexe désiré </a:t>
            </a:r>
          </a:p>
          <a:p>
            <a:r>
              <a:rPr lang="fr-FR" dirty="0"/>
              <a:t>Examiner l'apparition et l'évolution dans le temps des changements physiques induits par le traitement hormonal </a:t>
            </a:r>
            <a:r>
              <a:rPr lang="fr-FR" dirty="0" err="1"/>
              <a:t>intersexe</a:t>
            </a:r>
            <a:endParaRPr lang="fr-FR" dirty="0"/>
          </a:p>
          <a:p>
            <a:r>
              <a:rPr lang="fr-FR" dirty="0"/>
              <a:t>Effectuer un suivi clinique et de laboratoire régulier tous les 3 mois pendant la première année, puis une ou deux fois par an</a:t>
            </a:r>
          </a:p>
          <a:p>
            <a:r>
              <a:rPr lang="fr-FR" dirty="0"/>
              <a:t>Surveiller les taux de prolactine – </a:t>
            </a:r>
            <a:r>
              <a:rPr lang="fr-FR" dirty="0" err="1"/>
              <a:t>prolactinome</a:t>
            </a:r>
            <a:r>
              <a:rPr lang="fr-FR" dirty="0"/>
              <a:t> </a:t>
            </a:r>
          </a:p>
          <a:p>
            <a:r>
              <a:rPr lang="fr-FR" dirty="0"/>
              <a:t>Dépistage du cancer de la prostate</a:t>
            </a:r>
          </a:p>
          <a:p>
            <a:r>
              <a:rPr lang="fr-FR" dirty="0"/>
              <a:t>Effectuer un test de densité minérale osseuse si des facteurs de risque sont présents </a:t>
            </a:r>
          </a:p>
          <a:p>
            <a:r>
              <a:rPr lang="fr-FR" dirty="0"/>
              <a:t>Dépistage du cancer du sein selon les lignes directrices recommandées pour les femmes</a:t>
            </a:r>
          </a:p>
          <a:p>
            <a:r>
              <a:rPr lang="fr-FR" dirty="0"/>
              <a:t>Évaluer les facteurs de risque cardiovasculaire des personnes transsexuelles traitées aux hormones</a:t>
            </a:r>
          </a:p>
          <a:p>
            <a:endParaRPr lang="fr-FR" dirty="0"/>
          </a:p>
          <a:p>
            <a:r>
              <a:rPr lang="fr-FR" dirty="0"/>
              <a:t>Avant la chirurgie</a:t>
            </a:r>
          </a:p>
          <a:p>
            <a:r>
              <a:rPr lang="fr-FR" dirty="0"/>
              <a:t>Envisager une chirurgie de réassignation sexuelle génitale seulement après que le médecin responsable de la thérapie de transition endocrinienne et le professionnel de la santé mentale aient jugé la chirurgie souhaitable.</a:t>
            </a:r>
          </a:p>
          <a:p>
            <a:r>
              <a:rPr lang="fr-FR" dirty="0"/>
              <a:t>La chirurgie de réassignation sexuelle génitale n'est recommandée qu'après au moins un an de traitement hormonal régulier et conforme.</a:t>
            </a:r>
          </a:p>
          <a:p>
            <a:r>
              <a:rPr lang="fr-FR" dirty="0"/>
              <a:t>Le médecin responsable du traitement endocrinien doit autoriser médicalement les personnes transsexuelles à subir une chirurgie de réassignation sexuelle et collaborer avec le chirurgien concernant l'utilisation d'hormones pendant et après la chirurgie.</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17</a:t>
            </a:fld>
            <a:endParaRPr lang="fr-FR"/>
          </a:p>
        </p:txBody>
      </p:sp>
    </p:spTree>
    <p:extLst>
      <p:ext uri="{BB962C8B-B14F-4D97-AF65-F5344CB8AC3E}">
        <p14:creationId xmlns:p14="http://schemas.microsoft.com/office/powerpoint/2010/main" val="304264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recommandé avant 18 ans !! </a:t>
            </a:r>
          </a:p>
          <a:p>
            <a:r>
              <a:rPr lang="fr-FR" dirty="0"/>
              <a:t>+ être sous traitement hormonal depuis d’un an. </a:t>
            </a:r>
          </a:p>
          <a:p>
            <a:endParaRPr lang="fr-FR" dirty="0"/>
          </a:p>
          <a:p>
            <a:r>
              <a:rPr lang="fr-FR" dirty="0"/>
              <a:t>Mammoplastie (souvent </a:t>
            </a:r>
            <a:r>
              <a:rPr lang="fr-FR" dirty="0" err="1"/>
              <a:t>reccours</a:t>
            </a:r>
            <a:r>
              <a:rPr lang="fr-FR" dirty="0"/>
              <a:t>) car </a:t>
            </a:r>
            <a:r>
              <a:rPr lang="fr-FR" dirty="0" err="1"/>
              <a:t>ttmt</a:t>
            </a:r>
            <a:r>
              <a:rPr lang="fr-FR" dirty="0"/>
              <a:t> hormonal non suffisant (pas avant 2 ans) </a:t>
            </a:r>
          </a:p>
          <a:p>
            <a:r>
              <a:rPr lang="fr-FR" dirty="0" err="1"/>
              <a:t>Orchidectomie</a:t>
            </a:r>
            <a:r>
              <a:rPr lang="fr-FR" dirty="0"/>
              <a:t> seule ou associé à une </a:t>
            </a:r>
            <a:r>
              <a:rPr lang="fr-FR" dirty="0" err="1"/>
              <a:t>vaginoplastie</a:t>
            </a:r>
            <a:r>
              <a:rPr lang="fr-FR" dirty="0"/>
              <a:t> </a:t>
            </a:r>
          </a:p>
          <a:p>
            <a:r>
              <a:rPr lang="fr-FR" dirty="0" err="1"/>
              <a:t>Chondrolaryngoplasite</a:t>
            </a:r>
            <a:r>
              <a:rPr lang="fr-FR" dirty="0"/>
              <a:t> (diminution de la proéminence de la pomme </a:t>
            </a:r>
            <a:r>
              <a:rPr lang="fr-FR" dirty="0" err="1"/>
              <a:t>d’adam</a:t>
            </a:r>
            <a:r>
              <a:rPr lang="fr-FR" dirty="0"/>
              <a:t>) </a:t>
            </a:r>
          </a:p>
          <a:p>
            <a:r>
              <a:rPr lang="fr-FR" dirty="0" err="1"/>
              <a:t>Feminisation</a:t>
            </a:r>
            <a:r>
              <a:rPr lang="fr-FR" dirty="0"/>
              <a:t> du visage </a:t>
            </a:r>
          </a:p>
          <a:p>
            <a:r>
              <a:rPr lang="fr-FR" dirty="0" err="1"/>
              <a:t>Laryngoplastie</a:t>
            </a:r>
            <a:r>
              <a:rPr lang="fr-FR" dirty="0"/>
              <a:t> pour modifier et rendre la voix + aigue </a:t>
            </a:r>
            <a:r>
              <a:rPr lang="fr-FR" dirty="0">
                <a:sym typeface="Wingdings" pitchFamily="2" charset="2"/>
              </a:rPr>
              <a:t> </a:t>
            </a:r>
            <a:r>
              <a:rPr lang="fr-BE" sz="1200" b="0" i="0" kern="1200" dirty="0" err="1">
                <a:solidFill>
                  <a:schemeClr val="tx1"/>
                </a:solidFill>
                <a:effectLst/>
                <a:latin typeface="+mn-lt"/>
                <a:ea typeface="+mn-ea"/>
                <a:cs typeface="+mn-cs"/>
              </a:rPr>
              <a:t>Laryngoplastie</a:t>
            </a:r>
            <a:r>
              <a:rPr lang="fr-BE" sz="1200" b="0" i="0" kern="1200" dirty="0">
                <a:solidFill>
                  <a:schemeClr val="tx1"/>
                </a:solidFill>
                <a:effectLst/>
                <a:latin typeface="+mn-lt"/>
                <a:ea typeface="+mn-ea"/>
                <a:cs typeface="+mn-cs"/>
              </a:rPr>
              <a:t> : mauvais résultats - préférer l'orthophonie/la logopédie</a:t>
            </a:r>
            <a:br>
              <a:rPr lang="fr-BE" dirty="0"/>
            </a:br>
            <a:endParaRPr lang="fr-FR" dirty="0"/>
          </a:p>
          <a:p>
            <a:endParaRPr lang="fr-FR" dirty="0"/>
          </a:p>
          <a:p>
            <a:r>
              <a:rPr lang="fr-FR" dirty="0"/>
              <a:t>Conseil de stopper 2à 4 Sa pré –opération conséquente + prophylaxie post-opératoire et sensibilisation sur le mode de vie qui diminue le risque </a:t>
            </a:r>
            <a:r>
              <a:rPr lang="fr-FR" dirty="0" err="1"/>
              <a:t>egalement</a:t>
            </a:r>
            <a:r>
              <a:rPr lang="fr-FR" dirty="0"/>
              <a:t> (tabac- drogue </a:t>
            </a:r>
            <a:r>
              <a:rPr lang="fr-FR" dirty="0" err="1"/>
              <a:t>etc</a:t>
            </a:r>
            <a:r>
              <a:rPr lang="fr-FR" dirty="0"/>
              <a:t>) !! </a:t>
            </a:r>
          </a:p>
          <a:p>
            <a:endParaRPr lang="fr-FR" dirty="0"/>
          </a:p>
          <a:p>
            <a:endParaRPr lang="fr-FR" dirty="0"/>
          </a:p>
          <a:p>
            <a:r>
              <a:rPr lang="fr-FR" dirty="0"/>
              <a:t>----</a:t>
            </a:r>
          </a:p>
          <a:p>
            <a:endParaRPr lang="fr-FR" dirty="0"/>
          </a:p>
          <a:p>
            <a:endParaRPr lang="fr-FR" dirty="0"/>
          </a:p>
          <a:p>
            <a:r>
              <a:rPr lang="fr-FR" dirty="0" err="1"/>
              <a:t>chondrolaryngoplastie</a:t>
            </a:r>
            <a:r>
              <a:rPr lang="fr-FR" dirty="0"/>
              <a:t> (appelée rasage trachéal) pour un larynx proéminent ou une féminisation du visage pour un bossage frontal.</a:t>
            </a:r>
          </a:p>
          <a:p>
            <a:endParaRPr lang="fr-FR" dirty="0"/>
          </a:p>
          <a:p>
            <a:r>
              <a:rPr lang="fr-FR" dirty="0" err="1"/>
              <a:t>FFs</a:t>
            </a:r>
            <a:r>
              <a:rPr lang="fr-FR" dirty="0"/>
              <a:t> : </a:t>
            </a:r>
          </a:p>
          <a:p>
            <a:pPr fontAlgn="base"/>
            <a:r>
              <a:rPr lang="fr-BE" sz="1200" b="0" i="0" kern="1200" dirty="0">
                <a:solidFill>
                  <a:schemeClr val="tx1"/>
                </a:solidFill>
                <a:effectLst/>
                <a:latin typeface="+mn-lt"/>
                <a:ea typeface="+mn-ea"/>
                <a:cs typeface="+mn-cs"/>
              </a:rPr>
              <a:t>Il peut notamment s’agir de:</a:t>
            </a:r>
          </a:p>
          <a:p>
            <a:pPr fontAlgn="base"/>
            <a:r>
              <a:rPr lang="fr-BE" sz="1200" b="0" i="0" kern="1200" dirty="0">
                <a:solidFill>
                  <a:schemeClr val="tx1"/>
                </a:solidFill>
                <a:effectLst/>
                <a:latin typeface="+mn-lt"/>
                <a:ea typeface="+mn-ea"/>
                <a:cs typeface="+mn-cs"/>
              </a:rPr>
              <a:t>Réduction des bosses frontales (suppression des rebords saillants au-dessus des yeux)</a:t>
            </a:r>
          </a:p>
          <a:p>
            <a:pPr fontAlgn="base"/>
            <a:r>
              <a:rPr lang="fr-BE" sz="1200" b="0" i="0" kern="1200" dirty="0">
                <a:solidFill>
                  <a:schemeClr val="tx1"/>
                </a:solidFill>
                <a:effectLst/>
                <a:latin typeface="+mn-lt"/>
                <a:ea typeface="+mn-ea"/>
                <a:cs typeface="+mn-cs"/>
              </a:rPr>
              <a:t>Lifting des sourcils / du front</a:t>
            </a:r>
          </a:p>
          <a:p>
            <a:pPr fontAlgn="base"/>
            <a:r>
              <a:rPr lang="fr-BE" sz="1200" b="0" i="0" kern="1200" dirty="0">
                <a:solidFill>
                  <a:schemeClr val="tx1"/>
                </a:solidFill>
                <a:effectLst/>
                <a:latin typeface="+mn-lt"/>
                <a:ea typeface="+mn-ea"/>
                <a:cs typeface="+mn-cs"/>
              </a:rPr>
              <a:t>Avancement du scalp</a:t>
            </a:r>
          </a:p>
          <a:p>
            <a:pPr fontAlgn="base"/>
            <a:r>
              <a:rPr lang="fr-BE" sz="1200" b="0" i="0" kern="1200" dirty="0">
                <a:solidFill>
                  <a:schemeClr val="tx1"/>
                </a:solidFill>
                <a:effectLst/>
                <a:latin typeface="+mn-lt"/>
                <a:ea typeface="+mn-ea"/>
                <a:cs typeface="+mn-cs"/>
              </a:rPr>
              <a:t>Remodelage des pommettes</a:t>
            </a:r>
          </a:p>
          <a:p>
            <a:pPr fontAlgn="base"/>
            <a:r>
              <a:rPr lang="fr-BE" sz="1200" b="0" i="0" kern="1200" dirty="0">
                <a:solidFill>
                  <a:schemeClr val="tx1"/>
                </a:solidFill>
                <a:effectLst/>
                <a:latin typeface="+mn-lt"/>
                <a:ea typeface="+mn-ea"/>
                <a:cs typeface="+mn-cs"/>
              </a:rPr>
              <a:t>Correction nasale</a:t>
            </a:r>
          </a:p>
          <a:p>
            <a:pPr fontAlgn="base"/>
            <a:r>
              <a:rPr lang="fr-BE" sz="1200" b="0" i="0" kern="1200" dirty="0">
                <a:solidFill>
                  <a:schemeClr val="tx1"/>
                </a:solidFill>
                <a:effectLst/>
                <a:latin typeface="+mn-lt"/>
                <a:ea typeface="+mn-ea"/>
                <a:cs typeface="+mn-cs"/>
              </a:rPr>
              <a:t>Lifting des lèvres</a:t>
            </a:r>
          </a:p>
          <a:p>
            <a:pPr fontAlgn="base"/>
            <a:r>
              <a:rPr lang="fr-BE" sz="1200" b="0" i="0" kern="1200" dirty="0">
                <a:solidFill>
                  <a:schemeClr val="tx1"/>
                </a:solidFill>
                <a:effectLst/>
                <a:latin typeface="+mn-lt"/>
                <a:ea typeface="+mn-ea"/>
                <a:cs typeface="+mn-cs"/>
              </a:rPr>
              <a:t>Remodelage du menton</a:t>
            </a:r>
          </a:p>
          <a:p>
            <a:pPr fontAlgn="base"/>
            <a:r>
              <a:rPr lang="fr-BE" sz="1200" b="0" i="0" kern="1200" dirty="0">
                <a:solidFill>
                  <a:schemeClr val="tx1"/>
                </a:solidFill>
                <a:effectLst/>
                <a:latin typeface="+mn-lt"/>
                <a:ea typeface="+mn-ea"/>
                <a:cs typeface="+mn-cs"/>
              </a:rPr>
              <a:t>Correction de la pomme d’Adam</a:t>
            </a:r>
          </a:p>
          <a:p>
            <a:endParaRPr lang="fr-FR" dirty="0"/>
          </a:p>
          <a:p>
            <a:endParaRPr lang="fr-FR" dirty="0"/>
          </a:p>
          <a:p>
            <a:r>
              <a:rPr lang="fr-FR" dirty="0"/>
              <a:t>Il existe un débat sur la question de savoir si le traitement hormonal transgenre, en particulier les œstrogènes, doit être interrompu avant une intervention chirurgicale, étant donné le risque thromboembolique potentiel des œstrogènes (et éventuellement des anti-androgènes). De nombreux centres conseillent aux femmes transgenres de cesser l'utilisation d'œstrogènes au moins 2 à 4 semaines avant toute intervention chirurgicale majeure et de ne pas réinitialiser le traitement </a:t>
            </a:r>
            <a:r>
              <a:rPr lang="fr-FR" dirty="0" err="1"/>
              <a:t>œstrogénique</a:t>
            </a:r>
            <a:r>
              <a:rPr lang="fr-FR" dirty="0"/>
              <a:t> avant que la patiente postopératoire ne soit totalement ambulatoire.25 Il est important que les femmes transgenres suivent une prophylaxie postopératoire pour la thrombose veineuse profonde.25</a:t>
            </a:r>
          </a:p>
          <a:p>
            <a:r>
              <a:rPr lang="fr-FR" dirty="0"/>
              <a:t>En outre, les femmes transgenres doivent réduire le risque de thrombose veineuse profonde postopératoire avant l'intervention en modifiant les facteurs liés au mode de vie tels que le poids corporel, le tabagisme et l'abus de drogues, qui peuvent affecter le résultat de l'intervention et le risque de complications.90 Cette recommandation est particulièrement vraie pour les interventions de chirurgie plastique dans lesquelles la microcirculation est impliquée.</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18</a:t>
            </a:fld>
            <a:endParaRPr lang="fr-FR"/>
          </a:p>
        </p:txBody>
      </p:sp>
    </p:spTree>
    <p:extLst>
      <p:ext uri="{BB962C8B-B14F-4D97-AF65-F5344CB8AC3E}">
        <p14:creationId xmlns:p14="http://schemas.microsoft.com/office/powerpoint/2010/main" val="281976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BE" sz="1200" b="0" i="0" u="none" strike="noStrike" kern="1200" cap="all" dirty="0">
                <a:solidFill>
                  <a:schemeClr val="tx1"/>
                </a:solidFill>
                <a:effectLst/>
                <a:latin typeface="+mn-lt"/>
                <a:ea typeface="+mn-ea"/>
                <a:cs typeface="+mn-cs"/>
              </a:rPr>
              <a:t>VAGINOPLASTIE (site </a:t>
            </a:r>
            <a:r>
              <a:rPr lang="fr-BE" sz="1200" b="0" i="0" u="none" strike="noStrike" kern="1200" cap="all" dirty="0" err="1">
                <a:solidFill>
                  <a:schemeClr val="tx1"/>
                </a:solidFill>
                <a:effectLst/>
                <a:latin typeface="+mn-lt"/>
                <a:ea typeface="+mn-ea"/>
                <a:cs typeface="+mn-cs"/>
              </a:rPr>
              <a:t>transparis</a:t>
            </a:r>
            <a:r>
              <a:rPr lang="fr-BE" sz="1200" b="0" i="0" u="none" strike="noStrike" kern="1200" cap="all" dirty="0">
                <a:solidFill>
                  <a:schemeClr val="tx1"/>
                </a:solidFill>
                <a:effectLst/>
                <a:latin typeface="+mn-lt"/>
                <a:ea typeface="+mn-ea"/>
                <a:cs typeface="+mn-cs"/>
              </a:rPr>
              <a:t>)</a:t>
            </a:r>
          </a:p>
          <a:p>
            <a:pPr fontAlgn="base"/>
            <a:r>
              <a:rPr lang="fr-BE" sz="1200" b="1" i="0" u="none" strike="noStrike" kern="1200" dirty="0">
                <a:solidFill>
                  <a:schemeClr val="tx1"/>
                </a:solidFill>
                <a:effectLst/>
                <a:latin typeface="+mn-lt"/>
                <a:ea typeface="+mn-ea"/>
                <a:cs typeface="+mn-cs"/>
              </a:rPr>
              <a:t>Conditions &amp; délais</a:t>
            </a:r>
          </a:p>
          <a:p>
            <a:pPr fontAlgn="base"/>
            <a:r>
              <a:rPr lang="fr-BE" sz="1200" b="1" i="0" u="none" strike="noStrike" kern="1200" dirty="0">
                <a:solidFill>
                  <a:schemeClr val="tx1"/>
                </a:solidFill>
                <a:effectLst/>
                <a:latin typeface="+mn-lt"/>
                <a:ea typeface="+mn-ea"/>
                <a:cs typeface="+mn-cs"/>
              </a:rPr>
              <a:t>Pour pouvoir subir une </a:t>
            </a:r>
            <a:r>
              <a:rPr lang="fr-BE" sz="1200" b="1" i="0" u="none" strike="noStrike" kern="1200" dirty="0" err="1">
                <a:solidFill>
                  <a:schemeClr val="tx1"/>
                </a:solidFill>
                <a:effectLst/>
                <a:latin typeface="+mn-lt"/>
                <a:ea typeface="+mn-ea"/>
                <a:cs typeface="+mn-cs"/>
              </a:rPr>
              <a:t>orchidectomie</a:t>
            </a:r>
            <a:r>
              <a:rPr lang="fr-BE" sz="1200" b="1" i="0" u="none" strike="noStrike" kern="1200" dirty="0">
                <a:solidFill>
                  <a:schemeClr val="tx1"/>
                </a:solidFill>
                <a:effectLst/>
                <a:latin typeface="+mn-lt"/>
                <a:ea typeface="+mn-ea"/>
                <a:cs typeface="+mn-cs"/>
              </a:rPr>
              <a:t> ou une </a:t>
            </a:r>
            <a:r>
              <a:rPr lang="fr-BE" sz="1200" b="1" i="0" u="none" strike="noStrike" kern="1200" dirty="0" err="1">
                <a:solidFill>
                  <a:schemeClr val="tx1"/>
                </a:solidFill>
                <a:effectLst/>
                <a:latin typeface="+mn-lt"/>
                <a:ea typeface="+mn-ea"/>
                <a:cs typeface="+mn-cs"/>
              </a:rPr>
              <a:t>vaginoplastie</a:t>
            </a:r>
            <a:r>
              <a:rPr lang="fr-BE" sz="1200" b="1" i="0" u="none" strike="noStrike" kern="1200" dirty="0">
                <a:solidFill>
                  <a:schemeClr val="tx1"/>
                </a:solidFill>
                <a:effectLst/>
                <a:latin typeface="+mn-lt"/>
                <a:ea typeface="+mn-ea"/>
                <a:cs typeface="+mn-cs"/>
              </a:rPr>
              <a:t>, vous devez être majeure et en possession d’un courrier rédigé par votre praticien (psychologue, psychiatre, sexologue, etc.). Vous devez également prendre des hormones de substitution pendant au moins un an (œstrogènes). </a:t>
            </a:r>
          </a:p>
          <a:p>
            <a:pPr fontAlgn="base"/>
            <a:r>
              <a:rPr lang="fr-BE" sz="1200" b="0" i="0" u="none" strike="noStrike" kern="1200" dirty="0" err="1">
                <a:solidFill>
                  <a:schemeClr val="tx1"/>
                </a:solidFill>
                <a:effectLst/>
                <a:latin typeface="+mn-lt"/>
                <a:ea typeface="+mn-ea"/>
                <a:cs typeface="+mn-cs"/>
              </a:rPr>
              <a:t>Androcur</a:t>
            </a:r>
            <a:r>
              <a:rPr lang="fr-BE" sz="1200" b="0" i="0" u="none" strike="noStrike" kern="1200" dirty="0">
                <a:solidFill>
                  <a:schemeClr val="tx1"/>
                </a:solidFill>
                <a:effectLst/>
                <a:latin typeface="+mn-lt"/>
                <a:ea typeface="+mn-ea"/>
                <a:cs typeface="+mn-cs"/>
              </a:rPr>
              <a:t> ne suffit donc pas.</a:t>
            </a:r>
            <a:r>
              <a:rPr lang="fr-BE" sz="1200" b="1" i="0" u="none" strike="noStrike" kern="1200" dirty="0">
                <a:solidFill>
                  <a:schemeClr val="tx1"/>
                </a:solidFill>
                <a:effectLst/>
                <a:latin typeface="+mn-lt"/>
                <a:ea typeface="+mn-ea"/>
                <a:cs typeface="+mn-cs"/>
              </a:rPr>
              <a:t> </a:t>
            </a:r>
            <a:endParaRPr lang="fr-BE" sz="1200" b="0" i="0" u="none" strike="noStrike" kern="1200" dirty="0">
              <a:solidFill>
                <a:schemeClr val="tx1"/>
              </a:solidFill>
              <a:effectLst/>
              <a:latin typeface="+mn-lt"/>
              <a:ea typeface="+mn-ea"/>
              <a:cs typeface="+mn-cs"/>
            </a:endParaRPr>
          </a:p>
          <a:p>
            <a:pPr fontAlgn="base"/>
            <a:r>
              <a:rPr lang="fr-BE" sz="1200" b="0" i="0" u="none" strike="noStrike" kern="1200" dirty="0">
                <a:solidFill>
                  <a:schemeClr val="tx1"/>
                </a:solidFill>
                <a:effectLst/>
                <a:latin typeface="+mn-lt"/>
                <a:ea typeface="+mn-ea"/>
                <a:cs typeface="+mn-cs"/>
              </a:rPr>
              <a:t>Vu les délais d’attente parfois très longs pour avoir un rendez-vous, le mieux est de prendre contact à temps avec votre chirurgien. Comptez entre 1 mois et demi et 8 mois d’attente. La première consultation consistera principalement à vous fournir de nombreuses informations à propos de la procédure. Vous pourrez également poser toutes vos questions. Préparez-vous en collectant des informations et notez éventuellement vos questions sur une feuille de papier, afin de ne pas oublier de les poser. Souvent, lors du premier rendez-vous, on convient déjà d’une date (provisoire) pour l’opération, en tenant compte des conditions mentionnées ci-dessus. L’opération ne peut avoir lieu que si vous répondez à ces conditions au moment de l’opération. En d’autres termes, vous pouvez déjà fixer le rendez-vous informatif à l’avance.</a:t>
            </a:r>
          </a:p>
          <a:p>
            <a:pPr fontAlgn="base"/>
            <a:r>
              <a:rPr lang="fr-BE" sz="1200" b="0" i="0" u="none" strike="noStrike" kern="1200" dirty="0">
                <a:solidFill>
                  <a:schemeClr val="tx1"/>
                </a:solidFill>
                <a:effectLst/>
                <a:latin typeface="+mn-lt"/>
                <a:ea typeface="+mn-ea"/>
                <a:cs typeface="+mn-cs"/>
              </a:rPr>
              <a:t>Préparation</a:t>
            </a:r>
          </a:p>
          <a:p>
            <a:pPr fontAlgn="base"/>
            <a:r>
              <a:rPr lang="fr-BE" sz="1200" b="0" i="0" u="none" strike="noStrike" kern="1200" dirty="0">
                <a:solidFill>
                  <a:schemeClr val="tx1"/>
                </a:solidFill>
                <a:effectLst/>
                <a:latin typeface="+mn-lt"/>
                <a:ea typeface="+mn-ea"/>
                <a:cs typeface="+mn-cs"/>
              </a:rPr>
              <a:t>La thérapie hormonale (tant les œstrogènes que les </a:t>
            </a:r>
            <a:r>
              <a:rPr lang="fr-BE" sz="1200" b="0" i="0" u="none" strike="noStrike" kern="1200" dirty="0" err="1">
                <a:solidFill>
                  <a:schemeClr val="tx1"/>
                </a:solidFill>
                <a:effectLst/>
                <a:latin typeface="+mn-lt"/>
                <a:ea typeface="+mn-ea"/>
                <a:cs typeface="+mn-cs"/>
              </a:rPr>
              <a:t>antiandrogènes</a:t>
            </a:r>
            <a:r>
              <a:rPr lang="fr-BE" sz="1200" b="0" i="0" u="none" strike="noStrike" kern="1200" dirty="0">
                <a:solidFill>
                  <a:schemeClr val="tx1"/>
                </a:solidFill>
                <a:effectLst/>
                <a:latin typeface="+mn-lt"/>
                <a:ea typeface="+mn-ea"/>
                <a:cs typeface="+mn-cs"/>
              </a:rPr>
              <a:t>) est interrompue deux à trois semaines avant la </a:t>
            </a:r>
            <a:r>
              <a:rPr lang="fr-BE" sz="1200" b="0" i="0" u="none" strike="noStrike" kern="1200" dirty="0" err="1">
                <a:solidFill>
                  <a:schemeClr val="tx1"/>
                </a:solidFill>
                <a:effectLst/>
                <a:latin typeface="+mn-lt"/>
                <a:ea typeface="+mn-ea"/>
                <a:cs typeface="+mn-cs"/>
              </a:rPr>
              <a:t>vaginoplastie</a:t>
            </a:r>
            <a:r>
              <a:rPr lang="fr-BE" sz="1200" b="0" i="0" u="none" strike="noStrike" kern="1200" dirty="0">
                <a:solidFill>
                  <a:schemeClr val="tx1"/>
                </a:solidFill>
                <a:effectLst/>
                <a:latin typeface="+mn-lt"/>
                <a:ea typeface="+mn-ea"/>
                <a:cs typeface="+mn-cs"/>
              </a:rPr>
              <a:t>. Cela n’a pas d’effets psychologiques immédiats: les hormones propres/endogènes de la patiente sont en effet contenues à long terme grâce au traitement. Il faut près de 6 semaines pour que l’hypophyse se réveille. Ce laps de temps n’est cependant pas assez long pour, par exemple, faire congeler du sperme juste avant l’intervention: la spermatogenèse (le processus de développement des cellules germinales masculines (spermatogonies) en spermatozoïdes adultes) requiert 3 mois au moins de testostérone normale. Selon la recherche, il est possible de faire congeler un testicule, mais cette technique ne fournit pas de résultat garanti. Si vous n’éprouvez pas encore de désir d’enfants, parlez-en à votre accompagnateur, à votre endocrinologue et au chirurgien.</a:t>
            </a:r>
          </a:p>
          <a:p>
            <a:pPr fontAlgn="base"/>
            <a:r>
              <a:rPr lang="fr-BE" sz="1200" b="0" i="0" u="none" strike="noStrike" kern="1200" dirty="0">
                <a:solidFill>
                  <a:schemeClr val="tx1"/>
                </a:solidFill>
                <a:effectLst/>
                <a:latin typeface="+mn-lt"/>
                <a:ea typeface="+mn-ea"/>
                <a:cs typeface="+mn-cs"/>
              </a:rPr>
              <a:t>Intervention</a:t>
            </a:r>
          </a:p>
          <a:p>
            <a:pPr fontAlgn="base"/>
            <a:r>
              <a:rPr lang="fr-BE" sz="1200" b="0" i="0" u="none" strike="noStrike" kern="1200" dirty="0">
                <a:solidFill>
                  <a:schemeClr val="tx1"/>
                </a:solidFill>
                <a:effectLst/>
                <a:latin typeface="+mn-lt"/>
                <a:ea typeface="+mn-ea"/>
                <a:cs typeface="+mn-cs"/>
              </a:rPr>
              <a:t>Lors d’une reconstruction vaginale, le contenu du pénis, à savoir le corps caverneux, est presque intégralement retiré. La peau du pénis est soudée à l’extrémité et retournée vers l’intérieur pour créer les parois du vagin (qui conserve des sensations). Cela signifie donc que la peau de l’extérieur du pénis recouvre désormais l’intérieur du vagin. On approfondit parfois le vagin à l’aide d’une greffe de peau.</a:t>
            </a:r>
          </a:p>
          <a:p>
            <a:pPr fontAlgn="base"/>
            <a:r>
              <a:rPr lang="fr-BE" sz="1200" b="0" i="0" u="none" strike="noStrike" kern="1200" dirty="0">
                <a:solidFill>
                  <a:schemeClr val="tx1"/>
                </a:solidFill>
                <a:effectLst/>
                <a:latin typeface="+mn-lt"/>
                <a:ea typeface="+mn-ea"/>
                <a:cs typeface="+mn-cs"/>
              </a:rPr>
              <a:t>On ôte naturellement aussi les testicules et la partie postérieure du scrotum est utilisée comme un bourrelet de peau distinct permettant d’élargir l’entrée du vagin.</a:t>
            </a:r>
          </a:p>
          <a:p>
            <a:pPr fontAlgn="base"/>
            <a:r>
              <a:rPr lang="fr-BE" sz="1200" b="0" i="0" u="none" strike="noStrike" kern="1200" dirty="0">
                <a:solidFill>
                  <a:schemeClr val="tx1"/>
                </a:solidFill>
                <a:effectLst/>
                <a:latin typeface="+mn-lt"/>
                <a:ea typeface="+mn-ea"/>
                <a:cs typeface="+mn-cs"/>
              </a:rPr>
              <a:t>Le sommet du gland, très sensible, est entièrement dissocié du corps caverneux et est utilisé pour reconstruire le clitoris, avec une certaine quantité de prépuce, à l’aide duquel on peut reconstruire les petites lèvres.</a:t>
            </a:r>
          </a:p>
          <a:p>
            <a:pPr fontAlgn="base"/>
            <a:r>
              <a:rPr lang="fr-BE" sz="1200" b="0" i="0" u="none" strike="noStrike" kern="1200" dirty="0">
                <a:solidFill>
                  <a:schemeClr val="tx1"/>
                </a:solidFill>
                <a:effectLst/>
                <a:latin typeface="+mn-lt"/>
                <a:ea typeface="+mn-ea"/>
                <a:cs typeface="+mn-cs"/>
              </a:rPr>
              <a:t>Les deux parties extérieures du scrotum permettent, elles, de reconstruire les grandes lèvres.</a:t>
            </a:r>
          </a:p>
          <a:p>
            <a:pPr fontAlgn="base"/>
            <a:r>
              <a:rPr lang="fr-BE" sz="1200" b="0" i="0" u="none" strike="noStrike" kern="1200" dirty="0">
                <a:solidFill>
                  <a:schemeClr val="tx1"/>
                </a:solidFill>
                <a:effectLst/>
                <a:latin typeface="+mn-lt"/>
                <a:ea typeface="+mn-ea"/>
                <a:cs typeface="+mn-cs"/>
              </a:rPr>
              <a:t>Aspects urologiques</a:t>
            </a:r>
          </a:p>
          <a:p>
            <a:pPr fontAlgn="base"/>
            <a:r>
              <a:rPr lang="fr-BE" sz="1200" b="0" i="0" u="none" strike="noStrike" kern="1200" dirty="0">
                <a:solidFill>
                  <a:schemeClr val="tx1"/>
                </a:solidFill>
                <a:effectLst/>
                <a:latin typeface="+mn-lt"/>
                <a:ea typeface="+mn-ea"/>
                <a:cs typeface="+mn-cs"/>
              </a:rPr>
              <a:t>La sortie de l’urètre (pour l’écoulement de l’urine) est raccourcie pour permettre d’uriner directement vers le bas, comme c’est le cas chez une femme biologique. L’intervention consiste également à travailler au niveau anatomique entre le rectum et la vessie pour créer une cavité qui accueillera le nouveau vagin. L’espace situé entre le rectum et la vessie est tapissé de nerfs et de muscles importants pour la fonction urinaire normale. Le traitement chirurgical dans cette zone peut entraîner des troubles de la fonction urinaire. C’est pourquoi, immédiatement après l’intervention chirurgicale, le fait d’uriner peu parfois être un peu pénible au début. La plupart des femmes peuvent à nouveau uriner immédiatement après le retrait du cathéter urinaire. Certaines doivent attendre un peu plus longtemps avant que la fonction urinaire se normalise.</a:t>
            </a:r>
          </a:p>
          <a:p>
            <a:pPr fontAlgn="base"/>
            <a:r>
              <a:rPr lang="fr-BE" sz="1200" b="0" i="0" u="none" strike="noStrike" kern="1200" dirty="0">
                <a:solidFill>
                  <a:schemeClr val="tx1"/>
                </a:solidFill>
                <a:effectLst/>
                <a:latin typeface="+mn-lt"/>
                <a:ea typeface="+mn-ea"/>
                <a:cs typeface="+mn-cs"/>
              </a:rPr>
              <a:t>Les seules complications au niveau urologique consistent en des anomalies de la direction du jet d’urine. Cela se normalise la plupart du temps avec le temps. Dans des cas très rares, une petite correction chirurgicale peut encore être nécessaire. Un petit nombre de patientes peuvent également souffrir temporairement de légers problèmes d’incontinence après l’opération.</a:t>
            </a:r>
          </a:p>
          <a:p>
            <a:pPr fontAlgn="base"/>
            <a:r>
              <a:rPr lang="fr-BE" sz="1200" b="0" i="0" u="none" strike="noStrike" kern="1200" dirty="0">
                <a:solidFill>
                  <a:schemeClr val="tx1"/>
                </a:solidFill>
                <a:effectLst/>
                <a:latin typeface="+mn-lt"/>
                <a:ea typeface="+mn-ea"/>
                <a:cs typeface="+mn-cs"/>
              </a:rPr>
              <a:t>Suivi: prothèse et dilatation</a:t>
            </a:r>
          </a:p>
          <a:p>
            <a:pPr fontAlgn="base"/>
            <a:r>
              <a:rPr lang="fr-BE" sz="1200" b="0" i="0" u="none" strike="noStrike" kern="1200" dirty="0">
                <a:solidFill>
                  <a:schemeClr val="tx1"/>
                </a:solidFill>
                <a:effectLst/>
                <a:latin typeface="+mn-lt"/>
                <a:ea typeface="+mn-ea"/>
                <a:cs typeface="+mn-cs"/>
              </a:rPr>
              <a:t>Au cours de la période qui suit immédiatement l’opération et dans un stade postopératoire ultérieur, on utilise une prothèse de silicone spécialement conçue pour obtenir la profondeur et la largeur maximales du vagin et conserver ces dimensions. Par la suite, il faut également procéder à une dilatation régulière du vagin à l’aide de cette prothèse ou lors du coït afin de garantir le maintien de la profondeur du vagin. Vous trouverez davantage d’informations sur la sexualité et le sexe sans risque après une </a:t>
            </a:r>
            <a:r>
              <a:rPr lang="fr-BE" sz="1200" b="0" i="0" u="none" strike="noStrike" kern="1200" dirty="0" err="1">
                <a:solidFill>
                  <a:schemeClr val="tx1"/>
                </a:solidFill>
                <a:effectLst/>
                <a:latin typeface="+mn-lt"/>
                <a:ea typeface="+mn-ea"/>
                <a:cs typeface="+mn-cs"/>
              </a:rPr>
              <a:t>vaginoplastie</a:t>
            </a:r>
            <a:r>
              <a:rPr lang="fr-BE" sz="1200" b="0" i="0" u="none" strike="noStrike" kern="1200" dirty="0">
                <a:solidFill>
                  <a:schemeClr val="tx1"/>
                </a:solidFill>
                <a:effectLst/>
                <a:latin typeface="+mn-lt"/>
                <a:ea typeface="+mn-ea"/>
                <a:cs typeface="+mn-cs"/>
              </a:rPr>
              <a:t> dans la rubrique ‘</a:t>
            </a:r>
            <a:r>
              <a:rPr lang="fr-BE" sz="1200" b="0" i="0" u="none" strike="noStrike" kern="1200" dirty="0">
                <a:solidFill>
                  <a:schemeClr val="tx1"/>
                </a:solidFill>
                <a:effectLst/>
                <a:latin typeface="+mn-lt"/>
                <a:ea typeface="+mn-ea"/>
                <a:cs typeface="+mn-cs"/>
                <a:hlinkClick r:id="rId3"/>
              </a:rPr>
              <a:t>sexualité</a:t>
            </a:r>
            <a:r>
              <a:rPr lang="fr-BE" sz="1200" b="0" i="0" u="none" strike="noStrike" kern="1200" dirty="0">
                <a:solidFill>
                  <a:schemeClr val="tx1"/>
                </a:solidFill>
                <a:effectLst/>
                <a:latin typeface="+mn-lt"/>
                <a:ea typeface="+mn-ea"/>
                <a:cs typeface="+mn-cs"/>
              </a:rPr>
              <a:t>‘.</a:t>
            </a:r>
          </a:p>
          <a:p>
            <a:pPr fontAlgn="base"/>
            <a:r>
              <a:rPr lang="fr-BE" sz="1200" b="0" i="0" u="none" strike="noStrike" kern="1200" dirty="0">
                <a:solidFill>
                  <a:schemeClr val="tx1"/>
                </a:solidFill>
                <a:effectLst/>
                <a:latin typeface="+mn-lt"/>
                <a:ea typeface="+mn-ea"/>
                <a:cs typeface="+mn-cs"/>
              </a:rPr>
              <a:t>Complications?</a:t>
            </a:r>
          </a:p>
          <a:p>
            <a:pPr fontAlgn="base"/>
            <a:r>
              <a:rPr lang="fr-BE" sz="1200" b="0" i="0" u="none" strike="noStrike" kern="1200" dirty="0">
                <a:solidFill>
                  <a:schemeClr val="tx1"/>
                </a:solidFill>
                <a:effectLst/>
                <a:latin typeface="+mn-lt"/>
                <a:ea typeface="+mn-ea"/>
                <a:cs typeface="+mn-cs"/>
              </a:rPr>
              <a:t>Les complications éventuelles lors de cette intervention sont une hémorragie et une cicatrisation un peu difficile à la hauteur de l’entrée du vagin. Une complication heureusement extrêmement rare, mais grave malgré tout consiste en une perforation du rectum entraînant une jonction entre le vagin et le rectum (fistule </a:t>
            </a:r>
            <a:r>
              <a:rPr lang="fr-BE" sz="1200" b="0" i="0" u="none" strike="noStrike" kern="1200" dirty="0" err="1">
                <a:solidFill>
                  <a:schemeClr val="tx1"/>
                </a:solidFill>
                <a:effectLst/>
                <a:latin typeface="+mn-lt"/>
                <a:ea typeface="+mn-ea"/>
                <a:cs typeface="+mn-cs"/>
              </a:rPr>
              <a:t>rectovaginale</a:t>
            </a:r>
            <a:r>
              <a:rPr lang="fr-BE" sz="1200" b="0" i="0" u="none" strike="noStrike" kern="1200" dirty="0">
                <a:solidFill>
                  <a:schemeClr val="tx1"/>
                </a:solidFill>
                <a:effectLst/>
                <a:latin typeface="+mn-lt"/>
                <a:ea typeface="+mn-ea"/>
                <a:cs typeface="+mn-cs"/>
              </a:rPr>
              <a:t>) et l’élimination des selles par le vagin. En présence d’une telle complication, il faut que la patiente élimine temporairement les selles à l’aide d’un anus artificiel placé à la hauteur de son abdomen. Ce n’est qu’après la guérison que la continuité du tube digestif pourra être rétablie.</a:t>
            </a:r>
          </a:p>
          <a:p>
            <a:pPr fontAlgn="base"/>
            <a:r>
              <a:rPr lang="fr-BE" sz="1200" b="0" i="0" u="none" strike="noStrike" kern="1200" dirty="0">
                <a:solidFill>
                  <a:schemeClr val="tx1"/>
                </a:solidFill>
                <a:effectLst/>
                <a:latin typeface="+mn-lt"/>
                <a:ea typeface="+mn-ea"/>
                <a:cs typeface="+mn-cs"/>
              </a:rPr>
              <a:t>Durée de l’hospitalisation et convalescence</a:t>
            </a:r>
          </a:p>
          <a:p>
            <a:pPr fontAlgn="base"/>
            <a:r>
              <a:rPr lang="fr-BE" sz="1200" b="0" i="0" u="none" strike="noStrike" kern="1200" dirty="0">
                <a:solidFill>
                  <a:schemeClr val="tx1"/>
                </a:solidFill>
                <a:effectLst/>
                <a:latin typeface="+mn-lt"/>
                <a:ea typeface="+mn-ea"/>
                <a:cs typeface="+mn-cs"/>
              </a:rPr>
              <a:t>Les patients doivent toujours être hospitalisés la veille de l’opération de réassignation sexuelle génitale afin de subir une préparation colique préopératoire (purge intestinale). Il est également indiqué de subir une épilation préalable au laser ou électrique de la zone génitale.</a:t>
            </a:r>
          </a:p>
          <a:p>
            <a:pPr fontAlgn="base"/>
            <a:r>
              <a:rPr lang="fr-BE" sz="1200" b="0" i="0" u="none" strike="noStrike" kern="1200" dirty="0">
                <a:solidFill>
                  <a:schemeClr val="tx1"/>
                </a:solidFill>
                <a:effectLst/>
                <a:latin typeface="+mn-lt"/>
                <a:ea typeface="+mn-ea"/>
                <a:cs typeface="+mn-cs"/>
              </a:rPr>
              <a:t>En moyenne, cette opération de réassignation sexuelle requiert une hospitalisation de 8 à 9 jours. Il faut tenir compte d’une incapacité de travail de six à huit semaines. Chez une patiente sur cinq, une légère correction esthétique est encore nécessaire par la suite, à l’avant du vagin.</a:t>
            </a:r>
          </a:p>
          <a:p>
            <a:pPr fontAlgn="base"/>
            <a:r>
              <a:rPr lang="fr-BE" sz="1200" b="0" i="0" u="none" strike="noStrike" kern="1200" dirty="0">
                <a:solidFill>
                  <a:schemeClr val="tx1"/>
                </a:solidFill>
                <a:effectLst/>
                <a:latin typeface="+mn-lt"/>
                <a:ea typeface="+mn-ea"/>
                <a:cs typeface="+mn-cs"/>
              </a:rPr>
              <a:t>Coût</a:t>
            </a:r>
          </a:p>
          <a:p>
            <a:pPr fontAlgn="base"/>
            <a:r>
              <a:rPr lang="fr-BE" sz="1200" b="0" i="0" u="none" strike="noStrike" kern="1200" dirty="0">
                <a:solidFill>
                  <a:schemeClr val="tx1"/>
                </a:solidFill>
                <a:effectLst/>
                <a:latin typeface="+mn-lt"/>
                <a:ea typeface="+mn-ea"/>
                <a:cs typeface="+mn-cs"/>
              </a:rPr>
              <a:t>La sécurité sociale ne rembourse que 80 à 90% des frais réels. La quote-part individuelle peut donc aller de 1 500 à 2 500 €.</a:t>
            </a:r>
          </a:p>
          <a:p>
            <a:pPr fontAlgn="base"/>
            <a:endParaRPr lang="fr-BE" sz="1200" b="0" i="0" u="none" strike="noStrike" kern="1200" dirty="0">
              <a:solidFill>
                <a:schemeClr val="tx1"/>
              </a:solidFill>
              <a:effectLst/>
              <a:latin typeface="+mn-lt"/>
              <a:ea typeface="+mn-ea"/>
              <a:cs typeface="+mn-cs"/>
            </a:endParaRPr>
          </a:p>
          <a:p>
            <a:pPr fontAlgn="base"/>
            <a:r>
              <a:rPr lang="fr-BE" sz="1200" b="0" i="0" u="none" strike="noStrike" kern="1200" dirty="0">
                <a:solidFill>
                  <a:schemeClr val="tx1"/>
                </a:solidFill>
                <a:effectLst/>
                <a:latin typeface="+mn-lt"/>
                <a:ea typeface="+mn-ea"/>
                <a:cs typeface="+mn-cs"/>
              </a:rPr>
              <a:t>Image </a:t>
            </a:r>
          </a:p>
          <a:p>
            <a:pPr marL="228600" indent="-228600" fontAlgn="base">
              <a:buAutoNum type="arabicPeriod"/>
            </a:pPr>
            <a:r>
              <a:rPr lang="fr-BE" sz="1200" b="0" i="0" u="none" strike="noStrike" kern="1200" dirty="0">
                <a:solidFill>
                  <a:schemeClr val="tx1"/>
                </a:solidFill>
                <a:effectLst/>
                <a:latin typeface="+mn-lt"/>
                <a:ea typeface="+mn-ea"/>
                <a:cs typeface="+mn-cs"/>
              </a:rPr>
              <a:t>incision cutanée avec lambeau </a:t>
            </a:r>
            <a:r>
              <a:rPr lang="fr-BE" sz="1200" b="0" i="0" u="none" strike="noStrike" kern="1200" dirty="0" err="1">
                <a:solidFill>
                  <a:schemeClr val="tx1"/>
                </a:solidFill>
                <a:effectLst/>
                <a:latin typeface="+mn-lt"/>
                <a:ea typeface="+mn-ea"/>
                <a:cs typeface="+mn-cs"/>
              </a:rPr>
              <a:t>périnéo</a:t>
            </a:r>
            <a:r>
              <a:rPr lang="fr-BE" sz="1200" b="0" i="0" u="none" strike="noStrike" kern="1200" dirty="0">
                <a:solidFill>
                  <a:schemeClr val="tx1"/>
                </a:solidFill>
                <a:effectLst/>
                <a:latin typeface="+mn-lt"/>
                <a:ea typeface="+mn-ea"/>
                <a:cs typeface="+mn-cs"/>
              </a:rPr>
              <a:t>-scrotal à pédicule postérieur</a:t>
            </a:r>
          </a:p>
          <a:p>
            <a:pPr marL="228600" indent="-228600" fontAlgn="base">
              <a:buAutoNum type="arabicPeriod"/>
            </a:pPr>
            <a:r>
              <a:rPr lang="fr-BE" sz="1200" b="0" i="0" u="none" strike="noStrike" kern="1200" dirty="0">
                <a:solidFill>
                  <a:schemeClr val="tx1"/>
                </a:solidFill>
                <a:effectLst/>
                <a:latin typeface="+mn-lt"/>
                <a:ea typeface="+mn-ea"/>
                <a:cs typeface="+mn-cs"/>
              </a:rPr>
              <a:t>Résection du muscle bulbo-caverneux</a:t>
            </a:r>
          </a:p>
          <a:p>
            <a:pPr marL="228600" indent="-228600" fontAlgn="base">
              <a:buAutoNum type="arabicPeriod"/>
            </a:pPr>
            <a:r>
              <a:rPr lang="fr-BE" sz="1200" b="0" i="0" u="none" strike="noStrike" kern="1200" dirty="0">
                <a:solidFill>
                  <a:schemeClr val="tx1"/>
                </a:solidFill>
                <a:effectLst/>
                <a:latin typeface="+mn-lt"/>
                <a:ea typeface="+mn-ea"/>
                <a:cs typeface="+mn-cs"/>
              </a:rPr>
              <a:t>Création de la cavité néo-vaginale entre le rectum et les voies urinaires.</a:t>
            </a:r>
            <a:br>
              <a:rPr lang="fr-BE" dirty="0"/>
            </a:br>
            <a:r>
              <a:rPr lang="fr-BE" sz="1200" b="0" i="0" u="none" strike="noStrike" kern="1200" dirty="0">
                <a:solidFill>
                  <a:schemeClr val="tx1"/>
                </a:solidFill>
                <a:effectLst/>
                <a:latin typeface="+mn-lt"/>
                <a:ea typeface="+mn-ea"/>
                <a:cs typeface="+mn-cs"/>
              </a:rPr>
              <a:t>Ce geste est le plus dangereux de l’opération.</a:t>
            </a:r>
            <a:br>
              <a:rPr lang="fr-BE" dirty="0"/>
            </a:br>
            <a:r>
              <a:rPr lang="fr-BE" sz="1200" b="0" i="0" u="none" strike="noStrike" kern="1200" dirty="0">
                <a:solidFill>
                  <a:schemeClr val="tx1"/>
                </a:solidFill>
                <a:effectLst/>
                <a:latin typeface="+mn-lt"/>
                <a:ea typeface="+mn-ea"/>
                <a:cs typeface="+mn-cs"/>
              </a:rPr>
              <a:t>Il permet d’aboutir à une cavité de 13 cm de long sur 3 cm de diamètre environ.</a:t>
            </a:r>
            <a:br>
              <a:rPr lang="fr-BE" dirty="0"/>
            </a:br>
            <a:r>
              <a:rPr lang="fr-BE" sz="1200" b="0" i="0" u="none" strike="noStrike" kern="1200" dirty="0">
                <a:solidFill>
                  <a:schemeClr val="tx1"/>
                </a:solidFill>
                <a:effectLst/>
                <a:latin typeface="+mn-lt"/>
                <a:ea typeface="+mn-ea"/>
                <a:cs typeface="+mn-cs"/>
              </a:rPr>
              <a:t>Ces dimensions dépendent évidemment beaucoup des conditions anatomiques de chaque cas.</a:t>
            </a:r>
          </a:p>
          <a:p>
            <a:pPr marL="228600" indent="-228600" fontAlgn="base">
              <a:buAutoNum type="arabicPeriod"/>
            </a:pPr>
            <a:endParaRPr lang="fr-BE" sz="1200" b="0" i="0" u="none" strike="noStrike" kern="1200" dirty="0">
              <a:solidFill>
                <a:schemeClr val="tx1"/>
              </a:solidFill>
              <a:effectLst/>
              <a:latin typeface="+mn-lt"/>
              <a:ea typeface="+mn-ea"/>
              <a:cs typeface="+mn-cs"/>
            </a:endParaRPr>
          </a:p>
          <a:p>
            <a:pPr marL="228600" indent="-228600" fontAlgn="base">
              <a:buAutoNum type="arabicPeriod"/>
            </a:pPr>
            <a:endParaRPr lang="fr-BE" sz="1200" b="0" i="0" u="none" strike="noStrike" kern="1200" dirty="0">
              <a:solidFill>
                <a:schemeClr val="tx1"/>
              </a:solidFill>
              <a:effectLst/>
              <a:latin typeface="+mn-lt"/>
              <a:ea typeface="+mn-ea"/>
              <a:cs typeface="+mn-cs"/>
            </a:endParaRPr>
          </a:p>
          <a:p>
            <a:pPr marL="228600" indent="-228600" fontAlgn="base">
              <a:buAutoNum type="arabicPeriod"/>
            </a:pPr>
            <a:r>
              <a:rPr lang="fr-BE" sz="1200" b="0" i="0" u="none" strike="noStrike" kern="1200" dirty="0">
                <a:solidFill>
                  <a:schemeClr val="tx1"/>
                </a:solidFill>
                <a:effectLst/>
                <a:latin typeface="+mn-lt"/>
                <a:ea typeface="+mn-ea"/>
                <a:cs typeface="+mn-cs"/>
              </a:rPr>
              <a:t>https://</a:t>
            </a:r>
            <a:r>
              <a:rPr lang="fr-BE" sz="1200" b="0" i="0" u="none" strike="noStrike" kern="1200" dirty="0" err="1">
                <a:solidFill>
                  <a:schemeClr val="tx1"/>
                </a:solidFill>
                <a:effectLst/>
                <a:latin typeface="+mn-lt"/>
                <a:ea typeface="+mn-ea"/>
                <a:cs typeface="+mn-cs"/>
              </a:rPr>
              <a:t>www.transparis.fr</a:t>
            </a:r>
            <a:r>
              <a:rPr lang="fr-BE" sz="1200" b="0" i="0" u="none" strike="noStrike" kern="1200" dirty="0">
                <a:solidFill>
                  <a:schemeClr val="tx1"/>
                </a:solidFill>
                <a:effectLst/>
                <a:latin typeface="+mn-lt"/>
                <a:ea typeface="+mn-ea"/>
                <a:cs typeface="+mn-cs"/>
              </a:rPr>
              <a:t>/</a:t>
            </a:r>
            <a:r>
              <a:rPr lang="fr-BE" sz="1200" b="0" i="0" u="none" strike="noStrike" kern="1200" dirty="0" err="1">
                <a:solidFill>
                  <a:schemeClr val="tx1"/>
                </a:solidFill>
                <a:effectLst/>
                <a:latin typeface="+mn-lt"/>
                <a:ea typeface="+mn-ea"/>
                <a:cs typeface="+mn-cs"/>
              </a:rPr>
              <a:t>reassignation-genitale-mf</a:t>
            </a:r>
            <a:r>
              <a:rPr lang="fr-BE" sz="1200" b="0" i="0" u="none" strike="noStrike" kern="1200" dirty="0">
                <a:solidFill>
                  <a:schemeClr val="tx1"/>
                </a:solidFill>
                <a:effectLst/>
                <a:latin typeface="+mn-lt"/>
                <a:ea typeface="+mn-ea"/>
                <a:cs typeface="+mn-cs"/>
              </a:rPr>
              <a:t>/</a:t>
            </a:r>
            <a:r>
              <a:rPr lang="fr-BE" sz="1200" b="0" i="0" u="none" strike="noStrike" kern="1200" dirty="0" err="1">
                <a:solidFill>
                  <a:schemeClr val="tx1"/>
                </a:solidFill>
                <a:effectLst/>
                <a:latin typeface="+mn-lt"/>
                <a:ea typeface="+mn-ea"/>
                <a:cs typeface="+mn-cs"/>
              </a:rPr>
              <a:t>schemas.html</a:t>
            </a:r>
            <a:endParaRPr lang="fr-BE" sz="1200" b="0" i="0" u="none" strike="noStrike" kern="1200" dirty="0">
              <a:solidFill>
                <a:schemeClr val="tx1"/>
              </a:solidFill>
              <a:effectLst/>
              <a:latin typeface="+mn-lt"/>
              <a:ea typeface="+mn-ea"/>
              <a:cs typeface="+mn-cs"/>
            </a:endParaRPr>
          </a:p>
          <a:p>
            <a:pPr marL="228600" indent="-228600" fontAlgn="base">
              <a:buAutoNum type="arabicPeriod"/>
            </a:pPr>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19</a:t>
            </a:fld>
            <a:endParaRPr lang="fr-FR"/>
          </a:p>
        </p:txBody>
      </p:sp>
    </p:spTree>
    <p:extLst>
      <p:ext uri="{BB962C8B-B14F-4D97-AF65-F5344CB8AC3E}">
        <p14:creationId xmlns:p14="http://schemas.microsoft.com/office/powerpoint/2010/main" val="2702884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Pourquoi avoir choisi ce sujet ? </a:t>
            </a:r>
          </a:p>
          <a:p>
            <a:r>
              <a:rPr lang="fr-FR" dirty="0"/>
              <a:t>Le </a:t>
            </a:r>
            <a:r>
              <a:rPr lang="fr-FR" dirty="0" err="1"/>
              <a:t>transgendérisme</a:t>
            </a:r>
            <a:r>
              <a:rPr lang="fr-FR" dirty="0"/>
              <a:t> existe depuis des siècles, cependant </a:t>
            </a:r>
            <a:r>
              <a:rPr lang="fr-BE" sz="1200" b="0" i="0" kern="1200" dirty="0">
                <a:solidFill>
                  <a:schemeClr val="tx1"/>
                </a:solidFill>
                <a:effectLst/>
                <a:latin typeface="+mn-lt"/>
                <a:ea typeface="+mn-ea"/>
                <a:cs typeface="+mn-cs"/>
              </a:rPr>
              <a:t>la manière de parler de cette diversité et l’acceptation de celle-ci par la société ont beaucoup évolué.</a:t>
            </a:r>
          </a:p>
          <a:p>
            <a:r>
              <a:rPr lang="fr-BE" sz="1200" b="0" i="0" kern="1200" dirty="0">
                <a:solidFill>
                  <a:schemeClr val="tx1"/>
                </a:solidFill>
                <a:effectLst/>
                <a:latin typeface="+mn-lt"/>
                <a:ea typeface="+mn-ea"/>
                <a:cs typeface="+mn-cs"/>
              </a:rPr>
              <a:t>Les paroles se libèrent, les réseaux sociaux apportent </a:t>
            </a:r>
            <a:r>
              <a:rPr lang="fr-BE" sz="1200" b="0" i="0" kern="1200" dirty="0" err="1">
                <a:solidFill>
                  <a:schemeClr val="tx1"/>
                </a:solidFill>
                <a:effectLst/>
                <a:latin typeface="+mn-lt"/>
                <a:ea typeface="+mn-ea"/>
                <a:cs typeface="+mn-cs"/>
              </a:rPr>
              <a:t>bcp</a:t>
            </a:r>
            <a:r>
              <a:rPr lang="fr-BE" sz="1200" b="0" i="0" kern="1200" dirty="0">
                <a:solidFill>
                  <a:schemeClr val="tx1"/>
                </a:solidFill>
                <a:effectLst/>
                <a:latin typeface="+mn-lt"/>
                <a:ea typeface="+mn-ea"/>
                <a:cs typeface="+mn-cs"/>
              </a:rPr>
              <a:t> d’informations et nous pouvons avoir ce genre de demandes en consultation. </a:t>
            </a:r>
          </a:p>
          <a:p>
            <a:r>
              <a:rPr lang="fr-BE" sz="1200" b="0" i="0" kern="1200" dirty="0">
                <a:solidFill>
                  <a:schemeClr val="tx1"/>
                </a:solidFill>
                <a:effectLst/>
                <a:latin typeface="+mn-lt"/>
                <a:ea typeface="+mn-ea"/>
                <a:cs typeface="+mn-cs"/>
              </a:rPr>
              <a:t>De plus étant donné l’évolution des soins de santé et des possibilité chirurgicales existantes. </a:t>
            </a:r>
          </a:p>
          <a:p>
            <a:endParaRPr lang="fr-BE" sz="1200" b="0" i="0" kern="1200" dirty="0">
              <a:solidFill>
                <a:schemeClr val="tx1"/>
              </a:solidFill>
              <a:effectLst/>
              <a:latin typeface="+mn-lt"/>
              <a:ea typeface="+mn-ea"/>
              <a:cs typeface="+mn-cs"/>
            </a:endParaRPr>
          </a:p>
          <a:p>
            <a:r>
              <a:rPr lang="fr-FR" dirty="0" err="1"/>
              <a:t>Laverne</a:t>
            </a:r>
            <a:r>
              <a:rPr lang="fr-FR" dirty="0"/>
              <a:t> Cox actrice transgenre faisant la couverture du Time Magazine </a:t>
            </a:r>
          </a:p>
          <a:p>
            <a:endParaRPr lang="fr-FR" dirty="0"/>
          </a:p>
          <a:p>
            <a:r>
              <a:rPr lang="fr-FR" dirty="0"/>
              <a:t>Petite fille : documentaire concernant </a:t>
            </a:r>
            <a:r>
              <a:rPr lang="fr-FR" dirty="0" err="1"/>
              <a:t>sacha</a:t>
            </a:r>
            <a:r>
              <a:rPr lang="fr-FR" dirty="0"/>
              <a:t> né homme mais se sentant fille depuis l’âge de 3 ans.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a:t>
            </a:fld>
            <a:endParaRPr lang="fr-FR"/>
          </a:p>
        </p:txBody>
      </p:sp>
    </p:spTree>
    <p:extLst>
      <p:ext uri="{BB962C8B-B14F-4D97-AF65-F5344CB8AC3E}">
        <p14:creationId xmlns:p14="http://schemas.microsoft.com/office/powerpoint/2010/main" val="2922742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BE" sz="1200" b="0" i="0" u="none" strike="noStrike" kern="1200" dirty="0">
                <a:solidFill>
                  <a:schemeClr val="tx1"/>
                </a:solidFill>
                <a:effectLst/>
                <a:latin typeface="+mn-lt"/>
                <a:ea typeface="+mn-ea"/>
                <a:cs typeface="+mn-cs"/>
              </a:rPr>
              <a:t>Dissection de la peau pénienne et extériorisation du squelette de la verge par le périnée.</a:t>
            </a:r>
          </a:p>
          <a:p>
            <a:pPr marL="228600" indent="-228600">
              <a:buAutoNum type="arabicPeriod"/>
            </a:pPr>
            <a:r>
              <a:rPr lang="fr-BE" sz="1200" b="0" i="0" u="none" strike="noStrike" kern="1200" dirty="0">
                <a:solidFill>
                  <a:schemeClr val="tx1"/>
                </a:solidFill>
                <a:effectLst/>
                <a:latin typeface="+mn-lt"/>
                <a:ea typeface="+mn-ea"/>
                <a:cs typeface="+mn-cs"/>
              </a:rPr>
              <a:t>Dessin du néo-clitoris au dos du gland, et de son pédicule vasculo-nerveux (au dos de la verge).</a:t>
            </a:r>
          </a:p>
          <a:p>
            <a:pPr marL="228600" indent="-228600">
              <a:buAutoNum type="arabicPeriod"/>
            </a:pPr>
            <a:r>
              <a:rPr lang="fr-BE" sz="1200" b="0" i="0" u="none" strike="noStrike" kern="1200" dirty="0">
                <a:solidFill>
                  <a:schemeClr val="tx1"/>
                </a:solidFill>
                <a:effectLst/>
                <a:latin typeface="+mn-lt"/>
                <a:ea typeface="+mn-ea"/>
                <a:cs typeface="+mn-cs"/>
              </a:rPr>
              <a:t>Dissection du néo-clitoris et de son pédicule, avec ou sans l’albuginée dorsale des corps caverneux.</a:t>
            </a:r>
          </a:p>
          <a:p>
            <a:pPr marL="228600" indent="-228600">
              <a:buAutoNum type="arabicPeriod"/>
            </a:pPr>
            <a:r>
              <a:rPr lang="fr-BE" sz="1200" b="0" i="0" u="none" strike="noStrike" kern="1200" dirty="0">
                <a:solidFill>
                  <a:schemeClr val="tx1"/>
                </a:solidFill>
                <a:effectLst/>
                <a:latin typeface="+mn-lt"/>
                <a:ea typeface="+mn-ea"/>
                <a:cs typeface="+mn-cs"/>
              </a:rPr>
              <a:t>Séparation de l’urètre et des corps caverneux.</a:t>
            </a:r>
          </a:p>
          <a:p>
            <a:pPr marL="228600" indent="-228600">
              <a:buAutoNum type="arabicPeriod"/>
            </a:pPr>
            <a:r>
              <a:rPr lang="fr-BE" sz="1200" b="0" i="0" u="none" strike="noStrike" kern="1200" dirty="0">
                <a:solidFill>
                  <a:schemeClr val="tx1"/>
                </a:solidFill>
                <a:effectLst/>
                <a:latin typeface="+mn-lt"/>
                <a:ea typeface="+mn-ea"/>
                <a:cs typeface="+mn-cs"/>
              </a:rPr>
              <a:t>Séparation des corps caverneux entre eux.</a:t>
            </a:r>
          </a:p>
          <a:p>
            <a:pPr marL="228600" indent="-228600">
              <a:buAutoNum type="arabicPeriod"/>
            </a:pPr>
            <a:r>
              <a:rPr lang="fr-BE" sz="1200" b="0" i="0" u="none" strike="noStrike" kern="1200" dirty="0">
                <a:solidFill>
                  <a:schemeClr val="tx1"/>
                </a:solidFill>
                <a:effectLst/>
                <a:latin typeface="+mn-lt"/>
                <a:ea typeface="+mn-ea"/>
                <a:cs typeface="+mn-cs"/>
              </a:rPr>
              <a:t>Résection des corps caverneux au niveau du pubis, et suture de leurs moignons l’un à l’autre.</a:t>
            </a:r>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20</a:t>
            </a:fld>
            <a:endParaRPr lang="fr-FR"/>
          </a:p>
        </p:txBody>
      </p:sp>
    </p:spTree>
    <p:extLst>
      <p:ext uri="{BB962C8B-B14F-4D97-AF65-F5344CB8AC3E}">
        <p14:creationId xmlns:p14="http://schemas.microsoft.com/office/powerpoint/2010/main" val="4189735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BE" sz="1200" b="0" i="0" u="none" strike="noStrike" kern="1200" dirty="0">
                <a:solidFill>
                  <a:schemeClr val="tx1"/>
                </a:solidFill>
                <a:effectLst/>
                <a:latin typeface="+mn-lt"/>
                <a:ea typeface="+mn-ea"/>
                <a:cs typeface="+mn-cs"/>
              </a:rPr>
              <a:t>Résection du bulbe spongieux de l’urètre, pour éviter son bombement dans le vestibule du néo-vagin lors des excitations sexuelles.</a:t>
            </a:r>
          </a:p>
          <a:p>
            <a:pPr marL="228600" indent="-228600">
              <a:buAutoNum type="arabicPeriod"/>
            </a:pPr>
            <a:r>
              <a:rPr lang="fr-BE" sz="1200" b="0" i="0" u="none" strike="noStrike" kern="1200" dirty="0" err="1">
                <a:solidFill>
                  <a:schemeClr val="tx1"/>
                </a:solidFill>
                <a:effectLst/>
                <a:latin typeface="+mn-lt"/>
                <a:ea typeface="+mn-ea"/>
                <a:cs typeface="+mn-cs"/>
              </a:rPr>
              <a:t>Orchidectomie</a:t>
            </a:r>
            <a:r>
              <a:rPr lang="fr-BE" sz="1200" b="0" i="0" u="none" strike="noStrike" kern="1200" dirty="0">
                <a:solidFill>
                  <a:schemeClr val="tx1"/>
                </a:solidFill>
                <a:effectLst/>
                <a:latin typeface="+mn-lt"/>
                <a:ea typeface="+mn-ea"/>
                <a:cs typeface="+mn-cs"/>
              </a:rPr>
              <a:t> bilatérale, en sectionnant les cordons spermatiques au ras des orifices inguinaux superficiels.</a:t>
            </a:r>
            <a:br>
              <a:rPr lang="fr-BE" dirty="0"/>
            </a:br>
            <a:r>
              <a:rPr lang="fr-BE" sz="1200" b="0" i="0" u="none" strike="noStrike" kern="1200" dirty="0">
                <a:solidFill>
                  <a:schemeClr val="tx1"/>
                </a:solidFill>
                <a:effectLst/>
                <a:latin typeface="+mn-lt"/>
                <a:ea typeface="+mn-ea"/>
                <a:cs typeface="+mn-cs"/>
              </a:rPr>
              <a:t>L’analyse histologique des pièces d’exérèse est systématique.</a:t>
            </a:r>
          </a:p>
          <a:p>
            <a:pPr marL="228600" indent="-228600">
              <a:buAutoNum type="arabicPeriod"/>
            </a:pPr>
            <a:r>
              <a:rPr lang="fr-BE" sz="1200" b="0" i="0" u="none" strike="noStrike" kern="1200" dirty="0">
                <a:solidFill>
                  <a:schemeClr val="tx1"/>
                </a:solidFill>
                <a:effectLst/>
                <a:latin typeface="+mn-lt"/>
                <a:ea typeface="+mn-ea"/>
                <a:cs typeface="+mn-cs"/>
              </a:rPr>
              <a:t>Fixation du néo-clitoris aux moignons des corps caverneux, et de son pédicule vasculo-nerveux au-dessus du pubis.</a:t>
            </a:r>
          </a:p>
          <a:p>
            <a:pPr marL="228600" indent="-228600">
              <a:buAutoNum type="arabicPeriod"/>
            </a:pPr>
            <a:r>
              <a:rPr lang="fr-BE" sz="1200" b="0" i="0" u="none" strike="noStrike" kern="1200" dirty="0">
                <a:solidFill>
                  <a:schemeClr val="tx1"/>
                </a:solidFill>
                <a:effectLst/>
                <a:latin typeface="+mn-lt"/>
                <a:ea typeface="+mn-ea"/>
                <a:cs typeface="+mn-cs"/>
              </a:rPr>
              <a:t>Suture du lambeau </a:t>
            </a:r>
            <a:r>
              <a:rPr lang="fr-BE" sz="1200" b="0" i="0" u="none" strike="noStrike" kern="1200" dirty="0" err="1">
                <a:solidFill>
                  <a:schemeClr val="tx1"/>
                </a:solidFill>
                <a:effectLst/>
                <a:latin typeface="+mn-lt"/>
                <a:ea typeface="+mn-ea"/>
                <a:cs typeface="+mn-cs"/>
              </a:rPr>
              <a:t>périnéo</a:t>
            </a:r>
            <a:r>
              <a:rPr lang="fr-BE" sz="1200" b="0" i="0" u="none" strike="noStrike" kern="1200" dirty="0">
                <a:solidFill>
                  <a:schemeClr val="tx1"/>
                </a:solidFill>
                <a:effectLst/>
                <a:latin typeface="+mn-lt"/>
                <a:ea typeface="+mn-ea"/>
                <a:cs typeface="+mn-cs"/>
              </a:rPr>
              <a:t>-scrotal à la peau de la verge, et invagination de l’ensemble pour tapisser la cavité néo-</a:t>
            </a:r>
            <a:r>
              <a:rPr lang="fr-BE" sz="1200" b="0" i="0" u="none" strike="noStrike" kern="1200" dirty="0" err="1">
                <a:solidFill>
                  <a:schemeClr val="tx1"/>
                </a:solidFill>
                <a:effectLst/>
                <a:latin typeface="+mn-lt"/>
                <a:ea typeface="+mn-ea"/>
                <a:cs typeface="+mn-cs"/>
              </a:rPr>
              <a:t>vaginalle</a:t>
            </a:r>
            <a:r>
              <a:rPr lang="fr-BE" sz="1200" b="0" i="0" u="none" strike="noStrike" kern="1200" dirty="0">
                <a:solidFill>
                  <a:schemeClr val="tx1"/>
                </a:solidFill>
                <a:effectLst/>
                <a:latin typeface="+mn-lt"/>
                <a:ea typeface="+mn-ea"/>
                <a:cs typeface="+mn-cs"/>
              </a:rPr>
              <a:t>.</a:t>
            </a:r>
          </a:p>
          <a:p>
            <a:pPr marL="228600" indent="-228600">
              <a:buAutoNum type="arabicPeriod"/>
            </a:pPr>
            <a:r>
              <a:rPr lang="fr-BE" sz="1200" b="0" i="0" u="none" strike="noStrike" kern="1200" dirty="0">
                <a:solidFill>
                  <a:schemeClr val="tx1"/>
                </a:solidFill>
                <a:effectLst/>
                <a:latin typeface="+mn-lt"/>
                <a:ea typeface="+mn-ea"/>
                <a:cs typeface="+mn-cs"/>
              </a:rPr>
              <a:t>Lorsque la peau de la verge est insuffisante, elle est prolongée par une greffe de peau prélevée soit sur le scrotum (s’il a été préalablement  épilé au laser dans ce but) soit dans le pli inguinal.</a:t>
            </a:r>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21</a:t>
            </a:fld>
            <a:endParaRPr lang="fr-FR"/>
          </a:p>
        </p:txBody>
      </p:sp>
    </p:spTree>
    <p:extLst>
      <p:ext uri="{BB962C8B-B14F-4D97-AF65-F5344CB8AC3E}">
        <p14:creationId xmlns:p14="http://schemas.microsoft.com/office/powerpoint/2010/main" val="425258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BE" sz="1200" b="0" i="0" u="none" strike="noStrike" kern="1200" dirty="0">
                <a:solidFill>
                  <a:schemeClr val="tx1"/>
                </a:solidFill>
                <a:effectLst/>
                <a:latin typeface="+mn-lt"/>
                <a:ea typeface="+mn-ea"/>
                <a:cs typeface="+mn-cs"/>
              </a:rPr>
              <a:t>Extériorisation du néo-clitoris et du méat urinaire, avec une plastie d’agrandissement systématique de ce dernier pour limiter son rétrécissement, qui est constant.</a:t>
            </a:r>
            <a:br>
              <a:rPr lang="fr-BE" dirty="0"/>
            </a:br>
            <a:r>
              <a:rPr lang="fr-BE" sz="1200" b="0" i="0" u="none" strike="noStrike" kern="1200" dirty="0">
                <a:solidFill>
                  <a:schemeClr val="tx1"/>
                </a:solidFill>
                <a:effectLst/>
                <a:latin typeface="+mn-lt"/>
                <a:ea typeface="+mn-ea"/>
                <a:cs typeface="+mn-cs"/>
              </a:rPr>
              <a:t>Il existe plusieurs variantes possibles pour cela, ainsi que pour l’extériorisation du clitoris (à travers la peau ou à travers la muqueuse urétrale conservée).</a:t>
            </a:r>
          </a:p>
          <a:p>
            <a:pPr marL="228600" indent="-228600">
              <a:buAutoNum type="arabicPeriod"/>
            </a:pPr>
            <a:r>
              <a:rPr lang="fr-BE" sz="1200" b="0" i="0" u="none" strike="noStrike" kern="1200" dirty="0">
                <a:solidFill>
                  <a:schemeClr val="tx1"/>
                </a:solidFill>
                <a:effectLst/>
                <a:latin typeface="+mn-lt"/>
                <a:ea typeface="+mn-ea"/>
                <a:cs typeface="+mn-cs"/>
              </a:rPr>
              <a:t>Résection de la peau scrotale excédentaire et suture des grandes lèvres.</a:t>
            </a:r>
          </a:p>
          <a:p>
            <a:pPr marL="228600" indent="-228600">
              <a:buAutoNum type="arabicPeriod"/>
            </a:pPr>
            <a:r>
              <a:rPr lang="fr-BE" sz="1200" b="0" i="0" u="none" strike="noStrike" kern="1200" dirty="0">
                <a:solidFill>
                  <a:schemeClr val="tx1"/>
                </a:solidFill>
                <a:effectLst/>
                <a:latin typeface="+mn-lt"/>
                <a:ea typeface="+mn-ea"/>
                <a:cs typeface="+mn-cs"/>
              </a:rPr>
              <a:t>Idem </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22</a:t>
            </a:fld>
            <a:endParaRPr lang="fr-FR"/>
          </a:p>
        </p:txBody>
      </p:sp>
    </p:spTree>
    <p:extLst>
      <p:ext uri="{BB962C8B-B14F-4D97-AF65-F5344CB8AC3E}">
        <p14:creationId xmlns:p14="http://schemas.microsoft.com/office/powerpoint/2010/main" val="2302734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2010, les résultats d'une étude de probabilité des ménages basée sur la population de plus de 28 000 adultes dans le Massachusetts, aux États-Unis, ont montré qu'une personne sur 215 s'identifiait comme transgenre.4</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23</a:t>
            </a:fld>
            <a:endParaRPr lang="fr-FR"/>
          </a:p>
        </p:txBody>
      </p:sp>
    </p:spTree>
    <p:extLst>
      <p:ext uri="{BB962C8B-B14F-4D97-AF65-F5344CB8AC3E}">
        <p14:creationId xmlns:p14="http://schemas.microsoft.com/office/powerpoint/2010/main" val="1583788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24</a:t>
            </a:fld>
            <a:endParaRPr lang="fr-FR"/>
          </a:p>
        </p:txBody>
      </p:sp>
    </p:spTree>
    <p:extLst>
      <p:ext uri="{BB962C8B-B14F-4D97-AF65-F5344CB8AC3E}">
        <p14:creationId xmlns:p14="http://schemas.microsoft.com/office/powerpoint/2010/main" val="177911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pratique clinique, je commence généralement le traitement à une faible dose (c'est-à-dire 50 mg de </a:t>
            </a:r>
            <a:r>
              <a:rPr lang="fr-FR" dirty="0" err="1"/>
              <a:t>cypionate</a:t>
            </a:r>
            <a:r>
              <a:rPr lang="fr-FR" dirty="0"/>
              <a:t> de testostérone par voie intramusculaire toutes les 2 semaines) et j'augmente progressivement la dose jusqu'à une dose de remplacement complète pour un homme adulte (c'est-à-dire 50 mg de </a:t>
            </a:r>
            <a:r>
              <a:rPr lang="fr-FR" dirty="0" err="1"/>
              <a:t>cypionate</a:t>
            </a:r>
            <a:r>
              <a:rPr lang="fr-FR" dirty="0"/>
              <a:t> de testostérone toutes les 2 semaines).</a:t>
            </a:r>
          </a:p>
          <a:p>
            <a:r>
              <a:rPr lang="fr-FR" dirty="0"/>
              <a:t>(c'est-à-dire 200 mg de </a:t>
            </a:r>
            <a:r>
              <a:rPr lang="fr-FR" dirty="0" err="1"/>
              <a:t>cypionate</a:t>
            </a:r>
            <a:r>
              <a:rPr lang="fr-FR" dirty="0"/>
              <a:t> de testostérone en intramusculaire toutes les 2 semaines), comme si je traitais un homme souffrant d'hypogonadisme. Des mesures hormonales périodiques sont effectuées pour faciliter la titration. La thérapie à la testostérone est généralement considérée comme sûre à court terme, mais on en sait beaucoup moins sur ses effets à long terme. Le tableau 2 indique les doses, les avantages et les inconvénients des principales formulations de testostérone disponibles dans le monde. Bien qu'il existe de nombreuses formulations de testostérone, la recherche sur les hommes transgenres s'est principalement limitée aux esters intramusculaires, à l'</a:t>
            </a:r>
            <a:r>
              <a:rPr lang="fr-FR" dirty="0" err="1"/>
              <a:t>undécanoate</a:t>
            </a:r>
            <a:r>
              <a:rPr lang="fr-FR" dirty="0"/>
              <a:t> de testostérone intramusculaire à longue durée d'action et aux gels topiques. Les effets du traitement à la testostérone chez les hommes transgenres ne doivent pas être généralisés aux hommes atteints d'hypogonadisme ou aux femmes ménopausées, qui reçoivent des doses beaucoup plus faibles.</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25</a:t>
            </a:fld>
            <a:endParaRPr lang="fr-FR"/>
          </a:p>
        </p:txBody>
      </p:sp>
    </p:spTree>
    <p:extLst>
      <p:ext uri="{BB962C8B-B14F-4D97-AF65-F5344CB8AC3E}">
        <p14:creationId xmlns:p14="http://schemas.microsoft.com/office/powerpoint/2010/main" val="1347619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Soit </a:t>
            </a:r>
            <a:r>
              <a:rPr lang="fr-BE" sz="1200" b="0" i="0" kern="1200" dirty="0" err="1">
                <a:solidFill>
                  <a:schemeClr val="tx1"/>
                </a:solidFill>
                <a:effectLst/>
                <a:latin typeface="+mn-lt"/>
                <a:ea typeface="+mn-ea"/>
                <a:cs typeface="+mn-cs"/>
              </a:rPr>
              <a:t>Sustanon</a:t>
            </a:r>
            <a:r>
              <a:rPr lang="fr-BE" sz="1200" b="0" i="0" kern="1200" dirty="0">
                <a:solidFill>
                  <a:schemeClr val="tx1"/>
                </a:solidFill>
                <a:effectLst/>
                <a:latin typeface="+mn-lt"/>
                <a:ea typeface="+mn-ea"/>
                <a:cs typeface="+mn-cs"/>
              </a:rPr>
              <a:t> 1 ampoule IM toutes les 3 semaines (remboursé en quasi totalité par la mutuelle mais fluctuations + importantes de la </a:t>
            </a:r>
            <a:r>
              <a:rPr lang="fr-BE" sz="1200" b="0" i="0" kern="1200" dirty="0" err="1">
                <a:solidFill>
                  <a:schemeClr val="tx1"/>
                </a:solidFill>
                <a:effectLst/>
                <a:latin typeface="+mn-lt"/>
                <a:ea typeface="+mn-ea"/>
                <a:cs typeface="+mn-cs"/>
              </a:rPr>
              <a:t>testo</a:t>
            </a:r>
            <a:r>
              <a:rPr lang="fr-BE" sz="1200" b="0" i="0" kern="1200" dirty="0">
                <a:solidFill>
                  <a:schemeClr val="tx1"/>
                </a:solidFill>
                <a:effectLst/>
                <a:latin typeface="+mn-lt"/>
                <a:ea typeface="+mn-ea"/>
                <a:cs typeface="+mn-cs"/>
              </a:rPr>
              <a:t>)</a:t>
            </a:r>
            <a:br>
              <a:rPr lang="fr-BE" dirty="0"/>
            </a:br>
            <a:r>
              <a:rPr lang="fr-BE" sz="1200" b="0" i="0" kern="1200" dirty="0">
                <a:solidFill>
                  <a:schemeClr val="tx1"/>
                </a:solidFill>
                <a:effectLst/>
                <a:latin typeface="+mn-lt"/>
                <a:ea typeface="+mn-ea"/>
                <a:cs typeface="+mn-cs"/>
              </a:rPr>
              <a:t>    Soit </a:t>
            </a:r>
            <a:r>
              <a:rPr lang="fr-BE" sz="1200" b="0" i="0" kern="1200" dirty="0" err="1">
                <a:solidFill>
                  <a:schemeClr val="tx1"/>
                </a:solidFill>
                <a:effectLst/>
                <a:latin typeface="+mn-lt"/>
                <a:ea typeface="+mn-ea"/>
                <a:cs typeface="+mn-cs"/>
              </a:rPr>
              <a:t>Nebido</a:t>
            </a:r>
            <a:r>
              <a:rPr lang="fr-BE" sz="1200" b="0" i="0" kern="1200" dirty="0">
                <a:solidFill>
                  <a:schemeClr val="tx1"/>
                </a:solidFill>
                <a:effectLst/>
                <a:latin typeface="+mn-lt"/>
                <a:ea typeface="+mn-ea"/>
                <a:cs typeface="+mn-cs"/>
              </a:rPr>
              <a:t> 1 ampoule IM toutes les 12 (10 à 14) semaines (116 euros l'ampoule mais moins de fluctuations)</a:t>
            </a:r>
            <a:br>
              <a:rPr lang="fr-BE" dirty="0"/>
            </a:br>
            <a:r>
              <a:rPr lang="fr-BE" sz="1200" b="0" i="0" kern="1200" dirty="0">
                <a:solidFill>
                  <a:schemeClr val="tx1"/>
                </a:solidFill>
                <a:effectLst/>
                <a:latin typeface="+mn-lt"/>
                <a:ea typeface="+mn-ea"/>
                <a:cs typeface="+mn-cs"/>
              </a:rPr>
              <a:t>    Soit </a:t>
            </a:r>
            <a:r>
              <a:rPr lang="fr-BE" sz="1200" b="0" i="0" kern="1200" dirty="0" err="1">
                <a:solidFill>
                  <a:schemeClr val="tx1"/>
                </a:solidFill>
                <a:effectLst/>
                <a:latin typeface="+mn-lt"/>
                <a:ea typeface="+mn-ea"/>
                <a:cs typeface="+mn-cs"/>
              </a:rPr>
              <a:t>Androgel</a:t>
            </a:r>
            <a:r>
              <a:rPr lang="fr-BE" sz="1200" b="0" i="0" kern="1200" dirty="0">
                <a:solidFill>
                  <a:schemeClr val="tx1"/>
                </a:solidFill>
                <a:effectLst/>
                <a:latin typeface="+mn-lt"/>
                <a:ea typeface="+mn-ea"/>
                <a:cs typeface="+mn-cs"/>
              </a:rPr>
              <a:t> 1 pression par jour (le plus cher, 60 euros le flacon mais le moins de fluctuations)</a:t>
            </a:r>
            <a:br>
              <a:rPr lang="fr-BE" dirty="0"/>
            </a:br>
            <a:r>
              <a:rPr lang="fr-BE" sz="1200" b="0" i="0" kern="1200" dirty="0">
                <a:solidFill>
                  <a:schemeClr val="tx1"/>
                </a:solidFill>
                <a:effectLst/>
                <a:latin typeface="+mn-lt"/>
                <a:ea typeface="+mn-ea"/>
                <a:cs typeface="+mn-cs"/>
              </a:rPr>
              <a:t>Ce sont les doses de base à adapter en fonction de la </a:t>
            </a:r>
            <a:r>
              <a:rPr lang="fr-BE" sz="1200" b="0" i="0" kern="1200" dirty="0" err="1">
                <a:solidFill>
                  <a:schemeClr val="tx1"/>
                </a:solidFill>
                <a:effectLst/>
                <a:latin typeface="+mn-lt"/>
                <a:ea typeface="+mn-ea"/>
                <a:cs typeface="+mn-cs"/>
              </a:rPr>
              <a:t>testostéronémie</a:t>
            </a:r>
            <a:r>
              <a:rPr lang="fr-BE" sz="1200" b="0" i="0" kern="1200" dirty="0">
                <a:solidFill>
                  <a:schemeClr val="tx1"/>
                </a:solidFill>
                <a:effectLst/>
                <a:latin typeface="+mn-lt"/>
                <a:ea typeface="+mn-ea"/>
                <a:cs typeface="+mn-cs"/>
              </a:rPr>
              <a:t>, de l'hématocrite. Privilégier gel ou </a:t>
            </a:r>
            <a:r>
              <a:rPr lang="fr-BE" sz="1200" b="0" i="0" kern="1200" dirty="0" err="1">
                <a:solidFill>
                  <a:schemeClr val="tx1"/>
                </a:solidFill>
                <a:effectLst/>
                <a:latin typeface="+mn-lt"/>
                <a:ea typeface="+mn-ea"/>
                <a:cs typeface="+mn-cs"/>
              </a:rPr>
              <a:t>nébido</a:t>
            </a:r>
            <a:r>
              <a:rPr lang="fr-BE" sz="1200" b="0" i="0" kern="1200" dirty="0">
                <a:solidFill>
                  <a:schemeClr val="tx1"/>
                </a:solidFill>
                <a:effectLst/>
                <a:latin typeface="+mn-lt"/>
                <a:ea typeface="+mn-ea"/>
                <a:cs typeface="+mn-cs"/>
              </a:rPr>
              <a:t> chez patients avec FDR surtout </a:t>
            </a:r>
            <a:r>
              <a:rPr lang="fr-BE" sz="1200" b="0" i="0" kern="1200" dirty="0" err="1">
                <a:solidFill>
                  <a:schemeClr val="tx1"/>
                </a:solidFill>
                <a:effectLst/>
                <a:latin typeface="+mn-lt"/>
                <a:ea typeface="+mn-ea"/>
                <a:cs typeface="+mn-cs"/>
              </a:rPr>
              <a:t>coagulopathie</a:t>
            </a:r>
            <a:br>
              <a:rPr lang="fr-BE" dirty="0"/>
            </a:br>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26</a:t>
            </a:fld>
            <a:endParaRPr lang="fr-FR"/>
          </a:p>
        </p:txBody>
      </p:sp>
    </p:spTree>
    <p:extLst>
      <p:ext uri="{BB962C8B-B14F-4D97-AF65-F5344CB8AC3E}">
        <p14:creationId xmlns:p14="http://schemas.microsoft.com/office/powerpoint/2010/main" val="3413615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Effets attendus : </a:t>
            </a:r>
          </a:p>
          <a:p>
            <a:r>
              <a:rPr lang="fr-FR" dirty="0"/>
              <a:t>Augmentation de la masse musculaire </a:t>
            </a:r>
          </a:p>
          <a:p>
            <a:r>
              <a:rPr lang="fr-FR" dirty="0"/>
              <a:t>Augmentation de la libido </a:t>
            </a:r>
          </a:p>
          <a:p>
            <a:r>
              <a:rPr lang="fr-FR" dirty="0"/>
              <a:t>Pilosité augmente – alopécie androgénique </a:t>
            </a:r>
          </a:p>
          <a:p>
            <a:r>
              <a:rPr lang="fr-FR" dirty="0"/>
              <a:t>Hypertrophie du clitoris </a:t>
            </a:r>
          </a:p>
          <a:p>
            <a:r>
              <a:rPr lang="fr-FR" dirty="0"/>
              <a:t>Réduction mammaire </a:t>
            </a:r>
          </a:p>
          <a:p>
            <a:r>
              <a:rPr lang="fr-FR" dirty="0"/>
              <a:t>Diminution de la hauteur de la voix </a:t>
            </a:r>
          </a:p>
          <a:p>
            <a:r>
              <a:rPr lang="fr-FR" dirty="0"/>
              <a:t>Amélioration du bien être général </a:t>
            </a:r>
          </a:p>
          <a:p>
            <a:endParaRPr lang="fr-FR" dirty="0"/>
          </a:p>
          <a:p>
            <a:r>
              <a:rPr lang="fr-FR" dirty="0"/>
              <a:t>Acné </a:t>
            </a:r>
          </a:p>
          <a:p>
            <a:r>
              <a:rPr lang="fr-FR" dirty="0"/>
              <a:t>Augmentation de la TA </a:t>
            </a:r>
          </a:p>
          <a:p>
            <a:endParaRPr lang="fr-FR" dirty="0"/>
          </a:p>
          <a:p>
            <a:r>
              <a:rPr lang="fr-FR" dirty="0"/>
              <a:t>Alopécie : </a:t>
            </a:r>
          </a:p>
          <a:p>
            <a:r>
              <a:rPr lang="fr-FR" dirty="0"/>
              <a:t>Pour les personnes à risque ou gênées par l'alopécie, un traitement par un inhibiteur de la 5</a:t>
            </a:r>
            <a:r>
              <a:rPr lang="el-GR" dirty="0"/>
              <a:t>α-</a:t>
            </a:r>
            <a:r>
              <a:rPr lang="fr-FR" dirty="0"/>
              <a:t>réductase peut être utilisé, mais les utilisateurs potentiels doivent être informés des preuves montrant des effets secondaires persistants, sexuels et autres, chez des jeunes hommes par ailleurs en bonne santé, et du fait que les effets indésirables potentiels sur la masculinisation chez les hommes transgenres n'ont pas été bien étudiés23,24.</a:t>
            </a:r>
          </a:p>
          <a:p>
            <a:endParaRPr lang="fr-FR" dirty="0"/>
          </a:p>
          <a:p>
            <a:r>
              <a:rPr lang="fr-FR" dirty="0"/>
              <a:t>Organes génitaux féminins : </a:t>
            </a:r>
          </a:p>
          <a:p>
            <a:r>
              <a:rPr lang="fr-FR" dirty="0"/>
              <a:t>La thérapie à la testostérone induit généralement des changements au niveau du vagin, de l'endomètre et des ovaires. Dans une étude, les hommes transgenres prenant des esters de testostérone intramusculaires présentaient des épithéliums vaginaux plus minces dans lesquels une perte des couches intermédiaires et superficielles s'était produite, par rapport aux femmes </a:t>
            </a:r>
            <a:r>
              <a:rPr lang="fr-FR" dirty="0" err="1"/>
              <a:t>préménopausées</a:t>
            </a:r>
            <a:r>
              <a:rPr lang="fr-FR" dirty="0"/>
              <a:t> et postménopausées.29 Parmi les autres résultats, citons la perte de glycogène </a:t>
            </a:r>
            <a:r>
              <a:rPr lang="fr-FR" dirty="0" err="1"/>
              <a:t>intracytoplasmique</a:t>
            </a:r>
            <a:r>
              <a:rPr lang="fr-FR" dirty="0"/>
              <a:t>, l'expression réduite des récepteurs </a:t>
            </a:r>
            <a:r>
              <a:rPr lang="el-GR" dirty="0"/>
              <a:t>α </a:t>
            </a:r>
            <a:r>
              <a:rPr lang="fr-FR" dirty="0"/>
              <a:t>et </a:t>
            </a:r>
            <a:r>
              <a:rPr lang="el-GR" dirty="0"/>
              <a:t>β </a:t>
            </a:r>
            <a:r>
              <a:rPr lang="fr-FR" dirty="0"/>
              <a:t>des œstrogènes et la réduction de la prolifération cellulaire mesurée par l'</a:t>
            </a:r>
            <a:r>
              <a:rPr lang="fr-FR" dirty="0" err="1"/>
              <a:t>immunomarquage</a:t>
            </a:r>
            <a:r>
              <a:rPr lang="fr-FR" dirty="0"/>
              <a:t> Ki-67. Deux études30,31 examinant les effets de la testostérone sur l'endomètre ont donné des résultats contradictoires. L'une des études30, portant sur 104 patientes ayant reçu de l'</a:t>
            </a:r>
            <a:r>
              <a:rPr lang="fr-FR" dirty="0" err="1"/>
              <a:t>énanthate</a:t>
            </a:r>
            <a:r>
              <a:rPr lang="fr-FR" dirty="0"/>
              <a:t> de testostérone pendant 2 à 9 ans, a montré deux schémas distincts : la moitié des participantes avaient un endomètre prolifératif et l'autre moitié un endomètre atrophique. Un cas d'adénocarcinome endométrial a été identifié. Dans l'autre étude,31 qui comprenait 27 hommes transgenres ayant reçu des esters de testostérone par voie intramusculaire pendant 1 à 6 ans, tous les participants présentaient un endomètre inactif similaire à celui des femmes ménopausées. </a:t>
            </a:r>
          </a:p>
          <a:p>
            <a:endParaRPr lang="fr-FR" dirty="0"/>
          </a:p>
          <a:p>
            <a:r>
              <a:rPr lang="fr-FR" dirty="0"/>
              <a:t>En ce qui concerne les ovaires, le traitement à la testostérone entraîne une hyperplasie </a:t>
            </a:r>
            <a:r>
              <a:rPr lang="fr-FR" dirty="0" err="1"/>
              <a:t>stromale</a:t>
            </a:r>
            <a:r>
              <a:rPr lang="fr-FR" dirty="0"/>
              <a:t> et des volumes moyens de 10-11 ml, ce qui est significativement plus important que celui des femmes natales non traitées à la testostérone. 80 % des patientes présentaient des caractéristiques histologiques du syndrome des ovaires </a:t>
            </a:r>
            <a:r>
              <a:rPr lang="fr-FR" dirty="0" err="1"/>
              <a:t>polykystiques</a:t>
            </a:r>
            <a:r>
              <a:rPr lang="fr-FR" dirty="0"/>
              <a:t>, si l'on utilise une définition de plus de 12 follicules </a:t>
            </a:r>
            <a:r>
              <a:rPr lang="fr-FR" dirty="0" err="1"/>
              <a:t>antraux</a:t>
            </a:r>
            <a:r>
              <a:rPr lang="fr-FR" dirty="0"/>
              <a:t> par ovaire30.</a:t>
            </a:r>
          </a:p>
          <a:p>
            <a:endParaRPr lang="fr-FR" dirty="0"/>
          </a:p>
          <a:p>
            <a:r>
              <a:rPr lang="fr-FR" dirty="0"/>
              <a:t>Le traitement par testostérone est associé à une augmentation du désir sexuel tant chez les hommes transgenres que chez les femmes ménopausées ayant une faible libido et recevant des doses plus faibles de testostérone.25,38,39</a:t>
            </a:r>
          </a:p>
          <a:p>
            <a:endParaRPr lang="fr-FR" dirty="0"/>
          </a:p>
          <a:p>
            <a:r>
              <a:rPr lang="fr-FR" dirty="0"/>
              <a:t>Os : </a:t>
            </a:r>
          </a:p>
          <a:p>
            <a:r>
              <a:rPr lang="fr-FR" dirty="0"/>
              <a:t>Testostérone est également converti en œstrogène dans certains tissus </a:t>
            </a:r>
          </a:p>
          <a:p>
            <a:r>
              <a:rPr lang="fr-FR" dirty="0"/>
              <a:t>Pas de déficit réel pour la </a:t>
            </a:r>
            <a:r>
              <a:rPr lang="fr-FR" dirty="0" err="1"/>
              <a:t>mineralisation</a:t>
            </a:r>
            <a:r>
              <a:rPr lang="fr-FR" dirty="0"/>
              <a:t> </a:t>
            </a:r>
            <a:r>
              <a:rPr lang="fr-FR" dirty="0" err="1"/>
              <a:t>oesseuse</a:t>
            </a:r>
            <a:r>
              <a:rPr lang="fr-FR" dirty="0"/>
              <a:t> malgré le </a:t>
            </a:r>
            <a:r>
              <a:rPr lang="fr-FR" dirty="0" err="1"/>
              <a:t>deficit</a:t>
            </a:r>
            <a:r>
              <a:rPr lang="fr-FR" dirty="0"/>
              <a:t> en </a:t>
            </a:r>
            <a:r>
              <a:rPr lang="fr-FR" dirty="0" err="1"/>
              <a:t>oestrogènes</a:t>
            </a:r>
            <a:r>
              <a:rPr lang="fr-FR" dirty="0"/>
              <a:t> !! </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27</a:t>
            </a:fld>
            <a:endParaRPr lang="fr-FR"/>
          </a:p>
        </p:txBody>
      </p:sp>
    </p:spTree>
    <p:extLst>
      <p:ext uri="{BB962C8B-B14F-4D97-AF65-F5344CB8AC3E}">
        <p14:creationId xmlns:p14="http://schemas.microsoft.com/office/powerpoint/2010/main" val="1650762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une étude21 portant sur 17 hommes transgenres ayant reçu des esters de testostérone par voie intramusculaire, les chercheurs ont noté une augmentation progressive du score médian d'hirsutisme de </a:t>
            </a:r>
            <a:r>
              <a:rPr lang="fr-FR" dirty="0" err="1"/>
              <a:t>Ferriman-Gallwey</a:t>
            </a:r>
            <a:r>
              <a:rPr lang="fr-FR" dirty="0"/>
              <a:t>, qui est passé de 2 au début de l'étude à 11 après 4 mois, à 13 après 8 mois et à 16 après 12 mois.</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28</a:t>
            </a:fld>
            <a:endParaRPr lang="fr-FR"/>
          </a:p>
        </p:txBody>
      </p:sp>
    </p:spTree>
    <p:extLst>
      <p:ext uri="{BB962C8B-B14F-4D97-AF65-F5344CB8AC3E}">
        <p14:creationId xmlns:p14="http://schemas.microsoft.com/office/powerpoint/2010/main" val="3057715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err="1">
                <a:solidFill>
                  <a:schemeClr val="tx1"/>
                </a:solidFill>
                <a:effectLst/>
                <a:latin typeface="+mn-lt"/>
                <a:ea typeface="+mn-ea"/>
                <a:cs typeface="+mn-cs"/>
              </a:rPr>
              <a:t>ous</a:t>
            </a:r>
            <a:r>
              <a:rPr lang="fr-BE" sz="1200" b="0" i="0" kern="1200" dirty="0">
                <a:solidFill>
                  <a:schemeClr val="tx1"/>
                </a:solidFill>
                <a:effectLst/>
                <a:latin typeface="+mn-lt"/>
                <a:ea typeface="+mn-ea"/>
                <a:cs typeface="+mn-cs"/>
              </a:rPr>
              <a:t> </a:t>
            </a:r>
            <a:r>
              <a:rPr lang="fr-BE" sz="1200" b="0" i="0" kern="1200" dirty="0" err="1">
                <a:solidFill>
                  <a:schemeClr val="tx1"/>
                </a:solidFill>
                <a:effectLst/>
                <a:latin typeface="+mn-lt"/>
                <a:ea typeface="+mn-ea"/>
                <a:cs typeface="+mn-cs"/>
              </a:rPr>
              <a:t>testo</a:t>
            </a:r>
            <a:r>
              <a:rPr lang="fr-BE" sz="1200" b="0" i="0" kern="1200" dirty="0">
                <a:solidFill>
                  <a:schemeClr val="tx1"/>
                </a:solidFill>
                <a:effectLst/>
                <a:latin typeface="+mn-lt"/>
                <a:ea typeface="+mn-ea"/>
                <a:cs typeface="+mn-cs"/>
              </a:rPr>
              <a:t> moins de risque de survenue d'un cancer du sein oui mais attention la </a:t>
            </a:r>
            <a:r>
              <a:rPr lang="fr-BE" sz="1200" b="0" i="0" kern="1200" dirty="0" err="1">
                <a:solidFill>
                  <a:schemeClr val="tx1"/>
                </a:solidFill>
                <a:effectLst/>
                <a:latin typeface="+mn-lt"/>
                <a:ea typeface="+mn-ea"/>
                <a:cs typeface="+mn-cs"/>
              </a:rPr>
              <a:t>testo</a:t>
            </a:r>
            <a:r>
              <a:rPr lang="fr-BE" sz="1200" b="0" i="0" kern="1200" dirty="0">
                <a:solidFill>
                  <a:schemeClr val="tx1"/>
                </a:solidFill>
                <a:effectLst/>
                <a:latin typeface="+mn-lt"/>
                <a:ea typeface="+mn-ea"/>
                <a:cs typeface="+mn-cs"/>
              </a:rPr>
              <a:t> est contre-indiquée si survenue de cancer du sein en raison de l'aromatisation en </a:t>
            </a:r>
            <a:r>
              <a:rPr lang="fr-BE" sz="1200" b="0" i="0" kern="1200" dirty="0" err="1">
                <a:solidFill>
                  <a:schemeClr val="tx1"/>
                </a:solidFill>
                <a:effectLst/>
                <a:latin typeface="+mn-lt"/>
                <a:ea typeface="+mn-ea"/>
                <a:cs typeface="+mn-cs"/>
              </a:rPr>
              <a:t>oestrogène</a:t>
            </a:r>
            <a:r>
              <a:rPr lang="fr-BE" sz="1200" b="0" i="0" kern="1200" dirty="0">
                <a:solidFill>
                  <a:schemeClr val="tx1"/>
                </a:solidFill>
                <a:effectLst/>
                <a:latin typeface="+mn-lt"/>
                <a:ea typeface="+mn-ea"/>
                <a:cs typeface="+mn-cs"/>
              </a:rPr>
              <a:t>, le dépistage reste donc très important!! </a:t>
            </a:r>
          </a:p>
          <a:p>
            <a:r>
              <a:rPr lang="fr-FR" dirty="0"/>
              <a:t>Seins</a:t>
            </a:r>
          </a:p>
          <a:p>
            <a:r>
              <a:rPr lang="fr-FR" dirty="0"/>
              <a:t>Le traitement à la testostérone modifie la composition du tissu mammaire chez les hommes transgenres. En utilisant des tissus obtenus à partir de mastectomies dans le cadre de la prise en charge chirurgicale des hommes transgenres, les chercheurs de deux études sur les esters de testostérone intramusculaires30,34 ont montré une réduction substantielle du tissu glandulaire et une augmentation du tissu conjonctif fibreux. Une quantité réduite de tissu adipeux a été notée par rapport aux femmes ménopausées34.</a:t>
            </a:r>
          </a:p>
          <a:p>
            <a:r>
              <a:rPr lang="fr-FR" dirty="0"/>
              <a:t>En plus des mastectomies qui sont pratiquées de façon routinière dans de nombreux pays, le traitement à la testostérone chez les hommes transgenres réduit également l'incidence du cancer du sein. Aucun cas d'hyperplasie atypique ou de carcinome n'a été observé dans deux études portant sur des hommes transgenres recevant un traitement à la testostérone à long terme.</a:t>
            </a:r>
          </a:p>
          <a:p>
            <a:endParaRPr lang="fr-FR" dirty="0"/>
          </a:p>
          <a:p>
            <a:r>
              <a:rPr lang="fr-FR" dirty="0"/>
              <a:t>Le traitement par testostérone est associé à une augmentation du désir sexuel tant chez les hommes transgenres que chez les femmes ménopausées ayant une faible libido et recevant des doses plus faibles de testostérone.25,38,39</a:t>
            </a:r>
          </a:p>
          <a:p>
            <a:endParaRPr lang="fr-FR" dirty="0"/>
          </a:p>
          <a:p>
            <a:r>
              <a:rPr lang="fr-FR" dirty="0"/>
              <a:t>Néanmoins, la testostérone diminue le cholestérol HDL, augmente les triglycérides, peut augmenter la pression artérielle systolique et peut augmenter l'incidence du diabète et du syndrome métabolique.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ce qui concerne les ovaires, le traitement à la testostérone entraîne une hyperplasie </a:t>
            </a:r>
            <a:r>
              <a:rPr lang="fr-FR" dirty="0" err="1"/>
              <a:t>stromale</a:t>
            </a:r>
            <a:r>
              <a:rPr lang="fr-FR" dirty="0"/>
              <a:t> et des volumes moyens de 10-11 ml, ce qui est significativement plus important que celui des femmes natales non traitées à la testostérone. 80 % des patientes présentaient des caractéristiques histologiques du syndrome des ovaires </a:t>
            </a:r>
            <a:r>
              <a:rPr lang="fr-FR" dirty="0" err="1"/>
              <a:t>polykystiques</a:t>
            </a:r>
            <a:r>
              <a:rPr lang="fr-FR" dirty="0"/>
              <a:t>, si l'on utilise une définition de plus de 12 follicules </a:t>
            </a:r>
            <a:r>
              <a:rPr lang="fr-FR" dirty="0" err="1"/>
              <a:t>antraux</a:t>
            </a:r>
            <a:r>
              <a:rPr lang="fr-FR" dirty="0"/>
              <a:t> par ovaire30.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kern="1200" dirty="0" err="1">
                <a:solidFill>
                  <a:schemeClr val="tx1"/>
                </a:solidFill>
                <a:effectLst/>
                <a:latin typeface="+mn-lt"/>
                <a:ea typeface="+mn-ea"/>
                <a:cs typeface="+mn-cs"/>
              </a:rPr>
              <a:t>ar</a:t>
            </a:r>
            <a:r>
              <a:rPr lang="fr-BE" sz="1200" b="0" i="0" kern="1200" dirty="0">
                <a:solidFill>
                  <a:schemeClr val="tx1"/>
                </a:solidFill>
                <a:effectLst/>
                <a:latin typeface="+mn-lt"/>
                <a:ea typeface="+mn-ea"/>
                <a:cs typeface="+mn-cs"/>
              </a:rPr>
              <a:t> contre il y a </a:t>
            </a:r>
            <a:r>
              <a:rPr lang="fr-BE" sz="1200" b="0" i="0" kern="1200" dirty="0" err="1">
                <a:solidFill>
                  <a:schemeClr val="tx1"/>
                </a:solidFill>
                <a:effectLst/>
                <a:latin typeface="+mn-lt"/>
                <a:ea typeface="+mn-ea"/>
                <a:cs typeface="+mn-cs"/>
              </a:rPr>
              <a:t>bcp</a:t>
            </a:r>
            <a:r>
              <a:rPr lang="fr-BE" sz="1200" b="0" i="0" kern="1200" dirty="0">
                <a:solidFill>
                  <a:schemeClr val="tx1"/>
                </a:solidFill>
                <a:effectLst/>
                <a:latin typeface="+mn-lt"/>
                <a:ea typeface="+mn-ea"/>
                <a:cs typeface="+mn-cs"/>
              </a:rPr>
              <a:t> d'OMPK préalables au traitement hormonal d'affirmation de genre (hypothèse étiologique </a:t>
            </a:r>
            <a:r>
              <a:rPr lang="fr-BE" sz="1200" b="0" i="0" kern="1200" dirty="0" err="1">
                <a:solidFill>
                  <a:schemeClr val="tx1"/>
                </a:solidFill>
                <a:effectLst/>
                <a:latin typeface="+mn-lt"/>
                <a:ea typeface="+mn-ea"/>
                <a:cs typeface="+mn-cs"/>
              </a:rPr>
              <a:t>transidentité</a:t>
            </a:r>
            <a:r>
              <a:rPr lang="fr-BE" sz="1200" b="0" i="0" kern="1200" dirty="0">
                <a:solidFill>
                  <a:schemeClr val="tx1"/>
                </a:solidFill>
                <a:effectLst/>
                <a:latin typeface="+mn-lt"/>
                <a:ea typeface="+mn-ea"/>
                <a:cs typeface="+mn-cs"/>
              </a:rPr>
              <a:t> : OMPK chez la maman, climat androgénique pendant sa grossesse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29</a:t>
            </a:fld>
            <a:endParaRPr lang="fr-FR"/>
          </a:p>
        </p:txBody>
      </p:sp>
    </p:spTree>
    <p:extLst>
      <p:ext uri="{BB962C8B-B14F-4D97-AF65-F5344CB8AC3E}">
        <p14:creationId xmlns:p14="http://schemas.microsoft.com/office/powerpoint/2010/main" val="37919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Il me semblait important de définir quelques principes de bases : </a:t>
            </a:r>
          </a:p>
          <a:p>
            <a:endParaRPr lang="fr-BE" sz="1200" b="0" i="0" kern="1200" dirty="0">
              <a:solidFill>
                <a:schemeClr val="tx1"/>
              </a:solidFill>
              <a:effectLst/>
              <a:latin typeface="+mn-lt"/>
              <a:ea typeface="+mn-ea"/>
              <a:cs typeface="+mn-cs"/>
            </a:endParaRPr>
          </a:p>
          <a:p>
            <a:r>
              <a:rPr lang="fr-BE" sz="1200" b="0" i="0" kern="1200" dirty="0">
                <a:solidFill>
                  <a:schemeClr val="tx1"/>
                </a:solidFill>
                <a:effectLst/>
                <a:latin typeface="+mn-lt"/>
                <a:ea typeface="+mn-ea"/>
                <a:cs typeface="+mn-cs"/>
              </a:rPr>
              <a:t>On ne peut pas cataloguer les gens de manière univoque, pas même en ce qui concerne le sexe ou le genre. Il peut par exemple y avoir d’énormes différences entre le </a:t>
            </a:r>
            <a:r>
              <a:rPr lang="fr-BE" sz="1200" b="0" i="0" u="none" strike="noStrike" kern="1200" dirty="0">
                <a:solidFill>
                  <a:schemeClr val="tx1"/>
                </a:solidFill>
                <a:effectLst/>
                <a:latin typeface="+mn-lt"/>
                <a:ea typeface="+mn-ea"/>
                <a:cs typeface="+mn-cs"/>
                <a:hlinkClick r:id="rId3" tooltip="Sexe biologique"/>
              </a:rPr>
              <a:t>sexe biologique</a:t>
            </a:r>
            <a:r>
              <a:rPr lang="fr-BE" sz="1200" b="0" i="0" kern="1200" dirty="0">
                <a:solidFill>
                  <a:schemeClr val="tx1"/>
                </a:solidFill>
                <a:effectLst/>
                <a:latin typeface="+mn-lt"/>
                <a:ea typeface="+mn-ea"/>
                <a:cs typeface="+mn-cs"/>
              </a:rPr>
              <a:t>, l’</a:t>
            </a:r>
            <a:r>
              <a:rPr lang="fr-BE" sz="1200" b="0" i="0" u="none" strike="noStrike" kern="1200" dirty="0">
                <a:solidFill>
                  <a:schemeClr val="tx1"/>
                </a:solidFill>
                <a:effectLst/>
                <a:latin typeface="+mn-lt"/>
                <a:ea typeface="+mn-ea"/>
                <a:cs typeface="+mn-cs"/>
                <a:hlinkClick r:id="rId4" tooltip="Identité de genre"/>
              </a:rPr>
              <a:t>identité de genre</a:t>
            </a:r>
            <a:r>
              <a:rPr lang="fr-BE" sz="1200" b="0" i="0" kern="1200" dirty="0">
                <a:solidFill>
                  <a:schemeClr val="tx1"/>
                </a:solidFill>
                <a:effectLst/>
                <a:latin typeface="+mn-lt"/>
                <a:ea typeface="+mn-ea"/>
                <a:cs typeface="+mn-cs"/>
              </a:rPr>
              <a:t>, les </a:t>
            </a:r>
            <a:r>
              <a:rPr lang="fr-BE" sz="1200" b="0" i="0" u="none" strike="noStrike" kern="1200" dirty="0">
                <a:solidFill>
                  <a:schemeClr val="tx1"/>
                </a:solidFill>
                <a:effectLst/>
                <a:latin typeface="+mn-lt"/>
                <a:ea typeface="+mn-ea"/>
                <a:cs typeface="+mn-cs"/>
                <a:hlinkClick r:id="rId5" tooltip="Expression du genre"/>
              </a:rPr>
              <a:t>expressions du genre</a:t>
            </a:r>
            <a:r>
              <a:rPr lang="fr-BE" sz="1200" b="0" i="0" kern="1200" dirty="0">
                <a:solidFill>
                  <a:schemeClr val="tx1"/>
                </a:solidFill>
                <a:effectLst/>
                <a:latin typeface="+mn-lt"/>
                <a:ea typeface="+mn-ea"/>
                <a:cs typeface="+mn-cs"/>
              </a:rPr>
              <a:t> et la </a:t>
            </a:r>
            <a:r>
              <a:rPr lang="fr-BE" sz="1200" b="0" i="0" u="none" strike="noStrike" kern="1200" dirty="0">
                <a:solidFill>
                  <a:schemeClr val="tx1"/>
                </a:solidFill>
                <a:effectLst/>
                <a:latin typeface="+mn-lt"/>
                <a:ea typeface="+mn-ea"/>
                <a:cs typeface="+mn-cs"/>
                <a:hlinkClick r:id="rId6" tooltip="Préférence sexuelle"/>
              </a:rPr>
              <a:t>préférence sexuelle</a:t>
            </a:r>
            <a:r>
              <a:rPr lang="fr-BE" sz="1200" b="0" i="0" kern="1200" dirty="0">
                <a:solidFill>
                  <a:schemeClr val="tx1"/>
                </a:solidFill>
                <a:effectLst/>
                <a:latin typeface="+mn-lt"/>
                <a:ea typeface="+mn-ea"/>
                <a:cs typeface="+mn-cs"/>
              </a:rPr>
              <a:t>. C’est le mélange intrinsèquement personnel de ces différents aspects qui forge notre identité et la rend unique.</a:t>
            </a:r>
          </a:p>
          <a:p>
            <a:endParaRPr lang="fr-BE" sz="1200" b="0" i="0" kern="1200" dirty="0">
              <a:solidFill>
                <a:schemeClr val="tx1"/>
              </a:solidFill>
              <a:effectLst/>
              <a:latin typeface="+mn-lt"/>
              <a:ea typeface="+mn-ea"/>
              <a:cs typeface="+mn-cs"/>
            </a:endParaRPr>
          </a:p>
          <a:p>
            <a:r>
              <a:rPr lang="fr-BE" sz="1200" b="1" i="0" kern="1200" dirty="0">
                <a:solidFill>
                  <a:schemeClr val="tx1"/>
                </a:solidFill>
                <a:effectLst/>
                <a:latin typeface="+mn-lt"/>
                <a:ea typeface="+mn-ea"/>
                <a:cs typeface="+mn-cs"/>
              </a:rPr>
              <a:t>La dysphorie de genre est caractérisée par une identification forte et permanente à l'autre genre !! </a:t>
            </a:r>
          </a:p>
          <a:p>
            <a:endParaRPr lang="fr-BE" sz="1200" b="1" i="0" kern="1200" dirty="0">
              <a:solidFill>
                <a:schemeClr val="tx1"/>
              </a:solidFill>
              <a:effectLst/>
              <a:latin typeface="+mn-lt"/>
              <a:ea typeface="+mn-ea"/>
              <a:cs typeface="+mn-cs"/>
            </a:endParaRPr>
          </a:p>
          <a:p>
            <a:r>
              <a:rPr lang="fr-BE" sz="1200" b="1" i="0" kern="1200" dirty="0">
                <a:solidFill>
                  <a:schemeClr val="tx1"/>
                </a:solidFill>
                <a:effectLst/>
                <a:latin typeface="+mn-lt"/>
                <a:ea typeface="+mn-ea"/>
                <a:cs typeface="+mn-cs"/>
              </a:rPr>
              <a:t>Importante de dissocier le genre du sexe biologique </a:t>
            </a:r>
          </a:p>
          <a:p>
            <a:endParaRPr lang="fr-BE" sz="1200" b="1"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a:t>
            </a:fld>
            <a:endParaRPr lang="fr-FR"/>
          </a:p>
        </p:txBody>
      </p:sp>
    </p:spTree>
    <p:extLst>
      <p:ext uri="{BB962C8B-B14F-4D97-AF65-F5344CB8AC3E}">
        <p14:creationId xmlns:p14="http://schemas.microsoft.com/office/powerpoint/2010/main" val="1547204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proportion importante de TM conserve son col de l'utérus et est exposée au risque de cancer du col de l'utérus en raison d'un risque égal ou peut-être plus élevé de contracter le VPH, ainsi que des obstacles personnels et structurels à l'accès au dépistage du cancer du col de l'utérus, ce qui se traduit par un taux de participation plus faible. Les programmes organisés de dépistage du cancer doivent tenir compte des besoins de cette population en général, et notamment des avantages du test NAAT du VPH sur les auto-échantillons en particulier. Jusqu'à l'âge de 25 ans, les TM pourraient se voir proposer la vaccination contre le VPH si elles ne sont pas déjà vaccinées. Comme chez la femme </a:t>
            </a:r>
            <a:r>
              <a:rPr lang="fr-FR" dirty="0" err="1"/>
              <a:t>cisgenre</a:t>
            </a:r>
            <a:r>
              <a:rPr lang="fr-FR" dirty="0"/>
              <a:t>, la vaccination contre le VPH au-delà de 25 ans est discutable. Les futures recherches sur le VPH et le cancer du col de l'utérus devraient inclure les personnes transgenres en tant que populations uniques.</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30</a:t>
            </a:fld>
            <a:endParaRPr lang="fr-FR"/>
          </a:p>
        </p:txBody>
      </p:sp>
    </p:spTree>
    <p:extLst>
      <p:ext uri="{BB962C8B-B14F-4D97-AF65-F5344CB8AC3E}">
        <p14:creationId xmlns:p14="http://schemas.microsoft.com/office/powerpoint/2010/main" val="2363596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l'hormonothérapie</a:t>
            </a:r>
          </a:p>
          <a:p>
            <a:r>
              <a:rPr lang="fr-FR" dirty="0"/>
              <a:t>Confirmer les critères diagnostiques de la dysphorie de genre ou du </a:t>
            </a:r>
            <a:r>
              <a:rPr lang="fr-FR" dirty="0" err="1"/>
              <a:t>transgenderisme</a:t>
            </a:r>
            <a:r>
              <a:rPr lang="fr-FR" dirty="0"/>
              <a:t> et les critères d'éligibilité et de préparation.</a:t>
            </a:r>
          </a:p>
          <a:p>
            <a:r>
              <a:rPr lang="fr-FR" dirty="0"/>
              <a:t>Évaluer et traiter les conditions médicales qui peuvent être exacerbées par la déplétion hormonale et le traitement hormonal transsexuel.</a:t>
            </a:r>
          </a:p>
          <a:p>
            <a:endParaRPr lang="fr-FR" dirty="0"/>
          </a:p>
          <a:p>
            <a:r>
              <a:rPr lang="fr-FR" dirty="0"/>
              <a:t>Pendant l’hormonothérapie </a:t>
            </a:r>
          </a:p>
          <a:p>
            <a:r>
              <a:rPr lang="fr-FR" dirty="0"/>
              <a:t>Maintenir les concentrations d'hormones </a:t>
            </a:r>
            <a:r>
              <a:rPr lang="fr-FR" dirty="0" err="1"/>
              <a:t>intersexes</a:t>
            </a:r>
            <a:r>
              <a:rPr lang="fr-FR" dirty="0"/>
              <a:t> dans la fourchette physiologique normale pour le sexe souhaité.</a:t>
            </a:r>
          </a:p>
          <a:p>
            <a:r>
              <a:rPr lang="fr-FR" dirty="0"/>
              <a:t>Examiner l'apparition et l'évolution dans le temps des changements physiques induits par le traitement hormonal transsexuel.</a:t>
            </a:r>
          </a:p>
          <a:p>
            <a:r>
              <a:rPr lang="fr-FR" dirty="0"/>
              <a:t>Mettre en place un suivi clinique et de laboratoire régulier tous les 3 mois pendant la première année, puis une ou deux fois par an.</a:t>
            </a:r>
          </a:p>
          <a:p>
            <a:r>
              <a:rPr lang="fr-FR" dirty="0"/>
              <a:t>Mesurer la formule sanguine complète et les tests de la fonction hépatique au départ et tous les 3 mois pendant la première année, puis une à deux fois par an par la suite ; surveiller le poids, la pression artérielle, les lipides, la glycémie à jeun (en cas d'antécédents familiaux de diabète) et l'HbA1c (si la personne est diabétique) lors de visites régulières.</a:t>
            </a:r>
          </a:p>
          <a:p>
            <a:r>
              <a:rPr lang="fr-FR" dirty="0"/>
              <a:t>Évaluez la densité minérale osseuse s'il existe des facteurs de risque d'ostéoporose, en particulier chez les personnes qui arrêtent l'hormonothérapie après une </a:t>
            </a:r>
            <a:r>
              <a:rPr lang="fr-FR" dirty="0" err="1"/>
              <a:t>gonadectomie</a:t>
            </a:r>
            <a:r>
              <a:rPr lang="fr-FR" dirty="0"/>
              <a:t>.</a:t>
            </a:r>
          </a:p>
          <a:p>
            <a:r>
              <a:rPr lang="fr-FR" dirty="0"/>
              <a:t>Faire un frottis annuel en cas de présence de tissu cervical</a:t>
            </a:r>
          </a:p>
          <a:p>
            <a:r>
              <a:rPr lang="fr-FR" dirty="0"/>
              <a:t>Envisager une mammographie si la mastectomie n'est pas pratiquée.</a:t>
            </a:r>
          </a:p>
          <a:p>
            <a:r>
              <a:rPr lang="fr-FR" dirty="0"/>
              <a:t>Évaluer les facteurs de risque cardiovasculaire des personnes transgenres traitées aux hormones.</a:t>
            </a:r>
          </a:p>
          <a:p>
            <a:endParaRPr lang="fr-FR" dirty="0"/>
          </a:p>
          <a:p>
            <a:r>
              <a:rPr lang="fr-FR" dirty="0"/>
              <a:t>Avant la chirurgie </a:t>
            </a:r>
          </a:p>
          <a:p>
            <a:r>
              <a:rPr lang="fr-FR" dirty="0"/>
              <a:t>Évaluer les risques et les avantages de l'inclusion de l'hystérectomie totale et de l'ovariectomie dans le cadre d'une chirurgie de réassignation sexuelle</a:t>
            </a:r>
          </a:p>
          <a:p>
            <a:r>
              <a:rPr lang="fr-FR" dirty="0"/>
              <a:t>Envisager une chirurgie de réassignation sexuelle génitale seulement après que le médecin responsable de la thérapie de transition endocrinienne et le professionnel de la santé mentale aient tous deux jugé la chirurgie souhaitable</a:t>
            </a:r>
          </a:p>
          <a:p>
            <a:r>
              <a:rPr lang="fr-FR" dirty="0"/>
              <a:t>La chirurgie de réassignation sexuelle génitale ne doit être recommandée qu'après la fin d'un traitement hormonal cohérent et conforme d'au moins un an.</a:t>
            </a:r>
          </a:p>
          <a:p>
            <a:r>
              <a:rPr lang="fr-FR" dirty="0"/>
              <a:t>Le médecin responsable du traitement endocrinien doit autoriser médicalement les personnes transgenres à subir une chirurgie de réassignation sexuelle et collaborer avec le chirurgien sur l'utilisation des hormones pendant et après la chirurgie.</a:t>
            </a: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31</a:t>
            </a:fld>
            <a:endParaRPr lang="fr-FR"/>
          </a:p>
        </p:txBody>
      </p:sp>
    </p:spTree>
    <p:extLst>
      <p:ext uri="{BB962C8B-B14F-4D97-AF65-F5344CB8AC3E}">
        <p14:creationId xmlns:p14="http://schemas.microsoft.com/office/powerpoint/2010/main" val="3402519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L’ablation des seins est désignée par un terme médical compliqué : « mastectomie sous-cutanée ». Elle consiste à enlever les tissus des glandes mammaires et/ou l’excédent de peau à hauteur des seins. Cette intervention peut avoir lieu assez rapidement si vous disposez d’un courrier rédigé par votre praticien (psychologue, psychiatre, sexologue, etc.), et même avant le début de la thérapie hormonale si vous le souhaitez. </a:t>
            </a:r>
            <a:r>
              <a:rPr lang="fr-BE" sz="1200" b="1" i="0" kern="1200" dirty="0">
                <a:solidFill>
                  <a:schemeClr val="tx1"/>
                </a:solidFill>
                <a:effectLst/>
                <a:latin typeface="+mn-lt"/>
                <a:ea typeface="+mn-ea"/>
                <a:cs typeface="+mn-cs"/>
              </a:rPr>
              <a:t>L’âge minimum requis est 17 ans. </a:t>
            </a:r>
          </a:p>
          <a:p>
            <a:endParaRPr lang="fr-FR" b="1" dirty="0"/>
          </a:p>
          <a:p>
            <a:pPr fontAlgn="base"/>
            <a:r>
              <a:rPr lang="fr-FR" dirty="0"/>
              <a:t>HT : </a:t>
            </a:r>
            <a:r>
              <a:rPr lang="fr-BE" sz="1200" b="0" i="0" kern="1200" dirty="0">
                <a:solidFill>
                  <a:schemeClr val="tx1"/>
                </a:solidFill>
                <a:effectLst/>
                <a:latin typeface="+mn-lt"/>
                <a:ea typeface="+mn-ea"/>
                <a:cs typeface="+mn-cs"/>
              </a:rPr>
              <a:t>Pour pouvoir subir une hystérectomie et une ovariectomie, vous devez être majeur et en possession d’un courrier rédigé par votre praticien (psychologue, psychiatre, sexologue, etc.). Vous devez également prendre des hormones de substitution pendant au moins un an (testostérone).</a:t>
            </a:r>
          </a:p>
          <a:p>
            <a:pPr fontAlgn="base"/>
            <a:r>
              <a:rPr lang="fr-BE" sz="1200" b="0" i="0" kern="1200" dirty="0">
                <a:solidFill>
                  <a:schemeClr val="tx1"/>
                </a:solidFill>
                <a:effectLst/>
                <a:latin typeface="+mn-lt"/>
                <a:ea typeface="+mn-ea"/>
                <a:cs typeface="+mn-cs"/>
              </a:rPr>
              <a:t>Vu le contexte juridique belge, vous ne pouvez obtenir votre changement de sexe officiel (c’est-à-dire l’adaptation de votre acte de naissance) qu’après une stérilisation. Après cette opération, vous pouvez obtenir une attestation rédigée par le chirurgien afin d’introduire votre demande.</a:t>
            </a:r>
          </a:p>
          <a:p>
            <a:pPr fontAlgn="base"/>
            <a:endParaRPr lang="fr-BE" sz="1200" b="0" i="0" kern="1200" dirty="0">
              <a:solidFill>
                <a:schemeClr val="tx1"/>
              </a:solidFill>
              <a:effectLst/>
              <a:latin typeface="+mn-lt"/>
              <a:ea typeface="+mn-ea"/>
              <a:cs typeface="+mn-cs"/>
            </a:endParaRPr>
          </a:p>
          <a:p>
            <a:pPr fontAlgn="base"/>
            <a:r>
              <a:rPr lang="fr-BE" sz="1200" b="0" i="0" kern="1200" dirty="0">
                <a:solidFill>
                  <a:schemeClr val="tx1"/>
                </a:solidFill>
                <a:effectLst/>
                <a:latin typeface="+mn-lt"/>
                <a:ea typeface="+mn-ea"/>
                <a:cs typeface="+mn-cs"/>
              </a:rPr>
              <a:t>La </a:t>
            </a:r>
            <a:r>
              <a:rPr lang="fr-BE" sz="1200" b="0" i="0" kern="1200" dirty="0" err="1">
                <a:solidFill>
                  <a:schemeClr val="tx1"/>
                </a:solidFill>
                <a:effectLst/>
                <a:latin typeface="+mn-lt"/>
                <a:ea typeface="+mn-ea"/>
                <a:cs typeface="+mn-cs"/>
              </a:rPr>
              <a:t>métaoidioplastie</a:t>
            </a:r>
            <a:r>
              <a:rPr lang="fr-BE" sz="1200" b="0" i="0" kern="1200" dirty="0">
                <a:solidFill>
                  <a:schemeClr val="tx1"/>
                </a:solidFill>
                <a:effectLst/>
                <a:latin typeface="+mn-lt"/>
                <a:ea typeface="+mn-ea"/>
                <a:cs typeface="+mn-cs"/>
              </a:rPr>
              <a:t> permet d’utiliser le clitoris qui a grossi grâce à la prise d’hormones en un petit pénis. Lors de cette intervention, le clitoris est placé plus haut et l’urètre est prolongé jusqu’à l’extrémité du clitoris, ce qui crée un </a:t>
            </a:r>
            <a:r>
              <a:rPr lang="fr-BE" sz="1200" b="0" i="0" kern="1200" dirty="0" err="1">
                <a:solidFill>
                  <a:schemeClr val="tx1"/>
                </a:solidFill>
                <a:effectLst/>
                <a:latin typeface="+mn-lt"/>
                <a:ea typeface="+mn-ea"/>
                <a:cs typeface="+mn-cs"/>
              </a:rPr>
              <a:t>micropénis</a:t>
            </a:r>
            <a:r>
              <a:rPr lang="fr-BE" sz="1200" b="0" i="0" kern="1200" dirty="0">
                <a:solidFill>
                  <a:schemeClr val="tx1"/>
                </a:solidFill>
                <a:effectLst/>
                <a:latin typeface="+mn-lt"/>
                <a:ea typeface="+mn-ea"/>
                <a:cs typeface="+mn-cs"/>
              </a:rPr>
              <a:t>. La fonctionnalité finale est déterminée par la longueur du clitoris qui peut très fort varier d’une personne à l’autre. Chez certains patients, le clitoris grandit considérablement, au point qu’il leur soit possible d’uriner debout après la reconstruction. Ce n’est cependant pas le cas de plus de la moitié des patients. En raison de la taille limitée de ce pénis, la pénétration lors d’un contact sexuel n’est généralement pas possible, mais cette intervention a pour avantage majeur que la personne conserve totalement sa capacité orgasmique d’origine. Vous trouverez davantage d’informations sur la sexualité et le sexe sans risque après une </a:t>
            </a:r>
            <a:r>
              <a:rPr lang="fr-BE" sz="1200" b="0" i="0" kern="1200" dirty="0" err="1">
                <a:solidFill>
                  <a:schemeClr val="tx1"/>
                </a:solidFill>
                <a:effectLst/>
                <a:latin typeface="+mn-lt"/>
                <a:ea typeface="+mn-ea"/>
                <a:cs typeface="+mn-cs"/>
              </a:rPr>
              <a:t>métaoidioplastie</a:t>
            </a:r>
            <a:r>
              <a:rPr lang="fr-BE" sz="1200" b="0" i="0" kern="1200" dirty="0">
                <a:solidFill>
                  <a:schemeClr val="tx1"/>
                </a:solidFill>
                <a:effectLst/>
                <a:latin typeface="+mn-lt"/>
                <a:ea typeface="+mn-ea"/>
                <a:cs typeface="+mn-cs"/>
              </a:rPr>
              <a:t> dans la rubrique « sexualité ».</a:t>
            </a:r>
          </a:p>
          <a:p>
            <a:pPr fontAlgn="base"/>
            <a:r>
              <a:rPr lang="fr-BE" sz="1200" b="0" i="0" kern="1200" dirty="0">
                <a:solidFill>
                  <a:schemeClr val="tx1"/>
                </a:solidFill>
                <a:effectLst/>
                <a:latin typeface="+mn-lt"/>
                <a:ea typeface="+mn-ea"/>
                <a:cs typeface="+mn-cs"/>
              </a:rPr>
              <a:t>Les complications urologiques après une </a:t>
            </a:r>
            <a:r>
              <a:rPr lang="fr-BE" sz="1200" b="0" i="0" kern="1200" dirty="0" err="1">
                <a:solidFill>
                  <a:schemeClr val="tx1"/>
                </a:solidFill>
                <a:effectLst/>
                <a:latin typeface="+mn-lt"/>
                <a:ea typeface="+mn-ea"/>
                <a:cs typeface="+mn-cs"/>
              </a:rPr>
              <a:t>métaoidioplastie</a:t>
            </a:r>
            <a:r>
              <a:rPr lang="fr-BE" sz="1200" b="0" i="0" kern="1200" dirty="0">
                <a:solidFill>
                  <a:schemeClr val="tx1"/>
                </a:solidFill>
                <a:effectLst/>
                <a:latin typeface="+mn-lt"/>
                <a:ea typeface="+mn-ea"/>
                <a:cs typeface="+mn-cs"/>
              </a:rPr>
              <a:t> sont comparables à celles observées après une </a:t>
            </a:r>
            <a:r>
              <a:rPr lang="fr-BE" sz="1200" b="0" i="0" kern="1200" dirty="0" err="1">
                <a:solidFill>
                  <a:schemeClr val="tx1"/>
                </a:solidFill>
                <a:effectLst/>
                <a:latin typeface="+mn-lt"/>
                <a:ea typeface="+mn-ea"/>
                <a:cs typeface="+mn-cs"/>
              </a:rPr>
              <a:t>phalloplastie</a:t>
            </a:r>
            <a:r>
              <a:rPr lang="fr-BE" sz="1200" b="0" i="0" kern="1200" dirty="0">
                <a:solidFill>
                  <a:schemeClr val="tx1"/>
                </a:solidFill>
                <a:effectLst/>
                <a:latin typeface="+mn-lt"/>
                <a:ea typeface="+mn-ea"/>
                <a:cs typeface="+mn-cs"/>
              </a:rPr>
              <a:t>. Dans près de 25% des cas, les patients se plaignent de fistules et de sténose ou rétrécissements de l’urètre. Les avantages de cette intervention : généralement, aucune cicatrice n’est visible au niveau de la zone génitale et il n’y a aucun prélèvement avec cicatrices visibles (comme c’est par contre le cas sur l’avant-bras ou la cuisse lors d’une </a:t>
            </a:r>
            <a:r>
              <a:rPr lang="fr-BE" sz="1200" b="0" i="0" kern="1200" dirty="0" err="1">
                <a:solidFill>
                  <a:schemeClr val="tx1"/>
                </a:solidFill>
                <a:effectLst/>
                <a:latin typeface="+mn-lt"/>
                <a:ea typeface="+mn-ea"/>
                <a:cs typeface="+mn-cs"/>
              </a:rPr>
              <a:t>phalloplastie</a:t>
            </a:r>
            <a:r>
              <a:rPr lang="fr-BE" sz="1200" b="0" i="0" kern="1200" dirty="0">
                <a:solidFill>
                  <a:schemeClr val="tx1"/>
                </a:solidFill>
                <a:effectLst/>
                <a:latin typeface="+mn-lt"/>
                <a:ea typeface="+mn-ea"/>
                <a:cs typeface="+mn-cs"/>
              </a:rPr>
              <a:t>).</a:t>
            </a:r>
          </a:p>
          <a:p>
            <a:pPr fontAlgn="base"/>
            <a:r>
              <a:rPr lang="fr-BE" sz="1200" b="0" i="0" kern="1200" dirty="0" err="1">
                <a:solidFill>
                  <a:schemeClr val="tx1"/>
                </a:solidFill>
                <a:effectLst/>
                <a:latin typeface="+mn-lt"/>
                <a:ea typeface="+mn-ea"/>
                <a:cs typeface="+mn-cs"/>
              </a:rPr>
              <a:t>Scrotoplastie</a:t>
            </a:r>
            <a:endParaRPr lang="fr-BE" sz="1200" b="0" i="0" kern="1200" dirty="0">
              <a:solidFill>
                <a:schemeClr val="tx1"/>
              </a:solidFill>
              <a:effectLst/>
              <a:latin typeface="+mn-lt"/>
              <a:ea typeface="+mn-ea"/>
              <a:cs typeface="+mn-cs"/>
            </a:endParaRPr>
          </a:p>
          <a:p>
            <a:pPr fontAlgn="base"/>
            <a:r>
              <a:rPr lang="fr-BE" sz="1200" b="0" i="0" kern="1200" dirty="0">
                <a:solidFill>
                  <a:schemeClr val="tx1"/>
                </a:solidFill>
                <a:effectLst/>
                <a:latin typeface="+mn-lt"/>
                <a:ea typeface="+mn-ea"/>
                <a:cs typeface="+mn-cs"/>
              </a:rPr>
              <a:t>Actuellement, on accorde également de plus en plus d’attention à la construction d’un scrotum ayant un aspect le plus normal possible. Pour ce faire, le chirurgien utilise le tissu les grandes lèvres, qu’il transfère vers l’avant et fait pivoter afin de placer le scrotum au bon endroit. Il est éventuellement possible d’utiliser le tissu graisseux sous-cutané du mont de Vénus pour remplir le scrotum. Après un certain temps, ce tissu se rétracte généralement ; il faut donc placer des prothèses testiculaires quelques mois plus tard.</a:t>
            </a:r>
          </a:p>
          <a:p>
            <a:pPr fontAlgn="base"/>
            <a:endParaRPr lang="fr-BE" sz="1200" b="0" i="0" kern="1200" dirty="0">
              <a:solidFill>
                <a:schemeClr val="tx1"/>
              </a:solidFill>
              <a:effectLst/>
              <a:latin typeface="+mn-lt"/>
              <a:ea typeface="+mn-ea"/>
              <a:cs typeface="+mn-cs"/>
            </a:endParaRPr>
          </a:p>
          <a:p>
            <a:pPr fontAlgn="base"/>
            <a:r>
              <a:rPr lang="fr-BE" sz="1200" b="0" i="0" kern="1200" dirty="0">
                <a:solidFill>
                  <a:schemeClr val="tx1"/>
                </a:solidFill>
                <a:effectLst/>
                <a:latin typeface="+mn-lt"/>
                <a:ea typeface="+mn-ea"/>
                <a:cs typeface="+mn-cs"/>
              </a:rPr>
              <a:t>La </a:t>
            </a:r>
            <a:r>
              <a:rPr lang="fr-BE" sz="1200" b="0" i="0" kern="1200" dirty="0" err="1">
                <a:solidFill>
                  <a:schemeClr val="tx1"/>
                </a:solidFill>
                <a:effectLst/>
                <a:latin typeface="+mn-lt"/>
                <a:ea typeface="+mn-ea"/>
                <a:cs typeface="+mn-cs"/>
              </a:rPr>
              <a:t>phalloplastie</a:t>
            </a:r>
            <a:r>
              <a:rPr lang="fr-BE" sz="1200" b="0" i="0" kern="1200" dirty="0">
                <a:solidFill>
                  <a:schemeClr val="tx1"/>
                </a:solidFill>
                <a:effectLst/>
                <a:latin typeface="+mn-lt"/>
                <a:ea typeface="+mn-ea"/>
                <a:cs typeface="+mn-cs"/>
              </a:rPr>
              <a:t> est l’intervention visant à reconstruire le pénis, généralement au moyen de tissu (un « greffon ») prélevé au niveau de l’avant-bras. Il est indiqué de faire épiler l’avant-bras (sur lequel sera prélevé le greffon) au laser un certain nombre de fois. Il est également très important d’arrêter de fumer afin d’éviter l’atrophie du greffon. Vous trouverez </a:t>
            </a:r>
            <a:r>
              <a:rPr lang="fr-BE" sz="1200" b="0" i="0" u="none" strike="noStrike" kern="1200" dirty="0">
                <a:solidFill>
                  <a:schemeClr val="tx1"/>
                </a:solidFill>
                <a:effectLst/>
                <a:latin typeface="+mn-lt"/>
                <a:ea typeface="+mn-ea"/>
                <a:cs typeface="+mn-cs"/>
                <a:hlinkClick r:id="rId3" tooltip="épilation"/>
              </a:rPr>
              <a:t>ici</a:t>
            </a:r>
            <a:r>
              <a:rPr lang="fr-BE" sz="1200" b="0" i="0" kern="1200" dirty="0">
                <a:solidFill>
                  <a:schemeClr val="tx1"/>
                </a:solidFill>
                <a:effectLst/>
                <a:latin typeface="+mn-lt"/>
                <a:ea typeface="+mn-ea"/>
                <a:cs typeface="+mn-cs"/>
              </a:rPr>
              <a:t> des informations relatives à l’épilation de la zone de peau sur laquelle sera prélevé le greffon.</a:t>
            </a:r>
          </a:p>
          <a:p>
            <a:pPr fontAlgn="base"/>
            <a:endParaRPr lang="fr-BE" sz="1200" b="0" i="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32</a:t>
            </a:fld>
            <a:endParaRPr lang="fr-FR"/>
          </a:p>
        </p:txBody>
      </p:sp>
    </p:spTree>
    <p:extLst>
      <p:ext uri="{BB962C8B-B14F-4D97-AF65-F5344CB8AC3E}">
        <p14:creationId xmlns:p14="http://schemas.microsoft.com/office/powerpoint/2010/main" val="3654550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L'hormonothérapie transsexuelle chez les femmes transgenres réduit la quantité et la qualité des spermatozoïdes et finit par entraîner une infertilité irréversible, même après l'arrêt de l'hormonothérapie transsexuelle.91 On ne connaît pas l'évolution dans le temps, les doses d'œstrogènes et de médicaments réduisant la testostérone, ni les facteurs de risque qui conduisent à une infertilité irréversible. De nombreuses femmes transgenres souhaitent avoir la possibilité d'avoir leurs propres enfants biologiques dans le futur, et cherchent à faire </a:t>
            </a:r>
            <a:r>
              <a:rPr lang="fr-FR" dirty="0" err="1"/>
              <a:t>cryoconserver</a:t>
            </a:r>
            <a:r>
              <a:rPr lang="fr-FR" dirty="0"/>
              <a:t> leur sperme.92 Les résultats d'une série de cas portant sur 29 femmes transgenres ont montré un taux élevé d'anomalies dans les caractéristiques du sperme, même avant le début de l'</a:t>
            </a:r>
            <a:r>
              <a:rPr lang="fr-FR" dirty="0" err="1"/>
              <a:t>œstrogénothérapie</a:t>
            </a:r>
            <a:r>
              <a:rPr lang="fr-FR" dirty="0"/>
              <a:t>, y compris l'</a:t>
            </a:r>
            <a:r>
              <a:rPr lang="fr-FR" dirty="0" err="1"/>
              <a:t>oligo</a:t>
            </a:r>
            <a:r>
              <a:rPr lang="fr-FR" dirty="0"/>
              <a:t>-azoospermie (27 %, huit sur 29), la </a:t>
            </a:r>
            <a:r>
              <a:rPr lang="fr-FR" dirty="0" err="1"/>
              <a:t>tératozoospermie</a:t>
            </a:r>
            <a:r>
              <a:rPr lang="fr-FR" dirty="0"/>
              <a:t> (31 %, neuf sur 29) et l'</a:t>
            </a:r>
            <a:r>
              <a:rPr lang="fr-FR" dirty="0" err="1"/>
              <a:t>asthénozoospermie</a:t>
            </a:r>
            <a:r>
              <a:rPr lang="fr-FR" dirty="0"/>
              <a:t> (31 %, neuf sur 29).93 On ne sait pas pourquoi les caractéristiques du sperme sont modifiées chez les femmes transgenres avant même le début de l'hormonothérapie. Étant donné que l'hormonothérapie transsexuelle peut réduire le nombre et la qualité des spermatozoïdes, il est important de discuter des questions de fertilité avant le début du traitement hormonal.1,94 Les femmes transgenres devraient se voir proposer une banque de sperme avant le début de l'hormonothérapie transsexuelle, car il est plus difficile de récupérer les spermatozoïdes après le début de l'hormonothérapie transsexuelle.1 Il n'existe pas de données longitudinales publiées concernant l'effet de l'hormonothérapie sur la qualité des spermatozoïdes et la durée pendant laquelle la qualité des spermatozoïdes est modifiée de façon permanente. Les médecins doivent également rappeler aux femmes transgenres que l'hormonothérapie transsexuelle n'est pas un moyen de contraception efficace.</a:t>
            </a:r>
          </a:p>
          <a:p>
            <a:endParaRPr lang="fr-FR" dirty="0"/>
          </a:p>
          <a:p>
            <a:pPr fontAlgn="base"/>
            <a:r>
              <a:rPr lang="fr-BE" sz="1200" b="0" i="0" u="none" strike="noStrike" kern="1200" dirty="0">
                <a:solidFill>
                  <a:schemeClr val="tx1"/>
                </a:solidFill>
                <a:effectLst/>
                <a:latin typeface="+mn-lt"/>
                <a:ea typeface="+mn-ea"/>
                <a:cs typeface="+mn-cs"/>
              </a:rPr>
              <a:t>ESHRE : </a:t>
            </a:r>
          </a:p>
          <a:p>
            <a:pPr fontAlgn="base"/>
            <a:r>
              <a:rPr lang="fr-BE" sz="1200" b="0" i="0" u="none" strike="noStrike" kern="1200" dirty="0">
                <a:solidFill>
                  <a:schemeClr val="tx1"/>
                </a:solidFill>
                <a:effectLst/>
                <a:latin typeface="+mn-lt"/>
                <a:ea typeface="+mn-ea"/>
                <a:cs typeface="+mn-cs"/>
              </a:rPr>
              <a:t>Les aspects de la fonction reproductive sont des facteurs importants de la dysphorie de genre, et le traitement endocrinien et chirurgical des personnes transgenres compromet souvent leur fertilité. Cependant, le désir d'être parent est très répandu chez les personnes transgenres, et il existe donc un besoin important de PF. Une revue systématique a démontré qu'entre 1/3 et 2/3 des adolescents et jeunes adultes transgenres (AJAT) souhaitent avoir des enfants au cours de leur vie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 Les hommes transgenres apportent des problèmes spécifiques à l'offre de PF. Il est nécessaire de créer un environnement clinique adapté aux transgenres : les formulaires d'orientation doivent être conçus de manière à donner aux patients la possibilité d'indiquer les pronoms et les noms qu'ils préfèrent, les prestataires doivent être formés à l'utilisation de langages non sexistes, et l'approche </a:t>
            </a:r>
            <a:r>
              <a:rPr lang="fr-BE" sz="1200" b="0" i="0" u="none" strike="noStrike" kern="1200" dirty="0" err="1">
                <a:solidFill>
                  <a:schemeClr val="tx1"/>
                </a:solidFill>
                <a:effectLst/>
                <a:latin typeface="+mn-lt"/>
                <a:ea typeface="+mn-ea"/>
                <a:cs typeface="+mn-cs"/>
              </a:rPr>
              <a:t>transvaginale</a:t>
            </a:r>
            <a:r>
              <a:rPr lang="fr-BE" sz="1200" b="0" i="0" u="none" strike="noStrike" kern="1200" dirty="0">
                <a:solidFill>
                  <a:schemeClr val="tx1"/>
                </a:solidFill>
                <a:effectLst/>
                <a:latin typeface="+mn-lt"/>
                <a:ea typeface="+mn-ea"/>
                <a:cs typeface="+mn-cs"/>
              </a:rPr>
              <a:t> conventionnelle pour le suivi et le prélèvement d'ovocytes peut poser des difficultés (</a:t>
            </a:r>
            <a:r>
              <a:rPr lang="fr-BE" sz="1200" b="0" i="0" u="none" strike="noStrike" kern="1200" dirty="0" err="1">
                <a:solidFill>
                  <a:schemeClr val="tx1"/>
                </a:solidFill>
                <a:effectLst/>
                <a:latin typeface="+mn-lt"/>
                <a:ea typeface="+mn-ea"/>
                <a:cs typeface="+mn-cs"/>
              </a:rPr>
              <a:t>Armuand</a:t>
            </a:r>
            <a:r>
              <a:rPr lang="fr-BE" sz="1200" b="0" i="0" u="none" strike="noStrike" kern="1200" dirty="0">
                <a:solidFill>
                  <a:schemeClr val="tx1"/>
                </a:solidFill>
                <a:effectLst/>
                <a:latin typeface="+mn-lt"/>
                <a:ea typeface="+mn-ea"/>
                <a:cs typeface="+mn-cs"/>
              </a:rPr>
              <a:t>, et al., 2017).Les personnes transgenres et leurs partenaires ont des interactions majoritairement négatives avec les prestataires de services de fertilité lorsqu'ils accèdent ou tentent d'accéder aux services des cliniques de fertilité (James-Abra, et al., 2015). Elles sont souvent traitées de manière irrespectueuse et discriminatoire : on rapporte que des patients se sont vu refuser l'accès aux conseils et services de PF par le personnel clinique après avoir révélé leur identité transgenre (</a:t>
            </a:r>
            <a:r>
              <a:rPr lang="fr-BE" sz="1200" b="0" i="0" u="none" strike="noStrike" kern="1200" dirty="0" err="1">
                <a:solidFill>
                  <a:schemeClr val="tx1"/>
                </a:solidFill>
                <a:effectLst/>
                <a:latin typeface="+mn-lt"/>
                <a:ea typeface="+mn-ea"/>
                <a:cs typeface="+mn-cs"/>
              </a:rPr>
              <a:t>Eisenberg</a:t>
            </a:r>
            <a:r>
              <a:rPr lang="fr-BE" sz="1200" b="0" i="0" u="none" strike="noStrike" kern="1200" dirty="0">
                <a:solidFill>
                  <a:schemeClr val="tx1"/>
                </a:solidFill>
                <a:effectLst/>
                <a:latin typeface="+mn-lt"/>
                <a:ea typeface="+mn-ea"/>
                <a:cs typeface="+mn-cs"/>
              </a:rPr>
              <a:t>, et al., 2020). La majorité des prestataires de soins de santé n'ont pas suffisamment de connaissances sur les options de PF pour les TAYA. Le conseil en PF pour les TAYA est difficile en raison du manque de preuves concernant les effets du traitement hormonal d'affirmation du genre sur la reproduction. Par conséquent, la plupart des TAYA ne connaissent pas les options de PF, les coûts, le caractère invasif des procédures et l'impact psychologique potentiel du processus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a:t>
            </a:r>
          </a:p>
          <a:p>
            <a:pPr fontAlgn="base"/>
            <a:r>
              <a:rPr lang="fr-BE" sz="1200" b="0" i="0" u="none" strike="noStrike" kern="1200" dirty="0">
                <a:solidFill>
                  <a:schemeClr val="tx1"/>
                </a:solidFill>
                <a:effectLst/>
                <a:latin typeface="+mn-lt"/>
                <a:ea typeface="+mn-ea"/>
                <a:cs typeface="+mn-cs"/>
              </a:rPr>
              <a:t>La littérature suggère que le conseil en PF devrait commencer avant de subir un traitement hormonal d'affirmation du genre et que le conseil en PF et les services de soutien devraient constituer la norme de soins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 L'Endocrine Society a recommandé en 2017 de ne pas administrer de blocage de la puberté suivi d'un traitement hormonal d'affirmation du genre aux enfants </a:t>
            </a:r>
            <a:r>
              <a:rPr lang="fr-BE" sz="1200" b="0" i="0" u="none" strike="noStrike" kern="1200" dirty="0" err="1">
                <a:solidFill>
                  <a:schemeClr val="tx1"/>
                </a:solidFill>
                <a:effectLst/>
                <a:latin typeface="+mn-lt"/>
                <a:ea typeface="+mn-ea"/>
                <a:cs typeface="+mn-cs"/>
              </a:rPr>
              <a:t>prépubères</a:t>
            </a:r>
            <a:r>
              <a:rPr lang="fr-BE" sz="1200" b="0" i="0" u="none" strike="noStrike" kern="1200" dirty="0">
                <a:solidFill>
                  <a:schemeClr val="tx1"/>
                </a:solidFill>
                <a:effectLst/>
                <a:latin typeface="+mn-lt"/>
                <a:ea typeface="+mn-ea"/>
                <a:cs typeface="+mn-cs"/>
              </a:rPr>
              <a:t>. Cependant, elle a déclaré que les cliniciens devraient informer les enfants et les adolescents pubères qui cherchent un traitement d'affirmation du genre des options de préservation de la fertilité (</a:t>
            </a:r>
            <a:r>
              <a:rPr lang="fr-BE" sz="1200" b="0" i="0" u="none" strike="noStrike" kern="1200" dirty="0" err="1">
                <a:solidFill>
                  <a:schemeClr val="tx1"/>
                </a:solidFill>
                <a:effectLst/>
                <a:latin typeface="+mn-lt"/>
                <a:ea typeface="+mn-ea"/>
                <a:cs typeface="+mn-cs"/>
              </a:rPr>
              <a:t>Hembree</a:t>
            </a:r>
            <a:r>
              <a:rPr lang="fr-BE" sz="1200" b="0" i="0" u="none" strike="noStrike" kern="1200" dirty="0">
                <a:solidFill>
                  <a:schemeClr val="tx1"/>
                </a:solidFill>
                <a:effectLst/>
                <a:latin typeface="+mn-lt"/>
                <a:ea typeface="+mn-ea"/>
                <a:cs typeface="+mn-cs"/>
              </a:rPr>
              <a:t>, et al., 2017). En ce qui concerne la stimulation ovarienne, ce point est abordé plus en détail dans la section D2. Stimulation ovarienne dans les traitements visant la PF.</a:t>
            </a:r>
          </a:p>
          <a:p>
            <a:pPr fontAlgn="base"/>
            <a:r>
              <a:rPr lang="fr-BE" sz="1200" b="0" i="0" u="none" strike="noStrike" kern="1200" dirty="0">
                <a:solidFill>
                  <a:schemeClr val="tx1"/>
                </a:solidFill>
                <a:effectLst/>
                <a:latin typeface="+mn-lt"/>
                <a:ea typeface="+mn-ea"/>
                <a:cs typeface="+mn-cs"/>
              </a:rPr>
              <a:t>Conclusion</a:t>
            </a:r>
          </a:p>
          <a:p>
            <a:pPr fontAlgn="base"/>
            <a:r>
              <a:rPr lang="fr-BE" sz="1200" b="0" i="0" u="none" strike="noStrike" kern="1200" dirty="0">
                <a:solidFill>
                  <a:schemeClr val="tx1"/>
                </a:solidFill>
                <a:effectLst/>
                <a:latin typeface="+mn-lt"/>
                <a:ea typeface="+mn-ea"/>
                <a:cs typeface="+mn-cs"/>
              </a:rPr>
              <a:t>Les services de conseil et de soutien en matière de PF devraient constituer une norme de soins pour les adolescents et les jeunes adultes transgenres. S'il semble plus approprié de proposer la PF avant de commencer un traitement hormonal d'affirmation du genre, il est reconnu que cela peut ne pas être possible, et que la PF reste une possibilité après avoir commencé un traitement hormonal d'affirmation du genre.</a:t>
            </a:r>
          </a:p>
          <a:p>
            <a:pPr fontAlgn="base"/>
            <a:r>
              <a:rPr lang="fr-BE" sz="1200" b="0" i="0" u="none" strike="noStrike" kern="1200" dirty="0">
                <a:solidFill>
                  <a:schemeClr val="tx1"/>
                </a:solidFill>
                <a:effectLst/>
                <a:latin typeface="+mn-lt"/>
                <a:ea typeface="+mn-ea"/>
                <a:cs typeface="+mn-cs"/>
              </a:rPr>
              <a:t>Les professionnels de la santé chargés de la prise en charge des transgenres doivent être informés des options de PF et, de même, le personnel travaillant dans le domaine de la médecine reproductive doit être conscient de la nécessité d'une prise en charge appropriée des hommes transgenres, avec le développement d'approches et de protocoles spécifiques.</a:t>
            </a: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33</a:t>
            </a:fld>
            <a:endParaRPr lang="fr-FR"/>
          </a:p>
        </p:txBody>
      </p:sp>
    </p:spTree>
    <p:extLst>
      <p:ext uri="{BB962C8B-B14F-4D97-AF65-F5344CB8AC3E}">
        <p14:creationId xmlns:p14="http://schemas.microsoft.com/office/powerpoint/2010/main" val="325281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BE" sz="1200" b="0" i="0" u="none" strike="noStrike" kern="1200" dirty="0">
                <a:solidFill>
                  <a:schemeClr val="tx1"/>
                </a:solidFill>
                <a:effectLst/>
                <a:latin typeface="+mn-lt"/>
                <a:ea typeface="+mn-ea"/>
                <a:cs typeface="+mn-cs"/>
              </a:rPr>
              <a:t>L’âge idéal pour la congélation de ses ovocytes est </a:t>
            </a:r>
            <a:r>
              <a:rPr lang="fr-BE" sz="1200" b="1" i="0" u="none" strike="noStrike" kern="1200" dirty="0">
                <a:solidFill>
                  <a:schemeClr val="tx1"/>
                </a:solidFill>
                <a:effectLst/>
                <a:latin typeface="+mn-lt"/>
                <a:ea typeface="+mn-ea"/>
                <a:cs typeface="+mn-cs"/>
              </a:rPr>
              <a:t>avant 36 ans.</a:t>
            </a:r>
            <a:r>
              <a:rPr lang="fr-BE" sz="1200" b="0" i="0" u="none" strike="noStrike" kern="1200" dirty="0">
                <a:solidFill>
                  <a:schemeClr val="tx1"/>
                </a:solidFill>
                <a:effectLst/>
                <a:latin typeface="+mn-lt"/>
                <a:ea typeface="+mn-ea"/>
                <a:cs typeface="+mn-cs"/>
              </a:rPr>
              <a:t> Jusqu’à cet âge, les chances de grossesse avec un </a:t>
            </a:r>
            <a:r>
              <a:rPr lang="fr-BE" sz="1200" b="0" i="0" u="none" strike="noStrike" kern="1200" dirty="0">
                <a:solidFill>
                  <a:schemeClr val="tx1"/>
                </a:solidFill>
                <a:effectLst/>
                <a:latin typeface="+mn-lt"/>
                <a:ea typeface="+mn-ea"/>
                <a:cs typeface="+mn-cs"/>
                <a:hlinkClick r:id="rId3"/>
              </a:rPr>
              <a:t>ovocyte</a:t>
            </a:r>
            <a:r>
              <a:rPr lang="fr-BE" sz="1200" b="0" i="0" u="none" strike="noStrike" kern="1200" dirty="0">
                <a:solidFill>
                  <a:schemeClr val="tx1"/>
                </a:solidFill>
                <a:effectLst/>
                <a:latin typeface="+mn-lt"/>
                <a:ea typeface="+mn-ea"/>
                <a:cs typeface="+mn-cs"/>
              </a:rPr>
              <a:t> congelé sont de 5 à 7%. C’est pourquoi les médecins recommandent de prélever 20 ovocytes, qui sont généralement obtenus en deux cycles de </a:t>
            </a:r>
            <a:r>
              <a:rPr lang="fr-BE" sz="1200" b="0" i="0" u="none" strike="noStrike" kern="1200" dirty="0">
                <a:solidFill>
                  <a:schemeClr val="tx1"/>
                </a:solidFill>
                <a:effectLst/>
                <a:latin typeface="+mn-lt"/>
                <a:ea typeface="+mn-ea"/>
                <a:cs typeface="+mn-cs"/>
                <a:hlinkClick r:id="rId4"/>
              </a:rPr>
              <a:t>stimulation hormonale</a:t>
            </a:r>
            <a:r>
              <a:rPr lang="fr-BE" sz="1200" b="0" i="0" u="none" strike="noStrike" kern="1200" dirty="0">
                <a:solidFill>
                  <a:schemeClr val="tx1"/>
                </a:solidFill>
                <a:effectLst/>
                <a:latin typeface="+mn-lt"/>
                <a:ea typeface="+mn-ea"/>
                <a:cs typeface="+mn-cs"/>
              </a:rPr>
              <a:t>. </a:t>
            </a:r>
          </a:p>
          <a:p>
            <a:pPr fontAlgn="base"/>
            <a:r>
              <a:rPr lang="fr-BE" sz="1200" b="0" i="0" u="none" strike="noStrike" kern="1200" dirty="0">
                <a:solidFill>
                  <a:schemeClr val="tx1"/>
                </a:solidFill>
                <a:effectLst/>
                <a:latin typeface="+mn-lt"/>
                <a:ea typeface="+mn-ea"/>
                <a:cs typeface="+mn-cs"/>
              </a:rPr>
              <a:t>Entre 36 et 40 ans, cela devient de plus en plus compliqué car la femme produit de moins en moins d’ovocytes à chaque cycle et les chances de grossesse avec un ovocyte plus vieux diminuent.</a:t>
            </a:r>
          </a:p>
          <a:p>
            <a:pPr fontAlgn="base"/>
            <a:r>
              <a:rPr lang="fr-BE" sz="1200" b="0" i="0" u="none" strike="noStrike" kern="1200" dirty="0">
                <a:solidFill>
                  <a:schemeClr val="tx1"/>
                </a:solidFill>
                <a:effectLst/>
                <a:latin typeface="+mn-lt"/>
                <a:ea typeface="+mn-ea"/>
                <a:cs typeface="+mn-cs"/>
              </a:rPr>
              <a:t>À 40 ans, les chances de grossesse avec un ovocyte congelé chutent à 1% en moyenne. Il faudrait donc prélever beaucoup plus d’ovocytes pour s’assurer une grossesse, alors qu’on en produit moins. La plupart des centres refusent donc de congeler les ovocytes des femmes de plus de 40 ans car cela coûterait très cher, pour peu de résultats.</a:t>
            </a:r>
          </a:p>
          <a:p>
            <a:endParaRPr lang="fr-FR" dirty="0"/>
          </a:p>
          <a:p>
            <a:pPr fontAlgn="base"/>
            <a:r>
              <a:rPr lang="fr-BE" sz="1200" b="0" i="0" u="none" strike="noStrike" kern="1200" dirty="0">
                <a:solidFill>
                  <a:schemeClr val="tx1"/>
                </a:solidFill>
                <a:effectLst/>
                <a:latin typeface="+mn-lt"/>
                <a:ea typeface="+mn-ea"/>
                <a:cs typeface="+mn-cs"/>
              </a:rPr>
              <a:t>Si vous êtes décidée à congeler vos ovocytes et que les conditions le permettent, vous commencerez un premier cycle de stimulation des ovaires, comme pour une </a:t>
            </a:r>
            <a:r>
              <a:rPr lang="fr-BE" sz="1200" b="0" i="0" u="none" strike="noStrike" kern="1200" dirty="0">
                <a:solidFill>
                  <a:schemeClr val="tx1"/>
                </a:solidFill>
                <a:effectLst/>
                <a:latin typeface="+mn-lt"/>
                <a:ea typeface="+mn-ea"/>
                <a:cs typeface="+mn-cs"/>
                <a:hlinkClick r:id="rId5"/>
              </a:rPr>
              <a:t>fécondation in vitro</a:t>
            </a:r>
            <a:r>
              <a:rPr lang="fr-BE" sz="1200" b="0" i="0" u="none" strike="noStrike" kern="1200" dirty="0">
                <a:solidFill>
                  <a:schemeClr val="tx1"/>
                </a:solidFill>
                <a:effectLst/>
                <a:latin typeface="+mn-lt"/>
                <a:ea typeface="+mn-ea"/>
                <a:cs typeface="+mn-cs"/>
              </a:rPr>
              <a:t> (FIV). Une fois les ovocytes prélevés, le laboratoire les congèle, avec la technique de vitrification: un type de congélation ultra-rapide qui permet de ne pas modifier la structure des ovocytes, afin qu’ils restent intacts lors de la décongélation.</a:t>
            </a:r>
          </a:p>
          <a:p>
            <a:pPr fontAlgn="base"/>
            <a:r>
              <a:rPr lang="fr-BE" sz="1200" b="0" i="0" u="none" strike="noStrike" kern="1200" dirty="0">
                <a:solidFill>
                  <a:schemeClr val="tx1"/>
                </a:solidFill>
                <a:effectLst/>
                <a:latin typeface="+mn-lt"/>
                <a:ea typeface="+mn-ea"/>
                <a:cs typeface="+mn-cs"/>
              </a:rPr>
              <a:t>Grâce à la stimulation hormonale, les femmes (de moins de 36 ans) produisent environ 10 ovocytes par cycle (au lieu de 1 naturellement). C’est pourquoi il faut réaliser un deuxième cycle afin d’en récolter 10 supplémentaires. Ce deuxième cycle peut être réalisé au minimum un mois plus tard.</a:t>
            </a:r>
          </a:p>
          <a:p>
            <a:pPr fontAlgn="base"/>
            <a:endParaRPr lang="fr-BE" sz="1200" b="0" i="0" u="none" strike="noStrike" kern="1200" dirty="0">
              <a:solidFill>
                <a:schemeClr val="tx1"/>
              </a:solidFill>
              <a:effectLst/>
              <a:latin typeface="+mn-lt"/>
              <a:ea typeface="+mn-ea"/>
              <a:cs typeface="+mn-cs"/>
            </a:endParaRPr>
          </a:p>
          <a:p>
            <a:pPr fontAlgn="base"/>
            <a:r>
              <a:rPr lang="fr-BE" sz="1200" b="0" i="0" u="none" strike="noStrike" kern="1200" dirty="0">
                <a:solidFill>
                  <a:schemeClr val="tx1"/>
                </a:solidFill>
                <a:effectLst/>
                <a:latin typeface="+mn-lt"/>
                <a:ea typeface="+mn-ea"/>
                <a:cs typeface="+mn-cs"/>
              </a:rPr>
              <a:t>Cout </a:t>
            </a:r>
          </a:p>
          <a:p>
            <a:pPr fontAlgn="base"/>
            <a:r>
              <a:rPr lang="fr-BE" sz="1200" b="0" i="0" u="none" strike="noStrike" kern="1200" dirty="0">
                <a:solidFill>
                  <a:schemeClr val="tx1"/>
                </a:solidFill>
                <a:effectLst/>
                <a:latin typeface="+mn-lt"/>
                <a:ea typeface="+mn-ea"/>
                <a:cs typeface="+mn-cs"/>
              </a:rPr>
              <a:t>Depuis peu, la procédure de congélation des ovocytes sur indication oncologique est complètement prise en charge par l’INAMI.</a:t>
            </a:r>
          </a:p>
          <a:p>
            <a:pPr fontAlgn="base"/>
            <a:r>
              <a:rPr lang="fr-BE" sz="1200" b="0" i="0" u="none" strike="noStrike" kern="1200" dirty="0">
                <a:solidFill>
                  <a:schemeClr val="tx1"/>
                </a:solidFill>
                <a:effectLst/>
                <a:latin typeface="+mn-lt"/>
                <a:ea typeface="+mn-ea"/>
                <a:cs typeface="+mn-cs"/>
              </a:rPr>
              <a:t>Dans les autres cas, la démarche reste assez chère car elle n’est pas remboursée. Il faut compter environ 3.500 euros pour les traitements hormonaux et les frais de laboratoire de 2 cycles. À cela s’ajoutent les échographies, les prises de sang et les procédures de prélèvement.</a:t>
            </a:r>
            <a:br>
              <a:rPr lang="fr-BE" sz="1200" b="0" i="0" u="none" strike="noStrike" kern="1200" dirty="0">
                <a:solidFill>
                  <a:schemeClr val="tx1"/>
                </a:solidFill>
                <a:effectLst/>
                <a:latin typeface="+mn-lt"/>
                <a:ea typeface="+mn-ea"/>
                <a:cs typeface="+mn-cs"/>
              </a:rPr>
            </a:br>
            <a:r>
              <a:rPr lang="fr-BE" sz="1200" b="0" i="0" u="none" strike="noStrike" kern="1200" dirty="0">
                <a:solidFill>
                  <a:schemeClr val="tx1"/>
                </a:solidFill>
                <a:effectLst/>
                <a:latin typeface="+mn-lt"/>
                <a:ea typeface="+mn-ea"/>
                <a:cs typeface="+mn-cs"/>
              </a:rPr>
              <a:t>Toutefois, la FIV est remboursée en Belgique. Si vous faites féconder les ovocytes plus tard dans un cycle de PMA, vous pourrez donc bénéficier du remboursement a posteriori.</a:t>
            </a:r>
          </a:p>
          <a:p>
            <a:pPr fontAlgn="base"/>
            <a:endParaRPr lang="fr-BE" sz="1200" b="0" i="0" u="none" strike="noStrike" kern="1200" dirty="0">
              <a:solidFill>
                <a:schemeClr val="tx1"/>
              </a:solidFill>
              <a:effectLst/>
              <a:latin typeface="+mn-lt"/>
              <a:ea typeface="+mn-ea"/>
              <a:cs typeface="+mn-cs"/>
            </a:endParaRPr>
          </a:p>
          <a:p>
            <a:pPr fontAlgn="base"/>
            <a:endParaRPr lang="fr-BE" sz="1200" b="0" i="0" u="none" strike="noStrike" kern="1200" dirty="0">
              <a:solidFill>
                <a:schemeClr val="tx1"/>
              </a:solidFill>
              <a:effectLst/>
              <a:latin typeface="+mn-lt"/>
              <a:ea typeface="+mn-ea"/>
              <a:cs typeface="+mn-cs"/>
            </a:endParaRPr>
          </a:p>
          <a:p>
            <a:pPr fontAlgn="base"/>
            <a:r>
              <a:rPr lang="fr-BE" sz="1200" b="0" i="0" u="none" strike="noStrike" kern="1200" dirty="0">
                <a:solidFill>
                  <a:schemeClr val="tx1"/>
                </a:solidFill>
                <a:effectLst/>
                <a:latin typeface="+mn-lt"/>
                <a:ea typeface="+mn-ea"/>
                <a:cs typeface="+mn-cs"/>
              </a:rPr>
              <a:t>ESHRE : </a:t>
            </a:r>
          </a:p>
          <a:p>
            <a:pPr fontAlgn="base"/>
            <a:r>
              <a:rPr lang="fr-BE" sz="1200" b="0" i="0" u="none" strike="noStrike" kern="1200" dirty="0">
                <a:solidFill>
                  <a:schemeClr val="tx1"/>
                </a:solidFill>
                <a:effectLst/>
                <a:latin typeface="+mn-lt"/>
                <a:ea typeface="+mn-ea"/>
                <a:cs typeface="+mn-cs"/>
              </a:rPr>
              <a:t>Les aspects de la fonction reproductive sont des facteurs importants de la dysphorie de genre, et le traitement endocrinien et chirurgical des personnes transgenres compromet souvent leur fertilité. Cependant, le désir d'être parent est très répandu chez les personnes transgenres, et il existe donc un besoin important de PF. Une revue systématique a démontré qu'entre 1/3 et 2/3 des adolescents et jeunes adultes transgenres (AJAT) souhaitent avoir des enfants au cours de leur vie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 Les hommes transgenres apportent des problèmes spécifiques à l'offre de PF. Il est nécessaire de créer un environnement clinique adapté aux transgenres : les formulaires d'orientation doivent être conçus de manière à donner aux patients la possibilité d'indiquer les pronoms et les noms qu'ils préfèrent, les prestataires doivent être formés à l'utilisation de langages non sexistes, et l'approche </a:t>
            </a:r>
            <a:r>
              <a:rPr lang="fr-BE" sz="1200" b="0" i="0" u="none" strike="noStrike" kern="1200" dirty="0" err="1">
                <a:solidFill>
                  <a:schemeClr val="tx1"/>
                </a:solidFill>
                <a:effectLst/>
                <a:latin typeface="+mn-lt"/>
                <a:ea typeface="+mn-ea"/>
                <a:cs typeface="+mn-cs"/>
              </a:rPr>
              <a:t>transvaginale</a:t>
            </a:r>
            <a:r>
              <a:rPr lang="fr-BE" sz="1200" b="0" i="0" u="none" strike="noStrike" kern="1200" dirty="0">
                <a:solidFill>
                  <a:schemeClr val="tx1"/>
                </a:solidFill>
                <a:effectLst/>
                <a:latin typeface="+mn-lt"/>
                <a:ea typeface="+mn-ea"/>
                <a:cs typeface="+mn-cs"/>
              </a:rPr>
              <a:t> conventionnelle pour le suivi et le prélèvement d'ovocytes peut poser des difficultés (</a:t>
            </a:r>
            <a:r>
              <a:rPr lang="fr-BE" sz="1200" b="0" i="0" u="none" strike="noStrike" kern="1200" dirty="0" err="1">
                <a:solidFill>
                  <a:schemeClr val="tx1"/>
                </a:solidFill>
                <a:effectLst/>
                <a:latin typeface="+mn-lt"/>
                <a:ea typeface="+mn-ea"/>
                <a:cs typeface="+mn-cs"/>
              </a:rPr>
              <a:t>Armuand</a:t>
            </a:r>
            <a:r>
              <a:rPr lang="fr-BE" sz="1200" b="0" i="0" u="none" strike="noStrike" kern="1200" dirty="0">
                <a:solidFill>
                  <a:schemeClr val="tx1"/>
                </a:solidFill>
                <a:effectLst/>
                <a:latin typeface="+mn-lt"/>
                <a:ea typeface="+mn-ea"/>
                <a:cs typeface="+mn-cs"/>
              </a:rPr>
              <a:t>, et al., 2017).Les personnes transgenres et leurs partenaires ont des interactions majoritairement négatives avec les prestataires de services de fertilité lorsqu'ils accèdent ou tentent d'accéder aux services des cliniques de fertilité (James-Abra, et al., 2015). Elles sont souvent traitées de manière irrespectueuse et discriminatoire : on rapporte que des patients se sont vu refuser l'accès aux conseils et services de PF par le personnel clinique après avoir révélé leur identité transgenre (</a:t>
            </a:r>
            <a:r>
              <a:rPr lang="fr-BE" sz="1200" b="0" i="0" u="none" strike="noStrike" kern="1200" dirty="0" err="1">
                <a:solidFill>
                  <a:schemeClr val="tx1"/>
                </a:solidFill>
                <a:effectLst/>
                <a:latin typeface="+mn-lt"/>
                <a:ea typeface="+mn-ea"/>
                <a:cs typeface="+mn-cs"/>
              </a:rPr>
              <a:t>Eisenberg</a:t>
            </a:r>
            <a:r>
              <a:rPr lang="fr-BE" sz="1200" b="0" i="0" u="none" strike="noStrike" kern="1200" dirty="0">
                <a:solidFill>
                  <a:schemeClr val="tx1"/>
                </a:solidFill>
                <a:effectLst/>
                <a:latin typeface="+mn-lt"/>
                <a:ea typeface="+mn-ea"/>
                <a:cs typeface="+mn-cs"/>
              </a:rPr>
              <a:t>, et al., 2020). La majorité des prestataires de soins de santé n'ont pas suffisamment de connaissances sur les options de PF pour les TAYA. Le conseil en PF pour les TAYA est difficile en raison du manque de preuves concernant les effets du traitement hormonal d'affirmation du genre sur la reproduction. Par conséquent, la plupart des TAYA ne connaissent pas les options de PF, les coûts, le caractère invasif des procédures et l'impact psychologique potentiel du processus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a:t>
            </a:r>
          </a:p>
          <a:p>
            <a:pPr fontAlgn="base"/>
            <a:r>
              <a:rPr lang="fr-BE" sz="1200" b="0" i="0" u="none" strike="noStrike" kern="1200" dirty="0">
                <a:solidFill>
                  <a:schemeClr val="tx1"/>
                </a:solidFill>
                <a:effectLst/>
                <a:latin typeface="+mn-lt"/>
                <a:ea typeface="+mn-ea"/>
                <a:cs typeface="+mn-cs"/>
              </a:rPr>
              <a:t>La littérature suggère que le conseil en PF devrait commencer avant de subir un traitement hormonal d'affirmation du genre et que le conseil en PF et les services de soutien devraient constituer la norme de soins (</a:t>
            </a:r>
            <a:r>
              <a:rPr lang="fr-BE" sz="1200" b="0" i="0" u="none" strike="noStrike" kern="1200" dirty="0" err="1">
                <a:solidFill>
                  <a:schemeClr val="tx1"/>
                </a:solidFill>
                <a:effectLst/>
                <a:latin typeface="+mn-lt"/>
                <a:ea typeface="+mn-ea"/>
                <a:cs typeface="+mn-cs"/>
              </a:rPr>
              <a:t>Baram</a:t>
            </a:r>
            <a:r>
              <a:rPr lang="fr-BE" sz="1200" b="0" i="0" u="none" strike="noStrike" kern="1200" dirty="0">
                <a:solidFill>
                  <a:schemeClr val="tx1"/>
                </a:solidFill>
                <a:effectLst/>
                <a:latin typeface="+mn-lt"/>
                <a:ea typeface="+mn-ea"/>
                <a:cs typeface="+mn-cs"/>
              </a:rPr>
              <a:t>, et al., 2019). L'Endocrine Society a recommandé en 2017 de ne pas administrer de blocage de la puberté suivi d'un traitement hormonal d'affirmation du genre aux enfants </a:t>
            </a:r>
            <a:r>
              <a:rPr lang="fr-BE" sz="1200" b="0" i="0" u="none" strike="noStrike" kern="1200" dirty="0" err="1">
                <a:solidFill>
                  <a:schemeClr val="tx1"/>
                </a:solidFill>
                <a:effectLst/>
                <a:latin typeface="+mn-lt"/>
                <a:ea typeface="+mn-ea"/>
                <a:cs typeface="+mn-cs"/>
              </a:rPr>
              <a:t>prépubères</a:t>
            </a:r>
            <a:r>
              <a:rPr lang="fr-BE" sz="1200" b="0" i="0" u="none" strike="noStrike" kern="1200" dirty="0">
                <a:solidFill>
                  <a:schemeClr val="tx1"/>
                </a:solidFill>
                <a:effectLst/>
                <a:latin typeface="+mn-lt"/>
                <a:ea typeface="+mn-ea"/>
                <a:cs typeface="+mn-cs"/>
              </a:rPr>
              <a:t>. Cependant, elle a déclaré que les cliniciens devraient informer les enfants et les adolescents pubères qui cherchent un traitement d'affirmation du genre des options de préservation de la fertilité (</a:t>
            </a:r>
            <a:r>
              <a:rPr lang="fr-BE" sz="1200" b="0" i="0" u="none" strike="noStrike" kern="1200" dirty="0" err="1">
                <a:solidFill>
                  <a:schemeClr val="tx1"/>
                </a:solidFill>
                <a:effectLst/>
                <a:latin typeface="+mn-lt"/>
                <a:ea typeface="+mn-ea"/>
                <a:cs typeface="+mn-cs"/>
              </a:rPr>
              <a:t>Hembree</a:t>
            </a:r>
            <a:r>
              <a:rPr lang="fr-BE" sz="1200" b="0" i="0" u="none" strike="noStrike" kern="1200" dirty="0">
                <a:solidFill>
                  <a:schemeClr val="tx1"/>
                </a:solidFill>
                <a:effectLst/>
                <a:latin typeface="+mn-lt"/>
                <a:ea typeface="+mn-ea"/>
                <a:cs typeface="+mn-cs"/>
              </a:rPr>
              <a:t>, et al., 2017). En ce qui concerne la stimulation ovarienne, ce point est abordé plus en détail dans la section D2. Stimulation ovarienne dans les traitements visant la PF.</a:t>
            </a:r>
          </a:p>
          <a:p>
            <a:pPr fontAlgn="base"/>
            <a:r>
              <a:rPr lang="fr-BE" sz="1200" b="0" i="0" u="none" strike="noStrike" kern="1200" dirty="0">
                <a:solidFill>
                  <a:schemeClr val="tx1"/>
                </a:solidFill>
                <a:effectLst/>
                <a:latin typeface="+mn-lt"/>
                <a:ea typeface="+mn-ea"/>
                <a:cs typeface="+mn-cs"/>
              </a:rPr>
              <a:t>Conclusion</a:t>
            </a:r>
          </a:p>
          <a:p>
            <a:pPr fontAlgn="base"/>
            <a:r>
              <a:rPr lang="fr-BE" sz="1200" b="0" i="0" u="none" strike="noStrike" kern="1200" dirty="0">
                <a:solidFill>
                  <a:schemeClr val="tx1"/>
                </a:solidFill>
                <a:effectLst/>
                <a:latin typeface="+mn-lt"/>
                <a:ea typeface="+mn-ea"/>
                <a:cs typeface="+mn-cs"/>
              </a:rPr>
              <a:t>Les services de conseil et de soutien en matière de PF devraient constituer une norme de soins pour les adolescents et les jeunes adultes transgenres. S'il semble plus approprié de proposer la PF avant de commencer un traitement hormonal d'affirmation du genre, il est reconnu que cela peut ne pas être possible, et que la PF reste une possibilité après avoir commencé un traitement hormonal d'affirmation du genre.</a:t>
            </a:r>
          </a:p>
          <a:p>
            <a:pPr fontAlgn="base"/>
            <a:r>
              <a:rPr lang="fr-BE" sz="1200" b="0" i="0" u="none" strike="noStrike" kern="1200" dirty="0">
                <a:solidFill>
                  <a:schemeClr val="tx1"/>
                </a:solidFill>
                <a:effectLst/>
                <a:latin typeface="+mn-lt"/>
                <a:ea typeface="+mn-ea"/>
                <a:cs typeface="+mn-cs"/>
              </a:rPr>
              <a:t>Les professionnels de la santé chargés de la prise en charge des transgenres doivent être informés des options de PF et, de même, le personnel travaillant dans le domaine de la médecine reproductive doit être conscient de la nécessité d'une prise en charge appropriée des hommes transgenres, avec le développement d'approches et de protocoles spécifiques.</a:t>
            </a:r>
          </a:p>
          <a:p>
            <a:pPr fontAlgn="base"/>
            <a:endParaRPr lang="fr-BE"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34</a:t>
            </a:fld>
            <a:endParaRPr lang="fr-FR"/>
          </a:p>
        </p:txBody>
      </p:sp>
    </p:spTree>
    <p:extLst>
      <p:ext uri="{BB962C8B-B14F-4D97-AF65-F5344CB8AC3E}">
        <p14:creationId xmlns:p14="http://schemas.microsoft.com/office/powerpoint/2010/main" val="4091643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35</a:t>
            </a:fld>
            <a:endParaRPr lang="fr-FR"/>
          </a:p>
        </p:txBody>
      </p:sp>
    </p:spTree>
    <p:extLst>
      <p:ext uri="{BB962C8B-B14F-4D97-AF65-F5344CB8AC3E}">
        <p14:creationId xmlns:p14="http://schemas.microsoft.com/office/powerpoint/2010/main" val="754213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u="none" strike="noStrike" kern="1200" dirty="0">
                <a:solidFill>
                  <a:schemeClr val="tx1"/>
                </a:solidFill>
                <a:effectLst/>
                <a:latin typeface="+mn-lt"/>
                <a:ea typeface="+mn-ea"/>
                <a:cs typeface="+mn-cs"/>
              </a:rPr>
              <a:t>Les spermatozoïdes sont récoltés par le patient par masturbation. Dans l’heure suivant le prélèvement, le sperme est mélangé avec une solution permettant la conservation des cellules à très basse température. Le mélange est ensuite réparti dans des « paillettes » identifiées avec le nom, le prénom et la date de naissance du patient. Le nombre de paillettes dépend de la qualité du sperme récolté. Ces paillettes sont congelées durant une dizaine de minutes dans de la vapeur d’azote à -80°C puis elles sont immergées dans de l’azote liquide à -196°C.</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36</a:t>
            </a:fld>
            <a:endParaRPr lang="fr-FR"/>
          </a:p>
        </p:txBody>
      </p:sp>
    </p:spTree>
    <p:extLst>
      <p:ext uri="{BB962C8B-B14F-4D97-AF65-F5344CB8AC3E}">
        <p14:creationId xmlns:p14="http://schemas.microsoft.com/office/powerpoint/2010/main" val="6141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37</a:t>
            </a:fld>
            <a:endParaRPr lang="fr-FR"/>
          </a:p>
        </p:txBody>
      </p:sp>
    </p:spTree>
    <p:extLst>
      <p:ext uri="{BB962C8B-B14F-4D97-AF65-F5344CB8AC3E}">
        <p14:creationId xmlns:p14="http://schemas.microsoft.com/office/powerpoint/2010/main" val="3044206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38</a:t>
            </a:fld>
            <a:endParaRPr lang="fr-FR"/>
          </a:p>
        </p:txBody>
      </p:sp>
    </p:spTree>
    <p:extLst>
      <p:ext uri="{BB962C8B-B14F-4D97-AF65-F5344CB8AC3E}">
        <p14:creationId xmlns:p14="http://schemas.microsoft.com/office/powerpoint/2010/main" val="7480881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39</a:t>
            </a:fld>
            <a:endParaRPr lang="fr-FR"/>
          </a:p>
        </p:txBody>
      </p:sp>
    </p:spTree>
    <p:extLst>
      <p:ext uri="{BB962C8B-B14F-4D97-AF65-F5344CB8AC3E}">
        <p14:creationId xmlns:p14="http://schemas.microsoft.com/office/powerpoint/2010/main" val="5756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Papiers américains publiés en 2016 met en évidence les barrières de soins de santé des personnes </a:t>
            </a:r>
            <a:r>
              <a:rPr lang="fr-FR" dirty="0" err="1"/>
              <a:t>trasngenres</a:t>
            </a:r>
            <a:r>
              <a:rPr lang="fr-FR" dirty="0"/>
              <a:t> </a:t>
            </a:r>
          </a:p>
          <a:p>
            <a:endParaRPr lang="fr-FR" dirty="0"/>
          </a:p>
          <a:p>
            <a:r>
              <a:rPr lang="fr-FR" dirty="0"/>
              <a:t>En effet, pas d’enseignement concernant la prise en charge médicale des personnes transgenres dans les cours classiques </a:t>
            </a:r>
          </a:p>
          <a:p>
            <a:r>
              <a:rPr lang="fr-FR" dirty="0"/>
              <a:t>- apprend traitement hormonal femme classiques mais pas personne transgenres </a:t>
            </a:r>
          </a:p>
          <a:p>
            <a:endParaRPr lang="fr-FR" dirty="0"/>
          </a:p>
          <a:p>
            <a:r>
              <a:rPr lang="fr-FR" dirty="0"/>
              <a:t> Les femmes transgenres (Male to </a:t>
            </a:r>
            <a:r>
              <a:rPr lang="fr-FR" dirty="0" err="1"/>
              <a:t>Female</a:t>
            </a:r>
            <a:r>
              <a:rPr lang="fr-FR" dirty="0"/>
              <a:t>, MTF) sont reconnues au niveau international comme un groupe de population qui supporte une charge disproportionnée d'infection par le VIH, avec une prévalence mondiale du VIH de 20%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(5) </a:t>
            </a:r>
            <a:r>
              <a:rPr lang="fr-BE" sz="1200" kern="1200" dirty="0" err="1">
                <a:solidFill>
                  <a:schemeClr val="tx1"/>
                </a:solidFill>
                <a:effectLst/>
                <a:latin typeface="+mn-lt"/>
                <a:ea typeface="+mn-ea"/>
                <a:cs typeface="+mn-cs"/>
              </a:rPr>
              <a:t>Baral</a:t>
            </a:r>
            <a:r>
              <a:rPr lang="fr-BE" sz="1200" kern="1200" dirty="0">
                <a:solidFill>
                  <a:schemeClr val="tx1"/>
                </a:solidFill>
                <a:effectLst/>
                <a:latin typeface="+mn-lt"/>
                <a:ea typeface="+mn-ea"/>
                <a:cs typeface="+mn-cs"/>
              </a:rPr>
              <a:t> SD, </a:t>
            </a:r>
            <a:r>
              <a:rPr lang="fr-BE" sz="1200" kern="1200" dirty="0" err="1">
                <a:solidFill>
                  <a:schemeClr val="tx1"/>
                </a:solidFill>
                <a:effectLst/>
                <a:latin typeface="+mn-lt"/>
                <a:ea typeface="+mn-ea"/>
                <a:cs typeface="+mn-cs"/>
              </a:rPr>
              <a:t>Poteat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T</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Stromdahl</a:t>
            </a:r>
            <a:r>
              <a:rPr lang="fr-BE" sz="1200" kern="1200" dirty="0">
                <a:solidFill>
                  <a:schemeClr val="tx1"/>
                </a:solidFill>
                <a:effectLst/>
                <a:latin typeface="+mn-lt"/>
                <a:ea typeface="+mn-ea"/>
                <a:cs typeface="+mn-cs"/>
              </a:rPr>
              <a:t> S, </a:t>
            </a:r>
            <a:r>
              <a:rPr lang="fr-BE" sz="1200" kern="1200" dirty="0" err="1">
                <a:solidFill>
                  <a:schemeClr val="tx1"/>
                </a:solidFill>
                <a:effectLst/>
                <a:latin typeface="+mn-lt"/>
                <a:ea typeface="+mn-ea"/>
                <a:cs typeface="+mn-cs"/>
              </a:rPr>
              <a:t>Wirtz</a:t>
            </a:r>
            <a:r>
              <a:rPr lang="fr-BE" sz="1200" kern="1200" dirty="0">
                <a:solidFill>
                  <a:schemeClr val="tx1"/>
                </a:solidFill>
                <a:effectLst/>
                <a:latin typeface="+mn-lt"/>
                <a:ea typeface="+mn-ea"/>
                <a:cs typeface="+mn-cs"/>
              </a:rPr>
              <a:t> AL, </a:t>
            </a:r>
            <a:r>
              <a:rPr lang="fr-BE" sz="1200" kern="1200" dirty="0" err="1">
                <a:solidFill>
                  <a:schemeClr val="tx1"/>
                </a:solidFill>
                <a:effectLst/>
                <a:latin typeface="+mn-lt"/>
                <a:ea typeface="+mn-ea"/>
                <a:cs typeface="+mn-cs"/>
              </a:rPr>
              <a:t>Guadamuz</a:t>
            </a:r>
            <a:r>
              <a:rPr lang="fr-BE" sz="1200" kern="1200" dirty="0">
                <a:solidFill>
                  <a:schemeClr val="tx1"/>
                </a:solidFill>
                <a:effectLst/>
                <a:latin typeface="+mn-lt"/>
                <a:ea typeface="+mn-ea"/>
                <a:cs typeface="+mn-cs"/>
              </a:rPr>
              <a:t> TE, </a:t>
            </a:r>
            <a:r>
              <a:rPr lang="fr-BE" sz="1200" kern="1200" dirty="0" err="1">
                <a:solidFill>
                  <a:schemeClr val="tx1"/>
                </a:solidFill>
                <a:effectLst/>
                <a:latin typeface="+mn-lt"/>
                <a:ea typeface="+mn-ea"/>
                <a:cs typeface="+mn-cs"/>
              </a:rPr>
              <a:t>Beyrer</a:t>
            </a:r>
            <a:r>
              <a:rPr lang="fr-BE" sz="1200" kern="1200" dirty="0">
                <a:solidFill>
                  <a:schemeClr val="tx1"/>
                </a:solidFill>
                <a:effectLst/>
                <a:latin typeface="+mn-lt"/>
                <a:ea typeface="+mn-ea"/>
                <a:cs typeface="+mn-cs"/>
              </a:rPr>
              <a:t> C. Worldwide </a:t>
            </a:r>
            <a:r>
              <a:rPr lang="fr-BE" sz="1200" kern="1200" dirty="0" err="1">
                <a:solidFill>
                  <a:schemeClr val="tx1"/>
                </a:solidFill>
                <a:effectLst/>
                <a:latin typeface="+mn-lt"/>
                <a:ea typeface="+mn-ea"/>
                <a:cs typeface="+mn-cs"/>
              </a:rPr>
              <a:t>burden</a:t>
            </a:r>
            <a:r>
              <a:rPr lang="fr-BE" sz="1200" kern="1200" dirty="0">
                <a:solidFill>
                  <a:schemeClr val="tx1"/>
                </a:solidFill>
                <a:effectLst/>
                <a:latin typeface="+mn-lt"/>
                <a:ea typeface="+mn-ea"/>
                <a:cs typeface="+mn-cs"/>
              </a:rPr>
              <a:t> of HIV in </a:t>
            </a:r>
            <a:r>
              <a:rPr lang="fr-BE" sz="1200" kern="1200" dirty="0" err="1">
                <a:solidFill>
                  <a:schemeClr val="tx1"/>
                </a:solidFill>
                <a:effectLst/>
                <a:latin typeface="+mn-lt"/>
                <a:ea typeface="+mn-ea"/>
                <a:cs typeface="+mn-cs"/>
              </a:rPr>
              <a:t>transgender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women</a:t>
            </a:r>
            <a:r>
              <a:rPr lang="fr-BE" sz="1200" kern="1200" dirty="0">
                <a:solidFill>
                  <a:schemeClr val="tx1"/>
                </a:solidFill>
                <a:effectLst/>
                <a:latin typeface="+mn-lt"/>
                <a:ea typeface="+mn-ea"/>
                <a:cs typeface="+mn-cs"/>
              </a:rPr>
              <a:t>: a </a:t>
            </a:r>
            <a:r>
              <a:rPr lang="fr-BE" sz="1200" kern="1200" dirty="0" err="1">
                <a:solidFill>
                  <a:schemeClr val="tx1"/>
                </a:solidFill>
                <a:effectLst/>
                <a:latin typeface="+mn-lt"/>
                <a:ea typeface="+mn-ea"/>
                <a:cs typeface="+mn-cs"/>
              </a:rPr>
              <a:t>systematic</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review</a:t>
            </a:r>
            <a:r>
              <a:rPr lang="fr-BE" sz="1200" kern="1200" dirty="0">
                <a:solidFill>
                  <a:schemeClr val="tx1"/>
                </a:solidFill>
                <a:effectLst/>
                <a:latin typeface="+mn-lt"/>
                <a:ea typeface="+mn-ea"/>
                <a:cs typeface="+mn-cs"/>
              </a:rPr>
              <a:t> and </a:t>
            </a:r>
            <a:r>
              <a:rPr lang="fr-BE" sz="1200" kern="1200" dirty="0" err="1">
                <a:solidFill>
                  <a:schemeClr val="tx1"/>
                </a:solidFill>
                <a:effectLst/>
                <a:latin typeface="+mn-lt"/>
                <a:ea typeface="+mn-ea"/>
                <a:cs typeface="+mn-cs"/>
              </a:rPr>
              <a:t>meta-analysis</a:t>
            </a:r>
            <a:r>
              <a:rPr lang="fr-BE" sz="1200" kern="1200" dirty="0">
                <a:solidFill>
                  <a:schemeClr val="tx1"/>
                </a:solidFill>
                <a:effectLst/>
                <a:latin typeface="+mn-lt"/>
                <a:ea typeface="+mn-ea"/>
                <a:cs typeface="+mn-cs"/>
              </a:rPr>
              <a:t>. Lancet Infect Dis. 2013; 13:214–22. [</a:t>
            </a:r>
            <a:r>
              <a:rPr lang="fr-BE" sz="1200" kern="1200" dirty="0" err="1">
                <a:solidFill>
                  <a:schemeClr val="tx1"/>
                </a:solidFill>
                <a:effectLst/>
                <a:latin typeface="+mn-lt"/>
                <a:ea typeface="+mn-ea"/>
                <a:cs typeface="+mn-cs"/>
              </a:rPr>
              <a:t>PubMed</a:t>
            </a:r>
            <a:r>
              <a:rPr lang="fr-BE" sz="1200" kern="1200" dirty="0">
                <a:solidFill>
                  <a:schemeClr val="tx1"/>
                </a:solidFill>
                <a:effectLst/>
                <a:latin typeface="+mn-lt"/>
                <a:ea typeface="+mn-ea"/>
                <a:cs typeface="+mn-cs"/>
              </a:rPr>
              <a:t>: 23260128]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a:solidFill>
                  <a:schemeClr val="tx1"/>
                </a:solidFill>
                <a:effectLst/>
                <a:latin typeface="+mn-lt"/>
                <a:ea typeface="+mn-ea"/>
                <a:cs typeface="+mn-cs"/>
              </a:rPr>
              <a:t>Un échantillon américain de 1093 personnes transgenres a démontré une prévalence élevée de dépression clinique (44,1%), d'anxiété (33,2%) et de somatisation (27,5%)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4</a:t>
            </a:fld>
            <a:endParaRPr lang="fr-FR"/>
          </a:p>
        </p:txBody>
      </p:sp>
    </p:spTree>
    <p:extLst>
      <p:ext uri="{BB962C8B-B14F-4D97-AF65-F5344CB8AC3E}">
        <p14:creationId xmlns:p14="http://schemas.microsoft.com/office/powerpoint/2010/main" val="35901174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40</a:t>
            </a:fld>
            <a:endParaRPr lang="fr-FR"/>
          </a:p>
        </p:txBody>
      </p:sp>
    </p:spTree>
    <p:extLst>
      <p:ext uri="{BB962C8B-B14F-4D97-AF65-F5344CB8AC3E}">
        <p14:creationId xmlns:p14="http://schemas.microsoft.com/office/powerpoint/2010/main" val="361522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 est le parcours « classique » en Belgique </a:t>
            </a:r>
          </a:p>
          <a:p>
            <a:r>
              <a:rPr lang="fr-FR" dirty="0"/>
              <a:t>Les étapes sont aujourd’hui moins figées mais habituellement le parcours se réalise comme </a:t>
            </a:r>
          </a:p>
          <a:p>
            <a:endParaRPr lang="fr-FR" dirty="0"/>
          </a:p>
          <a:p>
            <a:r>
              <a:rPr lang="fr-FR" dirty="0"/>
              <a:t>Le passage par le psychiatre n’est actuellement plus obligatoire mais cependant reste fortement conseillé pour avoir un soutien dans leurs parcours difficile. </a:t>
            </a:r>
          </a:p>
          <a:p>
            <a:endParaRPr lang="fr-FR" dirty="0"/>
          </a:p>
          <a:p>
            <a:r>
              <a:rPr lang="fr-FR" dirty="0"/>
              <a:t>Comme évoqué dans l’article </a:t>
            </a:r>
            <a:r>
              <a:rPr lang="fr-FR" dirty="0" err="1"/>
              <a:t>précedent</a:t>
            </a:r>
            <a:r>
              <a:rPr lang="fr-FR" dirty="0"/>
              <a:t> ce sont </a:t>
            </a:r>
            <a:r>
              <a:rPr lang="fr-FR" dirty="0" err="1"/>
              <a:t>régulierement</a:t>
            </a:r>
            <a:r>
              <a:rPr lang="fr-FR" dirty="0"/>
              <a:t> des personnes qui souffrent d’anxiété, de dépression et qui peuvent parfois avoir des comportements a risque. </a:t>
            </a:r>
          </a:p>
          <a:p>
            <a:r>
              <a:rPr lang="fr-FR" dirty="0"/>
              <a:t>Importance de dépister les faiblesses et d’établir un soutien dans ce genre de parcours </a:t>
            </a:r>
          </a:p>
          <a:p>
            <a:endParaRPr lang="fr-FR" dirty="0"/>
          </a:p>
          <a:p>
            <a:r>
              <a:rPr lang="fr-FR" dirty="0"/>
              <a:t>Lorsque le diagnostique est posé et que leur démarche est claire, ils seront référés vers un endocrinologue spécialisé qui pourra leur expliquer les traitements hormonaux possible </a:t>
            </a:r>
          </a:p>
          <a:p>
            <a:endParaRPr lang="fr-FR" dirty="0"/>
          </a:p>
          <a:p>
            <a:r>
              <a:rPr lang="fr-FR" dirty="0"/>
              <a:t>Selon les attentes et envies, la chirurgie de transitions est possible en Belgique </a:t>
            </a:r>
          </a:p>
          <a:p>
            <a:endParaRPr lang="fr-FR" dirty="0"/>
          </a:p>
          <a:p>
            <a:r>
              <a:rPr lang="fr-FR" dirty="0"/>
              <a:t>Et enfin, le changement de sexe officiel au niveau légal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5</a:t>
            </a:fld>
            <a:endParaRPr lang="fr-FR"/>
          </a:p>
        </p:txBody>
      </p:sp>
    </p:spTree>
    <p:extLst>
      <p:ext uri="{BB962C8B-B14F-4D97-AF65-F5344CB8AC3E}">
        <p14:creationId xmlns:p14="http://schemas.microsoft.com/office/powerpoint/2010/main" val="410769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 dit la loi belge ? </a:t>
            </a:r>
          </a:p>
          <a:p>
            <a:endParaRPr lang="fr-FR" dirty="0"/>
          </a:p>
          <a:p>
            <a:r>
              <a:rPr lang="fr-FR" dirty="0"/>
              <a:t>Depuis la loi établie en 2017, </a:t>
            </a:r>
          </a:p>
          <a:p>
            <a:r>
              <a:rPr lang="fr-FR" dirty="0"/>
              <a:t>Tout belge majeur qui a la conviction que le sexe mentionné dans son acte de naissance ne correspond pas a son identité de genre vécue intimement peut faire déclaration de cette conviction à l’officier de l’état civil. Au plus </a:t>
            </a:r>
            <a:r>
              <a:rPr lang="fr-FR" dirty="0" err="1"/>
              <a:t>tot</a:t>
            </a:r>
            <a:r>
              <a:rPr lang="fr-FR" dirty="0"/>
              <a:t> 3 mois voir au plus tard 6 mois, l’</a:t>
            </a:r>
            <a:r>
              <a:rPr lang="fr-FR" dirty="0" err="1"/>
              <a:t>interessé</a:t>
            </a:r>
            <a:r>
              <a:rPr lang="fr-FR" dirty="0"/>
              <a:t> se représente une seconde fois et </a:t>
            </a:r>
            <a:r>
              <a:rPr lang="fr-FR" dirty="0" err="1"/>
              <a:t>réintère</a:t>
            </a:r>
            <a:r>
              <a:rPr lang="fr-FR" dirty="0"/>
              <a:t> sa première déclaration. </a:t>
            </a:r>
          </a:p>
          <a:p>
            <a:r>
              <a:rPr lang="fr-FR" dirty="0"/>
              <a:t>Si changement de nom selon ci doit correspondre avec la nouvelle identité. </a:t>
            </a:r>
          </a:p>
          <a:p>
            <a:r>
              <a:rPr lang="fr-FR" dirty="0"/>
              <a:t>Plus besoin d’attestation du psychiatre/endocrinologue et chirurgien – moins couteuse et plus rapide. </a:t>
            </a:r>
          </a:p>
          <a:p>
            <a:endParaRPr lang="fr-FR" dirty="0"/>
          </a:p>
          <a:p>
            <a:r>
              <a:rPr lang="fr-FR" dirty="0"/>
              <a:t>En effet de 2007 à 2017, la loi exigeait une déclaration d’un psychiatre et endocrinologue/chirurgie : </a:t>
            </a:r>
          </a:p>
          <a:p>
            <a:r>
              <a:rPr lang="fr-FR" dirty="0"/>
              <a:t>Qui confirmait la demande de l’individu d’appartenir au sexe opposé </a:t>
            </a:r>
          </a:p>
          <a:p>
            <a:r>
              <a:rPr lang="fr-FR" dirty="0"/>
              <a:t>Que l’individu avait subi une réassignation sexuelle </a:t>
            </a:r>
          </a:p>
          <a:p>
            <a:r>
              <a:rPr lang="fr-FR" dirty="0"/>
              <a:t>Que l’individu n’</a:t>
            </a:r>
            <a:r>
              <a:rPr lang="fr-FR" dirty="0" err="1"/>
              <a:t>etait</a:t>
            </a:r>
            <a:r>
              <a:rPr lang="fr-FR" dirty="0"/>
              <a:t> plus en mesure de concevoir des enfants conformément a son sexe précédent !! </a:t>
            </a:r>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6</a:t>
            </a:fld>
            <a:endParaRPr lang="fr-FR"/>
          </a:p>
        </p:txBody>
      </p:sp>
    </p:spTree>
    <p:extLst>
      <p:ext uri="{BB962C8B-B14F-4D97-AF65-F5344CB8AC3E}">
        <p14:creationId xmlns:p14="http://schemas.microsoft.com/office/powerpoint/2010/main" val="255632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Etc</a:t>
            </a:r>
            <a:r>
              <a:rPr lang="fr-FR" dirty="0"/>
              <a:t> </a:t>
            </a:r>
          </a:p>
          <a:p>
            <a:endParaRPr lang="fr-FR" dirty="0"/>
          </a:p>
          <a:p>
            <a:r>
              <a:rPr lang="fr-FR" dirty="0"/>
              <a:t>Attention certaines opérations chirurgicales ne sont remboursées que selon en code </a:t>
            </a:r>
            <a:r>
              <a:rPr lang="fr-FR" dirty="0" err="1"/>
              <a:t>determiné</a:t>
            </a:r>
            <a:r>
              <a:rPr lang="fr-FR" dirty="0"/>
              <a:t> par le sexe du patient..</a:t>
            </a:r>
          </a:p>
          <a:p>
            <a:r>
              <a:rPr lang="fr-FR" dirty="0"/>
              <a:t>Réfléchir a quoi organiser son changement de sexe légalement !! </a:t>
            </a:r>
          </a:p>
          <a:p>
            <a:endParaRPr lang="fr-FR" dirty="0"/>
          </a:p>
          <a:p>
            <a:r>
              <a:rPr lang="fr-BE" sz="1200" b="0" i="0" kern="1200" dirty="0">
                <a:solidFill>
                  <a:schemeClr val="tx1"/>
                </a:solidFill>
                <a:effectLst/>
                <a:latin typeface="+mn-lt"/>
                <a:ea typeface="+mn-ea"/>
                <a:cs typeface="+mn-cs"/>
              </a:rPr>
              <a:t>La majorité des patients actuellement changent de prénom dès qu'ils font leur "</a:t>
            </a:r>
            <a:r>
              <a:rPr lang="fr-BE" sz="1200" b="0" i="0" kern="1200" dirty="0" err="1">
                <a:solidFill>
                  <a:schemeClr val="tx1"/>
                </a:solidFill>
                <a:effectLst/>
                <a:latin typeface="+mn-lt"/>
                <a:ea typeface="+mn-ea"/>
                <a:cs typeface="+mn-cs"/>
              </a:rPr>
              <a:t>coming</a:t>
            </a:r>
            <a:r>
              <a:rPr lang="fr-BE" sz="1200" b="0" i="0" kern="1200" dirty="0">
                <a:solidFill>
                  <a:schemeClr val="tx1"/>
                </a:solidFill>
                <a:effectLst/>
                <a:latin typeface="+mn-lt"/>
                <a:ea typeface="+mn-ea"/>
                <a:cs typeface="+mn-cs"/>
              </a:rPr>
              <a:t> out" et attendent les interventions chirurgicales avant de changer le sexe civil.</a:t>
            </a:r>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7</a:t>
            </a:fld>
            <a:endParaRPr lang="fr-FR"/>
          </a:p>
        </p:txBody>
      </p:sp>
    </p:spTree>
    <p:extLst>
      <p:ext uri="{BB962C8B-B14F-4D97-AF65-F5344CB8AC3E}">
        <p14:creationId xmlns:p14="http://schemas.microsoft.com/office/powerpoint/2010/main" val="144043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8</a:t>
            </a:fld>
            <a:endParaRPr lang="fr-FR"/>
          </a:p>
        </p:txBody>
      </p:sp>
    </p:spTree>
    <p:extLst>
      <p:ext uri="{BB962C8B-B14F-4D97-AF65-F5344CB8AC3E}">
        <p14:creationId xmlns:p14="http://schemas.microsoft.com/office/powerpoint/2010/main" val="217257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Ref</a:t>
            </a:r>
            <a:r>
              <a:rPr lang="fr-FR"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err="1">
                <a:solidFill>
                  <a:schemeClr val="tx1"/>
                </a:solidFill>
                <a:effectLst/>
                <a:latin typeface="+mn-lt"/>
                <a:ea typeface="+mn-ea"/>
                <a:cs typeface="+mn-cs"/>
              </a:rPr>
              <a:t>Collin</a:t>
            </a:r>
            <a:r>
              <a:rPr lang="fr-BE" sz="1200" kern="1200" dirty="0">
                <a:solidFill>
                  <a:schemeClr val="tx1"/>
                </a:solidFill>
                <a:effectLst/>
                <a:latin typeface="+mn-lt"/>
                <a:ea typeface="+mn-ea"/>
                <a:cs typeface="+mn-cs"/>
              </a:rPr>
              <a:t> L, </a:t>
            </a:r>
            <a:r>
              <a:rPr lang="fr-BE" sz="1200" kern="1200" dirty="0" err="1">
                <a:solidFill>
                  <a:schemeClr val="tx1"/>
                </a:solidFill>
                <a:effectLst/>
                <a:latin typeface="+mn-lt"/>
                <a:ea typeface="+mn-ea"/>
                <a:cs typeface="+mn-cs"/>
              </a:rPr>
              <a:t>Reisner</a:t>
            </a:r>
            <a:r>
              <a:rPr lang="fr-BE" sz="1200" kern="1200" dirty="0">
                <a:solidFill>
                  <a:schemeClr val="tx1"/>
                </a:solidFill>
                <a:effectLst/>
                <a:latin typeface="+mn-lt"/>
                <a:ea typeface="+mn-ea"/>
                <a:cs typeface="+mn-cs"/>
              </a:rPr>
              <a:t> SL, </a:t>
            </a:r>
            <a:r>
              <a:rPr lang="fr-BE" sz="1200" kern="1200" dirty="0" err="1">
                <a:solidFill>
                  <a:schemeClr val="tx1"/>
                </a:solidFill>
                <a:effectLst/>
                <a:latin typeface="+mn-lt"/>
                <a:ea typeface="+mn-ea"/>
                <a:cs typeface="+mn-cs"/>
              </a:rPr>
              <a:t>Tangpricha</a:t>
            </a:r>
            <a:r>
              <a:rPr lang="fr-BE" sz="1200" kern="1200" dirty="0">
                <a:solidFill>
                  <a:schemeClr val="tx1"/>
                </a:solidFill>
                <a:effectLst/>
                <a:latin typeface="+mn-lt"/>
                <a:ea typeface="+mn-ea"/>
                <a:cs typeface="+mn-cs"/>
              </a:rPr>
              <a:t> V, Goodman M. </a:t>
            </a:r>
            <a:r>
              <a:rPr lang="fr-BE" sz="1200" kern="1200" dirty="0" err="1">
                <a:solidFill>
                  <a:schemeClr val="tx1"/>
                </a:solidFill>
                <a:effectLst/>
                <a:latin typeface="+mn-lt"/>
                <a:ea typeface="+mn-ea"/>
                <a:cs typeface="+mn-cs"/>
              </a:rPr>
              <a:t>Prevalence</a:t>
            </a:r>
            <a:r>
              <a:rPr lang="fr-BE" sz="1200" kern="1200" dirty="0">
                <a:solidFill>
                  <a:schemeClr val="tx1"/>
                </a:solidFill>
                <a:effectLst/>
                <a:latin typeface="+mn-lt"/>
                <a:ea typeface="+mn-ea"/>
                <a:cs typeface="+mn-cs"/>
              </a:rPr>
              <a:t> of </a:t>
            </a:r>
            <a:r>
              <a:rPr lang="fr-BE" sz="1200" kern="1200" dirty="0" err="1">
                <a:solidFill>
                  <a:schemeClr val="tx1"/>
                </a:solidFill>
                <a:effectLst/>
                <a:latin typeface="+mn-lt"/>
                <a:ea typeface="+mn-ea"/>
                <a:cs typeface="+mn-cs"/>
              </a:rPr>
              <a:t>transgender</a:t>
            </a:r>
            <a:r>
              <a:rPr lang="fr-BE" sz="1200" kern="1200" dirty="0">
                <a:solidFill>
                  <a:schemeClr val="tx1"/>
                </a:solidFill>
                <a:effectLst/>
                <a:latin typeface="+mn-lt"/>
                <a:ea typeface="+mn-ea"/>
                <a:cs typeface="+mn-cs"/>
              </a:rPr>
              <a:t> </a:t>
            </a:r>
            <a:r>
              <a:rPr lang="fr-BE" sz="1200" kern="1200" dirty="0" err="1">
                <a:solidFill>
                  <a:schemeClr val="tx1"/>
                </a:solidFill>
                <a:effectLst/>
                <a:latin typeface="+mn-lt"/>
                <a:ea typeface="+mn-ea"/>
                <a:cs typeface="+mn-cs"/>
              </a:rPr>
              <a:t>depends</a:t>
            </a:r>
            <a:r>
              <a:rPr lang="fr-BE" sz="1200" kern="1200" dirty="0">
                <a:solidFill>
                  <a:schemeClr val="tx1"/>
                </a:solidFill>
                <a:effectLst/>
                <a:latin typeface="+mn-lt"/>
                <a:ea typeface="+mn-ea"/>
                <a:cs typeface="+mn-cs"/>
              </a:rPr>
              <a:t> on the case </a:t>
            </a:r>
            <a:r>
              <a:rPr lang="fr-BE" sz="1200" kern="1200" dirty="0" err="1">
                <a:solidFill>
                  <a:schemeClr val="tx1"/>
                </a:solidFill>
                <a:effectLst/>
                <a:latin typeface="+mn-lt"/>
                <a:ea typeface="+mn-ea"/>
                <a:cs typeface="+mn-cs"/>
              </a:rPr>
              <a:t>definition</a:t>
            </a:r>
            <a:r>
              <a:rPr lang="fr-BE" sz="1200" kern="1200" dirty="0">
                <a:solidFill>
                  <a:schemeClr val="tx1"/>
                </a:solidFill>
                <a:effectLst/>
                <a:latin typeface="+mn-lt"/>
                <a:ea typeface="+mn-ea"/>
                <a:cs typeface="+mn-cs"/>
              </a:rPr>
              <a:t>. J </a:t>
            </a:r>
            <a:r>
              <a:rPr lang="fr-BE" sz="1200" kern="1200" dirty="0" err="1">
                <a:solidFill>
                  <a:schemeClr val="tx1"/>
                </a:solidFill>
                <a:effectLst/>
                <a:latin typeface="+mn-lt"/>
                <a:ea typeface="+mn-ea"/>
                <a:cs typeface="+mn-cs"/>
              </a:rPr>
              <a:t>Sex</a:t>
            </a:r>
            <a:r>
              <a:rPr lang="fr-BE" sz="1200" kern="1200" dirty="0">
                <a:solidFill>
                  <a:schemeClr val="tx1"/>
                </a:solidFill>
                <a:effectLst/>
                <a:latin typeface="+mn-lt"/>
                <a:ea typeface="+mn-ea"/>
                <a:cs typeface="+mn-cs"/>
              </a:rPr>
              <a:t> Med. 2016; 13:613–26. [</a:t>
            </a:r>
            <a:r>
              <a:rPr lang="fr-BE" sz="1200" kern="1200" dirty="0" err="1">
                <a:solidFill>
                  <a:schemeClr val="tx1"/>
                </a:solidFill>
                <a:effectLst/>
                <a:latin typeface="+mn-lt"/>
                <a:ea typeface="+mn-ea"/>
                <a:cs typeface="+mn-cs"/>
              </a:rPr>
              <a:t>PubMed</a:t>
            </a:r>
            <a:r>
              <a:rPr lang="fr-BE" sz="1200" kern="1200" dirty="0">
                <a:solidFill>
                  <a:schemeClr val="tx1"/>
                </a:solidFill>
                <a:effectLst/>
                <a:latin typeface="+mn-lt"/>
                <a:ea typeface="+mn-ea"/>
                <a:cs typeface="+mn-cs"/>
              </a:rPr>
              <a:t>: 27045261] </a:t>
            </a:r>
            <a:endParaRPr lang="fr-BE" dirty="0"/>
          </a:p>
          <a:p>
            <a:endParaRPr lang="fr-FR" dirty="0"/>
          </a:p>
        </p:txBody>
      </p:sp>
      <p:sp>
        <p:nvSpPr>
          <p:cNvPr id="4" name="Espace réservé du numéro de diapositive 3"/>
          <p:cNvSpPr>
            <a:spLocks noGrp="1"/>
          </p:cNvSpPr>
          <p:nvPr>
            <p:ph type="sldNum" sz="quarter" idx="5"/>
          </p:nvPr>
        </p:nvSpPr>
        <p:spPr/>
        <p:txBody>
          <a:bodyPr/>
          <a:lstStyle/>
          <a:p>
            <a:fld id="{D1CA278C-D375-6A45-948C-F403CFBE3DF2}" type="slidenum">
              <a:rPr lang="fr-FR" smtClean="0"/>
              <a:t>9</a:t>
            </a:fld>
            <a:endParaRPr lang="fr-FR"/>
          </a:p>
        </p:txBody>
      </p:sp>
    </p:spTree>
    <p:extLst>
      <p:ext uri="{BB962C8B-B14F-4D97-AF65-F5344CB8AC3E}">
        <p14:creationId xmlns:p14="http://schemas.microsoft.com/office/powerpoint/2010/main" val="418762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CA6C8744-61BC-9747-8E1E-84FECC44FA22}"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37246584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6C8744-61BC-9747-8E1E-84FECC44FA22}"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253359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6C8744-61BC-9747-8E1E-84FECC44FA22}"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68160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A6C8744-61BC-9747-8E1E-84FECC44FA22}"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244745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A6C8744-61BC-9747-8E1E-84FECC44FA22}"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32943602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CA6C8744-61BC-9747-8E1E-84FECC44FA22}" type="datetimeFigureOut">
              <a:rPr lang="fr-FR" smtClean="0"/>
              <a:t>17/05/2022</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10958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CA6C8744-61BC-9747-8E1E-84FECC44FA22}"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752B10-E2AD-CB4D-9F2A-111229FBB44E}"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0623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A6C8744-61BC-9747-8E1E-84FECC44FA22}" type="datetimeFigureOut">
              <a:rPr lang="fr-FR" smtClean="0"/>
              <a:t>17/05/2022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305032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C8744-61BC-9747-8E1E-84FECC44FA22}" type="datetimeFigureOut">
              <a:rPr lang="fr-FR" smtClean="0"/>
              <a:t>17/05/2022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190409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CA6C8744-61BC-9747-8E1E-84FECC44FA22}" type="datetimeFigureOut">
              <a:rPr lang="fr-FR" smtClean="0"/>
              <a:t>17/05/2022</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16359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A6C8744-61BC-9747-8E1E-84FECC44FA22}" type="datetimeFigureOut">
              <a:rPr lang="fr-FR" smtClean="0"/>
              <a:t>17/05/2022</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C5752B10-E2AD-CB4D-9F2A-111229FBB44E}" type="slidenum">
              <a:rPr lang="fr-FR" smtClean="0"/>
              <a:t>‹N°›</a:t>
            </a:fld>
            <a:endParaRPr lang="fr-FR"/>
          </a:p>
        </p:txBody>
      </p:sp>
    </p:spTree>
    <p:extLst>
      <p:ext uri="{BB962C8B-B14F-4D97-AF65-F5344CB8AC3E}">
        <p14:creationId xmlns:p14="http://schemas.microsoft.com/office/powerpoint/2010/main" val="166511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A6C8744-61BC-9747-8E1E-84FECC44FA22}" type="datetimeFigureOut">
              <a:rPr lang="fr-FR" smtClean="0"/>
              <a:t>17/05/2022</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5752B10-E2AD-CB4D-9F2A-111229FBB44E}" type="slidenum">
              <a:rPr lang="fr-FR" smtClean="0"/>
              <a:t>‹N°›</a:t>
            </a:fld>
            <a:endParaRPr lang="fr-FR"/>
          </a:p>
        </p:txBody>
      </p:sp>
    </p:spTree>
    <p:extLst>
      <p:ext uri="{BB962C8B-B14F-4D97-AF65-F5344CB8AC3E}">
        <p14:creationId xmlns:p14="http://schemas.microsoft.com/office/powerpoint/2010/main" val="7531683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1.png"/><Relationship Id="rId7" Type="http://schemas.openxmlformats.org/officeDocument/2006/relationships/diagramColors" Target="../diagrams/colors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55.sv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nfotransgenre.be/m/soi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transparis.fr/reassignation-genitale-mf/schema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AD7556-C90D-4946-8E4E-1E79D5B3D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B0CC56-54B2-4AE0-87C5-296E78A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5"/>
            <a:ext cx="12192000" cy="26151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98F685C-1223-7C4C-BA63-E269AFF0FF4D}"/>
              </a:ext>
            </a:extLst>
          </p:cNvPr>
          <p:cNvSpPr>
            <a:spLocks noGrp="1"/>
          </p:cNvSpPr>
          <p:nvPr>
            <p:ph type="ctrTitle"/>
          </p:nvPr>
        </p:nvSpPr>
        <p:spPr>
          <a:xfrm>
            <a:off x="982133" y="3418891"/>
            <a:ext cx="10380134" cy="1645920"/>
          </a:xfrm>
        </p:spPr>
        <p:txBody>
          <a:bodyPr>
            <a:normAutofit/>
          </a:bodyPr>
          <a:lstStyle/>
          <a:p>
            <a:r>
              <a:rPr lang="fr-FR" dirty="0" err="1"/>
              <a:t>Transidentités</a:t>
            </a:r>
            <a:r>
              <a:rPr lang="fr-FR" dirty="0"/>
              <a:t> et gynécologie</a:t>
            </a:r>
          </a:p>
        </p:txBody>
      </p:sp>
      <p:sp>
        <p:nvSpPr>
          <p:cNvPr id="3" name="Sous-titre 2">
            <a:extLst>
              <a:ext uri="{FF2B5EF4-FFF2-40B4-BE49-F238E27FC236}">
                <a16:creationId xmlns:a16="http://schemas.microsoft.com/office/drawing/2014/main" id="{DD583A8A-23E0-B046-895B-5C4DFD3AC9E1}"/>
              </a:ext>
            </a:extLst>
          </p:cNvPr>
          <p:cNvSpPr>
            <a:spLocks noGrp="1"/>
          </p:cNvSpPr>
          <p:nvPr>
            <p:ph type="subTitle" idx="1"/>
          </p:nvPr>
        </p:nvSpPr>
        <p:spPr>
          <a:xfrm>
            <a:off x="2695194" y="5384691"/>
            <a:ext cx="6801612" cy="736976"/>
          </a:xfrm>
        </p:spPr>
        <p:txBody>
          <a:bodyPr>
            <a:normAutofit/>
          </a:bodyPr>
          <a:lstStyle/>
          <a:p>
            <a:r>
              <a:rPr lang="fr-FR" dirty="0">
                <a:solidFill>
                  <a:srgbClr val="FFFFFF"/>
                </a:solidFill>
              </a:rPr>
              <a:t>Recommandations et perspectives </a:t>
            </a:r>
            <a:endParaRPr lang="fr-FR">
              <a:solidFill>
                <a:srgbClr val="FFFFFF"/>
              </a:solidFill>
            </a:endParaRPr>
          </a:p>
        </p:txBody>
      </p:sp>
      <p:pic>
        <p:nvPicPr>
          <p:cNvPr id="5" name="Image 4">
            <a:extLst>
              <a:ext uri="{FF2B5EF4-FFF2-40B4-BE49-F238E27FC236}">
                <a16:creationId xmlns:a16="http://schemas.microsoft.com/office/drawing/2014/main" id="{F2F32024-7C22-EE42-8FF7-881FFB0E725B}"/>
              </a:ext>
            </a:extLst>
          </p:cNvPr>
          <p:cNvPicPr>
            <a:picLocks noChangeAspect="1"/>
          </p:cNvPicPr>
          <p:nvPr/>
        </p:nvPicPr>
        <p:blipFill>
          <a:blip r:embed="rId3"/>
          <a:stretch>
            <a:fillRect/>
          </a:stretch>
        </p:blipFill>
        <p:spPr>
          <a:xfrm>
            <a:off x="3686476" y="922520"/>
            <a:ext cx="4819048" cy="1891477"/>
          </a:xfrm>
          <a:prstGeom prst="rect">
            <a:avLst/>
          </a:prstGeom>
        </p:spPr>
      </p:pic>
    </p:spTree>
    <p:extLst>
      <p:ext uri="{BB962C8B-B14F-4D97-AF65-F5344CB8AC3E}">
        <p14:creationId xmlns:p14="http://schemas.microsoft.com/office/powerpoint/2010/main" val="2957325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1ED66C-E760-2648-A85F-6C6525FA511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600">
                <a:solidFill>
                  <a:srgbClr val="FFFFFF"/>
                </a:solidFill>
              </a:rPr>
              <a:t>Traitement hormonal </a:t>
            </a:r>
          </a:p>
        </p:txBody>
      </p:sp>
      <p:sp>
        <p:nvSpPr>
          <p:cNvPr id="3" name="Espace réservé du contenu 2">
            <a:extLst>
              <a:ext uri="{FF2B5EF4-FFF2-40B4-BE49-F238E27FC236}">
                <a16:creationId xmlns:a16="http://schemas.microsoft.com/office/drawing/2014/main" id="{A856A7B6-306E-2940-86E0-0F9346F6A6BC}"/>
              </a:ext>
            </a:extLst>
          </p:cNvPr>
          <p:cNvSpPr>
            <a:spLocks noGrp="1"/>
          </p:cNvSpPr>
          <p:nvPr>
            <p:ph idx="1"/>
          </p:nvPr>
        </p:nvSpPr>
        <p:spPr>
          <a:xfrm>
            <a:off x="5591694" y="691377"/>
            <a:ext cx="6407018" cy="5441794"/>
          </a:xfrm>
        </p:spPr>
        <p:txBody>
          <a:bodyPr anchor="ctr">
            <a:normAutofit/>
          </a:bodyPr>
          <a:lstStyle/>
          <a:p>
            <a:r>
              <a:rPr lang="fr-FR" sz="2000" dirty="0"/>
              <a:t>Œstrogènes </a:t>
            </a:r>
          </a:p>
          <a:p>
            <a:r>
              <a:rPr lang="fr-FR" sz="2000" dirty="0"/>
              <a:t>Anti-androgènes : </a:t>
            </a:r>
          </a:p>
          <a:p>
            <a:pPr lvl="1">
              <a:buFont typeface="Wingdings" pitchFamily="2" charset="2"/>
              <a:buChar char="ü"/>
            </a:pPr>
            <a:r>
              <a:rPr lang="fr-FR" sz="1800" dirty="0" err="1"/>
              <a:t>Spironolactone</a:t>
            </a:r>
            <a:r>
              <a:rPr lang="fr-FR" sz="1800" dirty="0"/>
              <a:t> </a:t>
            </a:r>
          </a:p>
          <a:p>
            <a:pPr lvl="1">
              <a:buFont typeface="Wingdings" pitchFamily="2" charset="2"/>
              <a:buChar char="ü"/>
            </a:pPr>
            <a:r>
              <a:rPr lang="fr-FR" sz="1800" dirty="0"/>
              <a:t>Acétate de </a:t>
            </a:r>
            <a:r>
              <a:rPr lang="fr-FR" sz="1800" dirty="0" err="1"/>
              <a:t>cyprotérone</a:t>
            </a:r>
            <a:endParaRPr lang="fr-FR" sz="1800" dirty="0"/>
          </a:p>
          <a:p>
            <a:pPr lvl="1">
              <a:buFont typeface="Wingdings" pitchFamily="2" charset="2"/>
              <a:buChar char="ü"/>
            </a:pPr>
            <a:r>
              <a:rPr lang="fr-FR" sz="1800" dirty="0"/>
              <a:t>Agonistes de l’hormone de libération des gonadotrophines</a:t>
            </a:r>
          </a:p>
          <a:p>
            <a:pPr lvl="1">
              <a:buFont typeface="Wingdings" pitchFamily="2" charset="2"/>
              <a:buChar char="ü"/>
            </a:pPr>
            <a:endParaRPr lang="fr-FR" sz="1800" dirty="0"/>
          </a:p>
          <a:p>
            <a:pPr lvl="1">
              <a:buFont typeface="Wingdings" pitchFamily="2" charset="2"/>
              <a:buChar char="ü"/>
            </a:pPr>
            <a:endParaRPr lang="fr-FR" sz="2000" dirty="0"/>
          </a:p>
          <a:p>
            <a:r>
              <a:rPr lang="fr-FR" sz="2000" dirty="0"/>
              <a:t>Suivi tous les 3 à 6 mois les 2 premières années et puis suivi annuel </a:t>
            </a:r>
          </a:p>
          <a:p>
            <a:endParaRPr lang="fr-FR" sz="2000" dirty="0"/>
          </a:p>
          <a:p>
            <a:r>
              <a:rPr lang="fr-FR" sz="2000" dirty="0"/>
              <a:t>Si </a:t>
            </a:r>
            <a:r>
              <a:rPr lang="fr-FR" sz="2000" dirty="0" err="1"/>
              <a:t>gonadectomie</a:t>
            </a:r>
            <a:r>
              <a:rPr lang="fr-FR" sz="2000" dirty="0"/>
              <a:t> : arrêt des anti-androgènes </a:t>
            </a:r>
          </a:p>
        </p:txBody>
      </p:sp>
    </p:spTree>
    <p:extLst>
      <p:ext uri="{BB962C8B-B14F-4D97-AF65-F5344CB8AC3E}">
        <p14:creationId xmlns:p14="http://schemas.microsoft.com/office/powerpoint/2010/main" val="3762058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able&#10;&#10;Description générée automatiquement">
            <a:extLst>
              <a:ext uri="{FF2B5EF4-FFF2-40B4-BE49-F238E27FC236}">
                <a16:creationId xmlns:a16="http://schemas.microsoft.com/office/drawing/2014/main" id="{1D699F52-27B6-4949-8113-D9F2E29BF161}"/>
              </a:ext>
            </a:extLst>
          </p:cNvPr>
          <p:cNvPicPr>
            <a:picLocks noGrp="1" noChangeAspect="1"/>
          </p:cNvPicPr>
          <p:nvPr>
            <p:ph idx="1"/>
          </p:nvPr>
        </p:nvPicPr>
        <p:blipFill>
          <a:blip r:embed="rId3"/>
          <a:stretch>
            <a:fillRect/>
          </a:stretch>
        </p:blipFill>
        <p:spPr>
          <a:xfrm>
            <a:off x="1918447" y="102596"/>
            <a:ext cx="8122023" cy="6676311"/>
          </a:xfrm>
        </p:spPr>
      </p:pic>
    </p:spTree>
    <p:extLst>
      <p:ext uri="{BB962C8B-B14F-4D97-AF65-F5344CB8AC3E}">
        <p14:creationId xmlns:p14="http://schemas.microsoft.com/office/powerpoint/2010/main" val="191875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140A37-0D2F-6942-A292-85D3731C50A5}"/>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fr-FR" sz="2600">
                <a:solidFill>
                  <a:srgbClr val="FFFFFF"/>
                </a:solidFill>
              </a:rPr>
              <a:t>Traitement classique en BE</a:t>
            </a:r>
          </a:p>
        </p:txBody>
      </p:sp>
      <p:sp>
        <p:nvSpPr>
          <p:cNvPr id="19" name="Rectangle 18">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30C914BA-58E3-9C43-A13A-B765DD2942C5}"/>
              </a:ext>
            </a:extLst>
          </p:cNvPr>
          <p:cNvSpPr>
            <a:spLocks noGrp="1"/>
          </p:cNvSpPr>
          <p:nvPr>
            <p:ph idx="1"/>
          </p:nvPr>
        </p:nvSpPr>
        <p:spPr>
          <a:xfrm>
            <a:off x="6259551" y="1444752"/>
            <a:ext cx="4652840" cy="3968496"/>
          </a:xfrm>
        </p:spPr>
        <p:txBody>
          <a:bodyPr anchor="ctr">
            <a:normAutofit/>
          </a:bodyPr>
          <a:lstStyle/>
          <a:p>
            <a:pPr lvl="1">
              <a:lnSpc>
                <a:spcPct val="90000"/>
              </a:lnSpc>
            </a:pPr>
            <a:r>
              <a:rPr lang="fr-BE">
                <a:solidFill>
                  <a:srgbClr val="404040"/>
                </a:solidFill>
              </a:rPr>
              <a:t>Œstrogènes</a:t>
            </a:r>
          </a:p>
          <a:p>
            <a:pPr lvl="2">
              <a:lnSpc>
                <a:spcPct val="90000"/>
              </a:lnSpc>
            </a:pPr>
            <a:r>
              <a:rPr lang="fr-BE" b="1">
                <a:solidFill>
                  <a:srgbClr val="404040"/>
                </a:solidFill>
              </a:rPr>
              <a:t>Voie transdermique privilégiée – estradiol 2 à 6 mg/jour (Oestrogel ®)</a:t>
            </a:r>
          </a:p>
          <a:p>
            <a:pPr lvl="2">
              <a:lnSpc>
                <a:spcPct val="90000"/>
              </a:lnSpc>
            </a:pPr>
            <a:r>
              <a:rPr lang="fr-BE">
                <a:solidFill>
                  <a:srgbClr val="404040"/>
                </a:solidFill>
              </a:rPr>
              <a:t>Voie orale -  valérate d’estradiol 2 à 4 mg/jour (Progynova ®)</a:t>
            </a:r>
          </a:p>
          <a:p>
            <a:pPr lvl="1">
              <a:lnSpc>
                <a:spcPct val="90000"/>
              </a:lnSpc>
            </a:pPr>
            <a:r>
              <a:rPr lang="fr-BE">
                <a:solidFill>
                  <a:srgbClr val="404040"/>
                </a:solidFill>
              </a:rPr>
              <a:t>Anti-androgènes</a:t>
            </a:r>
          </a:p>
          <a:p>
            <a:pPr lvl="2">
              <a:lnSpc>
                <a:spcPct val="90000"/>
              </a:lnSpc>
            </a:pPr>
            <a:r>
              <a:rPr lang="fr-BE" b="1">
                <a:solidFill>
                  <a:srgbClr val="404040"/>
                </a:solidFill>
              </a:rPr>
              <a:t>Spironolactone 100-200 mg/jour</a:t>
            </a:r>
          </a:p>
          <a:p>
            <a:pPr lvl="2">
              <a:lnSpc>
                <a:spcPct val="90000"/>
              </a:lnSpc>
            </a:pPr>
            <a:r>
              <a:rPr lang="fr-BE">
                <a:solidFill>
                  <a:srgbClr val="404040"/>
                </a:solidFill>
              </a:rPr>
              <a:t>Acétate de Cyprotérone 25 mg/jour /!\ méningiomes /!\</a:t>
            </a:r>
          </a:p>
          <a:p>
            <a:pPr lvl="2">
              <a:lnSpc>
                <a:spcPct val="90000"/>
              </a:lnSpc>
            </a:pPr>
            <a:r>
              <a:rPr lang="fr-BE">
                <a:solidFill>
                  <a:srgbClr val="404040"/>
                </a:solidFill>
              </a:rPr>
              <a:t>(Inhibiteurs de la 5-alpha-réductase : finastéride 2 à 2,5mg en magistrale)</a:t>
            </a:r>
          </a:p>
          <a:p>
            <a:pPr lvl="1">
              <a:lnSpc>
                <a:spcPct val="90000"/>
              </a:lnSpc>
            </a:pPr>
            <a:r>
              <a:rPr lang="fr-BE">
                <a:solidFill>
                  <a:srgbClr val="404040"/>
                </a:solidFill>
              </a:rPr>
              <a:t>Progestatifs</a:t>
            </a:r>
          </a:p>
          <a:p>
            <a:pPr lvl="2">
              <a:lnSpc>
                <a:spcPct val="90000"/>
              </a:lnSpc>
            </a:pPr>
            <a:r>
              <a:rPr lang="fr-BE">
                <a:solidFill>
                  <a:srgbClr val="404040"/>
                </a:solidFill>
              </a:rPr>
              <a:t>Rare, au cas par cas par voie transdermique</a:t>
            </a:r>
            <a:endParaRPr lang="fr-FR">
              <a:solidFill>
                <a:srgbClr val="404040"/>
              </a:solidFill>
            </a:endParaRPr>
          </a:p>
        </p:txBody>
      </p:sp>
    </p:spTree>
    <p:extLst>
      <p:ext uri="{BB962C8B-B14F-4D97-AF65-F5344CB8AC3E}">
        <p14:creationId xmlns:p14="http://schemas.microsoft.com/office/powerpoint/2010/main" val="90155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CD3FAAD-7789-CB44-8095-355E9E812EFE}"/>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300" b="1" dirty="0"/>
              <a:t>Effects of </a:t>
            </a:r>
            <a:r>
              <a:rPr lang="en-US" sz="1300" b="1" dirty="0" err="1"/>
              <a:t>oestrogen</a:t>
            </a:r>
            <a:r>
              <a:rPr lang="en-US" sz="1300" b="1" dirty="0"/>
              <a:t> and anti-androgen therapy in transgender women </a:t>
            </a:r>
            <a:br>
              <a:rPr lang="en-US" sz="1300" dirty="0"/>
            </a:br>
            <a:endParaRPr lang="en-US" sz="1300" dirty="0"/>
          </a:p>
        </p:txBody>
      </p:sp>
      <p:pic>
        <p:nvPicPr>
          <p:cNvPr id="5" name="Espace réservé du contenu 4">
            <a:extLst>
              <a:ext uri="{FF2B5EF4-FFF2-40B4-BE49-F238E27FC236}">
                <a16:creationId xmlns:a16="http://schemas.microsoft.com/office/drawing/2014/main" id="{33914982-3691-654E-B1DB-9C4204B113CD}"/>
              </a:ext>
            </a:extLst>
          </p:cNvPr>
          <p:cNvPicPr>
            <a:picLocks noGrp="1" noChangeAspect="1"/>
          </p:cNvPicPr>
          <p:nvPr>
            <p:ph idx="1"/>
          </p:nvPr>
        </p:nvPicPr>
        <p:blipFill>
          <a:blip r:embed="rId3"/>
          <a:stretch>
            <a:fillRect/>
          </a:stretch>
        </p:blipFill>
        <p:spPr>
          <a:xfrm>
            <a:off x="5318053" y="640080"/>
            <a:ext cx="6210189" cy="5263134"/>
          </a:xfrm>
          <a:prstGeom prst="rect">
            <a:avLst/>
          </a:prstGeom>
        </p:spPr>
      </p:pic>
    </p:spTree>
    <p:extLst>
      <p:ext uri="{BB962C8B-B14F-4D97-AF65-F5344CB8AC3E}">
        <p14:creationId xmlns:p14="http://schemas.microsoft.com/office/powerpoint/2010/main" val="235674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69AD88-E06B-B145-8B4B-408F4E2CD70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300">
                <a:solidFill>
                  <a:srgbClr val="FFFFFF"/>
                </a:solidFill>
              </a:rPr>
              <a:t>Traitements hormonaux : pièges et effets indésirables </a:t>
            </a:r>
          </a:p>
        </p:txBody>
      </p:sp>
      <p:sp>
        <p:nvSpPr>
          <p:cNvPr id="3" name="Espace réservé du contenu 2">
            <a:extLst>
              <a:ext uri="{FF2B5EF4-FFF2-40B4-BE49-F238E27FC236}">
                <a16:creationId xmlns:a16="http://schemas.microsoft.com/office/drawing/2014/main" id="{0BED6B40-AF83-2440-9F22-8EC6ABB5EC7A}"/>
              </a:ext>
            </a:extLst>
          </p:cNvPr>
          <p:cNvSpPr>
            <a:spLocks noGrp="1"/>
          </p:cNvSpPr>
          <p:nvPr>
            <p:ph idx="1"/>
          </p:nvPr>
        </p:nvSpPr>
        <p:spPr>
          <a:xfrm>
            <a:off x="5516172" y="438913"/>
            <a:ext cx="6249010" cy="6258836"/>
          </a:xfrm>
        </p:spPr>
        <p:txBody>
          <a:bodyPr anchor="ctr">
            <a:normAutofit lnSpcReduction="10000"/>
          </a:bodyPr>
          <a:lstStyle/>
          <a:p>
            <a:pPr>
              <a:lnSpc>
                <a:spcPct val="90000"/>
              </a:lnSpc>
            </a:pPr>
            <a:r>
              <a:rPr lang="fr-FR" sz="2000" dirty="0"/>
              <a:t>Risque de maladie </a:t>
            </a:r>
            <a:r>
              <a:rPr lang="fr-FR" sz="2000" dirty="0" err="1"/>
              <a:t>thrombo-embolique</a:t>
            </a:r>
            <a:r>
              <a:rPr lang="fr-FR" sz="2000" dirty="0"/>
              <a:t> </a:t>
            </a:r>
          </a:p>
          <a:p>
            <a:pPr>
              <a:lnSpc>
                <a:spcPct val="90000"/>
              </a:lnSpc>
            </a:pPr>
            <a:r>
              <a:rPr lang="fr-FR" sz="2000" dirty="0" err="1"/>
              <a:t>Hyperprolactinémie</a:t>
            </a:r>
            <a:r>
              <a:rPr lang="fr-FR" sz="2000" dirty="0"/>
              <a:t> – </a:t>
            </a:r>
            <a:r>
              <a:rPr lang="fr-FR" sz="2000" dirty="0" err="1"/>
              <a:t>prolactinome</a:t>
            </a:r>
            <a:r>
              <a:rPr lang="fr-FR" sz="2000" dirty="0"/>
              <a:t> </a:t>
            </a:r>
          </a:p>
          <a:p>
            <a:pPr>
              <a:lnSpc>
                <a:spcPct val="90000"/>
              </a:lnSpc>
            </a:pPr>
            <a:r>
              <a:rPr lang="fr-FR" sz="2000" dirty="0"/>
              <a:t>Ostéoporose (mauvais équilibrage œstrogènes – sédentarité – mauvaise apport en vit D) </a:t>
            </a:r>
          </a:p>
          <a:p>
            <a:pPr>
              <a:lnSpc>
                <a:spcPct val="90000"/>
              </a:lnSpc>
            </a:pPr>
            <a:r>
              <a:rPr lang="fr-FR" sz="2000" dirty="0"/>
              <a:t>Maladie hépatique : Dosage périodiquement des marqueurs hépatiques (recommandation par l’Endocrine Society) </a:t>
            </a:r>
          </a:p>
          <a:p>
            <a:pPr>
              <a:lnSpc>
                <a:spcPct val="90000"/>
              </a:lnSpc>
            </a:pPr>
            <a:r>
              <a:rPr lang="fr-FR" sz="2000" dirty="0"/>
              <a:t>Anomalies lipidiques : augmentation des triglycérides </a:t>
            </a:r>
          </a:p>
          <a:p>
            <a:pPr>
              <a:lnSpc>
                <a:spcPct val="90000"/>
              </a:lnSpc>
            </a:pPr>
            <a:r>
              <a:rPr lang="fr-FR" sz="2000" dirty="0"/>
              <a:t>Santé mentale et dépression : taux de suicide augmenté dans la population transgenre – dépistage à chaque consultation </a:t>
            </a:r>
          </a:p>
          <a:p>
            <a:pPr lvl="1">
              <a:lnSpc>
                <a:spcPct val="90000"/>
              </a:lnSpc>
              <a:buFont typeface="Wingdings" pitchFamily="2" charset="2"/>
              <a:buChar char="ü"/>
            </a:pPr>
            <a:r>
              <a:rPr lang="fr-FR" sz="1800" dirty="0"/>
              <a:t>Le traitement hormonal améliore la dysphorie de genre et la qualité de vie chez 80% des patientes transgenres selon une méta-analyse publiée en 2010.</a:t>
            </a:r>
          </a:p>
          <a:p>
            <a:pPr>
              <a:lnSpc>
                <a:spcPct val="90000"/>
              </a:lnSpc>
            </a:pPr>
            <a:r>
              <a:rPr lang="fr-FR" sz="2000" dirty="0"/>
              <a:t>Cancer du sein : risque augmenté - dépistage identique au femme cis-genre</a:t>
            </a:r>
          </a:p>
          <a:p>
            <a:pPr>
              <a:lnSpc>
                <a:spcPct val="90000"/>
              </a:lnSpc>
            </a:pPr>
            <a:r>
              <a:rPr lang="fr-FR" sz="2000" dirty="0"/>
              <a:t>Cancer de la prostate : risque diminué – dépistage vers 50 ans chez l’urologique (pas uniquement PSA !!)  </a:t>
            </a:r>
          </a:p>
          <a:p>
            <a:pPr>
              <a:lnSpc>
                <a:spcPct val="90000"/>
              </a:lnSpc>
            </a:pPr>
            <a:r>
              <a:rPr lang="fr-FR" sz="2000" dirty="0"/>
              <a:t>Méningiome : acétate de </a:t>
            </a:r>
            <a:r>
              <a:rPr lang="fr-FR" sz="2000" dirty="0" err="1"/>
              <a:t>cyprotérone</a:t>
            </a:r>
            <a:r>
              <a:rPr lang="fr-FR" sz="2000" dirty="0"/>
              <a:t> </a:t>
            </a:r>
          </a:p>
          <a:p>
            <a:pPr>
              <a:lnSpc>
                <a:spcPct val="90000"/>
              </a:lnSpc>
            </a:pPr>
            <a:endParaRPr lang="fr-FR" sz="1400" dirty="0"/>
          </a:p>
        </p:txBody>
      </p:sp>
    </p:spTree>
    <p:extLst>
      <p:ext uri="{BB962C8B-B14F-4D97-AF65-F5344CB8AC3E}">
        <p14:creationId xmlns:p14="http://schemas.microsoft.com/office/powerpoint/2010/main" val="4173028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descr="Une image contenant capture d’écran, oiseau&#10;&#10;Description générée automatiquement">
            <a:extLst>
              <a:ext uri="{FF2B5EF4-FFF2-40B4-BE49-F238E27FC236}">
                <a16:creationId xmlns:a16="http://schemas.microsoft.com/office/drawing/2014/main" id="{D337F85C-B4D7-284B-A3AA-24680E1324B1}"/>
              </a:ext>
            </a:extLst>
          </p:cNvPr>
          <p:cNvPicPr>
            <a:picLocks noGrp="1" noChangeAspect="1"/>
          </p:cNvPicPr>
          <p:nvPr>
            <p:ph idx="1"/>
          </p:nvPr>
        </p:nvPicPr>
        <p:blipFill>
          <a:blip r:embed="rId3"/>
          <a:stretch>
            <a:fillRect/>
          </a:stretch>
        </p:blipFill>
        <p:spPr>
          <a:xfrm>
            <a:off x="1219200" y="1124712"/>
            <a:ext cx="9753599" cy="4608576"/>
          </a:xfrm>
          <a:prstGeom prst="rect">
            <a:avLst/>
          </a:prstGeom>
        </p:spPr>
      </p:pic>
    </p:spTree>
    <p:extLst>
      <p:ext uri="{BB962C8B-B14F-4D97-AF65-F5344CB8AC3E}">
        <p14:creationId xmlns:p14="http://schemas.microsoft.com/office/powerpoint/2010/main" val="3578842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D0E4A-2134-B04E-A13E-873C64790B34}"/>
              </a:ext>
            </a:extLst>
          </p:cNvPr>
          <p:cNvSpPr>
            <a:spLocks noGrp="1"/>
          </p:cNvSpPr>
          <p:nvPr>
            <p:ph type="title"/>
          </p:nvPr>
        </p:nvSpPr>
        <p:spPr>
          <a:xfrm>
            <a:off x="2231136" y="964692"/>
            <a:ext cx="7729728" cy="1188720"/>
          </a:xfrm>
        </p:spPr>
        <p:txBody>
          <a:bodyPr>
            <a:normAutofit/>
          </a:bodyPr>
          <a:lstStyle/>
          <a:p>
            <a:r>
              <a:rPr lang="fr-FR" dirty="0"/>
              <a:t>Résultats</a:t>
            </a:r>
            <a:br>
              <a:rPr lang="fr-FR" dirty="0"/>
            </a:br>
            <a:r>
              <a:rPr lang="fr-FR" dirty="0"/>
              <a:t>Intéressants </a:t>
            </a:r>
          </a:p>
        </p:txBody>
      </p:sp>
      <p:graphicFrame>
        <p:nvGraphicFramePr>
          <p:cNvPr id="5" name="Espace réservé du contenu 2">
            <a:extLst>
              <a:ext uri="{FF2B5EF4-FFF2-40B4-BE49-F238E27FC236}">
                <a16:creationId xmlns:a16="http://schemas.microsoft.com/office/drawing/2014/main" id="{AA00C5CC-0554-4B2C-BEB0-52061E9BABBD}"/>
              </a:ext>
            </a:extLst>
          </p:cNvPr>
          <p:cNvGraphicFramePr>
            <a:graphicFrameLocks noGrp="1"/>
          </p:cNvGraphicFramePr>
          <p:nvPr>
            <p:ph idx="1"/>
            <p:extLst>
              <p:ext uri="{D42A27DB-BD31-4B8C-83A1-F6EECF244321}">
                <p14:modId xmlns:p14="http://schemas.microsoft.com/office/powerpoint/2010/main" val="3178013674"/>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43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9BD9CF49-0C67-E54A-951C-872BE79F261F}"/>
              </a:ext>
            </a:extLst>
          </p:cNvPr>
          <p:cNvPicPr>
            <a:picLocks noGrp="1" noChangeAspect="1"/>
          </p:cNvPicPr>
          <p:nvPr>
            <p:ph idx="1"/>
          </p:nvPr>
        </p:nvPicPr>
        <p:blipFill>
          <a:blip r:embed="rId3"/>
          <a:stretch>
            <a:fillRect/>
          </a:stretch>
        </p:blipFill>
        <p:spPr>
          <a:xfrm>
            <a:off x="978169" y="0"/>
            <a:ext cx="10497207" cy="6858000"/>
          </a:xfrm>
        </p:spPr>
      </p:pic>
    </p:spTree>
    <p:extLst>
      <p:ext uri="{BB962C8B-B14F-4D97-AF65-F5344CB8AC3E}">
        <p14:creationId xmlns:p14="http://schemas.microsoft.com/office/powerpoint/2010/main" val="67966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8F397412-A6D0-C84A-BDD5-32BCBDB2C0EB}"/>
              </a:ext>
            </a:extLst>
          </p:cNvPr>
          <p:cNvPicPr>
            <a:picLocks noChangeAspect="1"/>
          </p:cNvPicPr>
          <p:nvPr/>
        </p:nvPicPr>
        <p:blipFill rotWithShape="1">
          <a:blip r:embed="rId3">
            <a:duotone>
              <a:schemeClr val="accent2">
                <a:shade val="45000"/>
                <a:satMod val="135000"/>
              </a:schemeClr>
              <a:prstClr val="white"/>
            </a:duotone>
            <a:alphaModFix amt="25000"/>
          </a:blip>
          <a:srcRect t="20776" b="22974"/>
          <a:stretch/>
        </p:blipFill>
        <p:spPr>
          <a:xfrm>
            <a:off x="20" y="10"/>
            <a:ext cx="12191980" cy="6857990"/>
          </a:xfrm>
          <a:prstGeom prst="rect">
            <a:avLst/>
          </a:prstGeom>
        </p:spPr>
      </p:pic>
      <p:sp>
        <p:nvSpPr>
          <p:cNvPr id="2" name="Titre 1">
            <a:extLst>
              <a:ext uri="{FF2B5EF4-FFF2-40B4-BE49-F238E27FC236}">
                <a16:creationId xmlns:a16="http://schemas.microsoft.com/office/drawing/2014/main" id="{DCF89F8B-9D08-0F4F-A081-24478B9A4EB2}"/>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fr-FR" dirty="0"/>
              <a:t>Possibilités chirurgicales </a:t>
            </a:r>
          </a:p>
        </p:txBody>
      </p:sp>
      <p:graphicFrame>
        <p:nvGraphicFramePr>
          <p:cNvPr id="5" name="Espace réservé du contenu 2">
            <a:extLst>
              <a:ext uri="{FF2B5EF4-FFF2-40B4-BE49-F238E27FC236}">
                <a16:creationId xmlns:a16="http://schemas.microsoft.com/office/drawing/2014/main" id="{020B8AC9-B65F-ACD3-8868-27C8DE4DDC44}"/>
              </a:ext>
            </a:extLst>
          </p:cNvPr>
          <p:cNvGraphicFramePr>
            <a:graphicFrameLocks noGrp="1"/>
          </p:cNvGraphicFramePr>
          <p:nvPr>
            <p:ph idx="1"/>
            <p:extLst>
              <p:ext uri="{D42A27DB-BD31-4B8C-83A1-F6EECF244321}">
                <p14:modId xmlns:p14="http://schemas.microsoft.com/office/powerpoint/2010/main" val="965391869"/>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125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Une image contenant dessin au trait&#10;&#10;Description générée automatiquement">
            <a:extLst>
              <a:ext uri="{FF2B5EF4-FFF2-40B4-BE49-F238E27FC236}">
                <a16:creationId xmlns:a16="http://schemas.microsoft.com/office/drawing/2014/main" id="{055FAD65-E39B-7A49-85BD-281827B3A21A}"/>
              </a:ext>
            </a:extLst>
          </p:cNvPr>
          <p:cNvPicPr>
            <a:picLocks noChangeAspect="1"/>
          </p:cNvPicPr>
          <p:nvPr/>
        </p:nvPicPr>
        <p:blipFill>
          <a:blip r:embed="rId3"/>
          <a:stretch>
            <a:fillRect/>
          </a:stretch>
        </p:blipFill>
        <p:spPr>
          <a:xfrm>
            <a:off x="822383" y="4438781"/>
            <a:ext cx="3213100" cy="2151063"/>
          </a:xfrm>
          <a:prstGeom prst="rect">
            <a:avLst/>
          </a:prstGeom>
        </p:spPr>
      </p:pic>
      <p:sp>
        <p:nvSpPr>
          <p:cNvPr id="2" name="Titre 1">
            <a:extLst>
              <a:ext uri="{FF2B5EF4-FFF2-40B4-BE49-F238E27FC236}">
                <a16:creationId xmlns:a16="http://schemas.microsoft.com/office/drawing/2014/main" id="{1EACD89A-1664-9942-AD65-D2A49B07809C}"/>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Vaginoplastie</a:t>
            </a:r>
          </a:p>
        </p:txBody>
      </p:sp>
      <p:pic>
        <p:nvPicPr>
          <p:cNvPr id="5" name="Espace réservé du contenu 4" descr="Une image contenant dessin au trait&#10;&#10;Description générée automatiquement">
            <a:extLst>
              <a:ext uri="{FF2B5EF4-FFF2-40B4-BE49-F238E27FC236}">
                <a16:creationId xmlns:a16="http://schemas.microsoft.com/office/drawing/2014/main" id="{B79B929C-F6B1-694F-B387-FAFE457E1DC5}"/>
              </a:ext>
            </a:extLst>
          </p:cNvPr>
          <p:cNvPicPr>
            <a:picLocks noGrp="1" noChangeAspect="1"/>
          </p:cNvPicPr>
          <p:nvPr>
            <p:ph idx="1"/>
          </p:nvPr>
        </p:nvPicPr>
        <p:blipFill>
          <a:blip r:embed="rId4"/>
          <a:stretch>
            <a:fillRect/>
          </a:stretch>
        </p:blipFill>
        <p:spPr>
          <a:xfrm>
            <a:off x="822383" y="1903412"/>
            <a:ext cx="3213100" cy="2235200"/>
          </a:xfrm>
        </p:spPr>
      </p:pic>
      <p:pic>
        <p:nvPicPr>
          <p:cNvPr id="7" name="Image 6" descr="Une image contenant dessin au trait&#10;&#10;Description générée automatiquement">
            <a:extLst>
              <a:ext uri="{FF2B5EF4-FFF2-40B4-BE49-F238E27FC236}">
                <a16:creationId xmlns:a16="http://schemas.microsoft.com/office/drawing/2014/main" id="{95660672-A33E-6C4E-BB7C-E085647781F7}"/>
              </a:ext>
            </a:extLst>
          </p:cNvPr>
          <p:cNvPicPr>
            <a:picLocks noChangeAspect="1"/>
          </p:cNvPicPr>
          <p:nvPr/>
        </p:nvPicPr>
        <p:blipFill>
          <a:blip r:embed="rId5"/>
          <a:stretch>
            <a:fillRect/>
          </a:stretch>
        </p:blipFill>
        <p:spPr>
          <a:xfrm>
            <a:off x="5503989" y="2126455"/>
            <a:ext cx="6005513" cy="4449763"/>
          </a:xfrm>
          <a:prstGeom prst="rect">
            <a:avLst/>
          </a:prstGeom>
        </p:spPr>
      </p:pic>
      <p:pic>
        <p:nvPicPr>
          <p:cNvPr id="3" name="Image 2">
            <a:extLst>
              <a:ext uri="{FF2B5EF4-FFF2-40B4-BE49-F238E27FC236}">
                <a16:creationId xmlns:a16="http://schemas.microsoft.com/office/drawing/2014/main" id="{8F41B92C-77BC-E240-ADBF-4A57E7C2911C}"/>
              </a:ext>
            </a:extLst>
          </p:cNvPr>
          <p:cNvPicPr>
            <a:picLocks noChangeAspect="1"/>
          </p:cNvPicPr>
          <p:nvPr/>
        </p:nvPicPr>
        <p:blipFill>
          <a:blip r:embed="rId6"/>
          <a:stretch>
            <a:fillRect/>
          </a:stretch>
        </p:blipFill>
        <p:spPr>
          <a:xfrm>
            <a:off x="4463120" y="1841841"/>
            <a:ext cx="3213100" cy="602456"/>
          </a:xfrm>
          <a:prstGeom prst="rect">
            <a:avLst/>
          </a:prstGeom>
        </p:spPr>
      </p:pic>
      <p:sp>
        <p:nvSpPr>
          <p:cNvPr id="4" name="ZoneTexte 3">
            <a:extLst>
              <a:ext uri="{FF2B5EF4-FFF2-40B4-BE49-F238E27FC236}">
                <a16:creationId xmlns:a16="http://schemas.microsoft.com/office/drawing/2014/main" id="{8B95A112-CB92-DB4F-BCB9-BFCFA98B69E0}"/>
              </a:ext>
            </a:extLst>
          </p:cNvPr>
          <p:cNvSpPr txBox="1"/>
          <p:nvPr/>
        </p:nvSpPr>
        <p:spPr>
          <a:xfrm>
            <a:off x="426379" y="3815446"/>
            <a:ext cx="4036741" cy="646331"/>
          </a:xfrm>
          <a:prstGeom prst="rect">
            <a:avLst/>
          </a:prstGeom>
          <a:noFill/>
        </p:spPr>
        <p:txBody>
          <a:bodyPr wrap="square" rtlCol="0">
            <a:spAutoFit/>
          </a:bodyPr>
          <a:lstStyle/>
          <a:p>
            <a:r>
              <a:rPr lang="fr-FR" dirty="0">
                <a:solidFill>
                  <a:srgbClr val="0070C0"/>
                </a:solidFill>
              </a:rPr>
              <a:t>Incision cutanée avec lambeau </a:t>
            </a:r>
            <a:r>
              <a:rPr lang="fr-FR" dirty="0" err="1">
                <a:solidFill>
                  <a:srgbClr val="0070C0"/>
                </a:solidFill>
              </a:rPr>
              <a:t>périnéo</a:t>
            </a:r>
            <a:r>
              <a:rPr lang="fr-FR" dirty="0">
                <a:solidFill>
                  <a:srgbClr val="0070C0"/>
                </a:solidFill>
              </a:rPr>
              <a:t>-scrotal à pédicule postérieur </a:t>
            </a:r>
          </a:p>
        </p:txBody>
      </p:sp>
      <p:sp>
        <p:nvSpPr>
          <p:cNvPr id="6" name="ZoneTexte 5">
            <a:extLst>
              <a:ext uri="{FF2B5EF4-FFF2-40B4-BE49-F238E27FC236}">
                <a16:creationId xmlns:a16="http://schemas.microsoft.com/office/drawing/2014/main" id="{00705555-05E9-064C-825F-420DBDF89A2B}"/>
              </a:ext>
            </a:extLst>
          </p:cNvPr>
          <p:cNvSpPr txBox="1"/>
          <p:nvPr/>
        </p:nvSpPr>
        <p:spPr>
          <a:xfrm>
            <a:off x="426379" y="6399035"/>
            <a:ext cx="4240096" cy="369332"/>
          </a:xfrm>
          <a:prstGeom prst="rect">
            <a:avLst/>
          </a:prstGeom>
          <a:noFill/>
        </p:spPr>
        <p:txBody>
          <a:bodyPr wrap="square" rtlCol="0">
            <a:spAutoFit/>
          </a:bodyPr>
          <a:lstStyle/>
          <a:p>
            <a:r>
              <a:rPr lang="fr-FR" dirty="0">
                <a:solidFill>
                  <a:srgbClr val="0070C0"/>
                </a:solidFill>
              </a:rPr>
              <a:t>Résection du muscle bulbo-caverneux </a:t>
            </a:r>
          </a:p>
        </p:txBody>
      </p:sp>
      <p:sp>
        <p:nvSpPr>
          <p:cNvPr id="8" name="ZoneTexte 7">
            <a:extLst>
              <a:ext uri="{FF2B5EF4-FFF2-40B4-BE49-F238E27FC236}">
                <a16:creationId xmlns:a16="http://schemas.microsoft.com/office/drawing/2014/main" id="{4D7BB526-D7D1-244A-BF2B-F486DB534962}"/>
              </a:ext>
            </a:extLst>
          </p:cNvPr>
          <p:cNvSpPr txBox="1"/>
          <p:nvPr/>
        </p:nvSpPr>
        <p:spPr>
          <a:xfrm>
            <a:off x="9235019" y="5375889"/>
            <a:ext cx="2719088" cy="923330"/>
          </a:xfrm>
          <a:prstGeom prst="rect">
            <a:avLst/>
          </a:prstGeom>
          <a:noFill/>
        </p:spPr>
        <p:txBody>
          <a:bodyPr wrap="square" rtlCol="0">
            <a:spAutoFit/>
          </a:bodyPr>
          <a:lstStyle/>
          <a:p>
            <a:r>
              <a:rPr lang="fr-FR" dirty="0">
                <a:solidFill>
                  <a:srgbClr val="0070C0"/>
                </a:solidFill>
              </a:rPr>
              <a:t>Création de la cavité néo-vaginale entre le rectum et les voies urinaires </a:t>
            </a:r>
          </a:p>
        </p:txBody>
      </p:sp>
    </p:spTree>
    <p:extLst>
      <p:ext uri="{BB962C8B-B14F-4D97-AF65-F5344CB8AC3E}">
        <p14:creationId xmlns:p14="http://schemas.microsoft.com/office/powerpoint/2010/main" val="175431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Une image contenant texte, femme, femelle&#10;&#10;Description générée automatiquement">
            <a:extLst>
              <a:ext uri="{FF2B5EF4-FFF2-40B4-BE49-F238E27FC236}">
                <a16:creationId xmlns:a16="http://schemas.microsoft.com/office/drawing/2014/main" id="{9D6930AA-ED89-5F40-B4A9-D820402039C3}"/>
              </a:ext>
            </a:extLst>
          </p:cNvPr>
          <p:cNvPicPr>
            <a:picLocks noChangeAspect="1"/>
          </p:cNvPicPr>
          <p:nvPr/>
        </p:nvPicPr>
        <p:blipFill>
          <a:blip r:embed="rId3"/>
          <a:stretch>
            <a:fillRect/>
          </a:stretch>
        </p:blipFill>
        <p:spPr>
          <a:xfrm>
            <a:off x="924106" y="166676"/>
            <a:ext cx="4850159" cy="6466880"/>
          </a:xfrm>
          <a:prstGeom prst="rect">
            <a:avLst/>
          </a:prstGeom>
        </p:spPr>
      </p:pic>
      <p:pic>
        <p:nvPicPr>
          <p:cNvPr id="5" name="Espace réservé du contenu 4" descr="Une image contenant texte, arbre, extérieur, personne&#10;&#10;Description générée automatiquement">
            <a:extLst>
              <a:ext uri="{FF2B5EF4-FFF2-40B4-BE49-F238E27FC236}">
                <a16:creationId xmlns:a16="http://schemas.microsoft.com/office/drawing/2014/main" id="{838B6A32-921A-4B47-B3D3-15B1FCFF650D}"/>
              </a:ext>
            </a:extLst>
          </p:cNvPr>
          <p:cNvPicPr>
            <a:picLocks noGrp="1" noChangeAspect="1"/>
          </p:cNvPicPr>
          <p:nvPr>
            <p:ph idx="1"/>
          </p:nvPr>
        </p:nvPicPr>
        <p:blipFill>
          <a:blip r:embed="rId4"/>
          <a:stretch>
            <a:fillRect/>
          </a:stretch>
        </p:blipFill>
        <p:spPr>
          <a:xfrm>
            <a:off x="6417734" y="107554"/>
            <a:ext cx="4894500" cy="6526001"/>
          </a:xfrm>
          <a:prstGeom prst="rect">
            <a:avLst/>
          </a:prstGeom>
        </p:spPr>
      </p:pic>
    </p:spTree>
    <p:extLst>
      <p:ext uri="{BB962C8B-B14F-4D97-AF65-F5344CB8AC3E}">
        <p14:creationId xmlns:p14="http://schemas.microsoft.com/office/powerpoint/2010/main" val="278095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essin au trait&#10;&#10;Description générée automatiquement">
            <a:extLst>
              <a:ext uri="{FF2B5EF4-FFF2-40B4-BE49-F238E27FC236}">
                <a16:creationId xmlns:a16="http://schemas.microsoft.com/office/drawing/2014/main" id="{1508A308-274C-DF4F-8FDB-96DA08EBCE31}"/>
              </a:ext>
            </a:extLst>
          </p:cNvPr>
          <p:cNvPicPr>
            <a:picLocks noGrp="1" noChangeAspect="1"/>
          </p:cNvPicPr>
          <p:nvPr>
            <p:ph idx="1"/>
          </p:nvPr>
        </p:nvPicPr>
        <p:blipFill>
          <a:blip r:embed="rId3"/>
          <a:stretch>
            <a:fillRect/>
          </a:stretch>
        </p:blipFill>
        <p:spPr>
          <a:xfrm>
            <a:off x="732628" y="209550"/>
            <a:ext cx="2451894" cy="2984914"/>
          </a:xfrm>
        </p:spPr>
      </p:pic>
      <p:pic>
        <p:nvPicPr>
          <p:cNvPr id="7" name="Image 6">
            <a:extLst>
              <a:ext uri="{FF2B5EF4-FFF2-40B4-BE49-F238E27FC236}">
                <a16:creationId xmlns:a16="http://schemas.microsoft.com/office/drawing/2014/main" id="{FED3D451-DA46-9441-82BF-BC217F803113}"/>
              </a:ext>
            </a:extLst>
          </p:cNvPr>
          <p:cNvPicPr>
            <a:picLocks noChangeAspect="1"/>
          </p:cNvPicPr>
          <p:nvPr/>
        </p:nvPicPr>
        <p:blipFill>
          <a:blip r:embed="rId4"/>
          <a:stretch>
            <a:fillRect/>
          </a:stretch>
        </p:blipFill>
        <p:spPr>
          <a:xfrm>
            <a:off x="3745782" y="209550"/>
            <a:ext cx="2883618" cy="2915244"/>
          </a:xfrm>
          <a:prstGeom prst="rect">
            <a:avLst/>
          </a:prstGeom>
        </p:spPr>
      </p:pic>
      <p:pic>
        <p:nvPicPr>
          <p:cNvPr id="9" name="Image 8">
            <a:extLst>
              <a:ext uri="{FF2B5EF4-FFF2-40B4-BE49-F238E27FC236}">
                <a16:creationId xmlns:a16="http://schemas.microsoft.com/office/drawing/2014/main" id="{CDD42843-D1C6-4742-A1CA-BB301E326ED1}"/>
              </a:ext>
            </a:extLst>
          </p:cNvPr>
          <p:cNvPicPr>
            <a:picLocks noChangeAspect="1"/>
          </p:cNvPicPr>
          <p:nvPr/>
        </p:nvPicPr>
        <p:blipFill>
          <a:blip r:embed="rId5"/>
          <a:stretch>
            <a:fillRect/>
          </a:stretch>
        </p:blipFill>
        <p:spPr>
          <a:xfrm>
            <a:off x="7705724" y="137916"/>
            <a:ext cx="3004724" cy="2750648"/>
          </a:xfrm>
          <a:prstGeom prst="rect">
            <a:avLst/>
          </a:prstGeom>
        </p:spPr>
      </p:pic>
      <p:pic>
        <p:nvPicPr>
          <p:cNvPr id="11" name="Image 10">
            <a:extLst>
              <a:ext uri="{FF2B5EF4-FFF2-40B4-BE49-F238E27FC236}">
                <a16:creationId xmlns:a16="http://schemas.microsoft.com/office/drawing/2014/main" id="{3CA3C7B9-BCC2-A646-BF72-C6E1C0668F11}"/>
              </a:ext>
            </a:extLst>
          </p:cNvPr>
          <p:cNvPicPr>
            <a:picLocks noChangeAspect="1"/>
          </p:cNvPicPr>
          <p:nvPr/>
        </p:nvPicPr>
        <p:blipFill>
          <a:blip r:embed="rId6"/>
          <a:stretch>
            <a:fillRect/>
          </a:stretch>
        </p:blipFill>
        <p:spPr>
          <a:xfrm>
            <a:off x="732628" y="3774174"/>
            <a:ext cx="2451894" cy="3083826"/>
          </a:xfrm>
          <a:prstGeom prst="rect">
            <a:avLst/>
          </a:prstGeom>
        </p:spPr>
      </p:pic>
      <p:pic>
        <p:nvPicPr>
          <p:cNvPr id="13" name="Image 12">
            <a:extLst>
              <a:ext uri="{FF2B5EF4-FFF2-40B4-BE49-F238E27FC236}">
                <a16:creationId xmlns:a16="http://schemas.microsoft.com/office/drawing/2014/main" id="{AE13D1CB-E10E-4044-B17A-E4AF9A3C825F}"/>
              </a:ext>
            </a:extLst>
          </p:cNvPr>
          <p:cNvPicPr>
            <a:picLocks noChangeAspect="1"/>
          </p:cNvPicPr>
          <p:nvPr/>
        </p:nvPicPr>
        <p:blipFill>
          <a:blip r:embed="rId7"/>
          <a:stretch>
            <a:fillRect/>
          </a:stretch>
        </p:blipFill>
        <p:spPr>
          <a:xfrm>
            <a:off x="3908424" y="3969436"/>
            <a:ext cx="3797300" cy="2451100"/>
          </a:xfrm>
          <a:prstGeom prst="rect">
            <a:avLst/>
          </a:prstGeom>
        </p:spPr>
      </p:pic>
      <p:pic>
        <p:nvPicPr>
          <p:cNvPr id="15" name="Image 14" descr="Une image contenant dessin au trait&#10;&#10;Description générée automatiquement">
            <a:extLst>
              <a:ext uri="{FF2B5EF4-FFF2-40B4-BE49-F238E27FC236}">
                <a16:creationId xmlns:a16="http://schemas.microsoft.com/office/drawing/2014/main" id="{05F15743-5F16-7F4E-8D34-15E42615F8EA}"/>
              </a:ext>
            </a:extLst>
          </p:cNvPr>
          <p:cNvPicPr>
            <a:picLocks noChangeAspect="1"/>
          </p:cNvPicPr>
          <p:nvPr/>
        </p:nvPicPr>
        <p:blipFill>
          <a:blip r:embed="rId8"/>
          <a:stretch>
            <a:fillRect/>
          </a:stretch>
        </p:blipFill>
        <p:spPr>
          <a:xfrm>
            <a:off x="8429626" y="3109506"/>
            <a:ext cx="2883618" cy="3559777"/>
          </a:xfrm>
          <a:prstGeom prst="rect">
            <a:avLst/>
          </a:prstGeom>
        </p:spPr>
      </p:pic>
      <p:sp>
        <p:nvSpPr>
          <p:cNvPr id="2" name="ZoneTexte 1">
            <a:extLst>
              <a:ext uri="{FF2B5EF4-FFF2-40B4-BE49-F238E27FC236}">
                <a16:creationId xmlns:a16="http://schemas.microsoft.com/office/drawing/2014/main" id="{142B714E-591E-7E43-9044-908B3F30B29B}"/>
              </a:ext>
            </a:extLst>
          </p:cNvPr>
          <p:cNvSpPr txBox="1"/>
          <p:nvPr/>
        </p:nvSpPr>
        <p:spPr>
          <a:xfrm>
            <a:off x="2444448" y="2015725"/>
            <a:ext cx="1413948" cy="2092881"/>
          </a:xfrm>
          <a:prstGeom prst="rect">
            <a:avLst/>
          </a:prstGeom>
          <a:noFill/>
        </p:spPr>
        <p:txBody>
          <a:bodyPr wrap="square" rtlCol="0">
            <a:spAutoFit/>
          </a:bodyPr>
          <a:lstStyle/>
          <a:p>
            <a:r>
              <a:rPr lang="fr-BE" sz="1600" dirty="0">
                <a:solidFill>
                  <a:srgbClr val="0070C0"/>
                </a:solidFill>
              </a:rPr>
              <a:t>Dissection de la peau pénienne et extériorisation du squelette de la verge par le périnée.</a:t>
            </a:r>
          </a:p>
          <a:p>
            <a:endParaRPr lang="fr-FR" dirty="0"/>
          </a:p>
        </p:txBody>
      </p:sp>
      <p:sp>
        <p:nvSpPr>
          <p:cNvPr id="3" name="ZoneTexte 2">
            <a:extLst>
              <a:ext uri="{FF2B5EF4-FFF2-40B4-BE49-F238E27FC236}">
                <a16:creationId xmlns:a16="http://schemas.microsoft.com/office/drawing/2014/main" id="{1CFAE7A5-3B46-734F-9875-3BC5AC3E4EE2}"/>
              </a:ext>
            </a:extLst>
          </p:cNvPr>
          <p:cNvSpPr txBox="1"/>
          <p:nvPr/>
        </p:nvSpPr>
        <p:spPr>
          <a:xfrm>
            <a:off x="6562425" y="437464"/>
            <a:ext cx="1210274" cy="2585323"/>
          </a:xfrm>
          <a:prstGeom prst="rect">
            <a:avLst/>
          </a:prstGeom>
          <a:noFill/>
        </p:spPr>
        <p:txBody>
          <a:bodyPr wrap="square" rtlCol="0">
            <a:spAutoFit/>
          </a:bodyPr>
          <a:lstStyle/>
          <a:p>
            <a:r>
              <a:rPr lang="fr-BE" sz="1600" dirty="0">
                <a:solidFill>
                  <a:srgbClr val="0070C0"/>
                </a:solidFill>
              </a:rPr>
              <a:t>Dessin du néo-clitoris au dos du gland, et de son pédicule vasculo-nerveux (au dos de la verge).</a:t>
            </a:r>
          </a:p>
          <a:p>
            <a:endParaRPr lang="fr-FR" dirty="0"/>
          </a:p>
        </p:txBody>
      </p:sp>
      <p:sp>
        <p:nvSpPr>
          <p:cNvPr id="4" name="ZoneTexte 3">
            <a:extLst>
              <a:ext uri="{FF2B5EF4-FFF2-40B4-BE49-F238E27FC236}">
                <a16:creationId xmlns:a16="http://schemas.microsoft.com/office/drawing/2014/main" id="{C48FCD0A-2BDC-CE4D-8334-2C81634BDFBB}"/>
              </a:ext>
            </a:extLst>
          </p:cNvPr>
          <p:cNvSpPr txBox="1"/>
          <p:nvPr/>
        </p:nvSpPr>
        <p:spPr>
          <a:xfrm>
            <a:off x="10710448" y="209550"/>
            <a:ext cx="1481552" cy="2585323"/>
          </a:xfrm>
          <a:prstGeom prst="rect">
            <a:avLst/>
          </a:prstGeom>
          <a:noFill/>
        </p:spPr>
        <p:txBody>
          <a:bodyPr wrap="square" rtlCol="0">
            <a:spAutoFit/>
          </a:bodyPr>
          <a:lstStyle/>
          <a:p>
            <a:r>
              <a:rPr lang="fr-BE" sz="1600" dirty="0">
                <a:solidFill>
                  <a:srgbClr val="0070C0"/>
                </a:solidFill>
              </a:rPr>
              <a:t>Dissection du néo-clitoris et de son pédicule, avec ou sans l’albuginée dorsale des corps caverneux.</a:t>
            </a:r>
          </a:p>
          <a:p>
            <a:endParaRPr lang="fr-FR" dirty="0"/>
          </a:p>
        </p:txBody>
      </p:sp>
      <p:sp>
        <p:nvSpPr>
          <p:cNvPr id="6" name="ZoneTexte 5">
            <a:extLst>
              <a:ext uri="{FF2B5EF4-FFF2-40B4-BE49-F238E27FC236}">
                <a16:creationId xmlns:a16="http://schemas.microsoft.com/office/drawing/2014/main" id="{DC1C0462-69C9-A74E-BB35-B460FC9F87B3}"/>
              </a:ext>
            </a:extLst>
          </p:cNvPr>
          <p:cNvSpPr txBox="1"/>
          <p:nvPr/>
        </p:nvSpPr>
        <p:spPr>
          <a:xfrm>
            <a:off x="2541450" y="4777033"/>
            <a:ext cx="1204332" cy="1354217"/>
          </a:xfrm>
          <a:prstGeom prst="rect">
            <a:avLst/>
          </a:prstGeom>
          <a:noFill/>
        </p:spPr>
        <p:txBody>
          <a:bodyPr wrap="square" rtlCol="0">
            <a:spAutoFit/>
          </a:bodyPr>
          <a:lstStyle/>
          <a:p>
            <a:r>
              <a:rPr lang="fr-BE" sz="1600" dirty="0">
                <a:solidFill>
                  <a:srgbClr val="0070C0"/>
                </a:solidFill>
              </a:rPr>
              <a:t>Séparation de l’urètre et des corps caverneux.</a:t>
            </a:r>
          </a:p>
          <a:p>
            <a:endParaRPr lang="fr-FR" dirty="0"/>
          </a:p>
        </p:txBody>
      </p:sp>
      <p:sp>
        <p:nvSpPr>
          <p:cNvPr id="10" name="ZoneTexte 9">
            <a:extLst>
              <a:ext uri="{FF2B5EF4-FFF2-40B4-BE49-F238E27FC236}">
                <a16:creationId xmlns:a16="http://schemas.microsoft.com/office/drawing/2014/main" id="{B864E5BA-6B3B-5B47-A223-67BAAF9D189E}"/>
              </a:ext>
            </a:extLst>
          </p:cNvPr>
          <p:cNvSpPr txBox="1"/>
          <p:nvPr/>
        </p:nvSpPr>
        <p:spPr>
          <a:xfrm>
            <a:off x="6312400" y="5589539"/>
            <a:ext cx="1622570" cy="830997"/>
          </a:xfrm>
          <a:prstGeom prst="rect">
            <a:avLst/>
          </a:prstGeom>
          <a:noFill/>
        </p:spPr>
        <p:txBody>
          <a:bodyPr wrap="square" rtlCol="0">
            <a:spAutoFit/>
          </a:bodyPr>
          <a:lstStyle/>
          <a:p>
            <a:r>
              <a:rPr lang="fr-BE" sz="1600" dirty="0">
                <a:solidFill>
                  <a:srgbClr val="0070C0"/>
                </a:solidFill>
              </a:rPr>
              <a:t>Séparation des corps caverneux entre eux.</a:t>
            </a:r>
          </a:p>
        </p:txBody>
      </p:sp>
      <p:sp>
        <p:nvSpPr>
          <p:cNvPr id="12" name="ZoneTexte 11">
            <a:extLst>
              <a:ext uri="{FF2B5EF4-FFF2-40B4-BE49-F238E27FC236}">
                <a16:creationId xmlns:a16="http://schemas.microsoft.com/office/drawing/2014/main" id="{3FD6D433-7AE3-2246-8855-27BB583D197A}"/>
              </a:ext>
            </a:extLst>
          </p:cNvPr>
          <p:cNvSpPr txBox="1"/>
          <p:nvPr/>
        </p:nvSpPr>
        <p:spPr>
          <a:xfrm>
            <a:off x="10322551" y="4777033"/>
            <a:ext cx="1605775" cy="2092881"/>
          </a:xfrm>
          <a:prstGeom prst="rect">
            <a:avLst/>
          </a:prstGeom>
          <a:noFill/>
        </p:spPr>
        <p:txBody>
          <a:bodyPr wrap="square" rtlCol="0">
            <a:spAutoFit/>
          </a:bodyPr>
          <a:lstStyle/>
          <a:p>
            <a:r>
              <a:rPr lang="fr-BE" sz="1600" dirty="0">
                <a:solidFill>
                  <a:srgbClr val="0070C0"/>
                </a:solidFill>
              </a:rPr>
              <a:t>Résection des corps caverneux au niveau du pubis, et suture de leurs moignons l’un à l’autre.</a:t>
            </a:r>
            <a:endParaRPr lang="fr-FR" sz="1600" dirty="0">
              <a:solidFill>
                <a:srgbClr val="0070C0"/>
              </a:solidFill>
            </a:endParaRPr>
          </a:p>
          <a:p>
            <a:endParaRPr lang="fr-FR" dirty="0"/>
          </a:p>
        </p:txBody>
      </p:sp>
    </p:spTree>
    <p:extLst>
      <p:ext uri="{BB962C8B-B14F-4D97-AF65-F5344CB8AC3E}">
        <p14:creationId xmlns:p14="http://schemas.microsoft.com/office/powerpoint/2010/main" val="2132443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dessin au trait&#10;&#10;Description générée automatiquement">
            <a:extLst>
              <a:ext uri="{FF2B5EF4-FFF2-40B4-BE49-F238E27FC236}">
                <a16:creationId xmlns:a16="http://schemas.microsoft.com/office/drawing/2014/main" id="{B8F747D9-E44D-9943-8D16-E46C786E097C}"/>
              </a:ext>
            </a:extLst>
          </p:cNvPr>
          <p:cNvPicPr>
            <a:picLocks noGrp="1" noChangeAspect="1"/>
          </p:cNvPicPr>
          <p:nvPr>
            <p:ph idx="1"/>
          </p:nvPr>
        </p:nvPicPr>
        <p:blipFill>
          <a:blip r:embed="rId3"/>
          <a:stretch>
            <a:fillRect/>
          </a:stretch>
        </p:blipFill>
        <p:spPr>
          <a:xfrm>
            <a:off x="262659" y="204455"/>
            <a:ext cx="3187700" cy="2971800"/>
          </a:xfrm>
        </p:spPr>
      </p:pic>
      <p:pic>
        <p:nvPicPr>
          <p:cNvPr id="7" name="Image 6" descr="Une image contenant dessin au trait&#10;&#10;Description générée automatiquement">
            <a:extLst>
              <a:ext uri="{FF2B5EF4-FFF2-40B4-BE49-F238E27FC236}">
                <a16:creationId xmlns:a16="http://schemas.microsoft.com/office/drawing/2014/main" id="{2E18F5C0-3A74-194A-8AD6-00501C9D0DEF}"/>
              </a:ext>
            </a:extLst>
          </p:cNvPr>
          <p:cNvPicPr>
            <a:picLocks noChangeAspect="1"/>
          </p:cNvPicPr>
          <p:nvPr/>
        </p:nvPicPr>
        <p:blipFill>
          <a:blip r:embed="rId4"/>
          <a:stretch>
            <a:fillRect/>
          </a:stretch>
        </p:blipFill>
        <p:spPr>
          <a:xfrm>
            <a:off x="4079875" y="204455"/>
            <a:ext cx="2835275" cy="2977586"/>
          </a:xfrm>
          <a:prstGeom prst="rect">
            <a:avLst/>
          </a:prstGeom>
        </p:spPr>
      </p:pic>
      <p:pic>
        <p:nvPicPr>
          <p:cNvPr id="9" name="Image 8" descr="Une image contenant dessin au trait&#10;&#10;Description générée automatiquement">
            <a:extLst>
              <a:ext uri="{FF2B5EF4-FFF2-40B4-BE49-F238E27FC236}">
                <a16:creationId xmlns:a16="http://schemas.microsoft.com/office/drawing/2014/main" id="{7A5A2E41-4FA6-1940-A2BD-3CA07CD1FE73}"/>
              </a:ext>
            </a:extLst>
          </p:cNvPr>
          <p:cNvPicPr>
            <a:picLocks noChangeAspect="1"/>
          </p:cNvPicPr>
          <p:nvPr/>
        </p:nvPicPr>
        <p:blipFill>
          <a:blip r:embed="rId5"/>
          <a:stretch>
            <a:fillRect/>
          </a:stretch>
        </p:blipFill>
        <p:spPr>
          <a:xfrm>
            <a:off x="8741643" y="204455"/>
            <a:ext cx="2471791" cy="4424695"/>
          </a:xfrm>
          <a:prstGeom prst="rect">
            <a:avLst/>
          </a:prstGeom>
        </p:spPr>
      </p:pic>
      <p:pic>
        <p:nvPicPr>
          <p:cNvPr id="11" name="Image 10" descr="Une image contenant dessin au trait&#10;&#10;Description générée automatiquement">
            <a:extLst>
              <a:ext uri="{FF2B5EF4-FFF2-40B4-BE49-F238E27FC236}">
                <a16:creationId xmlns:a16="http://schemas.microsoft.com/office/drawing/2014/main" id="{8339B3F1-097A-9D48-B114-8EE7496646ED}"/>
              </a:ext>
            </a:extLst>
          </p:cNvPr>
          <p:cNvPicPr>
            <a:picLocks noChangeAspect="1"/>
          </p:cNvPicPr>
          <p:nvPr/>
        </p:nvPicPr>
        <p:blipFill>
          <a:blip r:embed="rId6"/>
          <a:stretch>
            <a:fillRect/>
          </a:stretch>
        </p:blipFill>
        <p:spPr>
          <a:xfrm>
            <a:off x="573433" y="3429000"/>
            <a:ext cx="2109441" cy="2977587"/>
          </a:xfrm>
          <a:prstGeom prst="rect">
            <a:avLst/>
          </a:prstGeom>
        </p:spPr>
      </p:pic>
      <p:pic>
        <p:nvPicPr>
          <p:cNvPr id="13" name="Image 12" descr="Une image contenant flèche&#10;&#10;Description générée automatiquement">
            <a:extLst>
              <a:ext uri="{FF2B5EF4-FFF2-40B4-BE49-F238E27FC236}">
                <a16:creationId xmlns:a16="http://schemas.microsoft.com/office/drawing/2014/main" id="{A38AA9FC-93EB-DF48-B760-CAB87142AD8E}"/>
              </a:ext>
            </a:extLst>
          </p:cNvPr>
          <p:cNvPicPr>
            <a:picLocks noChangeAspect="1"/>
          </p:cNvPicPr>
          <p:nvPr/>
        </p:nvPicPr>
        <p:blipFill>
          <a:blip r:embed="rId7"/>
          <a:stretch>
            <a:fillRect/>
          </a:stretch>
        </p:blipFill>
        <p:spPr>
          <a:xfrm>
            <a:off x="4079875" y="3429000"/>
            <a:ext cx="3327400" cy="2857500"/>
          </a:xfrm>
          <a:prstGeom prst="rect">
            <a:avLst/>
          </a:prstGeom>
        </p:spPr>
      </p:pic>
      <p:sp>
        <p:nvSpPr>
          <p:cNvPr id="2" name="ZoneTexte 1">
            <a:extLst>
              <a:ext uri="{FF2B5EF4-FFF2-40B4-BE49-F238E27FC236}">
                <a16:creationId xmlns:a16="http://schemas.microsoft.com/office/drawing/2014/main" id="{94659F30-BD3B-5748-8F28-480D6EE7D79B}"/>
              </a:ext>
            </a:extLst>
          </p:cNvPr>
          <p:cNvSpPr txBox="1"/>
          <p:nvPr/>
        </p:nvSpPr>
        <p:spPr>
          <a:xfrm>
            <a:off x="58677" y="2837701"/>
            <a:ext cx="3595663" cy="338554"/>
          </a:xfrm>
          <a:prstGeom prst="rect">
            <a:avLst/>
          </a:prstGeom>
          <a:noFill/>
        </p:spPr>
        <p:txBody>
          <a:bodyPr wrap="square" rtlCol="0">
            <a:spAutoFit/>
          </a:bodyPr>
          <a:lstStyle/>
          <a:p>
            <a:r>
              <a:rPr lang="fr-BE" sz="1600" dirty="0">
                <a:solidFill>
                  <a:srgbClr val="0070C0"/>
                </a:solidFill>
              </a:rPr>
              <a:t>Résection du bulbe spongieux de l’urètre</a:t>
            </a:r>
            <a:endParaRPr lang="fr-FR" sz="1600" dirty="0">
              <a:solidFill>
                <a:srgbClr val="0070C0"/>
              </a:solidFill>
            </a:endParaRPr>
          </a:p>
        </p:txBody>
      </p:sp>
      <p:sp>
        <p:nvSpPr>
          <p:cNvPr id="3" name="ZoneTexte 2">
            <a:extLst>
              <a:ext uri="{FF2B5EF4-FFF2-40B4-BE49-F238E27FC236}">
                <a16:creationId xmlns:a16="http://schemas.microsoft.com/office/drawing/2014/main" id="{4B5C198E-5358-6541-99A0-D7DF69DF9E03}"/>
              </a:ext>
            </a:extLst>
          </p:cNvPr>
          <p:cNvSpPr txBox="1"/>
          <p:nvPr/>
        </p:nvSpPr>
        <p:spPr>
          <a:xfrm>
            <a:off x="4294621" y="2966967"/>
            <a:ext cx="2835275" cy="338554"/>
          </a:xfrm>
          <a:prstGeom prst="rect">
            <a:avLst/>
          </a:prstGeom>
          <a:noFill/>
        </p:spPr>
        <p:txBody>
          <a:bodyPr wrap="square" rtlCol="0">
            <a:spAutoFit/>
          </a:bodyPr>
          <a:lstStyle/>
          <a:p>
            <a:r>
              <a:rPr lang="fr-FR" sz="1600" dirty="0" err="1">
                <a:solidFill>
                  <a:srgbClr val="0070C0"/>
                </a:solidFill>
              </a:rPr>
              <a:t>Orchidectomie</a:t>
            </a:r>
            <a:r>
              <a:rPr lang="fr-FR" sz="1600" dirty="0">
                <a:solidFill>
                  <a:srgbClr val="0070C0"/>
                </a:solidFill>
              </a:rPr>
              <a:t> bilatérale </a:t>
            </a:r>
          </a:p>
        </p:txBody>
      </p:sp>
      <p:sp>
        <p:nvSpPr>
          <p:cNvPr id="4" name="ZoneTexte 3">
            <a:extLst>
              <a:ext uri="{FF2B5EF4-FFF2-40B4-BE49-F238E27FC236}">
                <a16:creationId xmlns:a16="http://schemas.microsoft.com/office/drawing/2014/main" id="{585EA5BF-2B13-E945-9B4F-A4B36B0810D2}"/>
              </a:ext>
            </a:extLst>
          </p:cNvPr>
          <p:cNvSpPr txBox="1"/>
          <p:nvPr/>
        </p:nvSpPr>
        <p:spPr>
          <a:xfrm>
            <a:off x="8026074" y="4629150"/>
            <a:ext cx="3902927" cy="1107996"/>
          </a:xfrm>
          <a:prstGeom prst="rect">
            <a:avLst/>
          </a:prstGeom>
          <a:noFill/>
        </p:spPr>
        <p:txBody>
          <a:bodyPr wrap="square" rtlCol="0">
            <a:spAutoFit/>
          </a:bodyPr>
          <a:lstStyle/>
          <a:p>
            <a:r>
              <a:rPr lang="fr-BE" sz="1600" dirty="0">
                <a:solidFill>
                  <a:srgbClr val="0070C0"/>
                </a:solidFill>
              </a:rPr>
              <a:t>Fixation du néo-clitoris aux moignons des corps caverneux, et de son pédicule vasculo-nerveux au-dessus du pubis.</a:t>
            </a:r>
          </a:p>
          <a:p>
            <a:endParaRPr lang="fr-FR" dirty="0"/>
          </a:p>
        </p:txBody>
      </p:sp>
      <p:sp>
        <p:nvSpPr>
          <p:cNvPr id="6" name="ZoneTexte 5">
            <a:extLst>
              <a:ext uri="{FF2B5EF4-FFF2-40B4-BE49-F238E27FC236}">
                <a16:creationId xmlns:a16="http://schemas.microsoft.com/office/drawing/2014/main" id="{116772F1-1BD2-C049-9BFA-EFFFABFF05C7}"/>
              </a:ext>
            </a:extLst>
          </p:cNvPr>
          <p:cNvSpPr txBox="1"/>
          <p:nvPr/>
        </p:nvSpPr>
        <p:spPr>
          <a:xfrm>
            <a:off x="2610111" y="3539935"/>
            <a:ext cx="1327782" cy="3077766"/>
          </a:xfrm>
          <a:prstGeom prst="rect">
            <a:avLst/>
          </a:prstGeom>
          <a:noFill/>
        </p:spPr>
        <p:txBody>
          <a:bodyPr wrap="square" rtlCol="0">
            <a:spAutoFit/>
          </a:bodyPr>
          <a:lstStyle/>
          <a:p>
            <a:r>
              <a:rPr lang="fr-BE" sz="1600" dirty="0">
                <a:solidFill>
                  <a:srgbClr val="0070C0"/>
                </a:solidFill>
              </a:rPr>
              <a:t>Suture du lambeau </a:t>
            </a:r>
            <a:r>
              <a:rPr lang="fr-BE" sz="1600" dirty="0" err="1">
                <a:solidFill>
                  <a:srgbClr val="0070C0"/>
                </a:solidFill>
              </a:rPr>
              <a:t>périnéo</a:t>
            </a:r>
            <a:r>
              <a:rPr lang="fr-BE" sz="1600" dirty="0">
                <a:solidFill>
                  <a:srgbClr val="0070C0"/>
                </a:solidFill>
              </a:rPr>
              <a:t>-scrotal à la peau de la verge, et invagination de l’ensemble pour tapisser la cavité néo-</a:t>
            </a:r>
            <a:r>
              <a:rPr lang="fr-BE" sz="1600" dirty="0" err="1">
                <a:solidFill>
                  <a:srgbClr val="0070C0"/>
                </a:solidFill>
              </a:rPr>
              <a:t>vaginalle</a:t>
            </a:r>
            <a:r>
              <a:rPr lang="fr-BE" sz="1600" dirty="0">
                <a:solidFill>
                  <a:srgbClr val="0070C0"/>
                </a:solidFill>
              </a:rPr>
              <a:t>.</a:t>
            </a:r>
          </a:p>
          <a:p>
            <a:endParaRPr lang="fr-FR" dirty="0"/>
          </a:p>
        </p:txBody>
      </p:sp>
    </p:spTree>
    <p:extLst>
      <p:ext uri="{BB962C8B-B14F-4D97-AF65-F5344CB8AC3E}">
        <p14:creationId xmlns:p14="http://schemas.microsoft.com/office/powerpoint/2010/main" val="38354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0E2DE53-2D96-424F-B100-89C86621B6EE}"/>
              </a:ext>
            </a:extLst>
          </p:cNvPr>
          <p:cNvPicPr>
            <a:picLocks noGrp="1" noChangeAspect="1"/>
          </p:cNvPicPr>
          <p:nvPr>
            <p:ph idx="1"/>
          </p:nvPr>
        </p:nvPicPr>
        <p:blipFill>
          <a:blip r:embed="rId3"/>
          <a:stretch>
            <a:fillRect/>
          </a:stretch>
        </p:blipFill>
        <p:spPr>
          <a:xfrm>
            <a:off x="445720" y="1253331"/>
            <a:ext cx="3450657" cy="4351338"/>
          </a:xfrm>
        </p:spPr>
      </p:pic>
      <p:pic>
        <p:nvPicPr>
          <p:cNvPr id="7" name="Image 6" descr="Une image contenant extérieur, dessin au trait&#10;&#10;Description générée automatiquement">
            <a:extLst>
              <a:ext uri="{FF2B5EF4-FFF2-40B4-BE49-F238E27FC236}">
                <a16:creationId xmlns:a16="http://schemas.microsoft.com/office/drawing/2014/main" id="{C1B50415-B4A2-E249-9CC5-B04B5CDC0411}"/>
              </a:ext>
            </a:extLst>
          </p:cNvPr>
          <p:cNvPicPr>
            <a:picLocks noChangeAspect="1"/>
          </p:cNvPicPr>
          <p:nvPr/>
        </p:nvPicPr>
        <p:blipFill>
          <a:blip r:embed="rId4"/>
          <a:stretch>
            <a:fillRect/>
          </a:stretch>
        </p:blipFill>
        <p:spPr>
          <a:xfrm>
            <a:off x="4307825" y="2044700"/>
            <a:ext cx="3987800" cy="2514600"/>
          </a:xfrm>
          <a:prstGeom prst="rect">
            <a:avLst/>
          </a:prstGeom>
        </p:spPr>
      </p:pic>
      <p:pic>
        <p:nvPicPr>
          <p:cNvPr id="9" name="Image 8">
            <a:extLst>
              <a:ext uri="{FF2B5EF4-FFF2-40B4-BE49-F238E27FC236}">
                <a16:creationId xmlns:a16="http://schemas.microsoft.com/office/drawing/2014/main" id="{DA526EA1-7CA4-CF44-90FD-B3ABB57A944C}"/>
              </a:ext>
            </a:extLst>
          </p:cNvPr>
          <p:cNvPicPr>
            <a:picLocks noChangeAspect="1"/>
          </p:cNvPicPr>
          <p:nvPr/>
        </p:nvPicPr>
        <p:blipFill>
          <a:blip r:embed="rId5"/>
          <a:stretch>
            <a:fillRect/>
          </a:stretch>
        </p:blipFill>
        <p:spPr>
          <a:xfrm>
            <a:off x="8295625" y="2044700"/>
            <a:ext cx="3657600" cy="2768600"/>
          </a:xfrm>
          <a:prstGeom prst="rect">
            <a:avLst/>
          </a:prstGeom>
        </p:spPr>
      </p:pic>
      <p:sp>
        <p:nvSpPr>
          <p:cNvPr id="2" name="ZoneTexte 1">
            <a:extLst>
              <a:ext uri="{FF2B5EF4-FFF2-40B4-BE49-F238E27FC236}">
                <a16:creationId xmlns:a16="http://schemas.microsoft.com/office/drawing/2014/main" id="{0B42EAE7-FE81-2D4A-B6B6-F3701AB0BC5B}"/>
              </a:ext>
            </a:extLst>
          </p:cNvPr>
          <p:cNvSpPr txBox="1"/>
          <p:nvPr/>
        </p:nvSpPr>
        <p:spPr>
          <a:xfrm>
            <a:off x="267629" y="5604669"/>
            <a:ext cx="4304371" cy="1354217"/>
          </a:xfrm>
          <a:prstGeom prst="rect">
            <a:avLst/>
          </a:prstGeom>
          <a:noFill/>
        </p:spPr>
        <p:txBody>
          <a:bodyPr wrap="square" rtlCol="0">
            <a:spAutoFit/>
          </a:bodyPr>
          <a:lstStyle/>
          <a:p>
            <a:r>
              <a:rPr lang="fr-BE" sz="1600" dirty="0">
                <a:solidFill>
                  <a:srgbClr val="0070C0"/>
                </a:solidFill>
              </a:rPr>
              <a:t>Extériorisation du néo-clitoris et du méat urinaire, avec une plastie d’agrandissement systématique de ce dernier pour limiter son rétrécissement, qui est constant.</a:t>
            </a:r>
            <a:br>
              <a:rPr lang="fr-BE" dirty="0"/>
            </a:br>
            <a:endParaRPr lang="fr-FR" dirty="0"/>
          </a:p>
        </p:txBody>
      </p:sp>
      <p:sp>
        <p:nvSpPr>
          <p:cNvPr id="3" name="ZoneTexte 2">
            <a:extLst>
              <a:ext uri="{FF2B5EF4-FFF2-40B4-BE49-F238E27FC236}">
                <a16:creationId xmlns:a16="http://schemas.microsoft.com/office/drawing/2014/main" id="{BE9235E8-70A5-3B4B-8EB1-35DD871D14C0}"/>
              </a:ext>
            </a:extLst>
          </p:cNvPr>
          <p:cNvSpPr txBox="1"/>
          <p:nvPr/>
        </p:nvSpPr>
        <p:spPr>
          <a:xfrm>
            <a:off x="5084074" y="1736923"/>
            <a:ext cx="6423102" cy="615553"/>
          </a:xfrm>
          <a:prstGeom prst="rect">
            <a:avLst/>
          </a:prstGeom>
          <a:noFill/>
        </p:spPr>
        <p:txBody>
          <a:bodyPr wrap="square" rtlCol="0">
            <a:spAutoFit/>
          </a:bodyPr>
          <a:lstStyle/>
          <a:p>
            <a:r>
              <a:rPr lang="fr-BE" sz="1600" dirty="0">
                <a:solidFill>
                  <a:srgbClr val="0070C0"/>
                </a:solidFill>
              </a:rPr>
              <a:t>Résection de la peau scrotale excédentaire et suture des grandes lèvres.</a:t>
            </a:r>
          </a:p>
          <a:p>
            <a:endParaRPr lang="fr-FR" dirty="0"/>
          </a:p>
        </p:txBody>
      </p:sp>
    </p:spTree>
    <p:extLst>
      <p:ext uri="{BB962C8B-B14F-4D97-AF65-F5344CB8AC3E}">
        <p14:creationId xmlns:p14="http://schemas.microsoft.com/office/powerpoint/2010/main" val="258682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B999A-A12B-BF41-864A-C2E7292EB67A}"/>
              </a:ext>
            </a:extLst>
          </p:cNvPr>
          <p:cNvSpPr>
            <a:spLocks noGrp="1"/>
          </p:cNvSpPr>
          <p:nvPr>
            <p:ph type="title"/>
          </p:nvPr>
        </p:nvSpPr>
        <p:spPr>
          <a:xfrm>
            <a:off x="2231136" y="964692"/>
            <a:ext cx="7729728" cy="1188720"/>
          </a:xfrm>
          <a:prstGeom prst="rect">
            <a:avLst/>
          </a:prstGeom>
        </p:spPr>
        <p:txBody>
          <a:bodyPr>
            <a:normAutofit/>
          </a:bodyPr>
          <a:lstStyle/>
          <a:p>
            <a:r>
              <a:rPr lang="fr-FR"/>
              <a:t>Transgender men </a:t>
            </a:r>
          </a:p>
        </p:txBody>
      </p:sp>
      <p:graphicFrame>
        <p:nvGraphicFramePr>
          <p:cNvPr id="14" name="Espace réservé du contenu 2">
            <a:extLst>
              <a:ext uri="{FF2B5EF4-FFF2-40B4-BE49-F238E27FC236}">
                <a16:creationId xmlns:a16="http://schemas.microsoft.com/office/drawing/2014/main" id="{88817422-B444-D576-FA82-863193609403}"/>
              </a:ext>
            </a:extLst>
          </p:cNvPr>
          <p:cNvGraphicFramePr>
            <a:graphicFrameLocks noGrp="1"/>
          </p:cNvGraphicFramePr>
          <p:nvPr>
            <p:ph idx="1"/>
            <p:extLst>
              <p:ext uri="{D42A27DB-BD31-4B8C-83A1-F6EECF244321}">
                <p14:modId xmlns:p14="http://schemas.microsoft.com/office/powerpoint/2010/main" val="219774164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88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FB025B-00CE-954F-8F4B-EEC9CB9C369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600">
                <a:solidFill>
                  <a:srgbClr val="FFFFFF"/>
                </a:solidFill>
              </a:rPr>
              <a:t>Traitement hormonal </a:t>
            </a:r>
          </a:p>
        </p:txBody>
      </p:sp>
      <p:sp>
        <p:nvSpPr>
          <p:cNvPr id="3" name="Espace réservé du contenu 2">
            <a:extLst>
              <a:ext uri="{FF2B5EF4-FFF2-40B4-BE49-F238E27FC236}">
                <a16:creationId xmlns:a16="http://schemas.microsoft.com/office/drawing/2014/main" id="{B143EF54-E243-084A-99B5-9AE9D12C43A9}"/>
              </a:ext>
            </a:extLst>
          </p:cNvPr>
          <p:cNvSpPr>
            <a:spLocks noGrp="1"/>
          </p:cNvSpPr>
          <p:nvPr>
            <p:ph idx="1"/>
          </p:nvPr>
        </p:nvSpPr>
        <p:spPr>
          <a:xfrm>
            <a:off x="5591694" y="1402080"/>
            <a:ext cx="6081193" cy="4053840"/>
          </a:xfrm>
        </p:spPr>
        <p:txBody>
          <a:bodyPr anchor="ctr">
            <a:normAutofit/>
          </a:bodyPr>
          <a:lstStyle/>
          <a:p>
            <a:r>
              <a:rPr lang="fr-FR" sz="2000" dirty="0"/>
              <a:t>Testostérone (gel transdermique, piqure IM) </a:t>
            </a:r>
          </a:p>
          <a:p>
            <a:pPr lvl="1"/>
            <a:r>
              <a:rPr lang="fr-FR" sz="2000" dirty="0"/>
              <a:t>A partir de 16 ans </a:t>
            </a:r>
          </a:p>
          <a:p>
            <a:pPr lvl="1"/>
            <a:r>
              <a:rPr lang="fr-FR" sz="2000" dirty="0"/>
              <a:t>Avant la puberté, possibilité de mettre en place un traitement inhibiteur de la puberté </a:t>
            </a:r>
          </a:p>
          <a:p>
            <a:pPr lvl="1"/>
            <a:endParaRPr lang="fr-FR" sz="2000" dirty="0"/>
          </a:p>
          <a:p>
            <a:r>
              <a:rPr lang="fr-FR" sz="2000" dirty="0"/>
              <a:t>Alternative : Progestatif en continu </a:t>
            </a:r>
          </a:p>
        </p:txBody>
      </p:sp>
    </p:spTree>
    <p:extLst>
      <p:ext uri="{BB962C8B-B14F-4D97-AF65-F5344CB8AC3E}">
        <p14:creationId xmlns:p14="http://schemas.microsoft.com/office/powerpoint/2010/main" val="322730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able&#10;&#10;Description générée automatiquement">
            <a:extLst>
              <a:ext uri="{FF2B5EF4-FFF2-40B4-BE49-F238E27FC236}">
                <a16:creationId xmlns:a16="http://schemas.microsoft.com/office/drawing/2014/main" id="{24EF3B51-78D9-314A-99C4-DE380ADD283C}"/>
              </a:ext>
            </a:extLst>
          </p:cNvPr>
          <p:cNvPicPr>
            <a:picLocks noGrp="1" noChangeAspect="1"/>
          </p:cNvPicPr>
          <p:nvPr>
            <p:ph idx="1"/>
          </p:nvPr>
        </p:nvPicPr>
        <p:blipFill>
          <a:blip r:embed="rId3"/>
          <a:stretch>
            <a:fillRect/>
          </a:stretch>
        </p:blipFill>
        <p:spPr>
          <a:xfrm>
            <a:off x="2331765" y="254833"/>
            <a:ext cx="8690242" cy="6430779"/>
          </a:xfrm>
          <a:prstGeom prst="rect">
            <a:avLst/>
          </a:prstGeom>
        </p:spPr>
      </p:pic>
    </p:spTree>
    <p:extLst>
      <p:ext uri="{BB962C8B-B14F-4D97-AF65-F5344CB8AC3E}">
        <p14:creationId xmlns:p14="http://schemas.microsoft.com/office/powerpoint/2010/main" val="1592410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E331EBF-6699-314F-93E7-940DB332F3DE}"/>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fr-FR" sz="2600">
                <a:solidFill>
                  <a:srgbClr val="FFFFFF"/>
                </a:solidFill>
              </a:rPr>
              <a:t>Traitement classique en BE</a:t>
            </a:r>
          </a:p>
        </p:txBody>
      </p:sp>
      <p:sp>
        <p:nvSpPr>
          <p:cNvPr id="15"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F42949C-14F2-DC42-B5B5-A190DFC02CB3}"/>
              </a:ext>
            </a:extLst>
          </p:cNvPr>
          <p:cNvSpPr>
            <a:spLocks noGrp="1"/>
          </p:cNvSpPr>
          <p:nvPr>
            <p:ph idx="1"/>
          </p:nvPr>
        </p:nvSpPr>
        <p:spPr>
          <a:xfrm>
            <a:off x="6259551" y="1444752"/>
            <a:ext cx="4652840" cy="3968496"/>
          </a:xfrm>
        </p:spPr>
        <p:txBody>
          <a:bodyPr anchor="ctr">
            <a:normAutofit/>
          </a:bodyPr>
          <a:lstStyle/>
          <a:p>
            <a:pPr lvl="1"/>
            <a:r>
              <a:rPr lang="fr-BE">
                <a:solidFill>
                  <a:srgbClr val="404040"/>
                </a:solidFill>
              </a:rPr>
              <a:t>Testostérone</a:t>
            </a:r>
          </a:p>
          <a:p>
            <a:pPr lvl="2"/>
            <a:r>
              <a:rPr lang="fr-BE">
                <a:solidFill>
                  <a:srgbClr val="404040"/>
                </a:solidFill>
              </a:rPr>
              <a:t>Intramusculaire</a:t>
            </a:r>
          </a:p>
          <a:p>
            <a:pPr lvl="3"/>
            <a:r>
              <a:rPr lang="fr-BE">
                <a:solidFill>
                  <a:srgbClr val="404040"/>
                </a:solidFill>
              </a:rPr>
              <a:t>Esters de testostérone 250 mg/ 2-3 semaines IM (Sustanon ®)</a:t>
            </a:r>
          </a:p>
          <a:p>
            <a:pPr lvl="3"/>
            <a:r>
              <a:rPr lang="fr-BE">
                <a:solidFill>
                  <a:srgbClr val="404040"/>
                </a:solidFill>
              </a:rPr>
              <a:t>Undécanoate de testostérone 1000 mg/ 10-14 semaines IM (Nébido ®)</a:t>
            </a:r>
          </a:p>
          <a:p>
            <a:pPr lvl="2"/>
            <a:r>
              <a:rPr lang="fr-BE">
                <a:solidFill>
                  <a:srgbClr val="404040"/>
                </a:solidFill>
              </a:rPr>
              <a:t>Gel transcutané : </a:t>
            </a:r>
          </a:p>
          <a:p>
            <a:pPr lvl="3"/>
            <a:r>
              <a:rPr lang="fr-BE">
                <a:solidFill>
                  <a:srgbClr val="404040"/>
                </a:solidFill>
              </a:rPr>
              <a:t>Testarzon ® 1 à 2 pressions</a:t>
            </a:r>
          </a:p>
          <a:p>
            <a:pPr lvl="3"/>
            <a:r>
              <a:rPr lang="fr-BE">
                <a:solidFill>
                  <a:srgbClr val="404040"/>
                </a:solidFill>
              </a:rPr>
              <a:t>Androgel ® : 1 pression/jour</a:t>
            </a:r>
          </a:p>
          <a:p>
            <a:endParaRPr lang="fr-FR">
              <a:solidFill>
                <a:srgbClr val="404040"/>
              </a:solidFill>
            </a:endParaRPr>
          </a:p>
        </p:txBody>
      </p:sp>
    </p:spTree>
    <p:extLst>
      <p:ext uri="{BB962C8B-B14F-4D97-AF65-F5344CB8AC3E}">
        <p14:creationId xmlns:p14="http://schemas.microsoft.com/office/powerpoint/2010/main" val="3900754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95CEBC-33D2-0E46-80D3-856610733478}"/>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800"/>
              <a:t>Effects of testostérone of transgender men</a:t>
            </a:r>
          </a:p>
        </p:txBody>
      </p:sp>
      <p:pic>
        <p:nvPicPr>
          <p:cNvPr id="5" name="Espace réservé du contenu 4">
            <a:extLst>
              <a:ext uri="{FF2B5EF4-FFF2-40B4-BE49-F238E27FC236}">
                <a16:creationId xmlns:a16="http://schemas.microsoft.com/office/drawing/2014/main" id="{07B4CC49-070D-F84D-9298-CC8F893019AF}"/>
              </a:ext>
            </a:extLst>
          </p:cNvPr>
          <p:cNvPicPr>
            <a:picLocks noChangeAspect="1"/>
          </p:cNvPicPr>
          <p:nvPr/>
        </p:nvPicPr>
        <p:blipFill>
          <a:blip r:embed="rId3"/>
          <a:stretch>
            <a:fillRect/>
          </a:stretch>
        </p:blipFill>
        <p:spPr>
          <a:xfrm>
            <a:off x="5128718" y="151108"/>
            <a:ext cx="6723880" cy="6555783"/>
          </a:xfrm>
          <a:prstGeom prst="rect">
            <a:avLst/>
          </a:prstGeom>
        </p:spPr>
      </p:pic>
    </p:spTree>
    <p:extLst>
      <p:ext uri="{BB962C8B-B14F-4D97-AF65-F5344CB8AC3E}">
        <p14:creationId xmlns:p14="http://schemas.microsoft.com/office/powerpoint/2010/main" val="65161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 flèche&#10;&#10;Description générée automatiquement">
            <a:extLst>
              <a:ext uri="{FF2B5EF4-FFF2-40B4-BE49-F238E27FC236}">
                <a16:creationId xmlns:a16="http://schemas.microsoft.com/office/drawing/2014/main" id="{6B104E37-2778-9E49-A312-E67A3D4620B8}"/>
              </a:ext>
            </a:extLst>
          </p:cNvPr>
          <p:cNvPicPr>
            <a:picLocks noGrp="1" noChangeAspect="1"/>
          </p:cNvPicPr>
          <p:nvPr>
            <p:ph idx="1"/>
          </p:nvPr>
        </p:nvPicPr>
        <p:blipFill>
          <a:blip r:embed="rId3"/>
          <a:stretch>
            <a:fillRect/>
          </a:stretch>
        </p:blipFill>
        <p:spPr>
          <a:xfrm>
            <a:off x="3179763" y="1271016"/>
            <a:ext cx="6288318" cy="4315968"/>
          </a:xfrm>
          <a:prstGeom prst="rect">
            <a:avLst/>
          </a:prstGeom>
        </p:spPr>
      </p:pic>
      <p:sp>
        <p:nvSpPr>
          <p:cNvPr id="12" name="Oval 11">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8E9019C-4126-9F47-9535-F26096111B1E}"/>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Score de Ferriman – Gallwey </a:t>
            </a:r>
          </a:p>
        </p:txBody>
      </p:sp>
    </p:spTree>
    <p:extLst>
      <p:ext uri="{BB962C8B-B14F-4D97-AF65-F5344CB8AC3E}">
        <p14:creationId xmlns:p14="http://schemas.microsoft.com/office/powerpoint/2010/main" val="1735721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38EB34-CAB3-6042-A0B6-3D458967863D}"/>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300">
                <a:solidFill>
                  <a:srgbClr val="FFFFFF"/>
                </a:solidFill>
              </a:rPr>
              <a:t>Effets secondaires et piège </a:t>
            </a:r>
          </a:p>
        </p:txBody>
      </p:sp>
      <p:sp>
        <p:nvSpPr>
          <p:cNvPr id="3" name="Espace réservé du contenu 2">
            <a:extLst>
              <a:ext uri="{FF2B5EF4-FFF2-40B4-BE49-F238E27FC236}">
                <a16:creationId xmlns:a16="http://schemas.microsoft.com/office/drawing/2014/main" id="{3F32EEF9-1177-A346-ADFB-9E0715742D34}"/>
              </a:ext>
            </a:extLst>
          </p:cNvPr>
          <p:cNvSpPr>
            <a:spLocks noGrp="1"/>
          </p:cNvSpPr>
          <p:nvPr>
            <p:ph idx="1"/>
          </p:nvPr>
        </p:nvSpPr>
        <p:spPr>
          <a:xfrm>
            <a:off x="5591695" y="1402080"/>
            <a:ext cx="5320696" cy="4053840"/>
          </a:xfrm>
        </p:spPr>
        <p:txBody>
          <a:bodyPr anchor="ctr">
            <a:normAutofit lnSpcReduction="10000"/>
          </a:bodyPr>
          <a:lstStyle/>
          <a:p>
            <a:r>
              <a:rPr lang="fr-FR" dirty="0" err="1"/>
              <a:t>Erythrocytose</a:t>
            </a:r>
            <a:r>
              <a:rPr lang="fr-FR" dirty="0"/>
              <a:t> (hématocrite &gt; 50%)</a:t>
            </a:r>
          </a:p>
          <a:p>
            <a:r>
              <a:rPr lang="fr-FR" dirty="0"/>
              <a:t>Diminution du cancer du sein – mais ne pas négliger les mammographies de dépistage (CI testostérone!)</a:t>
            </a:r>
          </a:p>
          <a:p>
            <a:r>
              <a:rPr lang="fr-FR" dirty="0"/>
              <a:t>Augmentation du risque cardio-vasculaire (</a:t>
            </a:r>
            <a:r>
              <a:rPr lang="fr-FR" dirty="0" err="1"/>
              <a:t>Aug</a:t>
            </a:r>
            <a:r>
              <a:rPr lang="fr-FR" dirty="0"/>
              <a:t> des lipides) - patiente + âgé </a:t>
            </a:r>
          </a:p>
          <a:p>
            <a:r>
              <a:rPr lang="fr-FR" dirty="0"/>
              <a:t>Ostéodensitométrie </a:t>
            </a:r>
          </a:p>
          <a:p>
            <a:r>
              <a:rPr lang="fr-FR" dirty="0"/>
              <a:t>Dépistage du cancer du col </a:t>
            </a:r>
          </a:p>
          <a:p>
            <a:r>
              <a:rPr lang="fr-FR" dirty="0"/>
              <a:t>Cancer endomètre/ovaire</a:t>
            </a:r>
          </a:p>
          <a:p>
            <a:r>
              <a:rPr lang="fr-FR" dirty="0"/>
              <a:t>HTA </a:t>
            </a:r>
          </a:p>
          <a:p>
            <a:r>
              <a:rPr lang="fr-FR" dirty="0"/>
              <a:t>Acné </a:t>
            </a:r>
          </a:p>
          <a:p>
            <a:r>
              <a:rPr lang="fr-FR" dirty="0"/>
              <a:t>Stérilité </a:t>
            </a:r>
          </a:p>
        </p:txBody>
      </p:sp>
    </p:spTree>
    <p:extLst>
      <p:ext uri="{BB962C8B-B14F-4D97-AF65-F5344CB8AC3E}">
        <p14:creationId xmlns:p14="http://schemas.microsoft.com/office/powerpoint/2010/main" val="112560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AD091A-CD50-094D-AE75-4B0F3D6D1B5D}"/>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Definition – </a:t>
            </a:r>
            <a:r>
              <a:rPr lang="en-US" dirty="0" err="1"/>
              <a:t>dysphorie</a:t>
            </a:r>
            <a:r>
              <a:rPr lang="en-US" dirty="0"/>
              <a:t> de genre  </a:t>
            </a:r>
          </a:p>
        </p:txBody>
      </p:sp>
      <p:pic>
        <p:nvPicPr>
          <p:cNvPr id="5" name="Espace réservé du contenu 4">
            <a:extLst>
              <a:ext uri="{FF2B5EF4-FFF2-40B4-BE49-F238E27FC236}">
                <a16:creationId xmlns:a16="http://schemas.microsoft.com/office/drawing/2014/main" id="{7B4B66F7-DD23-C944-BE4A-DE3D2DD4984E}"/>
              </a:ext>
            </a:extLst>
          </p:cNvPr>
          <p:cNvPicPr>
            <a:picLocks noGrp="1" noChangeAspect="1"/>
          </p:cNvPicPr>
          <p:nvPr>
            <p:ph idx="1"/>
          </p:nvPr>
        </p:nvPicPr>
        <p:blipFill>
          <a:blip r:embed="rId3"/>
          <a:stretch>
            <a:fillRect/>
          </a:stretch>
        </p:blipFill>
        <p:spPr>
          <a:xfrm>
            <a:off x="4709269" y="1245766"/>
            <a:ext cx="7482730" cy="4845067"/>
          </a:xfrm>
          <a:prstGeom prst="rect">
            <a:avLst/>
          </a:prstGeom>
        </p:spPr>
      </p:pic>
    </p:spTree>
    <p:extLst>
      <p:ext uri="{BB962C8B-B14F-4D97-AF65-F5344CB8AC3E}">
        <p14:creationId xmlns:p14="http://schemas.microsoft.com/office/powerpoint/2010/main" val="134215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8F6C2D-BC42-485D-9DAA-6239BD13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3770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A3FCFB-0601-4D43-8D9B-B1257897E37C}"/>
              </a:ext>
            </a:extLst>
          </p:cNvPr>
          <p:cNvSpPr>
            <a:spLocks noGrp="1"/>
          </p:cNvSpPr>
          <p:nvPr>
            <p:ph type="title"/>
          </p:nvPr>
        </p:nvSpPr>
        <p:spPr>
          <a:xfrm>
            <a:off x="963505" y="2258167"/>
            <a:ext cx="5610692" cy="2341666"/>
          </a:xfrm>
          <a:noFill/>
          <a:ln>
            <a:solidFill>
              <a:schemeClr val="bg1"/>
            </a:solidFill>
          </a:ln>
        </p:spPr>
        <p:txBody>
          <a:bodyPr>
            <a:normAutofit/>
          </a:bodyPr>
          <a:lstStyle/>
          <a:p>
            <a:r>
              <a:rPr lang="fr-FR" sz="3200">
                <a:solidFill>
                  <a:schemeClr val="bg1"/>
                </a:solidFill>
              </a:rPr>
              <a:t>Dépistage cancer du col </a:t>
            </a:r>
          </a:p>
        </p:txBody>
      </p:sp>
      <p:sp>
        <p:nvSpPr>
          <p:cNvPr id="3" name="Espace réservé du contenu 2">
            <a:extLst>
              <a:ext uri="{FF2B5EF4-FFF2-40B4-BE49-F238E27FC236}">
                <a16:creationId xmlns:a16="http://schemas.microsoft.com/office/drawing/2014/main" id="{7B8E6FDF-6F31-4A42-95AD-281B130748EF}"/>
              </a:ext>
            </a:extLst>
          </p:cNvPr>
          <p:cNvSpPr>
            <a:spLocks noGrp="1"/>
          </p:cNvSpPr>
          <p:nvPr>
            <p:ph idx="1"/>
          </p:nvPr>
        </p:nvSpPr>
        <p:spPr>
          <a:xfrm>
            <a:off x="8177783" y="973600"/>
            <a:ext cx="3374136" cy="4924280"/>
          </a:xfrm>
        </p:spPr>
        <p:txBody>
          <a:bodyPr anchor="ctr">
            <a:normAutofit/>
          </a:bodyPr>
          <a:lstStyle/>
          <a:p>
            <a:r>
              <a:rPr lang="fr-FR" sz="2000" dirty="0"/>
              <a:t>Persistance d’une matrice cervicale </a:t>
            </a:r>
          </a:p>
          <a:p>
            <a:r>
              <a:rPr lang="fr-FR" sz="2000" dirty="0"/>
              <a:t>Proposition d’</a:t>
            </a:r>
            <a:r>
              <a:rPr lang="fr-FR" sz="2000" dirty="0" err="1"/>
              <a:t>auto-test</a:t>
            </a:r>
            <a:r>
              <a:rPr lang="fr-FR" sz="2000" dirty="0"/>
              <a:t> de dépistage </a:t>
            </a:r>
          </a:p>
          <a:p>
            <a:r>
              <a:rPr lang="fr-FR" sz="2000" dirty="0"/>
              <a:t>Vaccination HPV</a:t>
            </a:r>
          </a:p>
        </p:txBody>
      </p:sp>
    </p:spTree>
    <p:extLst>
      <p:ext uri="{BB962C8B-B14F-4D97-AF65-F5344CB8AC3E}">
        <p14:creationId xmlns:p14="http://schemas.microsoft.com/office/powerpoint/2010/main" val="2204417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63F04B88-2497-0448-9E92-44638926F282}"/>
              </a:ext>
            </a:extLst>
          </p:cNvPr>
          <p:cNvPicPr>
            <a:picLocks noGrp="1" noChangeAspect="1"/>
          </p:cNvPicPr>
          <p:nvPr>
            <p:ph idx="1"/>
          </p:nvPr>
        </p:nvPicPr>
        <p:blipFill rotWithShape="1">
          <a:blip r:embed="rId3"/>
          <a:srcRect t="3181" b="3476"/>
          <a:stretch/>
        </p:blipFill>
        <p:spPr>
          <a:xfrm>
            <a:off x="20" y="1282"/>
            <a:ext cx="12191980" cy="6856718"/>
          </a:xfrm>
          <a:prstGeom prst="rect">
            <a:avLst/>
          </a:prstGeom>
        </p:spPr>
      </p:pic>
    </p:spTree>
    <p:extLst>
      <p:ext uri="{BB962C8B-B14F-4D97-AF65-F5344CB8AC3E}">
        <p14:creationId xmlns:p14="http://schemas.microsoft.com/office/powerpoint/2010/main" val="38319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75ECAFC9-E369-B64D-865E-4291455696B5}"/>
              </a:ext>
            </a:extLst>
          </p:cNvPr>
          <p:cNvPicPr>
            <a:picLocks noChangeAspect="1"/>
          </p:cNvPicPr>
          <p:nvPr/>
        </p:nvPicPr>
        <p:blipFill rotWithShape="1">
          <a:blip r:embed="rId3">
            <a:duotone>
              <a:schemeClr val="accent2">
                <a:shade val="45000"/>
                <a:satMod val="135000"/>
              </a:schemeClr>
              <a:prstClr val="white"/>
            </a:duotone>
            <a:alphaModFix amt="25000"/>
          </a:blip>
          <a:srcRect t="20776" b="22974"/>
          <a:stretch/>
        </p:blipFill>
        <p:spPr>
          <a:xfrm>
            <a:off x="20" y="10"/>
            <a:ext cx="12191980" cy="6857990"/>
          </a:xfrm>
          <a:prstGeom prst="rect">
            <a:avLst/>
          </a:prstGeom>
        </p:spPr>
      </p:pic>
      <p:sp>
        <p:nvSpPr>
          <p:cNvPr id="2" name="Titre 1">
            <a:extLst>
              <a:ext uri="{FF2B5EF4-FFF2-40B4-BE49-F238E27FC236}">
                <a16:creationId xmlns:a16="http://schemas.microsoft.com/office/drawing/2014/main" id="{AC710205-BEB7-224B-B3D0-D780CB1E494E}"/>
              </a:ext>
            </a:extLst>
          </p:cNvPr>
          <p:cNvSpPr>
            <a:spLocks noGrp="1"/>
          </p:cNvSpPr>
          <p:nvPr>
            <p:ph type="title"/>
          </p:nvPr>
        </p:nvSpPr>
        <p:spPr>
          <a:xfrm>
            <a:off x="2231136" y="964692"/>
            <a:ext cx="7729728" cy="1188720"/>
          </a:xfrm>
          <a:solidFill>
            <a:srgbClr val="FFFFFF">
              <a:alpha val="80000"/>
            </a:srgbClr>
          </a:solidFill>
        </p:spPr>
        <p:txBody>
          <a:bodyPr>
            <a:normAutofit/>
          </a:bodyPr>
          <a:lstStyle/>
          <a:p>
            <a:r>
              <a:rPr lang="fr-FR" dirty="0"/>
              <a:t>Possibilités chirurgicales </a:t>
            </a:r>
          </a:p>
        </p:txBody>
      </p:sp>
      <p:graphicFrame>
        <p:nvGraphicFramePr>
          <p:cNvPr id="5" name="Espace réservé du contenu 2">
            <a:extLst>
              <a:ext uri="{FF2B5EF4-FFF2-40B4-BE49-F238E27FC236}">
                <a16:creationId xmlns:a16="http://schemas.microsoft.com/office/drawing/2014/main" id="{FEE23585-CED1-8626-07FF-5022BD5534BB}"/>
              </a:ext>
            </a:extLst>
          </p:cNvPr>
          <p:cNvGraphicFramePr>
            <a:graphicFrameLocks noGrp="1"/>
          </p:cNvGraphicFramePr>
          <p:nvPr>
            <p:ph idx="1"/>
            <p:extLst>
              <p:ext uri="{D42A27DB-BD31-4B8C-83A1-F6EECF244321}">
                <p14:modId xmlns:p14="http://schemas.microsoft.com/office/powerpoint/2010/main" val="233036519"/>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7211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A8E54-87B3-BF46-AEC3-2D9C916039D2}"/>
              </a:ext>
            </a:extLst>
          </p:cNvPr>
          <p:cNvSpPr>
            <a:spLocks noGrp="1"/>
          </p:cNvSpPr>
          <p:nvPr>
            <p:ph type="title"/>
          </p:nvPr>
        </p:nvSpPr>
        <p:spPr>
          <a:xfrm>
            <a:off x="2231136" y="964692"/>
            <a:ext cx="7729728" cy="1188720"/>
          </a:xfrm>
        </p:spPr>
        <p:txBody>
          <a:bodyPr>
            <a:normAutofit/>
          </a:bodyPr>
          <a:lstStyle/>
          <a:p>
            <a:r>
              <a:rPr lang="fr-FR" dirty="0"/>
              <a:t>Fertilité </a:t>
            </a:r>
          </a:p>
        </p:txBody>
      </p:sp>
      <p:graphicFrame>
        <p:nvGraphicFramePr>
          <p:cNvPr id="5" name="Espace réservé du contenu 2">
            <a:extLst>
              <a:ext uri="{FF2B5EF4-FFF2-40B4-BE49-F238E27FC236}">
                <a16:creationId xmlns:a16="http://schemas.microsoft.com/office/drawing/2014/main" id="{9C28C9B1-82EA-7106-A032-CAAF8549569F}"/>
              </a:ext>
            </a:extLst>
          </p:cNvPr>
          <p:cNvGraphicFramePr>
            <a:graphicFrameLocks noGrp="1"/>
          </p:cNvGraphicFramePr>
          <p:nvPr>
            <p:ph idx="1"/>
            <p:extLst>
              <p:ext uri="{D42A27DB-BD31-4B8C-83A1-F6EECF244321}">
                <p14:modId xmlns:p14="http://schemas.microsoft.com/office/powerpoint/2010/main" val="320393981"/>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que 3" descr="Lumières allumées avec un remplissage uni">
            <a:extLst>
              <a:ext uri="{FF2B5EF4-FFF2-40B4-BE49-F238E27FC236}">
                <a16:creationId xmlns:a16="http://schemas.microsoft.com/office/drawing/2014/main" id="{3F553923-D636-504E-8849-0C427593FC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09045" y="1067420"/>
            <a:ext cx="914400" cy="914400"/>
          </a:xfrm>
          <a:prstGeom prst="rect">
            <a:avLst/>
          </a:prstGeom>
        </p:spPr>
      </p:pic>
    </p:spTree>
    <p:extLst>
      <p:ext uri="{BB962C8B-B14F-4D97-AF65-F5344CB8AC3E}">
        <p14:creationId xmlns:p14="http://schemas.microsoft.com/office/powerpoint/2010/main" val="1255545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descr="Flocon de neige">
            <a:extLst>
              <a:ext uri="{FF2B5EF4-FFF2-40B4-BE49-F238E27FC236}">
                <a16:creationId xmlns:a16="http://schemas.microsoft.com/office/drawing/2014/main" id="{5EC576AE-FBD2-BD94-AFED-EAE2DB54F731}"/>
              </a:ext>
            </a:extLst>
          </p:cNvPr>
          <p:cNvPicPr>
            <a:picLocks noChangeAspect="1"/>
          </p:cNvPicPr>
          <p:nvPr/>
        </p:nvPicPr>
        <p:blipFill rotWithShape="1">
          <a:blip r:embed="rId3">
            <a:duotone>
              <a:schemeClr val="accent2">
                <a:shade val="45000"/>
                <a:satMod val="135000"/>
              </a:schemeClr>
              <a:prstClr val="white"/>
            </a:duotone>
            <a:alphaModFix amt="50000"/>
          </a:blip>
          <a:srcRect t="5742" b="9988"/>
          <a:stretch/>
        </p:blipFill>
        <p:spPr>
          <a:xfrm>
            <a:off x="20" y="10"/>
            <a:ext cx="12191980" cy="6857990"/>
          </a:xfrm>
          <a:prstGeom prst="rect">
            <a:avLst/>
          </a:prstGeom>
        </p:spPr>
      </p:pic>
      <p:sp>
        <p:nvSpPr>
          <p:cNvPr id="2" name="Titre 1">
            <a:extLst>
              <a:ext uri="{FF2B5EF4-FFF2-40B4-BE49-F238E27FC236}">
                <a16:creationId xmlns:a16="http://schemas.microsoft.com/office/drawing/2014/main" id="{7CD80571-6AD1-6043-9D3E-B2FB2F4C870C}"/>
              </a:ext>
            </a:extLst>
          </p:cNvPr>
          <p:cNvSpPr>
            <a:spLocks noGrp="1"/>
          </p:cNvSpPr>
          <p:nvPr>
            <p:ph type="title"/>
          </p:nvPr>
        </p:nvSpPr>
        <p:spPr>
          <a:xfrm>
            <a:off x="1600200" y="2386744"/>
            <a:ext cx="8991600" cy="1645920"/>
          </a:xfrm>
        </p:spPr>
        <p:txBody>
          <a:bodyPr vert="horz" lIns="274320" tIns="182880" rIns="274320" bIns="182880" rtlCol="0" anchor="ctr" anchorCtr="1">
            <a:normAutofit/>
          </a:bodyPr>
          <a:lstStyle/>
          <a:p>
            <a:r>
              <a:rPr lang="en-US" sz="3800"/>
              <a:t>PMA – possibilités </a:t>
            </a:r>
          </a:p>
        </p:txBody>
      </p:sp>
    </p:spTree>
    <p:extLst>
      <p:ext uri="{BB962C8B-B14F-4D97-AF65-F5344CB8AC3E}">
        <p14:creationId xmlns:p14="http://schemas.microsoft.com/office/powerpoint/2010/main" val="732945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4C5049-7B29-0E48-8111-556708DC4855}"/>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fr-FR">
                <a:solidFill>
                  <a:schemeClr val="bg1"/>
                </a:solidFill>
              </a:rPr>
              <a:t>Parcours PMA </a:t>
            </a:r>
          </a:p>
        </p:txBody>
      </p:sp>
      <p:graphicFrame>
        <p:nvGraphicFramePr>
          <p:cNvPr id="5" name="Espace réservé du contenu 2">
            <a:extLst>
              <a:ext uri="{FF2B5EF4-FFF2-40B4-BE49-F238E27FC236}">
                <a16:creationId xmlns:a16="http://schemas.microsoft.com/office/drawing/2014/main" id="{844D8896-1C15-577A-A9F2-4E47DBC3F3A3}"/>
              </a:ext>
            </a:extLst>
          </p:cNvPr>
          <p:cNvGraphicFramePr>
            <a:graphicFrameLocks noGrp="1"/>
          </p:cNvGraphicFramePr>
          <p:nvPr>
            <p:ph idx="1"/>
            <p:extLst>
              <p:ext uri="{D42A27DB-BD31-4B8C-83A1-F6EECF244321}">
                <p14:modId xmlns:p14="http://schemas.microsoft.com/office/powerpoint/2010/main" val="3395645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035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188EE-0F46-B547-A503-1CA60491A295}"/>
              </a:ext>
            </a:extLst>
          </p:cNvPr>
          <p:cNvSpPr>
            <a:spLocks noGrp="1"/>
          </p:cNvSpPr>
          <p:nvPr>
            <p:ph type="title"/>
          </p:nvPr>
        </p:nvSpPr>
        <p:spPr/>
        <p:txBody>
          <a:bodyPr/>
          <a:lstStyle/>
          <a:p>
            <a:r>
              <a:rPr lang="fr-FR" dirty="0"/>
              <a:t>Congélation de sperme pour des raisons personnelles </a:t>
            </a:r>
          </a:p>
        </p:txBody>
      </p:sp>
      <p:sp>
        <p:nvSpPr>
          <p:cNvPr id="3" name="Espace réservé du contenu 2">
            <a:extLst>
              <a:ext uri="{FF2B5EF4-FFF2-40B4-BE49-F238E27FC236}">
                <a16:creationId xmlns:a16="http://schemas.microsoft.com/office/drawing/2014/main" id="{0F69FC36-7E70-7542-9F80-655DF9623515}"/>
              </a:ext>
            </a:extLst>
          </p:cNvPr>
          <p:cNvSpPr>
            <a:spLocks noGrp="1"/>
          </p:cNvSpPr>
          <p:nvPr>
            <p:ph idx="1"/>
          </p:nvPr>
        </p:nvSpPr>
        <p:spPr/>
        <p:txBody>
          <a:bodyPr/>
          <a:lstStyle/>
          <a:p>
            <a:r>
              <a:rPr lang="fr-FR" dirty="0"/>
              <a:t>Consultation médicale et entretien psychologique</a:t>
            </a:r>
          </a:p>
          <a:p>
            <a:r>
              <a:rPr lang="fr-FR" dirty="0"/>
              <a:t>Délai : 10 ans a dater du jour de congélation (possibilité de réduction ou prolongation selon certaines conditions) </a:t>
            </a:r>
          </a:p>
          <a:p>
            <a:r>
              <a:rPr lang="fr-FR" dirty="0"/>
              <a:t>Convention a établir entre le patient et le centre CPMA : devenir du sperme </a:t>
            </a:r>
          </a:p>
          <a:p>
            <a:r>
              <a:rPr lang="fr-FR" dirty="0"/>
              <a:t>Au terme du délai : destruction – intégration dans un programme de recherche – don de sperme (gratuit et anonyme)</a:t>
            </a:r>
          </a:p>
          <a:p>
            <a:r>
              <a:rPr lang="fr-FR" dirty="0"/>
              <a:t>Frais de </a:t>
            </a:r>
            <a:r>
              <a:rPr lang="fr-FR" dirty="0" err="1"/>
              <a:t>cryo</a:t>
            </a:r>
            <a:r>
              <a:rPr lang="fr-FR" dirty="0"/>
              <a:t>-préservation : 500 euros </a:t>
            </a:r>
          </a:p>
          <a:p>
            <a:r>
              <a:rPr lang="fr-FR" dirty="0"/>
              <a:t>Avant tout traitement hormonal ou arrêt d’au moins 3 mois. </a:t>
            </a:r>
          </a:p>
        </p:txBody>
      </p:sp>
      <p:pic>
        <p:nvPicPr>
          <p:cNvPr id="5" name="Image 4" descr="Une image contenant texte, équipement électronique&#10;&#10;Description générée automatiquement">
            <a:extLst>
              <a:ext uri="{FF2B5EF4-FFF2-40B4-BE49-F238E27FC236}">
                <a16:creationId xmlns:a16="http://schemas.microsoft.com/office/drawing/2014/main" id="{EB93F046-6E40-2149-8478-AFF1DFFD8AB4}"/>
              </a:ext>
            </a:extLst>
          </p:cNvPr>
          <p:cNvPicPr>
            <a:picLocks noChangeAspect="1"/>
          </p:cNvPicPr>
          <p:nvPr/>
        </p:nvPicPr>
        <p:blipFill>
          <a:blip r:embed="rId3"/>
          <a:stretch>
            <a:fillRect/>
          </a:stretch>
        </p:blipFill>
        <p:spPr>
          <a:xfrm>
            <a:off x="9746166" y="5260196"/>
            <a:ext cx="2252547" cy="1400675"/>
          </a:xfrm>
          <a:prstGeom prst="rect">
            <a:avLst/>
          </a:prstGeom>
        </p:spPr>
      </p:pic>
    </p:spTree>
    <p:extLst>
      <p:ext uri="{BB962C8B-B14F-4D97-AF65-F5344CB8AC3E}">
        <p14:creationId xmlns:p14="http://schemas.microsoft.com/office/powerpoint/2010/main" val="4277967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714AB3-1213-914A-851B-36FB82AD86AC}"/>
              </a:ext>
            </a:extLst>
          </p:cNvPr>
          <p:cNvSpPr>
            <a:spLocks noGrp="1"/>
          </p:cNvSpPr>
          <p:nvPr>
            <p:ph type="title"/>
          </p:nvPr>
        </p:nvSpPr>
        <p:spPr>
          <a:xfrm>
            <a:off x="2231136" y="674761"/>
            <a:ext cx="7729728" cy="1188720"/>
          </a:xfrm>
        </p:spPr>
        <p:txBody>
          <a:bodyPr/>
          <a:lstStyle/>
          <a:p>
            <a:r>
              <a:rPr lang="fr-FR" dirty="0"/>
              <a:t>Congélation d’ovocytes pour des raisons personnelles </a:t>
            </a:r>
          </a:p>
        </p:txBody>
      </p:sp>
      <p:sp>
        <p:nvSpPr>
          <p:cNvPr id="3" name="Espace réservé du contenu 2">
            <a:extLst>
              <a:ext uri="{FF2B5EF4-FFF2-40B4-BE49-F238E27FC236}">
                <a16:creationId xmlns:a16="http://schemas.microsoft.com/office/drawing/2014/main" id="{A954392F-9F47-704D-819D-6E53DC7EF7F5}"/>
              </a:ext>
            </a:extLst>
          </p:cNvPr>
          <p:cNvSpPr>
            <a:spLocks noGrp="1"/>
          </p:cNvSpPr>
          <p:nvPr>
            <p:ph idx="1"/>
          </p:nvPr>
        </p:nvSpPr>
        <p:spPr>
          <a:xfrm>
            <a:off x="2231136" y="2156556"/>
            <a:ext cx="7729728" cy="4072999"/>
          </a:xfrm>
        </p:spPr>
        <p:txBody>
          <a:bodyPr/>
          <a:lstStyle/>
          <a:p>
            <a:r>
              <a:rPr lang="fr-FR" dirty="0"/>
              <a:t>Consultation médicale et entretien psychologique </a:t>
            </a:r>
          </a:p>
          <a:p>
            <a:r>
              <a:rPr lang="fr-FR" dirty="0"/>
              <a:t>Délai de 10 ans à dater du jour de la congélation </a:t>
            </a:r>
          </a:p>
          <a:p>
            <a:r>
              <a:rPr lang="fr-FR" dirty="0"/>
              <a:t>Convention entre la patiente et CPMA du devenir des ovocytes </a:t>
            </a:r>
            <a:r>
              <a:rPr lang="fr-FR" dirty="0" err="1"/>
              <a:t>cryopréservés</a:t>
            </a:r>
            <a:endParaRPr lang="fr-FR" dirty="0"/>
          </a:p>
          <a:p>
            <a:r>
              <a:rPr lang="fr-FR" dirty="0"/>
              <a:t>Au terme du délai : destruction -  intégration à un programme de recherche – don ovocytaire (gratuit et anonyme) </a:t>
            </a:r>
          </a:p>
          <a:p>
            <a:r>
              <a:rPr lang="fr-FR" dirty="0"/>
              <a:t>Idéalement en dessous de 35 ans et 20 ovocytes congelés</a:t>
            </a:r>
          </a:p>
          <a:p>
            <a:r>
              <a:rPr lang="fr-FR" dirty="0"/>
              <a:t>Frais : </a:t>
            </a:r>
          </a:p>
          <a:p>
            <a:pPr lvl="1">
              <a:buFont typeface="Wingdings" pitchFamily="2" charset="2"/>
              <a:buChar char="Ø"/>
            </a:pPr>
            <a:r>
              <a:rPr lang="fr-FR" dirty="0"/>
              <a:t>Stimulation entre 500€ - 1000€ / cycle </a:t>
            </a:r>
          </a:p>
          <a:p>
            <a:pPr lvl="1">
              <a:buFont typeface="Wingdings" pitchFamily="2" charset="2"/>
              <a:buChar char="Ø"/>
            </a:pPr>
            <a:r>
              <a:rPr lang="fr-FR" dirty="0"/>
              <a:t>Hospitalisation de jour - 900€ si pas de mutuelle belge </a:t>
            </a:r>
          </a:p>
          <a:p>
            <a:pPr lvl="1">
              <a:buFont typeface="Wingdings" pitchFamily="2" charset="2"/>
              <a:buChar char="Ø"/>
            </a:pPr>
            <a:r>
              <a:rPr lang="fr-FR" dirty="0"/>
              <a:t>Frais de </a:t>
            </a:r>
            <a:r>
              <a:rPr lang="fr-FR" dirty="0" err="1"/>
              <a:t>cryopréservation</a:t>
            </a:r>
            <a:r>
              <a:rPr lang="fr-FR" dirty="0"/>
              <a:t> : 100€ / ovocyte congelé avec un minimum de 500€ et un maximum de 1500€</a:t>
            </a:r>
          </a:p>
          <a:p>
            <a:endParaRPr lang="fr-FR" dirty="0"/>
          </a:p>
          <a:p>
            <a:endParaRPr lang="fr-FR" dirty="0"/>
          </a:p>
        </p:txBody>
      </p:sp>
      <p:pic>
        <p:nvPicPr>
          <p:cNvPr id="5" name="Image 4" descr="Une image contenant texte, équipement électronique&#10;&#10;Description générée automatiquement">
            <a:extLst>
              <a:ext uri="{FF2B5EF4-FFF2-40B4-BE49-F238E27FC236}">
                <a16:creationId xmlns:a16="http://schemas.microsoft.com/office/drawing/2014/main" id="{CA9BED01-3151-2942-8BD0-4BB627D9EF63}"/>
              </a:ext>
            </a:extLst>
          </p:cNvPr>
          <p:cNvPicPr>
            <a:picLocks noChangeAspect="1"/>
          </p:cNvPicPr>
          <p:nvPr/>
        </p:nvPicPr>
        <p:blipFill>
          <a:blip r:embed="rId3"/>
          <a:stretch>
            <a:fillRect/>
          </a:stretch>
        </p:blipFill>
        <p:spPr>
          <a:xfrm>
            <a:off x="10170687" y="5601111"/>
            <a:ext cx="2021313" cy="1256889"/>
          </a:xfrm>
          <a:prstGeom prst="rect">
            <a:avLst/>
          </a:prstGeom>
        </p:spPr>
      </p:pic>
    </p:spTree>
    <p:extLst>
      <p:ext uri="{BB962C8B-B14F-4D97-AF65-F5344CB8AC3E}">
        <p14:creationId xmlns:p14="http://schemas.microsoft.com/office/powerpoint/2010/main" val="531223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B52FE-0BBC-9B44-BFF5-6CBAE3D81425}"/>
              </a:ext>
            </a:extLst>
          </p:cNvPr>
          <p:cNvSpPr>
            <a:spLocks noGrp="1"/>
          </p:cNvSpPr>
          <p:nvPr>
            <p:ph type="title"/>
          </p:nvPr>
        </p:nvSpPr>
        <p:spPr>
          <a:xfrm>
            <a:off x="2231136" y="964692"/>
            <a:ext cx="7729728" cy="1188720"/>
          </a:xfrm>
        </p:spPr>
        <p:txBody>
          <a:bodyPr>
            <a:normAutofit/>
          </a:bodyPr>
          <a:lstStyle/>
          <a:p>
            <a:r>
              <a:rPr lang="fr-FR" dirty="0" err="1"/>
              <a:t>Take</a:t>
            </a:r>
            <a:r>
              <a:rPr lang="fr-FR" dirty="0"/>
              <a:t> home message </a:t>
            </a:r>
          </a:p>
        </p:txBody>
      </p:sp>
      <p:graphicFrame>
        <p:nvGraphicFramePr>
          <p:cNvPr id="5" name="Espace réservé du contenu 2">
            <a:extLst>
              <a:ext uri="{FF2B5EF4-FFF2-40B4-BE49-F238E27FC236}">
                <a16:creationId xmlns:a16="http://schemas.microsoft.com/office/drawing/2014/main" id="{29F66245-2C0D-9951-5243-4C497495CE4D}"/>
              </a:ext>
            </a:extLst>
          </p:cNvPr>
          <p:cNvGraphicFramePr>
            <a:graphicFrameLocks noGrp="1"/>
          </p:cNvGraphicFramePr>
          <p:nvPr>
            <p:ph idx="1"/>
            <p:extLst>
              <p:ext uri="{D42A27DB-BD31-4B8C-83A1-F6EECF244321}">
                <p14:modId xmlns:p14="http://schemas.microsoft.com/office/powerpoint/2010/main" val="392111849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077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8A76533-08C1-7947-9E17-49A9A3C5668F}"/>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a:t>Merci pour votre attention</a:t>
            </a:r>
          </a:p>
        </p:txBody>
      </p:sp>
      <p:pic>
        <p:nvPicPr>
          <p:cNvPr id="9" name="Image 8">
            <a:extLst>
              <a:ext uri="{FF2B5EF4-FFF2-40B4-BE49-F238E27FC236}">
                <a16:creationId xmlns:a16="http://schemas.microsoft.com/office/drawing/2014/main" id="{993EA828-DA5F-1C44-A5A9-00838B393257}"/>
              </a:ext>
            </a:extLst>
          </p:cNvPr>
          <p:cNvPicPr>
            <a:picLocks noChangeAspect="1"/>
          </p:cNvPicPr>
          <p:nvPr/>
        </p:nvPicPr>
        <p:blipFill>
          <a:blip r:embed="rId3"/>
          <a:stretch>
            <a:fillRect/>
          </a:stretch>
        </p:blipFill>
        <p:spPr>
          <a:xfrm>
            <a:off x="7393827" y="1619273"/>
            <a:ext cx="2750833" cy="1574851"/>
          </a:xfrm>
          <a:prstGeom prst="rect">
            <a:avLst/>
          </a:prstGeom>
        </p:spPr>
      </p:pic>
      <p:pic>
        <p:nvPicPr>
          <p:cNvPr id="7" name="Espace réservé du contenu 6">
            <a:extLst>
              <a:ext uri="{FF2B5EF4-FFF2-40B4-BE49-F238E27FC236}">
                <a16:creationId xmlns:a16="http://schemas.microsoft.com/office/drawing/2014/main" id="{066C689C-1565-9A40-9F9D-8672D4F33A04}"/>
              </a:ext>
            </a:extLst>
          </p:cNvPr>
          <p:cNvPicPr>
            <a:picLocks noGrp="1" noChangeAspect="1"/>
          </p:cNvPicPr>
          <p:nvPr>
            <p:ph idx="1"/>
          </p:nvPr>
        </p:nvPicPr>
        <p:blipFill>
          <a:blip r:embed="rId4"/>
          <a:stretch>
            <a:fillRect/>
          </a:stretch>
        </p:blipFill>
        <p:spPr>
          <a:xfrm>
            <a:off x="1600200" y="1368780"/>
            <a:ext cx="5183372" cy="2034474"/>
          </a:xfrm>
          <a:prstGeom prst="rect">
            <a:avLst/>
          </a:prstGeom>
        </p:spPr>
      </p:pic>
    </p:spTree>
    <p:extLst>
      <p:ext uri="{BB962C8B-B14F-4D97-AF65-F5344CB8AC3E}">
        <p14:creationId xmlns:p14="http://schemas.microsoft.com/office/powerpoint/2010/main" val="90544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3241951-B693-C240-A85A-6AEE1C14C75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BE" sz="1900" b="1" dirty="0" err="1">
                <a:solidFill>
                  <a:srgbClr val="FFFFFF"/>
                </a:solidFill>
              </a:rPr>
              <a:t>Barriers</a:t>
            </a:r>
            <a:r>
              <a:rPr lang="fr-BE" sz="1900" b="1" dirty="0">
                <a:solidFill>
                  <a:srgbClr val="FFFFFF"/>
                </a:solidFill>
              </a:rPr>
              <a:t> to </a:t>
            </a:r>
            <a:r>
              <a:rPr lang="fr-BE" sz="1900" b="1" dirty="0" err="1">
                <a:solidFill>
                  <a:srgbClr val="FFFFFF"/>
                </a:solidFill>
              </a:rPr>
              <a:t>Health</a:t>
            </a:r>
            <a:r>
              <a:rPr lang="fr-BE" sz="1900" b="1" dirty="0">
                <a:solidFill>
                  <a:srgbClr val="FFFFFF"/>
                </a:solidFill>
              </a:rPr>
              <a:t> Care for </a:t>
            </a:r>
            <a:r>
              <a:rPr lang="fr-BE" sz="1900" b="1" dirty="0" err="1">
                <a:solidFill>
                  <a:srgbClr val="FFFFFF"/>
                </a:solidFill>
              </a:rPr>
              <a:t>Transgender</a:t>
            </a:r>
            <a:r>
              <a:rPr lang="fr-BE" sz="1900" b="1" dirty="0">
                <a:solidFill>
                  <a:srgbClr val="FFFFFF"/>
                </a:solidFill>
              </a:rPr>
              <a:t> </a:t>
            </a:r>
            <a:r>
              <a:rPr lang="fr-BE" sz="1900" b="1" dirty="0" err="1">
                <a:solidFill>
                  <a:srgbClr val="FFFFFF"/>
                </a:solidFill>
              </a:rPr>
              <a:t>Individuals</a:t>
            </a:r>
            <a:r>
              <a:rPr lang="fr-BE" sz="1900" b="1" dirty="0">
                <a:solidFill>
                  <a:srgbClr val="FFFFFF"/>
                </a:solidFill>
              </a:rPr>
              <a:t> </a:t>
            </a:r>
            <a:br>
              <a:rPr lang="fr-BE" sz="1900" dirty="0">
                <a:solidFill>
                  <a:srgbClr val="FFFFFF"/>
                </a:solidFill>
              </a:rPr>
            </a:br>
            <a:endParaRPr lang="fr-FR" sz="1900" dirty="0">
              <a:solidFill>
                <a:srgbClr val="FFFFFF"/>
              </a:solidFill>
            </a:endParaRPr>
          </a:p>
        </p:txBody>
      </p:sp>
      <p:sp>
        <p:nvSpPr>
          <p:cNvPr id="3" name="Espace réservé du contenu 2">
            <a:extLst>
              <a:ext uri="{FF2B5EF4-FFF2-40B4-BE49-F238E27FC236}">
                <a16:creationId xmlns:a16="http://schemas.microsoft.com/office/drawing/2014/main" id="{91106561-325C-8E4B-9E30-E3269CFC041F}"/>
              </a:ext>
            </a:extLst>
          </p:cNvPr>
          <p:cNvSpPr>
            <a:spLocks noGrp="1"/>
          </p:cNvSpPr>
          <p:nvPr>
            <p:ph idx="1"/>
          </p:nvPr>
        </p:nvSpPr>
        <p:spPr>
          <a:xfrm>
            <a:off x="5650218" y="1263015"/>
            <a:ext cx="5980919" cy="4331970"/>
          </a:xfrm>
        </p:spPr>
        <p:txBody>
          <a:bodyPr anchor="ctr">
            <a:normAutofit/>
          </a:bodyPr>
          <a:lstStyle/>
          <a:p>
            <a:pPr marL="514350" indent="-514350">
              <a:buFont typeface="+mj-lt"/>
              <a:buAutoNum type="arabicPeriod"/>
            </a:pPr>
            <a:r>
              <a:rPr lang="fr-FR" sz="2000" dirty="0"/>
              <a:t>Le manque de connaissance au sujet de la prise en charge des personnes transgenres </a:t>
            </a:r>
          </a:p>
          <a:p>
            <a:pPr marL="514350" indent="-514350">
              <a:buFont typeface="+mj-lt"/>
              <a:buAutoNum type="arabicPeriod"/>
            </a:pPr>
            <a:r>
              <a:rPr lang="fr-FR" sz="2000" dirty="0"/>
              <a:t>Stigmatisation </a:t>
            </a:r>
          </a:p>
          <a:p>
            <a:pPr lvl="1"/>
            <a:r>
              <a:rPr lang="fr-FR" sz="1800" dirty="0"/>
              <a:t>Importance de dépression - Anxiété - Suicide </a:t>
            </a:r>
          </a:p>
          <a:p>
            <a:pPr lvl="1"/>
            <a:r>
              <a:rPr lang="fr-FR" sz="1800" dirty="0"/>
              <a:t>Prévalence de 20% d’HIV chez les femmes transgenres</a:t>
            </a:r>
          </a:p>
          <a:p>
            <a:pPr lvl="1"/>
            <a:r>
              <a:rPr lang="fr-FR" sz="1800" dirty="0"/>
              <a:t>Consommation de drogues </a:t>
            </a:r>
          </a:p>
          <a:p>
            <a:pPr marL="514350" indent="-514350">
              <a:buFont typeface="+mj-lt"/>
              <a:buAutoNum type="arabicPeriod"/>
            </a:pPr>
            <a:r>
              <a:rPr lang="fr-FR" sz="2000" dirty="0"/>
              <a:t>Financières </a:t>
            </a:r>
          </a:p>
        </p:txBody>
      </p:sp>
    </p:spTree>
    <p:extLst>
      <p:ext uri="{BB962C8B-B14F-4D97-AF65-F5344CB8AC3E}">
        <p14:creationId xmlns:p14="http://schemas.microsoft.com/office/powerpoint/2010/main" val="18205241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71936-DCF6-5642-92DC-6576A3986E3A}"/>
              </a:ext>
            </a:extLst>
          </p:cNvPr>
          <p:cNvSpPr>
            <a:spLocks noGrp="1"/>
          </p:cNvSpPr>
          <p:nvPr>
            <p:ph type="title"/>
          </p:nvPr>
        </p:nvSpPr>
        <p:spPr/>
        <p:txBody>
          <a:bodyPr/>
          <a:lstStyle/>
          <a:p>
            <a:r>
              <a:rPr lang="fr-FR" dirty="0"/>
              <a:t>Sources </a:t>
            </a:r>
          </a:p>
        </p:txBody>
      </p:sp>
      <p:sp>
        <p:nvSpPr>
          <p:cNvPr id="3" name="Espace réservé du contenu 2">
            <a:extLst>
              <a:ext uri="{FF2B5EF4-FFF2-40B4-BE49-F238E27FC236}">
                <a16:creationId xmlns:a16="http://schemas.microsoft.com/office/drawing/2014/main" id="{5A037DAF-5555-634C-B254-C7201C39185A}"/>
              </a:ext>
            </a:extLst>
          </p:cNvPr>
          <p:cNvSpPr>
            <a:spLocks noGrp="1"/>
          </p:cNvSpPr>
          <p:nvPr>
            <p:ph idx="1"/>
          </p:nvPr>
        </p:nvSpPr>
        <p:spPr>
          <a:xfrm>
            <a:off x="1371600" y="2638044"/>
            <a:ext cx="9601200" cy="3877056"/>
          </a:xfrm>
        </p:spPr>
        <p:txBody>
          <a:bodyPr>
            <a:normAutofit fontScale="62500" lnSpcReduction="20000"/>
          </a:bodyPr>
          <a:lstStyle/>
          <a:p>
            <a:r>
              <a:rPr lang="fr-BE" dirty="0" err="1"/>
              <a:t>Tangpricha</a:t>
            </a:r>
            <a:r>
              <a:rPr lang="fr-BE" dirty="0"/>
              <a:t> V, den </a:t>
            </a:r>
            <a:r>
              <a:rPr lang="fr-BE" dirty="0" err="1"/>
              <a:t>Heijer</a:t>
            </a:r>
            <a:r>
              <a:rPr lang="fr-BE" dirty="0"/>
              <a:t> M. </a:t>
            </a:r>
            <a:r>
              <a:rPr lang="fr-BE" dirty="0" err="1"/>
              <a:t>Oestrogen</a:t>
            </a:r>
            <a:r>
              <a:rPr lang="fr-BE" dirty="0"/>
              <a:t> and anti-</a:t>
            </a:r>
            <a:r>
              <a:rPr lang="fr-BE" dirty="0" err="1"/>
              <a:t>androgen</a:t>
            </a:r>
            <a:r>
              <a:rPr lang="fr-BE" dirty="0"/>
              <a:t> </a:t>
            </a:r>
            <a:r>
              <a:rPr lang="fr-BE" dirty="0" err="1"/>
              <a:t>therapy</a:t>
            </a:r>
            <a:r>
              <a:rPr lang="fr-BE" dirty="0"/>
              <a:t> for </a:t>
            </a:r>
            <a:r>
              <a:rPr lang="fr-BE" dirty="0" err="1"/>
              <a:t>transgender</a:t>
            </a:r>
            <a:r>
              <a:rPr lang="fr-BE" dirty="0"/>
              <a:t> </a:t>
            </a:r>
            <a:r>
              <a:rPr lang="fr-BE" dirty="0" err="1"/>
              <a:t>women</a:t>
            </a:r>
            <a:r>
              <a:rPr lang="fr-BE" dirty="0"/>
              <a:t>. Lancet </a:t>
            </a:r>
            <a:r>
              <a:rPr lang="fr-BE" dirty="0" err="1"/>
              <a:t>Diabetes</a:t>
            </a:r>
            <a:r>
              <a:rPr lang="fr-BE" dirty="0"/>
              <a:t> </a:t>
            </a:r>
            <a:r>
              <a:rPr lang="fr-BE" dirty="0" err="1"/>
              <a:t>Endocrinol</a:t>
            </a:r>
            <a:r>
              <a:rPr lang="fr-BE" dirty="0"/>
              <a:t>. 2017 Apr;5(4):291-300. </a:t>
            </a:r>
            <a:r>
              <a:rPr lang="fr-BE" dirty="0" err="1"/>
              <a:t>doi</a:t>
            </a:r>
            <a:r>
              <a:rPr lang="fr-BE" dirty="0"/>
              <a:t>: 10.1016/S2213-8587(16)30319-9. </a:t>
            </a:r>
            <a:r>
              <a:rPr lang="fr-BE" dirty="0" err="1"/>
              <a:t>Epub</a:t>
            </a:r>
            <a:r>
              <a:rPr lang="fr-BE" dirty="0"/>
              <a:t> 2016 </a:t>
            </a:r>
            <a:r>
              <a:rPr lang="fr-BE" dirty="0" err="1"/>
              <a:t>Dec</a:t>
            </a:r>
            <a:r>
              <a:rPr lang="fr-BE" dirty="0"/>
              <a:t> 2. PMID: 27916515; PMCID: PMC5366074.</a:t>
            </a:r>
          </a:p>
          <a:p>
            <a:r>
              <a:rPr lang="fr-BE" dirty="0" err="1"/>
              <a:t>Irwig</a:t>
            </a:r>
            <a:r>
              <a:rPr lang="fr-BE" dirty="0"/>
              <a:t> MS. </a:t>
            </a:r>
            <a:r>
              <a:rPr lang="fr-BE" dirty="0" err="1"/>
              <a:t>Testosterone</a:t>
            </a:r>
            <a:r>
              <a:rPr lang="fr-BE" dirty="0"/>
              <a:t> </a:t>
            </a:r>
            <a:r>
              <a:rPr lang="fr-BE" dirty="0" err="1"/>
              <a:t>therapy</a:t>
            </a:r>
            <a:r>
              <a:rPr lang="fr-BE" dirty="0"/>
              <a:t> for </a:t>
            </a:r>
            <a:r>
              <a:rPr lang="fr-BE" dirty="0" err="1"/>
              <a:t>transgender</a:t>
            </a:r>
            <a:r>
              <a:rPr lang="fr-BE" dirty="0"/>
              <a:t> men. Lancet </a:t>
            </a:r>
            <a:r>
              <a:rPr lang="fr-BE" dirty="0" err="1"/>
              <a:t>Diabetes</a:t>
            </a:r>
            <a:r>
              <a:rPr lang="fr-BE" dirty="0"/>
              <a:t> </a:t>
            </a:r>
            <a:r>
              <a:rPr lang="fr-BE" dirty="0" err="1"/>
              <a:t>Endocrinol</a:t>
            </a:r>
            <a:r>
              <a:rPr lang="fr-BE" dirty="0"/>
              <a:t>. 2017 Apr;5(4):301-311. </a:t>
            </a:r>
            <a:r>
              <a:rPr lang="fr-BE" dirty="0" err="1"/>
              <a:t>doi</a:t>
            </a:r>
            <a:r>
              <a:rPr lang="fr-BE" dirty="0"/>
              <a:t>: 10.1016/S2213-8587(16)00036-X. </a:t>
            </a:r>
            <a:r>
              <a:rPr lang="fr-BE" dirty="0" err="1"/>
              <a:t>Epub</a:t>
            </a:r>
            <a:r>
              <a:rPr lang="fr-BE" dirty="0"/>
              <a:t> 2016 </a:t>
            </a:r>
            <a:r>
              <a:rPr lang="fr-BE" dirty="0" err="1"/>
              <a:t>Apr</a:t>
            </a:r>
            <a:r>
              <a:rPr lang="fr-BE" dirty="0"/>
              <a:t> 12. Erratum in: Lancet </a:t>
            </a:r>
            <a:r>
              <a:rPr lang="fr-BE" dirty="0" err="1"/>
              <a:t>Diabetes</a:t>
            </a:r>
            <a:r>
              <a:rPr lang="fr-BE" dirty="0"/>
              <a:t> </a:t>
            </a:r>
            <a:r>
              <a:rPr lang="fr-BE" dirty="0" err="1"/>
              <a:t>Endocrinol</a:t>
            </a:r>
            <a:r>
              <a:rPr lang="fr-BE" dirty="0"/>
              <a:t>. 2017 Apr;5(4):e2. PMID: 27084565.</a:t>
            </a:r>
          </a:p>
          <a:p>
            <a:r>
              <a:rPr lang="fr-BE" dirty="0" err="1"/>
              <a:t>Safer</a:t>
            </a:r>
            <a:r>
              <a:rPr lang="fr-BE" dirty="0"/>
              <a:t> JD, Coleman E, </a:t>
            </a:r>
            <a:r>
              <a:rPr lang="fr-BE" dirty="0" err="1"/>
              <a:t>Feldman</a:t>
            </a:r>
            <a:r>
              <a:rPr lang="fr-BE" dirty="0"/>
              <a:t> J, Garofalo R, </a:t>
            </a:r>
            <a:r>
              <a:rPr lang="fr-BE" dirty="0" err="1"/>
              <a:t>Hembree</a:t>
            </a:r>
            <a:r>
              <a:rPr lang="fr-BE" dirty="0"/>
              <a:t> W, </a:t>
            </a:r>
            <a:r>
              <a:rPr lang="fr-BE" dirty="0" err="1"/>
              <a:t>Radix</a:t>
            </a:r>
            <a:r>
              <a:rPr lang="fr-BE" dirty="0"/>
              <a:t> A, </a:t>
            </a:r>
            <a:r>
              <a:rPr lang="fr-BE" dirty="0" err="1"/>
              <a:t>Sevelius</a:t>
            </a:r>
            <a:r>
              <a:rPr lang="fr-BE" dirty="0"/>
              <a:t> J. </a:t>
            </a:r>
            <a:r>
              <a:rPr lang="fr-BE" dirty="0" err="1"/>
              <a:t>Barriers</a:t>
            </a:r>
            <a:r>
              <a:rPr lang="fr-BE" dirty="0"/>
              <a:t> to </a:t>
            </a:r>
            <a:r>
              <a:rPr lang="fr-BE" dirty="0" err="1"/>
              <a:t>healthcare</a:t>
            </a:r>
            <a:r>
              <a:rPr lang="fr-BE" dirty="0"/>
              <a:t> for </a:t>
            </a:r>
            <a:r>
              <a:rPr lang="fr-BE" dirty="0" err="1"/>
              <a:t>transgender</a:t>
            </a:r>
            <a:r>
              <a:rPr lang="fr-BE" dirty="0"/>
              <a:t> </a:t>
            </a:r>
            <a:r>
              <a:rPr lang="fr-BE" dirty="0" err="1"/>
              <a:t>individuals</a:t>
            </a:r>
            <a:r>
              <a:rPr lang="fr-BE" dirty="0"/>
              <a:t>. </a:t>
            </a:r>
            <a:r>
              <a:rPr lang="fr-BE" dirty="0" err="1"/>
              <a:t>Curr</a:t>
            </a:r>
            <a:r>
              <a:rPr lang="fr-BE" dirty="0"/>
              <a:t> </a:t>
            </a:r>
            <a:r>
              <a:rPr lang="fr-BE" dirty="0" err="1"/>
              <a:t>Opin</a:t>
            </a:r>
            <a:r>
              <a:rPr lang="fr-BE" dirty="0"/>
              <a:t> </a:t>
            </a:r>
            <a:r>
              <a:rPr lang="fr-BE" dirty="0" err="1"/>
              <a:t>Endocrinol</a:t>
            </a:r>
            <a:r>
              <a:rPr lang="fr-BE" dirty="0"/>
              <a:t> </a:t>
            </a:r>
            <a:r>
              <a:rPr lang="fr-BE" dirty="0" err="1"/>
              <a:t>Diabetes</a:t>
            </a:r>
            <a:r>
              <a:rPr lang="fr-BE" dirty="0"/>
              <a:t> </a:t>
            </a:r>
            <a:r>
              <a:rPr lang="fr-BE" dirty="0" err="1"/>
              <a:t>Obes</a:t>
            </a:r>
            <a:r>
              <a:rPr lang="fr-BE" dirty="0"/>
              <a:t>. 2016 Apr;23(2):168-71. </a:t>
            </a:r>
            <a:r>
              <a:rPr lang="fr-BE" dirty="0" err="1"/>
              <a:t>doi</a:t>
            </a:r>
            <a:r>
              <a:rPr lang="fr-BE" dirty="0"/>
              <a:t>: 10.1097/MED.0000000000000227. PMID: 26910276; PMCID: PMC4802845.</a:t>
            </a:r>
          </a:p>
          <a:p>
            <a:r>
              <a:rPr lang="fr-BE" dirty="0" err="1"/>
              <a:t>Weyers</a:t>
            </a:r>
            <a:r>
              <a:rPr lang="fr-BE" dirty="0"/>
              <a:t> S, Garland SM, </a:t>
            </a:r>
            <a:r>
              <a:rPr lang="fr-BE" dirty="0" err="1"/>
              <a:t>Cruickshank</a:t>
            </a:r>
            <a:r>
              <a:rPr lang="fr-BE" dirty="0"/>
              <a:t> M, </a:t>
            </a:r>
            <a:r>
              <a:rPr lang="fr-BE" dirty="0" err="1"/>
              <a:t>Kyrgiou</a:t>
            </a:r>
            <a:r>
              <a:rPr lang="fr-BE" dirty="0"/>
              <a:t> M, </a:t>
            </a:r>
            <a:r>
              <a:rPr lang="fr-BE" dirty="0" err="1"/>
              <a:t>Arbyn</a:t>
            </a:r>
            <a:r>
              <a:rPr lang="fr-BE" dirty="0"/>
              <a:t> M. Cervical cancer </a:t>
            </a:r>
            <a:r>
              <a:rPr lang="fr-BE" dirty="0" err="1"/>
              <a:t>prevention</a:t>
            </a:r>
            <a:r>
              <a:rPr lang="fr-BE" dirty="0"/>
              <a:t> in </a:t>
            </a:r>
            <a:r>
              <a:rPr lang="fr-BE" dirty="0" err="1"/>
              <a:t>transgender</a:t>
            </a:r>
            <a:r>
              <a:rPr lang="fr-BE" dirty="0"/>
              <a:t> men: a </a:t>
            </a:r>
            <a:r>
              <a:rPr lang="fr-BE" dirty="0" err="1"/>
              <a:t>review</a:t>
            </a:r>
            <a:r>
              <a:rPr lang="fr-BE" dirty="0"/>
              <a:t>. BJOG. 2021 Apr;128(5):822-826. </a:t>
            </a:r>
            <a:r>
              <a:rPr lang="fr-BE" dirty="0" err="1"/>
              <a:t>doi</a:t>
            </a:r>
            <a:r>
              <a:rPr lang="fr-BE" dirty="0"/>
              <a:t>: 10.1111/1471-0528.16503. </a:t>
            </a:r>
            <a:r>
              <a:rPr lang="fr-BE" dirty="0" err="1"/>
              <a:t>Epub</a:t>
            </a:r>
            <a:r>
              <a:rPr lang="fr-BE" dirty="0"/>
              <a:t> 2020 </a:t>
            </a:r>
            <a:r>
              <a:rPr lang="fr-BE" dirty="0" err="1"/>
              <a:t>Oct</a:t>
            </a:r>
            <a:r>
              <a:rPr lang="fr-BE" dirty="0"/>
              <a:t> 2. PMID: 32931650.</a:t>
            </a:r>
          </a:p>
          <a:p>
            <a:r>
              <a:rPr lang="fr-FR" dirty="0">
                <a:hlinkClick r:id="rId3"/>
              </a:rPr>
              <a:t>https://infotransgenre.be/m/soins/</a:t>
            </a:r>
            <a:endParaRPr lang="fr-FR" dirty="0"/>
          </a:p>
          <a:p>
            <a:r>
              <a:rPr lang="fr-BE" dirty="0" err="1">
                <a:solidFill>
                  <a:schemeClr val="tx1"/>
                </a:solidFill>
              </a:rPr>
              <a:t>Baral</a:t>
            </a:r>
            <a:r>
              <a:rPr lang="fr-BE" dirty="0">
                <a:solidFill>
                  <a:schemeClr val="tx1"/>
                </a:solidFill>
              </a:rPr>
              <a:t> SD, </a:t>
            </a:r>
            <a:r>
              <a:rPr lang="fr-BE" dirty="0" err="1">
                <a:solidFill>
                  <a:schemeClr val="tx1"/>
                </a:solidFill>
              </a:rPr>
              <a:t>Poteat</a:t>
            </a:r>
            <a:r>
              <a:rPr lang="fr-BE" dirty="0">
                <a:solidFill>
                  <a:schemeClr val="tx1"/>
                </a:solidFill>
              </a:rPr>
              <a:t> </a:t>
            </a:r>
            <a:r>
              <a:rPr lang="fr-BE" dirty="0" err="1">
                <a:solidFill>
                  <a:schemeClr val="tx1"/>
                </a:solidFill>
              </a:rPr>
              <a:t>T</a:t>
            </a:r>
            <a:r>
              <a:rPr lang="fr-BE" dirty="0">
                <a:solidFill>
                  <a:schemeClr val="tx1"/>
                </a:solidFill>
              </a:rPr>
              <a:t>, </a:t>
            </a:r>
            <a:r>
              <a:rPr lang="fr-BE" dirty="0" err="1">
                <a:solidFill>
                  <a:schemeClr val="tx1"/>
                </a:solidFill>
              </a:rPr>
              <a:t>Stromdahl</a:t>
            </a:r>
            <a:r>
              <a:rPr lang="fr-BE" dirty="0">
                <a:solidFill>
                  <a:schemeClr val="tx1"/>
                </a:solidFill>
              </a:rPr>
              <a:t> S, </a:t>
            </a:r>
            <a:r>
              <a:rPr lang="fr-BE" dirty="0" err="1">
                <a:solidFill>
                  <a:schemeClr val="tx1"/>
                </a:solidFill>
              </a:rPr>
              <a:t>Wirtz</a:t>
            </a:r>
            <a:r>
              <a:rPr lang="fr-BE" dirty="0">
                <a:solidFill>
                  <a:schemeClr val="tx1"/>
                </a:solidFill>
              </a:rPr>
              <a:t> AL, </a:t>
            </a:r>
            <a:r>
              <a:rPr lang="fr-BE" dirty="0" err="1">
                <a:solidFill>
                  <a:schemeClr val="tx1"/>
                </a:solidFill>
              </a:rPr>
              <a:t>Guadamuz</a:t>
            </a:r>
            <a:r>
              <a:rPr lang="fr-BE" dirty="0">
                <a:solidFill>
                  <a:schemeClr val="tx1"/>
                </a:solidFill>
              </a:rPr>
              <a:t> TE, </a:t>
            </a:r>
            <a:r>
              <a:rPr lang="fr-BE" dirty="0" err="1">
                <a:solidFill>
                  <a:schemeClr val="tx1"/>
                </a:solidFill>
              </a:rPr>
              <a:t>Beyrer</a:t>
            </a:r>
            <a:r>
              <a:rPr lang="fr-BE" dirty="0">
                <a:solidFill>
                  <a:schemeClr val="tx1"/>
                </a:solidFill>
              </a:rPr>
              <a:t> C. Worldwide </a:t>
            </a:r>
            <a:r>
              <a:rPr lang="fr-BE" dirty="0" err="1">
                <a:solidFill>
                  <a:schemeClr val="tx1"/>
                </a:solidFill>
              </a:rPr>
              <a:t>burden</a:t>
            </a:r>
            <a:r>
              <a:rPr lang="fr-BE" dirty="0">
                <a:solidFill>
                  <a:schemeClr val="tx1"/>
                </a:solidFill>
              </a:rPr>
              <a:t> of HIV in </a:t>
            </a:r>
            <a:r>
              <a:rPr lang="fr-BE" dirty="0" err="1">
                <a:solidFill>
                  <a:schemeClr val="tx1"/>
                </a:solidFill>
              </a:rPr>
              <a:t>transgender</a:t>
            </a:r>
            <a:r>
              <a:rPr lang="fr-BE" dirty="0">
                <a:solidFill>
                  <a:schemeClr val="tx1"/>
                </a:solidFill>
              </a:rPr>
              <a:t> </a:t>
            </a:r>
            <a:r>
              <a:rPr lang="fr-BE" dirty="0" err="1">
                <a:solidFill>
                  <a:schemeClr val="tx1"/>
                </a:solidFill>
              </a:rPr>
              <a:t>women</a:t>
            </a:r>
            <a:r>
              <a:rPr lang="fr-BE" dirty="0">
                <a:solidFill>
                  <a:schemeClr val="tx1"/>
                </a:solidFill>
              </a:rPr>
              <a:t>: a </a:t>
            </a:r>
            <a:r>
              <a:rPr lang="fr-BE" dirty="0" err="1">
                <a:solidFill>
                  <a:schemeClr val="tx1"/>
                </a:solidFill>
              </a:rPr>
              <a:t>systematic</a:t>
            </a:r>
            <a:r>
              <a:rPr lang="fr-BE" dirty="0">
                <a:solidFill>
                  <a:schemeClr val="tx1"/>
                </a:solidFill>
              </a:rPr>
              <a:t> </a:t>
            </a:r>
            <a:r>
              <a:rPr lang="fr-BE" dirty="0" err="1">
                <a:solidFill>
                  <a:schemeClr val="tx1"/>
                </a:solidFill>
              </a:rPr>
              <a:t>review</a:t>
            </a:r>
            <a:r>
              <a:rPr lang="fr-BE" dirty="0">
                <a:solidFill>
                  <a:schemeClr val="tx1"/>
                </a:solidFill>
              </a:rPr>
              <a:t> and </a:t>
            </a:r>
            <a:r>
              <a:rPr lang="fr-BE" dirty="0" err="1">
                <a:solidFill>
                  <a:schemeClr val="tx1"/>
                </a:solidFill>
              </a:rPr>
              <a:t>meta-analysis</a:t>
            </a:r>
            <a:r>
              <a:rPr lang="fr-BE" dirty="0">
                <a:solidFill>
                  <a:schemeClr val="tx1"/>
                </a:solidFill>
              </a:rPr>
              <a:t>. Lancet Infect Dis. 2013; 13:214–22. [</a:t>
            </a:r>
            <a:r>
              <a:rPr lang="fr-BE" dirty="0" err="1">
                <a:solidFill>
                  <a:schemeClr val="tx1"/>
                </a:solidFill>
              </a:rPr>
              <a:t>PubMed</a:t>
            </a:r>
            <a:r>
              <a:rPr lang="fr-BE" dirty="0">
                <a:solidFill>
                  <a:schemeClr val="tx1"/>
                </a:solidFill>
              </a:rPr>
              <a:t>: 23260128] </a:t>
            </a:r>
          </a:p>
          <a:p>
            <a:r>
              <a:rPr lang="fr-BE" dirty="0" err="1">
                <a:solidFill>
                  <a:schemeClr val="tx1"/>
                </a:solidFill>
              </a:rPr>
              <a:t>Collin</a:t>
            </a:r>
            <a:r>
              <a:rPr lang="fr-BE" dirty="0">
                <a:solidFill>
                  <a:schemeClr val="tx1"/>
                </a:solidFill>
              </a:rPr>
              <a:t> L, </a:t>
            </a:r>
            <a:r>
              <a:rPr lang="fr-BE" dirty="0" err="1">
                <a:solidFill>
                  <a:schemeClr val="tx1"/>
                </a:solidFill>
              </a:rPr>
              <a:t>Reisner</a:t>
            </a:r>
            <a:r>
              <a:rPr lang="fr-BE" dirty="0">
                <a:solidFill>
                  <a:schemeClr val="tx1"/>
                </a:solidFill>
              </a:rPr>
              <a:t> SL, </a:t>
            </a:r>
            <a:r>
              <a:rPr lang="fr-BE" dirty="0" err="1">
                <a:solidFill>
                  <a:schemeClr val="tx1"/>
                </a:solidFill>
              </a:rPr>
              <a:t>Tangpricha</a:t>
            </a:r>
            <a:r>
              <a:rPr lang="fr-BE" dirty="0">
                <a:solidFill>
                  <a:schemeClr val="tx1"/>
                </a:solidFill>
              </a:rPr>
              <a:t> V, Goodman M. </a:t>
            </a:r>
            <a:r>
              <a:rPr lang="fr-BE" dirty="0" err="1">
                <a:solidFill>
                  <a:schemeClr val="tx1"/>
                </a:solidFill>
              </a:rPr>
              <a:t>Prevalence</a:t>
            </a:r>
            <a:r>
              <a:rPr lang="fr-BE" dirty="0">
                <a:solidFill>
                  <a:schemeClr val="tx1"/>
                </a:solidFill>
              </a:rPr>
              <a:t> of </a:t>
            </a:r>
            <a:r>
              <a:rPr lang="fr-BE" dirty="0" err="1">
                <a:solidFill>
                  <a:schemeClr val="tx1"/>
                </a:solidFill>
              </a:rPr>
              <a:t>transgender</a:t>
            </a:r>
            <a:r>
              <a:rPr lang="fr-BE" dirty="0">
                <a:solidFill>
                  <a:schemeClr val="tx1"/>
                </a:solidFill>
              </a:rPr>
              <a:t> </a:t>
            </a:r>
            <a:r>
              <a:rPr lang="fr-BE" dirty="0" err="1">
                <a:solidFill>
                  <a:schemeClr val="tx1"/>
                </a:solidFill>
              </a:rPr>
              <a:t>depends</a:t>
            </a:r>
            <a:r>
              <a:rPr lang="fr-BE" dirty="0">
                <a:solidFill>
                  <a:schemeClr val="tx1"/>
                </a:solidFill>
              </a:rPr>
              <a:t> on the case </a:t>
            </a:r>
            <a:r>
              <a:rPr lang="fr-BE" dirty="0" err="1">
                <a:solidFill>
                  <a:schemeClr val="tx1"/>
                </a:solidFill>
              </a:rPr>
              <a:t>definition</a:t>
            </a:r>
            <a:r>
              <a:rPr lang="fr-BE" dirty="0">
                <a:solidFill>
                  <a:schemeClr val="tx1"/>
                </a:solidFill>
              </a:rPr>
              <a:t>. J </a:t>
            </a:r>
            <a:r>
              <a:rPr lang="fr-BE" dirty="0" err="1">
                <a:solidFill>
                  <a:schemeClr val="tx1"/>
                </a:solidFill>
              </a:rPr>
              <a:t>Sex</a:t>
            </a:r>
            <a:r>
              <a:rPr lang="fr-BE" dirty="0">
                <a:solidFill>
                  <a:schemeClr val="tx1"/>
                </a:solidFill>
              </a:rPr>
              <a:t> Med. 2016; 13:613–26. [</a:t>
            </a:r>
            <a:r>
              <a:rPr lang="fr-BE" dirty="0" err="1">
                <a:solidFill>
                  <a:schemeClr val="tx1"/>
                </a:solidFill>
              </a:rPr>
              <a:t>PubMed</a:t>
            </a:r>
            <a:r>
              <a:rPr lang="fr-BE" dirty="0">
                <a:solidFill>
                  <a:schemeClr val="tx1"/>
                </a:solidFill>
              </a:rPr>
              <a:t>: 27045261] </a:t>
            </a:r>
            <a:endParaRPr lang="fr-BE" dirty="0"/>
          </a:p>
          <a:p>
            <a:r>
              <a:rPr lang="fr-BE" dirty="0">
                <a:solidFill>
                  <a:schemeClr val="tx1"/>
                </a:solidFill>
                <a:hlinkClick r:id="rId4"/>
              </a:rPr>
              <a:t>https://www.transparis.fr/reassignation-genitale-mf/schemas.html</a:t>
            </a:r>
            <a:endParaRPr lang="fr-BE" dirty="0">
              <a:solidFill>
                <a:schemeClr val="tx1"/>
              </a:solidFill>
            </a:endParaRPr>
          </a:p>
          <a:p>
            <a:r>
              <a:rPr lang="fr-BE" dirty="0"/>
              <a:t>Alain Weill et </a:t>
            </a:r>
            <a:r>
              <a:rPr lang="fr-BE" dirty="0" err="1"/>
              <a:t>Joël</a:t>
            </a:r>
            <a:r>
              <a:rPr lang="fr-BE" dirty="0"/>
              <a:t> Coste (</a:t>
            </a:r>
            <a:r>
              <a:rPr lang="fr-BE" dirty="0" err="1"/>
              <a:t>Département</a:t>
            </a:r>
            <a:r>
              <a:rPr lang="fr-BE" dirty="0"/>
              <a:t> des </a:t>
            </a:r>
            <a:r>
              <a:rPr lang="fr-BE" dirty="0" err="1"/>
              <a:t>études</a:t>
            </a:r>
            <a:r>
              <a:rPr lang="fr-BE" dirty="0"/>
              <a:t> en santé publique - Caisse nationale de l’assurance maladie) avec l’expertise durant le projet de </a:t>
            </a:r>
            <a:r>
              <a:rPr lang="fr-BE" dirty="0" err="1"/>
              <a:t>Sébastien</a:t>
            </a:r>
            <a:r>
              <a:rPr lang="fr-BE" dirty="0"/>
              <a:t> </a:t>
            </a:r>
            <a:r>
              <a:rPr lang="fr-BE" dirty="0" err="1"/>
              <a:t>Froelich</a:t>
            </a:r>
            <a:r>
              <a:rPr lang="fr-BE" dirty="0"/>
              <a:t> (Neurochirurgie, </a:t>
            </a:r>
            <a:r>
              <a:rPr lang="fr-BE" dirty="0" err="1"/>
              <a:t>Hôpital</a:t>
            </a:r>
            <a:r>
              <a:rPr lang="fr-BE" dirty="0"/>
              <a:t> </a:t>
            </a:r>
            <a:r>
              <a:rPr lang="fr-BE" dirty="0" err="1"/>
              <a:t>Lariboisière</a:t>
            </a:r>
            <a:r>
              <a:rPr lang="fr-BE" dirty="0"/>
              <a:t> APHP), </a:t>
            </a:r>
            <a:r>
              <a:rPr lang="fr-BE" dirty="0" err="1"/>
              <a:t>Moujahed</a:t>
            </a:r>
            <a:r>
              <a:rPr lang="fr-BE" dirty="0"/>
              <a:t> </a:t>
            </a:r>
            <a:r>
              <a:rPr lang="fr-BE" dirty="0" err="1"/>
              <a:t>Labidi</a:t>
            </a:r>
            <a:r>
              <a:rPr lang="fr-BE" dirty="0"/>
              <a:t> (Neurochirurgie, </a:t>
            </a:r>
            <a:r>
              <a:rPr lang="fr-BE" dirty="0" err="1"/>
              <a:t>Hôpital</a:t>
            </a:r>
            <a:r>
              <a:rPr lang="fr-BE" dirty="0"/>
              <a:t> </a:t>
            </a:r>
            <a:r>
              <a:rPr lang="fr-BE" dirty="0" err="1"/>
              <a:t>Lariboisière</a:t>
            </a:r>
            <a:r>
              <a:rPr lang="fr-BE" dirty="0"/>
              <a:t> APHP), Sylvie </a:t>
            </a:r>
            <a:r>
              <a:rPr lang="fr-BE" dirty="0" err="1"/>
              <a:t>Fontanel</a:t>
            </a:r>
            <a:r>
              <a:rPr lang="fr-BE" dirty="0"/>
              <a:t> (ARS Grand-Est) et Emilie </a:t>
            </a:r>
            <a:r>
              <a:rPr lang="fr-BE" dirty="0" err="1"/>
              <a:t>Sbidian</a:t>
            </a:r>
            <a:r>
              <a:rPr lang="fr-BE" dirty="0"/>
              <a:t> (dermatologue, </a:t>
            </a:r>
            <a:r>
              <a:rPr lang="fr-BE" dirty="0" err="1"/>
              <a:t>Hôpital</a:t>
            </a:r>
            <a:r>
              <a:rPr lang="fr-BE" dirty="0"/>
              <a:t> Henri Mondor et </a:t>
            </a:r>
            <a:r>
              <a:rPr lang="fr-BE" dirty="0" err="1"/>
              <a:t>Département</a:t>
            </a:r>
            <a:r>
              <a:rPr lang="fr-BE" dirty="0"/>
              <a:t> </a:t>
            </a:r>
            <a:r>
              <a:rPr lang="fr-BE" dirty="0" err="1"/>
              <a:t>études</a:t>
            </a:r>
            <a:r>
              <a:rPr lang="fr-BE" dirty="0"/>
              <a:t> en santé publique – CNAM), </a:t>
            </a:r>
            <a:r>
              <a:rPr lang="fr-BE" b="1" dirty="0"/>
              <a:t>Exposition </a:t>
            </a:r>
            <a:r>
              <a:rPr lang="fr-BE" b="1" dirty="0" err="1"/>
              <a:t>prolongée</a:t>
            </a:r>
            <a:r>
              <a:rPr lang="fr-BE" b="1" dirty="0"/>
              <a:t> à de fortes doses d’</a:t>
            </a:r>
            <a:r>
              <a:rPr lang="fr-BE" b="1" dirty="0" err="1"/>
              <a:t>acétate</a:t>
            </a:r>
            <a:r>
              <a:rPr lang="fr-BE" b="1" dirty="0"/>
              <a:t> de </a:t>
            </a:r>
            <a:r>
              <a:rPr lang="fr-BE" b="1" dirty="0" err="1"/>
              <a:t>cyprotérone</a:t>
            </a:r>
            <a:r>
              <a:rPr lang="fr-BE" b="1" dirty="0"/>
              <a:t> et risque de </a:t>
            </a:r>
            <a:r>
              <a:rPr lang="fr-BE" b="1" dirty="0" err="1"/>
              <a:t>méningiome</a:t>
            </a:r>
            <a:r>
              <a:rPr lang="fr-BE" b="1" dirty="0"/>
              <a:t> chez la femme</a:t>
            </a:r>
            <a:r>
              <a:rPr lang="fr-BE" dirty="0"/>
              <a:t>, Mars 2019</a:t>
            </a:r>
          </a:p>
          <a:p>
            <a:endParaRPr lang="fr-BE" dirty="0">
              <a:solidFill>
                <a:schemeClr val="tx1"/>
              </a:solidFill>
            </a:endParaRPr>
          </a:p>
          <a:p>
            <a:endParaRPr lang="fr-BE" dirty="0">
              <a:solidFill>
                <a:schemeClr val="tx1"/>
              </a:solidFill>
            </a:endParaRPr>
          </a:p>
          <a:p>
            <a:endParaRPr lang="fr-FR" dirty="0"/>
          </a:p>
          <a:p>
            <a:endParaRPr lang="fr-FR" dirty="0"/>
          </a:p>
        </p:txBody>
      </p:sp>
    </p:spTree>
    <p:extLst>
      <p:ext uri="{BB962C8B-B14F-4D97-AF65-F5344CB8AC3E}">
        <p14:creationId xmlns:p14="http://schemas.microsoft.com/office/powerpoint/2010/main" val="334152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1D5985-01CA-1746-B3D2-82B2705A20E8}"/>
              </a:ext>
            </a:extLst>
          </p:cNvPr>
          <p:cNvSpPr>
            <a:spLocks noGrp="1"/>
          </p:cNvSpPr>
          <p:nvPr>
            <p:ph type="title"/>
          </p:nvPr>
        </p:nvSpPr>
        <p:spPr/>
        <p:txBody>
          <a:bodyPr/>
          <a:lstStyle/>
          <a:p>
            <a:r>
              <a:rPr lang="fr-FR" dirty="0"/>
              <a:t>Parcours classique en Belgique </a:t>
            </a:r>
          </a:p>
        </p:txBody>
      </p:sp>
      <p:graphicFrame>
        <p:nvGraphicFramePr>
          <p:cNvPr id="5" name="Espace réservé du contenu 2">
            <a:extLst>
              <a:ext uri="{FF2B5EF4-FFF2-40B4-BE49-F238E27FC236}">
                <a16:creationId xmlns:a16="http://schemas.microsoft.com/office/drawing/2014/main" id="{013AA4EC-5003-A337-215F-550B945B3AEE}"/>
              </a:ext>
            </a:extLst>
          </p:cNvPr>
          <p:cNvGraphicFramePr>
            <a:graphicFrameLocks noGrp="1"/>
          </p:cNvGraphicFramePr>
          <p:nvPr>
            <p:ph idx="1"/>
            <p:extLst>
              <p:ext uri="{D42A27DB-BD31-4B8C-83A1-F6EECF244321}">
                <p14:modId xmlns:p14="http://schemas.microsoft.com/office/powerpoint/2010/main" val="1901591662"/>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48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D9CDB-0CE9-D54A-837A-BF8FC894EE30}"/>
              </a:ext>
            </a:extLst>
          </p:cNvPr>
          <p:cNvSpPr>
            <a:spLocks noGrp="1"/>
          </p:cNvSpPr>
          <p:nvPr>
            <p:ph type="title"/>
          </p:nvPr>
        </p:nvSpPr>
        <p:spPr>
          <a:xfrm>
            <a:off x="0" y="2908820"/>
            <a:ext cx="2847975" cy="1325563"/>
          </a:xfrm>
        </p:spPr>
        <p:txBody>
          <a:bodyPr/>
          <a:lstStyle/>
          <a:p>
            <a:r>
              <a:rPr lang="fr-FR" dirty="0"/>
              <a:t>Législation belge </a:t>
            </a:r>
          </a:p>
        </p:txBody>
      </p:sp>
      <p:pic>
        <p:nvPicPr>
          <p:cNvPr id="9" name="Espace réservé du contenu 8" descr="Une image contenant texte&#10;&#10;Description générée automatiquement">
            <a:extLst>
              <a:ext uri="{FF2B5EF4-FFF2-40B4-BE49-F238E27FC236}">
                <a16:creationId xmlns:a16="http://schemas.microsoft.com/office/drawing/2014/main" id="{A0E97929-1C15-2F4F-A2CC-DB98843D8A04}"/>
              </a:ext>
            </a:extLst>
          </p:cNvPr>
          <p:cNvPicPr>
            <a:picLocks noGrp="1" noChangeAspect="1"/>
          </p:cNvPicPr>
          <p:nvPr>
            <p:ph idx="1"/>
          </p:nvPr>
        </p:nvPicPr>
        <p:blipFill>
          <a:blip r:embed="rId3"/>
          <a:stretch>
            <a:fillRect/>
          </a:stretch>
        </p:blipFill>
        <p:spPr>
          <a:xfrm>
            <a:off x="2847975" y="182563"/>
            <a:ext cx="4469924" cy="6492874"/>
          </a:xfrm>
        </p:spPr>
      </p:pic>
      <p:pic>
        <p:nvPicPr>
          <p:cNvPr id="11" name="Image 10" descr="Une image contenant texte&#10;&#10;Description générée automatiquement">
            <a:extLst>
              <a:ext uri="{FF2B5EF4-FFF2-40B4-BE49-F238E27FC236}">
                <a16:creationId xmlns:a16="http://schemas.microsoft.com/office/drawing/2014/main" id="{6CE2C3B4-540E-184F-B6BF-1E8B2E903631}"/>
              </a:ext>
            </a:extLst>
          </p:cNvPr>
          <p:cNvPicPr>
            <a:picLocks noChangeAspect="1"/>
          </p:cNvPicPr>
          <p:nvPr/>
        </p:nvPicPr>
        <p:blipFill>
          <a:blip r:embed="rId4"/>
          <a:stretch>
            <a:fillRect/>
          </a:stretch>
        </p:blipFill>
        <p:spPr>
          <a:xfrm>
            <a:off x="7436433" y="182563"/>
            <a:ext cx="4561335" cy="6492874"/>
          </a:xfrm>
          <a:prstGeom prst="rect">
            <a:avLst/>
          </a:prstGeom>
        </p:spPr>
      </p:pic>
    </p:spTree>
    <p:extLst>
      <p:ext uri="{BB962C8B-B14F-4D97-AF65-F5344CB8AC3E}">
        <p14:creationId xmlns:p14="http://schemas.microsoft.com/office/powerpoint/2010/main" val="4246253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id="{5794105A-130E-9F4A-BB32-C438BB1423FB}"/>
              </a:ext>
            </a:extLst>
          </p:cNvPr>
          <p:cNvPicPr>
            <a:picLocks noGrp="1" noChangeAspect="1"/>
          </p:cNvPicPr>
          <p:nvPr>
            <p:ph idx="1"/>
          </p:nvPr>
        </p:nvPicPr>
        <p:blipFill>
          <a:blip r:embed="rId3"/>
          <a:stretch>
            <a:fillRect/>
          </a:stretch>
        </p:blipFill>
        <p:spPr>
          <a:xfrm>
            <a:off x="1502266" y="252355"/>
            <a:ext cx="4819737" cy="6353290"/>
          </a:xfrm>
        </p:spPr>
      </p:pic>
      <p:pic>
        <p:nvPicPr>
          <p:cNvPr id="7" name="Image 6" descr="Une image contenant texte&#10;&#10;Description générée automatiquement">
            <a:extLst>
              <a:ext uri="{FF2B5EF4-FFF2-40B4-BE49-F238E27FC236}">
                <a16:creationId xmlns:a16="http://schemas.microsoft.com/office/drawing/2014/main" id="{8126ACF3-3437-AE44-8FC3-31B374016D5B}"/>
              </a:ext>
            </a:extLst>
          </p:cNvPr>
          <p:cNvPicPr>
            <a:picLocks noChangeAspect="1"/>
          </p:cNvPicPr>
          <p:nvPr/>
        </p:nvPicPr>
        <p:blipFill>
          <a:blip r:embed="rId4"/>
          <a:stretch>
            <a:fillRect/>
          </a:stretch>
        </p:blipFill>
        <p:spPr>
          <a:xfrm>
            <a:off x="7055528" y="252355"/>
            <a:ext cx="4298272" cy="6183031"/>
          </a:xfrm>
          <a:prstGeom prst="rect">
            <a:avLst/>
          </a:prstGeom>
        </p:spPr>
      </p:pic>
    </p:spTree>
    <p:extLst>
      <p:ext uri="{BB962C8B-B14F-4D97-AF65-F5344CB8AC3E}">
        <p14:creationId xmlns:p14="http://schemas.microsoft.com/office/powerpoint/2010/main" val="20136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A6A9F-62E9-C64B-8CAC-584B03B4A5F2}"/>
              </a:ext>
            </a:extLst>
          </p:cNvPr>
          <p:cNvSpPr>
            <a:spLocks noGrp="1"/>
          </p:cNvSpPr>
          <p:nvPr>
            <p:ph type="title"/>
          </p:nvPr>
        </p:nvSpPr>
        <p:spPr>
          <a:xfrm>
            <a:off x="2231136" y="964692"/>
            <a:ext cx="7729728" cy="1188720"/>
          </a:xfrm>
        </p:spPr>
        <p:txBody>
          <a:bodyPr>
            <a:normAutofit/>
          </a:bodyPr>
          <a:lstStyle/>
          <a:p>
            <a:r>
              <a:rPr lang="fr-FR" dirty="0"/>
              <a:t>Quelles sont les possibilités actuelles ? </a:t>
            </a:r>
          </a:p>
        </p:txBody>
      </p:sp>
      <p:graphicFrame>
        <p:nvGraphicFramePr>
          <p:cNvPr id="5" name="Espace réservé du contenu 2">
            <a:extLst>
              <a:ext uri="{FF2B5EF4-FFF2-40B4-BE49-F238E27FC236}">
                <a16:creationId xmlns:a16="http://schemas.microsoft.com/office/drawing/2014/main" id="{A5A9B409-2826-C959-9585-5B4E1D68EE37}"/>
              </a:ext>
            </a:extLst>
          </p:cNvPr>
          <p:cNvGraphicFramePr>
            <a:graphicFrameLocks noGrp="1"/>
          </p:cNvGraphicFramePr>
          <p:nvPr>
            <p:ph idx="1"/>
            <p:extLst>
              <p:ext uri="{D42A27DB-BD31-4B8C-83A1-F6EECF244321}">
                <p14:modId xmlns:p14="http://schemas.microsoft.com/office/powerpoint/2010/main" val="426959863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10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7BEB5-82A9-2341-8250-50EC06D8DF59}"/>
              </a:ext>
            </a:extLst>
          </p:cNvPr>
          <p:cNvSpPr>
            <a:spLocks noGrp="1"/>
          </p:cNvSpPr>
          <p:nvPr>
            <p:ph type="title"/>
          </p:nvPr>
        </p:nvSpPr>
        <p:spPr>
          <a:xfrm>
            <a:off x="2231136" y="964692"/>
            <a:ext cx="7729728" cy="1188720"/>
          </a:xfrm>
          <a:prstGeom prst="rect">
            <a:avLst/>
          </a:prstGeom>
        </p:spPr>
        <p:txBody>
          <a:bodyPr>
            <a:normAutofit/>
          </a:bodyPr>
          <a:lstStyle/>
          <a:p>
            <a:r>
              <a:rPr lang="fr-FR"/>
              <a:t>Transgender women </a:t>
            </a:r>
          </a:p>
        </p:txBody>
      </p:sp>
      <p:graphicFrame>
        <p:nvGraphicFramePr>
          <p:cNvPr id="5" name="Espace réservé du contenu 2">
            <a:extLst>
              <a:ext uri="{FF2B5EF4-FFF2-40B4-BE49-F238E27FC236}">
                <a16:creationId xmlns:a16="http://schemas.microsoft.com/office/drawing/2014/main" id="{2791E6A6-72DB-B69E-DE2A-BB3193D3E551}"/>
              </a:ext>
            </a:extLst>
          </p:cNvPr>
          <p:cNvGraphicFramePr>
            <a:graphicFrameLocks noGrp="1"/>
          </p:cNvGraphicFramePr>
          <p:nvPr>
            <p:ph idx="1"/>
            <p:extLst>
              <p:ext uri="{D42A27DB-BD31-4B8C-83A1-F6EECF244321}">
                <p14:modId xmlns:p14="http://schemas.microsoft.com/office/powerpoint/2010/main" val="1823694124"/>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39104"/>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{2D0827B8-632F-994D-BD35-2332F89CAA1C}tf10001120</Template>
  <TotalTime>4356</TotalTime>
  <Words>10622</Words>
  <Application>Microsoft Macintosh PowerPoint</Application>
  <PresentationFormat>Grand écran</PresentationFormat>
  <Paragraphs>549</Paragraphs>
  <Slides>40</Slides>
  <Notes>40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40</vt:i4>
      </vt:variant>
    </vt:vector>
  </HeadingPairs>
  <TitlesOfParts>
    <vt:vector size="45" baseType="lpstr">
      <vt:lpstr>Arial</vt:lpstr>
      <vt:lpstr>Calibri</vt:lpstr>
      <vt:lpstr>Gill Sans MT</vt:lpstr>
      <vt:lpstr>Wingdings</vt:lpstr>
      <vt:lpstr>Colis</vt:lpstr>
      <vt:lpstr>Transidentités et gynécologie</vt:lpstr>
      <vt:lpstr>Présentation PowerPoint</vt:lpstr>
      <vt:lpstr>Definition – dysphorie de genre  </vt:lpstr>
      <vt:lpstr>Barriers to Health Care for Transgender Individuals  </vt:lpstr>
      <vt:lpstr>Parcours classique en Belgique </vt:lpstr>
      <vt:lpstr>Législation belge </vt:lpstr>
      <vt:lpstr>Présentation PowerPoint</vt:lpstr>
      <vt:lpstr>Quelles sont les possibilités actuelles ? </vt:lpstr>
      <vt:lpstr>Transgender women </vt:lpstr>
      <vt:lpstr>Traitement hormonal </vt:lpstr>
      <vt:lpstr>Présentation PowerPoint</vt:lpstr>
      <vt:lpstr>Traitement classique en BE</vt:lpstr>
      <vt:lpstr>Effects of oestrogen and anti-androgen therapy in transgender women  </vt:lpstr>
      <vt:lpstr>Traitements hormonaux : pièges et effets indésirables </vt:lpstr>
      <vt:lpstr>Présentation PowerPoint</vt:lpstr>
      <vt:lpstr>Résultats Intéressants </vt:lpstr>
      <vt:lpstr>Présentation PowerPoint</vt:lpstr>
      <vt:lpstr>Possibilités chirurgicales </vt:lpstr>
      <vt:lpstr>Vaginoplastie</vt:lpstr>
      <vt:lpstr>Présentation PowerPoint</vt:lpstr>
      <vt:lpstr>Présentation PowerPoint</vt:lpstr>
      <vt:lpstr>Présentation PowerPoint</vt:lpstr>
      <vt:lpstr>Transgender men </vt:lpstr>
      <vt:lpstr>Traitement hormonal </vt:lpstr>
      <vt:lpstr>Présentation PowerPoint</vt:lpstr>
      <vt:lpstr>Traitement classique en BE</vt:lpstr>
      <vt:lpstr>Effects of testostérone of transgender men</vt:lpstr>
      <vt:lpstr>Score de Ferriman – Gallwey </vt:lpstr>
      <vt:lpstr>Effets secondaires et piège </vt:lpstr>
      <vt:lpstr>Dépistage cancer du col </vt:lpstr>
      <vt:lpstr>Présentation PowerPoint</vt:lpstr>
      <vt:lpstr>Possibilités chirurgicales </vt:lpstr>
      <vt:lpstr>Fertilité </vt:lpstr>
      <vt:lpstr>PMA – possibilités </vt:lpstr>
      <vt:lpstr>Parcours PMA </vt:lpstr>
      <vt:lpstr>Congélation de sperme pour des raisons personnelles </vt:lpstr>
      <vt:lpstr>Congélation d’ovocytes pour des raisons personnelles </vt:lpstr>
      <vt:lpstr>Take home message </vt:lpstr>
      <vt:lpstr>Merci pour votre attention</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Vania Servais</dc:creator>
  <cp:lastModifiedBy>Vania Servais</cp:lastModifiedBy>
  <cp:revision>60</cp:revision>
  <cp:lastPrinted>2022-05-16T21:03:40Z</cp:lastPrinted>
  <dcterms:created xsi:type="dcterms:W3CDTF">2022-04-24T11:52:32Z</dcterms:created>
  <dcterms:modified xsi:type="dcterms:W3CDTF">2022-05-17T21:24:31Z</dcterms:modified>
</cp:coreProperties>
</file>