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2CD2E-6CE3-4FD1-8D4E-DF84691273BE}" type="datetimeFigureOut">
              <a:rPr lang="fr-BE" smtClean="0"/>
              <a:t>12-03-25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69F8C-8D20-4C72-86D5-7CDD5354572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70676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5763" y="690563"/>
            <a:ext cx="6086475" cy="3424237"/>
          </a:xfrm>
          <a:ln/>
        </p:spPr>
      </p:sp>
      <p:sp>
        <p:nvSpPr>
          <p:cNvPr id="44035" name="Rectangle 3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endParaRPr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447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889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9143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810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fr-FR"/>
            </a:lvl1pPr>
          </a:lstStyle>
          <a:p>
            <a:pPr lvl="0"/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>
          <a:xfrm>
            <a:off x="880534" y="1927226"/>
            <a:ext cx="5147733" cy="4419596"/>
          </a:xfrm>
        </p:spPr>
        <p:txBody>
          <a:bodyPr/>
          <a:lstStyle>
            <a:lvl1pPr>
              <a:defRPr lang="fr-FR"/>
            </a:lvl1pPr>
            <a:lvl2pPr>
              <a:defRPr lang="fr-FR"/>
            </a:lvl2pPr>
            <a:lvl3pPr marL="13716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Char char="•"/>
              <a:tabLst/>
              <a:defRPr lang="fr-FR" sz="24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3pPr>
            <a:lvl4pPr marL="1790696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–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4pPr>
            <a:lvl5pPr marL="2209803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»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2"/>
          </p:nvPr>
        </p:nvSpPr>
        <p:spPr>
          <a:xfrm>
            <a:off x="6208892" y="1927226"/>
            <a:ext cx="5147733" cy="2133596"/>
          </a:xfrm>
        </p:spPr>
        <p:txBody>
          <a:bodyPr/>
          <a:lstStyle>
            <a:lvl1pPr>
              <a:defRPr lang="fr-FR"/>
            </a:lvl1pPr>
            <a:lvl2pPr>
              <a:defRPr lang="fr-FR"/>
            </a:lvl2pPr>
            <a:lvl3pPr marL="13716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Char char="•"/>
              <a:tabLst/>
              <a:defRPr lang="fr-FR" sz="24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3pPr>
            <a:lvl4pPr marL="1790696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–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4pPr>
            <a:lvl5pPr marL="2209803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»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contenu 4"/>
          <p:cNvSpPr txBox="1">
            <a:spLocks noGrp="1"/>
          </p:cNvSpPr>
          <p:nvPr>
            <p:ph idx="3"/>
          </p:nvPr>
        </p:nvSpPr>
        <p:spPr>
          <a:xfrm>
            <a:off x="6208892" y="4213226"/>
            <a:ext cx="5147733" cy="2133596"/>
          </a:xfrm>
        </p:spPr>
        <p:txBody>
          <a:bodyPr/>
          <a:lstStyle>
            <a:lvl1pPr>
              <a:defRPr lang="fr-FR"/>
            </a:lvl1pPr>
            <a:lvl2pPr>
              <a:defRPr lang="fr-FR"/>
            </a:lvl2pPr>
            <a:lvl3pPr marL="1371600" marR="0" lvl="2" indent="-228600" algn="l" defTabSz="914400" rtl="0" fontAlgn="auto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Char char="•"/>
              <a:tabLst/>
              <a:defRPr lang="fr-FR" sz="24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3pPr>
            <a:lvl4pPr marL="1790696" marR="0" lvl="3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–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4pPr>
            <a:lvl5pPr marL="2209803" marR="0" lvl="4" indent="-22860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Char char="»"/>
              <a:tabLst/>
              <a:defRPr lang="fr-FR" sz="2000" b="0" i="0" u="none" strike="noStrike" kern="0" cap="none" spc="0" baseline="0">
                <a:solidFill>
                  <a:srgbClr val="FFFFFF"/>
                </a:solidFill>
                <a:uFillTx/>
                <a:latin typeface="Times New Roman" pitchFamily="18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69705588"/>
      </p:ext>
    </p:extLst>
  </p:cSld>
  <p:clrMapOvr>
    <a:masterClrMapping/>
  </p:clrMapOvr>
  <p:transition/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8960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641" y="1604334"/>
            <a:ext cx="10968960" cy="21933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641" y="3935934"/>
            <a:ext cx="10968960" cy="2193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65E9B0-7DA8-466E-963D-86F25D5E43B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1436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1416757" y="708025"/>
            <a:ext cx="9392356" cy="762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80534" y="1927225"/>
            <a:ext cx="5147733" cy="2133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208890" y="1927225"/>
            <a:ext cx="5147733" cy="2133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880534" y="4213225"/>
            <a:ext cx="5147733" cy="2133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08890" y="4213225"/>
            <a:ext cx="5147733" cy="2133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03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6757" y="708025"/>
            <a:ext cx="9392356" cy="762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880534" y="1927225"/>
            <a:ext cx="5147733" cy="4419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208890" y="1927225"/>
            <a:ext cx="5147733" cy="2133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208890" y="4213225"/>
            <a:ext cx="5147733" cy="2133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613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re. Image de la bibliothèqu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6757" y="708025"/>
            <a:ext cx="9392356" cy="762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'image de la bibliothèque 2"/>
          <p:cNvSpPr>
            <a:spLocks noGrp="1"/>
          </p:cNvSpPr>
          <p:nvPr>
            <p:ph type="clipArt" sz="half" idx="1"/>
          </p:nvPr>
        </p:nvSpPr>
        <p:spPr>
          <a:xfrm>
            <a:off x="880534" y="1927225"/>
            <a:ext cx="5147733" cy="44196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08890" y="1927225"/>
            <a:ext cx="5147733" cy="4419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9594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6757" y="708025"/>
            <a:ext cx="9392356" cy="762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880534" y="1927225"/>
            <a:ext cx="10476089" cy="4419600"/>
          </a:xfrm>
        </p:spPr>
        <p:txBody>
          <a:bodyPr/>
          <a:lstStyle/>
          <a:p>
            <a:pPr lvl="0"/>
            <a:endParaRPr lang="fr-FR" noProof="0" smtClean="0"/>
          </a:p>
        </p:txBody>
      </p:sp>
    </p:spTree>
    <p:extLst>
      <p:ext uri="{BB962C8B-B14F-4D97-AF65-F5344CB8AC3E}">
        <p14:creationId xmlns:p14="http://schemas.microsoft.com/office/powerpoint/2010/main" val="11151116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6051" y="708025"/>
            <a:ext cx="9393767" cy="762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880533" y="1927225"/>
            <a:ext cx="10475384" cy="4419600"/>
          </a:xfrm>
        </p:spPr>
        <p:txBody>
          <a:bodyPr/>
          <a:lstStyle/>
          <a:p>
            <a:pPr lvl="0"/>
            <a:endParaRPr lang="fr-FR" noProof="0" smtClean="0"/>
          </a:p>
        </p:txBody>
      </p:sp>
    </p:spTree>
    <p:extLst>
      <p:ext uri="{BB962C8B-B14F-4D97-AF65-F5344CB8AC3E}">
        <p14:creationId xmlns:p14="http://schemas.microsoft.com/office/powerpoint/2010/main" val="41850523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6051" y="708025"/>
            <a:ext cx="9393767" cy="762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880534" y="1927225"/>
            <a:ext cx="5135033" cy="4419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18767" y="1927225"/>
            <a:ext cx="5137151" cy="4419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215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320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0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659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2925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05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933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457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152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73490F-40B7-4D9E-8BCC-53E91B0CDDC7}" type="datetimeFigureOut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12-03-25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FD308-76C9-4355-961E-A1759137421D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0739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0" y="-27384"/>
            <a:ext cx="12192000" cy="1271612"/>
          </a:xfrm>
          <a:solidFill>
            <a:schemeClr val="bg1">
              <a:lumMod val="95000"/>
            </a:schemeClr>
          </a:solidFill>
          <a:ln w="12701">
            <a:solidFill>
              <a:schemeClr val="bg1">
                <a:lumMod val="75000"/>
              </a:schemeClr>
            </a:solidFill>
            <a:miter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fr-FR" sz="3200" b="1" dirty="0" smtClean="0">
                <a:latin typeface="Californian FB" panose="0207040306080B030204" pitchFamily="18" charset="0"/>
              </a:rPr>
              <a:t>Auto-immunité et Endocrinologie</a:t>
            </a:r>
            <a:br>
              <a:rPr lang="fr-FR" sz="3200" b="1" dirty="0" smtClean="0">
                <a:latin typeface="Californian FB" panose="0207040306080B030204" pitchFamily="18" charset="0"/>
              </a:rPr>
            </a:br>
            <a:r>
              <a:rPr lang="fr-FR" sz="3200" b="1" dirty="0" smtClean="0">
                <a:latin typeface="Californian FB" panose="0207040306080B030204" pitchFamily="18" charset="0"/>
              </a:rPr>
              <a:t>Actualités et Prise en Charge</a:t>
            </a:r>
            <a:endParaRPr lang="es-UY" sz="3200" b="1" dirty="0">
              <a:latin typeface="Californian FB" panose="0207040306080B030204" pitchFamily="18" charset="0"/>
            </a:endParaRPr>
          </a:p>
        </p:txBody>
      </p:sp>
      <p:sp>
        <p:nvSpPr>
          <p:cNvPr id="5" name="Rectangle 12"/>
          <p:cNvSpPr/>
          <p:nvPr/>
        </p:nvSpPr>
        <p:spPr>
          <a:xfrm>
            <a:off x="6003636" y="-638076"/>
            <a:ext cx="184731" cy="30777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anchor="ctr" anchorCtr="1">
            <a:sp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BE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uLnTx/>
              <a:uFillTx/>
              <a:latin typeface="Avalon" pitchFamily="34"/>
              <a:ea typeface="+mn-ea"/>
              <a:cs typeface="Arial" pitchFamily="34" charset="0"/>
            </a:endParaRPr>
          </a:p>
        </p:txBody>
      </p:sp>
      <p:sp>
        <p:nvSpPr>
          <p:cNvPr id="5126" name="Rectangle 59"/>
          <p:cNvSpPr>
            <a:spLocks noChangeArrowheads="1"/>
          </p:cNvSpPr>
          <p:nvPr/>
        </p:nvSpPr>
        <p:spPr bwMode="auto">
          <a:xfrm>
            <a:off x="6003636" y="6699142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alon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65"/>
          <p:cNvSpPr txBox="1"/>
          <p:nvPr/>
        </p:nvSpPr>
        <p:spPr>
          <a:xfrm>
            <a:off x="1611148" y="5889628"/>
            <a:ext cx="8784976" cy="769441"/>
          </a:xfrm>
          <a:prstGeom prst="rect">
            <a:avLst/>
          </a:prstGeom>
          <a:noFill/>
          <a:ln>
            <a:noFill/>
          </a:ln>
        </p:spPr>
        <p:txBody>
          <a:bodyPr wrap="square" anchorCtr="1">
            <a:sp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BE" sz="1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anose="020B0604030504040204" pitchFamily="34" charset="0"/>
                <a:ea typeface="+mn-ea"/>
                <a:cs typeface="Arial" pitchFamily="34" charset="0"/>
              </a:rPr>
              <a:t>  </a:t>
            </a:r>
            <a:r>
              <a:rPr kumimoji="0" lang="es-AR" sz="1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anose="020B0604030504040204" pitchFamily="34" charset="0"/>
                <a:ea typeface="+mn-ea"/>
                <a:cs typeface="Times New Roman" panose="02020603050405020304" pitchFamily="18" charset="0"/>
              </a:rPr>
              <a:t>Dr</a:t>
            </a:r>
            <a:r>
              <a:rPr kumimoji="0" lang="es-AR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anose="020B060403050404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s-AR" sz="1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anose="020B0604030504040204" pitchFamily="34" charset="0"/>
                <a:ea typeface="+mn-ea"/>
                <a:cs typeface="Times New Roman" panose="02020603050405020304" pitchFamily="18" charset="0"/>
              </a:rPr>
              <a:t>Hernan</a:t>
            </a:r>
            <a:r>
              <a:rPr kumimoji="0" lang="es-AR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anose="020B0604030504040204" pitchFamily="34" charset="0"/>
                <a:ea typeface="+mn-ea"/>
                <a:cs typeface="Times New Roman" panose="02020603050405020304" pitchFamily="18" charset="0"/>
              </a:rPr>
              <a:t> Valdes Socin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s-AR" sz="1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anose="020B0604030504040204" pitchFamily="34" charset="0"/>
                <a:ea typeface="+mn-ea"/>
                <a:cs typeface="Times New Roman" panose="02020603050405020304" pitchFamily="18" charset="0"/>
              </a:rPr>
              <a:t>Professeur</a:t>
            </a:r>
            <a:r>
              <a:rPr kumimoji="0" lang="es-AR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anose="020B060403050404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s-AR" sz="1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anose="020B0604030504040204" pitchFamily="34" charset="0"/>
                <a:ea typeface="+mn-ea"/>
                <a:cs typeface="Times New Roman" panose="02020603050405020304" pitchFamily="18" charset="0"/>
              </a:rPr>
              <a:t>Associé</a:t>
            </a:r>
            <a:r>
              <a:rPr kumimoji="0" lang="es-AR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anose="020B060403050404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fr-FR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anose="020B0604030504040204" pitchFamily="34" charset="0"/>
                <a:ea typeface="+mn-ea"/>
                <a:cs typeface="Times New Roman" panose="02020603050405020304" pitchFamily="18" charset="0"/>
              </a:rPr>
              <a:t>Université de Liège .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anose="020B0604030504040204" pitchFamily="34" charset="0"/>
                <a:ea typeface="+mn-ea"/>
                <a:cs typeface="Times New Roman" panose="02020603050405020304" pitchFamily="18" charset="0"/>
              </a:rPr>
              <a:t>Chef de clinique, Service d’Endocrinologie, CHU de Liège.</a:t>
            </a:r>
            <a:endParaRPr kumimoji="0" lang="es-AR" sz="14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S Reference Sans Serif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1947" y="6305127"/>
            <a:ext cx="95452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52" y="6194571"/>
            <a:ext cx="887735" cy="636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4624" y="1908873"/>
            <a:ext cx="1987468" cy="2737341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4339" y="1969758"/>
            <a:ext cx="1969179" cy="2725148"/>
          </a:xfrm>
          <a:prstGeom prst="rect">
            <a:avLst/>
          </a:prstGeom>
          <a:effectLst>
            <a:softEdge rad="114300"/>
          </a:effectLst>
        </p:spPr>
      </p:pic>
      <p:sp>
        <p:nvSpPr>
          <p:cNvPr id="21" name="ZoneTexte 9"/>
          <p:cNvSpPr txBox="1">
            <a:spLocks noChangeArrowheads="1"/>
          </p:cNvSpPr>
          <p:nvPr/>
        </p:nvSpPr>
        <p:spPr bwMode="auto">
          <a:xfrm>
            <a:off x="7589913" y="4725144"/>
            <a:ext cx="2376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Monotype Sorts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Monotype Sorts"/>
              <a:buChar char="Û"/>
              <a:defRPr sz="2000">
                <a:solidFill>
                  <a:srgbClr val="FCFEB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altLang="fr-FR" sz="1400" b="0" i="1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Arial" panose="020B0604020202020204" pitchFamily="34" charset="0"/>
              </a:rPr>
              <a:t>Hakaru</a:t>
            </a:r>
            <a:r>
              <a:rPr kumimoji="0" lang="fr-BE" altLang="fr-FR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Arial" panose="020B0604020202020204" pitchFamily="34" charset="0"/>
              </a:rPr>
              <a:t> </a:t>
            </a:r>
            <a:r>
              <a:rPr kumimoji="0" lang="fr-BE" alt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Arial" panose="020B0604020202020204" pitchFamily="34" charset="0"/>
              </a:rPr>
              <a:t>HASHIMOTO </a:t>
            </a:r>
            <a:r>
              <a:rPr kumimoji="0" lang="fr-BE" altLang="fr-FR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Arial" panose="020B0604020202020204" pitchFamily="34" charset="0"/>
              </a:rPr>
              <a:t>(1881 - 1934)</a:t>
            </a:r>
            <a:endParaRPr kumimoji="0" lang="fr-BE" altLang="fr-FR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alon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06157" y="465313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altLang="fr-FR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Arial" panose="020B0604020202020204" pitchFamily="34" charset="0"/>
              </a:rPr>
              <a:t>Carl </a:t>
            </a:r>
            <a:r>
              <a:rPr kumimoji="0" lang="fr-BE" alt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Arial" panose="020B0604020202020204" pitchFamily="34" charset="0"/>
              </a:rPr>
              <a:t>Von BASEDOW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alt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Arial" panose="020B0604020202020204" pitchFamily="34" charset="0"/>
              </a:rPr>
              <a:t> </a:t>
            </a:r>
            <a:r>
              <a:rPr kumimoji="0" lang="fr-BE" altLang="fr-FR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Arial" panose="020B0604020202020204" pitchFamily="34" charset="0"/>
              </a:rPr>
              <a:t>(1799 - 1854)</a:t>
            </a:r>
            <a:endParaRPr kumimoji="0" lang="fr-BE" altLang="fr-FR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alon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71361" y="2041539"/>
            <a:ext cx="1603510" cy="2325090"/>
          </a:xfrm>
          <a:prstGeom prst="rect">
            <a:avLst/>
          </a:prstGeom>
          <a:effectLst>
            <a:softEdge rad="139700"/>
          </a:effectLst>
        </p:spPr>
      </p:pic>
      <p:sp>
        <p:nvSpPr>
          <p:cNvPr id="15" name="ZoneTexte 4"/>
          <p:cNvSpPr txBox="1">
            <a:spLocks noChangeArrowheads="1"/>
          </p:cNvSpPr>
          <p:nvPr/>
        </p:nvSpPr>
        <p:spPr bwMode="auto">
          <a:xfrm>
            <a:off x="1703512" y="4705980"/>
            <a:ext cx="18502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Monotype Sorts"/>
              <a:buChar char="v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Monotype Sorts"/>
              <a:buChar char="Û"/>
              <a:defRPr sz="2000">
                <a:solidFill>
                  <a:srgbClr val="FCFEB9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Monotype Sorts"/>
              <a:buNone/>
              <a:tabLst/>
              <a:defRPr/>
            </a:pPr>
            <a:r>
              <a:rPr kumimoji="0" lang="fr-BE" altLang="fr-FR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Anton </a:t>
            </a:r>
            <a:r>
              <a:rPr kumimoji="0" lang="fr-BE" alt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BIERMER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Monotype Sorts"/>
              <a:buNone/>
              <a:tabLst/>
              <a:defRPr/>
            </a:pPr>
            <a:r>
              <a:rPr kumimoji="0" lang="fr-BE" alt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(1827 - 1892) 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145" y="2107187"/>
            <a:ext cx="1632662" cy="2259442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3287688" y="4655727"/>
            <a:ext cx="24283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Robert James </a:t>
            </a:r>
            <a:r>
              <a:rPr kumimoji="0" lang="fr-FR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GRAVES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(1796-1853</a:t>
            </a: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) </a:t>
            </a:r>
            <a:endParaRPr kumimoji="0" lang="fr-BE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alon"/>
              <a:ea typeface="+mn-ea"/>
              <a:cs typeface="+mn-cs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36515" y="2107186"/>
            <a:ext cx="1666875" cy="2314575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</p:pic>
      <p:sp>
        <p:nvSpPr>
          <p:cNvPr id="13" name="Rectangle 12"/>
          <p:cNvSpPr/>
          <p:nvPr/>
        </p:nvSpPr>
        <p:spPr>
          <a:xfrm>
            <a:off x="-6823" y="4714047"/>
            <a:ext cx="1689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Thomas </a:t>
            </a: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ADDISON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 </a:t>
            </a:r>
            <a:r>
              <a:rPr kumimoji="0" lang="fr-BE" alt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(1793-1860)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+mn-cs"/>
              </a:rPr>
              <a:t> .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39697" y="2078712"/>
            <a:ext cx="1813995" cy="2567502"/>
          </a:xfrm>
          <a:prstGeom prst="rect">
            <a:avLst/>
          </a:prstGeom>
        </p:spPr>
      </p:pic>
      <p:sp>
        <p:nvSpPr>
          <p:cNvPr id="19" name="ZoneTexte 9"/>
          <p:cNvSpPr txBox="1">
            <a:spLocks noChangeArrowheads="1"/>
          </p:cNvSpPr>
          <p:nvPr/>
        </p:nvSpPr>
        <p:spPr bwMode="auto">
          <a:xfrm>
            <a:off x="9840996" y="4653136"/>
            <a:ext cx="23764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Monotype Sorts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Monotype Sorts"/>
              <a:buChar char="Û"/>
              <a:defRPr sz="2000">
                <a:solidFill>
                  <a:srgbClr val="FCFEB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altLang="fr-FR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Arial" panose="020B0604020202020204" pitchFamily="34" charset="0"/>
              </a:rPr>
              <a:t>Moritz KAPOSI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altLang="fr-FR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alon"/>
                <a:ea typeface="+mn-ea"/>
                <a:cs typeface="Arial" panose="020B0604020202020204" pitchFamily="34" charset="0"/>
              </a:rPr>
              <a:t> (1837 – 1902)</a:t>
            </a:r>
            <a:endParaRPr kumimoji="0" lang="fr-BE" altLang="fr-FR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alon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7240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Grand écran</PresentationFormat>
  <Paragraphs>15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Avalon</vt:lpstr>
      <vt:lpstr>Calibri</vt:lpstr>
      <vt:lpstr>Californian FB</vt:lpstr>
      <vt:lpstr>Monotype Sorts</vt:lpstr>
      <vt:lpstr>MS Reference Sans Serif</vt:lpstr>
      <vt:lpstr>Times New Roman</vt:lpstr>
      <vt:lpstr>1_Thème Office</vt:lpstr>
      <vt:lpstr>Auto-immunité et Endocrinologie Actualités et Prise en Charge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Auto-immunité et Endocrinologie Actualités et Prise en Charge</dc:title>
  <dc:creator>Herman Gonzalo Valdes Socin</dc:creator>
  <cp:lastModifiedBy>Herman Gonzalo Valdes Socin</cp:lastModifiedBy>
  <cp:revision>1</cp:revision>
  <dcterms:created xsi:type="dcterms:W3CDTF">2025-03-12T16:36:11Z</dcterms:created>
  <dcterms:modified xsi:type="dcterms:W3CDTF">2025-03-12T16:36:56Z</dcterms:modified>
</cp:coreProperties>
</file>