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549"/>
  </p:notesMasterIdLst>
  <p:sldIdLst>
    <p:sldId id="746" r:id="rId5"/>
    <p:sldId id="734" r:id="rId6"/>
    <p:sldId id="735" r:id="rId7"/>
    <p:sldId id="736" r:id="rId8"/>
    <p:sldId id="737" r:id="rId9"/>
    <p:sldId id="738" r:id="rId10"/>
    <p:sldId id="974" r:id="rId11"/>
    <p:sldId id="740" r:id="rId12"/>
    <p:sldId id="741" r:id="rId13"/>
    <p:sldId id="742" r:id="rId14"/>
    <p:sldId id="743" r:id="rId15"/>
    <p:sldId id="744" r:id="rId16"/>
    <p:sldId id="745" r:id="rId17"/>
    <p:sldId id="340" r:id="rId18"/>
    <p:sldId id="334" r:id="rId19"/>
    <p:sldId id="335" r:id="rId20"/>
    <p:sldId id="336" r:id="rId21"/>
    <p:sldId id="337" r:id="rId22"/>
    <p:sldId id="341" r:id="rId23"/>
    <p:sldId id="344" r:id="rId24"/>
    <p:sldId id="345" r:id="rId25"/>
    <p:sldId id="747" r:id="rId26"/>
    <p:sldId id="278" r:id="rId27"/>
    <p:sldId id="301" r:id="rId28"/>
    <p:sldId id="302" r:id="rId29"/>
    <p:sldId id="348" r:id="rId30"/>
    <p:sldId id="775" r:id="rId31"/>
    <p:sldId id="776" r:id="rId32"/>
    <p:sldId id="306" r:id="rId33"/>
    <p:sldId id="307" r:id="rId34"/>
    <p:sldId id="748" r:id="rId35"/>
    <p:sldId id="749" r:id="rId36"/>
    <p:sldId id="730" r:id="rId37"/>
    <p:sldId id="303" r:id="rId38"/>
    <p:sldId id="304" r:id="rId39"/>
    <p:sldId id="305" r:id="rId40"/>
    <p:sldId id="750" r:id="rId41"/>
    <p:sldId id="752" r:id="rId42"/>
    <p:sldId id="770" r:id="rId43"/>
    <p:sldId id="351" r:id="rId44"/>
    <p:sldId id="283" r:id="rId45"/>
    <p:sldId id="753" r:id="rId46"/>
    <p:sldId id="754" r:id="rId47"/>
    <p:sldId id="285" r:id="rId48"/>
    <p:sldId id="313" r:id="rId49"/>
    <p:sldId id="286" r:id="rId50"/>
    <p:sldId id="287" r:id="rId51"/>
    <p:sldId id="288" r:id="rId52"/>
    <p:sldId id="314" r:id="rId53"/>
    <p:sldId id="289" r:id="rId54"/>
    <p:sldId id="782" r:id="rId55"/>
    <p:sldId id="309" r:id="rId56"/>
    <p:sldId id="311" r:id="rId57"/>
    <p:sldId id="312" r:id="rId58"/>
    <p:sldId id="751" r:id="rId59"/>
    <p:sldId id="353" r:id="rId60"/>
    <p:sldId id="354" r:id="rId61"/>
    <p:sldId id="357" r:id="rId62"/>
    <p:sldId id="356" r:id="rId63"/>
    <p:sldId id="777" r:id="rId64"/>
    <p:sldId id="359" r:id="rId65"/>
    <p:sldId id="361" r:id="rId66"/>
    <p:sldId id="338" r:id="rId67"/>
    <p:sldId id="769" r:id="rId68"/>
    <p:sldId id="364" r:id="rId69"/>
    <p:sldId id="355" r:id="rId70"/>
    <p:sldId id="360" r:id="rId71"/>
    <p:sldId id="447" r:id="rId72"/>
    <p:sldId id="365" r:id="rId73"/>
    <p:sldId id="366" r:id="rId74"/>
    <p:sldId id="367" r:id="rId75"/>
    <p:sldId id="368" r:id="rId76"/>
    <p:sldId id="339" r:id="rId77"/>
    <p:sldId id="369" r:id="rId78"/>
    <p:sldId id="371" r:id="rId79"/>
    <p:sldId id="373" r:id="rId80"/>
    <p:sldId id="756" r:id="rId81"/>
    <p:sldId id="375" r:id="rId82"/>
    <p:sldId id="778" r:id="rId83"/>
    <p:sldId id="779" r:id="rId84"/>
    <p:sldId id="768" r:id="rId85"/>
    <p:sldId id="377" r:id="rId86"/>
    <p:sldId id="378" r:id="rId87"/>
    <p:sldId id="258" r:id="rId88"/>
    <p:sldId id="379" r:id="rId89"/>
    <p:sldId id="380" r:id="rId90"/>
    <p:sldId id="381" r:id="rId91"/>
    <p:sldId id="259" r:id="rId92"/>
    <p:sldId id="382" r:id="rId93"/>
    <p:sldId id="260" r:id="rId94"/>
    <p:sldId id="760" r:id="rId95"/>
    <p:sldId id="261" r:id="rId96"/>
    <p:sldId id="383" r:id="rId97"/>
    <p:sldId id="384" r:id="rId98"/>
    <p:sldId id="385" r:id="rId99"/>
    <p:sldId id="386" r:id="rId100"/>
    <p:sldId id="262" r:id="rId101"/>
    <p:sldId id="263" r:id="rId102"/>
    <p:sldId id="387" r:id="rId103"/>
    <p:sldId id="761" r:id="rId104"/>
    <p:sldId id="762" r:id="rId105"/>
    <p:sldId id="780" r:id="rId106"/>
    <p:sldId id="266" r:id="rId107"/>
    <p:sldId id="757" r:id="rId108"/>
    <p:sldId id="267" r:id="rId109"/>
    <p:sldId id="282" r:id="rId110"/>
    <p:sldId id="269" r:id="rId111"/>
    <p:sldId id="393" r:id="rId112"/>
    <p:sldId id="392" r:id="rId113"/>
    <p:sldId id="395" r:id="rId114"/>
    <p:sldId id="394" r:id="rId115"/>
    <p:sldId id="396" r:id="rId116"/>
    <p:sldId id="397" r:id="rId117"/>
    <p:sldId id="398" r:id="rId118"/>
    <p:sldId id="763" r:id="rId119"/>
    <p:sldId id="764" r:id="rId120"/>
    <p:sldId id="400" r:id="rId121"/>
    <p:sldId id="401" r:id="rId122"/>
    <p:sldId id="291" r:id="rId123"/>
    <p:sldId id="403" r:id="rId124"/>
    <p:sldId id="781" r:id="rId125"/>
    <p:sldId id="404" r:id="rId126"/>
    <p:sldId id="277" r:id="rId127"/>
    <p:sldId id="765" r:id="rId128"/>
    <p:sldId id="279" r:id="rId129"/>
    <p:sldId id="406" r:id="rId130"/>
    <p:sldId id="407" r:id="rId131"/>
    <p:sldId id="280" r:id="rId132"/>
    <p:sldId id="408" r:id="rId133"/>
    <p:sldId id="409" r:id="rId134"/>
    <p:sldId id="766" r:id="rId135"/>
    <p:sldId id="767" r:id="rId136"/>
    <p:sldId id="771" r:id="rId137"/>
    <p:sldId id="415" r:id="rId138"/>
    <p:sldId id="821" r:id="rId139"/>
    <p:sldId id="417" r:id="rId140"/>
    <p:sldId id="783" r:id="rId141"/>
    <p:sldId id="418" r:id="rId142"/>
    <p:sldId id="290" r:id="rId143"/>
    <p:sldId id="420" r:id="rId144"/>
    <p:sldId id="330" r:id="rId145"/>
    <p:sldId id="293" r:id="rId146"/>
    <p:sldId id="294" r:id="rId147"/>
    <p:sldId id="295" r:id="rId148"/>
    <p:sldId id="784" r:id="rId149"/>
    <p:sldId id="422" r:id="rId150"/>
    <p:sldId id="423" r:id="rId151"/>
    <p:sldId id="772" r:id="rId152"/>
    <p:sldId id="427" r:id="rId153"/>
    <p:sldId id="822" r:id="rId154"/>
    <p:sldId id="428" r:id="rId155"/>
    <p:sldId id="787" r:id="rId156"/>
    <p:sldId id="785" r:id="rId157"/>
    <p:sldId id="300" r:id="rId158"/>
    <p:sldId id="429" r:id="rId159"/>
    <p:sldId id="430" r:id="rId160"/>
    <p:sldId id="298" r:id="rId161"/>
    <p:sldId id="773" r:id="rId162"/>
    <p:sldId id="432" r:id="rId163"/>
    <p:sldId id="825" r:id="rId164"/>
    <p:sldId id="826" r:id="rId165"/>
    <p:sldId id="827" r:id="rId166"/>
    <p:sldId id="828" r:id="rId167"/>
    <p:sldId id="435" r:id="rId168"/>
    <p:sldId id="436" r:id="rId169"/>
    <p:sldId id="786" r:id="rId170"/>
    <p:sldId id="437" r:id="rId171"/>
    <p:sldId id="788" r:id="rId172"/>
    <p:sldId id="438" r:id="rId173"/>
    <p:sldId id="439" r:id="rId174"/>
    <p:sldId id="829" r:id="rId175"/>
    <p:sldId id="441" r:id="rId176"/>
    <p:sldId id="442" r:id="rId177"/>
    <p:sldId id="443" r:id="rId178"/>
    <p:sldId id="444" r:id="rId179"/>
    <p:sldId id="790" r:id="rId180"/>
    <p:sldId id="446" r:id="rId181"/>
    <p:sldId id="823" r:id="rId182"/>
    <p:sldId id="268" r:id="rId183"/>
    <p:sldId id="448" r:id="rId184"/>
    <p:sldId id="449" r:id="rId185"/>
    <p:sldId id="791" r:id="rId186"/>
    <p:sldId id="451" r:id="rId187"/>
    <p:sldId id="452" r:id="rId188"/>
    <p:sldId id="453" r:id="rId189"/>
    <p:sldId id="792" r:id="rId190"/>
    <p:sldId id="272" r:id="rId191"/>
    <p:sldId id="455" r:id="rId192"/>
    <p:sldId id="793" r:id="rId193"/>
    <p:sldId id="274" r:id="rId194"/>
    <p:sldId id="457" r:id="rId195"/>
    <p:sldId id="459" r:id="rId196"/>
    <p:sldId id="460" r:id="rId197"/>
    <p:sldId id="461" r:id="rId198"/>
    <p:sldId id="794" r:id="rId199"/>
    <p:sldId id="463" r:id="rId200"/>
    <p:sldId id="795" r:id="rId201"/>
    <p:sldId id="796" r:id="rId202"/>
    <p:sldId id="464" r:id="rId203"/>
    <p:sldId id="798" r:id="rId204"/>
    <p:sldId id="799" r:id="rId205"/>
    <p:sldId id="466" r:id="rId206"/>
    <p:sldId id="467" r:id="rId207"/>
    <p:sldId id="468" r:id="rId208"/>
    <p:sldId id="469" r:id="rId209"/>
    <p:sldId id="805" r:id="rId210"/>
    <p:sldId id="471" r:id="rId211"/>
    <p:sldId id="472" r:id="rId212"/>
    <p:sldId id="473" r:id="rId213"/>
    <p:sldId id="474" r:id="rId214"/>
    <p:sldId id="806" r:id="rId215"/>
    <p:sldId id="475" r:id="rId216"/>
    <p:sldId id="476" r:id="rId217"/>
    <p:sldId id="477" r:id="rId218"/>
    <p:sldId id="478" r:id="rId219"/>
    <p:sldId id="807" r:id="rId220"/>
    <p:sldId id="479" r:id="rId221"/>
    <p:sldId id="480" r:id="rId222"/>
    <p:sldId id="811" r:id="rId223"/>
    <p:sldId id="484" r:id="rId224"/>
    <p:sldId id="485" r:id="rId225"/>
    <p:sldId id="809" r:id="rId226"/>
    <p:sldId id="486" r:id="rId227"/>
    <p:sldId id="487" r:id="rId228"/>
    <p:sldId id="800" r:id="rId229"/>
    <p:sldId id="489" r:id="rId230"/>
    <p:sldId id="490" r:id="rId231"/>
    <p:sldId id="491" r:id="rId232"/>
    <p:sldId id="492" r:id="rId233"/>
    <p:sldId id="863" r:id="rId234"/>
    <p:sldId id="493" r:id="rId235"/>
    <p:sldId id="495" r:id="rId236"/>
    <p:sldId id="801" r:id="rId237"/>
    <p:sldId id="803" r:id="rId238"/>
    <p:sldId id="494" r:id="rId239"/>
    <p:sldId id="802" r:id="rId240"/>
    <p:sldId id="498" r:id="rId241"/>
    <p:sldId id="499" r:id="rId242"/>
    <p:sldId id="497" r:id="rId243"/>
    <p:sldId id="270" r:id="rId244"/>
    <p:sldId id="500" r:id="rId245"/>
    <p:sldId id="502" r:id="rId246"/>
    <p:sldId id="503" r:id="rId247"/>
    <p:sldId id="504" r:id="rId248"/>
    <p:sldId id="812" r:id="rId249"/>
    <p:sldId id="506" r:id="rId250"/>
    <p:sldId id="507" r:id="rId251"/>
    <p:sldId id="508" r:id="rId252"/>
    <p:sldId id="837" r:id="rId253"/>
    <p:sldId id="839" r:id="rId254"/>
    <p:sldId id="840" r:id="rId255"/>
    <p:sldId id="841" r:id="rId256"/>
    <p:sldId id="842" r:id="rId257"/>
    <p:sldId id="844" r:id="rId258"/>
    <p:sldId id="845" r:id="rId259"/>
    <p:sldId id="846" r:id="rId260"/>
    <p:sldId id="847" r:id="rId261"/>
    <p:sldId id="510" r:id="rId262"/>
    <p:sldId id="851" r:id="rId263"/>
    <p:sldId id="850" r:id="rId264"/>
    <p:sldId id="816" r:id="rId265"/>
    <p:sldId id="832" r:id="rId266"/>
    <p:sldId id="833" r:id="rId267"/>
    <p:sldId id="815" r:id="rId268"/>
    <p:sldId id="852" r:id="rId269"/>
    <p:sldId id="789" r:id="rId270"/>
    <p:sldId id="517" r:id="rId271"/>
    <p:sldId id="518" r:id="rId272"/>
    <p:sldId id="519" r:id="rId273"/>
    <p:sldId id="520" r:id="rId274"/>
    <p:sldId id="521" r:id="rId275"/>
    <p:sldId id="522" r:id="rId276"/>
    <p:sldId id="523" r:id="rId277"/>
    <p:sldId id="524" r:id="rId278"/>
    <p:sldId id="818" r:id="rId279"/>
    <p:sldId id="526" r:id="rId280"/>
    <p:sldId id="527" r:id="rId281"/>
    <p:sldId id="528" r:id="rId282"/>
    <p:sldId id="308" r:id="rId283"/>
    <p:sldId id="529" r:id="rId284"/>
    <p:sldId id="530" r:id="rId285"/>
    <p:sldId id="531" r:id="rId286"/>
    <p:sldId id="532" r:id="rId287"/>
    <p:sldId id="836" r:id="rId288"/>
    <p:sldId id="835" r:id="rId289"/>
    <p:sldId id="533" r:id="rId290"/>
    <p:sldId id="534" r:id="rId291"/>
    <p:sldId id="535" r:id="rId292"/>
    <p:sldId id="536" r:id="rId293"/>
    <p:sldId id="853" r:id="rId294"/>
    <p:sldId id="537" r:id="rId295"/>
    <p:sldId id="538" r:id="rId296"/>
    <p:sldId id="539" r:id="rId297"/>
    <p:sldId id="857" r:id="rId298"/>
    <p:sldId id="540" r:id="rId299"/>
    <p:sldId id="542" r:id="rId300"/>
    <p:sldId id="543" r:id="rId301"/>
    <p:sldId id="854" r:id="rId302"/>
    <p:sldId id="858" r:id="rId303"/>
    <p:sldId id="544" r:id="rId304"/>
    <p:sldId id="546" r:id="rId305"/>
    <p:sldId id="271" r:id="rId306"/>
    <p:sldId id="855" r:id="rId307"/>
    <p:sldId id="547" r:id="rId308"/>
    <p:sldId id="273" r:id="rId309"/>
    <p:sldId id="548" r:id="rId310"/>
    <p:sldId id="549" r:id="rId311"/>
    <p:sldId id="550" r:id="rId312"/>
    <p:sldId id="551" r:id="rId313"/>
    <p:sldId id="552" r:id="rId314"/>
    <p:sldId id="553" r:id="rId315"/>
    <p:sldId id="554" r:id="rId316"/>
    <p:sldId id="555" r:id="rId317"/>
    <p:sldId id="859" r:id="rId318"/>
    <p:sldId id="556" r:id="rId319"/>
    <p:sldId id="860" r:id="rId320"/>
    <p:sldId id="874" r:id="rId321"/>
    <p:sldId id="876" r:id="rId322"/>
    <p:sldId id="557" r:id="rId323"/>
    <p:sldId id="558" r:id="rId324"/>
    <p:sldId id="559" r:id="rId325"/>
    <p:sldId id="560" r:id="rId326"/>
    <p:sldId id="561" r:id="rId327"/>
    <p:sldId id="861" r:id="rId328"/>
    <p:sldId id="562" r:id="rId329"/>
    <p:sldId id="864" r:id="rId330"/>
    <p:sldId id="563" r:id="rId331"/>
    <p:sldId id="564" r:id="rId332"/>
    <p:sldId id="565" r:id="rId333"/>
    <p:sldId id="566" r:id="rId334"/>
    <p:sldId id="865" r:id="rId335"/>
    <p:sldId id="567" r:id="rId336"/>
    <p:sldId id="866" r:id="rId337"/>
    <p:sldId id="568" r:id="rId338"/>
    <p:sldId id="569" r:id="rId339"/>
    <p:sldId id="570" r:id="rId340"/>
    <p:sldId id="571" r:id="rId341"/>
    <p:sldId id="572" r:id="rId342"/>
    <p:sldId id="862" r:id="rId343"/>
    <p:sldId id="573" r:id="rId344"/>
    <p:sldId id="574" r:id="rId345"/>
    <p:sldId id="867" r:id="rId346"/>
    <p:sldId id="869" r:id="rId347"/>
    <p:sldId id="977" r:id="rId348"/>
    <p:sldId id="576" r:id="rId349"/>
    <p:sldId id="978" r:id="rId350"/>
    <p:sldId id="577" r:id="rId351"/>
    <p:sldId id="578" r:id="rId352"/>
    <p:sldId id="870" r:id="rId353"/>
    <p:sldId id="579" r:id="rId354"/>
    <p:sldId id="873" r:id="rId355"/>
    <p:sldId id="979" r:id="rId356"/>
    <p:sldId id="292" r:id="rId357"/>
    <p:sldId id="980" r:id="rId358"/>
    <p:sldId id="981" r:id="rId359"/>
    <p:sldId id="976" r:id="rId360"/>
    <p:sldId id="982" r:id="rId361"/>
    <p:sldId id="582" r:id="rId362"/>
    <p:sldId id="296" r:id="rId363"/>
    <p:sldId id="583" r:id="rId364"/>
    <p:sldId id="584" r:id="rId365"/>
    <p:sldId id="585" r:id="rId366"/>
    <p:sldId id="983" r:id="rId367"/>
    <p:sldId id="587" r:id="rId368"/>
    <p:sldId id="877" r:id="rId369"/>
    <p:sldId id="878" r:id="rId370"/>
    <p:sldId id="879" r:id="rId371"/>
    <p:sldId id="880" r:id="rId372"/>
    <p:sldId id="881" r:id="rId373"/>
    <p:sldId id="882" r:id="rId374"/>
    <p:sldId id="883" r:id="rId375"/>
    <p:sldId id="884" r:id="rId376"/>
    <p:sldId id="885" r:id="rId377"/>
    <p:sldId id="886" r:id="rId378"/>
    <p:sldId id="887" r:id="rId379"/>
    <p:sldId id="888" r:id="rId380"/>
    <p:sldId id="889" r:id="rId381"/>
    <p:sldId id="890" r:id="rId382"/>
    <p:sldId id="891" r:id="rId383"/>
    <p:sldId id="892" r:id="rId384"/>
    <p:sldId id="893" r:id="rId385"/>
    <p:sldId id="894" r:id="rId386"/>
    <p:sldId id="895" r:id="rId387"/>
    <p:sldId id="987" r:id="rId388"/>
    <p:sldId id="988" r:id="rId389"/>
    <p:sldId id="896" r:id="rId390"/>
    <p:sldId id="897" r:id="rId391"/>
    <p:sldId id="898" r:id="rId392"/>
    <p:sldId id="990" r:id="rId393"/>
    <p:sldId id="992" r:id="rId394"/>
    <p:sldId id="901" r:id="rId395"/>
    <p:sldId id="993" r:id="rId396"/>
    <p:sldId id="970" r:id="rId397"/>
    <p:sldId id="971" r:id="rId398"/>
    <p:sldId id="609" r:id="rId399"/>
    <p:sldId id="310" r:id="rId400"/>
    <p:sldId id="613" r:id="rId401"/>
    <p:sldId id="614" r:id="rId402"/>
    <p:sldId id="615" r:id="rId403"/>
    <p:sldId id="616" r:id="rId404"/>
    <p:sldId id="617" r:id="rId405"/>
    <p:sldId id="618" r:id="rId406"/>
    <p:sldId id="619" r:id="rId407"/>
    <p:sldId id="621" r:id="rId408"/>
    <p:sldId id="620" r:id="rId409"/>
    <p:sldId id="622" r:id="rId410"/>
    <p:sldId id="623" r:id="rId411"/>
    <p:sldId id="903" r:id="rId412"/>
    <p:sldId id="624" r:id="rId413"/>
    <p:sldId id="625" r:id="rId414"/>
    <p:sldId id="904" r:id="rId415"/>
    <p:sldId id="626" r:id="rId416"/>
    <p:sldId id="627" r:id="rId417"/>
    <p:sldId id="628" r:id="rId418"/>
    <p:sldId id="629" r:id="rId419"/>
    <p:sldId id="905" r:id="rId420"/>
    <p:sldId id="389" r:id="rId421"/>
    <p:sldId id="906" r:id="rId422"/>
    <p:sldId id="912" r:id="rId423"/>
    <p:sldId id="631" r:id="rId424"/>
    <p:sldId id="632" r:id="rId425"/>
    <p:sldId id="633" r:id="rId426"/>
    <p:sldId id="634" r:id="rId427"/>
    <p:sldId id="954" r:id="rId428"/>
    <p:sldId id="636" r:id="rId429"/>
    <p:sldId id="637" r:id="rId430"/>
    <p:sldId id="638" r:id="rId431"/>
    <p:sldId id="641" r:id="rId432"/>
    <p:sldId id="932" r:id="rId433"/>
    <p:sldId id="933" r:id="rId434"/>
    <p:sldId id="936" r:id="rId435"/>
    <p:sldId id="935" r:id="rId436"/>
    <p:sldId id="657" r:id="rId437"/>
    <p:sldId id="658" r:id="rId438"/>
    <p:sldId id="659" r:id="rId439"/>
    <p:sldId id="930" r:id="rId440"/>
    <p:sldId id="931" r:id="rId441"/>
    <p:sldId id="660" r:id="rId442"/>
    <p:sldId id="661" r:id="rId443"/>
    <p:sldId id="645" r:id="rId444"/>
    <p:sldId id="646" r:id="rId445"/>
    <p:sldId id="647" r:id="rId446"/>
    <p:sldId id="648" r:id="rId447"/>
    <p:sldId id="649" r:id="rId448"/>
    <p:sldId id="650" r:id="rId449"/>
    <p:sldId id="929" r:id="rId450"/>
    <p:sldId id="652" r:id="rId451"/>
    <p:sldId id="955" r:id="rId452"/>
    <p:sldId id="938" r:id="rId453"/>
    <p:sldId id="939" r:id="rId454"/>
    <p:sldId id="940" r:id="rId455"/>
    <p:sldId id="942" r:id="rId456"/>
    <p:sldId id="943" r:id="rId457"/>
    <p:sldId id="951" r:id="rId458"/>
    <p:sldId id="944" r:id="rId459"/>
    <p:sldId id="945" r:id="rId460"/>
    <p:sldId id="956" r:id="rId461"/>
    <p:sldId id="946" r:id="rId462"/>
    <p:sldId id="947" r:id="rId463"/>
    <p:sldId id="662" r:id="rId464"/>
    <p:sldId id="663" r:id="rId465"/>
    <p:sldId id="664" r:id="rId466"/>
    <p:sldId id="948" r:id="rId467"/>
    <p:sldId id="949" r:id="rId468"/>
    <p:sldId id="950" r:id="rId469"/>
    <p:sldId id="830" r:id="rId470"/>
    <p:sldId id="668" r:id="rId471"/>
    <p:sldId id="669" r:id="rId472"/>
    <p:sldId id="670" r:id="rId473"/>
    <p:sldId id="671" r:id="rId474"/>
    <p:sldId id="672" r:id="rId475"/>
    <p:sldId id="913" r:id="rId476"/>
    <p:sldId id="673" r:id="rId477"/>
    <p:sldId id="674" r:id="rId478"/>
    <p:sldId id="675" r:id="rId479"/>
    <p:sldId id="676" r:id="rId480"/>
    <p:sldId id="914" r:id="rId481"/>
    <p:sldId id="677" r:id="rId482"/>
    <p:sldId id="678" r:id="rId483"/>
    <p:sldId id="915" r:id="rId484"/>
    <p:sldId id="679" r:id="rId485"/>
    <p:sldId id="680" r:id="rId486"/>
    <p:sldId id="681" r:id="rId487"/>
    <p:sldId id="682" r:id="rId488"/>
    <p:sldId id="683" r:id="rId489"/>
    <p:sldId id="684" r:id="rId490"/>
    <p:sldId id="917" r:id="rId491"/>
    <p:sldId id="984" r:id="rId492"/>
    <p:sldId id="918" r:id="rId493"/>
    <p:sldId id="685" r:id="rId494"/>
    <p:sldId id="686" r:id="rId495"/>
    <p:sldId id="919" r:id="rId496"/>
    <p:sldId id="687" r:id="rId497"/>
    <p:sldId id="688" r:id="rId498"/>
    <p:sldId id="689" r:id="rId499"/>
    <p:sldId id="959" r:id="rId500"/>
    <p:sldId id="690" r:id="rId501"/>
    <p:sldId id="691" r:id="rId502"/>
    <p:sldId id="692" r:id="rId503"/>
    <p:sldId id="958" r:id="rId504"/>
    <p:sldId id="694" r:id="rId505"/>
    <p:sldId id="967" r:id="rId506"/>
    <p:sldId id="695" r:id="rId507"/>
    <p:sldId id="696" r:id="rId508"/>
    <p:sldId id="960" r:id="rId509"/>
    <p:sldId id="698" r:id="rId510"/>
    <p:sldId id="972" r:id="rId511"/>
    <p:sldId id="962" r:id="rId512"/>
    <p:sldId id="699" r:id="rId513"/>
    <p:sldId id="701" r:id="rId514"/>
    <p:sldId id="702" r:id="rId515"/>
    <p:sldId id="703" r:id="rId516"/>
    <p:sldId id="704" r:id="rId517"/>
    <p:sldId id="705" r:id="rId518"/>
    <p:sldId id="706" r:id="rId519"/>
    <p:sldId id="707" r:id="rId520"/>
    <p:sldId id="963" r:id="rId521"/>
    <p:sldId id="708" r:id="rId522"/>
    <p:sldId id="709" r:id="rId523"/>
    <p:sldId id="710" r:id="rId524"/>
    <p:sldId id="711" r:id="rId525"/>
    <p:sldId id="712" r:id="rId526"/>
    <p:sldId id="965" r:id="rId527"/>
    <p:sldId id="985" r:id="rId528"/>
    <p:sldId id="986" r:id="rId529"/>
    <p:sldId id="713" r:id="rId530"/>
    <p:sldId id="714" r:id="rId531"/>
    <p:sldId id="715" r:id="rId532"/>
    <p:sldId id="975" r:id="rId533"/>
    <p:sldId id="716" r:id="rId534"/>
    <p:sldId id="717" r:id="rId535"/>
    <p:sldId id="718" r:id="rId536"/>
    <p:sldId id="964" r:id="rId537"/>
    <p:sldId id="719" r:id="rId538"/>
    <p:sldId id="720" r:id="rId539"/>
    <p:sldId id="721" r:id="rId540"/>
    <p:sldId id="722" r:id="rId541"/>
    <p:sldId id="723" r:id="rId542"/>
    <p:sldId id="724" r:id="rId543"/>
    <p:sldId id="725" r:id="rId544"/>
    <p:sldId id="726" r:id="rId545"/>
    <p:sldId id="727" r:id="rId546"/>
    <p:sldId id="728" r:id="rId547"/>
    <p:sldId id="966" r:id="rId548"/>
  </p:sldIdLst>
  <p:sldSz cx="10693400" cy="80327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71D00-6468-3589-82AF-2F9AA848CF29}" name="Utilisateur invité" initials="Ui" userId="Utilisateur invité" providerId="Windows Live"/>
  <p188:author id="{8D084931-C92C-15BB-79DE-8D144AD19D51}" name="Jocelyn Mbenoun" initials="JM" userId="f11e0fadc0292756" providerId="Windows Live"/>
  <p188:author id="{DC420550-7FAE-E7FF-CBD7-D9814B15EBAF}" name="Damien Ernst" initials="DE" userId="Damien Ernst" providerId="None"/>
  <p188:author id="{817FD36D-E94E-D507-B72D-97B22E2E8C00}" name="Ernst Damien" initials="ED" userId="S::dernst@uliege.be::8b486b58-2e36-47a9-9606-e504256b87f8" providerId="AD"/>
  <p188:author id="{032DBE89-B9F0-2AB0-95C0-440CB219BF30}" name="Damien Ernst" initials="DE" userId="aaa096e45af43957" providerId="Windows Live"/>
  <p188:author id="{F4C758C6-6A09-34BC-92CD-1561A24E8D71}" name="Larbanois Antoine" initials="LA" userId="S::antoine.larbanois@uliege.be::a156cfc2-e214-4f71-8096-f57b77f7abf4"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 id="{5EF95FDA-F71C-545E-28C5-5B7DB635989B}" name="Thibaut Techy" initials="TT" userId="711b2cbd23ba362e" providerId="Windows Live"/>
  <p188:author id="{AD7C15EF-E7C8-DF1D-772C-71BB2342BB7A}" name="antoinelarbanois1@gmail.com" initials="an" userId="S::urn:spo:guest#antoinelarbanois1@gmail.com::"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mien Ernst" initials="DE" lastIdx="3" clrIdx="0">
    <p:extLst>
      <p:ext uri="{19B8F6BF-5375-455C-9EA6-DF929625EA0E}">
        <p15:presenceInfo xmlns:p15="http://schemas.microsoft.com/office/powerpoint/2012/main" userId="Damien Ern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EF11"/>
    <a:srgbClr val="ED7D31"/>
    <a:srgbClr val="FFFFFF"/>
    <a:srgbClr val="4472C4"/>
    <a:srgbClr val="FF0000"/>
    <a:srgbClr val="454A54"/>
    <a:srgbClr val="B4E0F5"/>
    <a:srgbClr val="F5F5F5"/>
    <a:srgbClr val="EAEAEA"/>
    <a:srgbClr val="679E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A14E6-CDC0-4FA2-914B-5C769F39FC1A}" v="1403" dt="2025-07-07T12:10:10.95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67" d="100"/>
          <a:sy n="67" d="100"/>
        </p:scale>
        <p:origin x="183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181" Type="http://schemas.openxmlformats.org/officeDocument/2006/relationships/slide" Target="slides/slide177.xml"/><Relationship Id="rId402" Type="http://schemas.openxmlformats.org/officeDocument/2006/relationships/slide" Target="slides/slide398.xml"/><Relationship Id="rId279" Type="http://schemas.openxmlformats.org/officeDocument/2006/relationships/slide" Target="slides/slide275.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theme" Target="theme/theme1.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497" Type="http://schemas.openxmlformats.org/officeDocument/2006/relationships/slide" Target="slides/slide493.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533" Type="http://schemas.openxmlformats.org/officeDocument/2006/relationships/slide" Target="slides/slide529.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281" Type="http://schemas.openxmlformats.org/officeDocument/2006/relationships/slide" Target="slides/slide277.xml"/><Relationship Id="rId337" Type="http://schemas.openxmlformats.org/officeDocument/2006/relationships/slide" Target="slides/slide333.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slide" Target="slides/slide540.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microsoft.com/office/2015/10/relationships/revisionInfo" Target="revisionInfo.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261" Type="http://schemas.openxmlformats.org/officeDocument/2006/relationships/slide" Target="slides/slide257.xml"/><Relationship Id="rId499" Type="http://schemas.openxmlformats.org/officeDocument/2006/relationships/slide" Target="slides/slide495.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212" Type="http://schemas.openxmlformats.org/officeDocument/2006/relationships/slide" Target="slides/slide208.xml"/><Relationship Id="rId254" Type="http://schemas.openxmlformats.org/officeDocument/2006/relationships/slide" Target="slides/slide25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223" Type="http://schemas.openxmlformats.org/officeDocument/2006/relationships/slide" Target="slides/slide219.xml"/><Relationship Id="rId430" Type="http://schemas.openxmlformats.org/officeDocument/2006/relationships/slide" Target="slides/slide426.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71" Type="http://schemas.openxmlformats.org/officeDocument/2006/relationships/slide" Target="slides/slide67.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commentAuthors" Target="commentAuthors.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viewProps" Target="viewProps.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tableStyles" Target="tableStyles.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microsoft.com/office/2018/10/relationships/authors" Target="authors.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202" Type="http://schemas.openxmlformats.org/officeDocument/2006/relationships/slide" Target="slides/slide198.xml"/><Relationship Id="rId244" Type="http://schemas.openxmlformats.org/officeDocument/2006/relationships/slide" Target="slides/slide24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notesMaster" Target="notesMasters/notesMaster1.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2" Type="http://schemas.openxmlformats.org/officeDocument/2006/relationships/slide" Target="slides/slide68.xml"/><Relationship Id="rId375" Type="http://schemas.openxmlformats.org/officeDocument/2006/relationships/slide" Target="slides/slide37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presProps" Target="presProps.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226" Type="http://schemas.openxmlformats.org/officeDocument/2006/relationships/slide" Target="slides/slide222.xml"/><Relationship Id="rId433" Type="http://schemas.openxmlformats.org/officeDocument/2006/relationships/slide" Target="slides/slide429.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 Type="http://schemas.openxmlformats.org/officeDocument/2006/relationships/slide" Target="slides/slide1.xml"/><Relationship Id="rId237" Type="http://schemas.openxmlformats.org/officeDocument/2006/relationships/slide" Target="slides/slide233.xml"/><Relationship Id="rId444" Type="http://schemas.openxmlformats.org/officeDocument/2006/relationships/slide" Target="slides/slide440.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85" Type="http://schemas.openxmlformats.org/officeDocument/2006/relationships/slide" Target="slides/slide81.xml"/><Relationship Id="rId150" Type="http://schemas.openxmlformats.org/officeDocument/2006/relationships/slide" Target="slides/slide146.xml"/><Relationship Id="rId248" Type="http://schemas.openxmlformats.org/officeDocument/2006/relationships/slide" Target="slides/slide244.xml"/><Relationship Id="rId455" Type="http://schemas.openxmlformats.org/officeDocument/2006/relationships/slide" Target="slides/slide45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11b2cbd23ba362e/irradiation%20Li&#232;g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oleObject" Target="https://d.docs.live.net/711B2CBD23BA362E/Documents/Classeur1.ods"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Value</c:v>
                </c:pt>
              </c:strCache>
            </c:strRef>
          </c:tx>
          <c:spPr>
            <a:ln w="28575" cap="rnd">
              <a:solidFill>
                <a:srgbClr val="3135D3"/>
              </a:solidFill>
              <a:round/>
            </a:ln>
            <a:effectLst/>
          </c:spPr>
          <c:marker>
            <c:symbol val="none"/>
          </c:marker>
          <c:cat>
            <c:numRef>
              <c:f>Sheet1!$A$2:$A$58</c:f>
              <c:numCache>
                <c:formatCode>General</c:formatCode>
                <c:ptCount val="57"/>
                <c:pt idx="0">
                  <c:v>1900</c:v>
                </c:pt>
                <c:pt idx="1">
                  <c:v>1905</c:v>
                </c:pt>
                <c:pt idx="2">
                  <c:v>1910</c:v>
                </c:pt>
                <c:pt idx="3">
                  <c:v>1915</c:v>
                </c:pt>
                <c:pt idx="4">
                  <c:v>1920</c:v>
                </c:pt>
                <c:pt idx="5">
                  <c:v>1925</c:v>
                </c:pt>
                <c:pt idx="6">
                  <c:v>1930</c:v>
                </c:pt>
                <c:pt idx="7">
                  <c:v>1935</c:v>
                </c:pt>
                <c:pt idx="8">
                  <c:v>1940</c:v>
                </c:pt>
                <c:pt idx="9">
                  <c:v>1945</c:v>
                </c:pt>
                <c:pt idx="10">
                  <c:v>1950</c:v>
                </c:pt>
                <c:pt idx="11">
                  <c:v>1955</c:v>
                </c:pt>
                <c:pt idx="12">
                  <c:v>1960</c:v>
                </c:pt>
                <c:pt idx="13">
                  <c:v>1965</c:v>
                </c:pt>
                <c:pt idx="14">
                  <c:v>1970</c:v>
                </c:pt>
                <c:pt idx="15">
                  <c:v>1975</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numCache>
            </c:numRef>
          </c:cat>
          <c:val>
            <c:numRef>
              <c:f>Sheet1!$B$2:$B$58</c:f>
              <c:numCache>
                <c:formatCode>General</c:formatCode>
                <c:ptCount val="57"/>
                <c:pt idx="0">
                  <c:v>295.8</c:v>
                </c:pt>
                <c:pt idx="1">
                  <c:v>297.60000000000002</c:v>
                </c:pt>
                <c:pt idx="2">
                  <c:v>299.7</c:v>
                </c:pt>
                <c:pt idx="3">
                  <c:v>301.39999999999998</c:v>
                </c:pt>
                <c:pt idx="4">
                  <c:v>303</c:v>
                </c:pt>
                <c:pt idx="5">
                  <c:v>305</c:v>
                </c:pt>
                <c:pt idx="6">
                  <c:v>307.2</c:v>
                </c:pt>
                <c:pt idx="7">
                  <c:v>309.39999999999998</c:v>
                </c:pt>
                <c:pt idx="8">
                  <c:v>310.39999999999998</c:v>
                </c:pt>
                <c:pt idx="9">
                  <c:v>310.10000000000002</c:v>
                </c:pt>
                <c:pt idx="10">
                  <c:v>310.7</c:v>
                </c:pt>
                <c:pt idx="11">
                  <c:v>313</c:v>
                </c:pt>
                <c:pt idx="12">
                  <c:v>316.89999999999998</c:v>
                </c:pt>
                <c:pt idx="13">
                  <c:v>320</c:v>
                </c:pt>
                <c:pt idx="14">
                  <c:v>325</c:v>
                </c:pt>
                <c:pt idx="15">
                  <c:v>331.3</c:v>
                </c:pt>
                <c:pt idx="16">
                  <c:v>334.6</c:v>
                </c:pt>
                <c:pt idx="17">
                  <c:v>336.74</c:v>
                </c:pt>
                <c:pt idx="18">
                  <c:v>338.7</c:v>
                </c:pt>
                <c:pt idx="19">
                  <c:v>339.74</c:v>
                </c:pt>
                <c:pt idx="20">
                  <c:v>340.92</c:v>
                </c:pt>
                <c:pt idx="21">
                  <c:v>342.47</c:v>
                </c:pt>
                <c:pt idx="22">
                  <c:v>344.13</c:v>
                </c:pt>
                <c:pt idx="23">
                  <c:v>345.47</c:v>
                </c:pt>
                <c:pt idx="24">
                  <c:v>346.89</c:v>
                </c:pt>
                <c:pt idx="25">
                  <c:v>348.46</c:v>
                </c:pt>
                <c:pt idx="26">
                  <c:v>350.93</c:v>
                </c:pt>
                <c:pt idx="27">
                  <c:v>352.57</c:v>
                </c:pt>
                <c:pt idx="28">
                  <c:v>353.72</c:v>
                </c:pt>
                <c:pt idx="29">
                  <c:v>355.15</c:v>
                </c:pt>
                <c:pt idx="30">
                  <c:v>355.9</c:v>
                </c:pt>
                <c:pt idx="31">
                  <c:v>356.63</c:v>
                </c:pt>
                <c:pt idx="32">
                  <c:v>358.2</c:v>
                </c:pt>
                <c:pt idx="33">
                  <c:v>360.23</c:v>
                </c:pt>
                <c:pt idx="34">
                  <c:v>362.01</c:v>
                </c:pt>
                <c:pt idx="35">
                  <c:v>363.17</c:v>
                </c:pt>
                <c:pt idx="36">
                  <c:v>365.69</c:v>
                </c:pt>
                <c:pt idx="37">
                  <c:v>367.81</c:v>
                </c:pt>
                <c:pt idx="38">
                  <c:v>368.92</c:v>
                </c:pt>
                <c:pt idx="39">
                  <c:v>370.38</c:v>
                </c:pt>
                <c:pt idx="40">
                  <c:v>372.49</c:v>
                </c:pt>
                <c:pt idx="41">
                  <c:v>375.08</c:v>
                </c:pt>
                <c:pt idx="42">
                  <c:v>376.61</c:v>
                </c:pt>
                <c:pt idx="43">
                  <c:v>378.97</c:v>
                </c:pt>
                <c:pt idx="44">
                  <c:v>381.17</c:v>
                </c:pt>
                <c:pt idx="45">
                  <c:v>382.89</c:v>
                </c:pt>
                <c:pt idx="46">
                  <c:v>384.98</c:v>
                </c:pt>
                <c:pt idx="47">
                  <c:v>386.42</c:v>
                </c:pt>
                <c:pt idx="48">
                  <c:v>388.71</c:v>
                </c:pt>
                <c:pt idx="49">
                  <c:v>390.57</c:v>
                </c:pt>
                <c:pt idx="50">
                  <c:v>392.64</c:v>
                </c:pt>
                <c:pt idx="51">
                  <c:v>395.49</c:v>
                </c:pt>
                <c:pt idx="52">
                  <c:v>397.45</c:v>
                </c:pt>
                <c:pt idx="53">
                  <c:v>399.58</c:v>
                </c:pt>
                <c:pt idx="54">
                  <c:v>402.87</c:v>
                </c:pt>
                <c:pt idx="55">
                  <c:v>405.19</c:v>
                </c:pt>
                <c:pt idx="56">
                  <c:v>407.58</c:v>
                </c:pt>
              </c:numCache>
            </c:numRef>
          </c:val>
          <c:smooth val="0"/>
          <c:extLst>
            <c:ext xmlns:c16="http://schemas.microsoft.com/office/drawing/2014/chart" uri="{C3380CC4-5D6E-409C-BE32-E72D297353CC}">
              <c16:uniqueId val="{00000000-98EC-4A19-8803-6A40326863B9}"/>
            </c:ext>
          </c:extLst>
        </c:ser>
        <c:dLbls>
          <c:showLegendKey val="0"/>
          <c:showVal val="0"/>
          <c:showCatName val="0"/>
          <c:showSerName val="0"/>
          <c:showPercent val="0"/>
          <c:showBubbleSize val="0"/>
        </c:dLbls>
        <c:smooth val="0"/>
        <c:axId val="477652464"/>
        <c:axId val="536923200"/>
      </c:lineChart>
      <c:catAx>
        <c:axId val="47765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crossAx val="536923200"/>
        <c:crosses val="autoZero"/>
        <c:auto val="1"/>
        <c:lblAlgn val="ctr"/>
        <c:lblOffset val="100"/>
        <c:noMultiLvlLbl val="0"/>
      </c:catAx>
      <c:valAx>
        <c:axId val="536923200"/>
        <c:scaling>
          <c:orientation val="minMax"/>
          <c:min val="280"/>
        </c:scaling>
        <c:delete val="0"/>
        <c:axPos val="l"/>
        <c:majorGridlines>
          <c:spPr>
            <a:ln w="6350"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GB" sz="1050" noProof="0" dirty="0">
                    <a:solidFill>
                      <a:schemeClr val="tx1"/>
                    </a:solidFill>
                  </a:rPr>
                  <a:t>CO</a:t>
                </a:r>
                <a:r>
                  <a:rPr lang="en-GB" sz="1050" baseline="-25000" noProof="0" dirty="0">
                    <a:solidFill>
                      <a:schemeClr val="tx1"/>
                    </a:solidFill>
                  </a:rPr>
                  <a:t>2 </a:t>
                </a:r>
                <a:r>
                  <a:rPr lang="en-GB" sz="1050" baseline="0" noProof="0" dirty="0">
                    <a:solidFill>
                      <a:schemeClr val="tx1"/>
                    </a:solidFill>
                  </a:rPr>
                  <a:t>concentration (ppm)</a:t>
                </a:r>
              </a:p>
            </c:rich>
          </c:tx>
          <c:layout>
            <c:manualLayout>
              <c:xMode val="edge"/>
              <c:yMode val="edge"/>
              <c:x val="5.1813471502590676E-3"/>
              <c:y val="0.3481528425919182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BE"/>
          </a:p>
        </c:txPr>
        <c:crossAx val="477652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Feuil1!$P$2</c:f>
              <c:strCache>
                <c:ptCount val="1"/>
                <c:pt idx="0">
                  <c:v>   Aluminium </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B26E-428B-8EA9-6C7FDE2C8D2E}"/>
              </c:ext>
            </c:extLst>
          </c:dPt>
          <c:dPt>
            <c:idx val="2"/>
            <c:invertIfNegative val="0"/>
            <c:bubble3D val="0"/>
            <c:spPr>
              <a:solidFill>
                <a:srgbClr val="28A899"/>
              </a:solidFill>
              <a:ln>
                <a:noFill/>
              </a:ln>
              <a:effectLst/>
            </c:spPr>
            <c:extLst>
              <c:ext xmlns:c16="http://schemas.microsoft.com/office/drawing/2014/chart" uri="{C3380CC4-5D6E-409C-BE32-E72D297353CC}">
                <c16:uniqueId val="{00000002-B26E-428B-8EA9-6C7FDE2C8D2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Feuil1!$Q$1:$S$1</c:f>
              <c:strCache>
                <c:ptCount val="3"/>
                <c:pt idx="0">
                  <c:v>100% Nuclear</c:v>
                </c:pt>
                <c:pt idx="1">
                  <c:v> 100% Solar</c:v>
                </c:pt>
                <c:pt idx="2">
                  <c:v>100% Wind</c:v>
                </c:pt>
              </c:strCache>
            </c:strRef>
          </c:cat>
          <c:val>
            <c:numRef>
              <c:f>Feuil1!$Q$2:$S$2</c:f>
              <c:numCache>
                <c:formatCode>_-* #.##0_-;\-* #.##0_-;_-* "-"??_-;_-@_-</c:formatCode>
                <c:ptCount val="3"/>
                <c:pt idx="0">
                  <c:v>25</c:v>
                </c:pt>
                <c:pt idx="1">
                  <c:v>75361</c:v>
                </c:pt>
                <c:pt idx="2">
                  <c:v>4116</c:v>
                </c:pt>
              </c:numCache>
            </c:numRef>
          </c:val>
          <c:extLst>
            <c:ext xmlns:c16="http://schemas.microsoft.com/office/drawing/2014/chart" uri="{C3380CC4-5D6E-409C-BE32-E72D297353CC}">
              <c16:uniqueId val="{00000000-B26E-428B-8EA9-6C7FDE2C8D2E}"/>
            </c:ext>
          </c:extLst>
        </c:ser>
        <c:dLbls>
          <c:showLegendKey val="0"/>
          <c:showVal val="0"/>
          <c:showCatName val="0"/>
          <c:showSerName val="0"/>
          <c:showPercent val="0"/>
          <c:showBubbleSize val="0"/>
        </c:dLbls>
        <c:gapWidth val="219"/>
        <c:overlap val="-27"/>
        <c:axId val="778537919"/>
        <c:axId val="778509599"/>
      </c:barChart>
      <c:catAx>
        <c:axId val="77853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09599"/>
        <c:crosses val="autoZero"/>
        <c:auto val="1"/>
        <c:lblAlgn val="ctr"/>
        <c:lblOffset val="100"/>
        <c:noMultiLvlLbl val="0"/>
      </c:catAx>
      <c:valAx>
        <c:axId val="778509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37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94050860357"/>
          <c:y val="0.1097016225421286"/>
          <c:w val="0.81006048882534643"/>
          <c:h val="0.74873746901314375"/>
        </c:manualLayout>
      </c:layout>
      <c:lineChart>
        <c:grouping val="standard"/>
        <c:varyColors val="0"/>
        <c:ser>
          <c:idx val="0"/>
          <c:order val="0"/>
          <c:spPr>
            <a:ln w="28575" cap="rnd">
              <a:solidFill>
                <a:schemeClr val="tx1"/>
              </a:solidFill>
              <a:round/>
            </a:ln>
            <a:effectLst/>
          </c:spPr>
          <c:marker>
            <c:symbol val="circle"/>
            <c:size val="5"/>
            <c:spPr>
              <a:solidFill>
                <a:schemeClr val="tx1"/>
              </a:solidFill>
              <a:ln w="9525">
                <a:solidFill>
                  <a:schemeClr val="tx1"/>
                </a:solidFill>
              </a:ln>
              <a:effectLst/>
            </c:spPr>
          </c:marker>
          <c:cat>
            <c:strRef>
              <c:f>Sheet1!$D$1:$D$12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Sheet1!$E$1:$E$12</c:f>
              <c:numCache>
                <c:formatCode>General</c:formatCode>
                <c:ptCount val="12"/>
                <c:pt idx="0">
                  <c:v>30.416666666666668</c:v>
                </c:pt>
                <c:pt idx="1">
                  <c:v>57.5</c:v>
                </c:pt>
                <c:pt idx="2">
                  <c:v>103.33333333333333</c:v>
                </c:pt>
                <c:pt idx="3">
                  <c:v>162.5</c:v>
                </c:pt>
                <c:pt idx="4">
                  <c:v>195.83333333333334</c:v>
                </c:pt>
                <c:pt idx="5">
                  <c:v>212.5</c:v>
                </c:pt>
                <c:pt idx="6">
                  <c:v>204.16666666666666</c:v>
                </c:pt>
                <c:pt idx="7">
                  <c:v>177.08333333333334</c:v>
                </c:pt>
                <c:pt idx="8">
                  <c:v>129.16666666666666</c:v>
                </c:pt>
                <c:pt idx="9">
                  <c:v>75</c:v>
                </c:pt>
                <c:pt idx="10">
                  <c:v>36.666666666666664</c:v>
                </c:pt>
                <c:pt idx="11">
                  <c:v>22.916666666666668</c:v>
                </c:pt>
              </c:numCache>
            </c:numRef>
          </c:val>
          <c:smooth val="0"/>
          <c:extLst>
            <c:ext xmlns:c16="http://schemas.microsoft.com/office/drawing/2014/chart" uri="{C3380CC4-5D6E-409C-BE32-E72D297353CC}">
              <c16:uniqueId val="{00000000-EF7B-4D77-8135-484CDCC05C15}"/>
            </c:ext>
          </c:extLst>
        </c:ser>
        <c:dLbls>
          <c:showLegendKey val="0"/>
          <c:showVal val="0"/>
          <c:showCatName val="0"/>
          <c:showSerName val="0"/>
          <c:showPercent val="0"/>
          <c:showBubbleSize val="0"/>
        </c:dLbls>
        <c:marker val="1"/>
        <c:smooth val="0"/>
        <c:axId val="655207711"/>
        <c:axId val="716268591"/>
      </c:lineChart>
      <c:catAx>
        <c:axId val="65520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716268591"/>
        <c:crosses val="autoZero"/>
        <c:auto val="1"/>
        <c:lblAlgn val="ctr"/>
        <c:lblOffset val="100"/>
        <c:noMultiLvlLbl val="0"/>
      </c:catAx>
      <c:valAx>
        <c:axId val="7162685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200" noProof="0" dirty="0">
                    <a:latin typeface="Arial" panose="020B0604020202020204" pitchFamily="34" charset="0"/>
                    <a:cs typeface="Arial" panose="020B0604020202020204" pitchFamily="34" charset="0"/>
                  </a:rPr>
                  <a:t>W/m²</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6552077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61369591775688E-2"/>
          <c:y val="0.12483372775691398"/>
          <c:w val="0.72031418889160426"/>
          <c:h val="0.7598850384362662"/>
        </c:manualLayout>
      </c:layout>
      <c:scatterChart>
        <c:scatterStyle val="lineMarker"/>
        <c:varyColors val="0"/>
        <c:ser>
          <c:idx val="0"/>
          <c:order val="0"/>
          <c:tx>
            <c:strRef>
              <c:f>Feuil1!$C$1</c:f>
              <c:strCache>
                <c:ptCount val="1"/>
                <c:pt idx="0">
                  <c:v>Heat efficiency</c:v>
                </c:pt>
              </c:strCache>
            </c:strRef>
          </c:tx>
          <c:spPr>
            <a:ln w="38100" cap="rnd">
              <a:noFill/>
              <a:round/>
            </a:ln>
            <a:effectLst/>
          </c:spPr>
          <c:marker>
            <c:symbol val="circle"/>
            <c:size val="5"/>
            <c:spPr>
              <a:solidFill>
                <a:schemeClr val="accent1"/>
              </a:solidFill>
              <a:ln w="63500">
                <a:solidFill>
                  <a:schemeClr val="accent1"/>
                </a:solidFill>
              </a:ln>
              <a:effectLst/>
            </c:spPr>
          </c:marker>
          <c:dPt>
            <c:idx val="0"/>
            <c:marker>
              <c:symbol val="circle"/>
              <c:size val="5"/>
              <c:spPr>
                <a:solidFill>
                  <a:srgbClr val="FF0000"/>
                </a:solidFill>
                <a:ln w="63500">
                  <a:solidFill>
                    <a:srgbClr val="FF0000">
                      <a:alpha val="97000"/>
                    </a:srgbClr>
                  </a:solidFill>
                </a:ln>
                <a:effectLst/>
              </c:spPr>
            </c:marker>
            <c:bubble3D val="0"/>
            <c:extLst>
              <c:ext xmlns:c16="http://schemas.microsoft.com/office/drawing/2014/chart" uri="{C3380CC4-5D6E-409C-BE32-E72D297353CC}">
                <c16:uniqueId val="{00000000-D826-4737-BF9D-9869DCADCBDE}"/>
              </c:ext>
            </c:extLst>
          </c:dPt>
          <c:dPt>
            <c:idx val="1"/>
            <c:marker>
              <c:symbol val="circle"/>
              <c:size val="5"/>
              <c:spPr>
                <a:noFill/>
                <a:ln w="63500">
                  <a:noFill/>
                </a:ln>
                <a:effectLst/>
              </c:spPr>
            </c:marker>
            <c:bubble3D val="0"/>
            <c:extLst>
              <c:ext xmlns:c16="http://schemas.microsoft.com/office/drawing/2014/chart" uri="{C3380CC4-5D6E-409C-BE32-E72D297353CC}">
                <c16:uniqueId val="{00000001-D826-4737-BF9D-9869DCADCBDE}"/>
              </c:ext>
            </c:extLst>
          </c:dPt>
          <c:dPt>
            <c:idx val="2"/>
            <c:marker>
              <c:symbol val="circle"/>
              <c:size val="5"/>
              <c:spPr>
                <a:noFill/>
                <a:ln w="63500">
                  <a:noFill/>
                </a:ln>
                <a:effectLst/>
              </c:spPr>
            </c:marker>
            <c:bubble3D val="0"/>
            <c:extLst>
              <c:ext xmlns:c16="http://schemas.microsoft.com/office/drawing/2014/chart" uri="{C3380CC4-5D6E-409C-BE32-E72D297353CC}">
                <c16:uniqueId val="{00000002-D826-4737-BF9D-9869DCADCBDE}"/>
              </c:ext>
            </c:extLst>
          </c:dPt>
          <c:dPt>
            <c:idx val="3"/>
            <c:marker>
              <c:symbol val="circle"/>
              <c:size val="5"/>
              <c:spPr>
                <a:noFill/>
                <a:ln w="63500">
                  <a:noFill/>
                </a:ln>
                <a:effectLst/>
              </c:spPr>
            </c:marker>
            <c:bubble3D val="0"/>
            <c:extLst>
              <c:ext xmlns:c16="http://schemas.microsoft.com/office/drawing/2014/chart" uri="{C3380CC4-5D6E-409C-BE32-E72D297353CC}">
                <c16:uniqueId val="{00000003-D826-4737-BF9D-9869DCADCBDE}"/>
              </c:ext>
            </c:extLst>
          </c:dPt>
          <c:dPt>
            <c:idx val="4"/>
            <c:marker>
              <c:symbol val="circle"/>
              <c:size val="5"/>
              <c:spPr>
                <a:noFill/>
                <a:ln w="63500">
                  <a:noFill/>
                </a:ln>
                <a:effectLst/>
              </c:spPr>
            </c:marker>
            <c:bubble3D val="0"/>
            <c:extLst>
              <c:ext xmlns:c16="http://schemas.microsoft.com/office/drawing/2014/chart" uri="{C3380CC4-5D6E-409C-BE32-E72D297353CC}">
                <c16:uniqueId val="{00000004-D826-4737-BF9D-9869DCADCBDE}"/>
              </c:ext>
            </c:extLst>
          </c:dPt>
          <c:dPt>
            <c:idx val="5"/>
            <c:marker>
              <c:symbol val="circle"/>
              <c:size val="5"/>
              <c:spPr>
                <a:noFill/>
                <a:ln w="63500">
                  <a:noFill/>
                </a:ln>
                <a:effectLst/>
              </c:spPr>
            </c:marker>
            <c:bubble3D val="0"/>
            <c:extLst>
              <c:ext xmlns:c16="http://schemas.microsoft.com/office/drawing/2014/chart" uri="{C3380CC4-5D6E-409C-BE32-E72D297353CC}">
                <c16:uniqueId val="{00000005-D826-4737-BF9D-9869DCADCBDE}"/>
              </c:ext>
            </c:extLst>
          </c:dPt>
          <c:dPt>
            <c:idx val="8"/>
            <c:marker>
              <c:symbol val="circle"/>
              <c:size val="5"/>
              <c:spPr>
                <a:solidFill>
                  <a:schemeClr val="accent1"/>
                </a:solidFill>
                <a:ln w="63500">
                  <a:solidFill>
                    <a:schemeClr val="accent1"/>
                  </a:solidFill>
                </a:ln>
                <a:effectLst/>
              </c:spPr>
            </c:marker>
            <c:bubble3D val="0"/>
            <c:spPr>
              <a:ln w="15875" cap="rnd">
                <a:noFill/>
                <a:prstDash val="dash"/>
                <a:round/>
              </a:ln>
              <a:effectLst/>
            </c:spPr>
            <c:extLst>
              <c:ext xmlns:c16="http://schemas.microsoft.com/office/drawing/2014/chart" uri="{C3380CC4-5D6E-409C-BE32-E72D297353CC}">
                <c16:uniqueId val="{00000007-D826-4737-BF9D-9869DCADCBDE}"/>
              </c:ext>
            </c:extLst>
          </c:dPt>
          <c:dPt>
            <c:idx val="10"/>
            <c:marker>
              <c:symbol val="circle"/>
              <c:size val="5"/>
              <c:spPr>
                <a:solidFill>
                  <a:srgbClr val="FF0000"/>
                </a:solidFill>
                <a:ln w="63500">
                  <a:solidFill>
                    <a:srgbClr val="FF0000"/>
                  </a:solidFill>
                </a:ln>
                <a:effectLst/>
              </c:spPr>
            </c:marker>
            <c:bubble3D val="0"/>
            <c:extLst>
              <c:ext xmlns:c16="http://schemas.microsoft.com/office/drawing/2014/chart" uri="{C3380CC4-5D6E-409C-BE32-E72D297353CC}">
                <c16:uniqueId val="{00000008-D826-4737-BF9D-9869DCADCBDE}"/>
              </c:ext>
            </c:extLst>
          </c:dPt>
          <c:dPt>
            <c:idx val="11"/>
            <c:marker>
              <c:symbol val="circle"/>
              <c:size val="5"/>
              <c:spPr>
                <a:solidFill>
                  <a:schemeClr val="accent1"/>
                </a:solidFill>
                <a:ln w="63500">
                  <a:solidFill>
                    <a:schemeClr val="accent1"/>
                  </a:solidFill>
                </a:ln>
                <a:effectLst/>
              </c:spPr>
            </c:marker>
            <c:bubble3D val="0"/>
            <c:spPr>
              <a:ln w="34925" cap="rnd">
                <a:solidFill>
                  <a:srgbClr val="FF0000"/>
                </a:solidFill>
                <a:prstDash val="dash"/>
                <a:round/>
              </a:ln>
              <a:effectLst/>
            </c:spPr>
            <c:extLst>
              <c:ext xmlns:c16="http://schemas.microsoft.com/office/drawing/2014/chart" uri="{C3380CC4-5D6E-409C-BE32-E72D297353CC}">
                <c16:uniqueId val="{0000000A-D826-4737-BF9D-9869DCADCBDE}"/>
              </c:ext>
            </c:extLst>
          </c:dPt>
          <c:dPt>
            <c:idx val="12"/>
            <c:marker>
              <c:symbol val="circle"/>
              <c:size val="5"/>
              <c:spPr>
                <a:solidFill>
                  <a:schemeClr val="accent1"/>
                </a:solidFill>
                <a:ln w="63500">
                  <a:solidFill>
                    <a:schemeClr val="accent1"/>
                  </a:solidFill>
                </a:ln>
                <a:effectLst/>
              </c:spPr>
            </c:marker>
            <c:bubble3D val="0"/>
            <c:spPr>
              <a:ln w="38100" cap="rnd">
                <a:solidFill>
                  <a:schemeClr val="accent1"/>
                </a:solidFill>
                <a:prstDash val="dash"/>
                <a:round/>
              </a:ln>
              <a:effectLst/>
            </c:spPr>
            <c:extLst>
              <c:ext xmlns:c16="http://schemas.microsoft.com/office/drawing/2014/chart" uri="{C3380CC4-5D6E-409C-BE32-E72D297353CC}">
                <c16:uniqueId val="{0000000C-D826-4737-BF9D-9869DCADCBDE}"/>
              </c:ext>
            </c:extLst>
          </c:dPt>
          <c:xVal>
            <c:numRef>
              <c:f>Feuil1!$B$2:$B$14</c:f>
              <c:numCache>
                <c:formatCode>General</c:formatCode>
                <c:ptCount val="13"/>
                <c:pt idx="0">
                  <c:v>49.37</c:v>
                </c:pt>
                <c:pt idx="1">
                  <c:v>40</c:v>
                </c:pt>
                <c:pt idx="2">
                  <c:v>43</c:v>
                </c:pt>
                <c:pt idx="3">
                  <c:v>33</c:v>
                </c:pt>
                <c:pt idx="4">
                  <c:v>28</c:v>
                </c:pt>
                <c:pt idx="5">
                  <c:v>45</c:v>
                </c:pt>
                <c:pt idx="6">
                  <c:v>30</c:v>
                </c:pt>
                <c:pt idx="7">
                  <c:v>0</c:v>
                </c:pt>
                <c:pt idx="8">
                  <c:v>35</c:v>
                </c:pt>
                <c:pt idx="9">
                  <c:v>43</c:v>
                </c:pt>
                <c:pt idx="10">
                  <c:v>64.2</c:v>
                </c:pt>
                <c:pt idx="11">
                  <c:v>0</c:v>
                </c:pt>
                <c:pt idx="12">
                  <c:v>55</c:v>
                </c:pt>
              </c:numCache>
            </c:numRef>
          </c:xVal>
          <c:yVal>
            <c:numRef>
              <c:f>Feuil1!$C$2:$C$14</c:f>
              <c:numCache>
                <c:formatCode>General</c:formatCode>
                <c:ptCount val="13"/>
                <c:pt idx="0">
                  <c:v>0</c:v>
                </c:pt>
                <c:pt idx="1">
                  <c:v>50</c:v>
                </c:pt>
                <c:pt idx="2">
                  <c:v>44</c:v>
                </c:pt>
                <c:pt idx="3">
                  <c:v>40</c:v>
                </c:pt>
                <c:pt idx="4">
                  <c:v>45</c:v>
                </c:pt>
                <c:pt idx="5">
                  <c:v>47</c:v>
                </c:pt>
                <c:pt idx="6">
                  <c:v>0</c:v>
                </c:pt>
                <c:pt idx="7">
                  <c:v>80</c:v>
                </c:pt>
                <c:pt idx="8">
                  <c:v>0</c:v>
                </c:pt>
                <c:pt idx="9">
                  <c:v>0</c:v>
                </c:pt>
                <c:pt idx="10">
                  <c:v>0</c:v>
                </c:pt>
                <c:pt idx="11">
                  <c:v>95</c:v>
                </c:pt>
                <c:pt idx="12">
                  <c:v>0</c:v>
                </c:pt>
              </c:numCache>
            </c:numRef>
          </c:yVal>
          <c:smooth val="0"/>
          <c:extLst>
            <c:ext xmlns:c16="http://schemas.microsoft.com/office/drawing/2014/chart" uri="{C3380CC4-5D6E-409C-BE32-E72D297353CC}">
              <c16:uniqueId val="{0000000D-D826-4737-BF9D-9869DCADCBDE}"/>
            </c:ext>
          </c:extLst>
        </c:ser>
        <c:dLbls>
          <c:showLegendKey val="0"/>
          <c:showVal val="0"/>
          <c:showCatName val="0"/>
          <c:showSerName val="0"/>
          <c:showPercent val="0"/>
          <c:showBubbleSize val="0"/>
        </c:dLbls>
        <c:axId val="808548623"/>
        <c:axId val="808533743"/>
      </c:scatterChart>
      <c:valAx>
        <c:axId val="8085486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kern="1200" baseline="0" noProof="0" dirty="0">
                    <a:solidFill>
                      <a:schemeClr val="tx1"/>
                    </a:solidFill>
                    <a:latin typeface="Arial" panose="020B0604020202020204" pitchFamily="34" charset="0"/>
                    <a:cs typeface="Arial" panose="020B0604020202020204" pitchFamily="34" charset="0"/>
                  </a:rPr>
                  <a:t>Electrical efficiency (%)</a:t>
                </a:r>
              </a:p>
            </c:rich>
          </c:tx>
          <c:layout>
            <c:manualLayout>
              <c:xMode val="edge"/>
              <c:yMode val="edge"/>
              <c:x val="0.7245913904978134"/>
              <c:y val="0.930464861864260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808533743"/>
        <c:crosses val="autoZero"/>
        <c:crossBetween val="midCat"/>
        <c:majorUnit val="5"/>
        <c:minorUnit val="2"/>
      </c:valAx>
      <c:valAx>
        <c:axId val="808533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noProof="0" dirty="0">
                    <a:solidFill>
                      <a:schemeClr val="tx1"/>
                    </a:solidFill>
                    <a:latin typeface="Arial" panose="020B0604020202020204" pitchFamily="34" charset="0"/>
                    <a:cs typeface="Arial" panose="020B0604020202020204" pitchFamily="34" charset="0"/>
                  </a:rPr>
                  <a:t>Heat efficiency (%)</a:t>
                </a:r>
              </a:p>
            </c:rich>
          </c:tx>
          <c:layout>
            <c:manualLayout>
              <c:xMode val="edge"/>
              <c:yMode val="edge"/>
              <c:x val="4.1546619875326214E-2"/>
              <c:y val="6.0756381064500431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808548623"/>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61369591775688E-2"/>
          <c:y val="0.12483372775691398"/>
          <c:w val="0.72031418889160426"/>
          <c:h val="0.7598850384362662"/>
        </c:manualLayout>
      </c:layout>
      <c:scatterChart>
        <c:scatterStyle val="lineMarker"/>
        <c:varyColors val="0"/>
        <c:ser>
          <c:idx val="0"/>
          <c:order val="0"/>
          <c:tx>
            <c:strRef>
              <c:f>Feuil1!$C$1</c:f>
              <c:strCache>
                <c:ptCount val="1"/>
                <c:pt idx="0">
                  <c:v>Heat efficiency</c:v>
                </c:pt>
              </c:strCache>
            </c:strRef>
          </c:tx>
          <c:spPr>
            <a:ln w="38100" cap="rnd">
              <a:noFill/>
              <a:round/>
            </a:ln>
            <a:effectLst/>
          </c:spPr>
          <c:marker>
            <c:symbol val="circle"/>
            <c:size val="5"/>
            <c:spPr>
              <a:solidFill>
                <a:schemeClr val="accent1"/>
              </a:solidFill>
              <a:ln w="63500">
                <a:solidFill>
                  <a:schemeClr val="accent1"/>
                </a:solidFill>
              </a:ln>
              <a:effectLst/>
            </c:spPr>
          </c:marker>
          <c:dPt>
            <c:idx val="0"/>
            <c:marker>
              <c:symbol val="circle"/>
              <c:size val="5"/>
              <c:spPr>
                <a:solidFill>
                  <a:srgbClr val="FF0000"/>
                </a:solidFill>
                <a:ln w="63500">
                  <a:solidFill>
                    <a:srgbClr val="FF0000">
                      <a:alpha val="97000"/>
                    </a:srgbClr>
                  </a:solidFill>
                </a:ln>
                <a:effectLst/>
              </c:spPr>
            </c:marker>
            <c:bubble3D val="0"/>
            <c:extLst>
              <c:ext xmlns:c16="http://schemas.microsoft.com/office/drawing/2014/chart" uri="{C3380CC4-5D6E-409C-BE32-E72D297353CC}">
                <c16:uniqueId val="{00000000-E8BA-48D8-AE3D-FA9BCD5DF301}"/>
              </c:ext>
            </c:extLst>
          </c:dPt>
          <c:dPt>
            <c:idx val="1"/>
            <c:marker>
              <c:symbol val="circle"/>
              <c:size val="5"/>
              <c:spPr>
                <a:noFill/>
                <a:ln w="101600">
                  <a:solidFill>
                    <a:schemeClr val="accent2"/>
                  </a:solidFill>
                </a:ln>
                <a:effectLst/>
              </c:spPr>
            </c:marker>
            <c:bubble3D val="0"/>
            <c:spPr>
              <a:ln w="38100" cap="rnd">
                <a:noFill/>
                <a:round/>
              </a:ln>
              <a:effectLst/>
            </c:spPr>
            <c:extLst>
              <c:ext xmlns:c16="http://schemas.microsoft.com/office/drawing/2014/chart" uri="{C3380CC4-5D6E-409C-BE32-E72D297353CC}">
                <c16:uniqueId val="{00000001-E8BA-48D8-AE3D-FA9BCD5DF301}"/>
              </c:ext>
            </c:extLst>
          </c:dPt>
          <c:dPt>
            <c:idx val="2"/>
            <c:marker>
              <c:symbol val="circle"/>
              <c:size val="5"/>
              <c:spPr>
                <a:solidFill>
                  <a:schemeClr val="accent2"/>
                </a:solidFill>
                <a:ln w="101600">
                  <a:solidFill>
                    <a:schemeClr val="accent2"/>
                  </a:solidFill>
                </a:ln>
                <a:effectLst/>
              </c:spPr>
            </c:marker>
            <c:bubble3D val="0"/>
            <c:extLst>
              <c:ext xmlns:c16="http://schemas.microsoft.com/office/drawing/2014/chart" uri="{C3380CC4-5D6E-409C-BE32-E72D297353CC}">
                <c16:uniqueId val="{00000002-E8BA-48D8-AE3D-FA9BCD5DF301}"/>
              </c:ext>
            </c:extLst>
          </c:dPt>
          <c:dPt>
            <c:idx val="3"/>
            <c:marker>
              <c:symbol val="circle"/>
              <c:size val="5"/>
              <c:spPr>
                <a:solidFill>
                  <a:schemeClr val="accent2"/>
                </a:solidFill>
                <a:ln w="101600">
                  <a:solidFill>
                    <a:schemeClr val="accent2"/>
                  </a:solidFill>
                </a:ln>
                <a:effectLst/>
              </c:spPr>
            </c:marker>
            <c:bubble3D val="0"/>
            <c:extLst>
              <c:ext xmlns:c16="http://schemas.microsoft.com/office/drawing/2014/chart" uri="{C3380CC4-5D6E-409C-BE32-E72D297353CC}">
                <c16:uniqueId val="{00000003-E8BA-48D8-AE3D-FA9BCD5DF301}"/>
              </c:ext>
            </c:extLst>
          </c:dPt>
          <c:dPt>
            <c:idx val="4"/>
            <c:marker>
              <c:symbol val="circle"/>
              <c:size val="5"/>
              <c:spPr>
                <a:solidFill>
                  <a:schemeClr val="accent2"/>
                </a:solidFill>
                <a:ln w="101600">
                  <a:solidFill>
                    <a:schemeClr val="accent2"/>
                  </a:solidFill>
                </a:ln>
                <a:effectLst/>
              </c:spPr>
            </c:marker>
            <c:bubble3D val="0"/>
            <c:extLst>
              <c:ext xmlns:c16="http://schemas.microsoft.com/office/drawing/2014/chart" uri="{C3380CC4-5D6E-409C-BE32-E72D297353CC}">
                <c16:uniqueId val="{00000004-E8BA-48D8-AE3D-FA9BCD5DF301}"/>
              </c:ext>
            </c:extLst>
          </c:dPt>
          <c:dPt>
            <c:idx val="5"/>
            <c:marker>
              <c:symbol val="circle"/>
              <c:size val="5"/>
              <c:spPr>
                <a:noFill/>
                <a:ln w="101600">
                  <a:solidFill>
                    <a:schemeClr val="accent2"/>
                  </a:solidFill>
                </a:ln>
                <a:effectLst/>
              </c:spPr>
            </c:marker>
            <c:bubble3D val="0"/>
            <c:extLst>
              <c:ext xmlns:c16="http://schemas.microsoft.com/office/drawing/2014/chart" uri="{C3380CC4-5D6E-409C-BE32-E72D297353CC}">
                <c16:uniqueId val="{00000005-E8BA-48D8-AE3D-FA9BCD5DF301}"/>
              </c:ext>
            </c:extLst>
          </c:dPt>
          <c:dPt>
            <c:idx val="8"/>
            <c:marker>
              <c:symbol val="circle"/>
              <c:size val="5"/>
              <c:spPr>
                <a:solidFill>
                  <a:schemeClr val="accent1"/>
                </a:solidFill>
                <a:ln w="63500">
                  <a:solidFill>
                    <a:schemeClr val="accent1"/>
                  </a:solidFill>
                </a:ln>
                <a:effectLst/>
              </c:spPr>
            </c:marker>
            <c:bubble3D val="0"/>
            <c:spPr>
              <a:ln w="15875" cap="rnd">
                <a:noFill/>
                <a:prstDash val="dash"/>
                <a:round/>
              </a:ln>
              <a:effectLst/>
            </c:spPr>
            <c:extLst>
              <c:ext xmlns:c16="http://schemas.microsoft.com/office/drawing/2014/chart" uri="{C3380CC4-5D6E-409C-BE32-E72D297353CC}">
                <c16:uniqueId val="{00000007-E8BA-48D8-AE3D-FA9BCD5DF301}"/>
              </c:ext>
            </c:extLst>
          </c:dPt>
          <c:dPt>
            <c:idx val="10"/>
            <c:marker>
              <c:symbol val="circle"/>
              <c:size val="5"/>
              <c:spPr>
                <a:solidFill>
                  <a:srgbClr val="FF0000"/>
                </a:solidFill>
                <a:ln w="63500">
                  <a:solidFill>
                    <a:srgbClr val="FF0000"/>
                  </a:solidFill>
                </a:ln>
                <a:effectLst/>
              </c:spPr>
            </c:marker>
            <c:bubble3D val="0"/>
            <c:extLst>
              <c:ext xmlns:c16="http://schemas.microsoft.com/office/drawing/2014/chart" uri="{C3380CC4-5D6E-409C-BE32-E72D297353CC}">
                <c16:uniqueId val="{00000008-E8BA-48D8-AE3D-FA9BCD5DF301}"/>
              </c:ext>
            </c:extLst>
          </c:dPt>
          <c:dPt>
            <c:idx val="11"/>
            <c:marker>
              <c:symbol val="circle"/>
              <c:size val="5"/>
              <c:spPr>
                <a:solidFill>
                  <a:schemeClr val="accent1"/>
                </a:solidFill>
                <a:ln w="63500">
                  <a:solidFill>
                    <a:schemeClr val="accent1"/>
                  </a:solidFill>
                </a:ln>
                <a:effectLst/>
              </c:spPr>
            </c:marker>
            <c:bubble3D val="0"/>
            <c:spPr>
              <a:ln w="34925" cap="rnd">
                <a:solidFill>
                  <a:srgbClr val="FF0000"/>
                </a:solidFill>
                <a:prstDash val="dash"/>
                <a:round/>
              </a:ln>
              <a:effectLst/>
            </c:spPr>
            <c:extLst>
              <c:ext xmlns:c16="http://schemas.microsoft.com/office/drawing/2014/chart" uri="{C3380CC4-5D6E-409C-BE32-E72D297353CC}">
                <c16:uniqueId val="{0000000A-E8BA-48D8-AE3D-FA9BCD5DF301}"/>
              </c:ext>
            </c:extLst>
          </c:dPt>
          <c:dPt>
            <c:idx val="12"/>
            <c:marker>
              <c:symbol val="circle"/>
              <c:size val="5"/>
              <c:spPr>
                <a:solidFill>
                  <a:schemeClr val="accent1"/>
                </a:solidFill>
                <a:ln w="63500">
                  <a:solidFill>
                    <a:schemeClr val="accent1"/>
                  </a:solidFill>
                </a:ln>
                <a:effectLst/>
              </c:spPr>
            </c:marker>
            <c:bubble3D val="0"/>
            <c:spPr>
              <a:ln w="38100" cap="rnd">
                <a:solidFill>
                  <a:schemeClr val="accent1"/>
                </a:solidFill>
                <a:prstDash val="dash"/>
                <a:round/>
              </a:ln>
              <a:effectLst/>
            </c:spPr>
            <c:extLst>
              <c:ext xmlns:c16="http://schemas.microsoft.com/office/drawing/2014/chart" uri="{C3380CC4-5D6E-409C-BE32-E72D297353CC}">
                <c16:uniqueId val="{0000000C-E8BA-48D8-AE3D-FA9BCD5DF301}"/>
              </c:ext>
            </c:extLst>
          </c:dPt>
          <c:xVal>
            <c:numRef>
              <c:f>Feuil1!$B$2:$B$14</c:f>
              <c:numCache>
                <c:formatCode>General</c:formatCode>
                <c:ptCount val="13"/>
                <c:pt idx="0">
                  <c:v>49.37</c:v>
                </c:pt>
                <c:pt idx="1">
                  <c:v>40</c:v>
                </c:pt>
                <c:pt idx="2">
                  <c:v>43</c:v>
                </c:pt>
                <c:pt idx="3">
                  <c:v>33</c:v>
                </c:pt>
                <c:pt idx="4">
                  <c:v>28</c:v>
                </c:pt>
                <c:pt idx="5">
                  <c:v>45</c:v>
                </c:pt>
                <c:pt idx="6">
                  <c:v>30</c:v>
                </c:pt>
                <c:pt idx="7">
                  <c:v>0</c:v>
                </c:pt>
                <c:pt idx="8">
                  <c:v>35</c:v>
                </c:pt>
                <c:pt idx="9">
                  <c:v>43</c:v>
                </c:pt>
                <c:pt idx="10">
                  <c:v>64.2</c:v>
                </c:pt>
                <c:pt idx="11">
                  <c:v>0</c:v>
                </c:pt>
                <c:pt idx="12">
                  <c:v>55</c:v>
                </c:pt>
              </c:numCache>
            </c:numRef>
          </c:xVal>
          <c:yVal>
            <c:numRef>
              <c:f>Feuil1!$C$2:$C$14</c:f>
              <c:numCache>
                <c:formatCode>General</c:formatCode>
                <c:ptCount val="13"/>
                <c:pt idx="0">
                  <c:v>0</c:v>
                </c:pt>
                <c:pt idx="1">
                  <c:v>50</c:v>
                </c:pt>
                <c:pt idx="2">
                  <c:v>44</c:v>
                </c:pt>
                <c:pt idx="3">
                  <c:v>40</c:v>
                </c:pt>
                <c:pt idx="4">
                  <c:v>45</c:v>
                </c:pt>
                <c:pt idx="5">
                  <c:v>47</c:v>
                </c:pt>
                <c:pt idx="6">
                  <c:v>0</c:v>
                </c:pt>
                <c:pt idx="7">
                  <c:v>80</c:v>
                </c:pt>
                <c:pt idx="8">
                  <c:v>0</c:v>
                </c:pt>
                <c:pt idx="9">
                  <c:v>0</c:v>
                </c:pt>
                <c:pt idx="10">
                  <c:v>0</c:v>
                </c:pt>
                <c:pt idx="11">
                  <c:v>95</c:v>
                </c:pt>
                <c:pt idx="12">
                  <c:v>0</c:v>
                </c:pt>
              </c:numCache>
            </c:numRef>
          </c:yVal>
          <c:smooth val="0"/>
          <c:extLst>
            <c:ext xmlns:c16="http://schemas.microsoft.com/office/drawing/2014/chart" uri="{C3380CC4-5D6E-409C-BE32-E72D297353CC}">
              <c16:uniqueId val="{0000000D-E8BA-48D8-AE3D-FA9BCD5DF301}"/>
            </c:ext>
          </c:extLst>
        </c:ser>
        <c:dLbls>
          <c:showLegendKey val="0"/>
          <c:showVal val="0"/>
          <c:showCatName val="0"/>
          <c:showSerName val="0"/>
          <c:showPercent val="0"/>
          <c:showBubbleSize val="0"/>
        </c:dLbls>
        <c:axId val="808548623"/>
        <c:axId val="808533743"/>
      </c:scatterChart>
      <c:valAx>
        <c:axId val="8085486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kern="1200" baseline="0" noProof="0" dirty="0">
                    <a:solidFill>
                      <a:schemeClr val="tx1"/>
                    </a:solidFill>
                    <a:latin typeface="Arial" panose="020B0604020202020204" pitchFamily="34" charset="0"/>
                    <a:cs typeface="Arial" panose="020B0604020202020204" pitchFamily="34" charset="0"/>
                  </a:rPr>
                  <a:t>Electrical efficiency (%)</a:t>
                </a:r>
              </a:p>
            </c:rich>
          </c:tx>
          <c:layout>
            <c:manualLayout>
              <c:xMode val="edge"/>
              <c:yMode val="edge"/>
              <c:x val="0.7245913904978134"/>
              <c:y val="0.930464861864260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808533743"/>
        <c:crosses val="autoZero"/>
        <c:crossBetween val="midCat"/>
        <c:majorUnit val="5"/>
        <c:minorUnit val="2"/>
      </c:valAx>
      <c:valAx>
        <c:axId val="808533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noProof="0" dirty="0">
                    <a:solidFill>
                      <a:schemeClr val="tx1"/>
                    </a:solidFill>
                    <a:latin typeface="Arial" panose="020B0604020202020204" pitchFamily="34" charset="0"/>
                    <a:cs typeface="Arial" panose="020B0604020202020204" pitchFamily="34" charset="0"/>
                  </a:rPr>
                  <a:t>Heat efficiency (%)</a:t>
                </a:r>
              </a:p>
            </c:rich>
          </c:tx>
          <c:layout>
            <c:manualLayout>
              <c:xMode val="edge"/>
              <c:yMode val="edge"/>
              <c:x val="4.1546619875326214E-2"/>
              <c:y val="6.0756381064500431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BE"/>
          </a:p>
        </c:txPr>
        <c:crossAx val="808548623"/>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Feuil1!$C$1</c:f>
              <c:strCache>
                <c:ptCount val="1"/>
                <c:pt idx="0">
                  <c:v>Heat efficiency</c:v>
                </c:pt>
              </c:strCache>
            </c:strRef>
          </c:tx>
          <c:spPr>
            <a:ln>
              <a:noFill/>
            </a:ln>
          </c:spPr>
          <c:marker>
            <c:symbol val="circle"/>
            <c:size val="5"/>
            <c:spPr>
              <a:ln w="19050"/>
            </c:spPr>
          </c:marker>
          <c:dPt>
            <c:idx val="1"/>
            <c:marker>
              <c:spPr>
                <a:solidFill>
                  <a:srgbClr val="ED7D31"/>
                </a:solidFill>
                <a:ln w="19050">
                  <a:solidFill>
                    <a:srgbClr val="ED7D31"/>
                  </a:solidFill>
                </a:ln>
              </c:spPr>
            </c:marker>
            <c:bubble3D val="0"/>
            <c:extLst>
              <c:ext xmlns:c16="http://schemas.microsoft.com/office/drawing/2014/chart" uri="{C3380CC4-5D6E-409C-BE32-E72D297353CC}">
                <c16:uniqueId val="{0000000E-36FB-474C-B438-EBAD199E07B2}"/>
              </c:ext>
            </c:extLst>
          </c:dPt>
          <c:dPt>
            <c:idx val="2"/>
            <c:marker>
              <c:spPr>
                <a:solidFill>
                  <a:srgbClr val="ED7D31"/>
                </a:solidFill>
                <a:ln w="19050">
                  <a:solidFill>
                    <a:srgbClr val="ED7D31"/>
                  </a:solidFill>
                </a:ln>
              </c:spPr>
            </c:marker>
            <c:bubble3D val="0"/>
            <c:extLst>
              <c:ext xmlns:c16="http://schemas.microsoft.com/office/drawing/2014/chart" uri="{C3380CC4-5D6E-409C-BE32-E72D297353CC}">
                <c16:uniqueId val="{0000000D-36FB-474C-B438-EBAD199E07B2}"/>
              </c:ext>
            </c:extLst>
          </c:dPt>
          <c:dPt>
            <c:idx val="3"/>
            <c:marker>
              <c:spPr>
                <a:solidFill>
                  <a:srgbClr val="ED7D31"/>
                </a:solidFill>
                <a:ln w="19050">
                  <a:solidFill>
                    <a:srgbClr val="ED7D31"/>
                  </a:solidFill>
                </a:ln>
              </c:spPr>
            </c:marker>
            <c:bubble3D val="0"/>
            <c:extLst>
              <c:ext xmlns:c16="http://schemas.microsoft.com/office/drawing/2014/chart" uri="{C3380CC4-5D6E-409C-BE32-E72D297353CC}">
                <c16:uniqueId val="{00000000-36FB-474C-B438-EBAD199E07B2}"/>
              </c:ext>
            </c:extLst>
          </c:dPt>
          <c:dPt>
            <c:idx val="4"/>
            <c:marker>
              <c:spPr>
                <a:solidFill>
                  <a:srgbClr val="ED7D31"/>
                </a:solidFill>
                <a:ln w="19050">
                  <a:solidFill>
                    <a:srgbClr val="ED7D31"/>
                  </a:solidFill>
                </a:ln>
              </c:spPr>
            </c:marker>
            <c:bubble3D val="0"/>
            <c:extLst>
              <c:ext xmlns:c16="http://schemas.microsoft.com/office/drawing/2014/chart" uri="{C3380CC4-5D6E-409C-BE32-E72D297353CC}">
                <c16:uniqueId val="{0000000F-36FB-474C-B438-EBAD199E07B2}"/>
              </c:ext>
            </c:extLst>
          </c:dPt>
          <c:dPt>
            <c:idx val="5"/>
            <c:marker>
              <c:spPr>
                <a:solidFill>
                  <a:srgbClr val="ED7D31"/>
                </a:solidFill>
                <a:ln w="19050">
                  <a:solidFill>
                    <a:srgbClr val="ED7D31">
                      <a:alpha val="98000"/>
                    </a:srgbClr>
                  </a:solidFill>
                </a:ln>
              </c:spPr>
            </c:marker>
            <c:bubble3D val="0"/>
            <c:extLst>
              <c:ext xmlns:c16="http://schemas.microsoft.com/office/drawing/2014/chart" uri="{C3380CC4-5D6E-409C-BE32-E72D297353CC}">
                <c16:uniqueId val="{0000000C-36FB-474C-B438-EBAD199E07B2}"/>
              </c:ext>
            </c:extLst>
          </c:dPt>
          <c:dPt>
            <c:idx val="8"/>
            <c:bubble3D val="0"/>
            <c:extLst>
              <c:ext xmlns:c16="http://schemas.microsoft.com/office/drawing/2014/chart" uri="{C3380CC4-5D6E-409C-BE32-E72D297353CC}">
                <c16:uniqueId val="{00000001-36FB-474C-B438-EBAD199E07B2}"/>
              </c:ext>
            </c:extLst>
          </c:dPt>
          <c:dPt>
            <c:idx val="10"/>
            <c:bubble3D val="0"/>
            <c:extLst>
              <c:ext xmlns:c16="http://schemas.microsoft.com/office/drawing/2014/chart" uri="{C3380CC4-5D6E-409C-BE32-E72D297353CC}">
                <c16:uniqueId val="{00000002-36FB-474C-B438-EBAD199E07B2}"/>
              </c:ext>
            </c:extLst>
          </c:dPt>
          <c:dPt>
            <c:idx val="11"/>
            <c:bubble3D val="0"/>
            <c:spPr>
              <a:ln w="25400" cap="rnd">
                <a:solidFill>
                  <a:srgbClr val="FF0000">
                    <a:alpha val="60000"/>
                  </a:srgbClr>
                </a:solidFill>
                <a:custDash>
                  <a:ds d="400013" sp="200013"/>
                </a:custDash>
                <a:round/>
              </a:ln>
            </c:spPr>
            <c:extLst>
              <c:ext xmlns:c16="http://schemas.microsoft.com/office/drawing/2014/chart" uri="{C3380CC4-5D6E-409C-BE32-E72D297353CC}">
                <c16:uniqueId val="{00000004-36FB-474C-B438-EBAD199E07B2}"/>
              </c:ext>
            </c:extLst>
          </c:dPt>
          <c:dPt>
            <c:idx val="12"/>
            <c:bubble3D val="0"/>
            <c:spPr>
              <a:ln w="25400" cap="rnd">
                <a:solidFill>
                  <a:srgbClr val="156082">
                    <a:alpha val="60000"/>
                  </a:srgbClr>
                </a:solidFill>
                <a:custDash>
                  <a:ds d="400013" sp="200013"/>
                </a:custDash>
                <a:round/>
              </a:ln>
            </c:spPr>
            <c:extLst>
              <c:ext xmlns:c16="http://schemas.microsoft.com/office/drawing/2014/chart" uri="{C3380CC4-5D6E-409C-BE32-E72D297353CC}">
                <c16:uniqueId val="{00000006-36FB-474C-B438-EBAD199E07B2}"/>
              </c:ext>
            </c:extLst>
          </c:dPt>
          <c:dPt>
            <c:idx val="13"/>
            <c:bubble3D val="0"/>
            <c:spPr>
              <a:ln w="25400" cap="rnd">
                <a:solidFill>
                  <a:srgbClr val="1CEF11"/>
                </a:solidFill>
                <a:custDash>
                  <a:ds d="400013" sp="200013"/>
                </a:custDash>
                <a:round/>
              </a:ln>
            </c:spPr>
            <c:extLst>
              <c:ext xmlns:c16="http://schemas.microsoft.com/office/drawing/2014/chart" uri="{C3380CC4-5D6E-409C-BE32-E72D297353CC}">
                <c16:uniqueId val="{00000008-36FB-474C-B438-EBAD199E07B2}"/>
              </c:ext>
            </c:extLst>
          </c:dPt>
          <c:dPt>
            <c:idx val="15"/>
            <c:bubble3D val="0"/>
            <c:spPr>
              <a:ln w="25400" cap="rnd">
                <a:solidFill>
                  <a:srgbClr val="00B050"/>
                </a:solidFill>
                <a:custDash>
                  <a:ds d="400013" sp="200013"/>
                </a:custDash>
                <a:round/>
              </a:ln>
            </c:spPr>
            <c:extLst>
              <c:ext xmlns:c16="http://schemas.microsoft.com/office/drawing/2014/chart" uri="{C3380CC4-5D6E-409C-BE32-E72D297353CC}">
                <c16:uniqueId val="{0000000A-36FB-474C-B438-EBAD199E07B2}"/>
              </c:ext>
            </c:extLst>
          </c:dPt>
          <c:xVal>
            <c:numRef>
              <c:f>Feuil1!$B$2:$B$19</c:f>
              <c:numCache>
                <c:formatCode>General</c:formatCode>
                <c:ptCount val="18"/>
                <c:pt idx="0">
                  <c:v>49.37</c:v>
                </c:pt>
                <c:pt idx="1">
                  <c:v>40</c:v>
                </c:pt>
                <c:pt idx="2">
                  <c:v>43</c:v>
                </c:pt>
                <c:pt idx="3">
                  <c:v>33</c:v>
                </c:pt>
                <c:pt idx="4">
                  <c:v>28</c:v>
                </c:pt>
                <c:pt idx="5">
                  <c:v>45</c:v>
                </c:pt>
                <c:pt idx="6">
                  <c:v>30</c:v>
                </c:pt>
                <c:pt idx="7">
                  <c:v>0</c:v>
                </c:pt>
                <c:pt idx="8">
                  <c:v>35</c:v>
                </c:pt>
                <c:pt idx="9">
                  <c:v>43</c:v>
                </c:pt>
                <c:pt idx="10">
                  <c:v>64.2</c:v>
                </c:pt>
                <c:pt idx="11">
                  <c:v>0</c:v>
                </c:pt>
                <c:pt idx="12">
                  <c:v>55</c:v>
                </c:pt>
                <c:pt idx="13">
                  <c:v>0</c:v>
                </c:pt>
                <c:pt idx="14">
                  <c:v>55</c:v>
                </c:pt>
                <c:pt idx="15">
                  <c:v>0</c:v>
                </c:pt>
                <c:pt idx="16">
                  <c:v>0</c:v>
                </c:pt>
                <c:pt idx="17">
                  <c:v>0</c:v>
                </c:pt>
              </c:numCache>
            </c:numRef>
          </c:xVal>
          <c:yVal>
            <c:numRef>
              <c:f>Feuil1!$C$2:$C$19</c:f>
              <c:numCache>
                <c:formatCode>General</c:formatCode>
                <c:ptCount val="18"/>
                <c:pt idx="0">
                  <c:v>0</c:v>
                </c:pt>
                <c:pt idx="1">
                  <c:v>50</c:v>
                </c:pt>
                <c:pt idx="2">
                  <c:v>44</c:v>
                </c:pt>
                <c:pt idx="3">
                  <c:v>40</c:v>
                </c:pt>
                <c:pt idx="4">
                  <c:v>45</c:v>
                </c:pt>
                <c:pt idx="5">
                  <c:v>47</c:v>
                </c:pt>
                <c:pt idx="6">
                  <c:v>0</c:v>
                </c:pt>
                <c:pt idx="7">
                  <c:v>80</c:v>
                </c:pt>
                <c:pt idx="8">
                  <c:v>0</c:v>
                </c:pt>
                <c:pt idx="9">
                  <c:v>0</c:v>
                </c:pt>
                <c:pt idx="10">
                  <c:v>0</c:v>
                </c:pt>
                <c:pt idx="11">
                  <c:v>95</c:v>
                </c:pt>
                <c:pt idx="12">
                  <c:v>0</c:v>
                </c:pt>
                <c:pt idx="13">
                  <c:v>165</c:v>
                </c:pt>
                <c:pt idx="14">
                  <c:v>0</c:v>
                </c:pt>
                <c:pt idx="15">
                  <c:v>220</c:v>
                </c:pt>
                <c:pt idx="16">
                  <c:v>256.8</c:v>
                </c:pt>
                <c:pt idx="17">
                  <c:v>192.6</c:v>
                </c:pt>
              </c:numCache>
            </c:numRef>
          </c:yVal>
          <c:smooth val="0"/>
          <c:extLst>
            <c:ext xmlns:c16="http://schemas.microsoft.com/office/drawing/2014/chart" uri="{C3380CC4-5D6E-409C-BE32-E72D297353CC}">
              <c16:uniqueId val="{0000000B-36FB-474C-B438-EBAD199E07B2}"/>
            </c:ext>
          </c:extLst>
        </c:ser>
        <c:dLbls>
          <c:showLegendKey val="0"/>
          <c:showVal val="0"/>
          <c:showCatName val="0"/>
          <c:showSerName val="0"/>
          <c:showPercent val="0"/>
          <c:showBubbleSize val="0"/>
        </c:dLbls>
        <c:axId val="1826868560"/>
        <c:axId val="1826856560"/>
      </c:scatterChart>
      <c:valAx>
        <c:axId val="1826856560"/>
        <c:scaling>
          <c:orientation val="minMax"/>
          <c:max val="280"/>
        </c:scaling>
        <c:delete val="0"/>
        <c:axPos val="l"/>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595959"/>
                    </a:solidFill>
                    <a:latin typeface="Aptos Narrow"/>
                  </a:defRPr>
                </a:pPr>
                <a:r>
                  <a:rPr lang="en-GB" sz="1000" b="0" i="0" u="none" strike="noStrike" kern="1200" cap="none" spc="0" baseline="0" noProof="0" dirty="0">
                    <a:solidFill>
                      <a:srgbClr val="595959"/>
                    </a:solidFill>
                    <a:uFillTx/>
                    <a:latin typeface="Aptos Narrow"/>
                  </a:rPr>
                  <a:t>Heat efficiency (%)</a:t>
                </a:r>
              </a:p>
            </c:rich>
          </c:tx>
          <c:overlay val="0"/>
          <c:spPr>
            <a:noFill/>
            <a:ln>
              <a:noFill/>
            </a:ln>
          </c:spPr>
        </c:title>
        <c:numFmt formatCode="General" sourceLinked="1"/>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en-BE"/>
          </a:p>
        </c:txPr>
        <c:crossAx val="1826868560"/>
        <c:crosses val="autoZero"/>
        <c:crossBetween val="midCat"/>
        <c:majorUnit val="20"/>
      </c:valAx>
      <c:valAx>
        <c:axId val="1826868560"/>
        <c:scaling>
          <c:orientation val="minMax"/>
        </c:scaling>
        <c:delete val="0"/>
        <c:axPos val="b"/>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595959"/>
                    </a:solidFill>
                    <a:latin typeface="Aptos Narrow"/>
                  </a:defRPr>
                </a:pPr>
                <a:r>
                  <a:rPr lang="en-GB" sz="1000" b="0" i="0" u="none" strike="noStrike" kern="1200" cap="none" spc="0" baseline="0" noProof="0" dirty="0">
                    <a:solidFill>
                      <a:srgbClr val="595959"/>
                    </a:solidFill>
                    <a:uFillTx/>
                    <a:latin typeface="Aptos Narrow"/>
                  </a:rPr>
                  <a:t>Electrical efficiency (%)</a:t>
                </a:r>
              </a:p>
            </c:rich>
          </c:tx>
          <c:overlay val="0"/>
          <c:spPr>
            <a:noFill/>
            <a:ln>
              <a:noFill/>
            </a:ln>
          </c:spPr>
        </c:title>
        <c:numFmt formatCode="General" sourceLinked="1"/>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en-BE"/>
          </a:p>
        </c:txPr>
        <c:crossAx val="1826856560"/>
        <c:crosses val="autoZero"/>
        <c:crossBetween val="midCat"/>
        <c:majorUnit val="5"/>
      </c:valAx>
      <c:spPr>
        <a:noFill/>
        <a:ln>
          <a:noFill/>
        </a:ln>
      </c:spPr>
    </c:plotArea>
    <c:plotVisOnly val="1"/>
    <c:dispBlanksAs val="gap"/>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en-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ln w="3175">
              <a:solidFill>
                <a:schemeClr val="tx1"/>
              </a:solidFill>
            </a:ln>
          </c:spPr>
          <c:dPt>
            <c:idx val="0"/>
            <c:bubble3D val="0"/>
            <c:spPr>
              <a:solidFill>
                <a:srgbClr val="68F394"/>
              </a:solidFill>
              <a:ln w="3175">
                <a:solidFill>
                  <a:schemeClr val="tx1"/>
                </a:solidFill>
              </a:ln>
              <a:effectLst/>
            </c:spPr>
            <c:extLst>
              <c:ext xmlns:c16="http://schemas.microsoft.com/office/drawing/2014/chart" uri="{C3380CC4-5D6E-409C-BE32-E72D297353CC}">
                <c16:uniqueId val="{00000005-D25F-42F3-8819-DF871A29AC66}"/>
              </c:ext>
            </c:extLst>
          </c:dPt>
          <c:dPt>
            <c:idx val="1"/>
            <c:bubble3D val="0"/>
            <c:spPr>
              <a:solidFill>
                <a:srgbClr val="3E7AD3"/>
              </a:solidFill>
              <a:ln w="3175">
                <a:solidFill>
                  <a:schemeClr val="tx1"/>
                </a:solidFill>
              </a:ln>
              <a:effectLst/>
            </c:spPr>
            <c:extLst>
              <c:ext xmlns:c16="http://schemas.microsoft.com/office/drawing/2014/chart" uri="{C3380CC4-5D6E-409C-BE32-E72D297353CC}">
                <c16:uniqueId val="{00000004-D25F-42F3-8819-DF871A29AC66}"/>
              </c:ext>
            </c:extLst>
          </c:dPt>
          <c:dPt>
            <c:idx val="2"/>
            <c:bubble3D val="0"/>
            <c:spPr>
              <a:solidFill>
                <a:srgbClr val="FFB743"/>
              </a:solidFill>
              <a:ln w="3175">
                <a:solidFill>
                  <a:schemeClr val="tx1"/>
                </a:solidFill>
              </a:ln>
              <a:effectLst/>
            </c:spPr>
            <c:extLst>
              <c:ext xmlns:c16="http://schemas.microsoft.com/office/drawing/2014/chart" uri="{C3380CC4-5D6E-409C-BE32-E72D297353CC}">
                <c16:uniqueId val="{00000002-D25F-42F3-8819-DF871A29AC66}"/>
              </c:ext>
            </c:extLst>
          </c:dPt>
          <c:dPt>
            <c:idx val="3"/>
            <c:bubble3D val="0"/>
            <c:spPr>
              <a:solidFill>
                <a:srgbClr val="49D3FF"/>
              </a:solidFill>
              <a:ln w="3175">
                <a:solidFill>
                  <a:schemeClr val="tx1"/>
                </a:solidFill>
              </a:ln>
              <a:effectLst/>
            </c:spPr>
            <c:extLst>
              <c:ext xmlns:c16="http://schemas.microsoft.com/office/drawing/2014/chart" uri="{C3380CC4-5D6E-409C-BE32-E72D297353CC}">
                <c16:uniqueId val="{00000001-D25F-42F3-8819-DF871A29AC66}"/>
              </c:ext>
            </c:extLst>
          </c:dPt>
          <c:dLbls>
            <c:dLbl>
              <c:idx val="0"/>
              <c:tx>
                <c:rich>
                  <a:bodyPr/>
                  <a:lstStyle/>
                  <a:p>
                    <a:fld id="{08B38BBA-7810-4BA1-B5A5-C463B00C7D6B}" type="VALUE">
                      <a:rPr lang="en-US" smtClean="0"/>
                      <a:pPr/>
                      <a:t>[VALEUR]</a:t>
                    </a:fld>
                    <a:r>
                      <a:rPr lang="en-US" dirty="0"/>
                      <a:t> GW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5F-42F3-8819-DF871A29AC66}"/>
                </c:ext>
              </c:extLst>
            </c:dLbl>
            <c:dLbl>
              <c:idx val="1"/>
              <c:layout>
                <c:manualLayout>
                  <c:x val="-3.5791730851795012E-3"/>
                  <c:y val="3.3701005867793107E-2"/>
                </c:manualLayout>
              </c:layout>
              <c:tx>
                <c:rich>
                  <a:bodyPr/>
                  <a:lstStyle/>
                  <a:p>
                    <a:fld id="{B7A32E76-A5D0-4A48-9108-AAB2DC52A500}" type="VALUE">
                      <a:rPr lang="en-US" smtClean="0"/>
                      <a:pPr/>
                      <a:t>[VALEUR]</a:t>
                    </a:fld>
                    <a:r>
                      <a:rPr lang="en-US" dirty="0"/>
                      <a:t> GW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5F-42F3-8819-DF871A29AC66}"/>
                </c:ext>
              </c:extLst>
            </c:dLbl>
            <c:dLbl>
              <c:idx val="2"/>
              <c:layout>
                <c:manualLayout>
                  <c:x val="-5.7774406516455934E-3"/>
                  <c:y val="2.3144106013864288E-3"/>
                </c:manualLayout>
              </c:layout>
              <c:tx>
                <c:rich>
                  <a:bodyPr/>
                  <a:lstStyle/>
                  <a:p>
                    <a:fld id="{25320DE7-6B7A-4154-A6FA-32BD1212316F}" type="VALUE">
                      <a:rPr lang="en-US" smtClean="0"/>
                      <a:pPr/>
                      <a:t>[VALEUR]</a:t>
                    </a:fld>
                    <a:r>
                      <a:rPr lang="en-US" baseline="0" dirty="0"/>
                      <a:t> GW</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25F-42F3-8819-DF871A29AC66}"/>
                </c:ext>
              </c:extLst>
            </c:dLbl>
            <c:dLbl>
              <c:idx val="3"/>
              <c:layout>
                <c:manualLayout>
                  <c:x val="-5.2491551717824322E-3"/>
                  <c:y val="-7.8100617268552011E-2"/>
                </c:manualLayout>
              </c:layout>
              <c:tx>
                <c:rich>
                  <a:bodyPr/>
                  <a:lstStyle/>
                  <a:p>
                    <a:r>
                      <a:rPr lang="en-US" dirty="0"/>
                      <a:t>181</a:t>
                    </a:r>
                    <a:r>
                      <a:rPr lang="en-US" baseline="0" dirty="0"/>
                      <a:t> GW</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5F-42F3-8819-DF871A29AC6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Other storage</c:v>
                </c:pt>
                <c:pt idx="1">
                  <c:v>Utility-scale batteries</c:v>
                </c:pt>
                <c:pt idx="2">
                  <c:v>Behind-the-meter batteries</c:v>
                </c:pt>
                <c:pt idx="3">
                  <c:v>Pumped hydro</c:v>
                </c:pt>
              </c:strCache>
            </c:strRef>
          </c:cat>
          <c:val>
            <c:numRef>
              <c:f>Feuil1!$B$2:$B$5</c:f>
              <c:numCache>
                <c:formatCode>General</c:formatCode>
                <c:ptCount val="4"/>
                <c:pt idx="0">
                  <c:v>4</c:v>
                </c:pt>
                <c:pt idx="1">
                  <c:v>54</c:v>
                </c:pt>
                <c:pt idx="2">
                  <c:v>33</c:v>
                </c:pt>
                <c:pt idx="3">
                  <c:v>181</c:v>
                </c:pt>
              </c:numCache>
            </c:numRef>
          </c:val>
          <c:extLst>
            <c:ext xmlns:c16="http://schemas.microsoft.com/office/drawing/2014/chart" uri="{C3380CC4-5D6E-409C-BE32-E72D297353CC}">
              <c16:uniqueId val="{00000000-D25F-42F3-8819-DF871A29AC6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Feuil1!$A$2</c:f>
              <c:strCache>
                <c:ptCount val="1"/>
                <c:pt idx="0">
                  <c:v>  Steel</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927F-4B13-9061-479C224FA7C4}"/>
              </c:ext>
            </c:extLst>
          </c:dPt>
          <c:dPt>
            <c:idx val="1"/>
            <c:invertIfNegative val="0"/>
            <c:bubble3D val="0"/>
            <c:spPr>
              <a:solidFill>
                <a:srgbClr val="FFC000"/>
              </a:solidFill>
              <a:ln>
                <a:noFill/>
              </a:ln>
              <a:effectLst/>
            </c:spPr>
            <c:extLst>
              <c:ext xmlns:c16="http://schemas.microsoft.com/office/drawing/2014/chart" uri="{C3380CC4-5D6E-409C-BE32-E72D297353CC}">
                <c16:uniqueId val="{00000001-927F-4B13-9061-479C224FA7C4}"/>
              </c:ext>
            </c:extLst>
          </c:dPt>
          <c:dPt>
            <c:idx val="2"/>
            <c:invertIfNegative val="0"/>
            <c:bubble3D val="0"/>
            <c:spPr>
              <a:solidFill>
                <a:srgbClr val="28A899"/>
              </a:solidFill>
              <a:ln>
                <a:noFill/>
              </a:ln>
              <a:effectLst/>
            </c:spPr>
            <c:extLst>
              <c:ext xmlns:c16="http://schemas.microsoft.com/office/drawing/2014/chart" uri="{C3380CC4-5D6E-409C-BE32-E72D297353CC}">
                <c16:uniqueId val="{00000002-927F-4B13-9061-479C224FA7C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Feuil1!$B$1:$D$1</c:f>
              <c:strCache>
                <c:ptCount val="3"/>
                <c:pt idx="0">
                  <c:v>100% Nuclear</c:v>
                </c:pt>
                <c:pt idx="1">
                  <c:v>100% Solar</c:v>
                </c:pt>
                <c:pt idx="2">
                  <c:v>100% Wind</c:v>
                </c:pt>
              </c:strCache>
            </c:strRef>
          </c:cat>
          <c:val>
            <c:numRef>
              <c:f>Feuil1!$B$2:$D$2</c:f>
              <c:numCache>
                <c:formatCode>_-* #.##0_-;\-* #.##0_-;_-* "-"??_-;_-@_-</c:formatCode>
                <c:ptCount val="3"/>
                <c:pt idx="0">
                  <c:v>11000</c:v>
                </c:pt>
                <c:pt idx="1">
                  <c:v>784550</c:v>
                </c:pt>
                <c:pt idx="2">
                  <c:v>202860</c:v>
                </c:pt>
              </c:numCache>
            </c:numRef>
          </c:val>
          <c:extLst>
            <c:ext xmlns:c16="http://schemas.microsoft.com/office/drawing/2014/chart" uri="{C3380CC4-5D6E-409C-BE32-E72D297353CC}">
              <c16:uniqueId val="{00000000-927F-4B13-9061-479C224FA7C4}"/>
            </c:ext>
          </c:extLst>
        </c:ser>
        <c:dLbls>
          <c:showLegendKey val="0"/>
          <c:showVal val="0"/>
          <c:showCatName val="0"/>
          <c:showSerName val="0"/>
          <c:showPercent val="0"/>
          <c:showBubbleSize val="0"/>
        </c:dLbls>
        <c:gapWidth val="219"/>
        <c:overlap val="-27"/>
        <c:axId val="33986431"/>
        <c:axId val="33999871"/>
      </c:barChart>
      <c:catAx>
        <c:axId val="3398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33999871"/>
        <c:crossesAt val="0"/>
        <c:auto val="1"/>
        <c:lblAlgn val="ctr"/>
        <c:lblOffset val="100"/>
        <c:noMultiLvlLbl val="0"/>
      </c:catAx>
      <c:valAx>
        <c:axId val="339998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33986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Feuil1!$F$2</c:f>
              <c:strCache>
                <c:ptCount val="1"/>
                <c:pt idx="0">
                  <c:v>   Concrete </c:v>
                </c:pt>
              </c:strCache>
            </c:strRef>
          </c:tx>
          <c:spPr>
            <a:solidFill>
              <a:srgbClr val="FFC00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FF1F-46B1-994D-178D64F60C7F}"/>
              </c:ext>
            </c:extLst>
          </c:dPt>
          <c:dPt>
            <c:idx val="2"/>
            <c:invertIfNegative val="0"/>
            <c:bubble3D val="0"/>
            <c:spPr>
              <a:solidFill>
                <a:srgbClr val="28A899"/>
              </a:solidFill>
              <a:ln>
                <a:noFill/>
              </a:ln>
              <a:effectLst/>
            </c:spPr>
            <c:extLst>
              <c:ext xmlns:c16="http://schemas.microsoft.com/office/drawing/2014/chart" uri="{C3380CC4-5D6E-409C-BE32-E72D297353CC}">
                <c16:uniqueId val="{00000002-FF1F-46B1-994D-178D64F60C7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Feuil1!$G$1:$I$1</c:f>
              <c:strCache>
                <c:ptCount val="3"/>
                <c:pt idx="0">
                  <c:v>100% Nuclear</c:v>
                </c:pt>
                <c:pt idx="1">
                  <c:v>100% Solar</c:v>
                </c:pt>
                <c:pt idx="2">
                  <c:v>100% Wind</c:v>
                </c:pt>
              </c:strCache>
            </c:strRef>
          </c:cat>
          <c:val>
            <c:numRef>
              <c:f>Feuil1!$G$2:$I$2</c:f>
              <c:numCache>
                <c:formatCode>_-* #.##0_-;\-* #.##0_-;_-* "-"??_-;_-@_-</c:formatCode>
                <c:ptCount val="3"/>
                <c:pt idx="0">
                  <c:v>76750</c:v>
                </c:pt>
                <c:pt idx="1">
                  <c:v>203320</c:v>
                </c:pt>
                <c:pt idx="2">
                  <c:v>646800</c:v>
                </c:pt>
              </c:numCache>
            </c:numRef>
          </c:val>
          <c:extLst>
            <c:ext xmlns:c16="http://schemas.microsoft.com/office/drawing/2014/chart" uri="{C3380CC4-5D6E-409C-BE32-E72D297353CC}">
              <c16:uniqueId val="{00000000-FF1F-46B1-994D-178D64F60C7F}"/>
            </c:ext>
          </c:extLst>
        </c:ser>
        <c:dLbls>
          <c:showLegendKey val="0"/>
          <c:showVal val="0"/>
          <c:showCatName val="0"/>
          <c:showSerName val="0"/>
          <c:showPercent val="0"/>
          <c:showBubbleSize val="0"/>
        </c:dLbls>
        <c:gapWidth val="219"/>
        <c:overlap val="-27"/>
        <c:axId val="778536959"/>
        <c:axId val="778518239"/>
      </c:barChart>
      <c:catAx>
        <c:axId val="77853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18239"/>
        <c:crosses val="autoZero"/>
        <c:auto val="1"/>
        <c:lblAlgn val="ctr"/>
        <c:lblOffset val="100"/>
        <c:noMultiLvlLbl val="0"/>
      </c:catAx>
      <c:valAx>
        <c:axId val="778518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36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8648293963255"/>
          <c:y val="5.9912854030501089E-2"/>
          <c:w val="0.84189129483814518"/>
          <c:h val="0.81373492529120139"/>
        </c:manualLayout>
      </c:layout>
      <c:barChart>
        <c:barDir val="col"/>
        <c:grouping val="clustered"/>
        <c:varyColors val="0"/>
        <c:ser>
          <c:idx val="0"/>
          <c:order val="0"/>
          <c:tx>
            <c:strRef>
              <c:f>Feuil1!$K$2</c:f>
              <c:strCache>
                <c:ptCount val="1"/>
                <c:pt idx="0">
                  <c:v>   Copper </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5BDE-47F1-87E4-292BBD8FD12C}"/>
              </c:ext>
            </c:extLst>
          </c:dPt>
          <c:dPt>
            <c:idx val="1"/>
            <c:invertIfNegative val="0"/>
            <c:bubble3D val="0"/>
            <c:spPr>
              <a:solidFill>
                <a:srgbClr val="FFC000"/>
              </a:solidFill>
              <a:ln>
                <a:noFill/>
              </a:ln>
              <a:effectLst/>
            </c:spPr>
            <c:extLst>
              <c:ext xmlns:c16="http://schemas.microsoft.com/office/drawing/2014/chart" uri="{C3380CC4-5D6E-409C-BE32-E72D297353CC}">
                <c16:uniqueId val="{00000001-5BDE-47F1-87E4-292BBD8FD12C}"/>
              </c:ext>
            </c:extLst>
          </c:dPt>
          <c:dPt>
            <c:idx val="2"/>
            <c:invertIfNegative val="0"/>
            <c:bubble3D val="0"/>
            <c:spPr>
              <a:solidFill>
                <a:srgbClr val="28A899"/>
              </a:solidFill>
              <a:ln>
                <a:noFill/>
              </a:ln>
              <a:effectLst/>
            </c:spPr>
            <c:extLst>
              <c:ext xmlns:c16="http://schemas.microsoft.com/office/drawing/2014/chart" uri="{C3380CC4-5D6E-409C-BE32-E72D297353CC}">
                <c16:uniqueId val="{00000002-5BDE-47F1-87E4-292BBD8FD12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Feuil1!$L$1:$N$1</c:f>
              <c:strCache>
                <c:ptCount val="3"/>
                <c:pt idx="0">
                  <c:v>100% Nuclear</c:v>
                </c:pt>
                <c:pt idx="1">
                  <c:v>100% Solar</c:v>
                </c:pt>
                <c:pt idx="2">
                  <c:v>100% Wind</c:v>
                </c:pt>
              </c:strCache>
            </c:strRef>
          </c:cat>
          <c:val>
            <c:numRef>
              <c:f>Feuil1!$L$2:$N$2</c:f>
              <c:numCache>
                <c:formatCode>_-* #.##0_-;\-* #.##0_-;_-* "-"??_-;_-@_-</c:formatCode>
                <c:ptCount val="3"/>
                <c:pt idx="0">
                  <c:v>250</c:v>
                </c:pt>
                <c:pt idx="1">
                  <c:v>11050</c:v>
                </c:pt>
                <c:pt idx="2">
                  <c:v>5880</c:v>
                </c:pt>
              </c:numCache>
            </c:numRef>
          </c:val>
          <c:extLst>
            <c:ext xmlns:c16="http://schemas.microsoft.com/office/drawing/2014/chart" uri="{C3380CC4-5D6E-409C-BE32-E72D297353CC}">
              <c16:uniqueId val="{00000000-5BDE-47F1-87E4-292BBD8FD12C}"/>
            </c:ext>
          </c:extLst>
        </c:ser>
        <c:dLbls>
          <c:showLegendKey val="0"/>
          <c:showVal val="0"/>
          <c:showCatName val="0"/>
          <c:showSerName val="0"/>
          <c:showPercent val="0"/>
          <c:showBubbleSize val="0"/>
        </c:dLbls>
        <c:gapWidth val="219"/>
        <c:overlap val="-27"/>
        <c:axId val="778530239"/>
        <c:axId val="778514399"/>
      </c:barChart>
      <c:catAx>
        <c:axId val="77853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14399"/>
        <c:crosses val="autoZero"/>
        <c:auto val="1"/>
        <c:lblAlgn val="ctr"/>
        <c:lblOffset val="100"/>
        <c:noMultiLvlLbl val="0"/>
      </c:catAx>
      <c:valAx>
        <c:axId val="7785143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7785302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0.39826</cdr:x>
      <cdr:y>0.81626</cdr:y>
    </cdr:from>
    <cdr:to>
      <cdr:x>0.58612</cdr:x>
      <cdr:y>0.86534</cdr:y>
    </cdr:to>
    <cdr:sp macro="" textlink="">
      <cdr:nvSpPr>
        <cdr:cNvPr id="2" name="ZoneTexte 16">
          <a:extLst xmlns:a="http://schemas.openxmlformats.org/drawingml/2006/main">
            <a:ext uri="{FF2B5EF4-FFF2-40B4-BE49-F238E27FC236}">
              <a16:creationId xmlns:a16="http://schemas.microsoft.com/office/drawing/2014/main" id="{11024125-5990-2A5B-0DF9-03B39A92B42A}"/>
            </a:ext>
          </a:extLst>
        </cdr:cNvPr>
        <cdr:cNvSpPr txBox="1"/>
      </cdr:nvSpPr>
      <cdr:spPr>
        <a:xfrm xmlns:a="http://schemas.openxmlformats.org/drawingml/2006/main" rot="2410194">
          <a:off x="3286973" y="4094984"/>
          <a:ext cx="1550538" cy="24622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000" dirty="0">
              <a:solidFill>
                <a:srgbClr val="4472C4"/>
              </a:solidFill>
              <a:latin typeface="Arial" panose="020B0604020202020204" pitchFamily="34" charset="0"/>
              <a:cs typeface="Arial" panose="020B0604020202020204" pitchFamily="34" charset="0"/>
            </a:rPr>
            <a:t>New coal plant</a:t>
          </a:r>
        </a:p>
      </cdr:txBody>
    </cdr:sp>
  </cdr:relSizeAnchor>
</c:userShapes>
</file>

<file path=ppt/drawings/drawing2.xml><?xml version="1.0" encoding="utf-8"?>
<c:userShapes xmlns:c="http://schemas.openxmlformats.org/drawingml/2006/chart">
  <cdr:relSizeAnchor xmlns:cdr="http://schemas.openxmlformats.org/drawingml/2006/chartDrawing">
    <cdr:from>
      <cdr:x>0.39826</cdr:x>
      <cdr:y>0.81626</cdr:y>
    </cdr:from>
    <cdr:to>
      <cdr:x>0.58612</cdr:x>
      <cdr:y>0.86534</cdr:y>
    </cdr:to>
    <cdr:sp macro="" textlink="">
      <cdr:nvSpPr>
        <cdr:cNvPr id="2" name="ZoneTexte 16">
          <a:extLst xmlns:a="http://schemas.openxmlformats.org/drawingml/2006/main">
            <a:ext uri="{FF2B5EF4-FFF2-40B4-BE49-F238E27FC236}">
              <a16:creationId xmlns:a16="http://schemas.microsoft.com/office/drawing/2014/main" id="{11024125-5990-2A5B-0DF9-03B39A92B42A}"/>
            </a:ext>
          </a:extLst>
        </cdr:cNvPr>
        <cdr:cNvSpPr txBox="1"/>
      </cdr:nvSpPr>
      <cdr:spPr>
        <a:xfrm xmlns:a="http://schemas.openxmlformats.org/drawingml/2006/main" rot="2410194">
          <a:off x="3286973" y="4094984"/>
          <a:ext cx="1550538" cy="24622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000" dirty="0">
              <a:solidFill>
                <a:srgbClr val="4472C4"/>
              </a:solidFill>
              <a:latin typeface="Arial" panose="020B0604020202020204" pitchFamily="34" charset="0"/>
              <a:cs typeface="Arial" panose="020B0604020202020204" pitchFamily="34" charset="0"/>
            </a:rPr>
            <a:t>New coal plant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139DC-BEDC-4D32-9F3C-7D61AA2BEBF1}" type="datetimeFigureOut">
              <a:rPr lang="fr-BE" smtClean="0"/>
              <a:t>07-07-25</a:t>
            </a:fld>
            <a:endParaRPr lang="fr-BE" dirty="0"/>
          </a:p>
        </p:txBody>
      </p:sp>
      <p:sp>
        <p:nvSpPr>
          <p:cNvPr id="4" name="Espace réservé de l'image des diapositives 3"/>
          <p:cNvSpPr>
            <a:spLocks noGrp="1" noRot="1" noChangeAspect="1"/>
          </p:cNvSpPr>
          <p:nvPr>
            <p:ph type="sldImg" idx="2"/>
          </p:nvPr>
        </p:nvSpPr>
        <p:spPr>
          <a:xfrm>
            <a:off x="1374775" y="1143000"/>
            <a:ext cx="410845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EB9C6-6C86-401F-950C-94372908E173}" type="slidenum">
              <a:rPr lang="fr-BE" smtClean="0"/>
              <a:t>‹N°›</a:t>
            </a:fld>
            <a:endParaRPr lang="fr-BE" dirty="0"/>
          </a:p>
        </p:txBody>
      </p:sp>
    </p:spTree>
    <p:extLst>
      <p:ext uri="{BB962C8B-B14F-4D97-AF65-F5344CB8AC3E}">
        <p14:creationId xmlns:p14="http://schemas.microsoft.com/office/powerpoint/2010/main" val="320569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12</a:t>
            </a:fld>
            <a:endParaRPr lang="fr-BE" dirty="0"/>
          </a:p>
        </p:txBody>
      </p:sp>
    </p:spTree>
    <p:extLst>
      <p:ext uri="{BB962C8B-B14F-4D97-AF65-F5344CB8AC3E}">
        <p14:creationId xmlns:p14="http://schemas.microsoft.com/office/powerpoint/2010/main" val="1274651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Efficiency = [same] a light source</a:t>
            </a:r>
          </a:p>
        </p:txBody>
      </p:sp>
      <p:sp>
        <p:nvSpPr>
          <p:cNvPr id="4" name="Espace réservé du numéro de diapositive 3"/>
          <p:cNvSpPr>
            <a:spLocks noGrp="1"/>
          </p:cNvSpPr>
          <p:nvPr>
            <p:ph type="sldNum" sz="quarter" idx="5"/>
          </p:nvPr>
        </p:nvSpPr>
        <p:spPr/>
        <p:txBody>
          <a:bodyPr/>
          <a:lstStyle/>
          <a:p>
            <a:fld id="{289DE27A-B25C-4FB9-9176-E8796D9139EC}" type="slidenum">
              <a:rPr lang="fr-BE" smtClean="0"/>
              <a:t>160</a:t>
            </a:fld>
            <a:endParaRPr lang="fr-BE" dirty="0"/>
          </a:p>
        </p:txBody>
      </p:sp>
    </p:spTree>
    <p:extLst>
      <p:ext uri="{BB962C8B-B14F-4D97-AF65-F5344CB8AC3E}">
        <p14:creationId xmlns:p14="http://schemas.microsoft.com/office/powerpoint/2010/main" val="3491510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35FA-E8CB-4B09-C46A-793AEB07BA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45D6F1-ECCE-F808-4DCD-2051365581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479D08-05A8-23D1-7B5E-1D4D754B0102}"/>
              </a:ext>
            </a:extLst>
          </p:cNvPr>
          <p:cNvSpPr>
            <a:spLocks noGrp="1"/>
          </p:cNvSpPr>
          <p:nvPr>
            <p:ph type="body" idx="1"/>
          </p:nvPr>
        </p:nvSpPr>
        <p:spPr/>
        <p:txBody>
          <a:bodyPr/>
          <a:lstStyle/>
          <a:p>
            <a:r>
              <a:rPr lang="fr-BE" dirty="0"/>
              <a:t>Efficiency = [same] a light source</a:t>
            </a:r>
          </a:p>
        </p:txBody>
      </p:sp>
      <p:sp>
        <p:nvSpPr>
          <p:cNvPr id="4" name="Espace réservé du numéro de diapositive 3">
            <a:extLst>
              <a:ext uri="{FF2B5EF4-FFF2-40B4-BE49-F238E27FC236}">
                <a16:creationId xmlns:a16="http://schemas.microsoft.com/office/drawing/2014/main" id="{0DB2C17B-158C-1B27-9841-F78A36995B9B}"/>
              </a:ext>
            </a:extLst>
          </p:cNvPr>
          <p:cNvSpPr>
            <a:spLocks noGrp="1"/>
          </p:cNvSpPr>
          <p:nvPr>
            <p:ph type="sldNum" sz="quarter" idx="5"/>
          </p:nvPr>
        </p:nvSpPr>
        <p:spPr/>
        <p:txBody>
          <a:bodyPr/>
          <a:lstStyle/>
          <a:p>
            <a:fld id="{289DE27A-B25C-4FB9-9176-E8796D9139EC}" type="slidenum">
              <a:rPr lang="fr-BE" smtClean="0"/>
              <a:t>161</a:t>
            </a:fld>
            <a:endParaRPr lang="fr-BE" dirty="0"/>
          </a:p>
        </p:txBody>
      </p:sp>
    </p:spTree>
    <p:extLst>
      <p:ext uri="{BB962C8B-B14F-4D97-AF65-F5344CB8AC3E}">
        <p14:creationId xmlns:p14="http://schemas.microsoft.com/office/powerpoint/2010/main" val="209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8AAC8-94CF-AE93-FED3-150E22C587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C006B8-5D45-9E14-DCF5-A686AF3998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C3EDBA-B4D4-8AA3-7150-516BA12EA474}"/>
              </a:ext>
            </a:extLst>
          </p:cNvPr>
          <p:cNvSpPr>
            <a:spLocks noGrp="1"/>
          </p:cNvSpPr>
          <p:nvPr>
            <p:ph type="body" idx="1"/>
          </p:nvPr>
        </p:nvSpPr>
        <p:spPr/>
        <p:txBody>
          <a:bodyPr/>
          <a:lstStyle/>
          <a:p>
            <a:r>
              <a:rPr lang="fr-BE" dirty="0"/>
              <a:t>Efficiency = [same] a light source ; because the function phi l has no zero value</a:t>
            </a:r>
          </a:p>
        </p:txBody>
      </p:sp>
      <p:sp>
        <p:nvSpPr>
          <p:cNvPr id="4" name="Espace réservé du numéro de diapositive 3">
            <a:extLst>
              <a:ext uri="{FF2B5EF4-FFF2-40B4-BE49-F238E27FC236}">
                <a16:creationId xmlns:a16="http://schemas.microsoft.com/office/drawing/2014/main" id="{11FE83E0-2B5A-031A-E9B0-5A2EF881C83D}"/>
              </a:ext>
            </a:extLst>
          </p:cNvPr>
          <p:cNvSpPr>
            <a:spLocks noGrp="1"/>
          </p:cNvSpPr>
          <p:nvPr>
            <p:ph type="sldNum" sz="quarter" idx="5"/>
          </p:nvPr>
        </p:nvSpPr>
        <p:spPr/>
        <p:txBody>
          <a:bodyPr/>
          <a:lstStyle/>
          <a:p>
            <a:fld id="{289DE27A-B25C-4FB9-9176-E8796D9139EC}" type="slidenum">
              <a:rPr lang="fr-BE" smtClean="0"/>
              <a:t>162</a:t>
            </a:fld>
            <a:endParaRPr lang="fr-BE" dirty="0"/>
          </a:p>
        </p:txBody>
      </p:sp>
    </p:spTree>
    <p:extLst>
      <p:ext uri="{BB962C8B-B14F-4D97-AF65-F5344CB8AC3E}">
        <p14:creationId xmlns:p14="http://schemas.microsoft.com/office/powerpoint/2010/main" val="36617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Remark= atheoritical limit of … LEDs is [x] %. Because of the integral Klambda </a:t>
            </a:r>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163</a:t>
            </a:fld>
            <a:endParaRPr lang="fr-BE" dirty="0"/>
          </a:p>
        </p:txBody>
      </p:sp>
    </p:spTree>
    <p:extLst>
      <p:ext uri="{BB962C8B-B14F-4D97-AF65-F5344CB8AC3E}">
        <p14:creationId xmlns:p14="http://schemas.microsoft.com/office/powerpoint/2010/main" val="87455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527B1C7-E2E6-494A-818A-CC9275C4DE28}" type="slidenum">
              <a:rPr lang="fr-BE" smtClean="0"/>
              <a:t>177</a:t>
            </a:fld>
            <a:endParaRPr lang="fr-BE" dirty="0"/>
          </a:p>
        </p:txBody>
      </p:sp>
    </p:spTree>
    <p:extLst>
      <p:ext uri="{BB962C8B-B14F-4D97-AF65-F5344CB8AC3E}">
        <p14:creationId xmlns:p14="http://schemas.microsoft.com/office/powerpoint/2010/main" val="327009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8D55A12-446E-4187-9E1A-56CA02B33BA2}" type="slidenum">
              <a:rPr lang="fr-BE" smtClean="0"/>
              <a:t>183</a:t>
            </a:fld>
            <a:endParaRPr lang="fr-BE" dirty="0"/>
          </a:p>
        </p:txBody>
      </p:sp>
    </p:spTree>
    <p:extLst>
      <p:ext uri="{BB962C8B-B14F-4D97-AF65-F5344CB8AC3E}">
        <p14:creationId xmlns:p14="http://schemas.microsoft.com/office/powerpoint/2010/main" val="405457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6C759EF-F652-4DDF-BDBA-D6870244F64C}" type="slidenum">
              <a:rPr lang="fr-BE" smtClean="0"/>
              <a:t>190</a:t>
            </a:fld>
            <a:endParaRPr lang="fr-BE" dirty="0"/>
          </a:p>
        </p:txBody>
      </p:sp>
    </p:spTree>
    <p:extLst>
      <p:ext uri="{BB962C8B-B14F-4D97-AF65-F5344CB8AC3E}">
        <p14:creationId xmlns:p14="http://schemas.microsoft.com/office/powerpoint/2010/main" val="168776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89EA5919-AF8F-4CFE-B434-D9AD4E404763}" type="slidenum">
              <a:rPr lang="fr-BE" smtClean="0"/>
              <a:t>224</a:t>
            </a:fld>
            <a:endParaRPr lang="fr-BE" dirty="0"/>
          </a:p>
        </p:txBody>
      </p:sp>
    </p:spTree>
    <p:extLst>
      <p:ext uri="{BB962C8B-B14F-4D97-AF65-F5344CB8AC3E}">
        <p14:creationId xmlns:p14="http://schemas.microsoft.com/office/powerpoint/2010/main" val="291628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CDD42ED-35D0-47A9-8ED2-78F436BFB395}" type="slidenum">
              <a:rPr lang="fr-BE" smtClean="0"/>
              <a:t>258</a:t>
            </a:fld>
            <a:endParaRPr lang="fr-BE" dirty="0"/>
          </a:p>
        </p:txBody>
      </p:sp>
    </p:spTree>
    <p:extLst>
      <p:ext uri="{BB962C8B-B14F-4D97-AF65-F5344CB8AC3E}">
        <p14:creationId xmlns:p14="http://schemas.microsoft.com/office/powerpoint/2010/main" val="280887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280</a:t>
            </a:fld>
            <a:endParaRPr lang="fr-BE" dirty="0"/>
          </a:p>
        </p:txBody>
      </p:sp>
    </p:spTree>
    <p:extLst>
      <p:ext uri="{BB962C8B-B14F-4D97-AF65-F5344CB8AC3E}">
        <p14:creationId xmlns:p14="http://schemas.microsoft.com/office/powerpoint/2010/main" val="211614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AA4EDF16-A0CE-47FD-99C8-10F4C2A4DBFD}" type="slidenum">
              <a:rPr lang="fr-BE" smtClean="0"/>
              <a:t>25</a:t>
            </a:fld>
            <a:endParaRPr lang="fr-BE" dirty="0"/>
          </a:p>
        </p:txBody>
      </p:sp>
    </p:spTree>
    <p:extLst>
      <p:ext uri="{BB962C8B-B14F-4D97-AF65-F5344CB8AC3E}">
        <p14:creationId xmlns:p14="http://schemas.microsoft.com/office/powerpoint/2010/main" val="354902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85A32A-90B9-4014-9A75-B73B1CB1F50A}" type="slidenum">
              <a:rPr lang="fr-BE" smtClean="0"/>
              <a:t>301</a:t>
            </a:fld>
            <a:endParaRPr lang="fr-BE" dirty="0"/>
          </a:p>
        </p:txBody>
      </p:sp>
    </p:spTree>
    <p:extLst>
      <p:ext uri="{BB962C8B-B14F-4D97-AF65-F5344CB8AC3E}">
        <p14:creationId xmlns:p14="http://schemas.microsoft.com/office/powerpoint/2010/main" val="259003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85A32A-90B9-4014-9A75-B73B1CB1F50A}" type="slidenum">
              <a:rPr lang="fr-BE" smtClean="0"/>
              <a:t>304</a:t>
            </a:fld>
            <a:endParaRPr lang="fr-BE" dirty="0"/>
          </a:p>
        </p:txBody>
      </p:sp>
    </p:spTree>
    <p:extLst>
      <p:ext uri="{BB962C8B-B14F-4D97-AF65-F5344CB8AC3E}">
        <p14:creationId xmlns:p14="http://schemas.microsoft.com/office/powerpoint/2010/main" val="3535186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85A32A-90B9-4014-9A75-B73B1CB1F50A}" type="slidenum">
              <a:rPr lang="fr-BE" smtClean="0"/>
              <a:t>305</a:t>
            </a:fld>
            <a:endParaRPr lang="fr-BE" dirty="0"/>
          </a:p>
        </p:txBody>
      </p:sp>
    </p:spTree>
    <p:extLst>
      <p:ext uri="{BB962C8B-B14F-4D97-AF65-F5344CB8AC3E}">
        <p14:creationId xmlns:p14="http://schemas.microsoft.com/office/powerpoint/2010/main" val="3982127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85A32A-90B9-4014-9A75-B73B1CB1F50A}" type="slidenum">
              <a:rPr lang="fr-BE" smtClean="0"/>
              <a:t>306</a:t>
            </a:fld>
            <a:endParaRPr lang="fr-BE" dirty="0"/>
          </a:p>
        </p:txBody>
      </p:sp>
    </p:spTree>
    <p:extLst>
      <p:ext uri="{BB962C8B-B14F-4D97-AF65-F5344CB8AC3E}">
        <p14:creationId xmlns:p14="http://schemas.microsoft.com/office/powerpoint/2010/main" val="4206256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dirty="0">
                <a:effectLst/>
                <a:latin typeface="Segoe UI" panose="020B0502040204020203" pitchFamily="34" charset="0"/>
              </a:rPr>
              <a:t>https://www.sciencedirect.com/science/article/pii/S2211467X2030136X#bib45</a:t>
            </a:r>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319</a:t>
            </a:fld>
            <a:endParaRPr lang="fr-BE" dirty="0"/>
          </a:p>
        </p:txBody>
      </p:sp>
    </p:spTree>
    <p:extLst>
      <p:ext uri="{BB962C8B-B14F-4D97-AF65-F5344CB8AC3E}">
        <p14:creationId xmlns:p14="http://schemas.microsoft.com/office/powerpoint/2010/main" val="4025074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85A32A-90B9-4014-9A75-B73B1CB1F50A}" type="slidenum">
              <a:rPr lang="fr-BE" smtClean="0"/>
              <a:t>345</a:t>
            </a:fld>
            <a:endParaRPr lang="fr-BE" dirty="0"/>
          </a:p>
        </p:txBody>
      </p:sp>
    </p:spTree>
    <p:extLst>
      <p:ext uri="{BB962C8B-B14F-4D97-AF65-F5344CB8AC3E}">
        <p14:creationId xmlns:p14="http://schemas.microsoft.com/office/powerpoint/2010/main" val="96915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New -&gt; Modern</a:t>
            </a:r>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363</a:t>
            </a:fld>
            <a:endParaRPr lang="fr-BE" dirty="0"/>
          </a:p>
        </p:txBody>
      </p:sp>
    </p:spTree>
    <p:extLst>
      <p:ext uri="{BB962C8B-B14F-4D97-AF65-F5344CB8AC3E}">
        <p14:creationId xmlns:p14="http://schemas.microsoft.com/office/powerpoint/2010/main" val="3273317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dirty="0">
                <a:effectLst/>
                <a:latin typeface="Segoe UI" panose="020B0502040204020203" pitchFamily="34" charset="0"/>
              </a:rPr>
              <a:t>https://www.huntkeyenergystorage.com/battery-life-cycle/</a:t>
            </a:r>
            <a:endParaRPr lang="fr-BE" sz="1800" dirty="0">
              <a:effectLst/>
              <a:latin typeface="Arial" panose="020B0604020202020204" pitchFamily="34" charset="0"/>
            </a:endParaRPr>
          </a:p>
          <a:p>
            <a:endParaRPr lang="en-GB" dirty="0"/>
          </a:p>
        </p:txBody>
      </p:sp>
      <p:sp>
        <p:nvSpPr>
          <p:cNvPr id="4" name="Espace réservé du numéro de diapositive 3"/>
          <p:cNvSpPr>
            <a:spLocks noGrp="1"/>
          </p:cNvSpPr>
          <p:nvPr>
            <p:ph type="sldNum" sz="quarter" idx="5"/>
          </p:nvPr>
        </p:nvSpPr>
        <p:spPr/>
        <p:txBody>
          <a:bodyPr/>
          <a:lstStyle/>
          <a:p>
            <a:fld id="{933317C1-27FB-4CB7-9207-6AB0903EF950}" type="slidenum">
              <a:rPr lang="en-GB" smtClean="0"/>
              <a:t>370</a:t>
            </a:fld>
            <a:endParaRPr lang="en-GB" dirty="0"/>
          </a:p>
        </p:txBody>
      </p:sp>
    </p:spTree>
    <p:extLst>
      <p:ext uri="{BB962C8B-B14F-4D97-AF65-F5344CB8AC3E}">
        <p14:creationId xmlns:p14="http://schemas.microsoft.com/office/powerpoint/2010/main" val="1037840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https://thundersaidenergy.com/downloads/compressed-air-energy-storage-costs-and-economics/#:~:text=The%20round%20trip%20efficiency%20of,our%20power%20plant%20loss%20attributions).</a:t>
            </a:r>
          </a:p>
        </p:txBody>
      </p:sp>
      <p:sp>
        <p:nvSpPr>
          <p:cNvPr id="4" name="Espace réservé du numéro de diapositive 3"/>
          <p:cNvSpPr>
            <a:spLocks noGrp="1"/>
          </p:cNvSpPr>
          <p:nvPr>
            <p:ph type="sldNum" sz="quarter" idx="5"/>
          </p:nvPr>
        </p:nvSpPr>
        <p:spPr/>
        <p:txBody>
          <a:bodyPr/>
          <a:lstStyle/>
          <a:p>
            <a:fld id="{933317C1-27FB-4CB7-9207-6AB0903EF950}" type="slidenum">
              <a:rPr lang="en-GB" smtClean="0"/>
              <a:t>372</a:t>
            </a:fld>
            <a:endParaRPr lang="en-GB" dirty="0"/>
          </a:p>
        </p:txBody>
      </p:sp>
    </p:spTree>
    <p:extLst>
      <p:ext uri="{BB962C8B-B14F-4D97-AF65-F5344CB8AC3E}">
        <p14:creationId xmlns:p14="http://schemas.microsoft.com/office/powerpoint/2010/main" val="40998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Segoe UI" panose="020B0502040204020203" pitchFamily="34" charset="0"/>
              </a:rPr>
              <a:t>https://prepp.in/news/e-492-pumped-storage-hydro-psh-power-plant-environment-notes</a:t>
            </a:r>
            <a:endParaRPr lang="fr-BE" sz="1800" dirty="0">
              <a:effectLst/>
              <a:latin typeface="Arial" panose="020B0604020202020204" pitchFamily="34" charset="0"/>
            </a:endParaRPr>
          </a:p>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375</a:t>
            </a:fld>
            <a:endParaRPr lang="fr-BE" dirty="0"/>
          </a:p>
        </p:txBody>
      </p:sp>
    </p:spTree>
    <p:extLst>
      <p:ext uri="{BB962C8B-B14F-4D97-AF65-F5344CB8AC3E}">
        <p14:creationId xmlns:p14="http://schemas.microsoft.com/office/powerpoint/2010/main" val="395654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53</a:t>
            </a:fld>
            <a:endParaRPr lang="fr-BE" dirty="0"/>
          </a:p>
        </p:txBody>
      </p:sp>
    </p:spTree>
    <p:extLst>
      <p:ext uri="{BB962C8B-B14F-4D97-AF65-F5344CB8AC3E}">
        <p14:creationId xmlns:p14="http://schemas.microsoft.com/office/powerpoint/2010/main" val="1704293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376</a:t>
            </a:fld>
            <a:endParaRPr lang="fr-BE" dirty="0"/>
          </a:p>
        </p:txBody>
      </p:sp>
    </p:spTree>
    <p:extLst>
      <p:ext uri="{BB962C8B-B14F-4D97-AF65-F5344CB8AC3E}">
        <p14:creationId xmlns:p14="http://schemas.microsoft.com/office/powerpoint/2010/main" val="1982452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https://thundersaidenergy.com/downloads/lithium-ion-batteries-for-electric-vehicles-what-costs/</a:t>
            </a:r>
          </a:p>
        </p:txBody>
      </p:sp>
      <p:sp>
        <p:nvSpPr>
          <p:cNvPr id="4" name="Espace réservé du numéro de diapositive 3"/>
          <p:cNvSpPr>
            <a:spLocks noGrp="1"/>
          </p:cNvSpPr>
          <p:nvPr>
            <p:ph type="sldNum" sz="quarter" idx="5"/>
          </p:nvPr>
        </p:nvSpPr>
        <p:spPr/>
        <p:txBody>
          <a:bodyPr/>
          <a:lstStyle/>
          <a:p>
            <a:fld id="{933317C1-27FB-4CB7-9207-6AB0903EF950}" type="slidenum">
              <a:rPr lang="en-GB" smtClean="0"/>
              <a:t>391</a:t>
            </a:fld>
            <a:endParaRPr lang="en-GB" dirty="0"/>
          </a:p>
        </p:txBody>
      </p:sp>
    </p:spTree>
    <p:extLst>
      <p:ext uri="{BB962C8B-B14F-4D97-AF65-F5344CB8AC3E}">
        <p14:creationId xmlns:p14="http://schemas.microsoft.com/office/powerpoint/2010/main" val="4189920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88F16FE-508D-8145-83B2-09397832312C}" type="slidenum">
              <a:rPr lang="en-BE" smtClean="0"/>
              <a:t>425</a:t>
            </a:fld>
            <a:endParaRPr lang="en-BE"/>
          </a:p>
        </p:txBody>
      </p:sp>
    </p:spTree>
    <p:extLst>
      <p:ext uri="{BB962C8B-B14F-4D97-AF65-F5344CB8AC3E}">
        <p14:creationId xmlns:p14="http://schemas.microsoft.com/office/powerpoint/2010/main" val="4016039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426</a:t>
            </a:fld>
            <a:endParaRPr lang="fr-BE" dirty="0"/>
          </a:p>
        </p:txBody>
      </p:sp>
    </p:spTree>
    <p:extLst>
      <p:ext uri="{BB962C8B-B14F-4D97-AF65-F5344CB8AC3E}">
        <p14:creationId xmlns:p14="http://schemas.microsoft.com/office/powerpoint/2010/main" val="2115886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88F16FE-508D-8145-83B2-09397832312C}" type="slidenum">
              <a:rPr lang="en-BE" smtClean="0"/>
              <a:t>429</a:t>
            </a:fld>
            <a:endParaRPr lang="en-BE"/>
          </a:p>
        </p:txBody>
      </p:sp>
    </p:spTree>
    <p:extLst>
      <p:ext uri="{BB962C8B-B14F-4D97-AF65-F5344CB8AC3E}">
        <p14:creationId xmlns:p14="http://schemas.microsoft.com/office/powerpoint/2010/main" val="284440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431</a:t>
            </a:fld>
            <a:endParaRPr lang="fr-BE" dirty="0"/>
          </a:p>
        </p:txBody>
      </p:sp>
    </p:spTree>
    <p:extLst>
      <p:ext uri="{BB962C8B-B14F-4D97-AF65-F5344CB8AC3E}">
        <p14:creationId xmlns:p14="http://schemas.microsoft.com/office/powerpoint/2010/main" val="3015973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436</a:t>
            </a:fld>
            <a:endParaRPr lang="en-BE"/>
          </a:p>
        </p:txBody>
      </p:sp>
    </p:spTree>
    <p:extLst>
      <p:ext uri="{BB962C8B-B14F-4D97-AF65-F5344CB8AC3E}">
        <p14:creationId xmlns:p14="http://schemas.microsoft.com/office/powerpoint/2010/main" val="2058264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26B6-BEDA-C788-BF21-9593B87F0A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B754E7-8CE2-18EB-23DE-70C9487A8B9D}"/>
              </a:ext>
            </a:extLst>
          </p:cNvPr>
          <p:cNvSpPr>
            <a:spLocks noGrp="1" noRot="1" noChangeAspect="1"/>
          </p:cNvSpPr>
          <p:nvPr>
            <p:ph type="sldImg"/>
          </p:nvPr>
        </p:nvSpPr>
        <p:spPr>
          <a:xfrm>
            <a:off x="1374775" y="1143000"/>
            <a:ext cx="4108450" cy="3086100"/>
          </a:xfrm>
        </p:spPr>
      </p:sp>
      <p:sp>
        <p:nvSpPr>
          <p:cNvPr id="3" name="Espace réservé des notes 2">
            <a:extLst>
              <a:ext uri="{FF2B5EF4-FFF2-40B4-BE49-F238E27FC236}">
                <a16:creationId xmlns:a16="http://schemas.microsoft.com/office/drawing/2014/main" id="{1E2B2489-ACFD-AA24-8E7D-F233FE40E244}"/>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0A632F3D-3118-AB89-6364-FCEFDE5BE22D}"/>
              </a:ext>
            </a:extLst>
          </p:cNvPr>
          <p:cNvSpPr>
            <a:spLocks noGrp="1"/>
          </p:cNvSpPr>
          <p:nvPr>
            <p:ph type="sldNum" sz="quarter" idx="5"/>
          </p:nvPr>
        </p:nvSpPr>
        <p:spPr/>
        <p:txBody>
          <a:bodyPr/>
          <a:lstStyle/>
          <a:p>
            <a:fld id="{688F16FE-508D-8145-83B2-09397832312C}" type="slidenum">
              <a:rPr lang="en-BE" smtClean="0"/>
              <a:t>437</a:t>
            </a:fld>
            <a:endParaRPr lang="en-BE"/>
          </a:p>
        </p:txBody>
      </p:sp>
    </p:spTree>
    <p:extLst>
      <p:ext uri="{BB962C8B-B14F-4D97-AF65-F5344CB8AC3E}">
        <p14:creationId xmlns:p14="http://schemas.microsoft.com/office/powerpoint/2010/main" val="1425727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439</a:t>
            </a:fld>
            <a:endParaRPr lang="fr-BE" dirty="0"/>
          </a:p>
        </p:txBody>
      </p:sp>
    </p:spTree>
    <p:extLst>
      <p:ext uri="{BB962C8B-B14F-4D97-AF65-F5344CB8AC3E}">
        <p14:creationId xmlns:p14="http://schemas.microsoft.com/office/powerpoint/2010/main" val="2403480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t>The synthesis gas (syngas) is originally prepared through the reforming of natural gas, coal, or biomass. To produce carbon monoxide sustainably, carbon capture technologies would be required.</a:t>
            </a:r>
          </a:p>
          <a:p>
            <a:pPr algn="just"/>
            <a:endParaRPr lang="en-GB" sz="800" dirty="0"/>
          </a:p>
          <a:p>
            <a:pPr algn="just"/>
            <a:r>
              <a:rPr lang="en-GB" sz="1200" dirty="0"/>
              <a:t>The syngas mixture is then introduced into a reactor containing a suitable catalyst, often based on iron or cobalt. </a:t>
            </a:r>
            <a:endParaRPr lang="fr-FR" dirty="0"/>
          </a:p>
        </p:txBody>
      </p:sp>
      <p:sp>
        <p:nvSpPr>
          <p:cNvPr id="4" name="Slide Number Placeholder 3"/>
          <p:cNvSpPr>
            <a:spLocks noGrp="1"/>
          </p:cNvSpPr>
          <p:nvPr>
            <p:ph type="sldNum" sz="quarter" idx="5"/>
          </p:nvPr>
        </p:nvSpPr>
        <p:spPr/>
        <p:txBody>
          <a:bodyPr/>
          <a:lstStyle/>
          <a:p>
            <a:fld id="{0DFEB9C6-6C86-401F-950C-94372908E173}" type="slidenum">
              <a:rPr lang="fr-BE" smtClean="0"/>
              <a:t>443</a:t>
            </a:fld>
            <a:endParaRPr lang="fr-BE" dirty="0"/>
          </a:p>
        </p:txBody>
      </p:sp>
    </p:spTree>
    <p:extLst>
      <p:ext uri="{BB962C8B-B14F-4D97-AF65-F5344CB8AC3E}">
        <p14:creationId xmlns:p14="http://schemas.microsoft.com/office/powerpoint/2010/main" val="83147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2976FD5-9C88-4974-B962-518B265550B2}" type="slidenum">
              <a:rPr lang="fr-BE" smtClean="0"/>
              <a:t>89</a:t>
            </a:fld>
            <a:endParaRPr lang="fr-BE" dirty="0"/>
          </a:p>
        </p:txBody>
      </p:sp>
    </p:spTree>
    <p:extLst>
      <p:ext uri="{BB962C8B-B14F-4D97-AF65-F5344CB8AC3E}">
        <p14:creationId xmlns:p14="http://schemas.microsoft.com/office/powerpoint/2010/main" val="3691091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22C73-47D1-6031-C9F5-62D1F3CC9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D32EE-C078-C9D4-AF56-292E4B430C45}"/>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37F76812-1733-FF0D-91C0-21AC8BF412D8}"/>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B4B1FF9F-2765-1332-C6EC-5766EC2B16EE}"/>
              </a:ext>
            </a:extLst>
          </p:cNvPr>
          <p:cNvSpPr>
            <a:spLocks noGrp="1"/>
          </p:cNvSpPr>
          <p:nvPr>
            <p:ph type="sldNum" sz="quarter" idx="5"/>
          </p:nvPr>
        </p:nvSpPr>
        <p:spPr/>
        <p:txBody>
          <a:bodyPr/>
          <a:lstStyle/>
          <a:p>
            <a:fld id="{688F16FE-508D-8145-83B2-09397832312C}" type="slidenum">
              <a:rPr lang="en-BE" smtClean="0"/>
              <a:t>448</a:t>
            </a:fld>
            <a:endParaRPr lang="en-BE"/>
          </a:p>
        </p:txBody>
      </p:sp>
    </p:spTree>
    <p:extLst>
      <p:ext uri="{BB962C8B-B14F-4D97-AF65-F5344CB8AC3E}">
        <p14:creationId xmlns:p14="http://schemas.microsoft.com/office/powerpoint/2010/main" val="3798001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46CD-EEC9-3C4E-4FD8-D928EF655D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FF9BBC-BDE9-CB75-A135-53CAEC30CBDA}"/>
              </a:ext>
            </a:extLst>
          </p:cNvPr>
          <p:cNvSpPr>
            <a:spLocks noGrp="1" noRot="1" noChangeAspect="1"/>
          </p:cNvSpPr>
          <p:nvPr>
            <p:ph type="sldImg"/>
          </p:nvPr>
        </p:nvSpPr>
        <p:spPr>
          <a:xfrm>
            <a:off x="1374775" y="1143000"/>
            <a:ext cx="4108450" cy="3086100"/>
          </a:xfrm>
        </p:spPr>
      </p:sp>
      <p:sp>
        <p:nvSpPr>
          <p:cNvPr id="3" name="Espace réservé des notes 2">
            <a:extLst>
              <a:ext uri="{FF2B5EF4-FFF2-40B4-BE49-F238E27FC236}">
                <a16:creationId xmlns:a16="http://schemas.microsoft.com/office/drawing/2014/main" id="{374AC48E-5863-DF50-522C-C5442DE705CF}"/>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C89D2D2-1AB2-9962-B79C-EED419A074B6}"/>
              </a:ext>
            </a:extLst>
          </p:cNvPr>
          <p:cNvSpPr>
            <a:spLocks noGrp="1"/>
          </p:cNvSpPr>
          <p:nvPr>
            <p:ph type="sldNum" sz="quarter" idx="5"/>
          </p:nvPr>
        </p:nvSpPr>
        <p:spPr/>
        <p:txBody>
          <a:bodyPr/>
          <a:lstStyle/>
          <a:p>
            <a:fld id="{688F16FE-508D-8145-83B2-09397832312C}" type="slidenum">
              <a:rPr lang="en-BE" smtClean="0"/>
              <a:t>449</a:t>
            </a:fld>
            <a:endParaRPr lang="en-BE"/>
          </a:p>
        </p:txBody>
      </p:sp>
    </p:spTree>
    <p:extLst>
      <p:ext uri="{BB962C8B-B14F-4D97-AF65-F5344CB8AC3E}">
        <p14:creationId xmlns:p14="http://schemas.microsoft.com/office/powerpoint/2010/main" val="3033879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CAC-43F9-5F05-D5EC-54124750B4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D56293-CFEA-3329-FDE9-A9B8791A58C3}"/>
              </a:ext>
            </a:extLst>
          </p:cNvPr>
          <p:cNvSpPr>
            <a:spLocks noGrp="1" noRot="1" noChangeAspect="1"/>
          </p:cNvSpPr>
          <p:nvPr>
            <p:ph type="sldImg"/>
          </p:nvPr>
        </p:nvSpPr>
        <p:spPr>
          <a:xfrm>
            <a:off x="1374775" y="1143000"/>
            <a:ext cx="4108450" cy="3086100"/>
          </a:xfrm>
        </p:spPr>
      </p:sp>
      <p:sp>
        <p:nvSpPr>
          <p:cNvPr id="3" name="Espace réservé des notes 2">
            <a:extLst>
              <a:ext uri="{FF2B5EF4-FFF2-40B4-BE49-F238E27FC236}">
                <a16:creationId xmlns:a16="http://schemas.microsoft.com/office/drawing/2014/main" id="{4AF20BC5-29CC-C356-BC13-EFD712CECEE7}"/>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3E9C42A9-97FB-6624-F0DA-135BD815C926}"/>
              </a:ext>
            </a:extLst>
          </p:cNvPr>
          <p:cNvSpPr>
            <a:spLocks noGrp="1"/>
          </p:cNvSpPr>
          <p:nvPr>
            <p:ph type="sldNum" sz="quarter" idx="5"/>
          </p:nvPr>
        </p:nvSpPr>
        <p:spPr/>
        <p:txBody>
          <a:bodyPr/>
          <a:lstStyle/>
          <a:p>
            <a:fld id="{688F16FE-508D-8145-83B2-09397832312C}" type="slidenum">
              <a:rPr lang="en-BE" smtClean="0"/>
              <a:t>451</a:t>
            </a:fld>
            <a:endParaRPr lang="en-BE"/>
          </a:p>
        </p:txBody>
      </p:sp>
    </p:spTree>
    <p:extLst>
      <p:ext uri="{BB962C8B-B14F-4D97-AF65-F5344CB8AC3E}">
        <p14:creationId xmlns:p14="http://schemas.microsoft.com/office/powerpoint/2010/main" val="1821968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261C6-ADF4-94DC-692A-9325078171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0F4701-9662-3BB1-C19A-8D0510B98725}"/>
              </a:ext>
            </a:extLst>
          </p:cNvPr>
          <p:cNvSpPr>
            <a:spLocks noGrp="1" noRot="1" noChangeAspect="1"/>
          </p:cNvSpPr>
          <p:nvPr>
            <p:ph type="sldImg"/>
          </p:nvPr>
        </p:nvSpPr>
        <p:spPr>
          <a:xfrm>
            <a:off x="1374775" y="1143000"/>
            <a:ext cx="4108450" cy="3086100"/>
          </a:xfrm>
        </p:spPr>
      </p:sp>
      <p:sp>
        <p:nvSpPr>
          <p:cNvPr id="3" name="Espace réservé des notes 2">
            <a:extLst>
              <a:ext uri="{FF2B5EF4-FFF2-40B4-BE49-F238E27FC236}">
                <a16:creationId xmlns:a16="http://schemas.microsoft.com/office/drawing/2014/main" id="{E898081B-0BE4-938D-E95C-6FFE4C8E631D}"/>
              </a:ext>
            </a:extLst>
          </p:cNvPr>
          <p:cNvSpPr>
            <a:spLocks noGrp="1"/>
          </p:cNvSpPr>
          <p:nvPr>
            <p:ph type="body" idx="1"/>
          </p:nvPr>
        </p:nvSpPr>
        <p:spPr/>
        <p:txBody>
          <a:bodyPr/>
          <a:lstStyle/>
          <a:p>
            <a:r>
              <a:rPr lang="en-GB" dirty="0"/>
              <a:t>High </a:t>
            </a:r>
          </a:p>
        </p:txBody>
      </p:sp>
      <p:sp>
        <p:nvSpPr>
          <p:cNvPr id="4" name="Espace réservé du numéro de diapositive 3">
            <a:extLst>
              <a:ext uri="{FF2B5EF4-FFF2-40B4-BE49-F238E27FC236}">
                <a16:creationId xmlns:a16="http://schemas.microsoft.com/office/drawing/2014/main" id="{DF46CC14-7493-9164-238A-386A4988E16B}"/>
              </a:ext>
            </a:extLst>
          </p:cNvPr>
          <p:cNvSpPr>
            <a:spLocks noGrp="1"/>
          </p:cNvSpPr>
          <p:nvPr>
            <p:ph type="sldNum" sz="quarter" idx="5"/>
          </p:nvPr>
        </p:nvSpPr>
        <p:spPr/>
        <p:txBody>
          <a:bodyPr/>
          <a:lstStyle/>
          <a:p>
            <a:fld id="{688F16FE-508D-8145-83B2-09397832312C}" type="slidenum">
              <a:rPr lang="en-BE" smtClean="0"/>
              <a:t>456</a:t>
            </a:fld>
            <a:endParaRPr lang="en-BE"/>
          </a:p>
        </p:txBody>
      </p:sp>
    </p:spTree>
    <p:extLst>
      <p:ext uri="{BB962C8B-B14F-4D97-AF65-F5344CB8AC3E}">
        <p14:creationId xmlns:p14="http://schemas.microsoft.com/office/powerpoint/2010/main" val="3893041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88F16FE-508D-8145-83B2-09397832312C}" type="slidenum">
              <a:rPr lang="en-BE" smtClean="0"/>
              <a:t>458</a:t>
            </a:fld>
            <a:endParaRPr lang="en-BE"/>
          </a:p>
        </p:txBody>
      </p:sp>
    </p:spTree>
    <p:extLst>
      <p:ext uri="{BB962C8B-B14F-4D97-AF65-F5344CB8AC3E}">
        <p14:creationId xmlns:p14="http://schemas.microsoft.com/office/powerpoint/2010/main" val="1298899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B9CC4-B56A-5591-1359-2998890A55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0FA892-89C5-36B8-0920-B73643196BF6}"/>
              </a:ext>
            </a:extLst>
          </p:cNvPr>
          <p:cNvSpPr>
            <a:spLocks noGrp="1" noRot="1" noChangeAspect="1"/>
          </p:cNvSpPr>
          <p:nvPr>
            <p:ph type="sldImg"/>
          </p:nvPr>
        </p:nvSpPr>
        <p:spPr>
          <a:xfrm>
            <a:off x="1374775" y="1143000"/>
            <a:ext cx="4108450" cy="3086100"/>
          </a:xfrm>
        </p:spPr>
      </p:sp>
      <p:sp>
        <p:nvSpPr>
          <p:cNvPr id="3" name="Espace réservé des notes 2">
            <a:extLst>
              <a:ext uri="{FF2B5EF4-FFF2-40B4-BE49-F238E27FC236}">
                <a16:creationId xmlns:a16="http://schemas.microsoft.com/office/drawing/2014/main" id="{C005209F-452A-BC73-12AE-7579E4DB1E61}"/>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BE237BE6-E067-5BDB-B174-57D4F804DE4E}"/>
              </a:ext>
            </a:extLst>
          </p:cNvPr>
          <p:cNvSpPr>
            <a:spLocks noGrp="1"/>
          </p:cNvSpPr>
          <p:nvPr>
            <p:ph type="sldNum" sz="quarter" idx="5"/>
          </p:nvPr>
        </p:nvSpPr>
        <p:spPr/>
        <p:txBody>
          <a:bodyPr/>
          <a:lstStyle/>
          <a:p>
            <a:fld id="{688F16FE-508D-8145-83B2-09397832312C}" type="slidenum">
              <a:rPr lang="en-BE" smtClean="0"/>
              <a:t>463</a:t>
            </a:fld>
            <a:endParaRPr lang="en-BE"/>
          </a:p>
        </p:txBody>
      </p:sp>
    </p:spTree>
    <p:extLst>
      <p:ext uri="{BB962C8B-B14F-4D97-AF65-F5344CB8AC3E}">
        <p14:creationId xmlns:p14="http://schemas.microsoft.com/office/powerpoint/2010/main" val="1128017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64F1-B168-ABF7-DE70-1762AA654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10CCC-C005-2AF9-E4DC-860DA907C281}"/>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05D4BB37-4BC9-E542-C393-1E3D1CA6C2B4}"/>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BD1703AB-304D-B6A0-19C8-A2AAEFB4C6B5}"/>
              </a:ext>
            </a:extLst>
          </p:cNvPr>
          <p:cNvSpPr>
            <a:spLocks noGrp="1"/>
          </p:cNvSpPr>
          <p:nvPr>
            <p:ph type="sldNum" sz="quarter" idx="5"/>
          </p:nvPr>
        </p:nvSpPr>
        <p:spPr/>
        <p:txBody>
          <a:bodyPr/>
          <a:lstStyle/>
          <a:p>
            <a:fld id="{688F16FE-508D-8145-83B2-09397832312C}" type="slidenum">
              <a:rPr lang="en-BE" smtClean="0"/>
              <a:t>464</a:t>
            </a:fld>
            <a:endParaRPr lang="en-BE"/>
          </a:p>
        </p:txBody>
      </p:sp>
    </p:spTree>
    <p:extLst>
      <p:ext uri="{BB962C8B-B14F-4D97-AF65-F5344CB8AC3E}">
        <p14:creationId xmlns:p14="http://schemas.microsoft.com/office/powerpoint/2010/main" val="4260894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845EB-2CAB-AD10-DF61-4A1B696C4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5B57D-5709-A324-B3DC-363FFEE8B4A3}"/>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6AA55492-0961-5593-FFA1-991E9ACCEACB}"/>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F74F99AD-FEAE-DF57-34A0-09D39903AE01}"/>
              </a:ext>
            </a:extLst>
          </p:cNvPr>
          <p:cNvSpPr>
            <a:spLocks noGrp="1"/>
          </p:cNvSpPr>
          <p:nvPr>
            <p:ph type="sldNum" sz="quarter" idx="5"/>
          </p:nvPr>
        </p:nvSpPr>
        <p:spPr/>
        <p:txBody>
          <a:bodyPr/>
          <a:lstStyle/>
          <a:p>
            <a:fld id="{688F16FE-508D-8145-83B2-09397832312C}" type="slidenum">
              <a:rPr lang="en-BE" smtClean="0"/>
              <a:t>465</a:t>
            </a:fld>
            <a:endParaRPr lang="en-BE"/>
          </a:p>
        </p:txBody>
      </p:sp>
    </p:spTree>
    <p:extLst>
      <p:ext uri="{BB962C8B-B14F-4D97-AF65-F5344CB8AC3E}">
        <p14:creationId xmlns:p14="http://schemas.microsoft.com/office/powerpoint/2010/main" val="2488247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DFEB9C6-6C86-401F-950C-94372908E173}" type="slidenum">
              <a:rPr lang="fr-BE" smtClean="0"/>
              <a:t>517</a:t>
            </a:fld>
            <a:endParaRPr lang="fr-BE" dirty="0"/>
          </a:p>
        </p:txBody>
      </p:sp>
    </p:spTree>
    <p:extLst>
      <p:ext uri="{BB962C8B-B14F-4D97-AF65-F5344CB8AC3E}">
        <p14:creationId xmlns:p14="http://schemas.microsoft.com/office/powerpoint/2010/main" val="387475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B2976FD5-9C88-4974-B962-518B265550B2}" type="slidenum">
              <a:rPr lang="fr-BE" smtClean="0"/>
              <a:t>93</a:t>
            </a:fld>
            <a:endParaRPr lang="fr-BE" dirty="0"/>
          </a:p>
        </p:txBody>
      </p:sp>
    </p:spTree>
    <p:extLst>
      <p:ext uri="{BB962C8B-B14F-4D97-AF65-F5344CB8AC3E}">
        <p14:creationId xmlns:p14="http://schemas.microsoft.com/office/powerpoint/2010/main" val="242229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B2976FD5-9C88-4974-B962-518B265550B2}" type="slidenum">
              <a:rPr lang="fr-BE" smtClean="0"/>
              <a:t>103</a:t>
            </a:fld>
            <a:endParaRPr lang="fr-BE" dirty="0"/>
          </a:p>
        </p:txBody>
      </p:sp>
    </p:spTree>
    <p:extLst>
      <p:ext uri="{BB962C8B-B14F-4D97-AF65-F5344CB8AC3E}">
        <p14:creationId xmlns:p14="http://schemas.microsoft.com/office/powerpoint/2010/main" val="3127670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105</a:t>
            </a:fld>
            <a:endParaRPr lang="fr-BE" dirty="0"/>
          </a:p>
        </p:txBody>
      </p:sp>
    </p:spTree>
    <p:extLst>
      <p:ext uri="{BB962C8B-B14F-4D97-AF65-F5344CB8AC3E}">
        <p14:creationId xmlns:p14="http://schemas.microsoft.com/office/powerpoint/2010/main" val="310397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A1773463-D506-4681-BE80-C3B23C5754CE}" type="slidenum">
              <a:rPr lang="fr-BE" smtClean="0"/>
              <a:t>122</a:t>
            </a:fld>
            <a:endParaRPr lang="fr-BE" dirty="0"/>
          </a:p>
        </p:txBody>
      </p:sp>
    </p:spTree>
    <p:extLst>
      <p:ext uri="{BB962C8B-B14F-4D97-AF65-F5344CB8AC3E}">
        <p14:creationId xmlns:p14="http://schemas.microsoft.com/office/powerpoint/2010/main" val="120184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DFEB9C6-6C86-401F-950C-94372908E173}" type="slidenum">
              <a:rPr lang="fr-BE" smtClean="0"/>
              <a:t>143</a:t>
            </a:fld>
            <a:endParaRPr lang="fr-BE" dirty="0"/>
          </a:p>
        </p:txBody>
      </p:sp>
    </p:spTree>
    <p:extLst>
      <p:ext uri="{BB962C8B-B14F-4D97-AF65-F5344CB8AC3E}">
        <p14:creationId xmlns:p14="http://schemas.microsoft.com/office/powerpoint/2010/main" val="170251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314620"/>
            <a:ext cx="9089390" cy="2796587"/>
          </a:xfrm>
        </p:spPr>
        <p:txBody>
          <a:bodyPr anchor="b"/>
          <a:lstStyle>
            <a:lvl1pPr algn="ctr">
              <a:defRPr sz="7016"/>
            </a:lvl1pPr>
          </a:lstStyle>
          <a:p>
            <a:r>
              <a:rPr lang="en-GB"/>
              <a:t>Click to edit Master title style</a:t>
            </a:r>
            <a:endParaRPr lang="en-US"/>
          </a:p>
        </p:txBody>
      </p:sp>
      <p:sp>
        <p:nvSpPr>
          <p:cNvPr id="3" name="Subtitle 2"/>
          <p:cNvSpPr>
            <a:spLocks noGrp="1"/>
          </p:cNvSpPr>
          <p:nvPr>
            <p:ph type="subTitle" idx="1"/>
          </p:nvPr>
        </p:nvSpPr>
        <p:spPr>
          <a:xfrm>
            <a:off x="1336675" y="4219054"/>
            <a:ext cx="8020050" cy="1939388"/>
          </a:xfrm>
        </p:spPr>
        <p:txBody>
          <a:bodyPr/>
          <a:lstStyle>
            <a:lvl1pPr marL="0" indent="0" algn="ctr">
              <a:buNone/>
              <a:defRPr sz="2807"/>
            </a:lvl1pPr>
            <a:lvl2pPr marL="534650" indent="0" algn="ctr">
              <a:buNone/>
              <a:defRPr sz="2339"/>
            </a:lvl2pPr>
            <a:lvl3pPr marL="1069299" indent="0" algn="ctr">
              <a:buNone/>
              <a:defRPr sz="2105"/>
            </a:lvl3pPr>
            <a:lvl4pPr marL="1603949" indent="0" algn="ctr">
              <a:buNone/>
              <a:defRPr sz="1871"/>
            </a:lvl4pPr>
            <a:lvl5pPr marL="2138599" indent="0" algn="ctr">
              <a:buNone/>
              <a:defRPr sz="1871"/>
            </a:lvl5pPr>
            <a:lvl6pPr marL="2673248" indent="0" algn="ctr">
              <a:buNone/>
              <a:defRPr sz="1871"/>
            </a:lvl6pPr>
            <a:lvl7pPr marL="3207898" indent="0" algn="ctr">
              <a:buNone/>
              <a:defRPr sz="1871"/>
            </a:lvl7pPr>
            <a:lvl8pPr marL="3742548" indent="0" algn="ctr">
              <a:buNone/>
              <a:defRPr sz="1871"/>
            </a:lvl8pPr>
            <a:lvl9pPr marL="4277197" indent="0" algn="ctr">
              <a:buNone/>
              <a:defRPr sz="1871"/>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226487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170985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27670"/>
            <a:ext cx="2305764" cy="680738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735172" y="427670"/>
            <a:ext cx="6783626" cy="680738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106395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860675" y="2903994"/>
            <a:ext cx="5011420" cy="277833"/>
          </a:xfrm>
          <a:prstGeom prst="rect">
            <a:avLst/>
          </a:prstGeom>
        </p:spPr>
        <p:txBody>
          <a:bodyPr wrap="square" lIns="0" tIns="0" rIns="0" bIns="0">
            <a:spAutoFit/>
          </a:bodyPr>
          <a:lstStyle>
            <a:lvl1pPr>
              <a:defRPr sz="2006" b="0" i="0">
                <a:solidFill>
                  <a:schemeClr val="hlink"/>
                </a:solidFill>
                <a:latin typeface="Arial"/>
                <a:cs typeface="Arial"/>
              </a:defRPr>
            </a:lvl1pPr>
          </a:lstStyle>
          <a:p>
            <a:endParaRPr/>
          </a:p>
        </p:txBody>
      </p:sp>
      <p:sp>
        <p:nvSpPr>
          <p:cNvPr id="3" name="Holder 3"/>
          <p:cNvSpPr>
            <a:spLocks noGrp="1"/>
          </p:cNvSpPr>
          <p:nvPr>
            <p:ph type="subTitle" idx="4"/>
          </p:nvPr>
        </p:nvSpPr>
        <p:spPr>
          <a:xfrm>
            <a:off x="1604010" y="4498340"/>
            <a:ext cx="7485380" cy="230576"/>
          </a:xfrm>
          <a:prstGeom prst="rect">
            <a:avLst/>
          </a:prstGeom>
        </p:spPr>
        <p:txBody>
          <a:bodyPr wrap="square" lIns="0" tIns="0" rIns="0" bIns="0">
            <a:spAutoFit/>
          </a:bodyPr>
          <a:lstStyle>
            <a:lvl1pPr>
              <a:defRPr sz="1665"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E8E2FE-E1CF-4618-97C3-98B5604A64C0}" type="datetime1">
              <a:rPr lang="en-US" smtClean="0"/>
              <a:t>7/7/2025</a:t>
            </a:fld>
            <a:endParaRPr lang="en-US" dirty="0"/>
          </a:p>
        </p:txBody>
      </p:sp>
      <p:sp>
        <p:nvSpPr>
          <p:cNvPr id="6" name="Holder 6"/>
          <p:cNvSpPr>
            <a:spLocks noGrp="1"/>
          </p:cNvSpPr>
          <p:nvPr>
            <p:ph type="sldNum" sz="quarter" idx="7"/>
          </p:nvPr>
        </p:nvSpPr>
        <p:spPr/>
        <p:txBody>
          <a:bodyPr lIns="0" tIns="0" rIns="0" bIns="0"/>
          <a:lstStyle>
            <a:lvl1pPr>
              <a:defRPr sz="1153" b="0" i="0">
                <a:solidFill>
                  <a:schemeClr val="tx1"/>
                </a:solidFill>
                <a:latin typeface="Arial"/>
                <a:cs typeface="Arial"/>
              </a:defRPr>
            </a:lvl1pPr>
          </a:lstStyle>
          <a:p>
            <a:pPr marL="32530">
              <a:lnSpc>
                <a:spcPts val="1332"/>
              </a:lnSpc>
            </a:pPr>
            <a:fld id="{81D60167-4931-47E6-BA6A-407CBD079E47}" type="slidenum">
              <a:rPr lang="fr-BE" spc="68" smtClean="0"/>
              <a:pPr marL="32530">
                <a:lnSpc>
                  <a:spcPts val="1332"/>
                </a:lnSpc>
              </a:pPr>
              <a:t>‹N°›</a:t>
            </a:fld>
            <a:endParaRPr lang="fr-BE" spc="68" dirty="0"/>
          </a:p>
        </p:txBody>
      </p:sp>
    </p:spTree>
    <p:extLst>
      <p:ext uri="{BB962C8B-B14F-4D97-AF65-F5344CB8AC3E}">
        <p14:creationId xmlns:p14="http://schemas.microsoft.com/office/powerpoint/2010/main" val="390989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53666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602" y="2002612"/>
            <a:ext cx="9223058" cy="3341400"/>
          </a:xfrm>
        </p:spPr>
        <p:txBody>
          <a:bodyPr anchor="b"/>
          <a:lstStyle>
            <a:lvl1pPr>
              <a:defRPr sz="7016"/>
            </a:lvl1pPr>
          </a:lstStyle>
          <a:p>
            <a:r>
              <a:rPr lang="en-GB"/>
              <a:t>Click to edit Master title style</a:t>
            </a:r>
            <a:endParaRPr lang="en-US"/>
          </a:p>
        </p:txBody>
      </p:sp>
      <p:sp>
        <p:nvSpPr>
          <p:cNvPr id="3" name="Text Placeholder 2"/>
          <p:cNvSpPr>
            <a:spLocks noGrp="1"/>
          </p:cNvSpPr>
          <p:nvPr>
            <p:ph type="body" idx="1"/>
          </p:nvPr>
        </p:nvSpPr>
        <p:spPr>
          <a:xfrm>
            <a:off x="729602" y="5375623"/>
            <a:ext cx="9223058" cy="1757163"/>
          </a:xfrm>
        </p:spPr>
        <p:txBody>
          <a:bodyPr/>
          <a:lstStyle>
            <a:lvl1pPr marL="0" indent="0">
              <a:buNone/>
              <a:defRPr sz="2807">
                <a:solidFill>
                  <a:schemeClr val="tx1"/>
                </a:solidFill>
              </a:defRPr>
            </a:lvl1pPr>
            <a:lvl2pPr marL="534650" indent="0">
              <a:buNone/>
              <a:defRPr sz="2339">
                <a:solidFill>
                  <a:schemeClr val="tx1">
                    <a:tint val="75000"/>
                  </a:schemeClr>
                </a:solidFill>
              </a:defRPr>
            </a:lvl2pPr>
            <a:lvl3pPr marL="1069299" indent="0">
              <a:buNone/>
              <a:defRPr sz="2105">
                <a:solidFill>
                  <a:schemeClr val="tx1">
                    <a:tint val="75000"/>
                  </a:schemeClr>
                </a:solidFill>
              </a:defRPr>
            </a:lvl3pPr>
            <a:lvl4pPr marL="1603949" indent="0">
              <a:buNone/>
              <a:defRPr sz="1871">
                <a:solidFill>
                  <a:schemeClr val="tx1">
                    <a:tint val="75000"/>
                  </a:schemeClr>
                </a:solidFill>
              </a:defRPr>
            </a:lvl4pPr>
            <a:lvl5pPr marL="2138599" indent="0">
              <a:buNone/>
              <a:defRPr sz="1871">
                <a:solidFill>
                  <a:schemeClr val="tx1">
                    <a:tint val="75000"/>
                  </a:schemeClr>
                </a:solidFill>
              </a:defRPr>
            </a:lvl5pPr>
            <a:lvl6pPr marL="2673248" indent="0">
              <a:buNone/>
              <a:defRPr sz="1871">
                <a:solidFill>
                  <a:schemeClr val="tx1">
                    <a:tint val="75000"/>
                  </a:schemeClr>
                </a:solidFill>
              </a:defRPr>
            </a:lvl6pPr>
            <a:lvl7pPr marL="3207898" indent="0">
              <a:buNone/>
              <a:defRPr sz="1871">
                <a:solidFill>
                  <a:schemeClr val="tx1">
                    <a:tint val="75000"/>
                  </a:schemeClr>
                </a:solidFill>
              </a:defRPr>
            </a:lvl7pPr>
            <a:lvl8pPr marL="3742548" indent="0">
              <a:buNone/>
              <a:defRPr sz="1871">
                <a:solidFill>
                  <a:schemeClr val="tx1">
                    <a:tint val="75000"/>
                  </a:schemeClr>
                </a:solidFill>
              </a:defRPr>
            </a:lvl8pPr>
            <a:lvl9pPr marL="4277197" indent="0">
              <a:buNone/>
              <a:defRPr sz="187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394310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735171" y="2138348"/>
            <a:ext cx="4544695" cy="509670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13534" y="2138348"/>
            <a:ext cx="4544695" cy="509670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215240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27671"/>
            <a:ext cx="9223058" cy="1552627"/>
          </a:xfrm>
        </p:spPr>
        <p:txBody>
          <a:bodyPr/>
          <a:lstStyle/>
          <a:p>
            <a:r>
              <a:rPr lang="en-GB"/>
              <a:t>Click to edit Master title style</a:t>
            </a:r>
            <a:endParaRPr lang="en-US"/>
          </a:p>
        </p:txBody>
      </p:sp>
      <p:sp>
        <p:nvSpPr>
          <p:cNvPr id="3" name="Text Placeholder 2"/>
          <p:cNvSpPr>
            <a:spLocks noGrp="1"/>
          </p:cNvSpPr>
          <p:nvPr>
            <p:ph type="body" idx="1"/>
          </p:nvPr>
        </p:nvSpPr>
        <p:spPr>
          <a:xfrm>
            <a:off x="736565" y="1969140"/>
            <a:ext cx="4523809"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en-GB"/>
              <a:t>Click to edit Master text styles</a:t>
            </a:r>
          </a:p>
        </p:txBody>
      </p:sp>
      <p:sp>
        <p:nvSpPr>
          <p:cNvPr id="4" name="Content Placeholder 3"/>
          <p:cNvSpPr>
            <a:spLocks noGrp="1"/>
          </p:cNvSpPr>
          <p:nvPr>
            <p:ph sz="half" idx="2"/>
          </p:nvPr>
        </p:nvSpPr>
        <p:spPr>
          <a:xfrm>
            <a:off x="736565" y="2934185"/>
            <a:ext cx="4523809" cy="43157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13534" y="1969140"/>
            <a:ext cx="4546088"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en-GB"/>
              <a:t>Click to edit Master text styles</a:t>
            </a:r>
          </a:p>
        </p:txBody>
      </p:sp>
      <p:sp>
        <p:nvSpPr>
          <p:cNvPr id="6" name="Content Placeholder 5"/>
          <p:cNvSpPr>
            <a:spLocks noGrp="1"/>
          </p:cNvSpPr>
          <p:nvPr>
            <p:ph sz="quarter" idx="4"/>
          </p:nvPr>
        </p:nvSpPr>
        <p:spPr>
          <a:xfrm>
            <a:off x="5413534" y="2934185"/>
            <a:ext cx="4546088" cy="43157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305404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147224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182676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en-GB"/>
              <a:t>Click to edit Master title style</a:t>
            </a:r>
            <a:endParaRPr lang="en-US"/>
          </a:p>
        </p:txBody>
      </p:sp>
      <p:sp>
        <p:nvSpPr>
          <p:cNvPr id="3" name="Content Placeholder 2"/>
          <p:cNvSpPr>
            <a:spLocks noGrp="1"/>
          </p:cNvSpPr>
          <p:nvPr>
            <p:ph idx="1"/>
          </p:nvPr>
        </p:nvSpPr>
        <p:spPr>
          <a:xfrm>
            <a:off x="4546088" y="1156569"/>
            <a:ext cx="5413534" cy="5708459"/>
          </a:xfrm>
        </p:spPr>
        <p:txBody>
          <a:bodyPr/>
          <a:lstStyle>
            <a:lvl1pPr>
              <a:defRPr sz="3742"/>
            </a:lvl1pPr>
            <a:lvl2pPr>
              <a:defRPr sz="3274"/>
            </a:lvl2pPr>
            <a:lvl3pPr>
              <a:defRPr sz="2807"/>
            </a:lvl3pPr>
            <a:lvl4pPr>
              <a:defRPr sz="2339"/>
            </a:lvl4pPr>
            <a:lvl5pPr>
              <a:defRPr sz="2339"/>
            </a:lvl5pPr>
            <a:lvl6pPr>
              <a:defRPr sz="2339"/>
            </a:lvl6pPr>
            <a:lvl7pPr>
              <a:defRPr sz="2339"/>
            </a:lvl7pPr>
            <a:lvl8pPr>
              <a:defRPr sz="2339"/>
            </a:lvl8pPr>
            <a:lvl9pPr>
              <a:defRPr sz="233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en-GB"/>
              <a:t>Click to edit Master text styles</a:t>
            </a:r>
          </a:p>
        </p:txBody>
      </p:sp>
      <p:sp>
        <p:nvSpPr>
          <p:cNvPr id="5" name="Date Placeholder 4"/>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397370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en-GB"/>
              <a:t>Click to edit Master title style</a:t>
            </a:r>
            <a:endParaRPr lang="en-US"/>
          </a:p>
        </p:txBody>
      </p:sp>
      <p:sp>
        <p:nvSpPr>
          <p:cNvPr id="3" name="Picture Placeholder 2"/>
          <p:cNvSpPr>
            <a:spLocks noGrp="1" noChangeAspect="1"/>
          </p:cNvSpPr>
          <p:nvPr>
            <p:ph type="pic" idx="1"/>
          </p:nvPr>
        </p:nvSpPr>
        <p:spPr>
          <a:xfrm>
            <a:off x="4546088" y="1156569"/>
            <a:ext cx="5413534" cy="5708459"/>
          </a:xfrm>
        </p:spPr>
        <p:txBody>
          <a:bodyPr anchor="t"/>
          <a:lstStyle>
            <a:lvl1pPr marL="0" indent="0">
              <a:buNone/>
              <a:defRPr sz="3742"/>
            </a:lvl1pPr>
            <a:lvl2pPr marL="534650" indent="0">
              <a:buNone/>
              <a:defRPr sz="3274"/>
            </a:lvl2pPr>
            <a:lvl3pPr marL="1069299" indent="0">
              <a:buNone/>
              <a:defRPr sz="2807"/>
            </a:lvl3pPr>
            <a:lvl4pPr marL="1603949" indent="0">
              <a:buNone/>
              <a:defRPr sz="2339"/>
            </a:lvl4pPr>
            <a:lvl5pPr marL="2138599" indent="0">
              <a:buNone/>
              <a:defRPr sz="2339"/>
            </a:lvl5pPr>
            <a:lvl6pPr marL="2673248" indent="0">
              <a:buNone/>
              <a:defRPr sz="2339"/>
            </a:lvl6pPr>
            <a:lvl7pPr marL="3207898" indent="0">
              <a:buNone/>
              <a:defRPr sz="2339"/>
            </a:lvl7pPr>
            <a:lvl8pPr marL="3742548" indent="0">
              <a:buNone/>
              <a:defRPr sz="2339"/>
            </a:lvl8pPr>
            <a:lvl9pPr marL="4277197" indent="0">
              <a:buNone/>
              <a:defRPr sz="2339"/>
            </a:lvl9pPr>
          </a:lstStyle>
          <a:p>
            <a:r>
              <a:rPr lang="en-GB" dirty="0"/>
              <a:t>Click icon to add picture</a:t>
            </a:r>
            <a:endParaRPr lang="en-US" dirty="0"/>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en-GB"/>
              <a:t>Click to edit Master text styles</a:t>
            </a:r>
          </a:p>
        </p:txBody>
      </p:sp>
      <p:sp>
        <p:nvSpPr>
          <p:cNvPr id="5" name="Date Placeholder 4"/>
          <p:cNvSpPr>
            <a:spLocks noGrp="1"/>
          </p:cNvSpPr>
          <p:nvPr>
            <p:ph type="dt" sz="half" idx="10"/>
          </p:nvPr>
        </p:nvSpPr>
        <p:spPr/>
        <p:txBody>
          <a:bodyPr/>
          <a:lstStyle/>
          <a:p>
            <a:fld id="{C9FA5F0A-9141-452C-8B6D-4EBC1D9C0C94}" type="datetimeFigureOut">
              <a:rPr lang="fr-BE" smtClean="0"/>
              <a:t>07-07-25</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BAEF025-DD0B-473D-9C08-2523C0C570DD}" type="slidenum">
              <a:rPr lang="fr-BE" smtClean="0"/>
              <a:t>‹N°›</a:t>
            </a:fld>
            <a:endParaRPr lang="fr-BE" dirty="0"/>
          </a:p>
        </p:txBody>
      </p:sp>
    </p:spTree>
    <p:extLst>
      <p:ext uri="{BB962C8B-B14F-4D97-AF65-F5344CB8AC3E}">
        <p14:creationId xmlns:p14="http://schemas.microsoft.com/office/powerpoint/2010/main" val="3137158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27671"/>
            <a:ext cx="9223058" cy="155262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735171" y="2138348"/>
            <a:ext cx="9223058" cy="509670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35171" y="7445171"/>
            <a:ext cx="2406015" cy="427670"/>
          </a:xfrm>
          <a:prstGeom prst="rect">
            <a:avLst/>
          </a:prstGeom>
        </p:spPr>
        <p:txBody>
          <a:bodyPr vert="horz" lIns="91440" tIns="45720" rIns="91440" bIns="45720" rtlCol="0" anchor="ctr"/>
          <a:lstStyle>
            <a:lvl1pPr algn="l">
              <a:defRPr sz="1403">
                <a:solidFill>
                  <a:schemeClr val="tx1">
                    <a:tint val="75000"/>
                  </a:schemeClr>
                </a:solidFill>
              </a:defRPr>
            </a:lvl1pPr>
          </a:lstStyle>
          <a:p>
            <a:fld id="{C9FA5F0A-9141-452C-8B6D-4EBC1D9C0C94}" type="datetimeFigureOut">
              <a:rPr lang="fr-BE" smtClean="0"/>
              <a:t>07-07-25</a:t>
            </a:fld>
            <a:endParaRPr lang="fr-BE" dirty="0"/>
          </a:p>
        </p:txBody>
      </p:sp>
      <p:sp>
        <p:nvSpPr>
          <p:cNvPr id="5" name="Footer Placeholder 4"/>
          <p:cNvSpPr>
            <a:spLocks noGrp="1"/>
          </p:cNvSpPr>
          <p:nvPr>
            <p:ph type="ftr" sz="quarter" idx="3"/>
          </p:nvPr>
        </p:nvSpPr>
        <p:spPr>
          <a:xfrm>
            <a:off x="3542189" y="7445171"/>
            <a:ext cx="3609023" cy="427670"/>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lang="fr-BE" dirty="0"/>
          </a:p>
        </p:txBody>
      </p:sp>
      <p:sp>
        <p:nvSpPr>
          <p:cNvPr id="6" name="Slide Number Placeholder 5"/>
          <p:cNvSpPr>
            <a:spLocks noGrp="1"/>
          </p:cNvSpPr>
          <p:nvPr>
            <p:ph type="sldNum" sz="quarter" idx="4"/>
          </p:nvPr>
        </p:nvSpPr>
        <p:spPr>
          <a:xfrm>
            <a:off x="7552214" y="7445171"/>
            <a:ext cx="2406015" cy="427670"/>
          </a:xfrm>
          <a:prstGeom prst="rect">
            <a:avLst/>
          </a:prstGeom>
        </p:spPr>
        <p:txBody>
          <a:bodyPr vert="horz" lIns="91440" tIns="45720" rIns="91440" bIns="45720" rtlCol="0" anchor="ctr"/>
          <a:lstStyle>
            <a:lvl1pPr algn="r">
              <a:defRPr sz="1403">
                <a:solidFill>
                  <a:schemeClr val="tx1">
                    <a:tint val="75000"/>
                  </a:schemeClr>
                </a:solidFill>
              </a:defRPr>
            </a:lvl1pPr>
          </a:lstStyle>
          <a:p>
            <a:fld id="{FBAEF025-DD0B-473D-9C08-2523C0C570DD}" type="slidenum">
              <a:rPr lang="fr-BE" smtClean="0"/>
              <a:t>‹N°›</a:t>
            </a:fld>
            <a:endParaRPr lang="fr-BE" dirty="0"/>
          </a:p>
        </p:txBody>
      </p:sp>
    </p:spTree>
    <p:extLst>
      <p:ext uri="{BB962C8B-B14F-4D97-AF65-F5344CB8AC3E}">
        <p14:creationId xmlns:p14="http://schemas.microsoft.com/office/powerpoint/2010/main" val="11084133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1069299"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25" indent="-267325" algn="l" defTabSz="1069299"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975" indent="-267325" algn="l" defTabSz="1069299" rtl="0" eaLnBrk="1" latinLnBrk="0" hangingPunct="1">
        <a:lnSpc>
          <a:spcPct val="90000"/>
        </a:lnSpc>
        <a:spcBef>
          <a:spcPts val="585"/>
        </a:spcBef>
        <a:buFont typeface="Arial" panose="020B0604020202020204" pitchFamily="34" charset="0"/>
        <a:buChar char="•"/>
        <a:defRPr sz="2807" kern="1200">
          <a:solidFill>
            <a:schemeClr val="tx1"/>
          </a:solidFill>
          <a:latin typeface="+mn-lt"/>
          <a:ea typeface="+mn-ea"/>
          <a:cs typeface="+mn-cs"/>
        </a:defRPr>
      </a:lvl2pPr>
      <a:lvl3pPr marL="1336624" indent="-267325" algn="l" defTabSz="1069299"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27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92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5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522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8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522"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99" rtl="0" eaLnBrk="1" latinLnBrk="0" hangingPunct="1">
        <a:defRPr sz="2105" kern="1200">
          <a:solidFill>
            <a:schemeClr val="tx1"/>
          </a:solidFill>
          <a:latin typeface="+mn-lt"/>
          <a:ea typeface="+mn-ea"/>
          <a:cs typeface="+mn-cs"/>
        </a:defRPr>
      </a:lvl1pPr>
      <a:lvl2pPr marL="534650" algn="l" defTabSz="1069299" rtl="0" eaLnBrk="1" latinLnBrk="0" hangingPunct="1">
        <a:defRPr sz="2105" kern="1200">
          <a:solidFill>
            <a:schemeClr val="tx1"/>
          </a:solidFill>
          <a:latin typeface="+mn-lt"/>
          <a:ea typeface="+mn-ea"/>
          <a:cs typeface="+mn-cs"/>
        </a:defRPr>
      </a:lvl2pPr>
      <a:lvl3pPr marL="1069299" algn="l" defTabSz="1069299" rtl="0" eaLnBrk="1" latinLnBrk="0" hangingPunct="1">
        <a:defRPr sz="2105" kern="1200">
          <a:solidFill>
            <a:schemeClr val="tx1"/>
          </a:solidFill>
          <a:latin typeface="+mn-lt"/>
          <a:ea typeface="+mn-ea"/>
          <a:cs typeface="+mn-cs"/>
        </a:defRPr>
      </a:lvl3pPr>
      <a:lvl4pPr marL="1603949" algn="l" defTabSz="1069299" rtl="0" eaLnBrk="1" latinLnBrk="0" hangingPunct="1">
        <a:defRPr sz="2105" kern="1200">
          <a:solidFill>
            <a:schemeClr val="tx1"/>
          </a:solidFill>
          <a:latin typeface="+mn-lt"/>
          <a:ea typeface="+mn-ea"/>
          <a:cs typeface="+mn-cs"/>
        </a:defRPr>
      </a:lvl4pPr>
      <a:lvl5pPr marL="2138599" algn="l" defTabSz="1069299" rtl="0" eaLnBrk="1" latinLnBrk="0" hangingPunct="1">
        <a:defRPr sz="2105" kern="1200">
          <a:solidFill>
            <a:schemeClr val="tx1"/>
          </a:solidFill>
          <a:latin typeface="+mn-lt"/>
          <a:ea typeface="+mn-ea"/>
          <a:cs typeface="+mn-cs"/>
        </a:defRPr>
      </a:lvl5pPr>
      <a:lvl6pPr marL="2673248" algn="l" defTabSz="1069299" rtl="0" eaLnBrk="1" latinLnBrk="0" hangingPunct="1">
        <a:defRPr sz="2105" kern="1200">
          <a:solidFill>
            <a:schemeClr val="tx1"/>
          </a:solidFill>
          <a:latin typeface="+mn-lt"/>
          <a:ea typeface="+mn-ea"/>
          <a:cs typeface="+mn-cs"/>
        </a:defRPr>
      </a:lvl6pPr>
      <a:lvl7pPr marL="3207898" algn="l" defTabSz="1069299" rtl="0" eaLnBrk="1" latinLnBrk="0" hangingPunct="1">
        <a:defRPr sz="2105" kern="1200">
          <a:solidFill>
            <a:schemeClr val="tx1"/>
          </a:solidFill>
          <a:latin typeface="+mn-lt"/>
          <a:ea typeface="+mn-ea"/>
          <a:cs typeface="+mn-cs"/>
        </a:defRPr>
      </a:lvl7pPr>
      <a:lvl8pPr marL="3742548" algn="l" defTabSz="1069299" rtl="0" eaLnBrk="1" latinLnBrk="0" hangingPunct="1">
        <a:defRPr sz="2105" kern="1200">
          <a:solidFill>
            <a:schemeClr val="tx1"/>
          </a:solidFill>
          <a:latin typeface="+mn-lt"/>
          <a:ea typeface="+mn-ea"/>
          <a:cs typeface="+mn-cs"/>
        </a:defRPr>
      </a:lvl8pPr>
      <a:lvl9pPr marL="4277197" algn="l" defTabSz="1069299"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www.withouthotair.com/c1/page_6.shtml" TargetMode="External"/><Relationship Id="rId4" Type="http://schemas.openxmlformats.org/officeDocument/2006/relationships/hyperlink" Target="https://www.eea.europa.eu/data-and-maps/daviz/atmospheric-concentration-of-carbon-dioxide-5#tab-chart_5_filters=%7B%22rowFilters%22%3A%7B%7D%3B%22columnFilters%22%3A%7B%22pre_config_polutant%22%3A%5B%22CO2%20(ppm)%22%5D%7D%7D/download.table"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meteo.be/fr/climat/climat-de-la-belgique/atlas-climatique/cartes-climatiques/rayonnement-solaire/rayonnement-solaire-global/dec" TargetMode="External"/><Relationship Id="rId5" Type="http://schemas.openxmlformats.org/officeDocument/2006/relationships/hyperlink" Target="https://www.withouthotair.com/c1/page_6.shtml" TargetMode="External"/><Relationship Id="rId4" Type="http://schemas.openxmlformats.org/officeDocument/2006/relationships/image" Target="../media/image116.png"/></Relationships>
</file>

<file path=ppt/slides/_rels/slide106.xml.rels><?xml version="1.0" encoding="UTF-8" standalone="yes"?>
<Relationships xmlns="http://schemas.openxmlformats.org/package/2006/relationships"><Relationship Id="rId3" Type="http://schemas.openxmlformats.org/officeDocument/2006/relationships/hyperlink" Target="https://www.withouthotair.com/c1/page_6.shtml"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eco-greenenergy.com/fr/cellules-de-type-n-ou-type-p-comment-choisir/"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hyperlink" Target="https://www.withouthotair.com/c1/page_6.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ourworldindata.org/co2-emissions" TargetMode="External"/><Relationship Id="rId1" Type="http://schemas.openxmlformats.org/officeDocument/2006/relationships/slideLayout" Target="../slideLayouts/slideLayout7.xml"/><Relationship Id="rId5" Type="http://schemas.openxmlformats.org/officeDocument/2006/relationships/hyperlink" Target="https://cicero.oslo.no/en/articles/global-fossil-emissions-are-projected-to-rise-in-2023" TargetMode="Externa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hyperlink" Target="https://energieplus-lesite.be/techniques/photovoltaique3/types-de-cellules/"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doi.org/10.1038/ncomms8497" TargetMode="Externa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dx.doi.org/10.4229/28thEUPVSEC2013-5BV.4.56"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hyperlink" Target="https://www.elia.be/fr/" TargetMode="External"/><Relationship Id="rId4" Type="http://schemas.openxmlformats.org/officeDocument/2006/relationships/hyperlink" Target="https://www.levif.be/societe/environnement/votre-commune-est-elle-bien-equipee-en-panneaux-photovoltaiques-carte-interactive/"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pveurope.eu/solar-modules/beneluxs-largest-solar-park-sungrow-1500v-central-inverter-solution" TargetMode="External"/><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energieplus-lesite.be/theories/eau-chaude-sanitaire12/rendement-d-une-installation-solaire-thermique/"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visualcapitalist.com/a-global-breakdown-of-greenhouse-gas-emissions-by-sector/#google_vignette"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1rNpchlC6ns" TargetMode="External"/><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s://www.withouthotair.com/c1/page_6.shtml" TargetMode="External"/><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hyperlink" Target="https://www.iea.org/countries/belgium/emissions" TargetMode="External"/><Relationship Id="rId4" Type="http://schemas.openxmlformats.org/officeDocument/2006/relationships/hyperlink" Target="https://engr.source.colostate.edu/growing-algae-more-sustainably-for-biofuel-production/"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doi.org/10.1051/e3sconf/20171902032" TargetMode="External"/><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ourworldindata.org/grapher/co-emissions-per-capit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hyperlink" Target="https://economie.fgov.be/en/publication/energy-key-data-february-2023" TargetMode="External"/><Relationship Id="rId4" Type="http://schemas.openxmlformats.org/officeDocument/2006/relationships/image" Target="../media/image14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ourworldindata.org/grapher/co-emissions-per-capita?tab=chart&amp;country=~BE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hyperlink" Target="https://wfmmedia.com/the-crucial-role-of-weatherproofing-in-sustainable-design/" TargetMode="External"/><Relationship Id="rId5" Type="http://schemas.openxmlformats.org/officeDocument/2006/relationships/image" Target="../media/image173.png"/><Relationship Id="rId4" Type="http://schemas.openxmlformats.org/officeDocument/2006/relationships/image" Target="../media/image172.png"/></Relationships>
</file>

<file path=ppt/slides/_rels/slide141.xml.rels><?xml version="1.0" encoding="UTF-8" standalone="yes"?>
<Relationships xmlns="http://schemas.openxmlformats.org/package/2006/relationships"><Relationship Id="rId2" Type="http://schemas.openxmlformats.org/officeDocument/2006/relationships/hyperlink" Target="https://energie.wallonie.be/fr/exigences-peb-electromobilite.html?IDC=9136#:~:text=Les%20fen%C3%AAtres-,La%20r%C3%A9glementation%20PEB%20exige%20une%20valeur%20d'isolation%20U%20max,1.1%20W%2Fm%202%20K%20."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4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44.xml.rels><?xml version="1.0" encoding="UTF-8" standalone="yes"?>
<Relationships xmlns="http://schemas.openxmlformats.org/package/2006/relationships"><Relationship Id="rId3" Type="http://schemas.openxmlformats.org/officeDocument/2006/relationships/hyperlink" Target="https://www.iea.org/reports/belgium-climate-resilience-policy-indicator" TargetMode="External"/><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s://www.meteo.be/fr/climat/climat-de-la-belgique/atlas-climatique/cartes-climatiques/precipitations/quantites-de-precipitations/annuel" TargetMode="Externa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hyperlink" Target="https://energiecommune.be/statistique/observatoire-hydroelectricite/" TargetMode="External"/><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hyperlink" Target="https://energiecommune.be/statistique/observatoire-hydroelectricite/" TargetMode="External"/></Relationships>
</file>

<file path=ppt/slides/_rels/slide15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60.png"/><Relationship Id="rId2" Type="http://schemas.openxmlformats.org/officeDocument/2006/relationships/image" Target="../media/image163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207.png"/><Relationship Id="rId4" Type="http://schemas.openxmlformats.org/officeDocument/2006/relationships/image" Target="../media/image206.png"/></Relationships>
</file>

<file path=ppt/slides/_rels/slide16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63.xml.rels><?xml version="1.0" encoding="UTF-8" standalone="yes"?>
<Relationships xmlns="http://schemas.openxmlformats.org/package/2006/relationships"><Relationship Id="rId3" Type="http://schemas.openxmlformats.org/officeDocument/2006/relationships/hyperlink" Target="https://doi.org/10.1038/s41438-020-0283-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n.wikipedia.org/wiki/Luminous_efficacy"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iea.org/energy-system/buildings/lighting#tracking" TargetMode="External"/><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www.iea.org/energy-system/buildings/lighting#tracking" TargetMode="External"/><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hyperlink" Target="https://economie.fgov.be/en/publication/energy-key-data-february-20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hyperlink" Target="https://www.elia.be/en/press/2024/09/20240912_-north-sea-power-hub-mog-marks-five-years-of-operation-with-remarkable-results"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elia.be/en/press/2024/09/20240912_-north-sea-power-hub-mog-marks-five-years-of-operation-with-remarkable-results" TargetMode="External"/><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elia.be/-/media/project/elia/elia-site/users-group/ug/workshop/2022/20220624/20220624_tf_mog_ii_presentation_en.pdf" TargetMode="External"/><Relationship Id="rId5" Type="http://schemas.openxmlformats.org/officeDocument/2006/relationships/hyperlink" Target="https://www.elia.be/-/media/project/elia/shared/documents/press-releases/2022/20221003_offshore-energy-island_en.pdf" TargetMode="External"/><Relationship Id="rId4" Type="http://schemas.openxmlformats.org/officeDocument/2006/relationships/image" Target="../media/image189.png"/></Relationships>
</file>

<file path=ppt/slides/_rels/slide178.xml.rels><?xml version="1.0" encoding="UTF-8" standalone="yes"?>
<Relationships xmlns="http://schemas.openxmlformats.org/package/2006/relationships"><Relationship Id="rId3" Type="http://schemas.openxmlformats.org/officeDocument/2006/relationships/hyperlink" Target="https://www.energy.gov/sites/default/files/2022-01/offshore-wind-energy-strategies-report-january-2022.pdf" TargetMode="External"/><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ipcc.ch/report/sixth-assessment-report-cycl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equinor.com/energy/floating-wind" TargetMode="External"/><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doi.org/10.1088/1742-6596/2362/1/012032" TargetMode="External"/><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ldnio.com/news/newdo-phone-chargers-use-electricity-when-not-charging.html" TargetMode="External"/><Relationship Id="rId2" Type="http://schemas.openxmlformats.org/officeDocument/2006/relationships/hyperlink" Target="https://www.daftlogic.com/information-appliance-power-consumption.htm"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weforum.org/agenda/2016/11/5-charts-that-explain-the-paris-climate-agreement/"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40.pn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39.png"/><Relationship Id="rId5" Type="http://schemas.openxmlformats.org/officeDocument/2006/relationships/hyperlink" Target="https://www.withouthotair.com/c1/page_6.shtml" TargetMode="External"/><Relationship Id="rId4" Type="http://schemas.openxmlformats.org/officeDocument/2006/relationships/image" Target="../media/image238.png"/></Relationships>
</file>

<file path=ppt/slides/_rels/slide19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hyperlink" Target="http://hyperphysics.phy-astr.gsu.edu/hbase/Waves/powstr.html#c2"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97.xml.rels><?xml version="1.0" encoding="UTF-8" standalone="yes"?>
<Relationships xmlns="http://schemas.openxmlformats.org/package/2006/relationships"><Relationship Id="rId2" Type="http://schemas.openxmlformats.org/officeDocument/2006/relationships/hyperlink" Target="https://www.vliz.be/imisdocs/publications/140590.pdf" TargetMode="Externa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110.png"/><Relationship Id="rId1" Type="http://schemas.openxmlformats.org/officeDocument/2006/relationships/slideLayout" Target="../slideLayouts/slideLayout7.xml"/><Relationship Id="rId4" Type="http://schemas.openxmlformats.org/officeDocument/2006/relationships/image" Target="../media/image249.png"/></Relationships>
</file>

<file path=ppt/slides/_rels/slide19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ea.org/data-and-statistics/charts/coal-consumption-by-sector-in-china-2008-2024"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hyperlink" Target="https://arxiv.org/abs/1508.01106" TargetMode="External"/><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20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23.png"/></Relationships>
</file>

<file path=ppt/slides/_rels/slide20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co2/country/belgiu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ourworldindata.org/grapher/food-emissions-supply-chain" TargetMode="External"/></Relationships>
</file>

<file path=ppt/slides/_rels/slide225.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hyperlink" Target="https://doi.org/10.1016/j.icarus.2016.09.011" TargetMode="External"/></Relationships>
</file>

<file path=ppt/slides/_rels/slide227.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s://www.withouthotair.com/c1/page_6.shtml" TargetMode="External"/><Relationship Id="rId2" Type="http://schemas.openxmlformats.org/officeDocument/2006/relationships/image" Target="../media/image241.em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s://www.britannica.com/science/tidal-power" TargetMode="External"/><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s://www.ck12.org/section/tide-ii/" TargetMode="External"/><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hyperlink" Target="https://www.ck12.org/section/tide-ii/" TargetMode="External"/><Relationship Id="rId4" Type="http://schemas.openxmlformats.org/officeDocument/2006/relationships/image" Target="../media/image289.png"/></Relationships>
</file>

<file path=ppt/slides/_rels/slide234.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hyperlink" Target="https://doi.org/10.1680/jensu.16.00015"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260.png"/><Relationship Id="rId1" Type="http://schemas.openxmlformats.org/officeDocument/2006/relationships/slideLayout" Target="../slideLayouts/slideLayout2.xml"/><Relationship Id="rId5" Type="http://schemas.openxmlformats.org/officeDocument/2006/relationships/image" Target="../media/image262.png"/><Relationship Id="rId4" Type="http://schemas.openxmlformats.org/officeDocument/2006/relationships/image" Target="../media/image261.png"/></Relationships>
</file>

<file path=ppt/slides/_rels/slide239.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hyperlink" Target="https://www.carbonbrief.org/a-rough-guide-to-tidal-lagoons/" TargetMode="External"/><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image" Target="../media/image256.gif"/><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hyperlink" Target="https://www.belspo.be/belspo/ssd/science/reports/boreas%20finaal_rapport_ml.pdf" TargetMode="External"/><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hyperlink" Target="https://www.belspo.be/belspo/ssd/science/reports/boreas%20finaal_rapport_ml.pdf" TargetMode="External"/><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hyperlink" Target="https://cs.stanford.edu/people/zjl/tide.html" TargetMode="External"/><Relationship Id="rId2" Type="http://schemas.openxmlformats.org/officeDocument/2006/relationships/hyperlink" Target="https://ui.adsabs.harvard.edu/abs/1998DSRI...45.1977M"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69.jpeg"/><Relationship Id="rId7" Type="http://schemas.openxmlformats.org/officeDocument/2006/relationships/hyperlink" Target="https://scholarsarchive.byu.edu/cgi/viewcontent.cgi?article=1095&amp;context=openwater" TargetMode="Externa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hyperlink" Target="http://www-g.eng.cam.ac.uk/impee/?section=topics&amp;topic=RecyclePlastics&amp;page=slideshow" TargetMode="External"/><Relationship Id="rId5" Type="http://schemas.openxmlformats.org/officeDocument/2006/relationships/image" Target="../media/image279.png"/><Relationship Id="rId4" Type="http://schemas.openxmlformats.org/officeDocument/2006/relationships/image" Target="../media/image270.png"/></Relationships>
</file>

<file path=ppt/slides/_rels/slide25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hyperlink" Target="https://doi.org/10.1080/19397038.2016.1233296" TargetMode="External"/><Relationship Id="rId5" Type="http://schemas.openxmlformats.org/officeDocument/2006/relationships/image" Target="../media/image274.jpeg"/><Relationship Id="rId4" Type="http://schemas.openxmlformats.org/officeDocument/2006/relationships/image" Target="../media/image273.png"/></Relationships>
</file>

<file path=ppt/slides/_rels/slide256.xml.rels><?xml version="1.0" encoding="UTF-8" standalone="yes"?>
<Relationships xmlns="http://schemas.openxmlformats.org/package/2006/relationships"><Relationship Id="rId3" Type="http://schemas.openxmlformats.org/officeDocument/2006/relationships/hyperlink" Target="https://www.papertr.com/paper-consumption-in-offices/" TargetMode="External"/><Relationship Id="rId2" Type="http://schemas.openxmlformats.org/officeDocument/2006/relationships/image" Target="../media/image284.png"/><Relationship Id="rId1" Type="http://schemas.openxmlformats.org/officeDocument/2006/relationships/slideLayout" Target="../slideLayouts/slideLayout7.xml"/><Relationship Id="rId4" Type="http://schemas.openxmlformats.org/officeDocument/2006/relationships/hyperlink" Target="http://large.stanford.edu/courses/2014/ph240/pope2/docs/CSS03-04.pdf"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s://oecotextiles.blog/2009/06/16/what-is-the-energy-profile-of-the-textile-industry/" TargetMode="External"/><Relationship Id="rId2" Type="http://schemas.openxmlformats.org/officeDocument/2006/relationships/image" Target="../media/image317.png"/><Relationship Id="rId1" Type="http://schemas.openxmlformats.org/officeDocument/2006/relationships/slideLayout" Target="../slideLayouts/slideLayout7.xml"/><Relationship Id="rId5" Type="http://schemas.openxmlformats.org/officeDocument/2006/relationships/image" Target="../media/image276.jpeg"/><Relationship Id="rId4" Type="http://schemas.openxmlformats.org/officeDocument/2006/relationships/image" Target="../media/image275.jpeg"/></Relationships>
</file>

<file path=ppt/slides/_rels/slide25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conferences.sigcomm.org/hotnets/2011/papers/hotnetsX-final56.pdf"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s://doi.org/10.1016/j.egypro.2017.12.481" TargetMode="External"/><Relationship Id="rId2" Type="http://schemas.openxmlformats.org/officeDocument/2006/relationships/image" Target="../media/image291.png"/><Relationship Id="rId1" Type="http://schemas.openxmlformats.org/officeDocument/2006/relationships/slideLayout" Target="../slideLayouts/slideLayout7.xml"/><Relationship Id="rId4" Type="http://schemas.openxmlformats.org/officeDocument/2006/relationships/hyperlink" Target="https://ec.europa.eu/eurostat/cache/digpub/housing/bloc-1b.html#:~:text=The%20size%20of%20housing%20can,Netherlands%20(all%202.1%20room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ourworldindata.org/energy-definitions" TargetMode="External"/></Relationships>
</file>

<file path=ppt/slides/_rels/slide260.xml.rels><?xml version="1.0" encoding="UTF-8" standalone="yes"?>
<Relationships xmlns="http://schemas.openxmlformats.org/package/2006/relationships"><Relationship Id="rId3" Type="http://schemas.openxmlformats.org/officeDocument/2006/relationships/hyperlink" Target="https://doi.org/10.3390/en13092396" TargetMode="External"/><Relationship Id="rId2" Type="http://schemas.openxmlformats.org/officeDocument/2006/relationships/image" Target="../media/image294.png"/><Relationship Id="rId1" Type="http://schemas.openxmlformats.org/officeDocument/2006/relationships/slideLayout" Target="../slideLayouts/slideLayout7.xml"/><Relationship Id="rId5" Type="http://schemas.openxmlformats.org/officeDocument/2006/relationships/hyperlink" Target="https://doi.org/10.1016/j.enbuild.2018.03.003" TargetMode="External"/><Relationship Id="rId4" Type="http://schemas.openxmlformats.org/officeDocument/2006/relationships/image" Target="../media/image296.png"/></Relationships>
</file>

<file path=ppt/slides/_rels/slide26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98.png"/><Relationship Id="rId1" Type="http://schemas.openxmlformats.org/officeDocument/2006/relationships/slideLayout" Target="../slideLayouts/slideLayout7.xml"/><Relationship Id="rId5" Type="http://schemas.openxmlformats.org/officeDocument/2006/relationships/hyperlink" Target="https://statbel.fgov.be/en/themes/mobility/transport/road-freight-transport#figures" TargetMode="External"/><Relationship Id="rId4" Type="http://schemas.openxmlformats.org/officeDocument/2006/relationships/hyperlink" Target="https://www.withouthotair.com/c1/page_6.shtml" TargetMode="External"/></Relationships>
</file>

<file path=ppt/slides/_rels/slide262.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000.png"/><Relationship Id="rId2" Type="http://schemas.openxmlformats.org/officeDocument/2006/relationships/image" Target="../media/image305.png"/><Relationship Id="rId1" Type="http://schemas.openxmlformats.org/officeDocument/2006/relationships/slideLayout" Target="../slideLayouts/slideLayout2.xml"/><Relationship Id="rId5" Type="http://schemas.openxmlformats.org/officeDocument/2006/relationships/image" Target="../media/image3020.png"/><Relationship Id="rId4" Type="http://schemas.openxmlformats.org/officeDocument/2006/relationships/image" Target="../media/image30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hyperlink" Target="https://www.geological-digressions.com/measures-of-temperature-in-the-bowels-of-the-earth/" TargetMode="External"/><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309.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hyperlink" Target="https://www.wsj.com/business/energy-oil/frackers-are-now-drilling-for-clean-power-fb613dbf" TargetMode="External"/><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318.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08.jpeg"/><Relationship Id="rId4" Type="http://schemas.openxmlformats.org/officeDocument/2006/relationships/image" Target="../media/image307.jpeg"/></Relationships>
</file>

<file path=ppt/slides/_rels/slide29.xml.rels><?xml version="1.0" encoding="UTF-8" standalone="yes"?>
<Relationships xmlns="http://schemas.openxmlformats.org/package/2006/relationships"><Relationship Id="rId3" Type="http://schemas.openxmlformats.org/officeDocument/2006/relationships/hyperlink" Target="https://www.eia.gov/tools/faqs/faq.php?id=667&amp;t=2"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2.xml"/><Relationship Id="rId4" Type="http://schemas.openxmlformats.org/officeDocument/2006/relationships/image" Target="../media/image314.jpeg"/></Relationships>
</file>

<file path=ppt/slides/_rels/slide297.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2.xml"/><Relationship Id="rId4" Type="http://schemas.openxmlformats.org/officeDocument/2006/relationships/image" Target="../media/image3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177/0361198118793244" TargetMode="Externa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i.org/10.1080/15472450.2012.719455"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3.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hyperlink" Target="https://doi.org/10.1051/matecconf/201815202011" TargetMode="External"/><Relationship Id="rId2" Type="http://schemas.openxmlformats.org/officeDocument/2006/relationships/image" Target="../media/image324.jpeg"/><Relationship Id="rId1" Type="http://schemas.openxmlformats.org/officeDocument/2006/relationships/slideLayout" Target="../slideLayouts/slideLayout2.xml"/><Relationship Id="rId4" Type="http://schemas.openxmlformats.org/officeDocument/2006/relationships/image" Target="../media/image325.png"/></Relationships>
</file>

<file path=ppt/slides/_rels/slide309.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2.xml"/><Relationship Id="rId5" Type="http://schemas.openxmlformats.org/officeDocument/2006/relationships/hyperlink" Target="https://ev-database.org/" TargetMode="External"/><Relationship Id="rId4" Type="http://schemas.openxmlformats.org/officeDocument/2006/relationships/image" Target="../media/image329.jpeg"/></Relationships>
</file>

<file path=ppt/slides/_rels/slide311.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hyperlink" Target="https://evbox.com/be-fr/bornes-de-recharge/troniq-high-power#caract%C3%A9ristiques" TargetMode="Externa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hyperlink" Target="https://www.meticulousresearch.com/blog/313/ev-battery-recycling-a-comprehensive-look-at-direct-pyro-hydro-and-other-processes" TargetMode="Externa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hyperlink" Target="https://www.meticulousresearch.com/blog/313/ev-battery-recycling-a-comprehensive-look-at-direct-pyro-hydro-and-other-processes" TargetMode="External"/><Relationship Id="rId2" Type="http://schemas.openxmlformats.org/officeDocument/2006/relationships/hyperlink" Target="https://doi.org/10.1002/anie.202414899" TargetMode="Externa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2.xml"/><Relationship Id="rId4" Type="http://schemas.openxmlformats.org/officeDocument/2006/relationships/image" Target="../media/image391.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image" Target="../media/image398.png"/><Relationship Id="rId5" Type="http://schemas.openxmlformats.org/officeDocument/2006/relationships/image" Target="../media/image397.png"/><Relationship Id="rId4" Type="http://schemas.openxmlformats.org/officeDocument/2006/relationships/image" Target="../media/image3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image" Target="../media/image407.png"/><Relationship Id="rId5" Type="http://schemas.openxmlformats.org/officeDocument/2006/relationships/image" Target="../media/image406.png"/><Relationship Id="rId4" Type="http://schemas.openxmlformats.org/officeDocument/2006/relationships/image" Target="../media/image405.png"/></Relationships>
</file>

<file path=ppt/slides/_rels/slide33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nergy.ec.europa.eu/topics/markets-and-consumers/actions-and-measures-energy-prices/playing-my-part_en" TargetMode="Externa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hyperlink" Target="https://doi.org/10.1002/wene.517" TargetMode="Externa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xml"/><Relationship Id="rId5" Type="http://schemas.openxmlformats.org/officeDocument/2006/relationships/image" Target="../media/image369.jpeg"/><Relationship Id="rId4" Type="http://schemas.openxmlformats.org/officeDocument/2006/relationships/image" Target="../media/image427.png"/></Relationships>
</file>

<file path=ppt/slides/_rels/slide3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8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2.xml"/><Relationship Id="rId5" Type="http://schemas.openxmlformats.org/officeDocument/2006/relationships/image" Target="../media/image378.jpeg"/><Relationship Id="rId4" Type="http://schemas.openxmlformats.org/officeDocument/2006/relationships/image" Target="../media/image377.jpeg"/></Relationships>
</file>

<file path=ppt/slides/_rels/slide37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pn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7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377.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383.jpeg"/><Relationship Id="rId1" Type="http://schemas.openxmlformats.org/officeDocument/2006/relationships/slideLayout" Target="../slideLayouts/slideLayout7.xml"/><Relationship Id="rId4" Type="http://schemas.openxmlformats.org/officeDocument/2006/relationships/hyperlink" Target="https://cms.law/en/int/expert-guides/cms-expert-guide-to-energy-storage/switzerland" TargetMode="Externa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Layout" Target="../slideLayouts/slideLayout7.xml"/><Relationship Id="rId5" Type="http://schemas.openxmlformats.org/officeDocument/2006/relationships/image" Target="../media/image451.png"/><Relationship Id="rId4" Type="http://schemas.openxmlformats.org/officeDocument/2006/relationships/image" Target="../media/image450.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2" Type="http://schemas.openxmlformats.org/officeDocument/2006/relationships/hyperlink" Target="https://blog-isige.minesparis.psl.eu/2024/12/09/next-generation-battery-technologie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3" Type="http://schemas.openxmlformats.org/officeDocument/2006/relationships/hyperlink" Target="https://about.bnef.com/blog/lithium-ion-battery-pack-prices-see-largest-drop-since-2017-falling-to-115-per-kilowatt-hour-bloombergnef/" TargetMode="External"/><Relationship Id="rId2" Type="http://schemas.openxmlformats.org/officeDocument/2006/relationships/image" Target="../media/image387.pn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hyperlink" Target="https://thundersaidenergy.com/downloads/lithium-ion-batteries-for-electric-vehicles-what-costs/"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8.png"/></Relationships>
</file>

<file path=ppt/slides/_rels/slide392.xml.rels><?xml version="1.0" encoding="UTF-8" standalone="yes"?>
<Relationships xmlns="http://schemas.openxmlformats.org/package/2006/relationships"><Relationship Id="rId3" Type="http://schemas.openxmlformats.org/officeDocument/2006/relationships/hyperlink" Target="https://mmta.co.uk/the-sodium-ion-batteries-a-complementary-technology-to-lithium-ion-batteries/" TargetMode="External"/><Relationship Id="rId2" Type="http://schemas.openxmlformats.org/officeDocument/2006/relationships/image" Target="../media/image389.jpeg"/><Relationship Id="rId1" Type="http://schemas.openxmlformats.org/officeDocument/2006/relationships/slideLayout" Target="../slideLayouts/slideLayout7.xml"/><Relationship Id="rId4" Type="http://schemas.openxmlformats.org/officeDocument/2006/relationships/hyperlink" Target="https://www.energymonitor.ai/energy-storage/exclusive-sodium-batteries-to-disrupt-energy-storage-market/" TargetMode="External"/></Relationships>
</file>

<file path=ppt/slides/_rels/slide393.xml.rels><?xml version="1.0" encoding="UTF-8" standalone="yes"?>
<Relationships xmlns="http://schemas.openxmlformats.org/package/2006/relationships"><Relationship Id="rId2" Type="http://schemas.openxmlformats.org/officeDocument/2006/relationships/hyperlink" Target="https://www.lazard.com/media/5amjxc3g/lazards-lcoeplus-april-2023.pdf" TargetMode="External"/><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media/image413.png"/><Relationship Id="rId1" Type="http://schemas.openxmlformats.org/officeDocument/2006/relationships/slideLayout" Target="../slideLayouts/slideLayout7.xml"/><Relationship Id="rId5" Type="http://schemas.openxmlformats.org/officeDocument/2006/relationships/image" Target="../media/image464.png"/><Relationship Id="rId4" Type="http://schemas.openxmlformats.org/officeDocument/2006/relationships/image" Target="../media/image463.png"/></Relationships>
</file>

<file path=ppt/slides/_rels/slide395.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16.png"/><Relationship Id="rId1" Type="http://schemas.openxmlformats.org/officeDocument/2006/relationships/slideLayout" Target="../slideLayouts/slideLayout7.xml"/><Relationship Id="rId5" Type="http://schemas.openxmlformats.org/officeDocument/2006/relationships/image" Target="../media/image417.png"/><Relationship Id="rId4" Type="http://schemas.openxmlformats.org/officeDocument/2006/relationships/image" Target="../media/image468.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image" Target="../media/image414.png"/><Relationship Id="rId1" Type="http://schemas.openxmlformats.org/officeDocument/2006/relationships/slideLayout" Target="../slideLayouts/slideLayout7.xml"/><Relationship Id="rId4" Type="http://schemas.openxmlformats.org/officeDocument/2006/relationships/image" Target="../media/image418.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damien-ernst.b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2.xml"/><Relationship Id="rId5" Type="http://schemas.openxmlformats.org/officeDocument/2006/relationships/image" Target="../media/image421.png"/><Relationship Id="rId4" Type="http://schemas.openxmlformats.org/officeDocument/2006/relationships/image" Target="../media/image420.png"/></Relationships>
</file>

<file path=ppt/slides/_rels/slide401.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423.pn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428.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3" Type="http://schemas.openxmlformats.org/officeDocument/2006/relationships/image" Target="../media/image432.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433.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hyperlink" Target="https://hdl.handle.net/2268/325667" TargetMode="Externa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3" Type="http://schemas.openxmlformats.org/officeDocument/2006/relationships/hyperlink" Target="https://medium.com/harvard-china-project/does-the-path-to-a-low-carbon-future-run-through-a-global-grid-43ea7ed06d21" TargetMode="External"/><Relationship Id="rId2" Type="http://schemas.openxmlformats.org/officeDocument/2006/relationships/image" Target="../media/image403.jpeg"/><Relationship Id="rId1" Type="http://schemas.openxmlformats.org/officeDocument/2006/relationships/slideLayout" Target="../slideLayouts/slideLayout2.xml"/><Relationship Id="rId4" Type="http://schemas.openxmlformats.org/officeDocument/2006/relationships/hyperlink" Target="https://orbi.uliege.be/handle/2268/144423#details" TargetMode="Externa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hyperlink" Target="https://orbi.uliege.be/bitstream/2268/173594/1/ernst-fluctuations.pdf" TargetMode="External"/><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0.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3" Type="http://schemas.openxmlformats.org/officeDocument/2006/relationships/hyperlink" Target="https://www.economist.com/leaders/2025/01/23/to-make-electricity-cheaper-and-greener-connect-the-worlds-grids?utm_medium=social-media.content.np&amp;utm_source=facebook&amp;utm_campaign=editorial-social&amp;utm_content=discovery.content&amp;fbclid=IwY2xjawJN15xleHRuA2FlbQIxMAABHaetniUY4i_V7pv959AaAwV5UFsRYQWMo7B301JH1UmQEkbs05vUihRF_A_aem_OqYn15_OJAolvMpywlbHgg" TargetMode="External"/><Relationship Id="rId2" Type="http://schemas.openxmlformats.org/officeDocument/2006/relationships/image" Target="../media/image410.jpeg"/><Relationship Id="rId1" Type="http://schemas.openxmlformats.org/officeDocument/2006/relationships/slideLayout" Target="../slideLayouts/slideLayout2.xml"/><Relationship Id="rId4" Type="http://schemas.openxmlformats.org/officeDocument/2006/relationships/hyperlink" Target="https://orbi.uliege.be/handle/2268/144423#details" TargetMode="External"/></Relationships>
</file>

<file path=ppt/slides/_rels/slide42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r.search.yahoo.com/_ylt=AwrEufp8V.FnBQIAY.5XNyoA;_ylu=Y29sbwNiZjEEcG9zAzEEdnRpZAMEc2VjA3Ny/RV=2/RE=1744030844/RO=10/RU=https%3a%2f%2fwww.swp-berlin.org%2f10.18449%2f2022RP06%2f/RK=2/RS=LvCHUwF4sLPkG0q_WMUqtkKgOes-" TargetMode="External"/><Relationship Id="rId4" Type="http://schemas.openxmlformats.org/officeDocument/2006/relationships/image" Target="../media/image412.jpg"/></Relationships>
</file>

<file path=ppt/slides/_rels/slide426.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9.png"/></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421.jpg"/><Relationship Id="rId2" Type="http://schemas.openxmlformats.org/officeDocument/2006/relationships/image" Target="../media/image420.jpg"/><Relationship Id="rId1" Type="http://schemas.openxmlformats.org/officeDocument/2006/relationships/slideLayout" Target="../slideLayouts/slideLayout7.xml"/><Relationship Id="rId5" Type="http://schemas.openxmlformats.org/officeDocument/2006/relationships/image" Target="../media/image424.png"/><Relationship Id="rId4" Type="http://schemas.openxmlformats.org/officeDocument/2006/relationships/image" Target="../media/image422.png"/></Relationships>
</file>

<file path=ppt/slides/_rels/slide429.xml.rels><?xml version="1.0" encoding="UTF-8" standalone="yes"?>
<Relationships xmlns="http://schemas.openxmlformats.org/package/2006/relationships"><Relationship Id="rId3" Type="http://schemas.openxmlformats.org/officeDocument/2006/relationships/hyperlink" Target="https://orbi.uliege.be/handle/2268/309761"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30.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466.png"/><Relationship Id="rId1" Type="http://schemas.openxmlformats.org/officeDocument/2006/relationships/slideLayout" Target="../slideLayouts/slideLayout6.xml"/><Relationship Id="rId4" Type="http://schemas.openxmlformats.org/officeDocument/2006/relationships/image" Target="../media/image429.png"/></Relationships>
</file>

<file path=ppt/slides/_rels/slide431.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434.pn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5.png"/><Relationship Id="rId1" Type="http://schemas.openxmlformats.org/officeDocument/2006/relationships/slideLayout" Target="../slideLayouts/slideLayout2.xml"/><Relationship Id="rId4" Type="http://schemas.openxmlformats.org/officeDocument/2006/relationships/image" Target="../media/image511.png"/></Relationships>
</file>

<file path=ppt/slides/_rels/slide435.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entsog.eu/sites/default/files/2025-01/ENTSOG_GIE_SYSCAP_2025_1600x1200_FULL_114_FLAT.pdf" TargetMode="External"/></Relationships>
</file>

<file path=ppt/slides/_rels/slide437.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8.xml.rels><?xml version="1.0" encoding="UTF-8" standalone="yes"?>
<Relationships xmlns="http://schemas.openxmlformats.org/package/2006/relationships"><Relationship Id="rId2" Type="http://schemas.openxmlformats.org/officeDocument/2006/relationships/image" Target="../media/image441.jp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hyperlink" Target="https://doi.org/10.1016/j.joule.2018.05.006" TargetMode="External"/><Relationship Id="rId2" Type="http://schemas.openxmlformats.org/officeDocument/2006/relationships/image" Target="../media/image448.jpeg"/><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455.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orbi.uliege.be/bitstream/2268/309679/1/Dachet2024.pdf" TargetMode="External"/></Relationships>
</file>

<file path=ppt/slides/_rels/slide449.xml.rels><?xml version="1.0" encoding="UTF-8" standalone="yes"?>
<Relationships xmlns="http://schemas.openxmlformats.org/package/2006/relationships"><Relationship Id="rId3" Type="http://schemas.openxmlformats.org/officeDocument/2006/relationships/image" Target="../media/image45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59.jpeg"/><Relationship Id="rId4" Type="http://schemas.openxmlformats.org/officeDocument/2006/relationships/image" Target="../media/image458.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image" Target="../media/image460.png"/><Relationship Id="rId1" Type="http://schemas.openxmlformats.org/officeDocument/2006/relationships/slideLayout" Target="../slideLayouts/slideLayout2.xml"/><Relationship Id="rId5" Type="http://schemas.openxmlformats.org/officeDocument/2006/relationships/hyperlink" Target="https://orbi.uliege.be/handle/2268/230016" TargetMode="External"/><Relationship Id="rId4" Type="http://schemas.openxmlformats.org/officeDocument/2006/relationships/image" Target="../media/image462.jpeg"/></Relationships>
</file>

<file path=ppt/slides/_rels/slide451.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9.png"/></Relationships>
</file>

<file path=ppt/slides/_rels/slide452.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jpeg"/><Relationship Id="rId1" Type="http://schemas.openxmlformats.org/officeDocument/2006/relationships/slideLayout" Target="../slideLayouts/slideLayout2.xml"/><Relationship Id="rId4" Type="http://schemas.openxmlformats.org/officeDocument/2006/relationships/image" Target="../media/image472.png"/></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image" Target="../media/image532.png"/><Relationship Id="rId1" Type="http://schemas.openxmlformats.org/officeDocument/2006/relationships/slideLayout" Target="../slideLayouts/slideLayout2.xml"/><Relationship Id="rId5" Type="http://schemas.openxmlformats.org/officeDocument/2006/relationships/image" Target="../media/image535.png"/><Relationship Id="rId4" Type="http://schemas.openxmlformats.org/officeDocument/2006/relationships/image" Target="../media/image534.png"/></Relationships>
</file>

<file path=ppt/slides/_rels/slide455.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2.xml"/><Relationship Id="rId4" Type="http://schemas.openxmlformats.org/officeDocument/2006/relationships/image" Target="../media/image476.jpeg"/></Relationships>
</file>

<file path=ppt/slides/_rels/slide456.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41.png"/></Relationships>
</file>

<file path=ppt/slides/_rels/slide45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image" Target="../media/image477.jpg"/><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478.jpg"/><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3" Type="http://schemas.openxmlformats.org/officeDocument/2006/relationships/image" Target="../media/image47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8" Type="http://schemas.openxmlformats.org/officeDocument/2006/relationships/hyperlink" Target="https://hdl.handle.net/2268/327232" TargetMode="External"/><Relationship Id="rId3" Type="http://schemas.openxmlformats.org/officeDocument/2006/relationships/hyperlink" Target="https://hdl.handle.net/2268/230029" TargetMode="External"/><Relationship Id="rId7" Type="http://schemas.openxmlformats.org/officeDocument/2006/relationships/hyperlink" Target="https://hdl.handle.net/2268/30976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hdl.handle.net/2268/309679" TargetMode="External"/><Relationship Id="rId5" Type="http://schemas.openxmlformats.org/officeDocument/2006/relationships/hyperlink" Target="https://hdl.handle.net/2268/211405" TargetMode="External"/><Relationship Id="rId10" Type="http://schemas.openxmlformats.org/officeDocument/2006/relationships/hyperlink" Target="https://hdl.handle.net/2268/307481" TargetMode="External"/><Relationship Id="rId4" Type="http://schemas.openxmlformats.org/officeDocument/2006/relationships/hyperlink" Target="https://hdl.handle.net/2268/250796" TargetMode="External"/><Relationship Id="rId9" Type="http://schemas.openxmlformats.org/officeDocument/2006/relationships/hyperlink" Target="https://hdl.handle.net/2268/313825" TargetMode="External"/></Relationships>
</file>

<file path=ppt/slides/_rels/slide465.xml.rels><?xml version="1.0" encoding="UTF-8" standalone="yes"?>
<Relationships xmlns="http://schemas.openxmlformats.org/package/2006/relationships"><Relationship Id="rId8" Type="http://schemas.openxmlformats.org/officeDocument/2006/relationships/hyperlink" Target="https://hdl.handle.net/2268/291606" TargetMode="External"/><Relationship Id="rId3" Type="http://schemas.openxmlformats.org/officeDocument/2006/relationships/hyperlink" Target="https://hdl.handle.net/2268/288534" TargetMode="External"/><Relationship Id="rId7" Type="http://schemas.openxmlformats.org/officeDocument/2006/relationships/hyperlink" Target="https://hdl.handle.net/2268/32704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hdl.handle.net/2268/323606" TargetMode="External"/><Relationship Id="rId5" Type="http://schemas.openxmlformats.org/officeDocument/2006/relationships/hyperlink" Target="https://hdl.handle.net/2268/296930" TargetMode="External"/><Relationship Id="rId4" Type="http://schemas.openxmlformats.org/officeDocument/2006/relationships/hyperlink" Target="https://hdl.handle.net/2268/310172" TargetMode="External"/></Relationships>
</file>

<file path=ppt/slides/_rels/slide466.xml.rels><?xml version="1.0" encoding="UTF-8" standalone="yes"?>
<Relationships xmlns="http://schemas.openxmlformats.org/package/2006/relationships"><Relationship Id="rId3" Type="http://schemas.openxmlformats.org/officeDocument/2006/relationships/hyperlink" Target="https://hdl.handle.net/2268/240858" TargetMode="External"/><Relationship Id="rId2" Type="http://schemas.openxmlformats.org/officeDocument/2006/relationships/image" Target="../media/image480.jpe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hyperlink" Target="https://www.britannica.com/technology/nuclear-reactor" TargetMode="External"/><Relationship Id="rId1" Type="http://schemas.openxmlformats.org/officeDocument/2006/relationships/slideLayout" Target="../slideLayouts/slideLayout2.xml"/><Relationship Id="rId6" Type="http://schemas.openxmlformats.org/officeDocument/2006/relationships/image" Target="../media/image484.png"/><Relationship Id="rId5" Type="http://schemas.openxmlformats.org/officeDocument/2006/relationships/image" Target="../media/image483.png"/><Relationship Id="rId4" Type="http://schemas.openxmlformats.org/officeDocument/2006/relationships/image" Target="../media/image482.png"/></Relationships>
</file>

<file path=ppt/slides/_rels/slide468.xml.rels><?xml version="1.0" encoding="UTF-8" standalone="yes"?>
<Relationships xmlns="http://schemas.openxmlformats.org/package/2006/relationships"><Relationship Id="rId3" Type="http://schemas.openxmlformats.org/officeDocument/2006/relationships/hyperlink" Target="https://virginianuclear.org/december-2-1957-shippingport-atomic-power-station-becomes-the-worlds-first-atomic-electric-power-plant-devoted-exclusively-to-peacetime-uses/" TargetMode="External"/><Relationship Id="rId2" Type="http://schemas.openxmlformats.org/officeDocument/2006/relationships/image" Target="../media/image485.jpeg"/><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image" Target="../media/image4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2" Type="http://schemas.openxmlformats.org/officeDocument/2006/relationships/image" Target="../media/image488.pn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489.jpe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5.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image" Target="../media/image557.png"/><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1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image" Target="../media/image491.jpe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564.png"/><Relationship Id="rId5" Type="http://schemas.openxmlformats.org/officeDocument/2006/relationships/image" Target="../media/image493.jpeg"/><Relationship Id="rId4" Type="http://schemas.openxmlformats.org/officeDocument/2006/relationships/image" Target="../media/image492.png"/></Relationships>
</file>

<file path=ppt/slides/_rels/slide479.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3" Type="http://schemas.openxmlformats.org/officeDocument/2006/relationships/hyperlink" Target="https://www.oecd-nea.org/jcms/pl_15080/uranium-2018-resources-production-and-demand?details=true" TargetMode="External"/><Relationship Id="rId2" Type="http://schemas.openxmlformats.org/officeDocument/2006/relationships/image" Target="../media/image495.png"/><Relationship Id="rId1" Type="http://schemas.openxmlformats.org/officeDocument/2006/relationships/slideLayout" Target="../slideLayouts/slideLayout12.xml"/><Relationship Id="rId4" Type="http://schemas.openxmlformats.org/officeDocument/2006/relationships/image" Target="../media/image567.png"/></Relationships>
</file>

<file path=ppt/slides/_rels/slide482.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522.png"/><Relationship Id="rId1" Type="http://schemas.openxmlformats.org/officeDocument/2006/relationships/slideLayout" Target="../slideLayouts/slideLayout12.xml"/><Relationship Id="rId4" Type="http://schemas.openxmlformats.org/officeDocument/2006/relationships/hyperlink" Target="https://phys.org/news/2019-05-bio-inspired-material-oceans-uranium-sustainable.html" TargetMode="External"/></Relationships>
</file>

<file path=ppt/slides/_rels/slide483.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3" Type="http://schemas.openxmlformats.org/officeDocument/2006/relationships/image" Target="../media/image572.png"/><Relationship Id="rId2" Type="http://schemas.openxmlformats.org/officeDocument/2006/relationships/image" Target="../media/image571.png"/><Relationship Id="rId1" Type="http://schemas.openxmlformats.org/officeDocument/2006/relationships/slideLayout" Target="../slideLayouts/slideLayout2.xml"/><Relationship Id="rId4" Type="http://schemas.openxmlformats.org/officeDocument/2006/relationships/image" Target="../media/image573.png"/></Relationships>
</file>

<file path=ppt/slides/_rels/slide485.xml.rels><?xml version="1.0" encoding="UTF-8" standalone="yes"?>
<Relationships xmlns="http://schemas.openxmlformats.org/package/2006/relationships"><Relationship Id="rId3" Type="http://schemas.openxmlformats.org/officeDocument/2006/relationships/image" Target="../media/image575.png"/><Relationship Id="rId2" Type="http://schemas.openxmlformats.org/officeDocument/2006/relationships/image" Target="../media/image574.png"/><Relationship Id="rId1" Type="http://schemas.openxmlformats.org/officeDocument/2006/relationships/slideLayout" Target="../slideLayouts/slideLayout12.xml"/></Relationships>
</file>

<file path=ppt/slides/_rels/slide486.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498.jpeg"/><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image" Target="../media/image504.jpeg"/><Relationship Id="rId1" Type="http://schemas.openxmlformats.org/officeDocument/2006/relationships/slideLayout" Target="../slideLayouts/slideLayout12.xml"/></Relationships>
</file>

<file path=ppt/slides/_rels/slide491.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12.xml"/></Relationships>
</file>

<file path=ppt/slides/_rels/slide492.xml.rels><?xml version="1.0" encoding="UTF-8" standalone="yes"?>
<Relationships xmlns="http://schemas.openxmlformats.org/package/2006/relationships"><Relationship Id="rId3" Type="http://schemas.openxmlformats.org/officeDocument/2006/relationships/hyperlink" Target="https://doi.org/10.1016/j.cub.2015.08.017" TargetMode="External"/><Relationship Id="rId2" Type="http://schemas.openxmlformats.org/officeDocument/2006/relationships/image" Target="../media/image508.jpeg"/><Relationship Id="rId1" Type="http://schemas.openxmlformats.org/officeDocument/2006/relationships/slideLayout" Target="../slideLayouts/slideLayout12.xml"/></Relationships>
</file>

<file path=ppt/slides/_rels/slide493.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image" Target="../media/image509.jpeg"/><Relationship Id="rId1" Type="http://schemas.openxmlformats.org/officeDocument/2006/relationships/slideLayout" Target="../slideLayouts/slideLayout12.xml"/></Relationships>
</file>

<file path=ppt/slides/_rels/slide494.xml.rels><?xml version="1.0" encoding="UTF-8" standalone="yes"?>
<Relationships xmlns="http://schemas.openxmlformats.org/package/2006/relationships"><Relationship Id="rId2" Type="http://schemas.openxmlformats.org/officeDocument/2006/relationships/image" Target="../media/image511.jpeg"/><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1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12.xml"/></Relationships>
</file>

<file path=ppt/slides/_rels/slide498.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38.png"/><Relationship Id="rId1" Type="http://schemas.openxmlformats.org/officeDocument/2006/relationships/slideLayout" Target="../slideLayouts/slideLayout12.xml"/><Relationship Id="rId4" Type="http://schemas.openxmlformats.org/officeDocument/2006/relationships/image" Target="../media/image515.png"/></Relationships>
</file>

<file path=ppt/slides/_rels/slide499.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ce.com/products/27996665/Dutch-TTF-Gas-Futures/data?marketId=5733529&amp;span=3"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595.png"/><Relationship Id="rId1" Type="http://schemas.openxmlformats.org/officeDocument/2006/relationships/slideLayout" Target="../slideLayouts/slideLayout12.xml"/></Relationships>
</file>

<file path=ppt/slides/_rels/slide502.xml.rels><?xml version="1.0" encoding="UTF-8" standalone="yes"?>
<Relationships xmlns="http://schemas.openxmlformats.org/package/2006/relationships"><Relationship Id="rId3" Type="http://schemas.openxmlformats.org/officeDocument/2006/relationships/image" Target="../media/image596.png"/><Relationship Id="rId2" Type="http://schemas.openxmlformats.org/officeDocument/2006/relationships/hyperlink" Target="https://www.oecd-nea.org/upload/docs/application/pdf/2020-12/egc-2020_2020-12-09_18-26-46_781.pdf" TargetMode="External"/><Relationship Id="rId1" Type="http://schemas.openxmlformats.org/officeDocument/2006/relationships/slideLayout" Target="../slideLayouts/slideLayout12.xml"/><Relationship Id="rId5" Type="http://schemas.openxmlformats.org/officeDocument/2006/relationships/image" Target="../media/image519.jpeg"/><Relationship Id="rId4" Type="http://schemas.openxmlformats.org/officeDocument/2006/relationships/image" Target="../media/image518.jpeg"/></Relationships>
</file>

<file path=ppt/slides/_rels/slide503.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image" Target="../media/image548.png"/><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3" Type="http://schemas.openxmlformats.org/officeDocument/2006/relationships/image" Target="../media/image5490.png"/><Relationship Id="rId2" Type="http://schemas.openxmlformats.org/officeDocument/2006/relationships/hyperlink" Target="https://orbi.uliege.be/handle/2268/239969" TargetMode="External"/><Relationship Id="rId1" Type="http://schemas.openxmlformats.org/officeDocument/2006/relationships/slideLayout" Target="../slideLayouts/slideLayout12.xml"/></Relationships>
</file>

<file path=ppt/slides/_rels/slide505.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550.png"/><Relationship Id="rId1" Type="http://schemas.openxmlformats.org/officeDocument/2006/relationships/slideLayout" Target="../slideLayouts/slideLayout12.xml"/><Relationship Id="rId4" Type="http://schemas.openxmlformats.org/officeDocument/2006/relationships/image" Target="../media/image604.png"/></Relationships>
</file>

<file path=ppt/slides/_rels/slide506.xml.rels><?xml version="1.0" encoding="UTF-8" standalone="yes"?>
<Relationships xmlns="http://schemas.openxmlformats.org/package/2006/relationships"><Relationship Id="rId3" Type="http://schemas.openxmlformats.org/officeDocument/2006/relationships/hyperlink" Target="https://www.lazard.com/media/5amjxc3g/lazards-lcoeplus-april-2023.pdf" TargetMode="External"/><Relationship Id="rId2" Type="http://schemas.openxmlformats.org/officeDocument/2006/relationships/image" Target="../media/image551.png"/><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20.png"/><Relationship Id="rId1" Type="http://schemas.openxmlformats.org/officeDocument/2006/relationships/slideLayout" Target="../slideLayouts/slideLayout12.xml"/><Relationship Id="rId4" Type="http://schemas.openxmlformats.org/officeDocument/2006/relationships/hyperlink" Target="https://doi.org/10.3390/en10122169"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0.xml.rels><?xml version="1.0" encoding="UTF-8" standalone="yes"?>
<Relationships xmlns="http://schemas.openxmlformats.org/package/2006/relationships"><Relationship Id="rId2" Type="http://schemas.openxmlformats.org/officeDocument/2006/relationships/image" Target="../media/image523.png"/><Relationship Id="rId1" Type="http://schemas.openxmlformats.org/officeDocument/2006/relationships/slideLayout" Target="../slideLayouts/slideLayout12.xml"/></Relationships>
</file>

<file path=ppt/slides/_rels/slide511.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image" Target="../media/image525.jpeg"/><Relationship Id="rId1" Type="http://schemas.openxmlformats.org/officeDocument/2006/relationships/slideLayout" Target="../slideLayouts/slideLayout12.xml"/></Relationships>
</file>

<file path=ppt/slides/_rels/slide513.xml.rels><?xml version="1.0" encoding="UTF-8" standalone="yes"?>
<Relationships xmlns="http://schemas.openxmlformats.org/package/2006/relationships"><Relationship Id="rId2" Type="http://schemas.openxmlformats.org/officeDocument/2006/relationships/image" Target="../media/image526.jpeg"/><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hyperlink" Target="https://www.neimagazine.com/news/chinas-nuclear-energy-heating-project-begins-operation-11334908/?cf-view" TargetMode="External"/><Relationship Id="rId2" Type="http://schemas.openxmlformats.org/officeDocument/2006/relationships/image" Target="../media/image527.jpeg"/><Relationship Id="rId1" Type="http://schemas.openxmlformats.org/officeDocument/2006/relationships/slideLayout" Target="../slideLayouts/slideLayout12.xml"/></Relationships>
</file>

<file path=ppt/slides/_rels/slide515.xml.rels><?xml version="1.0" encoding="UTF-8" standalone="yes"?>
<Relationships xmlns="http://schemas.openxmlformats.org/package/2006/relationships"><Relationship Id="rId2" Type="http://schemas.openxmlformats.org/officeDocument/2006/relationships/image" Target="../media/image528.jpeg"/><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image" Target="../media/image529.jpeg"/><Relationship Id="rId1" Type="http://schemas.openxmlformats.org/officeDocument/2006/relationships/slideLayout" Target="../slideLayouts/slideLayout1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s://www.withouthotair.com/c1/page_6.shtml" TargetMode="External"/><Relationship Id="rId4" Type="http://schemas.openxmlformats.org/officeDocument/2006/relationships/image" Target="../media/image45.png"/></Relationships>
</file>

<file path=ppt/slides/_rels/slide520.xml.rels><?xml version="1.0" encoding="UTF-8" standalone="yes"?>
<Relationships xmlns="http://schemas.openxmlformats.org/package/2006/relationships"><Relationship Id="rId2" Type="http://schemas.openxmlformats.org/officeDocument/2006/relationships/image" Target="../media/image616.png"/><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522.xml.rels><?xml version="1.0" encoding="UTF-8" standalone="yes"?>
<Relationships xmlns="http://schemas.openxmlformats.org/package/2006/relationships"><Relationship Id="rId3" Type="http://schemas.openxmlformats.org/officeDocument/2006/relationships/image" Target="../media/image532.jpeg"/><Relationship Id="rId2" Type="http://schemas.openxmlformats.org/officeDocument/2006/relationships/image" Target="../media/image531.jpeg"/><Relationship Id="rId1" Type="http://schemas.openxmlformats.org/officeDocument/2006/relationships/slideLayout" Target="../slideLayouts/slideLayout1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5.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12.xml"/></Relationships>
</file>

<file path=ppt/slides/_rels/slide526.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12.xml"/></Relationships>
</file>

<file path=ppt/slides/_rels/slide527.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4.jpeg"/><Relationship Id="rId1" Type="http://schemas.openxmlformats.org/officeDocument/2006/relationships/slideLayout" Target="../slideLayouts/slideLayout12.xml"/><Relationship Id="rId4" Type="http://schemas.openxmlformats.org/officeDocument/2006/relationships/image" Target="../media/image537.jpeg"/></Relationships>
</file>

<file path=ppt/slides/_rels/slide528.xml.rels><?xml version="1.0" encoding="UTF-8" standalone="yes"?>
<Relationships xmlns="http://schemas.openxmlformats.org/package/2006/relationships"><Relationship Id="rId3" Type="http://schemas.openxmlformats.org/officeDocument/2006/relationships/image" Target="../media/image539.jpeg"/><Relationship Id="rId2" Type="http://schemas.openxmlformats.org/officeDocument/2006/relationships/image" Target="../media/image538.jpeg"/><Relationship Id="rId1" Type="http://schemas.openxmlformats.org/officeDocument/2006/relationships/slideLayout" Target="../slideLayouts/slideLayout12.xml"/><Relationship Id="rId4" Type="http://schemas.openxmlformats.org/officeDocument/2006/relationships/image" Target="../media/image540.jpeg"/></Relationships>
</file>

<file path=ppt/slides/_rels/slide52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12.xml"/><Relationship Id="rId4" Type="http://schemas.openxmlformats.org/officeDocument/2006/relationships/image" Target="../media/image54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30.xml.rels><?xml version="1.0" encoding="UTF-8" standalone="yes"?>
<Relationships xmlns="http://schemas.openxmlformats.org/package/2006/relationships"><Relationship Id="rId2" Type="http://schemas.openxmlformats.org/officeDocument/2006/relationships/image" Target="../media/image545.jpeg"/><Relationship Id="rId1" Type="http://schemas.openxmlformats.org/officeDocument/2006/relationships/slideLayout" Target="../slideLayouts/slideLayout12.xml"/></Relationships>
</file>

<file path=ppt/slides/_rels/slide531.xml.rels><?xml version="1.0" encoding="UTF-8" standalone="yes"?>
<Relationships xmlns="http://schemas.openxmlformats.org/package/2006/relationships"><Relationship Id="rId2" Type="http://schemas.openxmlformats.org/officeDocument/2006/relationships/image" Target="../media/image546.jpeg"/><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image" Target="../media/image632.png"/><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3" Type="http://schemas.openxmlformats.org/officeDocument/2006/relationships/hyperlink" Target="https://www.sciencedirect.com/science/article/pii/S0959378015000072" TargetMode="External"/><Relationship Id="rId2" Type="http://schemas.openxmlformats.org/officeDocument/2006/relationships/image" Target="../media/image547.jpeg"/><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3" Type="http://schemas.openxmlformats.org/officeDocument/2006/relationships/image" Target="../media/image582.png"/><Relationship Id="rId1" Type="http://schemas.openxmlformats.org/officeDocument/2006/relationships/slideLayout" Target="../slideLayouts/slideLayout2.xml"/><Relationship Id="rId4" Type="http://schemas.openxmlformats.org/officeDocument/2006/relationships/image" Target="../media/image583.png"/></Relationships>
</file>

<file path=ppt/slides/_rels/slide536.xml.rels><?xml version="1.0" encoding="UTF-8" standalone="yes"?>
<Relationships xmlns="http://schemas.openxmlformats.org/package/2006/relationships"><Relationship Id="rId3" Type="http://schemas.openxmlformats.org/officeDocument/2006/relationships/image" Target="../media/image584.pn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3" Type="http://schemas.openxmlformats.org/officeDocument/2006/relationships/image" Target="../media/image549.jpeg"/><Relationship Id="rId2" Type="http://schemas.openxmlformats.org/officeDocument/2006/relationships/image" Target="../media/image548.jpeg"/><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image" Target="../media/image550.jpeg"/><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3" Type="http://schemas.openxmlformats.org/officeDocument/2006/relationships/image" Target="../media/image553.jpeg"/><Relationship Id="rId2" Type="http://schemas.openxmlformats.org/officeDocument/2006/relationships/image" Target="../media/image5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0.xml.rels><?xml version="1.0" encoding="UTF-8" standalone="yes"?>
<Relationships xmlns="http://schemas.openxmlformats.org/package/2006/relationships"><Relationship Id="rId2" Type="http://schemas.openxmlformats.org/officeDocument/2006/relationships/image" Target="../media/image554.jpeg"/><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3" Type="http://schemas.openxmlformats.org/officeDocument/2006/relationships/image" Target="../media/image556.jpeg"/><Relationship Id="rId2" Type="http://schemas.openxmlformats.org/officeDocument/2006/relationships/image" Target="../media/image555.jpeg"/><Relationship Id="rId1" Type="http://schemas.openxmlformats.org/officeDocument/2006/relationships/slideLayout" Target="../slideLayouts/slideLayout7.xml"/><Relationship Id="rId5" Type="http://schemas.openxmlformats.org/officeDocument/2006/relationships/image" Target="../media/image558.jpeg"/><Relationship Id="rId4" Type="http://schemas.openxmlformats.org/officeDocument/2006/relationships/image" Target="../media/image557.jpeg"/></Relationships>
</file>

<file path=ppt/slides/_rels/slide542.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559.png"/><Relationship Id="rId1" Type="http://schemas.openxmlformats.org/officeDocument/2006/relationships/slideLayout" Target="../slideLayouts/slideLayout7.xml"/><Relationship Id="rId6" Type="http://schemas.openxmlformats.org/officeDocument/2006/relationships/image" Target="../media/image564.jpeg"/><Relationship Id="rId5" Type="http://schemas.openxmlformats.org/officeDocument/2006/relationships/image" Target="../media/image563.jpeg"/><Relationship Id="rId4" Type="http://schemas.openxmlformats.org/officeDocument/2006/relationships/image" Target="../media/image562.jpeg"/></Relationships>
</file>

<file path=ppt/slides/_rels/slide543.xml.rels><?xml version="1.0" encoding="UTF-8" standalone="yes"?>
<Relationships xmlns="http://schemas.openxmlformats.org/package/2006/relationships"><Relationship Id="rId2" Type="http://schemas.openxmlformats.org/officeDocument/2006/relationships/image" Target="../media/image565.png"/><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2" Type="http://schemas.openxmlformats.org/officeDocument/2006/relationships/image" Target="../media/image5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s://weather-and-climate.com/average-monthly-Wind-speed,waimes,Belgiu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revolution-energetique.com/breves/la-turbine-enercon-e-160-ep5-elue-eolienne-de-lannee/"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elia.be/en/customers/connection/grid-hosting-capacity" TargetMode="External"/><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hyperlink" Target="https://www.elia.be/-/media/project/elia/shared/documents/press-releases/2024/20240108_electricity-mix-2023-belgian_en.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ieeexplore.ieee.org/document/1429392"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withouthotair.com/c1/page_6.shtml"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orld101.cfr.org/global-era-issues/climate-change/greenhouse-effect"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newscientist.com/article/2415985-worlds-biggest-onshore-wind-turbine-blades-unveiled-in-china/" TargetMode="External"/><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s://rmi.org/wp-content/uploads/2017/05/2011-07_RenewableEnergysFootprintMyth.pdf"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rgipark.org.tr/en/download/article-file/382137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Greenhouse_ga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europarl.europa.eu/topics/en/article/20190313STO31218/co2-emissions-from-cars-facts-and-figures-infographics" TargetMode="External"/><Relationship Id="rId1" Type="http://schemas.openxmlformats.org/officeDocument/2006/relationships/slideLayout" Target="../slideLayouts/slideLayout2.xml"/><Relationship Id="rId5" Type="http://schemas.openxmlformats.org/officeDocument/2006/relationships/hyperlink" Target="https://www.visualcapitalist.com/the-carbon-footprint-of-major-travel-methods/" TargetMode="Externa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hyperlink" Target="https://sites.research.google/contrails/" TargetMode="External"/><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sites.research.google/contrails/"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hyperlink" Target="https://www.withouthotair.com/c1/page_6.shtml" TargetMode="External"/><Relationship Id="rId3" Type="http://schemas.openxmlformats.org/officeDocument/2006/relationships/image" Target="../media/image100.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grc.nasa.gov/www/k-12/VirtualAero/BottleRocket/airplane/sized.html" TargetMode="External"/><Relationship Id="rId5" Type="http://schemas.openxmlformats.org/officeDocument/2006/relationships/image" Target="../media/image112.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withouthotair.com/c1/page_6.shtml" TargetMode="External"/><Relationship Id="rId4" Type="http://schemas.openxmlformats.org/officeDocument/2006/relationships/image" Target="../media/image11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hyperlink" Target="https://edition.cnn.com/2023/08/21/travel/jetzero-blended-wing-plane-climate-spc/index.html" TargetMode="External"/><Relationship Id="rId4" Type="http://schemas.openxmlformats.org/officeDocument/2006/relationships/hyperlink" Target="https://doi.org/10.1016/j.paerosci.2017.05.005"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49A7BBB7-F097-76E8-4399-35227A92B317}"/>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01 – Motivation of the course</a:t>
            </a:r>
          </a:p>
        </p:txBody>
      </p:sp>
      <p:sp>
        <p:nvSpPr>
          <p:cNvPr id="8" name="Rectangle 7">
            <a:extLst>
              <a:ext uri="{FF2B5EF4-FFF2-40B4-BE49-F238E27FC236}">
                <a16:creationId xmlns:a16="http://schemas.microsoft.com/office/drawing/2014/main" id="{E851CF32-1BB8-C010-F61B-BCB67E2E179C}"/>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3" name="Groupe 12">
            <a:extLst>
              <a:ext uri="{FF2B5EF4-FFF2-40B4-BE49-F238E27FC236}">
                <a16:creationId xmlns:a16="http://schemas.microsoft.com/office/drawing/2014/main" id="{FA8079A9-22BB-F1CB-27AC-A26E76B874DD}"/>
              </a:ext>
            </a:extLst>
          </p:cNvPr>
          <p:cNvGrpSpPr/>
          <p:nvPr/>
        </p:nvGrpSpPr>
        <p:grpSpPr>
          <a:xfrm>
            <a:off x="3079710" y="3940886"/>
            <a:ext cx="4533968" cy="3629440"/>
            <a:chOff x="3079710" y="3891526"/>
            <a:chExt cx="4533968" cy="3629440"/>
          </a:xfrm>
        </p:grpSpPr>
        <p:sp>
          <p:nvSpPr>
            <p:cNvPr id="6" name="TextBox 4">
              <a:extLst>
                <a:ext uri="{FF2B5EF4-FFF2-40B4-BE49-F238E27FC236}">
                  <a16:creationId xmlns:a16="http://schemas.microsoft.com/office/drawing/2014/main" id="{4168B7BA-5167-7BCE-44F6-97964B88C336}"/>
                </a:ext>
              </a:extLst>
            </p:cNvPr>
            <p:cNvSpPr txBox="1"/>
            <p:nvPr/>
          </p:nvSpPr>
          <p:spPr>
            <a:xfrm>
              <a:off x="3079710" y="7305522"/>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generated with the AI tool Grok.</a:t>
              </a:r>
            </a:p>
          </p:txBody>
        </p:sp>
        <p:pic>
          <p:nvPicPr>
            <p:cNvPr id="11" name="Image 10">
              <a:extLst>
                <a:ext uri="{FF2B5EF4-FFF2-40B4-BE49-F238E27FC236}">
                  <a16:creationId xmlns:a16="http://schemas.microsoft.com/office/drawing/2014/main" id="{2BED1477-1E5C-B9EE-31BE-E1D63352C6E6}"/>
                </a:ext>
              </a:extLst>
            </p:cNvPr>
            <p:cNvPicPr>
              <a:picLocks noChangeAspect="1"/>
            </p:cNvPicPr>
            <p:nvPr/>
          </p:nvPicPr>
          <p:blipFill>
            <a:blip r:embed="rId2"/>
            <a:stretch>
              <a:fillRect/>
            </a:stretch>
          </p:blipFill>
          <p:spPr>
            <a:xfrm>
              <a:off x="3079710" y="3891526"/>
              <a:ext cx="4533968" cy="3400476"/>
            </a:xfrm>
            <a:prstGeom prst="rect">
              <a:avLst/>
            </a:prstGeom>
          </p:spPr>
        </p:pic>
        <p:sp>
          <p:nvSpPr>
            <p:cNvPr id="7" name="Rectangle 6">
              <a:extLst>
                <a:ext uri="{FF2B5EF4-FFF2-40B4-BE49-F238E27FC236}">
                  <a16:creationId xmlns:a16="http://schemas.microsoft.com/office/drawing/2014/main" id="{8BF18A62-83B5-F51A-9546-5C53D0C78F62}"/>
                </a:ext>
              </a:extLst>
            </p:cNvPr>
            <p:cNvSpPr/>
            <p:nvPr/>
          </p:nvSpPr>
          <p:spPr>
            <a:xfrm>
              <a:off x="3079710" y="389152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190093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A05B6C6-579D-0A62-A8BD-CD1D2F8C23DA}"/>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a:t>
            </a:fld>
            <a:endParaRPr lang="en-GB" spc="80" noProof="0" dirty="0"/>
          </a:p>
        </p:txBody>
      </p:sp>
      <p:sp>
        <p:nvSpPr>
          <p:cNvPr id="12" name="ZoneTexte 11">
            <a:extLst>
              <a:ext uri="{FF2B5EF4-FFF2-40B4-BE49-F238E27FC236}">
                <a16:creationId xmlns:a16="http://schemas.microsoft.com/office/drawing/2014/main" id="{58CF9DF3-025D-7C28-EAF6-E19488A81976}"/>
              </a:ext>
            </a:extLst>
          </p:cNvPr>
          <p:cNvSpPr txBox="1"/>
          <p:nvPr/>
        </p:nvSpPr>
        <p:spPr>
          <a:xfrm>
            <a:off x="589584" y="5264286"/>
            <a:ext cx="9528493" cy="2123658"/>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acronym “ppm” stands for “parts per million”. It indicates the number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molecules per million molecules of air.</a:t>
            </a:r>
          </a:p>
          <a:p>
            <a:pPr algn="just"/>
            <a:endParaRPr lang="en-GB" sz="12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 rise in the concentration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in the atmosphere has been observed since the Industrial Revolution in the 18th century, and this increase continues today. It contributes to an intensified greenhouse effect that results in climate change, such as a rise in average global temperatures and more extreme climate events.</a:t>
            </a:r>
          </a:p>
        </p:txBody>
      </p:sp>
      <p:sp>
        <p:nvSpPr>
          <p:cNvPr id="13" name="TextBox 10">
            <a:extLst>
              <a:ext uri="{FF2B5EF4-FFF2-40B4-BE49-F238E27FC236}">
                <a16:creationId xmlns:a16="http://schemas.microsoft.com/office/drawing/2014/main" id="{3D3ED221-ABD9-DC5E-6847-18882DEBA2BC}"/>
              </a:ext>
            </a:extLst>
          </p:cNvPr>
          <p:cNvSpPr txBox="1"/>
          <p:nvPr/>
        </p:nvSpPr>
        <p:spPr>
          <a:xfrm>
            <a:off x="589584" y="349891"/>
            <a:ext cx="9542755" cy="830997"/>
          </a:xfrm>
          <a:prstGeom prst="rect">
            <a:avLst/>
          </a:prstGeom>
          <a:noFill/>
        </p:spPr>
        <p:txBody>
          <a:bodyPr wrap="square">
            <a:spAutoFit/>
          </a:bodyPr>
          <a:lstStyle/>
          <a:p>
            <a:pPr algn="just"/>
            <a:r>
              <a:rPr lang="en-GB" sz="2400" b="1" spc="30" noProof="0" dirty="0">
                <a:latin typeface="Arial" panose="020B0604020202020204" pitchFamily="34" charset="0"/>
                <a:cs typeface="Arial" panose="020B0604020202020204" pitchFamily="34" charset="0"/>
              </a:rPr>
              <a:t>Step 2: </a:t>
            </a:r>
            <a:r>
              <a:rPr lang="en-GB" sz="2400" b="1" noProof="0" dirty="0">
                <a:latin typeface="Arial" panose="020B0604020202020204" pitchFamily="34" charset="0"/>
                <a:cs typeface="Arial" panose="020B0604020202020204" pitchFamily="34" charset="0"/>
              </a:rPr>
              <a:t>Human activities, particularly the combustion of fossil fuels, increase </a:t>
            </a:r>
            <a:r>
              <a:rPr lang="en-GB" sz="2400" b="1" noProof="0" dirty="0"/>
              <a:t>CO</a:t>
            </a:r>
            <a:r>
              <a:rPr lang="en-GB" sz="2400" b="1" baseline="-25000" noProof="0" dirty="0">
                <a:latin typeface="+mj-lt"/>
              </a:rPr>
              <a:t>2</a:t>
            </a:r>
            <a:r>
              <a:rPr lang="en-GB" sz="2400" b="1" noProof="0" dirty="0"/>
              <a:t> </a:t>
            </a:r>
            <a:r>
              <a:rPr lang="en-GB" sz="2400" b="1" noProof="0" dirty="0">
                <a:latin typeface="Arial" panose="020B0604020202020204" pitchFamily="34" charset="0"/>
                <a:cs typeface="Arial" panose="020B0604020202020204" pitchFamily="34" charset="0"/>
              </a:rPr>
              <a:t>concentrations and emissions</a:t>
            </a:r>
            <a:endParaRPr lang="en-GB" sz="2000" b="1" noProof="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FD5CA1CA-B1D5-EA59-070D-678209DCFEFA}"/>
              </a:ext>
            </a:extLst>
          </p:cNvPr>
          <p:cNvGrpSpPr/>
          <p:nvPr/>
        </p:nvGrpSpPr>
        <p:grpSpPr>
          <a:xfrm>
            <a:off x="1386606" y="1470418"/>
            <a:ext cx="7920188" cy="3589202"/>
            <a:chOff x="1431944" y="1454577"/>
            <a:chExt cx="7920188" cy="3589202"/>
          </a:xfrm>
        </p:grpSpPr>
        <p:pic>
          <p:nvPicPr>
            <p:cNvPr id="6" name="object 3">
              <a:extLst>
                <a:ext uri="{FF2B5EF4-FFF2-40B4-BE49-F238E27FC236}">
                  <a16:creationId xmlns:a16="http://schemas.microsoft.com/office/drawing/2014/main" id="{0637A7D9-4972-6886-1EC7-5AEB5AAD5FB7}"/>
                </a:ext>
              </a:extLst>
            </p:cNvPr>
            <p:cNvPicPr/>
            <p:nvPr/>
          </p:nvPicPr>
          <p:blipFill rotWithShape="1">
            <a:blip r:embed="rId2" cstate="print"/>
            <a:srcRect r="7650" b="46529"/>
            <a:stretch/>
          </p:blipFill>
          <p:spPr>
            <a:xfrm>
              <a:off x="1753982" y="1645727"/>
              <a:ext cx="2911942" cy="2672072"/>
            </a:xfrm>
            <a:prstGeom prst="rect">
              <a:avLst/>
            </a:prstGeom>
          </p:spPr>
        </p:pic>
        <p:sp>
          <p:nvSpPr>
            <p:cNvPr id="7" name="TextBox 1">
              <a:extLst>
                <a:ext uri="{FF2B5EF4-FFF2-40B4-BE49-F238E27FC236}">
                  <a16:creationId xmlns:a16="http://schemas.microsoft.com/office/drawing/2014/main" id="{2D562E1F-4799-48E7-1B7B-CC46900B1D7B}"/>
                </a:ext>
              </a:extLst>
            </p:cNvPr>
            <p:cNvSpPr txBox="1"/>
            <p:nvPr/>
          </p:nvSpPr>
          <p:spPr>
            <a:xfrm>
              <a:off x="1431944" y="4517314"/>
              <a:ext cx="3556015"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Evolution of global CO</a:t>
              </a:r>
              <a:r>
                <a:rPr lang="en-GB" sz="1400" i="1" baseline="-25000" noProof="0" dirty="0">
                  <a:latin typeface="Arial" panose="020B0604020202020204" pitchFamily="34" charset="0"/>
                  <a:cs typeface="Arial" panose="020B0604020202020204" pitchFamily="34" charset="0"/>
                </a:rPr>
                <a:t>2</a:t>
              </a:r>
              <a:r>
                <a:rPr lang="en-GB" sz="1400" i="1" noProof="0" dirty="0">
                  <a:latin typeface="Arial" panose="020B0604020202020204" pitchFamily="34" charset="0"/>
                  <a:cs typeface="Arial" panose="020B0604020202020204" pitchFamily="34" charset="0"/>
                </a:rPr>
                <a:t> concentration (ppm) over the last millenium.</a:t>
              </a:r>
              <a:r>
                <a:rPr lang="en-GB" sz="1400" b="1" baseline="30000" noProof="0" dirty="0">
                  <a:latin typeface="Arial" panose="020B0604020202020204" pitchFamily="34" charset="0"/>
                  <a:cs typeface="Arial" panose="020B0604020202020204" pitchFamily="34" charset="0"/>
                </a:rPr>
                <a:t>1</a:t>
              </a:r>
            </a:p>
          </p:txBody>
        </p:sp>
        <p:graphicFrame>
          <p:nvGraphicFramePr>
            <p:cNvPr id="8" name="Chart 9">
              <a:extLst>
                <a:ext uri="{FF2B5EF4-FFF2-40B4-BE49-F238E27FC236}">
                  <a16:creationId xmlns:a16="http://schemas.microsoft.com/office/drawing/2014/main" id="{535C64F0-5872-DCF7-1120-6E5D1148FBDF}"/>
                </a:ext>
              </a:extLst>
            </p:cNvPr>
            <p:cNvGraphicFramePr>
              <a:graphicFrameLocks/>
            </p:cNvGraphicFramePr>
            <p:nvPr>
              <p:extLst>
                <p:ext uri="{D42A27DB-BD31-4B8C-83A1-F6EECF244321}">
                  <p14:modId xmlns:p14="http://schemas.microsoft.com/office/powerpoint/2010/main" val="946554418"/>
                </p:ext>
              </p:extLst>
            </p:nvPr>
          </p:nvGraphicFramePr>
          <p:xfrm>
            <a:off x="5997415" y="1624438"/>
            <a:ext cx="3153418" cy="271465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0">
              <a:extLst>
                <a:ext uri="{FF2B5EF4-FFF2-40B4-BE49-F238E27FC236}">
                  <a16:creationId xmlns:a16="http://schemas.microsoft.com/office/drawing/2014/main" id="{5E2D4C30-E866-CEBE-6673-433437CB3BB9}"/>
                </a:ext>
              </a:extLst>
            </p:cNvPr>
            <p:cNvSpPr txBox="1"/>
            <p:nvPr/>
          </p:nvSpPr>
          <p:spPr>
            <a:xfrm>
              <a:off x="5796115" y="4520559"/>
              <a:ext cx="3556016"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Evolution of global CO</a:t>
              </a:r>
              <a:r>
                <a:rPr lang="en-GB" sz="1400" i="1" baseline="-25000" noProof="0" dirty="0">
                  <a:latin typeface="Arial" panose="020B0604020202020204" pitchFamily="34" charset="0"/>
                  <a:cs typeface="Arial" panose="020B0604020202020204" pitchFamily="34" charset="0"/>
                </a:rPr>
                <a:t>2</a:t>
              </a:r>
              <a:r>
                <a:rPr lang="en-GB" sz="1400" i="1" noProof="0" dirty="0">
                  <a:latin typeface="Arial" panose="020B0604020202020204" pitchFamily="34" charset="0"/>
                  <a:cs typeface="Arial" panose="020B0604020202020204" pitchFamily="34" charset="0"/>
                </a:rPr>
                <a:t> concentration (ppm) over the last century.</a:t>
              </a:r>
              <a:r>
                <a:rPr lang="en-GB" sz="1400" b="1" baseline="30000" noProof="0" dirty="0">
                  <a:latin typeface="Arial" panose="020B0604020202020204" pitchFamily="34" charset="0"/>
                  <a:cs typeface="Arial" panose="020B0604020202020204" pitchFamily="34" charset="0"/>
                </a:rPr>
                <a:t>2</a:t>
              </a:r>
            </a:p>
          </p:txBody>
        </p:sp>
        <p:sp>
          <p:nvSpPr>
            <p:cNvPr id="14" name="Rectangle 13">
              <a:extLst>
                <a:ext uri="{FF2B5EF4-FFF2-40B4-BE49-F238E27FC236}">
                  <a16:creationId xmlns:a16="http://schemas.microsoft.com/office/drawing/2014/main" id="{1439F18E-F3B8-437E-E761-AA3DDF4A262E}"/>
                </a:ext>
              </a:extLst>
            </p:cNvPr>
            <p:cNvSpPr/>
            <p:nvPr/>
          </p:nvSpPr>
          <p:spPr>
            <a:xfrm>
              <a:off x="1431945" y="1454577"/>
              <a:ext cx="3556016" cy="301290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53571316-4B22-140E-F0EE-F419C9214E25}"/>
                </a:ext>
              </a:extLst>
            </p:cNvPr>
            <p:cNvSpPr/>
            <p:nvPr/>
          </p:nvSpPr>
          <p:spPr>
            <a:xfrm>
              <a:off x="5796115" y="1459066"/>
              <a:ext cx="3556017" cy="30084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TextBox 17">
            <a:extLst>
              <a:ext uri="{FF2B5EF4-FFF2-40B4-BE49-F238E27FC236}">
                <a16:creationId xmlns:a16="http://schemas.microsoft.com/office/drawing/2014/main" id="{86E7D8B1-ED82-B08E-5DED-D8CFCC29C4E3}"/>
              </a:ext>
            </a:extLst>
          </p:cNvPr>
          <p:cNvSpPr txBox="1"/>
          <p:nvPr/>
        </p:nvSpPr>
        <p:spPr>
          <a:xfrm>
            <a:off x="81321" y="7716958"/>
            <a:ext cx="10243105"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1" noProof="0" dirty="0">
                <a:solidFill>
                  <a:srgbClr val="05103E"/>
                </a:solidFill>
                <a:effectLst/>
                <a:latin typeface="+mj-lt"/>
              </a:rPr>
              <a:t> </a:t>
            </a:r>
            <a:r>
              <a:rPr lang="en-GB" sz="1100" b="0" noProof="0" dirty="0">
                <a:solidFill>
                  <a:srgbClr val="05103E"/>
                </a:solidFill>
                <a:effectLst/>
                <a:latin typeface="+mj-lt"/>
                <a:hlinkClick r:id="rId4"/>
              </a:rPr>
              <a:t>Trends in atmospheric concentrations of CO2 (ppm) between 1800 and 2017. (2019, November 27). European Environment Agency.</a:t>
            </a:r>
            <a:endParaRPr lang="en-GB" sz="1100" b="0" noProof="0" dirty="0">
              <a:solidFill>
                <a:srgbClr val="05103E"/>
              </a:solidFill>
              <a:effectLst/>
              <a:latin typeface="+mj-lt"/>
            </a:endParaRPr>
          </a:p>
        </p:txBody>
      </p:sp>
      <p:sp>
        <p:nvSpPr>
          <p:cNvPr id="10" name="ZoneTexte 9">
            <a:extLst>
              <a:ext uri="{FF2B5EF4-FFF2-40B4-BE49-F238E27FC236}">
                <a16:creationId xmlns:a16="http://schemas.microsoft.com/office/drawing/2014/main" id="{98E07463-5B37-DFF4-3B28-6B2BD32DA60A}"/>
              </a:ext>
            </a:extLst>
          </p:cNvPr>
          <p:cNvSpPr txBox="1"/>
          <p:nvPr/>
        </p:nvSpPr>
        <p:spPr>
          <a:xfrm>
            <a:off x="81321" y="7522340"/>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MacKay, D. (2008). Sustainable Energy - Without the Hot Air. </a:t>
            </a:r>
            <a:endParaRPr lang="en-GB" noProof="0" dirty="0"/>
          </a:p>
        </p:txBody>
      </p:sp>
    </p:spTree>
    <p:extLst>
      <p:ext uri="{BB962C8B-B14F-4D97-AF65-F5344CB8AC3E}">
        <p14:creationId xmlns:p14="http://schemas.microsoft.com/office/powerpoint/2010/main" val="3571708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C5619EDE-6006-0971-A880-F5F979E89905}"/>
                  </a:ext>
                </a:extLst>
              </p:cNvPr>
              <p:cNvSpPr txBox="1"/>
              <p:nvPr/>
            </p:nvSpPr>
            <p:spPr>
              <a:xfrm>
                <a:off x="589583" y="1119850"/>
                <a:ext cx="9542756" cy="2375843"/>
              </a:xfrm>
              <a:prstGeom prst="rect">
                <a:avLst/>
              </a:prstGeom>
              <a:noFill/>
            </p:spPr>
            <p:txBody>
              <a:bodyPr wrap="square">
                <a:spAutoFit/>
              </a:bodyPr>
              <a:lstStyle/>
              <a:p>
                <a:pPr algn="just"/>
                <a:r>
                  <a:rPr lang="en-GB" sz="2000" noProof="0" dirty="0"/>
                  <a:t>The main challenge with planes is that while slowing down reduces air resistance, this benefit is offset by the increased air resistance required to generate more lift to counteract gravity.</a:t>
                </a:r>
              </a:p>
              <a:p>
                <a:pPr algn="just"/>
                <a:endParaRPr lang="en-GB" sz="1000" noProof="0" dirty="0"/>
              </a:p>
              <a:p>
                <a:pPr algn="just"/>
                <a:r>
                  <a:rPr lang="en-GB" sz="2000" noProof="0" dirty="0"/>
                  <a:t>An alternative approach could be to achieve buoyancy by using a massive helium-filled balloon. Assuming the balloon is ellipsoidal, its volume is given by:</a:t>
                </a:r>
              </a:p>
              <a:p>
                <a:pPr algn="just"/>
                <a:endParaRPr lang="en-GB" sz="1000" noProof="0" dirty="0"/>
              </a:p>
              <a:p>
                <a:pPr algn="just"/>
                <a14:m>
                  <m:oMath xmlns:m="http://schemas.openxmlformats.org/officeDocument/2006/math">
                    <m:r>
                      <a:rPr lang="en-GB" sz="2000" b="0" i="1" noProof="0" smtClean="0">
                        <a:latin typeface="Cambria Math" panose="02040503050406030204" pitchFamily="18" charset="0"/>
                        <a:cs typeface="Calibri"/>
                      </a:rPr>
                      <m:t>𝑉</m:t>
                    </m:r>
                    <m:r>
                      <a:rPr lang="en-GB" sz="2000" b="0" i="1" noProof="0" smtClean="0">
                        <a:latin typeface="Cambria Math" panose="02040503050406030204" pitchFamily="18" charset="0"/>
                        <a:cs typeface="Calibri"/>
                      </a:rPr>
                      <m:t>=</m:t>
                    </m:r>
                    <m:f>
                      <m:fPr>
                        <m:ctrlPr>
                          <a:rPr lang="en-GB" sz="2000" b="0" i="1" noProof="0" smtClean="0">
                            <a:latin typeface="Cambria Math" panose="02040503050406030204" pitchFamily="18" charset="0"/>
                            <a:cs typeface="Calibri"/>
                          </a:rPr>
                        </m:ctrlPr>
                      </m:fPr>
                      <m:num>
                        <m:r>
                          <a:rPr lang="en-GB" sz="2000" b="0" i="1" noProof="0" smtClean="0">
                            <a:latin typeface="Cambria Math" panose="02040503050406030204" pitchFamily="18" charset="0"/>
                            <a:cs typeface="Calibri"/>
                          </a:rPr>
                          <m:t>2</m:t>
                        </m:r>
                      </m:num>
                      <m:den>
                        <m:r>
                          <a:rPr lang="en-GB" sz="2000" b="0" i="1" noProof="0" smtClean="0">
                            <a:latin typeface="Cambria Math" panose="02040503050406030204" pitchFamily="18" charset="0"/>
                            <a:cs typeface="Calibri"/>
                          </a:rPr>
                          <m:t>3</m:t>
                        </m:r>
                      </m:den>
                    </m:f>
                    <m:r>
                      <a:rPr lang="en-GB" sz="2000" b="0" i="1" noProof="0" smtClean="0">
                        <a:latin typeface="Cambria Math" panose="02040503050406030204" pitchFamily="18" charset="0"/>
                        <a:cs typeface="Calibri"/>
                      </a:rPr>
                      <m:t>𝐴𝐿</m:t>
                    </m:r>
                  </m:oMath>
                </a14:m>
                <a:r>
                  <a:rPr lang="en-GB" sz="2000" noProof="0" dirty="0"/>
                  <a:t>, where </a:t>
                </a:r>
                <a14:m>
                  <m:oMath xmlns:m="http://schemas.openxmlformats.org/officeDocument/2006/math">
                    <m:r>
                      <a:rPr lang="en-GB" sz="2000" i="1" noProof="0" smtClean="0">
                        <a:latin typeface="Cambria Math" panose="02040503050406030204" pitchFamily="18" charset="0"/>
                        <a:cs typeface="Calibri"/>
                      </a:rPr>
                      <m:t>𝐴</m:t>
                    </m:r>
                  </m:oMath>
                </a14:m>
                <a:r>
                  <a:rPr lang="en-GB" sz="2000" noProof="0" dirty="0"/>
                  <a:t> is the cross-sectional area and </a:t>
                </a:r>
                <a14:m>
                  <m:oMath xmlns:m="http://schemas.openxmlformats.org/officeDocument/2006/math">
                    <m:r>
                      <a:rPr lang="en-GB" sz="2000" i="1" noProof="0" smtClean="0">
                        <a:latin typeface="Cambria Math" panose="02040503050406030204" pitchFamily="18" charset="0"/>
                        <a:cs typeface="Calibri"/>
                      </a:rPr>
                      <m:t>𝐿</m:t>
                    </m:r>
                  </m:oMath>
                </a14:m>
                <a:r>
                  <a:rPr lang="en-GB" sz="2000" noProof="0" dirty="0"/>
                  <a:t> is the length.</a:t>
                </a:r>
              </a:p>
            </p:txBody>
          </p:sp>
        </mc:Choice>
        <mc:Fallback xmlns="">
          <p:sp>
            <p:nvSpPr>
              <p:cNvPr id="7" name="ZoneTexte 6">
                <a:extLst>
                  <a:ext uri="{FF2B5EF4-FFF2-40B4-BE49-F238E27FC236}">
                    <a16:creationId xmlns:a16="http://schemas.microsoft.com/office/drawing/2014/main" id="{C5619EDE-6006-0971-A880-F5F979E89905}"/>
                  </a:ext>
                </a:extLst>
              </p:cNvPr>
              <p:cNvSpPr txBox="1">
                <a:spLocks noRot="1" noChangeAspect="1" noMove="1" noResize="1" noEditPoints="1" noAdjustHandles="1" noChangeArrowheads="1" noChangeShapeType="1" noTextEdit="1"/>
              </p:cNvSpPr>
              <p:nvPr/>
            </p:nvSpPr>
            <p:spPr>
              <a:xfrm>
                <a:off x="589583" y="1119850"/>
                <a:ext cx="9542756" cy="2375843"/>
              </a:xfrm>
              <a:prstGeom prst="rect">
                <a:avLst/>
              </a:prstGeom>
              <a:blipFill>
                <a:blip r:embed="rId2"/>
                <a:stretch>
                  <a:fillRect l="-703" t="-1285" r="-639" b="-1028"/>
                </a:stretch>
              </a:blipFill>
            </p:spPr>
            <p:txBody>
              <a:bodyPr/>
              <a:lstStyle/>
              <a:p>
                <a:r>
                  <a:rPr lang="en-US">
                    <a:noFill/>
                  </a:rPr>
                  <a:t> </a:t>
                </a:r>
              </a:p>
            </p:txBody>
          </p:sp>
        </mc:Fallback>
      </mc:AlternateContent>
      <p:sp>
        <p:nvSpPr>
          <p:cNvPr id="9" name="TextBox 3">
            <a:extLst>
              <a:ext uri="{FF2B5EF4-FFF2-40B4-BE49-F238E27FC236}">
                <a16:creationId xmlns:a16="http://schemas.microsoft.com/office/drawing/2014/main" id="{5D49DDDD-FB16-9ED1-880E-F8E945FB7CEC}"/>
              </a:ext>
            </a:extLst>
          </p:cNvPr>
          <p:cNvSpPr txBox="1"/>
          <p:nvPr/>
        </p:nvSpPr>
        <p:spPr>
          <a:xfrm>
            <a:off x="589583" y="349890"/>
            <a:ext cx="10003389" cy="461665"/>
          </a:xfrm>
          <a:prstGeom prst="rect">
            <a:avLst/>
          </a:prstGeom>
          <a:noFill/>
        </p:spPr>
        <p:txBody>
          <a:bodyPr wrap="square">
            <a:spAutoFit/>
          </a:bodyPr>
          <a:lstStyle/>
          <a:p>
            <a:pPr marL="12700">
              <a:spcBef>
                <a:spcPts val="130"/>
              </a:spcBef>
              <a:tabLst>
                <a:tab pos="1759585" algn="l"/>
                <a:tab pos="2810510" algn="l"/>
                <a:tab pos="3362325" algn="l"/>
              </a:tabLst>
            </a:pPr>
            <a:r>
              <a:rPr lang="en-GB" sz="2400" b="1" kern="0" noProof="0" dirty="0">
                <a:solidFill>
                  <a:schemeClr val="tx1"/>
                </a:solidFill>
                <a:latin typeface="Arial"/>
                <a:cs typeface="Arial"/>
              </a:rPr>
              <a:t>Another way of staying up: the airship  </a:t>
            </a:r>
          </a:p>
        </p:txBody>
      </p:sp>
      <p:pic>
        <p:nvPicPr>
          <p:cNvPr id="10" name="object 5">
            <a:extLst>
              <a:ext uri="{FF2B5EF4-FFF2-40B4-BE49-F238E27FC236}">
                <a16:creationId xmlns:a16="http://schemas.microsoft.com/office/drawing/2014/main" id="{E7041FDF-75E5-AAC9-5D0A-193B811AB16C}"/>
              </a:ext>
            </a:extLst>
          </p:cNvPr>
          <p:cNvPicPr/>
          <p:nvPr/>
        </p:nvPicPr>
        <p:blipFill>
          <a:blip r:embed="rId3" cstate="print"/>
          <a:stretch>
            <a:fillRect/>
          </a:stretch>
        </p:blipFill>
        <p:spPr>
          <a:xfrm>
            <a:off x="6828398" y="4015399"/>
            <a:ext cx="2643447" cy="1317462"/>
          </a:xfrm>
          <a:prstGeom prst="rect">
            <a:avLst/>
          </a:prstGeom>
        </p:spPr>
      </p:pic>
      <p:sp>
        <p:nvSpPr>
          <p:cNvPr id="11" name="Rectangle 10">
            <a:extLst>
              <a:ext uri="{FF2B5EF4-FFF2-40B4-BE49-F238E27FC236}">
                <a16:creationId xmlns:a16="http://schemas.microsoft.com/office/drawing/2014/main" id="{113BDCE3-1B1C-A921-BAED-C0734FC20F3B}"/>
              </a:ext>
            </a:extLst>
          </p:cNvPr>
          <p:cNvSpPr/>
          <p:nvPr/>
        </p:nvSpPr>
        <p:spPr>
          <a:xfrm>
            <a:off x="6496483" y="3842088"/>
            <a:ext cx="3307278" cy="1640935"/>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Box 8">
            <a:extLst>
              <a:ext uri="{FF2B5EF4-FFF2-40B4-BE49-F238E27FC236}">
                <a16:creationId xmlns:a16="http://schemas.microsoft.com/office/drawing/2014/main" id="{2824F74D-7D3E-1DB5-9FA4-27310A7F78B6}"/>
              </a:ext>
            </a:extLst>
          </p:cNvPr>
          <p:cNvSpPr txBox="1"/>
          <p:nvPr/>
        </p:nvSpPr>
        <p:spPr>
          <a:xfrm>
            <a:off x="6311729" y="5540356"/>
            <a:ext cx="3676783"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An ellipsoidal airship.</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9BB53975-8F85-CABF-CBDE-8B72E5D5A2B8}"/>
                  </a:ext>
                </a:extLst>
              </p:cNvPr>
              <p:cNvSpPr txBox="1"/>
              <p:nvPr/>
            </p:nvSpPr>
            <p:spPr>
              <a:xfrm>
                <a:off x="589582" y="3622722"/>
                <a:ext cx="5255633" cy="2515176"/>
              </a:xfrm>
              <a:prstGeom prst="rect">
                <a:avLst/>
              </a:prstGeom>
              <a:noFill/>
            </p:spPr>
            <p:txBody>
              <a:bodyPr wrap="square">
                <a:spAutoFit/>
              </a:bodyPr>
              <a:lstStyle/>
              <a:p>
                <a:pPr algn="just"/>
                <a:r>
                  <a:rPr lang="en-GB" sz="2000" noProof="0" dirty="0"/>
                  <a:t>The total mass of the balloon is:</a:t>
                </a:r>
              </a:p>
              <a:p>
                <a:pPr algn="just"/>
                <a:endParaRPr lang="en-GB" sz="1000" noProof="0" dirty="0"/>
              </a:p>
              <a:p>
                <a:pPr algn="ct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m:rPr>
                              <m:sty m:val="p"/>
                            </m:rPr>
                            <a:rPr lang="en-GB" sz="2000" b="0" i="0" noProof="0" smtClean="0">
                              <a:latin typeface="Cambria Math" panose="02040503050406030204" pitchFamily="18" charset="0"/>
                            </a:rPr>
                            <m:t>total</m:t>
                          </m:r>
                        </m:sub>
                      </m:sSub>
                      <m:r>
                        <a:rPr lang="en-GB" sz="2000" b="0" i="1" noProof="0" smtClean="0">
                          <a:latin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𝑉</m:t>
                      </m:r>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p>
              <a:p>
                <a:pPr algn="just"/>
                <a:endParaRPr lang="en-GB" sz="2000" noProof="0" dirty="0"/>
              </a:p>
              <a:p>
                <a:pPr algn="just"/>
                <a:r>
                  <a:rPr lang="en-GB" sz="2000" noProof="0" dirty="0"/>
                  <a:t>If the balloon moves at a speed </a:t>
                </a:r>
                <a14:m>
                  <m:oMath xmlns:m="http://schemas.openxmlformats.org/officeDocument/2006/math">
                    <m:r>
                      <a:rPr lang="en-GB" sz="2000" b="0" i="1" noProof="0" smtClean="0">
                        <a:latin typeface="Cambria Math" panose="02040503050406030204" pitchFamily="18" charset="0"/>
                        <a:cs typeface="Arial MT"/>
                      </a:rPr>
                      <m:t>𝑣</m:t>
                    </m:r>
                  </m:oMath>
                </a14:m>
                <a:r>
                  <a:rPr lang="en-GB" sz="2000" noProof="0" dirty="0"/>
                  <a:t>, the force of air resistance is:</a:t>
                </a:r>
              </a:p>
              <a:p>
                <a:pPr algn="just"/>
                <a:endParaRPr lang="en-GB" sz="1000" noProof="0" dirty="0"/>
              </a:p>
              <a:p>
                <a:pPr algn="just"/>
                <a14:m>
                  <m:oMathPara xmlns:m="http://schemas.openxmlformats.org/officeDocument/2006/math">
                    <m:oMathParaPr>
                      <m:jc m:val="center"/>
                    </m:oMathParaPr>
                    <m:oMath xmlns:m="http://schemas.openxmlformats.org/officeDocument/2006/math">
                      <m:r>
                        <a:rPr lang="en-GB" sz="2000" b="0" i="1" noProof="0" smtClean="0">
                          <a:latin typeface="Cambria Math" panose="02040503050406030204" pitchFamily="18" charset="0"/>
                          <a:cs typeface="Arial MT"/>
                        </a:rPr>
                        <m:t>𝐹</m:t>
                      </m:r>
                      <m:r>
                        <a:rPr lang="en-GB" sz="2000" b="0" i="1" noProof="0" smtClean="0">
                          <a:latin typeface="Cambria Math" panose="02040503050406030204" pitchFamily="18" charset="0"/>
                          <a:cs typeface="Arial MT"/>
                        </a:rPr>
                        <m:t>=</m:t>
                      </m:r>
                      <m:f>
                        <m:fPr>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1</m:t>
                          </m:r>
                        </m:num>
                        <m:den>
                          <m:r>
                            <a:rPr lang="en-GB" sz="2000" b="0" i="1" noProof="0" smtClean="0">
                              <a:latin typeface="Cambria Math" panose="02040503050406030204" pitchFamily="18" charset="0"/>
                              <a:ea typeface="Cambria Math" panose="02040503050406030204" pitchFamily="18" charset="0"/>
                            </a:rPr>
                            <m:t>2</m:t>
                          </m:r>
                        </m:den>
                      </m:f>
                      <m:sSub>
                        <m:sSubPr>
                          <m:ctrlPr>
                            <a:rPr lang="en-GB" sz="2000" i="1" noProof="0" smtClean="0">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cs typeface="Arial" panose="020B0604020202020204" pitchFamily="34" charset="0"/>
                            </a:rPr>
                            <m:t>𝑐</m:t>
                          </m:r>
                        </m:e>
                        <m:sub>
                          <m:r>
                            <a:rPr lang="en-GB" sz="2000" i="1" noProof="0" smtClean="0">
                              <a:latin typeface="Cambria Math" panose="02040503050406030204" pitchFamily="18" charset="0"/>
                              <a:cs typeface="Arial" panose="020B0604020202020204" pitchFamily="34" charset="0"/>
                            </a:rPr>
                            <m:t>𝑑</m:t>
                          </m:r>
                        </m:sub>
                      </m:sSub>
                      <m:r>
                        <a:rPr lang="en-GB" sz="2000" i="1"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𝐴</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𝑣</m:t>
                          </m:r>
                        </m:e>
                        <m: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b="0" noProof="0" dirty="0">
                  <a:ea typeface="Cambria Math" panose="02040503050406030204" pitchFamily="18" charset="0"/>
                  <a:cs typeface="Arial" panose="020B0604020202020204" pitchFamily="34" charset="0"/>
                </a:endParaRPr>
              </a:p>
            </p:txBody>
          </p:sp>
        </mc:Choice>
        <mc:Fallback xmlns="">
          <p:sp>
            <p:nvSpPr>
              <p:cNvPr id="14" name="ZoneTexte 13">
                <a:extLst>
                  <a:ext uri="{FF2B5EF4-FFF2-40B4-BE49-F238E27FC236}">
                    <a16:creationId xmlns:a16="http://schemas.microsoft.com/office/drawing/2014/main" id="{9BB53975-8F85-CABF-CBDE-8B72E5D5A2B8}"/>
                  </a:ext>
                </a:extLst>
              </p:cNvPr>
              <p:cNvSpPr txBox="1">
                <a:spLocks noRot="1" noChangeAspect="1" noMove="1" noResize="1" noEditPoints="1" noAdjustHandles="1" noChangeArrowheads="1" noChangeShapeType="1" noTextEdit="1"/>
              </p:cNvSpPr>
              <p:nvPr/>
            </p:nvSpPr>
            <p:spPr>
              <a:xfrm>
                <a:off x="589582" y="3622722"/>
                <a:ext cx="5255633" cy="2515176"/>
              </a:xfrm>
              <a:prstGeom prst="rect">
                <a:avLst/>
              </a:prstGeom>
              <a:blipFill>
                <a:blip r:embed="rId4"/>
                <a:stretch>
                  <a:fillRect l="-1276" t="-969" r="-1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1AB529F0-0AB8-E99E-6793-5BBF7B76B277}"/>
                  </a:ext>
                </a:extLst>
              </p:cNvPr>
              <p:cNvSpPr txBox="1"/>
              <p:nvPr/>
            </p:nvSpPr>
            <p:spPr>
              <a:xfrm>
                <a:off x="589583" y="6282265"/>
                <a:ext cx="9542756" cy="1221232"/>
              </a:xfrm>
              <a:prstGeom prst="rect">
                <a:avLst/>
              </a:prstGeom>
              <a:noFill/>
            </p:spPr>
            <p:txBody>
              <a:bodyPr wrap="square">
                <a:spAutoFit/>
              </a:bodyPr>
              <a:lstStyle/>
              <a:p>
                <a:pPr algn="just"/>
                <a:r>
                  <a:rPr lang="en-GB" sz="2000" noProof="0" dirty="0"/>
                  <a:t>The energy expenditure per unit of distance per unit of mass is then:</a:t>
                </a:r>
              </a:p>
              <a:p>
                <a:pPr algn="just"/>
                <a:endParaRPr lang="en-GB" sz="1000" noProof="0" dirty="0"/>
              </a:p>
              <a:p>
                <a:pPr algn="just"/>
                <a14:m>
                  <m:oMathPara xmlns:m="http://schemas.openxmlformats.org/officeDocument/2006/math">
                    <m:oMathParaPr>
                      <m:jc m:val="center"/>
                    </m:oMathParaPr>
                    <m:oMath xmlns:m="http://schemas.openxmlformats.org/officeDocument/2006/math">
                      <m:f>
                        <m:fPr>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𝐹</m:t>
                          </m:r>
                        </m:num>
                        <m:den>
                          <m:r>
                            <a:rPr lang="en-GB" sz="2000" i="1" noProof="0" smtClean="0">
                              <a:latin typeface="Cambria Math" panose="02040503050406030204" pitchFamily="18" charset="0"/>
                              <a:ea typeface="Cambria Math" panose="02040503050406030204" pitchFamily="18" charset="0"/>
                            </a:rPr>
                            <m:t>𝜀</m:t>
                          </m:r>
                          <m:r>
                            <a:rPr lang="en-GB" sz="2000" b="0" i="1" noProof="0" smtClean="0">
                              <a:latin typeface="Cambria Math" panose="02040503050406030204" pitchFamily="18" charset="0"/>
                              <a:ea typeface="Cambria Math" panose="02040503050406030204" pitchFamily="18" charset="0"/>
                            </a:rPr>
                            <m:t> </m:t>
                          </m:r>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m:rPr>
                                  <m:sty m:val="p"/>
                                </m:rPr>
                                <a:rPr lang="en-GB" sz="2000" b="0" i="0" noProof="0" smtClean="0">
                                  <a:latin typeface="Cambria Math" panose="02040503050406030204" pitchFamily="18" charset="0"/>
                                </a:rPr>
                                <m:t>total</m:t>
                              </m:r>
                            </m:sub>
                          </m:sSub>
                        </m:den>
                      </m:f>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r>
                            <a:rPr lang="en-GB" sz="2000" b="0" i="1" noProof="0" smtClean="0">
                              <a:latin typeface="Cambria Math" panose="02040503050406030204" pitchFamily="18" charset="0"/>
                            </a:rPr>
                            <m:t>3</m:t>
                          </m:r>
                        </m:num>
                        <m:den>
                          <m:r>
                            <a:rPr lang="en-GB" sz="2000" b="0" i="1" noProof="0" smtClean="0">
                              <a:latin typeface="Cambria Math" panose="02040503050406030204" pitchFamily="18" charset="0"/>
                            </a:rPr>
                            <m:t>4</m:t>
                          </m:r>
                          <m:r>
                            <a:rPr lang="en-GB" sz="2000" b="0" i="1" noProof="0" smtClean="0">
                              <a:latin typeface="Cambria Math" panose="02040503050406030204" pitchFamily="18" charset="0"/>
                              <a:ea typeface="Cambria Math" panose="02040503050406030204" pitchFamily="18" charset="0"/>
                            </a:rPr>
                            <m:t>𝜀</m:t>
                          </m:r>
                        </m:den>
                      </m:f>
                      <m:r>
                        <a:rPr lang="en-GB" sz="2000" i="1" noProof="0" smtClean="0">
                          <a:latin typeface="Cambria Math" panose="02040503050406030204" pitchFamily="18" charset="0"/>
                          <a:ea typeface="Cambria Math" panose="02040503050406030204" pitchFamily="18" charset="0"/>
                        </a:rPr>
                        <m:t>×</m:t>
                      </m:r>
                      <m:sSub>
                        <m:sSubPr>
                          <m:ctrlPr>
                            <a:rPr lang="en-GB" sz="2000" i="1" noProof="0" smtClean="0">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cs typeface="Arial" panose="020B0604020202020204" pitchFamily="34" charset="0"/>
                            </a:rPr>
                            <m:t>𝑐</m:t>
                          </m:r>
                        </m:e>
                        <m:sub>
                          <m:r>
                            <a:rPr lang="en-GB" sz="2000" i="1" noProof="0" smtClean="0">
                              <a:latin typeface="Cambria Math" panose="02040503050406030204" pitchFamily="18" charset="0"/>
                              <a:cs typeface="Arial" panose="020B0604020202020204" pitchFamily="34" charset="0"/>
                            </a:rPr>
                            <m:t>𝑑</m:t>
                          </m:r>
                        </m:sub>
                      </m:sSub>
                      <m:f>
                        <m:fPr>
                          <m:ctrlPr>
                            <a:rPr lang="en-GB" sz="2000" i="1" noProof="0" smtClean="0">
                              <a:latin typeface="Cambria Math" panose="02040503050406030204" pitchFamily="18" charset="0"/>
                              <a:cs typeface="Arial" panose="020B0604020202020204" pitchFamily="34" charset="0"/>
                            </a:rPr>
                          </m:ctrlPr>
                        </m:fPr>
                        <m:num>
                          <m:r>
                            <a:rPr lang="en-GB" sz="2000" b="0" i="1" noProof="0" smtClean="0">
                              <a:latin typeface="Cambria Math" panose="02040503050406030204" pitchFamily="18" charset="0"/>
                              <a:cs typeface="Arial" panose="020B0604020202020204" pitchFamily="34" charset="0"/>
                            </a:rPr>
                            <m:t>𝑣</m:t>
                          </m:r>
                          <m:r>
                            <a:rPr lang="en-GB" sz="2000" b="0" i="1" noProof="0" smtClean="0">
                              <a:latin typeface="Cambria Math" panose="02040503050406030204" pitchFamily="18" charset="0"/>
                              <a:cs typeface="Arial" panose="020B0604020202020204" pitchFamily="34" charset="0"/>
                            </a:rPr>
                            <m:t>²</m:t>
                          </m:r>
                        </m:num>
                        <m:den>
                          <m:r>
                            <a:rPr lang="en-GB" sz="2000" b="0" i="1" noProof="0" smtClean="0">
                              <a:latin typeface="Cambria Math" panose="02040503050406030204" pitchFamily="18" charset="0"/>
                              <a:cs typeface="Arial" panose="020B0604020202020204" pitchFamily="34" charset="0"/>
                            </a:rPr>
                            <m:t>𝐿</m:t>
                          </m:r>
                        </m:den>
                      </m:f>
                      <m:r>
                        <a:rPr lang="en-GB" sz="2000" b="0" i="1" noProof="0" smtClean="0">
                          <a:latin typeface="Cambria Math" panose="02040503050406030204" pitchFamily="18" charset="0"/>
                          <a:cs typeface="Arial" panose="020B0604020202020204" pitchFamily="34" charset="0"/>
                        </a:rPr>
                        <m:t>.</m:t>
                      </m:r>
                    </m:oMath>
                  </m:oMathPara>
                </a14:m>
                <a:endParaRPr lang="en-GB" sz="2000" noProof="0" dirty="0"/>
              </a:p>
            </p:txBody>
          </p:sp>
        </mc:Choice>
        <mc:Fallback xmlns="">
          <p:sp>
            <p:nvSpPr>
              <p:cNvPr id="16" name="ZoneTexte 15">
                <a:extLst>
                  <a:ext uri="{FF2B5EF4-FFF2-40B4-BE49-F238E27FC236}">
                    <a16:creationId xmlns:a16="http://schemas.microsoft.com/office/drawing/2014/main" id="{1AB529F0-0AB8-E99E-6793-5BBF7B76B277}"/>
                  </a:ext>
                </a:extLst>
              </p:cNvPr>
              <p:cNvSpPr txBox="1">
                <a:spLocks noRot="1" noChangeAspect="1" noMove="1" noResize="1" noEditPoints="1" noAdjustHandles="1" noChangeArrowheads="1" noChangeShapeType="1" noTextEdit="1"/>
              </p:cNvSpPr>
              <p:nvPr/>
            </p:nvSpPr>
            <p:spPr>
              <a:xfrm>
                <a:off x="589583" y="6282265"/>
                <a:ext cx="9542756" cy="1221232"/>
              </a:xfrm>
              <a:prstGeom prst="rect">
                <a:avLst/>
              </a:prstGeom>
              <a:blipFill>
                <a:blip r:embed="rId5"/>
                <a:stretch>
                  <a:fillRect l="-703" t="-2500"/>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8F6234E5-2BE1-49A2-B639-0D10513754D9}"/>
              </a:ext>
            </a:extLst>
          </p:cNvPr>
          <p:cNvSpPr txBox="1">
            <a:spLocks/>
          </p:cNvSpPr>
          <p:nvPr/>
        </p:nvSpPr>
        <p:spPr>
          <a:xfrm>
            <a:off x="10132339" y="7534720"/>
            <a:ext cx="460633"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100</a:t>
            </a:fld>
            <a:endParaRPr lang="en-GB" spc="80" noProof="0" dirty="0"/>
          </a:p>
        </p:txBody>
      </p:sp>
    </p:spTree>
    <p:extLst>
      <p:ext uri="{BB962C8B-B14F-4D97-AF65-F5344CB8AC3E}">
        <p14:creationId xmlns:p14="http://schemas.microsoft.com/office/powerpoint/2010/main" val="12764253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A55F86F-0107-3EAD-72AA-2B176ACBE1C7}"/>
              </a:ext>
            </a:extLst>
          </p:cNvPr>
          <p:cNvSpPr txBox="1"/>
          <p:nvPr/>
        </p:nvSpPr>
        <p:spPr>
          <a:xfrm>
            <a:off x="568057" y="1732167"/>
            <a:ext cx="9557284" cy="1631216"/>
          </a:xfrm>
          <a:prstGeom prst="rect">
            <a:avLst/>
          </a:prstGeom>
          <a:noFill/>
        </p:spPr>
        <p:txBody>
          <a:bodyPr wrap="square">
            <a:spAutoFit/>
          </a:bodyPr>
          <a:lstStyle/>
          <a:p>
            <a:pPr algn="just"/>
            <a:r>
              <a:rPr lang="en-GB" sz="2000" noProof="0" dirty="0"/>
              <a:t>What is the gross transport cost of an airship 400 m long, flying at a constant speed of 80 km/h (22 m/s), with a rotor efficiency of 25% and a drag coefficient similar to that of an A320, equal to 0.04?</a:t>
            </a:r>
          </a:p>
          <a:p>
            <a:pPr algn="just"/>
            <a:endParaRPr lang="en-GB" sz="2000" noProof="0" dirty="0"/>
          </a:p>
          <a:p>
            <a:pPr algn="just"/>
            <a:r>
              <a:rPr lang="en-GB" sz="2000" noProof="0" dirty="0"/>
              <a:t>Express the answer in kilowatt-hours per ton-kilometer (kWh/t-km).</a:t>
            </a:r>
            <a:endParaRPr lang="en-GB" sz="500" noProof="0" dirty="0"/>
          </a:p>
        </p:txBody>
      </p:sp>
      <p:sp>
        <p:nvSpPr>
          <p:cNvPr id="5" name="Slide Number Placeholder 6">
            <a:extLst>
              <a:ext uri="{FF2B5EF4-FFF2-40B4-BE49-F238E27FC236}">
                <a16:creationId xmlns:a16="http://schemas.microsoft.com/office/drawing/2014/main" id="{18F0DDF5-B7F9-BB21-351C-4D77E6711839}"/>
              </a:ext>
            </a:extLst>
          </p:cNvPr>
          <p:cNvSpPr txBox="1">
            <a:spLocks/>
          </p:cNvSpPr>
          <p:nvPr/>
        </p:nvSpPr>
        <p:spPr>
          <a:xfrm>
            <a:off x="10132339" y="7534720"/>
            <a:ext cx="460633"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101</a:t>
            </a:fld>
            <a:endParaRPr lang="en-GB" spc="80" noProof="0" dirty="0"/>
          </a:p>
        </p:txBody>
      </p:sp>
      <p:grpSp>
        <p:nvGrpSpPr>
          <p:cNvPr id="8" name="Group 6">
            <a:extLst>
              <a:ext uri="{FF2B5EF4-FFF2-40B4-BE49-F238E27FC236}">
                <a16:creationId xmlns:a16="http://schemas.microsoft.com/office/drawing/2014/main" id="{84EDBDED-F5B4-F26A-D244-8CCB372524E8}"/>
              </a:ext>
            </a:extLst>
          </p:cNvPr>
          <p:cNvGrpSpPr/>
          <p:nvPr/>
        </p:nvGrpSpPr>
        <p:grpSpPr>
          <a:xfrm>
            <a:off x="2991376" y="3758834"/>
            <a:ext cx="4569760" cy="2654677"/>
            <a:chOff x="6002827" y="1521803"/>
            <a:chExt cx="3676785" cy="2135927"/>
          </a:xfrm>
        </p:grpSpPr>
        <p:pic>
          <p:nvPicPr>
            <p:cNvPr id="9" name="Picture 26">
              <a:extLst>
                <a:ext uri="{FF2B5EF4-FFF2-40B4-BE49-F238E27FC236}">
                  <a16:creationId xmlns:a16="http://schemas.microsoft.com/office/drawing/2014/main" id="{85006439-A47A-8E10-AE98-0580D9F79C4D}"/>
                </a:ext>
              </a:extLst>
            </p:cNvPr>
            <p:cNvPicPr>
              <a:picLocks noChangeAspect="1"/>
            </p:cNvPicPr>
            <p:nvPr/>
          </p:nvPicPr>
          <p:blipFill>
            <a:blip r:embed="rId2"/>
            <a:srcRect t="8314" b="5454"/>
            <a:stretch/>
          </p:blipFill>
          <p:spPr>
            <a:xfrm>
              <a:off x="6002828" y="1521803"/>
              <a:ext cx="3676784" cy="2135927"/>
            </a:xfrm>
            <a:prstGeom prst="rect">
              <a:avLst/>
            </a:prstGeom>
          </p:spPr>
        </p:pic>
        <p:sp>
          <p:nvSpPr>
            <p:cNvPr id="10" name="Rectangle 9">
              <a:extLst>
                <a:ext uri="{FF2B5EF4-FFF2-40B4-BE49-F238E27FC236}">
                  <a16:creationId xmlns:a16="http://schemas.microsoft.com/office/drawing/2014/main" id="{1004F984-611B-ABBE-C4D8-289CC33A42D6}"/>
                </a:ext>
              </a:extLst>
            </p:cNvPr>
            <p:cNvSpPr/>
            <p:nvPr/>
          </p:nvSpPr>
          <p:spPr>
            <a:xfrm>
              <a:off x="6002827" y="1521803"/>
              <a:ext cx="3676784" cy="213592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1" name="TextBox 7">
            <a:extLst>
              <a:ext uri="{FF2B5EF4-FFF2-40B4-BE49-F238E27FC236}">
                <a16:creationId xmlns:a16="http://schemas.microsoft.com/office/drawing/2014/main" id="{8638A10B-9391-85F8-77E0-E025F7FC73D1}"/>
              </a:ext>
            </a:extLst>
          </p:cNvPr>
          <p:cNvSpPr txBox="1"/>
          <p:nvPr/>
        </p:nvSpPr>
        <p:spPr>
          <a:xfrm>
            <a:off x="3589616" y="6466500"/>
            <a:ext cx="3514167" cy="307777"/>
          </a:xfrm>
          <a:prstGeom prst="rect">
            <a:avLst/>
          </a:prstGeom>
          <a:noFill/>
        </p:spPr>
        <p:txBody>
          <a:bodyPr wrap="square" rtlCol="0">
            <a:spAutoFit/>
          </a:bodyPr>
          <a:lstStyle/>
          <a:p>
            <a:pPr algn="ctr"/>
            <a:r>
              <a:rPr lang="en-GB" sz="1400" b="0" i="1" noProof="0" dirty="0">
                <a:solidFill>
                  <a:srgbClr val="353535"/>
                </a:solidFill>
                <a:effectLst/>
                <a:latin typeface="Arial" panose="020B0604020202020204" pitchFamily="34" charset="0"/>
                <a:cs typeface="Arial" panose="020B0604020202020204" pitchFamily="34" charset="0"/>
              </a:rPr>
              <a:t>AirLander airship prototype.</a:t>
            </a:r>
            <a:endParaRPr lang="en-GB" sz="1400" i="1" noProof="0" dirty="0">
              <a:latin typeface="Arial" panose="020B0604020202020204" pitchFamily="34" charset="0"/>
              <a:cs typeface="Arial" panose="020B0604020202020204" pitchFamily="34" charset="0"/>
            </a:endParaRPr>
          </a:p>
        </p:txBody>
      </p:sp>
      <p:sp>
        <p:nvSpPr>
          <p:cNvPr id="2" name="TextBox 5">
            <a:extLst>
              <a:ext uri="{FF2B5EF4-FFF2-40B4-BE49-F238E27FC236}">
                <a16:creationId xmlns:a16="http://schemas.microsoft.com/office/drawing/2014/main" id="{F2E977F6-BA28-C761-6451-C1D34DC4601D}"/>
              </a:ext>
            </a:extLst>
          </p:cNvPr>
          <p:cNvSpPr txBox="1"/>
          <p:nvPr/>
        </p:nvSpPr>
        <p:spPr>
          <a:xfrm>
            <a:off x="575055" y="361099"/>
            <a:ext cx="9261279" cy="461665"/>
          </a:xfrm>
          <a:prstGeom prst="rect">
            <a:avLst/>
          </a:prstGeom>
          <a:noFill/>
        </p:spPr>
        <p:txBody>
          <a:bodyPr wrap="square">
            <a:spAutoFit/>
          </a:bodyPr>
          <a:lstStyle/>
          <a:p>
            <a:r>
              <a:rPr lang="en-GB" sz="2400" b="1" u="sng" noProof="0" dirty="0"/>
              <a:t>Exercise 4:</a:t>
            </a:r>
            <a:endParaRPr lang="en-GB" sz="2400" b="1" u="sng"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8572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634AFC00-E948-ACF8-C2B3-BBABD722CFBC}"/>
              </a:ext>
            </a:extLst>
          </p:cNvPr>
          <p:cNvSpPr txBox="1"/>
          <p:nvPr/>
        </p:nvSpPr>
        <p:spPr>
          <a:xfrm>
            <a:off x="575055" y="361099"/>
            <a:ext cx="9261279" cy="461665"/>
          </a:xfrm>
          <a:prstGeom prst="rect">
            <a:avLst/>
          </a:prstGeom>
          <a:noFill/>
        </p:spPr>
        <p:txBody>
          <a:bodyPr wrap="square">
            <a:spAutoFit/>
          </a:bodyPr>
          <a:lstStyle/>
          <a:p>
            <a:r>
              <a:rPr lang="en-GB" sz="2400" b="1" u="sng" noProof="0" dirty="0"/>
              <a:t>Solution:</a:t>
            </a:r>
            <a:endParaRPr lang="en-GB" sz="2400" b="1" u="sng"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D0F4A4-E11F-B8A1-749E-69F333DB31F3}"/>
                  </a:ext>
                </a:extLst>
              </p:cNvPr>
              <p:cNvSpPr txBox="1"/>
              <p:nvPr/>
            </p:nvSpPr>
            <p:spPr>
              <a:xfrm>
                <a:off x="575055" y="2128756"/>
                <a:ext cx="9557284" cy="4016933"/>
              </a:xfrm>
              <a:prstGeom prst="rect">
                <a:avLst/>
              </a:prstGeom>
              <a:noFill/>
            </p:spPr>
            <p:txBody>
              <a:bodyPr wrap="square">
                <a:spAutoFit/>
              </a:bodyPr>
              <a:lstStyle/>
              <a:p>
                <a:pPr algn="just"/>
                <a:r>
                  <a:rPr lang="en-GB" sz="2000" noProof="0" dirty="0"/>
                  <a:t>We have as energy expenditure per unit distance per unit mass:</a:t>
                </a:r>
              </a:p>
              <a:p>
                <a:pPr algn="just"/>
                <a:endParaRPr lang="en-GB" sz="1000" noProof="0" dirty="0"/>
              </a:p>
              <a:p>
                <a:pPr algn="just"/>
                <a14:m>
                  <m:oMathPara xmlns:m="http://schemas.openxmlformats.org/officeDocument/2006/math">
                    <m:oMathParaPr>
                      <m:jc m:val="centerGroup"/>
                    </m:oMathParaPr>
                    <m:oMath xmlns:m="http://schemas.openxmlformats.org/officeDocument/2006/math">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rPr>
                            <m:t>𝐹</m:t>
                          </m:r>
                        </m:num>
                        <m:den>
                          <m:r>
                            <a:rPr lang="en-GB" sz="2000" i="1" noProof="0" smtClean="0">
                              <a:latin typeface="Cambria Math" panose="02040503050406030204" pitchFamily="18" charset="0"/>
                              <a:ea typeface="Cambria Math" panose="02040503050406030204" pitchFamily="18" charset="0"/>
                            </a:rPr>
                            <m:t>𝜀</m:t>
                          </m:r>
                          <m:r>
                            <a:rPr lang="en-GB" sz="2000" i="1" noProof="0" smtClean="0">
                              <a:latin typeface="Cambria Math" panose="02040503050406030204" pitchFamily="18" charset="0"/>
                              <a:ea typeface="Cambria Math" panose="02040503050406030204" pitchFamily="18" charset="0"/>
                            </a:rPr>
                            <m:t> </m:t>
                          </m:r>
                          <m:sSub>
                            <m:sSubPr>
                              <m:ctrlPr>
                                <a:rPr lang="en-GB" sz="2000" i="1" spc="250" noProof="0" smtClean="0">
                                  <a:latin typeface="Cambria Math" panose="02040503050406030204" pitchFamily="18" charset="0"/>
                                </a:rPr>
                              </m:ctrlPr>
                            </m:sSubPr>
                            <m:e>
                              <m:r>
                                <a:rPr lang="en-GB" sz="2000" i="1" spc="250" noProof="0" smtClean="0">
                                  <a:latin typeface="Cambria Math" panose="02040503050406030204" pitchFamily="18" charset="0"/>
                                </a:rPr>
                                <m:t>𝑚</m:t>
                              </m:r>
                            </m:e>
                            <m:sub>
                              <m:r>
                                <m:rPr>
                                  <m:sty m:val="p"/>
                                </m:rPr>
                                <a:rPr lang="en-GB" sz="2000" spc="250" noProof="0" smtClean="0">
                                  <a:latin typeface="Cambria Math" panose="02040503050406030204" pitchFamily="18" charset="0"/>
                                </a:rPr>
                                <m:t>total</m:t>
                              </m:r>
                            </m:sub>
                          </m:sSub>
                        </m:den>
                      </m:f>
                      <m:r>
                        <a:rPr lang="en-GB" sz="2000" i="1" noProof="0" smtClean="0">
                          <a:latin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3</m:t>
                          </m:r>
                        </m:num>
                        <m:den>
                          <m:r>
                            <m:rPr>
                              <m:nor/>
                            </m:rPr>
                            <a:rPr lang="en-GB" sz="2000" noProof="0" smtClean="0">
                              <a:latin typeface="Arial" panose="020B0604020202020204" pitchFamily="34" charset="0"/>
                              <a:cs typeface="Arial" panose="020B0604020202020204" pitchFamily="34" charset="0"/>
                            </a:rPr>
                            <m:t>4</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0.25</m:t>
                          </m:r>
                        </m:den>
                      </m:f>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0.04 </m:t>
                      </m:r>
                      <m:r>
                        <m:rPr>
                          <m:nor/>
                        </m:rPr>
                        <a:rPr lang="en-GB" sz="2000" spc="125" noProof="0" smtClean="0">
                          <a:latin typeface="Arial" panose="020B0604020202020204" pitchFamily="34" charset="0"/>
                          <a:ea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cs typeface="Arial" panose="020B0604020202020204" pitchFamily="34" charset="0"/>
                            </a:rPr>
                          </m:ctrlPr>
                        </m:fPr>
                        <m:num>
                          <m:r>
                            <m:rPr>
                              <m:nor/>
                            </m:rPr>
                            <a:rPr lang="en-GB" sz="2000" b="0" i="0" spc="125" noProof="0" smtClean="0">
                              <a:latin typeface="+mj-lt"/>
                              <a:cs typeface="Arial" panose="020B0604020202020204" pitchFamily="34" charset="0"/>
                            </a:rPr>
                            <m:t>22</m:t>
                          </m:r>
                          <m:r>
                            <m:rPr>
                              <m:nor/>
                            </m:rPr>
                            <a:rPr lang="en-GB" sz="2000" spc="125" noProof="0" smtClean="0">
                              <a:latin typeface="Arial" panose="020B0604020202020204" pitchFamily="34" charset="0"/>
                              <a:cs typeface="Arial" panose="020B0604020202020204" pitchFamily="34" charset="0"/>
                            </a:rPr>
                            <m:t>²</m:t>
                          </m:r>
                        </m:num>
                        <m:den>
                          <m:r>
                            <m:rPr>
                              <m:nor/>
                            </m:rPr>
                            <a:rPr lang="en-GB" sz="2000" spc="125" noProof="0" smtClean="0">
                              <a:latin typeface="Arial" panose="020B0604020202020204" pitchFamily="34" charset="0"/>
                              <a:cs typeface="Arial" panose="020B0604020202020204" pitchFamily="34" charset="0"/>
                            </a:rPr>
                            <m:t>400</m:t>
                          </m:r>
                        </m:den>
                      </m:f>
                      <m:r>
                        <a:rPr lang="en-GB" sz="2000" i="1" spc="125" noProof="0" smtClean="0">
                          <a:latin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 0.15 </m:t>
                      </m:r>
                      <m:r>
                        <m:rPr>
                          <m:nor/>
                        </m:rPr>
                        <a:rPr lang="en-GB" sz="2000" noProof="0" smtClean="0">
                          <a:latin typeface="Arial" panose="020B0604020202020204" pitchFamily="34" charset="0"/>
                          <a:cs typeface="Arial" panose="020B0604020202020204" pitchFamily="34" charset="0"/>
                        </a:rPr>
                        <m:t>J</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kg</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i="1" spc="250" noProof="0" dirty="0">
                  <a:latin typeface="Cambria Math" panose="02040503050406030204" pitchFamily="18" charset="0"/>
                </a:endParaRPr>
              </a:p>
              <a:p>
                <a:pPr algn="just"/>
                <a:r>
                  <a:rPr lang="en-GB" sz="2000" noProof="0" dirty="0"/>
                  <a:t>We can express this value in kWh/t-km:</a:t>
                </a:r>
              </a:p>
              <a:p>
                <a:pPr algn="just"/>
                <a:endParaRPr lang="en-GB" sz="1000" noProof="0" dirty="0"/>
              </a:p>
              <a:p>
                <a:pPr algn="just"/>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0.15</m:t>
                        </m:r>
                      </m:num>
                      <m:den>
                        <m:r>
                          <m:rPr>
                            <m:nor/>
                          </m:rPr>
                          <a:rPr lang="en-GB" sz="2000" b="0" i="0" noProof="0" smtClean="0">
                            <a:latin typeface="Arial" panose="020B0604020202020204" pitchFamily="34" charset="0"/>
                            <a:cs typeface="Arial" panose="020B0604020202020204" pitchFamily="34" charset="0"/>
                          </a:rPr>
                          <m:t>3.6</m:t>
                        </m:r>
                      </m:den>
                    </m:f>
                    <m:r>
                      <a:rPr lang="en-GB" sz="2000" noProof="0" smtClean="0">
                        <a:latin typeface="Cambria Math" panose="02040503050406030204" pitchFamily="18" charset="0"/>
                        <a:ea typeface="Cambria Math" panose="02040503050406030204" pitchFamily="18" charset="0"/>
                        <a:cs typeface="Arial" panose="020B0604020202020204" pitchFamily="34" charset="0"/>
                      </a:rPr>
                      <m:t>≈</m:t>
                    </m:r>
                    <m: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0.04 kWh/t-km.</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This value is comparable to the energy efficiency of rail transport (0.08 kWh/t-km) and is lower by a factor of 10 compared to conventional aircraft. This suggests that airships could offer a competitive alternative for energy efficient cargo transportation over long distances.</a:t>
                </a:r>
              </a:p>
            </p:txBody>
          </p:sp>
        </mc:Choice>
        <mc:Fallback xmlns="">
          <p:sp>
            <p:nvSpPr>
              <p:cNvPr id="3" name="ZoneTexte 2">
                <a:extLst>
                  <a:ext uri="{FF2B5EF4-FFF2-40B4-BE49-F238E27FC236}">
                    <a16:creationId xmlns:a16="http://schemas.microsoft.com/office/drawing/2014/main" id="{BDD0F4A4-E11F-B8A1-749E-69F333DB31F3}"/>
                  </a:ext>
                </a:extLst>
              </p:cNvPr>
              <p:cNvSpPr txBox="1">
                <a:spLocks noRot="1" noChangeAspect="1" noMove="1" noResize="1" noEditPoints="1" noAdjustHandles="1" noChangeArrowheads="1" noChangeShapeType="1" noTextEdit="1"/>
              </p:cNvSpPr>
              <p:nvPr/>
            </p:nvSpPr>
            <p:spPr>
              <a:xfrm>
                <a:off x="575055" y="2128756"/>
                <a:ext cx="9557284" cy="4016933"/>
              </a:xfrm>
              <a:prstGeom prst="rect">
                <a:avLst/>
              </a:prstGeom>
              <a:blipFill>
                <a:blip r:embed="rId2"/>
                <a:stretch>
                  <a:fillRect l="-638" t="-607" r="-702" b="-1821"/>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89B17B66-6878-7D8F-B915-D543A36613F7}"/>
              </a:ext>
            </a:extLst>
          </p:cNvPr>
          <p:cNvSpPr txBox="1">
            <a:spLocks/>
          </p:cNvSpPr>
          <p:nvPr/>
        </p:nvSpPr>
        <p:spPr>
          <a:xfrm>
            <a:off x="10132339" y="7534720"/>
            <a:ext cx="460633"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102</a:t>
            </a:fld>
            <a:endParaRPr lang="en-GB" spc="80" noProof="0" dirty="0"/>
          </a:p>
        </p:txBody>
      </p:sp>
    </p:spTree>
    <p:extLst>
      <p:ext uri="{BB962C8B-B14F-4D97-AF65-F5344CB8AC3E}">
        <p14:creationId xmlns:p14="http://schemas.microsoft.com/office/powerpoint/2010/main" val="1829257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B333636-DB6E-4E65-D65A-22151660135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103</a:t>
            </a:fld>
            <a:endParaRPr lang="en-GB" spc="80" noProof="0" dirty="0"/>
          </a:p>
        </p:txBody>
      </p:sp>
      <p:sp>
        <p:nvSpPr>
          <p:cNvPr id="4" name="TextBox 3">
            <a:extLst>
              <a:ext uri="{FF2B5EF4-FFF2-40B4-BE49-F238E27FC236}">
                <a16:creationId xmlns:a16="http://schemas.microsoft.com/office/drawing/2014/main" id="{38F1AFF1-3562-228B-2B78-CC1316498737}"/>
              </a:ext>
            </a:extLst>
          </p:cNvPr>
          <p:cNvSpPr txBox="1"/>
          <p:nvPr/>
        </p:nvSpPr>
        <p:spPr>
          <a:xfrm>
            <a:off x="589583" y="349890"/>
            <a:ext cx="10003389" cy="461665"/>
          </a:xfrm>
          <a:prstGeom prst="rect">
            <a:avLst/>
          </a:prstGeom>
          <a:noFill/>
        </p:spPr>
        <p:txBody>
          <a:bodyPr wrap="square">
            <a:spAutoFit/>
          </a:bodyPr>
          <a:lstStyle/>
          <a:p>
            <a:pPr marL="12700">
              <a:spcBef>
                <a:spcPts val="130"/>
              </a:spcBef>
              <a:tabLst>
                <a:tab pos="1759585" algn="l"/>
                <a:tab pos="2810510" algn="l"/>
                <a:tab pos="3362325" algn="l"/>
              </a:tabLst>
            </a:pPr>
            <a:r>
              <a:rPr lang="en-GB" sz="2400" b="1" kern="0" noProof="0" dirty="0">
                <a:solidFill>
                  <a:schemeClr val="tx1"/>
                </a:solidFill>
                <a:latin typeface="Arial"/>
                <a:cs typeface="Arial"/>
              </a:rPr>
              <a:t>Water-skimming wing ships</a:t>
            </a:r>
          </a:p>
        </p:txBody>
      </p:sp>
      <p:sp>
        <p:nvSpPr>
          <p:cNvPr id="6" name="ZoneTexte 5">
            <a:extLst>
              <a:ext uri="{FF2B5EF4-FFF2-40B4-BE49-F238E27FC236}">
                <a16:creationId xmlns:a16="http://schemas.microsoft.com/office/drawing/2014/main" id="{81EF36A8-1380-431B-0857-FC2CCDDBAC9A}"/>
              </a:ext>
            </a:extLst>
          </p:cNvPr>
          <p:cNvSpPr txBox="1"/>
          <p:nvPr/>
        </p:nvSpPr>
        <p:spPr>
          <a:xfrm>
            <a:off x="589583" y="1668347"/>
            <a:ext cx="9542756" cy="1938992"/>
          </a:xfrm>
          <a:prstGeom prst="rect">
            <a:avLst/>
          </a:prstGeom>
          <a:noFill/>
        </p:spPr>
        <p:txBody>
          <a:bodyPr wrap="square">
            <a:spAutoFit/>
          </a:bodyPr>
          <a:lstStyle/>
          <a:p>
            <a:pPr algn="just"/>
            <a:r>
              <a:rPr lang="en-GB" sz="2000" noProof="0" dirty="0"/>
              <a:t>Ground-effect aircraft fly very close to the Earth’s surface, generating lift by sitting on a cushion of compressed air trapped between its wings and the nearest surface.</a:t>
            </a:r>
          </a:p>
          <a:p>
            <a:pPr algn="just"/>
            <a:endParaRPr lang="en-GB" sz="2000" noProof="0" dirty="0"/>
          </a:p>
          <a:p>
            <a:pPr algn="just"/>
            <a:r>
              <a:rPr lang="en-GB" sz="2000" noProof="0" dirty="0"/>
              <a:t>Most of the energy expenditure is related to air resistance rather than creating the air cushion. As a result, the freight transport cost could be about half that of a conventional airplane</a:t>
            </a:r>
            <a:r>
              <a:rPr lang="en-GB" noProof="0" dirty="0"/>
              <a:t>.</a:t>
            </a:r>
          </a:p>
        </p:txBody>
      </p:sp>
      <p:grpSp>
        <p:nvGrpSpPr>
          <p:cNvPr id="11" name="Groupe 10">
            <a:extLst>
              <a:ext uri="{FF2B5EF4-FFF2-40B4-BE49-F238E27FC236}">
                <a16:creationId xmlns:a16="http://schemas.microsoft.com/office/drawing/2014/main" id="{6250C7BC-2AC6-CE4C-5614-37A36EDA05B2}"/>
              </a:ext>
            </a:extLst>
          </p:cNvPr>
          <p:cNvGrpSpPr/>
          <p:nvPr/>
        </p:nvGrpSpPr>
        <p:grpSpPr>
          <a:xfrm>
            <a:off x="1089572" y="4055204"/>
            <a:ext cx="8514255" cy="2569119"/>
            <a:chOff x="1025910" y="4263547"/>
            <a:chExt cx="8514255" cy="2569119"/>
          </a:xfrm>
        </p:grpSpPr>
        <p:pic>
          <p:nvPicPr>
            <p:cNvPr id="1026" name="Picture 2" descr="Ekranoplano">
              <a:extLst>
                <a:ext uri="{FF2B5EF4-FFF2-40B4-BE49-F238E27FC236}">
                  <a16:creationId xmlns:a16="http://schemas.microsoft.com/office/drawing/2014/main" id="{9210016A-6194-BDD5-BDDC-CF4E46EE2F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2" t="6006" r="24020"/>
            <a:stretch/>
          </p:blipFill>
          <p:spPr bwMode="auto">
            <a:xfrm>
              <a:off x="1025910" y="4265120"/>
              <a:ext cx="3915506" cy="22008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eing Pelican | The Wolfenstein Fanon Wiki | Fandom">
              <a:extLst>
                <a:ext uri="{FF2B5EF4-FFF2-40B4-BE49-F238E27FC236}">
                  <a16:creationId xmlns:a16="http://schemas.microsoft.com/office/drawing/2014/main" id="{EBD38B45-0E1A-3194-D77C-0B5C153BC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659" y="4265120"/>
              <a:ext cx="3915506" cy="22024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F720D6-4DE0-AE2A-2227-F450F1E6D16C}"/>
                </a:ext>
              </a:extLst>
            </p:cNvPr>
            <p:cNvSpPr txBox="1"/>
            <p:nvPr/>
          </p:nvSpPr>
          <p:spPr>
            <a:xfrm>
              <a:off x="1025911" y="6524889"/>
              <a:ext cx="3915506"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Ekranoplan, the Caspian monster.</a:t>
              </a:r>
            </a:p>
          </p:txBody>
        </p:sp>
        <p:sp>
          <p:nvSpPr>
            <p:cNvPr id="13" name="TextBox 12">
              <a:extLst>
                <a:ext uri="{FF2B5EF4-FFF2-40B4-BE49-F238E27FC236}">
                  <a16:creationId xmlns:a16="http://schemas.microsoft.com/office/drawing/2014/main" id="{89FF2CCF-8816-B78D-392F-0EFB82357209}"/>
                </a:ext>
              </a:extLst>
            </p:cNvPr>
            <p:cNvSpPr txBox="1"/>
            <p:nvPr/>
          </p:nvSpPr>
          <p:spPr>
            <a:xfrm>
              <a:off x="5624658" y="6524889"/>
              <a:ext cx="3915506"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Boeing Pelican concept.</a:t>
              </a:r>
            </a:p>
          </p:txBody>
        </p:sp>
        <p:sp>
          <p:nvSpPr>
            <p:cNvPr id="8" name="Rectangle 7">
              <a:extLst>
                <a:ext uri="{FF2B5EF4-FFF2-40B4-BE49-F238E27FC236}">
                  <a16:creationId xmlns:a16="http://schemas.microsoft.com/office/drawing/2014/main" id="{ABC52667-9DC5-0657-7226-6038A4C17B45}"/>
                </a:ext>
              </a:extLst>
            </p:cNvPr>
            <p:cNvSpPr/>
            <p:nvPr/>
          </p:nvSpPr>
          <p:spPr>
            <a:xfrm>
              <a:off x="1025911" y="4263547"/>
              <a:ext cx="3915506" cy="220247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9">
              <a:extLst>
                <a:ext uri="{FF2B5EF4-FFF2-40B4-BE49-F238E27FC236}">
                  <a16:creationId xmlns:a16="http://schemas.microsoft.com/office/drawing/2014/main" id="{799CF721-4AFA-C075-E1FC-D745A2EA9547}"/>
                </a:ext>
              </a:extLst>
            </p:cNvPr>
            <p:cNvSpPr/>
            <p:nvPr/>
          </p:nvSpPr>
          <p:spPr>
            <a:xfrm>
              <a:off x="5624658" y="4263547"/>
              <a:ext cx="3915506" cy="220247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BF3C-682E-44F1-A91A-6C5F58008C85}"/>
            </a:ext>
          </a:extLst>
        </p:cNvPr>
        <p:cNvGrpSpPr/>
        <p:nvPr/>
      </p:nvGrpSpPr>
      <p:grpSpPr>
        <a:xfrm>
          <a:off x="0" y="0"/>
          <a:ext cx="0" cy="0"/>
          <a:chOff x="0" y="0"/>
          <a:chExt cx="0" cy="0"/>
        </a:xfrm>
      </p:grpSpPr>
      <p:pic>
        <p:nvPicPr>
          <p:cNvPr id="6" name="Picture 2" descr="The first Panda Solar Station started operating in Datong in August 2017 (Credit: Getty Images)">
            <a:extLst>
              <a:ext uri="{FF2B5EF4-FFF2-40B4-BE49-F238E27FC236}">
                <a16:creationId xmlns:a16="http://schemas.microsoft.com/office/drawing/2014/main" id="{B134C658-648C-ABF7-8100-AF9D27DE4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1" r="8100"/>
          <a:stretch/>
        </p:blipFill>
        <p:spPr bwMode="auto">
          <a:xfrm>
            <a:off x="2715770" y="3949115"/>
            <a:ext cx="5261844" cy="339898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99D6AB7E-5396-F0B9-E5E5-C3F17BF18747}"/>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233000EC-0737-24EE-F030-FF4D9F3A663E}"/>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8" name="Rectangle 7">
            <a:extLst>
              <a:ext uri="{FF2B5EF4-FFF2-40B4-BE49-F238E27FC236}">
                <a16:creationId xmlns:a16="http://schemas.microsoft.com/office/drawing/2014/main" id="{150A79D4-DB41-E239-A8F4-D3845D76787E}"/>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AEB48A11-7ED7-8046-8220-752618AF6F73}"/>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7" name="Rectangle 6">
            <a:extLst>
              <a:ext uri="{FF2B5EF4-FFF2-40B4-BE49-F238E27FC236}">
                <a16:creationId xmlns:a16="http://schemas.microsoft.com/office/drawing/2014/main" id="{6FEAC4F0-3AFB-C958-59B0-4451606CB371}"/>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5">
            <a:extLst>
              <a:ext uri="{FF2B5EF4-FFF2-40B4-BE49-F238E27FC236}">
                <a16:creationId xmlns:a16="http://schemas.microsoft.com/office/drawing/2014/main" id="{0AE7CFC0-D75A-B8BC-AA11-FBBF0FE2A545}"/>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07 – </a:t>
            </a:r>
            <a:r>
              <a:rPr lang="en-GB" sz="2800" b="1" spc="30" noProof="0" dirty="0">
                <a:latin typeface="Arial"/>
                <a:cs typeface="Arial"/>
              </a:rPr>
              <a:t>Solar energy</a:t>
            </a:r>
            <a:endParaRPr lang="en-GB" sz="2800" b="1" noProof="0" dirty="0">
              <a:solidFill>
                <a:srgbClr val="333333"/>
              </a:solidFill>
              <a:latin typeface="Arial"/>
              <a:cs typeface="Arial"/>
            </a:endParaRPr>
          </a:p>
        </p:txBody>
      </p:sp>
      <p:sp>
        <p:nvSpPr>
          <p:cNvPr id="4" name="TextBox 4">
            <a:extLst>
              <a:ext uri="{FF2B5EF4-FFF2-40B4-BE49-F238E27FC236}">
                <a16:creationId xmlns:a16="http://schemas.microsoft.com/office/drawing/2014/main" id="{25D203BB-CA7E-A962-B320-9236B956552F}"/>
              </a:ext>
            </a:extLst>
          </p:cNvPr>
          <p:cNvSpPr txBox="1"/>
          <p:nvPr/>
        </p:nvSpPr>
        <p:spPr>
          <a:xfrm>
            <a:off x="3443646" y="7374978"/>
            <a:ext cx="4533968" cy="215444"/>
          </a:xfrm>
          <a:prstGeom prst="rect">
            <a:avLst/>
          </a:prstGeom>
          <a:noFill/>
        </p:spPr>
        <p:txBody>
          <a:bodyPr wrap="square">
            <a:spAutoFit/>
          </a:bodyPr>
          <a:lstStyle/>
          <a:p>
            <a:pPr algn="r"/>
            <a:r>
              <a:rPr lang="en-GB" sz="800" b="0" i="1" noProof="0" dirty="0">
                <a:effectLst/>
                <a:latin typeface="Arial" panose="020B0604020202020204" pitchFamily="34" charset="0"/>
                <a:cs typeface="Arial" panose="020B0604020202020204" pitchFamily="34" charset="0"/>
              </a:rPr>
              <a:t>Panda Green Energy Group‘s 100 MWc solar farm</a:t>
            </a:r>
            <a:r>
              <a:rPr lang="en-GB" sz="800" i="1" noProof="0" dirty="0">
                <a:latin typeface="Arial" panose="020B0604020202020204" pitchFamily="34" charset="0"/>
                <a:cs typeface="Arial" panose="020B0604020202020204" pitchFamily="34" charset="0"/>
              </a:rPr>
              <a:t> - </a:t>
            </a:r>
            <a:r>
              <a:rPr lang="en-GB" sz="800" b="0" i="1" noProof="0" dirty="0">
                <a:effectLst/>
                <a:latin typeface="Arial" panose="020B0604020202020204" pitchFamily="34" charset="0"/>
                <a:cs typeface="Arial" panose="020B0604020202020204" pitchFamily="34" charset="0"/>
              </a:rPr>
              <a:t>Datong County</a:t>
            </a:r>
            <a:r>
              <a:rPr lang="en-GB" sz="800" i="1" noProof="0" dirty="0">
                <a:latin typeface="Arial" panose="020B0604020202020204" pitchFamily="34" charset="0"/>
                <a:cs typeface="Arial" panose="020B0604020202020204" pitchFamily="34" charset="0"/>
              </a:rPr>
              <a:t>, China.</a:t>
            </a:r>
          </a:p>
        </p:txBody>
      </p:sp>
    </p:spTree>
    <p:extLst>
      <p:ext uri="{BB962C8B-B14F-4D97-AF65-F5344CB8AC3E}">
        <p14:creationId xmlns:p14="http://schemas.microsoft.com/office/powerpoint/2010/main" val="21622995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8FE07D8-EE3E-D710-C8A0-A1556A12147F}"/>
              </a:ext>
            </a:extLst>
          </p:cNvPr>
          <p:cNvGrpSpPr/>
          <p:nvPr/>
        </p:nvGrpSpPr>
        <p:grpSpPr>
          <a:xfrm>
            <a:off x="1180997" y="4213529"/>
            <a:ext cx="8331071" cy="2973321"/>
            <a:chOff x="966865" y="4209501"/>
            <a:chExt cx="8331071" cy="2973321"/>
          </a:xfrm>
        </p:grpSpPr>
        <p:graphicFrame>
          <p:nvGraphicFramePr>
            <p:cNvPr id="34" name="Chart 33">
              <a:extLst>
                <a:ext uri="{FF2B5EF4-FFF2-40B4-BE49-F238E27FC236}">
                  <a16:creationId xmlns:a16="http://schemas.microsoft.com/office/drawing/2014/main" id="{818300FD-D250-1064-32A3-EB179B600125}"/>
                </a:ext>
              </a:extLst>
            </p:cNvPr>
            <p:cNvGraphicFramePr>
              <a:graphicFrameLocks/>
            </p:cNvGraphicFramePr>
            <p:nvPr>
              <p:extLst>
                <p:ext uri="{D42A27DB-BD31-4B8C-83A1-F6EECF244321}">
                  <p14:modId xmlns:p14="http://schemas.microsoft.com/office/powerpoint/2010/main" val="1638572053"/>
                </p:ext>
              </p:extLst>
            </p:nvPr>
          </p:nvGraphicFramePr>
          <p:xfrm>
            <a:off x="4580756" y="4209501"/>
            <a:ext cx="4717180" cy="2382657"/>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7AE1D785-A9A0-0101-2F2F-A8DBC6CC96F2}"/>
                </a:ext>
              </a:extLst>
            </p:cNvPr>
            <p:cNvSpPr txBox="1"/>
            <p:nvPr/>
          </p:nvSpPr>
          <p:spPr>
            <a:xfrm>
              <a:off x="5465058" y="6659602"/>
              <a:ext cx="2948575"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Average monthly solar irradiance in Liège, Belgium (1990 - 2020).</a:t>
              </a:r>
              <a:r>
                <a:rPr lang="en-GB" sz="1400" b="1" baseline="30000" noProof="0" dirty="0">
                  <a:latin typeface="Arial" panose="020B0604020202020204" pitchFamily="34" charset="0"/>
                  <a:cs typeface="Arial" panose="020B0604020202020204" pitchFamily="34" charset="0"/>
                </a:rPr>
                <a:t>2</a:t>
              </a:r>
              <a:endParaRPr lang="en-GB" sz="1400" i="1" noProof="0" dirty="0">
                <a:latin typeface="Arial" panose="020B0604020202020204" pitchFamily="34" charset="0"/>
                <a:cs typeface="Arial" panose="020B0604020202020204" pitchFamily="34" charset="0"/>
              </a:endParaRPr>
            </a:p>
          </p:txBody>
        </p:sp>
        <p:pic>
          <p:nvPicPr>
            <p:cNvPr id="3" name="Picture 39">
              <a:extLst>
                <a:ext uri="{FF2B5EF4-FFF2-40B4-BE49-F238E27FC236}">
                  <a16:creationId xmlns:a16="http://schemas.microsoft.com/office/drawing/2014/main" id="{087D8383-97F5-882A-6116-D0B9A38EBB27}"/>
                </a:ext>
              </a:extLst>
            </p:cNvPr>
            <p:cNvPicPr>
              <a:picLocks noChangeAspect="1"/>
            </p:cNvPicPr>
            <p:nvPr/>
          </p:nvPicPr>
          <p:blipFill>
            <a:blip r:embed="rId4"/>
            <a:stretch>
              <a:fillRect/>
            </a:stretch>
          </p:blipFill>
          <p:spPr>
            <a:xfrm>
              <a:off x="1162603" y="4339551"/>
              <a:ext cx="2175656" cy="2122557"/>
            </a:xfrm>
            <a:prstGeom prst="rect">
              <a:avLst/>
            </a:prstGeom>
          </p:spPr>
        </p:pic>
        <p:sp>
          <p:nvSpPr>
            <p:cNvPr id="5" name="TextBox 40">
              <a:extLst>
                <a:ext uri="{FF2B5EF4-FFF2-40B4-BE49-F238E27FC236}">
                  <a16:creationId xmlns:a16="http://schemas.microsoft.com/office/drawing/2014/main" id="{B6F8E265-05F1-19F1-8870-3A6D8F67F1C0}"/>
                </a:ext>
              </a:extLst>
            </p:cNvPr>
            <p:cNvSpPr txBox="1"/>
            <p:nvPr/>
          </p:nvSpPr>
          <p:spPr>
            <a:xfrm>
              <a:off x="966865" y="6654329"/>
              <a:ext cx="2567133"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Sunlight hitting the earth at midday on a spring day.</a:t>
              </a:r>
              <a:r>
                <a:rPr lang="en-GB" sz="1400" b="1" baseline="30000" noProof="0" dirty="0">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224482AE-413C-63E8-7F59-0E5FD595E37F}"/>
                </a:ext>
              </a:extLst>
            </p:cNvPr>
            <p:cNvSpPr/>
            <p:nvPr/>
          </p:nvSpPr>
          <p:spPr>
            <a:xfrm>
              <a:off x="966865" y="4209502"/>
              <a:ext cx="2567133" cy="238265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06818D65-66FC-FAAE-007D-DBB479D5804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105</a:t>
            </a:fld>
            <a:endParaRPr lang="en-GB" spc="80" noProof="0" dirty="0"/>
          </a:p>
        </p:txBody>
      </p:sp>
      <p:sp>
        <p:nvSpPr>
          <p:cNvPr id="8" name="TextBox 19">
            <a:extLst>
              <a:ext uri="{FF2B5EF4-FFF2-40B4-BE49-F238E27FC236}">
                <a16:creationId xmlns:a16="http://schemas.microsoft.com/office/drawing/2014/main" id="{7802E524-A8F2-6C4D-89B3-8E9384B1A271}"/>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Solar irradiance in Belgium</a:t>
            </a:r>
          </a:p>
        </p:txBody>
      </p:sp>
      <p:sp>
        <p:nvSpPr>
          <p:cNvPr id="4" name="ZoneTexte 3">
            <a:extLst>
              <a:ext uri="{FF2B5EF4-FFF2-40B4-BE49-F238E27FC236}">
                <a16:creationId xmlns:a16="http://schemas.microsoft.com/office/drawing/2014/main" id="{07FCFDCA-B2B7-1FB2-28E2-4E3335A1D8A2}"/>
              </a:ext>
            </a:extLst>
          </p:cNvPr>
          <p:cNvSpPr txBox="1"/>
          <p:nvPr/>
        </p:nvSpPr>
        <p:spPr>
          <a:xfrm>
            <a:off x="81321" y="7450082"/>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MacKay, D. (2008). Sustainable Energy - Without the Hot Air. </a:t>
            </a:r>
            <a:endParaRPr lang="en-GB" noProof="0" dirty="0"/>
          </a:p>
        </p:txBody>
      </p:sp>
      <p:sp>
        <p:nvSpPr>
          <p:cNvPr id="9" name="ZoneTexte 8">
            <a:extLst>
              <a:ext uri="{FF2B5EF4-FFF2-40B4-BE49-F238E27FC236}">
                <a16:creationId xmlns:a16="http://schemas.microsoft.com/office/drawing/2014/main" id="{605A51B1-2E83-1171-E7B1-A031CF3F3AC6}"/>
              </a:ext>
            </a:extLst>
          </p:cNvPr>
          <p:cNvSpPr txBox="1"/>
          <p:nvPr/>
        </p:nvSpPr>
        <p:spPr>
          <a:xfrm>
            <a:off x="81321" y="7677250"/>
            <a:ext cx="5347504"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2</a:t>
            </a:r>
            <a:r>
              <a:rPr kumimoji="0" lang="en-GB" sz="1100" b="0" i="1"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6"/>
              </a:rPr>
              <a:t>Atlas climatique. (n.d.). KMI.</a:t>
            </a:r>
            <a:endParaRPr lang="en-GB" sz="1100" noProof="0" dirty="0">
              <a:latin typeface="+mj-lt"/>
            </a:endParaRPr>
          </a:p>
        </p:txBody>
      </p:sp>
      <p:sp>
        <p:nvSpPr>
          <p:cNvPr id="10" name="ZoneTexte 9">
            <a:extLst>
              <a:ext uri="{FF2B5EF4-FFF2-40B4-BE49-F238E27FC236}">
                <a16:creationId xmlns:a16="http://schemas.microsoft.com/office/drawing/2014/main" id="{7764C743-EEED-D184-DD1D-9CF12F307C50}"/>
              </a:ext>
            </a:extLst>
          </p:cNvPr>
          <p:cNvSpPr txBox="1"/>
          <p:nvPr/>
        </p:nvSpPr>
        <p:spPr>
          <a:xfrm>
            <a:off x="560729" y="1151953"/>
            <a:ext cx="9571609" cy="2708434"/>
          </a:xfrm>
          <a:prstGeom prst="rect">
            <a:avLst/>
          </a:prstGeom>
          <a:noFill/>
        </p:spPr>
        <p:txBody>
          <a:bodyPr wrap="square">
            <a:spAutoFit/>
          </a:bodyPr>
          <a:lstStyle/>
          <a:p>
            <a:pPr algn="just"/>
            <a:r>
              <a:rPr lang="en-GB" sz="2000" noProof="0" dirty="0"/>
              <a:t>The power of raw sunshine at the equator at midday on a cloudless day is approximately 1,000 W/m². However, adjustments are necessary to estimate the average power per square meter of land area in Belgium. These adjustments include compensation for the angle of the sun relative to the land surface, </a:t>
            </a:r>
            <a:r>
              <a:rPr lang="en-US" sz="2000" dirty="0"/>
              <a:t>the fact that the sun is only near its maximum intensity for about 32% of the daylight hours, and that in Belgium, the sun shines on average during 35% of daylight hours.</a:t>
            </a:r>
            <a:endParaRPr lang="en-GB" sz="2000" noProof="0" dirty="0"/>
          </a:p>
          <a:p>
            <a:pPr algn="just"/>
            <a:endParaRPr lang="en-GB" sz="1000" noProof="0" dirty="0"/>
          </a:p>
          <a:p>
            <a:pPr algn="just"/>
            <a:r>
              <a:rPr lang="en-GB" sz="2000" noProof="0" dirty="0"/>
              <a:t>Taking these factors into account, the average power per square meter of flat ground in Belgium is approximately </a:t>
            </a:r>
            <a:r>
              <a:rPr lang="en-GB" sz="2000" b="1" noProof="0" dirty="0"/>
              <a:t>117 W/m²</a:t>
            </a:r>
            <a:r>
              <a:rPr lang="en-GB" sz="2000" noProof="0" dirty="0"/>
              <a: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A9BF3A4-DCB7-D246-160A-B65EFDEC7417}"/>
              </a:ext>
            </a:extLst>
          </p:cNvPr>
          <p:cNvSpPr txBox="1"/>
          <p:nvPr/>
        </p:nvSpPr>
        <p:spPr>
          <a:xfrm>
            <a:off x="1622871" y="7086064"/>
            <a:ext cx="7447657"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Average solar irradiance in different cities of the world.</a:t>
            </a:r>
            <a:r>
              <a:rPr lang="en-GB" sz="1400" b="1" baseline="30000" noProof="0" dirty="0">
                <a:latin typeface="Arial" panose="020B0604020202020204" pitchFamily="34" charset="0"/>
                <a:cs typeface="Arial" panose="020B0604020202020204" pitchFamily="34" charset="0"/>
              </a:rPr>
              <a:t>1</a:t>
            </a:r>
          </a:p>
        </p:txBody>
      </p:sp>
      <p:grpSp>
        <p:nvGrpSpPr>
          <p:cNvPr id="6" name="Groupe 5">
            <a:extLst>
              <a:ext uri="{FF2B5EF4-FFF2-40B4-BE49-F238E27FC236}">
                <a16:creationId xmlns:a16="http://schemas.microsoft.com/office/drawing/2014/main" id="{0EF76118-B46A-B9DE-78CE-AB5D43A3B9D8}"/>
              </a:ext>
            </a:extLst>
          </p:cNvPr>
          <p:cNvGrpSpPr/>
          <p:nvPr/>
        </p:nvGrpSpPr>
        <p:grpSpPr>
          <a:xfrm>
            <a:off x="1622871" y="1259590"/>
            <a:ext cx="7447657" cy="5768722"/>
            <a:chOff x="1776730" y="1055077"/>
            <a:chExt cx="7447657" cy="5768722"/>
          </a:xfrm>
        </p:grpSpPr>
        <p:pic>
          <p:nvPicPr>
            <p:cNvPr id="3" name="Picture 2">
              <a:extLst>
                <a:ext uri="{FF2B5EF4-FFF2-40B4-BE49-F238E27FC236}">
                  <a16:creationId xmlns:a16="http://schemas.microsoft.com/office/drawing/2014/main" id="{F949E05F-D2DB-6DB0-137A-3019448298CD}"/>
                </a:ext>
              </a:extLst>
            </p:cNvPr>
            <p:cNvPicPr>
              <a:picLocks noChangeAspect="1"/>
            </p:cNvPicPr>
            <p:nvPr/>
          </p:nvPicPr>
          <p:blipFill>
            <a:blip r:embed="rId2"/>
            <a:srcRect t="1893"/>
            <a:stretch/>
          </p:blipFill>
          <p:spPr>
            <a:xfrm>
              <a:off x="2044875" y="1229242"/>
              <a:ext cx="6911365" cy="5477320"/>
            </a:xfrm>
            <a:prstGeom prst="rect">
              <a:avLst/>
            </a:prstGeom>
          </p:spPr>
        </p:pic>
        <p:sp>
          <p:nvSpPr>
            <p:cNvPr id="4" name="Rectangle 3">
              <a:extLst>
                <a:ext uri="{FF2B5EF4-FFF2-40B4-BE49-F238E27FC236}">
                  <a16:creationId xmlns:a16="http://schemas.microsoft.com/office/drawing/2014/main" id="{FE849DC4-90EE-B9D9-B113-3C64D279BA12}"/>
                </a:ext>
              </a:extLst>
            </p:cNvPr>
            <p:cNvSpPr/>
            <p:nvPr/>
          </p:nvSpPr>
          <p:spPr>
            <a:xfrm>
              <a:off x="1776730" y="1055077"/>
              <a:ext cx="7447657" cy="576872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411ECA98-B899-B135-C869-59977AFBB55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106</a:t>
            </a:fld>
            <a:endParaRPr lang="en-GB" spc="80" noProof="0" dirty="0"/>
          </a:p>
        </p:txBody>
      </p:sp>
      <p:sp>
        <p:nvSpPr>
          <p:cNvPr id="5" name="TextBox 19">
            <a:extLst>
              <a:ext uri="{FF2B5EF4-FFF2-40B4-BE49-F238E27FC236}">
                <a16:creationId xmlns:a16="http://schemas.microsoft.com/office/drawing/2014/main" id="{EB52733D-887A-6A9A-D62E-D0DA1DBFEA06}"/>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Solar irradiance in other countries</a:t>
            </a:r>
          </a:p>
        </p:txBody>
      </p:sp>
      <p:sp>
        <p:nvSpPr>
          <p:cNvPr id="7" name="ZoneTexte 6">
            <a:extLst>
              <a:ext uri="{FF2B5EF4-FFF2-40B4-BE49-F238E27FC236}">
                <a16:creationId xmlns:a16="http://schemas.microsoft.com/office/drawing/2014/main" id="{AD759905-F390-40BE-6C2A-751896526A64}"/>
              </a:ext>
            </a:extLst>
          </p:cNvPr>
          <p:cNvSpPr txBox="1"/>
          <p:nvPr/>
        </p:nvSpPr>
        <p:spPr>
          <a:xfrm>
            <a:off x="81321" y="7670000"/>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MacKay, D. (2008). Sustainable Energy - Without the Hot Air. </a:t>
            </a:r>
            <a:endParaRPr lang="en-GB" noProof="0" dirty="0"/>
          </a:p>
        </p:txBody>
      </p:sp>
    </p:spTree>
    <p:extLst>
      <p:ext uri="{BB962C8B-B14F-4D97-AF65-F5344CB8AC3E}">
        <p14:creationId xmlns:p14="http://schemas.microsoft.com/office/powerpoint/2010/main" val="750852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A31B99A-0E62-0701-D74F-ADC14129E0A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107</a:t>
            </a:fld>
            <a:endParaRPr lang="en-GB" spc="80" noProof="0" dirty="0"/>
          </a:p>
        </p:txBody>
      </p:sp>
      <p:sp>
        <p:nvSpPr>
          <p:cNvPr id="6" name="ZoneTexte 5">
            <a:extLst>
              <a:ext uri="{FF2B5EF4-FFF2-40B4-BE49-F238E27FC236}">
                <a16:creationId xmlns:a16="http://schemas.microsoft.com/office/drawing/2014/main" id="{7D1DAD89-F52A-03CE-5DC9-6AE9D6B81E74}"/>
              </a:ext>
            </a:extLst>
          </p:cNvPr>
          <p:cNvSpPr txBox="1"/>
          <p:nvPr/>
        </p:nvSpPr>
        <p:spPr>
          <a:xfrm>
            <a:off x="560895" y="1434605"/>
            <a:ext cx="9571610" cy="5632311"/>
          </a:xfrm>
          <a:prstGeom prst="rect">
            <a:avLst/>
          </a:prstGeom>
          <a:noFill/>
        </p:spPr>
        <p:txBody>
          <a:bodyPr wrap="square">
            <a:spAutoFit/>
          </a:bodyPr>
          <a:lstStyle/>
          <a:p>
            <a:pPr algn="just"/>
            <a:r>
              <a:rPr lang="en-GB" sz="2000" noProof="0" dirty="0"/>
              <a:t>Solar energy can be harnessed and transformed in various ways to meet our energy needs. Below are four key methods by which raw solar power is converted into useful forms of energy.</a:t>
            </a:r>
          </a:p>
          <a:p>
            <a:pPr algn="just"/>
            <a:endParaRPr lang="en-GB" sz="2000" noProof="0" dirty="0"/>
          </a:p>
          <a:p>
            <a:pPr algn="just"/>
            <a:r>
              <a:rPr lang="en-GB" sz="2000" b="1" noProof="0" dirty="0"/>
              <a:t>Solar photovoltaic (PV)</a:t>
            </a:r>
            <a:r>
              <a:rPr lang="en-GB" sz="2000" noProof="0" dirty="0"/>
              <a:t>:</a:t>
            </a:r>
          </a:p>
          <a:p>
            <a:pPr marL="342900" indent="-342900" algn="just">
              <a:buFont typeface="Arial" panose="020B0604020202020204" pitchFamily="34" charset="0"/>
              <a:buChar char="•"/>
            </a:pPr>
            <a:endParaRPr lang="en-GB" sz="500" noProof="0" dirty="0"/>
          </a:p>
          <a:p>
            <a:pPr algn="just">
              <a:buClr>
                <a:schemeClr val="bg1"/>
              </a:buClr>
            </a:pPr>
            <a:r>
              <a:rPr lang="en-GB" sz="2000" noProof="0" dirty="0"/>
              <a:t>Converts sunlight directly into electricity using the photovoltaic effect.</a:t>
            </a:r>
          </a:p>
          <a:p>
            <a:pPr marL="342900" indent="-342900" algn="just">
              <a:buFont typeface="Arial" panose="020B0604020202020204" pitchFamily="34" charset="0"/>
              <a:buChar char="•"/>
            </a:pPr>
            <a:endParaRPr lang="en-GB" sz="2000" b="1" noProof="0" dirty="0"/>
          </a:p>
          <a:p>
            <a:pPr algn="just"/>
            <a:r>
              <a:rPr lang="en-GB" sz="2000" b="1" noProof="0" dirty="0"/>
              <a:t>Solar thermal</a:t>
            </a:r>
            <a:r>
              <a:rPr lang="en-GB" sz="2000" noProof="0" dirty="0"/>
              <a:t>:</a:t>
            </a:r>
          </a:p>
          <a:p>
            <a:pPr marL="342900" indent="-342900" algn="just">
              <a:buFont typeface="Arial" panose="020B0604020202020204" pitchFamily="34" charset="0"/>
              <a:buChar char="•"/>
            </a:pPr>
            <a:endParaRPr lang="en-GB" sz="500" noProof="0" dirty="0"/>
          </a:p>
          <a:p>
            <a:pPr algn="just">
              <a:buClr>
                <a:schemeClr val="bg1"/>
              </a:buClr>
            </a:pPr>
            <a:r>
              <a:rPr lang="en-GB" sz="2000" noProof="0" dirty="0"/>
              <a:t>Harnesses sunshine to provide direct heating for buildings or water systems.</a:t>
            </a:r>
          </a:p>
          <a:p>
            <a:pPr marL="342900" indent="-342900" algn="just">
              <a:buFont typeface="Arial" panose="020B0604020202020204" pitchFamily="34" charset="0"/>
              <a:buChar char="•"/>
            </a:pPr>
            <a:endParaRPr lang="en-GB" sz="2000" b="1" noProof="0" dirty="0"/>
          </a:p>
          <a:p>
            <a:pPr algn="just"/>
            <a:r>
              <a:rPr lang="en-GB" sz="2000" b="1" noProof="0" dirty="0"/>
              <a:t>Solar biomass</a:t>
            </a:r>
            <a:r>
              <a:rPr lang="en-GB" sz="2000" noProof="0" dirty="0"/>
              <a:t>:</a:t>
            </a:r>
          </a:p>
          <a:p>
            <a:pPr marL="342900" indent="-342900" algn="just">
              <a:buFont typeface="Arial" panose="020B0604020202020204" pitchFamily="34" charset="0"/>
              <a:buChar char="•"/>
            </a:pPr>
            <a:endParaRPr lang="en-GB" sz="500" noProof="0" dirty="0"/>
          </a:p>
          <a:p>
            <a:pPr algn="just">
              <a:buClr>
                <a:schemeClr val="bg1"/>
              </a:buClr>
            </a:pPr>
            <a:r>
              <a:rPr lang="en-GB" sz="2000" noProof="0" dirty="0"/>
              <a:t>Involves the use of plants, algae, or bacteria, which capture solar energy to produce fuels, electricity, chemicals, or building materials.</a:t>
            </a:r>
          </a:p>
          <a:p>
            <a:pPr marL="342900" indent="-342900" algn="just">
              <a:buFont typeface="Arial" panose="020B0604020202020204" pitchFamily="34" charset="0"/>
              <a:buChar char="•"/>
            </a:pPr>
            <a:endParaRPr lang="en-GB" sz="2000" b="1" noProof="0" dirty="0"/>
          </a:p>
          <a:p>
            <a:pPr algn="just"/>
            <a:r>
              <a:rPr lang="en-GB" sz="2000" b="1" noProof="0" dirty="0"/>
              <a:t>Food</a:t>
            </a:r>
            <a:r>
              <a:rPr lang="en-GB" sz="2000" noProof="0" dirty="0"/>
              <a:t>:</a:t>
            </a:r>
          </a:p>
          <a:p>
            <a:pPr marL="342900" indent="-342900" algn="just">
              <a:buFont typeface="Arial" panose="020B0604020202020204" pitchFamily="34" charset="0"/>
              <a:buChar char="•"/>
            </a:pPr>
            <a:endParaRPr lang="en-GB" sz="500" noProof="0" dirty="0"/>
          </a:p>
          <a:p>
            <a:pPr algn="just">
              <a:buClr>
                <a:schemeClr val="bg1"/>
              </a:buClr>
            </a:pPr>
            <a:r>
              <a:rPr lang="en-GB" sz="2000" noProof="0" dirty="0"/>
              <a:t>A specific type of solar biomass where plants grow to feed humans or animals (this topic will be explored in Chapter 14).</a:t>
            </a:r>
          </a:p>
        </p:txBody>
      </p:sp>
      <p:sp>
        <p:nvSpPr>
          <p:cNvPr id="7" name="TextBox 19">
            <a:extLst>
              <a:ext uri="{FF2B5EF4-FFF2-40B4-BE49-F238E27FC236}">
                <a16:creationId xmlns:a16="http://schemas.microsoft.com/office/drawing/2014/main" id="{A0B74F37-8A81-8AE7-6023-71A83A2A0A72}"/>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Turning raw solar power into useful power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iagram of how a photovoltaic cell works.">
            <a:extLst>
              <a:ext uri="{FF2B5EF4-FFF2-40B4-BE49-F238E27FC236}">
                <a16:creationId xmlns:a16="http://schemas.microsoft.com/office/drawing/2014/main" id="{42E2765B-43A8-760C-EE93-8D96B020FC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0" b="-598"/>
          <a:stretch/>
        </p:blipFill>
        <p:spPr bwMode="auto">
          <a:xfrm>
            <a:off x="5481019" y="2086945"/>
            <a:ext cx="4463631" cy="39835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C783DF-496F-2DE0-002A-D6325333D155}"/>
              </a:ext>
            </a:extLst>
          </p:cNvPr>
          <p:cNvSpPr/>
          <p:nvPr/>
        </p:nvSpPr>
        <p:spPr>
          <a:xfrm>
            <a:off x="5346360" y="1965214"/>
            <a:ext cx="4663418" cy="419569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Box 14">
            <a:extLst>
              <a:ext uri="{FF2B5EF4-FFF2-40B4-BE49-F238E27FC236}">
                <a16:creationId xmlns:a16="http://schemas.microsoft.com/office/drawing/2014/main" id="{EAAC73EF-9270-55C1-B6FF-36314024EEE2}"/>
              </a:ext>
            </a:extLst>
          </p:cNvPr>
          <p:cNvSpPr txBox="1"/>
          <p:nvPr/>
        </p:nvSpPr>
        <p:spPr>
          <a:xfrm>
            <a:off x="5346360" y="6240138"/>
            <a:ext cx="4663418"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Inside a solar cell.</a:t>
            </a:r>
            <a:r>
              <a:rPr lang="en-GB" sz="1400" b="1" baseline="30000" noProof="0" dirty="0">
                <a:latin typeface="Arial" panose="020B0604020202020204" pitchFamily="34" charset="0"/>
                <a:cs typeface="Arial" panose="020B0604020202020204" pitchFamily="34" charset="0"/>
              </a:rPr>
              <a:t>1</a:t>
            </a:r>
            <a:endParaRPr lang="en-GB" sz="1400" b="1" baseline="30000" noProof="0" dirty="0"/>
          </a:p>
        </p:txBody>
      </p:sp>
      <p:sp>
        <p:nvSpPr>
          <p:cNvPr id="2" name="Slide Number Placeholder 6">
            <a:extLst>
              <a:ext uri="{FF2B5EF4-FFF2-40B4-BE49-F238E27FC236}">
                <a16:creationId xmlns:a16="http://schemas.microsoft.com/office/drawing/2014/main" id="{28CD9AC0-3ED5-64DF-065B-E2A3F0FBF47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108</a:t>
            </a:fld>
            <a:endParaRPr lang="en-GB" spc="80" noProof="0" dirty="0"/>
          </a:p>
        </p:txBody>
      </p:sp>
      <p:sp>
        <p:nvSpPr>
          <p:cNvPr id="3" name="TextBox 19">
            <a:extLst>
              <a:ext uri="{FF2B5EF4-FFF2-40B4-BE49-F238E27FC236}">
                <a16:creationId xmlns:a16="http://schemas.microsoft.com/office/drawing/2014/main" id="{89294324-1901-6F54-8603-E252D0F80156}"/>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a:t>
            </a:r>
            <a:r>
              <a:rPr lang="en-GB" sz="2400" b="1" noProof="0" dirty="0"/>
              <a:t>Photovoltaic effect</a:t>
            </a:r>
            <a:endParaRPr lang="en-GB" sz="2400" b="1" noProof="0" dirty="0">
              <a:solidFill>
                <a:schemeClr val="tx1"/>
              </a:solidFill>
            </a:endParaRPr>
          </a:p>
        </p:txBody>
      </p:sp>
      <p:sp>
        <p:nvSpPr>
          <p:cNvPr id="7" name="ZoneTexte 6">
            <a:extLst>
              <a:ext uri="{FF2B5EF4-FFF2-40B4-BE49-F238E27FC236}">
                <a16:creationId xmlns:a16="http://schemas.microsoft.com/office/drawing/2014/main" id="{6D7B163D-FCFB-2ECD-99A1-72AA75B67228}"/>
              </a:ext>
            </a:extLst>
          </p:cNvPr>
          <p:cNvSpPr txBox="1"/>
          <p:nvPr/>
        </p:nvSpPr>
        <p:spPr>
          <a:xfrm>
            <a:off x="560730" y="1561790"/>
            <a:ext cx="4300637" cy="5324535"/>
          </a:xfrm>
          <a:prstGeom prst="rect">
            <a:avLst/>
          </a:prstGeom>
          <a:noFill/>
        </p:spPr>
        <p:txBody>
          <a:bodyPr wrap="square">
            <a:spAutoFit/>
          </a:bodyPr>
          <a:lstStyle/>
          <a:p>
            <a:pPr algn="just"/>
            <a:r>
              <a:rPr lang="en-GB" sz="2000" noProof="0" dirty="0"/>
              <a:t>The photovoltaic effect refers to the ability to convert solar energy into electricity.</a:t>
            </a:r>
          </a:p>
          <a:p>
            <a:pPr algn="just"/>
            <a:endParaRPr lang="en-GB" sz="1000" noProof="0" dirty="0"/>
          </a:p>
          <a:p>
            <a:pPr algn="just"/>
            <a:r>
              <a:rPr lang="en-GB" sz="2000" noProof="0" dirty="0"/>
              <a:t>A photovoltaic cell, made from semiconductor material, absorbs sunlight, which dislodges electrons and creates an electrical charge. Conductors within the cell collect these electrons. When connected to a load, the flow of electrons generates electricity in the circuit.</a:t>
            </a:r>
          </a:p>
          <a:p>
            <a:pPr algn="just"/>
            <a:endParaRPr lang="en-GB" sz="1000" noProof="0" dirty="0"/>
          </a:p>
          <a:p>
            <a:pPr algn="just"/>
            <a:r>
              <a:rPr lang="en-GB" sz="2000" noProof="0" dirty="0"/>
              <a:t>Most solar panels are constructed using polycrystalline silicon solar cells, which consist of layers of silicon, phosphorus (N-type dopant), and boron (P-type dopant).</a:t>
            </a:r>
          </a:p>
        </p:txBody>
      </p:sp>
      <p:sp>
        <p:nvSpPr>
          <p:cNvPr id="4" name="TextBox 4">
            <a:extLst>
              <a:ext uri="{FF2B5EF4-FFF2-40B4-BE49-F238E27FC236}">
                <a16:creationId xmlns:a16="http://schemas.microsoft.com/office/drawing/2014/main" id="{337823FB-CD20-37AE-1F0F-44B32A2B20ED}"/>
              </a:ext>
            </a:extLst>
          </p:cNvPr>
          <p:cNvSpPr txBox="1"/>
          <p:nvPr/>
        </p:nvSpPr>
        <p:spPr>
          <a:xfrm>
            <a:off x="84756" y="7674522"/>
            <a:ext cx="9333738" cy="261610"/>
          </a:xfrm>
          <a:prstGeom prst="rect">
            <a:avLst/>
          </a:prstGeom>
          <a:noFill/>
        </p:spPr>
        <p:txBody>
          <a:bodyPr wrap="square">
            <a:spAutoFit/>
          </a:bodyPr>
          <a:lstStyle/>
          <a:p>
            <a:r>
              <a:rPr kumimoji="0" lang="en-GB" sz="1100" b="1" i="0"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0" i="0" u="none" strike="noStrike" cap="none" normalizeH="0" baseline="0" noProof="0" dirty="0">
                <a:ln>
                  <a:noFill/>
                </a:ln>
                <a:solidFill>
                  <a:schemeClr val="tx1"/>
                </a:solidFill>
                <a:effectLst/>
                <a:latin typeface="+mj-lt"/>
                <a:cs typeface="Times New Roman" panose="02020603050405020304" pitchFamily="18" charset="0"/>
              </a:rPr>
              <a:t> </a:t>
            </a:r>
            <a:r>
              <a:rPr lang="en-GB" sz="1100" noProof="0" dirty="0">
                <a:latin typeface="+mj-lt"/>
                <a:cs typeface="Times New Roman" panose="02020603050405020304" pitchFamily="18" charset="0"/>
                <a:hlinkClick r:id="rId3"/>
              </a:rPr>
              <a:t>Nicolas. (2022, October 28). Cellules de type N ou type P : comment choisir ? - Eco Green Energy. </a:t>
            </a:r>
            <a:endParaRPr kumimoji="0" lang="en-GB" sz="1600" b="0" i="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4435763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14B9D16-7FD3-D08B-85E1-A52FEB3C5D9C}"/>
              </a:ext>
            </a:extLst>
          </p:cNvPr>
          <p:cNvSpPr txBox="1"/>
          <p:nvPr/>
        </p:nvSpPr>
        <p:spPr>
          <a:xfrm>
            <a:off x="847104" y="7110185"/>
            <a:ext cx="4270862"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Power density of the spectrum of midday sunlight.</a:t>
            </a:r>
            <a:r>
              <a:rPr lang="en-GB" sz="1400" b="1" baseline="30000" noProof="0" dirty="0">
                <a:latin typeface="Arial" panose="020B0604020202020204" pitchFamily="34" charset="0"/>
                <a:cs typeface="Arial" panose="020B0604020202020204" pitchFamily="34" charset="0"/>
              </a:rPr>
              <a:t>1</a:t>
            </a:r>
            <a:endParaRPr lang="en-GB" sz="1400" b="1" baseline="30000" noProof="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0240F9A-F527-DF65-561A-4BDFE33E1889}"/>
                  </a:ext>
                </a:extLst>
              </p:cNvPr>
              <p:cNvSpPr txBox="1"/>
              <p:nvPr/>
            </p:nvSpPr>
            <p:spPr>
              <a:xfrm>
                <a:off x="5593868" y="7110185"/>
                <a:ext cx="4231161"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Energy captured by a solar panel with a single band-gap at 1.1 eV (red area).</a:t>
                </a:r>
                <a:r>
                  <a:rPr lang="en-GB" sz="1400" b="1" baseline="30000" noProof="0" dirty="0">
                    <a:latin typeface="Arial" panose="020B0604020202020204" pitchFamily="34" charset="0"/>
                    <a:cs typeface="Arial" panose="020B0604020202020204" pitchFamily="34" charset="0"/>
                  </a:rPr>
                  <a:t> </a:t>
                </a:r>
                <a:r>
                  <a:rPr lang="en-GB" sz="1400" noProof="0" dirty="0"/>
                  <a:t>1 eV=1.6 </a:t>
                </a:r>
                <a14:m>
                  <m:oMath xmlns:m="http://schemas.openxmlformats.org/officeDocument/2006/math">
                    <m:r>
                      <a:rPr lang="en-GB" sz="1400" i="1" noProof="0" smtClean="0">
                        <a:latin typeface="Cambria Math" panose="02040503050406030204" pitchFamily="18" charset="0"/>
                        <a:ea typeface="Cambria Math" panose="02040503050406030204" pitchFamily="18" charset="0"/>
                      </a:rPr>
                      <m:t>×</m:t>
                    </m:r>
                  </m:oMath>
                </a14:m>
                <a:r>
                  <a:rPr lang="en-GB" sz="1400" noProof="0" dirty="0"/>
                  <a:t> 10</a:t>
                </a:r>
                <a:r>
                  <a:rPr lang="en-GB" sz="1400" baseline="30000" noProof="0" dirty="0"/>
                  <a:t>−19 </a:t>
                </a:r>
                <a:r>
                  <a:rPr lang="en-GB" sz="1400" noProof="0" dirty="0"/>
                  <a:t>J.</a:t>
                </a:r>
                <a:r>
                  <a:rPr lang="en-GB" sz="1400" b="1" baseline="30000" noProof="0" dirty="0">
                    <a:latin typeface="Arial" panose="020B0604020202020204" pitchFamily="34" charset="0"/>
                    <a:cs typeface="Arial" panose="020B0604020202020204" pitchFamily="34" charset="0"/>
                  </a:rPr>
                  <a:t>1</a:t>
                </a:r>
                <a:endParaRPr lang="en-GB" sz="1400" i="1" noProof="0" dirty="0"/>
              </a:p>
            </p:txBody>
          </p:sp>
        </mc:Choice>
        <mc:Fallback xmlns="">
          <p:sp>
            <p:nvSpPr>
              <p:cNvPr id="19" name="TextBox 18">
                <a:extLst>
                  <a:ext uri="{FF2B5EF4-FFF2-40B4-BE49-F238E27FC236}">
                    <a16:creationId xmlns:a16="http://schemas.microsoft.com/office/drawing/2014/main" id="{60240F9A-F527-DF65-561A-4BDFE33E1889}"/>
                  </a:ext>
                </a:extLst>
              </p:cNvPr>
              <p:cNvSpPr txBox="1">
                <a:spLocks noRot="1" noChangeAspect="1" noMove="1" noResize="1" noEditPoints="1" noAdjustHandles="1" noChangeArrowheads="1" noChangeShapeType="1" noTextEdit="1"/>
              </p:cNvSpPr>
              <p:nvPr/>
            </p:nvSpPr>
            <p:spPr>
              <a:xfrm>
                <a:off x="5593868" y="7110185"/>
                <a:ext cx="4231161" cy="523220"/>
              </a:xfrm>
              <a:prstGeom prst="rect">
                <a:avLst/>
              </a:prstGeom>
              <a:blipFill>
                <a:blip r:embed="rId2"/>
                <a:stretch>
                  <a:fillRect t="-1163" b="-11628"/>
                </a:stretch>
              </a:blipFill>
            </p:spPr>
            <p:txBody>
              <a:bodyPr/>
              <a:lstStyle/>
              <a:p>
                <a:r>
                  <a:rPr lang="en-US">
                    <a:noFill/>
                  </a:rPr>
                  <a:t> </a:t>
                </a:r>
              </a:p>
            </p:txBody>
          </p:sp>
        </mc:Fallback>
      </mc:AlternateContent>
      <p:grpSp>
        <p:nvGrpSpPr>
          <p:cNvPr id="9" name="Groupe 8">
            <a:extLst>
              <a:ext uri="{FF2B5EF4-FFF2-40B4-BE49-F238E27FC236}">
                <a16:creationId xmlns:a16="http://schemas.microsoft.com/office/drawing/2014/main" id="{0768ABC8-8E24-AA88-E7FF-EC4752EACF25}"/>
              </a:ext>
            </a:extLst>
          </p:cNvPr>
          <p:cNvGrpSpPr/>
          <p:nvPr/>
        </p:nvGrpSpPr>
        <p:grpSpPr>
          <a:xfrm>
            <a:off x="918705" y="4228153"/>
            <a:ext cx="4127661" cy="2812317"/>
            <a:chOff x="635000" y="3927473"/>
            <a:chExt cx="4411366" cy="3005615"/>
          </a:xfrm>
        </p:grpSpPr>
        <p:sp>
          <p:nvSpPr>
            <p:cNvPr id="17" name="TextBox 16">
              <a:extLst>
                <a:ext uri="{FF2B5EF4-FFF2-40B4-BE49-F238E27FC236}">
                  <a16:creationId xmlns:a16="http://schemas.microsoft.com/office/drawing/2014/main" id="{CCE8C403-058E-7930-B1C5-6555BD62D85F}"/>
                </a:ext>
              </a:extLst>
            </p:cNvPr>
            <p:cNvSpPr txBox="1"/>
            <p:nvPr/>
          </p:nvSpPr>
          <p:spPr>
            <a:xfrm rot="16200000">
              <a:off x="-343475" y="5187403"/>
              <a:ext cx="2441040" cy="307777"/>
            </a:xfrm>
            <a:prstGeom prst="rect">
              <a:avLst/>
            </a:prstGeom>
            <a:noFill/>
          </p:spPr>
          <p:txBody>
            <a:bodyPr wrap="square">
              <a:spAutoFit/>
            </a:bodyPr>
            <a:lstStyle/>
            <a:p>
              <a:pPr algn="ctr"/>
              <a:r>
                <a:rPr lang="en-GB" sz="1400" noProof="0" dirty="0">
                  <a:latin typeface="Arial" panose="020B0604020202020204" pitchFamily="34" charset="0"/>
                  <a:cs typeface="Arial" panose="020B0604020202020204" pitchFamily="34" charset="0"/>
                </a:rPr>
                <a:t>Power density (W/m²) </a:t>
              </a:r>
              <a:endParaRPr lang="en-GB" sz="1400" noProof="0" dirty="0"/>
            </a:p>
          </p:txBody>
        </p:sp>
        <p:pic>
          <p:nvPicPr>
            <p:cNvPr id="20" name="Picture 19">
              <a:extLst>
                <a:ext uri="{FF2B5EF4-FFF2-40B4-BE49-F238E27FC236}">
                  <a16:creationId xmlns:a16="http://schemas.microsoft.com/office/drawing/2014/main" id="{854D4D94-8440-EDFC-1EA3-9F8AB0378CB6}"/>
                </a:ext>
              </a:extLst>
            </p:cNvPr>
            <p:cNvPicPr>
              <a:picLocks noChangeAspect="1"/>
            </p:cNvPicPr>
            <p:nvPr/>
          </p:nvPicPr>
          <p:blipFill rotWithShape="1">
            <a:blip r:embed="rId3"/>
            <a:srcRect l="2148" t="2727" r="50129" b="15582"/>
            <a:stretch/>
          </p:blipFill>
          <p:spPr>
            <a:xfrm>
              <a:off x="1030933" y="4071024"/>
              <a:ext cx="3829992" cy="2548753"/>
            </a:xfrm>
            <a:prstGeom prst="rect">
              <a:avLst/>
            </a:prstGeom>
          </p:spPr>
        </p:pic>
        <p:sp>
          <p:nvSpPr>
            <p:cNvPr id="21" name="TextBox 20">
              <a:extLst>
                <a:ext uri="{FF2B5EF4-FFF2-40B4-BE49-F238E27FC236}">
                  <a16:creationId xmlns:a16="http://schemas.microsoft.com/office/drawing/2014/main" id="{F3D035F2-5E22-50E3-B4E6-6A9384505B77}"/>
                </a:ext>
              </a:extLst>
            </p:cNvPr>
            <p:cNvSpPr txBox="1"/>
            <p:nvPr/>
          </p:nvSpPr>
          <p:spPr>
            <a:xfrm>
              <a:off x="1791915" y="6591856"/>
              <a:ext cx="2308027" cy="307777"/>
            </a:xfrm>
            <a:prstGeom prst="rect">
              <a:avLst/>
            </a:prstGeom>
            <a:noFill/>
          </p:spPr>
          <p:txBody>
            <a:bodyPr wrap="square">
              <a:spAutoFit/>
            </a:bodyPr>
            <a:lstStyle/>
            <a:p>
              <a:pPr algn="ctr"/>
              <a:r>
                <a:rPr lang="en-GB" sz="1400" noProof="0" dirty="0">
                  <a:latin typeface="Arial" panose="020B0604020202020204" pitchFamily="34" charset="0"/>
                  <a:cs typeface="Arial" panose="020B0604020202020204" pitchFamily="34" charset="0"/>
                </a:rPr>
                <a:t>Photon energy (eV)</a:t>
              </a:r>
              <a:endParaRPr lang="en-GB" sz="1400" noProof="0" dirty="0"/>
            </a:p>
          </p:txBody>
        </p:sp>
        <p:sp>
          <p:nvSpPr>
            <p:cNvPr id="24" name="Rectangle 23">
              <a:extLst>
                <a:ext uri="{FF2B5EF4-FFF2-40B4-BE49-F238E27FC236}">
                  <a16:creationId xmlns:a16="http://schemas.microsoft.com/office/drawing/2014/main" id="{420C16D4-E1B4-6E0A-F968-597137B3B267}"/>
                </a:ext>
              </a:extLst>
            </p:cNvPr>
            <p:cNvSpPr/>
            <p:nvPr/>
          </p:nvSpPr>
          <p:spPr>
            <a:xfrm>
              <a:off x="635000" y="3927473"/>
              <a:ext cx="4411366" cy="3005615"/>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0" name="Groupe 9">
            <a:extLst>
              <a:ext uri="{FF2B5EF4-FFF2-40B4-BE49-F238E27FC236}">
                <a16:creationId xmlns:a16="http://schemas.microsoft.com/office/drawing/2014/main" id="{BCD7C020-691C-0D3C-6AC8-F2A7086E8700}"/>
              </a:ext>
            </a:extLst>
          </p:cNvPr>
          <p:cNvGrpSpPr/>
          <p:nvPr/>
        </p:nvGrpSpPr>
        <p:grpSpPr>
          <a:xfrm>
            <a:off x="5647034" y="4228153"/>
            <a:ext cx="4127661" cy="2812317"/>
            <a:chOff x="5647034" y="3927473"/>
            <a:chExt cx="4411366" cy="3005615"/>
          </a:xfrm>
        </p:grpSpPr>
        <p:pic>
          <p:nvPicPr>
            <p:cNvPr id="13" name="Picture 12">
              <a:extLst>
                <a:ext uri="{FF2B5EF4-FFF2-40B4-BE49-F238E27FC236}">
                  <a16:creationId xmlns:a16="http://schemas.microsoft.com/office/drawing/2014/main" id="{17879C17-9BA5-1FD9-6FC1-5CA611E6FAA0}"/>
                </a:ext>
              </a:extLst>
            </p:cNvPr>
            <p:cNvPicPr>
              <a:picLocks noChangeAspect="1"/>
            </p:cNvPicPr>
            <p:nvPr/>
          </p:nvPicPr>
          <p:blipFill rotWithShape="1">
            <a:blip r:embed="rId3"/>
            <a:srcRect l="50978" t="1423" b="15582"/>
            <a:stretch/>
          </p:blipFill>
          <p:spPr>
            <a:xfrm>
              <a:off x="5981900" y="4001980"/>
              <a:ext cx="3902273" cy="2657186"/>
            </a:xfrm>
            <a:prstGeom prst="rect">
              <a:avLst/>
            </a:prstGeom>
          </p:spPr>
        </p:pic>
        <p:sp>
          <p:nvSpPr>
            <p:cNvPr id="22" name="TextBox 21">
              <a:extLst>
                <a:ext uri="{FF2B5EF4-FFF2-40B4-BE49-F238E27FC236}">
                  <a16:creationId xmlns:a16="http://schemas.microsoft.com/office/drawing/2014/main" id="{B6046921-2564-5A17-2A90-813EB4B6D9B4}"/>
                </a:ext>
              </a:extLst>
            </p:cNvPr>
            <p:cNvSpPr txBox="1"/>
            <p:nvPr/>
          </p:nvSpPr>
          <p:spPr>
            <a:xfrm rot="16200000">
              <a:off x="4582289" y="5187403"/>
              <a:ext cx="2441040" cy="307777"/>
            </a:xfrm>
            <a:prstGeom prst="rect">
              <a:avLst/>
            </a:prstGeom>
            <a:noFill/>
          </p:spPr>
          <p:txBody>
            <a:bodyPr wrap="square">
              <a:spAutoFit/>
            </a:bodyPr>
            <a:lstStyle/>
            <a:p>
              <a:pPr algn="ctr"/>
              <a:r>
                <a:rPr lang="en-GB" sz="1400" noProof="0" dirty="0">
                  <a:latin typeface="Arial" panose="020B0604020202020204" pitchFamily="34" charset="0"/>
                  <a:cs typeface="Arial" panose="020B0604020202020204" pitchFamily="34" charset="0"/>
                </a:rPr>
                <a:t>Power density (W/m²) </a:t>
              </a:r>
              <a:endParaRPr lang="en-GB" sz="1400" noProof="0" dirty="0"/>
            </a:p>
          </p:txBody>
        </p:sp>
        <p:sp>
          <p:nvSpPr>
            <p:cNvPr id="23" name="TextBox 22">
              <a:extLst>
                <a:ext uri="{FF2B5EF4-FFF2-40B4-BE49-F238E27FC236}">
                  <a16:creationId xmlns:a16="http://schemas.microsoft.com/office/drawing/2014/main" id="{BB57C310-D10A-499E-DEB2-6F6BB966966A}"/>
                </a:ext>
              </a:extLst>
            </p:cNvPr>
            <p:cNvSpPr txBox="1"/>
            <p:nvPr/>
          </p:nvSpPr>
          <p:spPr>
            <a:xfrm>
              <a:off x="6779022" y="6591856"/>
              <a:ext cx="2308027" cy="307777"/>
            </a:xfrm>
            <a:prstGeom prst="rect">
              <a:avLst/>
            </a:prstGeom>
            <a:noFill/>
          </p:spPr>
          <p:txBody>
            <a:bodyPr wrap="square">
              <a:spAutoFit/>
            </a:bodyPr>
            <a:lstStyle/>
            <a:p>
              <a:pPr algn="ctr"/>
              <a:r>
                <a:rPr lang="en-GB" sz="1400" noProof="0" dirty="0">
                  <a:latin typeface="Arial" panose="020B0604020202020204" pitchFamily="34" charset="0"/>
                  <a:cs typeface="Arial" panose="020B0604020202020204" pitchFamily="34" charset="0"/>
                </a:rPr>
                <a:t>Photon energy (eV)</a:t>
              </a:r>
              <a:endParaRPr lang="en-GB" sz="1400" noProof="0" dirty="0"/>
            </a:p>
          </p:txBody>
        </p:sp>
        <p:sp>
          <p:nvSpPr>
            <p:cNvPr id="25" name="Rectangle 24">
              <a:extLst>
                <a:ext uri="{FF2B5EF4-FFF2-40B4-BE49-F238E27FC236}">
                  <a16:creationId xmlns:a16="http://schemas.microsoft.com/office/drawing/2014/main" id="{99F8B746-7B96-D6A6-9312-B249EA4FA220}"/>
                </a:ext>
              </a:extLst>
            </p:cNvPr>
            <p:cNvSpPr/>
            <p:nvPr/>
          </p:nvSpPr>
          <p:spPr>
            <a:xfrm>
              <a:off x="5647034" y="3927473"/>
              <a:ext cx="4411366" cy="3005615"/>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4C0498D6-3466-087C-AF21-8F9E10B0587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109</a:t>
            </a:fld>
            <a:endParaRPr lang="en-GB" spc="80" noProof="0" dirty="0"/>
          </a:p>
        </p:txBody>
      </p:sp>
      <p:sp>
        <p:nvSpPr>
          <p:cNvPr id="5" name="ZoneTexte 4">
            <a:extLst>
              <a:ext uri="{FF2B5EF4-FFF2-40B4-BE49-F238E27FC236}">
                <a16:creationId xmlns:a16="http://schemas.microsoft.com/office/drawing/2014/main" id="{DD268F22-F825-D7E3-3A1E-A1B51C2A260C}"/>
              </a:ext>
            </a:extLst>
          </p:cNvPr>
          <p:cNvSpPr txBox="1"/>
          <p:nvPr/>
        </p:nvSpPr>
        <p:spPr>
          <a:xfrm>
            <a:off x="560729" y="978696"/>
            <a:ext cx="9659717" cy="3016210"/>
          </a:xfrm>
          <a:prstGeom prst="rect">
            <a:avLst/>
          </a:prstGeom>
          <a:noFill/>
        </p:spPr>
        <p:txBody>
          <a:bodyPr wrap="square">
            <a:spAutoFit/>
          </a:bodyPr>
          <a:lstStyle/>
          <a:p>
            <a:pPr algn="just"/>
            <a:r>
              <a:rPr lang="en-GB" sz="2000" noProof="0" dirty="0"/>
              <a:t>Regardless of technological advancements, the efficiency of a single-junction solar panel (a panel with one layer of solar cells) cannot exceed a theoretical</a:t>
            </a:r>
            <a:r>
              <a:rPr lang="en-GB" sz="2000" b="1" noProof="0" dirty="0"/>
              <a:t> </a:t>
            </a:r>
            <a:r>
              <a:rPr lang="en-GB" sz="2000" noProof="0" dirty="0"/>
              <a:t>limit of 33%. </a:t>
            </a:r>
            <a:r>
              <a:rPr lang="en-US" sz="2000" b="0" i="0" dirty="0">
                <a:solidFill>
                  <a:srgbClr val="1F1F1F"/>
                </a:solidFill>
                <a:effectLst/>
                <a:latin typeface="+mj-lt"/>
              </a:rPr>
              <a:t>Standard solar panel efficiency in 2025 is ranging from 22-25%.</a:t>
            </a:r>
            <a:endParaRPr lang="en-GB" sz="2000" noProof="0" dirty="0">
              <a:latin typeface="+mj-lt"/>
            </a:endParaRPr>
          </a:p>
          <a:p>
            <a:pPr algn="just"/>
            <a:endParaRPr lang="en-GB" sz="1000" noProof="0" dirty="0"/>
          </a:p>
          <a:p>
            <a:pPr algn="just"/>
            <a:r>
              <a:rPr lang="en-GB" sz="2000" noProof="0" dirty="0"/>
              <a:t>This is known as the </a:t>
            </a:r>
            <a:r>
              <a:rPr lang="en-GB" sz="2000" b="1" noProof="0" dirty="0"/>
              <a:t>Shockley-Queisser limit</a:t>
            </a:r>
            <a:r>
              <a:rPr lang="en-GB" sz="2000" noProof="0" dirty="0"/>
              <a:t>, which stems from a property of standard photovoltaic materials called the band gap. The band gap determines the specific energy of photons that the material can most efficiently convert. Sunlight contains photons with a wide range of energies; photons with energy below the band gap are not utilized, while those with energy above the band gap can be captured, but any energy exceeding the band gap is lost.</a:t>
            </a:r>
          </a:p>
        </p:txBody>
      </p:sp>
      <p:sp>
        <p:nvSpPr>
          <p:cNvPr id="8" name="TextBox 19">
            <a:extLst>
              <a:ext uri="{FF2B5EF4-FFF2-40B4-BE49-F238E27FC236}">
                <a16:creationId xmlns:a16="http://schemas.microsoft.com/office/drawing/2014/main" id="{E4AFFA05-B394-729E-0C89-730F1A672D47}"/>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a:t>
            </a:r>
            <a:r>
              <a:rPr lang="en-GB" sz="2400" b="1" noProof="0" dirty="0">
                <a:solidFill>
                  <a:srgbClr val="0D0D0D"/>
                </a:solidFill>
                <a:latin typeface="Arial" panose="020B0604020202020204" pitchFamily="34" charset="0"/>
                <a:cs typeface="Arial" panose="020B0604020202020204" pitchFamily="34" charset="0"/>
              </a:rPr>
              <a:t>P</a:t>
            </a:r>
            <a:r>
              <a:rPr lang="en-GB" sz="2400" b="1" i="0" noProof="0" dirty="0">
                <a:solidFill>
                  <a:srgbClr val="0D0D0D"/>
                </a:solidFill>
                <a:effectLst/>
                <a:latin typeface="Arial" panose="020B0604020202020204" pitchFamily="34" charset="0"/>
                <a:cs typeface="Arial" panose="020B0604020202020204" pitchFamily="34" charset="0"/>
              </a:rPr>
              <a:t>hysical limit of solar panel efficiency</a:t>
            </a:r>
            <a:endParaRPr lang="en-GB" sz="2400" b="1" noProof="0" dirty="0">
              <a:solidFill>
                <a:schemeClr val="tx1"/>
              </a:solidFill>
            </a:endParaRPr>
          </a:p>
        </p:txBody>
      </p:sp>
      <p:sp>
        <p:nvSpPr>
          <p:cNvPr id="3" name="ZoneTexte 2">
            <a:extLst>
              <a:ext uri="{FF2B5EF4-FFF2-40B4-BE49-F238E27FC236}">
                <a16:creationId xmlns:a16="http://schemas.microsoft.com/office/drawing/2014/main" id="{67946618-6D27-7473-3A61-F8389BA61856}"/>
              </a:ext>
            </a:extLst>
          </p:cNvPr>
          <p:cNvSpPr txBox="1"/>
          <p:nvPr/>
        </p:nvSpPr>
        <p:spPr>
          <a:xfrm>
            <a:off x="81321" y="7670000"/>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MacKay, D. (2008). Sustainable Energy - Without the Hot Air. </a:t>
            </a:r>
            <a:endParaRPr lang="en-GB" noProof="0" dirty="0"/>
          </a:p>
        </p:txBody>
      </p:sp>
    </p:spTree>
    <p:extLst>
      <p:ext uri="{BB962C8B-B14F-4D97-AF65-F5344CB8AC3E}">
        <p14:creationId xmlns:p14="http://schemas.microsoft.com/office/powerpoint/2010/main" val="2037585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3605355-CA6D-007C-AEC3-7A7406FEAE2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a:t>
            </a:fld>
            <a:endParaRPr lang="en-GB" spc="80" noProof="0" dirty="0"/>
          </a:p>
        </p:txBody>
      </p:sp>
      <p:sp>
        <p:nvSpPr>
          <p:cNvPr id="11" name="ZoneTexte 10">
            <a:extLst>
              <a:ext uri="{FF2B5EF4-FFF2-40B4-BE49-F238E27FC236}">
                <a16:creationId xmlns:a16="http://schemas.microsoft.com/office/drawing/2014/main" id="{43659EE5-C90B-5483-CB60-40FDA1FF467F}"/>
              </a:ext>
            </a:extLst>
          </p:cNvPr>
          <p:cNvSpPr txBox="1"/>
          <p:nvPr/>
        </p:nvSpPr>
        <p:spPr>
          <a:xfrm>
            <a:off x="589584" y="1277024"/>
            <a:ext cx="9528493" cy="1015663"/>
          </a:xfrm>
          <a:prstGeom prst="rect">
            <a:avLst/>
          </a:prstGeom>
          <a:noFill/>
        </p:spPr>
        <p:txBody>
          <a:bodyPr wrap="square">
            <a:spAutoFit/>
          </a:bodyPr>
          <a:lstStyle/>
          <a:p>
            <a:pPr algn="just"/>
            <a:r>
              <a:rPr lang="en-GB" sz="2000" noProof="0" dirty="0"/>
              <a:t>Emissions grew slowly until the mid-20th century. In 1950, global </a:t>
            </a:r>
            <a:r>
              <a:rPr lang="en-GB" sz="2000" spc="30" noProof="0" dirty="0">
                <a:latin typeface="Arial" panose="020B0604020202020204" pitchFamily="34" charset="0"/>
                <a:cs typeface="Arial" panose="020B0604020202020204" pitchFamily="34" charset="0"/>
              </a:rPr>
              <a:t>CO</a:t>
            </a:r>
            <a:r>
              <a:rPr lang="en-GB" sz="2000" spc="30" baseline="-25000" noProof="0" dirty="0">
                <a:latin typeface="Arial" panose="020B0604020202020204" pitchFamily="34" charset="0"/>
                <a:cs typeface="Arial" panose="020B0604020202020204" pitchFamily="34" charset="0"/>
              </a:rPr>
              <a:t>2</a:t>
            </a:r>
            <a:r>
              <a:rPr lang="en-GB" sz="2000" b="1" spc="30" noProof="0" dirty="0">
                <a:latin typeface="Arial" panose="020B0604020202020204" pitchFamily="34" charset="0"/>
                <a:cs typeface="Arial" panose="020B0604020202020204" pitchFamily="34" charset="0"/>
              </a:rPr>
              <a:t> </a:t>
            </a:r>
            <a:r>
              <a:rPr lang="en-GB" sz="2000" noProof="0" dirty="0"/>
              <a:t>emissions increased from 6 billion tons (Gt) to 38 Gt in 2023. </a:t>
            </a:r>
            <a:r>
              <a:rPr lang="en-GB" sz="2000" spc="30" noProof="0" dirty="0">
                <a:latin typeface="Arial" panose="020B0604020202020204" pitchFamily="34" charset="0"/>
                <a:cs typeface="Arial" panose="020B0604020202020204" pitchFamily="34" charset="0"/>
              </a:rPr>
              <a:t>CO</a:t>
            </a:r>
            <a:r>
              <a:rPr lang="en-GB" sz="2000" spc="30" baseline="-25000" noProof="0" dirty="0">
                <a:latin typeface="Arial" panose="020B0604020202020204" pitchFamily="34" charset="0"/>
                <a:cs typeface="Arial" panose="020B0604020202020204" pitchFamily="34" charset="0"/>
              </a:rPr>
              <a:t>2</a:t>
            </a:r>
            <a:r>
              <a:rPr lang="en-GB" sz="2000" noProof="0" dirty="0"/>
              <a:t> emissions continue to rise due to population growth and the global increase in living standards.</a:t>
            </a:r>
            <a:endParaRPr lang="en-GB" sz="2000" noProof="0" dirty="0">
              <a:highlight>
                <a:srgbClr val="FFFF00"/>
              </a:highlight>
              <a:latin typeface="Arial" panose="020B060402020202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05BC0569-1C2B-958C-B68F-9A2E08574ECC}"/>
              </a:ext>
            </a:extLst>
          </p:cNvPr>
          <p:cNvSpPr txBox="1"/>
          <p:nvPr/>
        </p:nvSpPr>
        <p:spPr>
          <a:xfrm>
            <a:off x="589584" y="349891"/>
            <a:ext cx="9743136" cy="461665"/>
          </a:xfrm>
          <a:prstGeom prst="rect">
            <a:avLst/>
          </a:prstGeom>
          <a:noFill/>
        </p:spPr>
        <p:txBody>
          <a:bodyPr wrap="square">
            <a:spAutoFit/>
          </a:bodyPr>
          <a:lstStyle/>
          <a:p>
            <a:r>
              <a:rPr lang="en-GB" sz="2400" b="1" spc="30" noProof="0" dirty="0">
                <a:latin typeface="Arial" panose="020B0604020202020204" pitchFamily="34" charset="0"/>
                <a:cs typeface="Arial" panose="020B0604020202020204" pitchFamily="34" charset="0"/>
              </a:rPr>
              <a:t>Evolution of global CO</a:t>
            </a:r>
            <a:r>
              <a:rPr lang="en-GB" sz="2400" b="1" spc="30" baseline="-25000" noProof="0" dirty="0">
                <a:latin typeface="Arial" panose="020B0604020202020204" pitchFamily="34" charset="0"/>
                <a:cs typeface="Arial" panose="020B0604020202020204" pitchFamily="34" charset="0"/>
              </a:rPr>
              <a:t>2</a:t>
            </a:r>
            <a:r>
              <a:rPr lang="en-GB" sz="2400" b="1" spc="30" noProof="0" dirty="0">
                <a:latin typeface="Arial" panose="020B0604020202020204" pitchFamily="34" charset="0"/>
                <a:cs typeface="Arial" panose="020B0604020202020204" pitchFamily="34" charset="0"/>
              </a:rPr>
              <a:t> emissions (1/2)</a:t>
            </a:r>
          </a:p>
        </p:txBody>
      </p:sp>
      <p:sp>
        <p:nvSpPr>
          <p:cNvPr id="5" name="TextBox 4">
            <a:extLst>
              <a:ext uri="{FF2B5EF4-FFF2-40B4-BE49-F238E27FC236}">
                <a16:creationId xmlns:a16="http://schemas.microsoft.com/office/drawing/2014/main" id="{28886016-1994-DF44-D122-696FA5F31949}"/>
              </a:ext>
            </a:extLst>
          </p:cNvPr>
          <p:cNvSpPr txBox="1"/>
          <p:nvPr/>
        </p:nvSpPr>
        <p:spPr>
          <a:xfrm>
            <a:off x="936936" y="6439706"/>
            <a:ext cx="3646529"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Evolution of global CO</a:t>
            </a:r>
            <a:r>
              <a:rPr lang="en-GB" sz="1400" i="1" baseline="-25000" noProof="0" dirty="0">
                <a:latin typeface="Arial" panose="020B0604020202020204" pitchFamily="34" charset="0"/>
                <a:cs typeface="Arial" panose="020B0604020202020204" pitchFamily="34" charset="0"/>
              </a:rPr>
              <a:t>2</a:t>
            </a:r>
            <a:r>
              <a:rPr lang="en-GB" sz="1400" i="1" noProof="0" dirty="0">
                <a:latin typeface="Arial" panose="020B0604020202020204" pitchFamily="34" charset="0"/>
                <a:cs typeface="Arial" panose="020B0604020202020204" pitchFamily="34" charset="0"/>
              </a:rPr>
              <a:t> emissions from fossil fuels and industry, in billion tons.</a:t>
            </a:r>
            <a:r>
              <a:rPr lang="en-GB" sz="1400" b="1" baseline="30000" noProof="0" dirty="0">
                <a:latin typeface="Arial" panose="020B0604020202020204" pitchFamily="34" charset="0"/>
                <a:cs typeface="Arial" panose="020B0604020202020204" pitchFamily="34" charset="0"/>
              </a:rPr>
              <a:t>1</a:t>
            </a:r>
            <a:endParaRPr lang="en-GB" sz="1400" noProof="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76EFF62D-7618-8C54-C5E0-D644BE0E9EE3}"/>
              </a:ext>
            </a:extLst>
          </p:cNvPr>
          <p:cNvSpPr txBox="1"/>
          <p:nvPr/>
        </p:nvSpPr>
        <p:spPr>
          <a:xfrm>
            <a:off x="69445" y="7456705"/>
            <a:ext cx="5672320" cy="261610"/>
          </a:xfrm>
          <a:prstGeom prst="rect">
            <a:avLst/>
          </a:prstGeom>
          <a:noFill/>
        </p:spPr>
        <p:txBody>
          <a:bodyPr wrap="square">
            <a:spAutoFit/>
          </a:bodyPr>
          <a:lstStyle/>
          <a:p>
            <a:r>
              <a:rPr lang="en-GB" sz="1100" b="1" baseline="30000" noProof="0" dirty="0">
                <a:solidFill>
                  <a:srgbClr val="05103E"/>
                </a:solidFill>
                <a:latin typeface="+mj-lt"/>
              </a:rPr>
              <a:t>1</a:t>
            </a:r>
            <a:r>
              <a:rPr lang="en-GB" sz="1100" noProof="0" dirty="0">
                <a:solidFill>
                  <a:srgbClr val="05103E"/>
                </a:solidFill>
                <a:latin typeface="+mj-lt"/>
              </a:rPr>
              <a:t> </a:t>
            </a:r>
            <a:r>
              <a:rPr lang="en-GB" sz="1100" b="0" i="0" noProof="0" dirty="0">
                <a:solidFill>
                  <a:srgbClr val="05103E"/>
                </a:solidFill>
                <a:effectLst/>
                <a:latin typeface="+mj-lt"/>
                <a:hlinkClick r:id="rId2"/>
              </a:rPr>
              <a:t>Ritchie, H., &amp; Roser, M. (2020, June 10). </a:t>
            </a:r>
            <a:r>
              <a:rPr lang="en-GB" sz="1100" b="0" i="1" noProof="0" dirty="0">
                <a:solidFill>
                  <a:srgbClr val="05103E"/>
                </a:solidFill>
                <a:effectLst/>
                <a:latin typeface="+mj-lt"/>
                <a:hlinkClick r:id="rId2"/>
              </a:rPr>
              <a:t>CO₂ emissions</a:t>
            </a:r>
            <a:r>
              <a:rPr lang="en-GB" sz="1100" b="0" i="0" noProof="0" dirty="0">
                <a:solidFill>
                  <a:srgbClr val="05103E"/>
                </a:solidFill>
                <a:effectLst/>
                <a:latin typeface="+mj-lt"/>
                <a:hlinkClick r:id="rId2"/>
              </a:rPr>
              <a:t>. Our World in Data</a:t>
            </a:r>
            <a:r>
              <a:rPr lang="en-GB" sz="1100" b="0" i="0" noProof="0" dirty="0">
                <a:solidFill>
                  <a:srgbClr val="05103E"/>
                </a:solidFill>
                <a:effectLst/>
                <a:latin typeface="+mj-lt"/>
              </a:rPr>
              <a:t>.</a:t>
            </a:r>
            <a:endParaRPr lang="en-GB" sz="1100" noProof="0" dirty="0">
              <a:latin typeface="+mj-lt"/>
            </a:endParaRPr>
          </a:p>
        </p:txBody>
      </p:sp>
      <p:sp>
        <p:nvSpPr>
          <p:cNvPr id="8" name="Rectangle 7">
            <a:extLst>
              <a:ext uri="{FF2B5EF4-FFF2-40B4-BE49-F238E27FC236}">
                <a16:creationId xmlns:a16="http://schemas.microsoft.com/office/drawing/2014/main" id="{202BCCFF-0B58-7B7F-DD1B-016E4990A3D2}"/>
              </a:ext>
            </a:extLst>
          </p:cNvPr>
          <p:cNvSpPr/>
          <p:nvPr/>
        </p:nvSpPr>
        <p:spPr>
          <a:xfrm>
            <a:off x="5119676" y="2748712"/>
            <a:ext cx="4904004" cy="36231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Image 8">
            <a:extLst>
              <a:ext uri="{FF2B5EF4-FFF2-40B4-BE49-F238E27FC236}">
                <a16:creationId xmlns:a16="http://schemas.microsoft.com/office/drawing/2014/main" id="{C49B21BB-57F1-F98F-2360-D4AF23FFA249}"/>
              </a:ext>
            </a:extLst>
          </p:cNvPr>
          <p:cNvPicPr>
            <a:picLocks noChangeAspect="1"/>
          </p:cNvPicPr>
          <p:nvPr/>
        </p:nvPicPr>
        <p:blipFill>
          <a:blip r:embed="rId3"/>
          <a:stretch>
            <a:fillRect/>
          </a:stretch>
        </p:blipFill>
        <p:spPr>
          <a:xfrm>
            <a:off x="5165975" y="2915718"/>
            <a:ext cx="4811406" cy="3332935"/>
          </a:xfrm>
          <a:prstGeom prst="rect">
            <a:avLst/>
          </a:prstGeom>
        </p:spPr>
      </p:pic>
      <p:sp>
        <p:nvSpPr>
          <p:cNvPr id="10" name="ZoneTexte 9">
            <a:extLst>
              <a:ext uri="{FF2B5EF4-FFF2-40B4-BE49-F238E27FC236}">
                <a16:creationId xmlns:a16="http://schemas.microsoft.com/office/drawing/2014/main" id="{64CA0C7D-5306-9581-DA1C-6793C1B2BEB0}"/>
              </a:ext>
            </a:extLst>
          </p:cNvPr>
          <p:cNvSpPr txBox="1"/>
          <p:nvPr/>
        </p:nvSpPr>
        <p:spPr>
          <a:xfrm>
            <a:off x="5119675" y="6432352"/>
            <a:ext cx="4904005" cy="307777"/>
          </a:xfrm>
          <a:prstGeom prst="rect">
            <a:avLst/>
          </a:prstGeom>
          <a:noFill/>
        </p:spPr>
        <p:txBody>
          <a:bodyPr wrap="square">
            <a:spAutoFit/>
          </a:bodyPr>
          <a:lstStyle/>
          <a:p>
            <a:pPr algn="ctr"/>
            <a:r>
              <a:rPr lang="en-GB" sz="1400" b="0" i="1" noProof="0" dirty="0">
                <a:solidFill>
                  <a:srgbClr val="2A2321"/>
                </a:solidFill>
                <a:effectLst/>
                <a:latin typeface="Arial (corps)"/>
              </a:rPr>
              <a:t>Annual global energy consumption in EJ (10</a:t>
            </a:r>
            <a:r>
              <a:rPr lang="en-GB" sz="1400" b="0" i="1" baseline="30000" noProof="0" dirty="0">
                <a:solidFill>
                  <a:srgbClr val="2A2321"/>
                </a:solidFill>
                <a:effectLst/>
                <a:latin typeface="Arial (corps)"/>
              </a:rPr>
              <a:t>18</a:t>
            </a:r>
            <a:r>
              <a:rPr lang="en-GB" sz="1400" b="0" i="1" noProof="0" dirty="0">
                <a:solidFill>
                  <a:srgbClr val="2A2321"/>
                </a:solidFill>
                <a:effectLst/>
                <a:latin typeface="Arial (corps)"/>
              </a:rPr>
              <a:t> J).</a:t>
            </a:r>
            <a:r>
              <a:rPr lang="en-GB" sz="1400" b="1" i="1" baseline="30000" noProof="0" dirty="0">
                <a:solidFill>
                  <a:srgbClr val="05103E"/>
                </a:solidFill>
                <a:effectLst/>
                <a:latin typeface="+mj-lt"/>
              </a:rPr>
              <a:t>2</a:t>
            </a:r>
            <a:endParaRPr lang="en-GB" sz="1400" noProof="0" dirty="0">
              <a:latin typeface="+mj-lt"/>
            </a:endParaRPr>
          </a:p>
        </p:txBody>
      </p:sp>
      <p:grpSp>
        <p:nvGrpSpPr>
          <p:cNvPr id="18" name="Groupe 17">
            <a:extLst>
              <a:ext uri="{FF2B5EF4-FFF2-40B4-BE49-F238E27FC236}">
                <a16:creationId xmlns:a16="http://schemas.microsoft.com/office/drawing/2014/main" id="{A68A64EF-95FB-D146-BD43-B45B99C2FCAA}"/>
              </a:ext>
            </a:extLst>
          </p:cNvPr>
          <p:cNvGrpSpPr/>
          <p:nvPr/>
        </p:nvGrpSpPr>
        <p:grpSpPr>
          <a:xfrm>
            <a:off x="647459" y="2748712"/>
            <a:ext cx="4225484" cy="3623199"/>
            <a:chOff x="589584" y="2615878"/>
            <a:chExt cx="4572725" cy="3920946"/>
          </a:xfrm>
        </p:grpSpPr>
        <p:pic>
          <p:nvPicPr>
            <p:cNvPr id="15" name="Image 14">
              <a:extLst>
                <a:ext uri="{FF2B5EF4-FFF2-40B4-BE49-F238E27FC236}">
                  <a16:creationId xmlns:a16="http://schemas.microsoft.com/office/drawing/2014/main" id="{B3FA804B-11B3-4C1C-DE7A-8648A7CE512D}"/>
                </a:ext>
              </a:extLst>
            </p:cNvPr>
            <p:cNvPicPr>
              <a:picLocks noChangeAspect="1"/>
            </p:cNvPicPr>
            <p:nvPr/>
          </p:nvPicPr>
          <p:blipFill>
            <a:blip r:embed="rId4"/>
            <a:srcRect r="91315"/>
            <a:stretch/>
          </p:blipFill>
          <p:spPr>
            <a:xfrm>
              <a:off x="693754" y="2746927"/>
              <a:ext cx="687619" cy="3656510"/>
            </a:xfrm>
            <a:prstGeom prst="rect">
              <a:avLst/>
            </a:prstGeom>
          </p:spPr>
        </p:pic>
        <p:pic>
          <p:nvPicPr>
            <p:cNvPr id="14" name="Image 13">
              <a:extLst>
                <a:ext uri="{FF2B5EF4-FFF2-40B4-BE49-F238E27FC236}">
                  <a16:creationId xmlns:a16="http://schemas.microsoft.com/office/drawing/2014/main" id="{9D093F6F-3FB6-7F95-4820-CBD53B7E2B20}"/>
                </a:ext>
              </a:extLst>
            </p:cNvPr>
            <p:cNvPicPr>
              <a:picLocks noChangeAspect="1"/>
            </p:cNvPicPr>
            <p:nvPr/>
          </p:nvPicPr>
          <p:blipFill>
            <a:blip r:embed="rId4"/>
            <a:srcRect l="8109"/>
            <a:stretch/>
          </p:blipFill>
          <p:spPr>
            <a:xfrm>
              <a:off x="1353734" y="2746927"/>
              <a:ext cx="3646529" cy="3656510"/>
            </a:xfrm>
            <a:prstGeom prst="rect">
              <a:avLst/>
            </a:prstGeom>
          </p:spPr>
        </p:pic>
        <p:sp>
          <p:nvSpPr>
            <p:cNvPr id="16" name="Rectangle 15">
              <a:extLst>
                <a:ext uri="{FF2B5EF4-FFF2-40B4-BE49-F238E27FC236}">
                  <a16:creationId xmlns:a16="http://schemas.microsoft.com/office/drawing/2014/main" id="{19DE4E7E-7F40-124D-3166-FE427C0F123F}"/>
                </a:ext>
              </a:extLst>
            </p:cNvPr>
            <p:cNvSpPr/>
            <p:nvPr/>
          </p:nvSpPr>
          <p:spPr>
            <a:xfrm>
              <a:off x="589584" y="2615878"/>
              <a:ext cx="4572725" cy="392094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9" name="ZoneTexte 18">
            <a:extLst>
              <a:ext uri="{FF2B5EF4-FFF2-40B4-BE49-F238E27FC236}">
                <a16:creationId xmlns:a16="http://schemas.microsoft.com/office/drawing/2014/main" id="{00CB8181-BC99-0B3E-88C7-C9FB4928A794}"/>
              </a:ext>
            </a:extLst>
          </p:cNvPr>
          <p:cNvSpPr txBox="1"/>
          <p:nvPr/>
        </p:nvSpPr>
        <p:spPr>
          <a:xfrm>
            <a:off x="69445" y="7687618"/>
            <a:ext cx="5729469" cy="261610"/>
          </a:xfrm>
          <a:prstGeom prst="rect">
            <a:avLst/>
          </a:prstGeom>
          <a:noFill/>
        </p:spPr>
        <p:txBody>
          <a:bodyPr wrap="square">
            <a:spAutoFit/>
          </a:bodyPr>
          <a:lstStyle/>
          <a:p>
            <a:r>
              <a:rPr lang="en-GB" sz="1100" b="1" baseline="30000" noProof="0" dirty="0">
                <a:solidFill>
                  <a:srgbClr val="05103E"/>
                </a:solidFill>
                <a:latin typeface="+mj-lt"/>
              </a:rPr>
              <a:t>2</a:t>
            </a:r>
            <a:r>
              <a:rPr lang="en-GB" sz="1100" noProof="0" dirty="0">
                <a:solidFill>
                  <a:srgbClr val="05103E"/>
                </a:solidFill>
                <a:latin typeface="+mj-lt"/>
              </a:rPr>
              <a:t> </a:t>
            </a:r>
            <a:r>
              <a:rPr lang="en-GB" sz="1100" b="0" noProof="0" dirty="0">
                <a:solidFill>
                  <a:srgbClr val="05103E"/>
                </a:solidFill>
                <a:effectLst/>
                <a:latin typeface="+mj-lt"/>
                <a:hlinkClick r:id="rId5"/>
              </a:rPr>
              <a:t>Global fossil CO₂ emissions are projected to rise in 2023. (2023</a:t>
            </a:r>
            <a:r>
              <a:rPr lang="en-GB" sz="1100" noProof="0" dirty="0">
                <a:solidFill>
                  <a:srgbClr val="05103E"/>
                </a:solidFill>
                <a:latin typeface="+mj-lt"/>
                <a:hlinkClick r:id="rId5"/>
              </a:rPr>
              <a:t>, October 19</a:t>
            </a:r>
            <a:r>
              <a:rPr lang="en-GB" sz="1100" b="0" noProof="0" dirty="0">
                <a:solidFill>
                  <a:srgbClr val="05103E"/>
                </a:solidFill>
                <a:effectLst/>
                <a:latin typeface="+mj-lt"/>
                <a:hlinkClick r:id="rId5"/>
              </a:rPr>
              <a:t>). CICERO.</a:t>
            </a:r>
            <a:endParaRPr lang="en-GB" sz="1100" noProof="0" dirty="0">
              <a:latin typeface="+mj-lt"/>
            </a:endParaRPr>
          </a:p>
        </p:txBody>
      </p:sp>
    </p:spTree>
    <p:extLst>
      <p:ext uri="{BB962C8B-B14F-4D97-AF65-F5344CB8AC3E}">
        <p14:creationId xmlns:p14="http://schemas.microsoft.com/office/powerpoint/2010/main" val="33359077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E27A9B3F-6584-FF4D-F765-D2EBFC82C8C5}"/>
              </a:ext>
            </a:extLst>
          </p:cNvPr>
          <p:cNvGrpSpPr/>
          <p:nvPr/>
        </p:nvGrpSpPr>
        <p:grpSpPr>
          <a:xfrm>
            <a:off x="1779369" y="3786002"/>
            <a:ext cx="7134330" cy="2863780"/>
            <a:chOff x="1356527" y="3788229"/>
            <a:chExt cx="7134330" cy="2863780"/>
          </a:xfrm>
        </p:grpSpPr>
        <p:grpSp>
          <p:nvGrpSpPr>
            <p:cNvPr id="10" name="Group 9">
              <a:extLst>
                <a:ext uri="{FF2B5EF4-FFF2-40B4-BE49-F238E27FC236}">
                  <a16:creationId xmlns:a16="http://schemas.microsoft.com/office/drawing/2014/main" id="{389CDF4A-E9C3-72F1-7C0E-0C227800E3F4}"/>
                </a:ext>
              </a:extLst>
            </p:cNvPr>
            <p:cNvGrpSpPr/>
            <p:nvPr/>
          </p:nvGrpSpPr>
          <p:grpSpPr>
            <a:xfrm>
              <a:off x="1616006" y="4025051"/>
              <a:ext cx="6690209" cy="2443730"/>
              <a:chOff x="1159124" y="4649192"/>
              <a:chExt cx="6866943" cy="2593488"/>
            </a:xfrm>
          </p:grpSpPr>
          <p:pic>
            <p:nvPicPr>
              <p:cNvPr id="11" name="Picture 10">
                <a:extLst>
                  <a:ext uri="{FF2B5EF4-FFF2-40B4-BE49-F238E27FC236}">
                    <a16:creationId xmlns:a16="http://schemas.microsoft.com/office/drawing/2014/main" id="{12AD3FF4-3EF4-400E-B0CE-0CD034DB6D38}"/>
                  </a:ext>
                </a:extLst>
              </p:cNvPr>
              <p:cNvPicPr>
                <a:picLocks noChangeAspect="1"/>
              </p:cNvPicPr>
              <p:nvPr/>
            </p:nvPicPr>
            <p:blipFill rotWithShape="1">
              <a:blip r:embed="rId2"/>
              <a:srcRect b="4825"/>
              <a:stretch/>
            </p:blipFill>
            <p:spPr>
              <a:xfrm>
                <a:off x="4957261" y="4649192"/>
                <a:ext cx="3042525" cy="1599317"/>
              </a:xfrm>
              <a:prstGeom prst="rect">
                <a:avLst/>
              </a:prstGeom>
            </p:spPr>
          </p:pic>
          <p:pic>
            <p:nvPicPr>
              <p:cNvPr id="12" name="Picture 11">
                <a:extLst>
                  <a:ext uri="{FF2B5EF4-FFF2-40B4-BE49-F238E27FC236}">
                    <a16:creationId xmlns:a16="http://schemas.microsoft.com/office/drawing/2014/main" id="{DB55676C-64B0-C28B-2E5E-AE2D697F6565}"/>
                  </a:ext>
                </a:extLst>
              </p:cNvPr>
              <p:cNvPicPr>
                <a:picLocks noChangeAspect="1"/>
              </p:cNvPicPr>
              <p:nvPr/>
            </p:nvPicPr>
            <p:blipFill rotWithShape="1">
              <a:blip r:embed="rId3"/>
              <a:srcRect l="6876" r="5883"/>
              <a:stretch/>
            </p:blipFill>
            <p:spPr>
              <a:xfrm>
                <a:off x="1159124" y="4750925"/>
                <a:ext cx="3602964" cy="2333143"/>
              </a:xfrm>
              <a:prstGeom prst="rect">
                <a:avLst/>
              </a:prstGeom>
            </p:spPr>
          </p:pic>
          <p:sp>
            <p:nvSpPr>
              <p:cNvPr id="13" name="TextBox 12">
                <a:extLst>
                  <a:ext uri="{FF2B5EF4-FFF2-40B4-BE49-F238E27FC236}">
                    <a16:creationId xmlns:a16="http://schemas.microsoft.com/office/drawing/2014/main" id="{91008898-2C74-022D-142D-0163686C0929}"/>
                  </a:ext>
                </a:extLst>
              </p:cNvPr>
              <p:cNvSpPr txBox="1"/>
              <p:nvPr/>
            </p:nvSpPr>
            <p:spPr>
              <a:xfrm>
                <a:off x="5270061" y="6458749"/>
                <a:ext cx="2756006" cy="783931"/>
              </a:xfrm>
              <a:prstGeom prst="rect">
                <a:avLst/>
              </a:prstGeom>
              <a:noFill/>
            </p:spPr>
            <p:txBody>
              <a:bodyPr wrap="square">
                <a:spAutoFit/>
              </a:bodyPr>
              <a:lstStyle/>
              <a:p>
                <a:pPr algn="l">
                  <a:buFont typeface="+mj-lt"/>
                  <a:buAutoNum type="arabicPeriod"/>
                </a:pPr>
                <a:r>
                  <a:rPr lang="en-GB" sz="1400" b="0" noProof="0" dirty="0">
                    <a:effectLst/>
                    <a:latin typeface="Arial" panose="020B0604020202020204" pitchFamily="34" charset="0"/>
                    <a:cs typeface="Arial" panose="020B0604020202020204" pitchFamily="34" charset="0"/>
                  </a:rPr>
                  <a:t> Sunlight spectrum</a:t>
                </a:r>
              </a:p>
              <a:p>
                <a:pPr algn="l">
                  <a:buFont typeface="+mj-lt"/>
                  <a:buAutoNum type="arabicPeriod"/>
                </a:pPr>
                <a:r>
                  <a:rPr lang="en-GB" sz="1400" b="0" noProof="0" dirty="0">
                    <a:effectLst/>
                    <a:latin typeface="Arial" panose="020B0604020202020204" pitchFamily="34" charset="0"/>
                    <a:cs typeface="Arial" panose="020B0604020202020204" pitchFamily="34" charset="0"/>
                  </a:rPr>
                  <a:t> Tunnel junctions</a:t>
                </a:r>
              </a:p>
              <a:p>
                <a:pPr algn="l">
                  <a:buFont typeface="+mj-lt"/>
                  <a:buAutoNum type="arabicPeriod"/>
                </a:pPr>
                <a:r>
                  <a:rPr lang="en-GB" sz="1400" b="0" noProof="0" dirty="0">
                    <a:effectLst/>
                    <a:latin typeface="Arial" panose="020B0604020202020204" pitchFamily="34" charset="0"/>
                    <a:cs typeface="Arial" panose="020B0604020202020204" pitchFamily="34" charset="0"/>
                  </a:rPr>
                  <a:t> three different cell-types</a:t>
                </a:r>
              </a:p>
            </p:txBody>
          </p:sp>
        </p:grpSp>
        <p:sp>
          <p:nvSpPr>
            <p:cNvPr id="14" name="Rectangle 13">
              <a:extLst>
                <a:ext uri="{FF2B5EF4-FFF2-40B4-BE49-F238E27FC236}">
                  <a16:creationId xmlns:a16="http://schemas.microsoft.com/office/drawing/2014/main" id="{3A1B39E9-2C21-5989-3B48-C44D051656A0}"/>
                </a:ext>
              </a:extLst>
            </p:cNvPr>
            <p:cNvSpPr/>
            <p:nvPr/>
          </p:nvSpPr>
          <p:spPr>
            <a:xfrm>
              <a:off x="1356527" y="3788229"/>
              <a:ext cx="7134330" cy="2863780"/>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5" name="TextBox 14">
            <a:extLst>
              <a:ext uri="{FF2B5EF4-FFF2-40B4-BE49-F238E27FC236}">
                <a16:creationId xmlns:a16="http://schemas.microsoft.com/office/drawing/2014/main" id="{331258E2-04CF-09A4-9C79-50155084917C}"/>
              </a:ext>
            </a:extLst>
          </p:cNvPr>
          <p:cNvSpPr txBox="1"/>
          <p:nvPr/>
        </p:nvSpPr>
        <p:spPr>
          <a:xfrm>
            <a:off x="2356874" y="6718046"/>
            <a:ext cx="5979319" cy="307777"/>
          </a:xfrm>
          <a:prstGeom prst="rect">
            <a:avLst/>
          </a:prstGeom>
          <a:noFill/>
        </p:spPr>
        <p:txBody>
          <a:bodyPr wrap="square">
            <a:spAutoFit/>
          </a:bodyPr>
          <a:lstStyle/>
          <a:p>
            <a:pPr algn="ctr"/>
            <a:r>
              <a:rPr lang="en-GB" sz="1400" b="0" i="1" noProof="0" dirty="0">
                <a:effectLst/>
                <a:latin typeface="Arial" panose="020B0604020202020204" pitchFamily="34" charset="0"/>
                <a:cs typeface="Arial" panose="020B0604020202020204" pitchFamily="34" charset="0"/>
              </a:rPr>
              <a:t>Structure of a triple-junction cell.</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DEB711F-99B4-092E-95D6-57AAD36F7D6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110</a:t>
            </a:fld>
            <a:endParaRPr lang="en-GB" spc="80" noProof="0" dirty="0"/>
          </a:p>
        </p:txBody>
      </p:sp>
      <p:sp>
        <p:nvSpPr>
          <p:cNvPr id="3" name="TextBox 19">
            <a:extLst>
              <a:ext uri="{FF2B5EF4-FFF2-40B4-BE49-F238E27FC236}">
                <a16:creationId xmlns:a16="http://schemas.microsoft.com/office/drawing/2014/main" id="{96AD40E1-186D-3D0F-DEF1-76A68C2B338D}"/>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a:t>
            </a:r>
            <a:r>
              <a:rPr lang="en-GB" sz="2400" b="1" noProof="0" dirty="0"/>
              <a:t>Multi-junction cells</a:t>
            </a:r>
            <a:endParaRPr lang="en-GB" sz="2400" b="1" noProof="0" dirty="0">
              <a:solidFill>
                <a:schemeClr val="tx1"/>
              </a:solidFill>
            </a:endParaRPr>
          </a:p>
        </p:txBody>
      </p:sp>
      <p:sp>
        <p:nvSpPr>
          <p:cNvPr id="6" name="ZoneTexte 5">
            <a:extLst>
              <a:ext uri="{FF2B5EF4-FFF2-40B4-BE49-F238E27FC236}">
                <a16:creationId xmlns:a16="http://schemas.microsoft.com/office/drawing/2014/main" id="{E1EC8DBE-84E4-ED63-5631-E151381CD922}"/>
              </a:ext>
            </a:extLst>
          </p:cNvPr>
          <p:cNvSpPr txBox="1"/>
          <p:nvPr/>
        </p:nvSpPr>
        <p:spPr>
          <a:xfrm>
            <a:off x="560730" y="1417899"/>
            <a:ext cx="9571609" cy="1938992"/>
          </a:xfrm>
          <a:prstGeom prst="rect">
            <a:avLst/>
          </a:prstGeom>
          <a:noFill/>
        </p:spPr>
        <p:txBody>
          <a:bodyPr wrap="square">
            <a:spAutoFit/>
          </a:bodyPr>
          <a:lstStyle/>
          <a:p>
            <a:pPr algn="just"/>
            <a:r>
              <a:rPr lang="en-GB" sz="2000" noProof="0" dirty="0"/>
              <a:t>A superposition of cells with different properties, utilising different energy bands, allows for more efficient radiation capture. This type of cell is already available on the market, primarily for space applications.</a:t>
            </a:r>
          </a:p>
          <a:p>
            <a:pPr algn="just"/>
            <a:endParaRPr lang="en-GB" sz="2000" noProof="0" dirty="0"/>
          </a:p>
          <a:p>
            <a:pPr algn="just"/>
            <a:r>
              <a:rPr lang="en-GB" sz="2000" noProof="0" dirty="0"/>
              <a:t>The efficiencies achieved are very promising, exceeding 40% under concentrated sunlight.</a:t>
            </a:r>
          </a:p>
        </p:txBody>
      </p:sp>
      <p:sp>
        <p:nvSpPr>
          <p:cNvPr id="4" name="TextBox 4">
            <a:extLst>
              <a:ext uri="{FF2B5EF4-FFF2-40B4-BE49-F238E27FC236}">
                <a16:creationId xmlns:a16="http://schemas.microsoft.com/office/drawing/2014/main" id="{ED153604-8A4B-7AC2-D8DB-24CFF713AB28}"/>
              </a:ext>
            </a:extLst>
          </p:cNvPr>
          <p:cNvSpPr txBox="1"/>
          <p:nvPr/>
        </p:nvSpPr>
        <p:spPr>
          <a:xfrm>
            <a:off x="107906" y="7674522"/>
            <a:ext cx="9699498"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4"/>
              </a:rPr>
              <a:t>Sylvie. (2020, March 10). Types de cellules. Energie Plus.</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38144335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54E49D-C8BF-4582-012D-965190B5BB0E}"/>
              </a:ext>
            </a:extLst>
          </p:cNvPr>
          <p:cNvSpPr txBox="1"/>
          <p:nvPr/>
        </p:nvSpPr>
        <p:spPr>
          <a:xfrm>
            <a:off x="539750" y="2567316"/>
            <a:ext cx="5398063" cy="317009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new type of cell, with the general structure ABX</a:t>
            </a:r>
            <a:r>
              <a:rPr lang="en-GB" sz="2000" baseline="-25000" noProof="0" dirty="0">
                <a:latin typeface="Arial" panose="020B0604020202020204" pitchFamily="34" charset="0"/>
                <a:cs typeface="Arial" panose="020B0604020202020204" pitchFamily="34" charset="0"/>
              </a:rPr>
              <a:t>3</a:t>
            </a:r>
            <a:r>
              <a:rPr lang="en-GB" sz="2000" noProof="0" dirty="0">
                <a:latin typeface="Arial" panose="020B0604020202020204" pitchFamily="34" charset="0"/>
                <a:cs typeface="Arial" panose="020B0604020202020204" pitchFamily="34" charset="0"/>
              </a:rPr>
              <a:t> in a perovskite structure, </a:t>
            </a:r>
            <a:r>
              <a:rPr lang="en-GB" sz="2000" noProof="0" dirty="0"/>
              <a:t>is a promising alternative due to its low production cost and high efficiency, with panels surpassing 25% efficiency</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In this structure, A is a cation, typically methylammonium (</a:t>
            </a:r>
            <a:r>
              <a:rPr lang="en-GB" sz="2000" noProof="0" dirty="0">
                <a:latin typeface="Arial" panose="020B0604020202020204" pitchFamily="34" charset="0"/>
                <a:cs typeface="Arial" panose="020B0604020202020204" pitchFamily="34" charset="0"/>
              </a:rPr>
              <a:t>CH</a:t>
            </a:r>
            <a:r>
              <a:rPr lang="en-GB" sz="2000" baseline="-25000" noProof="0" dirty="0">
                <a:latin typeface="Arial" panose="020B0604020202020204" pitchFamily="34" charset="0"/>
                <a:cs typeface="Arial" panose="020B0604020202020204" pitchFamily="34" charset="0"/>
              </a:rPr>
              <a:t>3</a:t>
            </a:r>
            <a:r>
              <a:rPr lang="en-GB" sz="2000" noProof="0" dirty="0">
                <a:latin typeface="Arial" panose="020B0604020202020204" pitchFamily="34" charset="0"/>
                <a:cs typeface="Arial" panose="020B0604020202020204" pitchFamily="34" charset="0"/>
              </a:rPr>
              <a:t>NH</a:t>
            </a:r>
            <a:r>
              <a:rPr lang="en-GB" sz="2000" baseline="-25000" noProof="0" dirty="0">
                <a:latin typeface="Arial" panose="020B0604020202020204" pitchFamily="34" charset="0"/>
                <a:cs typeface="Arial" panose="020B0604020202020204" pitchFamily="34" charset="0"/>
              </a:rPr>
              <a:t>3</a:t>
            </a:r>
            <a:r>
              <a:rPr lang="en-GB" sz="2000" baseline="30000" noProof="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 B is a lead cation (Pb</a:t>
            </a:r>
            <a:r>
              <a:rPr lang="en-GB" sz="2000" baseline="-25000" noProof="0" dirty="0">
                <a:latin typeface="Arial" panose="020B0604020202020204" pitchFamily="34" charset="0"/>
                <a:cs typeface="Arial" panose="020B0604020202020204" pitchFamily="34" charset="0"/>
              </a:rPr>
              <a:t>2</a:t>
            </a:r>
            <a:r>
              <a:rPr lang="en-GB" sz="2000" baseline="30000" noProof="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 and X is a halide anion, typically iodide (I</a:t>
            </a:r>
            <a:r>
              <a:rPr lang="en-GB" sz="2000" baseline="30000" noProof="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262C5E2C-8D0D-05DC-7BDE-5ADB810EF82D}"/>
              </a:ext>
            </a:extLst>
          </p:cNvPr>
          <p:cNvGrpSpPr/>
          <p:nvPr/>
        </p:nvGrpSpPr>
        <p:grpSpPr>
          <a:xfrm>
            <a:off x="6614327" y="2756012"/>
            <a:ext cx="3052187" cy="2451958"/>
            <a:chOff x="3479799" y="3693635"/>
            <a:chExt cx="3733800" cy="3005615"/>
          </a:xfrm>
        </p:grpSpPr>
        <p:sp>
          <p:nvSpPr>
            <p:cNvPr id="7" name="Rectangle 6">
              <a:extLst>
                <a:ext uri="{FF2B5EF4-FFF2-40B4-BE49-F238E27FC236}">
                  <a16:creationId xmlns:a16="http://schemas.microsoft.com/office/drawing/2014/main" id="{56DD9FF4-205E-1316-DC54-BC830CFAA88C}"/>
                </a:ext>
              </a:extLst>
            </p:cNvPr>
            <p:cNvSpPr/>
            <p:nvPr/>
          </p:nvSpPr>
          <p:spPr>
            <a:xfrm>
              <a:off x="3479799" y="3693635"/>
              <a:ext cx="3733800" cy="3005615"/>
            </a:xfrm>
            <a:prstGeom prst="rect">
              <a:avLst/>
            </a:prstGeom>
            <a:solidFill>
              <a:srgbClr val="F5F7F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Picture 2">
              <a:extLst>
                <a:ext uri="{FF2B5EF4-FFF2-40B4-BE49-F238E27FC236}">
                  <a16:creationId xmlns:a16="http://schemas.microsoft.com/office/drawing/2014/main" id="{501796B0-7B8C-079B-7ED1-777FE31E2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076" y="3853955"/>
              <a:ext cx="2670669" cy="267067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8B265666-28E5-3009-EB27-76248CA8797E}"/>
              </a:ext>
            </a:extLst>
          </p:cNvPr>
          <p:cNvSpPr txBox="1"/>
          <p:nvPr/>
        </p:nvSpPr>
        <p:spPr>
          <a:xfrm>
            <a:off x="6549539" y="5270197"/>
            <a:ext cx="3173116"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Perovskite structure of CH</a:t>
            </a:r>
            <a:r>
              <a:rPr lang="en-GB" sz="1400" i="1" baseline="-25000" noProof="0" dirty="0">
                <a:latin typeface="Arial" panose="020B0604020202020204" pitchFamily="34" charset="0"/>
                <a:cs typeface="Arial" panose="020B0604020202020204" pitchFamily="34" charset="0"/>
              </a:rPr>
              <a:t>3</a:t>
            </a:r>
            <a:r>
              <a:rPr lang="en-GB" sz="1400" i="1" noProof="0" dirty="0">
                <a:latin typeface="Arial" panose="020B0604020202020204" pitchFamily="34" charset="0"/>
                <a:cs typeface="Arial" panose="020B0604020202020204" pitchFamily="34" charset="0"/>
              </a:rPr>
              <a:t>NH</a:t>
            </a:r>
            <a:r>
              <a:rPr lang="en-GB" sz="1400" i="1" baseline="-25000" noProof="0" dirty="0">
                <a:latin typeface="Arial" panose="020B0604020202020204" pitchFamily="34" charset="0"/>
                <a:cs typeface="Arial" panose="020B0604020202020204" pitchFamily="34" charset="0"/>
              </a:rPr>
              <a:t>3</a:t>
            </a:r>
            <a:r>
              <a:rPr lang="en-GB" sz="1400" i="1" noProof="0" dirty="0">
                <a:latin typeface="Arial" panose="020B0604020202020204" pitchFamily="34" charset="0"/>
                <a:cs typeface="Arial" panose="020B0604020202020204" pitchFamily="34" charset="0"/>
              </a:rPr>
              <a:t>PbI</a:t>
            </a:r>
            <a:r>
              <a:rPr lang="en-GB" sz="1400" i="1" baseline="-25000" noProof="0" dirty="0">
                <a:latin typeface="Arial" panose="020B0604020202020204" pitchFamily="34" charset="0"/>
                <a:cs typeface="Arial" panose="020B0604020202020204" pitchFamily="34" charset="0"/>
              </a:rPr>
              <a:t>3</a:t>
            </a:r>
            <a:r>
              <a:rPr lang="en-GB" sz="1400" i="1" noProof="0" dirty="0">
                <a:latin typeface="Arial" panose="020B0604020202020204" pitchFamily="34" charset="0"/>
                <a:cs typeface="Arial" panose="020B0604020202020204" pitchFamily="34" charset="0"/>
              </a:rPr>
              <a:t>.</a:t>
            </a:r>
            <a:r>
              <a:rPr lang="en-GB" sz="1400" b="1" baseline="30000" noProof="0" dirty="0">
                <a:latin typeface="Arial" panose="020B0604020202020204" pitchFamily="34" charset="0"/>
                <a:cs typeface="Arial" panose="020B0604020202020204" pitchFamily="34" charset="0"/>
              </a:rPr>
              <a:t>1</a:t>
            </a:r>
          </a:p>
        </p:txBody>
      </p:sp>
      <p:sp>
        <p:nvSpPr>
          <p:cNvPr id="2" name="Slide Number Placeholder 6">
            <a:extLst>
              <a:ext uri="{FF2B5EF4-FFF2-40B4-BE49-F238E27FC236}">
                <a16:creationId xmlns:a16="http://schemas.microsoft.com/office/drawing/2014/main" id="{F461563A-FA20-C24B-5C62-81B195466C4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111</a:t>
            </a:fld>
            <a:endParaRPr lang="en-GB" spc="80" noProof="0" dirty="0"/>
          </a:p>
        </p:txBody>
      </p:sp>
      <p:sp>
        <p:nvSpPr>
          <p:cNvPr id="11" name="TextBox 19">
            <a:extLst>
              <a:ext uri="{FF2B5EF4-FFF2-40B4-BE49-F238E27FC236}">
                <a16:creationId xmlns:a16="http://schemas.microsoft.com/office/drawing/2014/main" id="{E20272FE-A294-9480-800C-7EC522E761A0}"/>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a:t>
            </a:r>
            <a:r>
              <a:rPr lang="en-GB" sz="2400" b="1" noProof="0" dirty="0"/>
              <a:t>Perovskite cells</a:t>
            </a:r>
            <a:endParaRPr lang="en-GB" sz="2400" b="1" noProof="0" dirty="0">
              <a:solidFill>
                <a:schemeClr val="tx1"/>
              </a:solidFill>
            </a:endParaRPr>
          </a:p>
        </p:txBody>
      </p:sp>
      <p:sp>
        <p:nvSpPr>
          <p:cNvPr id="6" name="ZoneTexte 5">
            <a:extLst>
              <a:ext uri="{FF2B5EF4-FFF2-40B4-BE49-F238E27FC236}">
                <a16:creationId xmlns:a16="http://schemas.microsoft.com/office/drawing/2014/main" id="{5726292A-F0FB-2B62-4761-8B77FCB56A5C}"/>
              </a:ext>
            </a:extLst>
          </p:cNvPr>
          <p:cNvSpPr txBox="1"/>
          <p:nvPr/>
        </p:nvSpPr>
        <p:spPr>
          <a:xfrm>
            <a:off x="96331" y="7657298"/>
            <a:ext cx="9290736"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aseline="30000" noProof="0" dirty="0">
                <a:solidFill>
                  <a:srgbClr val="05103E"/>
                </a:solidFill>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Eames, C. (et al.).(2015). Ionic transport in hybrid lead iodide perovskite solar cells. Nature Communications. </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2859310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E04BC64-0F21-DB80-52AD-CFED7D7C96FA}"/>
              </a:ext>
            </a:extLst>
          </p:cNvPr>
          <p:cNvSpPr txBox="1"/>
          <p:nvPr/>
        </p:nvSpPr>
        <p:spPr>
          <a:xfrm>
            <a:off x="5958772" y="5557650"/>
            <a:ext cx="3948627" cy="523220"/>
          </a:xfrm>
          <a:prstGeom prst="rect">
            <a:avLst/>
          </a:prstGeom>
          <a:noFill/>
        </p:spPr>
        <p:txBody>
          <a:bodyPr wrap="square">
            <a:spAutoFit/>
          </a:bodyPr>
          <a:lstStyle/>
          <a:p>
            <a:pPr algn="ctr"/>
            <a:r>
              <a:rPr lang="en-GB" sz="1400" b="0" i="1" noProof="0" dirty="0">
                <a:solidFill>
                  <a:srgbClr val="0D0D0D"/>
                </a:solidFill>
                <a:effectLst/>
                <a:latin typeface="Arial" panose="020B0604020202020204" pitchFamily="34" charset="0"/>
                <a:cs typeface="Arial" panose="020B0604020202020204" pitchFamily="34" charset="0"/>
              </a:rPr>
              <a:t>Decrease in the efficiency (%) of a PV system in Belgium</a:t>
            </a:r>
            <a:r>
              <a:rPr lang="en-GB" sz="1400" b="0" i="1" noProof="0" dirty="0">
                <a:effectLst/>
                <a:latin typeface="Arial" panose="020B0604020202020204" pitchFamily="34" charset="0"/>
                <a:cs typeface="Arial" panose="020B0604020202020204" pitchFamily="34" charset="0"/>
              </a:rPr>
              <a:t> respect to the optimal </a:t>
            </a:r>
            <a:r>
              <a:rPr lang="en-GB" sz="1400" i="1" noProof="0" dirty="0">
                <a:latin typeface="Arial" panose="020B0604020202020204" pitchFamily="34" charset="0"/>
                <a:cs typeface="Arial" panose="020B0604020202020204" pitchFamily="34" charset="0"/>
              </a:rPr>
              <a:t>configuration</a:t>
            </a:r>
            <a:r>
              <a:rPr lang="en-GB" sz="1400" b="0" i="1" noProof="0" dirty="0">
                <a:effectLst/>
                <a:latin typeface="Arial" panose="020B0604020202020204" pitchFamily="34" charset="0"/>
                <a:cs typeface="Arial" panose="020B0604020202020204" pitchFamily="34" charset="0"/>
              </a:rPr>
              <a:t>.</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25C370C4-A431-B7BD-E032-663032314723}"/>
              </a:ext>
            </a:extLst>
          </p:cNvPr>
          <p:cNvPicPr>
            <a:picLocks noChangeAspect="1"/>
          </p:cNvPicPr>
          <p:nvPr/>
        </p:nvPicPr>
        <p:blipFill>
          <a:blip r:embed="rId2"/>
          <a:srcRect r="6556"/>
          <a:stretch/>
        </p:blipFill>
        <p:spPr>
          <a:xfrm>
            <a:off x="6050842" y="2290307"/>
            <a:ext cx="3764489" cy="3071691"/>
          </a:xfrm>
          <a:prstGeom prst="rect">
            <a:avLst/>
          </a:prstGeom>
        </p:spPr>
      </p:pic>
      <p:sp>
        <p:nvSpPr>
          <p:cNvPr id="29" name="Rectangle 28">
            <a:extLst>
              <a:ext uri="{FF2B5EF4-FFF2-40B4-BE49-F238E27FC236}">
                <a16:creationId xmlns:a16="http://schemas.microsoft.com/office/drawing/2014/main" id="{04228B71-65F8-1694-8B38-76D303BA3170}"/>
              </a:ext>
            </a:extLst>
          </p:cNvPr>
          <p:cNvSpPr/>
          <p:nvPr/>
        </p:nvSpPr>
        <p:spPr>
          <a:xfrm>
            <a:off x="6030746" y="2210530"/>
            <a:ext cx="3774537" cy="328743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6983ED5F-B20D-DF2F-0902-836F4FE5334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112</a:t>
            </a:fld>
            <a:endParaRPr lang="en-GB" spc="80" noProof="0" dirty="0"/>
          </a:p>
        </p:txBody>
      </p:sp>
      <p:sp>
        <p:nvSpPr>
          <p:cNvPr id="3" name="TextBox 19">
            <a:extLst>
              <a:ext uri="{FF2B5EF4-FFF2-40B4-BE49-F238E27FC236}">
                <a16:creationId xmlns:a16="http://schemas.microsoft.com/office/drawing/2014/main" id="{2E9E0436-CE52-1FDE-89C4-09EB4B1718B1}"/>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a:t>
            </a:r>
            <a:r>
              <a:rPr lang="en-GB" sz="2400" b="1" noProof="0" dirty="0">
                <a:solidFill>
                  <a:srgbClr val="0D0D0D"/>
                </a:solidFill>
                <a:latin typeface="Arial" panose="020B0604020202020204" pitchFamily="34" charset="0"/>
                <a:cs typeface="Arial" panose="020B0604020202020204" pitchFamily="34" charset="0"/>
              </a:rPr>
              <a:t>F</a:t>
            </a:r>
            <a:r>
              <a:rPr lang="en-GB" sz="2400" b="1" i="0" noProof="0" dirty="0">
                <a:solidFill>
                  <a:srgbClr val="0D0D0D"/>
                </a:solidFill>
                <a:effectLst/>
                <a:latin typeface="Arial" panose="020B0604020202020204" pitchFamily="34" charset="0"/>
                <a:cs typeface="Arial" panose="020B0604020202020204" pitchFamily="34" charset="0"/>
              </a:rPr>
              <a:t>actors that influence efficiency</a:t>
            </a:r>
            <a:endParaRPr lang="en-GB" sz="2400" b="1" noProof="0" dirty="0">
              <a:solidFill>
                <a:schemeClr val="tx1"/>
              </a:solidFill>
            </a:endParaRPr>
          </a:p>
        </p:txBody>
      </p:sp>
      <p:sp>
        <p:nvSpPr>
          <p:cNvPr id="5" name="ZoneTexte 4">
            <a:extLst>
              <a:ext uri="{FF2B5EF4-FFF2-40B4-BE49-F238E27FC236}">
                <a16:creationId xmlns:a16="http://schemas.microsoft.com/office/drawing/2014/main" id="{23352BEB-F5B3-59B9-57F0-4B26CDF1A50D}"/>
              </a:ext>
            </a:extLst>
          </p:cNvPr>
          <p:cNvSpPr txBox="1"/>
          <p:nvPr/>
        </p:nvSpPr>
        <p:spPr>
          <a:xfrm>
            <a:off x="560729" y="1611201"/>
            <a:ext cx="4879372" cy="5093702"/>
          </a:xfrm>
          <a:prstGeom prst="rect">
            <a:avLst/>
          </a:prstGeom>
          <a:noFill/>
        </p:spPr>
        <p:txBody>
          <a:bodyPr wrap="square">
            <a:spAutoFit/>
          </a:bodyPr>
          <a:lstStyle/>
          <a:p>
            <a:pPr algn="just"/>
            <a:r>
              <a:rPr lang="en-GB" sz="2000" noProof="0" dirty="0"/>
              <a:t>The operating efficiency of solar panels in real-world conditions is influenced by several factors:</a:t>
            </a:r>
          </a:p>
          <a:p>
            <a:pPr algn="just"/>
            <a:endParaRPr lang="en-GB" sz="500" noProof="0" dirty="0"/>
          </a:p>
          <a:p>
            <a:pPr marL="514350" indent="-514350" algn="just">
              <a:buAutoNum type="romanLcParenBoth"/>
            </a:pPr>
            <a:r>
              <a:rPr lang="en-GB" sz="2000" noProof="0" dirty="0"/>
              <a:t>The efficiency of the photovoltaic cells, determined by the cell design;</a:t>
            </a:r>
          </a:p>
          <a:p>
            <a:pPr marL="514350" indent="-514350" algn="just">
              <a:buAutoNum type="romanLcParenBoth"/>
            </a:pPr>
            <a:endParaRPr lang="en-GB" sz="500" noProof="0" dirty="0"/>
          </a:p>
          <a:p>
            <a:pPr marL="514350" indent="-514350" algn="just">
              <a:buAutoNum type="romanLcParenBoth"/>
            </a:pPr>
            <a:r>
              <a:rPr lang="en-GB" sz="2000" noProof="0" dirty="0"/>
              <a:t>The overall panel efficiency, which depends on the cell arrangement and panel dimensions;</a:t>
            </a:r>
          </a:p>
          <a:p>
            <a:pPr marL="514350" indent="-514350" algn="just">
              <a:buAutoNum type="romanLcParenBoth"/>
            </a:pPr>
            <a:endParaRPr lang="en-GB" sz="500" noProof="0" dirty="0"/>
          </a:p>
          <a:p>
            <a:pPr marL="514350" indent="-514350" algn="just">
              <a:buAutoNum type="romanLcParenBoth"/>
            </a:pPr>
            <a:r>
              <a:rPr lang="en-GB" sz="2000" noProof="0" dirty="0"/>
              <a:t>Solar irradiance and ambient temperature;</a:t>
            </a:r>
          </a:p>
          <a:p>
            <a:pPr marL="514350" indent="-514350" algn="just">
              <a:buAutoNum type="romanLcParenBoth"/>
            </a:pPr>
            <a:endParaRPr lang="en-GB" sz="500" noProof="0" dirty="0"/>
          </a:p>
          <a:p>
            <a:pPr marL="514350" indent="-514350" algn="just">
              <a:buAutoNum type="romanLcParenBoth"/>
            </a:pPr>
            <a:r>
              <a:rPr lang="en-GB" sz="2000" noProof="0" dirty="0"/>
              <a:t>Environmental losses, such as shading, dust, and dirt accumulation;</a:t>
            </a:r>
          </a:p>
          <a:p>
            <a:pPr marL="514350" indent="-514350" algn="just">
              <a:buAutoNum type="romanLcParenBoth"/>
            </a:pPr>
            <a:endParaRPr lang="en-GB" sz="500" noProof="0" dirty="0"/>
          </a:p>
          <a:p>
            <a:pPr marL="514350" indent="-514350" algn="just">
              <a:buAutoNum type="romanLcParenBoth"/>
            </a:pPr>
            <a:r>
              <a:rPr lang="en-GB" sz="2000" noProof="0" dirty="0"/>
              <a:t>Installation configuration, including orientation (deviation from South) and tilt angle.</a:t>
            </a:r>
          </a:p>
        </p:txBody>
      </p:sp>
      <p:sp>
        <p:nvSpPr>
          <p:cNvPr id="6" name="ZoneTexte 5">
            <a:extLst>
              <a:ext uri="{FF2B5EF4-FFF2-40B4-BE49-F238E27FC236}">
                <a16:creationId xmlns:a16="http://schemas.microsoft.com/office/drawing/2014/main" id="{D64852F3-3CF2-CA56-B3EA-E308267FC9B9}"/>
              </a:ext>
            </a:extLst>
          </p:cNvPr>
          <p:cNvSpPr txBox="1"/>
          <p:nvPr/>
        </p:nvSpPr>
        <p:spPr>
          <a:xfrm>
            <a:off x="107906" y="7482228"/>
            <a:ext cx="7265166" cy="430887"/>
          </a:xfrm>
          <a:prstGeom prst="rect">
            <a:avLst/>
          </a:prstGeom>
          <a:noFill/>
        </p:spPr>
        <p:txBody>
          <a:bodyPr wrap="square">
            <a:spAutoFit/>
          </a:bodyPr>
          <a:lstStyle/>
          <a:p>
            <a:r>
              <a:rPr lang="en-GB" sz="1100" b="1" baseline="30000" noProof="0" dirty="0">
                <a:solidFill>
                  <a:srgbClr val="05103E"/>
                </a:solidFill>
                <a:effectLst/>
                <a:latin typeface="+mj-lt"/>
                <a:cs typeface="Times New Roman" panose="02020603050405020304" pitchFamily="18" charset="0"/>
              </a:rPr>
              <a:t>1</a:t>
            </a:r>
            <a:r>
              <a:rPr lang="en-GB" sz="1100" b="1" noProof="0" dirty="0">
                <a:solidFill>
                  <a:srgbClr val="05103E"/>
                </a:solidFill>
                <a:effectLst/>
                <a:latin typeface="+mj-lt"/>
                <a:cs typeface="Times New Roman" panose="02020603050405020304" pitchFamily="18" charset="0"/>
              </a:rPr>
              <a:t> </a:t>
            </a:r>
            <a:r>
              <a:rPr lang="en-GB" sz="1100" b="0" noProof="0" dirty="0">
                <a:solidFill>
                  <a:srgbClr val="05103E"/>
                </a:solidFill>
                <a:effectLst/>
                <a:latin typeface="+mj-lt"/>
                <a:cs typeface="Times New Roman" panose="02020603050405020304" pitchFamily="18" charset="0"/>
                <a:hlinkClick r:id="rId3"/>
              </a:rPr>
              <a:t>Leloux, J. (2009). </a:t>
            </a:r>
            <a:r>
              <a:rPr lang="en-GB" sz="1100" b="0" noProof="0" dirty="0">
                <a:solidFill>
                  <a:srgbClr val="111111"/>
                </a:solidFill>
                <a:effectLst/>
                <a:latin typeface="+mj-lt"/>
                <a:cs typeface="Times New Roman" panose="02020603050405020304" pitchFamily="18" charset="0"/>
                <a:hlinkClick r:id="rId3"/>
              </a:rPr>
              <a:t>Towards the consolidation of a photovoltaic observatory in Wallonia and Brussels (Belgium). </a:t>
            </a:r>
            <a:r>
              <a:rPr lang="en-GB" sz="1100" b="0" noProof="0" dirty="0">
                <a:effectLst/>
                <a:latin typeface="+mj-lt"/>
                <a:cs typeface="Times New Roman" panose="02020603050405020304" pitchFamily="18" charset="0"/>
                <a:hlinkClick r:id="rId3"/>
              </a:rPr>
              <a:t>24th European Photovoltaic Solar Energy Conference and Exhibition.</a:t>
            </a:r>
            <a:endParaRPr lang="en-GB" sz="1100" noProof="0" dirty="0">
              <a:latin typeface="+mj-lt"/>
            </a:endParaRPr>
          </a:p>
        </p:txBody>
      </p:sp>
    </p:spTree>
    <p:extLst>
      <p:ext uri="{BB962C8B-B14F-4D97-AF65-F5344CB8AC3E}">
        <p14:creationId xmlns:p14="http://schemas.microsoft.com/office/powerpoint/2010/main" val="3654243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3BDD33-4C46-5E57-11FB-1EB3E2510D1D}"/>
                  </a:ext>
                </a:extLst>
              </p:cNvPr>
              <p:cNvSpPr txBox="1"/>
              <p:nvPr/>
            </p:nvSpPr>
            <p:spPr>
              <a:xfrm>
                <a:off x="560728" y="4117471"/>
                <a:ext cx="9571609" cy="3191643"/>
              </a:xfrm>
              <a:prstGeom prst="rect">
                <a:avLst/>
              </a:prstGeom>
              <a:noFill/>
            </p:spPr>
            <p:txBody>
              <a:bodyPr wrap="square">
                <a:spAutoFit/>
              </a:bodyPr>
              <a:lstStyle/>
              <a:p>
                <a:pPr algn="just"/>
                <a:r>
                  <a:rPr lang="en-GB" sz="2000" noProof="0" dirty="0">
                    <a:solidFill>
                      <a:schemeClr val="tx1"/>
                    </a:solidFill>
                    <a:latin typeface="Arial" panose="020B0604020202020204" pitchFamily="34" charset="0"/>
                    <a:cs typeface="Arial" panose="020B0604020202020204" pitchFamily="34" charset="0"/>
                  </a:rPr>
                  <a:t>Therefore</a:t>
                </a: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the solar energy produced per person through domestic rooftop production in Belgium is:</a:t>
                </a:r>
              </a:p>
              <a:p>
                <a:pPr algn="just"/>
                <a:endParaRPr lang="en-GB" sz="1000" u="sng" noProof="0" dirty="0">
                  <a:latin typeface="+mj-lt"/>
                </a:endParaRPr>
              </a:p>
              <a:p>
                <a:pPr algn="just"/>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0.22 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117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m:t>
                          </m:r>
                        </m:den>
                      </m:f>
                      <m:r>
                        <a:rPr lang="en-GB" sz="2000" i="1" spc="30" noProof="0" smtClean="0">
                          <a:latin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5 </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b="1"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rPr>
                  <a:t>For</a:t>
                </a:r>
                <a:r>
                  <a:rPr kumimoji="0" lang="en-GB" sz="2000" b="0" i="0" u="none" strike="noStrike" cap="none" normalizeH="0" baseline="0" noProof="0" dirty="0">
                    <a:ln>
                      <a:noFill/>
                    </a:ln>
                    <a:solidFill>
                      <a:schemeClr val="tx1"/>
                    </a:solidFill>
                    <a:effectLst/>
                    <a:latin typeface="Arial" panose="020B0604020202020204" pitchFamily="34" charset="0"/>
                  </a:rPr>
                  <a:t> the solar energy produced per person considering solar farming production in Belgium, we have</a:t>
                </a:r>
                <a:r>
                  <a:rPr lang="en-GB" sz="2000" noProof="0" dirty="0">
                    <a:latin typeface="Arial" panose="020B0604020202020204" pitchFamily="34" charset="0"/>
                  </a:rPr>
                  <a:t>:</a:t>
                </a:r>
              </a:p>
              <a:p>
                <a:pPr algn="just"/>
                <a:endParaRPr lang="en-GB" sz="1000" u="sng" noProof="0" dirty="0"/>
              </a:p>
              <a:p>
                <a:pPr algn="just"/>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0.2</m:t>
                          </m:r>
                          <m:r>
                            <m:rPr>
                              <m:nor/>
                            </m:rPr>
                            <a:rPr lang="en-GB" sz="2000" noProof="0">
                              <a:latin typeface="Arial" panose="020B0604020202020204" pitchFamily="34" charset="0"/>
                              <a:cs typeface="Arial" panose="020B0604020202020204" pitchFamily="34" charset="0"/>
                            </a:rPr>
                            <m:t>2</m:t>
                          </m:r>
                          <m:r>
                            <m:rPr>
                              <m:nor/>
                            </m:rPr>
                            <a:rPr lang="en-GB" sz="2000" spc="30" noProof="0" smtClean="0">
                              <a:latin typeface="Arial" panose="020B0604020202020204" pitchFamily="34" charset="0"/>
                              <a:cs typeface="Arial" panose="020B0604020202020204" pitchFamily="34" charset="0"/>
                            </a:rPr>
                            <m:t> </m:t>
                          </m:r>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117 </m:t>
                          </m:r>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2,623 </m:t>
                          </m:r>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24</m:t>
                          </m:r>
                          <m:r>
                            <m:rPr>
                              <m:nor/>
                            </m:rPr>
                            <a:rPr lang="en-GB" sz="2000" spc="30" noProof="0" smtClean="0">
                              <a:latin typeface="Arial" panose="020B0604020202020204" pitchFamily="34" charset="0"/>
                              <a:cs typeface="Arial" panose="020B0604020202020204" pitchFamily="34" charset="0"/>
                            </a:rPr>
                            <m:t> </m:t>
                          </m:r>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 </m:t>
                          </m:r>
                          <m:r>
                            <m:rPr>
                              <m:nor/>
                            </m:rPr>
                            <a:rPr lang="en-GB" sz="2000" spc="30" noProof="0">
                              <a:latin typeface="Arial" panose="020B0604020202020204" pitchFamily="34" charset="0"/>
                              <a:cs typeface="Arial" panose="020B0604020202020204" pitchFamily="34" charset="0"/>
                            </a:rPr>
                            <m:t>0.</m:t>
                          </m:r>
                          <m:r>
                            <m:rPr>
                              <m:nor/>
                            </m:rPr>
                            <a:rPr lang="en-GB" sz="2000" b="0" i="0" spc="30" noProof="0" smtClean="0">
                              <a:latin typeface="Arial" panose="020B0604020202020204" pitchFamily="34" charset="0"/>
                              <a:cs typeface="Arial" panose="020B0604020202020204" pitchFamily="34" charset="0"/>
                            </a:rPr>
                            <m:t>0</m:t>
                          </m:r>
                          <m:r>
                            <m:rPr>
                              <m:nor/>
                            </m:rPr>
                            <a:rPr lang="en-GB" sz="2000" spc="30" noProof="0">
                              <a:latin typeface="Arial" panose="020B0604020202020204" pitchFamily="34" charset="0"/>
                              <a:cs typeface="Arial" panose="020B0604020202020204" pitchFamily="34" charset="0"/>
                            </a:rPr>
                            <m:t>5</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m:t>
                          </m:r>
                        </m:den>
                      </m:f>
                      <m:r>
                        <a:rPr lang="en-GB" sz="2000" i="1" spc="30" noProof="0" smtClean="0">
                          <a:latin typeface="Cambria Math" panose="02040503050406030204" pitchFamily="18"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8 </m:t>
                      </m:r>
                      <m:r>
                        <m:rPr>
                          <m:nor/>
                        </m:rPr>
                        <a:rPr lang="en-GB" sz="2000" b="1" spc="30" noProof="0">
                          <a:latin typeface="Arial" panose="020B0604020202020204" pitchFamily="34" charset="0"/>
                          <a:cs typeface="Arial" panose="020B0604020202020204" pitchFamily="34" charset="0"/>
                        </a:rPr>
                        <m:t>kWh</m:t>
                      </m:r>
                      <m:r>
                        <m:rPr>
                          <m:nor/>
                        </m:rPr>
                        <a:rPr lang="en-GB" sz="2000" b="1" spc="30" noProof="0">
                          <a:latin typeface="Arial" panose="020B0604020202020204" pitchFamily="34"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pers</m:t>
                      </m:r>
                      <m:r>
                        <m:rPr>
                          <m:nor/>
                        </m:rPr>
                        <a:rPr lang="en-GB" sz="2000" b="1" spc="30" noProof="0">
                          <a:latin typeface="Arial" panose="020B0604020202020204" pitchFamily="34"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d</m:t>
                      </m:r>
                      <m:r>
                        <m:rPr>
                          <m:nor/>
                        </m:rPr>
                        <a:rPr lang="en-GB" sz="2000" spc="30" noProof="0">
                          <a:latin typeface="Arial" panose="020B0604020202020204" pitchFamily="34" charset="0"/>
                          <a:cs typeface="Arial" panose="020B0604020202020204" pitchFamily="34" charset="0"/>
                        </a:rPr>
                        <m:t>.</m:t>
                      </m:r>
                    </m:oMath>
                  </m:oMathPara>
                </a14:m>
                <a:endParaRPr lang="en-GB" sz="2000" b="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A03BDD33-4C46-5E57-11FB-1EB3E2510D1D}"/>
                  </a:ext>
                </a:extLst>
              </p:cNvPr>
              <p:cNvSpPr txBox="1">
                <a:spLocks noRot="1" noChangeAspect="1" noMove="1" noResize="1" noEditPoints="1" noAdjustHandles="1" noChangeArrowheads="1" noChangeShapeType="1" noTextEdit="1"/>
              </p:cNvSpPr>
              <p:nvPr/>
            </p:nvSpPr>
            <p:spPr>
              <a:xfrm>
                <a:off x="560728" y="4117471"/>
                <a:ext cx="9571609" cy="3191643"/>
              </a:xfrm>
              <a:prstGeom prst="rect">
                <a:avLst/>
              </a:prstGeom>
              <a:blipFill>
                <a:blip r:embed="rId2"/>
                <a:stretch>
                  <a:fillRect l="-701" t="-763" r="-637"/>
                </a:stretch>
              </a:blipFill>
            </p:spPr>
            <p:txBody>
              <a:bodyPr/>
              <a:lstStyle/>
              <a:p>
                <a:r>
                  <a:rPr lang="en-GB">
                    <a:noFill/>
                  </a:rPr>
                  <a:t> </a:t>
                </a:r>
              </a:p>
            </p:txBody>
          </p:sp>
        </mc:Fallback>
      </mc:AlternateContent>
      <p:sp>
        <p:nvSpPr>
          <p:cNvPr id="2" name="Slide Number Placeholder 6">
            <a:extLst>
              <a:ext uri="{FF2B5EF4-FFF2-40B4-BE49-F238E27FC236}">
                <a16:creationId xmlns:a16="http://schemas.microsoft.com/office/drawing/2014/main" id="{927C997D-8EEC-1B65-4D19-50851F10E56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113</a:t>
            </a:fld>
            <a:endParaRPr lang="en-GB" spc="80" noProof="0" dirty="0"/>
          </a:p>
        </p:txBody>
      </p:sp>
      <p:sp>
        <p:nvSpPr>
          <p:cNvPr id="3" name="TextBox 19">
            <a:extLst>
              <a:ext uri="{FF2B5EF4-FFF2-40B4-BE49-F238E27FC236}">
                <a16:creationId xmlns:a16="http://schemas.microsoft.com/office/drawing/2014/main" id="{9A8AE318-1A2E-C12A-8CE9-A1CD90EFC1A4}"/>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Estimating solar power production in Belgium</a:t>
            </a:r>
          </a:p>
        </p:txBody>
      </p:sp>
      <p:sp>
        <p:nvSpPr>
          <p:cNvPr id="7" name="ZoneTexte 6">
            <a:extLst>
              <a:ext uri="{FF2B5EF4-FFF2-40B4-BE49-F238E27FC236}">
                <a16:creationId xmlns:a16="http://schemas.microsoft.com/office/drawing/2014/main" id="{09A21517-8038-C29E-4922-A1AA2DEBCFE2}"/>
              </a:ext>
            </a:extLst>
          </p:cNvPr>
          <p:cNvSpPr txBox="1"/>
          <p:nvPr/>
        </p:nvSpPr>
        <p:spPr>
          <a:xfrm>
            <a:off x="560727" y="1359131"/>
            <a:ext cx="9571609" cy="2554545"/>
          </a:xfrm>
          <a:prstGeom prst="rect">
            <a:avLst/>
          </a:prstGeom>
          <a:noFill/>
        </p:spPr>
        <p:txBody>
          <a:bodyPr wrap="square">
            <a:spAutoFit/>
          </a:bodyPr>
          <a:lstStyle/>
          <a:p>
            <a:pPr algn="just"/>
            <a:r>
              <a:rPr lang="en-GB" sz="2000" noProof="0" dirty="0"/>
              <a:t>To estimate the potential solar power generation per person in Belgium, we consider two scenarios: domestic rooftop production and solar farming.</a:t>
            </a:r>
          </a:p>
          <a:p>
            <a:pPr algn="just"/>
            <a:endParaRPr lang="en-GB" sz="2000" noProof="0" dirty="0"/>
          </a:p>
          <a:p>
            <a:pPr algn="just"/>
            <a:r>
              <a:rPr lang="en-GB" sz="2000" noProof="0" dirty="0"/>
              <a:t>For domestic production, we assume that each individual has 8 m² of PV panels installed on a south-facing roof tilted at 40°, with a panel efficiency of 22%. For solar farming, the available land area per person in Belgium is approximately 2,623 m². The average solar power per unit of flat ground is 117 W/m². We assume that 0.5% of the country could be covered by solar farms.</a:t>
            </a:r>
          </a:p>
        </p:txBody>
      </p:sp>
    </p:spTree>
    <p:extLst>
      <p:ext uri="{BB962C8B-B14F-4D97-AF65-F5344CB8AC3E}">
        <p14:creationId xmlns:p14="http://schemas.microsoft.com/office/powerpoint/2010/main" val="4253978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3">
            <a:extLst>
              <a:ext uri="{FF2B5EF4-FFF2-40B4-BE49-F238E27FC236}">
                <a16:creationId xmlns:a16="http://schemas.microsoft.com/office/drawing/2014/main" id="{7061874D-BA04-1632-40FA-FAC877B53449}"/>
              </a:ext>
            </a:extLst>
          </p:cNvPr>
          <p:cNvSpPr txBox="1"/>
          <p:nvPr/>
        </p:nvSpPr>
        <p:spPr>
          <a:xfrm>
            <a:off x="1617323" y="7058258"/>
            <a:ext cx="7458587" cy="307777"/>
          </a:xfrm>
          <a:prstGeom prst="rect">
            <a:avLst/>
          </a:prstGeom>
          <a:noFill/>
        </p:spPr>
        <p:txBody>
          <a:bodyPr wrap="square">
            <a:spAutoFit/>
          </a:bodyPr>
          <a:lstStyle/>
          <a:p>
            <a:pPr algn="ctr"/>
            <a:r>
              <a:rPr lang="en-GB" sz="1400" b="0" i="1" noProof="0" dirty="0">
                <a:solidFill>
                  <a:srgbClr val="0D0D0D"/>
                </a:solidFill>
                <a:effectLst/>
                <a:latin typeface="Arial" panose="020B0604020202020204" pitchFamily="34" charset="0"/>
                <a:cs typeface="Arial" panose="020B0604020202020204" pitchFamily="34" charset="0"/>
              </a:rPr>
              <a:t>Solar production in 2021 per municipality in Wallonia in Belgium (in kWh/pers).</a:t>
            </a:r>
            <a:r>
              <a:rPr lang="en-GB" sz="1400" b="1" baseline="30000" noProof="0" dirty="0">
                <a:solidFill>
                  <a:srgbClr val="0D0D0D"/>
                </a:solidFill>
                <a:effectLst/>
                <a:latin typeface="Arial" panose="020B0604020202020204" pitchFamily="34" charset="0"/>
                <a:cs typeface="Arial" panose="020B0604020202020204" pitchFamily="34" charset="0"/>
              </a:rPr>
              <a:t>2</a:t>
            </a:r>
            <a:endParaRPr lang="en-GB" sz="1400" b="1" baseline="30000" noProof="0" dirty="0">
              <a:latin typeface="Arial" panose="020B0604020202020204" pitchFamily="34" charset="0"/>
              <a:cs typeface="Arial" panose="020B0604020202020204" pitchFamily="34" charset="0"/>
            </a:endParaRPr>
          </a:p>
        </p:txBody>
      </p:sp>
      <p:grpSp>
        <p:nvGrpSpPr>
          <p:cNvPr id="22" name="Groupe 21">
            <a:extLst>
              <a:ext uri="{FF2B5EF4-FFF2-40B4-BE49-F238E27FC236}">
                <a16:creationId xmlns:a16="http://schemas.microsoft.com/office/drawing/2014/main" id="{6A7ADE4D-0104-0C16-501E-2EF332C612DD}"/>
              </a:ext>
            </a:extLst>
          </p:cNvPr>
          <p:cNvGrpSpPr/>
          <p:nvPr/>
        </p:nvGrpSpPr>
        <p:grpSpPr>
          <a:xfrm>
            <a:off x="2919864" y="4165612"/>
            <a:ext cx="4853672" cy="2816398"/>
            <a:chOff x="2413000" y="3446328"/>
            <a:chExt cx="5867397" cy="3409804"/>
          </a:xfrm>
        </p:grpSpPr>
        <p:sp>
          <p:nvSpPr>
            <p:cNvPr id="18" name="Rectangle 17">
              <a:extLst>
                <a:ext uri="{FF2B5EF4-FFF2-40B4-BE49-F238E27FC236}">
                  <a16:creationId xmlns:a16="http://schemas.microsoft.com/office/drawing/2014/main" id="{CB755FDE-470C-408F-75C0-63613448DE13}"/>
                </a:ext>
              </a:extLst>
            </p:cNvPr>
            <p:cNvSpPr/>
            <p:nvPr/>
          </p:nvSpPr>
          <p:spPr>
            <a:xfrm>
              <a:off x="2413000" y="3446328"/>
              <a:ext cx="5867397" cy="340980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1" name="Groupe 20">
              <a:extLst>
                <a:ext uri="{FF2B5EF4-FFF2-40B4-BE49-F238E27FC236}">
                  <a16:creationId xmlns:a16="http://schemas.microsoft.com/office/drawing/2014/main" id="{347E279B-66A4-31F6-AFA2-C53CA4E9CA90}"/>
                </a:ext>
              </a:extLst>
            </p:cNvPr>
            <p:cNvGrpSpPr/>
            <p:nvPr/>
          </p:nvGrpSpPr>
          <p:grpSpPr>
            <a:xfrm>
              <a:off x="2565398" y="3459663"/>
              <a:ext cx="5562600" cy="3396468"/>
              <a:chOff x="2451100" y="3557075"/>
              <a:chExt cx="5562600" cy="3396468"/>
            </a:xfrm>
          </p:grpSpPr>
          <p:pic>
            <p:nvPicPr>
              <p:cNvPr id="10" name="Image 9">
                <a:extLst>
                  <a:ext uri="{FF2B5EF4-FFF2-40B4-BE49-F238E27FC236}">
                    <a16:creationId xmlns:a16="http://schemas.microsoft.com/office/drawing/2014/main" id="{0A21559A-E98F-3937-1FF8-CF3FE713D095}"/>
                  </a:ext>
                </a:extLst>
              </p:cNvPr>
              <p:cNvPicPr>
                <a:picLocks noChangeAspect="1"/>
              </p:cNvPicPr>
              <p:nvPr/>
            </p:nvPicPr>
            <p:blipFill rotWithShape="1">
              <a:blip r:embed="rId2"/>
              <a:srcRect l="3247" t="14551" r="1948" b="12244"/>
              <a:stretch/>
            </p:blipFill>
            <p:spPr>
              <a:xfrm>
                <a:off x="2451100" y="3557075"/>
                <a:ext cx="5562600" cy="3396468"/>
              </a:xfrm>
              <a:prstGeom prst="rect">
                <a:avLst/>
              </a:prstGeom>
            </p:spPr>
          </p:pic>
          <p:pic>
            <p:nvPicPr>
              <p:cNvPr id="20" name="Image 19">
                <a:extLst>
                  <a:ext uri="{FF2B5EF4-FFF2-40B4-BE49-F238E27FC236}">
                    <a16:creationId xmlns:a16="http://schemas.microsoft.com/office/drawing/2014/main" id="{12D991DF-46CD-F364-9DAB-34A609A35C4C}"/>
                  </a:ext>
                </a:extLst>
              </p:cNvPr>
              <p:cNvPicPr>
                <a:picLocks noChangeAspect="1"/>
              </p:cNvPicPr>
              <p:nvPr/>
            </p:nvPicPr>
            <p:blipFill rotWithShape="1">
              <a:blip r:embed="rId2"/>
              <a:srcRect l="92002" t="63867" r="2803" b="12244"/>
              <a:stretch/>
            </p:blipFill>
            <p:spPr>
              <a:xfrm>
                <a:off x="7660010" y="3635375"/>
                <a:ext cx="304800" cy="628448"/>
              </a:xfrm>
              <a:prstGeom prst="rect">
                <a:avLst/>
              </a:prstGeom>
            </p:spPr>
          </p:pic>
        </p:grpSp>
        <p:pic>
          <p:nvPicPr>
            <p:cNvPr id="19" name="Image 18">
              <a:extLst>
                <a:ext uri="{FF2B5EF4-FFF2-40B4-BE49-F238E27FC236}">
                  <a16:creationId xmlns:a16="http://schemas.microsoft.com/office/drawing/2014/main" id="{8EE1DDCD-A4D9-CF77-131C-56660931EB3A}"/>
                </a:ext>
              </a:extLst>
            </p:cNvPr>
            <p:cNvPicPr>
              <a:picLocks noChangeAspect="1"/>
            </p:cNvPicPr>
            <p:nvPr/>
          </p:nvPicPr>
          <p:blipFill rotWithShape="1">
            <a:blip r:embed="rId2"/>
            <a:srcRect t="5390" r="68158" b="85448"/>
            <a:stretch/>
          </p:blipFill>
          <p:spPr>
            <a:xfrm>
              <a:off x="2542538" y="6381882"/>
              <a:ext cx="1752600" cy="398737"/>
            </a:xfrm>
            <a:prstGeom prst="rect">
              <a:avLst/>
            </a:prstGeom>
          </p:spPr>
        </p:pic>
      </p:grpSp>
      <p:sp>
        <p:nvSpPr>
          <p:cNvPr id="2" name="Slide Number Placeholder 6">
            <a:extLst>
              <a:ext uri="{FF2B5EF4-FFF2-40B4-BE49-F238E27FC236}">
                <a16:creationId xmlns:a16="http://schemas.microsoft.com/office/drawing/2014/main" id="{BAEF21DF-4ED5-9B24-1557-185E637119F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114</a:t>
            </a:fld>
            <a:endParaRPr lang="en-GB" spc="80" noProof="0" dirty="0"/>
          </a:p>
        </p:txBody>
      </p:sp>
      <p:sp>
        <p:nvSpPr>
          <p:cNvPr id="3" name="TextBox 19">
            <a:extLst>
              <a:ext uri="{FF2B5EF4-FFF2-40B4-BE49-F238E27FC236}">
                <a16:creationId xmlns:a16="http://schemas.microsoft.com/office/drawing/2014/main" id="{9A3763A0-859F-DE99-0933-5FEBBE5D99CE}"/>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PV – Installed capacity in Belgium</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378EC5B-B101-4226-9257-2AEC0B4E1C0C}"/>
                  </a:ext>
                </a:extLst>
              </p:cNvPr>
              <p:cNvSpPr txBox="1"/>
              <p:nvPr/>
            </p:nvSpPr>
            <p:spPr>
              <a:xfrm>
                <a:off x="560893" y="1093003"/>
                <a:ext cx="9571446" cy="2899127"/>
              </a:xfrm>
              <a:prstGeom prst="rect">
                <a:avLst/>
              </a:prstGeom>
              <a:noFill/>
            </p:spPr>
            <p:txBody>
              <a:bodyPr wrap="square">
                <a:spAutoFit/>
              </a:bodyPr>
              <a:lstStyle/>
              <a:p>
                <a:pPr algn="just"/>
                <a:r>
                  <a:rPr lang="en-GB" sz="2000" noProof="0" dirty="0"/>
                  <a:t>In February 2025, Belgium's total installed photovoltaic capacity reached 10.8 GW, according to Elia, the Belgian Transmission System Operator (TSO)</a:t>
                </a:r>
                <a:r>
                  <a:rPr lang="en-GB" b="1" baseline="30000" noProof="0" dirty="0"/>
                  <a:t>1</a:t>
                </a:r>
                <a:r>
                  <a:rPr lang="en-GB" sz="2000" noProof="0" dirty="0"/>
                  <a:t>. In 2024, solar PV produced 8.4 TWh of electricity, accounting for 11.9% of the country's total electricity generation.</a:t>
                </a:r>
              </a:p>
              <a:p>
                <a:pPr algn="just"/>
                <a:endParaRPr lang="en-GB" sz="1000" noProof="0" dirty="0"/>
              </a:p>
              <a:p>
                <a:pPr/>
                <a14:m>
                  <m:oMathPara xmlns:m="http://schemas.openxmlformats.org/officeDocument/2006/math">
                    <m:oMathParaPr>
                      <m:jc m:val="left"/>
                    </m:oMathParaPr>
                    <m:oMath xmlns:m="http://schemas.openxmlformats.org/officeDocument/2006/math">
                      <m:r>
                        <m:rPr>
                          <m:nor/>
                        </m:rPr>
                        <a:rPr lang="en-GB" sz="2000" noProof="0"/>
                        <m:t>This</m:t>
                      </m:r>
                      <m:r>
                        <m:rPr>
                          <m:nor/>
                        </m:rPr>
                        <a:rPr lang="en-GB" sz="2000" noProof="0"/>
                        <m:t> </m:t>
                      </m:r>
                      <m:r>
                        <m:rPr>
                          <m:nor/>
                        </m:rPr>
                        <a:rPr lang="en-GB" sz="2000" noProof="0"/>
                        <m:t>corresponds</m:t>
                      </m:r>
                      <m:r>
                        <m:rPr>
                          <m:nor/>
                        </m:rPr>
                        <a:rPr lang="en-GB" sz="2000" noProof="0"/>
                        <m:t> </m:t>
                      </m:r>
                      <m:r>
                        <m:rPr>
                          <m:nor/>
                        </m:rPr>
                        <a:rPr lang="en-GB" sz="2000" noProof="0"/>
                        <m:t>to</m:t>
                      </m:r>
                      <m:r>
                        <m:rPr>
                          <m:nor/>
                        </m:rPr>
                        <a:rPr lang="en-GB" sz="2000" noProof="0"/>
                        <m:t>: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8.4 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corps)"/>
                            </a:rPr>
                            <m:t>10</m:t>
                          </m:r>
                          <m:r>
                            <m:rPr>
                              <m:nor/>
                            </m:rPr>
                            <a:rPr lang="en-GB" sz="2000" b="0" i="0" baseline="30000" noProof="0" smtClean="0">
                              <a:latin typeface="Arial (corps)"/>
                            </a:rPr>
                            <m:t>12</m:t>
                          </m:r>
                        </m:num>
                        <m:den>
                          <m:r>
                            <m:rPr>
                              <m:nor/>
                            </m:rPr>
                            <a:rPr lang="en-GB" sz="2000" noProof="0" smtClean="0">
                              <a:solidFill>
                                <a:srgbClr val="0D0D0D"/>
                              </a:solidFill>
                              <a:latin typeface="Arial" panose="020B0604020202020204" pitchFamily="34" charset="0"/>
                              <a:cs typeface="Arial" panose="020B0604020202020204" pitchFamily="34" charset="0"/>
                            </a:rPr>
                            <m:t>11</m:t>
                          </m:r>
                          <m:r>
                            <m:rPr>
                              <m:nor/>
                            </m:rPr>
                            <a:rPr lang="en-GB" sz="2000" b="0" i="0" noProof="0" smtClean="0">
                              <a:solidFill>
                                <a:srgbClr val="0D0D0D"/>
                              </a:solidFill>
                              <a:latin typeface="Arial" panose="020B0604020202020204" pitchFamily="34" charset="0"/>
                              <a:cs typeface="Arial" panose="020B0604020202020204" pitchFamily="34" charset="0"/>
                            </a:rPr>
                            <m:t>.</m:t>
                          </m:r>
                          <m:r>
                            <m:rPr>
                              <m:nor/>
                            </m:rPr>
                            <a:rPr lang="en-GB" sz="2000" noProof="0" smtClean="0">
                              <a:solidFill>
                                <a:srgbClr val="0D0D0D"/>
                              </a:solidFill>
                              <a:latin typeface="Arial" panose="020B0604020202020204" pitchFamily="34" charset="0"/>
                              <a:cs typeface="Arial" panose="020B0604020202020204" pitchFamily="34" charset="0"/>
                            </a:rPr>
                            <m:t>7</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corps)"/>
                            </a:rPr>
                            <m:t>10</m:t>
                          </m:r>
                          <m:r>
                            <m:rPr>
                              <m:nor/>
                            </m:rPr>
                            <a:rPr lang="en-GB" sz="2000" b="0" i="0" baseline="30000" noProof="0" smtClean="0">
                              <a:latin typeface="Arial (corps)"/>
                            </a:rPr>
                            <m:t>6</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solidFill>
                                <a:srgbClr val="0D0D0D"/>
                              </a:solidFill>
                              <a:latin typeface="Arial" panose="020B0604020202020204" pitchFamily="34" charset="0"/>
                              <a:cs typeface="Arial" panose="020B0604020202020204" pitchFamily="34" charset="0"/>
                            </a:rPr>
                            <m:t>36</m:t>
                          </m:r>
                          <m:r>
                            <m:rPr>
                              <m:nor/>
                            </m:rPr>
                            <a:rPr lang="en-GB" sz="2000" b="0" i="0" noProof="0" smtClean="0">
                              <a:solidFill>
                                <a:srgbClr val="0D0D0D"/>
                              </a:solidFill>
                              <a:latin typeface="Arial" panose="020B0604020202020204" pitchFamily="34" charset="0"/>
                              <a:cs typeface="Arial" panose="020B0604020202020204" pitchFamily="34" charset="0"/>
                            </a:rPr>
                            <m:t>5 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solidFill>
                                <a:srgbClr val="0D0D0D"/>
                              </a:solidFill>
                              <a:latin typeface="Arial" panose="020B0604020202020204" pitchFamily="34" charset="0"/>
                              <a:cs typeface="Arial" panose="020B0604020202020204" pitchFamily="34" charset="0"/>
                            </a:rPr>
                            <m:t>1,000</m:t>
                          </m:r>
                        </m:den>
                      </m:f>
                      <m:r>
                        <m:rPr>
                          <m:nor/>
                        </m:rPr>
                        <a:rPr lang="en-GB" sz="2000" b="0" i="0" noProof="0" smtClean="0">
                          <a:solidFill>
                            <a:srgbClr val="0D0D0D"/>
                          </a:solidFill>
                          <a:latin typeface="Cambria Math" panose="02040503050406030204" pitchFamily="18"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spc="3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spc="30" noProof="0" smtClean="0">
                          <a:latin typeface="+mj-lt"/>
                          <a:ea typeface="Cambria Math" panose="02040503050406030204" pitchFamily="18" charset="0"/>
                          <a:cs typeface="Arial" panose="020B0604020202020204" pitchFamily="34" charset="0"/>
                        </a:rPr>
                        <m:t>2</m:t>
                      </m:r>
                      <m:r>
                        <m:rPr>
                          <m:nor/>
                        </m:rPr>
                        <a:rPr lang="en-GB" sz="2000" noProof="0" smtClean="0">
                          <a:latin typeface="arial" panose="020B0604020202020204" pitchFamily="34" charset="0"/>
                        </a:rPr>
                        <m:t> </m:t>
                      </m:r>
                      <m:r>
                        <m:rPr>
                          <m:nor/>
                        </m:rPr>
                        <a:rPr lang="en-GB" sz="2000" noProof="0" smtClean="0">
                          <a:latin typeface="arial" panose="020B0604020202020204" pitchFamily="34" charset="0"/>
                        </a:rPr>
                        <m:t>kWh</m:t>
                      </m:r>
                      <m:r>
                        <m:rPr>
                          <m:nor/>
                        </m:rPr>
                        <a:rPr lang="en-GB" sz="2000" noProof="0" smtClean="0">
                          <a:latin typeface="arial" panose="020B0604020202020204" pitchFamily="34" charset="0"/>
                        </a:rPr>
                        <m:t>/</m:t>
                      </m:r>
                      <m:r>
                        <m:rPr>
                          <m:nor/>
                        </m:rPr>
                        <a:rPr lang="en-GB" sz="2000" noProof="0" smtClean="0">
                          <a:latin typeface="arial" panose="020B0604020202020204" pitchFamily="34" charset="0"/>
                        </a:rPr>
                        <m:t>pers</m:t>
                      </m:r>
                      <m:r>
                        <m:rPr>
                          <m:nor/>
                        </m:rPr>
                        <a:rPr lang="en-GB" sz="2000" noProof="0" smtClean="0">
                          <a:latin typeface="arial" panose="020B0604020202020204" pitchFamily="34" charset="0"/>
                        </a:rPr>
                        <m:t>/</m:t>
                      </m:r>
                      <m:r>
                        <m:rPr>
                          <m:nor/>
                        </m:rPr>
                        <a:rPr lang="en-GB" sz="2000" noProof="0" smtClean="0">
                          <a:latin typeface="arial" panose="020B0604020202020204" pitchFamily="34" charset="0"/>
                        </a:rPr>
                        <m:t>d</m:t>
                      </m:r>
                      <m:r>
                        <m:rPr>
                          <m:nor/>
                        </m:rPr>
                        <a:rPr lang="en-GB" sz="2000" noProof="0" smtClean="0">
                          <a:latin typeface="arial" panose="020B0604020202020204" pitchFamily="34" charset="0"/>
                        </a:rPr>
                        <m:t>.</m:t>
                      </m:r>
                    </m:oMath>
                  </m:oMathPara>
                </a14:m>
                <a:endParaRPr lang="en-GB" sz="2000" noProof="0" dirty="0">
                  <a:latin typeface="arial" panose="020B0604020202020204" pitchFamily="34" charset="0"/>
                </a:endParaRPr>
              </a:p>
              <a:p>
                <a:pPr algn="just"/>
                <a:endParaRPr lang="en-GB" sz="1000" noProof="0" dirty="0"/>
              </a:p>
              <a:p>
                <a:pPr algn="just"/>
                <a14:m>
                  <m:oMathPara xmlns:m="http://schemas.openxmlformats.org/officeDocument/2006/math">
                    <m:oMathParaPr>
                      <m:jc m:val="left"/>
                    </m:oMathParaPr>
                    <m:oMath xmlns:m="http://schemas.openxmlformats.org/officeDocument/2006/math">
                      <m:r>
                        <m:rPr>
                          <m:nor/>
                        </m:rPr>
                        <a:rPr lang="en-GB" sz="2000" noProof="0"/>
                        <m:t>The</m:t>
                      </m:r>
                      <m:r>
                        <m:rPr>
                          <m:nor/>
                        </m:rPr>
                        <a:rPr lang="en-GB" sz="2000" noProof="0"/>
                        <m:t> </m:t>
                      </m:r>
                      <m:r>
                        <m:rPr>
                          <m:nor/>
                        </m:rPr>
                        <a:rPr lang="en-GB" sz="2000" noProof="0"/>
                        <m:t>capacity</m:t>
                      </m:r>
                      <m:r>
                        <m:rPr>
                          <m:nor/>
                        </m:rPr>
                        <a:rPr lang="en-GB" sz="2000" noProof="0"/>
                        <m:t> </m:t>
                      </m:r>
                      <m:r>
                        <m:rPr>
                          <m:nor/>
                        </m:rPr>
                        <a:rPr lang="en-GB" sz="2000" noProof="0"/>
                        <m:t>factor</m:t>
                      </m:r>
                      <m:r>
                        <m:rPr>
                          <m:nor/>
                        </m:rPr>
                        <a:rPr lang="en-GB" sz="2000" noProof="0"/>
                        <m:t> </m:t>
                      </m:r>
                      <m:r>
                        <m:rPr>
                          <m:nor/>
                        </m:rPr>
                        <a:rPr lang="en-GB" sz="2000" noProof="0"/>
                        <m:t>is</m:t>
                      </m:r>
                      <m:r>
                        <m:rPr>
                          <m:nor/>
                        </m:rPr>
                        <a:rPr lang="en-GB" sz="2000" noProof="0"/>
                        <m:t>: </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8.4</m:t>
                          </m:r>
                          <m:r>
                            <m:rPr>
                              <m:nor/>
                            </m:rPr>
                            <a:rPr lang="en-GB" sz="2000" noProof="0">
                              <a:latin typeface="Arial" panose="020B0604020202020204" pitchFamily="34"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corps)"/>
                            </a:rPr>
                            <m:t>10</m:t>
                          </m:r>
                          <m:r>
                            <m:rPr>
                              <m:nor/>
                            </m:rPr>
                            <a:rPr lang="en-GB" sz="2000" baseline="30000" noProof="0" smtClean="0">
                              <a:latin typeface="Arial (corps)"/>
                            </a:rPr>
                            <m:t>12</m:t>
                          </m:r>
                        </m:num>
                        <m:den>
                          <m:r>
                            <m:rPr>
                              <m:nor/>
                            </m:rPr>
                            <a:rPr lang="en-GB" sz="2000" b="0" i="0" noProof="0" smtClean="0">
                              <a:latin typeface="Arial" panose="020B0604020202020204" pitchFamily="34" charset="0"/>
                              <a:cs typeface="Arial" panose="020B0604020202020204" pitchFamily="34" charset="0"/>
                            </a:rPr>
                            <m:t>10.8 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corps)"/>
                            </a:rPr>
                            <m:t>10</m:t>
                          </m:r>
                          <m:r>
                            <m:rPr>
                              <m:nor/>
                            </m:rPr>
                            <a:rPr lang="en-GB" sz="2000" b="0" i="0" baseline="30000" noProof="0" smtClean="0">
                              <a:latin typeface="Arial (corps)"/>
                            </a:rPr>
                            <m:t>9</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8,760</m:t>
                          </m:r>
                        </m:den>
                      </m:f>
                      <m:r>
                        <m:rPr>
                          <m:nor/>
                        </m:rPr>
                        <a:rPr lang="en-GB" sz="2000" b="0" i="0" noProof="0" smtClean="0">
                          <a:latin typeface="Cambria Math" panose="02040503050406030204" pitchFamily="18"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rPr>
                        <m:t> </m:t>
                      </m:r>
                      <m:r>
                        <m:rPr>
                          <m:nor/>
                        </m:rPr>
                        <a:rPr lang="en-GB" sz="2000" b="0" i="0" noProof="0" smtClean="0">
                          <a:latin typeface="arial" panose="020B0604020202020204" pitchFamily="34" charset="0"/>
                        </a:rPr>
                        <m:t>9</m:t>
                      </m:r>
                      <m:r>
                        <m:rPr>
                          <m:nor/>
                        </m:rPr>
                        <a:rPr lang="en-GB" sz="2000" noProof="0" smtClean="0">
                          <a:latin typeface="arial" panose="020B0604020202020204" pitchFamily="34" charset="0"/>
                        </a:rPr>
                        <m:t>%.</m:t>
                      </m:r>
                    </m:oMath>
                  </m:oMathPara>
                </a14:m>
                <a:endParaRPr lang="en-GB" sz="2000" noProof="0" dirty="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E378EC5B-B101-4226-9257-2AEC0B4E1C0C}"/>
                  </a:ext>
                </a:extLst>
              </p:cNvPr>
              <p:cNvSpPr txBox="1">
                <a:spLocks noRot="1" noChangeAspect="1" noMove="1" noResize="1" noEditPoints="1" noAdjustHandles="1" noChangeArrowheads="1" noChangeShapeType="1" noTextEdit="1"/>
              </p:cNvSpPr>
              <p:nvPr/>
            </p:nvSpPr>
            <p:spPr>
              <a:xfrm>
                <a:off x="560893" y="1093003"/>
                <a:ext cx="9571446" cy="2899127"/>
              </a:xfrm>
              <a:prstGeom prst="rect">
                <a:avLst/>
              </a:prstGeom>
              <a:blipFill>
                <a:blip r:embed="rId3"/>
                <a:stretch>
                  <a:fillRect l="-637" t="-840" r="-701"/>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B4535BCD-CF47-1C12-2EA6-EC5F3AEBB388}"/>
              </a:ext>
            </a:extLst>
          </p:cNvPr>
          <p:cNvSpPr txBox="1"/>
          <p:nvPr/>
        </p:nvSpPr>
        <p:spPr>
          <a:xfrm>
            <a:off x="87478" y="7683664"/>
            <a:ext cx="7458587"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2</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4"/>
              </a:rPr>
              <a:t>Nyssen, E. (2022, April 13). Votre commune est-elle bien équipée en panneaux photovoltaïques?. Le Vif.</a:t>
            </a:r>
            <a:endParaRPr lang="en-GB" sz="1100" noProof="0" dirty="0">
              <a:latin typeface="+mj-lt"/>
            </a:endParaRPr>
          </a:p>
        </p:txBody>
      </p:sp>
      <p:sp>
        <p:nvSpPr>
          <p:cNvPr id="7" name="ZoneTexte 6">
            <a:extLst>
              <a:ext uri="{FF2B5EF4-FFF2-40B4-BE49-F238E27FC236}">
                <a16:creationId xmlns:a16="http://schemas.microsoft.com/office/drawing/2014/main" id="{0008F374-7B84-7E92-C2FC-61F2BBE1977D}"/>
              </a:ext>
            </a:extLst>
          </p:cNvPr>
          <p:cNvSpPr txBox="1"/>
          <p:nvPr/>
        </p:nvSpPr>
        <p:spPr>
          <a:xfrm>
            <a:off x="87478" y="7455144"/>
            <a:ext cx="534750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Elia: le gestionnaire du réseau de transport d’électricité en Belgique. (n.d.). Elia.</a:t>
            </a:r>
            <a:endParaRPr lang="en-GB" sz="1100" noProof="0" dirty="0">
              <a:latin typeface="+mj-lt"/>
            </a:endParaRPr>
          </a:p>
        </p:txBody>
      </p:sp>
    </p:spTree>
    <p:extLst>
      <p:ext uri="{BB962C8B-B14F-4D97-AF65-F5344CB8AC3E}">
        <p14:creationId xmlns:p14="http://schemas.microsoft.com/office/powerpoint/2010/main" val="6782244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F0157D4E-392E-3E45-0A6F-0CAF4B7761C8}"/>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Exercise 1:</a:t>
            </a:r>
          </a:p>
        </p:txBody>
      </p:sp>
      <p:sp>
        <p:nvSpPr>
          <p:cNvPr id="6" name="ZoneTexte 5">
            <a:extLst>
              <a:ext uri="{FF2B5EF4-FFF2-40B4-BE49-F238E27FC236}">
                <a16:creationId xmlns:a16="http://schemas.microsoft.com/office/drawing/2014/main" id="{252E0E5C-A72C-9BEB-58FA-6E8F14085E0E}"/>
              </a:ext>
            </a:extLst>
          </p:cNvPr>
          <p:cNvSpPr txBox="1"/>
          <p:nvPr/>
        </p:nvSpPr>
        <p:spPr>
          <a:xfrm>
            <a:off x="560729" y="1265397"/>
            <a:ext cx="9571610" cy="2554545"/>
          </a:xfrm>
          <a:prstGeom prst="rect">
            <a:avLst/>
          </a:prstGeom>
          <a:noFill/>
        </p:spPr>
        <p:txBody>
          <a:bodyPr wrap="square">
            <a:spAutoFit/>
          </a:bodyPr>
          <a:lstStyle/>
          <a:p>
            <a:pPr algn="just"/>
            <a:r>
              <a:rPr lang="en-GB" sz="2000" noProof="0" dirty="0"/>
              <a:t>Kristal Solar PV Park, located in Limburg, is the largest solar farm in Belgium. It is a 99.5 MWc solar PV power project spread over an area of 93 hectares (303,000 panels). The project was developed by ENGIE Fabricom and is currently owned by Limburgse Reconversie Maatschappij. It generates 85 GWh of electricity per year.</a:t>
            </a:r>
          </a:p>
          <a:p>
            <a:pPr algn="just"/>
            <a:endParaRPr lang="en-GB" sz="1000" noProof="0" dirty="0"/>
          </a:p>
          <a:p>
            <a:pPr algn="just"/>
            <a:r>
              <a:rPr lang="en-GB" sz="2000" b="1" noProof="0" dirty="0"/>
              <a:t>1. </a:t>
            </a:r>
            <a:r>
              <a:rPr lang="en-GB" sz="2000" noProof="0" dirty="0"/>
              <a:t>Calculate the capacity factor and this PV farm.</a:t>
            </a:r>
          </a:p>
          <a:p>
            <a:pPr algn="just"/>
            <a:endParaRPr lang="en-GB" sz="1000" noProof="0" dirty="0"/>
          </a:p>
          <a:p>
            <a:pPr algn="just"/>
            <a:r>
              <a:rPr lang="en-GB" sz="2000" b="1" noProof="0" dirty="0"/>
              <a:t>2. </a:t>
            </a:r>
            <a:r>
              <a:rPr lang="en-GB" sz="2000" noProof="0" dirty="0"/>
              <a:t>Calculate the efficiency of the PV panels, assuming an average solar irradiance of 110 W/m² and that the PV panels cover half of the surface area of the solar park.</a:t>
            </a:r>
          </a:p>
        </p:txBody>
      </p:sp>
      <p:sp>
        <p:nvSpPr>
          <p:cNvPr id="7" name="Slide Number Placeholder 6">
            <a:extLst>
              <a:ext uri="{FF2B5EF4-FFF2-40B4-BE49-F238E27FC236}">
                <a16:creationId xmlns:a16="http://schemas.microsoft.com/office/drawing/2014/main" id="{B02E6442-DBA0-15A9-4F03-821FB8D86F3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115</a:t>
            </a:fld>
            <a:endParaRPr lang="en-GB" spc="80" noProof="0" dirty="0"/>
          </a:p>
        </p:txBody>
      </p:sp>
      <p:sp>
        <p:nvSpPr>
          <p:cNvPr id="8" name="TextBox 3">
            <a:extLst>
              <a:ext uri="{FF2B5EF4-FFF2-40B4-BE49-F238E27FC236}">
                <a16:creationId xmlns:a16="http://schemas.microsoft.com/office/drawing/2014/main" id="{BBB9AFD8-1A77-4982-7609-B1977BEDAF91}"/>
              </a:ext>
            </a:extLst>
          </p:cNvPr>
          <p:cNvSpPr txBox="1"/>
          <p:nvPr/>
        </p:nvSpPr>
        <p:spPr>
          <a:xfrm>
            <a:off x="2949771" y="7037048"/>
            <a:ext cx="4821258" cy="307777"/>
          </a:xfrm>
          <a:prstGeom prst="rect">
            <a:avLst/>
          </a:prstGeom>
          <a:noFill/>
        </p:spPr>
        <p:txBody>
          <a:bodyPr wrap="square" rtlCol="0">
            <a:spAutoFit/>
          </a:bodyPr>
          <a:lstStyle/>
          <a:p>
            <a:pPr algn="ctr"/>
            <a:r>
              <a:rPr lang="en-GB" sz="1400" b="0" i="1" noProof="0" dirty="0">
                <a:solidFill>
                  <a:srgbClr val="0D0D0D"/>
                </a:solidFill>
                <a:effectLst/>
                <a:latin typeface="Arial" panose="020B0604020202020204" pitchFamily="34" charset="0"/>
                <a:cs typeface="Arial" panose="020B0604020202020204" pitchFamily="34" charset="0"/>
              </a:rPr>
              <a:t>Kristal Solar PV Park </a:t>
            </a:r>
            <a:r>
              <a:rPr lang="en-GB" sz="1400" i="1" noProof="0" dirty="0">
                <a:solidFill>
                  <a:srgbClr val="0D0D0D"/>
                </a:solidFill>
                <a:latin typeface="Arial" panose="020B0604020202020204" pitchFamily="34" charset="0"/>
                <a:cs typeface="Arial" panose="020B0604020202020204" pitchFamily="34" charset="0"/>
              </a:rPr>
              <a:t>(</a:t>
            </a:r>
            <a:r>
              <a:rPr lang="en-GB" sz="1400" b="0" i="1" noProof="0" dirty="0">
                <a:solidFill>
                  <a:srgbClr val="0D0D0D"/>
                </a:solidFill>
                <a:effectLst/>
                <a:latin typeface="Arial" panose="020B0604020202020204" pitchFamily="34" charset="0"/>
                <a:cs typeface="Arial" panose="020B0604020202020204" pitchFamily="34" charset="0"/>
              </a:rPr>
              <a:t>Limburg, Belgium).</a:t>
            </a:r>
            <a:r>
              <a:rPr lang="en-GB" sz="1400" b="1" baseline="30000" noProof="0" dirty="0">
                <a:solidFill>
                  <a:srgbClr val="0D0D0D"/>
                </a:solidFill>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grpSp>
        <p:nvGrpSpPr>
          <p:cNvPr id="9" name="Group 6">
            <a:extLst>
              <a:ext uri="{FF2B5EF4-FFF2-40B4-BE49-F238E27FC236}">
                <a16:creationId xmlns:a16="http://schemas.microsoft.com/office/drawing/2014/main" id="{C055988E-081F-74EB-193C-E5A044381417}"/>
              </a:ext>
            </a:extLst>
          </p:cNvPr>
          <p:cNvGrpSpPr/>
          <p:nvPr/>
        </p:nvGrpSpPr>
        <p:grpSpPr>
          <a:xfrm>
            <a:off x="2935905" y="4254479"/>
            <a:ext cx="4821258" cy="2729317"/>
            <a:chOff x="2266019" y="4143549"/>
            <a:chExt cx="6161361" cy="3469467"/>
          </a:xfrm>
        </p:grpSpPr>
        <p:pic>
          <p:nvPicPr>
            <p:cNvPr id="10" name="Picture 2" descr="Kristal Solar Park in Bommel/Belgium consists of nine different plots and supplies electricity to a zinc smelting manufacturer. - © Sungrow&#10;">
              <a:extLst>
                <a:ext uri="{FF2B5EF4-FFF2-40B4-BE49-F238E27FC236}">
                  <a16:creationId xmlns:a16="http://schemas.microsoft.com/office/drawing/2014/main" id="{F69384FA-3D58-1BB7-0860-B5DD47FA4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019" y="4159945"/>
              <a:ext cx="6161361" cy="34530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1C83DA0-6E28-38EB-4BAE-2AD25AAEDB3D}"/>
                </a:ext>
              </a:extLst>
            </p:cNvPr>
            <p:cNvSpPr/>
            <p:nvPr/>
          </p:nvSpPr>
          <p:spPr>
            <a:xfrm>
              <a:off x="2266019" y="4143549"/>
              <a:ext cx="6161361" cy="3453070"/>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2" name="TextBox 21">
            <a:extLst>
              <a:ext uri="{FF2B5EF4-FFF2-40B4-BE49-F238E27FC236}">
                <a16:creationId xmlns:a16="http://schemas.microsoft.com/office/drawing/2014/main" id="{017D85AB-EA13-3752-EBD1-8F4B130C94D7}"/>
              </a:ext>
            </a:extLst>
          </p:cNvPr>
          <p:cNvSpPr txBox="1"/>
          <p:nvPr/>
        </p:nvSpPr>
        <p:spPr>
          <a:xfrm>
            <a:off x="96331" y="7680048"/>
            <a:ext cx="9333738"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lang="en-GB" sz="1100" noProof="0" dirty="0">
                <a:latin typeface="+mj-lt"/>
                <a:cs typeface="Times New Roman" panose="02020603050405020304" pitchFamily="18" charset="0"/>
                <a:hlinkClick r:id="rId3"/>
              </a:rPr>
              <a:t>Benelux`s largest solar park with Sungrow 1500V central inverter solution.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(2021, December 14)</a:t>
            </a:r>
            <a:r>
              <a:rPr lang="en-GB" sz="1100" noProof="0" dirty="0">
                <a:latin typeface="+mj-lt"/>
                <a:cs typeface="Times New Roman" panose="02020603050405020304" pitchFamily="18" charset="0"/>
                <a:hlinkClick r:id="rId3"/>
              </a:rPr>
              <a:t> pv Europe.</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15257841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3EB1F3C6-2EDD-0DED-98BC-00589D7BBA7D}"/>
              </a:ext>
            </a:extLst>
          </p:cNvPr>
          <p:cNvSpPr txBox="1"/>
          <p:nvPr/>
        </p:nvSpPr>
        <p:spPr>
          <a:xfrm>
            <a:off x="560730" y="358228"/>
            <a:ext cx="1846804"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Solution:</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1C354DB-B851-D7BE-070E-5EA331DF8712}"/>
                  </a:ext>
                </a:extLst>
              </p:cNvPr>
              <p:cNvSpPr txBox="1"/>
              <p:nvPr/>
            </p:nvSpPr>
            <p:spPr>
              <a:xfrm>
                <a:off x="560727" y="1813664"/>
                <a:ext cx="9571609" cy="1483355"/>
              </a:xfrm>
              <a:prstGeom prst="rect">
                <a:avLst/>
              </a:prstGeom>
              <a:noFill/>
            </p:spPr>
            <p:txBody>
              <a:bodyPr wrap="square">
                <a:spAutoFit/>
              </a:bodyPr>
              <a:lstStyle/>
              <a:p>
                <a:pPr algn="just"/>
                <a:r>
                  <a:rPr lang="en-GB" sz="2000" noProof="0" dirty="0"/>
                  <a:t>The capacity factor is the ratio of the actual output of the solar farm to its maximum possible output if it were operating at full capacity all the time. </a:t>
                </a:r>
                <a:r>
                  <a:rPr lang="en-GB" sz="2000" dirty="0"/>
                  <a:t>This</a:t>
                </a:r>
                <a:r>
                  <a:rPr lang="en-GB" sz="2000" noProof="0" dirty="0"/>
                  <a:t> is equal to:</a:t>
                </a:r>
              </a:p>
              <a:p>
                <a:pPr algn="just"/>
                <a:endParaRPr lang="en-GB" sz="1500" noProof="0" dirty="0"/>
              </a:p>
              <a:p>
                <a:pPr algn="just"/>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solidFill>
                              <a:schemeClr val="tx1"/>
                            </a:solidFill>
                            <a:effectLst/>
                            <a:latin typeface="arial" panose="020B0604020202020204" pitchFamily="34" charset="0"/>
                          </a:rPr>
                          <m:t>85,000</m:t>
                        </m:r>
                        <m:r>
                          <m:rPr>
                            <m:nor/>
                          </m:rPr>
                          <a:rPr lang="en-GB" sz="2000" i="0" noProof="0" smtClean="0">
                            <a:solidFill>
                              <a:schemeClr val="tx1"/>
                            </a:solidFill>
                            <a:effectLst/>
                            <a:latin typeface="arial" panose="020B0604020202020204" pitchFamily="34" charset="0"/>
                          </a:rPr>
                          <m:t> </m:t>
                        </m:r>
                        <m:r>
                          <m:rPr>
                            <m:nor/>
                          </m:rPr>
                          <a:rPr lang="en-GB" sz="2000" b="0" i="0" noProof="0" smtClean="0">
                            <a:solidFill>
                              <a:schemeClr val="tx1"/>
                            </a:solidFill>
                            <a:effectLst/>
                            <a:latin typeface="arial" panose="020B0604020202020204" pitchFamily="34" charset="0"/>
                          </a:rPr>
                          <m:t>M</m:t>
                        </m:r>
                        <m:r>
                          <m:rPr>
                            <m:nor/>
                          </m:rPr>
                          <a:rPr lang="en-GB" sz="2000" i="0" noProof="0" smtClean="0">
                            <a:solidFill>
                              <a:schemeClr val="tx1"/>
                            </a:solidFill>
                            <a:effectLst/>
                            <a:latin typeface="arial" panose="020B0604020202020204" pitchFamily="34" charset="0"/>
                          </a:rPr>
                          <m:t>Wh</m:t>
                        </m:r>
                      </m:num>
                      <m:den>
                        <m:r>
                          <m:rPr>
                            <m:nor/>
                          </m:rPr>
                          <a:rPr lang="en-GB" sz="2000" b="0" i="0" noProof="0" smtClean="0">
                            <a:latin typeface="Arial" panose="020B0604020202020204" pitchFamily="34" charset="0"/>
                            <a:cs typeface="Arial" panose="020B0604020202020204" pitchFamily="34" charset="0"/>
                          </a:rPr>
                          <m:t>99.5 </m:t>
                        </m:r>
                        <m:r>
                          <m:rPr>
                            <m:nor/>
                          </m:rPr>
                          <a:rPr lang="en-GB" sz="2000" b="0" i="0" noProof="0" smtClean="0">
                            <a:latin typeface="Arial" panose="020B0604020202020204" pitchFamily="34" charset="0"/>
                            <a:cs typeface="Arial" panose="020B0604020202020204" pitchFamily="34" charset="0"/>
                          </a:rPr>
                          <m:t>MW</m:t>
                        </m:r>
                        <m:r>
                          <m:rPr>
                            <m:nor/>
                          </m:rPr>
                          <a:rPr lang="en-GB" sz="2000" b="0" i="0" noProof="0" smtClean="0">
                            <a:latin typeface="Arial" panose="020B0604020202020204" pitchFamily="34"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 8,760 </m:t>
                        </m:r>
                        <m:r>
                          <m:rPr>
                            <m:nor/>
                          </m:rPr>
                          <a:rPr lang="en-GB" sz="2000" b="0" i="0" noProof="0" smtClean="0">
                            <a:latin typeface="Arial" panose="020B0604020202020204" pitchFamily="34" charset="0"/>
                            <a:cs typeface="Arial" panose="020B0604020202020204" pitchFamily="34" charset="0"/>
                          </a:rPr>
                          <m:t>h</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0.098 or 9.8%.</a:t>
                </a:r>
              </a:p>
            </p:txBody>
          </p:sp>
        </mc:Choice>
        <mc:Fallback xmlns="">
          <p:sp>
            <p:nvSpPr>
              <p:cNvPr id="4" name="ZoneTexte 3">
                <a:extLst>
                  <a:ext uri="{FF2B5EF4-FFF2-40B4-BE49-F238E27FC236}">
                    <a16:creationId xmlns:a16="http://schemas.microsoft.com/office/drawing/2014/main" id="{61C354DB-B851-D7BE-070E-5EA331DF8712}"/>
                  </a:ext>
                </a:extLst>
              </p:cNvPr>
              <p:cNvSpPr txBox="1">
                <a:spLocks noRot="1" noChangeAspect="1" noMove="1" noResize="1" noEditPoints="1" noAdjustHandles="1" noChangeArrowheads="1" noChangeShapeType="1" noTextEdit="1"/>
              </p:cNvSpPr>
              <p:nvPr/>
            </p:nvSpPr>
            <p:spPr>
              <a:xfrm>
                <a:off x="560727" y="1813664"/>
                <a:ext cx="9571609" cy="1483355"/>
              </a:xfrm>
              <a:prstGeom prst="rect">
                <a:avLst/>
              </a:prstGeom>
              <a:blipFill>
                <a:blip r:embed="rId2"/>
                <a:stretch>
                  <a:fillRect l="-701" t="-2058" r="-637"/>
                </a:stretch>
              </a:blipFill>
            </p:spPr>
            <p:txBody>
              <a:bodyPr/>
              <a:lstStyle/>
              <a:p>
                <a:r>
                  <a:rPr lang="en-GB">
                    <a:noFill/>
                  </a:rPr>
                  <a:t> </a:t>
                </a:r>
              </a:p>
            </p:txBody>
          </p:sp>
        </mc:Fallback>
      </mc:AlternateContent>
      <p:sp>
        <p:nvSpPr>
          <p:cNvPr id="6" name="TextBox 9">
            <a:extLst>
              <a:ext uri="{FF2B5EF4-FFF2-40B4-BE49-F238E27FC236}">
                <a16:creationId xmlns:a16="http://schemas.microsoft.com/office/drawing/2014/main" id="{F9AEE646-300D-DFDC-2DBB-C1D90E127A15}"/>
              </a:ext>
            </a:extLst>
          </p:cNvPr>
          <p:cNvSpPr txBox="1"/>
          <p:nvPr/>
        </p:nvSpPr>
        <p:spPr>
          <a:xfrm>
            <a:off x="560730" y="1250891"/>
            <a:ext cx="1905000" cy="400110"/>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1:</a:t>
            </a:r>
          </a:p>
        </p:txBody>
      </p:sp>
      <p:sp>
        <p:nvSpPr>
          <p:cNvPr id="9" name="TextBox 9">
            <a:extLst>
              <a:ext uri="{FF2B5EF4-FFF2-40B4-BE49-F238E27FC236}">
                <a16:creationId xmlns:a16="http://schemas.microsoft.com/office/drawing/2014/main" id="{3BA99611-C6C8-1B9E-4C5D-D02D98943EB9}"/>
              </a:ext>
            </a:extLst>
          </p:cNvPr>
          <p:cNvSpPr txBox="1"/>
          <p:nvPr/>
        </p:nvSpPr>
        <p:spPr>
          <a:xfrm>
            <a:off x="560729" y="3577715"/>
            <a:ext cx="1905000" cy="400110"/>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2:</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4D038AFE-F51E-6AFA-7FA8-DEFF918449D4}"/>
                  </a:ext>
                </a:extLst>
              </p:cNvPr>
              <p:cNvSpPr txBox="1"/>
              <p:nvPr/>
            </p:nvSpPr>
            <p:spPr>
              <a:xfrm>
                <a:off x="560727" y="4109065"/>
                <a:ext cx="9571609" cy="3099182"/>
              </a:xfrm>
              <a:prstGeom prst="rect">
                <a:avLst/>
              </a:prstGeom>
              <a:noFill/>
            </p:spPr>
            <p:txBody>
              <a:bodyPr wrap="square">
                <a:spAutoFit/>
              </a:bodyPr>
              <a:lstStyle/>
              <a:p>
                <a:pPr algn="just"/>
                <a:r>
                  <a:rPr lang="en-GB" sz="2000" noProof="0" dirty="0"/>
                  <a:t>The efficiency of the PV panels is the ratio of the electricity generated to the energy received from the sun. The area covered by PV panels is:</a:t>
                </a:r>
              </a:p>
              <a:p>
                <a:pPr algn="just"/>
                <a:endParaRPr lang="en-GB" sz="1000" noProof="0" dirty="0"/>
              </a:p>
              <a:p>
                <a:pPr algn="just"/>
                <a:r>
                  <a:rPr lang="en-GB" sz="2000" noProof="0" dirty="0"/>
                  <a:t>93 ha </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0.5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46.5 ha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465,000 m².</a:t>
                </a:r>
              </a:p>
              <a:p>
                <a:pPr algn="just"/>
                <a:endParaRPr lang="en-GB" sz="2000" noProof="0" dirty="0"/>
              </a:p>
              <a:p>
                <a:pPr algn="just"/>
                <a:r>
                  <a:rPr lang="en-GB" sz="2000" noProof="0" dirty="0"/>
                  <a:t>The total solar energy incident on the panels in one year is:</a:t>
                </a:r>
              </a:p>
              <a:p>
                <a:pPr algn="just"/>
                <a:endParaRPr lang="en-GB" sz="1000" noProof="0" dirty="0"/>
              </a:p>
              <a:p>
                <a:pPr algn="just"/>
                <a:r>
                  <a:rPr lang="en-GB" sz="2000" noProof="0" dirty="0"/>
                  <a:t>110 W/m²</a:t>
                </a:r>
                <a:r>
                  <a:rPr lang="en-GB" sz="2000" b="0" noProof="0" dirty="0">
                    <a:ea typeface="Cambria Math" panose="02040503050406030204" pitchFamily="18" charset="0"/>
                    <a:cs typeface="Arial" panose="020B0604020202020204" pitchFamily="34" charset="0"/>
                  </a:rPr>
                  <a:t> </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465,000 m²</a:t>
                </a:r>
                <a:r>
                  <a:rPr lang="en-GB" sz="2000" noProof="0" dirty="0">
                    <a:ea typeface="Cambria Math" panose="02040503050406030204" pitchFamily="18"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8,760 h/year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448,074 MWh/year.</a:t>
                </a:r>
              </a:p>
              <a:p>
                <a:pPr algn="just"/>
                <a:endParaRPr lang="en-GB" sz="2000" noProof="0" dirty="0"/>
              </a:p>
              <a:p>
                <a:pPr algn="just"/>
                <a14:m>
                  <m:oMath xmlns:m="http://schemas.openxmlformats.org/officeDocument/2006/math">
                    <m:r>
                      <m:rPr>
                        <m:nor/>
                      </m:rPr>
                      <a:rPr lang="en-GB" sz="2000" noProof="0" smtClean="0"/>
                      <m:t>Hence</m:t>
                    </m:r>
                    <m:r>
                      <m:rPr>
                        <m:nor/>
                      </m:rPr>
                      <a:rPr lang="en-GB" sz="2000" noProof="0" smtClean="0"/>
                      <m:t>, </m:t>
                    </m:r>
                    <m:r>
                      <m:rPr>
                        <m:nor/>
                      </m:rPr>
                      <a:rPr lang="en-GB" sz="2000" noProof="0" smtClean="0"/>
                      <m:t>the</m:t>
                    </m:r>
                    <m:r>
                      <m:rPr>
                        <m:nor/>
                      </m:rPr>
                      <a:rPr lang="en-GB" sz="2000" noProof="0" smtClean="0"/>
                      <m:t> </m:t>
                    </m:r>
                    <m:r>
                      <m:rPr>
                        <m:nor/>
                      </m:rPr>
                      <a:rPr lang="en-GB" sz="2000" noProof="0" smtClean="0"/>
                      <m:t>efficiency</m:t>
                    </m:r>
                    <m:r>
                      <m:rPr>
                        <m:nor/>
                      </m:rPr>
                      <a:rPr lang="en-GB" sz="2000" noProof="0" smtClean="0"/>
                      <m:t> </m:t>
                    </m:r>
                    <m:r>
                      <m:rPr>
                        <m:nor/>
                      </m:rPr>
                      <a:rPr lang="en-GB" sz="2000" noProof="0" smtClean="0"/>
                      <m:t>of</m:t>
                    </m:r>
                    <m:r>
                      <m:rPr>
                        <m:nor/>
                      </m:rPr>
                      <a:rPr lang="en-GB" sz="2000" noProof="0" smtClean="0"/>
                      <m:t> </m:t>
                    </m:r>
                    <m:r>
                      <m:rPr>
                        <m:nor/>
                      </m:rPr>
                      <a:rPr lang="en-GB" sz="2000" noProof="0" smtClean="0"/>
                      <m:t>the</m:t>
                    </m:r>
                    <m:r>
                      <m:rPr>
                        <m:nor/>
                      </m:rPr>
                      <a:rPr lang="en-GB" sz="2000" noProof="0" smtClean="0"/>
                      <m:t> </m:t>
                    </m:r>
                    <m:r>
                      <m:rPr>
                        <m:nor/>
                      </m:rPr>
                      <a:rPr lang="en-GB" sz="2000" noProof="0" smtClean="0"/>
                      <m:t>PV</m:t>
                    </m:r>
                    <m:r>
                      <m:rPr>
                        <m:nor/>
                      </m:rPr>
                      <a:rPr lang="en-GB" sz="2000" noProof="0" smtClean="0"/>
                      <m:t> </m:t>
                    </m:r>
                    <m:r>
                      <m:rPr>
                        <m:nor/>
                      </m:rPr>
                      <a:rPr lang="en-GB" sz="2000" b="0" i="0" noProof="0" smtClean="0"/>
                      <m:t>panels</m:t>
                    </m:r>
                    <m:r>
                      <m:rPr>
                        <m:nor/>
                      </m:rPr>
                      <a:rPr lang="en-GB" sz="2000" b="0" i="0" noProof="0" smtClean="0"/>
                      <m:t> </m:t>
                    </m:r>
                    <m:r>
                      <m:rPr>
                        <m:nor/>
                      </m:rPr>
                      <a:rPr lang="en-GB" sz="2000" noProof="0" smtClean="0"/>
                      <m:t>is</m:t>
                    </m:r>
                    <m:r>
                      <m:rPr>
                        <m:nor/>
                      </m:rPr>
                      <a:rPr lang="en-GB" sz="2000" noProof="0" smtClean="0"/>
                      <m:t>:</m:t>
                    </m:r>
                    <m:r>
                      <a:rPr lang="en-GB" sz="2000" b="0" i="1" noProof="0" smtClean="0">
                        <a:latin typeface="Cambria Math" panose="02040503050406030204" pitchFamily="18" charset="0"/>
                      </a:rPr>
                      <m:t> </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rPr>
                          <m:t>85,000</m:t>
                        </m:r>
                      </m:num>
                      <m:den>
                        <m:r>
                          <m:rPr>
                            <m:nor/>
                          </m:rPr>
                          <a:rPr lang="en-GB" sz="2000" b="0" i="0" noProof="0" smtClean="0">
                            <a:latin typeface="Arial" panose="020B0604020202020204" pitchFamily="34" charset="0"/>
                            <a:cs typeface="Arial" panose="020B0604020202020204" pitchFamily="34" charset="0"/>
                          </a:rPr>
                          <m:t>423,780</m:t>
                        </m:r>
                        <m:r>
                          <a:rPr lang="en-GB" sz="2000" i="1" noProof="0" smtClean="0">
                            <a:latin typeface="Cambria Math" panose="02040503050406030204" pitchFamily="18" charset="0"/>
                            <a:cs typeface="Arial" panose="020B0604020202020204" pitchFamily="34" charset="0"/>
                          </a:rPr>
                          <m:t> </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19%.</a:t>
                </a:r>
              </a:p>
            </p:txBody>
          </p:sp>
        </mc:Choice>
        <mc:Fallback xmlns="">
          <p:sp>
            <p:nvSpPr>
              <p:cNvPr id="11" name="ZoneTexte 10">
                <a:extLst>
                  <a:ext uri="{FF2B5EF4-FFF2-40B4-BE49-F238E27FC236}">
                    <a16:creationId xmlns:a16="http://schemas.microsoft.com/office/drawing/2014/main" id="{4D038AFE-F51E-6AFA-7FA8-DEFF918449D4}"/>
                  </a:ext>
                </a:extLst>
              </p:cNvPr>
              <p:cNvSpPr txBox="1">
                <a:spLocks noRot="1" noChangeAspect="1" noMove="1" noResize="1" noEditPoints="1" noAdjustHandles="1" noChangeArrowheads="1" noChangeShapeType="1" noTextEdit="1"/>
              </p:cNvSpPr>
              <p:nvPr/>
            </p:nvSpPr>
            <p:spPr>
              <a:xfrm>
                <a:off x="560727" y="4109065"/>
                <a:ext cx="9571609" cy="3099182"/>
              </a:xfrm>
              <a:prstGeom prst="rect">
                <a:avLst/>
              </a:prstGeom>
              <a:blipFill>
                <a:blip r:embed="rId3"/>
                <a:stretch>
                  <a:fillRect l="-701" t="-787" r="-637"/>
                </a:stretch>
              </a:blipFill>
            </p:spPr>
            <p:txBody>
              <a:bodyPr/>
              <a:lstStyle/>
              <a:p>
                <a:r>
                  <a:rPr lang="en-GB">
                    <a:noFill/>
                  </a:rPr>
                  <a:t> </a:t>
                </a:r>
              </a:p>
            </p:txBody>
          </p:sp>
        </mc:Fallback>
      </mc:AlternateContent>
      <p:sp>
        <p:nvSpPr>
          <p:cNvPr id="12" name="Slide Number Placeholder 6">
            <a:extLst>
              <a:ext uri="{FF2B5EF4-FFF2-40B4-BE49-F238E27FC236}">
                <a16:creationId xmlns:a16="http://schemas.microsoft.com/office/drawing/2014/main" id="{160E3AEE-4955-4A93-F29B-2EE5C730B3E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116</a:t>
            </a:fld>
            <a:endParaRPr lang="en-GB" spc="80" noProof="0" dirty="0"/>
          </a:p>
        </p:txBody>
      </p:sp>
    </p:spTree>
    <p:extLst>
      <p:ext uri="{BB962C8B-B14F-4D97-AF65-F5344CB8AC3E}">
        <p14:creationId xmlns:p14="http://schemas.microsoft.com/office/powerpoint/2010/main" val="2778801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AAE36-2FD7-A36F-766F-6036137D7DD2}"/>
              </a:ext>
            </a:extLst>
          </p:cNvPr>
          <p:cNvSpPr txBox="1"/>
          <p:nvPr/>
        </p:nvSpPr>
        <p:spPr>
          <a:xfrm>
            <a:off x="560730" y="2017564"/>
            <a:ext cx="9571609" cy="4093428"/>
          </a:xfrm>
          <a:prstGeom prst="rect">
            <a:avLst/>
          </a:prstGeom>
          <a:noFill/>
        </p:spPr>
        <p:txBody>
          <a:bodyPr wrap="square">
            <a:spAutoFit/>
          </a:bodyPr>
          <a:lstStyle/>
          <a:p>
            <a:pPr algn="just"/>
            <a:r>
              <a:rPr lang="en-GB" sz="2000" noProof="0" dirty="0"/>
              <a:t>It is the year 2030. The price of photovoltaic energy has become very low. The EU-28 has decided to heavily invest in this technology in southern Europe, where solar resources are most abundant, with the goal of covering all its electricity consumption using PV. This electricity consumption is estimated to be around 5,000 TWh.</a:t>
            </a:r>
          </a:p>
          <a:p>
            <a:pPr algn="just"/>
            <a:endParaRPr lang="en-GB" sz="2000" noProof="0" dirty="0"/>
          </a:p>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dirty="0">
                <a:ln>
                  <a:noFill/>
                </a:ln>
                <a:solidFill>
                  <a:schemeClr val="tx1"/>
                </a:solidFill>
                <a:effectLst/>
                <a:latin typeface="Arial" panose="020B0604020202020204" pitchFamily="34" charset="0"/>
              </a:rPr>
              <a:t>1. </a:t>
            </a:r>
            <a:r>
              <a:rPr kumimoji="0" lang="en-GB" sz="2000" b="0" i="0" u="none" strike="noStrike" cap="none" normalizeH="0" baseline="0" noProof="0" dirty="0">
                <a:ln>
                  <a:noFill/>
                </a:ln>
                <a:solidFill>
                  <a:schemeClr val="tx1"/>
                </a:solidFill>
                <a:effectLst/>
                <a:latin typeface="Arial" panose="020B0604020202020204" pitchFamily="34" charset="0"/>
              </a:rPr>
              <a:t>What is the land area required for these solar farms, considering that the efficiency of PV panels is 25% and the average sunlight in southern Europe is approximately 220 W/m²?</a:t>
            </a:r>
          </a:p>
          <a:p>
            <a:pPr marL="0" marR="0" lvl="0" indent="0" algn="just" defTabSz="914400" rtl="0" eaLnBrk="0" fontAlgn="base" latinLnBrk="0" hangingPunct="0">
              <a:lnSpc>
                <a:spcPct val="100000"/>
              </a:lnSpc>
              <a:spcBef>
                <a:spcPct val="0"/>
              </a:spcBef>
              <a:spcAft>
                <a:spcPct val="0"/>
              </a:spcAft>
              <a:buClrTx/>
              <a:buSzTx/>
              <a:buFontTx/>
              <a:buAutoNum type="arabicPeriod"/>
              <a:tabLst/>
            </a:pPr>
            <a:endParaRPr kumimoji="0" lang="en-GB" sz="2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dirty="0">
                <a:ln>
                  <a:noFill/>
                </a:ln>
                <a:solidFill>
                  <a:schemeClr val="tx1"/>
                </a:solidFill>
                <a:effectLst/>
                <a:latin typeface="Arial" panose="020B0604020202020204" pitchFamily="34" charset="0"/>
              </a:rPr>
              <a:t>2. </a:t>
            </a:r>
            <a:r>
              <a:rPr kumimoji="0" lang="en-GB" sz="2000" b="0" i="0" u="none" strike="noStrike" cap="none" normalizeH="0" baseline="0" noProof="0" dirty="0">
                <a:ln>
                  <a:noFill/>
                </a:ln>
                <a:solidFill>
                  <a:schemeClr val="tx1"/>
                </a:solidFill>
                <a:effectLst/>
                <a:latin typeface="Arial" panose="020B0604020202020204" pitchFamily="34" charset="0"/>
              </a:rPr>
              <a:t>What would be the total cost of installing these photovoltaic farms, expressed in billions of euros, assuming that the price of photovoltaic panels per installed watt is €0.4 and the capacity factor of PV systems in southern Europe is about 30%?</a:t>
            </a:r>
          </a:p>
        </p:txBody>
      </p:sp>
      <p:sp>
        <p:nvSpPr>
          <p:cNvPr id="2" name="Slide Number Placeholder 6">
            <a:extLst>
              <a:ext uri="{FF2B5EF4-FFF2-40B4-BE49-F238E27FC236}">
                <a16:creationId xmlns:a16="http://schemas.microsoft.com/office/drawing/2014/main" id="{C734C573-96A7-553C-AA1F-1673ED48DF6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117</a:t>
            </a:fld>
            <a:endParaRPr lang="en-GB" spc="80" noProof="0" dirty="0"/>
          </a:p>
        </p:txBody>
      </p:sp>
      <p:sp>
        <p:nvSpPr>
          <p:cNvPr id="3" name="TextBox 19">
            <a:extLst>
              <a:ext uri="{FF2B5EF4-FFF2-40B4-BE49-F238E27FC236}">
                <a16:creationId xmlns:a16="http://schemas.microsoft.com/office/drawing/2014/main" id="{116C742E-82D2-E38F-63CB-9E5D139A2213}"/>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Exercise 2:</a:t>
            </a:r>
          </a:p>
        </p:txBody>
      </p:sp>
    </p:spTree>
    <p:extLst>
      <p:ext uri="{BB962C8B-B14F-4D97-AF65-F5344CB8AC3E}">
        <p14:creationId xmlns:p14="http://schemas.microsoft.com/office/powerpoint/2010/main" val="4289033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CCD38A-5D8E-7EB8-F3EA-F3906CF57B1D}"/>
                  </a:ext>
                </a:extLst>
              </p:cNvPr>
              <p:cNvSpPr txBox="1"/>
              <p:nvPr/>
            </p:nvSpPr>
            <p:spPr>
              <a:xfrm>
                <a:off x="560730" y="1032613"/>
                <a:ext cx="9571609" cy="1991123"/>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1:</a:t>
                </a:r>
              </a:p>
              <a:p>
                <a:endParaRPr lang="en-GB" sz="1000" b="1" noProof="0" dirty="0">
                  <a:latin typeface="Arial" panose="020B0604020202020204" pitchFamily="34" charset="0"/>
                  <a:cs typeface="Arial" panose="020B0604020202020204" pitchFamily="34" charset="0"/>
                </a:endParaRPr>
              </a:p>
              <a:p>
                <a:pPr algn="just"/>
                <a:r>
                  <a:rPr lang="en-GB" sz="2000" noProof="0" dirty="0"/>
                  <a:t>For a 1 km² PV farm, the energy produced in one year is calculated as:</a:t>
                </a:r>
              </a:p>
              <a:p>
                <a:pPr algn="just"/>
                <a:endParaRPr lang="en-GB" sz="1000" noProof="0" dirty="0"/>
              </a:p>
              <a:p>
                <a:pPr algn="just"/>
                <a14:m>
                  <m:oMath xmlns:m="http://schemas.openxmlformats.org/officeDocument/2006/math">
                    <m:r>
                      <m:rPr>
                        <m:nor/>
                      </m:rPr>
                      <a:rPr lang="en-GB" sz="2000" noProof="0" smtClean="0">
                        <a:latin typeface="Arial" panose="020B0604020202020204" pitchFamily="34" charset="0"/>
                        <a:cs typeface="Arial" panose="020B0604020202020204" pitchFamily="34" charset="0"/>
                      </a:rPr>
                      <m:t>220</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W</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m</m:t>
                    </m:r>
                    <m:r>
                      <m:rPr>
                        <m:nor/>
                      </m:rPr>
                      <a:rPr lang="en-GB" sz="2000" b="0" i="0" noProof="0" smtClean="0">
                        <a:latin typeface="Arial" panose="020B0604020202020204" pitchFamily="34" charset="0"/>
                        <a:cs typeface="Arial" panose="020B0604020202020204" pitchFamily="34" charset="0"/>
                      </a:rPr>
                      <m:t>²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m:t>10</m:t>
                    </m:r>
                    <m:r>
                      <m:rPr>
                        <m:nor/>
                      </m:rPr>
                      <a:rPr lang="en-GB" sz="2000" b="0" i="0" baseline="30000" noProof="0" smtClean="0"/>
                      <m:t>6</m:t>
                    </m:r>
                    <m:r>
                      <m:rPr>
                        <m:nor/>
                      </m:rPr>
                      <a:rPr lang="en-GB" sz="2000" b="0" i="0" noProof="0" smtClean="0"/>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8,760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25% = </m:t>
                    </m:r>
                    <m:r>
                      <m:rPr>
                        <m:nor/>
                      </m:rPr>
                      <a:rPr lang="en-GB" sz="2000" b="0" i="0" noProof="0" smtClean="0">
                        <a:latin typeface="Arial" panose="020B0604020202020204" pitchFamily="34" charset="0"/>
                        <a:cs typeface="Arial" panose="020B0604020202020204" pitchFamily="34" charset="0"/>
                      </a:rPr>
                      <m:t>481,800 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m:t>10</m:t>
                    </m:r>
                    <m:r>
                      <m:rPr>
                        <m:nor/>
                      </m:rPr>
                      <a:rPr lang="en-GB" sz="2000" b="0" i="0" baseline="30000" noProof="0" smtClean="0"/>
                      <m:t>6 </m:t>
                    </m:r>
                    <m:r>
                      <m:rPr>
                        <m:nor/>
                      </m:rPr>
                      <a:rPr lang="en-GB" sz="2000" b="0" i="0" noProof="0" smtClean="0">
                        <a:latin typeface="Arial" panose="020B0604020202020204" pitchFamily="34" charset="0"/>
                        <a:cs typeface="Arial" panose="020B0604020202020204" pitchFamily="34" charset="0"/>
                      </a:rPr>
                      <m:t>Wh</m:t>
                    </m:r>
                    <m:r>
                      <m:rPr>
                        <m:nor/>
                      </m:rPr>
                      <a:rPr lang="en-GB" sz="2000" b="0" i="0" noProof="0" smtClean="0">
                        <a:latin typeface="Arial" panose="020B0604020202020204" pitchFamily="34" charset="0"/>
                        <a:cs typeface="Arial" panose="020B0604020202020204" pitchFamily="34" charset="0"/>
                      </a:rPr>
                      <m:t> = 0.4818 </m:t>
                    </m:r>
                    <m:r>
                      <m:rPr>
                        <m:nor/>
                      </m:rPr>
                      <a:rPr lang="en-GB" sz="2000" b="0" i="0" noProof="0" smtClean="0">
                        <a:solidFill>
                          <a:schemeClr val="tx1"/>
                        </a:solidFill>
                        <a:latin typeface="Arial" panose="020B0604020202020204" pitchFamily="34" charset="0"/>
                        <a:cs typeface="Arial" panose="020B0604020202020204" pitchFamily="34" charset="0"/>
                      </a:rPr>
                      <m:t>TWh</m:t>
                    </m:r>
                  </m:oMath>
                </a14:m>
                <a:r>
                  <a:rPr lang="en-GB" sz="2000" noProof="0" dirty="0"/>
                  <a:t>.</a:t>
                </a:r>
              </a:p>
              <a:p>
                <a:endParaRPr lang="en-GB" sz="1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The land area required is therefore equal to: </a:t>
                </a:r>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5,000</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TWh</m:t>
                        </m:r>
                      </m:num>
                      <m:den>
                        <m:r>
                          <m:rPr>
                            <m:nor/>
                          </m:rPr>
                          <a:rPr lang="en-GB" sz="2000" noProof="0" smtClean="0">
                            <a:latin typeface="Arial" panose="020B0604020202020204" pitchFamily="34" charset="0"/>
                            <a:cs typeface="Arial" panose="020B0604020202020204" pitchFamily="34" charset="0"/>
                          </a:rPr>
                          <m:t>0.481</m:t>
                        </m:r>
                        <m:r>
                          <m:rPr>
                            <m:nor/>
                          </m:rPr>
                          <a:rPr lang="en-GB" sz="2000" b="0" i="0" noProof="0" smtClean="0">
                            <a:latin typeface="Arial" panose="020B0604020202020204" pitchFamily="34" charset="0"/>
                            <a:cs typeface="Arial" panose="020B0604020202020204" pitchFamily="34" charset="0"/>
                          </a:rPr>
                          <m:t>8 </m:t>
                        </m:r>
                        <m:r>
                          <m:rPr>
                            <m:nor/>
                          </m:rPr>
                          <a:rPr lang="en-GB" sz="2000" b="0" i="0" noProof="0" smtClean="0">
                            <a:latin typeface="Arial" panose="020B0604020202020204" pitchFamily="34" charset="0"/>
                            <a:cs typeface="Arial" panose="020B0604020202020204" pitchFamily="34" charset="0"/>
                          </a:rPr>
                          <m:t>TWh</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km</m:t>
                        </m:r>
                        <m:r>
                          <m:rPr>
                            <m:nor/>
                          </m:rPr>
                          <a:rPr lang="en-GB" sz="2000" b="0" i="0" noProof="0" smtClean="0">
                            <a:latin typeface="Arial" panose="020B0604020202020204" pitchFamily="34" charset="0"/>
                            <a:cs typeface="Arial" panose="020B0604020202020204" pitchFamily="34" charset="0"/>
                          </a:rPr>
                          <m:t>²</m:t>
                        </m:r>
                      </m:den>
                    </m:f>
                    <m:r>
                      <a:rPr lang="en-GB" sz="2000" b="0" i="1" noProof="0" smtClean="0">
                        <a:latin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10,377 km².</a:t>
                </a:r>
              </a:p>
            </p:txBody>
          </p:sp>
        </mc:Choice>
        <mc:Fallback xmlns="">
          <p:sp>
            <p:nvSpPr>
              <p:cNvPr id="10" name="TextBox 9">
                <a:extLst>
                  <a:ext uri="{FF2B5EF4-FFF2-40B4-BE49-F238E27FC236}">
                    <a16:creationId xmlns:a16="http://schemas.microsoft.com/office/drawing/2014/main" id="{24CCD38A-5D8E-7EB8-F3EA-F3906CF57B1D}"/>
                  </a:ext>
                </a:extLst>
              </p:cNvPr>
              <p:cNvSpPr txBox="1">
                <a:spLocks noRot="1" noChangeAspect="1" noMove="1" noResize="1" noEditPoints="1" noAdjustHandles="1" noChangeArrowheads="1" noChangeShapeType="1" noTextEdit="1"/>
              </p:cNvSpPr>
              <p:nvPr/>
            </p:nvSpPr>
            <p:spPr>
              <a:xfrm>
                <a:off x="560730" y="1032613"/>
                <a:ext cx="9571609" cy="1991123"/>
              </a:xfrm>
              <a:prstGeom prst="rect">
                <a:avLst/>
              </a:prstGeom>
              <a:blipFill>
                <a:blip r:embed="rId2"/>
                <a:stretch>
                  <a:fillRect l="-701" t="-1223" b="-3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CF03F5-6742-013E-8AC6-6F244547B27B}"/>
                  </a:ext>
                </a:extLst>
              </p:cNvPr>
              <p:cNvSpPr txBox="1"/>
              <p:nvPr/>
            </p:nvSpPr>
            <p:spPr>
              <a:xfrm>
                <a:off x="560729" y="3190156"/>
                <a:ext cx="9682865" cy="4380173"/>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2:</a:t>
                </a:r>
              </a:p>
              <a:p>
                <a:endParaRPr lang="en-GB" sz="1000" b="1" noProof="0" dirty="0">
                  <a:latin typeface="Arial" panose="020B0604020202020204" pitchFamily="34" charset="0"/>
                  <a:cs typeface="Arial" panose="020B0604020202020204" pitchFamily="34" charset="0"/>
                </a:endParaRPr>
              </a:p>
              <a:p>
                <a:pPr algn="just"/>
                <a:r>
                  <a:rPr lang="en-GB" sz="2000" noProof="0" dirty="0"/>
                  <a:t>Our PV installation will, on average, produce a power </a:t>
                </a:r>
                <a14:m>
                  <m:oMath xmlns:m="http://schemas.openxmlformats.org/officeDocument/2006/math">
                    <m:r>
                      <a:rPr lang="en-GB" sz="2000" i="1" noProof="0" smtClean="0">
                        <a:latin typeface="Cambria Math" panose="02040503050406030204" pitchFamily="18" charset="0"/>
                      </a:rPr>
                      <m:t>𝑃</m:t>
                    </m:r>
                  </m:oMath>
                </a14:m>
                <a:r>
                  <a:rPr lang="en-GB" sz="2000" noProof="0" dirty="0"/>
                  <a:t> equal to:</a:t>
                </a:r>
              </a:p>
              <a:p>
                <a:pPr algn="just"/>
                <a:endParaRPr lang="en-GB" sz="1000" b="1" noProof="0" dirty="0">
                  <a:latin typeface="Arial" panose="020B0604020202020204" pitchFamily="34" charset="0"/>
                  <a:cs typeface="Arial" panose="020B0604020202020204" pitchFamily="34" charset="0"/>
                </a:endParaRPr>
              </a:p>
              <a:p>
                <a:pPr algn="just"/>
                <a:r>
                  <a:rPr lang="en-GB" sz="2000" noProof="0" dirty="0"/>
                  <a:t>Energy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a:t>
                </a:r>
                <a14:m>
                  <m:oMath xmlns:m="http://schemas.openxmlformats.org/officeDocument/2006/math">
                    <m:r>
                      <a:rPr lang="en-GB" sz="2000" i="1" noProof="0" smtClean="0">
                        <a:latin typeface="Cambria Math" panose="02040503050406030204" pitchFamily="18" charset="0"/>
                      </a:rPr>
                      <m:t>𝑃</m:t>
                    </m:r>
                    <m:r>
                      <a:rPr lang="en-GB" sz="2000" i="1" noProof="0" smtClean="0">
                        <a:latin typeface="Cambria Math" panose="02040503050406030204" pitchFamily="18" charset="0"/>
                        <a:ea typeface="Cambria Math" panose="02040503050406030204" pitchFamily="18" charset="0"/>
                      </a:rPr>
                      <m:t>×</m:t>
                    </m:r>
                  </m:oMath>
                </a14:m>
                <a:r>
                  <a:rPr lang="en-GB" sz="2000" noProof="0" dirty="0"/>
                  <a:t> hours per year. Therefore, we have:</a:t>
                </a:r>
              </a:p>
              <a:p>
                <a:pPr algn="just"/>
                <a:endParaRPr lang="en-GB" sz="1000" i="1" noProof="0" dirty="0">
                  <a:latin typeface="Cambria Math" panose="02040503050406030204" pitchFamily="18" charset="0"/>
                </a:endParaRPr>
              </a:p>
              <a:p>
                <a:pPr algn="just"/>
                <a14:m>
                  <m:oMath xmlns:m="http://schemas.openxmlformats.org/officeDocument/2006/math">
                    <m:r>
                      <a:rPr lang="en-GB" sz="2000" i="1" noProof="0" smtClean="0">
                        <a:latin typeface="Cambria Math" panose="02040503050406030204" pitchFamily="18" charset="0"/>
                      </a:rPr>
                      <m:t>𝑃</m:t>
                    </m:r>
                    <m:r>
                      <a:rPr lang="en-GB" sz="2000" b="0" i="1" noProof="0" smtClean="0">
                        <a:latin typeface="Cambria Math" panose="02040503050406030204" pitchFamily="18" charset="0"/>
                      </a:rPr>
                      <m:t>=</m:t>
                    </m:r>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5,000 </m:t>
                        </m:r>
                        <m:r>
                          <m:rPr>
                            <m:nor/>
                          </m:rPr>
                          <a:rPr lang="en-GB" sz="2000" noProof="0" smtClean="0">
                            <a:latin typeface="Arial" panose="020B0604020202020204" pitchFamily="34" charset="0"/>
                            <a:cs typeface="Arial" panose="020B0604020202020204" pitchFamily="34" charset="0"/>
                          </a:rPr>
                          <m:t>TWh</m:t>
                        </m:r>
                      </m:num>
                      <m:den>
                        <m:r>
                          <m:rPr>
                            <m:nor/>
                          </m:rPr>
                          <a:rPr lang="en-GB" sz="2000" b="0" i="0" noProof="0" smtClean="0">
                            <a:latin typeface="Arial" panose="020B0604020202020204" pitchFamily="34" charset="0"/>
                            <a:cs typeface="Arial" panose="020B0604020202020204" pitchFamily="34" charset="0"/>
                          </a:rPr>
                          <m:t>8,760 </m:t>
                        </m:r>
                        <m:r>
                          <m:rPr>
                            <m:nor/>
                          </m:rPr>
                          <a:rPr lang="en-GB" sz="2000" b="0" i="0" noProof="0" smtClean="0">
                            <a:latin typeface="Arial" panose="020B0604020202020204" pitchFamily="34" charset="0"/>
                            <a:cs typeface="Arial" panose="020B0604020202020204" pitchFamily="34" charset="0"/>
                          </a:rPr>
                          <m:t>h</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b="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0.57 TW.</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Since the capacity factor is 30%, we need to install solar farms having a capacity of:</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0</m:t>
                        </m:r>
                        <m:r>
                          <m:rPr>
                            <m:nor/>
                          </m:rPr>
                          <a:rPr lang="en-GB" sz="2000" b="0" i="0" noProof="0" smtClean="0">
                            <a:latin typeface="Arial" panose="020B0604020202020204" pitchFamily="34" charset="0"/>
                            <a:cs typeface="Arial" panose="020B0604020202020204" pitchFamily="34" charset="0"/>
                          </a:rPr>
                          <m:t>.57</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TW</m:t>
                        </m:r>
                      </m:num>
                      <m:den>
                        <m:r>
                          <m:rPr>
                            <m:nor/>
                          </m:rPr>
                          <a:rPr lang="en-GB" sz="2000" b="0" i="0" noProof="0" smtClean="0">
                            <a:latin typeface="Arial" panose="020B0604020202020204" pitchFamily="34" charset="0"/>
                            <a:cs typeface="Arial" panose="020B0604020202020204" pitchFamily="34" charset="0"/>
                          </a:rPr>
                          <m:t>0.3</m:t>
                        </m:r>
                      </m:den>
                    </m:f>
                    <m:r>
                      <a:rPr lang="en-GB" sz="2000" b="0" i="1" noProof="0" smtClean="0">
                        <a:latin typeface="Cambria Math" panose="02040503050406030204" pitchFamily="18" charset="0"/>
                        <a:cs typeface="Arial" panose="020B0604020202020204" pitchFamily="34" charset="0"/>
                      </a:rPr>
                      <m:t>=</m:t>
                    </m:r>
                    <m:r>
                      <a:rPr lang="en-GB" sz="2000" b="0" i="0" noProof="0" smtClean="0">
                        <a:latin typeface="Cambria Math" panose="02040503050406030204" pitchFamily="18" charset="0"/>
                        <a:cs typeface="Arial" panose="020B0604020202020204" pitchFamily="34" charset="0"/>
                      </a:rPr>
                      <m:t> </m:t>
                    </m:r>
                  </m:oMath>
                </a14:m>
                <a:r>
                  <a:rPr lang="en-GB" sz="2000" noProof="0" dirty="0"/>
                  <a:t>1.9 TW.</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The cost of installing 1.9 TW of PV at €0.4 per installed watt is equal to:</a:t>
                </a:r>
                <a:endParaRPr lang="en-GB" sz="2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r>
                  <a:rPr lang="en-GB" sz="2000" noProof="0" dirty="0"/>
                  <a:t>1.9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 </m:t>
                    </m:r>
                  </m:oMath>
                </a14:m>
                <a:r>
                  <a:rPr lang="en-GB" sz="2000" noProof="0" dirty="0"/>
                  <a:t>10</a:t>
                </a:r>
                <a:r>
                  <a:rPr lang="en-GB" sz="2000" baseline="30000" noProof="0" dirty="0"/>
                  <a:t>12</a:t>
                </a:r>
                <a:r>
                  <a:rPr lang="en-GB" sz="2000" noProof="0" dirty="0"/>
                  <a:t> W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 </m:t>
                    </m:r>
                  </m:oMath>
                </a14:m>
                <a:r>
                  <a:rPr lang="en-GB" sz="2000" noProof="0" dirty="0"/>
                  <a:t>€0.4/W </a:t>
                </a:r>
                <a14:m>
                  <m:oMath xmlns:m="http://schemas.openxmlformats.org/officeDocument/2006/math">
                    <m:r>
                      <a:rPr lang="en-GB" sz="2000" i="1" noProof="0" smtClean="0">
                        <a:latin typeface="Cambria Math" panose="02040503050406030204" pitchFamily="18" charset="0"/>
                      </a:rPr>
                      <m:t>= </m:t>
                    </m:r>
                  </m:oMath>
                </a14:m>
                <a:r>
                  <a:rPr lang="en-GB" sz="2000" noProof="0" dirty="0"/>
                  <a:t>€760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 </m:t>
                    </m:r>
                    <m:r>
                      <m:rPr>
                        <m:nor/>
                      </m:rPr>
                      <a:rPr lang="en-GB" sz="2000" noProof="0" smtClean="0">
                        <a:latin typeface="Arial (corps)"/>
                      </a:rPr>
                      <m:t>10</m:t>
                    </m:r>
                    <m:r>
                      <m:rPr>
                        <m:nor/>
                      </m:rPr>
                      <a:rPr lang="en-GB" sz="2000" b="0" i="0" baseline="30000" noProof="0" smtClean="0">
                        <a:latin typeface="Arial (corps)"/>
                      </a:rPr>
                      <m:t>9</m:t>
                    </m:r>
                  </m:oMath>
                </a14:m>
                <a:r>
                  <a:rPr lang="en-GB" sz="2000" noProof="0" dirty="0"/>
                  <a:t> </a:t>
                </a:r>
                <a14:m>
                  <m:oMath xmlns:m="http://schemas.openxmlformats.org/officeDocument/2006/math">
                    <m:r>
                      <a:rPr lang="en-GB" sz="2000" i="1" noProof="0" smtClean="0">
                        <a:latin typeface="Cambria Math" panose="02040503050406030204" pitchFamily="18" charset="0"/>
                      </a:rPr>
                      <m:t>= </m:t>
                    </m:r>
                  </m:oMath>
                </a14:m>
                <a:r>
                  <a:rPr lang="en-GB" sz="2000" noProof="0" dirty="0"/>
                  <a:t>€760 billion.</a:t>
                </a:r>
                <a:endParaRPr lang="en-GB" sz="2000" noProof="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2CF03F5-6742-013E-8AC6-6F244547B27B}"/>
                  </a:ext>
                </a:extLst>
              </p:cNvPr>
              <p:cNvSpPr txBox="1">
                <a:spLocks noRot="1" noChangeAspect="1" noMove="1" noResize="1" noEditPoints="1" noAdjustHandles="1" noChangeArrowheads="1" noChangeShapeType="1" noTextEdit="1"/>
              </p:cNvSpPr>
              <p:nvPr/>
            </p:nvSpPr>
            <p:spPr>
              <a:xfrm>
                <a:off x="560729" y="3190156"/>
                <a:ext cx="9682865" cy="4380173"/>
              </a:xfrm>
              <a:prstGeom prst="rect">
                <a:avLst/>
              </a:prstGeom>
              <a:blipFill>
                <a:blip r:embed="rId3"/>
                <a:stretch>
                  <a:fillRect l="-693" t="-556" b="-1530"/>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D7111E8B-32A1-D524-4F74-13EB041E3C8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118</a:t>
            </a:fld>
            <a:endParaRPr lang="en-GB" spc="80" noProof="0" dirty="0"/>
          </a:p>
        </p:txBody>
      </p:sp>
      <p:sp>
        <p:nvSpPr>
          <p:cNvPr id="3" name="TextBox 19">
            <a:extLst>
              <a:ext uri="{FF2B5EF4-FFF2-40B4-BE49-F238E27FC236}">
                <a16:creationId xmlns:a16="http://schemas.microsoft.com/office/drawing/2014/main" id="{642B35BB-C460-6929-DAFD-2AEC21B3CDC2}"/>
              </a:ext>
            </a:extLst>
          </p:cNvPr>
          <p:cNvSpPr txBox="1"/>
          <p:nvPr/>
        </p:nvSpPr>
        <p:spPr>
          <a:xfrm>
            <a:off x="560730" y="358228"/>
            <a:ext cx="1846804"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Solution:</a:t>
            </a:r>
          </a:p>
        </p:txBody>
      </p:sp>
    </p:spTree>
    <p:extLst>
      <p:ext uri="{BB962C8B-B14F-4D97-AF65-F5344CB8AC3E}">
        <p14:creationId xmlns:p14="http://schemas.microsoft.com/office/powerpoint/2010/main" val="86385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A4AA87F-9F8C-734D-00A3-6E8E35DE8464}"/>
              </a:ext>
            </a:extLst>
          </p:cNvPr>
          <p:cNvSpPr txBox="1">
            <a:spLocks/>
          </p:cNvSpPr>
          <p:nvPr/>
        </p:nvSpPr>
        <p:spPr>
          <a:xfrm>
            <a:off x="635000" y="387724"/>
            <a:ext cx="8879840"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noProof="0" dirty="0">
                <a:solidFill>
                  <a:schemeClr val="tx1"/>
                </a:solidFill>
              </a:rPr>
              <a:t>Solar thermal – How solar thermal collectors work</a:t>
            </a:r>
          </a:p>
        </p:txBody>
      </p:sp>
      <p:sp>
        <p:nvSpPr>
          <p:cNvPr id="7" name="TextBox 6">
            <a:extLst>
              <a:ext uri="{FF2B5EF4-FFF2-40B4-BE49-F238E27FC236}">
                <a16:creationId xmlns:a16="http://schemas.microsoft.com/office/drawing/2014/main" id="{6DF0F4B9-76A5-6BAE-D885-170BB4D67F30}"/>
              </a:ext>
            </a:extLst>
          </p:cNvPr>
          <p:cNvSpPr txBox="1"/>
          <p:nvPr/>
        </p:nvSpPr>
        <p:spPr>
          <a:xfrm>
            <a:off x="546099" y="1089759"/>
            <a:ext cx="9586239" cy="1938992"/>
          </a:xfrm>
          <a:prstGeom prst="rect">
            <a:avLst/>
          </a:prstGeom>
          <a:noFill/>
        </p:spPr>
        <p:txBody>
          <a:bodyPr wrap="square">
            <a:spAutoFit/>
          </a:bodyPr>
          <a:lstStyle/>
          <a:p>
            <a:pPr algn="just"/>
            <a:r>
              <a:rPr lang="en-GB" sz="2000" noProof="0" dirty="0"/>
              <a:t>Solar energy is collected using a solar collector, typically installed on a roof. In a flat plate collector, sunlight strikes a metal plate coated with a special layer designed to absorb radiation. Behind this plate, a liquid flows through a tube, absorbing the heat and transporting it to a boiler tank.</a:t>
            </a:r>
          </a:p>
          <a:p>
            <a:pPr algn="just"/>
            <a:endParaRPr lang="en-GB" sz="2000" noProof="0" dirty="0"/>
          </a:p>
          <a:p>
            <a:pPr algn="just"/>
            <a:r>
              <a:rPr lang="en-GB" sz="2000" noProof="0" dirty="0"/>
              <a:t>The storage tank allows the solar heat to be stored for later use.</a:t>
            </a:r>
          </a:p>
        </p:txBody>
      </p:sp>
      <p:sp>
        <p:nvSpPr>
          <p:cNvPr id="3" name="Slide Number Placeholder 6">
            <a:extLst>
              <a:ext uri="{FF2B5EF4-FFF2-40B4-BE49-F238E27FC236}">
                <a16:creationId xmlns:a16="http://schemas.microsoft.com/office/drawing/2014/main" id="{287F7750-FCCB-A738-0EA9-714F802DDD3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119</a:t>
            </a:fld>
            <a:endParaRPr lang="en-GB" spc="80" noProof="0" dirty="0"/>
          </a:p>
        </p:txBody>
      </p:sp>
      <p:grpSp>
        <p:nvGrpSpPr>
          <p:cNvPr id="12" name="Groupe 11">
            <a:extLst>
              <a:ext uri="{FF2B5EF4-FFF2-40B4-BE49-F238E27FC236}">
                <a16:creationId xmlns:a16="http://schemas.microsoft.com/office/drawing/2014/main" id="{545A86D8-B331-9C49-F697-A850839D85D0}"/>
              </a:ext>
            </a:extLst>
          </p:cNvPr>
          <p:cNvGrpSpPr/>
          <p:nvPr/>
        </p:nvGrpSpPr>
        <p:grpSpPr>
          <a:xfrm>
            <a:off x="2082958" y="3294543"/>
            <a:ext cx="6527484" cy="4125311"/>
            <a:chOff x="2082957" y="3399361"/>
            <a:chExt cx="6527484" cy="4125311"/>
          </a:xfrm>
        </p:grpSpPr>
        <p:sp>
          <p:nvSpPr>
            <p:cNvPr id="2" name="Rectangle 1">
              <a:extLst>
                <a:ext uri="{FF2B5EF4-FFF2-40B4-BE49-F238E27FC236}">
                  <a16:creationId xmlns:a16="http://schemas.microsoft.com/office/drawing/2014/main" id="{1310B938-4802-854B-A654-3E351C5721D6}"/>
                </a:ext>
              </a:extLst>
            </p:cNvPr>
            <p:cNvSpPr/>
            <p:nvPr/>
          </p:nvSpPr>
          <p:spPr>
            <a:xfrm>
              <a:off x="2082958" y="3399361"/>
              <a:ext cx="6527483" cy="353652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TextBox 9">
              <a:extLst>
                <a:ext uri="{FF2B5EF4-FFF2-40B4-BE49-F238E27FC236}">
                  <a16:creationId xmlns:a16="http://schemas.microsoft.com/office/drawing/2014/main" id="{14569260-3F1A-A309-4F5C-9E31165D9262}"/>
                </a:ext>
              </a:extLst>
            </p:cNvPr>
            <p:cNvSpPr txBox="1"/>
            <p:nvPr/>
          </p:nvSpPr>
          <p:spPr>
            <a:xfrm>
              <a:off x="2082957" y="7001452"/>
              <a:ext cx="6527483"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The efficiency of a solar collector is the ratio between the useful heat (Q3) transmitted to the fluid and the incident solar radiation (E0).</a:t>
              </a:r>
              <a:r>
                <a:rPr lang="en-GB" sz="1400" b="1" baseline="30000" noProof="0" dirty="0">
                  <a:latin typeface="Arial" panose="020B0604020202020204" pitchFamily="34" charset="0"/>
                  <a:cs typeface="Arial" panose="020B0604020202020204" pitchFamily="34" charset="0"/>
                </a:rPr>
                <a:t>1</a:t>
              </a:r>
            </a:p>
          </p:txBody>
        </p:sp>
        <p:pic>
          <p:nvPicPr>
            <p:cNvPr id="11" name="Image 10">
              <a:extLst>
                <a:ext uri="{FF2B5EF4-FFF2-40B4-BE49-F238E27FC236}">
                  <a16:creationId xmlns:a16="http://schemas.microsoft.com/office/drawing/2014/main" id="{57CC1369-57AD-CF46-25DE-A8A2CD8195C4}"/>
                </a:ext>
              </a:extLst>
            </p:cNvPr>
            <p:cNvPicPr>
              <a:picLocks noChangeAspect="1"/>
            </p:cNvPicPr>
            <p:nvPr/>
          </p:nvPicPr>
          <p:blipFill>
            <a:blip r:embed="rId2"/>
            <a:stretch>
              <a:fillRect/>
            </a:stretch>
          </p:blipFill>
          <p:spPr>
            <a:xfrm>
              <a:off x="2329861" y="3515171"/>
              <a:ext cx="4583774" cy="3244949"/>
            </a:xfrm>
            <a:prstGeom prst="rect">
              <a:avLst/>
            </a:prstGeom>
          </p:spPr>
        </p:pic>
        <p:sp>
          <p:nvSpPr>
            <p:cNvPr id="8" name="ZoneTexte 7">
              <a:extLst>
                <a:ext uri="{FF2B5EF4-FFF2-40B4-BE49-F238E27FC236}">
                  <a16:creationId xmlns:a16="http://schemas.microsoft.com/office/drawing/2014/main" id="{050B1840-2F25-9037-A5D5-5EF378A6C51B}"/>
                </a:ext>
              </a:extLst>
            </p:cNvPr>
            <p:cNvSpPr txBox="1"/>
            <p:nvPr/>
          </p:nvSpPr>
          <p:spPr>
            <a:xfrm>
              <a:off x="5152756" y="5583685"/>
              <a:ext cx="3326088" cy="1015663"/>
            </a:xfrm>
            <a:prstGeom prst="rect">
              <a:avLst/>
            </a:prstGeom>
            <a:noFill/>
          </p:spPr>
          <p:txBody>
            <a:bodyPr wrap="square">
              <a:spAutoFit/>
            </a:bodyPr>
            <a:lstStyle/>
            <a:p>
              <a:r>
                <a:rPr lang="en-GB" sz="1200" noProof="0" dirty="0"/>
                <a:t>E0: solar radiation</a:t>
              </a:r>
              <a:br>
                <a:rPr lang="en-GB" sz="1200" noProof="0" dirty="0"/>
              </a:br>
              <a:r>
                <a:rPr lang="en-GB" sz="1200" noProof="0" dirty="0"/>
                <a:t>E1: solar radiation reflected by the glazing</a:t>
              </a:r>
              <a:br>
                <a:rPr lang="en-GB" sz="1200" noProof="0" dirty="0"/>
              </a:br>
              <a:r>
                <a:rPr lang="en-GB" sz="1200" noProof="0" dirty="0"/>
                <a:t>Q1: lateral and bottom heat losses</a:t>
              </a:r>
              <a:br>
                <a:rPr lang="en-GB" sz="1200" noProof="0" dirty="0"/>
              </a:br>
              <a:r>
                <a:rPr lang="en-GB" sz="1200" noProof="0" dirty="0"/>
                <a:t>Q2: thermal radiation emitted by the collector</a:t>
              </a:r>
              <a:br>
                <a:rPr lang="en-GB" sz="1200" noProof="0" dirty="0"/>
              </a:br>
              <a:r>
                <a:rPr lang="en-GB" sz="1200" noProof="0" dirty="0"/>
                <a:t>Q3: useful heat</a:t>
              </a:r>
            </a:p>
          </p:txBody>
        </p:sp>
      </p:grpSp>
      <p:sp>
        <p:nvSpPr>
          <p:cNvPr id="13" name="ZoneTexte 12">
            <a:extLst>
              <a:ext uri="{FF2B5EF4-FFF2-40B4-BE49-F238E27FC236}">
                <a16:creationId xmlns:a16="http://schemas.microsoft.com/office/drawing/2014/main" id="{09F8D053-BA7B-52FB-A738-BFEE82B1284B}"/>
              </a:ext>
            </a:extLst>
          </p:cNvPr>
          <p:cNvSpPr txBox="1"/>
          <p:nvPr/>
        </p:nvSpPr>
        <p:spPr>
          <a:xfrm>
            <a:off x="83150" y="7645026"/>
            <a:ext cx="6443364" cy="261610"/>
          </a:xfrm>
          <a:prstGeom prst="rect">
            <a:avLst/>
          </a:prstGeom>
          <a:noFill/>
        </p:spPr>
        <p:txBody>
          <a:bodyPr wrap="square">
            <a:spAutoFit/>
          </a:bodyPr>
          <a:lstStyle/>
          <a:p>
            <a:r>
              <a:rPr lang="en-GB" sz="1100" b="1" baseline="30000" noProof="0" dirty="0">
                <a:solidFill>
                  <a:srgbClr val="05103E"/>
                </a:solidFill>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Sylvie. (2020, February 26). Rendement d’une installation solaire thermique. Energie Plus.</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68757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834D39-A4EA-F5AD-85ED-9AD972A05841}"/>
              </a:ext>
            </a:extLst>
          </p:cNvPr>
          <p:cNvSpPr txBox="1"/>
          <p:nvPr/>
        </p:nvSpPr>
        <p:spPr>
          <a:xfrm>
            <a:off x="2536678" y="7107571"/>
            <a:ext cx="5620043"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Global GHG emissions by sector in 2016.</a:t>
            </a:r>
            <a:r>
              <a:rPr lang="en-GB" sz="1400" b="1" baseline="30000" noProof="0" dirty="0">
                <a:latin typeface="Arial" panose="020B0604020202020204" pitchFamily="34" charset="0"/>
                <a:cs typeface="Arial" panose="020B0604020202020204" pitchFamily="34" charset="0"/>
              </a:rPr>
              <a:t>1</a:t>
            </a:r>
          </a:p>
        </p:txBody>
      </p:sp>
      <p:sp>
        <p:nvSpPr>
          <p:cNvPr id="2" name="Slide Number Placeholder 6">
            <a:extLst>
              <a:ext uri="{FF2B5EF4-FFF2-40B4-BE49-F238E27FC236}">
                <a16:creationId xmlns:a16="http://schemas.microsoft.com/office/drawing/2014/main" id="{DEB4A719-94DC-DE85-F5D4-A9173ADC6FC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a:t>
            </a:fld>
            <a:endParaRPr lang="en-GB" spc="80" noProof="0" dirty="0"/>
          </a:p>
        </p:txBody>
      </p:sp>
      <p:sp>
        <p:nvSpPr>
          <p:cNvPr id="3" name="ZoneTexte 2">
            <a:extLst>
              <a:ext uri="{FF2B5EF4-FFF2-40B4-BE49-F238E27FC236}">
                <a16:creationId xmlns:a16="http://schemas.microsoft.com/office/drawing/2014/main" id="{BE89A184-CD90-4C36-414D-BC8D31B2235D}"/>
              </a:ext>
            </a:extLst>
          </p:cNvPr>
          <p:cNvSpPr txBox="1"/>
          <p:nvPr/>
        </p:nvSpPr>
        <p:spPr>
          <a:xfrm>
            <a:off x="589583" y="1185434"/>
            <a:ext cx="9542756" cy="101566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In 2016, the energy sector, responsible for 73.2% of greenhouse gas emissions, emerged as the largest contributor. This highlights the importance of decarbonising the energy sector.</a:t>
            </a:r>
          </a:p>
        </p:txBody>
      </p:sp>
      <p:grpSp>
        <p:nvGrpSpPr>
          <p:cNvPr id="8" name="Groupe 7">
            <a:extLst>
              <a:ext uri="{FF2B5EF4-FFF2-40B4-BE49-F238E27FC236}">
                <a16:creationId xmlns:a16="http://schemas.microsoft.com/office/drawing/2014/main" id="{CFDF50E9-3438-4BB6-D0FB-A3025B507D31}"/>
              </a:ext>
            </a:extLst>
          </p:cNvPr>
          <p:cNvGrpSpPr/>
          <p:nvPr/>
        </p:nvGrpSpPr>
        <p:grpSpPr>
          <a:xfrm>
            <a:off x="2748508" y="2563086"/>
            <a:ext cx="5196382" cy="4473248"/>
            <a:chOff x="2536678" y="2234187"/>
            <a:chExt cx="5511219" cy="4744272"/>
          </a:xfrm>
        </p:grpSpPr>
        <p:pic>
          <p:nvPicPr>
            <p:cNvPr id="16" name="Picture 2" descr="GHG Emissions By Sector 1200px">
              <a:extLst>
                <a:ext uri="{FF2B5EF4-FFF2-40B4-BE49-F238E27FC236}">
                  <a16:creationId xmlns:a16="http://schemas.microsoft.com/office/drawing/2014/main" id="{EF35B29C-3E1F-5B06-FA0D-511C022924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1" b="4467"/>
            <a:stretch/>
          </p:blipFill>
          <p:spPr bwMode="auto">
            <a:xfrm>
              <a:off x="2645503" y="2505211"/>
              <a:ext cx="5208997" cy="43036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C61E67-F9DD-14A1-28F9-6647B9B4C62D}"/>
                </a:ext>
              </a:extLst>
            </p:cNvPr>
            <p:cNvSpPr/>
            <p:nvPr/>
          </p:nvSpPr>
          <p:spPr>
            <a:xfrm>
              <a:off x="2536678" y="2234187"/>
              <a:ext cx="5511219" cy="474427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TextBox 4">
            <a:extLst>
              <a:ext uri="{FF2B5EF4-FFF2-40B4-BE49-F238E27FC236}">
                <a16:creationId xmlns:a16="http://schemas.microsoft.com/office/drawing/2014/main" id="{2F1B67F5-DB9F-D644-6342-F152E54AF3E6}"/>
              </a:ext>
            </a:extLst>
          </p:cNvPr>
          <p:cNvSpPr txBox="1"/>
          <p:nvPr/>
        </p:nvSpPr>
        <p:spPr>
          <a:xfrm>
            <a:off x="54821" y="7696312"/>
            <a:ext cx="9333738"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Ghosh, I. (2020, </a:t>
            </a:r>
            <a:r>
              <a:rPr lang="en-GB" sz="1100" noProof="0" dirty="0">
                <a:solidFill>
                  <a:srgbClr val="05103E"/>
                </a:solidFill>
                <a:latin typeface="+mj-lt"/>
                <a:hlinkClick r:id="rId4"/>
              </a:rPr>
              <a:t>De</a:t>
            </a:r>
            <a:r>
              <a:rPr lang="en-GB" sz="1100" b="0" noProof="0" dirty="0">
                <a:solidFill>
                  <a:srgbClr val="05103E"/>
                </a:solidFill>
                <a:effectLst/>
                <a:latin typeface="+mj-lt"/>
                <a:hlinkClick r:id="rId4"/>
              </a:rPr>
              <a:t>cember 04). A global breakdown of greenhouse gas emissions by sector. Visual Capitalist</a:t>
            </a:r>
            <a:r>
              <a:rPr lang="en-GB" sz="1100" b="0" i="0" noProof="0" dirty="0">
                <a:solidFill>
                  <a:srgbClr val="05103E"/>
                </a:solidFill>
                <a:effectLst/>
                <a:latin typeface="+mj-lt"/>
                <a:hlinkClick r:id="rId4"/>
              </a:rPr>
              <a:t>.</a:t>
            </a:r>
            <a:endParaRPr lang="en-GB" sz="1100" noProof="0" dirty="0"/>
          </a:p>
        </p:txBody>
      </p:sp>
      <p:sp>
        <p:nvSpPr>
          <p:cNvPr id="7" name="TextBox 3">
            <a:extLst>
              <a:ext uri="{FF2B5EF4-FFF2-40B4-BE49-F238E27FC236}">
                <a16:creationId xmlns:a16="http://schemas.microsoft.com/office/drawing/2014/main" id="{CF565E57-C8F1-D336-F33F-59DE8CF59ED8}"/>
              </a:ext>
            </a:extLst>
          </p:cNvPr>
          <p:cNvSpPr txBox="1"/>
          <p:nvPr/>
        </p:nvSpPr>
        <p:spPr>
          <a:xfrm>
            <a:off x="589583" y="349890"/>
            <a:ext cx="10003389" cy="461665"/>
          </a:xfrm>
          <a:prstGeom prst="rect">
            <a:avLst/>
          </a:prstGeom>
          <a:noFill/>
        </p:spPr>
        <p:txBody>
          <a:bodyPr wrap="square">
            <a:spAutoFit/>
          </a:bodyPr>
          <a:lstStyle/>
          <a:p>
            <a:r>
              <a:rPr lang="en-GB" sz="2400" b="1" noProof="0" dirty="0"/>
              <a:t>Global distribution of GHG emissions by sector</a:t>
            </a:r>
            <a:endParaRPr lang="en-GB" sz="2400" b="1" spc="3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4675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61BA06-09B3-9F0F-6757-1D89ABFE77A9}"/>
                  </a:ext>
                </a:extLst>
              </p:cNvPr>
              <p:cNvSpPr txBox="1"/>
              <p:nvPr/>
            </p:nvSpPr>
            <p:spPr>
              <a:xfrm>
                <a:off x="560727" y="1217844"/>
                <a:ext cx="9571609" cy="4093428"/>
              </a:xfrm>
              <a:prstGeom prst="rect">
                <a:avLst/>
              </a:prstGeom>
              <a:noFill/>
            </p:spPr>
            <p:txBody>
              <a:bodyPr wrap="square">
                <a:spAutoFit/>
              </a:bodyPr>
              <a:lstStyle/>
              <a:p>
                <a:pPr algn="just"/>
                <a:r>
                  <a:rPr lang="en-GB" sz="2000" noProof="0" dirty="0"/>
                  <a:t>The efficiency of a solar thermal installation is influenced by a combination of factors, with the performance of the collectors being just one component. Thermal losses can arise during the storage of hot water, the transfer of heat transfer fluids between the collectors and the solar tank, and even from the tank to the various points of use.</a:t>
                </a:r>
              </a:p>
              <a:p>
                <a:pPr algn="just"/>
                <a:endParaRPr lang="en-GB" sz="2000" noProof="0" dirty="0"/>
              </a:p>
              <a:p>
                <a:pPr algn="just"/>
                <a:r>
                  <a:rPr lang="en-GB" sz="2000" noProof="0" dirty="0"/>
                  <a:t>Studies show that well-designed installations can capture 35% of the 117 W/m² </a:t>
                </a:r>
                <a14:m>
                  <m:oMath xmlns:m="http://schemas.openxmlformats.org/officeDocument/2006/math">
                    <m:r>
                      <a:rPr lang="en-GB" sz="2000" i="1" noProof="0" smtClean="0">
                        <a:latin typeface="Cambria Math" panose="02040503050406030204" pitchFamily="18" charset="0"/>
                      </a:rPr>
                      <m:t>×</m:t>
                    </m:r>
                  </m:oMath>
                </a14:m>
                <a:r>
                  <a:rPr lang="en-GB" sz="2000" noProof="0" dirty="0"/>
                  <a:t> 8,760/1,000 </a:t>
                </a:r>
                <a14:m>
                  <m:oMath xmlns:m="http://schemas.openxmlformats.org/officeDocument/2006/math">
                    <m:r>
                      <a:rPr lang="en-GB" sz="2000" i="1" noProof="0" smtClean="0">
                        <a:latin typeface="Cambria Math" panose="02040503050406030204" pitchFamily="18" charset="0"/>
                      </a:rPr>
                      <m:t>≈</m:t>
                    </m:r>
                  </m:oMath>
                </a14:m>
                <a:r>
                  <a:rPr lang="en-GB" sz="2000" noProof="0" dirty="0"/>
                  <a:t> 1,000 kWh/m² of solar energy reaching the ground annually in Belgium. It is noted that they need to be strategically placed on south-facing roofs, with a tilt angle of around 40°. For each person, we assume that 8 m² of solar thermal panels are installed.</a:t>
                </a:r>
              </a:p>
              <a:p>
                <a:pPr algn="just"/>
                <a:endParaRPr lang="en-GB" sz="2000" noProof="0" dirty="0"/>
              </a:p>
              <a:p>
                <a:pPr algn="just"/>
                <a:r>
                  <a:rPr lang="en-GB" sz="2000" noProof="0" dirty="0"/>
                  <a:t>With these conditions, solar thermal panels will capture:</a:t>
                </a:r>
              </a:p>
            </p:txBody>
          </p:sp>
        </mc:Choice>
        <mc:Fallback xmlns="">
          <p:sp>
            <p:nvSpPr>
              <p:cNvPr id="14" name="TextBox 13">
                <a:extLst>
                  <a:ext uri="{FF2B5EF4-FFF2-40B4-BE49-F238E27FC236}">
                    <a16:creationId xmlns:a16="http://schemas.microsoft.com/office/drawing/2014/main" id="{4161BA06-09B3-9F0F-6757-1D89ABFE77A9}"/>
                  </a:ext>
                </a:extLst>
              </p:cNvPr>
              <p:cNvSpPr txBox="1">
                <a:spLocks noRot="1" noChangeAspect="1" noMove="1" noResize="1" noEditPoints="1" noAdjustHandles="1" noChangeArrowheads="1" noChangeShapeType="1" noTextEdit="1"/>
              </p:cNvSpPr>
              <p:nvPr/>
            </p:nvSpPr>
            <p:spPr>
              <a:xfrm>
                <a:off x="560727" y="1217844"/>
                <a:ext cx="9571609" cy="4093428"/>
              </a:xfrm>
              <a:prstGeom prst="rect">
                <a:avLst/>
              </a:prstGeom>
              <a:blipFill>
                <a:blip r:embed="rId2"/>
                <a:stretch>
                  <a:fillRect l="-701" t="-745" r="-637" b="-1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E02CAE-9395-34A6-9D69-7428060CCDD8}"/>
                  </a:ext>
                </a:extLst>
              </p:cNvPr>
              <p:cNvSpPr txBox="1"/>
              <p:nvPr/>
            </p:nvSpPr>
            <p:spPr>
              <a:xfrm>
                <a:off x="654216" y="5464988"/>
                <a:ext cx="8229600" cy="511550"/>
              </a:xfrm>
              <a:prstGeom prst="rect">
                <a:avLst/>
              </a:prstGeom>
              <a:noFill/>
            </p:spPr>
            <p:txBody>
              <a:bodyPr wrap="square" lIns="0" tIns="0" rIns="0" bIns="0" rtlCol="0">
                <a:spAutoFit/>
              </a:bodyPr>
              <a:lstStyle/>
              <a:p>
                <a14:m>
                  <m:oMath xmlns:m="http://schemas.openxmlformats.org/officeDocument/2006/math">
                    <m:r>
                      <m:rPr>
                        <m:nor/>
                      </m:rPr>
                      <a:rPr lang="en-GB" sz="2000" i="0" noProof="0" smtClean="0">
                        <a:latin typeface="Arial" panose="020B0604020202020204" pitchFamily="34" charset="0"/>
                        <a:cs typeface="Arial" panose="020B0604020202020204" pitchFamily="34" charset="0"/>
                      </a:rPr>
                      <m:t>3</m:t>
                    </m:r>
                    <m:r>
                      <m:rPr>
                        <m:nor/>
                      </m:rPr>
                      <a:rPr lang="en-GB" sz="2000" b="0" i="0" noProof="0" smtClean="0">
                        <a:latin typeface="Arial" panose="020B0604020202020204" pitchFamily="34" charset="0"/>
                        <a:cs typeface="Arial" panose="020B0604020202020204" pitchFamily="34" charset="0"/>
                      </a:rPr>
                      <m:t>5%</m:t>
                    </m:r>
                    <m:r>
                      <a:rPr lang="en-GB" sz="200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365</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r>
                      <a:rPr lang="en-GB" sz="2000" i="1" noProof="0" smtClean="0">
                        <a:latin typeface="Cambria Math" panose="02040503050406030204" pitchFamily="18"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7.5 </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d</m:t>
                    </m:r>
                  </m:oMath>
                </a14:m>
                <a:r>
                  <a:rPr lang="en-GB" sz="2000" noProof="0" dirty="0">
                    <a:latin typeface="Arial" panose="020B0604020202020204" pitchFamily="34" charset="0"/>
                    <a:cs typeface="Arial" panose="020B0604020202020204" pitchFamily="34" charset="0"/>
                  </a:rPr>
                  <a:t>.</a:t>
                </a:r>
                <a:r>
                  <a:rPr lang="en-GB" sz="2000" b="1" noProof="0" dirty="0">
                    <a:latin typeface="Arial" panose="020B0604020202020204" pitchFamily="34" charset="0"/>
                    <a:cs typeface="Arial" panose="020B0604020202020204" pitchFamily="34" charset="0"/>
                  </a:rPr>
                  <a:t> </a:t>
                </a:r>
              </a:p>
            </p:txBody>
          </p:sp>
        </mc:Choice>
        <mc:Fallback xmlns="">
          <p:sp>
            <p:nvSpPr>
              <p:cNvPr id="20" name="TextBox 19">
                <a:extLst>
                  <a:ext uri="{FF2B5EF4-FFF2-40B4-BE49-F238E27FC236}">
                    <a16:creationId xmlns:a16="http://schemas.microsoft.com/office/drawing/2014/main" id="{F2E02CAE-9395-34A6-9D69-7428060CCDD8}"/>
                  </a:ext>
                </a:extLst>
              </p:cNvPr>
              <p:cNvSpPr txBox="1">
                <a:spLocks noRot="1" noChangeAspect="1" noMove="1" noResize="1" noEditPoints="1" noAdjustHandles="1" noChangeArrowheads="1" noChangeShapeType="1" noTextEdit="1"/>
              </p:cNvSpPr>
              <p:nvPr/>
            </p:nvSpPr>
            <p:spPr>
              <a:xfrm>
                <a:off x="654216" y="5464988"/>
                <a:ext cx="8229600" cy="511550"/>
              </a:xfrm>
              <a:prstGeom prst="rect">
                <a:avLst/>
              </a:prstGeom>
              <a:blipFill>
                <a:blip r:embed="rId3"/>
                <a:stretch>
                  <a:fillRect b="-14286"/>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58EB63D7-09D4-8874-AEFB-FB859EE01E8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120</a:t>
            </a:fld>
            <a:endParaRPr lang="en-GB" spc="80" noProof="0" dirty="0"/>
          </a:p>
        </p:txBody>
      </p:sp>
      <p:sp>
        <p:nvSpPr>
          <p:cNvPr id="3" name="TextBox 19">
            <a:extLst>
              <a:ext uri="{FF2B5EF4-FFF2-40B4-BE49-F238E27FC236}">
                <a16:creationId xmlns:a16="http://schemas.microsoft.com/office/drawing/2014/main" id="{B5CBD63F-1719-9F4D-32C2-F4527CF954C0}"/>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thermal – Estimating production in Belgium</a:t>
            </a:r>
          </a:p>
        </p:txBody>
      </p:sp>
      <p:sp>
        <p:nvSpPr>
          <p:cNvPr id="5" name="ZoneTexte 4">
            <a:extLst>
              <a:ext uri="{FF2B5EF4-FFF2-40B4-BE49-F238E27FC236}">
                <a16:creationId xmlns:a16="http://schemas.microsoft.com/office/drawing/2014/main" id="{8B90A7F1-0A30-18FA-283E-4A4B2D127590}"/>
              </a:ext>
            </a:extLst>
          </p:cNvPr>
          <p:cNvSpPr txBox="1"/>
          <p:nvPr/>
        </p:nvSpPr>
        <p:spPr>
          <a:xfrm>
            <a:off x="560728" y="6252832"/>
            <a:ext cx="9571608" cy="1015663"/>
          </a:xfrm>
          <a:prstGeom prst="rect">
            <a:avLst/>
          </a:prstGeom>
          <a:noFill/>
        </p:spPr>
        <p:txBody>
          <a:bodyPr wrap="square">
            <a:spAutoFit/>
          </a:bodyPr>
          <a:lstStyle/>
          <a:p>
            <a:pPr algn="just"/>
            <a:r>
              <a:rPr lang="en-GB" sz="2000" noProof="0" dirty="0"/>
              <a:t>In practice, we would need to decide whether to use the 8 m² of roof space for thermal or PV panels. For simplicity, we will add the two numbers to the total energy production stack.</a:t>
            </a:r>
          </a:p>
        </p:txBody>
      </p:sp>
    </p:spTree>
    <p:extLst>
      <p:ext uri="{BB962C8B-B14F-4D97-AF65-F5344CB8AC3E}">
        <p14:creationId xmlns:p14="http://schemas.microsoft.com/office/powerpoint/2010/main" val="25246842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5846D680-D058-4D9B-BCCF-AE52D40FBB75}"/>
              </a:ext>
            </a:extLst>
          </p:cNvPr>
          <p:cNvSpPr txBox="1"/>
          <p:nvPr/>
        </p:nvSpPr>
        <p:spPr>
          <a:xfrm>
            <a:off x="560730" y="358228"/>
            <a:ext cx="9053170" cy="461665"/>
          </a:xfrm>
          <a:prstGeom prst="rect">
            <a:avLst/>
          </a:prstGeom>
          <a:noFill/>
        </p:spPr>
        <p:txBody>
          <a:bodyPr wrap="square">
            <a:spAutoFit/>
          </a:bodyPr>
          <a:lstStyle/>
          <a:p>
            <a:r>
              <a:rPr lang="en-GB" sz="2400" b="1" noProof="0" dirty="0"/>
              <a:t>Note on the debut of photothermal power plants in China</a:t>
            </a:r>
            <a:endParaRPr lang="en-GB" sz="2400" noProof="0" dirty="0"/>
          </a:p>
        </p:txBody>
      </p:sp>
      <p:sp>
        <p:nvSpPr>
          <p:cNvPr id="20" name="ZoneTexte 19">
            <a:extLst>
              <a:ext uri="{FF2B5EF4-FFF2-40B4-BE49-F238E27FC236}">
                <a16:creationId xmlns:a16="http://schemas.microsoft.com/office/drawing/2014/main" id="{D8E711A0-5A34-5847-B4C5-019FA51781B9}"/>
              </a:ext>
            </a:extLst>
          </p:cNvPr>
          <p:cNvSpPr txBox="1"/>
          <p:nvPr/>
        </p:nvSpPr>
        <p:spPr>
          <a:xfrm>
            <a:off x="560895" y="1098699"/>
            <a:ext cx="9571609" cy="3093154"/>
          </a:xfrm>
          <a:prstGeom prst="rect">
            <a:avLst/>
          </a:prstGeom>
          <a:noFill/>
        </p:spPr>
        <p:txBody>
          <a:bodyPr wrap="square">
            <a:spAutoFit/>
          </a:bodyPr>
          <a:lstStyle/>
          <a:p>
            <a:pPr algn="just"/>
            <a:r>
              <a:rPr lang="en-GB" sz="2000" noProof="0" dirty="0"/>
              <a:t>Photothermal energy involves harnessing sunlight to generate high temperatures for thermal energy storage and power production. Photothermal plants use heliostats, which are movable mirrors that concentrate sunlight onto a central heat-absorbing structure. The concentrated heat is stored in a medium, such as high-temperature molten salt, allowing for continuous power generation. This stored energy can be released on demand to provide a stable power supply.</a:t>
            </a:r>
          </a:p>
          <a:p>
            <a:pPr algn="just"/>
            <a:endParaRPr lang="en-GB" sz="1500" noProof="0" dirty="0"/>
          </a:p>
          <a:p>
            <a:pPr algn="just"/>
            <a:r>
              <a:rPr lang="en-GB" sz="2000" noProof="0" dirty="0"/>
              <a:t>The city of Dunhuang in China is a pioneer in this technology. It hosts the nation’s largest photothermal power plant, with an installed capacity of 100 MW. At its centre stands a heat-absorbing tower of 200 m, surrounded by 12,000 heliostats.</a:t>
            </a:r>
          </a:p>
        </p:txBody>
      </p:sp>
      <p:sp>
        <p:nvSpPr>
          <p:cNvPr id="21" name="Slide Number Placeholder 6">
            <a:extLst>
              <a:ext uri="{FF2B5EF4-FFF2-40B4-BE49-F238E27FC236}">
                <a16:creationId xmlns:a16="http://schemas.microsoft.com/office/drawing/2014/main" id="{C71A282A-0B1C-AA35-A961-C29E317AAE8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121</a:t>
            </a:fld>
            <a:endParaRPr lang="en-GB" spc="80" noProof="0" dirty="0"/>
          </a:p>
        </p:txBody>
      </p:sp>
      <p:sp>
        <p:nvSpPr>
          <p:cNvPr id="23" name="ZoneTexte 22">
            <a:extLst>
              <a:ext uri="{FF2B5EF4-FFF2-40B4-BE49-F238E27FC236}">
                <a16:creationId xmlns:a16="http://schemas.microsoft.com/office/drawing/2014/main" id="{1BAB7923-4C5A-9F22-BDA0-6A57B17F064B}"/>
              </a:ext>
            </a:extLst>
          </p:cNvPr>
          <p:cNvSpPr txBox="1"/>
          <p:nvPr/>
        </p:nvSpPr>
        <p:spPr>
          <a:xfrm>
            <a:off x="2872838" y="7190250"/>
            <a:ext cx="4947724" cy="307777"/>
          </a:xfrm>
          <a:prstGeom prst="rect">
            <a:avLst/>
          </a:prstGeom>
          <a:noFill/>
        </p:spPr>
        <p:txBody>
          <a:bodyPr wrap="square">
            <a:spAutoFit/>
          </a:bodyPr>
          <a:lstStyle/>
          <a:p>
            <a:pPr algn="ctr"/>
            <a:r>
              <a:rPr lang="en-GB" sz="1400" b="0" i="1" noProof="0" dirty="0">
                <a:solidFill>
                  <a:srgbClr val="191919"/>
                </a:solidFill>
                <a:effectLst/>
                <a:latin typeface="+mj-lt"/>
              </a:rPr>
              <a:t> The photothermal power plant in Dunhuang City, China.</a:t>
            </a:r>
            <a:r>
              <a:rPr lang="en-GB" sz="1400" b="1" baseline="30000" noProof="0" dirty="0">
                <a:solidFill>
                  <a:srgbClr val="191919"/>
                </a:solidFill>
                <a:effectLst/>
                <a:latin typeface="+mj-lt"/>
              </a:rPr>
              <a:t>1</a:t>
            </a:r>
            <a:endParaRPr lang="en-GB" sz="1400" b="1" baseline="30000" noProof="0" dirty="0">
              <a:latin typeface="+mj-lt"/>
            </a:endParaRPr>
          </a:p>
        </p:txBody>
      </p:sp>
      <p:grpSp>
        <p:nvGrpSpPr>
          <p:cNvPr id="27" name="Groupe 26">
            <a:extLst>
              <a:ext uri="{FF2B5EF4-FFF2-40B4-BE49-F238E27FC236}">
                <a16:creationId xmlns:a16="http://schemas.microsoft.com/office/drawing/2014/main" id="{2D865A2C-BFD3-7A11-2F2B-E27AB505E315}"/>
              </a:ext>
            </a:extLst>
          </p:cNvPr>
          <p:cNvGrpSpPr/>
          <p:nvPr/>
        </p:nvGrpSpPr>
        <p:grpSpPr>
          <a:xfrm>
            <a:off x="2872838" y="4514127"/>
            <a:ext cx="4947724" cy="2593971"/>
            <a:chOff x="2759075" y="4368315"/>
            <a:chExt cx="5175249" cy="2713257"/>
          </a:xfrm>
        </p:grpSpPr>
        <p:pic>
          <p:nvPicPr>
            <p:cNvPr id="14" name="Image 13" descr="Une image contenant brouillard, eau, plein air, léger&#10;&#10;Description générée automatiquement">
              <a:extLst>
                <a:ext uri="{FF2B5EF4-FFF2-40B4-BE49-F238E27FC236}">
                  <a16:creationId xmlns:a16="http://schemas.microsoft.com/office/drawing/2014/main" id="{6CB1E0D4-8C4A-6435-2CBF-D47B443DBB09}"/>
                </a:ext>
              </a:extLst>
            </p:cNvPr>
            <p:cNvPicPr>
              <a:picLocks noChangeAspect="1"/>
            </p:cNvPicPr>
            <p:nvPr/>
          </p:nvPicPr>
          <p:blipFill>
            <a:blip r:embed="rId2">
              <a:extLst>
                <a:ext uri="{28A0092B-C50C-407E-A947-70E740481C1C}">
                  <a14:useLocalDpi xmlns:a14="http://schemas.microsoft.com/office/drawing/2010/main" val="0"/>
                </a:ext>
              </a:extLst>
            </a:blip>
            <a:srcRect t="6813"/>
            <a:stretch/>
          </p:blipFill>
          <p:spPr>
            <a:xfrm>
              <a:off x="2759075" y="4368315"/>
              <a:ext cx="5175249" cy="2713257"/>
            </a:xfrm>
            <a:prstGeom prst="rect">
              <a:avLst/>
            </a:prstGeom>
          </p:spPr>
        </p:pic>
        <p:sp>
          <p:nvSpPr>
            <p:cNvPr id="26" name="Rectangle 25">
              <a:extLst>
                <a:ext uri="{FF2B5EF4-FFF2-40B4-BE49-F238E27FC236}">
                  <a16:creationId xmlns:a16="http://schemas.microsoft.com/office/drawing/2014/main" id="{A00C6FB1-03A1-743C-39C1-2DCBB40975EC}"/>
                </a:ext>
              </a:extLst>
            </p:cNvPr>
            <p:cNvSpPr/>
            <p:nvPr/>
          </p:nvSpPr>
          <p:spPr>
            <a:xfrm>
              <a:off x="2759075" y="4368315"/>
              <a:ext cx="5175249" cy="271325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9" name="ZoneTexte 28">
            <a:extLst>
              <a:ext uri="{FF2B5EF4-FFF2-40B4-BE49-F238E27FC236}">
                <a16:creationId xmlns:a16="http://schemas.microsoft.com/office/drawing/2014/main" id="{FBD7D67C-5DA7-9BF7-F863-09BFE7692CAF}"/>
              </a:ext>
            </a:extLst>
          </p:cNvPr>
          <p:cNvSpPr txBox="1"/>
          <p:nvPr/>
        </p:nvSpPr>
        <p:spPr>
          <a:xfrm>
            <a:off x="63500" y="7690822"/>
            <a:ext cx="8874369" cy="261610"/>
          </a:xfrm>
          <a:prstGeom prst="rect">
            <a:avLst/>
          </a:prstGeom>
          <a:noFill/>
        </p:spPr>
        <p:txBody>
          <a:bodyPr wrap="square">
            <a:spAutoFit/>
          </a:bodyPr>
          <a:lstStyle/>
          <a:p>
            <a:r>
              <a:rPr lang="en-GB" sz="1100" b="1" baseline="3000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1</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 </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hlinkClick r:id="rId3"/>
              </a:rPr>
              <a:t>CGTN. (2023, September 12). Exploring China’s largest photothermal power plant in Dunhuang [Video]. YouTube.</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87393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1091978-69A5-6BE0-4102-DFC449F842D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122</a:t>
            </a:fld>
            <a:endParaRPr lang="en-GB" spc="80" noProof="0" dirty="0"/>
          </a:p>
        </p:txBody>
      </p:sp>
      <p:sp>
        <p:nvSpPr>
          <p:cNvPr id="4" name="ZoneTexte 3">
            <a:extLst>
              <a:ext uri="{FF2B5EF4-FFF2-40B4-BE49-F238E27FC236}">
                <a16:creationId xmlns:a16="http://schemas.microsoft.com/office/drawing/2014/main" id="{B1894C14-0697-A8D0-120D-9DF92279B65C}"/>
              </a:ext>
            </a:extLst>
          </p:cNvPr>
          <p:cNvSpPr txBox="1"/>
          <p:nvPr/>
        </p:nvSpPr>
        <p:spPr>
          <a:xfrm>
            <a:off x="560895" y="1787903"/>
            <a:ext cx="9571444" cy="4708981"/>
          </a:xfrm>
          <a:prstGeom prst="rect">
            <a:avLst/>
          </a:prstGeom>
          <a:noFill/>
        </p:spPr>
        <p:txBody>
          <a:bodyPr wrap="square" lIns="91440" tIns="45720" rIns="91440" bIns="45720" anchor="t">
            <a:spAutoFit/>
          </a:bodyPr>
          <a:lstStyle/>
          <a:p>
            <a:pPr algn="just"/>
            <a:r>
              <a:rPr lang="en-GB" sz="2000" noProof="0" dirty="0"/>
              <a:t>The four main routes for obtaining energy from solar-powered biological systems are:</a:t>
            </a:r>
          </a:p>
          <a:p>
            <a:pPr algn="just"/>
            <a:endParaRPr lang="en-GB" sz="2000" noProof="0" dirty="0"/>
          </a:p>
          <a:p>
            <a:pPr marL="514350" indent="-514350" algn="just">
              <a:buAutoNum type="romanLcParenBoth"/>
            </a:pPr>
            <a:r>
              <a:rPr lang="en-GB" sz="2000" noProof="0" dirty="0"/>
              <a:t>Growing specifically chosen plants and burning them to produce electricity or heat, a process known as </a:t>
            </a:r>
            <a:r>
              <a:rPr lang="en-GB" sz="2000" b="1" noProof="0" dirty="0"/>
              <a:t>coal substitution</a:t>
            </a:r>
            <a:r>
              <a:rPr lang="en-GB" sz="2000" noProof="0" dirty="0"/>
              <a:t>;</a:t>
            </a:r>
          </a:p>
          <a:p>
            <a:pPr marL="514350" indent="-514350" algn="just">
              <a:buAutoNum type="romanLcParenBoth"/>
            </a:pPr>
            <a:endParaRPr lang="en-GB" sz="2000" noProof="0" dirty="0"/>
          </a:p>
          <a:p>
            <a:pPr marL="514350" indent="-514350" algn="just">
              <a:buAutoNum type="romanLcParenBoth"/>
            </a:pPr>
            <a:r>
              <a:rPr lang="en-GB" sz="2000" noProof="0" dirty="0"/>
              <a:t>Cultivating plants like sugar cane or corn and converting them into ethanol or biodiesel for use in vehicles or aircraft, or cultivating genetically-engineered bacteria, cyanobacteria, or algae that directly produce hydrogen, ethanol, or butanol. This is referred to as </a:t>
            </a:r>
            <a:r>
              <a:rPr lang="en-GB" sz="2000" b="1" noProof="0" dirty="0"/>
              <a:t>petroleum substitution</a:t>
            </a:r>
            <a:r>
              <a:rPr lang="en-GB" sz="2000" noProof="0" dirty="0"/>
              <a:t>;</a:t>
            </a:r>
          </a:p>
          <a:p>
            <a:pPr marL="514350" indent="-514350" algn="just">
              <a:buAutoNum type="romanLcParenBoth"/>
            </a:pPr>
            <a:endParaRPr lang="en-GB" sz="2000" noProof="0" dirty="0"/>
          </a:p>
          <a:p>
            <a:pPr marL="514350" indent="-514350" algn="just">
              <a:buAutoNum type="romanLcParenBoth"/>
            </a:pPr>
            <a:r>
              <a:rPr lang="en-GB" sz="2000" noProof="0" dirty="0"/>
              <a:t>Using by-products from other agricultural activities to create biofuels or to produce electricity;</a:t>
            </a:r>
          </a:p>
          <a:p>
            <a:pPr marL="514350" indent="-514350" algn="just">
              <a:buAutoNum type="romanLcParenBoth"/>
            </a:pPr>
            <a:endParaRPr lang="en-GB" sz="2000" noProof="0" dirty="0"/>
          </a:p>
          <a:p>
            <a:pPr marL="514350" indent="-514350" algn="just">
              <a:buAutoNum type="romanLcParenBoth"/>
            </a:pPr>
            <a:r>
              <a:rPr lang="en-GB" sz="2000" noProof="0" dirty="0"/>
              <a:t>Growing plants to be directly consumed by energy-requiring humans.</a:t>
            </a:r>
          </a:p>
        </p:txBody>
      </p:sp>
      <p:sp>
        <p:nvSpPr>
          <p:cNvPr id="6" name="TextBox 19">
            <a:extLst>
              <a:ext uri="{FF2B5EF4-FFF2-40B4-BE49-F238E27FC236}">
                <a16:creationId xmlns:a16="http://schemas.microsoft.com/office/drawing/2014/main" id="{28FE7A11-FAAE-33C6-98CC-FCBB95E72214}"/>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biomass – Converting biological systems into energy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86B155-CDE6-7EF1-B61B-B643CFED6266}"/>
                  </a:ext>
                </a:extLst>
              </p:cNvPr>
              <p:cNvSpPr txBox="1"/>
              <p:nvPr/>
            </p:nvSpPr>
            <p:spPr>
              <a:xfrm>
                <a:off x="560730" y="6685813"/>
                <a:ext cx="9844911" cy="71865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spc="30" noProof="0" smtClean="0">
                              <a:latin typeface="Arial" panose="020B0604020202020204" pitchFamily="34" charset="0"/>
                              <a:cs typeface="Arial" panose="020B0604020202020204" pitchFamily="34" charset="0"/>
                            </a:rPr>
                            <m:t>0.5% </m:t>
                          </m:r>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117 </m:t>
                          </m:r>
                          <m:r>
                            <m:rPr>
                              <m:nor/>
                            </m:rPr>
                            <a:rPr lang="en-GB" sz="2000" spc="30" noProof="0">
                              <a:latin typeface="Arial" panose="020B0604020202020204" pitchFamily="34" charset="0"/>
                              <a:cs typeface="Arial" panose="020B0604020202020204" pitchFamily="34" charset="0"/>
                            </a:rPr>
                            <m:t>W</m:t>
                          </m:r>
                          <m:r>
                            <m:rPr>
                              <m:nor/>
                            </m:rPr>
                            <a:rPr lang="en-GB" sz="2000" spc="30" noProof="0">
                              <a:latin typeface="Arial" panose="020B0604020202020204" pitchFamily="34"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m</m:t>
                          </m:r>
                          <m:r>
                            <m:rPr>
                              <m:nor/>
                            </m:rPr>
                            <a:rPr lang="en-GB" sz="2000" spc="30" noProof="0">
                              <a:latin typeface="Arial" panose="020B0604020202020204" pitchFamily="34" charset="0"/>
                              <a:cs typeface="Arial" panose="020B0604020202020204" pitchFamily="34" charset="0"/>
                            </a:rPr>
                            <m:t>² </m:t>
                          </m:r>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24 </m:t>
                          </m:r>
                          <m:r>
                            <m:rPr>
                              <m:nor/>
                            </m:rPr>
                            <a:rPr lang="en-GB" sz="2000" spc="30" noProof="0">
                              <a:latin typeface="Arial" panose="020B0604020202020204" pitchFamily="34" charset="0"/>
                              <a:cs typeface="Arial" panose="020B0604020202020204" pitchFamily="34" charset="0"/>
                            </a:rPr>
                            <m:t>h</m:t>
                          </m:r>
                          <m:r>
                            <m:rPr>
                              <m:nor/>
                            </m:rPr>
                            <a:rPr lang="en-GB" sz="2000" spc="30" noProof="0">
                              <a:latin typeface="Arial" panose="020B0604020202020204" pitchFamily="34" charset="0"/>
                              <a:cs typeface="Arial" panose="020B0604020202020204" pitchFamily="34" charset="0"/>
                            </a:rPr>
                            <m:t> </m:t>
                          </m:r>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1,312 </m:t>
                          </m:r>
                          <m:r>
                            <m:rPr>
                              <m:nor/>
                            </m:rPr>
                            <a:rPr lang="en-GB" sz="2000" spc="30" noProof="0">
                              <a:latin typeface="Arial" panose="020B0604020202020204" pitchFamily="34" charset="0"/>
                              <a:cs typeface="Arial" panose="020B0604020202020204" pitchFamily="34" charset="0"/>
                            </a:rPr>
                            <m:t>m</m:t>
                          </m:r>
                          <m:r>
                            <m:rPr>
                              <m:nor/>
                            </m:rPr>
                            <a:rPr lang="en-GB" sz="2000" spc="30" noProof="0">
                              <a:latin typeface="Arial" panose="020B0604020202020204" pitchFamily="34" charset="0"/>
                              <a:cs typeface="Arial" panose="020B0604020202020204" pitchFamily="34" charset="0"/>
                            </a:rPr>
                            <m:t>²/</m:t>
                          </m:r>
                          <m:r>
                            <m:rPr>
                              <m:nor/>
                            </m:rPr>
                            <a:rPr lang="en-GB" sz="2000" spc="30" noProof="0">
                              <a:latin typeface="Arial" panose="020B0604020202020204" pitchFamily="34" charset="0"/>
                              <a:cs typeface="Arial" panose="020B0604020202020204" pitchFamily="34" charset="0"/>
                            </a:rPr>
                            <m:t>pers</m:t>
                          </m:r>
                          <m:r>
                            <m:rPr>
                              <m:nor/>
                            </m:rPr>
                            <a:rPr lang="en-GB" sz="2000" spc="30" noProof="0">
                              <a:latin typeface="Arial" panose="020B0604020202020204" pitchFamily="34" charset="0"/>
                              <a:cs typeface="Arial" panose="020B0604020202020204" pitchFamily="34" charset="0"/>
                            </a:rPr>
                            <m:t> </m:t>
                          </m:r>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cs typeface="Arial" panose="020B0604020202020204" pitchFamily="34" charset="0"/>
                            </a:rPr>
                            <m:t> 65%</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12 </m:t>
                      </m:r>
                      <m:r>
                        <m:rPr>
                          <m:nor/>
                        </m:rPr>
                        <a:rPr lang="en-GB" sz="2000" b="1" spc="30" noProof="0">
                          <a:latin typeface="Arial" panose="020B0604020202020204" pitchFamily="34" charset="0"/>
                          <a:cs typeface="Arial" panose="020B0604020202020204" pitchFamily="34" charset="0"/>
                        </a:rPr>
                        <m:t>kWh</m:t>
                      </m:r>
                      <m:r>
                        <m:rPr>
                          <m:nor/>
                        </m:rPr>
                        <a:rPr lang="en-GB" sz="2000" b="1" spc="30" noProof="0">
                          <a:latin typeface="Arial" panose="020B0604020202020204" pitchFamily="34"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pers</m:t>
                      </m:r>
                      <m:r>
                        <m:rPr>
                          <m:nor/>
                        </m:rPr>
                        <a:rPr lang="en-GB" sz="2000" b="1" spc="30" noProof="0">
                          <a:latin typeface="Arial" panose="020B0604020202020204" pitchFamily="34" charset="0"/>
                          <a:cs typeface="Arial" panose="020B0604020202020204" pitchFamily="34" charset="0"/>
                        </a:rPr>
                        <m:t>/</m:t>
                      </m:r>
                      <m:r>
                        <m:rPr>
                          <m:nor/>
                        </m:rPr>
                        <a:rPr lang="en-GB" sz="2000" b="1" spc="30" noProof="0">
                          <a:latin typeface="Arial" panose="020B0604020202020204" pitchFamily="34" charset="0"/>
                          <a:cs typeface="Arial" panose="020B0604020202020204" pitchFamily="34" charset="0"/>
                        </a:rPr>
                        <m:t>d</m:t>
                      </m:r>
                      <m:r>
                        <m:rPr>
                          <m:nor/>
                        </m:rPr>
                        <a:rPr lang="en-GB" sz="2000" spc="30" noProof="0">
                          <a:latin typeface="Arial" panose="020B0604020202020204" pitchFamily="34" charset="0"/>
                          <a:cs typeface="Arial" panose="020B0604020202020204" pitchFamily="34" charset="0"/>
                        </a:rPr>
                        <m:t>.</m:t>
                      </m:r>
                    </m:oMath>
                  </m:oMathPara>
                </a14:m>
                <a:endParaRPr lang="en-GB" sz="2000" b="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886B155-CDE6-7EF1-B61B-B643CFED6266}"/>
                  </a:ext>
                </a:extLst>
              </p:cNvPr>
              <p:cNvSpPr txBox="1">
                <a:spLocks noRot="1" noChangeAspect="1" noMove="1" noResize="1" noEditPoints="1" noAdjustHandles="1" noChangeArrowheads="1" noChangeShapeType="1" noTextEdit="1"/>
              </p:cNvSpPr>
              <p:nvPr/>
            </p:nvSpPr>
            <p:spPr>
              <a:xfrm>
                <a:off x="560730" y="6685813"/>
                <a:ext cx="9844911" cy="718658"/>
              </a:xfrm>
              <a:prstGeom prst="rect">
                <a:avLst/>
              </a:prstGeom>
              <a:blipFill>
                <a:blip r:embed="rId2"/>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06B0C1C7-21E7-CAF0-025E-3DAF9A02FDF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123</a:t>
            </a:fld>
            <a:endParaRPr lang="en-GB" spc="80" noProof="0" dirty="0"/>
          </a:p>
        </p:txBody>
      </p:sp>
      <p:sp>
        <p:nvSpPr>
          <p:cNvPr id="3" name="TextBox 19">
            <a:extLst>
              <a:ext uri="{FF2B5EF4-FFF2-40B4-BE49-F238E27FC236}">
                <a16:creationId xmlns:a16="http://schemas.microsoft.com/office/drawing/2014/main" id="{039805A1-CE22-DDF2-6B5F-A998CA2AAD90}"/>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biomass – Estimating production in Belgium</a:t>
            </a:r>
          </a:p>
        </p:txBody>
      </p:sp>
      <p:sp>
        <p:nvSpPr>
          <p:cNvPr id="5" name="ZoneTexte 4">
            <a:extLst>
              <a:ext uri="{FF2B5EF4-FFF2-40B4-BE49-F238E27FC236}">
                <a16:creationId xmlns:a16="http://schemas.microsoft.com/office/drawing/2014/main" id="{CF2A545E-FF68-EF59-D82B-183DADD10A15}"/>
              </a:ext>
            </a:extLst>
          </p:cNvPr>
          <p:cNvSpPr txBox="1"/>
          <p:nvPr/>
        </p:nvSpPr>
        <p:spPr>
          <a:xfrm>
            <a:off x="565875" y="1236582"/>
            <a:ext cx="9571609" cy="5324535"/>
          </a:xfrm>
          <a:prstGeom prst="rect">
            <a:avLst/>
          </a:prstGeom>
          <a:noFill/>
        </p:spPr>
        <p:txBody>
          <a:bodyPr wrap="square">
            <a:spAutoFit/>
          </a:bodyPr>
          <a:lstStyle/>
          <a:p>
            <a:pPr algn="just"/>
            <a:r>
              <a:rPr lang="en-GB" sz="2000" noProof="0" dirty="0"/>
              <a:t>For all four processes, the initial point where energy is harnessed is a chemical molecule, such as a carbohydrate, or several molecules. The maximum power obtained from any of these processes can be estimated by considering the amount of power that could pass through this primary stage. We note that many types of losses need to be considered to estimate the real power, such as: (i) losses related to the energy used for producing fertilizers, (ii) losses during farming, and (iii) energy lost in extracting useful energy from the biomass (in the form of electricity if the biomass is burned in power stations, or in the form of chemical energy if the biomass is used for producing biofuels).</a:t>
            </a:r>
          </a:p>
          <a:p>
            <a:pPr algn="just"/>
            <a:endParaRPr lang="en-GB" sz="2000" noProof="0" dirty="0"/>
          </a:p>
          <a:p>
            <a:pPr algn="just"/>
            <a:r>
              <a:rPr lang="en-GB" sz="2000" noProof="0" dirty="0"/>
              <a:t>We assume that the harvestable power of sunlight in Belgium is 117 W/m², and that the most efficient plants in Europe are about 0.5% efficient at converting solar energy into chemical energy at specific light levels. Additionally, we allocate 50% of the country’s land to bioenergy, which amounts to 1,312 m² of land per person. Furthermore, we assume that the energy processing chain results in 35% losses.</a:t>
            </a:r>
          </a:p>
          <a:p>
            <a:pPr algn="just"/>
            <a:endParaRPr lang="en-GB" sz="2000" noProof="0" dirty="0"/>
          </a:p>
          <a:p>
            <a:pPr algn="just"/>
            <a:r>
              <a:rPr lang="en-GB" sz="2000" noProof="0" dirty="0"/>
              <a:t>According to these assumptions, the energy captured would be equal to:</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B896-FB5C-5C02-0B6E-160765DC5CBC}"/>
            </a:ext>
          </a:extLst>
        </p:cNvPr>
        <p:cNvGrpSpPr/>
        <p:nvPr/>
      </p:nvGrpSpPr>
      <p:grpSpPr>
        <a:xfrm>
          <a:off x="0" y="0"/>
          <a:ext cx="0" cy="0"/>
          <a:chOff x="0" y="0"/>
          <a:chExt cx="0" cy="0"/>
        </a:xfrm>
      </p:grpSpPr>
      <p:sp>
        <p:nvSpPr>
          <p:cNvPr id="12" name="object 2">
            <a:extLst>
              <a:ext uri="{FF2B5EF4-FFF2-40B4-BE49-F238E27FC236}">
                <a16:creationId xmlns:a16="http://schemas.microsoft.com/office/drawing/2014/main" id="{62624E7F-2CFA-7534-937D-04964A398A07}"/>
              </a:ext>
            </a:extLst>
          </p:cNvPr>
          <p:cNvSpPr txBox="1">
            <a:spLocks/>
          </p:cNvSpPr>
          <p:nvPr/>
        </p:nvSpPr>
        <p:spPr>
          <a:xfrm>
            <a:off x="656844" y="361098"/>
            <a:ext cx="9185656"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spc="30" noProof="0" dirty="0">
                <a:solidFill>
                  <a:schemeClr val="tx1"/>
                </a:solidFill>
              </a:rPr>
              <a:t>Completion of the current balance sheet</a:t>
            </a:r>
          </a:p>
        </p:txBody>
      </p:sp>
      <p:sp>
        <p:nvSpPr>
          <p:cNvPr id="2" name="Rectangle: Single Corner Rounded 1">
            <a:extLst>
              <a:ext uri="{FF2B5EF4-FFF2-40B4-BE49-F238E27FC236}">
                <a16:creationId xmlns:a16="http://schemas.microsoft.com/office/drawing/2014/main" id="{BA54342C-3F3F-7A05-D4ED-A7E9DEE6B977}"/>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090EB3F1-AFA9-2033-4C1E-4CB87762DEDD}"/>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F2CC9AC7-7E5F-3220-D358-61B0CE9946CC}"/>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8CF74E5C-D5E3-72F3-3984-CE261E01CCFD}"/>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FEBEED30-DF2D-8FCD-FBAA-7D7EF1B10F26}"/>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AF9F40B5-E048-A5D6-2FE4-24722C34F799}"/>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7DE49EEE-B4F0-A14E-42A0-F1FDF57BC09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124</a:t>
            </a:fld>
            <a:endParaRPr lang="en-GB" spc="80" noProof="0" dirty="0"/>
          </a:p>
        </p:txBody>
      </p:sp>
      <p:sp>
        <p:nvSpPr>
          <p:cNvPr id="7" name="Rectangle: Rounded Corners 4">
            <a:extLst>
              <a:ext uri="{FF2B5EF4-FFF2-40B4-BE49-F238E27FC236}">
                <a16:creationId xmlns:a16="http://schemas.microsoft.com/office/drawing/2014/main" id="{3C27325E-F86F-15E8-0C3A-6A9C90E96CD8}"/>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24CBA730-B7BD-F96E-145E-85E8569521AF}"/>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Wind: </a:t>
            </a:r>
            <a:r>
              <a:rPr lang="en-GB" sz="1400" b="1" noProof="0" dirty="0"/>
              <a:t>9 kWh/pers/d</a:t>
            </a:r>
          </a:p>
        </p:txBody>
      </p:sp>
      <p:grpSp>
        <p:nvGrpSpPr>
          <p:cNvPr id="11" name="Groupe 10">
            <a:extLst>
              <a:ext uri="{FF2B5EF4-FFF2-40B4-BE49-F238E27FC236}">
                <a16:creationId xmlns:a16="http://schemas.microsoft.com/office/drawing/2014/main" id="{540050F0-9379-B5BD-ADA6-8F3E5736A7A5}"/>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C4B266BA-B124-DD4E-0C45-FBB0DEF098AA}"/>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C0C6BF87-632B-B654-04F9-CB9D1B55E4C4}"/>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AEB9E617-29DD-ABDE-979E-62B74DEA753F}"/>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EE9BD438-C27E-8F66-D4C7-76681FB5DB7C}"/>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E5D2326F-EB05-EA30-7434-EA70695F1DC3}"/>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C4352BF6-C529-31C3-6FBD-A02B0E475C8D}"/>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FC67121B-09C2-B271-E0AE-ED87F2A1D44F}"/>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228B1420-C061-7749-F0C9-ACE56B588383}"/>
              </a:ext>
            </a:extLst>
          </p:cNvPr>
          <p:cNvSpPr/>
          <p:nvPr/>
        </p:nvSpPr>
        <p:spPr>
          <a:xfrm>
            <a:off x="5573468" y="4818993"/>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5ED7B18D-A67C-620A-9257-3BF2C81794E2}"/>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A27B9394-BFBC-8F14-0A85-D2781BB1BCAC}"/>
              </a:ext>
            </a:extLst>
          </p:cNvPr>
          <p:cNvSpPr txBox="1"/>
          <p:nvPr/>
        </p:nvSpPr>
        <p:spPr>
          <a:xfrm>
            <a:off x="5573468" y="487757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Tree>
    <p:extLst>
      <p:ext uri="{BB962C8B-B14F-4D97-AF65-F5344CB8AC3E}">
        <p14:creationId xmlns:p14="http://schemas.microsoft.com/office/powerpoint/2010/main" val="31107124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8D400-63BE-B142-1249-75CC4D1D4615}"/>
              </a:ext>
            </a:extLst>
          </p:cNvPr>
          <p:cNvSpPr txBox="1"/>
          <p:nvPr/>
        </p:nvSpPr>
        <p:spPr>
          <a:xfrm>
            <a:off x="1868955" y="6757071"/>
            <a:ext cx="6955490" cy="307777"/>
          </a:xfrm>
          <a:prstGeom prst="rect">
            <a:avLst/>
          </a:prstGeom>
          <a:noFill/>
        </p:spPr>
        <p:txBody>
          <a:bodyPr wrap="square" rtlCol="0">
            <a:spAutoFit/>
          </a:bodyPr>
          <a:lstStyle/>
          <a:p>
            <a:pPr algn="ctr"/>
            <a:r>
              <a:rPr lang="en-GB" sz="1400" b="0" i="1" noProof="0" dirty="0">
                <a:effectLst/>
                <a:latin typeface="Arial" panose="020B0604020202020204" pitchFamily="34" charset="0"/>
                <a:cs typeface="Arial" panose="020B0604020202020204" pitchFamily="34" charset="0"/>
              </a:rPr>
              <a:t>Power production, per unit area, achieved by various plants.</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76B12875-CB54-20C0-E14B-862402ED9FA4}"/>
              </a:ext>
            </a:extLst>
          </p:cNvPr>
          <p:cNvGrpSpPr/>
          <p:nvPr/>
        </p:nvGrpSpPr>
        <p:grpSpPr>
          <a:xfrm>
            <a:off x="1868955" y="2301072"/>
            <a:ext cx="6955490" cy="4381082"/>
            <a:chOff x="1254919" y="2111375"/>
            <a:chExt cx="7336422" cy="4621021"/>
          </a:xfrm>
        </p:grpSpPr>
        <p:pic>
          <p:nvPicPr>
            <p:cNvPr id="3" name="object 3"/>
            <p:cNvPicPr/>
            <p:nvPr/>
          </p:nvPicPr>
          <p:blipFill>
            <a:blip r:embed="rId2" cstate="print"/>
            <a:stretch>
              <a:fillRect/>
            </a:stretch>
          </p:blipFill>
          <p:spPr>
            <a:xfrm>
              <a:off x="1574800" y="2406127"/>
              <a:ext cx="6709647" cy="4054963"/>
            </a:xfrm>
            <a:prstGeom prst="rect">
              <a:avLst/>
            </a:prstGeom>
          </p:spPr>
        </p:pic>
        <p:sp>
          <p:nvSpPr>
            <p:cNvPr id="4" name="Rectangle 3">
              <a:extLst>
                <a:ext uri="{FF2B5EF4-FFF2-40B4-BE49-F238E27FC236}">
                  <a16:creationId xmlns:a16="http://schemas.microsoft.com/office/drawing/2014/main" id="{25DA92D7-A7FA-BA93-4688-5B4EB615668D}"/>
                </a:ext>
              </a:extLst>
            </p:cNvPr>
            <p:cNvSpPr/>
            <p:nvPr/>
          </p:nvSpPr>
          <p:spPr>
            <a:xfrm>
              <a:off x="1254919" y="2111375"/>
              <a:ext cx="7336422" cy="462102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Slide Number Placeholder 6">
            <a:extLst>
              <a:ext uri="{FF2B5EF4-FFF2-40B4-BE49-F238E27FC236}">
                <a16:creationId xmlns:a16="http://schemas.microsoft.com/office/drawing/2014/main" id="{E8A99DA3-9BA5-CEDE-62C5-EE16B3DCC54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125</a:t>
            </a:fld>
            <a:endParaRPr lang="en-GB" spc="80" noProof="0" dirty="0"/>
          </a:p>
        </p:txBody>
      </p:sp>
      <p:sp>
        <p:nvSpPr>
          <p:cNvPr id="9" name="TextBox 19">
            <a:extLst>
              <a:ext uri="{FF2B5EF4-FFF2-40B4-BE49-F238E27FC236}">
                <a16:creationId xmlns:a16="http://schemas.microsoft.com/office/drawing/2014/main" id="{59BC4C80-CA08-3C43-23C5-F4CCE88ED365}"/>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biomass – </a:t>
            </a:r>
            <a:r>
              <a:rPr lang="en-GB" sz="2400" b="1" spc="30" noProof="0" dirty="0">
                <a:solidFill>
                  <a:schemeClr val="tx1"/>
                </a:solidFill>
              </a:rPr>
              <a:t>Power density for different plants</a:t>
            </a:r>
            <a:endParaRPr lang="en-GB" sz="2400" b="1" noProof="0" dirty="0">
              <a:solidFill>
                <a:schemeClr val="tx1"/>
              </a:solidFill>
            </a:endParaRPr>
          </a:p>
        </p:txBody>
      </p:sp>
      <p:sp>
        <p:nvSpPr>
          <p:cNvPr id="14" name="ZoneTexte 13">
            <a:extLst>
              <a:ext uri="{FF2B5EF4-FFF2-40B4-BE49-F238E27FC236}">
                <a16:creationId xmlns:a16="http://schemas.microsoft.com/office/drawing/2014/main" id="{A71164FC-A228-E65E-9E53-454F8C7B5F25}"/>
              </a:ext>
            </a:extLst>
          </p:cNvPr>
          <p:cNvSpPr txBox="1"/>
          <p:nvPr/>
        </p:nvSpPr>
        <p:spPr>
          <a:xfrm>
            <a:off x="560729" y="1168114"/>
            <a:ext cx="9571609" cy="707886"/>
          </a:xfrm>
          <a:prstGeom prst="rect">
            <a:avLst/>
          </a:prstGeom>
          <a:noFill/>
        </p:spPr>
        <p:txBody>
          <a:bodyPr wrap="square">
            <a:spAutoFit/>
          </a:bodyPr>
          <a:lstStyle/>
          <a:p>
            <a:pPr algn="just"/>
            <a:r>
              <a:rPr lang="en-GB" sz="2000" noProof="0" dirty="0"/>
              <a:t>In tropical plantations, genetically modified plants can deliver up to 1.5 W/m² with the application of fertilizer and irrigation.</a:t>
            </a:r>
          </a:p>
        </p:txBody>
      </p:sp>
      <p:sp>
        <p:nvSpPr>
          <p:cNvPr id="2" name="ZoneTexte 1">
            <a:extLst>
              <a:ext uri="{FF2B5EF4-FFF2-40B4-BE49-F238E27FC236}">
                <a16:creationId xmlns:a16="http://schemas.microsoft.com/office/drawing/2014/main" id="{934B6A81-2385-809D-DE88-895D8EAAD7A7}"/>
              </a:ext>
            </a:extLst>
          </p:cNvPr>
          <p:cNvSpPr txBox="1"/>
          <p:nvPr/>
        </p:nvSpPr>
        <p:spPr>
          <a:xfrm>
            <a:off x="81321" y="7670000"/>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MacKay, D. (2008). Sustainable Energy - Without the Hot Air. </a:t>
            </a:r>
            <a:endParaRPr lang="en-GB" noProof="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9A4303-405E-3AD4-ADBE-C5BC0CA821A4}"/>
              </a:ext>
            </a:extLst>
          </p:cNvPr>
          <p:cNvSpPr txBox="1"/>
          <p:nvPr/>
        </p:nvSpPr>
        <p:spPr>
          <a:xfrm>
            <a:off x="560730" y="2992020"/>
            <a:ext cx="9571609" cy="2246769"/>
          </a:xfrm>
          <a:prstGeom prst="rect">
            <a:avLst/>
          </a:prstGeom>
          <a:noFill/>
        </p:spPr>
        <p:txBody>
          <a:bodyPr wrap="square">
            <a:spAutoFit/>
          </a:bodyPr>
          <a:lstStyle/>
          <a:p>
            <a:pPr algn="just"/>
            <a:r>
              <a:rPr lang="en-GB" sz="2000" noProof="0" dirty="0"/>
              <a:t>The government aims to meet all of Belgium's electricity needs by burning wood. Belgium's total electricity consumption is 78.4 TWh. A power plant that burns wood has an efficiency of 40%. Additionally, a forest in Belgium converts solar energy into chemical energy at a rate of 0.2 W/m².</a:t>
            </a:r>
          </a:p>
          <a:p>
            <a:pPr algn="just"/>
            <a:endParaRPr lang="en-GB" sz="2000" noProof="0" dirty="0"/>
          </a:p>
          <a:p>
            <a:pPr algn="just"/>
            <a:r>
              <a:rPr lang="en-GB" sz="2000" noProof="0" dirty="0"/>
              <a:t>What is the amount of land that should be dedicated to growing forests in order to sustainably supply enough wood for the power plants?</a:t>
            </a:r>
          </a:p>
        </p:txBody>
      </p:sp>
      <p:sp>
        <p:nvSpPr>
          <p:cNvPr id="2" name="Slide Number Placeholder 6">
            <a:extLst>
              <a:ext uri="{FF2B5EF4-FFF2-40B4-BE49-F238E27FC236}">
                <a16:creationId xmlns:a16="http://schemas.microsoft.com/office/drawing/2014/main" id="{1EAF0A3F-4A44-0646-550F-CB701F219C9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126</a:t>
            </a:fld>
            <a:endParaRPr lang="en-GB" spc="80" noProof="0" dirty="0"/>
          </a:p>
        </p:txBody>
      </p:sp>
      <p:sp>
        <p:nvSpPr>
          <p:cNvPr id="4" name="TextBox 19">
            <a:extLst>
              <a:ext uri="{FF2B5EF4-FFF2-40B4-BE49-F238E27FC236}">
                <a16:creationId xmlns:a16="http://schemas.microsoft.com/office/drawing/2014/main" id="{1BB5356C-113E-2921-3938-C486D5E3C3DF}"/>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Exercise 3:</a:t>
            </a:r>
          </a:p>
        </p:txBody>
      </p:sp>
    </p:spTree>
    <p:extLst>
      <p:ext uri="{BB962C8B-B14F-4D97-AF65-F5344CB8AC3E}">
        <p14:creationId xmlns:p14="http://schemas.microsoft.com/office/powerpoint/2010/main" val="31044237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CE44561-938A-0D99-9A7C-18C36F89957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127</a:t>
            </a:fld>
            <a:endParaRPr lang="en-GB" spc="80" noProof="0"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89040415-E615-5D00-B33C-CECC3CD9B75B}"/>
                  </a:ext>
                </a:extLst>
              </p:cNvPr>
              <p:cNvSpPr txBox="1"/>
              <p:nvPr/>
            </p:nvSpPr>
            <p:spPr>
              <a:xfrm>
                <a:off x="560730" y="2147826"/>
                <a:ext cx="9571608" cy="4147161"/>
              </a:xfrm>
              <a:prstGeom prst="rect">
                <a:avLst/>
              </a:prstGeom>
              <a:noFill/>
            </p:spPr>
            <p:txBody>
              <a:bodyPr wrap="square">
                <a:spAutoFit/>
              </a:bodyPr>
              <a:lstStyle/>
              <a:p>
                <a:pPr algn="just"/>
                <a:r>
                  <a:rPr lang="en-GB" sz="2000" noProof="0" dirty="0"/>
                  <a:t>Over the course of a year, each square meter of forest produces 0.0002 kW </a:t>
                </a:r>
                <a14:m>
                  <m:oMath xmlns:m="http://schemas.openxmlformats.org/officeDocument/2006/math">
                    <m:r>
                      <a:rPr lang="en-GB" sz="2000" i="1" noProof="0" smtClean="0">
                        <a:latin typeface="Cambria Math" panose="02040503050406030204" pitchFamily="18" charset="0"/>
                      </a:rPr>
                      <m:t>×</m:t>
                    </m:r>
                  </m:oMath>
                </a14:m>
                <a:r>
                  <a:rPr lang="en-GB" sz="2000" noProof="0" dirty="0"/>
                  <a:t> 8,760 h = 1.752 kWh of chemical energy.</a:t>
                </a:r>
              </a:p>
              <a:p>
                <a:pPr algn="just"/>
                <a:endParaRPr lang="en-GB" sz="2000" noProof="0" dirty="0"/>
              </a:p>
              <a:p>
                <a:pPr algn="just"/>
                <a:r>
                  <a:rPr lang="en-GB" sz="2000" noProof="0" dirty="0"/>
                  <a:t>However, with a conversion efficiency of 40%, only 1.752 kWh </a:t>
                </a:r>
                <a14:m>
                  <m:oMath xmlns:m="http://schemas.openxmlformats.org/officeDocument/2006/math">
                    <m:r>
                      <a:rPr lang="en-GB" sz="2000" i="1" noProof="0" smtClean="0">
                        <a:latin typeface="Cambria Math" panose="02040503050406030204" pitchFamily="18" charset="0"/>
                      </a:rPr>
                      <m:t>×</m:t>
                    </m:r>
                  </m:oMath>
                </a14:m>
                <a:r>
                  <a:rPr lang="en-GB" sz="2000" noProof="0" dirty="0"/>
                  <a:t> 0.4 </a:t>
                </a:r>
                <a14:m>
                  <m:oMath xmlns:m="http://schemas.openxmlformats.org/officeDocument/2006/math">
                    <m:r>
                      <a:rPr lang="en-GB" sz="2000" i="1" noProof="0" smtClean="0">
                        <a:latin typeface="Cambria Math" panose="02040503050406030204" pitchFamily="18" charset="0"/>
                      </a:rPr>
                      <m:t>≈</m:t>
                    </m:r>
                  </m:oMath>
                </a14:m>
                <a:r>
                  <a:rPr lang="en-GB" sz="2000" noProof="0" dirty="0"/>
                  <a:t> 0.7 kWh of electrical energy is generated per square meter of forest per year.</a:t>
                </a:r>
              </a:p>
              <a:p>
                <a:pPr algn="just"/>
                <a:endParaRPr lang="en-GB" sz="2000" noProof="0" dirty="0"/>
              </a:p>
              <a:p>
                <a:pPr algn="just"/>
                <a:r>
                  <a:rPr lang="en-GB" sz="2000" noProof="0" dirty="0"/>
                  <a:t>To meet Belgium's electricity consumption of 78.4 TWh (or 78.4 </a:t>
                </a:r>
                <a14:m>
                  <m:oMath xmlns:m="http://schemas.openxmlformats.org/officeDocument/2006/math">
                    <m:r>
                      <a:rPr lang="en-GB" sz="2000" i="1" noProof="0" smtClean="0">
                        <a:latin typeface="Cambria Math" panose="02040503050406030204" pitchFamily="18" charset="0"/>
                      </a:rPr>
                      <m:t>× </m:t>
                    </m:r>
                  </m:oMath>
                </a14:m>
                <a:r>
                  <a:rPr lang="en-GB" sz="2000" noProof="0" dirty="0"/>
                  <a:t>10⁹ kWh), the amount of land required for forest growth is therefore equal to:</a:t>
                </a:r>
              </a:p>
              <a:p>
                <a:endParaRPr lang="en-GB" sz="1000" noProof="0" dirty="0"/>
              </a:p>
              <a:p>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corps)"/>
                            <a:cs typeface="Arial" panose="020B0604020202020204" pitchFamily="34" charset="0"/>
                          </a:rPr>
                          <m:t>78.4 </m:t>
                        </m:r>
                        <m:r>
                          <m:rPr>
                            <m:nor/>
                          </m:rPr>
                          <a:rPr lang="en-GB" sz="2000" b="0" i="0" noProof="0" smtClean="0">
                            <a:latin typeface="Arial (corps)"/>
                            <a:ea typeface="Cambria Math" panose="02040503050406030204" pitchFamily="18" charset="0"/>
                            <a:cs typeface="Arial" panose="020B0604020202020204" pitchFamily="34" charset="0"/>
                          </a:rPr>
                          <m:t>×</m:t>
                        </m:r>
                        <m:r>
                          <m:rPr>
                            <m:nor/>
                          </m:rPr>
                          <a:rPr lang="en-GB" sz="2000" b="0" i="0" noProof="0" smtClean="0">
                            <a:latin typeface="Arial (corps)"/>
                            <a:ea typeface="Cambria Math" panose="02040503050406030204" pitchFamily="18" charset="0"/>
                            <a:cs typeface="Arial" panose="020B0604020202020204" pitchFamily="34" charset="0"/>
                          </a:rPr>
                          <m:t> 10⁹</m:t>
                        </m:r>
                        <m:r>
                          <a:rPr lang="en-GB" sz="2000" b="0" i="1" noProof="0" smtClean="0">
                            <a:latin typeface="Cambria Math" panose="02040503050406030204" pitchFamily="18" charset="0"/>
                          </a:rPr>
                          <m:t> </m:t>
                        </m:r>
                        <m:r>
                          <m:rPr>
                            <m:nor/>
                          </m:rPr>
                          <a:rPr lang="en-GB" sz="2000" b="0" i="0" noProof="0" smtClean="0">
                            <a:latin typeface="Arial (corps)"/>
                          </a:rPr>
                          <m:t>kWh</m:t>
                        </m:r>
                      </m:num>
                      <m:den>
                        <m:r>
                          <m:rPr>
                            <m:nor/>
                          </m:rPr>
                          <a:rPr lang="en-GB" sz="2000" b="0" i="0" noProof="0" smtClean="0">
                            <a:latin typeface="Arial (corps)"/>
                            <a:cs typeface="Arial" panose="020B0604020202020204" pitchFamily="34" charset="0"/>
                          </a:rPr>
                          <m:t>0.7</m:t>
                        </m:r>
                        <m:r>
                          <a:rPr lang="en-GB" sz="2000" b="0" i="1" noProof="0" smtClean="0">
                            <a:latin typeface="Cambria Math" panose="02040503050406030204" pitchFamily="18" charset="0"/>
                            <a:cs typeface="Arial" panose="020B0604020202020204" pitchFamily="34" charset="0"/>
                          </a:rPr>
                          <m:t> </m:t>
                        </m:r>
                        <m:r>
                          <m:rPr>
                            <m:nor/>
                          </m:rPr>
                          <a:rPr lang="en-GB" sz="2000" b="0" i="0" noProof="0" smtClean="0">
                            <a:latin typeface="Arial (corps)"/>
                            <a:cs typeface="Arial" panose="020B0604020202020204" pitchFamily="34" charset="0"/>
                          </a:rPr>
                          <m:t>kWh</m:t>
                        </m:r>
                        <m:r>
                          <m:rPr>
                            <m:nor/>
                          </m:rPr>
                          <a:rPr lang="en-GB" sz="2000" b="0" i="0" noProof="0" smtClean="0">
                            <a:latin typeface="Arial (corps)"/>
                            <a:cs typeface="Arial" panose="020B0604020202020204" pitchFamily="34" charset="0"/>
                          </a:rPr>
                          <m:t>/</m:t>
                        </m:r>
                        <m:r>
                          <m:rPr>
                            <m:nor/>
                          </m:rPr>
                          <a:rPr lang="en-GB" sz="2000" b="0" i="0" noProof="0" smtClean="0">
                            <a:latin typeface="Arial (corps)"/>
                            <a:cs typeface="Arial" panose="020B0604020202020204" pitchFamily="34" charset="0"/>
                          </a:rPr>
                          <m:t>m</m:t>
                        </m:r>
                        <m:r>
                          <m:rPr>
                            <m:nor/>
                          </m:rPr>
                          <a:rPr lang="en-GB" sz="2000" b="0" i="0" noProof="0" smtClean="0">
                            <a:latin typeface="Arial (corps)"/>
                            <a:cs typeface="Arial" panose="020B0604020202020204" pitchFamily="34" charset="0"/>
                          </a:rPr>
                          <m:t>²</m:t>
                        </m:r>
                      </m:den>
                    </m:f>
                    <m:r>
                      <a:rPr lang="en-GB" sz="2000" i="1" noProof="0" smtClean="0">
                        <a:latin typeface="Cambria Math" panose="02040503050406030204" pitchFamily="18" charset="0"/>
                        <a:ea typeface="Cambria Math" panose="02040503050406030204" pitchFamily="18" charset="0"/>
                      </a:rPr>
                      <m:t>≈</m:t>
                    </m:r>
                    <m:r>
                      <m:rPr>
                        <m:nor/>
                      </m:rPr>
                      <a:rPr lang="en-GB" sz="2000" i="0" noProof="0" smtClean="0">
                        <a:latin typeface="Arial (corps)"/>
                        <a:ea typeface="Cambria Math" panose="02040503050406030204" pitchFamily="18" charset="0"/>
                        <a:cs typeface="Arial" panose="020B0604020202020204" pitchFamily="34" charset="0"/>
                      </a:rPr>
                      <m:t>112</m:t>
                    </m:r>
                    <m:r>
                      <m:rPr>
                        <m:nor/>
                      </m:rPr>
                      <a:rPr lang="en-GB" sz="2000" b="0" i="0" noProof="0" smtClean="0">
                        <a:latin typeface="Arial (corps)"/>
                        <a:ea typeface="Cambria Math" panose="02040503050406030204" pitchFamily="18" charset="0"/>
                        <a:cs typeface="Arial" panose="020B0604020202020204" pitchFamily="34" charset="0"/>
                      </a:rPr>
                      <m:t> </m:t>
                    </m:r>
                    <m:r>
                      <m:rPr>
                        <m:nor/>
                      </m:rPr>
                      <a:rPr lang="en-GB" sz="2000" i="0" noProof="0" smtClean="0">
                        <a:latin typeface="Arial (corps)"/>
                        <a:ea typeface="Cambria Math" panose="02040503050406030204" pitchFamily="18" charset="0"/>
                        <a:cs typeface="Arial" panose="020B0604020202020204" pitchFamily="34" charset="0"/>
                      </a:rPr>
                      <m:t>×</m:t>
                    </m:r>
                    <m:r>
                      <m:rPr>
                        <m:nor/>
                      </m:rPr>
                      <a:rPr lang="en-GB" sz="2000" b="0" i="0" noProof="0" smtClean="0">
                        <a:latin typeface="Arial (corps)"/>
                        <a:ea typeface="Cambria Math" panose="02040503050406030204" pitchFamily="18" charset="0"/>
                        <a:cs typeface="Arial" panose="020B0604020202020204" pitchFamily="34" charset="0"/>
                      </a:rPr>
                      <m:t> </m:t>
                    </m:r>
                    <m:r>
                      <m:rPr>
                        <m:nor/>
                      </m:rPr>
                      <a:rPr lang="en-GB" sz="2000" noProof="0" smtClean="0">
                        <a:latin typeface="Arial (corps)"/>
                      </a:rPr>
                      <m:t>10⁹</m:t>
                    </m:r>
                    <m:r>
                      <m:rPr>
                        <m:nor/>
                      </m:rPr>
                      <a:rPr lang="en-GB" sz="2000" b="0" i="0" noProof="0" smtClean="0">
                        <a:latin typeface="Arial (corps)"/>
                      </a:rPr>
                      <m:t> </m:t>
                    </m:r>
                    <m:r>
                      <m:rPr>
                        <m:nor/>
                      </m:rPr>
                      <a:rPr lang="en-GB" sz="2000" b="0" i="0" noProof="0" smtClean="0">
                        <a:latin typeface="Arial (corps)"/>
                      </a:rPr>
                      <m:t>m</m:t>
                    </m:r>
                    <m:r>
                      <m:rPr>
                        <m:nor/>
                      </m:rPr>
                      <a:rPr lang="en-GB" sz="2000" b="0" i="0" noProof="0" smtClean="0">
                        <a:latin typeface="Arial (corps)"/>
                      </a:rPr>
                      <m:t>²</m:t>
                    </m:r>
                    <m:r>
                      <a:rPr lang="en-GB" sz="2000" b="0" i="1" noProof="0" smtClean="0">
                        <a:latin typeface="Cambria Math" panose="02040503050406030204" pitchFamily="18" charset="0"/>
                        <a:ea typeface="Cambria Math" panose="02040503050406030204" pitchFamily="18" charset="0"/>
                      </a:rPr>
                      <m:t>=</m:t>
                    </m:r>
                    <m:r>
                      <m:rPr>
                        <m:nor/>
                      </m:rPr>
                      <a:rPr lang="en-GB" sz="2000" i="0" noProof="0" smtClean="0">
                        <a:latin typeface="Arial (corps)"/>
                        <a:ea typeface="Cambria Math" panose="02040503050406030204" pitchFamily="18" charset="0"/>
                        <a:cs typeface="Arial" panose="020B0604020202020204" pitchFamily="34" charset="0"/>
                      </a:rPr>
                      <m:t>112,000 </m:t>
                    </m:r>
                    <m:r>
                      <m:rPr>
                        <m:nor/>
                      </m:rPr>
                      <a:rPr lang="en-GB" sz="2000" i="0" noProof="0" smtClean="0">
                        <a:latin typeface="Arial (corps)"/>
                        <a:ea typeface="Cambria Math" panose="02040503050406030204" pitchFamily="18" charset="0"/>
                        <a:cs typeface="Arial" panose="020B0604020202020204" pitchFamily="34" charset="0"/>
                      </a:rPr>
                      <m:t>km</m:t>
                    </m:r>
                    <m:r>
                      <m:rPr>
                        <m:nor/>
                      </m:rPr>
                      <a:rPr lang="en-GB" sz="2000" i="0" noProof="0" smtClean="0">
                        <a:latin typeface="Arial (corps)"/>
                        <a:ea typeface="Cambria Math" panose="02040503050406030204" pitchFamily="18" charset="0"/>
                        <a:cs typeface="Arial" panose="020B0604020202020204" pitchFamily="34" charset="0"/>
                      </a:rPr>
                      <m:t>²</m:t>
                    </m:r>
                  </m:oMath>
                </a14:m>
                <a:r>
                  <a:rPr lang="en-GB" sz="2000" noProof="0" dirty="0"/>
                  <a:t>.</a:t>
                </a:r>
              </a:p>
              <a:p>
                <a:endParaRPr lang="en-GB" sz="2000" noProof="0" dirty="0"/>
              </a:p>
              <a:p>
                <a:pPr algn="just"/>
                <a:r>
                  <a:rPr lang="en-GB" sz="2000" noProof="0" dirty="0"/>
                  <a:t>This means that 112,000 km² of land would need to be dedicated to growing forests, which is approximately 3.6 times the size of Belgium.</a:t>
                </a:r>
              </a:p>
            </p:txBody>
          </p:sp>
        </mc:Choice>
        <mc:Fallback xmlns="">
          <p:sp>
            <p:nvSpPr>
              <p:cNvPr id="4" name="ZoneTexte 3">
                <a:extLst>
                  <a:ext uri="{FF2B5EF4-FFF2-40B4-BE49-F238E27FC236}">
                    <a16:creationId xmlns:a16="http://schemas.microsoft.com/office/drawing/2014/main" id="{89040415-E615-5D00-B33C-CECC3CD9B75B}"/>
                  </a:ext>
                </a:extLst>
              </p:cNvPr>
              <p:cNvSpPr txBox="1">
                <a:spLocks noRot="1" noChangeAspect="1" noMove="1" noResize="1" noEditPoints="1" noAdjustHandles="1" noChangeArrowheads="1" noChangeShapeType="1" noTextEdit="1"/>
              </p:cNvSpPr>
              <p:nvPr/>
            </p:nvSpPr>
            <p:spPr>
              <a:xfrm>
                <a:off x="560730" y="2147826"/>
                <a:ext cx="9571608" cy="4147161"/>
              </a:xfrm>
              <a:prstGeom prst="rect">
                <a:avLst/>
              </a:prstGeom>
              <a:blipFill>
                <a:blip r:embed="rId2"/>
                <a:stretch>
                  <a:fillRect l="-701" t="-587" r="-637" b="-1615"/>
                </a:stretch>
              </a:blipFill>
            </p:spPr>
            <p:txBody>
              <a:bodyPr/>
              <a:lstStyle/>
              <a:p>
                <a:r>
                  <a:rPr lang="en-US">
                    <a:noFill/>
                  </a:rPr>
                  <a:t> </a:t>
                </a:r>
              </a:p>
            </p:txBody>
          </p:sp>
        </mc:Fallback>
      </mc:AlternateContent>
      <p:sp>
        <p:nvSpPr>
          <p:cNvPr id="5" name="TextBox 19">
            <a:extLst>
              <a:ext uri="{FF2B5EF4-FFF2-40B4-BE49-F238E27FC236}">
                <a16:creationId xmlns:a16="http://schemas.microsoft.com/office/drawing/2014/main" id="{0A9A83FC-13D4-BC7C-7B10-E81AE0EBD44E}"/>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Solution:</a:t>
            </a:r>
          </a:p>
        </p:txBody>
      </p:sp>
    </p:spTree>
    <p:extLst>
      <p:ext uri="{BB962C8B-B14F-4D97-AF65-F5344CB8AC3E}">
        <p14:creationId xmlns:p14="http://schemas.microsoft.com/office/powerpoint/2010/main" val="40023315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A5D7FA77-EA3B-3922-C3CC-03F063498B92}"/>
              </a:ext>
            </a:extLst>
          </p:cNvPr>
          <p:cNvGrpSpPr/>
          <p:nvPr/>
        </p:nvGrpSpPr>
        <p:grpSpPr>
          <a:xfrm>
            <a:off x="6210491" y="4166878"/>
            <a:ext cx="3887122" cy="2847543"/>
            <a:chOff x="2594002" y="4298231"/>
            <a:chExt cx="4986624" cy="3652988"/>
          </a:xfrm>
        </p:grpSpPr>
        <p:sp>
          <p:nvSpPr>
            <p:cNvPr id="27" name="TextBox 26">
              <a:extLst>
                <a:ext uri="{FF2B5EF4-FFF2-40B4-BE49-F238E27FC236}">
                  <a16:creationId xmlns:a16="http://schemas.microsoft.com/office/drawing/2014/main" id="{CAC62AF6-715E-F367-8A64-869F3A930136}"/>
                </a:ext>
              </a:extLst>
            </p:cNvPr>
            <p:cNvSpPr txBox="1"/>
            <p:nvPr/>
          </p:nvSpPr>
          <p:spPr>
            <a:xfrm>
              <a:off x="2594002" y="7280003"/>
              <a:ext cx="4986624" cy="671216"/>
            </a:xfrm>
            <a:prstGeom prst="rect">
              <a:avLst/>
            </a:prstGeom>
            <a:noFill/>
          </p:spPr>
          <p:txBody>
            <a:bodyPr wrap="square" rtlCol="0">
              <a:spAutoFit/>
            </a:bodyPr>
            <a:lstStyle/>
            <a:p>
              <a:pPr algn="ctr"/>
              <a:r>
                <a:rPr lang="en-GB" sz="1400" b="0" i="1" noProof="0" dirty="0">
                  <a:effectLst/>
                  <a:latin typeface="Arial" panose="020B0604020202020204" pitchFamily="34" charset="0"/>
                  <a:cs typeface="Arial" panose="020B0604020202020204" pitchFamily="34" charset="0"/>
                </a:rPr>
                <a:t>Qualitas Health algae cultivation site</a:t>
              </a:r>
            </a:p>
            <a:p>
              <a:pPr algn="ctr"/>
              <a:r>
                <a:rPr lang="en-GB" sz="1400" b="0" i="1" noProof="0" dirty="0">
                  <a:effectLst/>
                  <a:latin typeface="Arial" panose="020B0604020202020204" pitchFamily="34" charset="0"/>
                  <a:cs typeface="Arial" panose="020B0604020202020204" pitchFamily="34" charset="0"/>
                </a:rPr>
                <a:t>in Imperial</a:t>
              </a:r>
              <a:r>
                <a:rPr lang="en-GB" sz="1400" i="1" noProof="0" dirty="0">
                  <a:latin typeface="Arial" panose="020B0604020202020204" pitchFamily="34" charset="0"/>
                  <a:cs typeface="Arial" panose="020B0604020202020204" pitchFamily="34" charset="0"/>
                </a:rPr>
                <a:t> (</a:t>
              </a:r>
              <a:r>
                <a:rPr lang="en-GB" sz="1400" b="0" i="1" noProof="0" dirty="0">
                  <a:effectLst/>
                  <a:latin typeface="Arial" panose="020B0604020202020204" pitchFamily="34" charset="0"/>
                  <a:cs typeface="Arial" panose="020B0604020202020204" pitchFamily="34" charset="0"/>
                </a:rPr>
                <a:t>Texas).</a:t>
              </a:r>
              <a:r>
                <a:rPr lang="en-GB" sz="1400" b="1" baseline="30000" noProof="0" dirty="0">
                  <a:effectLst/>
                  <a:latin typeface="Arial" panose="020B0604020202020204" pitchFamily="34" charset="0"/>
                  <a:cs typeface="Arial" panose="020B0604020202020204" pitchFamily="34" charset="0"/>
                </a:rPr>
                <a:t>2</a:t>
              </a:r>
              <a:endParaRPr lang="en-GB" sz="1400" b="1" baseline="30000" noProof="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321A478-9915-C658-C18F-C0978DDA2929}"/>
                </a:ext>
              </a:extLst>
            </p:cNvPr>
            <p:cNvGrpSpPr/>
            <p:nvPr/>
          </p:nvGrpSpPr>
          <p:grpSpPr>
            <a:xfrm>
              <a:off x="2898582" y="4298231"/>
              <a:ext cx="4377465" cy="2907955"/>
              <a:chOff x="2298700" y="4397374"/>
              <a:chExt cx="4675187" cy="3105732"/>
            </a:xfrm>
          </p:grpSpPr>
          <p:pic>
            <p:nvPicPr>
              <p:cNvPr id="13314" name="Picture 2">
                <a:extLst>
                  <a:ext uri="{FF2B5EF4-FFF2-40B4-BE49-F238E27FC236}">
                    <a16:creationId xmlns:a16="http://schemas.microsoft.com/office/drawing/2014/main" id="{EA0AFEFE-FF4A-C3EA-EC73-4B7F4028FD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73" b="5983"/>
              <a:stretch/>
            </p:blipFill>
            <p:spPr bwMode="auto">
              <a:xfrm>
                <a:off x="2298700" y="4397375"/>
                <a:ext cx="4675187" cy="31057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2FAE48-82D4-5993-0EE5-19B8D6F1F2E8}"/>
                  </a:ext>
                </a:extLst>
              </p:cNvPr>
              <p:cNvSpPr/>
              <p:nvPr/>
            </p:nvSpPr>
            <p:spPr>
              <a:xfrm>
                <a:off x="2298700" y="4397374"/>
                <a:ext cx="4675187" cy="310573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5" name="Slide Number Placeholder 6">
            <a:extLst>
              <a:ext uri="{FF2B5EF4-FFF2-40B4-BE49-F238E27FC236}">
                <a16:creationId xmlns:a16="http://schemas.microsoft.com/office/drawing/2014/main" id="{C7CFFC8D-61AD-AE46-A57C-1515BA3954D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128</a:t>
            </a:fld>
            <a:endParaRPr lang="en-GB" spc="80" noProof="0"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C357E2A-D619-4085-741F-2677D405E0A3}"/>
                  </a:ext>
                </a:extLst>
              </p:cNvPr>
              <p:cNvSpPr txBox="1"/>
              <p:nvPr/>
            </p:nvSpPr>
            <p:spPr>
              <a:xfrm>
                <a:off x="560729" y="1617666"/>
                <a:ext cx="9571609" cy="4307974"/>
              </a:xfrm>
              <a:prstGeom prst="rect">
                <a:avLst/>
              </a:prstGeom>
              <a:noFill/>
            </p:spPr>
            <p:txBody>
              <a:bodyPr wrap="square">
                <a:spAutoFit/>
              </a:bodyPr>
              <a:lstStyle/>
              <a:p>
                <a:pPr algn="just"/>
                <a:r>
                  <a:rPr lang="en-GB" sz="2000" noProof="0" dirty="0"/>
                  <a:t>Algae are plants that are no more efficient at photosynthesis than their terrestrial counterparts. However, when grown in water with enriched CO₂, they can achieve a production rate of up to 4 W/m², requiring 60 g of CO₂ per m² per day.</a:t>
                </a:r>
              </a:p>
              <a:p>
                <a:pPr algn="just"/>
                <a:endParaRPr lang="en-GB" sz="2000" noProof="0" dirty="0"/>
              </a:p>
              <a:p>
                <a:pPr algn="just"/>
                <a:r>
                  <a:rPr lang="en-GB" sz="2000" noProof="0" dirty="0"/>
                  <a:t>In 2022, CO₂ emissions from Belgium's electricity and heat producers amounted to 15 million tons</a:t>
                </a:r>
                <a:r>
                  <a:rPr lang="en-GB" sz="500" noProof="0" dirty="0"/>
                  <a:t> </a:t>
                </a:r>
                <a:r>
                  <a:rPr lang="en-GB" baseline="30000" noProof="0" dirty="0"/>
                  <a:t>1</a:t>
                </a:r>
                <a:r>
                  <a:rPr lang="en-GB" sz="2000" noProof="0" dirty="0"/>
                  <a:t>. This corresponds to approximately 1.3 tons per person. If all these CO₂ emissions were captured, they could support:</a:t>
                </a:r>
              </a:p>
              <a:p>
                <a:pPr algn="just"/>
                <a:endParaRPr lang="en-GB" sz="1000" i="1" noProof="0" dirty="0">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1.3 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corps)"/>
                            </a:rPr>
                            <m:t>10</m:t>
                          </m:r>
                          <m:r>
                            <m:rPr>
                              <m:nor/>
                            </m:rPr>
                            <a:rPr lang="en-GB" sz="2000" baseline="30000" noProof="0">
                              <a:latin typeface="Arial (corps)"/>
                            </a:rPr>
                            <m:t>6</m:t>
                          </m:r>
                        </m:num>
                        <m:den>
                          <m:r>
                            <m:rPr>
                              <m:nor/>
                            </m:rPr>
                            <a:rPr lang="en-GB" sz="2000" b="0" i="0" noProof="0" smtClean="0">
                              <a:latin typeface="Arial" panose="020B0604020202020204" pitchFamily="34" charset="0"/>
                              <a:cs typeface="Arial" panose="020B0604020202020204" pitchFamily="34" charset="0"/>
                            </a:rPr>
                            <m:t>60 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365</m:t>
                          </m:r>
                        </m:den>
                      </m:f>
                      <m:r>
                        <a:rPr lang="en-GB" sz="2000" i="1" noProof="0" smtClean="0">
                          <a:latin typeface="Cambria Math" panose="02040503050406030204" pitchFamily="18" charset="0"/>
                          <a:ea typeface="Cambria Math" panose="02040503050406030204" pitchFamily="18" charset="0"/>
                        </a:rPr>
                        <m:t>≈</m:t>
                      </m:r>
                      <m:r>
                        <m:rPr>
                          <m:nor/>
                        </m:rPr>
                        <a:rPr lang="en-GB" sz="2000" noProof="0" smtClean="0"/>
                        <m:t>60 </m:t>
                      </m:r>
                      <m:r>
                        <m:rPr>
                          <m:nor/>
                        </m:rPr>
                        <a:rPr lang="en-GB" sz="2000" noProof="0" smtClean="0"/>
                        <m:t>m</m:t>
                      </m:r>
                      <m:r>
                        <m:rPr>
                          <m:nor/>
                        </m:rPr>
                        <a:rPr lang="en-GB" sz="2000" noProof="0" smtClean="0"/>
                        <m:t>² </m:t>
                      </m:r>
                      <m:r>
                        <m:rPr>
                          <m:nor/>
                        </m:rPr>
                        <a:rPr lang="en-GB" sz="2000" noProof="0" smtClean="0"/>
                        <m:t>of</m:t>
                      </m:r>
                      <m:r>
                        <m:rPr>
                          <m:nor/>
                        </m:rPr>
                        <a:rPr lang="en-GB" sz="2000" noProof="0" smtClean="0"/>
                        <m:t> </m:t>
                      </m:r>
                      <m:r>
                        <m:rPr>
                          <m:nor/>
                        </m:rPr>
                        <a:rPr lang="en-GB" sz="2000" noProof="0" smtClean="0"/>
                        <m:t>algae</m:t>
                      </m:r>
                      <m:r>
                        <m:rPr>
                          <m:nor/>
                        </m:rPr>
                        <a:rPr lang="en-GB" sz="2000" noProof="0" smtClean="0"/>
                        <m:t> </m:t>
                      </m:r>
                      <m:r>
                        <m:rPr>
                          <m:nor/>
                        </m:rPr>
                        <a:rPr lang="en-GB" sz="2000" noProof="0" smtClean="0"/>
                        <m:t>ponds</m:t>
                      </m:r>
                      <m:r>
                        <m:rPr>
                          <m:nor/>
                        </m:rPr>
                        <a:rPr lang="en-GB" sz="2000" noProof="0" smtClean="0"/>
                        <m:t> </m:t>
                      </m:r>
                      <m:r>
                        <m:rPr>
                          <m:nor/>
                        </m:rPr>
                        <a:rPr lang="en-GB" sz="2000" noProof="0" smtClean="0"/>
                        <m:t>per</m:t>
                      </m:r>
                      <m:r>
                        <m:rPr>
                          <m:nor/>
                        </m:rPr>
                        <a:rPr lang="en-GB" sz="2000" noProof="0" smtClean="0"/>
                        <m:t> </m:t>
                      </m:r>
                      <m:r>
                        <m:rPr>
                          <m:nor/>
                        </m:rPr>
                        <a:rPr lang="en-GB" sz="2000" noProof="0" smtClean="0"/>
                        <m:t>person</m:t>
                      </m:r>
                      <m:r>
                        <m:rPr>
                          <m:nor/>
                        </m:rPr>
                        <a:rPr lang="en-GB" sz="2000" b="0" i="0" noProof="0" smtClean="0"/>
                        <m:t>.</m:t>
                      </m:r>
                    </m:oMath>
                  </m:oMathPara>
                </a14:m>
                <a:endParaRPr lang="en-GB" sz="2000" noProof="0" dirty="0"/>
              </a:p>
              <a:p>
                <a:pPr algn="just"/>
                <a:endParaRPr lang="en-GB" sz="2000" noProof="0" dirty="0"/>
              </a:p>
              <a:p>
                <a:pPr algn="just"/>
                <a:r>
                  <a:rPr lang="en-GB" sz="2000" noProof="0" dirty="0"/>
                  <a:t>These algae ponds would produce:</a:t>
                </a:r>
              </a:p>
              <a:p>
                <a:pPr algn="just"/>
                <a:endParaRPr lang="en-GB" sz="1000" noProof="0" dirty="0"/>
              </a:p>
              <a:p>
                <a:pPr algn="just"/>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4 </m:t>
                        </m:r>
                        <m:r>
                          <m:rPr>
                            <m:nor/>
                          </m:rPr>
                          <a:rPr lang="en-GB" sz="2000" b="0" i="0" noProof="0" smtClean="0">
                            <a:latin typeface="Arial" panose="020B0604020202020204" pitchFamily="34" charset="0"/>
                            <a:cs typeface="Arial" panose="020B0604020202020204" pitchFamily="34" charset="0"/>
                          </a:rPr>
                          <m:t>W</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m</m:t>
                        </m:r>
                        <m:r>
                          <m:rPr>
                            <m:nor/>
                          </m:rPr>
                          <a:rPr lang="en-GB" sz="2000" b="0" i="0" noProof="0" smtClean="0">
                            <a:latin typeface="Arial" panose="020B0604020202020204" pitchFamily="34" charset="0"/>
                            <a:cs typeface="Arial" panose="020B0604020202020204" pitchFamily="34" charset="0"/>
                          </a:rPr>
                          <m:t>²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num>
                      <m:den>
                        <m:r>
                          <m:rPr>
                            <m:nor/>
                          </m:rPr>
                          <a:rPr lang="en-GB" sz="2000" b="0" i="0" noProof="0" smtClean="0">
                            <a:latin typeface="Arial" panose="020B0604020202020204" pitchFamily="34" charset="0"/>
                            <a:cs typeface="Arial" panose="020B0604020202020204" pitchFamily="34" charset="0"/>
                          </a:rPr>
                          <m:t>1,000</m:t>
                        </m:r>
                      </m:den>
                    </m:f>
                    <m:r>
                      <m:rPr>
                        <m:nor/>
                      </m:rPr>
                      <a:rPr lang="en-GB" sz="2000" b="0" i="0" noProof="0" smtClean="0">
                        <a:latin typeface="Cambria Math" panose="02040503050406030204" pitchFamily="18"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60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b="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6</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endParaRPr lang="en-GB" sz="2000" noProof="0" dirty="0"/>
              </a:p>
            </p:txBody>
          </p:sp>
        </mc:Choice>
        <mc:Fallback xmlns="">
          <p:sp>
            <p:nvSpPr>
              <p:cNvPr id="7" name="ZoneTexte 6">
                <a:extLst>
                  <a:ext uri="{FF2B5EF4-FFF2-40B4-BE49-F238E27FC236}">
                    <a16:creationId xmlns:a16="http://schemas.microsoft.com/office/drawing/2014/main" id="{FC357E2A-D619-4085-741F-2677D405E0A3}"/>
                  </a:ext>
                </a:extLst>
              </p:cNvPr>
              <p:cNvSpPr txBox="1">
                <a:spLocks noRot="1" noChangeAspect="1" noMove="1" noResize="1" noEditPoints="1" noAdjustHandles="1" noChangeArrowheads="1" noChangeShapeType="1" noTextEdit="1"/>
              </p:cNvSpPr>
              <p:nvPr/>
            </p:nvSpPr>
            <p:spPr>
              <a:xfrm>
                <a:off x="560729" y="1617666"/>
                <a:ext cx="9571609" cy="4307974"/>
              </a:xfrm>
              <a:prstGeom prst="rect">
                <a:avLst/>
              </a:prstGeom>
              <a:blipFill>
                <a:blip r:embed="rId3"/>
                <a:stretch>
                  <a:fillRect l="-701" t="-566" r="-637"/>
                </a:stretch>
              </a:blipFill>
            </p:spPr>
            <p:txBody>
              <a:bodyPr/>
              <a:lstStyle/>
              <a:p>
                <a:r>
                  <a:rPr lang="en-GB">
                    <a:noFill/>
                  </a:rPr>
                  <a:t> </a:t>
                </a:r>
              </a:p>
            </p:txBody>
          </p:sp>
        </mc:Fallback>
      </mc:AlternateContent>
      <p:sp>
        <p:nvSpPr>
          <p:cNvPr id="9" name="TextBox 19">
            <a:extLst>
              <a:ext uri="{FF2B5EF4-FFF2-40B4-BE49-F238E27FC236}">
                <a16:creationId xmlns:a16="http://schemas.microsoft.com/office/drawing/2014/main" id="{EB5C782C-2032-EB89-D3E0-3BBCAD73F91D}"/>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biomass – </a:t>
            </a:r>
            <a:r>
              <a:rPr lang="en-GB" sz="2400" b="1" spc="30" noProof="0" dirty="0">
                <a:solidFill>
                  <a:schemeClr val="tx1"/>
                </a:solidFill>
              </a:rPr>
              <a:t>What about algae?</a:t>
            </a:r>
            <a:endParaRPr lang="en-GB" sz="2400" b="1" noProof="0" dirty="0">
              <a:solidFill>
                <a:schemeClr val="tx1"/>
              </a:solidFill>
            </a:endParaRPr>
          </a:p>
        </p:txBody>
      </p:sp>
      <p:sp>
        <p:nvSpPr>
          <p:cNvPr id="13" name="ZoneTexte 12">
            <a:extLst>
              <a:ext uri="{FF2B5EF4-FFF2-40B4-BE49-F238E27FC236}">
                <a16:creationId xmlns:a16="http://schemas.microsoft.com/office/drawing/2014/main" id="{E37B2570-A375-AD79-70A1-EC5590F09A93}"/>
              </a:ext>
            </a:extLst>
          </p:cNvPr>
          <p:cNvSpPr txBox="1"/>
          <p:nvPr/>
        </p:nvSpPr>
        <p:spPr>
          <a:xfrm>
            <a:off x="73181" y="7670564"/>
            <a:ext cx="9471269"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2</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4"/>
              </a:rPr>
              <a:t>Cox, J. (2018, October 26). Growing algae more sustainably for biofuel production. Walter Scott, Jr. College of Engineering. </a:t>
            </a:r>
            <a:endParaRPr lang="en-GB" sz="1100" noProof="0" dirty="0">
              <a:latin typeface="+mj-lt"/>
            </a:endParaRPr>
          </a:p>
        </p:txBody>
      </p:sp>
      <p:sp>
        <p:nvSpPr>
          <p:cNvPr id="6" name="ZoneTexte 5">
            <a:extLst>
              <a:ext uri="{FF2B5EF4-FFF2-40B4-BE49-F238E27FC236}">
                <a16:creationId xmlns:a16="http://schemas.microsoft.com/office/drawing/2014/main" id="{22FF72BD-2887-5897-4D36-3E4D2E6E3D48}"/>
              </a:ext>
            </a:extLst>
          </p:cNvPr>
          <p:cNvSpPr txBox="1"/>
          <p:nvPr/>
        </p:nvSpPr>
        <p:spPr>
          <a:xfrm>
            <a:off x="73181" y="7436766"/>
            <a:ext cx="534750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i="1" noProof="0" dirty="0">
                <a:solidFill>
                  <a:srgbClr val="05103E"/>
                </a:solidFill>
                <a:effectLst/>
                <a:latin typeface="+mj-lt"/>
              </a:rPr>
              <a:t> </a:t>
            </a:r>
            <a:r>
              <a:rPr lang="en-GB" sz="1050" b="0" noProof="0" dirty="0">
                <a:solidFill>
                  <a:srgbClr val="05103E"/>
                </a:solidFill>
                <a:effectLst/>
                <a:latin typeface="+mj-lt"/>
                <a:hlinkClick r:id="rId5"/>
              </a:rPr>
              <a:t>Belgium - Countries &amp; Regions - IEA. (n.d.). IEA.</a:t>
            </a:r>
            <a:endParaRPr lang="en-GB" sz="1100" noProof="0" dirty="0">
              <a:latin typeface="+mj-l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0AEE59-0D59-4C9F-B69B-88C5154DC5CF}"/>
              </a:ext>
            </a:extLst>
          </p:cNvPr>
          <p:cNvSpPr txBox="1"/>
          <p:nvPr/>
        </p:nvSpPr>
        <p:spPr>
          <a:xfrm>
            <a:off x="1528020" y="7019659"/>
            <a:ext cx="7637359"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Horizontal and stacked tubular algae reactors (Algae PARC Wageningen University).</a:t>
            </a:r>
            <a:r>
              <a:rPr lang="en-GB" sz="1400" b="1" baseline="30000" noProof="0" dirty="0">
                <a:latin typeface="Arial" panose="020B0604020202020204" pitchFamily="34" charset="0"/>
                <a:cs typeface="Arial" panose="020B0604020202020204" pitchFamily="34" charset="0"/>
              </a:rPr>
              <a:t>1</a:t>
            </a:r>
          </a:p>
        </p:txBody>
      </p:sp>
      <p:grpSp>
        <p:nvGrpSpPr>
          <p:cNvPr id="8" name="Groupe 7">
            <a:extLst>
              <a:ext uri="{FF2B5EF4-FFF2-40B4-BE49-F238E27FC236}">
                <a16:creationId xmlns:a16="http://schemas.microsoft.com/office/drawing/2014/main" id="{32B7150F-2340-4ACF-5C95-70BBB7B5E9A9}"/>
              </a:ext>
            </a:extLst>
          </p:cNvPr>
          <p:cNvGrpSpPr/>
          <p:nvPr/>
        </p:nvGrpSpPr>
        <p:grpSpPr>
          <a:xfrm>
            <a:off x="1528020" y="4205772"/>
            <a:ext cx="7637359" cy="2744603"/>
            <a:chOff x="1375792" y="3883024"/>
            <a:chExt cx="8428608" cy="3028951"/>
          </a:xfrm>
        </p:grpSpPr>
        <p:pic>
          <p:nvPicPr>
            <p:cNvPr id="11" name="Picture 10">
              <a:extLst>
                <a:ext uri="{FF2B5EF4-FFF2-40B4-BE49-F238E27FC236}">
                  <a16:creationId xmlns:a16="http://schemas.microsoft.com/office/drawing/2014/main" id="{02C6CA6D-FC7B-D846-365F-5DD59340BE5B}"/>
                </a:ext>
              </a:extLst>
            </p:cNvPr>
            <p:cNvPicPr>
              <a:picLocks noChangeAspect="1"/>
            </p:cNvPicPr>
            <p:nvPr/>
          </p:nvPicPr>
          <p:blipFill rotWithShape="1">
            <a:blip r:embed="rId2"/>
            <a:srcRect l="2688" t="1189" r="2088" b="50536"/>
            <a:stretch/>
          </p:blipFill>
          <p:spPr>
            <a:xfrm>
              <a:off x="1375792" y="3883025"/>
              <a:ext cx="4201604" cy="3028949"/>
            </a:xfrm>
            <a:prstGeom prst="rect">
              <a:avLst/>
            </a:prstGeom>
          </p:spPr>
        </p:pic>
        <p:pic>
          <p:nvPicPr>
            <p:cNvPr id="12" name="Picture 11">
              <a:extLst>
                <a:ext uri="{FF2B5EF4-FFF2-40B4-BE49-F238E27FC236}">
                  <a16:creationId xmlns:a16="http://schemas.microsoft.com/office/drawing/2014/main" id="{A94EB970-ADCA-77AD-E1E8-C57F686E7225}"/>
                </a:ext>
              </a:extLst>
            </p:cNvPr>
            <p:cNvPicPr>
              <a:picLocks noChangeAspect="1"/>
            </p:cNvPicPr>
            <p:nvPr/>
          </p:nvPicPr>
          <p:blipFill rotWithShape="1">
            <a:blip r:embed="rId2"/>
            <a:srcRect l="1341" t="54081" r="9984" b="963"/>
            <a:stretch/>
          </p:blipFill>
          <p:spPr>
            <a:xfrm>
              <a:off x="5602796" y="3883025"/>
              <a:ext cx="4201604" cy="3028950"/>
            </a:xfrm>
            <a:prstGeom prst="rect">
              <a:avLst/>
            </a:prstGeom>
          </p:spPr>
        </p:pic>
        <p:sp>
          <p:nvSpPr>
            <p:cNvPr id="2" name="Rectangle 1">
              <a:extLst>
                <a:ext uri="{FF2B5EF4-FFF2-40B4-BE49-F238E27FC236}">
                  <a16:creationId xmlns:a16="http://schemas.microsoft.com/office/drawing/2014/main" id="{69D8A996-FB64-0F8D-95BF-30C7E7B99F5A}"/>
                </a:ext>
              </a:extLst>
            </p:cNvPr>
            <p:cNvSpPr/>
            <p:nvPr/>
          </p:nvSpPr>
          <p:spPr>
            <a:xfrm>
              <a:off x="1375792" y="3883024"/>
              <a:ext cx="8428608" cy="3028950"/>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Slide Number Placeholder 6">
            <a:extLst>
              <a:ext uri="{FF2B5EF4-FFF2-40B4-BE49-F238E27FC236}">
                <a16:creationId xmlns:a16="http://schemas.microsoft.com/office/drawing/2014/main" id="{97BDB985-AE2C-E07D-771F-D65972C77A0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129</a:t>
            </a:fld>
            <a:endParaRPr lang="en-GB" spc="80" noProof="0" dirty="0"/>
          </a:p>
        </p:txBody>
      </p:sp>
      <p:sp>
        <p:nvSpPr>
          <p:cNvPr id="7" name="ZoneTexte 6">
            <a:extLst>
              <a:ext uri="{FF2B5EF4-FFF2-40B4-BE49-F238E27FC236}">
                <a16:creationId xmlns:a16="http://schemas.microsoft.com/office/drawing/2014/main" id="{E908D846-8EFA-8DBB-A3B4-C1E27A19F128}"/>
              </a:ext>
            </a:extLst>
          </p:cNvPr>
          <p:cNvSpPr txBox="1"/>
          <p:nvPr/>
        </p:nvSpPr>
        <p:spPr>
          <a:xfrm>
            <a:off x="560729" y="1159633"/>
            <a:ext cx="9571609" cy="2708434"/>
          </a:xfrm>
          <a:prstGeom prst="rect">
            <a:avLst/>
          </a:prstGeom>
          <a:noFill/>
        </p:spPr>
        <p:txBody>
          <a:bodyPr wrap="square">
            <a:spAutoFit/>
          </a:bodyPr>
          <a:lstStyle/>
          <a:p>
            <a:pPr algn="just"/>
            <a:r>
              <a:rPr lang="en-GB" sz="2000" noProof="0" dirty="0"/>
              <a:t>Hydrogen can be produced directly from the photosynthetic process at its initial stage, whereas carbohydrates require multiple chemical steps for conversion. This direct process could potentially offer a far more efficient method of energy production.</a:t>
            </a:r>
          </a:p>
          <a:p>
            <a:pPr algn="just"/>
            <a:endParaRPr lang="en-GB" sz="1000" noProof="0" dirty="0"/>
          </a:p>
          <a:p>
            <a:pPr algn="just"/>
            <a:r>
              <a:rPr lang="en-GB" sz="2000" noProof="0" dirty="0"/>
              <a:t>Research studies indicate that genetically modified algae, spread over 11 hectares in the Arizona desert, could produce 300 kg of H</a:t>
            </a:r>
            <a:r>
              <a:rPr lang="en-GB" sz="2000" baseline="-25000" noProof="0" dirty="0"/>
              <a:t>2</a:t>
            </a:r>
            <a:r>
              <a:rPr lang="en-GB" sz="2000" noProof="0" dirty="0"/>
              <a:t> per day. Since H</a:t>
            </a:r>
            <a:r>
              <a:rPr lang="en-GB" sz="2000" baseline="-25000" noProof="0" dirty="0"/>
              <a:t>2</a:t>
            </a:r>
            <a:r>
              <a:rPr lang="en-GB" sz="2000" noProof="0" dirty="0"/>
              <a:t> contains 39 kWh/kg, such an algae-to-hydrogen facility would deliver an output of approximately 4.4 W/m².</a:t>
            </a:r>
          </a:p>
        </p:txBody>
      </p:sp>
      <p:sp>
        <p:nvSpPr>
          <p:cNvPr id="9" name="TextBox 19">
            <a:extLst>
              <a:ext uri="{FF2B5EF4-FFF2-40B4-BE49-F238E27FC236}">
                <a16:creationId xmlns:a16="http://schemas.microsoft.com/office/drawing/2014/main" id="{FCF7F48D-A144-BCDF-844E-A35C816FFF4A}"/>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solidFill>
                  <a:schemeClr val="tx1"/>
                </a:solidFill>
              </a:rPr>
              <a:t>Solar biomass – </a:t>
            </a:r>
            <a:r>
              <a:rPr lang="en-GB" sz="2400" b="1" spc="30" noProof="0" dirty="0">
                <a:solidFill>
                  <a:schemeClr val="tx1"/>
                </a:solidFill>
              </a:rPr>
              <a:t>And about algae that produces hydrogen?</a:t>
            </a:r>
            <a:endParaRPr lang="en-GB" sz="2400" b="1" noProof="0" dirty="0">
              <a:solidFill>
                <a:schemeClr val="tx1"/>
              </a:solidFill>
            </a:endParaRPr>
          </a:p>
        </p:txBody>
      </p:sp>
      <p:sp>
        <p:nvSpPr>
          <p:cNvPr id="10" name="TextBox 21">
            <a:extLst>
              <a:ext uri="{FF2B5EF4-FFF2-40B4-BE49-F238E27FC236}">
                <a16:creationId xmlns:a16="http://schemas.microsoft.com/office/drawing/2014/main" id="{42504F14-8B9E-5B69-A2EB-B8A72895C23D}"/>
              </a:ext>
            </a:extLst>
          </p:cNvPr>
          <p:cNvSpPr txBox="1"/>
          <p:nvPr/>
        </p:nvSpPr>
        <p:spPr>
          <a:xfrm>
            <a:off x="99941" y="7662947"/>
            <a:ext cx="9333738"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Płaczek, M., Patyna, A., &amp; Witczak, S. (2017). Technical evaluation of photobioreactors for microalgae cultivation. E3S Web of Conferences.</a:t>
            </a:r>
            <a:endParaRPr kumimoji="0" lang="en-GB" sz="1100" b="0" u="none" strike="noStrike" cap="none" normalizeH="0" baseline="0" noProof="0" dirty="0">
              <a:ln>
                <a:noFill/>
              </a:ln>
              <a:solidFill>
                <a:schemeClr val="tx1"/>
              </a:solidFill>
              <a:effectLst/>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C88D21-83CD-87BF-F549-53C62A1CBD2C}"/>
              </a:ext>
            </a:extLst>
          </p:cNvPr>
          <p:cNvPicPr>
            <a:picLocks noChangeAspect="1"/>
          </p:cNvPicPr>
          <p:nvPr/>
        </p:nvPicPr>
        <p:blipFill rotWithShape="1">
          <a:blip r:embed="rId2"/>
          <a:srcRect l="9720" r="3602"/>
          <a:stretch/>
        </p:blipFill>
        <p:spPr>
          <a:xfrm>
            <a:off x="1522595" y="2761291"/>
            <a:ext cx="7648205" cy="3973922"/>
          </a:xfrm>
          <a:prstGeom prst="rect">
            <a:avLst/>
          </a:prstGeom>
        </p:spPr>
      </p:pic>
      <p:sp>
        <p:nvSpPr>
          <p:cNvPr id="15" name="TextBox 14">
            <a:extLst>
              <a:ext uri="{FF2B5EF4-FFF2-40B4-BE49-F238E27FC236}">
                <a16:creationId xmlns:a16="http://schemas.microsoft.com/office/drawing/2014/main" id="{9B131B41-95F6-6A3D-853F-F43C913E3D1F}"/>
              </a:ext>
            </a:extLst>
          </p:cNvPr>
          <p:cNvSpPr txBox="1"/>
          <p:nvPr/>
        </p:nvSpPr>
        <p:spPr>
          <a:xfrm>
            <a:off x="1175627" y="7009932"/>
            <a:ext cx="8342143" cy="307777"/>
          </a:xfrm>
          <a:prstGeom prst="rect">
            <a:avLst/>
          </a:prstGeom>
          <a:noFill/>
        </p:spPr>
        <p:txBody>
          <a:bodyPr wrap="square">
            <a:spAutoFit/>
          </a:bodyPr>
          <a:lstStyle/>
          <a:p>
            <a:pPr algn="ctr"/>
            <a:r>
              <a:rPr lang="en-GB" sz="1400" b="0" i="1" noProof="0" dirty="0">
                <a:effectLst/>
                <a:latin typeface="Arial" panose="020B0604020202020204" pitchFamily="34" charset="0"/>
                <a:cs typeface="Arial" panose="020B0604020202020204" pitchFamily="34" charset="0"/>
              </a:rPr>
              <a:t>CO₂ emissions from </a:t>
            </a:r>
            <a:r>
              <a:rPr lang="en-GB" sz="1400" b="0" i="1" u="none" strike="noStrike" noProof="0" dirty="0">
                <a:effectLst/>
                <a:latin typeface="Arial" panose="020B0604020202020204" pitchFamily="34" charset="0"/>
                <a:cs typeface="Arial" panose="020B0604020202020204" pitchFamily="34" charset="0"/>
              </a:rPr>
              <a:t>fossil fuels and industry in tons per person in the world in 2022.</a:t>
            </a:r>
            <a:r>
              <a:rPr lang="en-GB" sz="1400" b="1" u="none" strike="noStrike"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3AA4A451-73D2-E536-DB00-D8834CBE409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a:t>
            </a:fld>
            <a:endParaRPr lang="en-GB" spc="80" noProof="0" dirty="0"/>
          </a:p>
        </p:txBody>
      </p:sp>
      <p:sp>
        <p:nvSpPr>
          <p:cNvPr id="4" name="Rectangle 3">
            <a:extLst>
              <a:ext uri="{FF2B5EF4-FFF2-40B4-BE49-F238E27FC236}">
                <a16:creationId xmlns:a16="http://schemas.microsoft.com/office/drawing/2014/main" id="{BA0163BE-8726-A1DC-0416-15896A779AC4}"/>
              </a:ext>
            </a:extLst>
          </p:cNvPr>
          <p:cNvSpPr/>
          <p:nvPr/>
        </p:nvSpPr>
        <p:spPr>
          <a:xfrm>
            <a:off x="1175627" y="2502044"/>
            <a:ext cx="8342143" cy="445038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7057D4B6-9247-0A19-4992-341A637D67F2}"/>
              </a:ext>
            </a:extLst>
          </p:cNvPr>
          <p:cNvSpPr txBox="1"/>
          <p:nvPr/>
        </p:nvSpPr>
        <p:spPr>
          <a:xfrm>
            <a:off x="589584" y="1147061"/>
            <a:ext cx="9542756" cy="1015663"/>
          </a:xfrm>
          <a:prstGeom prst="rect">
            <a:avLst/>
          </a:prstGeom>
          <a:noFill/>
        </p:spPr>
        <p:txBody>
          <a:bodyPr wrap="square">
            <a:spAutoFit/>
          </a:bodyPr>
          <a:lstStyle/>
          <a:p>
            <a:pPr algn="just"/>
            <a:r>
              <a:rPr lang="en-GB" sz="2000" noProof="0" dirty="0"/>
              <a:t>Unsurprisingly, the largest CO</a:t>
            </a:r>
            <a:r>
              <a:rPr lang="en-GB" sz="2000" baseline="-25000" noProof="0" dirty="0"/>
              <a:t>2</a:t>
            </a:r>
            <a:r>
              <a:rPr lang="en-GB" sz="2000" noProof="0" dirty="0"/>
              <a:t> emitters are countries with large populations, significant industrial activities, and advanced levels of economic development, such as the USA, China, Russia, Brazil, and India.</a:t>
            </a:r>
            <a:endParaRPr lang="en-GB" sz="2000" noProof="0" dirty="0">
              <a:latin typeface="Arial" panose="020B0604020202020204" pitchFamily="34" charset="0"/>
              <a:cs typeface="Arial" panose="020B0604020202020204" pitchFamily="34" charset="0"/>
            </a:endParaRPr>
          </a:p>
        </p:txBody>
      </p:sp>
      <p:sp>
        <p:nvSpPr>
          <p:cNvPr id="5" name="TextBox 3">
            <a:extLst>
              <a:ext uri="{FF2B5EF4-FFF2-40B4-BE49-F238E27FC236}">
                <a16:creationId xmlns:a16="http://schemas.microsoft.com/office/drawing/2014/main" id="{5A6BAD34-5F6B-FBD9-86BD-8AC64430B79E}"/>
              </a:ext>
            </a:extLst>
          </p:cNvPr>
          <p:cNvSpPr txBox="1"/>
          <p:nvPr/>
        </p:nvSpPr>
        <p:spPr>
          <a:xfrm>
            <a:off x="20096" y="7702956"/>
            <a:ext cx="9333738" cy="261610"/>
          </a:xfrm>
          <a:prstGeom prst="rect">
            <a:avLst/>
          </a:prstGeom>
          <a:noFill/>
        </p:spPr>
        <p:txBody>
          <a:bodyPr wrap="square">
            <a:spAutoFit/>
          </a:bodyPr>
          <a:lstStyle/>
          <a:p>
            <a:r>
              <a:rPr lang="en-GB" sz="1100" b="1" baseline="30000" noProof="0" dirty="0">
                <a:solidFill>
                  <a:srgbClr val="05103E"/>
                </a:solidFill>
                <a:effectLst/>
                <a:latin typeface="Arial" panose="020B0604020202020204" pitchFamily="34" charset="0"/>
                <a:cs typeface="Arial" panose="020B0604020202020204" pitchFamily="34" charset="0"/>
              </a:rPr>
              <a:t>1</a:t>
            </a:r>
            <a:r>
              <a:rPr lang="en-GB" sz="1100" b="0" noProof="0" dirty="0">
                <a:solidFill>
                  <a:srgbClr val="05103E"/>
                </a:solidFill>
                <a:effectLst/>
                <a:latin typeface="Arial" panose="020B0604020202020204" pitchFamily="34" charset="0"/>
                <a:cs typeface="Arial" panose="020B0604020202020204" pitchFamily="34" charset="0"/>
              </a:rPr>
              <a:t> </a:t>
            </a:r>
            <a:r>
              <a:rPr lang="en-GB" sz="1100" b="0" noProof="0" dirty="0">
                <a:solidFill>
                  <a:srgbClr val="05103E"/>
                </a:solidFill>
                <a:effectLst/>
                <a:latin typeface="+mj-lt"/>
                <a:hlinkClick r:id="rId3"/>
              </a:rPr>
              <a:t>Per capita CO</a:t>
            </a:r>
            <a:r>
              <a:rPr lang="en-GB" sz="1100" b="0" baseline="-25000" noProof="0" dirty="0">
                <a:solidFill>
                  <a:srgbClr val="05103E"/>
                </a:solidFill>
                <a:effectLst/>
                <a:latin typeface="+mj-lt"/>
                <a:hlinkClick r:id="rId3"/>
              </a:rPr>
              <a:t>2</a:t>
            </a:r>
            <a:r>
              <a:rPr lang="en-GB" sz="1100" b="0" noProof="0" dirty="0">
                <a:solidFill>
                  <a:srgbClr val="05103E"/>
                </a:solidFill>
                <a:effectLst/>
                <a:latin typeface="+mj-lt"/>
                <a:hlinkClick r:id="rId3"/>
              </a:rPr>
              <a:t> emissions. (2023, </a:t>
            </a:r>
            <a:r>
              <a:rPr lang="en-GB" sz="1100" noProof="0" dirty="0">
                <a:solidFill>
                  <a:srgbClr val="05103E"/>
                </a:solidFill>
                <a:latin typeface="+mj-lt"/>
                <a:hlinkClick r:id="rId3"/>
              </a:rPr>
              <a:t>D</a:t>
            </a:r>
            <a:r>
              <a:rPr lang="en-GB" sz="1100" b="0" noProof="0" dirty="0">
                <a:solidFill>
                  <a:srgbClr val="05103E"/>
                </a:solidFill>
                <a:effectLst/>
                <a:latin typeface="+mj-lt"/>
                <a:hlinkClick r:id="rId3"/>
              </a:rPr>
              <a:t>ecember 5). Our World in Data.</a:t>
            </a:r>
            <a:endParaRPr lang="en-GB" sz="1100" noProof="0" dirty="0"/>
          </a:p>
        </p:txBody>
      </p:sp>
      <p:sp>
        <p:nvSpPr>
          <p:cNvPr id="7" name="TextBox 3">
            <a:extLst>
              <a:ext uri="{FF2B5EF4-FFF2-40B4-BE49-F238E27FC236}">
                <a16:creationId xmlns:a16="http://schemas.microsoft.com/office/drawing/2014/main" id="{8E21F65E-4AED-189C-5DF3-3A2F8D569027}"/>
              </a:ext>
            </a:extLst>
          </p:cNvPr>
          <p:cNvSpPr txBox="1"/>
          <p:nvPr/>
        </p:nvSpPr>
        <p:spPr>
          <a:xfrm>
            <a:off x="589583" y="349890"/>
            <a:ext cx="10003389" cy="461665"/>
          </a:xfrm>
          <a:prstGeom prst="rect">
            <a:avLst/>
          </a:prstGeom>
          <a:noFill/>
        </p:spPr>
        <p:txBody>
          <a:bodyPr wrap="square">
            <a:spAutoFit/>
          </a:bodyPr>
          <a:lstStyle/>
          <a:p>
            <a:r>
              <a:rPr lang="en-GB" sz="2400" b="1" noProof="0" dirty="0"/>
              <a:t>Global distribution of CO</a:t>
            </a:r>
            <a:r>
              <a:rPr lang="en-GB" sz="2400" b="1" baseline="-25000" noProof="0" dirty="0"/>
              <a:t>2</a:t>
            </a:r>
            <a:r>
              <a:rPr lang="en-GB" sz="2400" b="1" noProof="0" dirty="0"/>
              <a:t> emissions by nation</a:t>
            </a:r>
            <a:endParaRPr lang="en-GB" sz="2400" b="1" spc="3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050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ABC05C5-D23C-B7A4-0CBD-2F422975F5E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130</a:t>
            </a:fld>
            <a:endParaRPr lang="en-GB" spc="80" noProof="0" dirty="0"/>
          </a:p>
        </p:txBody>
      </p:sp>
      <p:sp>
        <p:nvSpPr>
          <p:cNvPr id="5" name="ZoneTexte 4">
            <a:extLst>
              <a:ext uri="{FF2B5EF4-FFF2-40B4-BE49-F238E27FC236}">
                <a16:creationId xmlns:a16="http://schemas.microsoft.com/office/drawing/2014/main" id="{FA31F557-FB1F-D145-058E-A5596CE0C10E}"/>
              </a:ext>
            </a:extLst>
          </p:cNvPr>
          <p:cNvSpPr txBox="1"/>
          <p:nvPr/>
        </p:nvSpPr>
        <p:spPr>
          <a:xfrm>
            <a:off x="560729" y="1421211"/>
            <a:ext cx="9571610" cy="5632311"/>
          </a:xfrm>
          <a:prstGeom prst="rect">
            <a:avLst/>
          </a:prstGeom>
          <a:noFill/>
        </p:spPr>
        <p:txBody>
          <a:bodyPr wrap="square">
            <a:spAutoFit/>
          </a:bodyPr>
          <a:lstStyle/>
          <a:p>
            <a:pPr algn="just"/>
            <a:r>
              <a:rPr lang="en-GB" sz="2000" noProof="0" dirty="0"/>
              <a:t>Green kerosene, synthesised from algae cultivated in CO₂-enriched water, is regarded by some energy sector stakeholders as a viable alternative to fossil-based kerosene, with the added advantage of being CO₂ neutral. This algae cultivation system converts solar energy into chemical energy stored in the algae, which is then used to produce kerosene.</a:t>
            </a:r>
          </a:p>
          <a:p>
            <a:pPr algn="just"/>
            <a:endParaRPr lang="en-GB" sz="2000" noProof="0" dirty="0"/>
          </a:p>
          <a:p>
            <a:pPr algn="just"/>
            <a:r>
              <a:rPr lang="en-GB" sz="2000" b="1" noProof="0" dirty="0"/>
              <a:t>1. </a:t>
            </a:r>
            <a:r>
              <a:rPr lang="en-GB" sz="2000" noProof="0" dirty="0"/>
              <a:t>Calculate the total liters of kerosene consumed by a Boeing 747 during a                   7,838 km trip from Brussels to New York. The cruising speed of the Boeing 747 is 936 km/h, and its thrust at this speed is 120 kN. Additionally, the engine efficiency is 33%, and the energy content of kerosene is 10.3 kWh per liter. Assuming the plane maintains cruising speed throughout the entire trip, use these values to determine the total fuel consumption for the journey.</a:t>
            </a:r>
          </a:p>
          <a:p>
            <a:pPr marL="457200" indent="-457200" algn="just">
              <a:buAutoNum type="arabicPeriod"/>
            </a:pPr>
            <a:endParaRPr lang="en-GB" sz="2000" noProof="0" dirty="0">
              <a:latin typeface="Arial" panose="020B0604020202020204" pitchFamily="34" charset="0"/>
            </a:endParaRPr>
          </a:p>
          <a:p>
            <a:pPr algn="just"/>
            <a:r>
              <a:rPr lang="en-GB" sz="2000" b="1" noProof="0" dirty="0"/>
              <a:t>2. </a:t>
            </a:r>
            <a:r>
              <a:rPr lang="en-GB" sz="2000" noProof="0" dirty="0"/>
              <a:t>Determine the total surface area required for algae cultivation to produce enough green kerosene for a Boeing 747 to complete one flight from Brussels to New York per year. The algae cultivation system converts solar energy into chemical energy at an average rate of 4 W/m². However, 50% of this energy is lost during the kerosene production process.</a:t>
            </a:r>
          </a:p>
        </p:txBody>
      </p:sp>
      <p:sp>
        <p:nvSpPr>
          <p:cNvPr id="7" name="TextBox 19">
            <a:extLst>
              <a:ext uri="{FF2B5EF4-FFF2-40B4-BE49-F238E27FC236}">
                <a16:creationId xmlns:a16="http://schemas.microsoft.com/office/drawing/2014/main" id="{7BB2BA55-A737-2332-6B71-FA65590A31FA}"/>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Exercise 4:</a:t>
            </a:r>
          </a:p>
        </p:txBody>
      </p:sp>
    </p:spTree>
    <p:extLst>
      <p:ext uri="{BB962C8B-B14F-4D97-AF65-F5344CB8AC3E}">
        <p14:creationId xmlns:p14="http://schemas.microsoft.com/office/powerpoint/2010/main" val="24496223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035B2CAD-AB73-2761-C0A7-BDD4E5538D61}"/>
                  </a:ext>
                </a:extLst>
              </p:cNvPr>
              <p:cNvSpPr txBox="1"/>
              <p:nvPr/>
            </p:nvSpPr>
            <p:spPr>
              <a:xfrm>
                <a:off x="560895" y="1701286"/>
                <a:ext cx="9571609" cy="4709494"/>
              </a:xfrm>
              <a:prstGeom prst="rect">
                <a:avLst/>
              </a:prstGeom>
              <a:noFill/>
            </p:spPr>
            <p:txBody>
              <a:bodyPr wrap="square">
                <a:spAutoFit/>
              </a:bodyPr>
              <a:lstStyle/>
              <a:p>
                <a:pPr algn="just"/>
                <a:endParaRPr lang="en-GB" sz="2000" noProof="0" dirty="0"/>
              </a:p>
              <a:p>
                <a:pPr algn="just"/>
                <a:r>
                  <a:rPr lang="en-GB" sz="2000" b="1" noProof="0" dirty="0">
                    <a:latin typeface="Arial" panose="020B0604020202020204" pitchFamily="34" charset="0"/>
                    <a:cs typeface="Arial" panose="020B0604020202020204" pitchFamily="34" charset="0"/>
                  </a:rPr>
                  <a:t>Part 1:</a:t>
                </a:r>
              </a:p>
              <a:p>
                <a:pPr algn="just"/>
                <a:endParaRPr lang="en-GB" sz="2000" noProof="0" dirty="0"/>
              </a:p>
              <a:p>
                <a:pPr algn="just"/>
                <a:r>
                  <a:rPr lang="en-GB" sz="2000" noProof="0" dirty="0"/>
                  <a:t>The energy required by the engines for the flight is calculated as:</a:t>
                </a:r>
              </a:p>
              <a:p>
                <a:pPr algn="just"/>
                <a:endParaRPr lang="en-GB" sz="1000" noProof="0" dirty="0"/>
              </a:p>
              <a:p>
                <a:pPr algn="just"/>
                <a14:m>
                  <m:oMath xmlns:m="http://schemas.openxmlformats.org/officeDocument/2006/math">
                    <m:f>
                      <m:fPr>
                        <m:ctrlPr>
                          <a:rPr lang="en-GB" sz="2000" i="1" noProof="0" smtClean="0">
                            <a:solidFill>
                              <a:srgbClr val="444444"/>
                            </a:solidFill>
                            <a:latin typeface="Cambria Math" panose="02040503050406030204" pitchFamily="18" charset="0"/>
                          </a:rPr>
                        </m:ctrlPr>
                      </m:fPr>
                      <m:num>
                        <m:r>
                          <m:rPr>
                            <m:nor/>
                          </m:rPr>
                          <a:rPr lang="en-GB" sz="2000" b="0" i="0" noProof="0" smtClean="0">
                            <a:solidFill>
                              <a:srgbClr val="444444"/>
                            </a:solidFill>
                            <a:latin typeface="Arial" panose="020B0604020202020204" pitchFamily="34" charset="0"/>
                            <a:cs typeface="Arial" panose="020B0604020202020204" pitchFamily="34" charset="0"/>
                          </a:rPr>
                          <m:t>1</m:t>
                        </m:r>
                      </m:num>
                      <m:den>
                        <m:r>
                          <m:rPr>
                            <m:nor/>
                          </m:rPr>
                          <a:rPr lang="en-GB" sz="2000" b="0" i="0" noProof="0" smtClean="0">
                            <a:solidFill>
                              <a:srgbClr val="444444"/>
                            </a:solidFill>
                            <a:latin typeface="Arial" panose="020B0604020202020204" pitchFamily="34" charset="0"/>
                            <a:cs typeface="Arial" panose="020B0604020202020204" pitchFamily="34" charset="0"/>
                          </a:rPr>
                          <m:t>0.33</m:t>
                        </m:r>
                      </m:den>
                    </m:f>
                  </m:oMath>
                </a14:m>
                <a:r>
                  <a:rPr lang="en-GB" sz="2000" noProof="0" dirty="0">
                    <a:solidFill>
                      <a:srgbClr val="00000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GB" sz="2000" i="1" noProof="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solidFill>
                      <a:srgbClr val="444444"/>
                    </a:solidFill>
                    <a:latin typeface="Arial" panose="020B0604020202020204" pitchFamily="34" charset="0"/>
                    <a:cs typeface="Arial" panose="020B0604020202020204" pitchFamily="34" charset="0"/>
                  </a:rPr>
                  <a:t>120,000 N </a:t>
                </a:r>
                <a14:m>
                  <m:oMath xmlns:m="http://schemas.openxmlformats.org/officeDocument/2006/math">
                    <m:r>
                      <m:rPr>
                        <m:nor/>
                      </m:rPr>
                      <a:rPr lang="en-GB" sz="2000" i="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7,838,000 m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Calibri" panose="020F0502020204030204" pitchFamily="34" charset="0"/>
                      </a:rPr>
                      <m:t>≈</m:t>
                    </m:r>
                  </m:oMath>
                </a14:m>
                <a:r>
                  <a:rPr lang="en-GB" sz="2000" noProof="0" dirty="0">
                    <a:latin typeface="Arial" panose="020B0604020202020204" pitchFamily="34" charset="0"/>
                    <a:cs typeface="Arial" panose="020B0604020202020204" pitchFamily="34" charset="0"/>
                  </a:rPr>
                  <a:t> 2.85</a:t>
                </a:r>
                <a:r>
                  <a:rPr lang="en-GB" sz="2000" noProof="0" dirty="0">
                    <a:solidFill>
                      <a:srgbClr val="00000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t> </a:t>
                </a:r>
                <a14:m>
                  <m:oMath xmlns:m="http://schemas.openxmlformats.org/officeDocument/2006/math">
                    <m:r>
                      <m:rPr>
                        <m:nor/>
                      </m:rPr>
                      <a:rPr lang="en-GB" sz="2000" noProof="0" smtClean="0">
                        <a:latin typeface="Arial (corps)"/>
                      </a:rPr>
                      <m:t>10</m:t>
                    </m:r>
                    <m:r>
                      <m:rPr>
                        <m:nor/>
                      </m:rPr>
                      <a:rPr lang="en-GB" sz="2000" b="0" i="0" baseline="30000" noProof="0" smtClean="0">
                        <a:latin typeface="Arial (corps)"/>
                      </a:rPr>
                      <m:t>12</m:t>
                    </m:r>
                  </m:oMath>
                </a14:m>
                <a:r>
                  <a:rPr lang="en-GB" sz="2000" noProof="0" dirty="0"/>
                  <a:t> </a:t>
                </a:r>
                <a:r>
                  <a:rPr lang="en-GB" sz="2000" noProof="0" dirty="0">
                    <a:latin typeface="Arial" panose="020B0604020202020204" pitchFamily="34" charset="0"/>
                    <a:cs typeface="Arial" panose="020B0604020202020204" pitchFamily="34" charset="0"/>
                  </a:rPr>
                  <a:t>J.</a:t>
                </a:r>
              </a:p>
              <a:p>
                <a:pPr algn="just"/>
                <a:endParaRPr lang="en-GB" sz="2000" noProof="0" dirty="0"/>
              </a:p>
              <a:p>
                <a:pPr algn="just"/>
                <a:r>
                  <a:rPr lang="en-GB" sz="2000" noProof="0" dirty="0"/>
                  <a:t>This is equivalent to:</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2.85 </m:t>
                          </m:r>
                          <m:r>
                            <m:rPr>
                              <m:nor/>
                            </m:rPr>
                            <a:rPr lang="en-GB" sz="200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corps)"/>
                            </a:rPr>
                            <m:t>10</m:t>
                          </m:r>
                          <m:r>
                            <m:rPr>
                              <m:nor/>
                            </m:rPr>
                            <a:rPr lang="en-GB" sz="2000" baseline="30000" noProof="0" smtClean="0">
                              <a:latin typeface="Arial (corps)"/>
                            </a:rPr>
                            <m:t>12</m:t>
                          </m:r>
                        </m:num>
                        <m:den>
                          <m:r>
                            <m:rPr>
                              <m:nor/>
                            </m:rPr>
                            <a:rPr lang="en-GB" sz="2000" b="0" i="0" noProof="0" smtClean="0">
                              <a:latin typeface="Arial" panose="020B0604020202020204" pitchFamily="34" charset="0"/>
                              <a:cs typeface="Arial" panose="020B0604020202020204" pitchFamily="34" charset="0"/>
                            </a:rPr>
                            <m:t>3.6 </m:t>
                          </m:r>
                          <m:r>
                            <m:rPr>
                              <m:nor/>
                            </m:rPr>
                            <a:rPr lang="en-GB" sz="200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corps)"/>
                            </a:rPr>
                            <m:t>10</m:t>
                          </m:r>
                          <m:r>
                            <m:rPr>
                              <m:nor/>
                            </m:rPr>
                            <a:rPr lang="en-GB" sz="2000" b="0" i="0" baseline="30000" noProof="0" smtClean="0">
                              <a:latin typeface="Arial (corps)"/>
                            </a:rPr>
                            <m:t>6</m:t>
                          </m:r>
                        </m:den>
                      </m:f>
                      <m:r>
                        <a:rPr lang="en-GB" sz="2000" i="1" noProof="0" smtClean="0">
                          <a:latin typeface="Cambria Math" panose="02040503050406030204" pitchFamily="18" charset="0"/>
                          <a:ea typeface="Cambria Math" panose="02040503050406030204" pitchFamily="18" charset="0"/>
                          <a:cs typeface="Calibri" panose="020F0502020204030204" pitchFamily="34" charset="0"/>
                        </a:rPr>
                        <m:t>≈</m:t>
                      </m:r>
                      <m:r>
                        <m:rPr>
                          <m:nor/>
                        </m:rPr>
                        <a:rPr lang="en-GB" sz="2000" noProof="0" smtClean="0">
                          <a:latin typeface="Arial" panose="020B0604020202020204" pitchFamily="34" charset="0"/>
                          <a:cs typeface="Arial" panose="020B0604020202020204" pitchFamily="34" charset="0"/>
                        </a:rPr>
                        <m:t> 791,667 </m:t>
                      </m:r>
                      <m:r>
                        <m:rPr>
                          <m:nor/>
                        </m:rPr>
                        <a:rPr lang="en-GB" sz="2000" noProof="0" smtClean="0">
                          <a:latin typeface="Arial" panose="020B0604020202020204" pitchFamily="34" charset="0"/>
                          <a:cs typeface="Arial" panose="020B0604020202020204" pitchFamily="34" charset="0"/>
                        </a:rPr>
                        <m:t>kWh</m:t>
                      </m:r>
                      <m:r>
                        <m:rPr>
                          <m:nor/>
                        </m:rPr>
                        <a:rPr lang="en-GB" sz="2000" b="0" i="0" noProof="0" smtClean="0">
                          <a:latin typeface="Arial" panose="020B0604020202020204" pitchFamily="34" charset="0"/>
                          <a:cs typeface="Arial" panose="020B0604020202020204" pitchFamily="34" charset="0"/>
                        </a:rPr>
                        <m:t>.</m:t>
                      </m:r>
                    </m:oMath>
                  </m:oMathPara>
                </a14:m>
                <a:endParaRPr lang="en-GB" sz="2000" b="0" i="1" noProof="0" dirty="0">
                  <a:latin typeface="Cambria Math" panose="02040503050406030204" pitchFamily="18"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t>Since one liter of kerosene contains 10.3 kWh of energy, the plane will consume:</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solidFill>
                                <a:srgbClr val="000000"/>
                              </a:solidFill>
                              <a:latin typeface="Arial" panose="020B0604020202020204" pitchFamily="34" charset="0"/>
                              <a:ea typeface="Cambria Math" panose="02040503050406030204" pitchFamily="18" charset="0"/>
                              <a:cs typeface="Arial" panose="020B0604020202020204" pitchFamily="34" charset="0"/>
                            </a:rPr>
                            <m:t>761,667</m:t>
                          </m:r>
                        </m:num>
                        <m:den>
                          <m:r>
                            <m:rPr>
                              <m:nor/>
                            </m:rPr>
                            <a:rPr lang="en-GB" sz="2000" b="0" i="0" noProof="0" smtClean="0">
                              <a:latin typeface="Arial" panose="020B0604020202020204" pitchFamily="34" charset="0"/>
                              <a:cs typeface="Arial" panose="020B0604020202020204" pitchFamily="34" charset="0"/>
                            </a:rPr>
                            <m:t>10.3</m:t>
                          </m:r>
                        </m:den>
                      </m:f>
                      <m:r>
                        <a:rPr lang="en-GB" sz="2000" i="1" noProof="0" smtClean="0">
                          <a:latin typeface="Cambria Math" panose="02040503050406030204" pitchFamily="18" charset="0"/>
                          <a:ea typeface="Cambria Math" panose="02040503050406030204" pitchFamily="18" charset="0"/>
                          <a:cs typeface="Calibri" panose="020F0502020204030204" pitchFamily="34" charset="0"/>
                        </a:rPr>
                        <m:t>≈</m:t>
                      </m:r>
                      <m:r>
                        <m:rPr>
                          <m:nor/>
                        </m:rPr>
                        <a:rPr lang="en-GB" sz="2000" noProof="0" smtClean="0">
                          <a:latin typeface="Arial" panose="020B0604020202020204" pitchFamily="34" charset="0"/>
                          <a:cs typeface="Arial" panose="020B0604020202020204" pitchFamily="34" charset="0"/>
                        </a:rPr>
                        <m:t>76,860 </m:t>
                      </m:r>
                      <m:r>
                        <m:rPr>
                          <m:nor/>
                        </m:rPr>
                        <a:rPr lang="en-GB" sz="2000" i="0" noProof="0" smtClean="0">
                          <a:latin typeface="Arial" panose="020B0604020202020204" pitchFamily="34" charset="0"/>
                          <a:cs typeface="Arial" panose="020B0604020202020204" pitchFamily="34" charset="0"/>
                        </a:rPr>
                        <m:t>li</m:t>
                      </m:r>
                      <m:r>
                        <m:rPr>
                          <m:nor/>
                        </m:rPr>
                        <a:rPr lang="en-GB" sz="2000" b="0" i="0" noProof="0" smtClean="0">
                          <a:latin typeface="Arial" panose="020B0604020202020204" pitchFamily="34" charset="0"/>
                          <a:cs typeface="Arial" panose="020B0604020202020204" pitchFamily="34" charset="0"/>
                        </a:rPr>
                        <m:t>ter</m:t>
                      </m:r>
                      <m:r>
                        <m:rPr>
                          <m:nor/>
                        </m:rPr>
                        <a:rPr lang="en-GB" sz="2000" i="0" noProof="0" smtClean="0">
                          <a:latin typeface="Arial" panose="020B0604020202020204" pitchFamily="34" charset="0"/>
                          <a:cs typeface="Arial" panose="020B0604020202020204" pitchFamily="34" charset="0"/>
                        </a:rPr>
                        <m:t>s</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of</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kerosene</m:t>
                      </m:r>
                      <m:r>
                        <m:rPr>
                          <m:nor/>
                        </m:rPr>
                        <a:rPr lang="en-GB" sz="2000" b="0" i="0" noProof="0" smtClean="0">
                          <a:latin typeface="Arial" panose="020B0604020202020204" pitchFamily="34" charset="0"/>
                          <a:cs typeface="Arial" panose="020B0604020202020204" pitchFamily="34" charset="0"/>
                        </a:rPr>
                        <m:t>.</m:t>
                      </m:r>
                    </m:oMath>
                  </m:oMathPara>
                </a14:m>
                <a:endParaRPr lang="en-GB" sz="2000" b="0" i="1" noProof="0" dirty="0">
                  <a:latin typeface="Cambria Math" panose="02040503050406030204" pitchFamily="18"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035B2CAD-AB73-2761-C0A7-BDD4E5538D61}"/>
                  </a:ext>
                </a:extLst>
              </p:cNvPr>
              <p:cNvSpPr txBox="1">
                <a:spLocks noRot="1" noChangeAspect="1" noMove="1" noResize="1" noEditPoints="1" noAdjustHandles="1" noChangeArrowheads="1" noChangeShapeType="1" noTextEdit="1"/>
              </p:cNvSpPr>
              <p:nvPr/>
            </p:nvSpPr>
            <p:spPr>
              <a:xfrm>
                <a:off x="560895" y="1701286"/>
                <a:ext cx="9571609" cy="4709494"/>
              </a:xfrm>
              <a:prstGeom prst="rect">
                <a:avLst/>
              </a:prstGeom>
              <a:blipFill>
                <a:blip r:embed="rId2"/>
                <a:stretch>
                  <a:fillRect l="-637"/>
                </a:stretch>
              </a:blipFill>
            </p:spPr>
            <p:txBody>
              <a:bodyPr/>
              <a:lstStyle/>
              <a:p>
                <a:r>
                  <a:rPr lang="en-US">
                    <a:noFill/>
                  </a:rPr>
                  <a:t> </a:t>
                </a:r>
              </a:p>
            </p:txBody>
          </p:sp>
        </mc:Fallback>
      </mc:AlternateContent>
      <p:sp>
        <p:nvSpPr>
          <p:cNvPr id="4" name="TextBox 19">
            <a:extLst>
              <a:ext uri="{FF2B5EF4-FFF2-40B4-BE49-F238E27FC236}">
                <a16:creationId xmlns:a16="http://schemas.microsoft.com/office/drawing/2014/main" id="{48554922-82FF-07CB-FE6F-5734C87C22E5}"/>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u="sng" noProof="0" dirty="0">
                <a:solidFill>
                  <a:schemeClr val="tx1"/>
                </a:solidFill>
              </a:rPr>
              <a:t>Solution:</a:t>
            </a:r>
          </a:p>
        </p:txBody>
      </p:sp>
      <p:sp>
        <p:nvSpPr>
          <p:cNvPr id="11" name="Slide Number Placeholder 6">
            <a:extLst>
              <a:ext uri="{FF2B5EF4-FFF2-40B4-BE49-F238E27FC236}">
                <a16:creationId xmlns:a16="http://schemas.microsoft.com/office/drawing/2014/main" id="{FB1CF26D-8133-A2AA-539D-7D08C72777F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131</a:t>
            </a:fld>
            <a:endParaRPr lang="en-GB" spc="80" noProof="0" dirty="0"/>
          </a:p>
        </p:txBody>
      </p:sp>
    </p:spTree>
    <p:extLst>
      <p:ext uri="{BB962C8B-B14F-4D97-AF65-F5344CB8AC3E}">
        <p14:creationId xmlns:p14="http://schemas.microsoft.com/office/powerpoint/2010/main" val="34142537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C691-9A58-8739-EB28-A0A4650EE0B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E107AD5D-BB6B-A8F0-15AD-64336CD136C7}"/>
                  </a:ext>
                </a:extLst>
              </p:cNvPr>
              <p:cNvSpPr txBox="1"/>
              <p:nvPr/>
            </p:nvSpPr>
            <p:spPr>
              <a:xfrm>
                <a:off x="560729" y="1802799"/>
                <a:ext cx="9571609" cy="4222503"/>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Part 2:</a:t>
                </a:r>
              </a:p>
              <a:p>
                <a:pPr algn="just"/>
                <a:endParaRPr lang="en-GB" sz="2000" b="1" noProof="0" dirty="0">
                  <a:latin typeface="Arial" panose="020B0604020202020204" pitchFamily="34" charset="0"/>
                  <a:cs typeface="Arial" panose="020B0604020202020204" pitchFamily="34" charset="0"/>
                </a:endParaRPr>
              </a:p>
              <a:p>
                <a:pPr algn="just"/>
                <a:r>
                  <a:rPr lang="en-GB" sz="2000" noProof="0" dirty="0"/>
                  <a:t>Each square meter of algae produces:</a:t>
                </a:r>
                <a:endParaRPr lang="en-GB" sz="2000" b="1" noProof="0" dirty="0">
                  <a:latin typeface="Arial" panose="020B0604020202020204" pitchFamily="34" charset="0"/>
                  <a:cs typeface="Arial" panose="020B0604020202020204" pitchFamily="34" charset="0"/>
                </a:endParaRPr>
              </a:p>
              <a:p>
                <a:pPr algn="just"/>
                <a:endParaRPr lang="en-GB" sz="1000" b="1" noProof="0" dirty="0">
                  <a:latin typeface="Arial" panose="020B0604020202020204" pitchFamily="34" charset="0"/>
                  <a:cs typeface="Arial" panose="020B0604020202020204" pitchFamily="34" charset="0"/>
                </a:endParaRPr>
              </a:p>
              <a:p>
                <a:pPr algn="just"/>
                <a:r>
                  <a:rPr lang="en-GB" sz="2000" noProof="0" dirty="0"/>
                  <a:t>4 W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8760 h </a:t>
                </a:r>
                <a14:m>
                  <m:oMath xmlns:m="http://schemas.openxmlformats.org/officeDocument/2006/math">
                    <m:r>
                      <a:rPr lang="en-GB" sz="2000" i="1" noProof="0" smtClean="0">
                        <a:latin typeface="Cambria Math" panose="02040503050406030204" pitchFamily="18" charset="0"/>
                      </a:rPr>
                      <m:t>=</m:t>
                    </m:r>
                  </m:oMath>
                </a14:m>
                <a:r>
                  <a:rPr lang="en-GB" sz="2000" noProof="0" dirty="0"/>
                  <a:t> 35,040 Wh of chemical energy annually.</a:t>
                </a:r>
              </a:p>
              <a:p>
                <a:pPr algn="just"/>
                <a:endParaRPr lang="en-GB" sz="2000" b="1" noProof="0" dirty="0">
                  <a:latin typeface="Arial" panose="020B0604020202020204" pitchFamily="34" charset="0"/>
                  <a:cs typeface="Arial" panose="020B0604020202020204" pitchFamily="34" charset="0"/>
                </a:endParaRPr>
              </a:p>
              <a:p>
                <a:pPr algn="just"/>
                <a:r>
                  <a:rPr lang="en-GB" sz="2000" noProof="0" dirty="0"/>
                  <a:t>Half of this energy is lost during the conversion to green kerosene, leaving: </a:t>
                </a:r>
              </a:p>
              <a:p>
                <a:pPr algn="just"/>
                <a:endParaRPr lang="en-GB" sz="1000" noProof="0" dirty="0"/>
              </a:p>
              <a:p>
                <a:pPr algn="just"/>
                <a:r>
                  <a:rPr lang="en-GB" sz="2000" noProof="0" dirty="0"/>
                  <a:t>35,040 Wh / 2 </a:t>
                </a:r>
                <a14:m>
                  <m:oMath xmlns:m="http://schemas.openxmlformats.org/officeDocument/2006/math">
                    <m:r>
                      <a:rPr lang="en-GB" sz="2000" i="1" noProof="0" smtClean="0">
                        <a:latin typeface="Cambria Math" panose="02040503050406030204" pitchFamily="18" charset="0"/>
                      </a:rPr>
                      <m:t>= </m:t>
                    </m:r>
                  </m:oMath>
                </a14:m>
                <a:r>
                  <a:rPr lang="en-GB" sz="2000" noProof="0" dirty="0"/>
                  <a:t>17,520 Wh or 17.52 kWh per m² annually.</a:t>
                </a:r>
              </a:p>
              <a:p>
                <a:pPr algn="just"/>
                <a:endParaRPr lang="en-GB" sz="2000" noProof="0" dirty="0"/>
              </a:p>
              <a:p>
                <a:pPr algn="just"/>
                <a:r>
                  <a:rPr lang="en-GB" sz="2000" noProof="0" dirty="0"/>
                  <a:t>To produce the energy required for the flight, we would therefore need an area of algae production equal to:</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791,667</m:t>
                          </m:r>
                        </m:num>
                        <m:den>
                          <m:r>
                            <m:rPr>
                              <m:nor/>
                            </m:rPr>
                            <a:rPr lang="en-GB" sz="2000" noProof="0" smtClean="0">
                              <a:latin typeface="Arial" panose="020B0604020202020204" pitchFamily="34" charset="0"/>
                              <a:cs typeface="Arial" panose="020B0604020202020204" pitchFamily="34" charset="0"/>
                            </a:rPr>
                            <m:t>17</m:t>
                          </m:r>
                          <m:r>
                            <m:rPr>
                              <m:nor/>
                            </m:rPr>
                            <a:rPr lang="en-GB" sz="2000" b="0" i="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52</m:t>
                          </m:r>
                        </m:den>
                      </m:f>
                      <m:r>
                        <a:rPr lang="en-GB" sz="2000" i="1" noProof="0" smtClean="0">
                          <a:latin typeface="Cambria Math" panose="02040503050406030204" pitchFamily="18" charset="0"/>
                          <a:ea typeface="Cambria Math" panose="02040503050406030204" pitchFamily="18" charset="0"/>
                          <a:cs typeface="Calibri" panose="020F050202020403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45,186 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oMath>
                  </m:oMathPara>
                </a14:m>
                <a:endParaRPr lang="en-GB" sz="200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E107AD5D-BB6B-A8F0-15AD-64336CD136C7}"/>
                  </a:ext>
                </a:extLst>
              </p:cNvPr>
              <p:cNvSpPr txBox="1">
                <a:spLocks noRot="1" noChangeAspect="1" noMove="1" noResize="1" noEditPoints="1" noAdjustHandles="1" noChangeArrowheads="1" noChangeShapeType="1" noTextEdit="1"/>
              </p:cNvSpPr>
              <p:nvPr/>
            </p:nvSpPr>
            <p:spPr>
              <a:xfrm>
                <a:off x="560729" y="1802799"/>
                <a:ext cx="9571609" cy="4222503"/>
              </a:xfrm>
              <a:prstGeom prst="rect">
                <a:avLst/>
              </a:prstGeom>
              <a:blipFill>
                <a:blip r:embed="rId2"/>
                <a:stretch>
                  <a:fillRect l="-701" t="-723" r="-637"/>
                </a:stretch>
              </a:blipFill>
            </p:spPr>
            <p:txBody>
              <a:bodyPr/>
              <a:lstStyle/>
              <a:p>
                <a:r>
                  <a:rPr lang="en-US">
                    <a:noFill/>
                  </a:rPr>
                  <a:t> </a:t>
                </a:r>
              </a:p>
            </p:txBody>
          </p:sp>
        </mc:Fallback>
      </mc:AlternateContent>
      <p:sp>
        <p:nvSpPr>
          <p:cNvPr id="11" name="Slide Number Placeholder 6">
            <a:extLst>
              <a:ext uri="{FF2B5EF4-FFF2-40B4-BE49-F238E27FC236}">
                <a16:creationId xmlns:a16="http://schemas.microsoft.com/office/drawing/2014/main" id="{B9DD42FF-C972-6B56-9706-0601A0B3CBC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132</a:t>
            </a:fld>
            <a:endParaRPr lang="en-GB" spc="80" noProof="0" dirty="0"/>
          </a:p>
        </p:txBody>
      </p:sp>
    </p:spTree>
    <p:extLst>
      <p:ext uri="{BB962C8B-B14F-4D97-AF65-F5344CB8AC3E}">
        <p14:creationId xmlns:p14="http://schemas.microsoft.com/office/powerpoint/2010/main" val="33323460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1C4F-384D-E4F7-6DB5-FA913CAFF10C}"/>
            </a:ext>
          </a:extLst>
        </p:cNvPr>
        <p:cNvGrpSpPr/>
        <p:nvPr/>
      </p:nvGrpSpPr>
      <p:grpSpPr>
        <a:xfrm>
          <a:off x="0" y="0"/>
          <a:ext cx="0" cy="0"/>
          <a:chOff x="0" y="0"/>
          <a:chExt cx="0" cy="0"/>
        </a:xfrm>
      </p:grpSpPr>
      <p:pic>
        <p:nvPicPr>
          <p:cNvPr id="10" name="Picture 2" descr="8 brands for heating and cooling systems in 2023">
            <a:extLst>
              <a:ext uri="{FF2B5EF4-FFF2-40B4-BE49-F238E27FC236}">
                <a16:creationId xmlns:a16="http://schemas.microsoft.com/office/drawing/2014/main" id="{9A9A25F8-4C65-1714-506A-7FFC523CB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9" r="4489"/>
          <a:stretch/>
        </p:blipFill>
        <p:spPr bwMode="auto">
          <a:xfrm>
            <a:off x="2715771" y="3949115"/>
            <a:ext cx="5261843"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A6F4B587-832E-E7B4-753C-0AED74133E8D}"/>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6265BE3E-1408-A4B6-E396-5FEF1395ADD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8" name="Rectangle 7">
            <a:extLst>
              <a:ext uri="{FF2B5EF4-FFF2-40B4-BE49-F238E27FC236}">
                <a16:creationId xmlns:a16="http://schemas.microsoft.com/office/drawing/2014/main" id="{A154528F-9E2B-3458-FA05-1C7878845121}"/>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89EC4565-8936-23A0-31A8-081A0285D0C7}"/>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7" name="Rectangle 6">
            <a:extLst>
              <a:ext uri="{FF2B5EF4-FFF2-40B4-BE49-F238E27FC236}">
                <a16:creationId xmlns:a16="http://schemas.microsoft.com/office/drawing/2014/main" id="{461A30A2-DF00-581D-1708-138348364EC8}"/>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5">
            <a:extLst>
              <a:ext uri="{FF2B5EF4-FFF2-40B4-BE49-F238E27FC236}">
                <a16:creationId xmlns:a16="http://schemas.microsoft.com/office/drawing/2014/main" id="{46638C60-3B9D-AAAE-18D8-FC47E98E9627}"/>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08 – </a:t>
            </a:r>
            <a:r>
              <a:rPr lang="en-GB" sz="2800" b="1" spc="30" noProof="0" dirty="0">
                <a:latin typeface="Arial"/>
                <a:cs typeface="Arial"/>
              </a:rPr>
              <a:t>Heating and cooling</a:t>
            </a:r>
            <a:endParaRPr lang="en-GB" sz="2800" b="1" noProof="0" dirty="0">
              <a:solidFill>
                <a:srgbClr val="333333"/>
              </a:solidFill>
              <a:latin typeface="Arial"/>
              <a:cs typeface="Arial"/>
            </a:endParaRPr>
          </a:p>
        </p:txBody>
      </p:sp>
      <p:sp>
        <p:nvSpPr>
          <p:cNvPr id="4" name="TextBox 4">
            <a:extLst>
              <a:ext uri="{FF2B5EF4-FFF2-40B4-BE49-F238E27FC236}">
                <a16:creationId xmlns:a16="http://schemas.microsoft.com/office/drawing/2014/main" id="{A6EDFE58-BA4C-893C-340D-7D655FF2CE78}"/>
              </a:ext>
            </a:extLst>
          </p:cNvPr>
          <p:cNvSpPr txBox="1"/>
          <p:nvPr/>
        </p:nvSpPr>
        <p:spPr>
          <a:xfrm>
            <a:off x="3443646" y="7374978"/>
            <a:ext cx="4533968" cy="215444"/>
          </a:xfrm>
          <a:prstGeom prst="rect">
            <a:avLst/>
          </a:prstGeom>
          <a:noFill/>
        </p:spPr>
        <p:txBody>
          <a:bodyPr wrap="square">
            <a:spAutoFit/>
          </a:bodyPr>
          <a:lstStyle/>
          <a:p>
            <a:pPr algn="r"/>
            <a:r>
              <a:rPr lang="en-GB" sz="800" b="0" i="1" noProof="0" dirty="0">
                <a:effectLst/>
                <a:latin typeface="Arial" panose="020B0604020202020204" pitchFamily="34" charset="0"/>
                <a:cs typeface="Arial" panose="020B0604020202020204" pitchFamily="34" charset="0"/>
              </a:rPr>
              <a:t>Getty Images.</a:t>
            </a:r>
            <a:endParaRPr lang="en-GB" sz="800" i="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3666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BC8E9FB-2F79-34D6-F3B2-C6D4B99A0ED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134</a:t>
            </a:fld>
            <a:endParaRPr lang="en-GB" spc="80" noProof="0" dirty="0"/>
          </a:p>
        </p:txBody>
      </p:sp>
      <p:sp>
        <p:nvSpPr>
          <p:cNvPr id="6" name="TextBox 19">
            <a:extLst>
              <a:ext uri="{FF2B5EF4-FFF2-40B4-BE49-F238E27FC236}">
                <a16:creationId xmlns:a16="http://schemas.microsoft.com/office/drawing/2014/main" id="{19678779-1D42-E9D1-BF66-155C3AF23450}"/>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t>Calculation for residential power usage -</a:t>
            </a:r>
            <a:r>
              <a:rPr lang="en-GB" sz="2400" b="1" noProof="0" dirty="0">
                <a:solidFill>
                  <a:schemeClr val="tx1"/>
                </a:solidFill>
              </a:rPr>
              <a:t> heating (1/2)</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464A98E4-BF5A-3C5E-4131-192290A23352}"/>
                  </a:ext>
                </a:extLst>
              </p:cNvPr>
              <p:cNvSpPr txBox="1"/>
              <p:nvPr/>
            </p:nvSpPr>
            <p:spPr>
              <a:xfrm>
                <a:off x="560895" y="1612986"/>
                <a:ext cx="9571609" cy="5170646"/>
              </a:xfrm>
              <a:prstGeom prst="rect">
                <a:avLst/>
              </a:prstGeom>
              <a:noFill/>
            </p:spPr>
            <p:txBody>
              <a:bodyPr wrap="square">
                <a:spAutoFit/>
              </a:bodyPr>
              <a:lstStyle/>
              <a:p>
                <a:pPr algn="just"/>
                <a:r>
                  <a:rPr lang="en-GB" sz="2000" noProof="0" dirty="0"/>
                  <a:t>Here are a few examples of energy consumption related to residential heating.</a:t>
                </a:r>
              </a:p>
              <a:p>
                <a:pPr algn="just"/>
                <a:endParaRPr lang="en-GB" sz="2000" noProof="0" dirty="0"/>
              </a:p>
              <a:p>
                <a:pPr algn="just"/>
                <a:r>
                  <a:rPr lang="en-GB" sz="2000" noProof="0" dirty="0"/>
                  <a:t>Filling a bathtub requires 110 l of water while taking a shower uses 30 l. Water typically enters the house at 10°C, and the desired temperature for both baths and showers is 40°C. The heat capacity of water is 4,184 J/l/°C.</a:t>
                </a:r>
              </a:p>
              <a:p>
                <a:pPr algn="just"/>
                <a:endParaRPr lang="en-GB" sz="1000" noProof="0" dirty="0"/>
              </a:p>
              <a:p>
                <a:pPr algn="just"/>
                <a:r>
                  <a:rPr lang="en-GB" sz="2000" noProof="0" dirty="0"/>
                  <a:t>Let us assume one bath every three days and one shower per day. The energy required for the bath per person per day is:</a:t>
                </a:r>
              </a:p>
              <a:p>
                <a:pPr algn="just"/>
                <a:endParaRPr lang="en-GB" sz="500" noProof="0" dirty="0"/>
              </a:p>
              <a:p>
                <a:pPr algn="just"/>
                <a:r>
                  <a:rPr lang="en-GB" sz="2000" noProof="0" dirty="0"/>
                  <a:t>(110</a:t>
                </a:r>
                <a14:m>
                  <m:oMath xmlns:m="http://schemas.openxmlformats.org/officeDocument/2006/math">
                    <m:r>
                      <a:rPr lang="en-GB" sz="2000" b="0" i="0" noProof="0" smtClean="0">
                        <a:latin typeface="Cambria Math" panose="02040503050406030204" pitchFamily="18" charset="0"/>
                      </a:rPr>
                      <m:t> </m:t>
                    </m:r>
                    <m:r>
                      <a:rPr lang="en-GB" sz="2000" i="1" noProof="0" smtClean="0">
                        <a:latin typeface="Cambria Math" panose="02040503050406030204" pitchFamily="18" charset="0"/>
                      </a:rPr>
                      <m:t>×</m:t>
                    </m:r>
                    <m:r>
                      <a:rPr lang="en-GB" sz="2000" b="0" i="1" noProof="0" smtClean="0">
                        <a:latin typeface="Cambria Math" panose="02040503050406030204" pitchFamily="18" charset="0"/>
                      </a:rPr>
                      <m:t> </m:t>
                    </m:r>
                  </m:oMath>
                </a14:m>
                <a:r>
                  <a:rPr lang="en-GB" sz="2000" noProof="0" dirty="0"/>
                  <a:t>(40 − 10) </a:t>
                </a:r>
                <a14:m>
                  <m:oMath xmlns:m="http://schemas.openxmlformats.org/officeDocument/2006/math">
                    <m:r>
                      <a:rPr lang="en-GB" sz="2000" i="1" noProof="0" smtClean="0">
                        <a:latin typeface="Cambria Math" panose="02040503050406030204" pitchFamily="18" charset="0"/>
                      </a:rPr>
                      <m:t>× </m:t>
                    </m:r>
                  </m:oMath>
                </a14:m>
                <a:r>
                  <a:rPr lang="en-GB" sz="2000" noProof="0" dirty="0"/>
                  <a:t>4,184) / 3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4.6 MJ/pers/d, which is 1.3 kWh/pers/d.</a:t>
                </a:r>
              </a:p>
              <a:p>
                <a:pPr algn="just"/>
                <a:endParaRPr lang="en-GB" sz="1000" noProof="0" dirty="0"/>
              </a:p>
              <a:p>
                <a:pPr algn="just"/>
                <a:r>
                  <a:rPr lang="en-GB" sz="2000" noProof="0" dirty="0"/>
                  <a:t>For the shower, the energy consumed per person per day is:</a:t>
                </a:r>
              </a:p>
              <a:p>
                <a:pPr algn="just"/>
                <a:endParaRPr lang="en-GB" sz="500" noProof="0" dirty="0"/>
              </a:p>
              <a:p>
                <a:pPr algn="just"/>
                <a:r>
                  <a:rPr lang="en-GB" sz="2000" noProof="0" dirty="0"/>
                  <a:t>30 </a:t>
                </a:r>
                <a14:m>
                  <m:oMath xmlns:m="http://schemas.openxmlformats.org/officeDocument/2006/math">
                    <m:r>
                      <a:rPr lang="en-GB" sz="2000" i="1" noProof="0" smtClean="0">
                        <a:latin typeface="Cambria Math" panose="02040503050406030204" pitchFamily="18" charset="0"/>
                      </a:rPr>
                      <m:t>×</m:t>
                    </m:r>
                    <m:r>
                      <a:rPr lang="en-GB" sz="2000" b="0" i="1" noProof="0" smtClean="0">
                        <a:latin typeface="Cambria Math" panose="02040503050406030204" pitchFamily="18" charset="0"/>
                      </a:rPr>
                      <m:t> </m:t>
                    </m:r>
                  </m:oMath>
                </a14:m>
                <a:r>
                  <a:rPr lang="en-GB" sz="2000" noProof="0" dirty="0"/>
                  <a:t>(40−10) </a:t>
                </a:r>
                <a14:m>
                  <m:oMath xmlns:m="http://schemas.openxmlformats.org/officeDocument/2006/math">
                    <m:r>
                      <a:rPr lang="en-GB" sz="2000" i="1" noProof="0" smtClean="0">
                        <a:latin typeface="Cambria Math" panose="02040503050406030204" pitchFamily="18" charset="0"/>
                      </a:rPr>
                      <m:t>× </m:t>
                    </m:r>
                  </m:oMath>
                </a14:m>
                <a:r>
                  <a:rPr lang="en-GB" sz="2000" noProof="0" dirty="0"/>
                  <a:t>4,184 = 3.8 MJ/pers/d, which is 1 kWh/pers/d.</a:t>
                </a:r>
              </a:p>
              <a:p>
                <a:pPr algn="just"/>
                <a:endParaRPr lang="en-GB" sz="2000" noProof="0" dirty="0"/>
              </a:p>
              <a:p>
                <a:pPr algn="just"/>
                <a:r>
                  <a:rPr lang="en-GB" sz="2000" noProof="0" dirty="0"/>
                  <a:t>A kettle, with a power rating of up to 3 kW, consumes around 1 kWh/d when used for 20 min. An electric cooker, where the small ring has a power of about 1 kW and the large ring around 2.3 kW, consumes approximately 1.6 kWh/d when used at full power for half an hour.</a:t>
                </a:r>
              </a:p>
            </p:txBody>
          </p:sp>
        </mc:Choice>
        <mc:Fallback xmlns="">
          <p:sp>
            <p:nvSpPr>
              <p:cNvPr id="9" name="ZoneTexte 8">
                <a:extLst>
                  <a:ext uri="{FF2B5EF4-FFF2-40B4-BE49-F238E27FC236}">
                    <a16:creationId xmlns:a16="http://schemas.microsoft.com/office/drawing/2014/main" id="{464A98E4-BF5A-3C5E-4131-192290A23352}"/>
                  </a:ext>
                </a:extLst>
              </p:cNvPr>
              <p:cNvSpPr txBox="1">
                <a:spLocks noRot="1" noChangeAspect="1" noMove="1" noResize="1" noEditPoints="1" noAdjustHandles="1" noChangeArrowheads="1" noChangeShapeType="1" noTextEdit="1"/>
              </p:cNvSpPr>
              <p:nvPr/>
            </p:nvSpPr>
            <p:spPr>
              <a:xfrm>
                <a:off x="560895" y="1612986"/>
                <a:ext cx="9571609" cy="5170646"/>
              </a:xfrm>
              <a:prstGeom prst="rect">
                <a:avLst/>
              </a:prstGeom>
              <a:blipFill>
                <a:blip r:embed="rId2"/>
                <a:stretch>
                  <a:fillRect l="-637" t="-590" r="-701" b="-1297"/>
                </a:stretch>
              </a:blipFill>
            </p:spPr>
            <p:txBody>
              <a:bodyPr/>
              <a:lstStyle/>
              <a:p>
                <a:r>
                  <a:rPr lang="en-US">
                    <a:noFill/>
                  </a:rPr>
                  <a:t> </a:t>
                </a:r>
              </a:p>
            </p:txBody>
          </p:sp>
        </mc:Fallback>
      </mc:AlternateContent>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565A113-36EA-C2DC-9F80-95D812DEB6BB}"/>
              </a:ext>
            </a:extLst>
          </p:cNvPr>
          <p:cNvSpPr txBox="1"/>
          <p:nvPr/>
        </p:nvSpPr>
        <p:spPr>
          <a:xfrm>
            <a:off x="560729" y="1060372"/>
            <a:ext cx="9571610" cy="3477875"/>
          </a:xfrm>
          <a:prstGeom prst="rect">
            <a:avLst/>
          </a:prstGeom>
          <a:noFill/>
        </p:spPr>
        <p:txBody>
          <a:bodyPr wrap="square">
            <a:spAutoFit/>
          </a:bodyPr>
          <a:lstStyle/>
          <a:p>
            <a:pPr algn="just"/>
            <a:r>
              <a:rPr lang="en-GB" sz="2000" noProof="0" dirty="0"/>
              <a:t>A microwave oven, despite having a cooking power of around 900 W, actually consumes 1.4 kW when operating. It consumes around 0.5 kWh/d day when used for 20 min. Finally, a conventional convection oven with a power rating of 3 kW at full capacity consumes approximately 1.5 kWh/d when used for one hour at half power.</a:t>
            </a:r>
          </a:p>
          <a:p>
            <a:pPr algn="just"/>
            <a:endParaRPr lang="en-GB" sz="2000" noProof="0" dirty="0"/>
          </a:p>
          <a:p>
            <a:pPr algn="just"/>
            <a:r>
              <a:rPr lang="en-GB" sz="2000" noProof="0" dirty="0"/>
              <a:t>A dishwasher consumes approximately 1.5 kWh/d, assuming one run per day. A washing machine uses 80 l of water per load, with an energy consumption of                 1 kWh/d when the temperature is set to 40°C. A tumble dryer, with a power rating of 2.5 kW, consumes 2 kWh/d when used for 45 min. A residential iron, with a power of 1 kW, consumes 0.5 kWh/d if used for 30 min.</a:t>
            </a:r>
            <a:endParaRPr lang="en-GB" sz="1800" noProof="0" dirty="0"/>
          </a:p>
        </p:txBody>
      </p:sp>
      <p:sp>
        <p:nvSpPr>
          <p:cNvPr id="10" name="ZoneTexte 9">
            <a:extLst>
              <a:ext uri="{FF2B5EF4-FFF2-40B4-BE49-F238E27FC236}">
                <a16:creationId xmlns:a16="http://schemas.microsoft.com/office/drawing/2014/main" id="{A6C3918D-094E-1815-EF95-A33DEBBC4D8D}"/>
              </a:ext>
            </a:extLst>
          </p:cNvPr>
          <p:cNvSpPr txBox="1"/>
          <p:nvPr/>
        </p:nvSpPr>
        <p:spPr>
          <a:xfrm>
            <a:off x="560729" y="5838194"/>
            <a:ext cx="7225118" cy="1323439"/>
          </a:xfrm>
          <a:prstGeom prst="rect">
            <a:avLst/>
          </a:prstGeom>
          <a:noFill/>
        </p:spPr>
        <p:txBody>
          <a:bodyPr wrap="square">
            <a:spAutoFit/>
          </a:bodyPr>
          <a:lstStyle/>
          <a:p>
            <a:pPr algn="just"/>
            <a:r>
              <a:rPr lang="en-GB" sz="2000" noProof="0" dirty="0"/>
              <a:t>Finally, a small electric heater has a power of 700 W. Assuming that a person uses two small electric heaters to stay warm for 12 hours a day for six months per year, the energy cost for space heating amounts to </a:t>
            </a:r>
            <a:r>
              <a:rPr lang="en-GB" sz="2000" b="1" noProof="0" dirty="0"/>
              <a:t>17 kWh/pers/d</a:t>
            </a:r>
            <a:r>
              <a:rPr lang="en-GB" sz="2000" noProof="0" dirty="0"/>
              <a:t>.</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A554393-CB2A-F1CE-380E-D2A086A315B6}"/>
                  </a:ext>
                </a:extLst>
              </p:cNvPr>
              <p:cNvSpPr txBox="1"/>
              <p:nvPr/>
            </p:nvSpPr>
            <p:spPr>
              <a:xfrm>
                <a:off x="560729" y="4776865"/>
                <a:ext cx="9571610" cy="861774"/>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Hence, residential heating for bath/shower, cooking, and cleaning counts for:</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1.3 + 1 + 1 + 1.6 + 0.5 + 1.5 + 1.5 + 1 + 2.5 + 0.5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t>
                </a:r>
                <a:r>
                  <a:rPr lang="en-GB" sz="2000" b="1" noProof="0" dirty="0">
                    <a:latin typeface="Arial" panose="020B0604020202020204" pitchFamily="34" charset="0"/>
                    <a:cs typeface="Arial" panose="020B0604020202020204" pitchFamily="34" charset="0"/>
                  </a:rPr>
                  <a:t>12 kWh/pers/d</a:t>
                </a:r>
                <a:r>
                  <a:rPr lang="en-GB" sz="2000" noProof="0" dirty="0">
                    <a:latin typeface="Arial" panose="020B0604020202020204" pitchFamily="34" charset="0"/>
                    <a:cs typeface="Arial" panose="020B0604020202020204" pitchFamily="34" charset="0"/>
                  </a:rPr>
                  <a:t>.</a:t>
                </a:r>
                <a:endParaRPr lang="en-GB" sz="2000" noProof="0" dirty="0"/>
              </a:p>
            </p:txBody>
          </p:sp>
        </mc:Choice>
        <mc:Fallback xmlns="">
          <p:sp>
            <p:nvSpPr>
              <p:cNvPr id="12" name="ZoneTexte 11">
                <a:extLst>
                  <a:ext uri="{FF2B5EF4-FFF2-40B4-BE49-F238E27FC236}">
                    <a16:creationId xmlns:a16="http://schemas.microsoft.com/office/drawing/2014/main" id="{2A554393-CB2A-F1CE-380E-D2A086A315B6}"/>
                  </a:ext>
                </a:extLst>
              </p:cNvPr>
              <p:cNvSpPr txBox="1">
                <a:spLocks noRot="1" noChangeAspect="1" noMove="1" noResize="1" noEditPoints="1" noAdjustHandles="1" noChangeArrowheads="1" noChangeShapeType="1" noTextEdit="1"/>
              </p:cNvSpPr>
              <p:nvPr/>
            </p:nvSpPr>
            <p:spPr>
              <a:xfrm>
                <a:off x="560729" y="4776865"/>
                <a:ext cx="9571610" cy="861774"/>
              </a:xfrm>
              <a:prstGeom prst="rect">
                <a:avLst/>
              </a:prstGeom>
              <a:blipFill>
                <a:blip r:embed="rId2"/>
                <a:stretch>
                  <a:fillRect l="-701" t="-3546" b="-12766"/>
                </a:stretch>
              </a:blipFill>
            </p:spPr>
            <p:txBody>
              <a:bodyPr/>
              <a:lstStyle/>
              <a:p>
                <a:r>
                  <a:rPr lang="en-US">
                    <a:noFill/>
                  </a:rPr>
                  <a:t> </a:t>
                </a:r>
              </a:p>
            </p:txBody>
          </p:sp>
        </mc:Fallback>
      </mc:AlternateContent>
      <p:sp>
        <p:nvSpPr>
          <p:cNvPr id="13" name="Slide Number Placeholder 6">
            <a:extLst>
              <a:ext uri="{FF2B5EF4-FFF2-40B4-BE49-F238E27FC236}">
                <a16:creationId xmlns:a16="http://schemas.microsoft.com/office/drawing/2014/main" id="{D461FD67-64CC-F13F-0620-DEB59FD963C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135</a:t>
            </a:fld>
            <a:endParaRPr lang="en-GB" spc="80" noProof="0" dirty="0"/>
          </a:p>
        </p:txBody>
      </p:sp>
      <p:pic>
        <p:nvPicPr>
          <p:cNvPr id="2052" name="Picture 4">
            <a:extLst>
              <a:ext uri="{FF2B5EF4-FFF2-40B4-BE49-F238E27FC236}">
                <a16:creationId xmlns:a16="http://schemas.microsoft.com/office/drawing/2014/main" id="{612B84DF-2767-FABA-C15A-C38D534C235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21043" y="5400062"/>
            <a:ext cx="1302123" cy="1951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9">
            <a:extLst>
              <a:ext uri="{FF2B5EF4-FFF2-40B4-BE49-F238E27FC236}">
                <a16:creationId xmlns:a16="http://schemas.microsoft.com/office/drawing/2014/main" id="{5E7A01A4-A621-AEFD-0B58-5E4434A81B4A}"/>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t>Calculation for residential power usage -</a:t>
            </a:r>
            <a:r>
              <a:rPr lang="en-GB" sz="2400" b="1" noProof="0" dirty="0">
                <a:solidFill>
                  <a:schemeClr val="tx1"/>
                </a:solidFill>
              </a:rPr>
              <a:t> heating (1/2)</a:t>
            </a:r>
          </a:p>
        </p:txBody>
      </p:sp>
    </p:spTree>
    <p:extLst>
      <p:ext uri="{BB962C8B-B14F-4D97-AF65-F5344CB8AC3E}">
        <p14:creationId xmlns:p14="http://schemas.microsoft.com/office/powerpoint/2010/main" val="18384108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rotWithShape="1">
          <a:blip r:embed="rId2" cstate="print"/>
          <a:srcRect r="12135"/>
          <a:stretch/>
        </p:blipFill>
        <p:spPr>
          <a:xfrm>
            <a:off x="6981079" y="1718950"/>
            <a:ext cx="2807986" cy="2003795"/>
          </a:xfrm>
          <a:prstGeom prst="rect">
            <a:avLst/>
          </a:prstGeom>
        </p:spPr>
      </p:pic>
      <p:sp>
        <p:nvSpPr>
          <p:cNvPr id="17" name="TextBox 16">
            <a:extLst>
              <a:ext uri="{FF2B5EF4-FFF2-40B4-BE49-F238E27FC236}">
                <a16:creationId xmlns:a16="http://schemas.microsoft.com/office/drawing/2014/main" id="{3AB3C048-741B-604D-8716-4C5B83F921DA}"/>
              </a:ext>
            </a:extLst>
          </p:cNvPr>
          <p:cNvSpPr txBox="1"/>
          <p:nvPr/>
        </p:nvSpPr>
        <p:spPr>
          <a:xfrm>
            <a:off x="6981079" y="3769045"/>
            <a:ext cx="2807986"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Window-mounted electric air-conditioning unit.</a:t>
            </a:r>
          </a:p>
        </p:txBody>
      </p:sp>
      <p:sp>
        <p:nvSpPr>
          <p:cNvPr id="2" name="Slide Number Placeholder 6">
            <a:extLst>
              <a:ext uri="{FF2B5EF4-FFF2-40B4-BE49-F238E27FC236}">
                <a16:creationId xmlns:a16="http://schemas.microsoft.com/office/drawing/2014/main" id="{77779F89-A0F5-A2B4-AC1A-59B0426287C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136</a:t>
            </a:fld>
            <a:endParaRPr lang="en-GB" spc="80" noProof="0" dirty="0"/>
          </a:p>
        </p:txBody>
      </p:sp>
      <p:sp>
        <p:nvSpPr>
          <p:cNvPr id="7" name="ZoneTexte 6">
            <a:extLst>
              <a:ext uri="{FF2B5EF4-FFF2-40B4-BE49-F238E27FC236}">
                <a16:creationId xmlns:a16="http://schemas.microsoft.com/office/drawing/2014/main" id="{4C543D87-8EC3-1C3F-2CB0-279F670EB600}"/>
              </a:ext>
            </a:extLst>
          </p:cNvPr>
          <p:cNvSpPr txBox="1"/>
          <p:nvPr/>
        </p:nvSpPr>
        <p:spPr>
          <a:xfrm>
            <a:off x="560729" y="1557976"/>
            <a:ext cx="5754226" cy="2554545"/>
          </a:xfrm>
          <a:prstGeom prst="rect">
            <a:avLst/>
          </a:prstGeom>
          <a:noFill/>
        </p:spPr>
        <p:txBody>
          <a:bodyPr wrap="square">
            <a:spAutoFit/>
          </a:bodyPr>
          <a:lstStyle/>
          <a:p>
            <a:pPr algn="just"/>
            <a:r>
              <a:rPr lang="en-GB" sz="2000" noProof="0" dirty="0"/>
              <a:t>Air conditioning is considered a necessity in countries where temperatures exceed 30°C. However, Belgium has little need for it. A window-mounted electric air-conditioning unit consumes approximately 0.6 kW of electricity while providing more than 2 kW of cooling. If used for 12 h per day over 30 days per year, its average consumption amounts to 0.6 kWh/d.</a:t>
            </a:r>
          </a:p>
        </p:txBody>
      </p:sp>
      <p:sp>
        <p:nvSpPr>
          <p:cNvPr id="10" name="ZoneTexte 9">
            <a:extLst>
              <a:ext uri="{FF2B5EF4-FFF2-40B4-BE49-F238E27FC236}">
                <a16:creationId xmlns:a16="http://schemas.microsoft.com/office/drawing/2014/main" id="{4B6F3037-487C-E227-C2FF-D3A218CC97BC}"/>
              </a:ext>
            </a:extLst>
          </p:cNvPr>
          <p:cNvSpPr txBox="1"/>
          <p:nvPr/>
        </p:nvSpPr>
        <p:spPr>
          <a:xfrm>
            <a:off x="560730" y="4353005"/>
            <a:ext cx="5754226" cy="1015663"/>
          </a:xfrm>
          <a:prstGeom prst="rect">
            <a:avLst/>
          </a:prstGeom>
          <a:noFill/>
        </p:spPr>
        <p:txBody>
          <a:bodyPr wrap="square">
            <a:spAutoFit/>
          </a:bodyPr>
          <a:lstStyle/>
          <a:p>
            <a:pPr algn="just"/>
            <a:r>
              <a:rPr lang="en-GB" sz="2000" noProof="0" dirty="0"/>
              <a:t>A fridge and freezer have an average power consumption of around 20 W, which corresponds to approximately 0.5 kWh/d.</a:t>
            </a:r>
          </a:p>
        </p:txBody>
      </p:sp>
      <p:sp>
        <p:nvSpPr>
          <p:cNvPr id="12" name="ZoneTexte 11">
            <a:extLst>
              <a:ext uri="{FF2B5EF4-FFF2-40B4-BE49-F238E27FC236}">
                <a16:creationId xmlns:a16="http://schemas.microsoft.com/office/drawing/2014/main" id="{939086DF-8F47-71E7-6A1C-F13E0D08DDD5}"/>
              </a:ext>
            </a:extLst>
          </p:cNvPr>
          <p:cNvSpPr txBox="1"/>
          <p:nvPr/>
        </p:nvSpPr>
        <p:spPr>
          <a:xfrm>
            <a:off x="560729" y="5612661"/>
            <a:ext cx="9571610" cy="400110"/>
          </a:xfrm>
          <a:prstGeom prst="rect">
            <a:avLst/>
          </a:prstGeom>
          <a:noFill/>
        </p:spPr>
        <p:txBody>
          <a:bodyPr wrap="square">
            <a:spAutoFit/>
          </a:bodyPr>
          <a:lstStyle/>
          <a:p>
            <a:pPr algn="just"/>
            <a:r>
              <a:rPr lang="en-GB" sz="2000" noProof="0" dirty="0"/>
              <a:t>Hence, the </a:t>
            </a:r>
            <a:r>
              <a:rPr lang="en-GB" sz="2000" noProof="0" dirty="0">
                <a:latin typeface="Arial" panose="020B0604020202020204" pitchFamily="34" charset="0"/>
                <a:cs typeface="Arial" panose="020B0604020202020204" pitchFamily="34" charset="0"/>
              </a:rPr>
              <a:t>estimated energy cost for cooling is around </a:t>
            </a:r>
            <a:r>
              <a:rPr lang="en-GB" sz="2000" b="1" noProof="0" dirty="0">
                <a:latin typeface="Arial" panose="020B0604020202020204" pitchFamily="34" charset="0"/>
                <a:cs typeface="Arial" panose="020B0604020202020204" pitchFamily="34" charset="0"/>
              </a:rPr>
              <a:t>1 kWh/pers/d</a:t>
            </a:r>
            <a:r>
              <a:rPr lang="en-GB" sz="2000" noProof="0" dirty="0">
                <a:latin typeface="Arial" panose="020B0604020202020204" pitchFamily="34" charset="0"/>
                <a:cs typeface="Arial" panose="020B0604020202020204" pitchFamily="34" charset="0"/>
              </a:rPr>
              <a:t>.</a:t>
            </a:r>
            <a:endParaRPr lang="en-GB" sz="2000" noProof="0" dirty="0"/>
          </a:p>
        </p:txBody>
      </p:sp>
      <p:sp>
        <p:nvSpPr>
          <p:cNvPr id="14" name="Rectangle 13">
            <a:extLst>
              <a:ext uri="{FF2B5EF4-FFF2-40B4-BE49-F238E27FC236}">
                <a16:creationId xmlns:a16="http://schemas.microsoft.com/office/drawing/2014/main" id="{0F74804E-2161-E49F-B270-7BEE51D8E650}"/>
              </a:ext>
            </a:extLst>
          </p:cNvPr>
          <p:cNvSpPr/>
          <p:nvPr/>
        </p:nvSpPr>
        <p:spPr>
          <a:xfrm>
            <a:off x="6981078" y="1718950"/>
            <a:ext cx="2807986" cy="200379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89037D27-D315-02D8-49EA-60C317F4BD22}"/>
              </a:ext>
            </a:extLst>
          </p:cNvPr>
          <p:cNvSpPr txBox="1"/>
          <p:nvPr/>
        </p:nvSpPr>
        <p:spPr>
          <a:xfrm>
            <a:off x="560729" y="6274396"/>
            <a:ext cx="9571610"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We will assume the total of the three values, 12 + 17 + 1 = </a:t>
            </a:r>
            <a:r>
              <a:rPr lang="en-GB" sz="2000" b="1" noProof="0" dirty="0"/>
              <a:t>30 kWh/pers/d </a:t>
            </a:r>
            <a:r>
              <a:rPr lang="en-GB" sz="2000" noProof="0" dirty="0"/>
              <a:t>for the balance sheet.</a:t>
            </a:r>
            <a:endParaRPr kumimoji="0" lang="en-GB" sz="2000" b="0" i="0" u="none" strike="noStrike" cap="none" normalizeH="0" baseline="0" noProof="0" dirty="0">
              <a:ln>
                <a:noFill/>
              </a:ln>
              <a:solidFill>
                <a:schemeClr val="tx1"/>
              </a:solidFill>
              <a:effectLst/>
              <a:latin typeface="Arial" panose="020B0604020202020204" pitchFamily="34" charset="0"/>
            </a:endParaRPr>
          </a:p>
        </p:txBody>
      </p:sp>
      <p:sp>
        <p:nvSpPr>
          <p:cNvPr id="3" name="TextBox 19">
            <a:extLst>
              <a:ext uri="{FF2B5EF4-FFF2-40B4-BE49-F238E27FC236}">
                <a16:creationId xmlns:a16="http://schemas.microsoft.com/office/drawing/2014/main" id="{1CECC2F1-D756-7BF3-7CC8-C6FD6A06C2DA}"/>
              </a:ext>
            </a:extLst>
          </p:cNvPr>
          <p:cNvSpPr txBox="1"/>
          <p:nvPr/>
        </p:nvSpPr>
        <p:spPr>
          <a:xfrm>
            <a:off x="560730" y="358228"/>
            <a:ext cx="9053170" cy="461665"/>
          </a:xfrm>
          <a:prstGeom prst="rect">
            <a:avLst/>
          </a:prstGeom>
          <a:noFill/>
        </p:spPr>
        <p:txBody>
          <a:bodyPr wrap="square">
            <a:spAutoFit/>
          </a:bodyPr>
          <a:lstStyle/>
          <a:p>
            <a:pPr marL="12700" algn="just">
              <a:spcBef>
                <a:spcPts val="130"/>
              </a:spcBef>
            </a:pPr>
            <a:r>
              <a:rPr lang="en-GB" sz="2400" b="1" noProof="0" dirty="0"/>
              <a:t>Calculation for residential power usage -</a:t>
            </a:r>
            <a:r>
              <a:rPr lang="en-GB" sz="2400" b="1" noProof="0" dirty="0">
                <a:solidFill>
                  <a:schemeClr val="tx1"/>
                </a:solidFill>
              </a:rPr>
              <a:t> cooling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4D4B8-8303-99A0-D771-992597A46A87}"/>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57114586-B6E0-6232-7F7F-64E12E7E4E10}"/>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4910EA6E-E738-1259-33FD-0E05013E225E}"/>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83A00B48-145F-D3D8-38E0-259673A190BB}"/>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E597D760-9EF8-DE08-884D-9AEE33EC55FB}"/>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49516F91-BAAC-4AB3-B022-EA0D5EC4D86A}"/>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FCA5012A-46ED-C290-3EE3-ABAAA341C709}"/>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AD7EC615-99BD-4D3B-07B5-33271648BAA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137</a:t>
            </a:fld>
            <a:endParaRPr lang="en-GB" spc="80" noProof="0" dirty="0"/>
          </a:p>
        </p:txBody>
      </p:sp>
      <p:sp>
        <p:nvSpPr>
          <p:cNvPr id="7" name="Rectangle: Rounded Corners 4">
            <a:extLst>
              <a:ext uri="{FF2B5EF4-FFF2-40B4-BE49-F238E27FC236}">
                <a16:creationId xmlns:a16="http://schemas.microsoft.com/office/drawing/2014/main" id="{24FA4267-78D6-B8EB-D7A9-B684617838A7}"/>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e 10">
            <a:extLst>
              <a:ext uri="{FF2B5EF4-FFF2-40B4-BE49-F238E27FC236}">
                <a16:creationId xmlns:a16="http://schemas.microsoft.com/office/drawing/2014/main" id="{64EB057C-D0B3-0777-6CF4-78B2F41DF6F0}"/>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D8B22C55-B734-3AED-1768-58687434F7C8}"/>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B6EF337D-4190-565D-66DF-0B670E080BD5}"/>
                </a:ext>
              </a:extLst>
            </p:cNvPr>
            <p:cNvSpPr txBox="1"/>
            <p:nvPr/>
          </p:nvSpPr>
          <p:spPr>
            <a:xfrm>
              <a:off x="2134818" y="5711227"/>
              <a:ext cx="2983281" cy="276999"/>
            </a:xfrm>
            <a:prstGeom prst="rect">
              <a:avLst/>
            </a:prstGeom>
            <a:noFill/>
          </p:spPr>
          <p:txBody>
            <a:bodyPr wrap="square">
              <a:spAutoFit/>
            </a:bodyPr>
            <a:lstStyle/>
            <a:p>
              <a:pPr algn="ctr"/>
              <a:r>
                <a:rPr lang="en-GB" sz="1200" noProof="0" dirty="0">
                  <a:latin typeface="Arial" panose="020B0604020202020204" pitchFamily="34" charset="0"/>
                  <a:cs typeface="Arial" panose="020B0604020202020204" pitchFamily="34" charset="0"/>
                </a:rPr>
                <a:t>Plane: </a:t>
              </a:r>
              <a:r>
                <a:rPr lang="en-GB" sz="1200" b="1" noProof="0" dirty="0">
                  <a:latin typeface="Arial" panose="020B0604020202020204" pitchFamily="34" charset="0"/>
                  <a:cs typeface="Arial" panose="020B0604020202020204" pitchFamily="34" charset="0"/>
                </a:rPr>
                <a:t>5 kWh/pers/d</a:t>
              </a:r>
            </a:p>
          </p:txBody>
        </p:sp>
      </p:grpSp>
      <p:sp>
        <p:nvSpPr>
          <p:cNvPr id="8" name="Rectangle: Rounded Corners 4">
            <a:extLst>
              <a:ext uri="{FF2B5EF4-FFF2-40B4-BE49-F238E27FC236}">
                <a16:creationId xmlns:a16="http://schemas.microsoft.com/office/drawing/2014/main" id="{EF53DEBB-6808-EC35-1435-DF2A79A295B3}"/>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C59B7648-FD09-AEAA-1FAF-F4C4CE6E3F6F}"/>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2CCD2C0D-87AF-F6E7-BC5D-5E672D8F86F6}"/>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4C6AFD9A-CBA5-5B8A-99DC-C731E7295302}"/>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75AEEB50-60F6-E316-8592-778A6B1DF7BF}"/>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F0AAFBD2-28F9-3AC5-31A3-2F41466A21F0}"/>
              </a:ext>
            </a:extLst>
          </p:cNvPr>
          <p:cNvSpPr/>
          <p:nvPr/>
        </p:nvSpPr>
        <p:spPr>
          <a:xfrm>
            <a:off x="5573468" y="4818993"/>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D37839D7-011C-A1A6-7F5E-10E4BBB0BEAF}"/>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B8531D6D-639D-327A-E655-531B1C4502B3}"/>
              </a:ext>
            </a:extLst>
          </p:cNvPr>
          <p:cNvSpPr txBox="1"/>
          <p:nvPr/>
        </p:nvSpPr>
        <p:spPr>
          <a:xfrm>
            <a:off x="5573468" y="487757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5CE24016-0A50-E384-CA7E-0E3DF2587091}"/>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9B33EFE5-6F5B-7A70-2D0F-5017F84D0723}"/>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30 kWh/pers/d</a:t>
            </a:r>
          </a:p>
        </p:txBody>
      </p:sp>
      <p:sp>
        <p:nvSpPr>
          <p:cNvPr id="22" name="TextBox 19">
            <a:extLst>
              <a:ext uri="{FF2B5EF4-FFF2-40B4-BE49-F238E27FC236}">
                <a16:creationId xmlns:a16="http://schemas.microsoft.com/office/drawing/2014/main" id="{4D1BB80E-E456-98B6-584F-F6195B18E3D7}"/>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TextBox 5">
            <a:extLst>
              <a:ext uri="{FF2B5EF4-FFF2-40B4-BE49-F238E27FC236}">
                <a16:creationId xmlns:a16="http://schemas.microsoft.com/office/drawing/2014/main" id="{E4A21063-86A8-231E-72F9-816CA419966F}"/>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spTree>
    <p:extLst>
      <p:ext uri="{BB962C8B-B14F-4D97-AF65-F5344CB8AC3E}">
        <p14:creationId xmlns:p14="http://schemas.microsoft.com/office/powerpoint/2010/main" val="41475046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E28ABCE-3B76-8A1B-C93A-A0019FEE79BD}"/>
              </a:ext>
            </a:extLst>
          </p:cNvPr>
          <p:cNvSpPr txBox="1"/>
          <p:nvPr/>
        </p:nvSpPr>
        <p:spPr>
          <a:xfrm>
            <a:off x="560729" y="1265825"/>
            <a:ext cx="4921614" cy="1323439"/>
          </a:xfrm>
          <a:prstGeom prst="rect">
            <a:avLst/>
          </a:prstGeom>
          <a:noFill/>
        </p:spPr>
        <p:txBody>
          <a:bodyPr wrap="square">
            <a:spAutoFit/>
          </a:bodyPr>
          <a:lstStyle/>
          <a:p>
            <a:pPr algn="just"/>
            <a:r>
              <a:rPr lang="en-GB" sz="2000" noProof="0" dirty="0"/>
              <a:t>According to the Belgian Energy Data Overview from FPS Economy, residential energy consumption at the national level in Belgium amounted to 7.3 Mtoe in 2021. </a:t>
            </a:r>
          </a:p>
        </p:txBody>
      </p:sp>
      <p:sp>
        <p:nvSpPr>
          <p:cNvPr id="41" name="TextBox 40">
            <a:extLst>
              <a:ext uri="{FF2B5EF4-FFF2-40B4-BE49-F238E27FC236}">
                <a16:creationId xmlns:a16="http://schemas.microsoft.com/office/drawing/2014/main" id="{3D587162-8B1E-7861-3F49-B6368093D78D}"/>
              </a:ext>
            </a:extLst>
          </p:cNvPr>
          <p:cNvSpPr txBox="1"/>
          <p:nvPr/>
        </p:nvSpPr>
        <p:spPr>
          <a:xfrm>
            <a:off x="6427406" y="6087483"/>
            <a:ext cx="3090654"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Energy consumption in households per type of end use in 2021.</a:t>
            </a:r>
            <a:r>
              <a:rPr lang="en-GB" sz="1400" b="1" baseline="30000" noProof="0" dirty="0">
                <a:latin typeface="Arial" panose="020B0604020202020204" pitchFamily="34" charset="0"/>
                <a:cs typeface="Arial" panose="020B0604020202020204" pitchFamily="34" charset="0"/>
              </a:rPr>
              <a:t>1</a:t>
            </a:r>
          </a:p>
        </p:txBody>
      </p:sp>
      <p:sp>
        <p:nvSpPr>
          <p:cNvPr id="3" name="Slide Number Placeholder 6">
            <a:extLst>
              <a:ext uri="{FF2B5EF4-FFF2-40B4-BE49-F238E27FC236}">
                <a16:creationId xmlns:a16="http://schemas.microsoft.com/office/drawing/2014/main" id="{AEF07568-E63F-82F8-103B-D399A688063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138</a:t>
            </a:fld>
            <a:endParaRPr lang="en-GB" spc="80" noProof="0" dirty="0"/>
          </a:p>
        </p:txBody>
      </p:sp>
      <p:sp>
        <p:nvSpPr>
          <p:cNvPr id="4" name="TextBox 19">
            <a:extLst>
              <a:ext uri="{FF2B5EF4-FFF2-40B4-BE49-F238E27FC236}">
                <a16:creationId xmlns:a16="http://schemas.microsoft.com/office/drawing/2014/main" id="{E2F87681-1C74-7AB1-EEFD-99EDC2EAFF0E}"/>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solidFill>
                  <a:schemeClr val="tx1"/>
                </a:solidFill>
              </a:rPr>
              <a:t>Real statistics related to residential heating in Belgium </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7F4AFC7-7337-233C-5897-745A16D69BC3}"/>
                  </a:ext>
                </a:extLst>
              </p:cNvPr>
              <p:cNvSpPr txBox="1"/>
              <p:nvPr/>
            </p:nvSpPr>
            <p:spPr>
              <a:xfrm>
                <a:off x="560729" y="2715810"/>
                <a:ext cx="4921614" cy="3760966"/>
              </a:xfrm>
              <a:prstGeom prst="rect">
                <a:avLst/>
              </a:prstGeom>
              <a:noFill/>
            </p:spPr>
            <p:txBody>
              <a:bodyPr wrap="square">
                <a:spAutoFit/>
              </a:bodyPr>
              <a:lstStyle/>
              <a:p>
                <a:pPr algn="just"/>
                <a:r>
                  <a:rPr lang="en-GB" sz="2000" noProof="0" dirty="0"/>
                  <a:t>“Mtoe” stands for “million tons of oil equivalent”, with one Mtoe equivalent to 11.63 TWh. This means that residential energy consumption was approximately 85 TWh. </a:t>
                </a:r>
              </a:p>
              <a:p>
                <a:pPr algn="just"/>
                <a:endParaRPr lang="en-GB" sz="1000" noProof="0" dirty="0"/>
              </a:p>
              <a:p>
                <a:pPr algn="just"/>
                <a:r>
                  <a:rPr lang="en-GB" sz="2000" noProof="0" dirty="0"/>
                  <a:t>When looking at the breakdown of </a:t>
                </a:r>
                <a:r>
                  <a:rPr lang="en-GB" sz="2000" noProof="0" dirty="0">
                    <a:latin typeface="Arial" panose="020B0604020202020204" pitchFamily="34" charset="0"/>
                    <a:cs typeface="Arial" panose="020B0604020202020204" pitchFamily="34" charset="0"/>
                  </a:rPr>
                  <a:t>energy consumption in households</a:t>
                </a:r>
                <a:r>
                  <a:rPr lang="en-GB" sz="2000" noProof="0" dirty="0"/>
                  <a:t> by type of end use, the majority was used for space heating (63 TWh), which is equal to:</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63 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30000" smtClean="0">
                              <a:latin typeface="Arial" panose="020B0604020202020204" pitchFamily="34" charset="0"/>
                              <a:ea typeface="Cambria Math" panose="02040503050406030204" pitchFamily="18" charset="0"/>
                              <a:cs typeface="Arial" panose="020B0604020202020204" pitchFamily="34" charset="0"/>
                            </a:rPr>
                            <m:t>9</m:t>
                          </m:r>
                        </m:num>
                        <m:den>
                          <m:r>
                            <m:rPr>
                              <m:nor/>
                            </m:rPr>
                            <a:rPr lang="en-GB" sz="2000" b="0" i="0" noProof="0" smtClean="0">
                              <a:latin typeface="Arial" panose="020B0604020202020204" pitchFamily="34" charset="0"/>
                              <a:cs typeface="Arial" panose="020B0604020202020204" pitchFamily="34" charset="0"/>
                            </a:rPr>
                            <m:t>11.7 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30000" noProof="0" smtClean="0">
                              <a:latin typeface="Arial" panose="020B0604020202020204" pitchFamily="34" charset="0"/>
                              <a:ea typeface="Cambria Math" panose="02040503050406030204" pitchFamily="18" charset="0"/>
                              <a:cs typeface="Arial" panose="020B0604020202020204" pitchFamily="34" charset="0"/>
                            </a:rPr>
                            <m:t>6</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365</m:t>
                          </m:r>
                        </m:den>
                      </m:f>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6" name="ZoneTexte 5">
                <a:extLst>
                  <a:ext uri="{FF2B5EF4-FFF2-40B4-BE49-F238E27FC236}">
                    <a16:creationId xmlns:a16="http://schemas.microsoft.com/office/drawing/2014/main" id="{87F4AFC7-7337-233C-5897-745A16D69BC3}"/>
                  </a:ext>
                </a:extLst>
              </p:cNvPr>
              <p:cNvSpPr txBox="1">
                <a:spLocks noRot="1" noChangeAspect="1" noMove="1" noResize="1" noEditPoints="1" noAdjustHandles="1" noChangeArrowheads="1" noChangeShapeType="1" noTextEdit="1"/>
              </p:cNvSpPr>
              <p:nvPr/>
            </p:nvSpPr>
            <p:spPr>
              <a:xfrm>
                <a:off x="560729" y="2715810"/>
                <a:ext cx="4921614" cy="3760966"/>
              </a:xfrm>
              <a:prstGeom prst="rect">
                <a:avLst/>
              </a:prstGeom>
              <a:blipFill>
                <a:blip r:embed="rId3"/>
                <a:stretch>
                  <a:fillRect l="-1363" t="-812" r="-1239"/>
                </a:stretch>
              </a:blipFill>
            </p:spPr>
            <p:txBody>
              <a:bodyPr/>
              <a:lstStyle/>
              <a:p>
                <a:r>
                  <a:rPr lang="en-GB">
                    <a:noFill/>
                  </a:rPr>
                  <a:t> </a:t>
                </a:r>
              </a:p>
            </p:txBody>
          </p:sp>
        </mc:Fallback>
      </mc:AlternateContent>
      <p:grpSp>
        <p:nvGrpSpPr>
          <p:cNvPr id="10" name="Groupe 9">
            <a:extLst>
              <a:ext uri="{FF2B5EF4-FFF2-40B4-BE49-F238E27FC236}">
                <a16:creationId xmlns:a16="http://schemas.microsoft.com/office/drawing/2014/main" id="{90E034D2-886C-61AC-A076-A3CA58DEDA19}"/>
              </a:ext>
            </a:extLst>
          </p:cNvPr>
          <p:cNvGrpSpPr/>
          <p:nvPr/>
        </p:nvGrpSpPr>
        <p:grpSpPr>
          <a:xfrm>
            <a:off x="6023709" y="2119382"/>
            <a:ext cx="3898049" cy="3894638"/>
            <a:chOff x="5292250" y="2564036"/>
            <a:chExt cx="3898049" cy="3894638"/>
          </a:xfrm>
        </p:grpSpPr>
        <p:pic>
          <p:nvPicPr>
            <p:cNvPr id="31" name="Picture 30">
              <a:extLst>
                <a:ext uri="{FF2B5EF4-FFF2-40B4-BE49-F238E27FC236}">
                  <a16:creationId xmlns:a16="http://schemas.microsoft.com/office/drawing/2014/main" id="{D6832F4C-8C33-C8E1-996A-34B2A86E4015}"/>
                </a:ext>
              </a:extLst>
            </p:cNvPr>
            <p:cNvPicPr>
              <a:picLocks noChangeAspect="1"/>
            </p:cNvPicPr>
            <p:nvPr/>
          </p:nvPicPr>
          <p:blipFill rotWithShape="1">
            <a:blip r:embed="rId4"/>
            <a:srcRect l="1955" t="5998" r="41007"/>
            <a:stretch/>
          </p:blipFill>
          <p:spPr>
            <a:xfrm>
              <a:off x="5814300" y="2669993"/>
              <a:ext cx="2638928" cy="2795533"/>
            </a:xfrm>
            <a:prstGeom prst="rect">
              <a:avLst/>
            </a:prstGeom>
          </p:spPr>
        </p:pic>
        <p:sp>
          <p:nvSpPr>
            <p:cNvPr id="39" name="Rectangle 38">
              <a:extLst>
                <a:ext uri="{FF2B5EF4-FFF2-40B4-BE49-F238E27FC236}">
                  <a16:creationId xmlns:a16="http://schemas.microsoft.com/office/drawing/2014/main" id="{83B6C69D-BD9E-538A-5946-2097478CF10A}"/>
                </a:ext>
              </a:extLst>
            </p:cNvPr>
            <p:cNvSpPr/>
            <p:nvPr/>
          </p:nvSpPr>
          <p:spPr>
            <a:xfrm>
              <a:off x="5292250" y="2564036"/>
              <a:ext cx="3898049" cy="389463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9" name="Groupe 8">
              <a:extLst>
                <a:ext uri="{FF2B5EF4-FFF2-40B4-BE49-F238E27FC236}">
                  <a16:creationId xmlns:a16="http://schemas.microsoft.com/office/drawing/2014/main" id="{DB8A9508-6187-D52F-5364-237481B3FB75}"/>
                </a:ext>
              </a:extLst>
            </p:cNvPr>
            <p:cNvGrpSpPr/>
            <p:nvPr/>
          </p:nvGrpSpPr>
          <p:grpSpPr>
            <a:xfrm>
              <a:off x="5672539" y="5513609"/>
              <a:ext cx="3137470" cy="779333"/>
              <a:chOff x="5733881" y="5571484"/>
              <a:chExt cx="3137470" cy="779333"/>
            </a:xfrm>
          </p:grpSpPr>
          <p:pic>
            <p:nvPicPr>
              <p:cNvPr id="35" name="Picture 34">
                <a:extLst>
                  <a:ext uri="{FF2B5EF4-FFF2-40B4-BE49-F238E27FC236}">
                    <a16:creationId xmlns:a16="http://schemas.microsoft.com/office/drawing/2014/main" id="{9CFB1101-3C17-5A1E-9DB2-488E12A7D281}"/>
                  </a:ext>
                </a:extLst>
              </p:cNvPr>
              <p:cNvPicPr>
                <a:picLocks noChangeAspect="1"/>
              </p:cNvPicPr>
              <p:nvPr/>
            </p:nvPicPr>
            <p:blipFill rotWithShape="1">
              <a:blip r:embed="rId4"/>
              <a:srcRect l="68440" t="48329" r="9166" b="28368"/>
              <a:stretch/>
            </p:blipFill>
            <p:spPr>
              <a:xfrm>
                <a:off x="5733881" y="5571484"/>
                <a:ext cx="1118563" cy="779333"/>
              </a:xfrm>
              <a:prstGeom prst="rect">
                <a:avLst/>
              </a:prstGeom>
            </p:spPr>
          </p:pic>
          <p:pic>
            <p:nvPicPr>
              <p:cNvPr id="36" name="Picture 35">
                <a:extLst>
                  <a:ext uri="{FF2B5EF4-FFF2-40B4-BE49-F238E27FC236}">
                    <a16:creationId xmlns:a16="http://schemas.microsoft.com/office/drawing/2014/main" id="{EEA5AA30-6386-95FF-2A90-D16F4D4E6AD8}"/>
                  </a:ext>
                </a:extLst>
              </p:cNvPr>
              <p:cNvPicPr>
                <a:picLocks noChangeAspect="1"/>
              </p:cNvPicPr>
              <p:nvPr/>
            </p:nvPicPr>
            <p:blipFill rotWithShape="1">
              <a:blip r:embed="rId4"/>
              <a:srcRect l="68440" t="34526" b="49953"/>
              <a:stretch/>
            </p:blipFill>
            <p:spPr>
              <a:xfrm>
                <a:off x="7225221" y="5571484"/>
                <a:ext cx="1646130" cy="529917"/>
              </a:xfrm>
              <a:prstGeom prst="rect">
                <a:avLst/>
              </a:prstGeom>
            </p:spPr>
          </p:pic>
          <p:pic>
            <p:nvPicPr>
              <p:cNvPr id="7" name="Picture 34">
                <a:extLst>
                  <a:ext uri="{FF2B5EF4-FFF2-40B4-BE49-F238E27FC236}">
                    <a16:creationId xmlns:a16="http://schemas.microsoft.com/office/drawing/2014/main" id="{2E549C64-E8E4-900E-7102-441CFEB6E1C5}"/>
                  </a:ext>
                </a:extLst>
              </p:cNvPr>
              <p:cNvPicPr>
                <a:picLocks noChangeAspect="1"/>
              </p:cNvPicPr>
              <p:nvPr/>
            </p:nvPicPr>
            <p:blipFill rotWithShape="1">
              <a:blip r:embed="rId4"/>
              <a:srcRect l="68440" t="70300" r="9166" b="21489"/>
              <a:stretch/>
            </p:blipFill>
            <p:spPr>
              <a:xfrm>
                <a:off x="7236796" y="6076191"/>
                <a:ext cx="1118563" cy="274626"/>
              </a:xfrm>
              <a:prstGeom prst="rect">
                <a:avLst/>
              </a:prstGeom>
            </p:spPr>
          </p:pic>
        </p:grpSp>
      </p:grpSp>
      <p:sp>
        <p:nvSpPr>
          <p:cNvPr id="5" name="ZoneTexte 4">
            <a:extLst>
              <a:ext uri="{FF2B5EF4-FFF2-40B4-BE49-F238E27FC236}">
                <a16:creationId xmlns:a16="http://schemas.microsoft.com/office/drawing/2014/main" id="{7E0BFE87-E82A-6907-1AD5-7DBFF2F3EB11}"/>
              </a:ext>
            </a:extLst>
          </p:cNvPr>
          <p:cNvSpPr txBox="1"/>
          <p:nvPr/>
        </p:nvSpPr>
        <p:spPr>
          <a:xfrm>
            <a:off x="66476" y="7693604"/>
            <a:ext cx="6407230"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Arial" panose="020B0604020202020204" pitchFamily="34" charset="0"/>
              </a:rPr>
              <a:t>1</a:t>
            </a:r>
            <a:r>
              <a:rPr kumimoji="0" lang="en-GB" sz="1100" b="0" u="none" strike="noStrike" cap="none" normalizeH="0" baseline="0" noProof="0" dirty="0">
                <a:ln>
                  <a:noFill/>
                </a:ln>
                <a:solidFill>
                  <a:schemeClr val="tx1"/>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Arial" panose="020B0604020202020204" pitchFamily="34" charset="0"/>
                <a:hlinkClick r:id="rId5"/>
              </a:rPr>
              <a:t>FPS Economy. (2023, February 23). Energy Key Data</a:t>
            </a:r>
            <a:r>
              <a:rPr kumimoji="0" lang="en-GB" sz="1100" b="0" u="none" strike="noStrike" cap="none" normalizeH="0" baseline="0" noProof="0" dirty="0">
                <a:ln>
                  <a:noFill/>
                </a:ln>
                <a:solidFill>
                  <a:schemeClr val="tx1"/>
                </a:solidFill>
                <a:effectLst/>
                <a:latin typeface="Arial" panose="020B0604020202020204" pitchFamily="34" charset="0"/>
                <a:cs typeface="Arial" panose="020B0604020202020204" pitchFamily="34" charset="0"/>
                <a:hlinkClick r:id="rId5"/>
              </a:rPr>
              <a:t>.</a:t>
            </a:r>
            <a:endParaRPr lang="en-GB" sz="1100"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2E0D2759-27A2-7456-5494-72A8328656D5}"/>
              </a:ext>
            </a:extLst>
          </p:cNvPr>
          <p:cNvSpPr txBox="1"/>
          <p:nvPr/>
        </p:nvSpPr>
        <p:spPr>
          <a:xfrm>
            <a:off x="560729" y="6603322"/>
            <a:ext cx="4921614"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This value is pretty close to our estimate of 17 kWh/pers/d.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0FFFB39-2CD0-1420-139F-BCDCFA3CBFD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139</a:t>
            </a:fld>
            <a:endParaRPr lang="en-GB" spc="80" noProof="0" dirty="0"/>
          </a:p>
        </p:txBody>
      </p:sp>
      <p:sp>
        <p:nvSpPr>
          <p:cNvPr id="4" name="ZoneTexte 3">
            <a:extLst>
              <a:ext uri="{FF2B5EF4-FFF2-40B4-BE49-F238E27FC236}">
                <a16:creationId xmlns:a16="http://schemas.microsoft.com/office/drawing/2014/main" id="{F7FAFDD7-EB89-988E-AE44-295ECF6B4F6D}"/>
              </a:ext>
            </a:extLst>
          </p:cNvPr>
          <p:cNvSpPr txBox="1"/>
          <p:nvPr/>
        </p:nvSpPr>
        <p:spPr>
          <a:xfrm>
            <a:off x="560730" y="2458329"/>
            <a:ext cx="9534639" cy="3477875"/>
          </a:xfrm>
          <a:prstGeom prst="rect">
            <a:avLst/>
          </a:prstGeom>
          <a:noFill/>
        </p:spPr>
        <p:txBody>
          <a:bodyPr wrap="square">
            <a:spAutoFit/>
          </a:bodyPr>
          <a:lstStyle/>
          <a:p>
            <a:pPr algn="just"/>
            <a:r>
              <a:rPr lang="en-GB" sz="2000" noProof="0" dirty="0"/>
              <a:t>In a perfectly sealed and insulated building, heat would remain indefinitely, eliminating the need for supplementary heating. However, buildings lose heat mainly for two reasons.</a:t>
            </a:r>
          </a:p>
          <a:p>
            <a:pPr algn="just"/>
            <a:endParaRPr lang="en-GB" sz="2000" noProof="0" dirty="0"/>
          </a:p>
          <a:p>
            <a:pPr algn="just"/>
            <a:r>
              <a:rPr lang="en-GB" sz="2000" noProof="0" dirty="0"/>
              <a:t>The first is </a:t>
            </a:r>
            <a:r>
              <a:rPr lang="en-GB" sz="2000" b="1" noProof="0" dirty="0"/>
              <a:t>conduction</a:t>
            </a:r>
            <a:r>
              <a:rPr lang="en-GB" sz="2000" noProof="0" dirty="0"/>
              <a:t>, where heat flows through walls, windows, and doors.</a:t>
            </a:r>
          </a:p>
          <a:p>
            <a:pPr algn="just"/>
            <a:endParaRPr lang="en-GB" sz="2000" noProof="0" dirty="0"/>
          </a:p>
          <a:p>
            <a:pPr algn="just"/>
            <a:r>
              <a:rPr lang="en-GB" sz="2000" noProof="0" dirty="0"/>
              <a:t>The second is </a:t>
            </a:r>
            <a:r>
              <a:rPr lang="en-GB" sz="2000" b="1" noProof="0" dirty="0"/>
              <a:t>ventilation</a:t>
            </a:r>
            <a:r>
              <a:rPr lang="en-GB" sz="2000" noProof="0" dirty="0"/>
              <a:t>, where warm air escapes through cracks, gaps, and intentional ventilation ducts.</a:t>
            </a:r>
          </a:p>
          <a:p>
            <a:pPr algn="just"/>
            <a:endParaRPr lang="en-GB" sz="2000" noProof="0" dirty="0"/>
          </a:p>
          <a:p>
            <a:pPr algn="just"/>
            <a:r>
              <a:rPr lang="en-GB" sz="2000" noProof="0" dirty="0"/>
              <a:t>In standard heat loss models, both types of heat flow are directly proportional to the temperature difference between the air inside and the air outside.</a:t>
            </a:r>
          </a:p>
        </p:txBody>
      </p:sp>
      <p:sp>
        <p:nvSpPr>
          <p:cNvPr id="3" name="TextBox 19">
            <a:extLst>
              <a:ext uri="{FF2B5EF4-FFF2-40B4-BE49-F238E27FC236}">
                <a16:creationId xmlns:a16="http://schemas.microsoft.com/office/drawing/2014/main" id="{488AFB77-DEF0-02AD-B588-AA4487486A89}"/>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Technical note on heating buildings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1A0A4-01AA-D3AC-28EE-ABB3BA92713A}"/>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F685CAE-6DAE-B962-A12C-CC8C28F16B53}"/>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a:t>
            </a:fld>
            <a:endParaRPr lang="en-GB" spc="80" noProof="0" dirty="0"/>
          </a:p>
        </p:txBody>
      </p:sp>
      <p:sp>
        <p:nvSpPr>
          <p:cNvPr id="3" name="TextBox 3">
            <a:extLst>
              <a:ext uri="{FF2B5EF4-FFF2-40B4-BE49-F238E27FC236}">
                <a16:creationId xmlns:a16="http://schemas.microsoft.com/office/drawing/2014/main" id="{B35F90F3-BD9A-78A4-3911-CCC3547ED845}"/>
              </a:ext>
            </a:extLst>
          </p:cNvPr>
          <p:cNvSpPr txBox="1"/>
          <p:nvPr/>
        </p:nvSpPr>
        <p:spPr>
          <a:xfrm>
            <a:off x="589583" y="349890"/>
            <a:ext cx="10003389" cy="461665"/>
          </a:xfrm>
          <a:prstGeom prst="rect">
            <a:avLst/>
          </a:prstGeom>
          <a:noFill/>
        </p:spPr>
        <p:txBody>
          <a:bodyPr wrap="square">
            <a:spAutoFit/>
          </a:bodyPr>
          <a:lstStyle/>
          <a:p>
            <a:r>
              <a:rPr lang="en-GB" sz="2400" b="1" spc="30" noProof="0" dirty="0">
                <a:latin typeface="Arial"/>
                <a:cs typeface="Arial"/>
              </a:rPr>
              <a:t>What about </a:t>
            </a:r>
            <a:r>
              <a:rPr lang="en-GB" sz="2400" b="1" spc="30" noProof="0" dirty="0">
                <a:latin typeface="Arial" panose="020B0604020202020204" pitchFamily="34" charset="0"/>
                <a:cs typeface="Arial" panose="020B0604020202020204" pitchFamily="34" charset="0"/>
              </a:rPr>
              <a:t>CO</a:t>
            </a:r>
            <a:r>
              <a:rPr lang="en-GB" sz="2400" b="1" spc="30" baseline="-25000" noProof="0" dirty="0">
                <a:latin typeface="Arial" panose="020B0604020202020204" pitchFamily="34" charset="0"/>
                <a:cs typeface="Arial" panose="020B0604020202020204" pitchFamily="34" charset="0"/>
              </a:rPr>
              <a:t>2</a:t>
            </a:r>
            <a:r>
              <a:rPr lang="en-GB" sz="2400" b="1" spc="30" noProof="0" dirty="0">
                <a:latin typeface="Arial" panose="020B0604020202020204" pitchFamily="34" charset="0"/>
                <a:cs typeface="Arial" panose="020B0604020202020204" pitchFamily="34" charset="0"/>
              </a:rPr>
              <a:t> emissions from</a:t>
            </a:r>
            <a:r>
              <a:rPr lang="en-GB" sz="2400" b="1" spc="30" noProof="0" dirty="0">
                <a:latin typeface="Arial"/>
                <a:cs typeface="Arial"/>
              </a:rPr>
              <a:t> Belgium?</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C6D08788-13AE-BAD1-5341-4141EA4C088E}"/>
                  </a:ext>
                </a:extLst>
              </p:cNvPr>
              <p:cNvSpPr txBox="1"/>
              <p:nvPr/>
            </p:nvSpPr>
            <p:spPr>
              <a:xfrm>
                <a:off x="589582" y="1127600"/>
                <a:ext cx="9542757" cy="142462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In 2023, Belgium's annual CO</a:t>
                </a:r>
                <a:r>
                  <a:rPr lang="en-GB" sz="2000" baseline="-25000" noProof="0" dirty="0"/>
                  <a:t>2</a:t>
                </a:r>
                <a:r>
                  <a:rPr lang="en-GB" sz="2000" noProof="0" dirty="0"/>
                  <a:t> emissions were approximately 7.1 tons per person. This is higher than the global average, which, in 2023, was:</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1000" kern="100" noProof="0" dirty="0">
                  <a:effectLst/>
                  <a:latin typeface="Aptos" panose="020B0004020202020204" pitchFamily="34" charset="0"/>
                  <a:ea typeface="Aptos" panose="020B0004020202020204" pitchFamily="34" charset="0"/>
                  <a:cs typeface="Times New Roman" panose="02020603050405020304" pitchFamily="18" charset="0"/>
                </a:endParaRPr>
              </a:p>
              <a:p>
                <a:pPr lvl="0" algn="just" defTabSz="914400" eaLnBrk="0" fontAlgn="base" hangingPunct="0">
                  <a:spcBef>
                    <a:spcPct val="0"/>
                  </a:spcBef>
                  <a:spcAft>
                    <a:spcPct val="0"/>
                  </a:spcAft>
                </a:pPr>
                <a14:m>
                  <m:oMath xmlns:m="http://schemas.openxmlformats.org/officeDocument/2006/math">
                    <m:f>
                      <m:fPr>
                        <m:ctrlPr>
                          <a:rPr kumimoji="0" lang="en-GB" sz="2000" b="0" i="1" u="none" strike="noStrike" cap="none" normalizeH="0" baseline="0" noProof="0" smtClean="0">
                            <a:ln>
                              <a:noFill/>
                            </a:ln>
                            <a:solidFill>
                              <a:schemeClr val="tx1"/>
                            </a:solidFill>
                            <a:effectLst/>
                            <a:latin typeface="Cambria Math" panose="02040503050406030204" pitchFamily="18" charset="0"/>
                          </a:rPr>
                        </m:ctrlPr>
                      </m:fPr>
                      <m:num>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Total</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global</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emissions</m:t>
                        </m:r>
                      </m:num>
                      <m:den>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World</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population</m:t>
                        </m:r>
                      </m:den>
                    </m:f>
                    <m:r>
                      <a:rPr kumimoji="0" lang="en-GB" sz="2000" b="0" i="1" u="none" strike="noStrike" cap="none" normalizeH="0" baseline="0" noProof="0" smtClean="0">
                        <a:ln>
                          <a:noFill/>
                        </a:ln>
                        <a:solidFill>
                          <a:schemeClr val="tx1"/>
                        </a:solidFill>
                        <a:effectLst/>
                        <a:latin typeface="Cambria Math" panose="02040503050406030204" pitchFamily="18" charset="0"/>
                      </a:rPr>
                      <m:t>=</m:t>
                    </m:r>
                    <m:f>
                      <m:fPr>
                        <m:ctrlPr>
                          <a:rPr kumimoji="0" lang="en-GB" sz="2000" b="0" i="1" u="none" strike="noStrike" cap="none" normalizeH="0" baseline="0" noProof="0" smtClean="0">
                            <a:ln>
                              <a:noFill/>
                            </a:ln>
                            <a:solidFill>
                              <a:schemeClr val="tx1"/>
                            </a:solidFill>
                            <a:effectLst/>
                            <a:latin typeface="Cambria Math" panose="02040503050406030204" pitchFamily="18" charset="0"/>
                          </a:rPr>
                        </m:ctrlPr>
                      </m:fPr>
                      <m:num>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37.4 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billion</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tons</m:t>
                        </m:r>
                      </m:num>
                      <m:den>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8 </m:t>
                        </m:r>
                        <m:r>
                          <m:rPr>
                            <m:nor/>
                          </m:rPr>
                          <a:rPr kumimoji="0" lang="en-GB" sz="2000" b="0" i="0" u="none" strike="noStrike" cap="none" normalizeH="0" baseline="0" noProof="0" smtClean="0">
                            <a:ln>
                              <a:noFill/>
                            </a:ln>
                            <a:solidFill>
                              <a:schemeClr val="tx1"/>
                            </a:solidFill>
                            <a:effectLst/>
                            <a:latin typeface="Arial" panose="020B0604020202020204" pitchFamily="34" charset="0"/>
                            <a:cs typeface="Arial" panose="020B0604020202020204" pitchFamily="34" charset="0"/>
                          </a:rPr>
                          <m:t>billion</m:t>
                        </m:r>
                      </m:den>
                    </m:f>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4.7 </m:t>
                    </m:r>
                    <m:r>
                      <m:rPr>
                        <m:nor/>
                      </m:rPr>
                      <a:rPr lang="en-GB" sz="2000" i="0" noProof="0" smtClean="0">
                        <a:latin typeface="Arial" panose="020B0604020202020204" pitchFamily="34" charset="0"/>
                        <a:cs typeface="Arial" panose="020B0604020202020204" pitchFamily="34" charset="0"/>
                      </a:rPr>
                      <m:t>tons</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per</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person</m:t>
                    </m:r>
                  </m:oMath>
                </a14:m>
                <a:r>
                  <a:rPr kumimoji="0" lang="en-GB" sz="2000" b="0" i="0" u="none" strike="noStrike" cap="none" normalizeH="0" baseline="0" noProof="0" dirty="0">
                    <a:ln>
                      <a:noFill/>
                    </a:ln>
                    <a:solidFill>
                      <a:schemeClr val="tx1"/>
                    </a:solidFill>
                    <a:effectLst/>
                    <a:latin typeface="+mj-lt"/>
                  </a:rPr>
                  <a:t>.</a:t>
                </a:r>
              </a:p>
            </p:txBody>
          </p:sp>
        </mc:Choice>
        <mc:Fallback xmlns="">
          <p:sp>
            <p:nvSpPr>
              <p:cNvPr id="6" name="ZoneTexte 5">
                <a:extLst>
                  <a:ext uri="{FF2B5EF4-FFF2-40B4-BE49-F238E27FC236}">
                    <a16:creationId xmlns:a16="http://schemas.microsoft.com/office/drawing/2014/main" id="{C6D08788-13AE-BAD1-5341-4141EA4C088E}"/>
                  </a:ext>
                </a:extLst>
              </p:cNvPr>
              <p:cNvSpPr txBox="1">
                <a:spLocks noRot="1" noChangeAspect="1" noMove="1" noResize="1" noEditPoints="1" noAdjustHandles="1" noChangeArrowheads="1" noChangeShapeType="1" noTextEdit="1"/>
              </p:cNvSpPr>
              <p:nvPr/>
            </p:nvSpPr>
            <p:spPr>
              <a:xfrm>
                <a:off x="589582" y="1127600"/>
                <a:ext cx="9542757" cy="1424621"/>
              </a:xfrm>
              <a:prstGeom prst="rect">
                <a:avLst/>
              </a:prstGeom>
              <a:blipFill>
                <a:blip r:embed="rId2"/>
                <a:stretch>
                  <a:fillRect l="-703" t="-2137" r="-639"/>
                </a:stretch>
              </a:blipFill>
            </p:spPr>
            <p:txBody>
              <a:bodyPr/>
              <a:lstStyle/>
              <a:p>
                <a:r>
                  <a:rPr lang="en-US">
                    <a:noFill/>
                  </a:rPr>
                  <a:t> </a:t>
                </a:r>
              </a:p>
            </p:txBody>
          </p:sp>
        </mc:Fallback>
      </mc:AlternateContent>
      <p:sp>
        <p:nvSpPr>
          <p:cNvPr id="8" name="TextBox 3">
            <a:extLst>
              <a:ext uri="{FF2B5EF4-FFF2-40B4-BE49-F238E27FC236}">
                <a16:creationId xmlns:a16="http://schemas.microsoft.com/office/drawing/2014/main" id="{3DF57852-2501-1901-258C-CDE4745FB4C0}"/>
              </a:ext>
            </a:extLst>
          </p:cNvPr>
          <p:cNvSpPr txBox="1"/>
          <p:nvPr/>
        </p:nvSpPr>
        <p:spPr>
          <a:xfrm>
            <a:off x="20096" y="7702956"/>
            <a:ext cx="9333738" cy="261610"/>
          </a:xfrm>
          <a:prstGeom prst="rect">
            <a:avLst/>
          </a:prstGeom>
          <a:noFill/>
        </p:spPr>
        <p:txBody>
          <a:bodyPr wrap="square">
            <a:spAutoFit/>
          </a:bodyPr>
          <a:lstStyle/>
          <a:p>
            <a:r>
              <a:rPr lang="en-GB" sz="1100" b="1" baseline="30000" noProof="0" dirty="0">
                <a:solidFill>
                  <a:srgbClr val="05103E"/>
                </a:solidFill>
                <a:effectLst/>
                <a:latin typeface="Arial" panose="020B0604020202020204" pitchFamily="34" charset="0"/>
                <a:cs typeface="Arial" panose="020B0604020202020204" pitchFamily="34" charset="0"/>
              </a:rPr>
              <a:t>1</a:t>
            </a:r>
            <a:r>
              <a:rPr lang="en-GB" sz="1100" b="0" noProof="0" dirty="0">
                <a:solidFill>
                  <a:srgbClr val="05103E"/>
                </a:solidFill>
                <a:effectLst/>
                <a:latin typeface="Arial" panose="020B0604020202020204" pitchFamily="34" charset="0"/>
                <a:cs typeface="Arial" panose="020B0604020202020204" pitchFamily="34" charset="0"/>
              </a:rPr>
              <a:t> </a:t>
            </a:r>
            <a:r>
              <a:rPr lang="en-GB" sz="1100" b="0" noProof="0" dirty="0">
                <a:solidFill>
                  <a:srgbClr val="05103E"/>
                </a:solidFill>
                <a:effectLst/>
                <a:latin typeface="+mj-lt"/>
                <a:hlinkClick r:id="rId3"/>
              </a:rPr>
              <a:t>Per capita CO</a:t>
            </a:r>
            <a:r>
              <a:rPr lang="en-GB" sz="1100" b="0" baseline="-25000" noProof="0" dirty="0">
                <a:solidFill>
                  <a:srgbClr val="05103E"/>
                </a:solidFill>
                <a:effectLst/>
                <a:latin typeface="+mj-lt"/>
                <a:hlinkClick r:id="rId3"/>
              </a:rPr>
              <a:t>2</a:t>
            </a:r>
            <a:r>
              <a:rPr lang="en-GB" sz="1100" b="0" noProof="0" dirty="0">
                <a:solidFill>
                  <a:srgbClr val="05103E"/>
                </a:solidFill>
                <a:effectLst/>
                <a:latin typeface="+mj-lt"/>
                <a:hlinkClick r:id="rId3"/>
              </a:rPr>
              <a:t> emissions. (2023, </a:t>
            </a:r>
            <a:r>
              <a:rPr lang="en-GB" sz="1100" noProof="0" dirty="0">
                <a:solidFill>
                  <a:srgbClr val="05103E"/>
                </a:solidFill>
                <a:latin typeface="+mj-lt"/>
                <a:hlinkClick r:id="rId3"/>
              </a:rPr>
              <a:t>D</a:t>
            </a:r>
            <a:r>
              <a:rPr lang="en-GB" sz="1100" b="0" noProof="0" dirty="0">
                <a:solidFill>
                  <a:srgbClr val="05103E"/>
                </a:solidFill>
                <a:effectLst/>
                <a:latin typeface="+mj-lt"/>
                <a:hlinkClick r:id="rId3"/>
              </a:rPr>
              <a:t>ecember 5). Our World in Data.</a:t>
            </a:r>
            <a:endParaRPr lang="en-GB" sz="1100" noProof="0" dirty="0"/>
          </a:p>
        </p:txBody>
      </p:sp>
      <p:sp>
        <p:nvSpPr>
          <p:cNvPr id="10" name="ZoneTexte 9">
            <a:extLst>
              <a:ext uri="{FF2B5EF4-FFF2-40B4-BE49-F238E27FC236}">
                <a16:creationId xmlns:a16="http://schemas.microsoft.com/office/drawing/2014/main" id="{BA4B908E-1E60-4371-EE01-F53163B4DEB6}"/>
              </a:ext>
            </a:extLst>
          </p:cNvPr>
          <p:cNvSpPr txBox="1"/>
          <p:nvPr/>
        </p:nvSpPr>
        <p:spPr>
          <a:xfrm>
            <a:off x="589581" y="6582577"/>
            <a:ext cx="9528495" cy="707886"/>
          </a:xfrm>
          <a:prstGeom prst="rect">
            <a:avLst/>
          </a:prstGeom>
          <a:noFill/>
        </p:spPr>
        <p:txBody>
          <a:bodyPr wrap="square" rtlCol="0">
            <a:spAutoFit/>
          </a:bodyPr>
          <a:lstStyle/>
          <a:p>
            <a:pPr algn="just"/>
            <a:r>
              <a:rPr lang="en-GB" sz="2000" noProof="0" dirty="0"/>
              <a:t>A progressive decrease in CO₂ emissions from Belgium has been observed since the 2000s, largely driven by the decline of industrial sectors such as steelmaking.</a:t>
            </a:r>
          </a:p>
        </p:txBody>
      </p:sp>
      <p:sp>
        <p:nvSpPr>
          <p:cNvPr id="17" name="TextBox 16">
            <a:extLst>
              <a:ext uri="{FF2B5EF4-FFF2-40B4-BE49-F238E27FC236}">
                <a16:creationId xmlns:a16="http://schemas.microsoft.com/office/drawing/2014/main" id="{17E20E8F-D970-B3CE-BDE1-682178AAE834}"/>
              </a:ext>
            </a:extLst>
          </p:cNvPr>
          <p:cNvSpPr txBox="1"/>
          <p:nvPr/>
        </p:nvSpPr>
        <p:spPr>
          <a:xfrm>
            <a:off x="1829234" y="5934840"/>
            <a:ext cx="7034932" cy="307777"/>
          </a:xfrm>
          <a:prstGeom prst="rect">
            <a:avLst/>
          </a:prstGeom>
          <a:noFill/>
        </p:spPr>
        <p:txBody>
          <a:bodyPr wrap="square">
            <a:spAutoFit/>
          </a:bodyPr>
          <a:lstStyle/>
          <a:p>
            <a:pPr algn="ctr"/>
            <a:r>
              <a:rPr lang="en-GB" sz="1400" b="0" i="1" noProof="0" dirty="0">
                <a:effectLst/>
                <a:latin typeface="Arial" panose="020B0604020202020204" pitchFamily="34" charset="0"/>
                <a:cs typeface="Arial" panose="020B0604020202020204" pitchFamily="34" charset="0"/>
              </a:rPr>
              <a:t>CO₂ emissions from </a:t>
            </a:r>
            <a:r>
              <a:rPr lang="en-GB" sz="1400" b="0" i="1" u="none" strike="noStrike" noProof="0" dirty="0">
                <a:effectLst/>
                <a:latin typeface="Arial" panose="020B0604020202020204" pitchFamily="34" charset="0"/>
                <a:cs typeface="Arial" panose="020B0604020202020204" pitchFamily="34" charset="0"/>
              </a:rPr>
              <a:t>fossil fuels and industry in tons per person in Belgium</a:t>
            </a:r>
            <a:r>
              <a:rPr lang="en-GB" sz="1400" i="1" noProof="0" dirty="0">
                <a:latin typeface="Arial" panose="020B0604020202020204" pitchFamily="34" charset="0"/>
                <a:cs typeface="Arial" panose="020B0604020202020204" pitchFamily="34" charset="0"/>
              </a:rPr>
              <a:t>, </a:t>
            </a:r>
            <a:r>
              <a:rPr lang="en-GB" sz="1400" b="0" i="1" u="none" strike="noStrike" noProof="0" dirty="0">
                <a:effectLst/>
                <a:latin typeface="Arial" panose="020B0604020202020204" pitchFamily="34" charset="0"/>
                <a:cs typeface="Arial" panose="020B0604020202020204" pitchFamily="34" charset="0"/>
              </a:rPr>
              <a:t>2023.</a:t>
            </a:r>
            <a:r>
              <a:rPr lang="en-GB" sz="1400" b="1" u="none" strike="noStrike" baseline="30000" noProof="0" dirty="0">
                <a:effectLst/>
                <a:latin typeface="Arial" panose="020B0604020202020204" pitchFamily="34" charset="0"/>
                <a:cs typeface="Arial" panose="020B0604020202020204" pitchFamily="34" charset="0"/>
              </a:rPr>
              <a:t>1</a:t>
            </a:r>
            <a:endParaRPr lang="en-GB" sz="1400" i="1" noProof="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2C1C83B-6D47-9B19-C850-4D8D12D292CA}"/>
              </a:ext>
            </a:extLst>
          </p:cNvPr>
          <p:cNvSpPr/>
          <p:nvPr/>
        </p:nvSpPr>
        <p:spPr>
          <a:xfrm>
            <a:off x="2343069" y="2977825"/>
            <a:ext cx="6007262" cy="288321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0" name="Image 19">
            <a:extLst>
              <a:ext uri="{FF2B5EF4-FFF2-40B4-BE49-F238E27FC236}">
                <a16:creationId xmlns:a16="http://schemas.microsoft.com/office/drawing/2014/main" id="{3C169090-65B4-6D76-2038-F800CB963E11}"/>
              </a:ext>
            </a:extLst>
          </p:cNvPr>
          <p:cNvPicPr>
            <a:picLocks noChangeAspect="1"/>
          </p:cNvPicPr>
          <p:nvPr/>
        </p:nvPicPr>
        <p:blipFill>
          <a:blip r:embed="rId4"/>
          <a:stretch>
            <a:fillRect/>
          </a:stretch>
        </p:blipFill>
        <p:spPr>
          <a:xfrm>
            <a:off x="2476608" y="3041453"/>
            <a:ext cx="5740184" cy="2753162"/>
          </a:xfrm>
          <a:prstGeom prst="rect">
            <a:avLst/>
          </a:prstGeom>
        </p:spPr>
      </p:pic>
    </p:spTree>
    <p:extLst>
      <p:ext uri="{BB962C8B-B14F-4D97-AF65-F5344CB8AC3E}">
        <p14:creationId xmlns:p14="http://schemas.microsoft.com/office/powerpoint/2010/main" val="20424862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6EE9695-D794-CE98-E112-A2E357AF3E2E}"/>
              </a:ext>
            </a:extLst>
          </p:cNvPr>
          <p:cNvGrpSpPr/>
          <p:nvPr/>
        </p:nvGrpSpPr>
        <p:grpSpPr>
          <a:xfrm>
            <a:off x="6917410" y="1365982"/>
            <a:ext cx="2924444" cy="5010572"/>
            <a:chOff x="6986860" y="1215256"/>
            <a:chExt cx="2924444" cy="5010572"/>
          </a:xfrm>
        </p:grpSpPr>
        <p:pic>
          <p:nvPicPr>
            <p:cNvPr id="30" name="Picture 29">
              <a:extLst>
                <a:ext uri="{FF2B5EF4-FFF2-40B4-BE49-F238E27FC236}">
                  <a16:creationId xmlns:a16="http://schemas.microsoft.com/office/drawing/2014/main" id="{912379B4-6E95-A3C6-2EA8-4D90F9E172D4}"/>
                </a:ext>
              </a:extLst>
            </p:cNvPr>
            <p:cNvPicPr>
              <a:picLocks noChangeAspect="1"/>
            </p:cNvPicPr>
            <p:nvPr/>
          </p:nvPicPr>
          <p:blipFill>
            <a:blip r:embed="rId2"/>
            <a:srcRect b="49760"/>
            <a:stretch/>
          </p:blipFill>
          <p:spPr>
            <a:xfrm>
              <a:off x="6986861" y="1215256"/>
              <a:ext cx="2924443" cy="2428860"/>
            </a:xfrm>
            <a:prstGeom prst="rect">
              <a:avLst/>
            </a:prstGeom>
          </p:spPr>
        </p:pic>
        <p:pic>
          <p:nvPicPr>
            <p:cNvPr id="13" name="Picture 29">
              <a:extLst>
                <a:ext uri="{FF2B5EF4-FFF2-40B4-BE49-F238E27FC236}">
                  <a16:creationId xmlns:a16="http://schemas.microsoft.com/office/drawing/2014/main" id="{6865B1E7-94A5-5496-EBED-10E1473E18CD}"/>
                </a:ext>
              </a:extLst>
            </p:cNvPr>
            <p:cNvPicPr>
              <a:picLocks noChangeAspect="1"/>
            </p:cNvPicPr>
            <p:nvPr/>
          </p:nvPicPr>
          <p:blipFill>
            <a:blip r:embed="rId2"/>
            <a:srcRect t="50782"/>
            <a:stretch/>
          </p:blipFill>
          <p:spPr>
            <a:xfrm>
              <a:off x="6986860" y="3846358"/>
              <a:ext cx="2924443" cy="237947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59EBDF4-BA83-9D6D-2AB3-FBF520EA3564}"/>
                  </a:ext>
                </a:extLst>
              </p:cNvPr>
              <p:cNvSpPr txBox="1"/>
              <p:nvPr/>
            </p:nvSpPr>
            <p:spPr>
              <a:xfrm>
                <a:off x="560730" y="6297649"/>
                <a:ext cx="5517064" cy="8996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𝑈</m:t>
                          </m:r>
                        </m:e>
                        <m:sub>
                          <m:r>
                            <m:rPr>
                              <m:sty m:val="p"/>
                            </m:rPr>
                            <a:rPr lang="en-GB" sz="2000" b="0" i="0" noProof="0" smtClean="0">
                              <a:latin typeface="Cambria Math" panose="02040503050406030204" pitchFamily="18" charset="0"/>
                            </a:rPr>
                            <m:t>series</m:t>
                          </m:r>
                        </m:sub>
                      </m:sSub>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𝑈</m:t>
                                  </m:r>
                                </m:e>
                                <m:sub>
                                  <m:r>
                                    <a:rPr lang="en-GB" sz="2000" b="0" i="1" noProof="0" smtClean="0">
                                      <a:latin typeface="Cambria Math" panose="02040503050406030204" pitchFamily="18" charset="0"/>
                                    </a:rPr>
                                    <m:t>1</m:t>
                                  </m:r>
                                </m:sub>
                              </m:sSub>
                            </m:den>
                          </m:f>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𝑈</m:t>
                                  </m:r>
                                </m:e>
                                <m:sub>
                                  <m:r>
                                    <a:rPr lang="en-GB" sz="2000" b="0" i="1" noProof="0" smtClean="0">
                                      <a:latin typeface="Cambria Math" panose="02040503050406030204" pitchFamily="18" charset="0"/>
                                    </a:rPr>
                                    <m:t>2</m:t>
                                  </m:r>
                                </m:sub>
                              </m:sSub>
                            </m:den>
                          </m:f>
                        </m:den>
                      </m:f>
                      <m:r>
                        <a:rPr lang="en-GB" sz="2000" b="0" i="1" noProof="0" smtClean="0">
                          <a:latin typeface="Cambria Math" panose="02040503050406030204" pitchFamily="18" charset="0"/>
                        </a:rPr>
                        <m:t>.</m:t>
                      </m:r>
                    </m:oMath>
                  </m:oMathPara>
                </a14:m>
                <a:endParaRPr lang="en-GB" noProof="0" dirty="0">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859EBDF4-BA83-9D6D-2AB3-FBF520EA3564}"/>
                  </a:ext>
                </a:extLst>
              </p:cNvPr>
              <p:cNvSpPr txBox="1">
                <a:spLocks noRot="1" noChangeAspect="1" noMove="1" noResize="1" noEditPoints="1" noAdjustHandles="1" noChangeArrowheads="1" noChangeShapeType="1" noTextEdit="1"/>
              </p:cNvSpPr>
              <p:nvPr/>
            </p:nvSpPr>
            <p:spPr>
              <a:xfrm>
                <a:off x="560730" y="6297649"/>
                <a:ext cx="5517064" cy="8996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AF53908-C822-BB51-0CC8-C12CD74A50B4}"/>
                  </a:ext>
                </a:extLst>
              </p:cNvPr>
              <p:cNvSpPr txBox="1"/>
              <p:nvPr/>
            </p:nvSpPr>
            <p:spPr>
              <a:xfrm>
                <a:off x="560730" y="4245279"/>
                <a:ext cx="5517064" cy="425437"/>
              </a:xfrm>
              <a:prstGeom prst="rect">
                <a:avLst/>
              </a:prstGeom>
              <a:noFill/>
            </p:spPr>
            <p:txBody>
              <a:bodyPr wrap="square">
                <a:spAutoFit/>
              </a:bodyPr>
              <a:lstStyle/>
              <a:p>
                <a:pPr marL="88900" marR="141605" algn="ctr">
                  <a:lnSpc>
                    <a:spcPct val="119200"/>
                  </a:lnSpc>
                  <a:spcBef>
                    <a:spcPts val="90"/>
                  </a:spcBef>
                  <a:tabLst>
                    <a:tab pos="3660775" algn="l"/>
                  </a:tabLst>
                </a:pPr>
                <a:r>
                  <a:rPr lang="en-GB" sz="2000" noProof="0" dirty="0">
                    <a:latin typeface="Arial" panose="020B0604020202020204" pitchFamily="34" charset="0"/>
                    <a:cs typeface="Arial" panose="020B0604020202020204" pitchFamily="34" charset="0"/>
                  </a:rPr>
                  <a:t>Power loss </a:t>
                </a:r>
                <a14:m>
                  <m:oMath xmlns:m="http://schemas.openxmlformats.org/officeDocument/2006/math">
                    <m:r>
                      <a:rPr lang="en-GB" sz="2000" i="1" noProof="0" smtClean="0">
                        <a:latin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rPr>
                      <m:t>𝐴</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cs typeface="Arial" panose="020B0604020202020204" pitchFamily="34" charset="0"/>
                      </a:rPr>
                      <m:t>𝑈</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cs typeface="Arial" panose="020B0604020202020204" pitchFamily="34" charset="0"/>
                      </a:rPr>
                      <m:t>∆</m:t>
                    </m:r>
                    <m:r>
                      <a:rPr lang="en-GB" sz="2000" i="1" noProof="0" smtClean="0">
                        <a:latin typeface="Cambria Math" panose="02040503050406030204" pitchFamily="18" charset="0"/>
                        <a:cs typeface="Arial" panose="020B0604020202020204" pitchFamily="34" charset="0"/>
                      </a:rPr>
                      <m:t>𝑇</m:t>
                    </m:r>
                    <m:r>
                      <a:rPr lang="en-GB" sz="2000" b="0" i="1" noProof="0" smtClean="0">
                        <a:latin typeface="Cambria Math" panose="02040503050406030204" pitchFamily="18" charset="0"/>
                        <a:cs typeface="Arial" panose="020B0604020202020204" pitchFamily="34" charset="0"/>
                      </a:rPr>
                      <m:t>.</m:t>
                    </m:r>
                  </m:oMath>
                </a14:m>
                <a:endParaRPr lang="en-GB" sz="2000" i="1" noProof="0" dirty="0">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2AF53908-C822-BB51-0CC8-C12CD74A50B4}"/>
                  </a:ext>
                </a:extLst>
              </p:cNvPr>
              <p:cNvSpPr txBox="1">
                <a:spLocks noRot="1" noChangeAspect="1" noMove="1" noResize="1" noEditPoints="1" noAdjustHandles="1" noChangeArrowheads="1" noChangeShapeType="1" noTextEdit="1"/>
              </p:cNvSpPr>
              <p:nvPr/>
            </p:nvSpPr>
            <p:spPr>
              <a:xfrm>
                <a:off x="560730" y="4245279"/>
                <a:ext cx="5517064" cy="425437"/>
              </a:xfrm>
              <a:prstGeom prst="rect">
                <a:avLst/>
              </a:prstGeom>
              <a:blipFill>
                <a:blip r:embed="rId4"/>
                <a:stretch>
                  <a:fillRect b="-25714"/>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46EC47BE-331D-A408-4D02-8F984E1D0285}"/>
              </a:ext>
            </a:extLst>
          </p:cNvPr>
          <p:cNvSpPr txBox="1"/>
          <p:nvPr/>
        </p:nvSpPr>
        <p:spPr>
          <a:xfrm>
            <a:off x="6954337" y="6658464"/>
            <a:ext cx="2784728"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a:t>
            </a:r>
            <a:r>
              <a:rPr lang="en-GB" sz="1400" b="0" i="1" noProof="0" dirty="0">
                <a:effectLst/>
                <a:latin typeface="Arial" panose="020B0604020202020204" pitchFamily="34" charset="0"/>
                <a:cs typeface="Arial" panose="020B0604020202020204" pitchFamily="34" charset="0"/>
              </a:rPr>
              <a:t>mpact of an insulating material on the total U-value of a wall.</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9166D6C-CD20-FE3F-18F4-50FF81356D6D}"/>
              </a:ext>
            </a:extLst>
          </p:cNvPr>
          <p:cNvSpPr/>
          <p:nvPr/>
        </p:nvSpPr>
        <p:spPr>
          <a:xfrm>
            <a:off x="6806507" y="1230887"/>
            <a:ext cx="3145810" cy="5351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36CB95E4-C040-FB2F-1658-E46DBC38473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140</a:t>
            </a:fld>
            <a:endParaRPr lang="en-GB" spc="80" noProof="0" dirty="0"/>
          </a:p>
        </p:txBody>
      </p:sp>
      <p:sp>
        <p:nvSpPr>
          <p:cNvPr id="5" name="TextBox 19">
            <a:extLst>
              <a:ext uri="{FF2B5EF4-FFF2-40B4-BE49-F238E27FC236}">
                <a16:creationId xmlns:a16="http://schemas.microsoft.com/office/drawing/2014/main" id="{B4238515-4FB9-EC73-4AC2-EDA46B56DE58}"/>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Conduction loss</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6C0B953-4472-928B-7C41-12BC18FFF582}"/>
                  </a:ext>
                </a:extLst>
              </p:cNvPr>
              <p:cNvSpPr txBox="1"/>
              <p:nvPr/>
            </p:nvSpPr>
            <p:spPr>
              <a:xfrm>
                <a:off x="560730" y="1075180"/>
                <a:ext cx="5517064" cy="3170099"/>
              </a:xfrm>
              <a:prstGeom prst="rect">
                <a:avLst/>
              </a:prstGeom>
              <a:noFill/>
            </p:spPr>
            <p:txBody>
              <a:bodyPr wrap="square">
                <a:spAutoFit/>
              </a:bodyPr>
              <a:lstStyle/>
              <a:p>
                <a:pPr algn="just"/>
                <a:r>
                  <a:rPr lang="en-GB" sz="2000" noProof="0" dirty="0"/>
                  <a:t>The power loss by conduction is determined by the product of three factors. The first factor is the area </a:t>
                </a:r>
                <a14:m>
                  <m:oMath xmlns:m="http://schemas.openxmlformats.org/officeDocument/2006/math">
                    <m:r>
                      <a:rPr lang="en-GB" sz="2000" i="1" noProof="0" smtClean="0">
                        <a:latin typeface="Cambria Math" panose="02040503050406030204" pitchFamily="18" charset="0"/>
                      </a:rPr>
                      <m:t>𝐴</m:t>
                    </m:r>
                  </m:oMath>
                </a14:m>
                <a:r>
                  <a:rPr lang="en-GB" sz="2000" noProof="0" dirty="0"/>
                  <a:t> of the construction element. The second factor is the U-value, also known as </a:t>
                </a:r>
                <a:r>
                  <a:rPr lang="en-GB" sz="2000" b="1" noProof="0" dirty="0"/>
                  <a:t>thermal transmittance</a:t>
                </a:r>
                <a:r>
                  <a:rPr lang="en-GB" sz="2000" noProof="0" dirty="0"/>
                  <a:t>, which measures the overall rate of heat transfer through the section of a construction element and is expressed in watts per square meter per Kelvin (W/m²/K). The third factor is the temperature difference </a:t>
                </a:r>
                <a14:m>
                  <m:oMath xmlns:m="http://schemas.openxmlformats.org/officeDocument/2006/math">
                    <m:r>
                      <a:rPr lang="en-GB" sz="2000" i="1" noProof="0" smtClean="0">
                        <a:latin typeface="Cambria Math" panose="02040503050406030204" pitchFamily="18" charset="0"/>
                        <a:cs typeface="Arial" panose="020B0604020202020204" pitchFamily="34" charset="0"/>
                      </a:rPr>
                      <m:t>∆</m:t>
                    </m:r>
                    <m:r>
                      <a:rPr lang="en-GB" sz="2000" i="1" noProof="0" smtClean="0">
                        <a:latin typeface="Cambria Math" panose="02040503050406030204" pitchFamily="18" charset="0"/>
                        <a:cs typeface="Arial" panose="020B0604020202020204" pitchFamily="34" charset="0"/>
                      </a:rPr>
                      <m:t>𝑇</m:t>
                    </m:r>
                  </m:oMath>
                </a14:m>
                <a:r>
                  <a:rPr lang="en-GB" sz="2000" noProof="0" dirty="0"/>
                  <a:t> across the wall.</a:t>
                </a:r>
              </a:p>
            </p:txBody>
          </p:sp>
        </mc:Choice>
        <mc:Fallback xmlns="">
          <p:sp>
            <p:nvSpPr>
              <p:cNvPr id="7" name="ZoneTexte 6">
                <a:extLst>
                  <a:ext uri="{FF2B5EF4-FFF2-40B4-BE49-F238E27FC236}">
                    <a16:creationId xmlns:a16="http://schemas.microsoft.com/office/drawing/2014/main" id="{F6C0B953-4472-928B-7C41-12BC18FFF582}"/>
                  </a:ext>
                </a:extLst>
              </p:cNvPr>
              <p:cNvSpPr txBox="1">
                <a:spLocks noRot="1" noChangeAspect="1" noMove="1" noResize="1" noEditPoints="1" noAdjustHandles="1" noChangeArrowheads="1" noChangeShapeType="1" noTextEdit="1"/>
              </p:cNvSpPr>
              <p:nvPr/>
            </p:nvSpPr>
            <p:spPr>
              <a:xfrm>
                <a:off x="560730" y="1075180"/>
                <a:ext cx="5517064" cy="3170099"/>
              </a:xfrm>
              <a:prstGeom prst="rect">
                <a:avLst/>
              </a:prstGeom>
              <a:blipFill>
                <a:blip r:embed="rId5"/>
                <a:stretch>
                  <a:fillRect l="-1215" t="-769" r="-1105" b="-2692"/>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890C6EF6-45BD-D0C2-56A5-30DEE9DC794B}"/>
              </a:ext>
            </a:extLst>
          </p:cNvPr>
          <p:cNvSpPr txBox="1"/>
          <p:nvPr/>
        </p:nvSpPr>
        <p:spPr>
          <a:xfrm>
            <a:off x="560730" y="4865054"/>
            <a:ext cx="5517064" cy="1323439"/>
          </a:xfrm>
          <a:prstGeom prst="rect">
            <a:avLst/>
          </a:prstGeom>
          <a:noFill/>
        </p:spPr>
        <p:txBody>
          <a:bodyPr wrap="square">
            <a:spAutoFit/>
          </a:bodyPr>
          <a:lstStyle/>
          <a:p>
            <a:pPr algn="just"/>
            <a:r>
              <a:rPr lang="en-GB" sz="2000" noProof="0" dirty="0"/>
              <a:t>U-values for materials arranged in series, such as a wall and its inner lining, can be combined in a manner similar to how electrical conductance is combined:</a:t>
            </a:r>
          </a:p>
        </p:txBody>
      </p:sp>
      <p:sp>
        <p:nvSpPr>
          <p:cNvPr id="4" name="ZoneTexte 3">
            <a:extLst>
              <a:ext uri="{FF2B5EF4-FFF2-40B4-BE49-F238E27FC236}">
                <a16:creationId xmlns:a16="http://schemas.microsoft.com/office/drawing/2014/main" id="{B6D0D92F-9A91-EDDE-6681-CE887461B51F}"/>
              </a:ext>
            </a:extLst>
          </p:cNvPr>
          <p:cNvSpPr txBox="1"/>
          <p:nvPr/>
        </p:nvSpPr>
        <p:spPr>
          <a:xfrm>
            <a:off x="61606" y="7697672"/>
            <a:ext cx="6855804" cy="261610"/>
          </a:xfrm>
          <a:prstGeom prst="rect">
            <a:avLst/>
          </a:prstGeom>
          <a:noFill/>
        </p:spPr>
        <p:txBody>
          <a:bodyPr wrap="square">
            <a:spAutoFit/>
          </a:bodyPr>
          <a:lstStyle/>
          <a:p>
            <a:r>
              <a:rPr kumimoji="0" lang="en-GB" sz="1100" b="1" i="0"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0" i="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i="0" u="none" strike="noStrike" cap="none" normalizeH="0" baseline="0" noProof="0" dirty="0">
                <a:ln>
                  <a:noFill/>
                </a:ln>
                <a:solidFill>
                  <a:schemeClr val="tx1"/>
                </a:solidFill>
                <a:effectLst/>
                <a:latin typeface="+mj-lt"/>
                <a:cs typeface="Times New Roman" panose="02020603050405020304" pitchFamily="18" charset="0"/>
                <a:hlinkClick r:id="rId6"/>
              </a:rPr>
              <a:t>Abdul. (2024, January 8). </a:t>
            </a:r>
            <a:r>
              <a:rPr kumimoji="0" lang="en-GB" sz="1100" b="0" i="1" u="none" strike="noStrike" cap="none" normalizeH="0" baseline="0" noProof="0" dirty="0">
                <a:ln>
                  <a:noFill/>
                </a:ln>
                <a:solidFill>
                  <a:schemeClr val="tx1"/>
                </a:solidFill>
                <a:effectLst/>
                <a:latin typeface="+mj-lt"/>
                <a:cs typeface="Times New Roman" panose="02020603050405020304" pitchFamily="18" charset="0"/>
                <a:hlinkClick r:id="rId6"/>
              </a:rPr>
              <a:t>The crucial role of weatherproofing in sustainable design</a:t>
            </a:r>
            <a:r>
              <a:rPr kumimoji="0" lang="en-GB" sz="1100" b="0" i="0" u="none" strike="noStrike" cap="none" normalizeH="0" baseline="0" noProof="0" dirty="0">
                <a:ln>
                  <a:noFill/>
                </a:ln>
                <a:solidFill>
                  <a:schemeClr val="tx1"/>
                </a:solidFill>
                <a:effectLst/>
                <a:latin typeface="+mj-lt"/>
                <a:cs typeface="Times New Roman" panose="02020603050405020304" pitchFamily="18" charset="0"/>
                <a:hlinkClick r:id="rId6"/>
              </a:rPr>
              <a:t>. WFM Media.</a:t>
            </a:r>
            <a:endParaRPr lang="en-GB" sz="1100" noProof="0" dirty="0">
              <a:latin typeface="+mj-l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188182-526B-631A-CC43-1D94F285CC97}"/>
              </a:ext>
            </a:extLst>
          </p:cNvPr>
          <p:cNvSpPr txBox="1"/>
          <p:nvPr/>
        </p:nvSpPr>
        <p:spPr>
          <a:xfrm>
            <a:off x="546100" y="387724"/>
            <a:ext cx="914400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Examples of maximum U-values requirements in Belgium</a:t>
            </a:r>
          </a:p>
        </p:txBody>
      </p:sp>
      <p:sp>
        <p:nvSpPr>
          <p:cNvPr id="2" name="Slide Number Placeholder 6">
            <a:extLst>
              <a:ext uri="{FF2B5EF4-FFF2-40B4-BE49-F238E27FC236}">
                <a16:creationId xmlns:a16="http://schemas.microsoft.com/office/drawing/2014/main" id="{C64EDF98-EB07-44A6-0453-2BD5453C468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141</a:t>
            </a:fld>
            <a:endParaRPr lang="en-GB" spc="80" noProof="0" dirty="0"/>
          </a:p>
        </p:txBody>
      </p:sp>
      <p:graphicFrame>
        <p:nvGraphicFramePr>
          <p:cNvPr id="12" name="Tableau 11">
            <a:extLst>
              <a:ext uri="{FF2B5EF4-FFF2-40B4-BE49-F238E27FC236}">
                <a16:creationId xmlns:a16="http://schemas.microsoft.com/office/drawing/2014/main" id="{EE8124C6-FEFF-C049-F564-9193F00F8AB7}"/>
              </a:ext>
            </a:extLst>
          </p:cNvPr>
          <p:cNvGraphicFramePr>
            <a:graphicFrameLocks noGrp="1"/>
          </p:cNvGraphicFramePr>
          <p:nvPr>
            <p:extLst>
              <p:ext uri="{D42A27DB-BD31-4B8C-83A1-F6EECF244321}">
                <p14:modId xmlns:p14="http://schemas.microsoft.com/office/powerpoint/2010/main" val="2480092027"/>
              </p:ext>
            </p:extLst>
          </p:nvPr>
        </p:nvGraphicFramePr>
        <p:xfrm>
          <a:off x="2048732" y="1397408"/>
          <a:ext cx="6595935" cy="4308589"/>
        </p:xfrm>
        <a:graphic>
          <a:graphicData uri="http://schemas.openxmlformats.org/drawingml/2006/table">
            <a:tbl>
              <a:tblPr firstRow="1" bandRow="1">
                <a:tableStyleId>{5C22544A-7EE6-4342-B048-85BDC9FD1C3A}</a:tableStyleId>
              </a:tblPr>
              <a:tblGrid>
                <a:gridCol w="439825">
                  <a:extLst>
                    <a:ext uri="{9D8B030D-6E8A-4147-A177-3AD203B41FA5}">
                      <a16:colId xmlns:a16="http://schemas.microsoft.com/office/drawing/2014/main" val="2388650425"/>
                    </a:ext>
                  </a:extLst>
                </a:gridCol>
                <a:gridCol w="4512505">
                  <a:extLst>
                    <a:ext uri="{9D8B030D-6E8A-4147-A177-3AD203B41FA5}">
                      <a16:colId xmlns:a16="http://schemas.microsoft.com/office/drawing/2014/main" val="4135286199"/>
                    </a:ext>
                  </a:extLst>
                </a:gridCol>
                <a:gridCol w="1643605">
                  <a:extLst>
                    <a:ext uri="{9D8B030D-6E8A-4147-A177-3AD203B41FA5}">
                      <a16:colId xmlns:a16="http://schemas.microsoft.com/office/drawing/2014/main" val="3571442367"/>
                    </a:ext>
                  </a:extLst>
                </a:gridCol>
              </a:tblGrid>
              <a:tr h="473189">
                <a:tc gridSpan="2">
                  <a:txBody>
                    <a:bodyPr/>
                    <a:lstStyle/>
                    <a:p>
                      <a:pPr algn="l"/>
                      <a:r>
                        <a:rPr lang="en-GB" sz="1600" b="1" noProof="0" dirty="0">
                          <a:solidFill>
                            <a:schemeClr val="tx1"/>
                          </a:solidFill>
                          <a:latin typeface="Arial" panose="020B0604020202020204" pitchFamily="34" charset="0"/>
                          <a:cs typeface="Arial" panose="020B0604020202020204" pitchFamily="34" charset="0"/>
                        </a:rPr>
                        <a:t>Construction element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GB"/>
                    </a:p>
                  </a:txBody>
                  <a:tcPr/>
                </a:tc>
                <a:tc>
                  <a:txBody>
                    <a:bodyPr/>
                    <a:lstStyle/>
                    <a:p>
                      <a:pPr algn="ctr"/>
                      <a:r>
                        <a:rPr lang="en-GB" sz="1600" b="1" noProof="0" dirty="0">
                          <a:solidFill>
                            <a:schemeClr val="tx1"/>
                          </a:solidFill>
                          <a:latin typeface="Arial" panose="020B0604020202020204" pitchFamily="34" charset="0"/>
                          <a:cs typeface="Arial" panose="020B0604020202020204" pitchFamily="34" charset="0"/>
                        </a:rPr>
                        <a:t>U</a:t>
                      </a:r>
                      <a:r>
                        <a:rPr lang="en-GB" sz="1600" b="1" baseline="-25000" noProof="0" dirty="0">
                          <a:solidFill>
                            <a:schemeClr val="tx1"/>
                          </a:solidFill>
                          <a:latin typeface="Arial" panose="020B0604020202020204" pitchFamily="34" charset="0"/>
                          <a:cs typeface="Arial" panose="020B0604020202020204" pitchFamily="34" charset="0"/>
                        </a:rPr>
                        <a:t>max</a:t>
                      </a:r>
                      <a:r>
                        <a:rPr lang="en-GB" sz="1600" b="1" noProof="0" dirty="0">
                          <a:solidFill>
                            <a:schemeClr val="tx1"/>
                          </a:solidFill>
                          <a:latin typeface="Arial" panose="020B0604020202020204" pitchFamily="34" charset="0"/>
                          <a:cs typeface="Arial" panose="020B0604020202020204" pitchFamily="34" charset="0"/>
                        </a:rPr>
                        <a:t> (W/m²/K)</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3005275"/>
                  </a:ext>
                </a:extLst>
              </a:tr>
              <a:tr h="370840">
                <a:tc gridSpan="2">
                  <a:txBody>
                    <a:bodyPr/>
                    <a:lstStyle/>
                    <a:p>
                      <a:pPr algn="l"/>
                      <a:r>
                        <a:rPr lang="en-GB" sz="1600" b="0" noProof="0" dirty="0">
                          <a:latin typeface="Arial" panose="020B0604020202020204" pitchFamily="34" charset="0"/>
                          <a:cs typeface="Arial" panose="020B0604020202020204" pitchFamily="34" charset="0"/>
                        </a:rPr>
                        <a:t>Walls delimiting the protected volume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endParaRPr lang="en-GB" sz="1600" b="0"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77478"/>
                  </a:ext>
                </a:extLst>
              </a:tr>
              <a:tr h="370840">
                <a:tc rowSpan="5">
                  <a:txBody>
                    <a:bodyPr/>
                    <a:lstStyle/>
                    <a:p>
                      <a:pPr algn="l"/>
                      <a:endParaRPr lang="en-GB" sz="1600" b="0" noProof="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1600" b="0" noProof="0" dirty="0">
                          <a:latin typeface="Arial" panose="020B0604020202020204" pitchFamily="34" charset="0"/>
                          <a:cs typeface="Arial" panose="020B0604020202020204" pitchFamily="34" charset="0"/>
                        </a:rPr>
                        <a:t>Roofs and ceilings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0" noProof="0" dirty="0">
                          <a:latin typeface="Arial" panose="020B0604020202020204" pitchFamily="34" charset="0"/>
                          <a:cs typeface="Arial" panose="020B0604020202020204" pitchFamily="34" charset="0"/>
                        </a:rPr>
                        <a:t>0.24</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7937632"/>
                  </a:ext>
                </a:extLst>
              </a:tr>
              <a:tr h="370840">
                <a:tc vMerge="1">
                  <a:txBody>
                    <a:bodyPr/>
                    <a:lstStyle/>
                    <a:p>
                      <a:pPr algn="l"/>
                      <a:endParaRPr lang="en-GB" sz="1600" b="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1600" b="0" noProof="0" dirty="0">
                          <a:latin typeface="Arial" panose="020B0604020202020204" pitchFamily="34" charset="0"/>
                          <a:cs typeface="Arial" panose="020B0604020202020204" pitchFamily="34" charset="0"/>
                        </a:rPr>
                        <a:t>Walls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9299" rtl="0" eaLnBrk="1" fontAlgn="auto" latinLnBrk="0" hangingPunct="1">
                        <a:lnSpc>
                          <a:spcPct val="100000"/>
                        </a:lnSpc>
                        <a:spcBef>
                          <a:spcPts val="0"/>
                        </a:spcBef>
                        <a:spcAft>
                          <a:spcPts val="0"/>
                        </a:spcAft>
                        <a:buClrTx/>
                        <a:buSzTx/>
                        <a:buFontTx/>
                        <a:buNone/>
                        <a:tabLst/>
                        <a:defRPr/>
                      </a:pPr>
                      <a:r>
                        <a:rPr lang="en-GB" sz="1600" b="0" noProof="0" dirty="0">
                          <a:latin typeface="Arial" panose="020B0604020202020204" pitchFamily="34" charset="0"/>
                          <a:cs typeface="Arial" panose="020B0604020202020204" pitchFamily="34" charset="0"/>
                        </a:rPr>
                        <a:t>0.24</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3835222"/>
                  </a:ext>
                </a:extLst>
              </a:tr>
              <a:tr h="370840">
                <a:tc vMerge="1">
                  <a:txBody>
                    <a:bodyPr/>
                    <a:lstStyle/>
                    <a:p>
                      <a:pPr algn="l"/>
                      <a:endParaRPr lang="en-GB" sz="1600" b="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1600" b="0" noProof="0" dirty="0">
                          <a:latin typeface="Arial" panose="020B0604020202020204" pitchFamily="34" charset="0"/>
                          <a:cs typeface="Arial" panose="020B0604020202020204" pitchFamily="34" charset="0"/>
                        </a:rPr>
                        <a:t>Floors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9299" rtl="0" eaLnBrk="1" fontAlgn="auto" latinLnBrk="0" hangingPunct="1">
                        <a:lnSpc>
                          <a:spcPct val="100000"/>
                        </a:lnSpc>
                        <a:spcBef>
                          <a:spcPts val="0"/>
                        </a:spcBef>
                        <a:spcAft>
                          <a:spcPts val="0"/>
                        </a:spcAft>
                        <a:buClrTx/>
                        <a:buSzTx/>
                        <a:buFontTx/>
                        <a:buNone/>
                        <a:tabLst/>
                        <a:defRPr/>
                      </a:pPr>
                      <a:r>
                        <a:rPr lang="en-GB" sz="1600" b="0" noProof="0" dirty="0">
                          <a:latin typeface="Arial" panose="020B0604020202020204" pitchFamily="34" charset="0"/>
                          <a:cs typeface="Arial" panose="020B0604020202020204" pitchFamily="34" charset="0"/>
                        </a:rPr>
                        <a:t>0.24</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1201396"/>
                  </a:ext>
                </a:extLst>
              </a:tr>
              <a:tr h="370840">
                <a:tc vMerge="1">
                  <a:txBody>
                    <a:bodyPr/>
                    <a:lstStyle/>
                    <a:p>
                      <a:pPr algn="l"/>
                      <a:endParaRPr lang="en-GB" sz="1600" b="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1600" b="0" noProof="0" dirty="0">
                          <a:latin typeface="Arial" panose="020B0604020202020204" pitchFamily="34" charset="0"/>
                          <a:cs typeface="Arial" panose="020B0604020202020204" pitchFamily="34" charset="0"/>
                        </a:rPr>
                        <a:t>Doors and garage doors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0" noProof="0" dirty="0">
                          <a:latin typeface="Arial" panose="020B0604020202020204" pitchFamily="34" charset="0"/>
                          <a:cs typeface="Arial" panose="020B0604020202020204" pitchFamily="34" charset="0"/>
                        </a:rPr>
                        <a:t>2.00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8202130"/>
                  </a:ext>
                </a:extLst>
              </a:tr>
              <a:tr h="370840">
                <a:tc vMerge="1">
                  <a:txBody>
                    <a:bodyPr/>
                    <a:lstStyle/>
                    <a:p>
                      <a:pPr algn="l"/>
                      <a:endParaRPr lang="en-GB" sz="1600" b="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1600" b="0" noProof="0" dirty="0">
                          <a:latin typeface="Arial" panose="020B0604020202020204" pitchFamily="34" charset="0"/>
                          <a:cs typeface="Arial" panose="020B0604020202020204" pitchFamily="34" charset="0"/>
                        </a:rPr>
                        <a:t>Windows:</a:t>
                      </a:r>
                    </a:p>
                    <a:p>
                      <a:pPr algn="l">
                        <a:buFont typeface="Arial" panose="020B0604020202020204" pitchFamily="34" charset="0"/>
                        <a:buNone/>
                      </a:pPr>
                      <a:r>
                        <a:rPr lang="en-GB" sz="1600" b="0" noProof="0" dirty="0">
                          <a:latin typeface="Arial" panose="020B0604020202020204" pitchFamily="34" charset="0"/>
                          <a:cs typeface="Arial" panose="020B0604020202020204" pitchFamily="34" charset="0"/>
                        </a:rPr>
                        <a:t>- Frame and glazing assembly</a:t>
                      </a:r>
                    </a:p>
                    <a:p>
                      <a:pPr algn="l">
                        <a:buFont typeface="Arial" panose="020B0604020202020204" pitchFamily="34" charset="0"/>
                        <a:buNone/>
                      </a:pPr>
                      <a:r>
                        <a:rPr lang="en-GB" sz="1600" b="0" noProof="0" dirty="0">
                          <a:latin typeface="Arial" panose="020B0604020202020204" pitchFamily="34" charset="0"/>
                          <a:cs typeface="Arial" panose="020B0604020202020204" pitchFamily="34" charset="0"/>
                        </a:rPr>
                        <a:t>- Glazing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b="0" noProof="0" dirty="0">
                        <a:latin typeface="Arial" panose="020B0604020202020204" pitchFamily="34" charset="0"/>
                        <a:cs typeface="Arial" panose="020B0604020202020204" pitchFamily="34" charset="0"/>
                      </a:endParaRPr>
                    </a:p>
                    <a:p>
                      <a:pPr algn="ctr"/>
                      <a:r>
                        <a:rPr lang="en-GB" sz="1600" b="0" noProof="0" dirty="0">
                          <a:latin typeface="Arial" panose="020B0604020202020204" pitchFamily="34" charset="0"/>
                          <a:cs typeface="Arial" panose="020B0604020202020204" pitchFamily="34" charset="0"/>
                        </a:rPr>
                        <a:t>1.50</a:t>
                      </a:r>
                    </a:p>
                    <a:p>
                      <a:pPr algn="ctr"/>
                      <a:r>
                        <a:rPr lang="en-GB" sz="1600" b="0" noProof="0" dirty="0">
                          <a:latin typeface="Arial" panose="020B0604020202020204" pitchFamily="34" charset="0"/>
                          <a:cs typeface="Arial" panose="020B0604020202020204" pitchFamily="34" charset="0"/>
                        </a:rPr>
                        <a:t>1.10</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580400"/>
                  </a:ext>
                </a:extLst>
              </a:tr>
              <a:tr h="370840">
                <a:tc gridSpan="2">
                  <a:txBody>
                    <a:bodyPr/>
                    <a:lstStyle/>
                    <a:p>
                      <a:pPr algn="l"/>
                      <a:r>
                        <a:rPr lang="en-GB" sz="1600" b="0" noProof="0" dirty="0">
                          <a:latin typeface="Arial" panose="020B0604020202020204" pitchFamily="34" charset="0"/>
                          <a:cs typeface="Arial" panose="020B0604020202020204" pitchFamily="34" charset="0"/>
                        </a:rPr>
                        <a:t>Walls between two protected volumes located on adjacent parcels</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r>
                        <a:rPr lang="en-GB" sz="1600" b="0" noProof="0" dirty="0">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043075"/>
                  </a:ext>
                </a:extLst>
              </a:tr>
              <a:tr h="370840">
                <a:tc gridSpan="2">
                  <a:txBody>
                    <a:bodyPr/>
                    <a:lstStyle/>
                    <a:p>
                      <a:pPr algn="l"/>
                      <a:r>
                        <a:rPr lang="en-GB" sz="1600" b="0" noProof="0" dirty="0">
                          <a:latin typeface="Arial" panose="020B0604020202020204" pitchFamily="34" charset="0"/>
                          <a:cs typeface="Arial" panose="020B0604020202020204" pitchFamily="34" charset="0"/>
                        </a:rPr>
                        <a:t>Opaque walls inside the protected volume or adjacent to a protected volume on the same parcel</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r>
                        <a:rPr lang="en-GB" sz="1600" b="0" noProof="0" dirty="0">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8965159"/>
                  </a:ext>
                </a:extLst>
              </a:tr>
            </a:tbl>
          </a:graphicData>
        </a:graphic>
      </p:graphicFrame>
      <p:sp>
        <p:nvSpPr>
          <p:cNvPr id="14" name="ZoneTexte 13">
            <a:extLst>
              <a:ext uri="{FF2B5EF4-FFF2-40B4-BE49-F238E27FC236}">
                <a16:creationId xmlns:a16="http://schemas.microsoft.com/office/drawing/2014/main" id="{ED8896A4-7407-28A0-D943-4EA3464B1A20}"/>
              </a:ext>
            </a:extLst>
          </p:cNvPr>
          <p:cNvSpPr txBox="1"/>
          <p:nvPr/>
        </p:nvSpPr>
        <p:spPr>
          <a:xfrm>
            <a:off x="2048731" y="5787316"/>
            <a:ext cx="6595935"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U</a:t>
            </a:r>
            <a:r>
              <a:rPr lang="en-GB" sz="1400" i="1" baseline="-25000" noProof="0" dirty="0">
                <a:latin typeface="Arial" panose="020B0604020202020204" pitchFamily="34" charset="0"/>
                <a:cs typeface="Arial" panose="020B0604020202020204" pitchFamily="34" charset="0"/>
              </a:rPr>
              <a:t>max</a:t>
            </a:r>
            <a:r>
              <a:rPr lang="en-GB" sz="1400" i="1" noProof="0" dirty="0">
                <a:latin typeface="Arial" panose="020B0604020202020204" pitchFamily="34" charset="0"/>
                <a:cs typeface="Arial" panose="020B0604020202020204" pitchFamily="34" charset="0"/>
              </a:rPr>
              <a:t> value requirements.</a:t>
            </a:r>
            <a:r>
              <a:rPr lang="en-GB" sz="1400" b="1" baseline="30000" noProof="0" dirty="0">
                <a:latin typeface="Arial" panose="020B0604020202020204" pitchFamily="34" charset="0"/>
                <a:cs typeface="Arial" panose="020B0604020202020204" pitchFamily="34" charset="0"/>
              </a:rPr>
              <a:t>1</a:t>
            </a:r>
          </a:p>
        </p:txBody>
      </p:sp>
      <p:sp>
        <p:nvSpPr>
          <p:cNvPr id="17" name="Rectangle 3">
            <a:extLst>
              <a:ext uri="{FF2B5EF4-FFF2-40B4-BE49-F238E27FC236}">
                <a16:creationId xmlns:a16="http://schemas.microsoft.com/office/drawing/2014/main" id="{A7D077F9-FC2D-04AB-270E-7DB1D726385F}"/>
              </a:ext>
            </a:extLst>
          </p:cNvPr>
          <p:cNvSpPr>
            <a:spLocks noChangeArrowheads="1"/>
          </p:cNvSpPr>
          <p:nvPr/>
        </p:nvSpPr>
        <p:spPr bwMode="auto">
          <a:xfrm>
            <a:off x="546100" y="6385728"/>
            <a:ext cx="95862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The </a:t>
            </a:r>
            <a:r>
              <a:rPr lang="en-GB" sz="2000" noProof="0" dirty="0">
                <a:latin typeface="Arial" panose="020B0604020202020204" pitchFamily="34" charset="0"/>
                <a:cs typeface="Arial" panose="020B0604020202020204" pitchFamily="34" charset="0"/>
              </a:rPr>
              <a:t>thermal transmittance </a:t>
            </a: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of construction elements must not exceed their specified maximum value. The lower the U-value, the better the insulation of the element</a:t>
            </a:r>
            <a:r>
              <a:rPr kumimoji="0" lang="en-GB" sz="18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a:t>
            </a:r>
          </a:p>
        </p:txBody>
      </p:sp>
      <p:sp>
        <p:nvSpPr>
          <p:cNvPr id="4" name="ZoneTexte 3">
            <a:extLst>
              <a:ext uri="{FF2B5EF4-FFF2-40B4-BE49-F238E27FC236}">
                <a16:creationId xmlns:a16="http://schemas.microsoft.com/office/drawing/2014/main" id="{DD08C572-7E67-7DA4-8F75-207FD976F363}"/>
              </a:ext>
            </a:extLst>
          </p:cNvPr>
          <p:cNvSpPr txBox="1"/>
          <p:nvPr/>
        </p:nvSpPr>
        <p:spPr>
          <a:xfrm>
            <a:off x="84755" y="7645026"/>
            <a:ext cx="6154679"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1" noProof="0" dirty="0">
                <a:solidFill>
                  <a:srgbClr val="05103E"/>
                </a:solidFill>
                <a:effectLst/>
                <a:latin typeface="+mj-lt"/>
                <a:cs typeface="Arial" panose="020B0604020202020204" pitchFamily="34" charset="0"/>
              </a:rPr>
              <a:t> </a:t>
            </a:r>
            <a:r>
              <a:rPr lang="en-GB" sz="1100" b="0" noProof="0" dirty="0">
                <a:solidFill>
                  <a:srgbClr val="05103E"/>
                </a:solidFill>
                <a:effectLst/>
                <a:latin typeface="+mj-lt"/>
                <a:cs typeface="Arial" panose="020B0604020202020204" pitchFamily="34" charset="0"/>
                <a:hlinkClick r:id="rId2"/>
              </a:rPr>
              <a:t>Les exigences PEB et d’électromobilité. (n.d.). Site Énergie Du Service Public De Wallonie.</a:t>
            </a:r>
            <a:endParaRPr lang="en-GB" sz="1100" noProof="0" dirty="0">
              <a:latin typeface="+mj-lt"/>
              <a:cs typeface="Arial" panose="020B0604020202020204" pitchFamily="34" charset="0"/>
            </a:endParaRPr>
          </a:p>
        </p:txBody>
      </p:sp>
    </p:spTree>
    <p:extLst>
      <p:ext uri="{BB962C8B-B14F-4D97-AF65-F5344CB8AC3E}">
        <p14:creationId xmlns:p14="http://schemas.microsoft.com/office/powerpoint/2010/main" val="32302887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9810E8C-F310-5500-A871-2E15836B9631}"/>
                  </a:ext>
                </a:extLst>
              </p:cNvPr>
              <p:cNvSpPr txBox="1"/>
              <p:nvPr/>
            </p:nvSpPr>
            <p:spPr>
              <a:xfrm>
                <a:off x="2420226" y="3512328"/>
                <a:ext cx="5852948" cy="6239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0" i="1" noProof="0" smtClean="0">
                              <a:latin typeface="Cambria Math" panose="02040503050406030204" pitchFamily="18" charset="0"/>
                            </a:rPr>
                          </m:ctrlPr>
                        </m:fPr>
                        <m:num>
                          <m:r>
                            <a:rPr lang="en-GB" sz="2000" b="0" i="1" noProof="0" smtClean="0">
                              <a:latin typeface="Cambria Math" panose="02040503050406030204" pitchFamily="18" charset="0"/>
                            </a:rPr>
                            <m:t>𝑁</m:t>
                          </m:r>
                        </m:num>
                        <m:den>
                          <m:r>
                            <m:rPr>
                              <m:nor/>
                            </m:rPr>
                            <a:rPr lang="en-GB" sz="2000" b="0" i="0" noProof="0" smtClean="0">
                              <a:latin typeface="Arial" panose="020B0604020202020204" pitchFamily="34" charset="0"/>
                              <a:cs typeface="Arial" panose="020B0604020202020204" pitchFamily="34" charset="0"/>
                            </a:rPr>
                            <m:t>1 </m:t>
                          </m:r>
                          <m:r>
                            <m:rPr>
                              <m:nor/>
                            </m:rPr>
                            <a:rPr lang="en-GB" sz="2000" b="0" i="0" noProof="0" smtClean="0">
                              <a:latin typeface="Arial" panose="020B0604020202020204" pitchFamily="34" charset="0"/>
                              <a:cs typeface="Arial" panose="020B0604020202020204" pitchFamily="34" charset="0"/>
                            </a:rPr>
                            <m:t>h</m:t>
                          </m:r>
                        </m:den>
                      </m:f>
                      <m:r>
                        <a:rPr lang="en-GB" sz="2000" b="0" i="1" noProof="0" smtClean="0">
                          <a:latin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rPr>
                        <m:t>𝑉</m:t>
                      </m:r>
                      <m:r>
                        <a:rPr lang="en-GB" sz="2000" b="0" i="1" noProof="0" smtClean="0">
                          <a:latin typeface="Cambria Math" panose="02040503050406030204" pitchFamily="18" charset="0"/>
                        </a:rPr>
                        <m:t> </m:t>
                      </m:r>
                      <m:r>
                        <a:rPr lang="en-GB" sz="2000" b="0" i="1" noProof="0" smtClean="0">
                          <a:latin typeface="Cambria Math" panose="02040503050406030204" pitchFamily="18" charset="0"/>
                        </a:rPr>
                        <m:t>𝐶</m:t>
                      </m:r>
                      <m:r>
                        <a:rPr lang="en-GB" sz="2000" b="0" i="1" noProof="0" smtClean="0">
                          <a:latin typeface="Cambria Math" panose="02040503050406030204" pitchFamily="18" charset="0"/>
                        </a:rPr>
                        <m:t> ∆</m:t>
                      </m:r>
                      <m:r>
                        <a:rPr lang="en-GB" sz="2000" b="0" i="1" noProof="0" smtClean="0">
                          <a:latin typeface="Cambria Math" panose="02040503050406030204" pitchFamily="18" charset="0"/>
                          <a:ea typeface="Cambria Math" panose="02040503050406030204" pitchFamily="18" charset="0"/>
                        </a:rPr>
                        <m:t>𝑇</m:t>
                      </m:r>
                      <m:r>
                        <a:rPr lang="en-GB" sz="2000" b="0" i="1" noProof="0" smtClean="0">
                          <a:latin typeface="Cambria Math" panose="02040503050406030204" pitchFamily="18" charset="0"/>
                          <a:ea typeface="Cambria Math" panose="02040503050406030204" pitchFamily="18" charset="0"/>
                        </a:rPr>
                        <m:t>=</m:t>
                      </m:r>
                      <m:r>
                        <m:rPr>
                          <m:nor/>
                        </m:rPr>
                        <a:rPr lang="en-GB" sz="2000" noProof="0" smtClean="0"/>
                        <m:t>1.2 </m:t>
                      </m:r>
                      <m:r>
                        <m:rPr>
                          <m:nor/>
                        </m:rPr>
                        <a:rPr lang="en-GB" sz="2000" noProof="0" smtClean="0"/>
                        <m:t>kJ</m:t>
                      </m:r>
                      <m:r>
                        <m:rPr>
                          <m:nor/>
                        </m:rPr>
                        <a:rPr lang="en-GB" sz="2000" noProof="0" smtClean="0"/>
                        <m:t>/</m:t>
                      </m:r>
                      <m:r>
                        <m:rPr>
                          <m:nor/>
                        </m:rPr>
                        <a:rPr lang="en-GB" sz="2000" noProof="0" smtClean="0"/>
                        <m:t>m</m:t>
                      </m:r>
                      <m:r>
                        <m:rPr>
                          <m:nor/>
                        </m:rPr>
                        <a:rPr lang="en-GB" sz="2000" noProof="0" smtClean="0"/>
                        <m:t>³/</m:t>
                      </m:r>
                      <m:r>
                        <m:rPr>
                          <m:nor/>
                        </m:rPr>
                        <a:rPr lang="en-GB" sz="2000" noProof="0" smtClean="0"/>
                        <m:t>K</m:t>
                      </m:r>
                      <m:r>
                        <m:rPr>
                          <m:nor/>
                        </m:rPr>
                        <a:rPr lang="en-GB" sz="2000" b="0" i="0" noProof="0" smtClean="0"/>
                        <m:t> </m:t>
                      </m:r>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rPr>
                            <m:t>𝑁</m:t>
                          </m:r>
                        </m:num>
                        <m:den>
                          <m:r>
                            <m:rPr>
                              <m:nor/>
                            </m:rPr>
                            <a:rPr lang="en-GB" sz="2000" b="0" i="0" noProof="0" smtClean="0">
                              <a:latin typeface="Arial" panose="020B0604020202020204" pitchFamily="34" charset="0"/>
                              <a:cs typeface="Arial" panose="020B0604020202020204" pitchFamily="34" charset="0"/>
                            </a:rPr>
                            <m:t>3,600 </m:t>
                          </m:r>
                          <m:r>
                            <m:rPr>
                              <m:nor/>
                            </m:rPr>
                            <a:rPr lang="en-GB" sz="2000" b="0" i="0" noProof="0" smtClean="0">
                              <a:latin typeface="Arial" panose="020B0604020202020204" pitchFamily="34" charset="0"/>
                              <a:cs typeface="Arial" panose="020B0604020202020204" pitchFamily="34" charset="0"/>
                            </a:rPr>
                            <m:t>s</m:t>
                          </m:r>
                        </m:den>
                      </m:f>
                      <m:r>
                        <a:rPr lang="en-GB" sz="2000" b="0" i="1" noProof="0" smtClean="0">
                          <a:latin typeface="Cambria Math" panose="02040503050406030204" pitchFamily="18" charset="0"/>
                          <a:cs typeface="Arial" panose="020B0604020202020204" pitchFamily="34" charset="0"/>
                        </a:rPr>
                        <m:t> </m:t>
                      </m:r>
                      <m:r>
                        <a:rPr lang="en-GB" sz="2000" i="1" noProof="0" smtClean="0">
                          <a:latin typeface="Cambria Math" panose="02040503050406030204" pitchFamily="18" charset="0"/>
                        </a:rPr>
                        <m:t>𝑉</m:t>
                      </m:r>
                      <m:r>
                        <a:rPr lang="en-GB" sz="2000" b="0" i="1" noProof="0" smtClean="0">
                          <a:latin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𝑇</m:t>
                      </m:r>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𝑁</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rPr>
                        <m:t>𝑉</m:t>
                      </m:r>
                      <m:r>
                        <a:rPr lang="en-GB" sz="2000" b="0" i="1"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𝑇</m:t>
                      </m:r>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p>
            </p:txBody>
          </p:sp>
        </mc:Choice>
        <mc:Fallback xmlns="">
          <p:sp>
            <p:nvSpPr>
              <p:cNvPr id="20" name="TextBox 19">
                <a:extLst>
                  <a:ext uri="{FF2B5EF4-FFF2-40B4-BE49-F238E27FC236}">
                    <a16:creationId xmlns:a16="http://schemas.microsoft.com/office/drawing/2014/main" id="{D9810E8C-F310-5500-A871-2E15836B9631}"/>
                  </a:ext>
                </a:extLst>
              </p:cNvPr>
              <p:cNvSpPr txBox="1">
                <a:spLocks noRot="1" noChangeAspect="1" noMove="1" noResize="1" noEditPoints="1" noAdjustHandles="1" noChangeArrowheads="1" noChangeShapeType="1" noTextEdit="1"/>
              </p:cNvSpPr>
              <p:nvPr/>
            </p:nvSpPr>
            <p:spPr>
              <a:xfrm>
                <a:off x="2420226" y="3512328"/>
                <a:ext cx="5852948" cy="623953"/>
              </a:xfrm>
              <a:prstGeom prst="rect">
                <a:avLst/>
              </a:prstGeom>
              <a:blipFill>
                <a:blip r:embed="rId2"/>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3B03B811-1854-287C-9125-FBB3DB417F3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142</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27F9B23-6139-0318-903D-C0EEF952335C}"/>
                  </a:ext>
                </a:extLst>
              </p:cNvPr>
              <p:cNvSpPr txBox="1"/>
              <p:nvPr/>
            </p:nvSpPr>
            <p:spPr>
              <a:xfrm>
                <a:off x="546099" y="1906605"/>
                <a:ext cx="9586239" cy="1323439"/>
              </a:xfrm>
              <a:prstGeom prst="rect">
                <a:avLst/>
              </a:prstGeom>
              <a:noFill/>
            </p:spPr>
            <p:txBody>
              <a:bodyPr wrap="square">
                <a:spAutoFit/>
              </a:bodyPr>
              <a:lstStyle/>
              <a:p>
                <a:pPr algn="just"/>
                <a:r>
                  <a:rPr lang="en-GB" sz="2000" noProof="0" dirty="0"/>
                  <a:t>The power loss by ventilation is typically described as the product of several factors: the heat capacity of air </a:t>
                </a:r>
                <a14:m>
                  <m:oMath xmlns:m="http://schemas.openxmlformats.org/officeDocument/2006/math">
                    <m:r>
                      <a:rPr lang="en-GB" sz="2000" i="1" noProof="0" smtClean="0">
                        <a:latin typeface="Cambria Math" panose="02040503050406030204" pitchFamily="18" charset="0"/>
                      </a:rPr>
                      <m:t>𝐶</m:t>
                    </m:r>
                  </m:oMath>
                </a14:m>
                <a:r>
                  <a:rPr lang="en-GB" sz="2000" noProof="0" dirty="0"/>
                  <a:t> which is 1.2 kJ/m³/K, the number of air changes per hour </a:t>
                </a:r>
                <a14:m>
                  <m:oMath xmlns:m="http://schemas.openxmlformats.org/officeDocument/2006/math">
                    <m:r>
                      <a:rPr lang="en-GB" sz="2000" b="0" i="1" noProof="0" smtClean="0">
                        <a:latin typeface="Cambria Math" panose="02040503050406030204" pitchFamily="18" charset="0"/>
                      </a:rPr>
                      <m:t>𝑁</m:t>
                    </m:r>
                  </m:oMath>
                </a14:m>
                <a:r>
                  <a:rPr lang="en-GB" sz="2000" noProof="0" dirty="0"/>
                  <a:t>, the volume of the space </a:t>
                </a:r>
                <a14:m>
                  <m:oMath xmlns:m="http://schemas.openxmlformats.org/officeDocument/2006/math">
                    <m:r>
                      <a:rPr lang="en-GB" sz="2000" i="1" noProof="0" smtClean="0">
                        <a:latin typeface="Cambria Math" panose="02040503050406030204" pitchFamily="18" charset="0"/>
                      </a:rPr>
                      <m:t>𝑉</m:t>
                    </m:r>
                  </m:oMath>
                </a14:m>
                <a:r>
                  <a:rPr lang="en-GB" sz="2000" noProof="0" dirty="0"/>
                  <a:t> in m³, and the temperature difference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𝑇</m:t>
                    </m:r>
                  </m:oMath>
                </a14:m>
                <a:r>
                  <a:rPr lang="en-GB" sz="2000" noProof="0" dirty="0"/>
                  <a:t> between the inside and outside of the building. It corresponds to:</a:t>
                </a:r>
              </a:p>
            </p:txBody>
          </p:sp>
        </mc:Choice>
        <mc:Fallback xmlns="">
          <p:sp>
            <p:nvSpPr>
              <p:cNvPr id="5" name="ZoneTexte 4">
                <a:extLst>
                  <a:ext uri="{FF2B5EF4-FFF2-40B4-BE49-F238E27FC236}">
                    <a16:creationId xmlns:a16="http://schemas.microsoft.com/office/drawing/2014/main" id="{627F9B23-6139-0318-903D-C0EEF952335C}"/>
                  </a:ext>
                </a:extLst>
              </p:cNvPr>
              <p:cNvSpPr txBox="1">
                <a:spLocks noRot="1" noChangeAspect="1" noMove="1" noResize="1" noEditPoints="1" noAdjustHandles="1" noChangeArrowheads="1" noChangeShapeType="1" noTextEdit="1"/>
              </p:cNvSpPr>
              <p:nvPr/>
            </p:nvSpPr>
            <p:spPr>
              <a:xfrm>
                <a:off x="546099" y="1906605"/>
                <a:ext cx="9586239" cy="1323439"/>
              </a:xfrm>
              <a:prstGeom prst="rect">
                <a:avLst/>
              </a:prstGeom>
              <a:blipFill>
                <a:blip r:embed="rId3"/>
                <a:stretch>
                  <a:fillRect l="-700" t="-2304" r="-636" b="-7834"/>
                </a:stretch>
              </a:blipFill>
            </p:spPr>
            <p:txBody>
              <a:bodyPr/>
              <a:lstStyle/>
              <a:p>
                <a:r>
                  <a:rPr lang="en-US">
                    <a:noFill/>
                  </a:rPr>
                  <a:t> </a:t>
                </a:r>
              </a:p>
            </p:txBody>
          </p:sp>
        </mc:Fallback>
      </mc:AlternateContent>
      <p:sp>
        <p:nvSpPr>
          <p:cNvPr id="6" name="TextBox 7">
            <a:extLst>
              <a:ext uri="{FF2B5EF4-FFF2-40B4-BE49-F238E27FC236}">
                <a16:creationId xmlns:a16="http://schemas.microsoft.com/office/drawing/2014/main" id="{E0BE6771-C9EC-DF1E-2369-974BFFCD6551}"/>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noProof="0" dirty="0">
                <a:solidFill>
                  <a:schemeClr val="tx1"/>
                </a:solidFill>
              </a:rPr>
              <a:t>Ventilation loss</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4C1E3CA-732E-FE96-FD46-7266A08A58E8}"/>
                  </a:ext>
                </a:extLst>
              </p:cNvPr>
              <p:cNvSpPr txBox="1"/>
              <p:nvPr/>
            </p:nvSpPr>
            <p:spPr>
              <a:xfrm>
                <a:off x="546099" y="4463000"/>
                <a:ext cx="9586239" cy="1938992"/>
              </a:xfrm>
              <a:prstGeom prst="rect">
                <a:avLst/>
              </a:prstGeom>
              <a:noFill/>
            </p:spPr>
            <p:txBody>
              <a:bodyPr wrap="square">
                <a:spAutoFit/>
              </a:bodyPr>
              <a:lstStyle/>
              <a:p>
                <a:pPr algn="just"/>
                <a:r>
                  <a:rPr lang="en-GB" sz="2000" noProof="0" dirty="0"/>
                  <a:t>Typical values for </a:t>
                </a:r>
                <a14:m>
                  <m:oMath xmlns:m="http://schemas.openxmlformats.org/officeDocument/2006/math">
                    <m:r>
                      <a:rPr lang="en-GB" sz="2000" b="0" i="1" noProof="0" smtClean="0">
                        <a:latin typeface="Cambria Math" panose="02040503050406030204" pitchFamily="18" charset="0"/>
                      </a:rPr>
                      <m:t>𝑁</m:t>
                    </m:r>
                  </m:oMath>
                </a14:m>
                <a:r>
                  <a:rPr lang="en-GB" sz="2000" noProof="0" dirty="0"/>
                  <a:t> are 2 for kitchens, 2 for bathrooms, 1 for lounges, and 0.5 for bedrooms.</a:t>
                </a:r>
              </a:p>
              <a:p>
                <a:pPr algn="just"/>
                <a:endParaRPr lang="en-GB" sz="2000" noProof="0" dirty="0"/>
              </a:p>
              <a:p>
                <a:pPr algn="just"/>
                <a:r>
                  <a:rPr lang="en-GB" sz="2000" noProof="0" dirty="0"/>
                  <a:t>The recommended minimum rate of air exchange ranges between 0.5 and 1 to ensure sufficient fresh air for human health, safe combustion of fuels, and the prevention of building damage due to excess moisture.</a:t>
                </a:r>
              </a:p>
            </p:txBody>
          </p:sp>
        </mc:Choice>
        <mc:Fallback xmlns="">
          <p:sp>
            <p:nvSpPr>
              <p:cNvPr id="8" name="ZoneTexte 7">
                <a:extLst>
                  <a:ext uri="{FF2B5EF4-FFF2-40B4-BE49-F238E27FC236}">
                    <a16:creationId xmlns:a16="http://schemas.microsoft.com/office/drawing/2014/main" id="{F4C1E3CA-732E-FE96-FD46-7266A08A58E8}"/>
                  </a:ext>
                </a:extLst>
              </p:cNvPr>
              <p:cNvSpPr txBox="1">
                <a:spLocks noRot="1" noChangeAspect="1" noMove="1" noResize="1" noEditPoints="1" noAdjustHandles="1" noChangeArrowheads="1" noChangeShapeType="1" noTextEdit="1"/>
              </p:cNvSpPr>
              <p:nvPr/>
            </p:nvSpPr>
            <p:spPr>
              <a:xfrm>
                <a:off x="546099" y="4463000"/>
                <a:ext cx="9586239" cy="1938992"/>
              </a:xfrm>
              <a:prstGeom prst="rect">
                <a:avLst/>
              </a:prstGeom>
              <a:blipFill>
                <a:blip r:embed="rId4"/>
                <a:stretch>
                  <a:fillRect l="-700" t="-1258" r="-636" b="-5031"/>
                </a:stretch>
              </a:blipFill>
            </p:spPr>
            <p:txBody>
              <a:bodyPr/>
              <a:lstStyle/>
              <a:p>
                <a:r>
                  <a:rPr lang="en-US">
                    <a:noFill/>
                  </a:rPr>
                  <a:t> </a:t>
                </a:r>
              </a:p>
            </p:txBody>
          </p:sp>
        </mc:Fallback>
      </mc:AlternateContent>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F673223-2E51-05B5-4F18-00D7402EEBDC}"/>
                  </a:ext>
                </a:extLst>
              </p:cNvPr>
              <p:cNvSpPr txBox="1"/>
              <p:nvPr/>
            </p:nvSpPr>
            <p:spPr>
              <a:xfrm>
                <a:off x="546100" y="1131413"/>
                <a:ext cx="9586239" cy="707886"/>
              </a:xfrm>
              <a:prstGeom prst="rect">
                <a:avLst/>
              </a:prstGeom>
              <a:noFill/>
            </p:spPr>
            <p:txBody>
              <a:bodyPr wrap="square" rtlCol="0">
                <a:spAutoFit/>
              </a:bodyPr>
              <a:lstStyle/>
              <a:p>
                <a:pPr algn="just"/>
                <a:r>
                  <a:rPr lang="en-GB" sz="2000" noProof="0" dirty="0"/>
                  <a:t>Since energy is power </a:t>
                </a:r>
                <a14:m>
                  <m:oMath xmlns:m="http://schemas.openxmlformats.org/officeDocument/2006/math">
                    <m:r>
                      <m:rPr>
                        <m:nor/>
                      </m:rPr>
                      <a:rPr lang="en-GB" sz="2000" noProof="0" smtClean="0">
                        <a:ea typeface="Cambria Math" panose="02040503050406030204" pitchFamily="18" charset="0"/>
                      </a:rPr>
                      <m:t>×</m:t>
                    </m:r>
                  </m:oMath>
                </a14:m>
                <a:r>
                  <a:rPr lang="en-GB" sz="2000" noProof="0" dirty="0"/>
                  <a:t> time, and considering a positive </a:t>
                </a:r>
                <a14:m>
                  <m:oMath xmlns:m="http://schemas.openxmlformats.org/officeDocument/2006/math">
                    <m:r>
                      <a:rPr lang="en-GB" sz="2000" i="1" noProof="0">
                        <a:latin typeface="Cambria Math" panose="02040503050406030204" pitchFamily="18" charset="0"/>
                        <a:ea typeface="Cambria Math" panose="02040503050406030204" pitchFamily="18" charset="0"/>
                      </a:rPr>
                      <m:t>∆</m:t>
                    </m:r>
                    <m:r>
                      <a:rPr lang="en-GB" sz="2000" i="1" noProof="0">
                        <a:latin typeface="Cambria Math" panose="02040503050406030204" pitchFamily="18" charset="0"/>
                        <a:ea typeface="Cambria Math" panose="02040503050406030204" pitchFamily="18" charset="0"/>
                      </a:rPr>
                      <m:t>𝑇</m:t>
                    </m:r>
                  </m:oMath>
                </a14:m>
                <a:r>
                  <a:rPr lang="en-GB" sz="2000" noProof="0" dirty="0"/>
                  <a:t>, the energy lost by conduction through an area over a duration </a:t>
                </a:r>
                <a14:m>
                  <m:oMath xmlns:m="http://schemas.openxmlformats.org/officeDocument/2006/math">
                    <m:r>
                      <a:rPr lang="en-GB" sz="2000" i="1" noProof="0" smtClean="0">
                        <a:latin typeface="Cambria Math" panose="02040503050406030204" pitchFamily="18" charset="0"/>
                      </a:rPr>
                      <m:t>𝑑</m:t>
                    </m:r>
                  </m:oMath>
                </a14:m>
                <a:r>
                  <a:rPr lang="en-GB" sz="2000" noProof="0" dirty="0"/>
                  <a:t> can be expressed as:</a:t>
                </a:r>
                <a:endParaRPr lang="en-GB" sz="2000" noProof="0" dirty="0">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4F673223-2E51-05B5-4F18-00D7402EEBDC}"/>
                  </a:ext>
                </a:extLst>
              </p:cNvPr>
              <p:cNvSpPr txBox="1">
                <a:spLocks noRot="1" noChangeAspect="1" noMove="1" noResize="1" noEditPoints="1" noAdjustHandles="1" noChangeArrowheads="1" noChangeShapeType="1" noTextEdit="1"/>
              </p:cNvSpPr>
              <p:nvPr/>
            </p:nvSpPr>
            <p:spPr>
              <a:xfrm>
                <a:off x="546100" y="1131413"/>
                <a:ext cx="9586239" cy="707886"/>
              </a:xfrm>
              <a:prstGeom prst="rect">
                <a:avLst/>
              </a:prstGeom>
              <a:blipFill>
                <a:blip r:embed="rId3"/>
                <a:stretch>
                  <a:fillRect l="-700" t="-4310" r="-636"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0518FE4-6DBF-A5EB-C467-4F547503D27E}"/>
                  </a:ext>
                </a:extLst>
              </p:cNvPr>
              <p:cNvSpPr txBox="1"/>
              <p:nvPr/>
            </p:nvSpPr>
            <p:spPr>
              <a:xfrm>
                <a:off x="546098" y="5396844"/>
                <a:ext cx="9586239" cy="400110"/>
              </a:xfrm>
              <a:prstGeom prst="rect">
                <a:avLst/>
              </a:prstGeom>
              <a:noFill/>
            </p:spPr>
            <p:txBody>
              <a:bodyPr wrap="square">
                <a:spAutoFit/>
              </a:bodyPr>
              <a:lstStyle/>
              <a:p>
                <a:pPr algn="just"/>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𝑆𝑜𝑚𝑒𝑡h𝑖𝑛𝑔</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is </a:t>
                </a:r>
                <a:r>
                  <a:rPr lang="en-GB" sz="2000" noProof="0" dirty="0"/>
                  <a:t>referred to as the building's leakiness or heat-loss coefficient.</a:t>
                </a:r>
                <a:endParaRPr lang="en-GB" sz="2000" noProof="0" dirty="0">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50518FE4-6DBF-A5EB-C467-4F547503D27E}"/>
                  </a:ext>
                </a:extLst>
              </p:cNvPr>
              <p:cNvSpPr txBox="1">
                <a:spLocks noRot="1" noChangeAspect="1" noMove="1" noResize="1" noEditPoints="1" noAdjustHandles="1" noChangeArrowheads="1" noChangeShapeType="1" noTextEdit="1"/>
              </p:cNvSpPr>
              <p:nvPr/>
            </p:nvSpPr>
            <p:spPr>
              <a:xfrm>
                <a:off x="546098" y="5396844"/>
                <a:ext cx="9586239" cy="400110"/>
              </a:xfrm>
              <a:prstGeom prst="rect">
                <a:avLst/>
              </a:prstGeom>
              <a:blipFill>
                <a:blip r:embed="rId4"/>
                <a:stretch>
                  <a:fillRect l="-318"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3472106-E240-4099-7445-71F868BFA3AD}"/>
                  </a:ext>
                </a:extLst>
              </p:cNvPr>
              <p:cNvSpPr txBox="1"/>
              <p:nvPr/>
            </p:nvSpPr>
            <p:spPr>
              <a:xfrm>
                <a:off x="546097" y="6069722"/>
                <a:ext cx="9586240" cy="1440074"/>
              </a:xfrm>
              <a:prstGeom prst="rect">
                <a:avLst/>
              </a:prstGeom>
              <a:noFill/>
            </p:spPr>
            <p:txBody>
              <a:bodyPr wrap="square">
                <a:spAutoFit/>
              </a:bodyPr>
              <a:lstStyle/>
              <a:p>
                <a:pPr algn="just"/>
                <a:r>
                  <a:rPr lang="en-GB" sz="2000" noProof="0" dirty="0"/>
                  <a:t>The term </a:t>
                </a:r>
                <a14:m>
                  <m:oMath xmlns:m="http://schemas.openxmlformats.org/officeDocument/2006/math">
                    <m:nary>
                      <m:naryPr>
                        <m:ctrlPr>
                          <a:rPr lang="en-GB" sz="2000" i="1" noProof="0" smtClean="0">
                            <a:latin typeface="Cambria Math" panose="02040503050406030204" pitchFamily="18" charset="0"/>
                          </a:rPr>
                        </m:ctrlPr>
                      </m:naryPr>
                      <m:sub>
                        <m:r>
                          <a:rPr lang="en-GB" sz="2000" b="0" i="1" noProof="0" smtClean="0">
                            <a:latin typeface="Cambria Math" panose="02040503050406030204" pitchFamily="18" charset="0"/>
                          </a:rPr>
                          <m:t>0</m:t>
                        </m:r>
                      </m:sub>
                      <m:sup>
                        <m:r>
                          <a:rPr lang="en-GB" sz="2000" b="0" i="1" noProof="0" smtClean="0">
                            <a:latin typeface="Cambria Math" panose="02040503050406030204" pitchFamily="18" charset="0"/>
                          </a:rPr>
                          <m:t>𝑑</m:t>
                        </m:r>
                      </m:sup>
                      <m:e>
                        <m:r>
                          <a:rPr lang="en-GB" sz="2000" i="1" noProof="0" smtClean="0">
                            <a:latin typeface="Cambria Math" panose="02040503050406030204" pitchFamily="18" charset="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𝑇</m:t>
                        </m:r>
                        <m:d>
                          <m:dPr>
                            <m:ctrlPr>
                              <a:rPr lang="en-GB" sz="2000" i="1" noProof="0" smtClean="0">
                                <a:latin typeface="Cambria Math" panose="02040503050406030204" pitchFamily="18" charset="0"/>
                                <a:ea typeface="Cambria Math" panose="02040503050406030204" pitchFamily="18" charset="0"/>
                              </a:rPr>
                            </m:ctrlPr>
                          </m:dPr>
                          <m:e>
                            <m:r>
                              <a:rPr lang="en-GB" sz="2000" i="1" noProof="0" smtClean="0">
                                <a:latin typeface="Cambria Math" panose="02040503050406030204" pitchFamily="18" charset="0"/>
                                <a:ea typeface="Cambria Math" panose="02040503050406030204" pitchFamily="18" charset="0"/>
                              </a:rPr>
                              <m:t>𝑡</m:t>
                            </m:r>
                          </m:e>
                        </m:d>
                        <m:r>
                          <a:rPr lang="en-GB" sz="2000" i="1" noProof="0" smtClean="0">
                            <a:latin typeface="Cambria Math" panose="02040503050406030204" pitchFamily="18" charset="0"/>
                            <a:ea typeface="Cambria Math" panose="02040503050406030204" pitchFamily="18" charset="0"/>
                          </a:rPr>
                          <m:t>𝑑𝑡</m:t>
                        </m:r>
                      </m:e>
                    </m:nary>
                  </m:oMath>
                </a14:m>
                <a:r>
                  <a:rPr lang="en-GB" sz="2000" noProof="0" dirty="0"/>
                  <a:t> refers to the temperature demand of the building over a specific period such as a year, and represents the heating or cooling demand based on the difference between outdoor temperatures and a standard comfortable indoor temperature. It is often measured in degree-days, </a:t>
                </a:r>
              </a:p>
            </p:txBody>
          </p:sp>
        </mc:Choice>
        <mc:Fallback xmlns="">
          <p:sp>
            <p:nvSpPr>
              <p:cNvPr id="29" name="TextBox 28">
                <a:extLst>
                  <a:ext uri="{FF2B5EF4-FFF2-40B4-BE49-F238E27FC236}">
                    <a16:creationId xmlns:a16="http://schemas.microsoft.com/office/drawing/2014/main" id="{23472106-E240-4099-7445-71F868BFA3AD}"/>
                  </a:ext>
                </a:extLst>
              </p:cNvPr>
              <p:cNvSpPr txBox="1">
                <a:spLocks noRot="1" noChangeAspect="1" noMove="1" noResize="1" noEditPoints="1" noAdjustHandles="1" noChangeArrowheads="1" noChangeShapeType="1" noTextEdit="1"/>
              </p:cNvSpPr>
              <p:nvPr/>
            </p:nvSpPr>
            <p:spPr>
              <a:xfrm>
                <a:off x="546097" y="6069722"/>
                <a:ext cx="9586240" cy="1440074"/>
              </a:xfrm>
              <a:prstGeom prst="rect">
                <a:avLst/>
              </a:prstGeom>
              <a:blipFill>
                <a:blip r:embed="rId5"/>
                <a:stretch>
                  <a:fillRect l="-700" r="-636" b="-6780"/>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C1399028-0B45-84CF-545E-98FEF14A2F6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143</a:t>
            </a:fld>
            <a:endParaRPr lang="en-GB" spc="80" noProof="0" dirty="0"/>
          </a:p>
        </p:txBody>
      </p:sp>
      <p:sp>
        <p:nvSpPr>
          <p:cNvPr id="3" name="TextBox 7">
            <a:extLst>
              <a:ext uri="{FF2B5EF4-FFF2-40B4-BE49-F238E27FC236}">
                <a16:creationId xmlns:a16="http://schemas.microsoft.com/office/drawing/2014/main" id="{64980BEE-9D92-B675-C9ED-69F2C72C2F40}"/>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noProof="0" dirty="0">
                <a:solidFill>
                  <a:schemeClr val="tx1"/>
                </a:solidFill>
              </a:rPr>
              <a:t>Energy loss and temperature demand</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7B3959A4-9522-704F-E561-35C2CBAD93FC}"/>
                  </a:ext>
                </a:extLst>
              </p:cNvPr>
              <p:cNvSpPr txBox="1"/>
              <p:nvPr/>
            </p:nvSpPr>
            <p:spPr>
              <a:xfrm>
                <a:off x="2679298" y="1875961"/>
                <a:ext cx="5347504" cy="78412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GB" sz="2000" b="0" i="1" noProof="0" smtClean="0">
                          <a:latin typeface="Cambria Math" panose="02040503050406030204" pitchFamily="18" charset="0"/>
                        </a:rPr>
                        <m:t>𝐴</m:t>
                      </m:r>
                      <m:r>
                        <a:rPr lang="en-GB" sz="2000" b="0" i="1" noProof="0" smtClean="0">
                          <a:latin typeface="Cambria Math" panose="02040503050406030204" pitchFamily="18" charset="0"/>
                        </a:rPr>
                        <m:t> </m:t>
                      </m:r>
                      <m:r>
                        <a:rPr lang="en-GB" sz="2000" b="0" i="1" noProof="0" smtClean="0">
                          <a:latin typeface="Cambria Math" panose="02040503050406030204" pitchFamily="18" charset="0"/>
                        </a:rPr>
                        <m:t>𝑈</m:t>
                      </m:r>
                      <m:nary>
                        <m:naryPr>
                          <m:ctrlPr>
                            <a:rPr lang="en-GB" sz="2000" i="1" noProof="0" smtClean="0">
                              <a:latin typeface="Cambria Math" panose="02040503050406030204" pitchFamily="18" charset="0"/>
                            </a:rPr>
                          </m:ctrlPr>
                        </m:naryPr>
                        <m:sub>
                          <m:r>
                            <a:rPr lang="en-GB" sz="2000" b="0" i="1" noProof="0" smtClean="0">
                              <a:latin typeface="Cambria Math" panose="02040503050406030204" pitchFamily="18" charset="0"/>
                            </a:rPr>
                            <m:t>0</m:t>
                          </m:r>
                        </m:sub>
                        <m:sup>
                          <m:r>
                            <a:rPr lang="en-GB" sz="2000" b="0" i="1" noProof="0" smtClean="0">
                              <a:latin typeface="Cambria Math" panose="02040503050406030204" pitchFamily="18" charset="0"/>
                            </a:rPr>
                            <m:t>𝑑</m:t>
                          </m:r>
                        </m:sup>
                        <m:e>
                          <m:r>
                            <a:rPr lang="en-GB" sz="2000" i="1" noProof="0" smtClean="0">
                              <a:latin typeface="Cambria Math" panose="02040503050406030204" pitchFamily="18" charset="0"/>
                              <a:ea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𝑇</m:t>
                          </m:r>
                          <m:d>
                            <m:dPr>
                              <m:ctrlPr>
                                <a:rPr lang="en-GB" sz="2000" b="0" i="1" noProof="0" smtClean="0">
                                  <a:latin typeface="Cambria Math" panose="02040503050406030204" pitchFamily="18" charset="0"/>
                                  <a:ea typeface="Cambria Math" panose="02040503050406030204" pitchFamily="18" charset="0"/>
                                </a:rPr>
                              </m:ctrlPr>
                            </m:dPr>
                            <m:e>
                              <m:r>
                                <a:rPr lang="en-GB" sz="2000" b="0" i="1" noProof="0" smtClean="0">
                                  <a:latin typeface="Cambria Math" panose="02040503050406030204" pitchFamily="18" charset="0"/>
                                  <a:ea typeface="Cambria Math" panose="02040503050406030204" pitchFamily="18" charset="0"/>
                                </a:rPr>
                                <m:t>𝑡</m:t>
                              </m:r>
                            </m:e>
                          </m:d>
                          <m:r>
                            <a:rPr lang="en-GB" sz="2000" b="0" i="1" noProof="0" smtClean="0">
                              <a:latin typeface="Cambria Math" panose="02040503050406030204" pitchFamily="18" charset="0"/>
                              <a:ea typeface="Cambria Math" panose="02040503050406030204" pitchFamily="18" charset="0"/>
                            </a:rPr>
                            <m:t>𝑑𝑡</m:t>
                          </m:r>
                        </m:e>
                      </m:nary>
                      <m:r>
                        <a:rPr lang="en-GB" sz="2000" b="0" i="1" noProof="0" smtClean="0">
                          <a:latin typeface="Cambria Math" panose="02040503050406030204" pitchFamily="18" charset="0"/>
                          <a:ea typeface="Cambria Math" panose="02040503050406030204" pitchFamily="18" charset="0"/>
                        </a:rPr>
                        <m:t>,</m:t>
                      </m:r>
                    </m:oMath>
                  </m:oMathPara>
                </a14:m>
                <a:endParaRPr lang="en-GB" sz="2000" b="0" i="1" noProof="0" dirty="0">
                  <a:latin typeface="Cambria Math" panose="02040503050406030204" pitchFamily="18" charset="0"/>
                  <a:ea typeface="Cambria Math" panose="02040503050406030204" pitchFamily="18" charset="0"/>
                </a:endParaRPr>
              </a:p>
            </p:txBody>
          </p:sp>
        </mc:Choice>
        <mc:Fallback xmlns="">
          <p:sp>
            <p:nvSpPr>
              <p:cNvPr id="6" name="ZoneTexte 5">
                <a:extLst>
                  <a:ext uri="{FF2B5EF4-FFF2-40B4-BE49-F238E27FC236}">
                    <a16:creationId xmlns:a16="http://schemas.microsoft.com/office/drawing/2014/main" id="{7B3959A4-9522-704F-E561-35C2CBAD93FC}"/>
                  </a:ext>
                </a:extLst>
              </p:cNvPr>
              <p:cNvSpPr txBox="1">
                <a:spLocks noRot="1" noChangeAspect="1" noMove="1" noResize="1" noEditPoints="1" noAdjustHandles="1" noChangeArrowheads="1" noChangeShapeType="1" noTextEdit="1"/>
              </p:cNvSpPr>
              <p:nvPr/>
            </p:nvSpPr>
            <p:spPr>
              <a:xfrm>
                <a:off x="2679298" y="1875961"/>
                <a:ext cx="5347504" cy="784125"/>
              </a:xfrm>
              <a:prstGeom prst="rect">
                <a:avLst/>
              </a:prstGeom>
              <a:blipFill>
                <a:blip r:embed="rId6"/>
                <a:stretch>
                  <a:fillRect/>
                </a:stretch>
              </a:blipFill>
            </p:spPr>
            <p:txBody>
              <a:bodyPr/>
              <a:lstStyle/>
              <a:p>
                <a:r>
                  <a:rPr lang="en-US">
                    <a:noFill/>
                  </a:rPr>
                  <a:t> </a:t>
                </a:r>
              </a:p>
            </p:txBody>
          </p:sp>
        </mc:Fallback>
      </mc:AlternateContent>
      <p:sp>
        <p:nvSpPr>
          <p:cNvPr id="8" name="ZoneTexte 7">
            <a:extLst>
              <a:ext uri="{FF2B5EF4-FFF2-40B4-BE49-F238E27FC236}">
                <a16:creationId xmlns:a16="http://schemas.microsoft.com/office/drawing/2014/main" id="{3F2EB148-D29F-31E0-4F79-63CEFF19D6DC}"/>
              </a:ext>
            </a:extLst>
          </p:cNvPr>
          <p:cNvSpPr txBox="1"/>
          <p:nvPr/>
        </p:nvSpPr>
        <p:spPr>
          <a:xfrm>
            <a:off x="546100" y="2722081"/>
            <a:ext cx="5347504" cy="400110"/>
          </a:xfrm>
          <a:prstGeom prst="rect">
            <a:avLst/>
          </a:prstGeom>
          <a:noFill/>
        </p:spPr>
        <p:txBody>
          <a:bodyPr wrap="square">
            <a:spAutoFit/>
          </a:bodyPr>
          <a:lstStyle/>
          <a:p>
            <a:r>
              <a:rPr lang="en-GB" sz="2000" noProof="0" dirty="0"/>
              <a:t>and the energy lost by ventilation as:</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CF70D59A-EC04-A2A3-A14D-D63D2023528F}"/>
                  </a:ext>
                </a:extLst>
              </p:cNvPr>
              <p:cNvSpPr txBox="1"/>
              <p:nvPr/>
            </p:nvSpPr>
            <p:spPr>
              <a:xfrm>
                <a:off x="2672948" y="3184186"/>
                <a:ext cx="5347504" cy="784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3</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𝑁</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rPr>
                        <m:t>𝑉</m:t>
                      </m:r>
                      <m:nary>
                        <m:naryPr>
                          <m:ctrlPr>
                            <a:rPr lang="en-GB" sz="2000" i="1" noProof="0" smtClean="0">
                              <a:latin typeface="Cambria Math" panose="02040503050406030204" pitchFamily="18" charset="0"/>
                            </a:rPr>
                          </m:ctrlPr>
                        </m:naryPr>
                        <m:sub>
                          <m:r>
                            <a:rPr lang="en-GB" sz="2000" b="0" i="1" noProof="0" smtClean="0">
                              <a:latin typeface="Cambria Math" panose="02040503050406030204" pitchFamily="18" charset="0"/>
                            </a:rPr>
                            <m:t>0</m:t>
                          </m:r>
                        </m:sub>
                        <m:sup>
                          <m:r>
                            <a:rPr lang="en-GB" sz="2000" b="0" i="1" noProof="0" smtClean="0">
                              <a:latin typeface="Cambria Math" panose="02040503050406030204" pitchFamily="18" charset="0"/>
                            </a:rPr>
                            <m:t>𝑑</m:t>
                          </m:r>
                        </m:sup>
                        <m:e>
                          <m:r>
                            <a:rPr lang="en-GB" sz="2000" i="1" noProof="0" smtClean="0">
                              <a:latin typeface="Cambria Math" panose="02040503050406030204" pitchFamily="18" charset="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𝑇</m:t>
                          </m:r>
                          <m:d>
                            <m:dPr>
                              <m:ctrlPr>
                                <a:rPr lang="en-GB" sz="2000" i="1" noProof="0" smtClean="0">
                                  <a:latin typeface="Cambria Math" panose="02040503050406030204" pitchFamily="18" charset="0"/>
                                  <a:ea typeface="Cambria Math" panose="02040503050406030204" pitchFamily="18" charset="0"/>
                                </a:rPr>
                              </m:ctrlPr>
                            </m:dPr>
                            <m:e>
                              <m:r>
                                <a:rPr lang="en-GB" sz="2000" i="1" noProof="0" smtClean="0">
                                  <a:latin typeface="Cambria Math" panose="02040503050406030204" pitchFamily="18" charset="0"/>
                                  <a:ea typeface="Cambria Math" panose="02040503050406030204" pitchFamily="18" charset="0"/>
                                </a:rPr>
                                <m:t>𝑡</m:t>
                              </m:r>
                            </m:e>
                          </m:d>
                          <m:r>
                            <a:rPr lang="en-GB" sz="2000" i="1" noProof="0" smtClean="0">
                              <a:latin typeface="Cambria Math" panose="02040503050406030204" pitchFamily="18" charset="0"/>
                              <a:ea typeface="Cambria Math" panose="02040503050406030204" pitchFamily="18" charset="0"/>
                            </a:rPr>
                            <m:t>𝑑𝑡</m:t>
                          </m:r>
                        </m:e>
                      </m:nary>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ea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CF70D59A-EC04-A2A3-A14D-D63D2023528F}"/>
                  </a:ext>
                </a:extLst>
              </p:cNvPr>
              <p:cNvSpPr txBox="1">
                <a:spLocks noRot="1" noChangeAspect="1" noMove="1" noResize="1" noEditPoints="1" noAdjustHandles="1" noChangeArrowheads="1" noChangeShapeType="1" noTextEdit="1"/>
              </p:cNvSpPr>
              <p:nvPr/>
            </p:nvSpPr>
            <p:spPr>
              <a:xfrm>
                <a:off x="2672948" y="3184186"/>
                <a:ext cx="5347504" cy="784125"/>
              </a:xfrm>
              <a:prstGeom prst="rect">
                <a:avLst/>
              </a:prstGeom>
              <a:blipFill>
                <a:blip r:embed="rId7"/>
                <a:stretch>
                  <a:fillRect/>
                </a:stretch>
              </a:blipFill>
            </p:spPr>
            <p:txBody>
              <a:bodyPr/>
              <a:lstStyle/>
              <a:p>
                <a:r>
                  <a:rPr lang="en-US">
                    <a:noFill/>
                  </a:rPr>
                  <a:t> </a:t>
                </a:r>
              </a:p>
            </p:txBody>
          </p:sp>
        </mc:Fallback>
      </mc:AlternateContent>
      <p:sp>
        <p:nvSpPr>
          <p:cNvPr id="11" name="ZoneTexte 10">
            <a:extLst>
              <a:ext uri="{FF2B5EF4-FFF2-40B4-BE49-F238E27FC236}">
                <a16:creationId xmlns:a16="http://schemas.microsoft.com/office/drawing/2014/main" id="{F77D430B-023A-10F9-D2C5-21F23B72AC03}"/>
              </a:ext>
            </a:extLst>
          </p:cNvPr>
          <p:cNvSpPr txBox="1"/>
          <p:nvPr/>
        </p:nvSpPr>
        <p:spPr>
          <a:xfrm>
            <a:off x="546502" y="4039279"/>
            <a:ext cx="5346700" cy="400110"/>
          </a:xfrm>
          <a:prstGeom prst="rect">
            <a:avLst/>
          </a:prstGeom>
          <a:noFill/>
        </p:spPr>
        <p:txBody>
          <a:bodyPr wrap="square">
            <a:spAutoFit/>
          </a:bodyPr>
          <a:lstStyle/>
          <a:p>
            <a:r>
              <a:rPr lang="en-GB" sz="2000" noProof="0" dirty="0"/>
              <a:t>Both these energy losses have the form:</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52926D8-74B0-4B56-62AE-20E2609362BC}"/>
                  </a:ext>
                </a:extLst>
              </p:cNvPr>
              <p:cNvSpPr txBox="1"/>
              <p:nvPr/>
            </p:nvSpPr>
            <p:spPr>
              <a:xfrm>
                <a:off x="2444348" y="4513493"/>
                <a:ext cx="5347504" cy="784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𝑆𝑜𝑚𝑒𝑡h𝑖𝑛𝑔</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nary>
                        <m:naryPr>
                          <m:ctrlPr>
                            <a:rPr lang="en-GB" sz="2000" i="1" noProof="0" smtClean="0">
                              <a:latin typeface="Cambria Math" panose="02040503050406030204" pitchFamily="18" charset="0"/>
                            </a:rPr>
                          </m:ctrlPr>
                        </m:naryPr>
                        <m:sub>
                          <m:r>
                            <a:rPr lang="en-GB" sz="2000" b="0" i="1" noProof="0" smtClean="0">
                              <a:latin typeface="Cambria Math" panose="02040503050406030204" pitchFamily="18" charset="0"/>
                            </a:rPr>
                            <m:t>0</m:t>
                          </m:r>
                        </m:sub>
                        <m:sup>
                          <m:r>
                            <a:rPr lang="en-GB" sz="2000" b="0" i="1" noProof="0" smtClean="0">
                              <a:latin typeface="Cambria Math" panose="02040503050406030204" pitchFamily="18" charset="0"/>
                            </a:rPr>
                            <m:t>𝑑</m:t>
                          </m:r>
                        </m:sup>
                        <m:e>
                          <m:r>
                            <a:rPr lang="en-GB" sz="2000" i="1" noProof="0" smtClean="0">
                              <a:latin typeface="Cambria Math" panose="02040503050406030204" pitchFamily="18" charset="0"/>
                              <a:ea typeface="Cambria Math" panose="02040503050406030204" pitchFamily="18" charset="0"/>
                            </a:rPr>
                            <m:t>∆</m:t>
                          </m:r>
                          <m:r>
                            <a:rPr lang="en-GB" sz="2000" i="1" noProof="0" smtClean="0">
                              <a:latin typeface="Cambria Math" panose="02040503050406030204" pitchFamily="18" charset="0"/>
                              <a:ea typeface="Cambria Math" panose="02040503050406030204" pitchFamily="18" charset="0"/>
                            </a:rPr>
                            <m:t>𝑇</m:t>
                          </m:r>
                          <m:d>
                            <m:dPr>
                              <m:ctrlPr>
                                <a:rPr lang="en-GB" sz="2000" i="1" noProof="0" smtClean="0">
                                  <a:latin typeface="Cambria Math" panose="02040503050406030204" pitchFamily="18" charset="0"/>
                                  <a:ea typeface="Cambria Math" panose="02040503050406030204" pitchFamily="18" charset="0"/>
                                </a:rPr>
                              </m:ctrlPr>
                            </m:dPr>
                            <m:e>
                              <m:r>
                                <a:rPr lang="en-GB" sz="2000" i="1" noProof="0" smtClean="0">
                                  <a:latin typeface="Cambria Math" panose="02040503050406030204" pitchFamily="18" charset="0"/>
                                  <a:ea typeface="Cambria Math" panose="02040503050406030204" pitchFamily="18" charset="0"/>
                                </a:rPr>
                                <m:t>𝑡</m:t>
                              </m:r>
                            </m:e>
                          </m:d>
                          <m:r>
                            <a:rPr lang="en-GB" sz="2000" i="1" noProof="0" smtClean="0">
                              <a:latin typeface="Cambria Math" panose="02040503050406030204" pitchFamily="18" charset="0"/>
                              <a:ea typeface="Cambria Math" panose="02040503050406030204" pitchFamily="18" charset="0"/>
                            </a:rPr>
                            <m:t>𝑑𝑡</m:t>
                          </m:r>
                          <m:r>
                            <a:rPr lang="en-GB" sz="2000" b="0" i="1" noProof="0" smtClean="0">
                              <a:latin typeface="Cambria Math" panose="02040503050406030204" pitchFamily="18" charset="0"/>
                              <a:ea typeface="Cambria Math" panose="02040503050406030204" pitchFamily="18" charset="0"/>
                            </a:rPr>
                            <m:t> .</m:t>
                          </m:r>
                        </m:e>
                      </m:nary>
                    </m:oMath>
                  </m:oMathPara>
                </a14:m>
                <a:endParaRPr lang="en-GB" noProof="0" dirty="0"/>
              </a:p>
            </p:txBody>
          </p:sp>
        </mc:Choice>
        <mc:Fallback xmlns="">
          <p:sp>
            <p:nvSpPr>
              <p:cNvPr id="12" name="ZoneTexte 11">
                <a:extLst>
                  <a:ext uri="{FF2B5EF4-FFF2-40B4-BE49-F238E27FC236}">
                    <a16:creationId xmlns:a16="http://schemas.microsoft.com/office/drawing/2014/main" id="{052926D8-74B0-4B56-62AE-20E2609362BC}"/>
                  </a:ext>
                </a:extLst>
              </p:cNvPr>
              <p:cNvSpPr txBox="1">
                <a:spLocks noRot="1" noChangeAspect="1" noMove="1" noResize="1" noEditPoints="1" noAdjustHandles="1" noChangeArrowheads="1" noChangeShapeType="1" noTextEdit="1"/>
              </p:cNvSpPr>
              <p:nvPr/>
            </p:nvSpPr>
            <p:spPr>
              <a:xfrm>
                <a:off x="2444348" y="4513493"/>
                <a:ext cx="5347504" cy="784125"/>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C5742AE-DC57-9EB2-7152-3C7BB7F47CD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144</a:t>
            </a:fld>
            <a:endParaRPr lang="en-GB" spc="80" noProof="0" dirty="0"/>
          </a:p>
        </p:txBody>
      </p:sp>
      <p:sp>
        <p:nvSpPr>
          <p:cNvPr id="19" name="TextBox 7">
            <a:extLst>
              <a:ext uri="{FF2B5EF4-FFF2-40B4-BE49-F238E27FC236}">
                <a16:creationId xmlns:a16="http://schemas.microsoft.com/office/drawing/2014/main" id="{6DB21359-58D3-230C-54A3-7DC21B3E71AC}"/>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noProof="0" dirty="0">
                <a:solidFill>
                  <a:schemeClr val="tx1"/>
                </a:solidFill>
              </a:rPr>
              <a:t>Evolution of temperature demand in Belgium</a:t>
            </a:r>
          </a:p>
        </p:txBody>
      </p:sp>
      <p:sp>
        <p:nvSpPr>
          <p:cNvPr id="25" name="ZoneTexte 24">
            <a:extLst>
              <a:ext uri="{FF2B5EF4-FFF2-40B4-BE49-F238E27FC236}">
                <a16:creationId xmlns:a16="http://schemas.microsoft.com/office/drawing/2014/main" id="{639AD982-8AFA-D359-B942-39D1F141D821}"/>
              </a:ext>
            </a:extLst>
          </p:cNvPr>
          <p:cNvSpPr txBox="1"/>
          <p:nvPr/>
        </p:nvSpPr>
        <p:spPr>
          <a:xfrm>
            <a:off x="633185" y="7111762"/>
            <a:ext cx="4438649" cy="307777"/>
          </a:xfrm>
          <a:prstGeom prst="rect">
            <a:avLst/>
          </a:prstGeom>
          <a:noFill/>
        </p:spPr>
        <p:txBody>
          <a:bodyPr wrap="square">
            <a:spAutoFit/>
          </a:bodyPr>
          <a:lstStyle/>
          <a:p>
            <a:pPr algn="ctr"/>
            <a:r>
              <a:rPr lang="en-GB" sz="1400" b="0" i="1" noProof="0" dirty="0">
                <a:solidFill>
                  <a:srgbClr val="000000"/>
                </a:solidFill>
                <a:effectLst/>
                <a:latin typeface="Arial" panose="020B0604020202020204" pitchFamily="34" charset="0"/>
                <a:cs typeface="Arial" panose="020B0604020202020204" pitchFamily="34" charset="0"/>
              </a:rPr>
              <a:t>HDD and CDD in Belgium, 2000-2020</a:t>
            </a:r>
            <a:r>
              <a:rPr lang="en-GB" sz="1400" i="1" noProof="0" dirty="0">
                <a:latin typeface="Arial" panose="020B0604020202020204" pitchFamily="34" charset="0"/>
                <a:cs typeface="Arial" panose="020B0604020202020204" pitchFamily="34" charset="0"/>
              </a:rPr>
              <a:t>.</a:t>
            </a:r>
            <a:r>
              <a:rPr lang="en-GB" sz="1400" baseline="30000" noProof="0" dirty="0">
                <a:latin typeface="Arial" panose="020B0604020202020204" pitchFamily="34" charset="0"/>
                <a:cs typeface="Arial" panose="020B0604020202020204" pitchFamily="34" charset="0"/>
              </a:rPr>
              <a:t>1</a:t>
            </a:r>
          </a:p>
        </p:txBody>
      </p:sp>
      <p:grpSp>
        <p:nvGrpSpPr>
          <p:cNvPr id="50" name="Groupe 49">
            <a:extLst>
              <a:ext uri="{FF2B5EF4-FFF2-40B4-BE49-F238E27FC236}">
                <a16:creationId xmlns:a16="http://schemas.microsoft.com/office/drawing/2014/main" id="{FD9D6DBA-A2C1-E64E-723D-601F29991D1B}"/>
              </a:ext>
            </a:extLst>
          </p:cNvPr>
          <p:cNvGrpSpPr/>
          <p:nvPr/>
        </p:nvGrpSpPr>
        <p:grpSpPr>
          <a:xfrm>
            <a:off x="633184" y="1217685"/>
            <a:ext cx="4438650" cy="5826316"/>
            <a:chOff x="633184" y="1171385"/>
            <a:chExt cx="4662716" cy="5826316"/>
          </a:xfrm>
        </p:grpSpPr>
        <p:sp>
          <p:nvSpPr>
            <p:cNvPr id="23" name="Rectangle 22">
              <a:extLst>
                <a:ext uri="{FF2B5EF4-FFF2-40B4-BE49-F238E27FC236}">
                  <a16:creationId xmlns:a16="http://schemas.microsoft.com/office/drawing/2014/main" id="{3C05E185-5E7C-4042-5ED2-3735BF4B3289}"/>
                </a:ext>
              </a:extLst>
            </p:cNvPr>
            <p:cNvSpPr/>
            <p:nvPr/>
          </p:nvSpPr>
          <p:spPr>
            <a:xfrm>
              <a:off x="633184" y="1171385"/>
              <a:ext cx="4662716" cy="582631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9" name="Image 48">
              <a:extLst>
                <a:ext uri="{FF2B5EF4-FFF2-40B4-BE49-F238E27FC236}">
                  <a16:creationId xmlns:a16="http://schemas.microsoft.com/office/drawing/2014/main" id="{554CC820-E542-BA4C-22B4-3223D878F7CB}"/>
                </a:ext>
              </a:extLst>
            </p:cNvPr>
            <p:cNvPicPr>
              <a:picLocks noChangeAspect="1"/>
            </p:cNvPicPr>
            <p:nvPr/>
          </p:nvPicPr>
          <p:blipFill>
            <a:blip r:embed="rId2"/>
            <a:stretch>
              <a:fillRect/>
            </a:stretch>
          </p:blipFill>
          <p:spPr>
            <a:xfrm>
              <a:off x="734328" y="1332884"/>
              <a:ext cx="4485372" cy="5528482"/>
            </a:xfrm>
            <a:prstGeom prst="rect">
              <a:avLst/>
            </a:prstGeom>
          </p:spPr>
        </p:pic>
      </p:grpSp>
      <p:sp>
        <p:nvSpPr>
          <p:cNvPr id="54" name="ZoneTexte 53">
            <a:extLst>
              <a:ext uri="{FF2B5EF4-FFF2-40B4-BE49-F238E27FC236}">
                <a16:creationId xmlns:a16="http://schemas.microsoft.com/office/drawing/2014/main" id="{21C3DD1A-0024-D2F7-D8C4-A014A2253F03}"/>
              </a:ext>
            </a:extLst>
          </p:cNvPr>
          <p:cNvSpPr txBox="1"/>
          <p:nvPr/>
        </p:nvSpPr>
        <p:spPr>
          <a:xfrm>
            <a:off x="5501815" y="4697640"/>
            <a:ext cx="4590299" cy="2708434"/>
          </a:xfrm>
          <a:prstGeom prst="rect">
            <a:avLst/>
          </a:prstGeom>
          <a:noFill/>
        </p:spPr>
        <p:txBody>
          <a:bodyPr wrap="square">
            <a:spAutoFit/>
          </a:bodyPr>
          <a:lstStyle/>
          <a:p>
            <a:pPr algn="just"/>
            <a:r>
              <a:rPr lang="en-GB" sz="2000" noProof="0" dirty="0"/>
              <a:t>HDDs are decreasing, while CDDs are increasing in Belgium due to climate change. </a:t>
            </a:r>
          </a:p>
          <a:p>
            <a:pPr algn="just"/>
            <a:endParaRPr lang="en-GB" sz="1000" noProof="0" dirty="0"/>
          </a:p>
          <a:p>
            <a:pPr algn="just"/>
            <a:r>
              <a:rPr lang="en-GB" sz="2000" noProof="0" dirty="0"/>
              <a:t>This warming trend has been significant since the 1980s, with winter temperatures rising by 0.45°C per decade and a growing frequency of extreme heat events.</a:t>
            </a:r>
          </a:p>
        </p:txBody>
      </p:sp>
      <p:sp>
        <p:nvSpPr>
          <p:cNvPr id="4" name="ZoneTexte 3">
            <a:extLst>
              <a:ext uri="{FF2B5EF4-FFF2-40B4-BE49-F238E27FC236}">
                <a16:creationId xmlns:a16="http://schemas.microsoft.com/office/drawing/2014/main" id="{85ED9C11-A263-5452-DA74-62D4E0DA7933}"/>
              </a:ext>
            </a:extLst>
          </p:cNvPr>
          <p:cNvSpPr txBox="1"/>
          <p:nvPr/>
        </p:nvSpPr>
        <p:spPr>
          <a:xfrm>
            <a:off x="48977" y="7690927"/>
            <a:ext cx="5347504"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lang="en-GB" sz="1100" b="0" noProof="0" dirty="0">
                <a:solidFill>
                  <a:srgbClr val="05103E"/>
                </a:solidFill>
                <a:effectLst/>
                <a:latin typeface="+mj-lt"/>
                <a:cs typeface="Arial" panose="020B0604020202020204" pitchFamily="34" charset="0"/>
                <a:hlinkClick r:id="rId3"/>
              </a:rPr>
              <a:t>Belgium Climate Resilience Policy Indicator – Analysis. (2023, May 1). IEA.</a:t>
            </a:r>
            <a:endParaRPr lang="en-GB" sz="1100" noProof="0" dirty="0">
              <a:latin typeface="+mj-lt"/>
              <a:cs typeface="Arial" panose="020B0604020202020204" pitchFamily="34" charset="0"/>
            </a:endParaRPr>
          </a:p>
        </p:txBody>
      </p:sp>
      <p:sp>
        <p:nvSpPr>
          <p:cNvPr id="5" name="ZoneTexte 4">
            <a:extLst>
              <a:ext uri="{FF2B5EF4-FFF2-40B4-BE49-F238E27FC236}">
                <a16:creationId xmlns:a16="http://schemas.microsoft.com/office/drawing/2014/main" id="{4947C99A-BB34-6EC0-EC14-C8A581575CEA}"/>
              </a:ext>
            </a:extLst>
          </p:cNvPr>
          <p:cNvSpPr txBox="1"/>
          <p:nvPr/>
        </p:nvSpPr>
        <p:spPr>
          <a:xfrm>
            <a:off x="5501815" y="1120857"/>
            <a:ext cx="4590299" cy="347787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Heating Degree Days (HDDs) are computed as follows:</a:t>
            </a:r>
          </a:p>
          <a:p>
            <a:pPr algn="just"/>
            <a:r>
              <a:rPr lang="en-GB" sz="2000" noProof="0" dirty="0">
                <a:latin typeface="Arial" panose="020B0604020202020204" pitchFamily="34" charset="0"/>
                <a:cs typeface="Arial" panose="020B0604020202020204" pitchFamily="34" charset="0"/>
              </a:rPr>
              <a:t>(i) First, for each day with an average temperature below 16°C, we calculate the difference between 16°C and the average temperature.</a:t>
            </a:r>
          </a:p>
          <a:p>
            <a:pPr algn="just"/>
            <a:r>
              <a:rPr lang="en-GB" sz="2000" noProof="0" dirty="0">
                <a:latin typeface="Arial" panose="020B0604020202020204" pitchFamily="34" charset="0"/>
                <a:cs typeface="Arial" panose="020B0604020202020204" pitchFamily="34" charset="0"/>
              </a:rPr>
              <a:t>(ii) Next, we sum all these differences to obtain the HDD value.</a:t>
            </a:r>
          </a:p>
          <a:p>
            <a:pPr algn="just"/>
            <a:r>
              <a:rPr lang="en-GB" sz="2000" noProof="0" dirty="0">
                <a:latin typeface="Arial" panose="020B0604020202020204" pitchFamily="34" charset="0"/>
                <a:cs typeface="Arial" panose="020B0604020202020204" pitchFamily="34" charset="0"/>
              </a:rPr>
              <a:t>A similar procedure is followed for calculating the Cooling Degree Days (CDDs).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2A702DA-4B82-E13F-AA32-B099E174E4EF}"/>
              </a:ext>
            </a:extLst>
          </p:cNvPr>
          <p:cNvSpPr txBox="1"/>
          <p:nvPr/>
        </p:nvSpPr>
        <p:spPr>
          <a:xfrm>
            <a:off x="546100" y="1089313"/>
            <a:ext cx="9576754" cy="6478697"/>
          </a:xfrm>
          <a:prstGeom prst="rect">
            <a:avLst/>
          </a:prstGeom>
          <a:noFill/>
        </p:spPr>
        <p:txBody>
          <a:bodyPr wrap="square">
            <a:spAutoFit/>
          </a:bodyPr>
          <a:lstStyle/>
          <a:p>
            <a:pPr algn="just"/>
            <a:r>
              <a:rPr lang="en-GB" sz="2000" noProof="0" dirty="0"/>
              <a:t>A group of 100 people is locked inside a cube floating in the sky, which does not allow sunlight to pass through. Each side of the cube measures 10 m, resulting in a total surface area of 600 m², including all six sides. The temperature on the outer walls of the cube remains constant at -20°C. The cube is equipped with a ventilation system featuring a perfect heat exchanger that ensures no energy loss occurs through ventilation.</a:t>
            </a:r>
          </a:p>
          <a:p>
            <a:pPr algn="just"/>
            <a:endParaRPr lang="en-GB" sz="500" noProof="0" dirty="0"/>
          </a:p>
          <a:p>
            <a:pPr algn="just"/>
            <a:r>
              <a:rPr lang="en-GB" sz="2000" noProof="0" dirty="0"/>
              <a:t>The individuals inside the cube each have an energy expenditure equivalent to their basal metabolic rate, which is 1,510 nutritional Calories (or 1,510 kilocalories) per day. There are 4,184 J in a nutritional Calorie. The thermal transmittance of the cube walls is 2 W/m²/K.</a:t>
            </a:r>
          </a:p>
          <a:p>
            <a:pPr algn="just"/>
            <a:endParaRPr lang="en-GB" sz="1500" noProof="0" dirty="0"/>
          </a:p>
          <a:p>
            <a:pPr algn="just"/>
            <a:r>
              <a:rPr lang="en-GB" sz="2000" b="1" noProof="0" dirty="0"/>
              <a:t>1. </a:t>
            </a:r>
            <a:r>
              <a:rPr lang="en-GB" sz="2000" noProof="0" dirty="0"/>
              <a:t>Calculate the interior temperature that the cube will naturally converge to as a result of the heat generated by the 100 occupants.</a:t>
            </a:r>
          </a:p>
          <a:p>
            <a:pPr algn="just"/>
            <a:endParaRPr lang="en-GB" sz="1500" noProof="0" dirty="0"/>
          </a:p>
          <a:p>
            <a:pPr algn="just"/>
            <a:r>
              <a:rPr lang="en-GB" sz="2000" b="1" noProof="0" dirty="0"/>
              <a:t>2. </a:t>
            </a:r>
            <a:r>
              <a:rPr lang="en-GB" sz="2000" noProof="0" dirty="0"/>
              <a:t>Determine the surface of the photovoltaic installation required to produce sufficient electricity to maintain a constant interior temperature of 30°C using electric heaters. Assume the photovoltaic panels operate with an efficiency of 22% and that solar radiation is constant at 110 W/m².</a:t>
            </a:r>
            <a:endParaRPr lang="en-GB" sz="2000" b="1" noProof="0" dirty="0"/>
          </a:p>
          <a:p>
            <a:pPr algn="just"/>
            <a:endParaRPr lang="en-GB" sz="1500" b="1" noProof="0" dirty="0"/>
          </a:p>
          <a:p>
            <a:pPr algn="just"/>
            <a:r>
              <a:rPr lang="en-GB" sz="2000" b="1" noProof="0" dirty="0"/>
              <a:t>3. </a:t>
            </a:r>
            <a:r>
              <a:rPr lang="en-GB" sz="2000" noProof="0" dirty="0"/>
              <a:t>Estimate the installed capacity, in kilowatt peaks, for this photovoltaic installation, assuming it operates with a capacity factor of 10%.</a:t>
            </a:r>
          </a:p>
        </p:txBody>
      </p:sp>
      <p:sp>
        <p:nvSpPr>
          <p:cNvPr id="4" name="TextBox 7">
            <a:extLst>
              <a:ext uri="{FF2B5EF4-FFF2-40B4-BE49-F238E27FC236}">
                <a16:creationId xmlns:a16="http://schemas.microsoft.com/office/drawing/2014/main" id="{E7FB0990-B3C2-AD5D-1E75-31262FF193FB}"/>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1:</a:t>
            </a:r>
          </a:p>
        </p:txBody>
      </p:sp>
      <p:sp>
        <p:nvSpPr>
          <p:cNvPr id="5" name="Slide Number Placeholder 6">
            <a:extLst>
              <a:ext uri="{FF2B5EF4-FFF2-40B4-BE49-F238E27FC236}">
                <a16:creationId xmlns:a16="http://schemas.microsoft.com/office/drawing/2014/main" id="{C502E1E8-D065-3267-A7F2-9D81CAB8A51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145</a:t>
            </a:fld>
            <a:endParaRPr lang="en-GB" spc="80" noProof="0" dirty="0"/>
          </a:p>
        </p:txBody>
      </p:sp>
    </p:spTree>
    <p:extLst>
      <p:ext uri="{BB962C8B-B14F-4D97-AF65-F5344CB8AC3E}">
        <p14:creationId xmlns:p14="http://schemas.microsoft.com/office/powerpoint/2010/main" val="2737814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FE09AC6-B3FB-74C6-39F8-5F9C15FF000E}"/>
                  </a:ext>
                </a:extLst>
              </p:cNvPr>
              <p:cNvSpPr txBox="1"/>
              <p:nvPr/>
            </p:nvSpPr>
            <p:spPr>
              <a:xfrm>
                <a:off x="546100" y="1139382"/>
                <a:ext cx="9586239" cy="6339171"/>
              </a:xfrm>
              <a:prstGeom prst="rect">
                <a:avLst/>
              </a:prstGeom>
              <a:noFill/>
            </p:spPr>
            <p:txBody>
              <a:bodyPr wrap="square">
                <a:spAutoFit/>
              </a:bodyPr>
              <a:lstStyle/>
              <a:p>
                <a:r>
                  <a:rPr lang="en-GB" sz="2000" b="1" noProof="0" dirty="0">
                    <a:solidFill>
                      <a:schemeClr val="tx1"/>
                    </a:solidFill>
                    <a:latin typeface="Arial" panose="020B0604020202020204" pitchFamily="34" charset="0"/>
                    <a:cs typeface="Arial" panose="020B0604020202020204" pitchFamily="34" charset="0"/>
                  </a:rPr>
                  <a:t>Part 1:</a:t>
                </a:r>
              </a:p>
              <a:p>
                <a:endParaRPr lang="en-GB" sz="2000" noProof="0" dirty="0">
                  <a:latin typeface="Arial" panose="020B0604020202020204" pitchFamily="34" charset="0"/>
                  <a:cs typeface="Arial" panose="020B0604020202020204" pitchFamily="34" charset="0"/>
                </a:endParaRPr>
              </a:p>
              <a:p>
                <a:pPr algn="just"/>
                <a:r>
                  <a:rPr lang="en-GB" sz="2000" noProof="0" dirty="0"/>
                  <a:t>First, we need to determine the thermal power generated by the 100 occupants of the cube. Since each person has an energy expenditure of 1,510 kcal per day, the total energy expenditure of the 100 occupants of the cube is:</a:t>
                </a:r>
              </a:p>
              <a:p>
                <a:pPr algn="just"/>
                <a:endParaRPr lang="en-GB" sz="1000" noProof="0" dirty="0"/>
              </a:p>
              <a:p>
                <a:pPr algn="just"/>
                <a:r>
                  <a:rPr lang="en-GB" sz="2000" noProof="0" dirty="0"/>
                  <a:t>1,510 </a:t>
                </a:r>
                <a14:m>
                  <m:oMath xmlns:m="http://schemas.openxmlformats.org/officeDocument/2006/math">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t> 100 = 151,000 kcal/d.</a:t>
                </a:r>
              </a:p>
              <a:p>
                <a:pPr algn="just"/>
                <a:endParaRPr lang="en-GB" sz="1000" noProof="0" dirty="0"/>
              </a:p>
              <a:p>
                <a:pPr algn="just"/>
                <a:r>
                  <a:rPr lang="en-GB" sz="2000" noProof="0" dirty="0"/>
                  <a:t>Since there are 4,184 J in one kilocalorie, the total thermal power produced by the 100 occupants of the cube is calculated as:</a:t>
                </a:r>
              </a:p>
              <a:p>
                <a:pPr algn="l"/>
                <a:endParaRPr lang="en-GB" sz="1000" b="0" i="0" noProof="0" dirty="0">
                  <a:solidFill>
                    <a:schemeClr val="tx1"/>
                  </a:solidFill>
                  <a:effectLst/>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151,000 </m:t>
                          </m:r>
                          <m:r>
                            <m:rPr>
                              <m:nor/>
                            </m:rPr>
                            <a:rPr lang="en-GB" sz="2000" b="0" i="0" noProof="0" smtClean="0">
                              <a:solidFill>
                                <a:schemeClr val="tx1"/>
                              </a:solidFill>
                              <a:effectLst/>
                              <a:latin typeface="Arial" panose="020B0604020202020204" pitchFamily="34" charset="0"/>
                              <a:cs typeface="Arial" panose="020B0604020202020204" pitchFamily="34" charset="0"/>
                            </a:rPr>
                            <m:t>kcal</m:t>
                          </m:r>
                          <m:r>
                            <m:rPr>
                              <m:nor/>
                            </m:rPr>
                            <a:rPr lang="en-GB" sz="2000" b="0" i="0" noProof="0" smtClean="0">
                              <a:solidFill>
                                <a:schemeClr val="tx1"/>
                              </a:solidFill>
                              <a:effectLst/>
                              <a:latin typeface="Arial" panose="020B0604020202020204" pitchFamily="34"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d</m:t>
                          </m:r>
                        </m:num>
                        <m:den>
                          <m:r>
                            <m:rPr>
                              <m:nor/>
                            </m:rPr>
                            <a:rPr lang="en-GB" sz="2000" b="0" i="0" noProof="0" smtClean="0">
                              <a:solidFill>
                                <a:schemeClr val="tx1"/>
                              </a:solidFill>
                              <a:effectLst/>
                              <a:latin typeface="Arial" panose="020B0604020202020204" pitchFamily="34" charset="0"/>
                              <a:cs typeface="Arial" panose="020B0604020202020204" pitchFamily="34" charset="0"/>
                            </a:rPr>
                            <m:t>24 </m:t>
                          </m:r>
                          <m:r>
                            <m:rPr>
                              <m:nor/>
                            </m:rPr>
                            <a:rPr lang="en-GB" sz="2000" b="0" i="0" noProof="0" smtClean="0">
                              <a:solidFill>
                                <a:schemeClr val="tx1"/>
                              </a:solidFill>
                              <a:effectLst/>
                              <a:latin typeface="Arial" panose="020B0604020202020204" pitchFamily="34" charset="0"/>
                              <a:cs typeface="Arial" panose="020B0604020202020204" pitchFamily="34" charset="0"/>
                            </a:rPr>
                            <m:t>h</m:t>
                          </m:r>
                          <m:r>
                            <m:rPr>
                              <m:nor/>
                            </m:rPr>
                            <a:rPr lang="fr-BE" sz="2000" b="0" i="0" noProof="0" smtClean="0">
                              <a:solidFill>
                                <a:schemeClr val="tx1"/>
                              </a:solidFill>
                              <a:effectLst/>
                              <a:latin typeface="Arial" panose="020B0604020202020204" pitchFamily="34"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m:t>
                          </m:r>
                          <m:r>
                            <m:rPr>
                              <m:nor/>
                            </m:rPr>
                            <a:rPr lang="fr-BE" sz="2000" b="0" i="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solidFill>
                                <a:schemeClr val="tx1"/>
                              </a:solidFill>
                              <a:effectLst/>
                              <a:latin typeface="Arial" panose="020B0604020202020204" pitchFamily="34" charset="0"/>
                              <a:cs typeface="Arial" panose="020B0604020202020204" pitchFamily="34" charset="0"/>
                            </a:rPr>
                            <m:t>3,600 </m:t>
                          </m:r>
                          <m:r>
                            <m:rPr>
                              <m:nor/>
                            </m:rPr>
                            <a:rPr lang="en-GB" sz="2000" b="0" i="0" noProof="0" smtClean="0">
                              <a:solidFill>
                                <a:schemeClr val="tx1"/>
                              </a:solidFill>
                              <a:effectLst/>
                              <a:latin typeface="Arial" panose="020B0604020202020204" pitchFamily="34" charset="0"/>
                              <a:cs typeface="Arial" panose="020B0604020202020204" pitchFamily="34" charset="0"/>
                            </a:rPr>
                            <m:t>s</m:t>
                          </m:r>
                        </m:den>
                      </m:f>
                      <m:r>
                        <m:rPr>
                          <m:nor/>
                        </m:rPr>
                        <a:rPr lang="en-GB" sz="2000" b="0" i="0" noProof="0" smtClean="0">
                          <a:solidFill>
                            <a:schemeClr val="tx1"/>
                          </a:solidFill>
                          <a:effectLst/>
                          <a:latin typeface="Cambria Math" panose="02040503050406030204" pitchFamily="18" charset="0"/>
                          <a:cs typeface="Arial" panose="020B0604020202020204" pitchFamily="34" charset="0"/>
                        </a:rPr>
                        <m:t>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4,184 </m:t>
                      </m:r>
                      <m:r>
                        <m:rPr>
                          <m:nor/>
                        </m:rPr>
                        <a:rPr lang="en-GB" sz="2000" b="0" i="0" noProof="0" smtClean="0">
                          <a:solidFill>
                            <a:schemeClr val="tx1"/>
                          </a:solidFill>
                          <a:effectLst/>
                          <a:latin typeface="Arial" panose="020B0604020202020204" pitchFamily="34" charset="0"/>
                          <a:cs typeface="Arial" panose="020B0604020202020204" pitchFamily="34" charset="0"/>
                        </a:rPr>
                        <m:t>J</m:t>
                      </m:r>
                      <m:r>
                        <m:rPr>
                          <m:nor/>
                        </m:rPr>
                        <a:rPr lang="en-GB" sz="2000" b="0" i="0" noProof="0" smtClean="0">
                          <a:solidFill>
                            <a:schemeClr val="tx1"/>
                          </a:solidFill>
                          <a:effectLst/>
                          <a:latin typeface="Arial" panose="020B0604020202020204" pitchFamily="34"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kcal</m:t>
                      </m:r>
                      <m:r>
                        <a:rPr lang="en-GB" sz="2000" b="0" i="1"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7,312 </m:t>
                      </m:r>
                      <m:r>
                        <m:rPr>
                          <m:nor/>
                        </m:rPr>
                        <a:rPr lang="en-GB" sz="2000" b="0" i="0" noProof="0" smtClean="0">
                          <a:solidFill>
                            <a:schemeClr val="tx1"/>
                          </a:solidFill>
                          <a:effectLst/>
                          <a:latin typeface="Arial" panose="020B0604020202020204" pitchFamily="34" charset="0"/>
                          <a:cs typeface="Arial" panose="020B0604020202020204" pitchFamily="34" charset="0"/>
                        </a:rPr>
                        <m:t>J</m:t>
                      </m:r>
                      <m:r>
                        <m:rPr>
                          <m:nor/>
                        </m:rPr>
                        <a:rPr lang="en-GB" sz="2000" b="0" i="0" noProof="0" smtClean="0">
                          <a:solidFill>
                            <a:schemeClr val="tx1"/>
                          </a:solidFill>
                          <a:effectLst/>
                          <a:latin typeface="Arial" panose="020B0604020202020204" pitchFamily="34"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s</m:t>
                      </m:r>
                      <m:r>
                        <m:rPr>
                          <m:nor/>
                        </m:rPr>
                        <a:rPr lang="en-GB" sz="2000" b="0" i="0" noProof="0" smtClean="0">
                          <a:solidFill>
                            <a:schemeClr val="tx1"/>
                          </a:solidFill>
                          <a:effectLst/>
                          <a:latin typeface="Arial" panose="020B0604020202020204" pitchFamily="34" charset="0"/>
                          <a:cs typeface="Arial" panose="020B0604020202020204" pitchFamily="34" charset="0"/>
                        </a:rPr>
                        <m:t>, </m:t>
                      </m:r>
                      <m:r>
                        <m:rPr>
                          <m:nor/>
                        </m:rPr>
                        <a:rPr lang="en-GB" sz="2000" b="0" i="0" noProof="0" smtClean="0">
                          <a:solidFill>
                            <a:schemeClr val="tx1"/>
                          </a:solidFill>
                          <a:effectLst/>
                          <a:latin typeface="Arial" panose="020B0604020202020204" pitchFamily="34" charset="0"/>
                          <a:cs typeface="Arial" panose="020B0604020202020204" pitchFamily="34" charset="0"/>
                        </a:rPr>
                        <m:t>which</m:t>
                      </m:r>
                      <m:r>
                        <m:rPr>
                          <m:nor/>
                        </m:rPr>
                        <a:rPr lang="en-GB" sz="2000" b="0" i="0" noProof="0" smtClean="0">
                          <a:solidFill>
                            <a:schemeClr val="tx1"/>
                          </a:solidFill>
                          <a:effectLst/>
                          <a:latin typeface="Arial" panose="020B0604020202020204" pitchFamily="34" charset="0"/>
                          <a:cs typeface="Arial" panose="020B0604020202020204" pitchFamily="34" charset="0"/>
                        </a:rPr>
                        <m:t> </m:t>
                      </m:r>
                      <m:r>
                        <m:rPr>
                          <m:nor/>
                        </m:rPr>
                        <a:rPr lang="en-GB" sz="2000" b="0" i="0" noProof="0" smtClean="0">
                          <a:solidFill>
                            <a:schemeClr val="tx1"/>
                          </a:solidFill>
                          <a:effectLst/>
                          <a:latin typeface="Arial" panose="020B0604020202020204" pitchFamily="34" charset="0"/>
                          <a:cs typeface="Arial" panose="020B0604020202020204" pitchFamily="34" charset="0"/>
                        </a:rPr>
                        <m:t>corresponds</m:t>
                      </m:r>
                      <m:r>
                        <m:rPr>
                          <m:nor/>
                        </m:rPr>
                        <a:rPr lang="en-GB" sz="2000" b="0" i="0" noProof="0" smtClean="0">
                          <a:solidFill>
                            <a:schemeClr val="tx1"/>
                          </a:solidFill>
                          <a:effectLst/>
                          <a:latin typeface="Arial" panose="020B0604020202020204" pitchFamily="34" charset="0"/>
                          <a:cs typeface="Arial" panose="020B0604020202020204" pitchFamily="34" charset="0"/>
                        </a:rPr>
                        <m:t> </m:t>
                      </m:r>
                      <m:r>
                        <m:rPr>
                          <m:nor/>
                        </m:rPr>
                        <a:rPr lang="en-GB" sz="2000" b="0" i="0" noProof="0" smtClean="0">
                          <a:solidFill>
                            <a:schemeClr val="tx1"/>
                          </a:solidFill>
                          <a:effectLst/>
                          <a:latin typeface="Arial" panose="020B0604020202020204" pitchFamily="34" charset="0"/>
                          <a:cs typeface="Arial" panose="020B0604020202020204" pitchFamily="34" charset="0"/>
                        </a:rPr>
                        <m:t>to</m:t>
                      </m:r>
                      <m:r>
                        <m:rPr>
                          <m:nor/>
                        </m:rPr>
                        <a:rPr lang="en-GB" sz="2000" b="0" i="0" noProof="0" smtClean="0">
                          <a:solidFill>
                            <a:schemeClr val="tx1"/>
                          </a:solidFill>
                          <a:effectLst/>
                          <a:latin typeface="Arial" panose="020B0604020202020204" pitchFamily="34" charset="0"/>
                          <a:cs typeface="Arial" panose="020B0604020202020204" pitchFamily="34" charset="0"/>
                        </a:rPr>
                        <m:t> 7,312 </m:t>
                      </m:r>
                      <m:r>
                        <m:rPr>
                          <m:nor/>
                        </m:rPr>
                        <a:rPr lang="en-GB" sz="2000" b="0" i="0" noProof="0" smtClean="0">
                          <a:solidFill>
                            <a:schemeClr val="tx1"/>
                          </a:solidFill>
                          <a:effectLst/>
                          <a:latin typeface="Arial" panose="020B0604020202020204" pitchFamily="34" charset="0"/>
                          <a:cs typeface="Arial" panose="020B0604020202020204" pitchFamily="34" charset="0"/>
                        </a:rPr>
                        <m:t>W</m:t>
                      </m:r>
                      <m:r>
                        <m:rPr>
                          <m:nor/>
                        </m:rPr>
                        <a:rPr lang="en-GB" sz="2000" b="0" i="0" noProof="0" smtClean="0">
                          <a:solidFill>
                            <a:schemeClr val="tx1"/>
                          </a:solidFill>
                          <a:effectLst/>
                          <a:latin typeface="Arial" panose="020B0604020202020204" pitchFamily="34" charset="0"/>
                          <a:cs typeface="Arial" panose="020B0604020202020204" pitchFamily="34" charset="0"/>
                        </a:rPr>
                        <m:t>.</m:t>
                      </m:r>
                    </m:oMath>
                  </m:oMathPara>
                </a14:m>
                <a:endParaRPr lang="en-GB" sz="2000" b="0" i="0" noProof="0" dirty="0">
                  <a:solidFill>
                    <a:schemeClr val="tx1"/>
                  </a:solidFill>
                  <a:effectLst/>
                  <a:latin typeface="Arial" panose="020B0604020202020204" pitchFamily="34" charset="0"/>
                  <a:cs typeface="Arial" panose="020B0604020202020204" pitchFamily="34" charset="0"/>
                </a:endParaRPr>
              </a:p>
              <a:p>
                <a:endParaRPr lang="en-GB" sz="2000" noProof="0" dirty="0">
                  <a:solidFill>
                    <a:schemeClr val="tx1"/>
                  </a:solidFill>
                  <a:latin typeface="Arial" panose="020B0604020202020204" pitchFamily="34" charset="0"/>
                  <a:cs typeface="Arial" panose="020B0604020202020204" pitchFamily="34" charset="0"/>
                </a:endParaRPr>
              </a:p>
              <a:p>
                <a:pPr algn="just"/>
                <a:r>
                  <a:rPr lang="en-GB" sz="2000" noProof="0" dirty="0"/>
                  <a:t>This value of 7,312 W represents the power loss of the cube due to heat exchanged through conduction. We can now calculate the temperature differential between the inside and the outside of the cube.</a:t>
                </a:r>
              </a:p>
              <a:p>
                <a:pPr algn="just"/>
                <a:endParaRPr lang="en-GB" sz="1000" i="1" noProof="0" dirty="0">
                  <a:solidFill>
                    <a:schemeClr val="tx1"/>
                  </a:solidFill>
                  <a:latin typeface="Arial" panose="020B0604020202020204" pitchFamily="34" charset="0"/>
                  <a:cs typeface="Arial" panose="020B0604020202020204" pitchFamily="34" charset="0"/>
                </a:endParaRPr>
              </a:p>
              <a:p>
                <a14:m>
                  <m:oMath xmlns:m="http://schemas.openxmlformats.org/officeDocument/2006/math">
                    <m:r>
                      <a:rPr lang="en-GB" sz="2000" i="1" noProof="0" smtClean="0">
                        <a:solidFill>
                          <a:schemeClr val="tx1"/>
                        </a:solidFill>
                        <a:latin typeface="Cambria Math" panose="02040503050406030204" pitchFamily="18" charset="0"/>
                        <a:cs typeface="Arial" panose="020B0604020202020204" pitchFamily="34" charset="0"/>
                      </a:rPr>
                      <m:t>∆</m:t>
                    </m:r>
                    <m:r>
                      <a:rPr lang="en-GB" sz="2000" i="1" noProof="0" smtClean="0">
                        <a:solidFill>
                          <a:schemeClr val="tx1"/>
                        </a:solidFill>
                        <a:latin typeface="Cambria Math" panose="02040503050406030204" pitchFamily="18" charset="0"/>
                        <a:cs typeface="Arial" panose="020B0604020202020204" pitchFamily="34" charset="0"/>
                      </a:rPr>
                      <m:t>𝑇</m:t>
                    </m:r>
                    <m:r>
                      <a:rPr lang="en-GB" sz="2000" b="0" i="1" noProof="0" smtClean="0">
                        <a:solidFill>
                          <a:schemeClr val="tx1"/>
                        </a:solidFill>
                        <a:latin typeface="Cambria Math" panose="02040503050406030204" pitchFamily="18" charset="0"/>
                        <a:cs typeface="Arial" panose="020B0604020202020204" pitchFamily="34" charset="0"/>
                      </a:rPr>
                      <m:t>=</m:t>
                    </m:r>
                    <m:f>
                      <m:fPr>
                        <m:ctrlPr>
                          <a:rPr lang="en-GB" sz="2000" i="1" noProof="0" smtClean="0">
                            <a:solidFill>
                              <a:schemeClr val="tx1"/>
                            </a:solidFill>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7,312</m:t>
                        </m:r>
                      </m:num>
                      <m:den>
                        <m:r>
                          <m:rPr>
                            <m:nor/>
                          </m:rPr>
                          <a:rPr lang="en-GB" sz="2000" b="0" i="0" noProof="0" smtClean="0">
                            <a:solidFill>
                              <a:schemeClr val="tx1"/>
                            </a:solidFill>
                            <a:latin typeface="Arial" panose="020B0604020202020204" pitchFamily="34" charset="0"/>
                            <a:cs typeface="Arial" panose="020B0604020202020204" pitchFamily="34" charset="0"/>
                          </a:rPr>
                          <m:t>600 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2</m:t>
                        </m:r>
                      </m:den>
                    </m:f>
                    <m:r>
                      <a:rPr lang="en-GB" sz="2000" b="0" i="1"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solidFill>
                      <a:schemeClr val="tx1"/>
                    </a:solidFill>
                    <a:latin typeface="Arial" panose="020B0604020202020204" pitchFamily="34" charset="0"/>
                    <a:cs typeface="Arial" panose="020B0604020202020204" pitchFamily="34" charset="0"/>
                  </a:rPr>
                  <a:t>6 K.</a:t>
                </a:r>
              </a:p>
              <a:p>
                <a:endParaRPr lang="en-GB" sz="1200" noProof="0" dirty="0">
                  <a:solidFill>
                    <a:schemeClr val="tx1"/>
                  </a:solidFill>
                  <a:latin typeface="Arial" panose="020B0604020202020204" pitchFamily="34" charset="0"/>
                  <a:cs typeface="Arial" panose="020B0604020202020204" pitchFamily="34" charset="0"/>
                </a:endParaRPr>
              </a:p>
              <a:p>
                <a:pPr algn="just"/>
                <a:r>
                  <a:rPr lang="en-GB" sz="2000" noProof="0" dirty="0"/>
                  <a:t>The temperature on the outer walls of the cube is -20°C. Hence, the interior temperature tends toward -20°C + 6°C = -14°C.</a:t>
                </a:r>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1FE09AC6-B3FB-74C6-39F8-5F9C15FF000E}"/>
                  </a:ext>
                </a:extLst>
              </p:cNvPr>
              <p:cNvSpPr txBox="1">
                <a:spLocks noRot="1" noChangeAspect="1" noMove="1" noResize="1" noEditPoints="1" noAdjustHandles="1" noChangeArrowheads="1" noChangeShapeType="1" noTextEdit="1"/>
              </p:cNvSpPr>
              <p:nvPr/>
            </p:nvSpPr>
            <p:spPr>
              <a:xfrm>
                <a:off x="546100" y="1139382"/>
                <a:ext cx="9586239" cy="6339171"/>
              </a:xfrm>
              <a:prstGeom prst="rect">
                <a:avLst/>
              </a:prstGeom>
              <a:blipFill>
                <a:blip r:embed="rId2"/>
                <a:stretch>
                  <a:fillRect l="-700" t="-481" r="-636" b="-769"/>
                </a:stretch>
              </a:blipFill>
            </p:spPr>
            <p:txBody>
              <a:bodyPr/>
              <a:lstStyle/>
              <a:p>
                <a:r>
                  <a:rPr lang="en-GB">
                    <a:noFill/>
                  </a:rPr>
                  <a:t> </a:t>
                </a:r>
              </a:p>
            </p:txBody>
          </p:sp>
        </mc:Fallback>
      </mc:AlternateContent>
      <p:sp>
        <p:nvSpPr>
          <p:cNvPr id="17" name="Rectangle 2">
            <a:extLst>
              <a:ext uri="{FF2B5EF4-FFF2-40B4-BE49-F238E27FC236}">
                <a16:creationId xmlns:a16="http://schemas.microsoft.com/office/drawing/2014/main" id="{43A2B8A1-D186-9B92-F06B-F254ECC778F8}"/>
              </a:ext>
            </a:extLst>
          </p:cNvPr>
          <p:cNvSpPr>
            <a:spLocks noChangeArrowheads="1"/>
          </p:cNvSpPr>
          <p:nvPr/>
        </p:nvSpPr>
        <p:spPr bwMode="auto">
          <a:xfrm>
            <a:off x="0" y="189131"/>
            <a:ext cx="258921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rgbClr val="000000"/>
                </a:solidFill>
                <a:effectLst/>
                <a:latin typeface="Söhne"/>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2" name="Slide Number Placeholder 6">
            <a:extLst>
              <a:ext uri="{FF2B5EF4-FFF2-40B4-BE49-F238E27FC236}">
                <a16:creationId xmlns:a16="http://schemas.microsoft.com/office/drawing/2014/main" id="{3DBF2C71-8B77-AD4A-8411-CEC261E9883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146</a:t>
            </a:fld>
            <a:endParaRPr lang="en-GB" spc="80" noProof="0" dirty="0"/>
          </a:p>
        </p:txBody>
      </p:sp>
      <p:sp>
        <p:nvSpPr>
          <p:cNvPr id="3" name="TextBox 7">
            <a:extLst>
              <a:ext uri="{FF2B5EF4-FFF2-40B4-BE49-F238E27FC236}">
                <a16:creationId xmlns:a16="http://schemas.microsoft.com/office/drawing/2014/main" id="{500E227E-96D6-746D-E57E-4F176D4FCDFC}"/>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p:spTree>
    <p:extLst>
      <p:ext uri="{BB962C8B-B14F-4D97-AF65-F5344CB8AC3E}">
        <p14:creationId xmlns:p14="http://schemas.microsoft.com/office/powerpoint/2010/main" val="30566335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E2FA738-8801-675D-C484-692248650CC0}"/>
                  </a:ext>
                </a:extLst>
              </p:cNvPr>
              <p:cNvSpPr txBox="1"/>
              <p:nvPr/>
            </p:nvSpPr>
            <p:spPr>
              <a:xfrm>
                <a:off x="546098" y="393068"/>
                <a:ext cx="9586240" cy="5247590"/>
              </a:xfrm>
              <a:prstGeom prst="rect">
                <a:avLst/>
              </a:prstGeom>
              <a:noFill/>
            </p:spPr>
            <p:txBody>
              <a:bodyPr wrap="square" rtlCol="0">
                <a:spAutoFit/>
              </a:bodyPr>
              <a:lstStyle/>
              <a:p>
                <a:r>
                  <a:rPr lang="en-GB" sz="2000" b="1" noProof="0" dirty="0">
                    <a:solidFill>
                      <a:schemeClr val="tx1"/>
                    </a:solidFill>
                    <a:latin typeface="Arial" panose="020B0604020202020204" pitchFamily="34" charset="0"/>
                    <a:cs typeface="Arial" panose="020B0604020202020204" pitchFamily="34" charset="0"/>
                  </a:rPr>
                  <a:t>Part 2:</a:t>
                </a:r>
              </a:p>
              <a:p>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noProof="0" dirty="0"/>
                  <a:t>An interior temperature of 30°C and an exterior temperature of -20°C represent a temperature difference of 50°C. The equation of the heat flux through the walls of the cube can therefore be written:</a:t>
                </a:r>
              </a:p>
              <a:p>
                <a:pPr algn="just"/>
                <a:endParaRPr lang="en-GB" sz="500" noProof="0" dirty="0"/>
              </a:p>
              <a:p>
                <a:pPr algn="just"/>
                <a:r>
                  <a:rPr lang="en-GB" sz="2000" noProof="0" dirty="0">
                    <a:solidFill>
                      <a:schemeClr val="tx1"/>
                    </a:solidFill>
                    <a:latin typeface="Arial" panose="020B0604020202020204" pitchFamily="34" charset="0"/>
                    <a:cs typeface="Arial" panose="020B0604020202020204" pitchFamily="34" charset="0"/>
                  </a:rPr>
                  <a:t>7,312 + </a:t>
                </a:r>
                <a14:m>
                  <m:oMath xmlns:m="http://schemas.openxmlformats.org/officeDocument/2006/math">
                    <m:r>
                      <a:rPr lang="en-GB" sz="2000" i="1" noProof="0" smtClean="0">
                        <a:solidFill>
                          <a:schemeClr val="tx1"/>
                        </a:solidFill>
                        <a:latin typeface="Cambria Math" panose="02040503050406030204" pitchFamily="18" charset="0"/>
                      </a:rPr>
                      <m:t>𝑥</m:t>
                    </m:r>
                  </m:oMath>
                </a14:m>
                <a:r>
                  <a:rPr lang="en-GB" sz="2000" noProof="0" dirty="0">
                    <a:solidFill>
                      <a:schemeClr val="tx1"/>
                    </a:solidFill>
                    <a:latin typeface="Arial" panose="020B0604020202020204" pitchFamily="34" charset="0"/>
                    <a:cs typeface="Arial" panose="020B0604020202020204" pitchFamily="34" charset="0"/>
                  </a:rPr>
                  <a:t> = 600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2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50,</a:t>
                </a:r>
              </a:p>
              <a:p>
                <a:pPr algn="just"/>
                <a:endParaRPr lang="en-GB" sz="500" noProof="0" dirty="0">
                  <a:solidFill>
                    <a:schemeClr val="tx1"/>
                  </a:solidFill>
                  <a:latin typeface="Arial" panose="020B0604020202020204" pitchFamily="34" charset="0"/>
                  <a:cs typeface="Arial" panose="020B0604020202020204" pitchFamily="34" charset="0"/>
                </a:endParaRPr>
              </a:p>
              <a:p>
                <a:pPr algn="just"/>
                <a:r>
                  <a:rPr lang="en-GB" sz="2000" noProof="0" dirty="0"/>
                  <a:t>where the unknown </a:t>
                </a:r>
                <a14:m>
                  <m:oMath xmlns:m="http://schemas.openxmlformats.org/officeDocument/2006/math">
                    <m:r>
                      <a:rPr lang="en-GB" sz="2000" i="1" noProof="0" smtClean="0">
                        <a:solidFill>
                          <a:schemeClr val="tx1"/>
                        </a:solidFill>
                        <a:latin typeface="Cambria Math" panose="02040503050406030204" pitchFamily="18" charset="0"/>
                      </a:rPr>
                      <m:t>𝑥</m:t>
                    </m:r>
                  </m:oMath>
                </a14:m>
                <a:r>
                  <a:rPr lang="en-GB" sz="2000" noProof="0" dirty="0"/>
                  <a:t> represents the effective power required from the photovoltaic installation to maintain an interior temperature of 30°C. The value of </a:t>
                </a:r>
                <a14:m>
                  <m:oMath xmlns:m="http://schemas.openxmlformats.org/officeDocument/2006/math">
                    <m:r>
                      <a:rPr lang="en-GB" sz="2000" i="1" noProof="0" smtClean="0">
                        <a:solidFill>
                          <a:schemeClr val="tx1"/>
                        </a:solidFill>
                        <a:latin typeface="Cambria Math" panose="02040503050406030204" pitchFamily="18" charset="0"/>
                      </a:rPr>
                      <m:t>𝑥</m:t>
                    </m:r>
                  </m:oMath>
                </a14:m>
                <a:r>
                  <a:rPr lang="en-GB" sz="2000" noProof="0" dirty="0"/>
                  <a:t> that satisfies this equation is:</a:t>
                </a:r>
              </a:p>
              <a:p>
                <a:pPr algn="just"/>
                <a:endParaRPr lang="en-GB" sz="1000" noProof="0" dirty="0">
                  <a:solidFill>
                    <a:schemeClr val="tx1"/>
                  </a:solidFill>
                  <a:latin typeface="Arial" panose="020B0604020202020204" pitchFamily="34" charset="0"/>
                  <a:cs typeface="Arial" panose="020B0604020202020204" pitchFamily="34" charset="0"/>
                </a:endParaRPr>
              </a:p>
              <a:p>
                <a:pPr algn="just"/>
                <a14:m>
                  <m:oMath xmlns:m="http://schemas.openxmlformats.org/officeDocument/2006/math">
                    <m:r>
                      <a:rPr lang="en-GB" sz="2000" i="1" noProof="0" smtClean="0">
                        <a:solidFill>
                          <a:schemeClr val="tx1"/>
                        </a:solidFill>
                        <a:latin typeface="Cambria Math" panose="02040503050406030204" pitchFamily="18" charset="0"/>
                      </a:rPr>
                      <m:t>𝑥</m:t>
                    </m:r>
                    <m:r>
                      <a:rPr lang="en-GB" sz="2000" i="1" noProof="0" smtClean="0">
                        <a:solidFill>
                          <a:schemeClr val="tx1"/>
                        </a:solidFill>
                        <a:latin typeface="Cambria Math" panose="02040503050406030204" pitchFamily="18" charset="0"/>
                        <a:ea typeface="Cambria Math" panose="02040503050406030204" pitchFamily="18" charset="0"/>
                      </a:rPr>
                      <m:t>=</m:t>
                    </m:r>
                  </m:oMath>
                </a14:m>
                <a:r>
                  <a:rPr lang="en-GB" sz="2000" noProof="0" dirty="0">
                    <a:solidFill>
                      <a:schemeClr val="tx1"/>
                    </a:solidFill>
                    <a:latin typeface="Arial" panose="020B0604020202020204" pitchFamily="34" charset="0"/>
                    <a:cs typeface="Arial" panose="020B0604020202020204" pitchFamily="34" charset="0"/>
                  </a:rPr>
                  <a:t> 600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2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50 – 7,312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rPr>
                      <m:t>=</m:t>
                    </m:r>
                  </m:oMath>
                </a14:m>
                <a:r>
                  <a:rPr lang="en-GB" sz="2000" noProof="0" dirty="0">
                    <a:solidFill>
                      <a:schemeClr val="tx1"/>
                    </a:solidFill>
                    <a:latin typeface="Arial" panose="020B0604020202020204" pitchFamily="34" charset="0"/>
                    <a:cs typeface="Arial" panose="020B0604020202020204" pitchFamily="34" charset="0"/>
                  </a:rPr>
                  <a:t> 52,688 W. </a:t>
                </a:r>
              </a:p>
              <a:p>
                <a:pPr algn="just"/>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b="0" i="0" noProof="0" dirty="0">
                    <a:solidFill>
                      <a:schemeClr val="tx1"/>
                    </a:solidFill>
                    <a:effectLst/>
                    <a:latin typeface="Arial" panose="020B0604020202020204" pitchFamily="34" charset="0"/>
                    <a:cs typeface="Arial" panose="020B0604020202020204" pitchFamily="34" charset="0"/>
                  </a:rPr>
                  <a:t>The photovoltaic panels are capable of converting 22% of solar energy (110 W/m²) into electricity. Therefore, the </a:t>
                </a:r>
                <a:r>
                  <a:rPr lang="en-GB" sz="2000" noProof="0" dirty="0"/>
                  <a:t>power produced per unit of surface is </a:t>
                </a:r>
                <a:r>
                  <a:rPr lang="en-GB" sz="2000" b="0" i="0" noProof="0" dirty="0">
                    <a:solidFill>
                      <a:schemeClr val="tx1"/>
                    </a:solidFill>
                    <a:effectLst/>
                    <a:latin typeface="Arial" panose="020B0604020202020204" pitchFamily="34" charset="0"/>
                    <a:cs typeface="Arial" panose="020B0604020202020204" pitchFamily="34" charset="0"/>
                  </a:rPr>
                  <a:t>equal to 110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b="0" i="0" noProof="0" dirty="0">
                    <a:solidFill>
                      <a:schemeClr val="tx1"/>
                    </a:solidFill>
                    <a:effectLst/>
                    <a:latin typeface="Arial" panose="020B0604020202020204" pitchFamily="34" charset="0"/>
                    <a:cs typeface="Arial" panose="020B0604020202020204" pitchFamily="34" charset="0"/>
                  </a:rPr>
                  <a:t> 0.22 = 24.2 W/m².</a:t>
                </a:r>
              </a:p>
              <a:p>
                <a:pPr algn="just"/>
                <a:endParaRPr lang="en-GB" sz="1000" noProof="0" dirty="0">
                  <a:latin typeface="Arial" panose="020B0604020202020204" pitchFamily="34" charset="0"/>
                  <a:cs typeface="Arial" panose="020B0604020202020204" pitchFamily="34" charset="0"/>
                </a:endParaRPr>
              </a:p>
              <a:p>
                <a:pPr algn="just"/>
                <a:r>
                  <a:rPr lang="en-GB" sz="2000" b="0" i="0" noProof="0" dirty="0">
                    <a:solidFill>
                      <a:schemeClr val="tx1"/>
                    </a:solidFill>
                    <a:effectLst/>
                    <a:latin typeface="Arial" panose="020B0604020202020204" pitchFamily="34" charset="0"/>
                    <a:cs typeface="Arial" panose="020B0604020202020204" pitchFamily="34" charset="0"/>
                  </a:rPr>
                  <a:t>Hence, we need a surface of </a:t>
                </a:r>
                <a:r>
                  <a:rPr lang="en-GB" sz="2000" noProof="0" dirty="0">
                    <a:solidFill>
                      <a:schemeClr val="tx1"/>
                    </a:solidFill>
                    <a:latin typeface="Arial" panose="020B0604020202020204" pitchFamily="34" charset="0"/>
                    <a:cs typeface="Arial" panose="020B0604020202020204" pitchFamily="34" charset="0"/>
                  </a:rPr>
                  <a:t>52,688</a:t>
                </a:r>
                <a:r>
                  <a:rPr lang="en-GB" sz="2000" b="0" i="0" noProof="0" dirty="0">
                    <a:solidFill>
                      <a:schemeClr val="tx1"/>
                    </a:solidFill>
                    <a:effectLst/>
                    <a:latin typeface="Arial" panose="020B0604020202020204" pitchFamily="34" charset="0"/>
                    <a:cs typeface="Arial" panose="020B0604020202020204" pitchFamily="34" charset="0"/>
                  </a:rPr>
                  <a:t> / 24.2 </a:t>
                </a:r>
                <a14:m>
                  <m:oMath xmlns:m="http://schemas.openxmlformats.org/officeDocument/2006/math">
                    <m:r>
                      <a:rPr lang="en-GB" sz="2000" b="0" i="1"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GB" sz="2000" b="0" i="0" noProof="0" dirty="0">
                    <a:solidFill>
                      <a:schemeClr val="tx1"/>
                    </a:solidFill>
                    <a:effectLst/>
                    <a:latin typeface="Arial" panose="020B0604020202020204" pitchFamily="34" charset="0"/>
                    <a:cs typeface="Arial" panose="020B0604020202020204" pitchFamily="34" charset="0"/>
                  </a:rPr>
                  <a:t> </a:t>
                </a:r>
                <a:r>
                  <a:rPr lang="en-GB" sz="2000" i="0" noProof="0" dirty="0">
                    <a:solidFill>
                      <a:schemeClr val="tx1"/>
                    </a:solidFill>
                    <a:effectLst/>
                    <a:latin typeface="Arial" panose="020B0604020202020204" pitchFamily="34" charset="0"/>
                    <a:cs typeface="Arial" panose="020B0604020202020204" pitchFamily="34" charset="0"/>
                  </a:rPr>
                  <a:t>2,177 m² </a:t>
                </a:r>
                <a:r>
                  <a:rPr lang="en-GB" sz="2000" b="0" i="0" noProof="0" dirty="0">
                    <a:solidFill>
                      <a:schemeClr val="tx1"/>
                    </a:solidFill>
                    <a:effectLst/>
                    <a:latin typeface="Arial" panose="020B0604020202020204" pitchFamily="34" charset="0"/>
                    <a:cs typeface="Arial" panose="020B0604020202020204" pitchFamily="34" charset="0"/>
                  </a:rPr>
                  <a:t>of photovoltaic panels to maintain an interior temperature of 30°C inside the cube.</a:t>
                </a:r>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16" name="ZoneTexte 15">
                <a:extLst>
                  <a:ext uri="{FF2B5EF4-FFF2-40B4-BE49-F238E27FC236}">
                    <a16:creationId xmlns:a16="http://schemas.microsoft.com/office/drawing/2014/main" id="{5E2FA738-8801-675D-C484-692248650CC0}"/>
                  </a:ext>
                </a:extLst>
              </p:cNvPr>
              <p:cNvSpPr txBox="1">
                <a:spLocks noRot="1" noChangeAspect="1" noMove="1" noResize="1" noEditPoints="1" noAdjustHandles="1" noChangeArrowheads="1" noChangeShapeType="1" noTextEdit="1"/>
              </p:cNvSpPr>
              <p:nvPr/>
            </p:nvSpPr>
            <p:spPr>
              <a:xfrm>
                <a:off x="546098" y="393068"/>
                <a:ext cx="9586240" cy="5247590"/>
              </a:xfrm>
              <a:prstGeom prst="rect">
                <a:avLst/>
              </a:prstGeom>
              <a:blipFill>
                <a:blip r:embed="rId2"/>
                <a:stretch>
                  <a:fillRect l="-700" t="-465" r="-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B55453D7-3698-265D-B7F7-EB25E06CA128}"/>
                  </a:ext>
                </a:extLst>
              </p:cNvPr>
              <p:cNvSpPr txBox="1"/>
              <p:nvPr/>
            </p:nvSpPr>
            <p:spPr>
              <a:xfrm>
                <a:off x="546099" y="5670623"/>
                <a:ext cx="9586240" cy="1914178"/>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3:</a:t>
                </a:r>
              </a:p>
              <a:p>
                <a:endParaRPr lang="en-GB" sz="1000" b="1" noProof="0" dirty="0">
                  <a:latin typeface="Arial" panose="020B0604020202020204" pitchFamily="34" charset="0"/>
                  <a:cs typeface="Arial" panose="020B0604020202020204" pitchFamily="34" charset="0"/>
                </a:endParaRPr>
              </a:p>
              <a:p>
                <a:pPr algn="just"/>
                <a:r>
                  <a:rPr lang="en-GB" sz="2000" noProof="0" dirty="0"/>
                  <a:t>The effective power is equal to the installed capacity multiplied by the capacity factor. Therefore, the installed capacity of the photovoltaic installation is:</a:t>
                </a:r>
              </a:p>
              <a:p>
                <a:pPr algn="just"/>
                <a:endParaRPr lang="en-GB" sz="1000" b="1"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rPr>
                          </m:ctrlPr>
                        </m:fPr>
                        <m:num>
                          <m:r>
                            <m:rPr>
                              <m:nor/>
                            </m:rPr>
                            <a:rPr lang="en-GB" sz="2000" noProof="0" smtClean="0">
                              <a:solidFill>
                                <a:schemeClr val="tx1"/>
                              </a:solidFill>
                              <a:latin typeface="Arial" panose="020B0604020202020204" pitchFamily="34" charset="0"/>
                              <a:cs typeface="Arial" panose="020B0604020202020204" pitchFamily="34" charset="0"/>
                            </a:rPr>
                            <m:t>52,688 </m:t>
                          </m:r>
                          <m:r>
                            <m:rPr>
                              <m:nor/>
                            </m:rPr>
                            <a:rPr lang="en-GB" sz="2000" b="0" i="0" noProof="0" smtClean="0">
                              <a:solidFill>
                                <a:schemeClr val="tx1"/>
                              </a:solidFill>
                              <a:effectLst/>
                              <a:latin typeface="Arial" panose="020B0604020202020204" pitchFamily="34" charset="0"/>
                              <a:cs typeface="Arial" panose="020B0604020202020204" pitchFamily="34" charset="0"/>
                            </a:rPr>
                            <m:t>W</m:t>
                          </m:r>
                        </m:num>
                        <m:den>
                          <m:r>
                            <m:rPr>
                              <m:nor/>
                            </m:rPr>
                            <a:rPr lang="en-GB" sz="2000" b="0" i="0" noProof="0" smtClean="0">
                              <a:solidFill>
                                <a:schemeClr val="tx1"/>
                              </a:solidFill>
                              <a:effectLst/>
                              <a:latin typeface="Arial" panose="020B0604020202020204" pitchFamily="34" charset="0"/>
                              <a:cs typeface="Arial" panose="020B0604020202020204" pitchFamily="34" charset="0"/>
                            </a:rPr>
                            <m:t>0.10</m:t>
                          </m:r>
                        </m:den>
                      </m:f>
                      <m:r>
                        <a:rPr lang="en-GB" sz="2000" b="0" i="1" noProof="0" smtClean="0">
                          <a:solidFill>
                            <a:schemeClr val="tx1"/>
                          </a:solidFill>
                          <a:effectLst/>
                          <a:latin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526,880 </m:t>
                      </m:r>
                      <m:r>
                        <m:rPr>
                          <m:nor/>
                        </m:rPr>
                        <a:rPr lang="en-GB" sz="2000" b="0" i="0" noProof="0" smtClean="0">
                          <a:solidFill>
                            <a:schemeClr val="tx1"/>
                          </a:solidFill>
                          <a:effectLst/>
                          <a:latin typeface="Arial" panose="020B0604020202020204" pitchFamily="34" charset="0"/>
                          <a:cs typeface="Arial" panose="020B0604020202020204" pitchFamily="34" charset="0"/>
                        </a:rPr>
                        <m:t>Wc</m:t>
                      </m:r>
                      <m:r>
                        <a:rPr lang="en-GB" sz="2000" b="0" i="1" noProof="0" smtClean="0">
                          <a:solidFill>
                            <a:schemeClr val="tx1"/>
                          </a:solidFill>
                          <a:effectLst/>
                          <a:latin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cs typeface="Arial" panose="020B0604020202020204" pitchFamily="34" charset="0"/>
                        </a:rPr>
                        <m:t>526.88 </m:t>
                      </m:r>
                      <m:r>
                        <m:rPr>
                          <m:nor/>
                        </m:rPr>
                        <a:rPr lang="en-GB" sz="2000" b="0" i="0" noProof="0" smtClean="0">
                          <a:solidFill>
                            <a:schemeClr val="tx1"/>
                          </a:solidFill>
                          <a:effectLst/>
                          <a:latin typeface="Arial" panose="020B0604020202020204" pitchFamily="34" charset="0"/>
                          <a:cs typeface="Arial" panose="020B0604020202020204" pitchFamily="34" charset="0"/>
                        </a:rPr>
                        <m:t>kWc</m:t>
                      </m:r>
                      <m:r>
                        <m:rPr>
                          <m:nor/>
                        </m:rPr>
                        <a:rPr lang="en-GB" sz="2000" b="0" i="0" noProof="0" smtClean="0">
                          <a:solidFill>
                            <a:schemeClr val="tx1"/>
                          </a:solidFill>
                          <a:effectLst/>
                          <a:latin typeface="Arial" panose="020B0604020202020204" pitchFamily="34" charset="0"/>
                          <a:cs typeface="Arial" panose="020B0604020202020204" pitchFamily="34" charset="0"/>
                        </a:rPr>
                        <m:t>.</m:t>
                      </m:r>
                    </m:oMath>
                  </m:oMathPara>
                </a14:m>
                <a:endParaRPr lang="en-GB" sz="2000" b="1" noProof="0" dirty="0">
                  <a:latin typeface="Arial" panose="020B0604020202020204" pitchFamily="34" charset="0"/>
                  <a:cs typeface="Arial" panose="020B0604020202020204" pitchFamily="34" charset="0"/>
                </a:endParaRPr>
              </a:p>
            </p:txBody>
          </p:sp>
        </mc:Choice>
        <mc:Fallback xmlns="">
          <p:sp>
            <p:nvSpPr>
              <p:cNvPr id="18" name="ZoneTexte 17">
                <a:extLst>
                  <a:ext uri="{FF2B5EF4-FFF2-40B4-BE49-F238E27FC236}">
                    <a16:creationId xmlns:a16="http://schemas.microsoft.com/office/drawing/2014/main" id="{B55453D7-3698-265D-B7F7-EB25E06CA128}"/>
                  </a:ext>
                </a:extLst>
              </p:cNvPr>
              <p:cNvSpPr txBox="1">
                <a:spLocks noRot="1" noChangeAspect="1" noMove="1" noResize="1" noEditPoints="1" noAdjustHandles="1" noChangeArrowheads="1" noChangeShapeType="1" noTextEdit="1"/>
              </p:cNvSpPr>
              <p:nvPr/>
            </p:nvSpPr>
            <p:spPr>
              <a:xfrm>
                <a:off x="546099" y="5670623"/>
                <a:ext cx="9586240" cy="1914178"/>
              </a:xfrm>
              <a:prstGeom prst="rect">
                <a:avLst/>
              </a:prstGeom>
              <a:blipFill>
                <a:blip r:embed="rId3"/>
                <a:stretch>
                  <a:fillRect l="-700" t="-1274" r="-636"/>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7E88D853-BD56-0333-B48B-DCD12AB0A0D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147</a:t>
            </a:fld>
            <a:endParaRPr lang="en-GB" spc="80" noProof="0" dirty="0"/>
          </a:p>
        </p:txBody>
      </p:sp>
    </p:spTree>
    <p:extLst>
      <p:ext uri="{BB962C8B-B14F-4D97-AF65-F5344CB8AC3E}">
        <p14:creationId xmlns:p14="http://schemas.microsoft.com/office/powerpoint/2010/main" val="28843466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78603-E8AA-D54A-EF51-211AC5FFBFF8}"/>
            </a:ext>
          </a:extLst>
        </p:cNvPr>
        <p:cNvGrpSpPr/>
        <p:nvPr/>
      </p:nvGrpSpPr>
      <p:grpSpPr>
        <a:xfrm>
          <a:off x="0" y="0"/>
          <a:ext cx="0" cy="0"/>
          <a:chOff x="0" y="0"/>
          <a:chExt cx="0" cy="0"/>
        </a:xfrm>
      </p:grpSpPr>
      <p:pic>
        <p:nvPicPr>
          <p:cNvPr id="5" name="Picture 2" descr="Photo aérienne prise le 9 juillet 2023 de la centrale hydroélectrique des Trois Gorges">
            <a:extLst>
              <a:ext uri="{FF2B5EF4-FFF2-40B4-BE49-F238E27FC236}">
                <a16:creationId xmlns:a16="http://schemas.microsoft.com/office/drawing/2014/main" id="{B74858CC-E729-E055-8A61-1A2070DFC6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47" t="1916" r="2529" b="6608"/>
          <a:stretch/>
        </p:blipFill>
        <p:spPr bwMode="auto">
          <a:xfrm>
            <a:off x="3079711" y="3940886"/>
            <a:ext cx="4533968"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4E077BC0-0799-E423-EA10-6EE9CCFA1327}"/>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354238DF-0733-AA82-F78F-BBF3AEA176B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50BC5F9C-7F9E-B7C7-3544-0CFD58C8DA4C}"/>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09 – </a:t>
            </a:r>
            <a:r>
              <a:rPr lang="en-GB" sz="2800" b="1" spc="30" noProof="0" dirty="0">
                <a:latin typeface="Arial"/>
                <a:cs typeface="Arial"/>
              </a:rPr>
              <a:t>Hydroelectric energy</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F3178E20-1AC7-5E3C-6D03-DF15E11B2A0B}"/>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F2A56B9D-8B5C-9253-0D85-A482BD564711}"/>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3" name="Groupe 12">
            <a:extLst>
              <a:ext uri="{FF2B5EF4-FFF2-40B4-BE49-F238E27FC236}">
                <a16:creationId xmlns:a16="http://schemas.microsoft.com/office/drawing/2014/main" id="{CF57F327-0E88-430F-89AB-C521A867C237}"/>
              </a:ext>
            </a:extLst>
          </p:cNvPr>
          <p:cNvGrpSpPr/>
          <p:nvPr/>
        </p:nvGrpSpPr>
        <p:grpSpPr>
          <a:xfrm>
            <a:off x="3079710" y="3940886"/>
            <a:ext cx="4533968" cy="3629440"/>
            <a:chOff x="3079710" y="3891526"/>
            <a:chExt cx="4533968" cy="3629440"/>
          </a:xfrm>
        </p:grpSpPr>
        <p:sp>
          <p:nvSpPr>
            <p:cNvPr id="6" name="TextBox 4">
              <a:extLst>
                <a:ext uri="{FF2B5EF4-FFF2-40B4-BE49-F238E27FC236}">
                  <a16:creationId xmlns:a16="http://schemas.microsoft.com/office/drawing/2014/main" id="{1915553A-9046-A9E7-326B-6BD93479BCDB}"/>
                </a:ext>
              </a:extLst>
            </p:cNvPr>
            <p:cNvSpPr txBox="1"/>
            <p:nvPr/>
          </p:nvSpPr>
          <p:spPr>
            <a:xfrm>
              <a:off x="3079710" y="7305522"/>
              <a:ext cx="4533968" cy="215444"/>
            </a:xfrm>
            <a:prstGeom prst="rect">
              <a:avLst/>
            </a:prstGeom>
            <a:noFill/>
          </p:spPr>
          <p:txBody>
            <a:bodyPr wrap="square">
              <a:spAutoFit/>
            </a:bodyPr>
            <a:lstStyle/>
            <a:p>
              <a:pPr algn="r"/>
              <a:r>
                <a:rPr lang="en-GB" sz="800" i="1" noProof="0" dirty="0"/>
                <a:t>The Three Gorges Dam.</a:t>
              </a:r>
              <a:endParaRPr lang="en-GB" sz="800" i="1" noProof="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41D44C2-5491-CD11-3E51-265B3127EA07}"/>
                </a:ext>
              </a:extLst>
            </p:cNvPr>
            <p:cNvSpPr/>
            <p:nvPr/>
          </p:nvSpPr>
          <p:spPr>
            <a:xfrm>
              <a:off x="3079710" y="389152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0720514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A40067E-2689-E3AE-6BE2-1584B92E1051}"/>
                  </a:ext>
                </a:extLst>
              </p:cNvPr>
              <p:cNvSpPr txBox="1"/>
              <p:nvPr/>
            </p:nvSpPr>
            <p:spPr>
              <a:xfrm>
                <a:off x="546100" y="1947328"/>
                <a:ext cx="9586239" cy="460273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hydroelectric plant converts the gravitational energy of rainfall into electricity. This requires two key elements: altitude and rainfall.</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potential energy available from the volume of rainfall in an area </a:t>
                </a:r>
                <a14:m>
                  <m:oMath xmlns:m="http://schemas.openxmlformats.org/officeDocument/2006/math">
                    <m:r>
                      <a:rPr lang="en-GB" sz="2000" i="1" noProof="0" smtClean="0">
                        <a:latin typeface="Cambria Math" panose="02040503050406030204" pitchFamily="18" charset="0"/>
                      </a:rPr>
                      <m:t>𝐴</m:t>
                    </m:r>
                  </m:oMath>
                </a14:m>
                <a:r>
                  <a:rPr lang="en-GB" sz="2000" noProof="0" dirty="0">
                    <a:latin typeface="Arial" panose="020B0604020202020204" pitchFamily="34" charset="0"/>
                    <a:cs typeface="Arial" panose="020B0604020202020204" pitchFamily="34" charset="0"/>
                  </a:rPr>
                  <a:t> for hydroelectric generation corresponds to:</a:t>
                </a:r>
              </a:p>
              <a:p>
                <a:pPr algn="just"/>
                <a:endParaRPr lang="en-GB" sz="15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nary>
                        <m:naryPr>
                          <m:supHide m:val="on"/>
                          <m:ctrlPr>
                            <a:rPr lang="en-GB" sz="2000" i="1" noProof="0" smtClean="0">
                              <a:latin typeface="Cambria Math" panose="02040503050406030204" pitchFamily="18" charset="0"/>
                            </a:rPr>
                          </m:ctrlPr>
                        </m:naryPr>
                        <m:sub>
                          <m:r>
                            <m:rPr>
                              <m:brk m:alnAt="23"/>
                            </m:rPr>
                            <a:rPr lang="en-GB" sz="2000" b="0" i="1" noProof="0" smtClean="0">
                              <a:latin typeface="Cambria Math" panose="02040503050406030204" pitchFamily="18" charset="0"/>
                            </a:rPr>
                            <m:t>𝐴</m:t>
                          </m:r>
                        </m:sub>
                        <m:sup/>
                        <m:e>
                          <m:r>
                            <m:rPr>
                              <m:nor/>
                            </m:rPr>
                            <a:rPr lang="en-GB" sz="2000" b="0" i="0" noProof="0" smtClean="0">
                              <a:latin typeface="Arial" panose="020B0604020202020204" pitchFamily="34" charset="0"/>
                              <a:cs typeface="Arial" panose="020B0604020202020204" pitchFamily="34" charset="0"/>
                            </a:rPr>
                            <m:t>rainfall</m:t>
                          </m:r>
                          <m:d>
                            <m:dPr>
                              <m:ctrlPr>
                                <a:rPr lang="en-GB" sz="2000" b="0" i="1" noProof="0" smtClean="0">
                                  <a:latin typeface="Cambria Math" panose="02040503050406030204" pitchFamily="18" charset="0"/>
                                </a:rPr>
                              </m:ctrlPr>
                            </m:dPr>
                            <m:e>
                              <m:r>
                                <a:rPr lang="en-GB" sz="2000" b="0" i="1" noProof="0" smtClean="0">
                                  <a:latin typeface="Cambria Math" panose="02040503050406030204" pitchFamily="18" charset="0"/>
                                </a:rPr>
                                <m:t>𝑎</m:t>
                              </m:r>
                            </m:e>
                          </m:d>
                          <m:r>
                            <a:rPr lang="en-GB" sz="2000" b="0" i="1" noProof="0" smtClean="0">
                              <a:latin typeface="Cambria Math" panose="02040503050406030204" pitchFamily="18" charset="0"/>
                            </a:rPr>
                            <m:t> </m:t>
                          </m:r>
                          <m:sSub>
                            <m:sSubPr>
                              <m:ctrlPr>
                                <a:rPr lang="en-GB" sz="2000" b="0" i="1" noProof="0" smtClean="0">
                                  <a:latin typeface="Cambria Math" panose="02040503050406030204" pitchFamily="18" charset="0"/>
                                  <a:ea typeface="Cambria Math" panose="02040503050406030204" pitchFamily="18" charset="0"/>
                                </a:rPr>
                              </m:ctrlPr>
                            </m:sSubPr>
                            <m:e>
                              <m:r>
                                <a:rPr lang="en-GB" sz="2000" b="0" i="1" noProof="0" smtClean="0">
                                  <a:latin typeface="Cambria Math" panose="02040503050406030204" pitchFamily="18" charset="0"/>
                                  <a:ea typeface="Cambria Math" panose="02040503050406030204" pitchFamily="18" charset="0"/>
                                </a:rPr>
                                <m:t>𝜌</m:t>
                              </m:r>
                            </m:e>
                            <m:sub>
                              <m:r>
                                <a:rPr lang="en-GB" sz="2000" b="0" i="1" noProof="0" smtClean="0">
                                  <a:latin typeface="Cambria Math" panose="02040503050406030204" pitchFamily="18" charset="0"/>
                                  <a:ea typeface="Cambria Math" panose="02040503050406030204" pitchFamily="18" charset="0"/>
                                </a:rPr>
                                <m:t>𝑤</m:t>
                              </m:r>
                            </m:sub>
                          </m:sSub>
                          <m:r>
                            <a:rPr lang="en-GB" sz="2000" b="0" i="1"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rPr>
                            <m:t>h</m:t>
                          </m:r>
                          <m:d>
                            <m:dPr>
                              <m:ctrlPr>
                                <a:rPr lang="en-GB" sz="2000" i="1" noProof="0" smtClean="0">
                                  <a:latin typeface="Cambria Math" panose="02040503050406030204" pitchFamily="18" charset="0"/>
                                </a:rPr>
                              </m:ctrlPr>
                            </m:dPr>
                            <m:e>
                              <m:r>
                                <a:rPr lang="en-GB" sz="2000" i="1" noProof="0" smtClean="0">
                                  <a:latin typeface="Cambria Math" panose="02040503050406030204" pitchFamily="18" charset="0"/>
                                </a:rPr>
                                <m:t>𝑎</m:t>
                              </m:r>
                            </m:e>
                          </m:d>
                          <m:r>
                            <a:rPr lang="en-GB" sz="2000" i="1" noProof="0" smtClean="0">
                              <a:latin typeface="Cambria Math" panose="02040503050406030204" pitchFamily="18" charset="0"/>
                            </a:rPr>
                            <m:t> </m:t>
                          </m:r>
                          <m:r>
                            <a:rPr lang="en-GB" sz="2000" i="1" noProof="0" smtClean="0">
                              <a:latin typeface="Cambria Math" panose="02040503050406030204" pitchFamily="18" charset="0"/>
                            </a:rPr>
                            <m:t>𝑔</m:t>
                          </m:r>
                          <m:r>
                            <a:rPr lang="en-GB" sz="2000" i="1" noProof="0" smtClean="0">
                              <a:latin typeface="Cambria Math" panose="02040503050406030204" pitchFamily="18" charset="0"/>
                            </a:rPr>
                            <m:t> </m:t>
                          </m:r>
                          <m:r>
                            <a:rPr lang="en-GB" sz="2000" i="1" noProof="0" smtClean="0">
                              <a:latin typeface="Cambria Math" panose="02040503050406030204" pitchFamily="18" charset="0"/>
                            </a:rPr>
                            <m:t>𝑑𝑎</m:t>
                          </m:r>
                        </m:e>
                      </m:nary>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15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a:t>
                </a:r>
                <a:r>
                  <a:rPr lang="en-GB" sz="2000" noProof="0" dirty="0">
                    <a:solidFill>
                      <a:schemeClr val="tx1"/>
                    </a:solidFill>
                    <a:latin typeface="Arial" panose="020B0604020202020204" pitchFamily="34" charset="0"/>
                    <a:cs typeface="Arial" panose="020B0604020202020204" pitchFamily="34" charset="0"/>
                  </a:rPr>
                  <a:t>here:</a:t>
                </a:r>
              </a:p>
              <a:p>
                <a:pPr algn="just"/>
                <a:endParaRPr lang="en-GB" sz="500"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dirty="0">
                    <a:solidFill>
                      <a:schemeClr val="tx1"/>
                    </a:solidFill>
                    <a:latin typeface="Arial" panose="020B0604020202020204" pitchFamily="34" charset="0"/>
                    <a:cs typeface="Arial" panose="020B0604020202020204" pitchFamily="34" charset="0"/>
                  </a:rPr>
                  <a:t>rainfall(</a:t>
                </a:r>
                <a14:m>
                  <m:oMath xmlns:m="http://schemas.openxmlformats.org/officeDocument/2006/math">
                    <m:r>
                      <a:rPr lang="en-GB" sz="2000" b="0" i="1" noProof="0" smtClean="0">
                        <a:solidFill>
                          <a:schemeClr val="tx1"/>
                        </a:solidFill>
                        <a:latin typeface="Cambria Math" panose="02040503050406030204" pitchFamily="18" charset="0"/>
                      </a:rPr>
                      <m:t>𝑎</m:t>
                    </m:r>
                  </m:oMath>
                </a14:m>
                <a:r>
                  <a:rPr lang="en-GB" sz="2000" noProof="0" dirty="0">
                    <a:solidFill>
                      <a:schemeClr val="tx1"/>
                    </a:solidFill>
                    <a:latin typeface="Arial" panose="020B0604020202020204" pitchFamily="34" charset="0"/>
                    <a:cs typeface="Arial" panose="020B0604020202020204" pitchFamily="34" charset="0"/>
                  </a:rPr>
                  <a:t>) is the rainfall rate in meters at location </a:t>
                </a:r>
                <a14:m>
                  <m:oMath xmlns:m="http://schemas.openxmlformats.org/officeDocument/2006/math">
                    <m:r>
                      <a:rPr lang="en-GB" sz="2000" i="1" noProof="0" smtClean="0">
                        <a:latin typeface="Cambria Math" panose="02040503050406030204" pitchFamily="18" charset="0"/>
                      </a:rPr>
                      <m:t>𝑎</m:t>
                    </m:r>
                  </m:oMath>
                </a14:m>
                <a:r>
                  <a:rPr lang="en-GB" sz="2000" noProof="0" dirty="0">
                    <a:solidFill>
                      <a:schemeClr val="tx1"/>
                    </a:solidFill>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500" noProof="0" dirty="0">
                  <a:solidFill>
                    <a:schemeClr val="tx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14:m>
                  <m:oMath xmlns:m="http://schemas.openxmlformats.org/officeDocument/2006/math">
                    <m:r>
                      <a:rPr lang="en-GB" sz="2000" i="1" noProof="0" smtClean="0">
                        <a:latin typeface="Cambria Math" panose="02040503050406030204" pitchFamily="18" charset="0"/>
                      </a:rPr>
                      <m:t>h</m:t>
                    </m:r>
                    <m:d>
                      <m:dPr>
                        <m:ctrlPr>
                          <a:rPr lang="en-GB" sz="2000" i="1" noProof="0" smtClean="0">
                            <a:latin typeface="Cambria Math" panose="02040503050406030204" pitchFamily="18" charset="0"/>
                          </a:rPr>
                        </m:ctrlPr>
                      </m:dPr>
                      <m:e>
                        <m:r>
                          <a:rPr lang="en-GB" sz="2000" i="1" noProof="0" smtClean="0">
                            <a:latin typeface="Cambria Math" panose="02040503050406030204" pitchFamily="18" charset="0"/>
                          </a:rPr>
                          <m:t>𝑎</m:t>
                        </m:r>
                      </m:e>
                    </m:d>
                    <m:r>
                      <a:rPr lang="en-GB" sz="2000" i="1" noProof="0" smtClean="0">
                        <a:latin typeface="Cambria Math" panose="02040503050406030204" pitchFamily="18" charset="0"/>
                      </a:rPr>
                      <m:t> </m:t>
                    </m:r>
                  </m:oMath>
                </a14:m>
                <a:r>
                  <a:rPr lang="en-GB" sz="2000" noProof="0" dirty="0">
                    <a:solidFill>
                      <a:schemeClr val="tx1"/>
                    </a:solidFill>
                    <a:latin typeface="Arial" panose="020B0604020202020204" pitchFamily="34" charset="0"/>
                    <a:cs typeface="Arial" panose="020B0604020202020204" pitchFamily="34" charset="0"/>
                  </a:rPr>
                  <a:t>is the altitude in meters of location </a:t>
                </a:r>
                <a14:m>
                  <m:oMath xmlns:m="http://schemas.openxmlformats.org/officeDocument/2006/math">
                    <m:r>
                      <a:rPr lang="en-GB" sz="2000" i="1" noProof="0" smtClean="0">
                        <a:latin typeface="Cambria Math" panose="02040503050406030204" pitchFamily="18" charset="0"/>
                      </a:rPr>
                      <m:t>𝑎</m:t>
                    </m:r>
                  </m:oMath>
                </a14:m>
                <a:r>
                  <a:rPr lang="en-GB" sz="2000" noProof="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500" noProof="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14:m>
                  <m:oMath xmlns:m="http://schemas.openxmlformats.org/officeDocument/2006/math">
                    <m:sSub>
                      <m:sSubPr>
                        <m:ctrlPr>
                          <a:rPr lang="en-GB" sz="2000" b="0" i="1" noProof="0" smtClean="0">
                            <a:solidFill>
                              <a:schemeClr val="tx1"/>
                            </a:solidFill>
                            <a:latin typeface="Cambria Math" panose="02040503050406030204" pitchFamily="18" charset="0"/>
                            <a:ea typeface="Cambria Math" panose="02040503050406030204" pitchFamily="18" charset="0"/>
                          </a:rPr>
                        </m:ctrlPr>
                      </m:sSubPr>
                      <m:e>
                        <m:r>
                          <a:rPr lang="en-GB" sz="2000" b="0" i="1" noProof="0" smtClean="0">
                            <a:solidFill>
                              <a:schemeClr val="tx1"/>
                            </a:solidFill>
                            <a:latin typeface="Cambria Math" panose="02040503050406030204" pitchFamily="18" charset="0"/>
                            <a:ea typeface="Cambria Math" panose="02040503050406030204" pitchFamily="18" charset="0"/>
                          </a:rPr>
                          <m:t>𝜌</m:t>
                        </m:r>
                      </m:e>
                      <m:sub>
                        <m:r>
                          <a:rPr lang="en-GB" sz="2000" b="0" i="1" noProof="0" smtClean="0">
                            <a:solidFill>
                              <a:schemeClr val="tx1"/>
                            </a:solidFill>
                            <a:latin typeface="Cambria Math" panose="02040503050406030204" pitchFamily="18" charset="0"/>
                            <a:ea typeface="Cambria Math" panose="02040503050406030204" pitchFamily="18" charset="0"/>
                          </a:rPr>
                          <m:t>𝑤</m:t>
                        </m:r>
                      </m:sub>
                    </m:sSub>
                  </m:oMath>
                </a14:m>
                <a:r>
                  <a:rPr lang="en-GB" sz="2000" noProof="0" dirty="0">
                    <a:solidFill>
                      <a:schemeClr val="tx1"/>
                    </a:solidFill>
                    <a:latin typeface="Arial" panose="020B0604020202020204" pitchFamily="34" charset="0"/>
                    <a:cs typeface="Arial" panose="020B0604020202020204" pitchFamily="34" charset="0"/>
                  </a:rPr>
                  <a:t> is the density of water (1,000 kg/m</a:t>
                </a:r>
                <a:r>
                  <a:rPr lang="en-GB" sz="2000" baseline="23569" noProof="0" dirty="0">
                    <a:solidFill>
                      <a:schemeClr val="tx1"/>
                    </a:solidFill>
                    <a:latin typeface="Arial" panose="020B0604020202020204" pitchFamily="34" charset="0"/>
                    <a:cs typeface="Arial" panose="020B0604020202020204" pitchFamily="34" charset="0"/>
                  </a:rPr>
                  <a:t>3</a:t>
                </a:r>
                <a:r>
                  <a:rPr lang="en-GB" sz="2000" noProof="0" dirty="0">
                    <a:solidFill>
                      <a:schemeClr val="tx1"/>
                    </a:solidFill>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500" noProof="0" dirty="0">
                  <a:solidFill>
                    <a:schemeClr val="tx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14:m>
                  <m:oMath xmlns:m="http://schemas.openxmlformats.org/officeDocument/2006/math">
                    <m:r>
                      <a:rPr lang="en-GB" sz="2000" b="0" i="1" noProof="0" smtClean="0">
                        <a:solidFill>
                          <a:schemeClr val="tx1"/>
                        </a:solidFill>
                        <a:latin typeface="Cambria Math" panose="02040503050406030204" pitchFamily="18" charset="0"/>
                      </a:rPr>
                      <m:t>𝑔</m:t>
                    </m:r>
                  </m:oMath>
                </a14:m>
                <a:r>
                  <a:rPr lang="en-GB" sz="2000" i="1" noProof="0" dirty="0">
                    <a:solidFill>
                      <a:schemeClr val="tx1"/>
                    </a:solidFill>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cs typeface="Arial" panose="020B0604020202020204" pitchFamily="34" charset="0"/>
                  </a:rPr>
                  <a:t>is</a:t>
                </a:r>
                <a:r>
                  <a:rPr lang="en-GB" sz="2000" i="1" noProof="0" dirty="0">
                    <a:solidFill>
                      <a:schemeClr val="tx1"/>
                    </a:solidFill>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cs typeface="Arial" panose="020B0604020202020204" pitchFamily="34" charset="0"/>
                  </a:rPr>
                  <a:t>the strength of gravity (9.81 m/s</a:t>
                </a:r>
                <a:r>
                  <a:rPr lang="en-GB" sz="2000" baseline="23569" noProof="0" dirty="0">
                    <a:solidFill>
                      <a:schemeClr val="tx1"/>
                    </a:solidFill>
                    <a:latin typeface="Arial" panose="020B0604020202020204" pitchFamily="34" charset="0"/>
                    <a:cs typeface="Arial" panose="020B0604020202020204" pitchFamily="34" charset="0"/>
                  </a:rPr>
                  <a:t>2</a:t>
                </a:r>
                <a:r>
                  <a:rPr lang="en-GB" sz="2000" noProof="0" dirty="0">
                    <a:solidFill>
                      <a:schemeClr val="tx1"/>
                    </a:solidFill>
                    <a:latin typeface="Arial" panose="020B0604020202020204" pitchFamily="34" charset="0"/>
                    <a:cs typeface="Arial" panose="020B0604020202020204" pitchFamily="34" charset="0"/>
                  </a:rPr>
                  <a:t>).</a:t>
                </a:r>
              </a:p>
            </p:txBody>
          </p:sp>
        </mc:Choice>
        <mc:Fallback xmlns="">
          <p:sp>
            <p:nvSpPr>
              <p:cNvPr id="3" name="ZoneTexte 2">
                <a:extLst>
                  <a:ext uri="{FF2B5EF4-FFF2-40B4-BE49-F238E27FC236}">
                    <a16:creationId xmlns:a16="http://schemas.microsoft.com/office/drawing/2014/main" id="{1A40067E-2689-E3AE-6BE2-1584B92E1051}"/>
                  </a:ext>
                </a:extLst>
              </p:cNvPr>
              <p:cNvSpPr txBox="1">
                <a:spLocks noRot="1" noChangeAspect="1" noMove="1" noResize="1" noEditPoints="1" noAdjustHandles="1" noChangeArrowheads="1" noChangeShapeType="1" noTextEdit="1"/>
              </p:cNvSpPr>
              <p:nvPr/>
            </p:nvSpPr>
            <p:spPr>
              <a:xfrm>
                <a:off x="546100" y="1947328"/>
                <a:ext cx="9586239" cy="4602735"/>
              </a:xfrm>
              <a:prstGeom prst="rect">
                <a:avLst/>
              </a:prstGeom>
              <a:blipFill>
                <a:blip r:embed="rId2"/>
                <a:stretch>
                  <a:fillRect l="-700" t="-530" r="-636" b="-795"/>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B00A6BF1-2B4E-E0C2-115B-71D8C60E331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149</a:t>
            </a:fld>
            <a:endParaRPr lang="en-GB" spc="80" noProof="0" dirty="0"/>
          </a:p>
        </p:txBody>
      </p:sp>
      <p:sp>
        <p:nvSpPr>
          <p:cNvPr id="5" name="TextBox 7">
            <a:extLst>
              <a:ext uri="{FF2B5EF4-FFF2-40B4-BE49-F238E27FC236}">
                <a16:creationId xmlns:a16="http://schemas.microsoft.com/office/drawing/2014/main" id="{1CEE3DD8-8DB1-C1CA-5DE0-F1480D938881}"/>
              </a:ext>
            </a:extLst>
          </p:cNvPr>
          <p:cNvSpPr txBox="1"/>
          <p:nvPr/>
        </p:nvSpPr>
        <p:spPr>
          <a:xfrm>
            <a:off x="546100" y="387724"/>
            <a:ext cx="9144000" cy="461665"/>
          </a:xfrm>
          <a:prstGeom prst="rect">
            <a:avLst/>
          </a:prstGeom>
          <a:noFill/>
        </p:spPr>
        <p:txBody>
          <a:bodyPr wrap="square">
            <a:spAutoFit/>
          </a:bodyPr>
          <a:lstStyle/>
          <a:p>
            <a:pPr marL="12700">
              <a:spcBef>
                <a:spcPts val="130"/>
              </a:spcBef>
            </a:pPr>
            <a:r>
              <a:rPr lang="en-GB" sz="2400" b="1" spc="30" noProof="0" dirty="0"/>
              <a:t>E</a:t>
            </a:r>
            <a:r>
              <a:rPr lang="en-GB" sz="2400" b="1" spc="30" noProof="0" dirty="0">
                <a:solidFill>
                  <a:schemeClr val="tx1"/>
                </a:solidFill>
              </a:rPr>
              <a:t>xploitation of rainfall</a:t>
            </a:r>
            <a:endParaRPr lang="en-GB" sz="2400" b="1" noProof="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5141EA-FCD5-6EF4-D50B-36C8816AA81B}"/>
              </a:ext>
            </a:extLst>
          </p:cNvPr>
          <p:cNvSpPr txBox="1"/>
          <p:nvPr/>
        </p:nvSpPr>
        <p:spPr>
          <a:xfrm>
            <a:off x="1635656" y="3140882"/>
            <a:ext cx="7422078" cy="2172967"/>
          </a:xfrm>
          <a:prstGeom prst="rect">
            <a:avLst/>
          </a:prstGeom>
          <a:noFill/>
        </p:spPr>
        <p:txBody>
          <a:bodyPr wrap="square">
            <a:spAutoFit/>
          </a:bodyPr>
          <a:lstStyle/>
          <a:p>
            <a:pPr marL="66675" algn="just"/>
            <a:r>
              <a:rPr lang="en-GB" sz="2000" noProof="0" dirty="0">
                <a:solidFill>
                  <a:schemeClr val="tx1"/>
                </a:solidFill>
                <a:latin typeface="Arial"/>
                <a:cs typeface="Arial"/>
              </a:rPr>
              <a:t>“The burning of fossil fuels sends about 38 gigatons of CO</a:t>
            </a:r>
            <a:r>
              <a:rPr lang="en-GB" sz="2000" baseline="-13468" noProof="0" dirty="0">
                <a:solidFill>
                  <a:schemeClr val="tx1"/>
                </a:solidFill>
                <a:latin typeface="Arial"/>
                <a:cs typeface="Arial"/>
              </a:rPr>
              <a:t>2</a:t>
            </a:r>
            <a:r>
              <a:rPr lang="en-GB" sz="2000" noProof="0" dirty="0">
                <a:solidFill>
                  <a:schemeClr val="tx1"/>
                </a:solidFill>
                <a:latin typeface="Arial"/>
                <a:cs typeface="Arial"/>
              </a:rPr>
              <a:t> per year into the atmosphere, which may sound a lot. Yet the biosphere and the oceans send about 440 gigatons and        330 gigatons of CO</a:t>
            </a:r>
            <a:r>
              <a:rPr lang="en-GB" sz="2000" baseline="-13468" noProof="0" dirty="0">
                <a:solidFill>
                  <a:schemeClr val="tx1"/>
                </a:solidFill>
                <a:latin typeface="Arial"/>
                <a:cs typeface="Arial"/>
              </a:rPr>
              <a:t>2 </a:t>
            </a:r>
            <a:r>
              <a:rPr lang="en-GB" sz="2000" noProof="0" dirty="0">
                <a:solidFill>
                  <a:schemeClr val="tx1"/>
                </a:solidFill>
                <a:latin typeface="Arial"/>
                <a:cs typeface="Arial"/>
              </a:rPr>
              <a:t>in the atmosphere per year, respectively. </a:t>
            </a:r>
          </a:p>
          <a:p>
            <a:pPr marL="66675" marR="58419" algn="just"/>
            <a:endParaRPr lang="en-GB" sz="1400" noProof="0" dirty="0">
              <a:solidFill>
                <a:schemeClr val="tx1"/>
              </a:solidFill>
              <a:latin typeface="Arial"/>
              <a:cs typeface="Arial"/>
            </a:endParaRPr>
          </a:p>
          <a:p>
            <a:pPr marL="66675" marR="58419" algn="just"/>
            <a:r>
              <a:rPr lang="en-GB" sz="2000" noProof="0" dirty="0">
                <a:solidFill>
                  <a:schemeClr val="tx1"/>
                </a:solidFill>
                <a:latin typeface="Arial"/>
                <a:cs typeface="Arial"/>
              </a:rPr>
              <a:t>The blame cannot be put on human fuel-burning for this increase in CO</a:t>
            </a:r>
            <a:r>
              <a:rPr lang="en-GB" sz="2000" baseline="-13468" noProof="0" dirty="0">
                <a:solidFill>
                  <a:schemeClr val="tx1"/>
                </a:solidFill>
                <a:latin typeface="Arial"/>
                <a:cs typeface="Arial"/>
              </a:rPr>
              <a:t>2 </a:t>
            </a:r>
            <a:r>
              <a:rPr lang="en-GB" sz="2000" noProof="0" dirty="0">
                <a:solidFill>
                  <a:schemeClr val="tx1"/>
                </a:solidFill>
                <a:latin typeface="Arial"/>
                <a:cs typeface="Arial"/>
              </a:rPr>
              <a:t>concentration.”</a:t>
            </a:r>
          </a:p>
        </p:txBody>
      </p:sp>
      <p:sp>
        <p:nvSpPr>
          <p:cNvPr id="3" name="Slide Number Placeholder 6">
            <a:extLst>
              <a:ext uri="{FF2B5EF4-FFF2-40B4-BE49-F238E27FC236}">
                <a16:creationId xmlns:a16="http://schemas.microsoft.com/office/drawing/2014/main" id="{10D4409B-FC01-11E4-EFF2-E157FCF2DF9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a:t>
            </a:fld>
            <a:endParaRPr lang="en-GB" spc="80" noProof="0" dirty="0"/>
          </a:p>
        </p:txBody>
      </p:sp>
      <p:sp>
        <p:nvSpPr>
          <p:cNvPr id="5" name="ZoneTexte 4">
            <a:extLst>
              <a:ext uri="{FF2B5EF4-FFF2-40B4-BE49-F238E27FC236}">
                <a16:creationId xmlns:a16="http://schemas.microsoft.com/office/drawing/2014/main" id="{CA127349-F220-B14E-655A-D1FB59798A3A}"/>
              </a:ext>
            </a:extLst>
          </p:cNvPr>
          <p:cNvSpPr txBox="1"/>
          <p:nvPr/>
        </p:nvSpPr>
        <p:spPr>
          <a:xfrm>
            <a:off x="589583" y="1561521"/>
            <a:ext cx="8294165" cy="400110"/>
          </a:xfrm>
          <a:prstGeom prst="rect">
            <a:avLst/>
          </a:prstGeom>
          <a:noFill/>
        </p:spPr>
        <p:txBody>
          <a:bodyPr wrap="square">
            <a:spAutoFit/>
          </a:bodyPr>
          <a:lstStyle/>
          <a:p>
            <a:pPr marL="12700" algn="l">
              <a:lnSpc>
                <a:spcPct val="100000"/>
              </a:lnSpc>
              <a:spcBef>
                <a:spcPts val="130"/>
              </a:spcBef>
            </a:pPr>
            <a:r>
              <a:rPr lang="en-GB" sz="2000" noProof="0" dirty="0">
                <a:latin typeface="Arial"/>
                <a:cs typeface="Arial"/>
              </a:rPr>
              <a:t>The graphics are convincing but climate change negationists will say:</a:t>
            </a:r>
          </a:p>
        </p:txBody>
      </p:sp>
      <p:sp>
        <p:nvSpPr>
          <p:cNvPr id="6" name="TextBox 3">
            <a:extLst>
              <a:ext uri="{FF2B5EF4-FFF2-40B4-BE49-F238E27FC236}">
                <a16:creationId xmlns:a16="http://schemas.microsoft.com/office/drawing/2014/main" id="{6CE59207-6CB8-D337-4531-5E72A665192C}"/>
              </a:ext>
            </a:extLst>
          </p:cNvPr>
          <p:cNvSpPr txBox="1"/>
          <p:nvPr/>
        </p:nvSpPr>
        <p:spPr>
          <a:xfrm>
            <a:off x="589583" y="349890"/>
            <a:ext cx="6915531" cy="461665"/>
          </a:xfrm>
          <a:prstGeom prst="rect">
            <a:avLst/>
          </a:prstGeom>
          <a:noFill/>
        </p:spPr>
        <p:txBody>
          <a:bodyPr wrap="square">
            <a:spAutoFit/>
          </a:bodyPr>
          <a:lstStyle/>
          <a:p>
            <a:r>
              <a:rPr lang="en-GB" sz="2400" b="1" spc="30" noProof="0" dirty="0">
                <a:latin typeface="Arial" panose="020B0604020202020204" pitchFamily="34" charset="0"/>
                <a:cs typeface="Arial" panose="020B0604020202020204" pitchFamily="34" charset="0"/>
              </a:rPr>
              <a:t>Arguments of c</a:t>
            </a:r>
            <a:r>
              <a:rPr lang="en-GB" sz="2400" b="1" noProof="0" dirty="0">
                <a:latin typeface="Arial"/>
                <a:cs typeface="Arial"/>
              </a:rPr>
              <a:t>limate change negationists</a:t>
            </a:r>
            <a:endParaRPr lang="en-GB" sz="2400" b="1" spc="30" noProof="0" dirty="0">
              <a:latin typeface="Arial" panose="020B0604020202020204" pitchFamily="34" charset="0"/>
              <a:cs typeface="Arial" panose="020B0604020202020204" pitchFamily="34" charset="0"/>
            </a:endParaRPr>
          </a:p>
        </p:txBody>
      </p:sp>
      <p:sp>
        <p:nvSpPr>
          <p:cNvPr id="7" name="Speech Bubble: Rectangle with Corners Rounded 9">
            <a:extLst>
              <a:ext uri="{FF2B5EF4-FFF2-40B4-BE49-F238E27FC236}">
                <a16:creationId xmlns:a16="http://schemas.microsoft.com/office/drawing/2014/main" id="{AF263DC2-272D-7320-8027-69A099F2D8B3}"/>
              </a:ext>
            </a:extLst>
          </p:cNvPr>
          <p:cNvSpPr/>
          <p:nvPr/>
        </p:nvSpPr>
        <p:spPr>
          <a:xfrm>
            <a:off x="1118622" y="2711598"/>
            <a:ext cx="8456142" cy="3031537"/>
          </a:xfrm>
          <a:custGeom>
            <a:avLst>
              <a:gd name="f0" fmla="val 3633"/>
              <a:gd name="f1" fmla="val 2610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5341B878-E236-84F4-157A-80C74756252A}"/>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1:</a:t>
            </a:r>
          </a:p>
        </p:txBody>
      </p:sp>
      <p:sp>
        <p:nvSpPr>
          <p:cNvPr id="6" name="ZoneTexte 5">
            <a:extLst>
              <a:ext uri="{FF2B5EF4-FFF2-40B4-BE49-F238E27FC236}">
                <a16:creationId xmlns:a16="http://schemas.microsoft.com/office/drawing/2014/main" id="{3F48E8F2-8431-25B5-BE57-98D93428D3F7}"/>
              </a:ext>
            </a:extLst>
          </p:cNvPr>
          <p:cNvSpPr txBox="1"/>
          <p:nvPr/>
        </p:nvSpPr>
        <p:spPr>
          <a:xfrm>
            <a:off x="560730" y="1531917"/>
            <a:ext cx="9571609" cy="1323439"/>
          </a:xfrm>
          <a:prstGeom prst="rect">
            <a:avLst/>
          </a:prstGeom>
          <a:noFill/>
        </p:spPr>
        <p:txBody>
          <a:bodyPr wrap="square" lIns="91440" tIns="45720" rIns="91440" bIns="45720" anchor="t">
            <a:spAutoFit/>
          </a:bodyPr>
          <a:lstStyle/>
          <a:p>
            <a:pPr algn="just"/>
            <a:r>
              <a:rPr lang="en-GB" sz="2000" b="1" noProof="0" dirty="0"/>
              <a:t>1. </a:t>
            </a:r>
            <a:r>
              <a:rPr lang="en-GB" sz="2000" noProof="0" dirty="0">
                <a:latin typeface="Arial"/>
                <a:cs typeface="Arial"/>
              </a:rPr>
              <a:t>Estimate the maximum power that can be produced per square meter by an hydroelectrical plant located at the Signal de Botrange which is the highest point </a:t>
            </a:r>
            <a:r>
              <a:rPr lang="en-GB" sz="2000" dirty="0">
                <a:latin typeface="Arial"/>
                <a:cs typeface="Arial"/>
              </a:rPr>
              <a:t>in</a:t>
            </a:r>
            <a:r>
              <a:rPr lang="en-GB" sz="2000" noProof="0" dirty="0">
                <a:latin typeface="Arial"/>
                <a:cs typeface="Arial"/>
              </a:rPr>
              <a:t> Belgium. It stands at 693 m above sea level. This is a very rainy area for Belgium with an average rainfall of 1,400 mm. The density of water is 1,000 kg/m³.</a:t>
            </a:r>
          </a:p>
        </p:txBody>
      </p:sp>
      <p:sp>
        <p:nvSpPr>
          <p:cNvPr id="7" name="Slide Number Placeholder 6">
            <a:extLst>
              <a:ext uri="{FF2B5EF4-FFF2-40B4-BE49-F238E27FC236}">
                <a16:creationId xmlns:a16="http://schemas.microsoft.com/office/drawing/2014/main" id="{532A14DB-D240-3333-9270-82A08F3B031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150</a:t>
            </a:fld>
            <a:endParaRPr lang="en-GB" spc="80" noProof="0" dirty="0"/>
          </a:p>
        </p:txBody>
      </p:sp>
      <p:sp>
        <p:nvSpPr>
          <p:cNvPr id="11" name="ZoneTexte 10">
            <a:extLst>
              <a:ext uri="{FF2B5EF4-FFF2-40B4-BE49-F238E27FC236}">
                <a16:creationId xmlns:a16="http://schemas.microsoft.com/office/drawing/2014/main" id="{EE3B3BEB-77E5-81FA-07E5-3A47D22FEC06}"/>
              </a:ext>
            </a:extLst>
          </p:cNvPr>
          <p:cNvSpPr txBox="1"/>
          <p:nvPr/>
        </p:nvSpPr>
        <p:spPr>
          <a:xfrm>
            <a:off x="5882629" y="6566265"/>
            <a:ext cx="4029321"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Average annual precipitation amounts in mm in Belgium (1991-2020).</a:t>
            </a:r>
            <a:r>
              <a:rPr lang="en-GB" sz="1400" b="1" baseline="30000" noProof="0" dirty="0">
                <a:latin typeface="Arial" panose="020B0604020202020204" pitchFamily="34" charset="0"/>
                <a:cs typeface="Arial" panose="020B0604020202020204" pitchFamily="34" charset="0"/>
              </a:rPr>
              <a:t>1</a:t>
            </a:r>
          </a:p>
        </p:txBody>
      </p:sp>
      <p:grpSp>
        <p:nvGrpSpPr>
          <p:cNvPr id="17" name="Groupe 16">
            <a:extLst>
              <a:ext uri="{FF2B5EF4-FFF2-40B4-BE49-F238E27FC236}">
                <a16:creationId xmlns:a16="http://schemas.microsoft.com/office/drawing/2014/main" id="{8487FBDA-FE3E-E0E4-518F-B0F6F9569630}"/>
              </a:ext>
            </a:extLst>
          </p:cNvPr>
          <p:cNvGrpSpPr/>
          <p:nvPr/>
        </p:nvGrpSpPr>
        <p:grpSpPr>
          <a:xfrm>
            <a:off x="5882629" y="3458318"/>
            <a:ext cx="4029321" cy="3042515"/>
            <a:chOff x="4969510" y="2730614"/>
            <a:chExt cx="5025390" cy="3794641"/>
          </a:xfrm>
        </p:grpSpPr>
        <p:sp>
          <p:nvSpPr>
            <p:cNvPr id="10" name="Rectangle 9">
              <a:extLst>
                <a:ext uri="{FF2B5EF4-FFF2-40B4-BE49-F238E27FC236}">
                  <a16:creationId xmlns:a16="http://schemas.microsoft.com/office/drawing/2014/main" id="{6EA85F9E-F9E3-D11A-D9CB-8B1B26F88E78}"/>
                </a:ext>
              </a:extLst>
            </p:cNvPr>
            <p:cNvSpPr/>
            <p:nvPr/>
          </p:nvSpPr>
          <p:spPr>
            <a:xfrm>
              <a:off x="4969510" y="2730614"/>
              <a:ext cx="5025390" cy="379464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e 11">
              <a:extLst>
                <a:ext uri="{FF2B5EF4-FFF2-40B4-BE49-F238E27FC236}">
                  <a16:creationId xmlns:a16="http://schemas.microsoft.com/office/drawing/2014/main" id="{1DB6ECF4-3678-D56E-2666-F6FB80CC8F48}"/>
                </a:ext>
              </a:extLst>
            </p:cNvPr>
            <p:cNvGrpSpPr/>
            <p:nvPr/>
          </p:nvGrpSpPr>
          <p:grpSpPr>
            <a:xfrm>
              <a:off x="5101981" y="2895378"/>
              <a:ext cx="4760446" cy="3465111"/>
              <a:chOff x="5090944" y="3178175"/>
              <a:chExt cx="4846022" cy="3455740"/>
            </a:xfrm>
          </p:grpSpPr>
          <p:pic>
            <p:nvPicPr>
              <p:cNvPr id="13" name="Picture 2">
                <a:extLst>
                  <a:ext uri="{FF2B5EF4-FFF2-40B4-BE49-F238E27FC236}">
                    <a16:creationId xmlns:a16="http://schemas.microsoft.com/office/drawing/2014/main" id="{F785D869-5C11-9C1A-EE3E-17832AAE0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37"/>
              <a:stretch/>
            </p:blipFill>
            <p:spPr bwMode="auto">
              <a:xfrm>
                <a:off x="5090944" y="3178175"/>
                <a:ext cx="4846022" cy="345574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67B05E2-5B3B-EC12-7F71-7ACD2C80EC32}"/>
                  </a:ext>
                </a:extLst>
              </p:cNvPr>
              <p:cNvSpPr/>
              <p:nvPr/>
            </p:nvSpPr>
            <p:spPr>
              <a:xfrm>
                <a:off x="5139204" y="3178175"/>
                <a:ext cx="1426696"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16" name="ZoneTexte 15">
            <a:extLst>
              <a:ext uri="{FF2B5EF4-FFF2-40B4-BE49-F238E27FC236}">
                <a16:creationId xmlns:a16="http://schemas.microsoft.com/office/drawing/2014/main" id="{C2E21C48-8D04-EA2A-10B6-32856F558800}"/>
              </a:ext>
            </a:extLst>
          </p:cNvPr>
          <p:cNvSpPr txBox="1"/>
          <p:nvPr/>
        </p:nvSpPr>
        <p:spPr>
          <a:xfrm>
            <a:off x="560730" y="3366458"/>
            <a:ext cx="4925670" cy="2862322"/>
          </a:xfrm>
          <a:prstGeom prst="rect">
            <a:avLst/>
          </a:prstGeom>
          <a:noFill/>
        </p:spPr>
        <p:txBody>
          <a:bodyPr wrap="square">
            <a:spAutoFit/>
          </a:bodyPr>
          <a:lstStyle/>
          <a:p>
            <a:pPr algn="just"/>
            <a:r>
              <a:rPr lang="en-GB" sz="2000" b="1" noProof="0" dirty="0"/>
              <a:t>2.</a:t>
            </a:r>
            <a:r>
              <a:rPr lang="en-GB" sz="2000" noProof="0" dirty="0"/>
              <a:t> Assume that the whole country has the same potential for hydroelectricity as the Signal of Botrange and estimate the maximum amount of hydroelectricity that can be produced per person per day.</a:t>
            </a:r>
          </a:p>
          <a:p>
            <a:pPr algn="just"/>
            <a:endParaRPr lang="en-GB" sz="2000" b="0" i="0" u="none" strike="noStrike" baseline="0" dirty="0">
              <a:solidFill>
                <a:srgbClr val="000000"/>
              </a:solidFill>
              <a:latin typeface="Arial" panose="020B0604020202020204" pitchFamily="34" charset="0"/>
            </a:endParaRPr>
          </a:p>
          <a:p>
            <a:pPr algn="just"/>
            <a:r>
              <a:rPr lang="en-GB" sz="2000" b="0" i="0" u="none" strike="noStrike" baseline="0" noProof="0" dirty="0">
                <a:solidFill>
                  <a:srgbClr val="000000"/>
                </a:solidFill>
                <a:latin typeface="Arial" panose="020B0604020202020204" pitchFamily="34" charset="0"/>
              </a:rPr>
              <a:t>The land area per person in Belgium is 2,623 m².</a:t>
            </a:r>
            <a:endParaRPr lang="en-GB" sz="2000" noProof="0" dirty="0"/>
          </a:p>
          <a:p>
            <a:pPr algn="just"/>
            <a:endParaRPr lang="en-GB" sz="2000" noProof="0" dirty="0"/>
          </a:p>
        </p:txBody>
      </p:sp>
      <p:sp>
        <p:nvSpPr>
          <p:cNvPr id="3" name="ZoneTexte 2">
            <a:extLst>
              <a:ext uri="{FF2B5EF4-FFF2-40B4-BE49-F238E27FC236}">
                <a16:creationId xmlns:a16="http://schemas.microsoft.com/office/drawing/2014/main" id="{EE3370A4-8F13-8B17-5FA3-63629AF250C4}"/>
              </a:ext>
            </a:extLst>
          </p:cNvPr>
          <p:cNvSpPr txBox="1"/>
          <p:nvPr/>
        </p:nvSpPr>
        <p:spPr>
          <a:xfrm>
            <a:off x="46300" y="7683181"/>
            <a:ext cx="5347504"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Atlas climatique. (n.d.). KMI.</a:t>
            </a:r>
            <a:endParaRPr lang="en-GB" sz="1100" noProof="0" dirty="0">
              <a:latin typeface="+mj-lt"/>
            </a:endParaRPr>
          </a:p>
        </p:txBody>
      </p:sp>
    </p:spTree>
    <p:extLst>
      <p:ext uri="{BB962C8B-B14F-4D97-AF65-F5344CB8AC3E}">
        <p14:creationId xmlns:p14="http://schemas.microsoft.com/office/powerpoint/2010/main" val="26235504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CC7FF85-3D41-2CA8-8CF4-791C087A148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151</a:t>
            </a:fld>
            <a:endParaRPr lang="en-GB" spc="80" noProof="0" dirty="0"/>
          </a:p>
        </p:txBody>
      </p:sp>
      <p:sp>
        <p:nvSpPr>
          <p:cNvPr id="3" name="TextBox 19">
            <a:extLst>
              <a:ext uri="{FF2B5EF4-FFF2-40B4-BE49-F238E27FC236}">
                <a16:creationId xmlns:a16="http://schemas.microsoft.com/office/drawing/2014/main" id="{407F9646-7E89-2F55-B8D4-8AE653F0B69F}"/>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5FC0815D-E1B2-6726-F3D3-70459046AE7A}"/>
                  </a:ext>
                </a:extLst>
              </p:cNvPr>
              <p:cNvSpPr txBox="1"/>
              <p:nvPr/>
            </p:nvSpPr>
            <p:spPr>
              <a:xfrm>
                <a:off x="560729" y="2260949"/>
                <a:ext cx="9571609" cy="3683572"/>
              </a:xfrm>
              <a:prstGeom prst="rect">
                <a:avLst/>
              </a:prstGeom>
              <a:noFill/>
            </p:spPr>
            <p:txBody>
              <a:bodyPr wrap="square">
                <a:spAutoFit/>
              </a:bodyPr>
              <a:lstStyle/>
              <a:p>
                <a:pPr marL="38100" marR="30480" algn="just">
                  <a:spcBef>
                    <a:spcPts val="985"/>
                  </a:spcBef>
                </a:pPr>
                <a:r>
                  <a:rPr lang="en-GB" sz="2000" b="1" noProof="0" dirty="0"/>
                  <a:t>Part 1:</a:t>
                </a:r>
              </a:p>
              <a:p>
                <a:pPr marL="38100" marR="30480" algn="just">
                  <a:spcBef>
                    <a:spcPts val="985"/>
                  </a:spcBef>
                </a:pPr>
                <a:endParaRPr lang="en-GB" sz="100" b="1" noProof="0" dirty="0"/>
              </a:p>
              <a:p>
                <a:pPr marL="38100" marR="30480" algn="just">
                  <a:spcBef>
                    <a:spcPts val="985"/>
                  </a:spcBef>
                </a:pPr>
                <a:r>
                  <a:rPr lang="en-GB" sz="2000" noProof="0" dirty="0"/>
                  <a:t>To estimate the power produced per unit of surface at Signal de Botrange, we first calculate the potential energy from the volume of rainfall falling on 1 m² of surface, which is equal to:</a:t>
                </a:r>
              </a:p>
              <a:p>
                <a:pPr marL="38100" marR="30480" algn="just">
                  <a:spcBef>
                    <a:spcPts val="985"/>
                  </a:spcBef>
                </a:pPr>
                <a:endParaRPr lang="en-GB" sz="100" noProof="0" dirty="0"/>
              </a:p>
              <a:p>
                <a:pPr marL="38100" marR="30480" algn="just">
                  <a:spcBef>
                    <a:spcPts val="985"/>
                  </a:spcBef>
                </a:pPr>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1.4 </m:t>
                    </m:r>
                    <m:r>
                      <m:rPr>
                        <m:nor/>
                      </m:rPr>
                      <a:rPr lang="en-GB" sz="2000" b="0" i="0" noProof="0" smtClean="0">
                        <a:latin typeface="Arial" panose="020B0604020202020204" pitchFamily="34" charset="0"/>
                        <a:cs typeface="Arial" panose="020B0604020202020204" pitchFamily="34" charset="0"/>
                      </a:rPr>
                      <m:t>m</m:t>
                    </m:r>
                    <m:r>
                      <m:rPr>
                        <m:nor/>
                      </m:rPr>
                      <a:rPr lang="fr-BE" sz="2000" b="0" i="0" noProof="0" smtClean="0">
                        <a:latin typeface="Arial" panose="020B0604020202020204" pitchFamily="34"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m:t>
                    </m:r>
                    <m:r>
                      <m:rPr>
                        <m:nor/>
                      </m:rPr>
                      <a:rPr lang="fr-BE" sz="2000" b="0" i="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1,000 </m:t>
                    </m:r>
                    <m:r>
                      <m:rPr>
                        <m:nor/>
                      </m:rPr>
                      <a:rPr lang="en-GB" sz="2000" noProof="0" smtClean="0"/>
                      <m:t>kg</m:t>
                    </m:r>
                    <m:r>
                      <m:rPr>
                        <m:nor/>
                      </m:rPr>
                      <a:rPr lang="en-GB" sz="2000" noProof="0" smtClean="0"/>
                      <m:t>/</m:t>
                    </m:r>
                    <m:r>
                      <m:rPr>
                        <m:nor/>
                      </m:rPr>
                      <a:rPr lang="en-GB" sz="2000" noProof="0" smtClean="0"/>
                      <m:t>m</m:t>
                    </m:r>
                    <m:r>
                      <m:rPr>
                        <m:nor/>
                      </m:rPr>
                      <a:rPr lang="en-GB" sz="2000" noProof="0" smtClean="0"/>
                      <m:t>³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81</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m:rPr>
                        <m:nor/>
                      </m:rPr>
                      <a:rPr lang="en-GB" sz="2000" b="0" i="0" noProof="0" smtClean="0">
                        <a:latin typeface="Arial" panose="020B0604020202020204" pitchFamily="34" charset="0"/>
                        <a:cs typeface="Arial" panose="020B0604020202020204" pitchFamily="34" charset="0"/>
                      </a:rPr>
                      <m:t>²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693</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 </m:t>
                    </m:r>
                    <m:r>
                      <m:rPr>
                        <m:nor/>
                      </m:rPr>
                      <a:rPr lang="en-GB" sz="2000" noProof="0" smtClean="0"/>
                      <m:t>9,536,340</m:t>
                    </m:r>
                    <m:r>
                      <m:rPr>
                        <m:nor/>
                      </m:rPr>
                      <a:rPr lang="en-GB" sz="2000" b="0" i="0" noProof="0" smtClean="0"/>
                      <m:t> </m:t>
                    </m:r>
                    <m:r>
                      <m:rPr>
                        <m:nor/>
                      </m:rPr>
                      <a:rPr lang="en-GB" sz="2000" b="0" i="0" noProof="0" smtClean="0"/>
                      <m:t>J</m:t>
                    </m:r>
                    <m:r>
                      <m:rPr>
                        <m:nor/>
                      </m:rPr>
                      <a:rPr lang="en-GB" sz="2000" noProof="0" smtClean="0"/>
                      <m:t>/</m:t>
                    </m:r>
                    <m:r>
                      <m:rPr>
                        <m:nor/>
                      </m:rPr>
                      <a:rPr lang="en-GB" sz="2000" noProof="0" smtClean="0"/>
                      <m:t>m</m:t>
                    </m:r>
                    <m:r>
                      <m:rPr>
                        <m:nor/>
                      </m:rPr>
                      <a:rPr lang="en-GB" sz="2000" b="0" i="0" noProof="0" smtClean="0"/>
                      <m:t>²</m:t>
                    </m:r>
                  </m:oMath>
                </a14:m>
                <a:r>
                  <a:rPr lang="en-GB" sz="2000" noProof="0" dirty="0"/>
                  <a:t>.</a:t>
                </a:r>
              </a:p>
              <a:p>
                <a:pPr marL="38100" marR="30480" algn="just">
                  <a:spcBef>
                    <a:spcPts val="985"/>
                  </a:spcBef>
                </a:pPr>
                <a:endParaRPr lang="en-GB" sz="100" noProof="0" dirty="0"/>
              </a:p>
              <a:p>
                <a:pPr marL="38100" marR="30480" algn="just">
                  <a:spcBef>
                    <a:spcPts val="985"/>
                  </a:spcBef>
                </a:pPr>
                <a:r>
                  <a:rPr lang="en-GB" sz="2000" noProof="0" dirty="0"/>
                  <a:t>Then we convert the potential energy into power produced per unit of surface:</a:t>
                </a:r>
              </a:p>
              <a:p>
                <a:pPr marL="38100" marR="30480" algn="just">
                  <a:spcBef>
                    <a:spcPts val="985"/>
                  </a:spcBef>
                </a:pPr>
                <a:endParaRPr lang="en-GB" sz="100" noProof="0" dirty="0"/>
              </a:p>
              <a:p>
                <a:pPr marL="38100" marR="30480" algn="just">
                  <a:spcBef>
                    <a:spcPts val="985"/>
                  </a:spcBef>
                </a:pPr>
                <a:endParaRPr lang="en-GB" sz="200" noProof="0" dirty="0">
                  <a:latin typeface="Arial" panose="020B0604020202020204" pitchFamily="34" charset="0"/>
                  <a:cs typeface="Arial" panose="020B0604020202020204" pitchFamily="34" charset="0"/>
                </a:endParaRPr>
              </a:p>
              <a:p>
                <a:pPr marL="38100" marR="30480" algn="just">
                  <a:spcBef>
                    <a:spcPts val="985"/>
                  </a:spcBef>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m:t>9,536,340 </m:t>
                          </m:r>
                          <m:r>
                            <m:rPr>
                              <m:nor/>
                            </m:rPr>
                            <a:rPr lang="en-GB" sz="2000" noProof="0" smtClean="0"/>
                            <m:t>J</m:t>
                          </m:r>
                          <m:r>
                            <m:rPr>
                              <m:nor/>
                            </m:rPr>
                            <a:rPr lang="en-GB" sz="2000" noProof="0" smtClean="0"/>
                            <m:t>/</m:t>
                          </m:r>
                          <m:r>
                            <m:rPr>
                              <m:nor/>
                            </m:rPr>
                            <a:rPr lang="en-GB" sz="2000" noProof="0" smtClean="0"/>
                            <m:t>m</m:t>
                          </m:r>
                          <m:r>
                            <m:rPr>
                              <m:nor/>
                            </m:rPr>
                            <a:rPr lang="en-GB" sz="2000" noProof="0" smtClean="0"/>
                            <m:t>²</m:t>
                          </m:r>
                        </m:num>
                        <m:den>
                          <m:r>
                            <m:rPr>
                              <m:nor/>
                            </m:rPr>
                            <a:rPr lang="en-GB" sz="2000" b="0" i="0" noProof="0" smtClean="0">
                              <a:latin typeface="Arial" panose="020B0604020202020204" pitchFamily="34" charset="0"/>
                              <a:cs typeface="Arial" panose="020B0604020202020204" pitchFamily="34" charset="0"/>
                            </a:rPr>
                            <m:t>3,600 </m:t>
                          </m:r>
                          <m:r>
                            <m:rPr>
                              <m:nor/>
                            </m:rPr>
                            <a:rPr lang="en-GB" sz="2000" b="0" i="0" noProof="0" smtClean="0">
                              <a:latin typeface="Arial" panose="020B0604020202020204" pitchFamily="34" charset="0"/>
                              <a:cs typeface="Arial" panose="020B0604020202020204" pitchFamily="34" charset="0"/>
                            </a:rPr>
                            <m:t>s</m:t>
                          </m:r>
                          <m:r>
                            <m:rPr>
                              <m:nor/>
                            </m:rPr>
                            <a:rPr lang="fr-BE" sz="2000" b="0" i="0" noProof="0" smtClean="0">
                              <a:latin typeface="Arial" panose="020B0604020202020204" pitchFamily="34"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m:t>
                          </m:r>
                          <m:r>
                            <m:rPr>
                              <m:nor/>
                            </m:rPr>
                            <a:rPr lang="fr-BE" sz="2000" b="0" i="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8,760 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den>
                      </m:f>
                      <m:r>
                        <a:rPr lang="en-GB" sz="2000" i="1" noProof="0" smtClean="0">
                          <a:latin typeface="Cambria Math" panose="02040503050406030204" pitchFamily="18" charset="0"/>
                          <a:ea typeface="Cambria Math" panose="02040503050406030204" pitchFamily="18" charset="0"/>
                        </a:rPr>
                        <m:t>≈</m:t>
                      </m:r>
                      <m:r>
                        <m:rPr>
                          <m:nor/>
                        </m:rPr>
                        <a:rPr lang="en-GB" sz="2000" noProof="0" smtClean="0"/>
                        <m:t>0.3 </m:t>
                      </m:r>
                      <m:r>
                        <m:rPr>
                          <m:nor/>
                        </m:rPr>
                        <a:rPr lang="en-GB" sz="2000" noProof="0" smtClean="0"/>
                        <m:t>W</m:t>
                      </m:r>
                      <m:r>
                        <m:rPr>
                          <m:nor/>
                        </m:rPr>
                        <a:rPr lang="en-GB" sz="2000" noProof="0" smtClean="0"/>
                        <m:t>/</m:t>
                      </m:r>
                      <m:r>
                        <m:rPr>
                          <m:nor/>
                        </m:rPr>
                        <a:rPr lang="en-GB" sz="2000" noProof="0" smtClean="0"/>
                        <m:t>m</m:t>
                      </m:r>
                      <m:r>
                        <m:rPr>
                          <m:nor/>
                        </m:rPr>
                        <a:rPr lang="en-GB" sz="2000" noProof="0" smtClean="0"/>
                        <m:t>².</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5FC0815D-E1B2-6726-F3D3-70459046AE7A}"/>
                  </a:ext>
                </a:extLst>
              </p:cNvPr>
              <p:cNvSpPr txBox="1">
                <a:spLocks noRot="1" noChangeAspect="1" noMove="1" noResize="1" noEditPoints="1" noAdjustHandles="1" noChangeArrowheads="1" noChangeShapeType="1" noTextEdit="1"/>
              </p:cNvSpPr>
              <p:nvPr/>
            </p:nvSpPr>
            <p:spPr>
              <a:xfrm>
                <a:off x="560729" y="2260949"/>
                <a:ext cx="9571609" cy="3683572"/>
              </a:xfrm>
              <a:prstGeom prst="rect">
                <a:avLst/>
              </a:prstGeom>
              <a:blipFill>
                <a:blip r:embed="rId2"/>
                <a:stretch>
                  <a:fillRect l="-318" t="-828" r="-318"/>
                </a:stretch>
              </a:blipFill>
            </p:spPr>
            <p:txBody>
              <a:bodyPr/>
              <a:lstStyle/>
              <a:p>
                <a:r>
                  <a:rPr lang="en-GB">
                    <a:noFill/>
                  </a:rPr>
                  <a:t> </a:t>
                </a:r>
              </a:p>
            </p:txBody>
          </p:sp>
        </mc:Fallback>
      </mc:AlternateContent>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7AB1BAA3-54A2-6638-E360-6D904E6D58E2}"/>
                  </a:ext>
                </a:extLst>
              </p:cNvPr>
              <p:cNvSpPr txBox="1"/>
              <p:nvPr/>
            </p:nvSpPr>
            <p:spPr>
              <a:xfrm>
                <a:off x="467689" y="3797742"/>
                <a:ext cx="9537700" cy="71865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0.3 </m:t>
                          </m:r>
                          <m:r>
                            <m:rPr>
                              <m:nor/>
                            </m:rPr>
                            <a:rPr lang="en-GB" sz="2000" noProof="0" smtClean="0"/>
                            <m:t>W</m:t>
                          </m:r>
                          <m:r>
                            <m:rPr>
                              <m:nor/>
                            </m:rPr>
                            <a:rPr lang="en-GB" sz="2000" noProof="0" smtClean="0"/>
                            <m:t>/</m:t>
                          </m:r>
                          <m:r>
                            <m:rPr>
                              <m:nor/>
                            </m:rPr>
                            <a:rPr lang="en-GB" sz="2000" noProof="0" smtClean="0"/>
                            <m:t>m</m:t>
                          </m:r>
                          <m:r>
                            <m:rPr>
                              <m:nor/>
                            </m:rPr>
                            <a:rPr lang="en-GB" sz="2000" noProof="0" smtClean="0"/>
                            <m:t>²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2,623 </m:t>
                          </m:r>
                          <m:r>
                            <m:rPr>
                              <m:nor/>
                            </m:rPr>
                            <a:rPr lang="en-GB" sz="2000" noProof="0" smtClean="0"/>
                            <m:t>m</m:t>
                          </m:r>
                          <m:r>
                            <m:rPr>
                              <m:nor/>
                            </m:rPr>
                            <a:rPr lang="en-GB" sz="2000" noProof="0" smtClean="0"/>
                            <m:t>²/</m:t>
                          </m:r>
                          <m:r>
                            <m:rPr>
                              <m:nor/>
                            </m:rPr>
                            <a:rPr lang="en-GB" sz="2000" noProof="0" smtClean="0"/>
                            <m:t>pers</m:t>
                          </m:r>
                          <m:r>
                            <m:rPr>
                              <m:nor/>
                            </m:rPr>
                            <a:rPr lang="en-GB" sz="2000" b="0" i="0" noProof="0" smtClean="0"/>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num>
                        <m:den>
                          <m:r>
                            <m:rPr>
                              <m:nor/>
                            </m:rPr>
                            <a:rPr lang="en-GB" sz="2000" b="0" i="0" noProof="0" smtClean="0">
                              <a:latin typeface="Arial" panose="020B0604020202020204" pitchFamily="34" charset="0"/>
                              <a:cs typeface="Arial" panose="020B0604020202020204" pitchFamily="34" charset="0"/>
                            </a:rPr>
                            <m:t>1,000</m:t>
                          </m:r>
                        </m:den>
                      </m:f>
                      <m:r>
                        <a:rPr lang="en-GB" sz="2000" i="1" noProof="0" smtClean="0">
                          <a:latin typeface="Cambria Math" panose="02040503050406030204" pitchFamily="18" charset="0"/>
                          <a:ea typeface="Cambria Math" panose="02040503050406030204" pitchFamily="18" charset="0"/>
                        </a:rPr>
                        <m:t>≈</m:t>
                      </m:r>
                      <m:r>
                        <m:rPr>
                          <m:nor/>
                        </m:rPr>
                        <a:rPr lang="en-GB" sz="2000" noProof="0" smtClean="0"/>
                        <m:t>19 </m:t>
                      </m:r>
                      <m:r>
                        <m:rPr>
                          <m:nor/>
                        </m:rPr>
                        <a:rPr lang="en-GB" sz="2000" noProof="0" smtClean="0"/>
                        <m:t>kWh</m:t>
                      </m:r>
                      <m:r>
                        <m:rPr>
                          <m:nor/>
                        </m:rPr>
                        <a:rPr lang="en-GB" sz="2000" noProof="0" smtClean="0"/>
                        <m:t>/</m:t>
                      </m:r>
                      <m:r>
                        <m:rPr>
                          <m:nor/>
                        </m:rPr>
                        <a:rPr lang="en-GB" sz="2000" noProof="0" smtClean="0"/>
                        <m:t>pers</m:t>
                      </m:r>
                      <m:r>
                        <m:rPr>
                          <m:nor/>
                        </m:rPr>
                        <a:rPr lang="en-GB" sz="2000" noProof="0" smtClean="0"/>
                        <m:t>/</m:t>
                      </m:r>
                      <m:r>
                        <m:rPr>
                          <m:nor/>
                        </m:rPr>
                        <a:rPr lang="en-GB" sz="2000" noProof="0" smtClean="0"/>
                        <m:t>d</m:t>
                      </m:r>
                      <m:r>
                        <m:rPr>
                          <m:nor/>
                        </m:rPr>
                        <a:rPr lang="en-GB" sz="2000" b="0" i="0" noProof="0" smtClean="0"/>
                        <m:t>.</m:t>
                      </m:r>
                      <m:r>
                        <m:rPr>
                          <m:nor/>
                        </m:rPr>
                        <a:rPr lang="en-GB" sz="2000" noProof="0" smtClean="0"/>
                        <m:t> </m:t>
                      </m:r>
                    </m:oMath>
                  </m:oMathPara>
                </a14:m>
                <a:endParaRPr lang="en-GB" sz="2000" noProof="0" dirty="0"/>
              </a:p>
            </p:txBody>
          </p:sp>
        </mc:Choice>
        <mc:Fallback xmlns="">
          <p:sp>
            <p:nvSpPr>
              <p:cNvPr id="2" name="ZoneTexte 1">
                <a:extLst>
                  <a:ext uri="{FF2B5EF4-FFF2-40B4-BE49-F238E27FC236}">
                    <a16:creationId xmlns:a16="http://schemas.microsoft.com/office/drawing/2014/main" id="{7AB1BAA3-54A2-6638-E360-6D904E6D58E2}"/>
                  </a:ext>
                </a:extLst>
              </p:cNvPr>
              <p:cNvSpPr txBox="1">
                <a:spLocks noRot="1" noChangeAspect="1" noMove="1" noResize="1" noEditPoints="1" noAdjustHandles="1" noChangeArrowheads="1" noChangeShapeType="1" noTextEdit="1"/>
              </p:cNvSpPr>
              <p:nvPr/>
            </p:nvSpPr>
            <p:spPr>
              <a:xfrm>
                <a:off x="467689" y="3797742"/>
                <a:ext cx="9537700" cy="718658"/>
              </a:xfrm>
              <a:prstGeom prst="rect">
                <a:avLst/>
              </a:prstGeom>
              <a:blipFill>
                <a:blip r:embed="rId2"/>
                <a:stretch>
                  <a:fillRect/>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6989AFC2-D05E-2358-BF3B-55AA89427114}"/>
              </a:ext>
            </a:extLst>
          </p:cNvPr>
          <p:cNvSpPr txBox="1"/>
          <p:nvPr/>
        </p:nvSpPr>
        <p:spPr>
          <a:xfrm>
            <a:off x="467690" y="1744463"/>
            <a:ext cx="9664650" cy="1631216"/>
          </a:xfrm>
          <a:prstGeom prst="rect">
            <a:avLst/>
          </a:prstGeom>
          <a:noFill/>
        </p:spPr>
        <p:txBody>
          <a:bodyPr wrap="square">
            <a:spAutoFit/>
          </a:bodyPr>
          <a:lstStyle/>
          <a:p>
            <a:r>
              <a:rPr lang="en-GB" sz="2000" b="1" noProof="0" dirty="0"/>
              <a:t>Part 2:</a:t>
            </a:r>
          </a:p>
          <a:p>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power </a:t>
            </a:r>
            <a:r>
              <a:rPr lang="en-GB" sz="2000" noProof="0" dirty="0"/>
              <a:t>that can be produced per person per day from hydroelectricity in Belgium, assuming that the whole country has the same potential as the Signal of Botrange, is equal to:</a:t>
            </a:r>
          </a:p>
        </p:txBody>
      </p:sp>
      <p:sp>
        <p:nvSpPr>
          <p:cNvPr id="4" name="ZoneTexte 3">
            <a:extLst>
              <a:ext uri="{FF2B5EF4-FFF2-40B4-BE49-F238E27FC236}">
                <a16:creationId xmlns:a16="http://schemas.microsoft.com/office/drawing/2014/main" id="{AA7C9D5A-F0CD-D7DC-BC92-A3413687F8EA}"/>
              </a:ext>
            </a:extLst>
          </p:cNvPr>
          <p:cNvSpPr txBox="1"/>
          <p:nvPr/>
        </p:nvSpPr>
        <p:spPr>
          <a:xfrm>
            <a:off x="467689" y="4845005"/>
            <a:ext cx="9664650" cy="1015663"/>
          </a:xfrm>
          <a:prstGeom prst="rect">
            <a:avLst/>
          </a:prstGeom>
          <a:noFill/>
        </p:spPr>
        <p:txBody>
          <a:bodyPr wrap="square">
            <a:spAutoFit/>
          </a:bodyPr>
          <a:lstStyle/>
          <a:p>
            <a:pPr algn="just"/>
            <a:r>
              <a:rPr lang="en-GB" sz="2000" noProof="0" dirty="0"/>
              <a:t>To complete our balance sheet, we consider only 5% of this value, due to the very optimistic assumptions. This results in approximately 1 kWh/pers/d generated by hydroelectricity.</a:t>
            </a:r>
            <a:endParaRPr lang="en-GB" sz="2000" noProof="0" dirty="0">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CE3F02F8-6E93-785D-14F5-C7975247E28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152</a:t>
            </a:fld>
            <a:endParaRPr lang="en-GB" spc="80" noProof="0" dirty="0"/>
          </a:p>
        </p:txBody>
      </p:sp>
    </p:spTree>
    <p:extLst>
      <p:ext uri="{BB962C8B-B14F-4D97-AF65-F5344CB8AC3E}">
        <p14:creationId xmlns:p14="http://schemas.microsoft.com/office/powerpoint/2010/main" val="3474065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38E3E-E397-F6CB-A82E-E7BC39B1CC1D}"/>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57ABDFE-1CCB-201D-8740-1C2C31098A08}"/>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FE4F8EF4-9B61-BF45-E0C1-42C0178D79A9}"/>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CA127038-E88E-B215-24EF-738C5C436986}"/>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375B78DB-204A-EE10-B6BC-04612A9462EE}"/>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D5AAD22B-E27B-A692-2899-FFDAFC7442D5}"/>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5B415A4A-A3C1-9E3C-D84C-A85E99C49741}"/>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7380001D-44AD-0B02-3889-52D4F98B58D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153</a:t>
            </a:fld>
            <a:endParaRPr lang="en-GB" spc="80" noProof="0" dirty="0"/>
          </a:p>
        </p:txBody>
      </p:sp>
      <p:sp>
        <p:nvSpPr>
          <p:cNvPr id="7" name="Rectangle: Rounded Corners 4">
            <a:extLst>
              <a:ext uri="{FF2B5EF4-FFF2-40B4-BE49-F238E27FC236}">
                <a16:creationId xmlns:a16="http://schemas.microsoft.com/office/drawing/2014/main" id="{0E9DCC93-5FD7-72C2-E895-ACD0D34BBC8D}"/>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e 10">
            <a:extLst>
              <a:ext uri="{FF2B5EF4-FFF2-40B4-BE49-F238E27FC236}">
                <a16:creationId xmlns:a16="http://schemas.microsoft.com/office/drawing/2014/main" id="{05B5BD83-8A92-3133-A8CD-9EABE0644340}"/>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867C90CD-80F2-C44C-B0AB-E9592A1AE22F}"/>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B020F9C4-FAC2-27C1-AFAC-F9F918381DAA}"/>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C1E2BCB1-46CC-42F1-F1FE-3C9B329A1799}"/>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07C73BAF-37B6-5FD3-8A20-165254468194}"/>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4E746760-4C72-AD2B-E461-88743840B2D1}"/>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C96BCC07-F894-612F-A043-8CCB095947C1}"/>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DF4BA78F-98DA-9915-8160-DB7120C710C5}"/>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DC55B582-7355-D70F-7550-78CEEFEAAA64}"/>
              </a:ext>
            </a:extLst>
          </p:cNvPr>
          <p:cNvSpPr/>
          <p:nvPr/>
        </p:nvSpPr>
        <p:spPr>
          <a:xfrm>
            <a:off x="5573468" y="4818993"/>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B1087700-244B-96FA-DC6F-21AAB3B4CB8B}"/>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1B92C773-9F6D-2C25-B08E-04C61F1D0BF1}"/>
              </a:ext>
            </a:extLst>
          </p:cNvPr>
          <p:cNvSpPr txBox="1"/>
          <p:nvPr/>
        </p:nvSpPr>
        <p:spPr>
          <a:xfrm>
            <a:off x="5573468" y="487757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DBD2E82F-C9C8-1C3C-0BB0-56222C6D7540}"/>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77AC6AAC-48EF-126A-7EAD-B72F88289F27}"/>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736EFAB4-06EC-8933-97BD-9AB57FEC7EA3}"/>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CE414351-EBA6-16F8-2FE1-3458B544B9EB}"/>
              </a:ext>
            </a:extLst>
          </p:cNvPr>
          <p:cNvSpPr/>
          <p:nvPr/>
        </p:nvSpPr>
        <p:spPr>
          <a:xfrm>
            <a:off x="5573468" y="4700466"/>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7982D91B-D3BF-64C9-E9E4-EE050DDBD721}"/>
              </a:ext>
            </a:extLst>
          </p:cNvPr>
          <p:cNvSpPr txBox="1"/>
          <p:nvPr/>
        </p:nvSpPr>
        <p:spPr>
          <a:xfrm>
            <a:off x="5573468" y="4586675"/>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a:t>
            </a:r>
          </a:p>
        </p:txBody>
      </p:sp>
      <p:sp>
        <p:nvSpPr>
          <p:cNvPr id="21" name="TextBox 5">
            <a:extLst>
              <a:ext uri="{FF2B5EF4-FFF2-40B4-BE49-F238E27FC236}">
                <a16:creationId xmlns:a16="http://schemas.microsoft.com/office/drawing/2014/main" id="{40FB0DFF-070C-DE54-69C1-B0417E09D80C}"/>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spTree>
    <p:extLst>
      <p:ext uri="{BB962C8B-B14F-4D97-AF65-F5344CB8AC3E}">
        <p14:creationId xmlns:p14="http://schemas.microsoft.com/office/powerpoint/2010/main" val="926075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63C9DF9-4A88-D1DE-F123-0B4D2DE52A52}"/>
              </a:ext>
            </a:extLst>
          </p:cNvPr>
          <p:cNvSpPr txBox="1"/>
          <p:nvPr/>
        </p:nvSpPr>
        <p:spPr>
          <a:xfrm>
            <a:off x="560729" y="1023283"/>
            <a:ext cx="9571609" cy="209288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At the end of 2022, Belgium’s installed hydroelectric capacity was around 124 MW, spread across 176 production sites. The majority (85%) consists of run-of-river plants, with the remaining (15%) coming from dam-based plants.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Run-of-river plants are located along dammed waterways with a relatively low drop height (typically between 3 m and 15 m). In contrast, dam-based plants store large volumes of water in artificial reservoirs</a:t>
            </a:r>
            <a:r>
              <a:rPr lang="en-GB" sz="2000" noProof="0" dirty="0">
                <a:latin typeface="Arial" panose="020B0604020202020204" pitchFamily="34" charset="0"/>
              </a:rPr>
              <a:t>.</a:t>
            </a:r>
            <a:endParaRPr kumimoji="0" lang="en-GB" sz="2000" b="0" i="0" u="none" strike="noStrike" cap="none" normalizeH="0" baseline="0" noProof="0" dirty="0">
              <a:ln>
                <a:noFill/>
              </a:ln>
              <a:solidFill>
                <a:schemeClr val="tx1"/>
              </a:solidFill>
              <a:effectLst/>
              <a:latin typeface="Arial" panose="020B0604020202020204" pitchFamily="34" charset="0"/>
            </a:endParaRPr>
          </a:p>
        </p:txBody>
      </p:sp>
      <p:sp>
        <p:nvSpPr>
          <p:cNvPr id="10" name="ZoneTexte 9">
            <a:extLst>
              <a:ext uri="{FF2B5EF4-FFF2-40B4-BE49-F238E27FC236}">
                <a16:creationId xmlns:a16="http://schemas.microsoft.com/office/drawing/2014/main" id="{DDB711C8-ED78-B564-613D-27418C1D180B}"/>
              </a:ext>
            </a:extLst>
          </p:cNvPr>
          <p:cNvSpPr txBox="1"/>
          <p:nvPr/>
        </p:nvSpPr>
        <p:spPr>
          <a:xfrm>
            <a:off x="2834869" y="7119262"/>
            <a:ext cx="5023328"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Hydroelectric power </a:t>
            </a:r>
            <a:r>
              <a:rPr lang="en-GB" sz="1400" i="1" noProof="0" dirty="0">
                <a:solidFill>
                  <a:schemeClr val="tx1"/>
                </a:solidFill>
                <a:latin typeface="Arial" panose="020B0604020202020204" pitchFamily="34" charset="0"/>
                <a:cs typeface="Arial" panose="020B0604020202020204" pitchFamily="34" charset="0"/>
              </a:rPr>
              <a:t>p</a:t>
            </a:r>
            <a:r>
              <a:rPr lang="en-GB" sz="1400" b="0" i="1" noProof="0" dirty="0">
                <a:solidFill>
                  <a:schemeClr val="tx1"/>
                </a:solidFill>
                <a:effectLst/>
                <a:latin typeface="Arial" panose="020B0604020202020204" pitchFamily="34" charset="0"/>
                <a:cs typeface="Arial" panose="020B0604020202020204" pitchFamily="34" charset="0"/>
              </a:rPr>
              <a:t>lants in Belgium (March 2015).</a:t>
            </a:r>
            <a:r>
              <a:rPr lang="en-GB" sz="1400" b="1" baseline="30000" noProof="0" dirty="0">
                <a:solidFill>
                  <a:schemeClr val="tx1"/>
                </a:solidFill>
                <a:effectLst/>
                <a:latin typeface="Arial" panose="020B0604020202020204" pitchFamily="34" charset="0"/>
                <a:cs typeface="Arial" panose="020B0604020202020204" pitchFamily="34" charset="0"/>
              </a:rPr>
              <a:t>1</a:t>
            </a:r>
            <a:r>
              <a:rPr lang="en-GB" sz="1400" b="0" i="1" noProof="0" dirty="0">
                <a:solidFill>
                  <a:schemeClr val="tx1"/>
                </a:solidFill>
                <a:effectLst/>
                <a:latin typeface="Arial" panose="020B0604020202020204" pitchFamily="34" charset="0"/>
                <a:cs typeface="Arial" panose="020B0604020202020204" pitchFamily="34" charset="0"/>
              </a:rPr>
              <a:t> </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172E9355-FD06-28E7-BAAC-A25DBCA4B66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154</a:t>
            </a:fld>
            <a:endParaRPr lang="en-GB" spc="80" noProof="0" dirty="0"/>
          </a:p>
        </p:txBody>
      </p:sp>
      <p:sp>
        <p:nvSpPr>
          <p:cNvPr id="6" name="TextBox 19">
            <a:extLst>
              <a:ext uri="{FF2B5EF4-FFF2-40B4-BE49-F238E27FC236}">
                <a16:creationId xmlns:a16="http://schemas.microsoft.com/office/drawing/2014/main" id="{BCA416E5-912B-5DB3-BBB5-F55B24B0269D}"/>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Installed hydroelectricity capacity in Belgium</a:t>
            </a:r>
          </a:p>
        </p:txBody>
      </p:sp>
      <p:grpSp>
        <p:nvGrpSpPr>
          <p:cNvPr id="8" name="Groupe 7">
            <a:extLst>
              <a:ext uri="{FF2B5EF4-FFF2-40B4-BE49-F238E27FC236}">
                <a16:creationId xmlns:a16="http://schemas.microsoft.com/office/drawing/2014/main" id="{705799CB-CCC7-5BD7-8C18-51B1473684D0}"/>
              </a:ext>
            </a:extLst>
          </p:cNvPr>
          <p:cNvGrpSpPr/>
          <p:nvPr/>
        </p:nvGrpSpPr>
        <p:grpSpPr>
          <a:xfrm>
            <a:off x="2834869" y="3396840"/>
            <a:ext cx="5023329" cy="3639854"/>
            <a:chOff x="2834869" y="3454715"/>
            <a:chExt cx="5023329" cy="3639854"/>
          </a:xfrm>
        </p:grpSpPr>
        <p:pic>
          <p:nvPicPr>
            <p:cNvPr id="2052" name="Picture 4" descr="img">
              <a:extLst>
                <a:ext uri="{FF2B5EF4-FFF2-40B4-BE49-F238E27FC236}">
                  <a16:creationId xmlns:a16="http://schemas.microsoft.com/office/drawing/2014/main" id="{B9648131-7B0A-AB24-F090-B559612D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869" y="3454715"/>
              <a:ext cx="5023328" cy="36398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1BE19B-73A6-0F3D-9E35-7073FF5F235C}"/>
                </a:ext>
              </a:extLst>
            </p:cNvPr>
            <p:cNvSpPr/>
            <p:nvPr/>
          </p:nvSpPr>
          <p:spPr>
            <a:xfrm>
              <a:off x="2834870" y="3454715"/>
              <a:ext cx="5023328" cy="363985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3FC5FC23-15F3-97EF-03BE-603D44A91336}"/>
              </a:ext>
            </a:extLst>
          </p:cNvPr>
          <p:cNvSpPr txBox="1"/>
          <p:nvPr/>
        </p:nvSpPr>
        <p:spPr>
          <a:xfrm>
            <a:off x="57875" y="7697672"/>
            <a:ext cx="6555576" cy="261610"/>
          </a:xfrm>
          <a:prstGeom prst="rect">
            <a:avLst/>
          </a:prstGeom>
          <a:noFill/>
        </p:spPr>
        <p:txBody>
          <a:bodyPr wrap="square">
            <a:spAutoFit/>
          </a:bodyPr>
          <a:lstStyle/>
          <a:p>
            <a:pPr algn="l" rtl="0"/>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1"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Observatoire l’hydroélectricité - Energie Commune. (2023, November 14). Energie Commune.</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20526579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92A73A57-C656-DB57-E9E5-B99D74377E01}"/>
                  </a:ext>
                </a:extLst>
              </p:cNvPr>
              <p:cNvSpPr txBox="1"/>
              <p:nvPr/>
            </p:nvSpPr>
            <p:spPr>
              <a:xfrm>
                <a:off x="483146" y="5427463"/>
                <a:ext cx="9649193" cy="1914307"/>
              </a:xfrm>
              <a:prstGeom prst="rect">
                <a:avLst/>
              </a:prstGeom>
              <a:noFill/>
            </p:spPr>
            <p:txBody>
              <a:bodyPr wrap="square">
                <a:spAutoFit/>
              </a:bodyPr>
              <a:lstStyle/>
              <a:p>
                <a:pPr algn="just"/>
                <a:r>
                  <a:rPr lang="en-GB" sz="2000" b="0" i="0" noProof="0" dirty="0">
                    <a:solidFill>
                      <a:srgbClr val="0D0D0D"/>
                    </a:solidFill>
                    <a:effectLst/>
                    <a:latin typeface="Arial" panose="020B0604020202020204" pitchFamily="34" charset="0"/>
                    <a:cs typeface="Arial" panose="020B0604020202020204" pitchFamily="34" charset="0"/>
                  </a:rPr>
                  <a:t>The average annual production </a:t>
                </a:r>
                <a:r>
                  <a:rPr lang="en-GB" sz="2000" noProof="0" dirty="0">
                    <a:latin typeface="Arial" panose="020B0604020202020204" pitchFamily="34" charset="0"/>
                    <a:cs typeface="Arial" panose="020B0604020202020204" pitchFamily="34" charset="0"/>
                  </a:rPr>
                  <a:t>from hydroelectric power plants </a:t>
                </a:r>
                <a:r>
                  <a:rPr lang="en-GB" sz="2000" b="0" i="0" noProof="0" dirty="0">
                    <a:solidFill>
                      <a:srgbClr val="0D0D0D"/>
                    </a:solidFill>
                    <a:effectLst/>
                    <a:latin typeface="Arial" panose="020B0604020202020204" pitchFamily="34" charset="0"/>
                    <a:cs typeface="Arial" panose="020B0604020202020204" pitchFamily="34" charset="0"/>
                  </a:rPr>
                  <a:t>from 2012 to 2022 was </a:t>
                </a:r>
                <a:r>
                  <a:rPr lang="en-GB" sz="2000" i="0" noProof="0" dirty="0">
                    <a:solidFill>
                      <a:srgbClr val="0D0D0D"/>
                    </a:solidFill>
                    <a:effectLst/>
                    <a:latin typeface="Arial" panose="020B0604020202020204" pitchFamily="34" charset="0"/>
                    <a:cs typeface="Arial" panose="020B0604020202020204" pitchFamily="34" charset="0"/>
                  </a:rPr>
                  <a:t>320 GWh</a:t>
                </a:r>
                <a:r>
                  <a:rPr lang="en-GB" sz="2000" b="0" i="0" noProof="0" dirty="0">
                    <a:solidFill>
                      <a:srgbClr val="0D0D0D"/>
                    </a:solidFill>
                    <a:effectLst/>
                    <a:latin typeface="Arial" panose="020B0604020202020204" pitchFamily="34" charset="0"/>
                    <a:cs typeface="Arial" panose="020B0604020202020204" pitchFamily="34" charset="0"/>
                  </a:rPr>
                  <a:t>.</a:t>
                </a:r>
              </a:p>
              <a:p>
                <a:pPr algn="l"/>
                <a:endParaRPr lang="en-GB" sz="1000" b="0" i="0" noProof="0" dirty="0">
                  <a:solidFill>
                    <a:srgbClr val="0D0D0D"/>
                  </a:solidFill>
                  <a:effectLst/>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This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corresponds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to</m:t>
                      </m:r>
                      <m:r>
                        <m:rPr>
                          <m:nor/>
                        </m:rPr>
                        <a:rPr lang="en-GB" sz="2000" b="0" i="0" noProof="0" smtClean="0">
                          <a:latin typeface="Arial" panose="020B0604020202020204" pitchFamily="34" charset="0"/>
                          <a:cs typeface="Arial" panose="020B0604020202020204" pitchFamily="34" charset="0"/>
                        </a:rPr>
                        <m:t>: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320 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solidFill>
                                <a:srgbClr val="0D0D0D"/>
                              </a:solidFill>
                              <a:latin typeface="Arial" panose="020B0604020202020204" pitchFamily="34" charset="0"/>
                              <a:cs typeface="Arial" panose="020B0604020202020204" pitchFamily="34" charset="0"/>
                            </a:rPr>
                            <m:t>1</m:t>
                          </m:r>
                          <m:r>
                            <m:rPr>
                              <m:nor/>
                            </m:rPr>
                            <a:rPr lang="en-GB" sz="2000" b="0" i="0" noProof="0" smtClean="0">
                              <a:solidFill>
                                <a:srgbClr val="0D0D0D"/>
                              </a:solidFill>
                              <a:latin typeface="Arial" panose="020B0604020202020204" pitchFamily="34" charset="0"/>
                              <a:cs typeface="Arial" panose="020B0604020202020204" pitchFamily="34" charset="0"/>
                            </a:rPr>
                            <m:t>0</m:t>
                          </m:r>
                          <m:r>
                            <m:rPr>
                              <m:nor/>
                            </m:rPr>
                            <a:rPr lang="en-GB" sz="2000" b="0" i="0" baseline="30000" noProof="0" smtClean="0">
                              <a:solidFill>
                                <a:srgbClr val="0D0D0D"/>
                              </a:solidFill>
                              <a:latin typeface="Arial" panose="020B0604020202020204" pitchFamily="34" charset="0"/>
                              <a:cs typeface="Arial" panose="020B0604020202020204" pitchFamily="34" charset="0"/>
                            </a:rPr>
                            <m:t>6</m:t>
                          </m:r>
                          <m:r>
                            <a:rPr lang="en-GB" sz="2000" b="0" i="1" noProof="0" smtClean="0">
                              <a:solidFill>
                                <a:srgbClr val="0D0D0D"/>
                              </a:solidFill>
                              <a:latin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m:t>
                          </m:r>
                          <m:r>
                            <m:rPr>
                              <m:nor/>
                            </m:rPr>
                            <a:rPr lang="en-GB" sz="2000" noProof="0" smtClean="0">
                              <a:solidFill>
                                <a:srgbClr val="0D0D0D"/>
                              </a:solidFill>
                              <a:latin typeface="Arial" panose="020B0604020202020204" pitchFamily="34" charset="0"/>
                              <a:cs typeface="Arial" panose="020B0604020202020204" pitchFamily="34" charset="0"/>
                            </a:rPr>
                            <m:t>h</m:t>
                          </m:r>
                        </m:num>
                        <m:den>
                          <m:r>
                            <m:rPr>
                              <m:nor/>
                            </m:rPr>
                            <a:rPr lang="en-GB" sz="2000" noProof="0" smtClean="0">
                              <a:solidFill>
                                <a:srgbClr val="0D0D0D"/>
                              </a:solidFill>
                              <a:latin typeface="Arial" panose="020B0604020202020204" pitchFamily="34" charset="0"/>
                              <a:cs typeface="Arial" panose="020B0604020202020204" pitchFamily="34" charset="0"/>
                            </a:rPr>
                            <m:t>11.7 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corps)"/>
                            </a:rPr>
                            <m:t>10</m:t>
                          </m:r>
                          <m:r>
                            <m:rPr>
                              <m:nor/>
                            </m:rPr>
                            <a:rPr lang="en-GB" sz="2000" baseline="30000" noProof="0">
                              <a:latin typeface="Arial (corps)"/>
                            </a:rPr>
                            <m:t>6</m:t>
                          </m:r>
                          <m:r>
                            <m:rPr>
                              <m:nor/>
                            </m:rPr>
                            <a:rPr lang="en-GB" sz="2000" b="0" i="0" baseline="30000" noProof="0" smtClean="0">
                              <a:latin typeface="Arial (corps)"/>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365</m:t>
                          </m:r>
                        </m:den>
                      </m:f>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0.075 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b="0" i="0" noProof="0" smtClean="0">
                          <a:latin typeface="Arial" panose="020B0604020202020204" pitchFamily="34" charset="0"/>
                          <a:cs typeface="Arial" panose="020B0604020202020204" pitchFamily="34" charset="0"/>
                        </a:rPr>
                        <m:t>.</m:t>
                      </m:r>
                    </m:oMath>
                  </m:oMathPara>
                </a14:m>
                <a:endParaRPr lang="en-GB" sz="2000" i="1" noProof="0" dirty="0">
                  <a:solidFill>
                    <a:srgbClr val="0D0D0D"/>
                  </a:solidFill>
                  <a:latin typeface="Cambria Math" panose="02040503050406030204" pitchFamily="18" charset="0"/>
                  <a:cs typeface="Arial" panose="020B0604020202020204" pitchFamily="34" charset="0"/>
                </a:endParaRPr>
              </a:p>
              <a:p>
                <a:endParaRPr lang="en-GB" sz="1000" i="1" noProof="0" dirty="0">
                  <a:solidFill>
                    <a:srgbClr val="0D0D0D"/>
                  </a:solidFill>
                  <a:latin typeface="Cambria Math" panose="02040503050406030204" pitchFamily="18" charset="0"/>
                  <a:cs typeface="Arial" panose="020B0604020202020204" pitchFamily="34" charset="0"/>
                </a:endParaRPr>
              </a:p>
              <a:p>
                <a:r>
                  <a:rPr lang="en-GB" sz="2000" noProof="0" dirty="0">
                    <a:solidFill>
                      <a:srgbClr val="0D0D0D"/>
                    </a:solidFill>
                    <a:latin typeface="Arial" panose="020B0604020202020204" pitchFamily="34" charset="0"/>
                    <a:cs typeface="Arial" panose="020B0604020202020204" pitchFamily="34" charset="0"/>
                  </a:rPr>
                  <a:t>As we can see, our 1 kWh/pers/d estimate for the balance sheet was very optimistic.</a:t>
                </a:r>
              </a:p>
            </p:txBody>
          </p:sp>
        </mc:Choice>
        <mc:Fallback xmlns="">
          <p:sp>
            <p:nvSpPr>
              <p:cNvPr id="2" name="ZoneTexte 1">
                <a:extLst>
                  <a:ext uri="{FF2B5EF4-FFF2-40B4-BE49-F238E27FC236}">
                    <a16:creationId xmlns:a16="http://schemas.microsoft.com/office/drawing/2014/main" id="{92A73A57-C656-DB57-E9E5-B99D74377E01}"/>
                  </a:ext>
                </a:extLst>
              </p:cNvPr>
              <p:cNvSpPr txBox="1">
                <a:spLocks noRot="1" noChangeAspect="1" noMove="1" noResize="1" noEditPoints="1" noAdjustHandles="1" noChangeArrowheads="1" noChangeShapeType="1" noTextEdit="1"/>
              </p:cNvSpPr>
              <p:nvPr/>
            </p:nvSpPr>
            <p:spPr>
              <a:xfrm>
                <a:off x="483146" y="5427463"/>
                <a:ext cx="9649193" cy="1914307"/>
              </a:xfrm>
              <a:prstGeom prst="rect">
                <a:avLst/>
              </a:prstGeom>
              <a:blipFill>
                <a:blip r:embed="rId2"/>
                <a:stretch>
                  <a:fillRect l="-632" t="-1274" r="-695" b="-5096"/>
                </a:stretch>
              </a:blipFill>
            </p:spPr>
            <p:txBody>
              <a:bodyPr/>
              <a:lstStyle/>
              <a:p>
                <a:r>
                  <a:rPr lang="en-US">
                    <a:noFill/>
                  </a:rPr>
                  <a:t> </a:t>
                </a:r>
              </a:p>
            </p:txBody>
          </p:sp>
        </mc:Fallback>
      </mc:AlternateContent>
      <p:sp>
        <p:nvSpPr>
          <p:cNvPr id="7" name="object 2">
            <a:extLst>
              <a:ext uri="{FF2B5EF4-FFF2-40B4-BE49-F238E27FC236}">
                <a16:creationId xmlns:a16="http://schemas.microsoft.com/office/drawing/2014/main" id="{0269B0BA-E1A2-CAC6-DD63-F69CD22F92D3}"/>
              </a:ext>
            </a:extLst>
          </p:cNvPr>
          <p:cNvSpPr txBox="1">
            <a:spLocks/>
          </p:cNvSpPr>
          <p:nvPr/>
        </p:nvSpPr>
        <p:spPr>
          <a:xfrm>
            <a:off x="635000" y="387724"/>
            <a:ext cx="8879840"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noProof="0" dirty="0">
                <a:solidFill>
                  <a:schemeClr val="tx1"/>
                </a:solidFill>
              </a:rPr>
              <a:t>Hydroelectricity production in Belgium</a:t>
            </a:r>
          </a:p>
        </p:txBody>
      </p:sp>
      <p:grpSp>
        <p:nvGrpSpPr>
          <p:cNvPr id="6" name="Groupe 5">
            <a:extLst>
              <a:ext uri="{FF2B5EF4-FFF2-40B4-BE49-F238E27FC236}">
                <a16:creationId xmlns:a16="http://schemas.microsoft.com/office/drawing/2014/main" id="{D1462961-4F91-64F5-6B93-F5F8127EBF40}"/>
              </a:ext>
            </a:extLst>
          </p:cNvPr>
          <p:cNvGrpSpPr/>
          <p:nvPr/>
        </p:nvGrpSpPr>
        <p:grpSpPr>
          <a:xfrm>
            <a:off x="2523009" y="1221416"/>
            <a:ext cx="5647381" cy="3351464"/>
            <a:chOff x="2374900" y="1282901"/>
            <a:chExt cx="5844540" cy="3468469"/>
          </a:xfrm>
        </p:grpSpPr>
        <p:pic>
          <p:nvPicPr>
            <p:cNvPr id="4" name="Image 3">
              <a:extLst>
                <a:ext uri="{FF2B5EF4-FFF2-40B4-BE49-F238E27FC236}">
                  <a16:creationId xmlns:a16="http://schemas.microsoft.com/office/drawing/2014/main" id="{5EC463CF-DCBF-9DCD-7798-F2899E69E29E}"/>
                </a:ext>
              </a:extLst>
            </p:cNvPr>
            <p:cNvPicPr>
              <a:picLocks noChangeAspect="1"/>
            </p:cNvPicPr>
            <p:nvPr/>
          </p:nvPicPr>
          <p:blipFill rotWithShape="1">
            <a:blip r:embed="rId3"/>
            <a:srcRect t="12059" r="30461"/>
            <a:stretch/>
          </p:blipFill>
          <p:spPr>
            <a:xfrm>
              <a:off x="2670175" y="1404720"/>
              <a:ext cx="5353050" cy="3230981"/>
            </a:xfrm>
            <a:prstGeom prst="rect">
              <a:avLst/>
            </a:prstGeom>
          </p:spPr>
        </p:pic>
        <p:sp>
          <p:nvSpPr>
            <p:cNvPr id="8" name="Rectangle 7">
              <a:extLst>
                <a:ext uri="{FF2B5EF4-FFF2-40B4-BE49-F238E27FC236}">
                  <a16:creationId xmlns:a16="http://schemas.microsoft.com/office/drawing/2014/main" id="{EA85057B-7487-B179-CC1D-FEE87E3631B3}"/>
                </a:ext>
              </a:extLst>
            </p:cNvPr>
            <p:cNvSpPr/>
            <p:nvPr/>
          </p:nvSpPr>
          <p:spPr>
            <a:xfrm>
              <a:off x="2374900" y="1282901"/>
              <a:ext cx="5844540" cy="346846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0" name="ZoneTexte 9">
            <a:extLst>
              <a:ext uri="{FF2B5EF4-FFF2-40B4-BE49-F238E27FC236}">
                <a16:creationId xmlns:a16="http://schemas.microsoft.com/office/drawing/2014/main" id="{4CEEA064-2581-9BB4-8A6E-3BAA38B3B088}"/>
              </a:ext>
            </a:extLst>
          </p:cNvPr>
          <p:cNvSpPr txBox="1"/>
          <p:nvPr/>
        </p:nvSpPr>
        <p:spPr>
          <a:xfrm>
            <a:off x="2374900" y="4648182"/>
            <a:ext cx="5844540"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Evolution of electricity production (in GWh) from hydroelectric power plants in relation to precipitation (in mm) in Belgium (2012-2022).</a:t>
            </a:r>
            <a:r>
              <a:rPr lang="en-GB" sz="1400" b="1" baseline="30000" noProof="0" dirty="0">
                <a:latin typeface="Arial" panose="020B0604020202020204" pitchFamily="34" charset="0"/>
                <a:cs typeface="Arial" panose="020B0604020202020204" pitchFamily="34" charset="0"/>
              </a:rPr>
              <a:t>1</a:t>
            </a:r>
          </a:p>
        </p:txBody>
      </p:sp>
      <p:sp>
        <p:nvSpPr>
          <p:cNvPr id="3" name="Slide Number Placeholder 6">
            <a:extLst>
              <a:ext uri="{FF2B5EF4-FFF2-40B4-BE49-F238E27FC236}">
                <a16:creationId xmlns:a16="http://schemas.microsoft.com/office/drawing/2014/main" id="{54598E7C-07DD-43B2-A86A-793E5141232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155</a:t>
            </a:fld>
            <a:endParaRPr lang="en-GB" spc="80" noProof="0" dirty="0"/>
          </a:p>
        </p:txBody>
      </p:sp>
      <p:sp>
        <p:nvSpPr>
          <p:cNvPr id="5" name="ZoneTexte 4">
            <a:extLst>
              <a:ext uri="{FF2B5EF4-FFF2-40B4-BE49-F238E27FC236}">
                <a16:creationId xmlns:a16="http://schemas.microsoft.com/office/drawing/2014/main" id="{AEDE1D04-7E19-046D-BDFB-5731A64F272B}"/>
              </a:ext>
            </a:extLst>
          </p:cNvPr>
          <p:cNvSpPr txBox="1"/>
          <p:nvPr/>
        </p:nvSpPr>
        <p:spPr>
          <a:xfrm>
            <a:off x="10633" y="7696774"/>
            <a:ext cx="6698974" cy="261610"/>
          </a:xfrm>
          <a:prstGeom prst="rect">
            <a:avLst/>
          </a:prstGeom>
          <a:noFill/>
        </p:spPr>
        <p:txBody>
          <a:bodyPr wrap="square">
            <a:spAutoFit/>
          </a:bodyPr>
          <a:lstStyle/>
          <a:p>
            <a:pPr algn="l" rtl="0"/>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1"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4"/>
              </a:rPr>
              <a:t>Observatoire l’hydroélectricité - Energie Commune. (2023, November 14). Energie Commune.</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19087131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E1B34FCF-2913-D924-604B-6125381B2697}"/>
              </a:ext>
            </a:extLst>
          </p:cNvPr>
          <p:cNvGrpSpPr/>
          <p:nvPr/>
        </p:nvGrpSpPr>
        <p:grpSpPr>
          <a:xfrm>
            <a:off x="2913454" y="3721100"/>
            <a:ext cx="4866492" cy="3260464"/>
            <a:chOff x="2735744" y="3390809"/>
            <a:chExt cx="5221912" cy="3498589"/>
          </a:xfrm>
        </p:grpSpPr>
        <p:pic>
          <p:nvPicPr>
            <p:cNvPr id="9218" name="Picture 2">
              <a:extLst>
                <a:ext uri="{FF2B5EF4-FFF2-40B4-BE49-F238E27FC236}">
                  <a16:creationId xmlns:a16="http://schemas.microsoft.com/office/drawing/2014/main" id="{280B41E8-8E58-A49F-30C9-8FA219C6B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744" y="3390810"/>
              <a:ext cx="5221912" cy="34985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911D54C-DF9E-5899-3C14-CC4B97D85AF6}"/>
                </a:ext>
              </a:extLst>
            </p:cNvPr>
            <p:cNvSpPr/>
            <p:nvPr/>
          </p:nvSpPr>
          <p:spPr>
            <a:xfrm>
              <a:off x="2735744" y="3390809"/>
              <a:ext cx="5221912" cy="349858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Slide Number Placeholder 6">
            <a:extLst>
              <a:ext uri="{FF2B5EF4-FFF2-40B4-BE49-F238E27FC236}">
                <a16:creationId xmlns:a16="http://schemas.microsoft.com/office/drawing/2014/main" id="{DFD513BD-FBD2-424B-4AEC-31C05E44FC2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156</a:t>
            </a:fld>
            <a:endParaRPr lang="en-GB" spc="80" noProof="0" dirty="0"/>
          </a:p>
        </p:txBody>
      </p:sp>
      <p:sp>
        <p:nvSpPr>
          <p:cNvPr id="10" name="ZoneTexte 9">
            <a:extLst>
              <a:ext uri="{FF2B5EF4-FFF2-40B4-BE49-F238E27FC236}">
                <a16:creationId xmlns:a16="http://schemas.microsoft.com/office/drawing/2014/main" id="{55314875-6359-EC30-BB83-45A9C15ABCF3}"/>
              </a:ext>
            </a:extLst>
          </p:cNvPr>
          <p:cNvSpPr txBox="1"/>
          <p:nvPr/>
        </p:nvSpPr>
        <p:spPr>
          <a:xfrm>
            <a:off x="560729" y="1363863"/>
            <a:ext cx="9571609" cy="1938992"/>
          </a:xfrm>
          <a:prstGeom prst="rect">
            <a:avLst/>
          </a:prstGeom>
          <a:noFill/>
        </p:spPr>
        <p:txBody>
          <a:bodyPr wrap="square">
            <a:spAutoFit/>
          </a:bodyPr>
          <a:lstStyle/>
          <a:p>
            <a:pPr algn="just"/>
            <a:r>
              <a:rPr lang="en-GB" sz="2000" noProof="0" dirty="0"/>
              <a:t>The Three Gorges Dam, located on the Yangtze River in China, is the world's largest power station in terms of installed capacity, with a total capacity of 22.5 GW. China has a population of 1.412 billion people.</a:t>
            </a:r>
          </a:p>
          <a:p>
            <a:pPr algn="just"/>
            <a:endParaRPr lang="en-GB" sz="2000" noProof="0" dirty="0"/>
          </a:p>
          <a:p>
            <a:pPr algn="just"/>
            <a:r>
              <a:rPr lang="en-GB" sz="2000" noProof="0" dirty="0"/>
              <a:t>Assuming the dam operates at a constant capacity factor of 60%, calculate the energy produced per person per day in China.</a:t>
            </a:r>
          </a:p>
        </p:txBody>
      </p:sp>
      <p:sp>
        <p:nvSpPr>
          <p:cNvPr id="12" name="TextBox 19">
            <a:extLst>
              <a:ext uri="{FF2B5EF4-FFF2-40B4-BE49-F238E27FC236}">
                <a16:creationId xmlns:a16="http://schemas.microsoft.com/office/drawing/2014/main" id="{A8B260D7-CD23-2A50-1D31-6C2BC634E9B1}"/>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2:</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7F9D956C-8ECE-EF2B-926C-245FA2871655}"/>
              </a:ext>
            </a:extLst>
          </p:cNvPr>
          <p:cNvSpPr txBox="1"/>
          <p:nvPr/>
        </p:nvSpPr>
        <p:spPr>
          <a:xfrm>
            <a:off x="560730" y="2449984"/>
            <a:ext cx="9332238" cy="2246769"/>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The installed capacity of the dam is 22.5 GW. Therefore, the daily electricity produced, assuming a capacity factor of 0.6, is equal to: </a:t>
            </a: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t>The energy produced per person per day is obtained by dividing the </a:t>
            </a:r>
            <a:r>
              <a:rPr lang="en-GB" sz="2000" noProof="0" dirty="0">
                <a:latin typeface="Arial" panose="020B0604020202020204" pitchFamily="34" charset="0"/>
                <a:cs typeface="Arial" panose="020B0604020202020204" pitchFamily="34" charset="0"/>
              </a:rPr>
              <a:t>daily electricity produced by the total population in China, and is equal to:</a:t>
            </a:r>
          </a:p>
        </p:txBody>
      </p:sp>
      <p:sp>
        <p:nvSpPr>
          <p:cNvPr id="2" name="Slide Number Placeholder 6">
            <a:extLst>
              <a:ext uri="{FF2B5EF4-FFF2-40B4-BE49-F238E27FC236}">
                <a16:creationId xmlns:a16="http://schemas.microsoft.com/office/drawing/2014/main" id="{7BD64AC9-D076-6FD4-D2CF-69471D86E0E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157</a:t>
            </a:fld>
            <a:endParaRPr lang="en-GB" spc="80" noProof="0" dirty="0"/>
          </a:p>
        </p:txBody>
      </p:sp>
      <p:sp>
        <p:nvSpPr>
          <p:cNvPr id="5" name="TextBox 19">
            <a:extLst>
              <a:ext uri="{FF2B5EF4-FFF2-40B4-BE49-F238E27FC236}">
                <a16:creationId xmlns:a16="http://schemas.microsoft.com/office/drawing/2014/main" id="{D5BB1C9E-0003-F49C-B52C-8B67969ADAEB}"/>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A2FB5078-3B59-1D3F-6134-1495C80920E8}"/>
                  </a:ext>
                </a:extLst>
              </p:cNvPr>
              <p:cNvSpPr txBox="1"/>
              <p:nvPr/>
            </p:nvSpPr>
            <p:spPr>
              <a:xfrm>
                <a:off x="560730" y="4824525"/>
                <a:ext cx="534817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324 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corps)"/>
                            </a:rPr>
                            <m:t>10</m:t>
                          </m:r>
                          <m:r>
                            <m:rPr>
                              <m:nor/>
                            </m:rPr>
                            <a:rPr lang="en-GB" sz="2000" b="0" i="0" baseline="30000" noProof="0" smtClean="0">
                              <a:latin typeface="Arial (corps)"/>
                            </a:rPr>
                            <m:t>9</m:t>
                          </m:r>
                        </m:num>
                        <m:den>
                          <m:r>
                            <m:rPr>
                              <m:nor/>
                            </m:rPr>
                            <a:rPr lang="en-GB" sz="2000" b="0" i="0" noProof="0" smtClean="0">
                              <a:latin typeface="Arial" panose="020B0604020202020204" pitchFamily="34" charset="0"/>
                              <a:cs typeface="Arial" panose="020B0604020202020204" pitchFamily="34" charset="0"/>
                            </a:rPr>
                            <m:t>1.412 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30000" noProof="0" smtClean="0">
                              <a:latin typeface="Arial" panose="020B0604020202020204" pitchFamily="34" charset="0"/>
                              <a:ea typeface="Cambria Math" panose="02040503050406030204" pitchFamily="18" charset="0"/>
                              <a:cs typeface="Arial" panose="020B0604020202020204" pitchFamily="34" charset="0"/>
                            </a:rPr>
                            <m:t>9</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1,000</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0.23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noProof="0" dirty="0"/>
              </a:p>
            </p:txBody>
          </p:sp>
        </mc:Choice>
        <mc:Fallback xmlns="">
          <p:sp>
            <p:nvSpPr>
              <p:cNvPr id="4" name="ZoneTexte 3">
                <a:extLst>
                  <a:ext uri="{FF2B5EF4-FFF2-40B4-BE49-F238E27FC236}">
                    <a16:creationId xmlns:a16="http://schemas.microsoft.com/office/drawing/2014/main" id="{A2FB5078-3B59-1D3F-6134-1495C80920E8}"/>
                  </a:ext>
                </a:extLst>
              </p:cNvPr>
              <p:cNvSpPr txBox="1">
                <a:spLocks noRot="1" noChangeAspect="1" noMove="1" noResize="1" noEditPoints="1" noAdjustHandles="1" noChangeArrowheads="1" noChangeShapeType="1" noTextEdit="1"/>
              </p:cNvSpPr>
              <p:nvPr/>
            </p:nvSpPr>
            <p:spPr>
              <a:xfrm>
                <a:off x="560730" y="4824525"/>
                <a:ext cx="5348176" cy="716286"/>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5961B20-BE95-5B5D-83F6-3BD861F9CD68}"/>
                  </a:ext>
                </a:extLst>
              </p:cNvPr>
              <p:cNvSpPr txBox="1"/>
              <p:nvPr/>
            </p:nvSpPr>
            <p:spPr>
              <a:xfrm>
                <a:off x="560730" y="3388702"/>
                <a:ext cx="5348176" cy="40011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22.5 GW </a:t>
                </a:r>
                <a14:m>
                  <m:oMath xmlns:m="http://schemas.openxmlformats.org/officeDocument/2006/math">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24 h </a:t>
                </a:r>
                <a14:m>
                  <m:oMath xmlns:m="http://schemas.openxmlformats.org/officeDocument/2006/math">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0.6 </a:t>
                </a:r>
                <a14:m>
                  <m:oMath xmlns:m="http://schemas.openxmlformats.org/officeDocument/2006/math">
                    <m:r>
                      <a:rPr lang="en-GB" sz="2000" i="1" noProof="0" smtClean="0">
                        <a:latin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324 GWh.</a:t>
                </a:r>
              </a:p>
            </p:txBody>
          </p:sp>
        </mc:Choice>
        <mc:Fallback xmlns="">
          <p:sp>
            <p:nvSpPr>
              <p:cNvPr id="7" name="ZoneTexte 6">
                <a:extLst>
                  <a:ext uri="{FF2B5EF4-FFF2-40B4-BE49-F238E27FC236}">
                    <a16:creationId xmlns:a16="http://schemas.microsoft.com/office/drawing/2014/main" id="{25961B20-BE95-5B5D-83F6-3BD861F9CD68}"/>
                  </a:ext>
                </a:extLst>
              </p:cNvPr>
              <p:cNvSpPr txBox="1">
                <a:spLocks noRot="1" noChangeAspect="1" noMove="1" noResize="1" noEditPoints="1" noAdjustHandles="1" noChangeArrowheads="1" noChangeShapeType="1" noTextEdit="1"/>
              </p:cNvSpPr>
              <p:nvPr/>
            </p:nvSpPr>
            <p:spPr>
              <a:xfrm>
                <a:off x="560730" y="3388702"/>
                <a:ext cx="5348176" cy="400110"/>
              </a:xfrm>
              <a:prstGeom prst="rect">
                <a:avLst/>
              </a:prstGeom>
              <a:blipFill>
                <a:blip r:embed="rId3"/>
                <a:stretch>
                  <a:fillRect l="-1254" t="-7576" b="-27273"/>
                </a:stretch>
              </a:blipFill>
            </p:spPr>
            <p:txBody>
              <a:bodyPr/>
              <a:lstStyle/>
              <a:p>
                <a:r>
                  <a:rPr lang="en-GB">
                    <a:noFill/>
                  </a:rPr>
                  <a:t> </a:t>
                </a:r>
              </a:p>
            </p:txBody>
          </p:sp>
        </mc:Fallback>
      </mc:AlternateContent>
    </p:spTree>
    <p:extLst>
      <p:ext uri="{BB962C8B-B14F-4D97-AF65-F5344CB8AC3E}">
        <p14:creationId xmlns:p14="http://schemas.microsoft.com/office/powerpoint/2010/main" val="41956576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EAB1C-FC23-4261-28E9-F6E0132B3144}"/>
            </a:ext>
          </a:extLst>
        </p:cNvPr>
        <p:cNvGrpSpPr/>
        <p:nvPr/>
      </p:nvGrpSpPr>
      <p:grpSpPr>
        <a:xfrm>
          <a:off x="0" y="0"/>
          <a:ext cx="0" cy="0"/>
          <a:chOff x="0" y="0"/>
          <a:chExt cx="0" cy="0"/>
        </a:xfrm>
      </p:grpSpPr>
      <p:pic>
        <p:nvPicPr>
          <p:cNvPr id="12" name="Picture 4" descr="How to Light Your Room with LED Lighting - How to Decorate">
            <a:extLst>
              <a:ext uri="{FF2B5EF4-FFF2-40B4-BE49-F238E27FC236}">
                <a16:creationId xmlns:a16="http://schemas.microsoft.com/office/drawing/2014/main" id="{F6FE2386-BF4F-3400-E8B3-2A5C1848F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75" t="5199" r="478"/>
          <a:stretch/>
        </p:blipFill>
        <p:spPr bwMode="auto">
          <a:xfrm>
            <a:off x="6591301" y="3937690"/>
            <a:ext cx="1022378"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A224836C-56AD-CA3A-ED89-92C1D1F2A9A7}"/>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FA08371F-D188-D635-139D-FC95DF4C6287}"/>
              </a:ext>
            </a:extLst>
          </p:cNvPr>
          <p:cNvSpPr txBox="1"/>
          <p:nvPr/>
        </p:nvSpPr>
        <p:spPr>
          <a:xfrm>
            <a:off x="956544" y="835180"/>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C740F4A9-248D-7037-E473-A153664D2471}"/>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10 – Lighting</a:t>
            </a:r>
          </a:p>
        </p:txBody>
      </p:sp>
      <p:sp>
        <p:nvSpPr>
          <p:cNvPr id="8" name="Rectangle 7">
            <a:extLst>
              <a:ext uri="{FF2B5EF4-FFF2-40B4-BE49-F238E27FC236}">
                <a16:creationId xmlns:a16="http://schemas.microsoft.com/office/drawing/2014/main" id="{41F4E39C-B656-392D-C942-E559CFF2FF9B}"/>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BFFCBA12-0727-723F-13DD-81909E931E06}"/>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3" name="Groupe 12">
            <a:extLst>
              <a:ext uri="{FF2B5EF4-FFF2-40B4-BE49-F238E27FC236}">
                <a16:creationId xmlns:a16="http://schemas.microsoft.com/office/drawing/2014/main" id="{97875939-EC01-1032-483A-190FBA949224}"/>
              </a:ext>
            </a:extLst>
          </p:cNvPr>
          <p:cNvGrpSpPr/>
          <p:nvPr/>
        </p:nvGrpSpPr>
        <p:grpSpPr>
          <a:xfrm>
            <a:off x="3079708" y="3937689"/>
            <a:ext cx="4533968" cy="3619117"/>
            <a:chOff x="3232108" y="3781649"/>
            <a:chExt cx="4533968" cy="3619117"/>
          </a:xfrm>
        </p:grpSpPr>
        <p:sp>
          <p:nvSpPr>
            <p:cNvPr id="6" name="TextBox 4">
              <a:extLst>
                <a:ext uri="{FF2B5EF4-FFF2-40B4-BE49-F238E27FC236}">
                  <a16:creationId xmlns:a16="http://schemas.microsoft.com/office/drawing/2014/main" id="{9551EB3A-9072-8A14-C245-E811AFA5097D}"/>
                </a:ext>
              </a:extLst>
            </p:cNvPr>
            <p:cNvSpPr txBox="1"/>
            <p:nvPr/>
          </p:nvSpPr>
          <p:spPr>
            <a:xfrm>
              <a:off x="3232108" y="7185322"/>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Getty Images.</a:t>
              </a:r>
            </a:p>
          </p:txBody>
        </p:sp>
        <p:sp>
          <p:nvSpPr>
            <p:cNvPr id="7" name="Rectangle 6">
              <a:extLst>
                <a:ext uri="{FF2B5EF4-FFF2-40B4-BE49-F238E27FC236}">
                  <a16:creationId xmlns:a16="http://schemas.microsoft.com/office/drawing/2014/main" id="{2C60F25F-9E50-F56B-8B1D-C076772C6D32}"/>
                </a:ext>
              </a:extLst>
            </p:cNvPr>
            <p:cNvSpPr/>
            <p:nvPr/>
          </p:nvSpPr>
          <p:spPr>
            <a:xfrm>
              <a:off x="3232108" y="3781649"/>
              <a:ext cx="4533967" cy="339728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pic>
        <p:nvPicPr>
          <p:cNvPr id="10" name="Picture 4" descr="How to Light Your Room with LED Lighting - How to Decorate">
            <a:extLst>
              <a:ext uri="{FF2B5EF4-FFF2-40B4-BE49-F238E27FC236}">
                <a16:creationId xmlns:a16="http://schemas.microsoft.com/office/drawing/2014/main" id="{8E7E023B-1C2D-B443-1047-D864B2595E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99"/>
          <a:stretch/>
        </p:blipFill>
        <p:spPr bwMode="auto">
          <a:xfrm>
            <a:off x="3885396" y="3940886"/>
            <a:ext cx="2876991" cy="33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Light Your Room with LED Lighting - How to Decorate">
            <a:extLst>
              <a:ext uri="{FF2B5EF4-FFF2-40B4-BE49-F238E27FC236}">
                <a16:creationId xmlns:a16="http://schemas.microsoft.com/office/drawing/2014/main" id="{D4957108-1329-4AAE-723F-A70133157A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99" r="97834"/>
          <a:stretch/>
        </p:blipFill>
        <p:spPr bwMode="auto">
          <a:xfrm>
            <a:off x="3079709" y="3940886"/>
            <a:ext cx="805687" cy="33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488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FE54AE02-10C1-2FD1-A929-3FAD5228F5DE}"/>
              </a:ext>
            </a:extLst>
          </p:cNvPr>
          <p:cNvSpPr txBox="1"/>
          <p:nvPr/>
        </p:nvSpPr>
        <p:spPr>
          <a:xfrm>
            <a:off x="560731" y="1180921"/>
            <a:ext cx="5565580" cy="6247864"/>
          </a:xfrm>
          <a:prstGeom prst="rect">
            <a:avLst/>
          </a:prstGeom>
          <a:noFill/>
        </p:spPr>
        <p:txBody>
          <a:bodyPr wrap="square">
            <a:spAutoFit/>
          </a:bodyPr>
          <a:lstStyle/>
          <a:p>
            <a:pPr algn="just"/>
            <a:r>
              <a:rPr lang="en-GB" sz="2000" noProof="0" dirty="0"/>
              <a:t>Here are the four main types of electric lamp:</a:t>
            </a:r>
          </a:p>
          <a:p>
            <a:pPr algn="just"/>
            <a:endParaRPr lang="en-GB" sz="1000" noProof="0" dirty="0"/>
          </a:p>
          <a:p>
            <a:pPr algn="just"/>
            <a:r>
              <a:rPr lang="en-GB" sz="2000" noProof="0" dirty="0"/>
              <a:t>(a) The incandescent lamp: A filament wire is heated to a high temperature by an electric current, causing it to glow. A halogen lamp is a type of incandescent lamp that contains a small amount of halogen gas to improve efficiency and lifespan.</a:t>
            </a:r>
          </a:p>
          <a:p>
            <a:pPr algn="just"/>
            <a:endParaRPr lang="en-GB" sz="1000" noProof="0" dirty="0"/>
          </a:p>
          <a:p>
            <a:pPr algn="just"/>
            <a:r>
              <a:rPr lang="en-GB" sz="2000" noProof="0" dirty="0"/>
              <a:t>(b) The sodium-vapor lamp: A gas-discharge lamp that uses sodium in an excited state to produce light, commonly used for street lighting, emitting a characteristic yellow colour.</a:t>
            </a:r>
          </a:p>
          <a:p>
            <a:pPr algn="just"/>
            <a:endParaRPr lang="en-GB" sz="1000" noProof="0" dirty="0"/>
          </a:p>
          <a:p>
            <a:pPr algn="just"/>
            <a:r>
              <a:rPr lang="en-GB" sz="2000" noProof="0" dirty="0"/>
              <a:t>(c) The fluorescent lamp: Electricity excites mercury vapor, producing short-wave ultraviolet light, which then causes a phosphor coating to fluoresce, emitting visible light.</a:t>
            </a:r>
          </a:p>
          <a:p>
            <a:pPr algn="just"/>
            <a:endParaRPr lang="en-GB" sz="1000" noProof="0" dirty="0"/>
          </a:p>
          <a:p>
            <a:pPr algn="just"/>
            <a:r>
              <a:rPr lang="en-GB" sz="2000" noProof="0" dirty="0"/>
              <a:t>(d) The LED lamp: A solid-state lamp that uses light-emitting diodes (LEDs) to produce light efficiently and with a long lifespan.</a:t>
            </a:r>
          </a:p>
        </p:txBody>
      </p:sp>
      <p:sp>
        <p:nvSpPr>
          <p:cNvPr id="2" name="Slide Number Placeholder 6">
            <a:extLst>
              <a:ext uri="{FF2B5EF4-FFF2-40B4-BE49-F238E27FC236}">
                <a16:creationId xmlns:a16="http://schemas.microsoft.com/office/drawing/2014/main" id="{2959D013-5FEB-6E9C-67F6-177A17A4024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159</a:t>
            </a:fld>
            <a:endParaRPr lang="en-GB" spc="80" noProof="0" dirty="0"/>
          </a:p>
        </p:txBody>
      </p:sp>
      <p:sp>
        <p:nvSpPr>
          <p:cNvPr id="3" name="TextBox 19">
            <a:extLst>
              <a:ext uri="{FF2B5EF4-FFF2-40B4-BE49-F238E27FC236}">
                <a16:creationId xmlns:a16="http://schemas.microsoft.com/office/drawing/2014/main" id="{34256DEE-5568-6925-9DA1-B8666E1B4467}"/>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t>Types of electric lamp</a:t>
            </a:r>
            <a:endParaRPr lang="en-GB" sz="2400" b="1" noProof="0" dirty="0">
              <a:solidFill>
                <a:schemeClr val="tx1"/>
              </a:solidFill>
            </a:endParaRPr>
          </a:p>
        </p:txBody>
      </p:sp>
      <p:grpSp>
        <p:nvGrpSpPr>
          <p:cNvPr id="5" name="Groupe 4">
            <a:extLst>
              <a:ext uri="{FF2B5EF4-FFF2-40B4-BE49-F238E27FC236}">
                <a16:creationId xmlns:a16="http://schemas.microsoft.com/office/drawing/2014/main" id="{2AE29D6D-39FE-1205-3FAB-D62D632B74D1}"/>
              </a:ext>
            </a:extLst>
          </p:cNvPr>
          <p:cNvGrpSpPr/>
          <p:nvPr/>
        </p:nvGrpSpPr>
        <p:grpSpPr>
          <a:xfrm>
            <a:off x="6396284" y="1312947"/>
            <a:ext cx="3476923" cy="6006961"/>
            <a:chOff x="6465728" y="1192494"/>
            <a:chExt cx="3476923" cy="6006961"/>
          </a:xfrm>
        </p:grpSpPr>
        <p:pic>
          <p:nvPicPr>
            <p:cNvPr id="6146" name="Picture 2" descr="Lampe à incandescence — Wikipédia">
              <a:extLst>
                <a:ext uri="{FF2B5EF4-FFF2-40B4-BE49-F238E27FC236}">
                  <a16:creationId xmlns:a16="http://schemas.microsoft.com/office/drawing/2014/main" id="{1BF4A1F9-043C-49EF-BCC6-55B8DF4A4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5283" y="1410435"/>
              <a:ext cx="1209065" cy="16125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5164A6BF-40C8-7876-B1CF-BD1FC0847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412" y="1448801"/>
              <a:ext cx="530398" cy="21099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AFF03C06-3E30-633B-EE82-B9DE06A9FA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79533" y="3475547"/>
              <a:ext cx="2249968" cy="1686652"/>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2" descr="Electrical Several LEDs And LED Bulbs In My House Are">
              <a:extLst>
                <a:ext uri="{FF2B5EF4-FFF2-40B4-BE49-F238E27FC236}">
                  <a16:creationId xmlns:a16="http://schemas.microsoft.com/office/drawing/2014/main" id="{213FB3E8-237D-AD20-B3E6-A6E946D3B523}"/>
                </a:ext>
              </a:extLst>
            </p:cNvPr>
            <p:cNvSpPr>
              <a:spLocks noChangeAspect="1" noChangeArrowheads="1"/>
            </p:cNvSpPr>
            <p:nvPr/>
          </p:nvSpPr>
          <p:spPr bwMode="auto">
            <a:xfrm>
              <a:off x="6465728" y="379809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p:grpSp>
          <p:nvGrpSpPr>
            <p:cNvPr id="19" name="Groupe 18">
              <a:extLst>
                <a:ext uri="{FF2B5EF4-FFF2-40B4-BE49-F238E27FC236}">
                  <a16:creationId xmlns:a16="http://schemas.microsoft.com/office/drawing/2014/main" id="{B99931FA-300C-53F3-CD14-C02CE2186110}"/>
                </a:ext>
              </a:extLst>
            </p:cNvPr>
            <p:cNvGrpSpPr/>
            <p:nvPr/>
          </p:nvGrpSpPr>
          <p:grpSpPr>
            <a:xfrm>
              <a:off x="8043156" y="5404448"/>
              <a:ext cx="1412526" cy="1515983"/>
              <a:chOff x="8271524" y="5616575"/>
              <a:chExt cx="1708136" cy="1833245"/>
            </a:xfrm>
          </p:grpSpPr>
          <p:pic>
            <p:nvPicPr>
              <p:cNvPr id="17" name="Image 16">
                <a:extLst>
                  <a:ext uri="{FF2B5EF4-FFF2-40B4-BE49-F238E27FC236}">
                    <a16:creationId xmlns:a16="http://schemas.microsoft.com/office/drawing/2014/main" id="{C49DB36C-0652-0E6A-7128-037A3190DF36}"/>
                  </a:ext>
                </a:extLst>
              </p:cNvPr>
              <p:cNvPicPr>
                <a:picLocks noChangeAspect="1"/>
              </p:cNvPicPr>
              <p:nvPr/>
            </p:nvPicPr>
            <p:blipFill rotWithShape="1">
              <a:blip r:embed="rId5"/>
              <a:srcRect l="46516" t="24862"/>
              <a:stretch/>
            </p:blipFill>
            <p:spPr>
              <a:xfrm>
                <a:off x="8312264" y="5917776"/>
                <a:ext cx="1667396" cy="1532044"/>
              </a:xfrm>
              <a:prstGeom prst="rect">
                <a:avLst/>
              </a:prstGeom>
            </p:spPr>
          </p:pic>
          <p:sp>
            <p:nvSpPr>
              <p:cNvPr id="18" name="Rectangle 17">
                <a:extLst>
                  <a:ext uri="{FF2B5EF4-FFF2-40B4-BE49-F238E27FC236}">
                    <a16:creationId xmlns:a16="http://schemas.microsoft.com/office/drawing/2014/main" id="{92CB3E63-D5B0-9333-CA1C-304E7512E77A}"/>
                  </a:ext>
                </a:extLst>
              </p:cNvPr>
              <p:cNvSpPr/>
              <p:nvPr/>
            </p:nvSpPr>
            <p:spPr>
              <a:xfrm>
                <a:off x="8271524" y="5616575"/>
                <a:ext cx="1542985" cy="291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1" name="ZoneTexte 20">
              <a:extLst>
                <a:ext uri="{FF2B5EF4-FFF2-40B4-BE49-F238E27FC236}">
                  <a16:creationId xmlns:a16="http://schemas.microsoft.com/office/drawing/2014/main" id="{F8BEB159-D47F-FA6F-1BD9-3982AB2FA0CB}"/>
                </a:ext>
              </a:extLst>
            </p:cNvPr>
            <p:cNvSpPr txBox="1"/>
            <p:nvPr/>
          </p:nvSpPr>
          <p:spPr>
            <a:xfrm>
              <a:off x="7705950" y="2701310"/>
              <a:ext cx="521812" cy="369332"/>
            </a:xfrm>
            <a:prstGeom prst="rect">
              <a:avLst/>
            </a:prstGeom>
            <a:noFill/>
          </p:spPr>
          <p:txBody>
            <a:bodyPr wrap="square">
              <a:spAutoFit/>
            </a:bodyPr>
            <a:lstStyle/>
            <a:p>
              <a:r>
                <a:rPr lang="en-GB" noProof="0" dirty="0">
                  <a:solidFill>
                    <a:schemeClr val="tx1"/>
                  </a:solidFill>
                  <a:latin typeface="Arial" panose="020B0604020202020204" pitchFamily="34" charset="0"/>
                  <a:cs typeface="Arial" panose="020B0604020202020204" pitchFamily="34" charset="0"/>
                </a:rPr>
                <a:t>(a)</a:t>
              </a:r>
              <a:endParaRPr lang="en-GB" noProof="0" dirty="0"/>
            </a:p>
          </p:txBody>
        </p:sp>
        <p:sp>
          <p:nvSpPr>
            <p:cNvPr id="22" name="ZoneTexte 21">
              <a:extLst>
                <a:ext uri="{FF2B5EF4-FFF2-40B4-BE49-F238E27FC236}">
                  <a16:creationId xmlns:a16="http://schemas.microsoft.com/office/drawing/2014/main" id="{D8815C11-3DD3-6EE4-CB87-F851E4660B3A}"/>
                </a:ext>
              </a:extLst>
            </p:cNvPr>
            <p:cNvSpPr txBox="1"/>
            <p:nvPr/>
          </p:nvSpPr>
          <p:spPr>
            <a:xfrm>
              <a:off x="9268235" y="3264855"/>
              <a:ext cx="521812" cy="369332"/>
            </a:xfrm>
            <a:prstGeom prst="rect">
              <a:avLst/>
            </a:prstGeom>
            <a:noFill/>
          </p:spPr>
          <p:txBody>
            <a:bodyPr wrap="square">
              <a:spAutoFit/>
            </a:bodyPr>
            <a:lstStyle/>
            <a:p>
              <a:r>
                <a:rPr lang="en-GB" noProof="0" dirty="0">
                  <a:solidFill>
                    <a:schemeClr val="tx1"/>
                  </a:solidFill>
                  <a:latin typeface="Arial" panose="020B0604020202020204" pitchFamily="34" charset="0"/>
                  <a:cs typeface="Arial" panose="020B0604020202020204" pitchFamily="34" charset="0"/>
                </a:rPr>
                <a:t>(b)</a:t>
              </a:r>
              <a:endParaRPr lang="en-GB" noProof="0" dirty="0"/>
            </a:p>
          </p:txBody>
        </p:sp>
        <p:sp>
          <p:nvSpPr>
            <p:cNvPr id="23" name="ZoneTexte 22">
              <a:extLst>
                <a:ext uri="{FF2B5EF4-FFF2-40B4-BE49-F238E27FC236}">
                  <a16:creationId xmlns:a16="http://schemas.microsoft.com/office/drawing/2014/main" id="{0B94FDBF-6B2F-D869-AAAF-17E5B756FD23}"/>
                </a:ext>
              </a:extLst>
            </p:cNvPr>
            <p:cNvSpPr txBox="1"/>
            <p:nvPr/>
          </p:nvSpPr>
          <p:spPr>
            <a:xfrm>
              <a:off x="9279806" y="4882290"/>
              <a:ext cx="521813" cy="369332"/>
            </a:xfrm>
            <a:prstGeom prst="rect">
              <a:avLst/>
            </a:prstGeom>
            <a:noFill/>
          </p:spPr>
          <p:txBody>
            <a:bodyPr wrap="square">
              <a:spAutoFit/>
            </a:bodyPr>
            <a:lstStyle/>
            <a:p>
              <a:r>
                <a:rPr lang="en-GB" noProof="0" dirty="0">
                  <a:solidFill>
                    <a:schemeClr val="tx1"/>
                  </a:solidFill>
                  <a:latin typeface="Arial" panose="020B0604020202020204" pitchFamily="34" charset="0"/>
                  <a:cs typeface="Arial" panose="020B0604020202020204" pitchFamily="34" charset="0"/>
                </a:rPr>
                <a:t>(c)</a:t>
              </a:r>
              <a:endParaRPr lang="en-GB" noProof="0" dirty="0"/>
            </a:p>
          </p:txBody>
        </p:sp>
        <p:sp>
          <p:nvSpPr>
            <p:cNvPr id="24" name="ZoneTexte 23">
              <a:extLst>
                <a:ext uri="{FF2B5EF4-FFF2-40B4-BE49-F238E27FC236}">
                  <a16:creationId xmlns:a16="http://schemas.microsoft.com/office/drawing/2014/main" id="{7D7B075C-6BE0-A50F-EFE0-95071BC6F7FA}"/>
                </a:ext>
              </a:extLst>
            </p:cNvPr>
            <p:cNvSpPr txBox="1"/>
            <p:nvPr/>
          </p:nvSpPr>
          <p:spPr>
            <a:xfrm>
              <a:off x="9229501" y="6548115"/>
              <a:ext cx="521812" cy="369332"/>
            </a:xfrm>
            <a:prstGeom prst="rect">
              <a:avLst/>
            </a:prstGeom>
            <a:noFill/>
          </p:spPr>
          <p:txBody>
            <a:bodyPr wrap="square">
              <a:spAutoFit/>
            </a:bodyPr>
            <a:lstStyle/>
            <a:p>
              <a:r>
                <a:rPr lang="en-GB" noProof="0" dirty="0">
                  <a:solidFill>
                    <a:schemeClr val="tx1"/>
                  </a:solidFill>
                  <a:latin typeface="Arial" panose="020B0604020202020204" pitchFamily="34" charset="0"/>
                  <a:cs typeface="Arial" panose="020B0604020202020204" pitchFamily="34" charset="0"/>
                </a:rPr>
                <a:t>(d)</a:t>
              </a:r>
              <a:endParaRPr lang="en-GB" noProof="0" dirty="0"/>
            </a:p>
          </p:txBody>
        </p:sp>
        <p:pic>
          <p:nvPicPr>
            <p:cNvPr id="25" name="Image 24">
              <a:extLst>
                <a:ext uri="{FF2B5EF4-FFF2-40B4-BE49-F238E27FC236}">
                  <a16:creationId xmlns:a16="http://schemas.microsoft.com/office/drawing/2014/main" id="{8E9C017F-54B9-C6EB-B7B0-3052638A0FC1}"/>
                </a:ext>
              </a:extLst>
            </p:cNvPr>
            <p:cNvPicPr>
              <a:picLocks noChangeAspect="1"/>
            </p:cNvPicPr>
            <p:nvPr/>
          </p:nvPicPr>
          <p:blipFill rotWithShape="1">
            <a:blip r:embed="rId5"/>
            <a:srcRect r="59317"/>
            <a:stretch/>
          </p:blipFill>
          <p:spPr>
            <a:xfrm>
              <a:off x="6848187" y="5147385"/>
              <a:ext cx="1074497" cy="1727383"/>
            </a:xfrm>
            <a:prstGeom prst="rect">
              <a:avLst/>
            </a:prstGeom>
          </p:spPr>
        </p:pic>
        <p:sp>
          <p:nvSpPr>
            <p:cNvPr id="4" name="Rectangle 3">
              <a:extLst>
                <a:ext uri="{FF2B5EF4-FFF2-40B4-BE49-F238E27FC236}">
                  <a16:creationId xmlns:a16="http://schemas.microsoft.com/office/drawing/2014/main" id="{C12B4A5F-B9AF-38F9-0FD7-508667F06351}"/>
                </a:ext>
              </a:extLst>
            </p:cNvPr>
            <p:cNvSpPr/>
            <p:nvPr/>
          </p:nvSpPr>
          <p:spPr>
            <a:xfrm>
              <a:off x="6677928" y="1192494"/>
              <a:ext cx="3264723" cy="600696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58700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392FD-D599-01B9-A2D8-E5D0A536B179}"/>
              </a:ext>
            </a:extLst>
          </p:cNvPr>
          <p:cNvSpPr txBox="1"/>
          <p:nvPr/>
        </p:nvSpPr>
        <p:spPr>
          <a:xfrm>
            <a:off x="1618077" y="2939157"/>
            <a:ext cx="7457245" cy="2154436"/>
          </a:xfrm>
          <a:prstGeom prst="rect">
            <a:avLst/>
          </a:prstGeom>
          <a:noFill/>
        </p:spPr>
        <p:txBody>
          <a:bodyPr wrap="square">
            <a:spAutoFit/>
          </a:bodyPr>
          <a:lstStyle/>
          <a:p>
            <a:pPr marL="171450" algn="just"/>
            <a:r>
              <a:rPr lang="en-GB" sz="2000" noProof="0" dirty="0">
                <a:latin typeface="Arial"/>
                <a:cs typeface="Arial"/>
              </a:rPr>
              <a:t>“The combustion of fossil fuels has disturbed the inherent equilibrium that once existed between the inflow of </a:t>
            </a:r>
            <a:r>
              <a:rPr lang="en-GB" sz="2000" noProof="0" dirty="0">
                <a:solidFill>
                  <a:schemeClr val="tx1"/>
                </a:solidFill>
                <a:latin typeface="Arial"/>
                <a:cs typeface="Arial"/>
              </a:rPr>
              <a:t>CO</a:t>
            </a:r>
            <a:r>
              <a:rPr lang="en-GB" sz="2000" baseline="-13468" noProof="0" dirty="0">
                <a:solidFill>
                  <a:schemeClr val="tx1"/>
                </a:solidFill>
                <a:latin typeface="Arial"/>
                <a:cs typeface="Arial"/>
              </a:rPr>
              <a:t>2</a:t>
            </a:r>
            <a:r>
              <a:rPr lang="en-GB" sz="2000" noProof="0" dirty="0">
                <a:latin typeface="Arial"/>
                <a:cs typeface="Arial"/>
              </a:rPr>
              <a:t> into the atmosphere and the substantial natural outflows from the atmosphere back into the biosphere and the ocean.</a:t>
            </a:r>
          </a:p>
          <a:p>
            <a:pPr marL="171450" algn="just"/>
            <a:endParaRPr lang="en-GB" sz="1400" noProof="0" dirty="0">
              <a:latin typeface="Arial"/>
              <a:cs typeface="Arial"/>
            </a:endParaRPr>
          </a:p>
          <a:p>
            <a:pPr marL="171450" algn="just"/>
            <a:r>
              <a:rPr lang="en-GB" sz="2000" noProof="0" dirty="0">
                <a:latin typeface="Arial"/>
                <a:cs typeface="Arial"/>
              </a:rPr>
              <a:t>It is the disturbance of this balance that leads to the escalation of </a:t>
            </a:r>
            <a:r>
              <a:rPr lang="en-GB" sz="2000" noProof="0" dirty="0">
                <a:solidFill>
                  <a:schemeClr val="tx1"/>
                </a:solidFill>
                <a:latin typeface="Arial"/>
                <a:cs typeface="Arial"/>
              </a:rPr>
              <a:t>CO</a:t>
            </a:r>
            <a:r>
              <a:rPr lang="en-GB" sz="2000" baseline="-13468" noProof="0" dirty="0">
                <a:solidFill>
                  <a:schemeClr val="tx1"/>
                </a:solidFill>
                <a:latin typeface="Arial"/>
                <a:cs typeface="Arial"/>
              </a:rPr>
              <a:t>2</a:t>
            </a:r>
            <a:r>
              <a:rPr lang="en-GB" sz="2000" noProof="0" dirty="0">
                <a:latin typeface="Arial"/>
                <a:cs typeface="Arial"/>
              </a:rPr>
              <a:t> concentrations.”</a:t>
            </a:r>
          </a:p>
        </p:txBody>
      </p:sp>
      <p:sp>
        <p:nvSpPr>
          <p:cNvPr id="5" name="Slide Number Placeholder 6">
            <a:extLst>
              <a:ext uri="{FF2B5EF4-FFF2-40B4-BE49-F238E27FC236}">
                <a16:creationId xmlns:a16="http://schemas.microsoft.com/office/drawing/2014/main" id="{FC4A89AE-8D4B-E200-B550-6C3E68879AB3}"/>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a:t>
            </a:fld>
            <a:endParaRPr lang="en-GB" spc="80" noProof="0" dirty="0"/>
          </a:p>
        </p:txBody>
      </p:sp>
      <p:sp>
        <p:nvSpPr>
          <p:cNvPr id="8" name="TextBox 3">
            <a:extLst>
              <a:ext uri="{FF2B5EF4-FFF2-40B4-BE49-F238E27FC236}">
                <a16:creationId xmlns:a16="http://schemas.microsoft.com/office/drawing/2014/main" id="{FA3713C3-6161-984C-22BD-36247C951AA3}"/>
              </a:ext>
            </a:extLst>
          </p:cNvPr>
          <p:cNvSpPr txBox="1"/>
          <p:nvPr/>
        </p:nvSpPr>
        <p:spPr>
          <a:xfrm>
            <a:off x="589583" y="349890"/>
            <a:ext cx="6648245" cy="461665"/>
          </a:xfrm>
          <a:prstGeom prst="rect">
            <a:avLst/>
          </a:prstGeom>
          <a:noFill/>
        </p:spPr>
        <p:txBody>
          <a:bodyPr wrap="square">
            <a:spAutoFit/>
          </a:bodyPr>
          <a:lstStyle/>
          <a:p>
            <a:r>
              <a:rPr lang="en-GB" sz="2400" b="1" noProof="0" dirty="0">
                <a:latin typeface="Arial"/>
                <a:cs typeface="Arial"/>
              </a:rPr>
              <a:t>What you should answer them</a:t>
            </a:r>
            <a:endParaRPr lang="en-GB" sz="2400" b="1" spc="30" noProof="0" dirty="0">
              <a:latin typeface="Arial" panose="020B0604020202020204" pitchFamily="34" charset="0"/>
              <a:cs typeface="Arial" panose="020B0604020202020204" pitchFamily="34" charset="0"/>
            </a:endParaRPr>
          </a:p>
        </p:txBody>
      </p:sp>
      <p:sp>
        <p:nvSpPr>
          <p:cNvPr id="2" name="Speech Bubble: Rectangle with Corners Rounded 9">
            <a:extLst>
              <a:ext uri="{FF2B5EF4-FFF2-40B4-BE49-F238E27FC236}">
                <a16:creationId xmlns:a16="http://schemas.microsoft.com/office/drawing/2014/main" id="{67E6584C-548C-FD98-C31E-0A637382B70E}"/>
              </a:ext>
            </a:extLst>
          </p:cNvPr>
          <p:cNvSpPr/>
          <p:nvPr/>
        </p:nvSpPr>
        <p:spPr>
          <a:xfrm flipH="1">
            <a:off x="1118629" y="2442470"/>
            <a:ext cx="8456142" cy="3147810"/>
          </a:xfrm>
          <a:custGeom>
            <a:avLst>
              <a:gd name="f0" fmla="val 3633"/>
              <a:gd name="f1" fmla="val 2610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FD20BD31-C7BD-1082-AC7D-A98C52583466}"/>
              </a:ext>
            </a:extLst>
          </p:cNvPr>
          <p:cNvSpPr txBox="1"/>
          <p:nvPr/>
        </p:nvSpPr>
        <p:spPr>
          <a:xfrm>
            <a:off x="560729" y="1576930"/>
            <a:ext cx="9571609" cy="1015663"/>
          </a:xfrm>
          <a:prstGeom prst="rect">
            <a:avLst/>
          </a:prstGeom>
          <a:noFill/>
        </p:spPr>
        <p:txBody>
          <a:bodyPr wrap="square">
            <a:spAutoFit/>
          </a:bodyPr>
          <a:lstStyle/>
          <a:p>
            <a:pPr algn="just"/>
            <a:r>
              <a:rPr lang="en-GB" sz="2000" noProof="0" dirty="0"/>
              <a:t>Luminous efficacy, denoted by 𝐾, measures the fraction of electromagnetic power that is useful for lighting. It is the ratio of luminous flux to radiant flux and is expressed in lumens per watt (lm/W). It is defined by the following formula:</a:t>
            </a:r>
            <a:endParaRPr lang="en-GB" sz="2000"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1382E02E-C607-6536-F8F0-B2D33097164F}"/>
                  </a:ext>
                </a:extLst>
              </p:cNvPr>
              <p:cNvSpPr txBox="1"/>
              <p:nvPr/>
            </p:nvSpPr>
            <p:spPr>
              <a:xfrm>
                <a:off x="3719736" y="3129860"/>
                <a:ext cx="3224665" cy="82817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GB" sz="2000" b="0" i="1" noProof="0" smtClean="0">
                          <a:solidFill>
                            <a:schemeClr val="tx1"/>
                          </a:solidFill>
                          <a:latin typeface="Cambria Math" panose="02040503050406030204" pitchFamily="18" charset="0"/>
                        </a:rPr>
                        <m:t>𝐾</m:t>
                      </m:r>
                      <m:r>
                        <a:rPr lang="en-GB" sz="2000" b="0" i="1" noProof="0" smtClean="0">
                          <a:solidFill>
                            <a:schemeClr val="tx1"/>
                          </a:solidFill>
                          <a:latin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𝑣</m:t>
                              </m:r>
                            </m:sub>
                          </m:sSub>
                        </m:num>
                        <m:den>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sub>
                          </m:sSub>
                        </m:den>
                      </m:f>
                      <m:r>
                        <a:rPr lang="en-GB" sz="2000" b="0" i="1" noProof="0" smtClean="0">
                          <a:solidFill>
                            <a:schemeClr val="tx1"/>
                          </a:solidFill>
                          <a:latin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nary>
                            <m:naryPr>
                              <m:ctrlPr>
                                <a:rPr lang="en-GB" sz="2000" b="0" i="1" noProof="0" smtClean="0">
                                  <a:solidFill>
                                    <a:schemeClr val="tx1"/>
                                  </a:solidFill>
                                  <a:latin typeface="Cambria Math" panose="02040503050406030204" pitchFamily="18" charset="0"/>
                                </a:rPr>
                              </m:ctrlPr>
                            </m:naryPr>
                            <m:sub>
                              <m:r>
                                <m:rPr>
                                  <m:brk m:alnAt="23"/>
                                </m:rPr>
                                <a:rPr lang="en-GB" sz="2000" b="0" i="1" noProof="0" smtClean="0">
                                  <a:solidFill>
                                    <a:schemeClr val="tx1"/>
                                  </a:solidFill>
                                  <a:latin typeface="Cambria Math" panose="02040503050406030204" pitchFamily="18" charset="0"/>
                                </a:rPr>
                                <m:t>0</m:t>
                              </m:r>
                            </m:sub>
                            <m:sup>
                              <m:r>
                                <a:rPr lang="en-GB" sz="2000" b="0" i="1" noProof="0" smtClean="0">
                                  <a:solidFill>
                                    <a:schemeClr val="tx1"/>
                                  </a:solidFill>
                                  <a:latin typeface="Cambria Math" panose="02040503050406030204" pitchFamily="18" charset="0"/>
                                  <a:ea typeface="Cambria Math" panose="02040503050406030204" pitchFamily="18" charset="0"/>
                                </a:rPr>
                                <m:t>∞</m:t>
                              </m:r>
                            </m:sup>
                            <m:e>
                              <m:r>
                                <a:rPr lang="en-GB" sz="2000" b="0" i="1" noProof="0" smtClean="0">
                                  <a:solidFill>
                                    <a:schemeClr val="tx1"/>
                                  </a:solidFill>
                                  <a:latin typeface="Cambria Math" panose="02040503050406030204" pitchFamily="18" charset="0"/>
                                </a:rPr>
                                <m:t>𝐾</m:t>
                              </m:r>
                              <m:d>
                                <m:dPr>
                                  <m:ctrlPr>
                                    <a:rPr lang="en-GB" sz="2000" b="0" i="1" noProof="0" smtClean="0">
                                      <a:solidFill>
                                        <a:schemeClr val="tx1"/>
                                      </a:solidFill>
                                      <a:latin typeface="Cambria Math" panose="02040503050406030204" pitchFamily="18" charset="0"/>
                                    </a:rPr>
                                  </m:ctrlPr>
                                </m:dPr>
                                <m:e>
                                  <m:r>
                                    <a:rPr lang="en-GB" sz="2000" b="0" i="1" noProof="0" smtClean="0">
                                      <a:solidFill>
                                        <a:schemeClr val="tx1"/>
                                      </a:solidFill>
                                      <a:latin typeface="Cambria Math" panose="02040503050406030204" pitchFamily="18" charset="0"/>
                                      <a:ea typeface="Cambria Math" panose="02040503050406030204" pitchFamily="18" charset="0"/>
                                    </a:rPr>
                                    <m:t>𝜆</m:t>
                                  </m:r>
                                </m:e>
                              </m:d>
                              <m:sSub>
                                <m:sSubPr>
                                  <m:ctrlPr>
                                    <a:rPr lang="en-GB" sz="2000" b="0" i="1" noProof="0" smtClean="0">
                                      <a:solidFill>
                                        <a:schemeClr val="tx1"/>
                                      </a:solidFill>
                                      <a:latin typeface="Cambria Math" panose="02040503050406030204" pitchFamily="18" charset="0"/>
                                    </a:rPr>
                                  </m:ctrlPr>
                                </m:sSubPr>
                                <m:e>
                                  <m:r>
                                    <a:rPr lang="en-GB" sz="2000" b="0" i="1" noProof="0" smtClean="0">
                                      <a:solidFill>
                                        <a:schemeClr val="tx1"/>
                                      </a:solidFill>
                                      <a:latin typeface="Cambria Math" panose="02040503050406030204" pitchFamily="18" charset="0"/>
                                    </a:rPr>
                                    <m:t> </m:t>
                                  </m:r>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r>
                                    <a:rPr lang="en-GB" sz="2000" b="0" i="1" noProof="0" smtClean="0">
                                      <a:solidFill>
                                        <a:schemeClr val="tx1"/>
                                      </a:solidFill>
                                      <a:latin typeface="Cambria Math" panose="02040503050406030204" pitchFamily="18" charset="0"/>
                                    </a:rPr>
                                    <m:t>,</m:t>
                                  </m:r>
                                  <m:r>
                                    <a:rPr lang="en-GB" sz="2000" b="0" i="1" noProof="0" smtClean="0">
                                      <a:solidFill>
                                        <a:schemeClr val="tx1"/>
                                      </a:solidFill>
                                      <a:latin typeface="Cambria Math" panose="02040503050406030204" pitchFamily="18" charset="0"/>
                                      <a:ea typeface="Cambria Math" panose="02040503050406030204" pitchFamily="18" charset="0"/>
                                    </a:rPr>
                                    <m:t>𝜆</m:t>
                                  </m:r>
                                </m:sub>
                              </m:sSub>
                              <m:r>
                                <a:rPr lang="en-GB" sz="2000" b="0" i="0" noProof="0" smtClean="0">
                                  <a:solidFill>
                                    <a:schemeClr val="tx1"/>
                                  </a:solidFill>
                                  <a:latin typeface="Cambria Math" panose="02040503050406030204" pitchFamily="18" charset="0"/>
                                  <a:ea typeface="Cambria Math" panose="02040503050406030204" pitchFamily="18" charset="0"/>
                                </a:rPr>
                                <m:t> </m:t>
                              </m:r>
                              <m:r>
                                <m:rPr>
                                  <m:sty m:val="p"/>
                                </m:rPr>
                                <a:rPr lang="en-GB" sz="2000" b="0" i="0" noProof="0" smtClean="0">
                                  <a:solidFill>
                                    <a:schemeClr val="tx1"/>
                                  </a:solidFill>
                                  <a:latin typeface="Cambria Math" panose="02040503050406030204" pitchFamily="18" charset="0"/>
                                </a:rPr>
                                <m:t>d</m:t>
                              </m:r>
                              <m:r>
                                <a:rPr lang="en-GB" sz="2000" b="0" i="1" noProof="0" smtClean="0">
                                  <a:solidFill>
                                    <a:schemeClr val="tx1"/>
                                  </a:solidFill>
                                  <a:latin typeface="Cambria Math" panose="02040503050406030204" pitchFamily="18" charset="0"/>
                                  <a:ea typeface="Cambria Math" panose="02040503050406030204" pitchFamily="18" charset="0"/>
                                </a:rPr>
                                <m:t>𝜆</m:t>
                              </m:r>
                            </m:e>
                          </m:nary>
                        </m:num>
                        <m:den>
                          <m:nary>
                            <m:naryPr>
                              <m:ctrlPr>
                                <a:rPr lang="en-GB" sz="2000" b="0" i="1" noProof="0" smtClean="0">
                                  <a:solidFill>
                                    <a:schemeClr val="tx1"/>
                                  </a:solidFill>
                                  <a:latin typeface="Cambria Math" panose="02040503050406030204" pitchFamily="18" charset="0"/>
                                </a:rPr>
                              </m:ctrlPr>
                            </m:naryPr>
                            <m:sub>
                              <m:r>
                                <m:rPr>
                                  <m:brk m:alnAt="23"/>
                                </m:rPr>
                                <a:rPr lang="en-GB" sz="2000" b="0" i="1" noProof="0" smtClean="0">
                                  <a:solidFill>
                                    <a:schemeClr val="tx1"/>
                                  </a:solidFill>
                                  <a:latin typeface="Cambria Math" panose="02040503050406030204" pitchFamily="18" charset="0"/>
                                </a:rPr>
                                <m:t>0</m:t>
                              </m:r>
                            </m:sub>
                            <m:sup>
                              <m:r>
                                <a:rPr lang="en-GB" sz="2000" b="0" i="1" noProof="0" smtClean="0">
                                  <a:solidFill>
                                    <a:schemeClr val="tx1"/>
                                  </a:solidFill>
                                  <a:latin typeface="Cambria Math" panose="02040503050406030204" pitchFamily="18" charset="0"/>
                                  <a:ea typeface="Cambria Math" panose="02040503050406030204" pitchFamily="18" charset="0"/>
                                </a:rPr>
                                <m:t>∞</m:t>
                              </m:r>
                            </m:sup>
                            <m:e>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r>
                                    <a:rPr lang="en-GB" sz="2000" b="0" i="1" noProof="0" smtClean="0">
                                      <a:solidFill>
                                        <a:schemeClr val="tx1"/>
                                      </a:solidFill>
                                      <a:latin typeface="Cambria Math" panose="02040503050406030204" pitchFamily="18" charset="0"/>
                                    </a:rPr>
                                    <m:t>,</m:t>
                                  </m:r>
                                  <m:r>
                                    <a:rPr lang="en-GB" sz="2000" b="0" i="1" noProof="0" smtClean="0">
                                      <a:solidFill>
                                        <a:schemeClr val="tx1"/>
                                      </a:solidFill>
                                      <a:latin typeface="Cambria Math" panose="02040503050406030204" pitchFamily="18" charset="0"/>
                                      <a:ea typeface="Cambria Math" panose="02040503050406030204" pitchFamily="18" charset="0"/>
                                    </a:rPr>
                                    <m:t>𝜆</m:t>
                                  </m:r>
                                </m:sub>
                              </m:sSub>
                            </m:e>
                          </m:nary>
                          <m:r>
                            <m:rPr>
                              <m:sty m:val="p"/>
                            </m:rPr>
                            <a:rPr lang="en-GB" sz="2000" b="0" i="0" noProof="0" smtClean="0">
                              <a:solidFill>
                                <a:schemeClr val="tx1"/>
                              </a:solidFill>
                              <a:latin typeface="Cambria Math" panose="02040503050406030204" pitchFamily="18" charset="0"/>
                            </a:rPr>
                            <m:t>d</m:t>
                          </m:r>
                          <m:r>
                            <a:rPr lang="en-GB" sz="2000" b="0" i="1" noProof="0" smtClean="0">
                              <a:solidFill>
                                <a:schemeClr val="tx1"/>
                              </a:solidFill>
                              <a:latin typeface="Cambria Math" panose="02040503050406030204" pitchFamily="18" charset="0"/>
                              <a:ea typeface="Cambria Math" panose="02040503050406030204" pitchFamily="18" charset="0"/>
                            </a:rPr>
                            <m:t>𝜆</m:t>
                          </m:r>
                        </m:den>
                      </m:f>
                      <m:r>
                        <a:rPr lang="en-GB" sz="2000" b="0" i="1" noProof="0" smtClean="0">
                          <a:solidFill>
                            <a:schemeClr val="tx1"/>
                          </a:solidFill>
                          <a:latin typeface="Cambria Math" panose="02040503050406030204" pitchFamily="18" charset="0"/>
                          <a:ea typeface="Cambria Math" panose="02040503050406030204" pitchFamily="18" charset="0"/>
                        </a:rPr>
                        <m:t>,</m:t>
                      </m:r>
                    </m:oMath>
                  </m:oMathPara>
                </a14:m>
                <a:endParaRPr lang="en-GB" sz="2000" b="0" noProof="0" dirty="0">
                  <a:solidFill>
                    <a:schemeClr val="tx1"/>
                  </a:solidFill>
                  <a:ea typeface="Cambria Math" panose="02040503050406030204" pitchFamily="18" charset="0"/>
                </a:endParaRPr>
              </a:p>
            </p:txBody>
          </p:sp>
        </mc:Choice>
        <mc:Fallback xmlns="">
          <p:sp>
            <p:nvSpPr>
              <p:cNvPr id="17" name="ZoneTexte 16">
                <a:extLst>
                  <a:ext uri="{FF2B5EF4-FFF2-40B4-BE49-F238E27FC236}">
                    <a16:creationId xmlns:a16="http://schemas.microsoft.com/office/drawing/2014/main" id="{1382E02E-C607-6536-F8F0-B2D33097164F}"/>
                  </a:ext>
                </a:extLst>
              </p:cNvPr>
              <p:cNvSpPr txBox="1">
                <a:spLocks noRot="1" noChangeAspect="1" noMove="1" noResize="1" noEditPoints="1" noAdjustHandles="1" noChangeArrowheads="1" noChangeShapeType="1" noTextEdit="1"/>
              </p:cNvSpPr>
              <p:nvPr/>
            </p:nvSpPr>
            <p:spPr>
              <a:xfrm>
                <a:off x="3719736" y="3129860"/>
                <a:ext cx="3224665" cy="8281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44B07D84-4ADC-A5FE-5A13-D40925C41AD1}"/>
                  </a:ext>
                </a:extLst>
              </p:cNvPr>
              <p:cNvSpPr txBox="1"/>
              <p:nvPr/>
            </p:nvSpPr>
            <p:spPr>
              <a:xfrm>
                <a:off x="560729" y="4289114"/>
                <a:ext cx="9571609" cy="2644891"/>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where:</a:t>
                </a:r>
              </a:p>
              <a:p>
                <a:pPr algn="just"/>
                <a:endParaRPr lang="en-GB" sz="500" noProof="0" dirty="0">
                  <a:latin typeface="Arial" panose="020B0604020202020204" pitchFamily="34" charset="0"/>
                  <a:cs typeface="Arial" panose="020B0604020202020204" pitchFamily="34" charset="0"/>
                </a:endParaRPr>
              </a:p>
              <a:p>
                <a:pPr marL="342900" indent="-342900" algn="just">
                  <a:buFont typeface="Cambria Math" panose="02040503050406030204" pitchFamily="18" charset="0"/>
                  <a:buChar char="–"/>
                </a:pPr>
                <a14:m>
                  <m:oMath xmlns:m="http://schemas.openxmlformats.org/officeDocument/2006/math">
                    <m:r>
                      <a:rPr lang="en-GB" sz="2000" b="0" i="1" noProof="0" smtClean="0">
                        <a:solidFill>
                          <a:schemeClr val="tx1"/>
                        </a:solidFill>
                        <a:latin typeface="Cambria Math" panose="02040503050406030204" pitchFamily="18" charset="0"/>
                        <a:ea typeface="Cambria Math" panose="02040503050406030204" pitchFamily="18" charset="0"/>
                      </a:rPr>
                      <m:t>𝜆</m:t>
                    </m:r>
                  </m:oMath>
                </a14:m>
                <a:r>
                  <a:rPr lang="en-GB" sz="2000" noProof="0" dirty="0">
                    <a:latin typeface="Arial" panose="020B0604020202020204" pitchFamily="34" charset="0"/>
                    <a:cs typeface="Arial" panose="020B0604020202020204" pitchFamily="34" charset="0"/>
                  </a:rPr>
                  <a:t> is the wavelength in nanometers (nm);</a:t>
                </a:r>
              </a:p>
              <a:p>
                <a:pPr algn="just"/>
                <a:endParaRPr lang="en-GB" sz="500" noProof="0" dirty="0">
                  <a:latin typeface="Arial" panose="020B0604020202020204" pitchFamily="34" charset="0"/>
                  <a:cs typeface="Arial" panose="020B0604020202020204" pitchFamily="34" charset="0"/>
                </a:endParaRPr>
              </a:p>
              <a:p>
                <a:pPr marL="342900" indent="-342900" algn="just">
                  <a:buFont typeface="Cambria Math" panose="02040503050406030204" pitchFamily="18" charset="0"/>
                  <a:buChar char="–"/>
                </a:pPr>
                <a14:m>
                  <m:oMath xmlns:m="http://schemas.openxmlformats.org/officeDocument/2006/math">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𝑣</m:t>
                        </m:r>
                      </m:sub>
                    </m:sSub>
                  </m:oMath>
                </a14:m>
                <a:r>
                  <a:rPr lang="en-GB" sz="2000" noProof="0" dirty="0">
                    <a:latin typeface="Arial" panose="020B0604020202020204" pitchFamily="34" charset="0"/>
                    <a:cs typeface="Arial" panose="020B0604020202020204" pitchFamily="34" charset="0"/>
                  </a:rPr>
                  <a:t> is the luminous flux in lumens (lm);</a:t>
                </a:r>
              </a:p>
              <a:p>
                <a:pPr algn="just"/>
                <a:endParaRPr lang="en-GB" sz="500" noProof="0" dirty="0">
                  <a:latin typeface="Arial" panose="020B0604020202020204" pitchFamily="34" charset="0"/>
                  <a:cs typeface="Arial" panose="020B0604020202020204" pitchFamily="34" charset="0"/>
                </a:endParaRPr>
              </a:p>
              <a:p>
                <a:pPr marL="342900" indent="-342900" algn="just">
                  <a:buFont typeface="Cambria Math" panose="02040503050406030204" pitchFamily="18" charset="0"/>
                  <a:buChar char="–"/>
                </a:pPr>
                <a14:m>
                  <m:oMath xmlns:m="http://schemas.openxmlformats.org/officeDocument/2006/math">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sub>
                    </m:sSub>
                  </m:oMath>
                </a14:m>
                <a:r>
                  <a:rPr lang="en-GB" sz="2000" noProof="0" dirty="0">
                    <a:latin typeface="Arial" panose="020B0604020202020204" pitchFamily="34" charset="0"/>
                    <a:cs typeface="Arial" panose="020B0604020202020204" pitchFamily="34" charset="0"/>
                  </a:rPr>
                  <a:t> is the radiant flux in watts (W);</a:t>
                </a:r>
              </a:p>
              <a:p>
                <a:pPr marL="342900" indent="-342900" algn="just">
                  <a:buFont typeface="Cambria Math" panose="02040503050406030204" pitchFamily="18" charset="0"/>
                  <a:buChar char="–"/>
                </a:pPr>
                <a:endParaRPr lang="en-GB" sz="500" noProof="0" dirty="0">
                  <a:latin typeface="Arial" panose="020B0604020202020204" pitchFamily="34" charset="0"/>
                  <a:cs typeface="Arial" panose="020B0604020202020204" pitchFamily="34" charset="0"/>
                </a:endParaRPr>
              </a:p>
              <a:p>
                <a:pPr marL="342900" indent="-342900" algn="just">
                  <a:buFont typeface="Cambria Math" panose="02040503050406030204" pitchFamily="18" charset="0"/>
                  <a:buChar char="–"/>
                </a:pPr>
                <a14:m>
                  <m:oMath xmlns:m="http://schemas.openxmlformats.org/officeDocument/2006/math">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r>
                          <a:rPr lang="en-GB" sz="2000" b="0" i="1" noProof="0" smtClean="0">
                            <a:solidFill>
                              <a:schemeClr val="tx1"/>
                            </a:solidFill>
                            <a:latin typeface="Cambria Math" panose="02040503050406030204" pitchFamily="18" charset="0"/>
                          </a:rPr>
                          <m:t>,</m:t>
                        </m:r>
                        <m:r>
                          <a:rPr lang="en-GB" sz="2000" b="0" i="1" noProof="0" smtClean="0">
                            <a:solidFill>
                              <a:schemeClr val="tx1"/>
                            </a:solidFill>
                            <a:latin typeface="Cambria Math" panose="02040503050406030204" pitchFamily="18" charset="0"/>
                            <a:ea typeface="Cambria Math" panose="02040503050406030204" pitchFamily="18" charset="0"/>
                          </a:rPr>
                          <m:t>𝜆</m:t>
                        </m:r>
                      </m:sub>
                    </m:sSub>
                  </m:oMath>
                </a14:m>
                <a:r>
                  <a:rPr lang="en-GB" sz="2000" noProof="0" dirty="0">
                    <a:latin typeface="Arial" panose="020B0604020202020204" pitchFamily="34" charset="0"/>
                    <a:cs typeface="Arial" panose="020B0604020202020204" pitchFamily="34" charset="0"/>
                  </a:rPr>
                  <a:t> is the spectral radiant flux, expressed in watts per meter (W/nm);</a:t>
                </a:r>
              </a:p>
              <a:p>
                <a:pPr marL="342900" indent="-342900" algn="just">
                  <a:buFont typeface="Cambria Math" panose="02040503050406030204" pitchFamily="18" charset="0"/>
                  <a:buChar char="–"/>
                </a:pPr>
                <a:endParaRPr lang="en-GB" sz="500" noProof="0" dirty="0">
                  <a:latin typeface="Arial" panose="020B0604020202020204" pitchFamily="34" charset="0"/>
                  <a:cs typeface="Arial" panose="020B0604020202020204" pitchFamily="34" charset="0"/>
                </a:endParaRPr>
              </a:p>
              <a:p>
                <a:pPr marL="342900" indent="-342900" algn="just">
                  <a:buFont typeface="Cambria Math" panose="02040503050406030204" pitchFamily="18" charset="0"/>
                  <a:buChar char="–"/>
                </a:pPr>
                <a:r>
                  <a:rPr lang="en-GB" sz="2000" noProof="0" dirty="0"/>
                  <a:t>𝐾(𝜆) is the spectral luminous efficacy as a function of the </a:t>
                </a:r>
                <a:r>
                  <a:rPr lang="en-GB" sz="2000" noProof="0" dirty="0">
                    <a:latin typeface="Arial" panose="020B0604020202020204" pitchFamily="34" charset="0"/>
                    <a:cs typeface="Arial" panose="020B0604020202020204" pitchFamily="34" charset="0"/>
                  </a:rPr>
                  <a:t>wavelength, expressed in lumens per watt (lm/W).</a:t>
                </a:r>
              </a:p>
            </p:txBody>
          </p:sp>
        </mc:Choice>
        <mc:Fallback xmlns="">
          <p:sp>
            <p:nvSpPr>
              <p:cNvPr id="19" name="ZoneTexte 18">
                <a:extLst>
                  <a:ext uri="{FF2B5EF4-FFF2-40B4-BE49-F238E27FC236}">
                    <a16:creationId xmlns:a16="http://schemas.microsoft.com/office/drawing/2014/main" id="{44B07D84-4ADC-A5FE-5A13-D40925C41AD1}"/>
                  </a:ext>
                </a:extLst>
              </p:cNvPr>
              <p:cNvSpPr txBox="1">
                <a:spLocks noRot="1" noChangeAspect="1" noMove="1" noResize="1" noEditPoints="1" noAdjustHandles="1" noChangeArrowheads="1" noChangeShapeType="1" noTextEdit="1"/>
              </p:cNvSpPr>
              <p:nvPr/>
            </p:nvSpPr>
            <p:spPr>
              <a:xfrm>
                <a:off x="560729" y="4289114"/>
                <a:ext cx="9571609" cy="2644891"/>
              </a:xfrm>
              <a:prstGeom prst="rect">
                <a:avLst/>
              </a:prstGeom>
              <a:blipFill>
                <a:blip r:embed="rId4"/>
                <a:stretch>
                  <a:fillRect l="-701" t="-1155" r="-637" b="-3464"/>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CEAA3683-FAF0-C3F8-4008-2017C77D675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160</a:t>
            </a:fld>
            <a:endParaRPr lang="en-GB" spc="80" noProof="0" dirty="0"/>
          </a:p>
        </p:txBody>
      </p:sp>
      <p:sp>
        <p:nvSpPr>
          <p:cNvPr id="14" name="TextBox 19">
            <a:extLst>
              <a:ext uri="{FF2B5EF4-FFF2-40B4-BE49-F238E27FC236}">
                <a16:creationId xmlns:a16="http://schemas.microsoft.com/office/drawing/2014/main" id="{F256532D-582D-8C48-DD5C-E43CB2E080FD}"/>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t>Luminous efficacy (1/2)</a:t>
            </a:r>
            <a:endParaRPr lang="en-GB" sz="2400" b="1" noProof="0" dirty="0">
              <a:solidFill>
                <a:schemeClr val="tx1"/>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E6B3A-EA80-EE15-A034-FAC8C9C217CD}"/>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A098F34-FE46-2D09-A4B6-56295684D71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161</a:t>
            </a:fld>
            <a:endParaRPr lang="en-GB" spc="80" noProof="0" dirty="0"/>
          </a:p>
        </p:txBody>
      </p:sp>
      <p:sp>
        <p:nvSpPr>
          <p:cNvPr id="21" name="TextBox 19">
            <a:extLst>
              <a:ext uri="{FF2B5EF4-FFF2-40B4-BE49-F238E27FC236}">
                <a16:creationId xmlns:a16="http://schemas.microsoft.com/office/drawing/2014/main" id="{EE97D598-5475-A455-8D07-EA286354CCE3}"/>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t>Luminous efficacy (2/2)</a:t>
            </a:r>
            <a:endParaRPr lang="en-GB" sz="2400" b="1" noProof="0" dirty="0">
              <a:solidFill>
                <a:schemeClr val="tx1"/>
              </a:solidFill>
            </a:endParaRPr>
          </a:p>
        </p:txBody>
      </p:sp>
      <p:sp>
        <p:nvSpPr>
          <p:cNvPr id="5" name="ZoneTexte 4">
            <a:extLst>
              <a:ext uri="{FF2B5EF4-FFF2-40B4-BE49-F238E27FC236}">
                <a16:creationId xmlns:a16="http://schemas.microsoft.com/office/drawing/2014/main" id="{E659D11E-987F-A11F-AAD0-9C1CF7DB7F7F}"/>
              </a:ext>
            </a:extLst>
          </p:cNvPr>
          <p:cNvSpPr txBox="1"/>
          <p:nvPr/>
        </p:nvSpPr>
        <p:spPr>
          <a:xfrm>
            <a:off x="560726" y="1223664"/>
            <a:ext cx="9571609" cy="707886"/>
          </a:xfrm>
          <a:prstGeom prst="rect">
            <a:avLst/>
          </a:prstGeom>
          <a:noFill/>
        </p:spPr>
        <p:txBody>
          <a:bodyPr wrap="square">
            <a:spAutoFit/>
          </a:bodyPr>
          <a:lstStyle/>
          <a:p>
            <a:pPr algn="just"/>
            <a:r>
              <a:rPr lang="en-GB" sz="2000" noProof="0" dirty="0"/>
              <a:t>The function 𝐾(𝜆) reaches its maximum at a wavelength 𝜆 of 555 nm, with a maximum value of 683 lm/W.</a:t>
            </a:r>
          </a:p>
        </p:txBody>
      </p:sp>
      <p:sp>
        <p:nvSpPr>
          <p:cNvPr id="11" name="ZoneTexte 10">
            <a:extLst>
              <a:ext uri="{FF2B5EF4-FFF2-40B4-BE49-F238E27FC236}">
                <a16:creationId xmlns:a16="http://schemas.microsoft.com/office/drawing/2014/main" id="{74798218-1154-A201-14E5-032E2391F920}"/>
              </a:ext>
            </a:extLst>
          </p:cNvPr>
          <p:cNvSpPr txBox="1"/>
          <p:nvPr/>
        </p:nvSpPr>
        <p:spPr>
          <a:xfrm>
            <a:off x="560727" y="6429960"/>
            <a:ext cx="9571609" cy="707886"/>
          </a:xfrm>
          <a:prstGeom prst="rect">
            <a:avLst/>
          </a:prstGeom>
          <a:noFill/>
        </p:spPr>
        <p:txBody>
          <a:bodyPr wrap="square">
            <a:spAutoFit/>
          </a:bodyPr>
          <a:lstStyle/>
          <a:p>
            <a:pPr algn="just"/>
            <a:r>
              <a:rPr lang="en-GB" sz="2000" noProof="0" dirty="0"/>
              <a:t>Therefore, the theoretical limit for the luminous efficacy of a light source is 683 lm/W, which occurs for a monochromatic light source with a wavelength of 555 nm.</a:t>
            </a:r>
          </a:p>
        </p:txBody>
      </p:sp>
      <p:grpSp>
        <p:nvGrpSpPr>
          <p:cNvPr id="4" name="Groupe 3">
            <a:extLst>
              <a:ext uri="{FF2B5EF4-FFF2-40B4-BE49-F238E27FC236}">
                <a16:creationId xmlns:a16="http://schemas.microsoft.com/office/drawing/2014/main" id="{674B07E7-28D3-BD16-C4E3-ED07E86EE28A}"/>
              </a:ext>
            </a:extLst>
          </p:cNvPr>
          <p:cNvGrpSpPr/>
          <p:nvPr/>
        </p:nvGrpSpPr>
        <p:grpSpPr>
          <a:xfrm>
            <a:off x="2671183" y="2321359"/>
            <a:ext cx="5350694" cy="3474957"/>
            <a:chOff x="3008446" y="2217183"/>
            <a:chExt cx="5350694" cy="3474957"/>
          </a:xfrm>
        </p:grpSpPr>
        <p:grpSp>
          <p:nvGrpSpPr>
            <p:cNvPr id="13" name="Groupe 12">
              <a:extLst>
                <a:ext uri="{FF2B5EF4-FFF2-40B4-BE49-F238E27FC236}">
                  <a16:creationId xmlns:a16="http://schemas.microsoft.com/office/drawing/2014/main" id="{8DFA59BC-87D1-D76F-4E61-FC63DE5C0CBC}"/>
                </a:ext>
              </a:extLst>
            </p:cNvPr>
            <p:cNvGrpSpPr/>
            <p:nvPr/>
          </p:nvGrpSpPr>
          <p:grpSpPr>
            <a:xfrm>
              <a:off x="3008446" y="2217183"/>
              <a:ext cx="5350694" cy="3474957"/>
              <a:chOff x="2812649" y="2488558"/>
              <a:chExt cx="5350694" cy="3474957"/>
            </a:xfrm>
          </p:grpSpPr>
          <p:grpSp>
            <p:nvGrpSpPr>
              <p:cNvPr id="9" name="Groupe 8">
                <a:extLst>
                  <a:ext uri="{FF2B5EF4-FFF2-40B4-BE49-F238E27FC236}">
                    <a16:creationId xmlns:a16="http://schemas.microsoft.com/office/drawing/2014/main" id="{33B46875-DCDF-3FD0-3B0B-26392A48C4AB}"/>
                  </a:ext>
                </a:extLst>
              </p:cNvPr>
              <p:cNvGrpSpPr/>
              <p:nvPr/>
            </p:nvGrpSpPr>
            <p:grpSpPr>
              <a:xfrm>
                <a:off x="2949751" y="2555644"/>
                <a:ext cx="5016237" cy="3042196"/>
                <a:chOff x="5499657" y="3196609"/>
                <a:chExt cx="5223055" cy="3165225"/>
              </a:xfrm>
            </p:grpSpPr>
            <p:pic>
              <p:nvPicPr>
                <p:cNvPr id="6" name="Image 5">
                  <a:extLst>
                    <a:ext uri="{FF2B5EF4-FFF2-40B4-BE49-F238E27FC236}">
                      <a16:creationId xmlns:a16="http://schemas.microsoft.com/office/drawing/2014/main" id="{A69D511F-2E8E-E85C-F559-B9C9839CA5B7}"/>
                    </a:ext>
                  </a:extLst>
                </p:cNvPr>
                <p:cNvPicPr>
                  <a:picLocks noChangeAspect="1"/>
                </p:cNvPicPr>
                <p:nvPr/>
              </p:nvPicPr>
              <p:blipFill>
                <a:blip r:embed="rId3"/>
                <a:stretch>
                  <a:fillRect/>
                </a:stretch>
              </p:blipFill>
              <p:spPr>
                <a:xfrm>
                  <a:off x="5905060" y="3196609"/>
                  <a:ext cx="4153340" cy="3165225"/>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5DA2D7C6-E3FA-2B7E-7857-7F32C9FD0B37}"/>
                        </a:ext>
                      </a:extLst>
                    </p:cNvPr>
                    <p:cNvSpPr txBox="1"/>
                    <p:nvPr/>
                  </p:nvSpPr>
                  <p:spPr>
                    <a:xfrm>
                      <a:off x="9994928" y="5790676"/>
                      <a:ext cx="727784" cy="320224"/>
                    </a:xfrm>
                    <a:prstGeom prst="rect">
                      <a:avLst/>
                    </a:prstGeom>
                    <a:noFill/>
                  </p:spPr>
                  <p:txBody>
                    <a:bodyPr wrap="square" rtlCol="0">
                      <a:spAutoFit/>
                    </a:bodyPr>
                    <a:lstStyle/>
                    <a:p>
                      <a:pPr algn="ctr"/>
                      <a14:m>
                        <m:oMath xmlns:m="http://schemas.openxmlformats.org/officeDocument/2006/math">
                          <m:r>
                            <a:rPr lang="en-GB" sz="1400" b="0" i="1" noProof="0" smtClean="0">
                              <a:solidFill>
                                <a:schemeClr val="tx1"/>
                              </a:solidFill>
                              <a:latin typeface="Cambria Math" panose="02040503050406030204" pitchFamily="18" charset="0"/>
                              <a:ea typeface="Cambria Math" panose="02040503050406030204" pitchFamily="18" charset="0"/>
                            </a:rPr>
                            <m:t>𝜆</m:t>
                          </m:r>
                        </m:oMath>
                      </a14:m>
                      <a:r>
                        <a:rPr lang="en-GB" sz="1400" noProof="0" dirty="0"/>
                        <a:t> (nm)</a:t>
                      </a:r>
                    </a:p>
                  </p:txBody>
                </p:sp>
              </mc:Choice>
              <mc:Fallback xmlns="">
                <p:sp>
                  <p:nvSpPr>
                    <p:cNvPr id="7" name="ZoneTexte 6">
                      <a:extLst>
                        <a:ext uri="{FF2B5EF4-FFF2-40B4-BE49-F238E27FC236}">
                          <a16:creationId xmlns:a16="http://schemas.microsoft.com/office/drawing/2014/main" id="{5DA2D7C6-E3FA-2B7E-7857-7F32C9FD0B37}"/>
                        </a:ext>
                      </a:extLst>
                    </p:cNvPr>
                    <p:cNvSpPr txBox="1">
                      <a:spLocks noRot="1" noChangeAspect="1" noMove="1" noResize="1" noEditPoints="1" noAdjustHandles="1" noChangeArrowheads="1" noChangeShapeType="1" noTextEdit="1"/>
                    </p:cNvSpPr>
                    <p:nvPr/>
                  </p:nvSpPr>
                  <p:spPr>
                    <a:xfrm>
                      <a:off x="9994928" y="5790676"/>
                      <a:ext cx="727784" cy="320224"/>
                    </a:xfrm>
                    <a:prstGeom prst="rect">
                      <a:avLst/>
                    </a:prstGeom>
                    <a:blipFill>
                      <a:blip r:embed="rId4"/>
                      <a:stretch>
                        <a:fillRect t="-4000" r="-2609"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803584B-43E0-1A01-21F1-80EB3C9856C8}"/>
                        </a:ext>
                      </a:extLst>
                    </p:cNvPr>
                    <p:cNvSpPr txBox="1"/>
                    <p:nvPr/>
                  </p:nvSpPr>
                  <p:spPr>
                    <a:xfrm>
                      <a:off x="5499657" y="3292929"/>
                      <a:ext cx="803177" cy="5280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1400" i="1" noProof="0" smtClean="0">
                                    <a:latin typeface="Cambria Math" panose="02040503050406030204" pitchFamily="18" charset="0"/>
                                  </a:rPr>
                                </m:ctrlPr>
                              </m:fPr>
                              <m:num>
                                <m:r>
                                  <m:rPr>
                                    <m:nor/>
                                  </m:rPr>
                                  <a:rPr lang="en-GB" sz="1400" noProof="0" smtClean="0"/>
                                  <m:t>𝐾</m:t>
                                </m:r>
                                <m:r>
                                  <m:rPr>
                                    <m:nor/>
                                  </m:rPr>
                                  <a:rPr lang="en-GB" sz="1400" noProof="0" smtClean="0"/>
                                  <m:t>(</m:t>
                                </m:r>
                                <m:r>
                                  <m:rPr>
                                    <m:nor/>
                                  </m:rPr>
                                  <a:rPr lang="en-GB" sz="1400" noProof="0" smtClean="0"/>
                                  <m:t>𝜆</m:t>
                                </m:r>
                                <m:r>
                                  <m:rPr>
                                    <m:nor/>
                                  </m:rPr>
                                  <a:rPr lang="en-GB" sz="1400" noProof="0" smtClean="0"/>
                                  <m:t>)</m:t>
                                </m:r>
                              </m:num>
                              <m:den>
                                <m:r>
                                  <m:rPr>
                                    <m:nor/>
                                  </m:rPr>
                                  <a:rPr lang="en-GB" sz="1400" b="0" i="0" noProof="0" smtClean="0">
                                    <a:latin typeface="Arial" panose="020B0604020202020204" pitchFamily="34" charset="0"/>
                                    <a:cs typeface="Arial" panose="020B0604020202020204" pitchFamily="34" charset="0"/>
                                  </a:rPr>
                                  <m:t>683</m:t>
                                </m:r>
                              </m:den>
                            </m:f>
                          </m:oMath>
                        </m:oMathPara>
                      </a14:m>
                      <a:endParaRPr lang="en-GB" noProof="0" dirty="0"/>
                    </a:p>
                  </p:txBody>
                </p:sp>
              </mc:Choice>
              <mc:Fallback xmlns="">
                <p:sp>
                  <p:nvSpPr>
                    <p:cNvPr id="8" name="ZoneTexte 7">
                      <a:extLst>
                        <a:ext uri="{FF2B5EF4-FFF2-40B4-BE49-F238E27FC236}">
                          <a16:creationId xmlns:a16="http://schemas.microsoft.com/office/drawing/2014/main" id="{4803584B-43E0-1A01-21F1-80EB3C9856C8}"/>
                        </a:ext>
                      </a:extLst>
                    </p:cNvPr>
                    <p:cNvSpPr txBox="1">
                      <a:spLocks noRot="1" noChangeAspect="1" noMove="1" noResize="1" noEditPoints="1" noAdjustHandles="1" noChangeArrowheads="1" noChangeShapeType="1" noTextEdit="1"/>
                    </p:cNvSpPr>
                    <p:nvPr/>
                  </p:nvSpPr>
                  <p:spPr>
                    <a:xfrm>
                      <a:off x="5499657" y="3292929"/>
                      <a:ext cx="803177" cy="528035"/>
                    </a:xfrm>
                    <a:prstGeom prst="rect">
                      <a:avLst/>
                    </a:prstGeom>
                    <a:blipFill>
                      <a:blip r:embed="rId5"/>
                      <a:stretch>
                        <a:fillRect b="-2410"/>
                      </a:stretch>
                    </a:blipFill>
                  </p:spPr>
                  <p:txBody>
                    <a:bodyPr/>
                    <a:lstStyle/>
                    <a:p>
                      <a:r>
                        <a:rPr lang="en-US">
                          <a:noFill/>
                        </a:rPr>
                        <a:t> </a:t>
                      </a:r>
                    </a:p>
                  </p:txBody>
                </p:sp>
              </mc:Fallback>
            </mc:AlternateContent>
          </p:grpSp>
          <p:sp>
            <p:nvSpPr>
              <p:cNvPr id="12" name="Rectangle 11">
                <a:extLst>
                  <a:ext uri="{FF2B5EF4-FFF2-40B4-BE49-F238E27FC236}">
                    <a16:creationId xmlns:a16="http://schemas.microsoft.com/office/drawing/2014/main" id="{72342A61-7F03-2E53-6AA8-4ACE14DBBCB9}"/>
                  </a:ext>
                </a:extLst>
              </p:cNvPr>
              <p:cNvSpPr/>
              <p:nvPr/>
            </p:nvSpPr>
            <p:spPr>
              <a:xfrm>
                <a:off x="2812649" y="2488558"/>
                <a:ext cx="5350694" cy="347495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pic>
          <p:nvPicPr>
            <p:cNvPr id="1026" name="Picture 2" descr="Wavelength to Colour Relationship | Academo.org - Free, interactive,  education.">
              <a:extLst>
                <a:ext uri="{FF2B5EF4-FFF2-40B4-BE49-F238E27FC236}">
                  <a16:creationId xmlns:a16="http://schemas.microsoft.com/office/drawing/2014/main" id="{5230145E-6992-F1ED-65A2-69A9564557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1" t="39396" r="26829" b="51170"/>
            <a:stretch/>
          </p:blipFill>
          <p:spPr bwMode="auto">
            <a:xfrm>
              <a:off x="3962642" y="5226312"/>
              <a:ext cx="3448356" cy="2633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F0B138-F007-0FEC-920F-7F6B6A138681}"/>
                </a:ext>
              </a:extLst>
            </p:cNvPr>
            <p:cNvSpPr/>
            <p:nvPr/>
          </p:nvSpPr>
          <p:spPr>
            <a:xfrm>
              <a:off x="3962642" y="5226313"/>
              <a:ext cx="3448356" cy="263387"/>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4" name="ZoneTexte 13">
            <a:extLst>
              <a:ext uri="{FF2B5EF4-FFF2-40B4-BE49-F238E27FC236}">
                <a16:creationId xmlns:a16="http://schemas.microsoft.com/office/drawing/2014/main" id="{0F5BF592-88B9-80E7-E444-8E94F90269E1}"/>
              </a:ext>
            </a:extLst>
          </p:cNvPr>
          <p:cNvSpPr txBox="1"/>
          <p:nvPr/>
        </p:nvSpPr>
        <p:spPr>
          <a:xfrm>
            <a:off x="2671183" y="5863737"/>
            <a:ext cx="5350694" cy="307777"/>
          </a:xfrm>
          <a:prstGeom prst="rect">
            <a:avLst/>
          </a:prstGeom>
          <a:noFill/>
        </p:spPr>
        <p:txBody>
          <a:bodyPr wrap="square">
            <a:spAutoFit/>
          </a:bodyPr>
          <a:lstStyle/>
          <a:p>
            <a:pPr algn="ctr"/>
            <a:r>
              <a:rPr lang="en-GB" sz="1400" i="1" noProof="0" dirty="0"/>
              <a:t>Range of wavelengths visible to the human eye.</a:t>
            </a:r>
          </a:p>
        </p:txBody>
      </p:sp>
    </p:spTree>
    <p:extLst>
      <p:ext uri="{BB962C8B-B14F-4D97-AF65-F5344CB8AC3E}">
        <p14:creationId xmlns:p14="http://schemas.microsoft.com/office/powerpoint/2010/main" val="36279986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10629-6751-4F6E-AA23-C2285BB35A8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3069510-C9FA-4313-0C45-A6C9FFA07953}"/>
                  </a:ext>
                </a:extLst>
              </p:cNvPr>
              <p:cNvSpPr txBox="1"/>
              <p:nvPr/>
            </p:nvSpPr>
            <p:spPr>
              <a:xfrm>
                <a:off x="635000" y="2430935"/>
                <a:ext cx="9497338" cy="731547"/>
              </a:xfrm>
              <a:prstGeom prst="rect">
                <a:avLst/>
              </a:prstGeom>
              <a:noFill/>
            </p:spPr>
            <p:txBody>
              <a:bodyPr wrap="square">
                <a:spAutoFit/>
              </a:bodyPr>
              <a:lstStyle/>
              <a:p>
                <a:pPr algn="just"/>
                <a:r>
                  <a:rPr lang="en-GB" sz="2000" noProof="0" dirty="0"/>
                  <a:t>Luminous efficiency, denoted by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𝜀</m:t>
                    </m:r>
                  </m:oMath>
                </a14:m>
                <a:r>
                  <a:rPr lang="en-GB" sz="2000" noProof="0" dirty="0"/>
                  <a:t>, is the ratio of </a:t>
                </a:r>
                <a:r>
                  <a:rPr lang="en-GB" sz="2000" noProof="0" dirty="0">
                    <a:latin typeface="Arial" panose="020B0604020202020204" pitchFamily="34" charset="0"/>
                    <a:cs typeface="Arial" panose="020B0604020202020204" pitchFamily="34" charset="0"/>
                  </a:rPr>
                  <a:t>luminous flux </a:t>
                </a:r>
                <a:r>
                  <a:rPr lang="en-GB" sz="2000" noProof="0" dirty="0"/>
                  <a:t>to the power consumption </a:t>
                </a:r>
                <a14:m>
                  <m:oMath xmlns:m="http://schemas.openxmlformats.org/officeDocument/2006/math">
                    <m:sSub>
                      <m:sSubPr>
                        <m:ctrlPr>
                          <a:rPr lang="en-GB" sz="2000" b="0" i="1" noProof="0" smtClean="0">
                            <a:solidFill>
                              <a:schemeClr val="tx1"/>
                            </a:solidFill>
                            <a:latin typeface="Cambria Math" panose="02040503050406030204" pitchFamily="18" charset="0"/>
                            <a:ea typeface="Cambria Math" panose="02040503050406030204" pitchFamily="18" charset="0"/>
                          </a:rPr>
                        </m:ctrlPr>
                      </m:sSubPr>
                      <m:e>
                        <m:r>
                          <a:rPr lang="en-GB" sz="2000" b="0" i="1" noProof="0" smtClean="0">
                            <a:solidFill>
                              <a:schemeClr val="tx1"/>
                            </a:solidFill>
                            <a:latin typeface="Cambria Math" panose="02040503050406030204" pitchFamily="18" charset="0"/>
                            <a:ea typeface="Cambria Math" panose="02040503050406030204" pitchFamily="18" charset="0"/>
                          </a:rPr>
                          <m:t>𝑃</m:t>
                        </m:r>
                      </m:e>
                      <m:sub>
                        <m:r>
                          <a:rPr lang="en-GB" sz="2000" b="0" i="1" noProof="0" smtClean="0">
                            <a:solidFill>
                              <a:schemeClr val="tx1"/>
                            </a:solidFill>
                            <a:latin typeface="Cambria Math" panose="02040503050406030204" pitchFamily="18" charset="0"/>
                            <a:ea typeface="Cambria Math" panose="02040503050406030204" pitchFamily="18" charset="0"/>
                          </a:rPr>
                          <m:t>𝑖𝑛𝑝𝑢𝑡</m:t>
                        </m:r>
                      </m:sub>
                    </m:sSub>
                  </m:oMath>
                </a14:m>
                <a:r>
                  <a:rPr lang="en-GB" sz="2000" noProof="0" dirty="0"/>
                  <a:t> of the luminous device, normalised by a factor of 683: </a:t>
                </a:r>
              </a:p>
            </p:txBody>
          </p:sp>
        </mc:Choice>
        <mc:Fallback xmlns="">
          <p:sp>
            <p:nvSpPr>
              <p:cNvPr id="13" name="ZoneTexte 12">
                <a:extLst>
                  <a:ext uri="{FF2B5EF4-FFF2-40B4-BE49-F238E27FC236}">
                    <a16:creationId xmlns:a16="http://schemas.microsoft.com/office/drawing/2014/main" id="{93069510-C9FA-4313-0C45-A6C9FFA07953}"/>
                  </a:ext>
                </a:extLst>
              </p:cNvPr>
              <p:cNvSpPr txBox="1">
                <a:spLocks noRot="1" noChangeAspect="1" noMove="1" noResize="1" noEditPoints="1" noAdjustHandles="1" noChangeArrowheads="1" noChangeShapeType="1" noTextEdit="1"/>
              </p:cNvSpPr>
              <p:nvPr/>
            </p:nvSpPr>
            <p:spPr>
              <a:xfrm>
                <a:off x="635000" y="2430935"/>
                <a:ext cx="9497338" cy="731547"/>
              </a:xfrm>
              <a:prstGeom prst="rect">
                <a:avLst/>
              </a:prstGeom>
              <a:blipFill>
                <a:blip r:embed="rId3"/>
                <a:stretch>
                  <a:fillRect l="-642" t="-4167" r="-706" b="-1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56AC11A-E7C4-5C43-A902-93A1B898C99E}"/>
                  </a:ext>
                </a:extLst>
              </p:cNvPr>
              <p:cNvSpPr txBox="1"/>
              <p:nvPr/>
            </p:nvSpPr>
            <p:spPr>
              <a:xfrm>
                <a:off x="3261417" y="3579755"/>
                <a:ext cx="4170565" cy="76553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GB" sz="2000" i="1" noProof="0" smtClean="0">
                          <a:latin typeface="Cambria Math" panose="02040503050406030204" pitchFamily="18" charset="0"/>
                          <a:ea typeface="Cambria Math" panose="02040503050406030204" pitchFamily="18" charset="0"/>
                        </a:rPr>
                        <m:t>𝜀</m:t>
                      </m:r>
                      <m:r>
                        <a:rPr lang="en-GB" sz="2000" b="0" i="1" noProof="0" smtClean="0">
                          <a:solidFill>
                            <a:schemeClr val="tx1"/>
                          </a:solidFill>
                          <a:latin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𝑣</m:t>
                              </m:r>
                            </m:sub>
                          </m:sSub>
                        </m:num>
                        <m:den>
                          <m:sSub>
                            <m:sSubPr>
                              <m:ctrlPr>
                                <a:rPr lang="en-GB" sz="2000" b="0" i="1" noProof="0" smtClean="0">
                                  <a:solidFill>
                                    <a:schemeClr val="tx1"/>
                                  </a:solidFill>
                                  <a:latin typeface="Cambria Math" panose="02040503050406030204" pitchFamily="18" charset="0"/>
                                  <a:ea typeface="Cambria Math" panose="02040503050406030204" pitchFamily="18" charset="0"/>
                                </a:rPr>
                              </m:ctrlPr>
                            </m:sSubPr>
                            <m:e>
                              <m:r>
                                <a:rPr lang="en-GB" sz="2000" b="0" i="1" noProof="0" smtClean="0">
                                  <a:solidFill>
                                    <a:schemeClr val="tx1"/>
                                  </a:solidFill>
                                  <a:latin typeface="Cambria Math" panose="02040503050406030204" pitchFamily="18" charset="0"/>
                                  <a:ea typeface="Cambria Math" panose="02040503050406030204" pitchFamily="18" charset="0"/>
                                </a:rPr>
                                <m:t>𝑃</m:t>
                              </m:r>
                            </m:e>
                            <m:sub>
                              <m:r>
                                <a:rPr lang="en-GB" sz="2000" b="0" i="1" noProof="0" smtClean="0">
                                  <a:solidFill>
                                    <a:schemeClr val="tx1"/>
                                  </a:solidFill>
                                  <a:latin typeface="Cambria Math" panose="02040503050406030204" pitchFamily="18" charset="0"/>
                                  <a:ea typeface="Cambria Math" panose="02040503050406030204" pitchFamily="18" charset="0"/>
                                </a:rPr>
                                <m:t>𝑖𝑛𝑝𝑢𝑡</m:t>
                              </m:r>
                            </m:sub>
                          </m:sSub>
                          <m:r>
                            <a:rPr lang="en-GB" sz="2000" b="0" i="1" noProof="0" smtClean="0">
                              <a:solidFill>
                                <a:schemeClr val="tx1"/>
                              </a:solidFill>
                              <a:latin typeface="Cambria Math" panose="02040503050406030204" pitchFamily="18" charset="0"/>
                              <a:ea typeface="Cambria Math" panose="02040503050406030204" pitchFamily="18"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683</m:t>
                          </m:r>
                        </m:den>
                      </m:f>
                      <m:r>
                        <a:rPr lang="en-GB" sz="2000" b="0" i="1" noProof="0" smtClean="0">
                          <a:solidFill>
                            <a:schemeClr val="tx1"/>
                          </a:solidFill>
                          <a:latin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nary>
                            <m:naryPr>
                              <m:ctrlPr>
                                <a:rPr lang="en-GB" sz="2000" b="0" i="1" noProof="0" smtClean="0">
                                  <a:solidFill>
                                    <a:schemeClr val="tx1"/>
                                  </a:solidFill>
                                  <a:latin typeface="Cambria Math" panose="02040503050406030204" pitchFamily="18" charset="0"/>
                                </a:rPr>
                              </m:ctrlPr>
                            </m:naryPr>
                            <m:sub>
                              <m:r>
                                <m:rPr>
                                  <m:brk m:alnAt="23"/>
                                </m:rPr>
                                <a:rPr lang="en-GB" sz="2000" b="0" i="1" noProof="0" smtClean="0">
                                  <a:solidFill>
                                    <a:schemeClr val="tx1"/>
                                  </a:solidFill>
                                  <a:latin typeface="Cambria Math" panose="02040503050406030204" pitchFamily="18" charset="0"/>
                                </a:rPr>
                                <m:t>0</m:t>
                              </m:r>
                            </m:sub>
                            <m:sup>
                              <m:r>
                                <a:rPr lang="en-GB" sz="2000" b="0" i="1" noProof="0" smtClean="0">
                                  <a:solidFill>
                                    <a:schemeClr val="tx1"/>
                                  </a:solidFill>
                                  <a:latin typeface="Cambria Math" panose="02040503050406030204" pitchFamily="18" charset="0"/>
                                  <a:ea typeface="Cambria Math" panose="02040503050406030204" pitchFamily="18" charset="0"/>
                                </a:rPr>
                                <m:t>∞</m:t>
                              </m:r>
                            </m:sup>
                            <m:e>
                              <m:r>
                                <a:rPr lang="en-GB" sz="2000" b="0" i="1" noProof="0" smtClean="0">
                                  <a:solidFill>
                                    <a:schemeClr val="tx1"/>
                                  </a:solidFill>
                                  <a:latin typeface="Cambria Math" panose="02040503050406030204" pitchFamily="18" charset="0"/>
                                </a:rPr>
                                <m:t>𝐾</m:t>
                              </m:r>
                              <m:d>
                                <m:dPr>
                                  <m:ctrlPr>
                                    <a:rPr lang="en-GB" sz="2000" b="0" i="1" noProof="0" smtClean="0">
                                      <a:solidFill>
                                        <a:schemeClr val="tx1"/>
                                      </a:solidFill>
                                      <a:latin typeface="Cambria Math" panose="02040503050406030204" pitchFamily="18" charset="0"/>
                                    </a:rPr>
                                  </m:ctrlPr>
                                </m:dPr>
                                <m:e>
                                  <m:r>
                                    <a:rPr lang="en-GB" sz="2000" b="0" i="1" noProof="0" smtClean="0">
                                      <a:solidFill>
                                        <a:schemeClr val="tx1"/>
                                      </a:solidFill>
                                      <a:latin typeface="Cambria Math" panose="02040503050406030204" pitchFamily="18" charset="0"/>
                                      <a:ea typeface="Cambria Math" panose="02040503050406030204" pitchFamily="18" charset="0"/>
                                    </a:rPr>
                                    <m:t>𝜆</m:t>
                                  </m:r>
                                </m:e>
                              </m:d>
                              <m:r>
                                <a:rPr lang="en-GB" sz="2000" b="0" i="1" noProof="0" smtClean="0">
                                  <a:solidFill>
                                    <a:schemeClr val="tx1"/>
                                  </a:solidFill>
                                  <a:latin typeface="Cambria Math" panose="02040503050406030204" pitchFamily="18" charset="0"/>
                                  <a:ea typeface="Cambria Math" panose="02040503050406030204" pitchFamily="18" charset="0"/>
                                </a:rPr>
                                <m:t> </m:t>
                              </m:r>
                              <m:sSub>
                                <m:sSubPr>
                                  <m:ctrlPr>
                                    <a:rPr lang="en-GB" sz="2000" b="0" i="1" noProof="0" smtClean="0">
                                      <a:solidFill>
                                        <a:schemeClr val="tx1"/>
                                      </a:solidFill>
                                      <a:latin typeface="Cambria Math" panose="02040503050406030204" pitchFamily="18" charset="0"/>
                                    </a:rPr>
                                  </m:ctrlPr>
                                </m:sSubPr>
                                <m:e>
                                  <m:r>
                                    <m:rPr>
                                      <m:sty m:val="p"/>
                                    </m:rPr>
                                    <a:rPr lang="en-GB" sz="2000" b="0" i="1" noProof="0" smtClean="0">
                                      <a:solidFill>
                                        <a:schemeClr val="tx1"/>
                                      </a:solidFill>
                                      <a:latin typeface="Cambria Math" panose="02040503050406030204" pitchFamily="18" charset="0"/>
                                      <a:ea typeface="Cambria Math" panose="02040503050406030204" pitchFamily="18" charset="0"/>
                                    </a:rPr>
                                    <m:t>Φ</m:t>
                                  </m:r>
                                </m:e>
                                <m:sub>
                                  <m:r>
                                    <a:rPr lang="en-GB" sz="2000" b="0" i="1" noProof="0" smtClean="0">
                                      <a:solidFill>
                                        <a:schemeClr val="tx1"/>
                                      </a:solidFill>
                                      <a:latin typeface="Cambria Math" panose="02040503050406030204" pitchFamily="18" charset="0"/>
                                    </a:rPr>
                                    <m:t>𝑒</m:t>
                                  </m:r>
                                  <m:r>
                                    <a:rPr lang="en-GB" sz="2000" b="0" i="1" noProof="0" smtClean="0">
                                      <a:solidFill>
                                        <a:schemeClr val="tx1"/>
                                      </a:solidFill>
                                      <a:latin typeface="Cambria Math" panose="02040503050406030204" pitchFamily="18" charset="0"/>
                                    </a:rPr>
                                    <m:t>,</m:t>
                                  </m:r>
                                  <m:r>
                                    <a:rPr lang="en-GB" sz="2000" b="0" i="1" noProof="0" smtClean="0">
                                      <a:solidFill>
                                        <a:schemeClr val="tx1"/>
                                      </a:solidFill>
                                      <a:latin typeface="Cambria Math" panose="02040503050406030204" pitchFamily="18" charset="0"/>
                                      <a:ea typeface="Cambria Math" panose="02040503050406030204" pitchFamily="18" charset="0"/>
                                    </a:rPr>
                                    <m:t>𝜆</m:t>
                                  </m:r>
                                </m:sub>
                              </m:sSub>
                              <m:r>
                                <a:rPr lang="en-GB" sz="2000" b="0" i="0" noProof="0" smtClean="0">
                                  <a:solidFill>
                                    <a:schemeClr val="tx1"/>
                                  </a:solidFill>
                                  <a:latin typeface="Cambria Math" panose="02040503050406030204" pitchFamily="18" charset="0"/>
                                </a:rPr>
                                <m:t> </m:t>
                              </m:r>
                              <m:r>
                                <m:rPr>
                                  <m:sty m:val="p"/>
                                </m:rPr>
                                <a:rPr lang="en-GB" sz="2000" b="0" i="0" noProof="0" smtClean="0">
                                  <a:solidFill>
                                    <a:schemeClr val="tx1"/>
                                  </a:solidFill>
                                  <a:latin typeface="Cambria Math" panose="02040503050406030204" pitchFamily="18" charset="0"/>
                                </a:rPr>
                                <m:t>d</m:t>
                              </m:r>
                              <m:r>
                                <a:rPr lang="en-GB" sz="2000" b="0" i="1" noProof="0" smtClean="0">
                                  <a:solidFill>
                                    <a:schemeClr val="tx1"/>
                                  </a:solidFill>
                                  <a:latin typeface="Cambria Math" panose="02040503050406030204" pitchFamily="18" charset="0"/>
                                  <a:ea typeface="Cambria Math" panose="02040503050406030204" pitchFamily="18" charset="0"/>
                                </a:rPr>
                                <m:t>𝜆</m:t>
                              </m:r>
                            </m:e>
                          </m:nary>
                        </m:num>
                        <m:den>
                          <m:sSub>
                            <m:sSubPr>
                              <m:ctrlPr>
                                <a:rPr lang="en-GB" sz="2000" b="0" i="1" noProof="0" smtClean="0">
                                  <a:solidFill>
                                    <a:schemeClr val="tx1"/>
                                  </a:solidFill>
                                  <a:latin typeface="Cambria Math" panose="02040503050406030204" pitchFamily="18" charset="0"/>
                                  <a:ea typeface="Cambria Math" panose="02040503050406030204" pitchFamily="18" charset="0"/>
                                </a:rPr>
                              </m:ctrlPr>
                            </m:sSubPr>
                            <m:e>
                              <m:r>
                                <a:rPr lang="en-GB" sz="2000" b="0" i="1" noProof="0" smtClean="0">
                                  <a:solidFill>
                                    <a:schemeClr val="tx1"/>
                                  </a:solidFill>
                                  <a:latin typeface="Cambria Math" panose="02040503050406030204" pitchFamily="18" charset="0"/>
                                  <a:ea typeface="Cambria Math" panose="02040503050406030204" pitchFamily="18" charset="0"/>
                                </a:rPr>
                                <m:t>𝑃</m:t>
                              </m:r>
                            </m:e>
                            <m:sub>
                              <m:r>
                                <a:rPr lang="en-GB" sz="2000" b="0" i="1" noProof="0" smtClean="0">
                                  <a:solidFill>
                                    <a:schemeClr val="tx1"/>
                                  </a:solidFill>
                                  <a:latin typeface="Cambria Math" panose="02040503050406030204" pitchFamily="18" charset="0"/>
                                  <a:ea typeface="Cambria Math" panose="02040503050406030204" pitchFamily="18" charset="0"/>
                                </a:rPr>
                                <m:t>𝑖𝑛𝑝𝑢𝑡</m:t>
                              </m:r>
                            </m:sub>
                          </m:sSub>
                          <m:r>
                            <a:rPr lang="en-GB" sz="2000" b="0" i="1" noProof="0" smtClean="0">
                              <a:solidFill>
                                <a:schemeClr val="tx1"/>
                              </a:solidFill>
                              <a:latin typeface="Cambria Math" panose="02040503050406030204" pitchFamily="18" charset="0"/>
                              <a:ea typeface="Cambria Math" panose="02040503050406030204" pitchFamily="18"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683</m:t>
                          </m:r>
                        </m:den>
                      </m:f>
                      <m:r>
                        <a:rPr lang="en-GB" sz="2000" b="0" i="1" noProof="0" smtClean="0">
                          <a:solidFill>
                            <a:schemeClr val="tx1"/>
                          </a:solidFill>
                          <a:latin typeface="Cambria Math" panose="02040503050406030204" pitchFamily="18" charset="0"/>
                          <a:ea typeface="Cambria Math" panose="02040503050406030204" pitchFamily="18" charset="0"/>
                        </a:rPr>
                        <m:t>.</m:t>
                      </m:r>
                    </m:oMath>
                  </m:oMathPara>
                </a14:m>
                <a:endParaRPr lang="en-GB" sz="2000" b="0" noProof="0" dirty="0">
                  <a:solidFill>
                    <a:schemeClr val="tx1"/>
                  </a:solidFill>
                  <a:ea typeface="Cambria Math" panose="02040503050406030204" pitchFamily="18" charset="0"/>
                </a:endParaRPr>
              </a:p>
            </p:txBody>
          </p:sp>
        </mc:Choice>
        <mc:Fallback xmlns="">
          <p:sp>
            <p:nvSpPr>
              <p:cNvPr id="17" name="ZoneTexte 16">
                <a:extLst>
                  <a:ext uri="{FF2B5EF4-FFF2-40B4-BE49-F238E27FC236}">
                    <a16:creationId xmlns:a16="http://schemas.microsoft.com/office/drawing/2014/main" id="{C56AC11A-E7C4-5C43-A902-93A1B898C99E}"/>
                  </a:ext>
                </a:extLst>
              </p:cNvPr>
              <p:cNvSpPr txBox="1">
                <a:spLocks noRot="1" noChangeAspect="1" noMove="1" noResize="1" noEditPoints="1" noAdjustHandles="1" noChangeArrowheads="1" noChangeShapeType="1" noTextEdit="1"/>
              </p:cNvSpPr>
              <p:nvPr/>
            </p:nvSpPr>
            <p:spPr>
              <a:xfrm>
                <a:off x="3261417" y="3579755"/>
                <a:ext cx="4170565" cy="765531"/>
              </a:xfrm>
              <a:prstGeom prst="rect">
                <a:avLst/>
              </a:prstGeom>
              <a:blipFill>
                <a:blip r:embed="rId4"/>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F89BA204-B74D-58DC-EC70-9B0648E90AB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162</a:t>
            </a:fld>
            <a:endParaRPr lang="en-GB" spc="80" noProof="0" dirty="0"/>
          </a:p>
        </p:txBody>
      </p:sp>
      <p:sp>
        <p:nvSpPr>
          <p:cNvPr id="4" name="ZoneTexte 3">
            <a:extLst>
              <a:ext uri="{FF2B5EF4-FFF2-40B4-BE49-F238E27FC236}">
                <a16:creationId xmlns:a16="http://schemas.microsoft.com/office/drawing/2014/main" id="{F5BA5D93-1400-0D41-AE6A-ADC793540DD9}"/>
              </a:ext>
            </a:extLst>
          </p:cNvPr>
          <p:cNvSpPr txBox="1"/>
          <p:nvPr/>
        </p:nvSpPr>
        <p:spPr>
          <a:xfrm>
            <a:off x="560729" y="4858695"/>
            <a:ext cx="9571609" cy="1015663"/>
          </a:xfrm>
          <a:prstGeom prst="rect">
            <a:avLst/>
          </a:prstGeom>
          <a:noFill/>
        </p:spPr>
        <p:txBody>
          <a:bodyPr wrap="square" lIns="91440" tIns="45720" rIns="91440" bIns="45720" anchor="t">
            <a:spAutoFit/>
          </a:bodyPr>
          <a:lstStyle/>
          <a:p>
            <a:pPr algn="just" defTabSz="914400" eaLnBrk="0" fontAlgn="base" hangingPunct="0">
              <a:spcBef>
                <a:spcPct val="0"/>
              </a:spcBef>
              <a:spcAft>
                <a:spcPct val="0"/>
              </a:spcAft>
            </a:pPr>
            <a:r>
              <a:rPr lang="en-GB" sz="2000" noProof="0" dirty="0">
                <a:latin typeface="Arial"/>
                <a:cs typeface="Arial"/>
              </a:rPr>
              <a:t>We can observe that </a:t>
            </a:r>
            <a:r>
              <a:rPr kumimoji="0" lang="en-GB" sz="2000" b="0" i="0" u="none" strike="noStrike" cap="none" normalizeH="0" baseline="0" noProof="0" dirty="0">
                <a:ln>
                  <a:noFill/>
                </a:ln>
                <a:effectLst/>
                <a:latin typeface="Arial"/>
                <a:cs typeface="Arial"/>
              </a:rPr>
              <a:t>the theoretical maximum luminous efficiency is achieved when all the input power consumed by </a:t>
            </a:r>
            <a:r>
              <a:rPr lang="en-GB" sz="2000" noProof="0" dirty="0"/>
              <a:t>the luminous device </a:t>
            </a:r>
            <a:r>
              <a:rPr kumimoji="0" lang="en-GB" sz="2000" b="0" i="0" u="none" strike="noStrike" cap="none" normalizeH="0" baseline="0" noProof="0" dirty="0">
                <a:ln>
                  <a:noFill/>
                </a:ln>
                <a:effectLst/>
                <a:latin typeface="Arial"/>
                <a:cs typeface="Arial"/>
              </a:rPr>
              <a:t>is converted into light at a wavelength of 555 nm.</a:t>
            </a:r>
          </a:p>
        </p:txBody>
      </p:sp>
      <p:sp>
        <p:nvSpPr>
          <p:cNvPr id="3" name="TextBox 19">
            <a:extLst>
              <a:ext uri="{FF2B5EF4-FFF2-40B4-BE49-F238E27FC236}">
                <a16:creationId xmlns:a16="http://schemas.microsoft.com/office/drawing/2014/main" id="{0D24E3A2-4818-EEA0-104B-6BACF880E211}"/>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t>Luminous efficiency</a:t>
            </a:r>
            <a:endParaRPr lang="en-GB" sz="2400" b="1" noProof="0" dirty="0">
              <a:solidFill>
                <a:schemeClr val="tx1"/>
              </a:solidFill>
            </a:endParaRPr>
          </a:p>
        </p:txBody>
      </p:sp>
    </p:spTree>
    <p:extLst>
      <p:ext uri="{BB962C8B-B14F-4D97-AF65-F5344CB8AC3E}">
        <p14:creationId xmlns:p14="http://schemas.microsoft.com/office/powerpoint/2010/main" val="21224187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020E032-FC92-77C5-0AB6-2EC3A25FF917}"/>
              </a:ext>
            </a:extLst>
          </p:cNvPr>
          <p:cNvSpPr txBox="1"/>
          <p:nvPr/>
        </p:nvSpPr>
        <p:spPr>
          <a:xfrm>
            <a:off x="1219155" y="5211719"/>
            <a:ext cx="8254756" cy="307777"/>
          </a:xfrm>
          <a:prstGeom prst="rect">
            <a:avLst/>
          </a:prstGeom>
          <a:noFill/>
        </p:spPr>
        <p:txBody>
          <a:bodyPr wrap="square">
            <a:spAutoFit/>
          </a:bodyPr>
          <a:lstStyle/>
          <a:p>
            <a:pPr algn="ctr" fontAlgn="base"/>
            <a:r>
              <a:rPr lang="en-GB" sz="1400" i="1" noProof="0" dirty="0">
                <a:solidFill>
                  <a:schemeClr val="tx1"/>
                </a:solidFill>
              </a:rPr>
              <a:t>Efficacy and efficiency of different luminous devices.</a:t>
            </a:r>
            <a:r>
              <a:rPr lang="en-GB" sz="1400" b="1" baseline="30000" noProof="0" dirty="0">
                <a:solidFill>
                  <a:schemeClr val="tx1"/>
                </a:solidFill>
              </a:rPr>
              <a:t>2</a:t>
            </a:r>
          </a:p>
        </p:txBody>
      </p:sp>
      <p:graphicFrame>
        <p:nvGraphicFramePr>
          <p:cNvPr id="5" name="Tableau 4">
            <a:extLst>
              <a:ext uri="{FF2B5EF4-FFF2-40B4-BE49-F238E27FC236}">
                <a16:creationId xmlns:a16="http://schemas.microsoft.com/office/drawing/2014/main" id="{DA685FFB-323B-C79F-B2AD-2158F3781752}"/>
              </a:ext>
            </a:extLst>
          </p:cNvPr>
          <p:cNvGraphicFramePr>
            <a:graphicFrameLocks noGrp="1"/>
          </p:cNvGraphicFramePr>
          <p:nvPr>
            <p:extLst>
              <p:ext uri="{D42A27DB-BD31-4B8C-83A1-F6EECF244321}">
                <p14:modId xmlns:p14="http://schemas.microsoft.com/office/powerpoint/2010/main" val="1572967054"/>
              </p:ext>
            </p:extLst>
          </p:nvPr>
        </p:nvGraphicFramePr>
        <p:xfrm>
          <a:off x="1219155" y="1263911"/>
          <a:ext cx="8254757" cy="3877854"/>
        </p:xfrm>
        <a:graphic>
          <a:graphicData uri="http://schemas.openxmlformats.org/drawingml/2006/table">
            <a:tbl>
              <a:tblPr firstRow="1" bandRow="1">
                <a:tableStyleId>{5C22544A-7EE6-4342-B048-85BDC9FD1C3A}</a:tableStyleId>
              </a:tblPr>
              <a:tblGrid>
                <a:gridCol w="3208593">
                  <a:extLst>
                    <a:ext uri="{9D8B030D-6E8A-4147-A177-3AD203B41FA5}">
                      <a16:colId xmlns:a16="http://schemas.microsoft.com/office/drawing/2014/main" val="1337666224"/>
                    </a:ext>
                  </a:extLst>
                </a:gridCol>
                <a:gridCol w="2546430">
                  <a:extLst>
                    <a:ext uri="{9D8B030D-6E8A-4147-A177-3AD203B41FA5}">
                      <a16:colId xmlns:a16="http://schemas.microsoft.com/office/drawing/2014/main" val="1102395830"/>
                    </a:ext>
                  </a:extLst>
                </a:gridCol>
                <a:gridCol w="2499734">
                  <a:extLst>
                    <a:ext uri="{9D8B030D-6E8A-4147-A177-3AD203B41FA5}">
                      <a16:colId xmlns:a16="http://schemas.microsoft.com/office/drawing/2014/main" val="828510473"/>
                    </a:ext>
                  </a:extLst>
                </a:gridCol>
              </a:tblGrid>
              <a:tr h="449690">
                <a:tc>
                  <a:txBody>
                    <a:bodyPr/>
                    <a:lstStyle/>
                    <a:p>
                      <a:pPr algn="ctr"/>
                      <a:r>
                        <a:rPr lang="en-GB" sz="1500" spc="0" noProof="0" dirty="0">
                          <a:solidFill>
                            <a:schemeClr val="tx1"/>
                          </a:solidFill>
                          <a:latin typeface="Arial" panose="020B0604020202020204" pitchFamily="34" charset="0"/>
                          <a:cs typeface="Arial" panose="020B0604020202020204" pitchFamily="34" charset="0"/>
                        </a:rPr>
                        <a:t>Luminous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500" spc="0" noProof="0" dirty="0">
                          <a:solidFill>
                            <a:schemeClr val="tx1"/>
                          </a:solidFill>
                          <a:latin typeface="Arial" panose="020B0604020202020204" pitchFamily="34" charset="0"/>
                          <a:cs typeface="Arial" panose="020B0604020202020204" pitchFamily="34" charset="0"/>
                        </a:rPr>
                        <a:t>Lum. efficacy (lm/W)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500" spc="0" noProof="0" dirty="0">
                          <a:solidFill>
                            <a:schemeClr val="tx1"/>
                          </a:solidFill>
                          <a:latin typeface="Arial" panose="020B0604020202020204" pitchFamily="34" charset="0"/>
                          <a:cs typeface="Arial" panose="020B0604020202020204" pitchFamily="34" charset="0"/>
                        </a:rPr>
                        <a:t>Lum. efficiency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61885945"/>
                  </a:ext>
                </a:extLst>
              </a:tr>
              <a:tr h="368188">
                <a:tc>
                  <a:txBody>
                    <a:bodyPr/>
                    <a:lstStyle/>
                    <a:p>
                      <a:pPr algn="l"/>
                      <a:r>
                        <a:rPr lang="en-GB" sz="1500" noProof="0" dirty="0">
                          <a:latin typeface="Arial" panose="020B0604020202020204" pitchFamily="34" charset="0"/>
                          <a:cs typeface="Arial" panose="020B0604020202020204" pitchFamily="34" charset="0"/>
                        </a:rPr>
                        <a:t>Candle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3441565"/>
                  </a:ext>
                </a:extLst>
              </a:tr>
              <a:tr h="393404">
                <a:tc>
                  <a:txBody>
                    <a:bodyPr/>
                    <a:lstStyle/>
                    <a:p>
                      <a:pPr algn="l"/>
                      <a:r>
                        <a:rPr lang="en-GB" sz="1500" noProof="0" dirty="0">
                          <a:latin typeface="Arial" panose="020B0604020202020204" pitchFamily="34" charset="0"/>
                          <a:cs typeface="Arial" panose="020B0604020202020204" pitchFamily="34" charset="0"/>
                        </a:rPr>
                        <a:t>Tungsten incandescent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5 – 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0.7 –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3250467"/>
                  </a:ext>
                </a:extLst>
              </a:tr>
              <a:tr h="371970">
                <a:tc>
                  <a:txBody>
                    <a:bodyPr/>
                    <a:lstStyle/>
                    <a:p>
                      <a:pPr algn="l"/>
                      <a:r>
                        <a:rPr lang="en-GB" sz="1500" noProof="0" dirty="0">
                          <a:latin typeface="Arial" panose="020B0604020202020204" pitchFamily="34" charset="0"/>
                          <a:cs typeface="Arial" panose="020B0604020202020204" pitchFamily="34" charset="0"/>
                        </a:rPr>
                        <a:t>Fluorescent – best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80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12 –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9781868"/>
                  </a:ext>
                </a:extLst>
              </a:tr>
              <a:tr h="402131">
                <a:tc>
                  <a:txBody>
                    <a:bodyPr/>
                    <a:lstStyle/>
                    <a:p>
                      <a:r>
                        <a:rPr lang="en-GB" sz="1500" noProof="0" dirty="0">
                          <a:latin typeface="Arial" panose="020B0604020202020204" pitchFamily="34" charset="0"/>
                          <a:cs typeface="Arial" panose="020B0604020202020204" pitchFamily="34" charset="0"/>
                        </a:rPr>
                        <a:t>Low-pressure sodium lamp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solidFill>
                            <a:schemeClr val="tx1"/>
                          </a:solidFill>
                          <a:latin typeface="Arial" panose="020B0604020202020204" pitchFamily="34" charset="0"/>
                          <a:cs typeface="Arial" panose="020B0604020202020204" pitchFamily="34" charset="0"/>
                        </a:rPr>
                        <a:t>100 – 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solidFill>
                            <a:schemeClr val="tx1"/>
                          </a:solidFill>
                          <a:latin typeface="Arial" panose="020B0604020202020204" pitchFamily="34" charset="0"/>
                          <a:cs typeface="Arial" panose="020B0604020202020204" pitchFamily="34" charset="0"/>
                        </a:rPr>
                        <a:t>15 –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602981"/>
                  </a:ext>
                </a:extLst>
              </a:tr>
              <a:tr h="382025">
                <a:tc>
                  <a:txBody>
                    <a:bodyPr/>
                    <a:lstStyle/>
                    <a:p>
                      <a:pPr algn="l"/>
                      <a:r>
                        <a:rPr lang="en-GB" sz="1500" b="0" noProof="0" dirty="0">
                          <a:latin typeface="Arial" panose="020B0604020202020204" pitchFamily="34" charset="0"/>
                          <a:cs typeface="Arial" panose="020B0604020202020204" pitchFamily="34" charset="0"/>
                        </a:rPr>
                        <a:t>“White” LED – best for 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110 – 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solidFill>
                            <a:schemeClr val="tx1"/>
                          </a:solidFill>
                          <a:latin typeface="Arial" panose="020B0604020202020204" pitchFamily="34" charset="0"/>
                          <a:cs typeface="Arial" panose="020B0604020202020204" pitchFamily="34" charset="0"/>
                        </a:rPr>
                        <a:t>17 –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3122233"/>
                  </a:ext>
                </a:extLst>
              </a:tr>
              <a:tr h="361918">
                <a:tc>
                  <a:txBody>
                    <a:bodyPr/>
                    <a:lstStyle/>
                    <a:p>
                      <a:pPr algn="l"/>
                      <a:r>
                        <a:rPr lang="en-GB" sz="1500" noProof="0" dirty="0">
                          <a:latin typeface="Arial" panose="020B0604020202020204" pitchFamily="34" charset="0"/>
                          <a:cs typeface="Arial" panose="020B0604020202020204" pitchFamily="34" charset="0"/>
                        </a:rPr>
                        <a:t>”White” LED – theorical limit </a:t>
                      </a:r>
                      <a:r>
                        <a:rPr lang="en-GB" sz="1500" b="0" baseline="30000" noProof="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518571"/>
                  </a:ext>
                </a:extLst>
              </a:tr>
              <a:tr h="382025">
                <a:tc>
                  <a:txBody>
                    <a:bodyPr/>
                    <a:lstStyle/>
                    <a:p>
                      <a:pPr algn="l"/>
                      <a:r>
                        <a:rPr lang="en-GB" sz="1500" noProof="0" dirty="0">
                          <a:latin typeface="Arial" panose="020B0604020202020204" pitchFamily="34" charset="0"/>
                          <a:cs typeface="Arial" panose="020B0604020202020204" pitchFamily="34" charset="0"/>
                        </a:rPr>
                        <a:t>“Red” LED – theorical limit </a:t>
                      </a:r>
                      <a:r>
                        <a:rPr lang="en-GB" sz="1500" b="0" baseline="30000" noProof="0" dirty="0">
                          <a:latin typeface="Arial" panose="020B0604020202020204" pitchFamily="34" charset="0"/>
                          <a:cs typeface="Arial" panose="020B0604020202020204" pitchFamily="34" charset="0"/>
                        </a:rPr>
                        <a:t>1</a:t>
                      </a:r>
                      <a:endParaRPr lang="en-GB" sz="1500" b="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553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41582"/>
                  </a:ext>
                </a:extLst>
              </a:tr>
              <a:tr h="382025">
                <a:tc>
                  <a:txBody>
                    <a:bodyPr/>
                    <a:lstStyle/>
                    <a:p>
                      <a:pPr algn="l"/>
                      <a:r>
                        <a:rPr lang="en-GB" sz="1500" noProof="0" dirty="0">
                          <a:latin typeface="Arial" panose="020B0604020202020204" pitchFamily="34" charset="0"/>
                          <a:cs typeface="Arial" panose="020B0604020202020204" pitchFamily="34" charset="0"/>
                        </a:rPr>
                        <a:t>“Blue” LED – theorical limit </a:t>
                      </a:r>
                      <a:r>
                        <a:rPr lang="en-GB" sz="1500" b="0" baseline="30000" noProof="0" dirty="0">
                          <a:latin typeface="Arial" panose="020B0604020202020204" pitchFamily="34" charset="0"/>
                          <a:cs typeface="Arial" panose="020B0604020202020204" pitchFamily="34" charset="0"/>
                        </a:rPr>
                        <a:t>1</a:t>
                      </a:r>
                      <a:endParaRPr lang="en-GB" sz="1500" b="0" noProof="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635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6941584"/>
                  </a:ext>
                </a:extLst>
              </a:tr>
              <a:tr h="384478">
                <a:tc>
                  <a:txBody>
                    <a:bodyPr/>
                    <a:lstStyle/>
                    <a:p>
                      <a:pPr algn="l"/>
                      <a:r>
                        <a:rPr lang="en-GB" sz="1500" noProof="0" dirty="0">
                          <a:latin typeface="Arial" panose="020B0604020202020204" pitchFamily="34" charset="0"/>
                          <a:cs typeface="Arial" panose="020B0604020202020204" pitchFamily="34" charset="0"/>
                        </a:rPr>
                        <a:t>Ideal monochr. 555 nm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683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noProof="0" dirty="0">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249326"/>
                  </a:ext>
                </a:extLst>
              </a:tr>
            </a:tbl>
          </a:graphicData>
        </a:graphic>
      </p:graphicFrame>
      <p:sp>
        <p:nvSpPr>
          <p:cNvPr id="2" name="Slide Number Placeholder 6">
            <a:extLst>
              <a:ext uri="{FF2B5EF4-FFF2-40B4-BE49-F238E27FC236}">
                <a16:creationId xmlns:a16="http://schemas.microsoft.com/office/drawing/2014/main" id="{0CD1B5E2-CE85-0231-41C6-DC86C864439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163</a:t>
            </a:fld>
            <a:endParaRPr lang="en-GB" spc="80" noProof="0" dirty="0"/>
          </a:p>
        </p:txBody>
      </p:sp>
      <p:sp>
        <p:nvSpPr>
          <p:cNvPr id="8" name="TextBox 19">
            <a:extLst>
              <a:ext uri="{FF2B5EF4-FFF2-40B4-BE49-F238E27FC236}">
                <a16:creationId xmlns:a16="http://schemas.microsoft.com/office/drawing/2014/main" id="{6ED16165-52AC-1D02-9991-23EE0E66C403}"/>
              </a:ext>
            </a:extLst>
          </p:cNvPr>
          <p:cNvSpPr txBox="1"/>
          <p:nvPr/>
        </p:nvSpPr>
        <p:spPr>
          <a:xfrm>
            <a:off x="560729" y="358228"/>
            <a:ext cx="10469943" cy="461665"/>
          </a:xfrm>
          <a:prstGeom prst="rect">
            <a:avLst/>
          </a:prstGeom>
          <a:noFill/>
        </p:spPr>
        <p:txBody>
          <a:bodyPr wrap="square">
            <a:spAutoFit/>
          </a:bodyPr>
          <a:lstStyle/>
          <a:p>
            <a:pPr marL="12700">
              <a:spcBef>
                <a:spcPts val="130"/>
              </a:spcBef>
            </a:pPr>
            <a:r>
              <a:rPr lang="en-GB" sz="2400" b="1" noProof="0" dirty="0">
                <a:solidFill>
                  <a:schemeClr val="tx1"/>
                </a:solidFill>
              </a:rPr>
              <a:t>Examples of efficacy and efficiency of various luminous sources</a:t>
            </a:r>
          </a:p>
        </p:txBody>
      </p:sp>
      <p:sp>
        <p:nvSpPr>
          <p:cNvPr id="6" name="ZoneTexte 5">
            <a:extLst>
              <a:ext uri="{FF2B5EF4-FFF2-40B4-BE49-F238E27FC236}">
                <a16:creationId xmlns:a16="http://schemas.microsoft.com/office/drawing/2014/main" id="{90333F54-1C54-1347-F973-136B4C1766B1}"/>
              </a:ext>
            </a:extLst>
          </p:cNvPr>
          <p:cNvSpPr txBox="1"/>
          <p:nvPr/>
        </p:nvSpPr>
        <p:spPr>
          <a:xfrm>
            <a:off x="59970" y="7423959"/>
            <a:ext cx="9571610" cy="261610"/>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noProof="0" dirty="0">
                <a:solidFill>
                  <a:srgbClr val="05103E"/>
                </a:solidFill>
                <a:effectLst/>
                <a:latin typeface="+mj-lt"/>
                <a:hlinkClick r:id="rId3"/>
              </a:rPr>
              <a:t>Kusuma, P., Pattison, P. M., &amp; Bugbee, B. (2020). From physics to fixtures to food: current and potential LED efficacy. Horticulture Research, 7(1).</a:t>
            </a:r>
            <a:endParaRPr lang="en-GB" sz="1100" noProof="0" dirty="0">
              <a:latin typeface="+mj-lt"/>
            </a:endParaRPr>
          </a:p>
        </p:txBody>
      </p:sp>
      <p:sp>
        <p:nvSpPr>
          <p:cNvPr id="10" name="ZoneTexte 9">
            <a:extLst>
              <a:ext uri="{FF2B5EF4-FFF2-40B4-BE49-F238E27FC236}">
                <a16:creationId xmlns:a16="http://schemas.microsoft.com/office/drawing/2014/main" id="{A3F65A34-5A4A-52D7-F4FC-9173DB60CC2B}"/>
              </a:ext>
            </a:extLst>
          </p:cNvPr>
          <p:cNvSpPr txBox="1"/>
          <p:nvPr/>
        </p:nvSpPr>
        <p:spPr>
          <a:xfrm>
            <a:off x="50031" y="7601963"/>
            <a:ext cx="8681013" cy="369332"/>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1" noProof="0" dirty="0">
                <a:solidFill>
                  <a:srgbClr val="05103E"/>
                </a:solidFill>
                <a:effectLst/>
                <a:latin typeface="+mj-lt"/>
              </a:rPr>
              <a:t> </a:t>
            </a:r>
            <a:r>
              <a:rPr lang="en-GB" sz="1100" b="0" noProof="0" dirty="0">
                <a:solidFill>
                  <a:srgbClr val="05103E"/>
                </a:solidFill>
                <a:effectLst/>
                <a:latin typeface="+mj-lt"/>
                <a:hlinkClick r:id="rId4"/>
              </a:rPr>
              <a:t>Luminous efficacy. (2024, September 13). Wikipedia</a:t>
            </a:r>
            <a:r>
              <a:rPr lang="en-GB" b="0" i="0" noProof="0" dirty="0">
                <a:solidFill>
                  <a:srgbClr val="05103E"/>
                </a:solidFill>
                <a:effectLst/>
                <a:latin typeface="Times New Roman" panose="02020603050405020304" pitchFamily="18" charset="0"/>
                <a:hlinkClick r:id="rId4"/>
              </a:rPr>
              <a:t>.</a:t>
            </a:r>
            <a:endParaRPr lang="en-GB" noProof="0" dirty="0"/>
          </a:p>
        </p:txBody>
      </p:sp>
      <p:sp>
        <p:nvSpPr>
          <p:cNvPr id="9" name="ZoneTexte 8">
            <a:extLst>
              <a:ext uri="{FF2B5EF4-FFF2-40B4-BE49-F238E27FC236}">
                <a16:creationId xmlns:a16="http://schemas.microsoft.com/office/drawing/2014/main" id="{FDDDF8E3-F31F-105F-1C1E-2148FC91B7DB}"/>
              </a:ext>
            </a:extLst>
          </p:cNvPr>
          <p:cNvSpPr txBox="1"/>
          <p:nvPr/>
        </p:nvSpPr>
        <p:spPr>
          <a:xfrm>
            <a:off x="560729" y="5790130"/>
            <a:ext cx="9571610" cy="1323439"/>
          </a:xfrm>
          <a:prstGeom prst="rect">
            <a:avLst/>
          </a:prstGeom>
          <a:noFill/>
        </p:spPr>
        <p:txBody>
          <a:bodyPr wrap="square">
            <a:spAutoFit/>
          </a:bodyPr>
          <a:lstStyle/>
          <a:p>
            <a:pPr algn="just"/>
            <a:r>
              <a:rPr lang="en-GB" sz="2000" noProof="0" dirty="0"/>
              <a:t>We note that "Blue" LEDs have a higher theoretical limit than "White" LEDs and "Red" LEDs. In practice, "White" LEDs are even more penalised compared to "Blue" LEDs because they use a phosphor layer to convert blue light into other colours, resulting in energy loss as heat.</a:t>
            </a:r>
          </a:p>
        </p:txBody>
      </p:sp>
    </p:spTree>
    <p:extLst>
      <p:ext uri="{BB962C8B-B14F-4D97-AF65-F5344CB8AC3E}">
        <p14:creationId xmlns:p14="http://schemas.microsoft.com/office/powerpoint/2010/main" val="51396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C315E157-D149-BC7E-C0BB-787DF24D3D4C}"/>
              </a:ext>
            </a:extLst>
          </p:cNvPr>
          <p:cNvGrpSpPr/>
          <p:nvPr/>
        </p:nvGrpSpPr>
        <p:grpSpPr>
          <a:xfrm>
            <a:off x="1754505" y="2637291"/>
            <a:ext cx="7184390" cy="4063284"/>
            <a:chOff x="1536699" y="2492375"/>
            <a:chExt cx="7357201" cy="4191000"/>
          </a:xfrm>
        </p:grpSpPr>
        <p:grpSp>
          <p:nvGrpSpPr>
            <p:cNvPr id="15" name="Groupe 14">
              <a:extLst>
                <a:ext uri="{FF2B5EF4-FFF2-40B4-BE49-F238E27FC236}">
                  <a16:creationId xmlns:a16="http://schemas.microsoft.com/office/drawing/2014/main" id="{A77BDCD1-D4A1-FBB2-6412-A4133CD5BF27}"/>
                </a:ext>
              </a:extLst>
            </p:cNvPr>
            <p:cNvGrpSpPr/>
            <p:nvPr/>
          </p:nvGrpSpPr>
          <p:grpSpPr>
            <a:xfrm>
              <a:off x="1731730" y="2492375"/>
              <a:ext cx="6788003" cy="3954538"/>
              <a:chOff x="698500" y="1122529"/>
              <a:chExt cx="7632405" cy="4427432"/>
            </a:xfrm>
          </p:grpSpPr>
          <p:pic>
            <p:nvPicPr>
              <p:cNvPr id="5" name="Image 4">
                <a:extLst>
                  <a:ext uri="{FF2B5EF4-FFF2-40B4-BE49-F238E27FC236}">
                    <a16:creationId xmlns:a16="http://schemas.microsoft.com/office/drawing/2014/main" id="{A90ADC7C-59DC-0CDC-8A49-BAE1052E24B5}"/>
                  </a:ext>
                </a:extLst>
              </p:cNvPr>
              <p:cNvPicPr>
                <a:picLocks noChangeAspect="1"/>
              </p:cNvPicPr>
              <p:nvPr/>
            </p:nvPicPr>
            <p:blipFill rotWithShape="1">
              <a:blip r:embed="rId2"/>
              <a:srcRect t="14531" r="17588" b="20639"/>
              <a:stretch/>
            </p:blipFill>
            <p:spPr>
              <a:xfrm>
                <a:off x="774700" y="1122529"/>
                <a:ext cx="7556205" cy="4427432"/>
              </a:xfrm>
              <a:prstGeom prst="rect">
                <a:avLst/>
              </a:prstGeom>
            </p:spPr>
          </p:pic>
          <p:sp>
            <p:nvSpPr>
              <p:cNvPr id="12" name="Rectangle 11">
                <a:extLst>
                  <a:ext uri="{FF2B5EF4-FFF2-40B4-BE49-F238E27FC236}">
                    <a16:creationId xmlns:a16="http://schemas.microsoft.com/office/drawing/2014/main" id="{9654E47C-3E19-199B-3C89-9344988C59B7}"/>
                  </a:ext>
                </a:extLst>
              </p:cNvPr>
              <p:cNvSpPr/>
              <p:nvPr/>
            </p:nvSpPr>
            <p:spPr>
              <a:xfrm>
                <a:off x="6642100" y="4784786"/>
                <a:ext cx="168880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DF9CF9E5-68A9-FE9C-BBC0-3B2EC43B8220}"/>
                  </a:ext>
                </a:extLst>
              </p:cNvPr>
              <p:cNvSpPr/>
              <p:nvPr/>
            </p:nvSpPr>
            <p:spPr>
              <a:xfrm>
                <a:off x="6337300" y="1122529"/>
                <a:ext cx="1066800" cy="226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Image 13">
                <a:extLst>
                  <a:ext uri="{FF2B5EF4-FFF2-40B4-BE49-F238E27FC236}">
                    <a16:creationId xmlns:a16="http://schemas.microsoft.com/office/drawing/2014/main" id="{2436FE77-DE49-55E5-9185-D42C3AF11505}"/>
                  </a:ext>
                </a:extLst>
              </p:cNvPr>
              <p:cNvPicPr>
                <a:picLocks noChangeAspect="1"/>
              </p:cNvPicPr>
              <p:nvPr/>
            </p:nvPicPr>
            <p:blipFill rotWithShape="1">
              <a:blip r:embed="rId2"/>
              <a:srcRect r="85872" b="94762"/>
              <a:stretch/>
            </p:blipFill>
            <p:spPr>
              <a:xfrm rot="16200000">
                <a:off x="229668" y="2427807"/>
                <a:ext cx="1295400" cy="357735"/>
              </a:xfrm>
              <a:prstGeom prst="rect">
                <a:avLst/>
              </a:prstGeom>
            </p:spPr>
          </p:pic>
        </p:grpSp>
        <p:pic>
          <p:nvPicPr>
            <p:cNvPr id="6" name="Image 5">
              <a:extLst>
                <a:ext uri="{FF2B5EF4-FFF2-40B4-BE49-F238E27FC236}">
                  <a16:creationId xmlns:a16="http://schemas.microsoft.com/office/drawing/2014/main" id="{243E9915-4BF7-24C0-8147-22A3CCC59352}"/>
                </a:ext>
              </a:extLst>
            </p:cNvPr>
            <p:cNvPicPr>
              <a:picLocks noChangeAspect="1"/>
            </p:cNvPicPr>
            <p:nvPr/>
          </p:nvPicPr>
          <p:blipFill rotWithShape="1">
            <a:blip r:embed="rId2"/>
            <a:srcRect t="92977" r="10093" b="498"/>
            <a:stretch/>
          </p:blipFill>
          <p:spPr>
            <a:xfrm>
              <a:off x="1974238" y="6149975"/>
              <a:ext cx="6302988" cy="340702"/>
            </a:xfrm>
            <a:prstGeom prst="rect">
              <a:avLst/>
            </a:prstGeom>
          </p:spPr>
        </p:pic>
        <p:sp>
          <p:nvSpPr>
            <p:cNvPr id="16" name="Rectangle 15">
              <a:extLst>
                <a:ext uri="{FF2B5EF4-FFF2-40B4-BE49-F238E27FC236}">
                  <a16:creationId xmlns:a16="http://schemas.microsoft.com/office/drawing/2014/main" id="{7CE144FA-7F19-6AD4-4E6B-A6A27CAA9246}"/>
                </a:ext>
              </a:extLst>
            </p:cNvPr>
            <p:cNvSpPr/>
            <p:nvPr/>
          </p:nvSpPr>
          <p:spPr>
            <a:xfrm>
              <a:off x="1536699" y="2492375"/>
              <a:ext cx="7357201" cy="4191000"/>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8537222F-F30F-5329-6259-7F98EDE98491}"/>
              </a:ext>
            </a:extLst>
          </p:cNvPr>
          <p:cNvSpPr txBox="1"/>
          <p:nvPr/>
        </p:nvSpPr>
        <p:spPr>
          <a:xfrm>
            <a:off x="560730" y="1258395"/>
            <a:ext cx="9571609" cy="1015663"/>
          </a:xfrm>
          <a:prstGeom prst="rect">
            <a:avLst/>
          </a:prstGeom>
          <a:noFill/>
        </p:spPr>
        <p:txBody>
          <a:bodyPr wrap="square">
            <a:spAutoFit/>
          </a:bodyPr>
          <a:lstStyle/>
          <a:p>
            <a:pPr algn="just"/>
            <a:r>
              <a:rPr lang="en-GB" sz="2000" noProof="0" dirty="0"/>
              <a:t>LEDs typically available on the residential market have an efficacy of over            100 lm/W. Since 2010, the average luminous flux of LEDs has improved by around 4 lumens per watt consumed per year.</a:t>
            </a:r>
            <a:endParaRPr lang="en-GB" sz="2000" noProof="0" dirty="0">
              <a:solidFill>
                <a:schemeClr val="tx1"/>
              </a:solidFill>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B936C541-6ACC-B461-33CF-B0B69F7E7752}"/>
              </a:ext>
            </a:extLst>
          </p:cNvPr>
          <p:cNvSpPr txBox="1"/>
          <p:nvPr/>
        </p:nvSpPr>
        <p:spPr>
          <a:xfrm>
            <a:off x="1754506" y="6789910"/>
            <a:ext cx="7184390" cy="307777"/>
          </a:xfrm>
          <a:prstGeom prst="rect">
            <a:avLst/>
          </a:prstGeom>
          <a:noFill/>
        </p:spPr>
        <p:txBody>
          <a:bodyPr wrap="square">
            <a:spAutoFit/>
          </a:bodyPr>
          <a:lstStyle/>
          <a:p>
            <a:pPr algn="ctr" fontAlgn="base"/>
            <a:r>
              <a:rPr lang="en-GB" sz="1400" i="1" noProof="0" dirty="0">
                <a:solidFill>
                  <a:schemeClr val="tx1"/>
                </a:solidFill>
              </a:rPr>
              <a:t>Luminous flux per watt consumed </a:t>
            </a:r>
            <a:r>
              <a:rPr lang="en-GB" sz="1400" b="0" i="1" noProof="0" dirty="0">
                <a:effectLst/>
                <a:latin typeface="Arial" panose="020B0604020202020204" pitchFamily="34" charset="0"/>
                <a:cs typeface="Arial" panose="020B0604020202020204" pitchFamily="34" charset="0"/>
              </a:rPr>
              <a:t>by technology (from 2010 to 2022).</a:t>
            </a:r>
            <a:r>
              <a:rPr lang="en-GB" sz="1400" b="1" baseline="30000" noProof="0" dirty="0">
                <a:solidFill>
                  <a:schemeClr val="tx1"/>
                </a:solidFill>
                <a:effectLst/>
                <a:latin typeface="Arial" panose="020B0604020202020204" pitchFamily="34" charset="0"/>
                <a:cs typeface="Arial" panose="020B0604020202020204" pitchFamily="34" charset="0"/>
              </a:rPr>
              <a:t>1</a:t>
            </a:r>
            <a:endParaRPr lang="en-GB" sz="1400" i="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2C841F00-2CCF-B2FD-D41E-8D47E34475F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164</a:t>
            </a:fld>
            <a:endParaRPr lang="en-GB" spc="80" noProof="0" dirty="0"/>
          </a:p>
        </p:txBody>
      </p:sp>
      <p:sp>
        <p:nvSpPr>
          <p:cNvPr id="3" name="TextBox 19">
            <a:extLst>
              <a:ext uri="{FF2B5EF4-FFF2-40B4-BE49-F238E27FC236}">
                <a16:creationId xmlns:a16="http://schemas.microsoft.com/office/drawing/2014/main" id="{E94894C1-C75D-2E12-B60F-09F0C1E1E3DF}"/>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Evolution of the luminous flux per watt consumed</a:t>
            </a:r>
          </a:p>
        </p:txBody>
      </p:sp>
      <p:sp>
        <p:nvSpPr>
          <p:cNvPr id="4" name="ZoneTexte 3">
            <a:extLst>
              <a:ext uri="{FF2B5EF4-FFF2-40B4-BE49-F238E27FC236}">
                <a16:creationId xmlns:a16="http://schemas.microsoft.com/office/drawing/2014/main" id="{C05BE43C-A396-E704-D644-DDF40C4F445D}"/>
              </a:ext>
            </a:extLst>
          </p:cNvPr>
          <p:cNvSpPr txBox="1"/>
          <p:nvPr/>
        </p:nvSpPr>
        <p:spPr>
          <a:xfrm>
            <a:off x="104175" y="7686097"/>
            <a:ext cx="5347504" cy="261610"/>
          </a:xfrm>
          <a:prstGeom prst="rect">
            <a:avLst/>
          </a:prstGeom>
          <a:noFill/>
        </p:spPr>
        <p:txBody>
          <a:bodyPr wrap="square">
            <a:spAutoFit/>
          </a:bodyPr>
          <a:lstStyle/>
          <a:p>
            <a:r>
              <a:rPr lang="en-GB" sz="1100" b="1" baseline="30000" noProof="0" dirty="0">
                <a:effectLst/>
                <a:latin typeface="+mj-lt"/>
                <a:ea typeface="Calibri" panose="020F0502020204030204" pitchFamily="34" charset="0"/>
                <a:cs typeface="Calibri" panose="020F0502020204030204" pitchFamily="34" charset="0"/>
              </a:rPr>
              <a:t>1</a:t>
            </a:r>
            <a:r>
              <a:rPr lang="en-GB" sz="1100" b="0" noProof="0" dirty="0">
                <a:effectLst/>
                <a:latin typeface="+mj-lt"/>
                <a:ea typeface="Calibri" panose="020F0502020204030204" pitchFamily="34" charset="0"/>
                <a:cs typeface="Calibri" panose="020F0502020204030204" pitchFamily="34" charset="0"/>
              </a:rPr>
              <a:t> </a:t>
            </a:r>
            <a:r>
              <a:rPr lang="en-GB" sz="1100" b="0" noProof="0" dirty="0">
                <a:effectLst/>
                <a:latin typeface="+mj-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Lighting. (n.d.). IEA</a:t>
            </a:r>
            <a:r>
              <a:rPr lang="en-GB" sz="1100" b="0" noProof="0"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3537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A3FEE957-78B9-73DA-603C-F2B87C39B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42" r="14667" b="4380"/>
          <a:stretch/>
        </p:blipFill>
        <p:spPr bwMode="auto">
          <a:xfrm>
            <a:off x="1502473" y="2991919"/>
            <a:ext cx="7685101" cy="335280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D4F84F1-A657-5930-CD63-7A084A57BF71}"/>
              </a:ext>
            </a:extLst>
          </p:cNvPr>
          <p:cNvSpPr txBox="1"/>
          <p:nvPr/>
        </p:nvSpPr>
        <p:spPr>
          <a:xfrm>
            <a:off x="560729" y="1375112"/>
            <a:ext cx="9571609" cy="1015663"/>
          </a:xfrm>
          <a:prstGeom prst="rect">
            <a:avLst/>
          </a:prstGeom>
          <a:noFill/>
        </p:spPr>
        <p:txBody>
          <a:bodyPr wrap="square">
            <a:spAutoFit/>
          </a:bodyPr>
          <a:lstStyle/>
          <a:p>
            <a:pPr algn="just"/>
            <a:r>
              <a:rPr lang="en-GB" sz="2000" noProof="0" dirty="0"/>
              <a:t>Globally, residential LED sales have grown from around 1% of the market in 2010 to about 50% in 2022, with integrated LED luminaires (containing one or more lamps within a unit) making up an increasing share.</a:t>
            </a:r>
          </a:p>
        </p:txBody>
      </p:sp>
      <p:sp>
        <p:nvSpPr>
          <p:cNvPr id="11" name="ZoneTexte 10">
            <a:extLst>
              <a:ext uri="{FF2B5EF4-FFF2-40B4-BE49-F238E27FC236}">
                <a16:creationId xmlns:a16="http://schemas.microsoft.com/office/drawing/2014/main" id="{2DD2188D-39ED-9D6C-5ADF-9911F2078203}"/>
              </a:ext>
            </a:extLst>
          </p:cNvPr>
          <p:cNvSpPr txBox="1"/>
          <p:nvPr/>
        </p:nvSpPr>
        <p:spPr>
          <a:xfrm>
            <a:off x="1502473" y="6580743"/>
            <a:ext cx="7685101" cy="307777"/>
          </a:xfrm>
          <a:prstGeom prst="rect">
            <a:avLst/>
          </a:prstGeom>
          <a:noFill/>
        </p:spPr>
        <p:txBody>
          <a:bodyPr wrap="square">
            <a:spAutoFit/>
          </a:bodyPr>
          <a:lstStyle/>
          <a:p>
            <a:pPr algn="ctr" fontAlgn="base"/>
            <a:r>
              <a:rPr lang="en-GB" sz="1400" b="0" i="1" noProof="0" dirty="0">
                <a:solidFill>
                  <a:schemeClr val="tx1"/>
                </a:solidFill>
                <a:effectLst/>
                <a:latin typeface="Arial" panose="020B0604020202020204" pitchFamily="34" charset="0"/>
                <a:cs typeface="Arial" panose="020B0604020202020204" pitchFamily="34" charset="0"/>
              </a:rPr>
              <a:t>Global residential LED sales share (from 2010 to 2022).</a:t>
            </a:r>
            <a:r>
              <a:rPr lang="en-GB" sz="1400" b="1" baseline="30000" noProof="0" dirty="0">
                <a:solidFill>
                  <a:schemeClr val="tx1"/>
                </a:solidFill>
                <a:effectLst/>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3E99972A-6702-053A-FFF4-6E02AFBE3759}"/>
              </a:ext>
            </a:extLst>
          </p:cNvPr>
          <p:cNvSpPr/>
          <p:nvPr/>
        </p:nvSpPr>
        <p:spPr>
          <a:xfrm>
            <a:off x="1349235" y="2835274"/>
            <a:ext cx="7991576" cy="366608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CD8CC57F-BC90-1AD4-AFA0-50A7ED2073F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165</a:t>
            </a:fld>
            <a:endParaRPr lang="en-GB" spc="80" noProof="0" dirty="0"/>
          </a:p>
        </p:txBody>
      </p:sp>
      <p:sp>
        <p:nvSpPr>
          <p:cNvPr id="4" name="TextBox 19">
            <a:extLst>
              <a:ext uri="{FF2B5EF4-FFF2-40B4-BE49-F238E27FC236}">
                <a16:creationId xmlns:a16="http://schemas.microsoft.com/office/drawing/2014/main" id="{36DE9DD1-07D8-B2A2-49B7-A7115707FEE1}"/>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i="0" noProof="0" dirty="0">
                <a:effectLst/>
                <a:latin typeface="Arial" panose="020B0604020202020204" pitchFamily="34" charset="0"/>
                <a:cs typeface="Arial" panose="020B0604020202020204" pitchFamily="34" charset="0"/>
              </a:rPr>
              <a:t>W</a:t>
            </a:r>
            <a:r>
              <a:rPr lang="en-GB" sz="2400" b="1" i="0" noProof="0" dirty="0">
                <a:solidFill>
                  <a:schemeClr val="tx1"/>
                </a:solidFill>
                <a:effectLst/>
                <a:latin typeface="Arial" panose="020B0604020202020204" pitchFamily="34" charset="0"/>
                <a:cs typeface="Arial" panose="020B0604020202020204" pitchFamily="34" charset="0"/>
              </a:rPr>
              <a:t>idespread use of LEDs in the residential sector</a:t>
            </a:r>
            <a:endParaRPr lang="en-GB" sz="2800" b="1" noProof="0" dirty="0">
              <a:solidFill>
                <a:schemeClr val="tx1"/>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7875ECE-B716-BC0D-81A5-9BD1AF636013}"/>
              </a:ext>
            </a:extLst>
          </p:cNvPr>
          <p:cNvSpPr txBox="1"/>
          <p:nvPr/>
        </p:nvSpPr>
        <p:spPr>
          <a:xfrm>
            <a:off x="104175" y="7686097"/>
            <a:ext cx="5347504" cy="261610"/>
          </a:xfrm>
          <a:prstGeom prst="rect">
            <a:avLst/>
          </a:prstGeom>
          <a:noFill/>
        </p:spPr>
        <p:txBody>
          <a:bodyPr wrap="square">
            <a:spAutoFit/>
          </a:bodyPr>
          <a:lstStyle/>
          <a:p>
            <a:r>
              <a:rPr lang="en-GB" sz="1100" b="1" baseline="30000" noProof="0" dirty="0">
                <a:effectLst/>
                <a:latin typeface="+mj-lt"/>
                <a:ea typeface="Calibri" panose="020F0502020204030204" pitchFamily="34" charset="0"/>
                <a:cs typeface="Calibri" panose="020F0502020204030204" pitchFamily="34" charset="0"/>
              </a:rPr>
              <a:t>1</a:t>
            </a:r>
            <a:r>
              <a:rPr lang="en-GB" sz="1100" b="0" noProof="0" dirty="0">
                <a:effectLst/>
                <a:latin typeface="+mj-lt"/>
                <a:ea typeface="Calibri" panose="020F0502020204030204" pitchFamily="34" charset="0"/>
                <a:cs typeface="Calibri" panose="020F0502020204030204" pitchFamily="34" charset="0"/>
              </a:rPr>
              <a:t> </a:t>
            </a:r>
            <a:r>
              <a:rPr lang="en-GB" sz="1100" b="0" noProof="0" dirty="0">
                <a:effectLst/>
                <a:latin typeface="+mj-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Lighting. (n.d.). IEA</a:t>
            </a:r>
            <a:r>
              <a:rPr lang="en-GB" sz="1100" b="0" noProof="0"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8666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321D1CFF-491A-9276-4AF5-4356B96B60D6}"/>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1:</a:t>
            </a:r>
          </a:p>
        </p:txBody>
      </p:sp>
      <p:sp>
        <p:nvSpPr>
          <p:cNvPr id="6" name="ZoneTexte 5">
            <a:extLst>
              <a:ext uri="{FF2B5EF4-FFF2-40B4-BE49-F238E27FC236}">
                <a16:creationId xmlns:a16="http://schemas.microsoft.com/office/drawing/2014/main" id="{8ADD2B52-9B96-AB40-5A04-F6420A0B4F43}"/>
              </a:ext>
            </a:extLst>
          </p:cNvPr>
          <p:cNvSpPr txBox="1"/>
          <p:nvPr/>
        </p:nvSpPr>
        <p:spPr>
          <a:xfrm>
            <a:off x="560896" y="2739102"/>
            <a:ext cx="9571444" cy="2554545"/>
          </a:xfrm>
          <a:prstGeom prst="rect">
            <a:avLst/>
          </a:prstGeom>
          <a:noFill/>
        </p:spPr>
        <p:txBody>
          <a:bodyPr wrap="square">
            <a:spAutoFit/>
          </a:bodyPr>
          <a:lstStyle/>
          <a:p>
            <a:pPr algn="just"/>
            <a:r>
              <a:rPr lang="en-GB" sz="2000" noProof="0" dirty="0"/>
              <a:t>Estimate the energy consumed per person per day for lighting in Belgium considering each home has 10 incandescent bulbs of 100 W used for 5 hours per day, and 10 low-energy bulbs (e.g., LEDs) of 10 W used for 5 hours per day. We assume an average of two people per household and that lighting in workplaces, hospitals, schools, and other buildings requires half the power used for lighting homes.</a:t>
            </a:r>
            <a:endParaRPr lang="en-GB" sz="2000" noProof="0" dirty="0">
              <a:solidFill>
                <a:schemeClr val="tx1"/>
              </a:solidFill>
            </a:endParaRPr>
          </a:p>
          <a:p>
            <a:pPr algn="just"/>
            <a:endParaRPr lang="en-GB" sz="2000" noProof="0" dirty="0"/>
          </a:p>
          <a:p>
            <a:pPr algn="just"/>
            <a:r>
              <a:rPr lang="en-GB" sz="2000" noProof="0" dirty="0"/>
              <a:t>Provide your answer in kilowatt-hours per person per day.</a:t>
            </a:r>
            <a:endParaRPr kumimoji="0" lang="en-GB" sz="2000" i="0" u="none" strike="noStrike" cap="none" normalizeH="0" baseline="0" noProof="0" dirty="0">
              <a:ln>
                <a:noFill/>
              </a:ln>
              <a:solidFill>
                <a:schemeClr val="tx1"/>
              </a:solidFill>
              <a:effectLst/>
              <a:latin typeface="Arial" panose="020B0604020202020204" pitchFamily="34" charset="0"/>
            </a:endParaRPr>
          </a:p>
        </p:txBody>
      </p:sp>
      <p:sp>
        <p:nvSpPr>
          <p:cNvPr id="7" name="Slide Number Placeholder 6">
            <a:extLst>
              <a:ext uri="{FF2B5EF4-FFF2-40B4-BE49-F238E27FC236}">
                <a16:creationId xmlns:a16="http://schemas.microsoft.com/office/drawing/2014/main" id="{B8B5A2EE-BEF9-D5F4-3041-5D0238720AA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166</a:t>
            </a:fld>
            <a:endParaRPr lang="en-GB" spc="80" noProof="0" dirty="0"/>
          </a:p>
        </p:txBody>
      </p:sp>
    </p:spTree>
    <p:extLst>
      <p:ext uri="{BB962C8B-B14F-4D97-AF65-F5344CB8AC3E}">
        <p14:creationId xmlns:p14="http://schemas.microsoft.com/office/powerpoint/2010/main" val="1326620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5DB0CB1-712A-F3BC-5D88-3E98CEBBD1B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167</a:t>
            </a:fld>
            <a:endParaRPr lang="en-GB" spc="80" noProof="0" dirty="0"/>
          </a:p>
        </p:txBody>
      </p:sp>
      <p:sp>
        <p:nvSpPr>
          <p:cNvPr id="4" name="TextBox 19">
            <a:extLst>
              <a:ext uri="{FF2B5EF4-FFF2-40B4-BE49-F238E27FC236}">
                <a16:creationId xmlns:a16="http://schemas.microsoft.com/office/drawing/2014/main" id="{5C876917-AAC0-EA00-A9C3-210C66FF586C}"/>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51A2FCC1-BC55-B541-4C12-81B09DBD2037}"/>
                  </a:ext>
                </a:extLst>
              </p:cNvPr>
              <p:cNvSpPr txBox="1"/>
              <p:nvPr/>
            </p:nvSpPr>
            <p:spPr>
              <a:xfrm>
                <a:off x="560730" y="2235364"/>
                <a:ext cx="9571609" cy="3961341"/>
              </a:xfrm>
              <a:prstGeom prst="rect">
                <a:avLst/>
              </a:prstGeom>
              <a:noFill/>
            </p:spPr>
            <p:txBody>
              <a:bodyPr wrap="square">
                <a:spAutoFit/>
              </a:bodyPr>
              <a:lstStyle/>
              <a:p>
                <a:pPr marL="12700" marR="5080" algn="just">
                  <a:lnSpc>
                    <a:spcPct val="119200"/>
                  </a:lnSpc>
                  <a:spcBef>
                    <a:spcPts val="90"/>
                  </a:spcBef>
                </a:pPr>
                <a:r>
                  <a:rPr lang="en-GB" sz="2000" noProof="0" dirty="0">
                    <a:latin typeface="Arial" panose="020B0604020202020204" pitchFamily="34" charset="0"/>
                    <a:cs typeface="Arial" panose="020B0604020202020204" pitchFamily="34" charset="0"/>
                  </a:rPr>
                  <a:t>The domestic energy consumed per person per day for lighting is equal to:</a:t>
                </a:r>
              </a:p>
              <a:p>
                <a:pPr marL="12700" marR="5080" algn="just">
                  <a:lnSpc>
                    <a:spcPct val="119200"/>
                  </a:lnSpc>
                  <a:spcBef>
                    <a:spcPts val="90"/>
                  </a:spcBef>
                </a:pPr>
                <a:endParaRPr lang="en-GB" sz="500" noProof="0" dirty="0">
                  <a:latin typeface="Arial" panose="020B0604020202020204" pitchFamily="34" charset="0"/>
                  <a:cs typeface="Arial" panose="020B0604020202020204" pitchFamily="34" charset="0"/>
                </a:endParaRPr>
              </a:p>
              <a:p>
                <a:pPr marL="12700" marR="5080" algn="just">
                  <a:lnSpc>
                    <a:spcPct val="119200"/>
                  </a:lnSpc>
                  <a:spcBef>
                    <a:spcPts val="90"/>
                  </a:spcBef>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(100 </m:t>
                          </m:r>
                          <m:r>
                            <m:rPr>
                              <m:nor/>
                            </m:rPr>
                            <a:rPr lang="en-GB" sz="2000" b="0" i="0" noProof="0" smtClean="0">
                              <a:latin typeface="Arial" panose="020B0604020202020204" pitchFamily="34" charset="0"/>
                              <a:cs typeface="Arial" panose="020B0604020202020204" pitchFamily="34" charset="0"/>
                            </a:rPr>
                            <m:t>W</m:t>
                          </m:r>
                          <m:r>
                            <a:rPr lang="en-GB" sz="2000" b="0" i="1" noProof="0" smtClean="0">
                              <a:latin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10 </m:t>
                          </m:r>
                          <m:r>
                            <m:rPr>
                              <m:nor/>
                            </m:rPr>
                            <a:rPr lang="en-GB" sz="2000" b="0" i="0" noProof="0" smtClean="0">
                              <a:latin typeface="Arial" panose="020B0604020202020204" pitchFamily="34" charset="0"/>
                              <a:cs typeface="Arial" panose="020B0604020202020204" pitchFamily="34" charset="0"/>
                            </a:rPr>
                            <m:t>W</m:t>
                          </m:r>
                          <m:r>
                            <m:rPr>
                              <m:nor/>
                            </m:rPr>
                            <a:rPr lang="en-GB" sz="2000" b="0" i="0" noProof="0" smtClean="0">
                              <a:latin typeface="Arial" panose="020B0604020202020204" pitchFamily="34" charset="0"/>
                              <a:cs typeface="Arial" panose="020B0604020202020204" pitchFamily="34" charset="0"/>
                            </a:rPr>
                            <m:t>) × 5 </m:t>
                          </m:r>
                          <m:r>
                            <m:rPr>
                              <m:nor/>
                            </m:rPr>
                            <a:rPr lang="en-GB" sz="2000" b="0" i="0" noProof="0" smtClean="0">
                              <a:latin typeface="Arial" panose="020B0604020202020204" pitchFamily="34" charset="0"/>
                              <a:cs typeface="Arial" panose="020B0604020202020204" pitchFamily="34" charset="0"/>
                            </a:rPr>
                            <m:t>h</m:t>
                          </m:r>
                        </m:num>
                        <m:den>
                          <m:r>
                            <m:rPr>
                              <m:nor/>
                            </m:rPr>
                            <a:rPr lang="en-GB" sz="2000" b="0" i="0" noProof="0" smtClean="0">
                              <a:latin typeface="Arial" panose="020B0604020202020204" pitchFamily="34" charset="0"/>
                              <a:cs typeface="Arial" panose="020B0604020202020204" pitchFamily="34" charset="0"/>
                            </a:rPr>
                            <m:t>1,000</m:t>
                          </m:r>
                        </m:den>
                      </m:f>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1</m:t>
                          </m:r>
                        </m:num>
                        <m:den>
                          <m:r>
                            <m:rPr>
                              <m:nor/>
                            </m:rPr>
                            <a:rPr lang="en-GB" sz="200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2.75 </m:t>
                      </m:r>
                      <m:r>
                        <m:rPr>
                          <m:nor/>
                        </m:rPr>
                        <a:rPr lang="en-GB" sz="2000" b="0" i="0" noProof="0" smtClean="0">
                          <a:latin typeface="Arial" panose="020B0604020202020204" pitchFamily="34" charset="0"/>
                          <a:cs typeface="Arial" panose="020B0604020202020204" pitchFamily="34" charset="0"/>
                        </a:rPr>
                        <m:t>kWh</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pers</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d</m:t>
                      </m:r>
                      <m:r>
                        <m:rPr>
                          <m:nor/>
                        </m:rPr>
                        <a:rPr lang="en-GB" sz="2000" b="0" i="0" noProof="0" smtClean="0">
                          <a:latin typeface="Arial" panose="020B0604020202020204" pitchFamily="34" charset="0"/>
                          <a:cs typeface="Arial" panose="020B0604020202020204" pitchFamily="34" charset="0"/>
                        </a:rPr>
                        <m:t>.</m:t>
                      </m:r>
                    </m:oMath>
                  </m:oMathPara>
                </a14:m>
                <a:endParaRPr lang="en-GB" sz="2000" b="0" noProof="0" dirty="0">
                  <a:latin typeface="Arial" panose="020B0604020202020204" pitchFamily="34" charset="0"/>
                  <a:cs typeface="Arial" panose="020B0604020202020204" pitchFamily="34" charset="0"/>
                </a:endParaRPr>
              </a:p>
              <a:p>
                <a:pPr marL="12700" marR="5080" algn="just">
                  <a:lnSpc>
                    <a:spcPct val="119200"/>
                  </a:lnSpc>
                  <a:spcBef>
                    <a:spcPts val="90"/>
                  </a:spcBef>
                </a:pPr>
                <a:endParaRPr lang="en-GB" sz="2000" noProof="0" dirty="0">
                  <a:latin typeface="Arial" panose="020B0604020202020204" pitchFamily="34" charset="0"/>
                  <a:cs typeface="Arial" panose="020B0604020202020204" pitchFamily="34" charset="0"/>
                </a:endParaRPr>
              </a:p>
              <a:p>
                <a:pPr marL="12700" marR="5080" algn="just">
                  <a:lnSpc>
                    <a:spcPct val="119200"/>
                  </a:lnSpc>
                  <a:spcBef>
                    <a:spcPts val="90"/>
                  </a:spcBef>
                </a:pPr>
                <a:r>
                  <a:rPr lang="en-GB" sz="2000" b="0" noProof="0" dirty="0">
                    <a:latin typeface="Arial" panose="020B0604020202020204" pitchFamily="34" charset="0"/>
                    <a:cs typeface="Arial" panose="020B0604020202020204" pitchFamily="34" charset="0"/>
                  </a:rPr>
                  <a:t>Now considering</a:t>
                </a:r>
                <a:r>
                  <a:rPr lang="en-GB" sz="2000" noProof="0" dirty="0">
                    <a:latin typeface="Arial" panose="020B0604020202020204" pitchFamily="34" charset="0"/>
                    <a:cs typeface="Arial" panose="020B0604020202020204" pitchFamily="34" charset="0"/>
                  </a:rPr>
                  <a:t> the lighting in other buildings uses half the power consumed in households, the total energy consumed per person per day for lighting is equal to:</a:t>
                </a:r>
              </a:p>
              <a:p>
                <a:pPr marL="12700" marR="5080" algn="just">
                  <a:lnSpc>
                    <a:spcPct val="119200"/>
                  </a:lnSpc>
                  <a:spcBef>
                    <a:spcPts val="90"/>
                  </a:spcBef>
                </a:pPr>
                <a:endParaRPr lang="en-GB" sz="500" b="0" noProof="0" dirty="0">
                  <a:latin typeface="Arial" panose="020B0604020202020204" pitchFamily="34" charset="0"/>
                  <a:cs typeface="Arial" panose="020B0604020202020204" pitchFamily="34" charset="0"/>
                </a:endParaRPr>
              </a:p>
              <a:p>
                <a:pPr marL="12700" marR="5080" algn="just">
                  <a:lnSpc>
                    <a:spcPct val="119200"/>
                  </a:lnSpc>
                  <a:spcBef>
                    <a:spcPts val="90"/>
                  </a:spcBef>
                </a:pPr>
                <a14:m>
                  <m:oMathPara xmlns:m="http://schemas.openxmlformats.org/officeDocument/2006/math">
                    <m:oMathParaPr>
                      <m:jc m:val="left"/>
                    </m:oMathParaPr>
                    <m:oMath xmlns:m="http://schemas.openxmlformats.org/officeDocument/2006/math">
                      <m:r>
                        <m:rPr>
                          <m:nor/>
                        </m:rPr>
                        <a:rPr lang="en-GB" sz="2000" noProof="0" smtClean="0">
                          <a:latin typeface="Arial" panose="020B0604020202020204" pitchFamily="34" charset="0"/>
                          <a:cs typeface="Arial" panose="020B0604020202020204" pitchFamily="34" charset="0"/>
                        </a:rPr>
                        <m:t>2.75</m:t>
                      </m:r>
                      <m:r>
                        <a:rPr lang="en-GB" sz="2000" b="0" i="1" noProof="0" smtClean="0">
                          <a:latin typeface="Cambria Math" panose="02040503050406030204" pitchFamily="18" charset="0"/>
                          <a:cs typeface="Arial" panose="020B0604020202020204" pitchFamily="34" charset="0"/>
                        </a:rPr>
                        <m:t>+</m:t>
                      </m:r>
                      <m:f>
                        <m:fPr>
                          <m:ctrlPr>
                            <a:rPr lang="en-GB" sz="2000" b="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2.75</m:t>
                          </m:r>
                        </m:num>
                        <m:den>
                          <m:r>
                            <m:rPr>
                              <m:nor/>
                            </m:rPr>
                            <a:rPr lang="en-GB" sz="2000" b="0" i="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4 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marL="12700" marR="5080" algn="just">
                  <a:lnSpc>
                    <a:spcPct val="119200"/>
                  </a:lnSpc>
                  <a:spcBef>
                    <a:spcPts val="90"/>
                  </a:spcBef>
                </a:pPr>
                <a:endParaRPr lang="en-GB" sz="2000" noProof="0" dirty="0">
                  <a:latin typeface="Arial" panose="020B0604020202020204" pitchFamily="34" charset="0"/>
                  <a:cs typeface="Arial" panose="020B0604020202020204" pitchFamily="34" charset="0"/>
                </a:endParaRPr>
              </a:p>
              <a:p>
                <a:pPr marL="12700" marR="5080" algn="just">
                  <a:lnSpc>
                    <a:spcPct val="119200"/>
                  </a:lnSpc>
                  <a:spcBef>
                    <a:spcPts val="90"/>
                  </a:spcBef>
                </a:pP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We will assume this value of 4 kWh/pers/d in our balance sheet</a:t>
                </a:r>
                <a:r>
                  <a:rPr kumimoji="0" lang="en-GB" sz="2000" b="0" i="0" u="none" strike="noStrike" cap="none" normalizeH="0" baseline="0" noProof="0" dirty="0">
                    <a:ln>
                      <a:noFill/>
                    </a:ln>
                    <a:solidFill>
                      <a:schemeClr val="tx1"/>
                    </a:solidFill>
                    <a:effectLst/>
                    <a:latin typeface="Arial" panose="020B0604020202020204" pitchFamily="34" charset="0"/>
                  </a:rPr>
                  <a:t>.</a:t>
                </a:r>
              </a:p>
            </p:txBody>
          </p:sp>
        </mc:Choice>
        <mc:Fallback xmlns="">
          <p:sp>
            <p:nvSpPr>
              <p:cNvPr id="6" name="ZoneTexte 5">
                <a:extLst>
                  <a:ext uri="{FF2B5EF4-FFF2-40B4-BE49-F238E27FC236}">
                    <a16:creationId xmlns:a16="http://schemas.microsoft.com/office/drawing/2014/main" id="{51A2FCC1-BC55-B541-4C12-81B09DBD2037}"/>
                  </a:ext>
                </a:extLst>
              </p:cNvPr>
              <p:cNvSpPr txBox="1">
                <a:spLocks noRot="1" noChangeAspect="1" noMove="1" noResize="1" noEditPoints="1" noAdjustHandles="1" noChangeArrowheads="1" noChangeShapeType="1" noTextEdit="1"/>
              </p:cNvSpPr>
              <p:nvPr/>
            </p:nvSpPr>
            <p:spPr>
              <a:xfrm>
                <a:off x="560730" y="2235364"/>
                <a:ext cx="9571609" cy="3961341"/>
              </a:xfrm>
              <a:prstGeom prst="rect">
                <a:avLst/>
              </a:prstGeom>
              <a:blipFill>
                <a:blip r:embed="rId2"/>
                <a:stretch>
                  <a:fillRect l="-573" t="-154" r="-573" b="-1846"/>
                </a:stretch>
              </a:blipFill>
            </p:spPr>
            <p:txBody>
              <a:bodyPr/>
              <a:lstStyle/>
              <a:p>
                <a:r>
                  <a:rPr lang="en-US">
                    <a:noFill/>
                  </a:rPr>
                  <a:t> </a:t>
                </a:r>
              </a:p>
            </p:txBody>
          </p:sp>
        </mc:Fallback>
      </mc:AlternateContent>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DE65-9ED8-C9B1-0023-787540D297D5}"/>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3AFF1319-E67F-491E-1A65-23C7C2659F1F}"/>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300A62B8-A4C5-7082-D88E-C67E8EF523D0}"/>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6F0019DF-E160-384D-89A9-9DFC0252CD2E}"/>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2BF909DB-582E-2803-51F6-AF94AD5A5471}"/>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F91CB2A5-B473-4C87-0A17-F238D9FF5E7B}"/>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A8F5331D-6C14-D52E-1C8D-96869900B724}"/>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21F89E0A-6A93-1413-D009-E2EB8A7601C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168</a:t>
            </a:fld>
            <a:endParaRPr lang="en-GB" spc="80" noProof="0" dirty="0"/>
          </a:p>
        </p:txBody>
      </p:sp>
      <p:sp>
        <p:nvSpPr>
          <p:cNvPr id="7" name="Rectangle: Rounded Corners 4">
            <a:extLst>
              <a:ext uri="{FF2B5EF4-FFF2-40B4-BE49-F238E27FC236}">
                <a16:creationId xmlns:a16="http://schemas.microsoft.com/office/drawing/2014/main" id="{1F2C80C8-0B60-0F41-2C8C-12D46A12439E}"/>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1" name="Groupe 10">
            <a:extLst>
              <a:ext uri="{FF2B5EF4-FFF2-40B4-BE49-F238E27FC236}">
                <a16:creationId xmlns:a16="http://schemas.microsoft.com/office/drawing/2014/main" id="{6C20BD4C-9623-731F-A04F-91F284A0A031}"/>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F66D823B-92A6-52DF-E065-9D9DDB0D7295}"/>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E06731AB-3B78-84B2-FB93-02B62884E2C9}"/>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2DA9A944-927F-169C-96CA-3BFD80F8F620}"/>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65B30B92-97CF-F3DF-2728-774613CD350E}"/>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DB35B87B-D8D0-D8B8-B927-2CA0827EAABB}"/>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4561D7DF-2AB3-8A59-C5C6-DF5F3DD64686}"/>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C708FF6B-7901-8BDF-7FD9-20A95407518A}"/>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78121876-73D8-132A-2EA3-A8BEAD98AAD4}"/>
              </a:ext>
            </a:extLst>
          </p:cNvPr>
          <p:cNvSpPr/>
          <p:nvPr/>
        </p:nvSpPr>
        <p:spPr>
          <a:xfrm>
            <a:off x="5573468" y="4818993"/>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124843CC-F7E9-6600-C197-21AC31CD840E}"/>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3D9E9EEA-92DC-154E-2050-DADCE1D039AD}"/>
              </a:ext>
            </a:extLst>
          </p:cNvPr>
          <p:cNvSpPr txBox="1"/>
          <p:nvPr/>
        </p:nvSpPr>
        <p:spPr>
          <a:xfrm>
            <a:off x="5573468" y="487757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4FF3B5C0-E6FC-450B-10C5-396E0645BA19}"/>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A9401E9E-9DF6-0365-EC67-D36A620DB5FA}"/>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DC522281-A4D8-A82E-6A51-FC92EAB99007}"/>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A1084EB3-CFFC-5EA9-67EB-3A5A61F94EAB}"/>
              </a:ext>
            </a:extLst>
          </p:cNvPr>
          <p:cNvSpPr/>
          <p:nvPr/>
        </p:nvSpPr>
        <p:spPr>
          <a:xfrm>
            <a:off x="5573468" y="4700466"/>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8A3F3DF7-FBEC-06E5-908B-CD0E00F2FDA9}"/>
              </a:ext>
            </a:extLst>
          </p:cNvPr>
          <p:cNvSpPr txBox="1"/>
          <p:nvPr/>
        </p:nvSpPr>
        <p:spPr>
          <a:xfrm>
            <a:off x="5573468" y="4586675"/>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a:t>
            </a:r>
          </a:p>
        </p:txBody>
      </p:sp>
      <p:grpSp>
        <p:nvGrpSpPr>
          <p:cNvPr id="21" name="Groupe 20">
            <a:extLst>
              <a:ext uri="{FF2B5EF4-FFF2-40B4-BE49-F238E27FC236}">
                <a16:creationId xmlns:a16="http://schemas.microsoft.com/office/drawing/2014/main" id="{30540C6F-CD14-8D06-7B2A-2F5E9B75EE79}"/>
              </a:ext>
            </a:extLst>
          </p:cNvPr>
          <p:cNvGrpSpPr/>
          <p:nvPr/>
        </p:nvGrpSpPr>
        <p:grpSpPr>
          <a:xfrm>
            <a:off x="1985681" y="3729583"/>
            <a:ext cx="3132417" cy="276999"/>
            <a:chOff x="1985682" y="5711227"/>
            <a:chExt cx="3132417" cy="276999"/>
          </a:xfrm>
        </p:grpSpPr>
        <p:sp>
          <p:nvSpPr>
            <p:cNvPr id="23" name="Rectangle: Rounded Corners 4">
              <a:extLst>
                <a:ext uri="{FF2B5EF4-FFF2-40B4-BE49-F238E27FC236}">
                  <a16:creationId xmlns:a16="http://schemas.microsoft.com/office/drawing/2014/main" id="{0FA3B003-BDAB-C5D2-8295-0F61F5669769}"/>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E073421C-AEAE-19D3-7DB4-B1EA33E19B4D}"/>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TextBox 5">
            <a:extLst>
              <a:ext uri="{FF2B5EF4-FFF2-40B4-BE49-F238E27FC236}">
                <a16:creationId xmlns:a16="http://schemas.microsoft.com/office/drawing/2014/main" id="{0EB4262C-2D46-9A16-4004-D23E487DA741}"/>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spTree>
    <p:extLst>
      <p:ext uri="{BB962C8B-B14F-4D97-AF65-F5344CB8AC3E}">
        <p14:creationId xmlns:p14="http://schemas.microsoft.com/office/powerpoint/2010/main" val="21334472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E28ABCE-3B76-8A1B-C93A-A0019FEE79BD}"/>
                  </a:ext>
                </a:extLst>
              </p:cNvPr>
              <p:cNvSpPr txBox="1"/>
              <p:nvPr/>
            </p:nvSpPr>
            <p:spPr>
              <a:xfrm>
                <a:off x="560729" y="1149660"/>
                <a:ext cx="9571609" cy="1808124"/>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Looking back at the energy consumption in households per type of end use which totalled 85 TWh in 2021, we see that 12.3% (10.5 TWh) is for lighting and appliances. (Appliances will be discussed further in Chapter 12.)</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This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corresponds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to</m:t>
                      </m:r>
                      <m:r>
                        <m:rPr>
                          <m:nor/>
                        </m:rPr>
                        <a:rPr lang="en-GB" sz="2000" b="0" i="0" noProof="0" smtClean="0">
                          <a:latin typeface="Arial" panose="020B0604020202020204" pitchFamily="34" charset="0"/>
                          <a:cs typeface="Arial" panose="020B0604020202020204" pitchFamily="34" charset="0"/>
                        </a:rPr>
                        <m:t>: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10.5 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solidFill>
                                <a:srgbClr val="0D0D0D"/>
                              </a:solidFill>
                              <a:latin typeface="Arial" panose="020B0604020202020204" pitchFamily="34" charset="0"/>
                              <a:cs typeface="Arial" panose="020B0604020202020204" pitchFamily="34" charset="0"/>
                            </a:rPr>
                            <m:t>1</m:t>
                          </m:r>
                          <m:r>
                            <m:rPr>
                              <m:nor/>
                            </m:rPr>
                            <a:rPr lang="en-GB" sz="2000" b="0" i="0" noProof="0" smtClean="0">
                              <a:solidFill>
                                <a:srgbClr val="0D0D0D"/>
                              </a:solidFill>
                              <a:latin typeface="Arial" panose="020B0604020202020204" pitchFamily="34" charset="0"/>
                              <a:cs typeface="Arial" panose="020B0604020202020204" pitchFamily="34" charset="0"/>
                            </a:rPr>
                            <m:t>0</m:t>
                          </m:r>
                          <m:r>
                            <m:rPr>
                              <m:nor/>
                            </m:rPr>
                            <a:rPr lang="en-GB" sz="2000" b="0" i="0" baseline="30000" noProof="0" smtClean="0">
                              <a:solidFill>
                                <a:srgbClr val="0D0D0D"/>
                              </a:solidFill>
                              <a:latin typeface="Arial" panose="020B0604020202020204" pitchFamily="34" charset="0"/>
                              <a:cs typeface="Arial" panose="020B0604020202020204" pitchFamily="34" charset="0"/>
                            </a:rPr>
                            <m:t>9</m:t>
                          </m:r>
                          <m:r>
                            <a:rPr lang="en-GB" sz="2000" b="0" i="1" noProof="0" smtClean="0">
                              <a:solidFill>
                                <a:srgbClr val="0D0D0D"/>
                              </a:solidFill>
                              <a:latin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m:t>
                          </m:r>
                          <m:r>
                            <m:rPr>
                              <m:nor/>
                            </m:rPr>
                            <a:rPr lang="en-GB" sz="2000" noProof="0" smtClean="0">
                              <a:solidFill>
                                <a:srgbClr val="0D0D0D"/>
                              </a:solidFill>
                              <a:latin typeface="Arial" panose="020B0604020202020204" pitchFamily="34" charset="0"/>
                              <a:cs typeface="Arial" panose="020B0604020202020204" pitchFamily="34" charset="0"/>
                            </a:rPr>
                            <m:t>h</m:t>
                          </m:r>
                        </m:num>
                        <m:den>
                          <m:r>
                            <m:rPr>
                              <m:nor/>
                            </m:rPr>
                            <a:rPr lang="en-GB" sz="2000" noProof="0" smtClean="0">
                              <a:solidFill>
                                <a:srgbClr val="0D0D0D"/>
                              </a:solidFill>
                              <a:latin typeface="Arial" panose="020B0604020202020204" pitchFamily="34" charset="0"/>
                              <a:cs typeface="Arial" panose="020B0604020202020204" pitchFamily="34" charset="0"/>
                            </a:rPr>
                            <m:t>11</m:t>
                          </m:r>
                          <m:r>
                            <m:rPr>
                              <m:nor/>
                            </m:rPr>
                            <a:rPr lang="en-GB" sz="2000" b="0" i="0" noProof="0" smtClean="0">
                              <a:solidFill>
                                <a:srgbClr val="0D0D0D"/>
                              </a:solidFill>
                              <a:latin typeface="Arial" panose="020B0604020202020204" pitchFamily="34" charset="0"/>
                              <a:cs typeface="Arial" panose="020B0604020202020204" pitchFamily="34" charset="0"/>
                            </a:rPr>
                            <m:t>.</m:t>
                          </m:r>
                          <m:r>
                            <m:rPr>
                              <m:nor/>
                            </m:rPr>
                            <a:rPr lang="en-GB" sz="2000" noProof="0" smtClean="0">
                              <a:solidFill>
                                <a:srgbClr val="0D0D0D"/>
                              </a:solidFill>
                              <a:latin typeface="Arial" panose="020B0604020202020204" pitchFamily="34" charset="0"/>
                              <a:cs typeface="Arial" panose="020B0604020202020204" pitchFamily="34" charset="0"/>
                            </a:rPr>
                            <m:t>7</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solidFill>
                                <a:srgbClr val="0D0D0D"/>
                              </a:solidFill>
                              <a:latin typeface="Arial" panose="020B0604020202020204" pitchFamily="34" charset="0"/>
                              <a:cs typeface="Arial" panose="020B0604020202020204" pitchFamily="34" charset="0"/>
                            </a:rPr>
                            <m:t>10</m:t>
                          </m:r>
                          <m:r>
                            <m:rPr>
                              <m:nor/>
                            </m:rPr>
                            <a:rPr lang="en-GB" sz="2000" b="0" i="0" baseline="30000" noProof="0" smtClean="0">
                              <a:solidFill>
                                <a:srgbClr val="0D0D0D"/>
                              </a:solidFill>
                              <a:latin typeface="Arial" panose="020B0604020202020204" pitchFamily="34" charset="0"/>
                              <a:cs typeface="Arial" panose="020B0604020202020204" pitchFamily="34" charset="0"/>
                            </a:rPr>
                            <m:t>6</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smtClean="0">
                              <a:solidFill>
                                <a:srgbClr val="0D0D0D"/>
                              </a:solidFill>
                              <a:latin typeface="Arial" panose="020B0604020202020204" pitchFamily="34" charset="0"/>
                              <a:cs typeface="Arial" panose="020B0604020202020204" pitchFamily="34" charset="0"/>
                            </a:rPr>
                            <m:t>pe</m:t>
                          </m:r>
                          <m:r>
                            <m:rPr>
                              <m:nor/>
                            </m:rPr>
                            <a:rPr lang="en-GB" sz="2000" b="0" i="0" noProof="0" smtClean="0">
                              <a:solidFill>
                                <a:srgbClr val="0D0D0D"/>
                              </a:solidFill>
                              <a:latin typeface="Arial" panose="020B0604020202020204" pitchFamily="34" charset="0"/>
                              <a:cs typeface="Arial" panose="020B0604020202020204" pitchFamily="34" charset="0"/>
                            </a:rPr>
                            <m:t>ople</m:t>
                          </m:r>
                          <m:r>
                            <m:rPr>
                              <m:nor/>
                            </m:rPr>
                            <a:rPr lang="en-GB" sz="2000" b="0" i="0" noProof="0" smtClean="0">
                              <a:solidFill>
                                <a:srgbClr val="0D0D0D"/>
                              </a:solidFill>
                              <a:latin typeface="Arial" panose="020B0604020202020204" pitchFamily="34" charset="0"/>
                              <a:cs typeface="Arial" panose="020B0604020202020204" pitchFamily="34" charset="0"/>
                            </a:rPr>
                            <m:t> × 365</m:t>
                          </m:r>
                        </m:den>
                      </m:f>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2.5</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9E28ABCE-3B76-8A1B-C93A-A0019FEE79BD}"/>
                  </a:ext>
                </a:extLst>
              </p:cNvPr>
              <p:cNvSpPr txBox="1">
                <a:spLocks noRot="1" noChangeAspect="1" noMove="1" noResize="1" noEditPoints="1" noAdjustHandles="1" noChangeArrowheads="1" noChangeShapeType="1" noTextEdit="1"/>
              </p:cNvSpPr>
              <p:nvPr/>
            </p:nvSpPr>
            <p:spPr>
              <a:xfrm>
                <a:off x="560729" y="1149660"/>
                <a:ext cx="9571609" cy="1808124"/>
              </a:xfrm>
              <a:prstGeom prst="rect">
                <a:avLst/>
              </a:prstGeom>
              <a:blipFill>
                <a:blip r:embed="rId2"/>
                <a:stretch>
                  <a:fillRect l="-701" t="-1689" r="-637"/>
                </a:stretch>
              </a:blipFill>
            </p:spPr>
            <p:txBody>
              <a:bodyPr/>
              <a:lstStyle/>
              <a:p>
                <a:r>
                  <a:rPr lang="en-US">
                    <a:noFill/>
                  </a:rPr>
                  <a:t> </a:t>
                </a:r>
              </a:p>
            </p:txBody>
          </p:sp>
        </mc:Fallback>
      </mc:AlternateContent>
      <p:grpSp>
        <p:nvGrpSpPr>
          <p:cNvPr id="2" name="Groupe 1">
            <a:extLst>
              <a:ext uri="{FF2B5EF4-FFF2-40B4-BE49-F238E27FC236}">
                <a16:creationId xmlns:a16="http://schemas.microsoft.com/office/drawing/2014/main" id="{F8172F6E-21AF-271F-EAFB-6B0F23D7CCCD}"/>
              </a:ext>
            </a:extLst>
          </p:cNvPr>
          <p:cNvGrpSpPr/>
          <p:nvPr/>
        </p:nvGrpSpPr>
        <p:grpSpPr>
          <a:xfrm>
            <a:off x="2363325" y="3431144"/>
            <a:ext cx="5638800" cy="3475096"/>
            <a:chOff x="2451100" y="3787775"/>
            <a:chExt cx="5638800" cy="3475096"/>
          </a:xfrm>
        </p:grpSpPr>
        <p:grpSp>
          <p:nvGrpSpPr>
            <p:cNvPr id="37" name="Group 36">
              <a:extLst>
                <a:ext uri="{FF2B5EF4-FFF2-40B4-BE49-F238E27FC236}">
                  <a16:creationId xmlns:a16="http://schemas.microsoft.com/office/drawing/2014/main" id="{8F68EF64-F008-15E0-8692-BB073D81799E}"/>
                </a:ext>
              </a:extLst>
            </p:cNvPr>
            <p:cNvGrpSpPr/>
            <p:nvPr/>
          </p:nvGrpSpPr>
          <p:grpSpPr>
            <a:xfrm>
              <a:off x="2714035" y="3874052"/>
              <a:ext cx="4894011" cy="3264655"/>
              <a:chOff x="5889983" y="3800932"/>
              <a:chExt cx="3996821" cy="2606583"/>
            </a:xfrm>
          </p:grpSpPr>
          <p:pic>
            <p:nvPicPr>
              <p:cNvPr id="31" name="Picture 30">
                <a:extLst>
                  <a:ext uri="{FF2B5EF4-FFF2-40B4-BE49-F238E27FC236}">
                    <a16:creationId xmlns:a16="http://schemas.microsoft.com/office/drawing/2014/main" id="{D6832F4C-8C33-C8E1-996A-34B2A86E4015}"/>
                  </a:ext>
                </a:extLst>
              </p:cNvPr>
              <p:cNvPicPr>
                <a:picLocks noChangeAspect="1"/>
              </p:cNvPicPr>
              <p:nvPr/>
            </p:nvPicPr>
            <p:blipFill rotWithShape="1">
              <a:blip r:embed="rId3"/>
              <a:srcRect l="1955" t="5998" r="41007"/>
              <a:stretch/>
            </p:blipFill>
            <p:spPr>
              <a:xfrm>
                <a:off x="7369996" y="3800932"/>
                <a:ext cx="2516808" cy="2606583"/>
              </a:xfrm>
              <a:prstGeom prst="rect">
                <a:avLst/>
              </a:prstGeom>
            </p:spPr>
          </p:pic>
          <p:pic>
            <p:nvPicPr>
              <p:cNvPr id="35" name="Picture 34">
                <a:extLst>
                  <a:ext uri="{FF2B5EF4-FFF2-40B4-BE49-F238E27FC236}">
                    <a16:creationId xmlns:a16="http://schemas.microsoft.com/office/drawing/2014/main" id="{9CFB1101-3C17-5A1E-9DB2-488E12A7D281}"/>
                  </a:ext>
                </a:extLst>
              </p:cNvPr>
              <p:cNvPicPr>
                <a:picLocks noChangeAspect="1"/>
              </p:cNvPicPr>
              <p:nvPr/>
            </p:nvPicPr>
            <p:blipFill rotWithShape="1">
              <a:blip r:embed="rId3"/>
              <a:srcRect l="68440" t="48329" r="9166" b="21489"/>
              <a:stretch/>
            </p:blipFill>
            <p:spPr>
              <a:xfrm>
                <a:off x="5889983" y="4387161"/>
                <a:ext cx="1066800" cy="941189"/>
              </a:xfrm>
              <a:prstGeom prst="rect">
                <a:avLst/>
              </a:prstGeom>
            </p:spPr>
          </p:pic>
        </p:grpSp>
        <p:pic>
          <p:nvPicPr>
            <p:cNvPr id="36" name="Picture 35">
              <a:extLst>
                <a:ext uri="{FF2B5EF4-FFF2-40B4-BE49-F238E27FC236}">
                  <a16:creationId xmlns:a16="http://schemas.microsoft.com/office/drawing/2014/main" id="{EEA5AA30-6386-95FF-2A90-D16F4D4E6AD8}"/>
                </a:ext>
              </a:extLst>
            </p:cNvPr>
            <p:cNvPicPr>
              <a:picLocks noChangeAspect="1"/>
            </p:cNvPicPr>
            <p:nvPr/>
          </p:nvPicPr>
          <p:blipFill rotWithShape="1">
            <a:blip r:embed="rId3"/>
            <a:srcRect l="68440" t="34526" b="49953"/>
            <a:stretch/>
          </p:blipFill>
          <p:spPr>
            <a:xfrm>
              <a:off x="2703874" y="4062471"/>
              <a:ext cx="1922369" cy="618843"/>
            </a:xfrm>
            <a:prstGeom prst="rect">
              <a:avLst/>
            </a:prstGeom>
          </p:spPr>
        </p:pic>
        <p:sp>
          <p:nvSpPr>
            <p:cNvPr id="39" name="Rectangle 38">
              <a:extLst>
                <a:ext uri="{FF2B5EF4-FFF2-40B4-BE49-F238E27FC236}">
                  <a16:creationId xmlns:a16="http://schemas.microsoft.com/office/drawing/2014/main" id="{83B6C69D-BD9E-538A-5946-2097478CF10A}"/>
                </a:ext>
              </a:extLst>
            </p:cNvPr>
            <p:cNvSpPr/>
            <p:nvPr/>
          </p:nvSpPr>
          <p:spPr>
            <a:xfrm>
              <a:off x="2451100" y="3787775"/>
              <a:ext cx="5638800" cy="347509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1" name="TextBox 40">
            <a:extLst>
              <a:ext uri="{FF2B5EF4-FFF2-40B4-BE49-F238E27FC236}">
                <a16:creationId xmlns:a16="http://schemas.microsoft.com/office/drawing/2014/main" id="{3D587162-8B1E-7861-3F49-B6368093D78D}"/>
              </a:ext>
            </a:extLst>
          </p:cNvPr>
          <p:cNvSpPr txBox="1"/>
          <p:nvPr/>
        </p:nvSpPr>
        <p:spPr>
          <a:xfrm>
            <a:off x="2363325" y="6999720"/>
            <a:ext cx="5638800"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Energy consumption in households per type of end use in 2021.</a:t>
            </a:r>
            <a:r>
              <a:rPr lang="en-GB" sz="1400" b="1" baseline="30000" noProof="0" dirty="0">
                <a:latin typeface="Arial" panose="020B0604020202020204" pitchFamily="34" charset="0"/>
                <a:cs typeface="Arial" panose="020B0604020202020204" pitchFamily="34" charset="0"/>
              </a:rPr>
              <a:t>1</a:t>
            </a:r>
          </a:p>
        </p:txBody>
      </p:sp>
      <p:sp>
        <p:nvSpPr>
          <p:cNvPr id="3" name="Slide Number Placeholder 6">
            <a:extLst>
              <a:ext uri="{FF2B5EF4-FFF2-40B4-BE49-F238E27FC236}">
                <a16:creationId xmlns:a16="http://schemas.microsoft.com/office/drawing/2014/main" id="{04C8E044-0E21-5F14-2793-3BBC4F1824B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169</a:t>
            </a:fld>
            <a:endParaRPr lang="en-GB" spc="80" noProof="0" dirty="0"/>
          </a:p>
        </p:txBody>
      </p:sp>
      <p:sp>
        <p:nvSpPr>
          <p:cNvPr id="4" name="TextBox 19">
            <a:extLst>
              <a:ext uri="{FF2B5EF4-FFF2-40B4-BE49-F238E27FC236}">
                <a16:creationId xmlns:a16="http://schemas.microsoft.com/office/drawing/2014/main" id="{4A9083F0-CA32-9488-69A4-08E0569EFBBB}"/>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solidFill>
                  <a:schemeClr val="tx1"/>
                </a:solidFill>
              </a:rPr>
              <a:t>Lighting consumption in Belgian households </a:t>
            </a:r>
          </a:p>
        </p:txBody>
      </p:sp>
      <p:sp>
        <p:nvSpPr>
          <p:cNvPr id="5" name="ZoneTexte 4">
            <a:extLst>
              <a:ext uri="{FF2B5EF4-FFF2-40B4-BE49-F238E27FC236}">
                <a16:creationId xmlns:a16="http://schemas.microsoft.com/office/drawing/2014/main" id="{5128C5A5-D065-6E7A-A9AE-916A0DF05813}"/>
              </a:ext>
            </a:extLst>
          </p:cNvPr>
          <p:cNvSpPr txBox="1"/>
          <p:nvPr/>
        </p:nvSpPr>
        <p:spPr>
          <a:xfrm>
            <a:off x="66476" y="7693604"/>
            <a:ext cx="6407230"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Arial" panose="020B0604020202020204" pitchFamily="34" charset="0"/>
              </a:rPr>
              <a:t>1</a:t>
            </a:r>
            <a:r>
              <a:rPr kumimoji="0" lang="en-GB" sz="1100" b="0" u="none" strike="noStrike" cap="none" normalizeH="0" baseline="0" noProof="0" dirty="0">
                <a:ln>
                  <a:noFill/>
                </a:ln>
                <a:solidFill>
                  <a:schemeClr val="tx1"/>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Arial" panose="020B0604020202020204" pitchFamily="34" charset="0"/>
                <a:hlinkClick r:id="rId4"/>
              </a:rPr>
              <a:t>FPS Economy. (2023, February 23). Energy Key Data</a:t>
            </a:r>
            <a:r>
              <a:rPr kumimoji="0" lang="en-GB" sz="1100" b="0" u="none" strike="noStrike" cap="none" normalizeH="0" baseline="0" noProof="0" dirty="0">
                <a:ln>
                  <a:noFill/>
                </a:ln>
                <a:solidFill>
                  <a:schemeClr val="tx1"/>
                </a:solidFill>
                <a:effectLst/>
                <a:latin typeface="Arial" panose="020B0604020202020204" pitchFamily="34" charset="0"/>
                <a:cs typeface="Arial" panose="020B0604020202020204" pitchFamily="34" charset="0"/>
                <a:hlinkClick r:id="rId4"/>
              </a:rPr>
              <a:t>.</a:t>
            </a:r>
            <a:endParaRPr lang="en-GB" sz="1100" noProof="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250D09C-945A-EA9F-5CCC-9965746CBD0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a:t>
            </a:fld>
            <a:endParaRPr lang="en-GB" spc="80" noProof="0" dirty="0"/>
          </a:p>
        </p:txBody>
      </p:sp>
      <p:sp>
        <p:nvSpPr>
          <p:cNvPr id="4" name="TextBox 3">
            <a:extLst>
              <a:ext uri="{FF2B5EF4-FFF2-40B4-BE49-F238E27FC236}">
                <a16:creationId xmlns:a16="http://schemas.microsoft.com/office/drawing/2014/main" id="{71B48CCA-64C7-51AD-EF14-A7F0A29CE7DA}"/>
              </a:ext>
            </a:extLst>
          </p:cNvPr>
          <p:cNvSpPr txBox="1"/>
          <p:nvPr/>
        </p:nvSpPr>
        <p:spPr>
          <a:xfrm>
            <a:off x="589584" y="349890"/>
            <a:ext cx="9542756" cy="830997"/>
          </a:xfrm>
          <a:prstGeom prst="rect">
            <a:avLst/>
          </a:prstGeom>
          <a:noFill/>
        </p:spPr>
        <p:txBody>
          <a:bodyPr wrap="square">
            <a:spAutoFit/>
          </a:bodyPr>
          <a:lstStyle/>
          <a:p>
            <a:pPr algn="just"/>
            <a:r>
              <a:rPr lang="en-GB" sz="2400" b="1" spc="30" noProof="0" dirty="0">
                <a:latin typeface="Arial" panose="020B0604020202020204" pitchFamily="34" charset="0"/>
                <a:cs typeface="Arial" panose="020B0604020202020204" pitchFamily="34" charset="0"/>
              </a:rPr>
              <a:t>Step 3: </a:t>
            </a:r>
            <a:r>
              <a:rPr lang="en-GB" sz="2400" b="1" noProof="0" dirty="0">
                <a:latin typeface="Arial" panose="020B0604020202020204" pitchFamily="34" charset="0"/>
                <a:cs typeface="Arial" panose="020B0604020202020204" pitchFamily="34" charset="0"/>
              </a:rPr>
              <a:t>This intensified greenhouse effect leads to climate changes, including a rise in average global temperatures</a:t>
            </a:r>
          </a:p>
        </p:txBody>
      </p:sp>
      <p:sp>
        <p:nvSpPr>
          <p:cNvPr id="6" name="ZoneTexte 5">
            <a:extLst>
              <a:ext uri="{FF2B5EF4-FFF2-40B4-BE49-F238E27FC236}">
                <a16:creationId xmlns:a16="http://schemas.microsoft.com/office/drawing/2014/main" id="{F4305E5C-85AF-46D2-80E9-28CB48E77B57}"/>
              </a:ext>
            </a:extLst>
          </p:cNvPr>
          <p:cNvSpPr txBox="1"/>
          <p:nvPr/>
        </p:nvSpPr>
        <p:spPr>
          <a:xfrm>
            <a:off x="589584" y="2572566"/>
            <a:ext cx="9542756" cy="3785652"/>
          </a:xfrm>
          <a:prstGeom prst="rect">
            <a:avLst/>
          </a:prstGeom>
          <a:noFill/>
        </p:spPr>
        <p:txBody>
          <a:bodyPr wrap="square">
            <a:spAutoFit/>
          </a:bodyPr>
          <a:lstStyle/>
          <a:p>
            <a:pPr algn="just"/>
            <a:r>
              <a:rPr lang="en-GB" sz="2000" noProof="0" dirty="0"/>
              <a:t>There is considerable uncertainty in this process. Climate science faces significant challenges, particularly in accurately predicting the extent of global warming caused by an increase of CO₂ levels.</a:t>
            </a:r>
          </a:p>
          <a:p>
            <a:pPr algn="just"/>
            <a:endParaRPr lang="en-GB" sz="2000" noProof="0" dirty="0"/>
          </a:p>
          <a:p>
            <a:pPr algn="just"/>
            <a:r>
              <a:rPr lang="en-GB" sz="2000" noProof="0" dirty="0"/>
              <a:t>While uncertainties remain, climate models consistently agree that doubling the concentration of CO₂ in the atmosphere would have a similar effect to increasing the sun's intensity by 2%, resulting in </a:t>
            </a:r>
            <a:r>
              <a:rPr lang="en-GB" sz="2000" b="1" noProof="0" dirty="0"/>
              <a:t>a temperature rise of approximately 3°C</a:t>
            </a:r>
            <a:r>
              <a:rPr lang="en-GB" sz="2000" noProof="0" dirty="0"/>
              <a:t>.</a:t>
            </a:r>
          </a:p>
          <a:p>
            <a:pPr algn="just"/>
            <a:endParaRPr lang="en-GB" sz="2000" noProof="0" dirty="0"/>
          </a:p>
          <a:p>
            <a:pPr algn="just"/>
            <a:r>
              <a:rPr lang="en-GB" sz="2000" noProof="0" dirty="0"/>
              <a:t>As you know, these predictions include the gradual melting of the Greenland ice sheet, rising sea levels, major disruptions to ecosystems, and an increased frequency of extreme weather events such as droughts, extreme precipitation and hurricanes.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8639814-FE94-F118-98EC-ECFEBEC4CE4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170</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D5B7F18-2CE3-DB6C-80ED-CEBA94D7FB16}"/>
                  </a:ext>
                </a:extLst>
              </p:cNvPr>
              <p:cNvSpPr txBox="1"/>
              <p:nvPr/>
            </p:nvSpPr>
            <p:spPr>
              <a:xfrm>
                <a:off x="560728" y="2613362"/>
                <a:ext cx="9571611" cy="295991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our assumptions, we omitted street lighting. Was that a good decision?</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total consumption of all municipal public lighting in Wallonia, a region in the south of Belgium, amounted to 197 GWh for the year 2021. Wallonia has a population of 3.6 million people. </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This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corresponds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to</m:t>
                    </m:r>
                    <m:r>
                      <m:rPr>
                        <m:nor/>
                      </m:rPr>
                      <a:rPr lang="en-GB" sz="2000" b="0" i="0" noProof="0" smtClean="0">
                        <a:latin typeface="Arial" panose="020B0604020202020204" pitchFamily="34" charset="0"/>
                        <a:cs typeface="Arial" panose="020B0604020202020204" pitchFamily="34" charset="0"/>
                      </a:rPr>
                      <m:t>: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197 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solidFill>
                              <a:srgbClr val="0D0D0D"/>
                            </a:solidFill>
                            <a:latin typeface="Arial" panose="020B0604020202020204" pitchFamily="34" charset="0"/>
                            <a:cs typeface="Arial" panose="020B0604020202020204" pitchFamily="34" charset="0"/>
                          </a:rPr>
                          <m:t>1</m:t>
                        </m:r>
                        <m:r>
                          <m:rPr>
                            <m:nor/>
                          </m:rPr>
                          <a:rPr lang="en-GB" sz="2000" b="0" i="0" noProof="0" smtClean="0">
                            <a:solidFill>
                              <a:srgbClr val="0D0D0D"/>
                            </a:solidFill>
                            <a:latin typeface="Arial" panose="020B0604020202020204" pitchFamily="34" charset="0"/>
                            <a:cs typeface="Arial" panose="020B0604020202020204" pitchFamily="34" charset="0"/>
                          </a:rPr>
                          <m:t>0</m:t>
                        </m:r>
                        <m:r>
                          <m:rPr>
                            <m:nor/>
                          </m:rPr>
                          <a:rPr lang="en-GB" sz="2000" b="0" i="0" baseline="30000" noProof="0" smtClean="0">
                            <a:solidFill>
                              <a:srgbClr val="0D0D0D"/>
                            </a:solidFill>
                            <a:latin typeface="Arial" panose="020B0604020202020204" pitchFamily="34" charset="0"/>
                            <a:cs typeface="Arial" panose="020B0604020202020204" pitchFamily="34" charset="0"/>
                          </a:rPr>
                          <m:t>6</m:t>
                        </m:r>
                        <m:r>
                          <a:rPr lang="en-GB" sz="2000" b="0" i="1" noProof="0" smtClean="0">
                            <a:solidFill>
                              <a:srgbClr val="0D0D0D"/>
                            </a:solidFill>
                            <a:latin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m:t>
                        </m:r>
                        <m:r>
                          <m:rPr>
                            <m:nor/>
                          </m:rPr>
                          <a:rPr lang="en-GB" sz="2000" noProof="0" smtClean="0">
                            <a:solidFill>
                              <a:srgbClr val="0D0D0D"/>
                            </a:solidFill>
                            <a:latin typeface="Arial" panose="020B0604020202020204" pitchFamily="34" charset="0"/>
                            <a:cs typeface="Arial" panose="020B0604020202020204" pitchFamily="34" charset="0"/>
                          </a:rPr>
                          <m:t>h</m:t>
                        </m:r>
                      </m:num>
                      <m:den>
                        <m:r>
                          <m:rPr>
                            <m:nor/>
                          </m:rPr>
                          <a:rPr lang="en-GB" sz="2000" b="0" i="0" noProof="0" smtClean="0">
                            <a:solidFill>
                              <a:srgbClr val="0D0D0D"/>
                            </a:solidFill>
                            <a:latin typeface="Arial" panose="020B0604020202020204" pitchFamily="34" charset="0"/>
                            <a:cs typeface="Arial" panose="020B0604020202020204" pitchFamily="34" charset="0"/>
                          </a:rPr>
                          <m:t>3.6 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solidFill>
                              <a:srgbClr val="0D0D0D"/>
                            </a:solidFill>
                            <a:latin typeface="Arial" panose="020B0604020202020204" pitchFamily="34" charset="0"/>
                            <a:cs typeface="Arial" panose="020B0604020202020204" pitchFamily="34" charset="0"/>
                          </a:rPr>
                          <m:t>10</m:t>
                        </m:r>
                        <m:r>
                          <m:rPr>
                            <m:nor/>
                          </m:rPr>
                          <a:rPr lang="en-GB" sz="2000" b="0" i="0" baseline="30000" noProof="0" smtClean="0">
                            <a:solidFill>
                              <a:srgbClr val="0D0D0D"/>
                            </a:solidFill>
                            <a:latin typeface="Arial" panose="020B0604020202020204" pitchFamily="34" charset="0"/>
                            <a:cs typeface="Arial" panose="020B0604020202020204" pitchFamily="34" charset="0"/>
                          </a:rPr>
                          <m:t>6</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smtClean="0">
                            <a:solidFill>
                              <a:srgbClr val="0D0D0D"/>
                            </a:solidFill>
                            <a:latin typeface="Arial" panose="020B0604020202020204" pitchFamily="34" charset="0"/>
                            <a:cs typeface="Arial" panose="020B0604020202020204" pitchFamily="34" charset="0"/>
                          </a:rPr>
                          <m:t>pe</m:t>
                        </m:r>
                        <m:r>
                          <m:rPr>
                            <m:nor/>
                          </m:rPr>
                          <a:rPr lang="en-GB" sz="2000" b="0" i="0" noProof="0" smtClean="0">
                            <a:solidFill>
                              <a:srgbClr val="0D0D0D"/>
                            </a:solidFill>
                            <a:latin typeface="Arial" panose="020B0604020202020204" pitchFamily="34" charset="0"/>
                            <a:cs typeface="Arial" panose="020B0604020202020204" pitchFamily="34" charset="0"/>
                          </a:rPr>
                          <m:t>ople</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m:t>
                        </m:r>
                        <m:r>
                          <m:rPr>
                            <m:nor/>
                          </m:rPr>
                          <a:rPr lang="fr-BE" sz="2000" b="0" i="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solidFill>
                              <a:srgbClr val="0D0D0D"/>
                            </a:solidFill>
                            <a:latin typeface="Arial" panose="020B0604020202020204" pitchFamily="34" charset="0"/>
                            <a:cs typeface="Arial" panose="020B0604020202020204" pitchFamily="34" charset="0"/>
                          </a:rPr>
                          <m:t>365</m:t>
                        </m:r>
                      </m:den>
                    </m:f>
                    <m:r>
                      <m:rPr>
                        <m:nor/>
                      </m:rPr>
                      <a:rPr lang="en-GB" sz="2000" b="0" i="0" noProof="0" smtClean="0">
                        <a:solidFill>
                          <a:srgbClr val="0D0D0D"/>
                        </a:solidFill>
                        <a:latin typeface="Cambria Math" panose="02040503050406030204" pitchFamily="18"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0.15</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oMath>
                </a14:m>
                <a:r>
                  <a:rPr lang="en-GB" sz="2000" b="0" i="1" noProof="0" dirty="0">
                    <a:solidFill>
                      <a:srgbClr val="0D0D0D"/>
                    </a:solidFill>
                    <a:latin typeface="Cambria Math" panose="02040503050406030204" pitchFamily="18" charset="0"/>
                    <a:cs typeface="Arial" panose="020B0604020202020204" pitchFamily="34" charset="0"/>
                  </a:rPr>
                  <a:t>.</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It seems that neglecting street lighting was a reasonable assumption</a:t>
                </a:r>
                <a:r>
                  <a:rPr lang="en-GB" sz="2000" noProof="0" dirty="0"/>
                  <a:t>.</a:t>
                </a:r>
                <a:endParaRPr lang="en-GB" sz="2000" noProof="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6D5B7F18-2CE3-DB6C-80ED-CEBA94D7FB16}"/>
                  </a:ext>
                </a:extLst>
              </p:cNvPr>
              <p:cNvSpPr txBox="1">
                <a:spLocks noRot="1" noChangeAspect="1" noMove="1" noResize="1" noEditPoints="1" noAdjustHandles="1" noChangeArrowheads="1" noChangeShapeType="1" noTextEdit="1"/>
              </p:cNvSpPr>
              <p:nvPr/>
            </p:nvSpPr>
            <p:spPr>
              <a:xfrm>
                <a:off x="560728" y="2613362"/>
                <a:ext cx="9571611" cy="2959913"/>
              </a:xfrm>
              <a:prstGeom prst="rect">
                <a:avLst/>
              </a:prstGeom>
              <a:blipFill>
                <a:blip r:embed="rId2"/>
                <a:stretch>
                  <a:fillRect l="-701" t="-1031" r="-637" b="-2887"/>
                </a:stretch>
              </a:blipFill>
            </p:spPr>
            <p:txBody>
              <a:bodyPr/>
              <a:lstStyle/>
              <a:p>
                <a:r>
                  <a:rPr lang="en-GB">
                    <a:noFill/>
                  </a:rPr>
                  <a:t> </a:t>
                </a:r>
              </a:p>
            </p:txBody>
          </p:sp>
        </mc:Fallback>
      </mc:AlternateContent>
      <p:sp>
        <p:nvSpPr>
          <p:cNvPr id="6" name="TextBox 19">
            <a:extLst>
              <a:ext uri="{FF2B5EF4-FFF2-40B4-BE49-F238E27FC236}">
                <a16:creationId xmlns:a16="http://schemas.microsoft.com/office/drawing/2014/main" id="{EAE754CE-C3B9-4C59-305D-3A393CB729E3}"/>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solidFill>
                  <a:schemeClr val="tx1"/>
                </a:solidFill>
              </a:rPr>
              <a:t>What about street lighting?</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566B-090E-84AF-146C-E8FAF57DE9A8}"/>
            </a:ext>
          </a:extLst>
        </p:cNvPr>
        <p:cNvGrpSpPr/>
        <p:nvPr/>
      </p:nvGrpSpPr>
      <p:grpSpPr>
        <a:xfrm>
          <a:off x="0" y="0"/>
          <a:ext cx="0" cy="0"/>
          <a:chOff x="0" y="0"/>
          <a:chExt cx="0" cy="0"/>
        </a:xfrm>
      </p:grpSpPr>
      <p:pic>
        <p:nvPicPr>
          <p:cNvPr id="16" name="Picture 2" descr="Environmental impact of offshore wind farms in the Belgian North Sea –  Attraction, avoidance and habitat use at various spatial scales - ILVO  Vlaanderen">
            <a:extLst>
              <a:ext uri="{FF2B5EF4-FFF2-40B4-BE49-F238E27FC236}">
                <a16:creationId xmlns:a16="http://schemas.microsoft.com/office/drawing/2014/main" id="{4ABEB7E4-70F8-20C5-EAF0-484F819CD9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9"/>
          <a:stretch/>
        </p:blipFill>
        <p:spPr bwMode="auto">
          <a:xfrm>
            <a:off x="2715771" y="3951985"/>
            <a:ext cx="5261843" cy="339760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051A58AD-5524-5DBA-7E08-24A552F713F8}"/>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948B364D-9ABC-E329-0A17-C5C2415C18F0}"/>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13391A6D-28AE-0588-E453-96650CF9D47F}"/>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11 – Offshore wind energy</a:t>
            </a:r>
          </a:p>
        </p:txBody>
      </p:sp>
      <p:sp>
        <p:nvSpPr>
          <p:cNvPr id="8" name="Rectangle 7">
            <a:extLst>
              <a:ext uri="{FF2B5EF4-FFF2-40B4-BE49-F238E27FC236}">
                <a16:creationId xmlns:a16="http://schemas.microsoft.com/office/drawing/2014/main" id="{8F4EE910-3A5A-9E69-82A0-DA1A4B67FBF8}"/>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D2CFBA90-3F67-1368-8EC9-4299138A7FAD}"/>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4" name="Rectangle 13">
            <a:extLst>
              <a:ext uri="{FF2B5EF4-FFF2-40B4-BE49-F238E27FC236}">
                <a16:creationId xmlns:a16="http://schemas.microsoft.com/office/drawing/2014/main" id="{0513F245-A256-8F1C-46B9-5E4D26D7BC18}"/>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TextBox 4">
            <a:extLst>
              <a:ext uri="{FF2B5EF4-FFF2-40B4-BE49-F238E27FC236}">
                <a16:creationId xmlns:a16="http://schemas.microsoft.com/office/drawing/2014/main" id="{77337F1B-A874-BAA1-DE22-255DA5703EF6}"/>
              </a:ext>
            </a:extLst>
          </p:cNvPr>
          <p:cNvSpPr txBox="1"/>
          <p:nvPr/>
        </p:nvSpPr>
        <p:spPr>
          <a:xfrm>
            <a:off x="3443646" y="7374978"/>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Wind farm in the Belgian part of the North Sea.</a:t>
            </a:r>
            <a:endParaRPr lang="en-GB" sz="800" noProof="0" dirty="0">
              <a:highlight>
                <a:srgbClr val="FFFF00"/>
              </a:highlight>
            </a:endParaRPr>
          </a:p>
        </p:txBody>
      </p:sp>
    </p:spTree>
    <p:extLst>
      <p:ext uri="{BB962C8B-B14F-4D97-AF65-F5344CB8AC3E}">
        <p14:creationId xmlns:p14="http://schemas.microsoft.com/office/powerpoint/2010/main" val="3881493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151A8A7-C680-9F4D-0D18-6A7DAE16934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172</a:t>
            </a:fld>
            <a:endParaRPr lang="en-GB" spc="80" noProof="0" dirty="0"/>
          </a:p>
        </p:txBody>
      </p:sp>
      <p:sp>
        <p:nvSpPr>
          <p:cNvPr id="4" name="ZoneTexte 3">
            <a:extLst>
              <a:ext uri="{FF2B5EF4-FFF2-40B4-BE49-F238E27FC236}">
                <a16:creationId xmlns:a16="http://schemas.microsoft.com/office/drawing/2014/main" id="{5D67B080-1F0A-F908-A3E8-0FA5D21A1306}"/>
              </a:ext>
            </a:extLst>
          </p:cNvPr>
          <p:cNvSpPr txBox="1"/>
          <p:nvPr/>
        </p:nvSpPr>
        <p:spPr>
          <a:xfrm>
            <a:off x="560730" y="1802378"/>
            <a:ext cx="9571609" cy="4708981"/>
          </a:xfrm>
          <a:prstGeom prst="rect">
            <a:avLst/>
          </a:prstGeom>
          <a:noFill/>
        </p:spPr>
        <p:txBody>
          <a:bodyPr wrap="square">
            <a:spAutoFit/>
          </a:bodyPr>
          <a:lstStyle/>
          <a:p>
            <a:pPr algn="just"/>
            <a:r>
              <a:rPr lang="en-GB" sz="2000" noProof="0" dirty="0"/>
              <a:t>Offshore wind turbines offer several advantages compared to onshore wind turbines. </a:t>
            </a:r>
          </a:p>
          <a:p>
            <a:pPr algn="just"/>
            <a:endParaRPr lang="en-GB" sz="2000" noProof="0" dirty="0"/>
          </a:p>
          <a:p>
            <a:pPr marL="514350" indent="-514350" algn="just">
              <a:buAutoNum type="romanLcParenBoth"/>
            </a:pPr>
            <a:r>
              <a:rPr lang="en-GB" sz="2000" dirty="0"/>
              <a:t>W</a:t>
            </a:r>
            <a:r>
              <a:rPr lang="en-GB" sz="2000" noProof="0" dirty="0"/>
              <a:t>inds at sea are generally stronger and more consistent than on land, allowing offshore turbines to generate electricity more reliably and at higher wind speeds. This results in a more stable and predictable energy output;</a:t>
            </a:r>
          </a:p>
          <a:p>
            <a:pPr marL="514350" indent="-514350" algn="just">
              <a:buAutoNum type="romanLcParenBoth"/>
            </a:pPr>
            <a:endParaRPr lang="en-GB" sz="2000" dirty="0"/>
          </a:p>
          <a:p>
            <a:pPr marL="514350" indent="-514350" algn="just">
              <a:buAutoNum type="romanLcParenBoth"/>
            </a:pPr>
            <a:r>
              <a:rPr lang="en-GB" sz="2000" noProof="0" dirty="0"/>
              <a:t> </a:t>
            </a:r>
            <a:r>
              <a:rPr lang="en-GB" sz="2000" dirty="0"/>
              <a:t>T</a:t>
            </a:r>
            <a:r>
              <a:rPr lang="en-GB" sz="2000" noProof="0" dirty="0"/>
              <a:t>he absence of obstacles such as buildings or trees at sea reduces turbulence, improving the efficiency of the turbines;</a:t>
            </a:r>
            <a:endParaRPr lang="en-GB" sz="2000" dirty="0"/>
          </a:p>
          <a:p>
            <a:pPr marL="514350" indent="-514350" algn="just">
              <a:buAutoNum type="romanLcParenBoth"/>
            </a:pPr>
            <a:endParaRPr lang="en-GB" sz="2000" noProof="0" dirty="0"/>
          </a:p>
          <a:p>
            <a:pPr marL="514350" indent="-514350" algn="just">
              <a:buAutoNum type="romanLcParenBoth"/>
            </a:pPr>
            <a:r>
              <a:rPr lang="en-GB" sz="2000" dirty="0"/>
              <a:t>The </a:t>
            </a:r>
            <a:r>
              <a:rPr lang="en-GB" sz="2000" noProof="0" dirty="0"/>
              <a:t>vast open space available offshore allows for the installation of larger turbines with longer blades and more powerful generators.</a:t>
            </a:r>
          </a:p>
          <a:p>
            <a:pPr algn="just"/>
            <a:endParaRPr lang="en-GB" sz="2000" noProof="0" dirty="0"/>
          </a:p>
          <a:p>
            <a:pPr algn="just"/>
            <a:r>
              <a:rPr lang="en-GB" sz="2000" noProof="0" dirty="0"/>
              <a:t>As a result, fewer offshore turbines are needed to produce the same amount of energy as onshore wind farms.</a:t>
            </a:r>
          </a:p>
        </p:txBody>
      </p:sp>
      <p:sp>
        <p:nvSpPr>
          <p:cNvPr id="5" name="TextBox 19">
            <a:extLst>
              <a:ext uri="{FF2B5EF4-FFF2-40B4-BE49-F238E27FC236}">
                <a16:creationId xmlns:a16="http://schemas.microsoft.com/office/drawing/2014/main" id="{A47569E4-2BF6-7741-5F90-707804E898BB}"/>
              </a:ext>
            </a:extLst>
          </p:cNvPr>
          <p:cNvSpPr txBox="1"/>
          <p:nvPr/>
        </p:nvSpPr>
        <p:spPr>
          <a:xfrm>
            <a:off x="560730" y="358228"/>
            <a:ext cx="9791960" cy="461665"/>
          </a:xfrm>
          <a:prstGeom prst="rect">
            <a:avLst/>
          </a:prstGeom>
          <a:noFill/>
        </p:spPr>
        <p:txBody>
          <a:bodyPr wrap="square">
            <a:spAutoFit/>
          </a:bodyPr>
          <a:lstStyle/>
          <a:p>
            <a:r>
              <a:rPr lang="en-GB" sz="2400" b="1" noProof="0" dirty="0"/>
              <a:t>Advantages of offshore wind turbines over onshore wind turbines</a:t>
            </a:r>
            <a:endParaRPr lang="en-GB" sz="2400" noProof="0" dirty="0"/>
          </a:p>
        </p:txBody>
      </p:sp>
    </p:spTree>
    <p:extLst>
      <p:ext uri="{BB962C8B-B14F-4D97-AF65-F5344CB8AC3E}">
        <p14:creationId xmlns:p14="http://schemas.microsoft.com/office/powerpoint/2010/main" val="34903240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6FCA8D2-E119-1507-0AAD-21D7AA7F3AF3}"/>
                  </a:ext>
                </a:extLst>
              </p:cNvPr>
              <p:cNvSpPr txBox="1"/>
              <p:nvPr/>
            </p:nvSpPr>
            <p:spPr>
              <a:xfrm>
                <a:off x="560729" y="1078765"/>
                <a:ext cx="9571609" cy="2999924"/>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is an installed wind offshore capacity of 2,262 MW in the North Sea that covers a zone of 232 km². It generated nearly 8 TWh of electricity in 2023.</a:t>
                </a:r>
              </a:p>
              <a:p>
                <a:pPr algn="just"/>
                <a:endParaRPr lang="en-GB" sz="1000" noProof="0" dirty="0">
                  <a:solidFill>
                    <a:schemeClr val="tx1"/>
                  </a:solidFill>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This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corresponds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to</m:t>
                      </m:r>
                      <m:r>
                        <m:rPr>
                          <m:nor/>
                        </m:rPr>
                        <a:rPr lang="en-GB" sz="2000" b="0" i="0" noProof="0" smtClean="0">
                          <a:latin typeface="Arial" panose="020B0604020202020204" pitchFamily="34" charset="0"/>
                          <a:cs typeface="Arial" panose="020B0604020202020204" pitchFamily="34" charset="0"/>
                        </a:rPr>
                        <m:t>: </m:t>
                      </m:r>
                      <m:f>
                        <m:fPr>
                          <m:ctrlPr>
                            <a:rPr lang="en-GB" sz="2000" i="1" noProof="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8</m:t>
                          </m:r>
                          <m:r>
                            <m:rPr>
                              <m:nor/>
                            </m:rPr>
                            <a:rPr lang="en-GB" sz="2000" noProof="0">
                              <a:latin typeface="Arial" panose="020B0604020202020204" pitchFamily="34" charset="0"/>
                              <a:cs typeface="Arial" panose="020B0604020202020204" pitchFamily="34" charset="0"/>
                            </a:rPr>
                            <m:t> </m:t>
                          </m:r>
                          <m:r>
                            <m:rPr>
                              <m:nor/>
                            </m:rPr>
                            <a:rPr lang="en-GB" sz="2000" noProof="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D0D0D"/>
                              </a:solidFill>
                              <a:latin typeface="Arial" panose="020B0604020202020204" pitchFamily="34" charset="0"/>
                              <a:ea typeface="Cambria Math" panose="02040503050406030204" pitchFamily="18" charset="0"/>
                              <a:cs typeface="Arial" panose="020B0604020202020204" pitchFamily="34" charset="0"/>
                            </a:rPr>
                            <m:t> </m:t>
                          </m:r>
                          <m:r>
                            <m:rPr>
                              <m:nor/>
                            </m:rPr>
                            <a:rPr lang="en-GB" sz="2000" noProof="0">
                              <a:solidFill>
                                <a:srgbClr val="0D0D0D"/>
                              </a:solidFill>
                              <a:latin typeface="Arial" panose="020B0604020202020204" pitchFamily="34" charset="0"/>
                              <a:cs typeface="Arial" panose="020B0604020202020204" pitchFamily="34" charset="0"/>
                            </a:rPr>
                            <m:t>10</m:t>
                          </m:r>
                          <m:r>
                            <m:rPr>
                              <m:nor/>
                            </m:rPr>
                            <a:rPr lang="en-GB" sz="2000" baseline="30000" noProof="0">
                              <a:solidFill>
                                <a:srgbClr val="0D0D0D"/>
                              </a:solidFill>
                              <a:latin typeface="Arial" panose="020B0604020202020204" pitchFamily="34" charset="0"/>
                              <a:cs typeface="Arial" panose="020B0604020202020204" pitchFamily="34" charset="0"/>
                            </a:rPr>
                            <m:t>9</m:t>
                          </m:r>
                        </m:num>
                        <m:den>
                          <m:r>
                            <m:rPr>
                              <m:nor/>
                            </m:rPr>
                            <a:rPr lang="en-GB" sz="2000" noProof="0" smtClean="0">
                              <a:solidFill>
                                <a:srgbClr val="0D0D0D"/>
                              </a:solidFill>
                              <a:latin typeface="Arial" panose="020B0604020202020204" pitchFamily="34" charset="0"/>
                              <a:cs typeface="Arial" panose="020B0604020202020204" pitchFamily="34" charset="0"/>
                            </a:rPr>
                            <m:t>11.7 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solidFill>
                                <a:srgbClr val="0D0D0D"/>
                              </a:solidFill>
                              <a:latin typeface="Arial" panose="020B0604020202020204" pitchFamily="34" charset="0"/>
                              <a:cs typeface="Arial" panose="020B0604020202020204" pitchFamily="34" charset="0"/>
                            </a:rPr>
                            <m:t>10</m:t>
                          </m:r>
                          <m:r>
                            <m:rPr>
                              <m:nor/>
                            </m:rPr>
                            <a:rPr lang="en-GB" sz="2000" b="0" i="0" baseline="30000" noProof="0" smtClean="0">
                              <a:solidFill>
                                <a:srgbClr val="0D0D0D"/>
                              </a:solidFill>
                              <a:latin typeface="Arial" panose="020B0604020202020204" pitchFamily="34" charset="0"/>
                              <a:cs typeface="Arial" panose="020B0604020202020204" pitchFamily="34" charset="0"/>
                            </a:rPr>
                            <m:t>6 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 365</m:t>
                          </m:r>
                        </m:den>
                      </m:f>
                      <m:r>
                        <a:rPr lang="en-GB" sz="2000" i="1" noProof="0" smtClean="0">
                          <a:latin typeface="Cambria Math" panose="02040503050406030204" pitchFamily="18" charset="0"/>
                          <a:ea typeface="Cambria Math" panose="02040503050406030204" pitchFamily="18" charset="0"/>
                        </a:rPr>
                        <m:t>≈</m:t>
                      </m:r>
                      <m:r>
                        <m:rPr>
                          <m:nor/>
                        </m:rPr>
                        <a:rPr lang="en-GB" sz="2000" noProof="0">
                          <a:latin typeface="Arial" panose="020B0604020202020204" pitchFamily="34" charset="0"/>
                          <a:cs typeface="Arial" panose="020B0604020202020204" pitchFamily="34" charset="0"/>
                        </a:rPr>
                        <m:t>1.9 </m:t>
                      </m:r>
                      <m:r>
                        <m:rPr>
                          <m:nor/>
                        </m:rPr>
                        <a:rPr lang="en-GB" sz="2000" noProof="0">
                          <a:latin typeface="Arial" panose="020B0604020202020204" pitchFamily="34" charset="0"/>
                          <a:cs typeface="Arial" panose="020B0604020202020204" pitchFamily="34" charset="0"/>
                        </a:rPr>
                        <m:t>k</m:t>
                      </m:r>
                      <m:r>
                        <m:rPr>
                          <m:nor/>
                        </m:rPr>
                        <a:rPr lang="fr-BE" sz="2000" b="0" i="0" noProof="0" smtClean="0">
                          <a:latin typeface="Arial" panose="020B0604020202020204" pitchFamily="34" charset="0"/>
                          <a:cs typeface="Arial" panose="020B0604020202020204" pitchFamily="34" charset="0"/>
                        </a:rPr>
                        <m:t>W</m:t>
                      </m:r>
                      <m:r>
                        <m:rPr>
                          <m:nor/>
                        </m:rPr>
                        <a:rPr lang="en-GB" sz="2000" noProof="0">
                          <a:latin typeface="Arial" panose="020B0604020202020204" pitchFamily="34" charset="0"/>
                          <a:cs typeface="Arial" panose="020B0604020202020204" pitchFamily="34" charset="0"/>
                        </a:rPr>
                        <m:t>h</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pers</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d</m:t>
                      </m:r>
                      <m:r>
                        <m:rPr>
                          <m:nor/>
                        </m:rPr>
                        <a:rPr lang="en-GB" sz="2000" noProof="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The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capacity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factor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is</m:t>
                      </m:r>
                      <m:r>
                        <m:rPr>
                          <m:nor/>
                        </m:rPr>
                        <a:rPr lang="en-GB" sz="2000" b="0" i="0" noProof="0" smtClean="0">
                          <a:latin typeface="Arial" panose="020B0604020202020204" pitchFamily="34" charset="0"/>
                          <a:cs typeface="Arial" panose="020B0604020202020204" pitchFamily="34" charset="0"/>
                        </a:rPr>
                        <m:t>: </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8</m:t>
                          </m:r>
                          <m:r>
                            <m:rPr>
                              <m:nor/>
                            </m:rPr>
                            <a:rPr lang="en-GB" sz="2000" noProof="0">
                              <a:latin typeface="Arial" panose="020B0604020202020204" pitchFamily="34" charset="0"/>
                              <a:cs typeface="Arial" panose="020B0604020202020204" pitchFamily="34" charset="0"/>
                            </a:rPr>
                            <m:t> </m:t>
                          </m:r>
                          <m:r>
                            <m:rPr>
                              <m:nor/>
                            </m:rPr>
                            <a:rPr lang="en-GB" sz="2000" noProof="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D0D0D"/>
                              </a:solidFill>
                              <a:latin typeface="Arial" panose="020B0604020202020204" pitchFamily="34" charset="0"/>
                              <a:ea typeface="Cambria Math" panose="02040503050406030204" pitchFamily="18" charset="0"/>
                              <a:cs typeface="Arial" panose="020B0604020202020204" pitchFamily="34" charset="0"/>
                            </a:rPr>
                            <m:t> </m:t>
                          </m:r>
                          <m:r>
                            <m:rPr>
                              <m:nor/>
                            </m:rPr>
                            <a:rPr lang="en-GB" sz="2000" noProof="0">
                              <a:solidFill>
                                <a:srgbClr val="0D0D0D"/>
                              </a:solidFill>
                              <a:latin typeface="Arial" panose="020B0604020202020204" pitchFamily="34" charset="0"/>
                              <a:cs typeface="Arial" panose="020B0604020202020204" pitchFamily="34" charset="0"/>
                            </a:rPr>
                            <m:t>10</m:t>
                          </m:r>
                          <m:r>
                            <m:rPr>
                              <m:nor/>
                            </m:rPr>
                            <a:rPr lang="en-GB" sz="2000" b="0" i="0" baseline="30000" noProof="0" smtClean="0">
                              <a:solidFill>
                                <a:srgbClr val="0D0D0D"/>
                              </a:solidFill>
                              <a:latin typeface="Arial" panose="020B0604020202020204" pitchFamily="34" charset="0"/>
                              <a:cs typeface="Arial" panose="020B0604020202020204" pitchFamily="34" charset="0"/>
                            </a:rPr>
                            <m:t>3</m:t>
                          </m:r>
                        </m:num>
                        <m:den>
                          <m:r>
                            <m:rPr>
                              <m:nor/>
                            </m:rPr>
                            <a:rPr lang="en-GB" sz="2000" b="0" i="0" noProof="0" smtClean="0">
                              <a:latin typeface="Arial" panose="020B0604020202020204" pitchFamily="34" charset="0"/>
                              <a:cs typeface="Arial" panose="020B0604020202020204" pitchFamily="34" charset="0"/>
                            </a:rPr>
                            <m:t>2.262 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8,760</m:t>
                          </m:r>
                        </m:den>
                      </m:f>
                      <m:r>
                        <a:rPr lang="en-GB" sz="2000" i="1" noProof="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40%.</m:t>
                      </m:r>
                    </m:oMath>
                  </m:oMathPara>
                </a14:m>
                <a:endParaRPr lang="en-GB" sz="2000" b="0" i="0" noProof="0" dirty="0">
                  <a:latin typeface="Arial" panose="020B0604020202020204" pitchFamily="34" charset="0"/>
                  <a:ea typeface="Cambria Math" panose="02040503050406030204" pitchFamily="18" charset="0"/>
                  <a:cs typeface="Arial" panose="020B0604020202020204" pitchFamily="34" charset="0"/>
                </a:endParaRPr>
              </a:p>
              <a:p>
                <a:pPr algn="just"/>
                <a:endParaRPr lang="en-GB" sz="1000" noProof="0" dirty="0">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capacity factor of offshore wind is about twice that of onshore wind (22%), as calculated in Chapter 05.</a:t>
                </a:r>
                <a:endParaRPr lang="en-GB" sz="2000" b="0" i="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B6FCA8D2-E119-1507-0AAD-21D7AA7F3AF3}"/>
                  </a:ext>
                </a:extLst>
              </p:cNvPr>
              <p:cNvSpPr txBox="1">
                <a:spLocks noRot="1" noChangeAspect="1" noMove="1" noResize="1" noEditPoints="1" noAdjustHandles="1" noChangeArrowheads="1" noChangeShapeType="1" noTextEdit="1"/>
              </p:cNvSpPr>
              <p:nvPr/>
            </p:nvSpPr>
            <p:spPr>
              <a:xfrm>
                <a:off x="560729" y="1078765"/>
                <a:ext cx="9571609" cy="2999924"/>
              </a:xfrm>
              <a:prstGeom prst="rect">
                <a:avLst/>
              </a:prstGeom>
              <a:blipFill>
                <a:blip r:embed="rId2"/>
                <a:stretch>
                  <a:fillRect l="-701" t="-1016" r="-637" b="-2846"/>
                </a:stretch>
              </a:blipFill>
            </p:spPr>
            <p:txBody>
              <a:bodyPr/>
              <a:lstStyle/>
              <a:p>
                <a:r>
                  <a:rPr lang="en-GB">
                    <a:noFill/>
                  </a:rPr>
                  <a:t> </a:t>
                </a:r>
              </a:p>
            </p:txBody>
          </p:sp>
        </mc:Fallback>
      </mc:AlternateContent>
      <p:sp>
        <p:nvSpPr>
          <p:cNvPr id="15" name="ZoneTexte 14">
            <a:extLst>
              <a:ext uri="{FF2B5EF4-FFF2-40B4-BE49-F238E27FC236}">
                <a16:creationId xmlns:a16="http://schemas.microsoft.com/office/drawing/2014/main" id="{EEDA4396-252A-EEAB-3D39-7917EA915B78}"/>
              </a:ext>
            </a:extLst>
          </p:cNvPr>
          <p:cNvSpPr txBox="1"/>
          <p:nvPr/>
        </p:nvSpPr>
        <p:spPr>
          <a:xfrm>
            <a:off x="3199768" y="7276668"/>
            <a:ext cx="4338317" cy="307777"/>
          </a:xfrm>
          <a:prstGeom prst="rect">
            <a:avLst/>
          </a:prstGeom>
          <a:noFill/>
        </p:spPr>
        <p:txBody>
          <a:bodyPr wrap="square" rtlCol="0">
            <a:spAutoFit/>
          </a:bodyPr>
          <a:lstStyle/>
          <a:p>
            <a:pPr algn="ctr"/>
            <a:r>
              <a:rPr lang="en-GB" sz="1400" i="1" noProof="0" dirty="0">
                <a:solidFill>
                  <a:schemeClr val="tx1"/>
                </a:solidFill>
                <a:latin typeface="Arial" panose="020B0604020202020204" pitchFamily="34" charset="0"/>
                <a:cs typeface="Arial" panose="020B0604020202020204" pitchFamily="34" charset="0"/>
              </a:rPr>
              <a:t>The first offshore wind energy zone in Belgium.</a:t>
            </a:r>
            <a:r>
              <a:rPr lang="en-GB" sz="1400" b="1" baseline="30000" noProof="0" dirty="0">
                <a:solidFill>
                  <a:schemeClr val="tx1"/>
                </a:solidFill>
                <a:latin typeface="Arial" panose="020B0604020202020204" pitchFamily="34" charset="0"/>
                <a:cs typeface="Arial" panose="020B0604020202020204" pitchFamily="34" charset="0"/>
              </a:rPr>
              <a:t>1</a:t>
            </a:r>
          </a:p>
        </p:txBody>
      </p:sp>
      <p:grpSp>
        <p:nvGrpSpPr>
          <p:cNvPr id="8" name="Groupe 7">
            <a:extLst>
              <a:ext uri="{FF2B5EF4-FFF2-40B4-BE49-F238E27FC236}">
                <a16:creationId xmlns:a16="http://schemas.microsoft.com/office/drawing/2014/main" id="{54C1D921-3DE7-7C3C-367C-5E293007381C}"/>
              </a:ext>
            </a:extLst>
          </p:cNvPr>
          <p:cNvGrpSpPr/>
          <p:nvPr/>
        </p:nvGrpSpPr>
        <p:grpSpPr>
          <a:xfrm>
            <a:off x="3217251" y="4307864"/>
            <a:ext cx="4258897" cy="2908371"/>
            <a:chOff x="3217251" y="4319439"/>
            <a:chExt cx="4258897" cy="2908371"/>
          </a:xfrm>
        </p:grpSpPr>
        <p:pic>
          <p:nvPicPr>
            <p:cNvPr id="7" name="Image 6">
              <a:extLst>
                <a:ext uri="{FF2B5EF4-FFF2-40B4-BE49-F238E27FC236}">
                  <a16:creationId xmlns:a16="http://schemas.microsoft.com/office/drawing/2014/main" id="{A72473ED-6AF7-50E2-3C8E-0E21100FCA61}"/>
                </a:ext>
              </a:extLst>
            </p:cNvPr>
            <p:cNvPicPr>
              <a:picLocks noChangeAspect="1"/>
            </p:cNvPicPr>
            <p:nvPr/>
          </p:nvPicPr>
          <p:blipFill>
            <a:blip r:embed="rId3"/>
            <a:stretch>
              <a:fillRect/>
            </a:stretch>
          </p:blipFill>
          <p:spPr>
            <a:xfrm>
              <a:off x="3217251" y="4319439"/>
              <a:ext cx="4258897" cy="2908371"/>
            </a:xfrm>
            <a:prstGeom prst="rect">
              <a:avLst/>
            </a:prstGeom>
          </p:spPr>
        </p:pic>
        <p:sp>
          <p:nvSpPr>
            <p:cNvPr id="19" name="Rectangle 18">
              <a:extLst>
                <a:ext uri="{FF2B5EF4-FFF2-40B4-BE49-F238E27FC236}">
                  <a16:creationId xmlns:a16="http://schemas.microsoft.com/office/drawing/2014/main" id="{6368CD08-A00C-C7F9-0CB5-F1560666BAB3}"/>
                </a:ext>
              </a:extLst>
            </p:cNvPr>
            <p:cNvSpPr/>
            <p:nvPr/>
          </p:nvSpPr>
          <p:spPr>
            <a:xfrm>
              <a:off x="3217251" y="4319439"/>
              <a:ext cx="4258897" cy="290837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BC35AE73-9781-66C8-1CEB-DA0A1A4C683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173</a:t>
            </a:fld>
            <a:endParaRPr lang="en-GB" spc="80" noProof="0" dirty="0"/>
          </a:p>
        </p:txBody>
      </p:sp>
      <p:sp>
        <p:nvSpPr>
          <p:cNvPr id="3" name="TextBox 19">
            <a:extLst>
              <a:ext uri="{FF2B5EF4-FFF2-40B4-BE49-F238E27FC236}">
                <a16:creationId xmlns:a16="http://schemas.microsoft.com/office/drawing/2014/main" id="{EB9EDBF1-730B-48A9-F4EE-48B88C7AF6F1}"/>
              </a:ext>
            </a:extLst>
          </p:cNvPr>
          <p:cNvSpPr txBox="1"/>
          <p:nvPr/>
        </p:nvSpPr>
        <p:spPr>
          <a:xfrm>
            <a:off x="560730" y="358228"/>
            <a:ext cx="905317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Offshore wind capacity in Belgium</a:t>
            </a:r>
          </a:p>
        </p:txBody>
      </p:sp>
      <p:sp>
        <p:nvSpPr>
          <p:cNvPr id="5" name="ZoneTexte 4">
            <a:extLst>
              <a:ext uri="{FF2B5EF4-FFF2-40B4-BE49-F238E27FC236}">
                <a16:creationId xmlns:a16="http://schemas.microsoft.com/office/drawing/2014/main" id="{D8422E00-0BC8-6898-AA08-C6A84EB35955}"/>
              </a:ext>
            </a:extLst>
          </p:cNvPr>
          <p:cNvSpPr txBox="1"/>
          <p:nvPr/>
        </p:nvSpPr>
        <p:spPr>
          <a:xfrm>
            <a:off x="46300" y="7705179"/>
            <a:ext cx="7211028"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North Sea power hub MOG marks five years of operation with remarkable results. (2024, September 20). Elia.</a:t>
            </a:r>
            <a:endParaRPr lang="en-GB" sz="1100" noProof="0" dirty="0">
              <a:latin typeface="+mj-lt"/>
            </a:endParaRPr>
          </a:p>
        </p:txBody>
      </p:sp>
    </p:spTree>
    <p:extLst>
      <p:ext uri="{BB962C8B-B14F-4D97-AF65-F5344CB8AC3E}">
        <p14:creationId xmlns:p14="http://schemas.microsoft.com/office/powerpoint/2010/main" val="186139732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557788E7-CD2F-3C47-6581-7AF62C843584}"/>
              </a:ext>
            </a:extLst>
          </p:cNvPr>
          <p:cNvGrpSpPr/>
          <p:nvPr/>
        </p:nvGrpSpPr>
        <p:grpSpPr>
          <a:xfrm>
            <a:off x="3146180" y="3755047"/>
            <a:ext cx="4401040" cy="3426320"/>
            <a:chOff x="2877376" y="3681065"/>
            <a:chExt cx="4756846" cy="3795842"/>
          </a:xfrm>
        </p:grpSpPr>
        <p:pic>
          <p:nvPicPr>
            <p:cNvPr id="8" name="Picture 2">
              <a:extLst>
                <a:ext uri="{FF2B5EF4-FFF2-40B4-BE49-F238E27FC236}">
                  <a16:creationId xmlns:a16="http://schemas.microsoft.com/office/drawing/2014/main" id="{4B23FD07-AF93-A60E-E8F5-638931832C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8" r="5728" b="891"/>
            <a:stretch/>
          </p:blipFill>
          <p:spPr bwMode="auto">
            <a:xfrm>
              <a:off x="2877376" y="3681067"/>
              <a:ext cx="4756846" cy="37958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B742A05-ED4B-9B87-1DCE-7504DAAF41DD}"/>
                </a:ext>
              </a:extLst>
            </p:cNvPr>
            <p:cNvSpPr/>
            <p:nvPr/>
          </p:nvSpPr>
          <p:spPr>
            <a:xfrm>
              <a:off x="2877376" y="3681065"/>
              <a:ext cx="4756846" cy="3795841"/>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1" name="ZoneTexte 10">
            <a:extLst>
              <a:ext uri="{FF2B5EF4-FFF2-40B4-BE49-F238E27FC236}">
                <a16:creationId xmlns:a16="http://schemas.microsoft.com/office/drawing/2014/main" id="{E134E43B-90B8-B949-FBDB-F1F8295A8E46}"/>
              </a:ext>
            </a:extLst>
          </p:cNvPr>
          <p:cNvSpPr txBox="1"/>
          <p:nvPr/>
        </p:nvSpPr>
        <p:spPr>
          <a:xfrm>
            <a:off x="3041482" y="7248092"/>
            <a:ext cx="4610099" cy="307777"/>
          </a:xfrm>
          <a:prstGeom prst="rect">
            <a:avLst/>
          </a:prstGeom>
          <a:noFill/>
        </p:spPr>
        <p:txBody>
          <a:bodyPr wrap="square" rtlCol="0">
            <a:spAutoFit/>
          </a:bodyPr>
          <a:lstStyle/>
          <a:p>
            <a:pPr algn="ctr"/>
            <a:r>
              <a:rPr lang="en-GB" sz="1400" i="1" noProof="0" dirty="0">
                <a:solidFill>
                  <a:schemeClr val="tx1"/>
                </a:solidFill>
                <a:latin typeface="Arial" panose="020B0604020202020204" pitchFamily="34" charset="0"/>
                <a:cs typeface="Arial" panose="020B0604020202020204" pitchFamily="34" charset="0"/>
              </a:rPr>
              <a:t>Belgian offshore zones.</a:t>
            </a:r>
            <a:r>
              <a:rPr lang="en-GB" sz="1400" b="1" baseline="30000" noProof="0" dirty="0">
                <a:solidFill>
                  <a:schemeClr val="tx1"/>
                </a:solidFill>
                <a:latin typeface="Arial" panose="020B0604020202020204" pitchFamily="34" charset="0"/>
                <a:cs typeface="Arial" panose="020B0604020202020204" pitchFamily="34" charset="0"/>
              </a:rPr>
              <a:t>1</a:t>
            </a:r>
          </a:p>
        </p:txBody>
      </p:sp>
      <p:sp>
        <p:nvSpPr>
          <p:cNvPr id="14" name="ZoneTexte 13">
            <a:extLst>
              <a:ext uri="{FF2B5EF4-FFF2-40B4-BE49-F238E27FC236}">
                <a16:creationId xmlns:a16="http://schemas.microsoft.com/office/drawing/2014/main" id="{4A372779-2713-9865-3515-3AC59B777D95}"/>
              </a:ext>
            </a:extLst>
          </p:cNvPr>
          <p:cNvSpPr txBox="1"/>
          <p:nvPr/>
        </p:nvSpPr>
        <p:spPr>
          <a:xfrm>
            <a:off x="560730" y="1092929"/>
            <a:ext cx="9571610" cy="2400657"/>
          </a:xfrm>
          <a:prstGeom prst="rect">
            <a:avLst/>
          </a:prstGeom>
          <a:noFill/>
        </p:spPr>
        <p:txBody>
          <a:bodyPr wrap="square">
            <a:spAutoFit/>
          </a:bodyPr>
          <a:lstStyle/>
          <a:p>
            <a:pPr algn="just"/>
            <a:r>
              <a:rPr lang="en-GB" sz="2000" noProof="0" dirty="0"/>
              <a:t>Unlike onshore wind power, the available surface area for offshore wind power in Belgium is already known, and the future installed capacity has already been estimated.</a:t>
            </a:r>
          </a:p>
          <a:p>
            <a:pPr algn="just"/>
            <a:endParaRPr lang="en-GB" sz="1000" noProof="0" dirty="0"/>
          </a:p>
          <a:p>
            <a:pPr algn="just"/>
            <a:r>
              <a:rPr lang="en-GB" sz="2000" noProof="0" dirty="0"/>
              <a:t>A second Belgian offshore wind zone in the North Sea, covering an area of 285 km², is expected to be fully operational by 2030. Named “Princess Elisabeth”, it will feature the world's first artificial energy island and accommodate an installed capacity of 3.5 GW.</a:t>
            </a:r>
          </a:p>
        </p:txBody>
      </p:sp>
      <p:sp>
        <p:nvSpPr>
          <p:cNvPr id="2" name="Slide Number Placeholder 6">
            <a:extLst>
              <a:ext uri="{FF2B5EF4-FFF2-40B4-BE49-F238E27FC236}">
                <a16:creationId xmlns:a16="http://schemas.microsoft.com/office/drawing/2014/main" id="{4C7BA35C-107E-27CE-FBA3-A95F5E96FCF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174</a:t>
            </a:fld>
            <a:endParaRPr lang="en-GB" spc="80" noProof="0" dirty="0"/>
          </a:p>
        </p:txBody>
      </p:sp>
      <p:sp>
        <p:nvSpPr>
          <p:cNvPr id="3" name="TextBox 19">
            <a:extLst>
              <a:ext uri="{FF2B5EF4-FFF2-40B4-BE49-F238E27FC236}">
                <a16:creationId xmlns:a16="http://schemas.microsoft.com/office/drawing/2014/main" id="{2BB84AA2-B50D-D9A2-CBAA-FF116DEF0F51}"/>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a:cs typeface="Arial"/>
              </a:rPr>
              <a:t>How much offshore wind power could we generate in Belgium?</a:t>
            </a:r>
            <a:endParaRPr lang="en-GB" sz="2400" b="1" noProof="0" dirty="0"/>
          </a:p>
        </p:txBody>
      </p:sp>
      <p:sp>
        <p:nvSpPr>
          <p:cNvPr id="4" name="ZoneTexte 3">
            <a:extLst>
              <a:ext uri="{FF2B5EF4-FFF2-40B4-BE49-F238E27FC236}">
                <a16:creationId xmlns:a16="http://schemas.microsoft.com/office/drawing/2014/main" id="{8D4A02B3-A448-152F-93CB-D6ECB0E9F95C}"/>
              </a:ext>
            </a:extLst>
          </p:cNvPr>
          <p:cNvSpPr txBox="1"/>
          <p:nvPr/>
        </p:nvSpPr>
        <p:spPr>
          <a:xfrm>
            <a:off x="46300" y="7705179"/>
            <a:ext cx="7211028"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North Sea power hub MOG marks five years of operation with remarkable results. (2024, September 20). Elia.</a:t>
            </a:r>
            <a:endParaRPr lang="en-GB" sz="1100" noProof="0" dirty="0">
              <a:latin typeface="+mj-lt"/>
            </a:endParaRPr>
          </a:p>
        </p:txBody>
      </p:sp>
    </p:spTree>
    <p:extLst>
      <p:ext uri="{BB962C8B-B14F-4D97-AF65-F5344CB8AC3E}">
        <p14:creationId xmlns:p14="http://schemas.microsoft.com/office/powerpoint/2010/main" val="36517622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A23DA1EA-EC57-89EE-8562-3168F977B5F4}"/>
                  </a:ext>
                </a:extLst>
              </p:cNvPr>
              <p:cNvSpPr txBox="1">
                <a:spLocks noGrp="1" noRot="1" noMove="1" noResize="1" noEditPoints="1" noAdjustHandles="1" noChangeArrowheads="1" noChangeShapeType="1"/>
              </p:cNvSpPr>
              <p:nvPr/>
            </p:nvSpPr>
            <p:spPr>
              <a:xfrm>
                <a:off x="565875" y="1154361"/>
                <a:ext cx="9566464" cy="3614644"/>
              </a:xfrm>
              <a:prstGeom prst="rect">
                <a:avLst/>
              </a:prstGeom>
              <a:noFill/>
            </p:spPr>
            <p:txBody>
              <a:bodyPr wrap="square" rtlCol="0">
                <a:spAutoFit/>
              </a:bodyPr>
              <a:lstStyle/>
              <a:p>
                <a:pPr algn="just"/>
                <a:r>
                  <a:rPr lang="en-GB" sz="2000" noProof="0" dirty="0"/>
                  <a:t>As mentioned earlier, 2,262 MW of offshore wind capacity have already been installed in Belgium, and an additional 3,500 MW is expected to be installed in the future. We also know that </a:t>
                </a:r>
                <a:r>
                  <a:rPr lang="en-GB" sz="2000" noProof="0" dirty="0">
                    <a:latin typeface="Arial" panose="020B0604020202020204" pitchFamily="34" charset="0"/>
                    <a:cs typeface="Arial" panose="020B0604020202020204" pitchFamily="34" charset="0"/>
                  </a:rPr>
                  <a:t>offshore wind turbines in Belgium typically operate with a capacity factor of 40% and that Belgium has a population of approximately 11.7 million people.</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Hence, we can calculate the potential for the offshore wind production per person per day:</a:t>
                </a:r>
              </a:p>
              <a:p>
                <a:endParaRPr lang="en-GB" sz="1000" noProof="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i="1" spc="30" noProof="0" smtClean="0">
                              <a:latin typeface="Cambria Math" panose="02040503050406030204" pitchFamily="18" charset="0"/>
                              <a:cs typeface="Arial" panose="020B0604020202020204" pitchFamily="34" charset="0"/>
                            </a:rPr>
                          </m:ctrlPr>
                        </m:fPr>
                        <m:num>
                          <m:d>
                            <m:dPr>
                              <m:ctrlPr>
                                <a:rPr lang="en-GB" sz="2000" i="1" spc="30" noProof="0" smtClean="0">
                                  <a:latin typeface="Cambria Math" panose="02040503050406030204" pitchFamily="18" charset="0"/>
                                  <a:cs typeface="Arial" panose="020B0604020202020204" pitchFamily="34" charset="0"/>
                                </a:rPr>
                              </m:ctrlPr>
                            </m:dPr>
                            <m:e>
                              <m:r>
                                <m:rPr>
                                  <m:nor/>
                                </m:rPr>
                                <a:rPr lang="en-GB" sz="2000" b="0" i="0" noProof="0" smtClean="0">
                                  <a:solidFill>
                                    <a:srgbClr val="000000"/>
                                  </a:solidFill>
                                  <a:effectLst/>
                                  <a:latin typeface="Arial" panose="020B0604020202020204" pitchFamily="34" charset="0"/>
                                  <a:cs typeface="Arial" panose="020B0604020202020204" pitchFamily="34" charset="0"/>
                                </a:rPr>
                                <m:t>2,262 + </m:t>
                              </m:r>
                              <m:r>
                                <m:rPr>
                                  <m:nor/>
                                </m:rPr>
                                <a:rPr lang="en-GB" sz="2000" noProof="0" smtClean="0">
                                  <a:solidFill>
                                    <a:srgbClr val="000000"/>
                                  </a:solidFill>
                                  <a:latin typeface="Arial" panose="020B0604020202020204" pitchFamily="34" charset="0"/>
                                  <a:cs typeface="Arial" panose="020B0604020202020204" pitchFamily="34" charset="0"/>
                                </a:rPr>
                                <m:t>3,500</m:t>
                              </m:r>
                            </m:e>
                          </m:d>
                          <m:r>
                            <m:rPr>
                              <m:nor/>
                            </m:rPr>
                            <a:rPr lang="fr-BE" sz="2000" b="0" i="0" noProof="0" smtClean="0">
                              <a:solidFill>
                                <a:srgbClr val="000000"/>
                              </a:solidFill>
                              <a:latin typeface="Cambria Math" panose="02040503050406030204" pitchFamily="18" charset="0"/>
                              <a:cs typeface="Arial" panose="020B0604020202020204" pitchFamily="34" charset="0"/>
                            </a:rPr>
                            <m:t> </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 103</m:t>
                          </m:r>
                          <m:r>
                            <m:rPr>
                              <m:nor/>
                            </m:rPr>
                            <a:rPr lang="fr-BE" sz="2000" b="0" i="0" baseline="30000" smtClean="0">
                              <a:solidFill>
                                <a:srgbClr val="0D0D0D"/>
                              </a:solidFill>
                              <a:latin typeface="Arial" panose="020B0604020202020204" pitchFamily="34" charset="0"/>
                              <a:cs typeface="Arial" panose="020B0604020202020204" pitchFamily="34" charset="0"/>
                            </a:rPr>
                            <m:t> </m:t>
                          </m:r>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 0.4 </m:t>
                          </m:r>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noProof="0" smtClean="0">
                              <a:solidFill>
                                <a:srgbClr val="0D0D0D"/>
                              </a:solidFill>
                              <a:latin typeface="Arial" panose="020B0604020202020204" pitchFamily="34" charset="0"/>
                              <a:cs typeface="Arial" panose="020B0604020202020204" pitchFamily="34" charset="0"/>
                            </a:rPr>
                            <m:t>11.7 </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 10</m:t>
                          </m:r>
                          <m:r>
                            <m:rPr>
                              <m:nor/>
                            </m:rPr>
                            <a:rPr lang="fr-BE" sz="2000" b="0" i="0" baseline="30000" smtClean="0">
                              <a:solidFill>
                                <a:srgbClr val="0D0D0D"/>
                              </a:solidFill>
                              <a:latin typeface="Arial" panose="020B0604020202020204" pitchFamily="34" charset="0"/>
                              <a:cs typeface="Arial" panose="020B0604020202020204" pitchFamily="34" charset="0"/>
                            </a:rPr>
                            <m:t>6</m:t>
                          </m:r>
                        </m:den>
                      </m:f>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 4.</m:t>
                      </m:r>
                      <m:r>
                        <m:rPr>
                          <m:nor/>
                        </m:rPr>
                        <a:rPr lang="en-GB" sz="2000" b="0" i="0" spc="30" noProof="0" smtClean="0">
                          <a:latin typeface="Arial" panose="020B0604020202020204" pitchFamily="34" charset="0"/>
                          <a:cs typeface="Arial" panose="020B0604020202020204" pitchFamily="34" charset="0"/>
                        </a:rPr>
                        <m:t>5</m:t>
                      </m:r>
                      <m:r>
                        <m:rPr>
                          <m:nor/>
                        </m:rPr>
                        <a:rPr lang="en-GB" sz="2000" spc="30" noProof="0" smtClean="0">
                          <a:latin typeface="Arial" panose="020B0604020202020204" pitchFamily="34" charset="0"/>
                          <a:cs typeface="Arial" panose="020B0604020202020204" pitchFamily="34" charset="0"/>
                        </a:rPr>
                        <m:t> </m:t>
                      </m:r>
                      <m:r>
                        <m:rPr>
                          <m:nor/>
                        </m:rPr>
                        <a:rPr lang="en-GB" sz="2000" spc="30" noProof="0" smtClean="0">
                          <a:latin typeface="Arial" panose="020B0604020202020204" pitchFamily="34" charset="0"/>
                          <a:cs typeface="Arial" panose="020B0604020202020204" pitchFamily="34" charset="0"/>
                        </a:rPr>
                        <m:t>kWh</m:t>
                      </m:r>
                      <m:r>
                        <m:rPr>
                          <m:nor/>
                        </m:rPr>
                        <a:rPr lang="en-GB" sz="2000" spc="30" noProof="0" smtClean="0">
                          <a:latin typeface="Arial" panose="020B0604020202020204" pitchFamily="34"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pers</m:t>
                      </m:r>
                      <m:r>
                        <m:rPr>
                          <m:nor/>
                        </m:rPr>
                        <a:rPr lang="en-GB" sz="2000" spc="30" noProof="0" smtClean="0">
                          <a:latin typeface="Arial" panose="020B0604020202020204" pitchFamily="34" charset="0"/>
                          <a:cs typeface="Arial" panose="020B0604020202020204" pitchFamily="34" charset="0"/>
                        </a:rPr>
                        <m:t>/</m:t>
                      </m:r>
                      <m:r>
                        <m:rPr>
                          <m:nor/>
                        </m:rPr>
                        <a:rPr lang="en-GB" sz="2000" spc="30" noProof="0" smtClean="0">
                          <a:latin typeface="Arial" panose="020B0604020202020204" pitchFamily="34" charset="0"/>
                          <a:cs typeface="Arial" panose="020B0604020202020204" pitchFamily="34" charset="0"/>
                        </a:rPr>
                        <m:t>d</m:t>
                      </m:r>
                      <m:r>
                        <m:rPr>
                          <m:nor/>
                        </m:rPr>
                        <a:rPr lang="en-GB" sz="2000" b="0" i="0" spc="30" noProof="0" smtClean="0">
                          <a:latin typeface="Arial" panose="020B0604020202020204" pitchFamily="34" charset="0"/>
                          <a:cs typeface="Arial" panose="020B0604020202020204" pitchFamily="34" charset="0"/>
                        </a:rPr>
                        <m:t>.</m:t>
                      </m:r>
                    </m:oMath>
                  </m:oMathPara>
                </a14:m>
                <a:endParaRPr lang="en-GB" sz="2000" spc="30" noProof="0" dirty="0">
                  <a:latin typeface="Arial" panose="020B0604020202020204" pitchFamily="34" charset="0"/>
                  <a:ea typeface="Cambria Math" panose="02040503050406030204" pitchFamily="18" charset="0"/>
                  <a:cs typeface="Arial" panose="020B0604020202020204" pitchFamily="34" charset="0"/>
                </a:endParaRPr>
              </a:p>
              <a:p>
                <a:endParaRPr lang="en-GB" sz="1000" spc="30" noProof="0" dirty="0">
                  <a:latin typeface="Arial" panose="020B0604020202020204" pitchFamily="34" charset="0"/>
                  <a:ea typeface="Cambria Math" panose="02040503050406030204" pitchFamily="18" charset="0"/>
                  <a:cs typeface="Arial" panose="020B0604020202020204" pitchFamily="34" charset="0"/>
                </a:endParaRPr>
              </a:p>
              <a:p>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We will assume this value of 4.5 kWh/pers/d in our balance sheet.</a:t>
                </a:r>
              </a:p>
            </p:txBody>
          </p:sp>
        </mc:Choice>
        <mc:Fallback xmlns="">
          <p:sp>
            <p:nvSpPr>
              <p:cNvPr id="13" name="ZoneTexte 12">
                <a:extLst>
                  <a:ext uri="{FF2B5EF4-FFF2-40B4-BE49-F238E27FC236}">
                    <a16:creationId xmlns:a16="http://schemas.microsoft.com/office/drawing/2014/main" id="{A23DA1EA-EC57-89EE-8562-3168F977B5F4}"/>
                  </a:ext>
                </a:extLst>
              </p:cNvPr>
              <p:cNvSpPr txBox="1">
                <a:spLocks noGrp="1" noRot="1" noChangeAspect="1" noMove="1" noResize="1" noEditPoints="1" noAdjustHandles="1" noChangeArrowheads="1" noChangeShapeType="1" noTextEdit="1"/>
              </p:cNvSpPr>
              <p:nvPr/>
            </p:nvSpPr>
            <p:spPr>
              <a:xfrm>
                <a:off x="565875" y="1154361"/>
                <a:ext cx="9566464" cy="3614644"/>
              </a:xfrm>
              <a:prstGeom prst="rect">
                <a:avLst/>
              </a:prstGeom>
              <a:blipFill>
                <a:blip r:embed="rId3"/>
                <a:stretch>
                  <a:fillRect l="-701" t="-675" r="-637" b="-21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3FBC00DF-E20C-370B-8649-1DC96A9F37DE}"/>
                  </a:ext>
                </a:extLst>
              </p:cNvPr>
              <p:cNvSpPr txBox="1">
                <a:spLocks noGrp="1" noRot="1" noMove="1" noResize="1" noEditPoints="1" noAdjustHandles="1" noChangeArrowheads="1" noChangeShapeType="1"/>
              </p:cNvSpPr>
              <p:nvPr/>
            </p:nvSpPr>
            <p:spPr>
              <a:xfrm>
                <a:off x="560730" y="5185493"/>
                <a:ext cx="9566464" cy="2272032"/>
              </a:xfrm>
              <a:prstGeom prst="rect">
                <a:avLst/>
              </a:prstGeom>
              <a:noFill/>
            </p:spPr>
            <p:txBody>
              <a:bodyPr wrap="square" rtlCol="0">
                <a:spAutoFit/>
              </a:bodyPr>
              <a:lstStyle/>
              <a:p>
                <a:pPr algn="just"/>
                <a:r>
                  <a:rPr lang="en-GB" sz="2000" noProof="0" dirty="0"/>
                  <a:t>Knowing that the existing 2,262 MW cover an area of 238 km² and that the new wind farms will cover 285 km², the power produced per unit of surface is:</a:t>
                </a:r>
              </a:p>
              <a:p>
                <a:pPr algn="just"/>
                <a:endParaRPr lang="en-GB" sz="1000" i="1" spc="3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spc="30" noProof="0" smtClean="0">
                              <a:latin typeface="Cambria Math" panose="02040503050406030204" pitchFamily="18" charset="0"/>
                              <a:cs typeface="Arial" panose="020B0604020202020204" pitchFamily="34" charset="0"/>
                            </a:rPr>
                          </m:ctrlPr>
                        </m:fPr>
                        <m:num>
                          <m:d>
                            <m:dPr>
                              <m:ctrlPr>
                                <a:rPr lang="en-GB" sz="2000" i="1" spc="30" noProof="0" smtClean="0">
                                  <a:latin typeface="Cambria Math" panose="02040503050406030204" pitchFamily="18" charset="0"/>
                                  <a:cs typeface="Arial" panose="020B0604020202020204" pitchFamily="34" charset="0"/>
                                </a:rPr>
                              </m:ctrlPr>
                            </m:dPr>
                            <m:e>
                              <m:r>
                                <m:rPr>
                                  <m:nor/>
                                </m:rPr>
                                <a:rPr lang="en-GB" sz="2000" b="0" i="0" noProof="0" smtClean="0">
                                  <a:solidFill>
                                    <a:srgbClr val="000000"/>
                                  </a:solidFill>
                                  <a:effectLst/>
                                  <a:latin typeface="Arial" panose="020B0604020202020204" pitchFamily="34" charset="0"/>
                                  <a:cs typeface="Arial" panose="020B0604020202020204" pitchFamily="34" charset="0"/>
                                </a:rPr>
                                <m:t>2,262 + </m:t>
                              </m:r>
                              <m:r>
                                <m:rPr>
                                  <m:nor/>
                                </m:rPr>
                                <a:rPr lang="en-GB" sz="2000" noProof="0" smtClean="0">
                                  <a:solidFill>
                                    <a:srgbClr val="000000"/>
                                  </a:solidFill>
                                  <a:latin typeface="Arial" panose="020B0604020202020204" pitchFamily="34" charset="0"/>
                                  <a:cs typeface="Arial" panose="020B0604020202020204" pitchFamily="34" charset="0"/>
                                </a:rPr>
                                <m:t>3,500</m:t>
                              </m:r>
                            </m:e>
                          </m:d>
                          <m:r>
                            <m:rPr>
                              <m:nor/>
                            </m:rPr>
                            <a:rPr lang="fr-BE" sz="2000" b="0" i="0" noProof="0" smtClean="0">
                              <a:solidFill>
                                <a:srgbClr val="000000"/>
                              </a:solidFill>
                              <a:latin typeface="Cambria Math" panose="02040503050406030204" pitchFamily="18" charset="0"/>
                              <a:cs typeface="Arial" panose="020B0604020202020204" pitchFamily="34" charset="0"/>
                            </a:rPr>
                            <m:t> </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 10</m:t>
                          </m:r>
                          <m:r>
                            <m:rPr>
                              <m:nor/>
                            </m:rPr>
                            <a:rPr lang="fr-BE" sz="2000" baseline="30000">
                              <a:solidFill>
                                <a:srgbClr val="0D0D0D"/>
                              </a:solidFill>
                              <a:latin typeface="Arial" panose="020B0604020202020204" pitchFamily="34" charset="0"/>
                              <a:cs typeface="Arial" panose="020B0604020202020204" pitchFamily="34" charset="0"/>
                            </a:rPr>
                            <m:t>6</m:t>
                          </m:r>
                        </m:num>
                        <m:den>
                          <m:d>
                            <m:dPr>
                              <m:ctrlPr>
                                <a:rPr lang="en-GB" sz="2000" i="1" spc="30" noProof="0" smtClean="0">
                                  <a:latin typeface="Cambria Math" panose="02040503050406030204" pitchFamily="18" charset="0"/>
                                  <a:cs typeface="Arial" panose="020B0604020202020204" pitchFamily="34" charset="0"/>
                                </a:rPr>
                              </m:ctrlPr>
                            </m:dPr>
                            <m:e>
                              <m:r>
                                <m:rPr>
                                  <m:nor/>
                                </m:rPr>
                                <a:rPr lang="en-GB" sz="2000" b="0" i="0" spc="30" noProof="0" smtClean="0">
                                  <a:latin typeface="Arial" panose="020B0604020202020204" pitchFamily="34" charset="0"/>
                                  <a:cs typeface="Arial" panose="020B0604020202020204" pitchFamily="34" charset="0"/>
                                </a:rPr>
                                <m:t>238 + 285</m:t>
                              </m:r>
                            </m:e>
                          </m:d>
                          <m:r>
                            <m:rPr>
                              <m:nor/>
                            </m:rPr>
                            <a:rPr lang="fr-BE" sz="2000" b="0" i="0" spc="30" noProof="0" smtClean="0">
                              <a:latin typeface="Cambria Math" panose="02040503050406030204" pitchFamily="18" charset="0"/>
                              <a:cs typeface="Arial" panose="020B0604020202020204" pitchFamily="34" charset="0"/>
                            </a:rPr>
                            <m:t> </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m:t>
                          </m:r>
                          <m:r>
                            <m:rPr>
                              <m:nor/>
                            </m:rPr>
                            <a:rPr lang="en-GB" sz="2000">
                              <a:solidFill>
                                <a:srgbClr val="0D0D0D"/>
                              </a:solidFill>
                              <a:latin typeface="Arial" panose="020B0604020202020204" pitchFamily="34" charset="0"/>
                              <a:ea typeface="Cambria Math" panose="02040503050406030204" pitchFamily="18" charset="0"/>
                              <a:cs typeface="Arial" panose="020B0604020202020204" pitchFamily="34" charset="0"/>
                            </a:rPr>
                            <m:t> 10</m:t>
                          </m:r>
                          <m:r>
                            <m:rPr>
                              <m:nor/>
                            </m:rPr>
                            <a:rPr lang="fr-BE" sz="2000" baseline="30000">
                              <a:solidFill>
                                <a:srgbClr val="0D0D0D"/>
                              </a:solidFill>
                              <a:latin typeface="Arial" panose="020B0604020202020204" pitchFamily="34" charset="0"/>
                              <a:cs typeface="Arial" panose="020B0604020202020204" pitchFamily="34" charset="0"/>
                            </a:rPr>
                            <m:t>6</m:t>
                          </m:r>
                        </m:den>
                      </m:f>
                      <m:r>
                        <m:rPr>
                          <m:nor/>
                        </m:rPr>
                        <a:rPr lang="en-GB" sz="2000" spc="30" noProof="0">
                          <a:latin typeface="Arial" panose="020B0604020202020204" pitchFamily="34" charset="0"/>
                          <a:ea typeface="Cambria Math" panose="02040503050406030204" pitchFamily="18" charset="0"/>
                          <a:cs typeface="Arial" panose="020B0604020202020204" pitchFamily="34" charset="0"/>
                        </a:rPr>
                        <m:t>×</m:t>
                      </m:r>
                      <m:r>
                        <m:rPr>
                          <m:nor/>
                        </m:rPr>
                        <a:rPr lang="en-GB" sz="2000" spc="30" noProof="0">
                          <a:latin typeface="Arial" panose="020B0604020202020204" pitchFamily="34" charset="0"/>
                          <a:ea typeface="Cambria Math" panose="02040503050406030204" pitchFamily="18" charset="0"/>
                          <a:cs typeface="Arial" panose="020B0604020202020204" pitchFamily="34" charset="0"/>
                        </a:rPr>
                        <m:t> 0.4</m:t>
                      </m:r>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4.4 </m:t>
                      </m:r>
                      <m:r>
                        <m:rPr>
                          <m:nor/>
                        </m:rPr>
                        <a:rPr lang="en-GB" sz="2000" noProof="0" smtClean="0">
                          <a:latin typeface="Arial" panose="020B0604020202020204" pitchFamily="34" charset="0"/>
                          <a:cs typeface="Arial" panose="020B0604020202020204" pitchFamily="34" charset="0"/>
                        </a:rPr>
                        <m:t>W</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².</m:t>
                      </m:r>
                    </m:oMath>
                  </m:oMathPara>
                </a14:m>
                <a:endParaRPr lang="en-GB" sz="2000" noProof="0" dirty="0">
                  <a:latin typeface="Arial" panose="020B0604020202020204" pitchFamily="34" charset="0"/>
                  <a:cs typeface="Arial" panose="020B0604020202020204" pitchFamily="34" charset="0"/>
                </a:endParaRPr>
              </a:p>
              <a:p>
                <a:pPr algn="just"/>
                <a:endParaRPr lang="en-GB" sz="1000" b="0" i="1" spc="30" noProof="0" dirty="0">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Note that we had estimated the power produced per unit area of an onshore wind farm to be 2.8 W/m².</a:t>
                </a:r>
              </a:p>
            </p:txBody>
          </p:sp>
        </mc:Choice>
        <mc:Fallback xmlns="">
          <p:sp>
            <p:nvSpPr>
              <p:cNvPr id="16" name="ZoneTexte 15">
                <a:extLst>
                  <a:ext uri="{FF2B5EF4-FFF2-40B4-BE49-F238E27FC236}">
                    <a16:creationId xmlns:a16="http://schemas.microsoft.com/office/drawing/2014/main" id="{3FBC00DF-E20C-370B-8649-1DC96A9F37DE}"/>
                  </a:ext>
                </a:extLst>
              </p:cNvPr>
              <p:cNvSpPr txBox="1">
                <a:spLocks noGrp="1" noRot="1" noChangeAspect="1" noMove="1" noResize="1" noEditPoints="1" noAdjustHandles="1" noChangeArrowheads="1" noChangeShapeType="1" noTextEdit="1"/>
              </p:cNvSpPr>
              <p:nvPr/>
            </p:nvSpPr>
            <p:spPr>
              <a:xfrm>
                <a:off x="560730" y="5185493"/>
                <a:ext cx="9566464" cy="2272032"/>
              </a:xfrm>
              <a:prstGeom prst="rect">
                <a:avLst/>
              </a:prstGeom>
              <a:blipFill>
                <a:blip r:embed="rId4"/>
                <a:stretch>
                  <a:fillRect l="-701" t="-1344" r="-637" b="-4301"/>
                </a:stretch>
              </a:blipFill>
            </p:spPr>
            <p:txBody>
              <a:bodyPr/>
              <a:lstStyle/>
              <a:p>
                <a:r>
                  <a:rPr lang="en-GB">
                    <a:noFill/>
                  </a:rPr>
                  <a:t> </a:t>
                </a:r>
              </a:p>
            </p:txBody>
          </p:sp>
        </mc:Fallback>
      </mc:AlternateContent>
      <p:sp>
        <p:nvSpPr>
          <p:cNvPr id="2" name="Slide Number Placeholder 6">
            <a:extLst>
              <a:ext uri="{FF2B5EF4-FFF2-40B4-BE49-F238E27FC236}">
                <a16:creationId xmlns:a16="http://schemas.microsoft.com/office/drawing/2014/main" id="{530E0178-1E44-CD09-3D48-EE218F22FC3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175</a:t>
            </a:fld>
            <a:endParaRPr lang="en-GB" spc="80" noProof="0" dirty="0"/>
          </a:p>
        </p:txBody>
      </p:sp>
      <p:sp>
        <p:nvSpPr>
          <p:cNvPr id="3" name="TextBox 19">
            <a:extLst>
              <a:ext uri="{FF2B5EF4-FFF2-40B4-BE49-F238E27FC236}">
                <a16:creationId xmlns:a16="http://schemas.microsoft.com/office/drawing/2014/main" id="{A3E1D919-7070-5BBD-DB53-3868F9C6BA5B}"/>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a:cs typeface="Arial"/>
              </a:rPr>
              <a:t>How much offshore wind power could we generate per person?</a:t>
            </a:r>
            <a:endParaRPr lang="en-GB" sz="2400" b="1" noProof="0" dirty="0"/>
          </a:p>
        </p:txBody>
      </p:sp>
    </p:spTree>
    <p:extLst>
      <p:ext uri="{BB962C8B-B14F-4D97-AF65-F5344CB8AC3E}">
        <p14:creationId xmlns:p14="http://schemas.microsoft.com/office/powerpoint/2010/main" val="8810539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9AC6-5CD2-EC88-B640-32C36DEFF646}"/>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3FAA25EF-122B-2078-0ACD-0FFA8D55F2FA}"/>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2490A0BB-3FD6-B8D6-6ACE-1272F9AEF3EA}"/>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480FE8E8-F06F-8F88-9960-CF8DC3C1657E}"/>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D0343CA3-97E4-41A7-6035-6E68275A826B}"/>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A5735FE3-0726-2F18-C9CB-5313615DF823}"/>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D3CD1215-A09D-2552-2D03-A8695354B493}"/>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2C11E17A-F608-16AC-99F1-0CCFEF8A559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176</a:t>
            </a:fld>
            <a:endParaRPr lang="en-GB" spc="80" noProof="0" dirty="0"/>
          </a:p>
        </p:txBody>
      </p:sp>
      <p:sp>
        <p:nvSpPr>
          <p:cNvPr id="7" name="Rectangle: Rounded Corners 4">
            <a:extLst>
              <a:ext uri="{FF2B5EF4-FFF2-40B4-BE49-F238E27FC236}">
                <a16:creationId xmlns:a16="http://schemas.microsoft.com/office/drawing/2014/main" id="{7D3F7696-A1D1-CE2B-34AD-886136403E90}"/>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71C995AC-9E4B-B56C-D7F9-888EBAC6A4F5}"/>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grpSp>
        <p:nvGrpSpPr>
          <p:cNvPr id="11" name="Groupe 10">
            <a:extLst>
              <a:ext uri="{FF2B5EF4-FFF2-40B4-BE49-F238E27FC236}">
                <a16:creationId xmlns:a16="http://schemas.microsoft.com/office/drawing/2014/main" id="{C80CA928-7222-3D24-209F-F9D0BD0F7A83}"/>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9F021F4E-FDE8-4513-7E61-BB4E4829B9F0}"/>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ABC5DB33-217E-785B-AB0F-EAB74B71C364}"/>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CDF23D8E-BA79-2106-A607-4F5AB75ED4A7}"/>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AA452A2A-DBAB-CF82-C1F5-372C844BB7A0}"/>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E9A7676B-5BC8-42FE-EDDB-59DD69817C1F}"/>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768C0251-25C3-1975-9223-729A618D332D}"/>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674BC717-2343-E997-5DCF-1DEE36AFDFFF}"/>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9BA19357-9C6E-7BE0-34D9-7E07F0A13987}"/>
              </a:ext>
            </a:extLst>
          </p:cNvPr>
          <p:cNvSpPr/>
          <p:nvPr/>
        </p:nvSpPr>
        <p:spPr>
          <a:xfrm>
            <a:off x="5573468" y="4830568"/>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29B42D81-B73A-8D27-1A54-E2B7714181CE}"/>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37013264-CAB8-30DC-AB6E-444281185BCE}"/>
              </a:ext>
            </a:extLst>
          </p:cNvPr>
          <p:cNvSpPr txBox="1"/>
          <p:nvPr/>
        </p:nvSpPr>
        <p:spPr>
          <a:xfrm>
            <a:off x="5573468" y="490072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75F9B80F-4387-562B-BCB8-E7CD69F7765A}"/>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26F632FB-828C-E872-0621-CD6623CE5700}"/>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713B5709-1471-603D-918B-5D75C04130D5}"/>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229D5BBF-511F-C26B-C6B2-4BA36D50E7B9}"/>
              </a:ext>
            </a:extLst>
          </p:cNvPr>
          <p:cNvSpPr/>
          <p:nvPr/>
        </p:nvSpPr>
        <p:spPr>
          <a:xfrm>
            <a:off x="5572550" y="4737859"/>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BD6AE49B-8009-EBC7-8498-9A678DEA7486}"/>
              </a:ext>
            </a:extLst>
          </p:cNvPr>
          <p:cNvSpPr txBox="1"/>
          <p:nvPr/>
        </p:nvSpPr>
        <p:spPr>
          <a:xfrm>
            <a:off x="5572550" y="4657032"/>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 </a:t>
            </a:r>
          </a:p>
        </p:txBody>
      </p:sp>
      <p:grpSp>
        <p:nvGrpSpPr>
          <p:cNvPr id="21" name="Groupe 20">
            <a:extLst>
              <a:ext uri="{FF2B5EF4-FFF2-40B4-BE49-F238E27FC236}">
                <a16:creationId xmlns:a16="http://schemas.microsoft.com/office/drawing/2014/main" id="{6AF78B63-FAD9-59A4-B5D4-CA4CCEA4C2F2}"/>
              </a:ext>
            </a:extLst>
          </p:cNvPr>
          <p:cNvGrpSpPr/>
          <p:nvPr/>
        </p:nvGrpSpPr>
        <p:grpSpPr>
          <a:xfrm>
            <a:off x="1985681" y="3729583"/>
            <a:ext cx="3132417" cy="276999"/>
            <a:chOff x="1985682" y="5711227"/>
            <a:chExt cx="3132417" cy="276999"/>
          </a:xfrm>
        </p:grpSpPr>
        <p:sp>
          <p:nvSpPr>
            <p:cNvPr id="23" name="Rectangle: Rounded Corners 4">
              <a:extLst>
                <a:ext uri="{FF2B5EF4-FFF2-40B4-BE49-F238E27FC236}">
                  <a16:creationId xmlns:a16="http://schemas.microsoft.com/office/drawing/2014/main" id="{4D78ABA2-48B3-04A8-46F5-702CC498EEF9}"/>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DC82CBE3-DD33-069D-A011-F0EDA3BAB784}"/>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Rectangle: Rounded Corners 4">
            <a:extLst>
              <a:ext uri="{FF2B5EF4-FFF2-40B4-BE49-F238E27FC236}">
                <a16:creationId xmlns:a16="http://schemas.microsoft.com/office/drawing/2014/main" id="{2D220B18-8179-6456-1120-7B7DA36960B7}"/>
              </a:ext>
            </a:extLst>
          </p:cNvPr>
          <p:cNvSpPr/>
          <p:nvPr/>
        </p:nvSpPr>
        <p:spPr>
          <a:xfrm>
            <a:off x="5573469" y="4424089"/>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TextBox 8">
            <a:extLst>
              <a:ext uri="{FF2B5EF4-FFF2-40B4-BE49-F238E27FC236}">
                <a16:creationId xmlns:a16="http://schemas.microsoft.com/office/drawing/2014/main" id="{FF7A4410-2CF8-2871-1380-7CE75F180BDB}"/>
              </a:ext>
            </a:extLst>
          </p:cNvPr>
          <p:cNvSpPr txBox="1"/>
          <p:nvPr/>
        </p:nvSpPr>
        <p:spPr>
          <a:xfrm>
            <a:off x="5969407" y="4427334"/>
            <a:ext cx="2340538" cy="276999"/>
          </a:xfrm>
          <a:prstGeom prst="rect">
            <a:avLst/>
          </a:prstGeom>
          <a:noFill/>
        </p:spPr>
        <p:txBody>
          <a:bodyPr wrap="square" rtlCol="0">
            <a:spAutoFit/>
          </a:bodyPr>
          <a:lstStyle/>
          <a:p>
            <a:pPr algn="ctr"/>
            <a:r>
              <a:rPr lang="en-GB" sz="1200" noProof="0" dirty="0"/>
              <a:t>Offshore wind: </a:t>
            </a:r>
            <a:r>
              <a:rPr lang="en-GB" sz="1200" b="1" noProof="0" dirty="0"/>
              <a:t>4.5 kWh/pers/d</a:t>
            </a:r>
          </a:p>
        </p:txBody>
      </p:sp>
    </p:spTree>
    <p:extLst>
      <p:ext uri="{BB962C8B-B14F-4D97-AF65-F5344CB8AC3E}">
        <p14:creationId xmlns:p14="http://schemas.microsoft.com/office/powerpoint/2010/main" val="5207505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35713F33-E5A3-10EC-49EF-3D29234B17D0}"/>
              </a:ext>
            </a:extLst>
          </p:cNvPr>
          <p:cNvSpPr txBox="1"/>
          <p:nvPr/>
        </p:nvSpPr>
        <p:spPr>
          <a:xfrm>
            <a:off x="664764" y="6309537"/>
            <a:ext cx="4491195" cy="307777"/>
          </a:xfrm>
          <a:prstGeom prst="rect">
            <a:avLst/>
          </a:prstGeom>
          <a:noFill/>
        </p:spPr>
        <p:txBody>
          <a:bodyPr wrap="square" rtlCol="0">
            <a:spAutoFit/>
          </a:bodyPr>
          <a:lstStyle/>
          <a:p>
            <a:pPr algn="ctr"/>
            <a:r>
              <a:rPr lang="en-GB" sz="1400" i="1" noProof="0" dirty="0">
                <a:solidFill>
                  <a:schemeClr val="tx1"/>
                </a:solidFill>
                <a:latin typeface="Arial" panose="020B0604020202020204" pitchFamily="34" charset="0"/>
                <a:cs typeface="Arial" panose="020B0604020202020204" pitchFamily="34" charset="0"/>
              </a:rPr>
              <a:t>Model of the artificial island.</a:t>
            </a:r>
            <a:r>
              <a:rPr lang="en-GB" sz="1400" b="1" baseline="30000" noProof="0" dirty="0">
                <a:solidFill>
                  <a:schemeClr val="tx1"/>
                </a:solidFill>
                <a:latin typeface="Arial" panose="020B0604020202020204" pitchFamily="34" charset="0"/>
                <a:cs typeface="Arial" panose="020B0604020202020204" pitchFamily="34" charset="0"/>
              </a:rPr>
              <a:t>1</a:t>
            </a:r>
          </a:p>
        </p:txBody>
      </p:sp>
      <p:sp>
        <p:nvSpPr>
          <p:cNvPr id="25" name="ZoneTexte 24">
            <a:extLst>
              <a:ext uri="{FF2B5EF4-FFF2-40B4-BE49-F238E27FC236}">
                <a16:creationId xmlns:a16="http://schemas.microsoft.com/office/drawing/2014/main" id="{E5CC27E9-78F7-0621-74F7-A7F50E598250}"/>
              </a:ext>
            </a:extLst>
          </p:cNvPr>
          <p:cNvSpPr txBox="1"/>
          <p:nvPr/>
        </p:nvSpPr>
        <p:spPr>
          <a:xfrm>
            <a:off x="5867443" y="6705838"/>
            <a:ext cx="4004108" cy="307777"/>
          </a:xfrm>
          <a:prstGeom prst="rect">
            <a:avLst/>
          </a:prstGeom>
          <a:noFill/>
        </p:spPr>
        <p:txBody>
          <a:bodyPr wrap="square" rtlCol="0">
            <a:spAutoFit/>
          </a:bodyPr>
          <a:lstStyle/>
          <a:p>
            <a:pPr algn="ctr"/>
            <a:r>
              <a:rPr lang="en-GB" sz="1400" i="1" noProof="0" dirty="0"/>
              <a:t>Connection of the wind turbines to the island</a:t>
            </a:r>
          </a:p>
        </p:txBody>
      </p:sp>
      <p:grpSp>
        <p:nvGrpSpPr>
          <p:cNvPr id="29" name="Groupe 28">
            <a:extLst>
              <a:ext uri="{FF2B5EF4-FFF2-40B4-BE49-F238E27FC236}">
                <a16:creationId xmlns:a16="http://schemas.microsoft.com/office/drawing/2014/main" id="{2A6565DB-19D2-6B4A-4498-FB6CF864663D}"/>
              </a:ext>
            </a:extLst>
          </p:cNvPr>
          <p:cNvGrpSpPr/>
          <p:nvPr/>
        </p:nvGrpSpPr>
        <p:grpSpPr>
          <a:xfrm>
            <a:off x="664765" y="4116026"/>
            <a:ext cx="4491194" cy="2129163"/>
            <a:chOff x="622300" y="3945469"/>
            <a:chExt cx="4579985" cy="2171256"/>
          </a:xfrm>
        </p:grpSpPr>
        <p:pic>
          <p:nvPicPr>
            <p:cNvPr id="20" name="Image 19">
              <a:extLst>
                <a:ext uri="{FF2B5EF4-FFF2-40B4-BE49-F238E27FC236}">
                  <a16:creationId xmlns:a16="http://schemas.microsoft.com/office/drawing/2014/main" id="{E53A738E-E1F9-BEFE-9EF3-24F7F9BE7ED6}"/>
                </a:ext>
              </a:extLst>
            </p:cNvPr>
            <p:cNvPicPr>
              <a:picLocks noChangeAspect="1"/>
            </p:cNvPicPr>
            <p:nvPr/>
          </p:nvPicPr>
          <p:blipFill>
            <a:blip r:embed="rId3"/>
            <a:srcRect t="5319" b="7458"/>
            <a:stretch/>
          </p:blipFill>
          <p:spPr>
            <a:xfrm>
              <a:off x="622300" y="3945469"/>
              <a:ext cx="4579985" cy="2171256"/>
            </a:xfrm>
            <a:prstGeom prst="rect">
              <a:avLst/>
            </a:prstGeom>
          </p:spPr>
        </p:pic>
        <p:sp>
          <p:nvSpPr>
            <p:cNvPr id="28" name="Rectangle 27">
              <a:extLst>
                <a:ext uri="{FF2B5EF4-FFF2-40B4-BE49-F238E27FC236}">
                  <a16:creationId xmlns:a16="http://schemas.microsoft.com/office/drawing/2014/main" id="{C26F0142-B7CF-0E6E-6700-8C29909E42D7}"/>
                </a:ext>
              </a:extLst>
            </p:cNvPr>
            <p:cNvSpPr/>
            <p:nvPr/>
          </p:nvSpPr>
          <p:spPr>
            <a:xfrm>
              <a:off x="622301" y="3945469"/>
              <a:ext cx="4579984" cy="217125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9" name="Groupe 8">
            <a:extLst>
              <a:ext uri="{FF2B5EF4-FFF2-40B4-BE49-F238E27FC236}">
                <a16:creationId xmlns:a16="http://schemas.microsoft.com/office/drawing/2014/main" id="{4150C775-DEAB-3509-5CDD-9DC8748F7A95}"/>
              </a:ext>
            </a:extLst>
          </p:cNvPr>
          <p:cNvGrpSpPr/>
          <p:nvPr/>
        </p:nvGrpSpPr>
        <p:grpSpPr>
          <a:xfrm>
            <a:off x="5867442" y="3724400"/>
            <a:ext cx="4004108" cy="2912413"/>
            <a:chOff x="5885631" y="3944458"/>
            <a:chExt cx="4004108" cy="2912413"/>
          </a:xfrm>
        </p:grpSpPr>
        <p:pic>
          <p:nvPicPr>
            <p:cNvPr id="1030" name="Picture 6" descr="GEOxyz completes pre-installation surveys for Princess Elisabeth (MOG II) energy  island">
              <a:extLst>
                <a:ext uri="{FF2B5EF4-FFF2-40B4-BE49-F238E27FC236}">
                  <a16:creationId xmlns:a16="http://schemas.microsoft.com/office/drawing/2014/main" id="{306D4572-02FE-4CB6-4F6F-8D792A380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631" y="3944459"/>
              <a:ext cx="4004108" cy="289370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D06FC4DB-9A31-675B-691D-A72D7D0AECE8}"/>
                </a:ext>
              </a:extLst>
            </p:cNvPr>
            <p:cNvSpPr/>
            <p:nvPr/>
          </p:nvSpPr>
          <p:spPr>
            <a:xfrm>
              <a:off x="5885631" y="3944458"/>
              <a:ext cx="4004108" cy="2912413"/>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12766D03-DAA3-6B8D-2ECE-727C55D5AA0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177</a:t>
            </a:fld>
            <a:endParaRPr lang="en-GB" spc="80" noProof="0" dirty="0"/>
          </a:p>
        </p:txBody>
      </p:sp>
      <p:sp>
        <p:nvSpPr>
          <p:cNvPr id="3" name="TextBox 19">
            <a:extLst>
              <a:ext uri="{FF2B5EF4-FFF2-40B4-BE49-F238E27FC236}">
                <a16:creationId xmlns:a16="http://schemas.microsoft.com/office/drawing/2014/main" id="{62297BBA-07E6-1561-9BEF-52FE53994A4E}"/>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Purposes of the </a:t>
            </a:r>
            <a:r>
              <a:rPr lang="en-GB" sz="2400" b="1" noProof="0" dirty="0"/>
              <a:t>Princess Elisabeth </a:t>
            </a:r>
            <a:r>
              <a:rPr lang="en-GB" sz="2400" b="1" noProof="0" dirty="0">
                <a:latin typeface="Arial" panose="020B0604020202020204" pitchFamily="34" charset="0"/>
                <a:cs typeface="Arial" panose="020B0604020202020204" pitchFamily="34" charset="0"/>
              </a:rPr>
              <a:t>island (1/2)</a:t>
            </a:r>
            <a:endParaRPr lang="en-GB" sz="2400" b="1" noProof="0" dirty="0"/>
          </a:p>
        </p:txBody>
      </p:sp>
      <p:sp>
        <p:nvSpPr>
          <p:cNvPr id="5" name="ZoneTexte 4">
            <a:extLst>
              <a:ext uri="{FF2B5EF4-FFF2-40B4-BE49-F238E27FC236}">
                <a16:creationId xmlns:a16="http://schemas.microsoft.com/office/drawing/2014/main" id="{30944E0E-FB78-AE64-B6FA-B4E362207033}"/>
              </a:ext>
            </a:extLst>
          </p:cNvPr>
          <p:cNvSpPr txBox="1"/>
          <p:nvPr/>
        </p:nvSpPr>
        <p:spPr>
          <a:xfrm>
            <a:off x="560729" y="1362902"/>
            <a:ext cx="9571609" cy="1938992"/>
          </a:xfrm>
          <a:prstGeom prst="rect">
            <a:avLst/>
          </a:prstGeom>
          <a:noFill/>
        </p:spPr>
        <p:txBody>
          <a:bodyPr wrap="square">
            <a:spAutoFit/>
          </a:bodyPr>
          <a:lstStyle/>
          <a:p>
            <a:pPr algn="just"/>
            <a:r>
              <a:rPr lang="en-GB" sz="2000" noProof="0" dirty="0"/>
              <a:t>The future artificial Princess Elisabeth island will combine both direct and alternating currents.</a:t>
            </a:r>
          </a:p>
          <a:p>
            <a:pPr algn="just"/>
            <a:endParaRPr lang="en-GB" sz="2000" noProof="0" dirty="0"/>
          </a:p>
          <a:p>
            <a:pPr algn="just"/>
            <a:r>
              <a:rPr lang="en-GB" sz="2000" noProof="0" dirty="0"/>
              <a:t>The island’s high-voltage infrastructure will bundle the wind farm export cables from the entire zone, while also serving as a hub for future interconnectors with the UK (Nautilus) and/or Denmark (TritonLink).</a:t>
            </a:r>
          </a:p>
        </p:txBody>
      </p:sp>
      <p:sp>
        <p:nvSpPr>
          <p:cNvPr id="7" name="ZoneTexte 6">
            <a:extLst>
              <a:ext uri="{FF2B5EF4-FFF2-40B4-BE49-F238E27FC236}">
                <a16:creationId xmlns:a16="http://schemas.microsoft.com/office/drawing/2014/main" id="{DF13F4D9-C39D-F95C-1F8B-DCF373ED4100}"/>
              </a:ext>
            </a:extLst>
          </p:cNvPr>
          <p:cNvSpPr txBox="1"/>
          <p:nvPr/>
        </p:nvSpPr>
        <p:spPr>
          <a:xfrm>
            <a:off x="57875" y="7396725"/>
            <a:ext cx="7731889"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Elia presents its plans for an energy island, which will be called the Princess Elisabeth Island. (2022, October 20). Elia.</a:t>
            </a:r>
            <a:endParaRPr lang="en-GB" sz="1100" noProof="0" dirty="0">
              <a:latin typeface="+mj-lt"/>
            </a:endParaRPr>
          </a:p>
        </p:txBody>
      </p:sp>
      <p:sp>
        <p:nvSpPr>
          <p:cNvPr id="11" name="ZoneTexte 10">
            <a:extLst>
              <a:ext uri="{FF2B5EF4-FFF2-40B4-BE49-F238E27FC236}">
                <a16:creationId xmlns:a16="http://schemas.microsoft.com/office/drawing/2014/main" id="{57422A91-7811-2EB6-EA0C-293622B432B0}"/>
              </a:ext>
            </a:extLst>
          </p:cNvPr>
          <p:cNvSpPr txBox="1"/>
          <p:nvPr/>
        </p:nvSpPr>
        <p:spPr>
          <a:xfrm>
            <a:off x="57875" y="7657983"/>
            <a:ext cx="8155662"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6"/>
              </a:rPr>
              <a:t>Trappeniers, T., Verwilghen, D., Offshore Tomorrow, Elia, 4COffshore, &amp; Rietjens, D. (2022). Task Force MOG 2.</a:t>
            </a:r>
            <a:endParaRPr lang="en-GB" sz="1100" noProof="0" dirty="0">
              <a:latin typeface="+mj-lt"/>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6958AC4-D3A9-1C1F-F63E-6CBDED26E577}"/>
              </a:ext>
            </a:extLst>
          </p:cNvPr>
          <p:cNvSpPr txBox="1"/>
          <p:nvPr/>
        </p:nvSpPr>
        <p:spPr>
          <a:xfrm>
            <a:off x="560730" y="1462311"/>
            <a:ext cx="9571609" cy="1323439"/>
          </a:xfrm>
          <a:prstGeom prst="rect">
            <a:avLst/>
          </a:prstGeom>
          <a:noFill/>
        </p:spPr>
        <p:txBody>
          <a:bodyPr wrap="square">
            <a:spAutoFit/>
          </a:bodyPr>
          <a:lstStyle/>
          <a:p>
            <a:pPr algn="just"/>
            <a:r>
              <a:rPr lang="en-GB" sz="2000" noProof="0" dirty="0"/>
              <a:t>These “hybrid” interconnectors (DC and AC links) will not only enable the exchange of electricity between countries but will also be connected to large offshore wind farms in the North Sea, providing significant volumes of renewable energy to Belgium.</a:t>
            </a:r>
          </a:p>
        </p:txBody>
      </p:sp>
      <p:sp>
        <p:nvSpPr>
          <p:cNvPr id="8" name="TextBox 19">
            <a:extLst>
              <a:ext uri="{FF2B5EF4-FFF2-40B4-BE49-F238E27FC236}">
                <a16:creationId xmlns:a16="http://schemas.microsoft.com/office/drawing/2014/main" id="{C05179FA-B9D7-D267-0639-5FFCDEF60F99}"/>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Purposes of the </a:t>
            </a:r>
            <a:r>
              <a:rPr lang="en-GB" sz="2400" b="1" noProof="0" dirty="0"/>
              <a:t>Princess Elisabeth </a:t>
            </a:r>
            <a:r>
              <a:rPr lang="en-GB" sz="2400" b="1" noProof="0" dirty="0">
                <a:latin typeface="Arial" panose="020B0604020202020204" pitchFamily="34" charset="0"/>
                <a:cs typeface="Arial" panose="020B0604020202020204" pitchFamily="34" charset="0"/>
              </a:rPr>
              <a:t>island (2/2)</a:t>
            </a:r>
            <a:endParaRPr lang="en-GB" sz="2400" b="1" noProof="0" dirty="0"/>
          </a:p>
        </p:txBody>
      </p:sp>
      <p:sp>
        <p:nvSpPr>
          <p:cNvPr id="9" name="Slide Number Placeholder 6">
            <a:extLst>
              <a:ext uri="{FF2B5EF4-FFF2-40B4-BE49-F238E27FC236}">
                <a16:creationId xmlns:a16="http://schemas.microsoft.com/office/drawing/2014/main" id="{E299F690-EEB3-75F8-84A8-E0FF1BB37D2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178</a:t>
            </a:fld>
            <a:endParaRPr lang="en-GB" spc="80" noProof="0" dirty="0"/>
          </a:p>
        </p:txBody>
      </p:sp>
      <p:grpSp>
        <p:nvGrpSpPr>
          <p:cNvPr id="22" name="Groupe 21">
            <a:extLst>
              <a:ext uri="{FF2B5EF4-FFF2-40B4-BE49-F238E27FC236}">
                <a16:creationId xmlns:a16="http://schemas.microsoft.com/office/drawing/2014/main" id="{9FB3A329-5FFC-0A34-79E6-0B0C997C7E49}"/>
              </a:ext>
            </a:extLst>
          </p:cNvPr>
          <p:cNvGrpSpPr/>
          <p:nvPr/>
        </p:nvGrpSpPr>
        <p:grpSpPr>
          <a:xfrm>
            <a:off x="1324412" y="3228399"/>
            <a:ext cx="7864918" cy="3122967"/>
            <a:chOff x="1503738" y="3655032"/>
            <a:chExt cx="7685591" cy="2975067"/>
          </a:xfrm>
        </p:grpSpPr>
        <p:grpSp>
          <p:nvGrpSpPr>
            <p:cNvPr id="12" name="Groupe 11">
              <a:extLst>
                <a:ext uri="{FF2B5EF4-FFF2-40B4-BE49-F238E27FC236}">
                  <a16:creationId xmlns:a16="http://schemas.microsoft.com/office/drawing/2014/main" id="{F1DD2E5B-9543-60F3-60B5-B86F6CBFD684}"/>
                </a:ext>
              </a:extLst>
            </p:cNvPr>
            <p:cNvGrpSpPr/>
            <p:nvPr/>
          </p:nvGrpSpPr>
          <p:grpSpPr>
            <a:xfrm>
              <a:off x="1503738" y="3655032"/>
              <a:ext cx="7685591" cy="2975067"/>
              <a:chOff x="1503738" y="3655032"/>
              <a:chExt cx="7685591" cy="2975067"/>
            </a:xfrm>
          </p:grpSpPr>
          <p:pic>
            <p:nvPicPr>
              <p:cNvPr id="7" name="Image 6">
                <a:extLst>
                  <a:ext uri="{FF2B5EF4-FFF2-40B4-BE49-F238E27FC236}">
                    <a16:creationId xmlns:a16="http://schemas.microsoft.com/office/drawing/2014/main" id="{8900B3F7-1D0B-B75C-9230-DBF5D9CDB8EE}"/>
                  </a:ext>
                </a:extLst>
              </p:cNvPr>
              <p:cNvPicPr>
                <a:picLocks noChangeAspect="1"/>
              </p:cNvPicPr>
              <p:nvPr/>
            </p:nvPicPr>
            <p:blipFill>
              <a:blip r:embed="rId2"/>
              <a:stretch>
                <a:fillRect/>
              </a:stretch>
            </p:blipFill>
            <p:spPr>
              <a:xfrm>
                <a:off x="1503738" y="3655032"/>
                <a:ext cx="7685590" cy="2975067"/>
              </a:xfrm>
              <a:prstGeom prst="rect">
                <a:avLst/>
              </a:prstGeom>
            </p:spPr>
          </p:pic>
          <p:sp>
            <p:nvSpPr>
              <p:cNvPr id="11" name="Rectangle 10">
                <a:extLst>
                  <a:ext uri="{FF2B5EF4-FFF2-40B4-BE49-F238E27FC236}">
                    <a16:creationId xmlns:a16="http://schemas.microsoft.com/office/drawing/2014/main" id="{E413CEBC-C4D8-820F-028D-341D7FC2C1B4}"/>
                  </a:ext>
                </a:extLst>
              </p:cNvPr>
              <p:cNvSpPr/>
              <p:nvPr/>
            </p:nvSpPr>
            <p:spPr>
              <a:xfrm>
                <a:off x="1503739" y="3655032"/>
                <a:ext cx="7685590" cy="297506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5" name="Groupe 14">
              <a:extLst>
                <a:ext uri="{FF2B5EF4-FFF2-40B4-BE49-F238E27FC236}">
                  <a16:creationId xmlns:a16="http://schemas.microsoft.com/office/drawing/2014/main" id="{5CCDECD3-EAB5-5D6E-F658-4FB8FECE5A1C}"/>
                </a:ext>
              </a:extLst>
            </p:cNvPr>
            <p:cNvGrpSpPr/>
            <p:nvPr/>
          </p:nvGrpSpPr>
          <p:grpSpPr>
            <a:xfrm>
              <a:off x="3572621" y="3900378"/>
              <a:ext cx="972274" cy="841137"/>
              <a:chOff x="4629872" y="2673752"/>
              <a:chExt cx="972274" cy="841137"/>
            </a:xfrm>
          </p:grpSpPr>
          <p:sp>
            <p:nvSpPr>
              <p:cNvPr id="14" name="Bulle narrative : rectangle 13">
                <a:extLst>
                  <a:ext uri="{FF2B5EF4-FFF2-40B4-BE49-F238E27FC236}">
                    <a16:creationId xmlns:a16="http://schemas.microsoft.com/office/drawing/2014/main" id="{17FBCC51-5239-9F1A-C579-DB60C7527340}"/>
                  </a:ext>
                </a:extLst>
              </p:cNvPr>
              <p:cNvSpPr/>
              <p:nvPr/>
            </p:nvSpPr>
            <p:spPr>
              <a:xfrm>
                <a:off x="4629872" y="2673752"/>
                <a:ext cx="972274" cy="841137"/>
              </a:xfrm>
              <a:prstGeom prst="wedgeRectCallout">
                <a:avLst>
                  <a:gd name="adj1" fmla="val -32996"/>
                  <a:gd name="adj2" fmla="val 66030"/>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803B505B-8437-0D98-4D25-D17DC7DD6BBA}"/>
                  </a:ext>
                </a:extLst>
              </p:cNvPr>
              <p:cNvSpPr txBox="1"/>
              <p:nvPr/>
            </p:nvSpPr>
            <p:spPr>
              <a:xfrm>
                <a:off x="4649806" y="2735117"/>
                <a:ext cx="932405" cy="703681"/>
              </a:xfrm>
              <a:prstGeom prst="rect">
                <a:avLst/>
              </a:prstGeom>
              <a:noFill/>
            </p:spPr>
            <p:txBody>
              <a:bodyPr wrap="square" lIns="91440" tIns="45720" rIns="91440" bIns="45720" rtlCol="0" anchor="t">
                <a:spAutoFit/>
              </a:bodyPr>
              <a:lstStyle/>
              <a:p>
                <a:pPr algn="ctr"/>
                <a:r>
                  <a:rPr lang="en-GB" sz="1400" noProof="0" dirty="0"/>
                  <a:t>Princess Elisabeth island</a:t>
                </a:r>
              </a:p>
            </p:txBody>
          </p:sp>
        </p:grpSp>
        <p:grpSp>
          <p:nvGrpSpPr>
            <p:cNvPr id="16" name="Groupe 15">
              <a:extLst>
                <a:ext uri="{FF2B5EF4-FFF2-40B4-BE49-F238E27FC236}">
                  <a16:creationId xmlns:a16="http://schemas.microsoft.com/office/drawing/2014/main" id="{49CFE0A1-ADA6-11B5-E482-9299F3F872CC}"/>
                </a:ext>
              </a:extLst>
            </p:cNvPr>
            <p:cNvGrpSpPr/>
            <p:nvPr/>
          </p:nvGrpSpPr>
          <p:grpSpPr>
            <a:xfrm>
              <a:off x="5470993" y="4138473"/>
              <a:ext cx="1142784" cy="603042"/>
              <a:chOff x="4604472" y="2673751"/>
              <a:chExt cx="952340" cy="841137"/>
            </a:xfrm>
          </p:grpSpPr>
          <p:sp>
            <p:nvSpPr>
              <p:cNvPr id="17" name="Bulle narrative : rectangle 16">
                <a:extLst>
                  <a:ext uri="{FF2B5EF4-FFF2-40B4-BE49-F238E27FC236}">
                    <a16:creationId xmlns:a16="http://schemas.microsoft.com/office/drawing/2014/main" id="{84BBF613-8467-0C97-441A-04E4FD15D933}"/>
                  </a:ext>
                </a:extLst>
              </p:cNvPr>
              <p:cNvSpPr/>
              <p:nvPr/>
            </p:nvSpPr>
            <p:spPr>
              <a:xfrm flipH="1">
                <a:off x="4636043" y="2673751"/>
                <a:ext cx="889197" cy="841137"/>
              </a:xfrm>
              <a:prstGeom prst="wedgeRectCallout">
                <a:avLst>
                  <a:gd name="adj1" fmla="val -33914"/>
                  <a:gd name="adj2" fmla="val 76140"/>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ZoneTexte 17">
                <a:extLst>
                  <a:ext uri="{FF2B5EF4-FFF2-40B4-BE49-F238E27FC236}">
                    <a16:creationId xmlns:a16="http://schemas.microsoft.com/office/drawing/2014/main" id="{6562F9C9-6A78-BB63-4562-E64C1627BFDF}"/>
                  </a:ext>
                </a:extLst>
              </p:cNvPr>
              <p:cNvSpPr txBox="1"/>
              <p:nvPr/>
            </p:nvSpPr>
            <p:spPr>
              <a:xfrm>
                <a:off x="4604472" y="2728488"/>
                <a:ext cx="952340" cy="738664"/>
              </a:xfrm>
              <a:prstGeom prst="rect">
                <a:avLst/>
              </a:prstGeom>
              <a:noFill/>
            </p:spPr>
            <p:txBody>
              <a:bodyPr wrap="square" rtlCol="0">
                <a:spAutoFit/>
              </a:bodyPr>
              <a:lstStyle/>
              <a:p>
                <a:pPr algn="ctr"/>
                <a:r>
                  <a:rPr lang="en-GB" sz="1400" noProof="0" dirty="0"/>
                  <a:t>Onshore substation</a:t>
                </a:r>
              </a:p>
            </p:txBody>
          </p:sp>
        </p:grpSp>
        <p:grpSp>
          <p:nvGrpSpPr>
            <p:cNvPr id="19" name="Groupe 18">
              <a:extLst>
                <a:ext uri="{FF2B5EF4-FFF2-40B4-BE49-F238E27FC236}">
                  <a16:creationId xmlns:a16="http://schemas.microsoft.com/office/drawing/2014/main" id="{3AFFA71A-150C-1F62-D3E6-D7B03B60AD7B}"/>
                </a:ext>
              </a:extLst>
            </p:cNvPr>
            <p:cNvGrpSpPr/>
            <p:nvPr/>
          </p:nvGrpSpPr>
          <p:grpSpPr>
            <a:xfrm>
              <a:off x="7774768" y="4138474"/>
              <a:ext cx="1280327" cy="571200"/>
              <a:chOff x="4621213" y="2673751"/>
              <a:chExt cx="952340" cy="796722"/>
            </a:xfrm>
          </p:grpSpPr>
          <p:sp>
            <p:nvSpPr>
              <p:cNvPr id="20" name="Bulle narrative : rectangle 19">
                <a:extLst>
                  <a:ext uri="{FF2B5EF4-FFF2-40B4-BE49-F238E27FC236}">
                    <a16:creationId xmlns:a16="http://schemas.microsoft.com/office/drawing/2014/main" id="{B43F77C2-F807-97A0-6D11-384F6AE9847A}"/>
                  </a:ext>
                </a:extLst>
              </p:cNvPr>
              <p:cNvSpPr/>
              <p:nvPr/>
            </p:nvSpPr>
            <p:spPr>
              <a:xfrm flipH="1">
                <a:off x="4636041" y="2673751"/>
                <a:ext cx="931844" cy="525215"/>
              </a:xfrm>
              <a:prstGeom prst="wedgeRectCallout">
                <a:avLst>
                  <a:gd name="adj1" fmla="val 59400"/>
                  <a:gd name="adj2" fmla="val -35817"/>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ZoneTexte 20">
                <a:extLst>
                  <a:ext uri="{FF2B5EF4-FFF2-40B4-BE49-F238E27FC236}">
                    <a16:creationId xmlns:a16="http://schemas.microsoft.com/office/drawing/2014/main" id="{2413A2BC-F5E0-4346-A08C-A2F115E549D9}"/>
                  </a:ext>
                </a:extLst>
              </p:cNvPr>
              <p:cNvSpPr txBox="1"/>
              <p:nvPr/>
            </p:nvSpPr>
            <p:spPr>
              <a:xfrm>
                <a:off x="4621213" y="2740674"/>
                <a:ext cx="952340" cy="729799"/>
              </a:xfrm>
              <a:prstGeom prst="rect">
                <a:avLst/>
              </a:prstGeom>
              <a:noFill/>
            </p:spPr>
            <p:txBody>
              <a:bodyPr wrap="square" rtlCol="0">
                <a:spAutoFit/>
              </a:bodyPr>
              <a:lstStyle/>
              <a:p>
                <a:pPr algn="ctr"/>
                <a:r>
                  <a:rPr lang="en-GB" sz="1400" noProof="0" dirty="0"/>
                  <a:t>Transmission</a:t>
                </a:r>
              </a:p>
            </p:txBody>
          </p:sp>
        </p:grpSp>
      </p:grpSp>
      <p:sp>
        <p:nvSpPr>
          <p:cNvPr id="24" name="ZoneTexte 23">
            <a:extLst>
              <a:ext uri="{FF2B5EF4-FFF2-40B4-BE49-F238E27FC236}">
                <a16:creationId xmlns:a16="http://schemas.microsoft.com/office/drawing/2014/main" id="{D8F64E26-53CF-08EB-C3E0-854291DCDC56}"/>
              </a:ext>
            </a:extLst>
          </p:cNvPr>
          <p:cNvSpPr txBox="1"/>
          <p:nvPr/>
        </p:nvSpPr>
        <p:spPr>
          <a:xfrm>
            <a:off x="1248448" y="6431870"/>
            <a:ext cx="8016843" cy="307777"/>
          </a:xfrm>
          <a:prstGeom prst="rect">
            <a:avLst/>
          </a:prstGeom>
          <a:noFill/>
        </p:spPr>
        <p:txBody>
          <a:bodyPr wrap="square">
            <a:spAutoFit/>
          </a:bodyPr>
          <a:lstStyle/>
          <a:p>
            <a:pPr algn="ctr"/>
            <a:r>
              <a:rPr lang="en-GB" sz="1400" i="1" noProof="0" dirty="0"/>
              <a:t>Major offshore wind power plant and transmission from the Princess Elisabeth offshore substation.</a:t>
            </a:r>
            <a:r>
              <a:rPr lang="en-GB" sz="1400" b="1" baseline="30000" noProof="0" dirty="0"/>
              <a:t>1</a:t>
            </a:r>
          </a:p>
        </p:txBody>
      </p:sp>
      <p:sp>
        <p:nvSpPr>
          <p:cNvPr id="26" name="ZoneTexte 25">
            <a:extLst>
              <a:ext uri="{FF2B5EF4-FFF2-40B4-BE49-F238E27FC236}">
                <a16:creationId xmlns:a16="http://schemas.microsoft.com/office/drawing/2014/main" id="{92DD0557-0125-4C6E-2653-B695176C5D19}"/>
              </a:ext>
            </a:extLst>
          </p:cNvPr>
          <p:cNvSpPr txBox="1"/>
          <p:nvPr/>
        </p:nvSpPr>
        <p:spPr>
          <a:xfrm>
            <a:off x="108997" y="7674522"/>
            <a:ext cx="10584403" cy="261610"/>
          </a:xfrm>
          <a:prstGeom prst="rect">
            <a:avLst/>
          </a:prstGeom>
          <a:noFill/>
        </p:spPr>
        <p:txBody>
          <a:bodyPr wrap="square">
            <a:spAutoFit/>
          </a:bodyPr>
          <a:lstStyle/>
          <a:p>
            <a:r>
              <a:rPr lang="en-GB" sz="1100" b="1" baseline="30000" noProof="0" dirty="0">
                <a:solidFill>
                  <a:srgbClr val="05103E"/>
                </a:solidFill>
                <a:latin typeface="+mj-lt"/>
              </a:rPr>
              <a:t>1</a:t>
            </a:r>
            <a:r>
              <a:rPr lang="en-GB" sz="1100" noProof="0" dirty="0">
                <a:solidFill>
                  <a:srgbClr val="05103E"/>
                </a:solidFill>
                <a:latin typeface="+mj-lt"/>
              </a:rPr>
              <a:t> </a:t>
            </a:r>
            <a:r>
              <a:rPr lang="en-GB" sz="1100" b="0" noProof="0" dirty="0">
                <a:solidFill>
                  <a:srgbClr val="05103E"/>
                </a:solidFill>
                <a:effectLst/>
                <a:latin typeface="+mj-lt"/>
                <a:hlinkClick r:id="rId3"/>
              </a:rPr>
              <a:t>U.S. Department of Energy, Office of Electricity. (2022). Offshore Wind Energy Strategies. In R. Marlay, A. Moreno, &amp; K. Lefler, U.S. Department of Energy</a:t>
            </a:r>
            <a:r>
              <a:rPr lang="en-GB" sz="1100" b="0" i="0" noProof="0" dirty="0">
                <a:solidFill>
                  <a:srgbClr val="05103E"/>
                </a:solidFill>
                <a:effectLst/>
                <a:latin typeface="+mj-lt"/>
                <a:hlinkClick r:id="rId3"/>
              </a:rPr>
              <a:t>.</a:t>
            </a:r>
            <a:endParaRPr lang="en-GB" sz="1100" noProof="0" dirty="0">
              <a:latin typeface="+mj-lt"/>
            </a:endParaRPr>
          </a:p>
        </p:txBody>
      </p:sp>
    </p:spTree>
    <p:extLst>
      <p:ext uri="{BB962C8B-B14F-4D97-AF65-F5344CB8AC3E}">
        <p14:creationId xmlns:p14="http://schemas.microsoft.com/office/powerpoint/2010/main" val="29592651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96B0DA18-FB4E-ADC6-1393-07ED30D334F6}"/>
              </a:ext>
            </a:extLst>
          </p:cNvPr>
          <p:cNvSpPr txBox="1"/>
          <p:nvPr/>
        </p:nvSpPr>
        <p:spPr>
          <a:xfrm>
            <a:off x="560730" y="1105733"/>
            <a:ext cx="9571609" cy="2246769"/>
          </a:xfrm>
          <a:prstGeom prst="rect">
            <a:avLst/>
          </a:prstGeom>
          <a:noFill/>
        </p:spPr>
        <p:txBody>
          <a:bodyPr wrap="square">
            <a:spAutoFit/>
          </a:bodyPr>
          <a:lstStyle/>
          <a:p>
            <a:pPr algn="just"/>
            <a:r>
              <a:rPr lang="en-GB" sz="2000" noProof="0" dirty="0"/>
              <a:t>Most wind turbines today are fixed to the seabed, referred to as bottom-fixed, and are installed in waters less than 60 m deep.</a:t>
            </a:r>
          </a:p>
          <a:p>
            <a:pPr algn="just"/>
            <a:endParaRPr lang="en-GB" sz="2000" noProof="0" dirty="0"/>
          </a:p>
          <a:p>
            <a:pPr algn="just"/>
            <a:r>
              <a:rPr lang="en-GB" sz="2000" noProof="0" dirty="0"/>
              <a:t>Moored floating wind turbines, on the other hand, can be installed in locations where the sea is up to a few hundred meters deep. These turbines are secured to the seabed using multiple mooring lines and anchors, similar to how floating oil platforms are moored.</a:t>
            </a:r>
          </a:p>
        </p:txBody>
      </p:sp>
      <p:grpSp>
        <p:nvGrpSpPr>
          <p:cNvPr id="14" name="Groupe 13">
            <a:extLst>
              <a:ext uri="{FF2B5EF4-FFF2-40B4-BE49-F238E27FC236}">
                <a16:creationId xmlns:a16="http://schemas.microsoft.com/office/drawing/2014/main" id="{E20B9F21-DECB-052E-5C6B-6F043C0D880A}"/>
              </a:ext>
            </a:extLst>
          </p:cNvPr>
          <p:cNvGrpSpPr/>
          <p:nvPr/>
        </p:nvGrpSpPr>
        <p:grpSpPr>
          <a:xfrm>
            <a:off x="2204113" y="3661492"/>
            <a:ext cx="6285174" cy="3456413"/>
            <a:chOff x="1835150" y="3254375"/>
            <a:chExt cx="7023100" cy="3909832"/>
          </a:xfrm>
        </p:grpSpPr>
        <p:pic>
          <p:nvPicPr>
            <p:cNvPr id="8194" name="Picture 2" descr="Oceans unlocked - a floating wind future">
              <a:extLst>
                <a:ext uri="{FF2B5EF4-FFF2-40B4-BE49-F238E27FC236}">
                  <a16:creationId xmlns:a16="http://schemas.microsoft.com/office/drawing/2014/main" id="{FB473A6C-69F0-CAF7-D965-28261CC2BD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3254375"/>
              <a:ext cx="7023100" cy="39098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6E39718-4447-276D-B079-E131FEE8FA75}"/>
                </a:ext>
              </a:extLst>
            </p:cNvPr>
            <p:cNvSpPr/>
            <p:nvPr/>
          </p:nvSpPr>
          <p:spPr>
            <a:xfrm>
              <a:off x="1835150" y="3254375"/>
              <a:ext cx="7023100" cy="3909832"/>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5" name="ZoneTexte 14">
            <a:extLst>
              <a:ext uri="{FF2B5EF4-FFF2-40B4-BE49-F238E27FC236}">
                <a16:creationId xmlns:a16="http://schemas.microsoft.com/office/drawing/2014/main" id="{BF2E6D69-A95D-7149-7907-1970151439A2}"/>
              </a:ext>
            </a:extLst>
          </p:cNvPr>
          <p:cNvSpPr txBox="1"/>
          <p:nvPr/>
        </p:nvSpPr>
        <p:spPr>
          <a:xfrm>
            <a:off x="2204112" y="7200375"/>
            <a:ext cx="6285175"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Different techniques for mooring offshore wind turbines.</a:t>
            </a:r>
          </a:p>
        </p:txBody>
      </p:sp>
      <p:sp>
        <p:nvSpPr>
          <p:cNvPr id="2" name="Slide Number Placeholder 6">
            <a:extLst>
              <a:ext uri="{FF2B5EF4-FFF2-40B4-BE49-F238E27FC236}">
                <a16:creationId xmlns:a16="http://schemas.microsoft.com/office/drawing/2014/main" id="{255D9EFB-B0FB-654D-EAB5-5B72522AB30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179</a:t>
            </a:fld>
            <a:endParaRPr lang="en-GB" spc="80" noProof="0" dirty="0"/>
          </a:p>
        </p:txBody>
      </p:sp>
      <p:sp>
        <p:nvSpPr>
          <p:cNvPr id="3" name="TextBox 19">
            <a:extLst>
              <a:ext uri="{FF2B5EF4-FFF2-40B4-BE49-F238E27FC236}">
                <a16:creationId xmlns:a16="http://schemas.microsoft.com/office/drawing/2014/main" id="{AB140068-BEC6-FFD8-AF58-DB9EFFF3ED2E}"/>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a:cs typeface="Arial"/>
              </a:rPr>
              <a:t>Moored floating wind turbines</a:t>
            </a:r>
            <a:endParaRPr lang="en-GB" sz="2400" b="1"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3EA803-CC11-5308-870A-AD48AFBFAD6E}"/>
              </a:ext>
            </a:extLst>
          </p:cNvPr>
          <p:cNvPicPr>
            <a:picLocks noChangeAspect="1"/>
          </p:cNvPicPr>
          <p:nvPr/>
        </p:nvPicPr>
        <p:blipFill>
          <a:blip r:embed="rId2"/>
          <a:stretch>
            <a:fillRect/>
          </a:stretch>
        </p:blipFill>
        <p:spPr>
          <a:xfrm>
            <a:off x="2219087" y="3618935"/>
            <a:ext cx="6255225" cy="3280292"/>
          </a:xfrm>
          <a:prstGeom prst="rect">
            <a:avLst/>
          </a:prstGeom>
        </p:spPr>
      </p:pic>
      <p:sp>
        <p:nvSpPr>
          <p:cNvPr id="17" name="TextBox 16">
            <a:extLst>
              <a:ext uri="{FF2B5EF4-FFF2-40B4-BE49-F238E27FC236}">
                <a16:creationId xmlns:a16="http://schemas.microsoft.com/office/drawing/2014/main" id="{621EC08C-2071-019B-F120-8B98A23A98AC}"/>
              </a:ext>
            </a:extLst>
          </p:cNvPr>
          <p:cNvSpPr txBox="1"/>
          <p:nvPr/>
        </p:nvSpPr>
        <p:spPr>
          <a:xfrm>
            <a:off x="586313" y="1113929"/>
            <a:ext cx="9546026" cy="1938992"/>
          </a:xfrm>
          <a:prstGeom prst="rect">
            <a:avLst/>
          </a:prstGeom>
          <a:noFill/>
        </p:spPr>
        <p:txBody>
          <a:bodyPr wrap="square">
            <a:spAutoFit/>
          </a:bodyPr>
          <a:lstStyle/>
          <a:p>
            <a:pPr algn="just"/>
            <a:r>
              <a:rPr lang="en-GB" sz="2000" noProof="0" dirty="0"/>
              <a:t>Limiting global warming to 1.5°C or 2°C requires rapid, deep, and, in most cases, immediate reductions in greenhouse gas emissions.</a:t>
            </a:r>
          </a:p>
          <a:p>
            <a:pPr algn="just"/>
            <a:endParaRPr lang="en-GB" sz="2000" noProof="0" dirty="0"/>
          </a:p>
          <a:p>
            <a:pPr algn="just"/>
            <a:r>
              <a:rPr lang="en-GB" sz="2000" noProof="0" dirty="0"/>
              <a:t>The overall climate scenario is straightforward: to meet the 2°C target, global emissions must be reduced by at least a factor of three by 2050 and reach net zero by 2080. This implies an average annual reduction of around 3%.</a:t>
            </a:r>
          </a:p>
        </p:txBody>
      </p:sp>
      <p:sp>
        <p:nvSpPr>
          <p:cNvPr id="3" name="TextBox 2">
            <a:extLst>
              <a:ext uri="{FF2B5EF4-FFF2-40B4-BE49-F238E27FC236}">
                <a16:creationId xmlns:a16="http://schemas.microsoft.com/office/drawing/2014/main" id="{8CC477B0-3714-8AC3-9770-8D01AFFBE673}"/>
              </a:ext>
            </a:extLst>
          </p:cNvPr>
          <p:cNvSpPr txBox="1"/>
          <p:nvPr/>
        </p:nvSpPr>
        <p:spPr>
          <a:xfrm>
            <a:off x="2124265" y="7046427"/>
            <a:ext cx="6424774"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Global </a:t>
            </a:r>
            <a:r>
              <a:rPr lang="en-GB" sz="1400" i="1" noProof="0" dirty="0">
                <a:solidFill>
                  <a:schemeClr val="tx1"/>
                </a:solidFill>
                <a:latin typeface="Arial" panose="020B0604020202020204" pitchFamily="34" charset="0"/>
                <a:cs typeface="Arial" panose="020B0604020202020204" pitchFamily="34" charset="0"/>
              </a:rPr>
              <a:t>GHG </a:t>
            </a:r>
            <a:r>
              <a:rPr lang="en-GB" sz="1400" b="0" i="1" noProof="0" dirty="0">
                <a:solidFill>
                  <a:schemeClr val="tx1"/>
                </a:solidFill>
                <a:effectLst/>
                <a:latin typeface="Arial" panose="020B0604020202020204" pitchFamily="34" charset="0"/>
                <a:cs typeface="Arial" panose="020B0604020202020204" pitchFamily="34" charset="0"/>
              </a:rPr>
              <a:t>emissions evolution (GtCO₂e/yr) from IPCC 2023 Report.</a:t>
            </a:r>
            <a:r>
              <a:rPr lang="en-GB" sz="1400" b="1" baseline="30000" noProof="0" dirty="0">
                <a:solidFill>
                  <a:srgbClr val="05103E"/>
                </a:solidFill>
                <a:effectLst/>
                <a:latin typeface="+mj-lt"/>
                <a:cs typeface="Arial" panose="020B0604020202020204" pitchFamily="34" charset="0"/>
              </a:rPr>
              <a:t> 1</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BB6FAD44-11B1-CCC5-556C-76790006646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a:t>
            </a:fld>
            <a:endParaRPr lang="en-GB" spc="80" noProof="0" dirty="0"/>
          </a:p>
        </p:txBody>
      </p:sp>
      <p:sp>
        <p:nvSpPr>
          <p:cNvPr id="4" name="TextBox 3">
            <a:extLst>
              <a:ext uri="{FF2B5EF4-FFF2-40B4-BE49-F238E27FC236}">
                <a16:creationId xmlns:a16="http://schemas.microsoft.com/office/drawing/2014/main" id="{A6A4F294-8A27-D712-5096-B9016F218138}"/>
              </a:ext>
            </a:extLst>
          </p:cNvPr>
          <p:cNvSpPr txBox="1"/>
          <p:nvPr/>
        </p:nvSpPr>
        <p:spPr>
          <a:xfrm>
            <a:off x="589583" y="349890"/>
            <a:ext cx="10003389" cy="461665"/>
          </a:xfrm>
          <a:prstGeom prst="rect">
            <a:avLst/>
          </a:prstGeom>
          <a:noFill/>
        </p:spPr>
        <p:txBody>
          <a:bodyPr wrap="square">
            <a:spAutoFit/>
          </a:bodyPr>
          <a:lstStyle/>
          <a:p>
            <a:r>
              <a:rPr lang="en-GB" sz="2400" b="1" noProof="0" dirty="0"/>
              <a:t>Urgency of meeting the 2°C target</a:t>
            </a:r>
            <a:endParaRPr lang="en-GB" sz="2400" b="1" spc="30" noProof="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3C3F45-8E5A-34AC-6C4F-53A105700D03}"/>
              </a:ext>
            </a:extLst>
          </p:cNvPr>
          <p:cNvSpPr/>
          <p:nvPr/>
        </p:nvSpPr>
        <p:spPr>
          <a:xfrm>
            <a:off x="2124265" y="3446014"/>
            <a:ext cx="6424774" cy="354712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8">
            <a:extLst>
              <a:ext uri="{FF2B5EF4-FFF2-40B4-BE49-F238E27FC236}">
                <a16:creationId xmlns:a16="http://schemas.microsoft.com/office/drawing/2014/main" id="{9A9FBA8C-B2A1-A039-4624-B3856E89378E}"/>
              </a:ext>
            </a:extLst>
          </p:cNvPr>
          <p:cNvSpPr txBox="1"/>
          <p:nvPr/>
        </p:nvSpPr>
        <p:spPr>
          <a:xfrm>
            <a:off x="62275" y="7694757"/>
            <a:ext cx="9333738"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noProof="0" dirty="0">
                <a:solidFill>
                  <a:srgbClr val="05103E"/>
                </a:solidFill>
                <a:effectLst/>
                <a:latin typeface="+mj-lt"/>
                <a:cs typeface="Arial" panose="020B0604020202020204" pitchFamily="34" charset="0"/>
              </a:rPr>
              <a:t> </a:t>
            </a:r>
            <a:r>
              <a:rPr lang="en-GB" sz="1100" b="0" noProof="0" dirty="0">
                <a:solidFill>
                  <a:srgbClr val="05103E"/>
                </a:solidFill>
                <a:effectLst/>
                <a:latin typeface="+mj-lt"/>
                <a:hlinkClick r:id="rId3"/>
              </a:rPr>
              <a:t>AR6 Synthesis Report : Climate Change 2023 — IPCC. (2023). IPCC.</a:t>
            </a:r>
            <a:endParaRPr lang="en-GB" sz="1100" noProof="0" dirty="0">
              <a:latin typeface="+mj-lt"/>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229C813A-9CE9-9B97-3DD8-7C76A8015FD4}"/>
              </a:ext>
            </a:extLst>
          </p:cNvPr>
          <p:cNvSpPr txBox="1"/>
          <p:nvPr/>
        </p:nvSpPr>
        <p:spPr>
          <a:xfrm>
            <a:off x="546100" y="1314980"/>
            <a:ext cx="9586239" cy="193899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WindFloat Atlantic project, located 20 km off the coast of Portugal, is the first semi-submersible floating wind farm in continental Europe. It consists of three floating structures, each measuring 30 m.</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These structures can support the world's largest commercially available wind turbines, each with an installed capacity of 8.4 MW.</a:t>
            </a:r>
          </a:p>
        </p:txBody>
      </p:sp>
      <p:grpSp>
        <p:nvGrpSpPr>
          <p:cNvPr id="4" name="Groupe 3">
            <a:extLst>
              <a:ext uri="{FF2B5EF4-FFF2-40B4-BE49-F238E27FC236}">
                <a16:creationId xmlns:a16="http://schemas.microsoft.com/office/drawing/2014/main" id="{CF9DB508-CA5A-50C1-61A5-91435AF71684}"/>
              </a:ext>
            </a:extLst>
          </p:cNvPr>
          <p:cNvGrpSpPr/>
          <p:nvPr/>
        </p:nvGrpSpPr>
        <p:grpSpPr>
          <a:xfrm>
            <a:off x="2362929" y="3726499"/>
            <a:ext cx="5873802" cy="3455635"/>
            <a:chOff x="2362929" y="3865395"/>
            <a:chExt cx="5873802" cy="3455635"/>
          </a:xfrm>
        </p:grpSpPr>
        <p:pic>
          <p:nvPicPr>
            <p:cNvPr id="7170" name="Picture 2" descr="World's first semi-submersible floating offshore wind farm beats  expectations in the face of extreme storms">
              <a:extLst>
                <a:ext uri="{FF2B5EF4-FFF2-40B4-BE49-F238E27FC236}">
                  <a16:creationId xmlns:a16="http://schemas.microsoft.com/office/drawing/2014/main" id="{BF524016-70CC-1EA9-5FC5-4DA27A0F5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929" y="3865396"/>
              <a:ext cx="5873802" cy="30738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CA00F50-5B10-9E05-75EF-E4E7E83C9750}"/>
                </a:ext>
              </a:extLst>
            </p:cNvPr>
            <p:cNvSpPr/>
            <p:nvPr/>
          </p:nvSpPr>
          <p:spPr>
            <a:xfrm>
              <a:off x="2362929" y="3865395"/>
              <a:ext cx="5873802" cy="307380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C8595FCC-1AEF-C107-0544-03ABA5EEFBC1}"/>
                </a:ext>
              </a:extLst>
            </p:cNvPr>
            <p:cNvSpPr txBox="1"/>
            <p:nvPr/>
          </p:nvSpPr>
          <p:spPr>
            <a:xfrm>
              <a:off x="2362929" y="7013253"/>
              <a:ext cx="5873802"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WindFloat Atlantic project’s floating wind farm.</a:t>
              </a:r>
              <a:r>
                <a:rPr lang="en-GB" sz="1400" b="1" baseline="30000" noProof="0" dirty="0">
                  <a:latin typeface="Arial" panose="020B0604020202020204" pitchFamily="34" charset="0"/>
                  <a:cs typeface="Arial" panose="020B0604020202020204" pitchFamily="34" charset="0"/>
                </a:rPr>
                <a:t>1</a:t>
              </a:r>
            </a:p>
          </p:txBody>
        </p:sp>
      </p:grpSp>
      <p:sp>
        <p:nvSpPr>
          <p:cNvPr id="2" name="Slide Number Placeholder 6">
            <a:extLst>
              <a:ext uri="{FF2B5EF4-FFF2-40B4-BE49-F238E27FC236}">
                <a16:creationId xmlns:a16="http://schemas.microsoft.com/office/drawing/2014/main" id="{19F5BA57-24F6-8C44-BFEB-9EF25745313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180</a:t>
            </a:fld>
            <a:endParaRPr lang="en-GB" spc="80" noProof="0" dirty="0"/>
          </a:p>
        </p:txBody>
      </p:sp>
      <p:sp>
        <p:nvSpPr>
          <p:cNvPr id="3" name="TextBox 19">
            <a:extLst>
              <a:ext uri="{FF2B5EF4-FFF2-40B4-BE49-F238E27FC236}">
                <a16:creationId xmlns:a16="http://schemas.microsoft.com/office/drawing/2014/main" id="{10256EC6-4719-6BC1-7306-B394A7829318}"/>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a:cs typeface="Arial"/>
              </a:rPr>
              <a:t>First moored floating wind farm </a:t>
            </a:r>
            <a:r>
              <a:rPr lang="en-GB" sz="2400" b="1" noProof="0" dirty="0">
                <a:latin typeface="Arial" panose="020B0604020202020204" pitchFamily="34" charset="0"/>
                <a:cs typeface="Arial" panose="020B0604020202020204" pitchFamily="34" charset="0"/>
              </a:rPr>
              <a:t>in continental Europe</a:t>
            </a:r>
            <a:r>
              <a:rPr lang="en-GB" sz="2400" b="1" noProof="0" dirty="0">
                <a:latin typeface="Arial"/>
                <a:cs typeface="Arial"/>
              </a:rPr>
              <a:t> </a:t>
            </a:r>
            <a:endParaRPr lang="en-GB" sz="2400" b="1" noProof="0" dirty="0"/>
          </a:p>
        </p:txBody>
      </p:sp>
      <p:sp>
        <p:nvSpPr>
          <p:cNvPr id="6" name="ZoneTexte 5">
            <a:extLst>
              <a:ext uri="{FF2B5EF4-FFF2-40B4-BE49-F238E27FC236}">
                <a16:creationId xmlns:a16="http://schemas.microsoft.com/office/drawing/2014/main" id="{9F8A91DC-71C9-FF29-7751-153A79E88267}"/>
              </a:ext>
            </a:extLst>
          </p:cNvPr>
          <p:cNvSpPr txBox="1"/>
          <p:nvPr/>
        </p:nvSpPr>
        <p:spPr>
          <a:xfrm>
            <a:off x="92597" y="7684118"/>
            <a:ext cx="534750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Floating offshore wind. (n.d.). Equinor.</a:t>
            </a:r>
            <a:endParaRPr lang="en-GB" sz="1100" noProof="0" dirty="0">
              <a:latin typeface="+mj-lt"/>
            </a:endParaRPr>
          </a:p>
        </p:txBody>
      </p:sp>
    </p:spTree>
    <p:extLst>
      <p:ext uri="{BB962C8B-B14F-4D97-AF65-F5344CB8AC3E}">
        <p14:creationId xmlns:p14="http://schemas.microsoft.com/office/powerpoint/2010/main" val="30474165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CB3F848-BEBC-00E6-0EDE-3BF9D521B43E}"/>
              </a:ext>
            </a:extLst>
          </p:cNvPr>
          <p:cNvSpPr txBox="1"/>
          <p:nvPr/>
        </p:nvSpPr>
        <p:spPr>
          <a:xfrm>
            <a:off x="560730" y="1419145"/>
            <a:ext cx="4785970" cy="5324535"/>
          </a:xfrm>
          <a:prstGeom prst="rect">
            <a:avLst/>
          </a:prstGeom>
          <a:noFill/>
        </p:spPr>
        <p:txBody>
          <a:bodyPr wrap="square">
            <a:spAutoFit/>
          </a:bodyPr>
          <a:lstStyle/>
          <a:p>
            <a:pPr algn="just"/>
            <a:r>
              <a:rPr lang="en-GB" sz="2000" noProof="0" dirty="0"/>
              <a:t>Two types of MOWES have been proposed in the literature: unmoored floating offshore wind turbines (UFOWTs) and energy ships (ESs). Both are designed to harness the abundant far-offshore wind resources and function as autonomous Power-to-X plants. They can be used to produce synthetic green fuels like hydrogen or for applications such as direct air carbon capture.</a:t>
            </a:r>
          </a:p>
          <a:p>
            <a:pPr algn="just"/>
            <a:endParaRPr lang="en-GB" sz="2000" noProof="0" dirty="0"/>
          </a:p>
          <a:p>
            <a:pPr algn="just"/>
            <a:r>
              <a:rPr lang="en-GB" sz="2000" noProof="0" dirty="0"/>
              <a:t>UFOWTs are based on conventional floating wind turbines but use propellers for course-keeping instead of mooring lines, while ESs operate more like sailing ships, generating power through hydro-turbines.</a:t>
            </a:r>
          </a:p>
        </p:txBody>
      </p:sp>
      <p:grpSp>
        <p:nvGrpSpPr>
          <p:cNvPr id="4" name="Groupe 3">
            <a:extLst>
              <a:ext uri="{FF2B5EF4-FFF2-40B4-BE49-F238E27FC236}">
                <a16:creationId xmlns:a16="http://schemas.microsoft.com/office/drawing/2014/main" id="{CB621956-AEC4-6A2E-7FD1-59BF2FA0363D}"/>
              </a:ext>
            </a:extLst>
          </p:cNvPr>
          <p:cNvGrpSpPr/>
          <p:nvPr/>
        </p:nvGrpSpPr>
        <p:grpSpPr>
          <a:xfrm>
            <a:off x="5702829" y="1546470"/>
            <a:ext cx="4406360" cy="5334000"/>
            <a:chOff x="5783913" y="1349375"/>
            <a:chExt cx="4406360" cy="5334000"/>
          </a:xfrm>
        </p:grpSpPr>
        <p:grpSp>
          <p:nvGrpSpPr>
            <p:cNvPr id="14" name="Groupe 13">
              <a:extLst>
                <a:ext uri="{FF2B5EF4-FFF2-40B4-BE49-F238E27FC236}">
                  <a16:creationId xmlns:a16="http://schemas.microsoft.com/office/drawing/2014/main" id="{4D19D58C-9694-08A7-DA4B-ED4D46591F78}"/>
                </a:ext>
              </a:extLst>
            </p:cNvPr>
            <p:cNvGrpSpPr/>
            <p:nvPr/>
          </p:nvGrpSpPr>
          <p:grpSpPr>
            <a:xfrm>
              <a:off x="5827050" y="1349375"/>
              <a:ext cx="4038600" cy="4790222"/>
              <a:chOff x="4127500" y="434975"/>
              <a:chExt cx="4800601" cy="5410200"/>
            </a:xfrm>
          </p:grpSpPr>
          <p:pic>
            <p:nvPicPr>
              <p:cNvPr id="15" name="Image 14">
                <a:extLst>
                  <a:ext uri="{FF2B5EF4-FFF2-40B4-BE49-F238E27FC236}">
                    <a16:creationId xmlns:a16="http://schemas.microsoft.com/office/drawing/2014/main" id="{D92403A2-0689-6349-70B6-6B0FFEE73B27}"/>
                  </a:ext>
                </a:extLst>
              </p:cNvPr>
              <p:cNvPicPr>
                <a:picLocks noChangeAspect="1"/>
              </p:cNvPicPr>
              <p:nvPr/>
            </p:nvPicPr>
            <p:blipFill rotWithShape="1">
              <a:blip r:embed="rId2"/>
              <a:srcRect l="40139" r="7265" b="18131"/>
              <a:stretch/>
            </p:blipFill>
            <p:spPr>
              <a:xfrm>
                <a:off x="6032501" y="434975"/>
                <a:ext cx="2895600" cy="5410200"/>
              </a:xfrm>
              <a:prstGeom prst="rect">
                <a:avLst/>
              </a:prstGeom>
            </p:spPr>
          </p:pic>
          <p:pic>
            <p:nvPicPr>
              <p:cNvPr id="16" name="Image 15">
                <a:extLst>
                  <a:ext uri="{FF2B5EF4-FFF2-40B4-BE49-F238E27FC236}">
                    <a16:creationId xmlns:a16="http://schemas.microsoft.com/office/drawing/2014/main" id="{43DE6B68-83E2-A8E9-603A-0C0B55B2648F}"/>
                  </a:ext>
                </a:extLst>
              </p:cNvPr>
              <p:cNvPicPr>
                <a:picLocks noChangeAspect="1"/>
              </p:cNvPicPr>
              <p:nvPr/>
            </p:nvPicPr>
            <p:blipFill rotWithShape="1">
              <a:blip r:embed="rId2"/>
              <a:srcRect r="64014" b="18131"/>
              <a:stretch/>
            </p:blipFill>
            <p:spPr>
              <a:xfrm>
                <a:off x="4127500" y="434975"/>
                <a:ext cx="1981200" cy="5410200"/>
              </a:xfrm>
              <a:prstGeom prst="rect">
                <a:avLst/>
              </a:prstGeom>
            </p:spPr>
          </p:pic>
        </p:grpSp>
        <p:sp>
          <p:nvSpPr>
            <p:cNvPr id="19" name="Rectangle 18">
              <a:extLst>
                <a:ext uri="{FF2B5EF4-FFF2-40B4-BE49-F238E27FC236}">
                  <a16:creationId xmlns:a16="http://schemas.microsoft.com/office/drawing/2014/main" id="{FBE27451-C632-AC67-DA71-614C098D46E6}"/>
                </a:ext>
              </a:extLst>
            </p:cNvPr>
            <p:cNvSpPr/>
            <p:nvPr/>
          </p:nvSpPr>
          <p:spPr>
            <a:xfrm>
              <a:off x="5903088" y="1349375"/>
              <a:ext cx="4168011" cy="494781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A0CE6440-A2A7-7849-F741-234616222750}"/>
                </a:ext>
              </a:extLst>
            </p:cNvPr>
            <p:cNvSpPr txBox="1"/>
            <p:nvPr/>
          </p:nvSpPr>
          <p:spPr>
            <a:xfrm>
              <a:off x="5783913" y="6375598"/>
              <a:ext cx="4406360" cy="307777"/>
            </a:xfrm>
            <a:prstGeom prst="rect">
              <a:avLst/>
            </a:prstGeom>
            <a:noFill/>
          </p:spPr>
          <p:txBody>
            <a:bodyPr wrap="square" rtlCol="0">
              <a:spAutoFit/>
            </a:bodyPr>
            <a:lstStyle/>
            <a:p>
              <a:pPr algn="ctr"/>
              <a:r>
                <a:rPr lang="en-GB" sz="1400" i="1" noProof="0" dirty="0">
                  <a:solidFill>
                    <a:srgbClr val="111111"/>
                  </a:solidFill>
                  <a:latin typeface="Arial" panose="020B0604020202020204" pitchFamily="34" charset="0"/>
                  <a:cs typeface="Arial" panose="020B0604020202020204" pitchFamily="34" charset="0"/>
                </a:rPr>
                <a:t>D</a:t>
              </a:r>
              <a:r>
                <a:rPr lang="en-GB" sz="1400" b="0" i="1" noProof="0" dirty="0">
                  <a:solidFill>
                    <a:srgbClr val="111111"/>
                  </a:solidFill>
                  <a:effectLst/>
                  <a:latin typeface="Arial" panose="020B0604020202020204" pitchFamily="34" charset="0"/>
                  <a:cs typeface="Arial" panose="020B0604020202020204" pitchFamily="34" charset="0"/>
                </a:rPr>
                <a:t>rawings of a UFOWT model.</a:t>
              </a:r>
              <a:r>
                <a:rPr lang="en-GB" sz="1400" b="1" baseline="30000" noProof="0" dirty="0">
                  <a:solidFill>
                    <a:srgbClr val="111111"/>
                  </a:solidFill>
                  <a:effectLst/>
                  <a:latin typeface="Arial" panose="020B0604020202020204" pitchFamily="34" charset="0"/>
                  <a:cs typeface="Arial" panose="020B0604020202020204" pitchFamily="34" charset="0"/>
                </a:rPr>
                <a:t>1</a:t>
              </a:r>
            </a:p>
          </p:txBody>
        </p:sp>
      </p:grpSp>
      <p:sp>
        <p:nvSpPr>
          <p:cNvPr id="2" name="Slide Number Placeholder 6">
            <a:extLst>
              <a:ext uri="{FF2B5EF4-FFF2-40B4-BE49-F238E27FC236}">
                <a16:creationId xmlns:a16="http://schemas.microsoft.com/office/drawing/2014/main" id="{CE470AE1-E8D2-6053-629D-7EDB84EEFB0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181</a:t>
            </a:fld>
            <a:endParaRPr lang="en-GB" spc="80" noProof="0" dirty="0"/>
          </a:p>
        </p:txBody>
      </p:sp>
      <p:sp>
        <p:nvSpPr>
          <p:cNvPr id="3" name="TextBox 19">
            <a:extLst>
              <a:ext uri="{FF2B5EF4-FFF2-40B4-BE49-F238E27FC236}">
                <a16:creationId xmlns:a16="http://schemas.microsoft.com/office/drawing/2014/main" id="{12600001-BCD3-77AF-5714-3C00410AF20E}"/>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t>Research on mobile offshore wind energy systems (MOWES)</a:t>
            </a:r>
          </a:p>
        </p:txBody>
      </p:sp>
      <p:sp>
        <p:nvSpPr>
          <p:cNvPr id="7" name="ZoneTexte 6">
            <a:extLst>
              <a:ext uri="{FF2B5EF4-FFF2-40B4-BE49-F238E27FC236}">
                <a16:creationId xmlns:a16="http://schemas.microsoft.com/office/drawing/2014/main" id="{585BDCF2-5446-64B5-321A-625544E74406}"/>
              </a:ext>
            </a:extLst>
          </p:cNvPr>
          <p:cNvSpPr txBox="1"/>
          <p:nvPr/>
        </p:nvSpPr>
        <p:spPr>
          <a:xfrm>
            <a:off x="96557" y="7485060"/>
            <a:ext cx="8902640" cy="430887"/>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i="0" noProof="0" dirty="0">
                <a:solidFill>
                  <a:srgbClr val="05103E"/>
                </a:solidFill>
                <a:effectLst/>
                <a:latin typeface="+mj-lt"/>
                <a:hlinkClick r:id="rId3"/>
              </a:rPr>
              <a:t>Raisanen, J. H., Sundman, S., &amp; Raisanen, T. (2022). Unmoored: a free-floating wind turbine invention and autonomous open-ocean wind farm concept. </a:t>
            </a:r>
            <a:r>
              <a:rPr lang="en-GB" sz="1100" b="0" i="1" noProof="0" dirty="0">
                <a:solidFill>
                  <a:srgbClr val="05103E"/>
                </a:solidFill>
                <a:effectLst/>
                <a:latin typeface="+mj-lt"/>
                <a:hlinkClick r:id="rId3"/>
              </a:rPr>
              <a:t>Journal of Physics Conference Series</a:t>
            </a:r>
            <a:r>
              <a:rPr lang="en-GB" sz="1100" b="0" i="0" noProof="0" dirty="0">
                <a:solidFill>
                  <a:srgbClr val="05103E"/>
                </a:solidFill>
                <a:effectLst/>
                <a:latin typeface="+mj-lt"/>
                <a:hlinkClick r:id="rId3"/>
              </a:rPr>
              <a:t>, </a:t>
            </a:r>
            <a:r>
              <a:rPr lang="en-GB" sz="1100" b="0" i="1" noProof="0" dirty="0">
                <a:solidFill>
                  <a:srgbClr val="05103E"/>
                </a:solidFill>
                <a:effectLst/>
                <a:latin typeface="+mj-lt"/>
                <a:hlinkClick r:id="rId3"/>
              </a:rPr>
              <a:t>2362</a:t>
            </a:r>
            <a:r>
              <a:rPr lang="en-GB" sz="1100" b="0" i="0" noProof="0" dirty="0">
                <a:solidFill>
                  <a:srgbClr val="05103E"/>
                </a:solidFill>
                <a:effectLst/>
                <a:latin typeface="+mj-lt"/>
                <a:hlinkClick r:id="rId3"/>
              </a:rPr>
              <a:t>(1), 012032.</a:t>
            </a:r>
            <a:endParaRPr lang="en-GB" sz="1100" noProof="0" dirty="0">
              <a:latin typeface="+mj-lt"/>
            </a:endParaRPr>
          </a:p>
        </p:txBody>
      </p:sp>
    </p:spTree>
    <p:extLst>
      <p:ext uri="{BB962C8B-B14F-4D97-AF65-F5344CB8AC3E}">
        <p14:creationId xmlns:p14="http://schemas.microsoft.com/office/powerpoint/2010/main" val="183311946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642F-D925-45F4-446D-6949AE54F1F6}"/>
            </a:ext>
          </a:extLst>
        </p:cNvPr>
        <p:cNvGrpSpPr/>
        <p:nvPr/>
      </p:nvGrpSpPr>
      <p:grpSpPr>
        <a:xfrm>
          <a:off x="0" y="0"/>
          <a:ext cx="0" cy="0"/>
          <a:chOff x="0" y="0"/>
          <a:chExt cx="0" cy="0"/>
        </a:xfrm>
      </p:grpSpPr>
      <p:pic>
        <p:nvPicPr>
          <p:cNvPr id="13" name="Picture 4">
            <a:extLst>
              <a:ext uri="{FF2B5EF4-FFF2-40B4-BE49-F238E27FC236}">
                <a16:creationId xmlns:a16="http://schemas.microsoft.com/office/drawing/2014/main" id="{9EB9A72A-CE11-5678-0B2A-F7CCA98E60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8" r="1518"/>
          <a:stretch/>
        </p:blipFill>
        <p:spPr bwMode="auto">
          <a:xfrm>
            <a:off x="3079708" y="3944082"/>
            <a:ext cx="4604956" cy="339728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7E7DEB52-AEED-7D3C-E4DB-5D9C9D33214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7A83B22-68BD-962D-DC22-544666F41F67}"/>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CB4FA427-5AD8-5C5E-7ADF-484CC797BE2E}"/>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12 – </a:t>
            </a:r>
            <a:r>
              <a:rPr lang="en-GB" sz="2800" b="1" spc="30" noProof="0" dirty="0">
                <a:latin typeface="Arial"/>
                <a:cs typeface="Arial"/>
              </a:rPr>
              <a:t>Appliances</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91A8554C-D0BB-12F1-0E19-FA7DCC002D4C}"/>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CB1933DA-0A8A-C496-B75D-EC2D673651AE}"/>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6" name="Groupe 5">
            <a:extLst>
              <a:ext uri="{FF2B5EF4-FFF2-40B4-BE49-F238E27FC236}">
                <a16:creationId xmlns:a16="http://schemas.microsoft.com/office/drawing/2014/main" id="{8D93FF3E-C964-4F1A-33D3-811BAB446AE9}"/>
              </a:ext>
            </a:extLst>
          </p:cNvPr>
          <p:cNvGrpSpPr/>
          <p:nvPr/>
        </p:nvGrpSpPr>
        <p:grpSpPr>
          <a:xfrm>
            <a:off x="3079708" y="3937689"/>
            <a:ext cx="4533968" cy="3619117"/>
            <a:chOff x="3232108" y="3781649"/>
            <a:chExt cx="4533968" cy="3619117"/>
          </a:xfrm>
        </p:grpSpPr>
        <p:sp>
          <p:nvSpPr>
            <p:cNvPr id="7" name="TextBox 4">
              <a:extLst>
                <a:ext uri="{FF2B5EF4-FFF2-40B4-BE49-F238E27FC236}">
                  <a16:creationId xmlns:a16="http://schemas.microsoft.com/office/drawing/2014/main" id="{DCF28BBD-6D03-8158-47B7-5D325AAD5475}"/>
                </a:ext>
              </a:extLst>
            </p:cNvPr>
            <p:cNvSpPr txBox="1"/>
            <p:nvPr/>
          </p:nvSpPr>
          <p:spPr>
            <a:xfrm>
              <a:off x="3232108" y="7185322"/>
              <a:ext cx="4533968" cy="215444"/>
            </a:xfrm>
            <a:prstGeom prst="rect">
              <a:avLst/>
            </a:prstGeom>
            <a:noFill/>
          </p:spPr>
          <p:txBody>
            <a:bodyPr wrap="square">
              <a:spAutoFit/>
            </a:bodyPr>
            <a:lstStyle/>
            <a:p>
              <a:pPr algn="r"/>
              <a:r>
                <a:rPr lang="en-GB" sz="800" i="1" noProof="0" dirty="0">
                  <a:solidFill>
                    <a:schemeClr val="tx1"/>
                  </a:solidFill>
                  <a:latin typeface="Arial" panose="020B0604020202020204" pitchFamily="34" charset="0"/>
                  <a:cs typeface="Arial" panose="020B0604020202020204" pitchFamily="34" charset="0"/>
                </a:rPr>
                <a:t>Collection of popular gadgets in 2016.</a:t>
              </a:r>
            </a:p>
          </p:txBody>
        </p:sp>
        <p:sp>
          <p:nvSpPr>
            <p:cNvPr id="10" name="Rectangle 9">
              <a:extLst>
                <a:ext uri="{FF2B5EF4-FFF2-40B4-BE49-F238E27FC236}">
                  <a16:creationId xmlns:a16="http://schemas.microsoft.com/office/drawing/2014/main" id="{D57EAF00-7079-A781-B488-D2F18FDFA2A8}"/>
                </a:ext>
              </a:extLst>
            </p:cNvPr>
            <p:cNvSpPr/>
            <p:nvPr/>
          </p:nvSpPr>
          <p:spPr>
            <a:xfrm>
              <a:off x="3232108" y="3781649"/>
              <a:ext cx="4533967" cy="339728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42028948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0F9B75D-1C3D-45C7-80E8-9F38DB14CA4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183</a:t>
            </a:fld>
            <a:endParaRPr lang="en-GB" spc="80" noProof="0" dirty="0"/>
          </a:p>
        </p:txBody>
      </p:sp>
      <p:sp>
        <p:nvSpPr>
          <p:cNvPr id="4" name="TextBox 19">
            <a:extLst>
              <a:ext uri="{FF2B5EF4-FFF2-40B4-BE49-F238E27FC236}">
                <a16:creationId xmlns:a16="http://schemas.microsoft.com/office/drawing/2014/main" id="{F9A187C7-C8CB-676B-6246-836A454601C9}"/>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Power consumption of appliances (1/2)</a:t>
            </a:r>
          </a:p>
        </p:txBody>
      </p:sp>
      <p:sp>
        <p:nvSpPr>
          <p:cNvPr id="6" name="ZoneTexte 5">
            <a:extLst>
              <a:ext uri="{FF2B5EF4-FFF2-40B4-BE49-F238E27FC236}">
                <a16:creationId xmlns:a16="http://schemas.microsoft.com/office/drawing/2014/main" id="{1B1BB9B4-65A0-8B65-9729-A77364CB0DB6}"/>
              </a:ext>
            </a:extLst>
          </p:cNvPr>
          <p:cNvSpPr txBox="1"/>
          <p:nvPr/>
        </p:nvSpPr>
        <p:spPr>
          <a:xfrm>
            <a:off x="560895" y="1858430"/>
            <a:ext cx="9571609" cy="455509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How much power do TVs, computers, vacuum cleaners, smartphones, and other appliances consume? There are four different power consumption modes for appliances:</a:t>
            </a:r>
          </a:p>
          <a:p>
            <a:pPr algn="just"/>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first mode is when the device is on and active;</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second mode is when the device is on and inactive, meaning it is turned on but not in use;</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third mode is standby, where the device is in standby or sleep mode;</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Finally, the fourth mode is when the device is switched off, meaning it is completely powered off but still plugged into the mains.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Power consumed by appliances while they are switched off or in standby mode is also known as vampire power or </a:t>
            </a:r>
            <a:r>
              <a:rPr lang="en-GB" sz="2000" b="1" noProof="0" dirty="0">
                <a:latin typeface="Arial" panose="020B0604020202020204" pitchFamily="34" charset="0"/>
                <a:cs typeface="Arial" panose="020B0604020202020204" pitchFamily="34" charset="0"/>
              </a:rPr>
              <a:t>phantom load</a:t>
            </a:r>
            <a:r>
              <a:rPr lang="en-GB" sz="2000" noProof="0" dirty="0">
                <a:latin typeface="Arial" panose="020B0604020202020204" pitchFamily="34" charset="0"/>
                <a:cs typeface="Arial" panose="020B0604020202020204" pitchFamily="34" charset="0"/>
              </a:rPr>
              <a:t>.</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D1486ECF-D34B-C604-CED8-DBC1173E43F0}"/>
              </a:ext>
            </a:extLst>
          </p:cNvPr>
          <p:cNvGraphicFramePr>
            <a:graphicFrameLocks noGrp="1"/>
          </p:cNvGraphicFramePr>
          <p:nvPr>
            <p:extLst>
              <p:ext uri="{D42A27DB-BD31-4B8C-83A1-F6EECF244321}">
                <p14:modId xmlns:p14="http://schemas.microsoft.com/office/powerpoint/2010/main" val="1384756419"/>
              </p:ext>
            </p:extLst>
          </p:nvPr>
        </p:nvGraphicFramePr>
        <p:xfrm>
          <a:off x="988327" y="1335707"/>
          <a:ext cx="8623006" cy="4328960"/>
        </p:xfrm>
        <a:graphic>
          <a:graphicData uri="http://schemas.openxmlformats.org/drawingml/2006/table">
            <a:tbl>
              <a:tblPr firstRow="1" bandRow="1">
                <a:tableStyleId>{5C22544A-7EE6-4342-B048-85BDC9FD1C3A}</a:tableStyleId>
              </a:tblPr>
              <a:tblGrid>
                <a:gridCol w="3101741">
                  <a:extLst>
                    <a:ext uri="{9D8B030D-6E8A-4147-A177-3AD203B41FA5}">
                      <a16:colId xmlns:a16="http://schemas.microsoft.com/office/drawing/2014/main" val="1927546712"/>
                    </a:ext>
                  </a:extLst>
                </a:gridCol>
                <a:gridCol w="2738771">
                  <a:extLst>
                    <a:ext uri="{9D8B030D-6E8A-4147-A177-3AD203B41FA5}">
                      <a16:colId xmlns:a16="http://schemas.microsoft.com/office/drawing/2014/main" val="2659465251"/>
                    </a:ext>
                  </a:extLst>
                </a:gridCol>
                <a:gridCol w="2782494">
                  <a:extLst>
                    <a:ext uri="{9D8B030D-6E8A-4147-A177-3AD203B41FA5}">
                      <a16:colId xmlns:a16="http://schemas.microsoft.com/office/drawing/2014/main" val="1638640766"/>
                    </a:ext>
                  </a:extLst>
                </a:gridCol>
              </a:tblGrid>
              <a:tr h="669205">
                <a:tc>
                  <a:txBody>
                    <a:bodyPr/>
                    <a:lstStyle/>
                    <a:p>
                      <a:pPr algn="ctr"/>
                      <a:r>
                        <a:rPr lang="en-GB" sz="1400" noProof="0" dirty="0">
                          <a:solidFill>
                            <a:schemeClr val="tx1"/>
                          </a:solidFill>
                          <a:latin typeface="Arial" panose="020B0604020202020204" pitchFamily="34" charset="0"/>
                          <a:cs typeface="Arial" panose="020B0604020202020204" pitchFamily="34" charset="0"/>
                        </a:rPr>
                        <a:t>Appliances</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noProof="0" dirty="0">
                          <a:solidFill>
                            <a:schemeClr val="tx1"/>
                          </a:solidFill>
                          <a:latin typeface="Arial" panose="020B0604020202020204" pitchFamily="34" charset="0"/>
                          <a:cs typeface="Arial" panose="020B0604020202020204" pitchFamily="34" charset="0"/>
                        </a:rPr>
                        <a:t>Typical (range of) consumption (W) when the device is on and 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400" noProof="0" dirty="0">
                          <a:solidFill>
                            <a:schemeClr val="tx1"/>
                          </a:solidFill>
                          <a:latin typeface="Arial" panose="020B0604020202020204" pitchFamily="34" charset="0"/>
                          <a:cs typeface="Arial" panose="020B0604020202020204" pitchFamily="34" charset="0"/>
                        </a:rPr>
                        <a:t>Typical (range of) consumption (W) when the device is in standby</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0354172"/>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42-inch LED TV</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58 - 60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0.3</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8197612"/>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42-inch plasma TV</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450 - 600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 (</a:t>
                      </a:r>
                      <a:r>
                        <a:rPr lang="en-GB" sz="1400" noProof="0" dirty="0"/>
                        <a:t>Not Available)</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138126"/>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Projector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220 - 270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1</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08637"/>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Computer monitor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25 - 30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7323272"/>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Desktop computer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100 - 450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4493396"/>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Laptop</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50 - 100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819227"/>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PlayStation 5</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160 - 200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126280"/>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Vacuum cleaner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450 - 900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2630812"/>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Phone charger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4 - 7</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GB" sz="1400" u="none" strike="noStrike" noProof="0" dirty="0">
                          <a:effectLst/>
                          <a:latin typeface="Arial" panose="020B0604020202020204" pitchFamily="34" charset="0"/>
                          <a:cs typeface="Arial" panose="020B0604020202020204" pitchFamily="34" charset="0"/>
                        </a:rPr>
                        <a:t>0.1 - 0.5 </a:t>
                      </a:r>
                      <a:r>
                        <a:rPr lang="en-GB" sz="1400" b="0" u="none" strike="noStrike" baseline="30000" noProof="0" dirty="0">
                          <a:effectLst/>
                          <a:latin typeface="Arial" panose="020B0604020202020204" pitchFamily="34" charset="0"/>
                          <a:cs typeface="Arial" panose="020B0604020202020204" pitchFamily="34" charset="0"/>
                        </a:rPr>
                        <a:t>1</a:t>
                      </a:r>
                      <a:endParaRPr lang="en-GB" sz="1400" b="0" i="0" u="none" strike="noStrike" baseline="30000"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738678"/>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Wi-Fi router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4 - 10</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4</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163042"/>
                  </a:ext>
                </a:extLst>
              </a:tr>
              <a:tr h="327040">
                <a:tc>
                  <a:txBody>
                    <a:bodyPr/>
                    <a:lstStyle/>
                    <a:p>
                      <a:pPr algn="l" fontAlgn="ctr"/>
                      <a:r>
                        <a:rPr lang="en-GB" sz="1400" u="none" strike="noStrike" noProof="0" dirty="0">
                          <a:effectLst/>
                          <a:latin typeface="Arial" panose="020B0604020202020204" pitchFamily="34" charset="0"/>
                          <a:cs typeface="Arial" panose="020B0604020202020204" pitchFamily="34" charset="0"/>
                        </a:rPr>
                        <a:t> Electric toothbrush charger</a:t>
                      </a:r>
                      <a:endParaRPr lang="en-GB" sz="1400" b="1" i="0" u="none" strike="noStrike" noProof="0" dirty="0">
                        <a:solidFill>
                          <a:srgbClr val="E80040"/>
                        </a:solidFill>
                        <a:effectLst/>
                        <a:latin typeface="Arial" panose="020B0604020202020204" pitchFamily="34" charset="0"/>
                        <a:cs typeface="Arial" panose="020B0604020202020204" pitchFamily="34" charset="0"/>
                      </a:endParaRPr>
                    </a:p>
                  </a:txBody>
                  <a:tcPr marL="7620" marR="7620" marT="762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u="none" strike="noStrike" noProof="0" dirty="0">
                          <a:effectLst/>
                          <a:latin typeface="Arial" panose="020B0604020202020204" pitchFamily="34" charset="0"/>
                          <a:cs typeface="Arial" panose="020B0604020202020204" pitchFamily="34" charset="0"/>
                        </a:rPr>
                        <a:t>N/A</a:t>
                      </a:r>
                      <a:endParaRPr lang="en-GB" sz="1400" b="0" i="0" u="none" strike="noStrike" noProof="0" dirty="0">
                        <a:solidFill>
                          <a:srgbClr val="444444"/>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6400501"/>
                  </a:ext>
                </a:extLst>
              </a:tr>
            </a:tbl>
          </a:graphicData>
        </a:graphic>
      </p:graphicFrame>
      <p:sp>
        <p:nvSpPr>
          <p:cNvPr id="12" name="ZoneTexte 11">
            <a:extLst>
              <a:ext uri="{FF2B5EF4-FFF2-40B4-BE49-F238E27FC236}">
                <a16:creationId xmlns:a16="http://schemas.microsoft.com/office/drawing/2014/main" id="{35454A9A-66C3-E0B4-20CC-65433CBD4A48}"/>
              </a:ext>
            </a:extLst>
          </p:cNvPr>
          <p:cNvSpPr txBox="1"/>
          <p:nvPr/>
        </p:nvSpPr>
        <p:spPr>
          <a:xfrm>
            <a:off x="1347646" y="5739374"/>
            <a:ext cx="7998105" cy="307777"/>
          </a:xfrm>
          <a:prstGeom prst="rect">
            <a:avLst/>
          </a:prstGeom>
          <a:noFill/>
        </p:spPr>
        <p:txBody>
          <a:bodyPr wrap="square">
            <a:spAutoFit/>
          </a:bodyPr>
          <a:lstStyle/>
          <a:p>
            <a:pPr algn="ctr" fontAlgn="base"/>
            <a:r>
              <a:rPr lang="en-GB" sz="1400" i="1" noProof="0" dirty="0">
                <a:solidFill>
                  <a:schemeClr val="tx1"/>
                </a:solidFill>
                <a:effectLst/>
                <a:latin typeface="Arial" panose="020B0604020202020204" pitchFamily="34" charset="0"/>
                <a:cs typeface="Arial" panose="020B0604020202020204" pitchFamily="34" charset="0"/>
              </a:rPr>
              <a:t>List of the power </a:t>
            </a:r>
            <a:r>
              <a:rPr lang="en-GB" sz="1400" i="1" noProof="0" dirty="0">
                <a:solidFill>
                  <a:schemeClr val="tx1"/>
                </a:solidFill>
                <a:latin typeface="Arial" panose="020B0604020202020204" pitchFamily="34" charset="0"/>
                <a:cs typeface="Arial" panose="020B0604020202020204" pitchFamily="34" charset="0"/>
              </a:rPr>
              <a:t>c</a:t>
            </a:r>
            <a:r>
              <a:rPr lang="en-GB" sz="1400" i="1" noProof="0" dirty="0">
                <a:solidFill>
                  <a:schemeClr val="tx1"/>
                </a:solidFill>
                <a:effectLst/>
                <a:latin typeface="Arial" panose="020B0604020202020204" pitchFamily="34" charset="0"/>
                <a:cs typeface="Arial" panose="020B0604020202020204" pitchFamily="34" charset="0"/>
              </a:rPr>
              <a:t>onsumption of typical </a:t>
            </a:r>
            <a:r>
              <a:rPr lang="en-GB" sz="1400" i="1" noProof="0" dirty="0">
                <a:solidFill>
                  <a:schemeClr val="tx1"/>
                </a:solidFill>
                <a:latin typeface="Arial" panose="020B0604020202020204" pitchFamily="34" charset="0"/>
                <a:cs typeface="Arial" panose="020B0604020202020204" pitchFamily="34" charset="0"/>
              </a:rPr>
              <a:t>h</a:t>
            </a:r>
            <a:r>
              <a:rPr lang="en-GB" sz="1400" i="1" noProof="0" dirty="0">
                <a:solidFill>
                  <a:schemeClr val="tx1"/>
                </a:solidFill>
                <a:effectLst/>
                <a:latin typeface="Arial" panose="020B0604020202020204" pitchFamily="34" charset="0"/>
                <a:cs typeface="Arial" panose="020B0604020202020204" pitchFamily="34" charset="0"/>
              </a:rPr>
              <a:t>ousehold </a:t>
            </a:r>
            <a:r>
              <a:rPr lang="en-GB" sz="1400" i="1" noProof="0" dirty="0">
                <a:solidFill>
                  <a:schemeClr val="tx1"/>
                </a:solidFill>
                <a:latin typeface="Arial" panose="020B0604020202020204" pitchFamily="34" charset="0"/>
                <a:cs typeface="Arial" panose="020B0604020202020204" pitchFamily="34" charset="0"/>
              </a:rPr>
              <a:t>a</a:t>
            </a:r>
            <a:r>
              <a:rPr lang="en-GB" sz="1400" i="1" noProof="0" dirty="0">
                <a:solidFill>
                  <a:schemeClr val="tx1"/>
                </a:solidFill>
                <a:effectLst/>
                <a:latin typeface="Arial" panose="020B0604020202020204" pitchFamily="34" charset="0"/>
                <a:cs typeface="Arial" panose="020B0604020202020204" pitchFamily="34" charset="0"/>
              </a:rPr>
              <a:t>ppliances.</a:t>
            </a:r>
            <a:r>
              <a:rPr lang="en-GB" sz="1400" b="1" baseline="30000" noProof="0" dirty="0">
                <a:solidFill>
                  <a:srgbClr val="05103E"/>
                </a:solidFill>
                <a:effectLst/>
                <a:latin typeface="Arial" panose="020B0604020202020204" pitchFamily="34" charset="0"/>
                <a:cs typeface="Arial" panose="020B0604020202020204" pitchFamily="34" charset="0"/>
              </a:rPr>
              <a:t>2</a:t>
            </a:r>
            <a:endParaRPr lang="en-GB" sz="1400" i="1" noProof="0" dirty="0">
              <a:solidFill>
                <a:schemeClr val="tx1"/>
              </a:solidFill>
              <a:effectLst/>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FB5ED615-4739-F4D7-E0C3-116FCFD1786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184</a:t>
            </a:fld>
            <a:endParaRPr lang="en-GB" spc="80" noProof="0" dirty="0"/>
          </a:p>
        </p:txBody>
      </p:sp>
      <p:sp>
        <p:nvSpPr>
          <p:cNvPr id="4" name="TextBox 19">
            <a:extLst>
              <a:ext uri="{FF2B5EF4-FFF2-40B4-BE49-F238E27FC236}">
                <a16:creationId xmlns:a16="http://schemas.microsoft.com/office/drawing/2014/main" id="{08100569-A132-FE30-0BFD-26F203134F27}"/>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Power consumption of appliances (2/2)</a:t>
            </a:r>
          </a:p>
        </p:txBody>
      </p:sp>
      <p:sp>
        <p:nvSpPr>
          <p:cNvPr id="7" name="ZoneTexte 6">
            <a:extLst>
              <a:ext uri="{FF2B5EF4-FFF2-40B4-BE49-F238E27FC236}">
                <a16:creationId xmlns:a16="http://schemas.microsoft.com/office/drawing/2014/main" id="{BF22DABF-7FFD-F89A-78D2-536F33E221A3}"/>
              </a:ext>
            </a:extLst>
          </p:cNvPr>
          <p:cNvSpPr txBox="1"/>
          <p:nvPr/>
        </p:nvSpPr>
        <p:spPr>
          <a:xfrm>
            <a:off x="560894" y="6367001"/>
            <a:ext cx="9571608" cy="707886"/>
          </a:xfrm>
          <a:prstGeom prst="rect">
            <a:avLst/>
          </a:prstGeom>
          <a:noFill/>
        </p:spPr>
        <p:txBody>
          <a:bodyPr wrap="square">
            <a:spAutoFit/>
          </a:bodyPr>
          <a:lstStyle/>
          <a:p>
            <a:pPr algn="just"/>
            <a:r>
              <a:rPr lang="en-GB" sz="2000" noProof="0" dirty="0"/>
              <a:t>Note that continuous use of 40 W per person is approximately equal to 1 kWh per person per day.</a:t>
            </a:r>
          </a:p>
        </p:txBody>
      </p:sp>
      <p:sp>
        <p:nvSpPr>
          <p:cNvPr id="6" name="ZoneTexte 5">
            <a:extLst>
              <a:ext uri="{FF2B5EF4-FFF2-40B4-BE49-F238E27FC236}">
                <a16:creationId xmlns:a16="http://schemas.microsoft.com/office/drawing/2014/main" id="{5A749C13-87E9-C25A-26E5-558B0AA2E76F}"/>
              </a:ext>
            </a:extLst>
          </p:cNvPr>
          <p:cNvSpPr txBox="1"/>
          <p:nvPr/>
        </p:nvSpPr>
        <p:spPr>
          <a:xfrm>
            <a:off x="89466" y="7663889"/>
            <a:ext cx="5348176"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2"/>
              </a:rPr>
              <a:t>Power consumption of typical household appliances. (n.d.). DaftLogic. </a:t>
            </a:r>
            <a:endParaRPr lang="en-GB" sz="1100" noProof="0" dirty="0">
              <a:latin typeface="+mj-lt"/>
            </a:endParaRPr>
          </a:p>
        </p:txBody>
      </p:sp>
      <p:sp>
        <p:nvSpPr>
          <p:cNvPr id="8" name="ZoneTexte 7">
            <a:extLst>
              <a:ext uri="{FF2B5EF4-FFF2-40B4-BE49-F238E27FC236}">
                <a16:creationId xmlns:a16="http://schemas.microsoft.com/office/drawing/2014/main" id="{B979F40F-D242-A9DF-0FD9-45BE9C30B915}"/>
              </a:ext>
            </a:extLst>
          </p:cNvPr>
          <p:cNvSpPr txBox="1"/>
          <p:nvPr/>
        </p:nvSpPr>
        <p:spPr>
          <a:xfrm>
            <a:off x="89466" y="7403752"/>
            <a:ext cx="7073171" cy="307777"/>
          </a:xfrm>
          <a:prstGeom prst="rect">
            <a:avLst/>
          </a:prstGeom>
          <a:noFill/>
        </p:spPr>
        <p:txBody>
          <a:bodyPr wrap="square">
            <a:spAutoFit/>
          </a:bodyPr>
          <a:lstStyle/>
          <a:p>
            <a:pPr algn="l"/>
            <a:r>
              <a:rPr lang="en-GB" sz="1100" b="1" baseline="30000" noProof="0" dirty="0">
                <a:solidFill>
                  <a:srgbClr val="545454"/>
                </a:solidFill>
                <a:latin typeface="Arial" panose="020B0604020202020204" pitchFamily="34" charset="0"/>
                <a:cs typeface="Arial" panose="020B0604020202020204" pitchFamily="34" charset="0"/>
              </a:rPr>
              <a:t>1</a:t>
            </a:r>
            <a:r>
              <a:rPr lang="en-GB" sz="1400" noProof="0" dirty="0">
                <a:solidFill>
                  <a:srgbClr val="545454"/>
                </a:solidFill>
                <a:latin typeface="Arial" panose="020B0604020202020204" pitchFamily="34" charset="0"/>
                <a:cs typeface="Arial" panose="020B0604020202020204" pitchFamily="34" charset="0"/>
              </a:rPr>
              <a:t> </a:t>
            </a:r>
            <a:r>
              <a:rPr lang="en-GB" sz="1100" b="0" i="0" noProof="0" dirty="0">
                <a:solidFill>
                  <a:srgbClr val="545454"/>
                </a:solidFill>
                <a:effectLst/>
                <a:latin typeface="+mj-lt"/>
                <a:cs typeface="Arial" panose="020B0604020202020204" pitchFamily="34" charset="0"/>
                <a:hlinkClick r:id="rId3"/>
              </a:rPr>
              <a:t>Do phone </a:t>
            </a:r>
            <a:r>
              <a:rPr lang="en-GB" sz="1100" noProof="0" dirty="0">
                <a:solidFill>
                  <a:srgbClr val="545454"/>
                </a:solidFill>
                <a:latin typeface="+mj-lt"/>
                <a:cs typeface="Arial" panose="020B0604020202020204" pitchFamily="34" charset="0"/>
                <a:hlinkClick r:id="rId3"/>
              </a:rPr>
              <a:t>c</a:t>
            </a:r>
            <a:r>
              <a:rPr lang="en-GB" sz="1100" b="0" i="0" noProof="0" dirty="0">
                <a:solidFill>
                  <a:srgbClr val="545454"/>
                </a:solidFill>
                <a:effectLst/>
                <a:latin typeface="+mj-lt"/>
                <a:cs typeface="Arial" panose="020B0604020202020204" pitchFamily="34" charset="0"/>
                <a:hlinkClick r:id="rId3"/>
              </a:rPr>
              <a:t>hargers </a:t>
            </a:r>
            <a:r>
              <a:rPr lang="en-GB" sz="1100" noProof="0" dirty="0">
                <a:solidFill>
                  <a:srgbClr val="545454"/>
                </a:solidFill>
                <a:latin typeface="+mj-lt"/>
                <a:cs typeface="Arial" panose="020B0604020202020204" pitchFamily="34" charset="0"/>
                <a:hlinkClick r:id="rId3"/>
              </a:rPr>
              <a:t>u</a:t>
            </a:r>
            <a:r>
              <a:rPr lang="en-GB" sz="1100" b="0" i="0" noProof="0" dirty="0">
                <a:solidFill>
                  <a:srgbClr val="545454"/>
                </a:solidFill>
                <a:effectLst/>
                <a:latin typeface="+mj-lt"/>
                <a:cs typeface="Arial" panose="020B0604020202020204" pitchFamily="34" charset="0"/>
                <a:hlinkClick r:id="rId3"/>
              </a:rPr>
              <a:t>se </a:t>
            </a:r>
            <a:r>
              <a:rPr lang="en-GB" sz="1100" noProof="0" dirty="0">
                <a:solidFill>
                  <a:srgbClr val="545454"/>
                </a:solidFill>
                <a:latin typeface="+mj-lt"/>
                <a:cs typeface="Arial" panose="020B0604020202020204" pitchFamily="34" charset="0"/>
                <a:hlinkClick r:id="rId3"/>
              </a:rPr>
              <a:t>e</a:t>
            </a:r>
            <a:r>
              <a:rPr lang="en-GB" sz="1100" b="0" i="0" noProof="0" dirty="0">
                <a:solidFill>
                  <a:srgbClr val="545454"/>
                </a:solidFill>
                <a:effectLst/>
                <a:latin typeface="+mj-lt"/>
                <a:cs typeface="Arial" panose="020B0604020202020204" pitchFamily="34" charset="0"/>
                <a:hlinkClick r:id="rId3"/>
              </a:rPr>
              <a:t>lectricity </a:t>
            </a:r>
            <a:r>
              <a:rPr lang="en-GB" sz="1100" noProof="0" dirty="0">
                <a:solidFill>
                  <a:srgbClr val="545454"/>
                </a:solidFill>
                <a:latin typeface="+mj-lt"/>
                <a:cs typeface="Arial" panose="020B0604020202020204" pitchFamily="34" charset="0"/>
                <a:hlinkClick r:id="rId3"/>
              </a:rPr>
              <a:t>w</a:t>
            </a:r>
            <a:r>
              <a:rPr lang="en-GB" sz="1100" b="0" i="0" noProof="0" dirty="0">
                <a:solidFill>
                  <a:srgbClr val="545454"/>
                </a:solidFill>
                <a:effectLst/>
                <a:latin typeface="+mj-lt"/>
                <a:cs typeface="Arial" panose="020B0604020202020204" pitchFamily="34" charset="0"/>
                <a:hlinkClick r:id="rId3"/>
              </a:rPr>
              <a:t>hen </a:t>
            </a:r>
            <a:r>
              <a:rPr lang="en-GB" sz="1100" noProof="0" dirty="0">
                <a:solidFill>
                  <a:srgbClr val="545454"/>
                </a:solidFill>
                <a:latin typeface="+mj-lt"/>
                <a:cs typeface="Arial" panose="020B0604020202020204" pitchFamily="34" charset="0"/>
                <a:hlinkClick r:id="rId3"/>
              </a:rPr>
              <a:t>n</a:t>
            </a:r>
            <a:r>
              <a:rPr lang="en-GB" sz="1100" b="0" i="0" noProof="0" dirty="0">
                <a:solidFill>
                  <a:srgbClr val="545454"/>
                </a:solidFill>
                <a:effectLst/>
                <a:latin typeface="+mj-lt"/>
                <a:cs typeface="Arial" panose="020B0604020202020204" pitchFamily="34" charset="0"/>
                <a:hlinkClick r:id="rId3"/>
              </a:rPr>
              <a:t>ot </a:t>
            </a:r>
            <a:r>
              <a:rPr lang="en-GB" sz="1100" noProof="0" dirty="0">
                <a:solidFill>
                  <a:srgbClr val="545454"/>
                </a:solidFill>
                <a:latin typeface="+mj-lt"/>
                <a:cs typeface="Arial" panose="020B0604020202020204" pitchFamily="34" charset="0"/>
                <a:hlinkClick r:id="rId3"/>
              </a:rPr>
              <a:t>c</a:t>
            </a:r>
            <a:r>
              <a:rPr lang="en-GB" sz="1100" b="0" i="0" noProof="0" dirty="0">
                <a:solidFill>
                  <a:srgbClr val="545454"/>
                </a:solidFill>
                <a:effectLst/>
                <a:latin typeface="+mj-lt"/>
                <a:cs typeface="Arial" panose="020B0604020202020204" pitchFamily="34" charset="0"/>
                <a:hlinkClick r:id="rId3"/>
              </a:rPr>
              <a:t>harging. (2023). Ldnio</a:t>
            </a:r>
            <a:r>
              <a:rPr lang="en-GB" sz="1100" b="0" i="0" noProof="0" dirty="0">
                <a:solidFill>
                  <a:srgbClr val="545454"/>
                </a:solidFill>
                <a:effectLst/>
                <a:latin typeface="+mj-lt"/>
                <a:cs typeface="Arial" panose="020B0604020202020204" pitchFamily="34" charset="0"/>
              </a:rPr>
              <a:t>.</a:t>
            </a:r>
            <a:endParaRPr lang="en-GB" sz="1400" b="0" i="0" noProof="0" dirty="0">
              <a:solidFill>
                <a:srgbClr val="545454"/>
              </a:solidFill>
              <a:effectLst/>
              <a:latin typeface="+mj-lt"/>
              <a:cs typeface="Arial" panose="020B0604020202020204" pitchFamily="34" charset="0"/>
            </a:endParaRPr>
          </a:p>
        </p:txBody>
      </p:sp>
    </p:spTree>
    <p:extLst>
      <p:ext uri="{BB962C8B-B14F-4D97-AF65-F5344CB8AC3E}">
        <p14:creationId xmlns:p14="http://schemas.microsoft.com/office/powerpoint/2010/main" val="3808573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08111EC-B743-8D35-D6B1-8D882298057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185</a:t>
            </a:fld>
            <a:endParaRPr lang="en-GB" spc="80" noProof="0" dirty="0"/>
          </a:p>
        </p:txBody>
      </p:sp>
      <p:sp>
        <p:nvSpPr>
          <p:cNvPr id="6" name="ZoneTexte 5">
            <a:extLst>
              <a:ext uri="{FF2B5EF4-FFF2-40B4-BE49-F238E27FC236}">
                <a16:creationId xmlns:a16="http://schemas.microsoft.com/office/drawing/2014/main" id="{280E5AD2-EA1E-EA12-9277-4D81C218D0BF}"/>
              </a:ext>
            </a:extLst>
          </p:cNvPr>
          <p:cNvSpPr txBox="1"/>
          <p:nvPr/>
        </p:nvSpPr>
        <p:spPr>
          <a:xfrm>
            <a:off x="516699" y="2204868"/>
            <a:ext cx="9615640" cy="4247317"/>
          </a:xfrm>
          <a:prstGeom prst="rect">
            <a:avLst/>
          </a:prstGeom>
          <a:noFill/>
        </p:spPr>
        <p:txBody>
          <a:bodyPr wrap="square">
            <a:spAutoFit/>
          </a:bodyPr>
          <a:lstStyle/>
          <a:p>
            <a:pPr algn="just"/>
            <a:r>
              <a:rPr lang="en-GB" sz="2000" noProof="0" dirty="0"/>
              <a:t>A reasonable scenario for the daily usage of various appliances by one person is as follows: watching a 42-inch LED TV for 2 hours per day at 60 W, with the TV on standby for the remaining 22 hours at 0.3 W; using a laptop for 2 hours per day at 100 W; operating a desktop computer for 6 hours per day at work at 280 W; playing on a PlayStation 5 for 1 hour per day at 200 W; charging a mobile phone for 2 hours per day at 5 W; and vacuuming for 20 minutes per day at 900 W.</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usage corresponds to an energy consumption per person per day of:</a:t>
            </a:r>
          </a:p>
          <a:p>
            <a:pPr algn="just"/>
            <a:endParaRPr lang="en-GB" sz="1000" noProof="0" dirty="0">
              <a:latin typeface="Arial" panose="020B0604020202020204" pitchFamily="34" charset="0"/>
              <a:cs typeface="Arial" panose="020B0604020202020204" pitchFamily="34" charset="0"/>
            </a:endParaRPr>
          </a:p>
          <a:p>
            <a:pPr algn="just"/>
            <a:endPar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algn="just"/>
            <a:endParaRPr lang="en-GB" sz="2000" noProof="0" dirty="0">
              <a:solidFill>
                <a:schemeClr val="tx1"/>
              </a:solidFill>
              <a:latin typeface="Arial" panose="020B0604020202020204" pitchFamily="34" charset="0"/>
              <a:cs typeface="Arial" panose="020B0604020202020204" pitchFamily="34" charset="0"/>
            </a:endParaRPr>
          </a:p>
          <a:p>
            <a:pPr algn="just"/>
            <a:endParaRPr lang="en-GB" sz="2000" noProof="0" dirty="0">
              <a:solidFill>
                <a:schemeClr val="tx1"/>
              </a:solidFill>
              <a:latin typeface="Arial" panose="020B0604020202020204" pitchFamily="34" charset="0"/>
              <a:cs typeface="Arial" panose="020B0604020202020204" pitchFamily="34" charset="0"/>
            </a:endParaRPr>
          </a:p>
          <a:p>
            <a:pPr algn="just"/>
            <a:endParaRPr kumimoji="0" lang="en-GB" sz="1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algn="just"/>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We will assume this value of 2.5 kWh/pers/d in our balance sheet.</a:t>
            </a:r>
          </a:p>
        </p:txBody>
      </p:sp>
      <p:sp>
        <p:nvSpPr>
          <p:cNvPr id="7" name="TextBox 19">
            <a:extLst>
              <a:ext uri="{FF2B5EF4-FFF2-40B4-BE49-F238E27FC236}">
                <a16:creationId xmlns:a16="http://schemas.microsoft.com/office/drawing/2014/main" id="{BB235592-4343-2696-8A83-0CD37E3F3F82}"/>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Computation of appliances consumption per person</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33029656-007F-75FF-A29A-96F11D5C71AD}"/>
                  </a:ext>
                </a:extLst>
              </p:cNvPr>
              <p:cNvSpPr txBox="1"/>
              <p:nvPr/>
            </p:nvSpPr>
            <p:spPr>
              <a:xfrm>
                <a:off x="501525" y="4825619"/>
                <a:ext cx="9537405" cy="884216"/>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GB" sz="1900" i="1" noProof="0" smtClean="0">
                              <a:latin typeface="Cambria Math" panose="02040503050406030204" pitchFamily="18" charset="0"/>
                              <a:cs typeface="Arial" panose="020B0604020202020204" pitchFamily="34" charset="0"/>
                            </a:rPr>
                          </m:ctrlPr>
                        </m:fPr>
                        <m:num>
                          <m:r>
                            <m:rPr>
                              <m:nor/>
                            </m:rPr>
                            <a:rPr lang="en-GB" sz="1900" i="0" noProof="0" smtClean="0">
                              <a:latin typeface="Arial" panose="020B0604020202020204" pitchFamily="34" charset="0"/>
                              <a:cs typeface="Arial" panose="020B0604020202020204" pitchFamily="34" charset="0"/>
                            </a:rPr>
                            <m:t>(60</m:t>
                          </m:r>
                          <m:r>
                            <m:rPr>
                              <m:nor/>
                            </m:rPr>
                            <a:rPr lang="en-GB" sz="1900" noProof="0" smtClean="0">
                              <a:latin typeface="Arial" panose="020B0604020202020204" pitchFamily="34"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2) + (0.3</m:t>
                          </m:r>
                          <m:r>
                            <m:rPr>
                              <m:nor/>
                            </m:rPr>
                            <a:rPr lang="en-GB" sz="1900" noProof="0" smtClean="0">
                              <a:latin typeface="Arial" panose="020B0604020202020204" pitchFamily="34"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22) + (100</m:t>
                          </m:r>
                          <m:r>
                            <m:rPr>
                              <m:nor/>
                            </m:rPr>
                            <a:rPr lang="en-GB" sz="1900" noProof="0" smtClean="0">
                              <a:latin typeface="Arial" panose="020B0604020202020204" pitchFamily="34"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2) + (</m:t>
                          </m:r>
                          <m:r>
                            <m:rPr>
                              <m:nor/>
                            </m:rPr>
                            <a:rPr lang="en-GB" sz="1900" b="0" i="0" noProof="0" smtClean="0">
                              <a:latin typeface="Arial" panose="020B0604020202020204" pitchFamily="34" charset="0"/>
                              <a:cs typeface="Arial" panose="020B0604020202020204" pitchFamily="34" charset="0"/>
                            </a:rPr>
                            <m:t>280</m:t>
                          </m:r>
                          <m:r>
                            <m:rPr>
                              <m:nor/>
                            </m:rPr>
                            <a:rPr lang="en-GB" sz="1900" noProof="0" smtClean="0">
                              <a:latin typeface="Arial" panose="020B0604020202020204" pitchFamily="34" charset="0"/>
                              <a:cs typeface="Arial" panose="020B0604020202020204" pitchFamily="34" charset="0"/>
                            </a:rPr>
                            <m:t>×</m:t>
                          </m:r>
                          <m:r>
                            <m:rPr>
                              <m:nor/>
                            </m:rPr>
                            <a:rPr lang="en-GB" sz="1900" b="0" i="0" noProof="0" smtClean="0">
                              <a:latin typeface="Arial" panose="020B0604020202020204" pitchFamily="34" charset="0"/>
                              <a:cs typeface="Arial" panose="020B0604020202020204" pitchFamily="34" charset="0"/>
                            </a:rPr>
                            <m:t>6</m:t>
                          </m:r>
                          <m:r>
                            <m:rPr>
                              <m:nor/>
                            </m:rPr>
                            <a:rPr lang="en-GB" sz="1900" i="0" noProof="0" smtClean="0">
                              <a:latin typeface="Arial" panose="020B0604020202020204" pitchFamily="34" charset="0"/>
                              <a:cs typeface="Arial" panose="020B0604020202020204" pitchFamily="34" charset="0"/>
                            </a:rPr>
                            <m:t>) + (200</m:t>
                          </m:r>
                          <m:r>
                            <m:rPr>
                              <m:nor/>
                            </m:rPr>
                            <a:rPr lang="en-GB" sz="1900" noProof="0" smtClean="0">
                              <a:latin typeface="Arial" panose="020B0604020202020204" pitchFamily="34"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1) + (</m:t>
                          </m:r>
                          <m:r>
                            <m:rPr>
                              <m:nor/>
                            </m:rPr>
                            <a:rPr lang="en-GB" sz="1900" b="0" i="0" noProof="0" smtClean="0">
                              <a:latin typeface="Arial" panose="020B0604020202020204" pitchFamily="34" charset="0"/>
                              <a:cs typeface="Arial" panose="020B0604020202020204" pitchFamily="34" charset="0"/>
                            </a:rPr>
                            <m:t>5</m:t>
                          </m:r>
                          <m:r>
                            <m:rPr>
                              <m:nor/>
                            </m:rPr>
                            <a:rPr lang="en-GB" sz="1900" noProof="0" smtClean="0">
                              <a:latin typeface="Arial" panose="020B0604020202020204" pitchFamily="34"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2) + (900</m:t>
                          </m:r>
                          <m:r>
                            <m:rPr>
                              <m:nor/>
                            </m:rPr>
                            <a:rPr lang="en-GB" sz="1900" noProof="0" smtClean="0">
                              <a:latin typeface="Arial" panose="020B0604020202020204" pitchFamily="34" charset="0"/>
                              <a:cs typeface="Arial" panose="020B0604020202020204" pitchFamily="34" charset="0"/>
                            </a:rPr>
                            <m:t>×</m:t>
                          </m:r>
                          <m:f>
                            <m:fPr>
                              <m:ctrlPr>
                                <a:rPr lang="en-GB" sz="1900" b="0" i="1" noProof="0" smtClean="0">
                                  <a:latin typeface="Cambria Math" panose="02040503050406030204" pitchFamily="18" charset="0"/>
                                  <a:cs typeface="Arial" panose="020B0604020202020204" pitchFamily="34" charset="0"/>
                                </a:rPr>
                              </m:ctrlPr>
                            </m:fPr>
                            <m:num>
                              <m:r>
                                <m:rPr>
                                  <m:nor/>
                                </m:rPr>
                                <a:rPr lang="en-GB" sz="1900" b="0" i="0" noProof="0" smtClean="0">
                                  <a:latin typeface="Arial" panose="020B0604020202020204" pitchFamily="34" charset="0"/>
                                  <a:cs typeface="Arial" panose="020B0604020202020204" pitchFamily="34" charset="0"/>
                                </a:rPr>
                                <m:t>1</m:t>
                              </m:r>
                            </m:num>
                            <m:den>
                              <m:r>
                                <m:rPr>
                                  <m:nor/>
                                </m:rPr>
                                <a:rPr lang="en-GB" sz="1900" b="0" i="0" noProof="0" smtClean="0">
                                  <a:latin typeface="Arial" panose="020B0604020202020204" pitchFamily="34" charset="0"/>
                                  <a:cs typeface="Arial" panose="020B0604020202020204" pitchFamily="34" charset="0"/>
                                </a:rPr>
                                <m:t>3</m:t>
                              </m:r>
                            </m:den>
                          </m:f>
                          <m:r>
                            <m:rPr>
                              <m:nor/>
                            </m:rPr>
                            <a:rPr lang="en-GB" sz="1900" i="0" noProof="0" smtClean="0">
                              <a:latin typeface="Arial" panose="020B0604020202020204" pitchFamily="34" charset="0"/>
                              <a:cs typeface="Arial" panose="020B0604020202020204" pitchFamily="34" charset="0"/>
                            </a:rPr>
                            <m:t>​)</m:t>
                          </m:r>
                        </m:num>
                        <m:den>
                          <m:r>
                            <m:rPr>
                              <m:nor/>
                            </m:rPr>
                            <a:rPr lang="en-GB" sz="1900" b="0" i="0" noProof="0" smtClean="0">
                              <a:latin typeface="Arial" panose="020B0604020202020204" pitchFamily="34" charset="0"/>
                              <a:cs typeface="Arial" panose="020B0604020202020204" pitchFamily="34" charset="0"/>
                            </a:rPr>
                            <m:t>1,000</m:t>
                          </m:r>
                        </m:den>
                      </m:f>
                      <m:r>
                        <a:rPr lang="en-GB" sz="19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1900" i="0" noProof="0" smtClean="0">
                          <a:latin typeface="Arial" panose="020B0604020202020204" pitchFamily="34" charset="0"/>
                          <a:cs typeface="Arial" panose="020B0604020202020204" pitchFamily="34" charset="0"/>
                        </a:rPr>
                        <m:t>2.5</m:t>
                      </m:r>
                      <m:r>
                        <m:rPr>
                          <m:nor/>
                        </m:rPr>
                        <a:rPr lang="en-GB" sz="1900" b="0" i="0" noProof="0" smtClean="0">
                          <a:latin typeface="Arial" panose="020B0604020202020204" pitchFamily="34" charset="0"/>
                          <a:cs typeface="Arial" panose="020B0604020202020204" pitchFamily="34" charset="0"/>
                        </a:rPr>
                        <m:t> </m:t>
                      </m:r>
                      <m:r>
                        <m:rPr>
                          <m:nor/>
                        </m:rPr>
                        <a:rPr lang="en-GB" sz="1900" i="0" noProof="0" smtClean="0">
                          <a:latin typeface="Arial" panose="020B0604020202020204" pitchFamily="34" charset="0"/>
                          <a:cs typeface="Arial" panose="020B0604020202020204" pitchFamily="34" charset="0"/>
                        </a:rPr>
                        <m:t>kWh</m:t>
                      </m:r>
                      <m:r>
                        <m:rPr>
                          <m:nor/>
                        </m:rPr>
                        <a:rPr lang="en-GB" sz="1900" b="0" i="0" noProof="0" smtClean="0">
                          <a:latin typeface="Arial" panose="020B0604020202020204" pitchFamily="34" charset="0"/>
                          <a:cs typeface="Arial" panose="020B0604020202020204" pitchFamily="34" charset="0"/>
                        </a:rPr>
                        <m:t>/</m:t>
                      </m:r>
                      <m:r>
                        <m:rPr>
                          <m:nor/>
                        </m:rPr>
                        <a:rPr lang="en-GB" sz="1900" b="0" i="0" noProof="0" smtClean="0">
                          <a:latin typeface="Arial" panose="020B0604020202020204" pitchFamily="34" charset="0"/>
                          <a:cs typeface="Arial" panose="020B0604020202020204" pitchFamily="34" charset="0"/>
                        </a:rPr>
                        <m:t>pers</m:t>
                      </m:r>
                      <m:r>
                        <m:rPr>
                          <m:nor/>
                        </m:rPr>
                        <a:rPr lang="en-GB" sz="1900" b="0" i="0" noProof="0" smtClean="0">
                          <a:latin typeface="Arial" panose="020B0604020202020204" pitchFamily="34" charset="0"/>
                          <a:cs typeface="Arial" panose="020B0604020202020204" pitchFamily="34" charset="0"/>
                        </a:rPr>
                        <m:t>/</m:t>
                      </m:r>
                      <m:r>
                        <m:rPr>
                          <m:nor/>
                        </m:rPr>
                        <a:rPr lang="en-GB" sz="1900" b="0" i="0" noProof="0" smtClean="0">
                          <a:latin typeface="Arial" panose="020B0604020202020204" pitchFamily="34" charset="0"/>
                          <a:cs typeface="Arial" panose="020B0604020202020204" pitchFamily="34" charset="0"/>
                        </a:rPr>
                        <m:t>d</m:t>
                      </m:r>
                      <m:r>
                        <m:rPr>
                          <m:nor/>
                        </m:rPr>
                        <a:rPr lang="en-GB" sz="1900" noProof="0" smtClean="0">
                          <a:latin typeface="Arial" panose="020B0604020202020204" pitchFamily="34" charset="0"/>
                          <a:cs typeface="Arial" panose="020B0604020202020204" pitchFamily="34" charset="0"/>
                        </a:rPr>
                        <m:t>.</m:t>
                      </m:r>
                    </m:oMath>
                  </m:oMathPara>
                </a14:m>
                <a:endParaRPr lang="en-GB" sz="1900" noProof="0" dirty="0">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33029656-007F-75FF-A29A-96F11D5C71AD}"/>
                  </a:ext>
                </a:extLst>
              </p:cNvPr>
              <p:cNvSpPr txBox="1">
                <a:spLocks noRot="1" noChangeAspect="1" noMove="1" noResize="1" noEditPoints="1" noAdjustHandles="1" noChangeArrowheads="1" noChangeShapeType="1" noTextEdit="1"/>
              </p:cNvSpPr>
              <p:nvPr/>
            </p:nvSpPr>
            <p:spPr>
              <a:xfrm>
                <a:off x="501525" y="4825619"/>
                <a:ext cx="9537405" cy="884216"/>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04845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BBE0-2326-8849-1B1C-B0C816863EC3}"/>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B709A6D5-2408-D833-501D-B64C9FA3B365}"/>
              </a:ext>
            </a:extLst>
          </p:cNvPr>
          <p:cNvSpPr/>
          <p:nvPr/>
        </p:nvSpPr>
        <p:spPr>
          <a:xfrm>
            <a:off x="1612138" y="107379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DAB03C8D-8E53-D536-21FE-098BC18233F6}"/>
              </a:ext>
            </a:extLst>
          </p:cNvPr>
          <p:cNvSpPr/>
          <p:nvPr/>
        </p:nvSpPr>
        <p:spPr>
          <a:xfrm>
            <a:off x="1985683" y="552098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EE3DE0C2-9B2A-D579-9F44-6CD929E33127}"/>
              </a:ext>
            </a:extLst>
          </p:cNvPr>
          <p:cNvSpPr txBox="1"/>
          <p:nvPr/>
        </p:nvSpPr>
        <p:spPr>
          <a:xfrm>
            <a:off x="1612137" y="114669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94FF3851-EEE9-C41D-E817-F859116D9AFE}"/>
              </a:ext>
            </a:extLst>
          </p:cNvPr>
          <p:cNvSpPr txBox="1"/>
          <p:nvPr/>
        </p:nvSpPr>
        <p:spPr>
          <a:xfrm>
            <a:off x="2485091" y="678019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E3C450FA-65B9-0128-CF29-749A715D756D}"/>
              </a:ext>
            </a:extLst>
          </p:cNvPr>
          <p:cNvSpPr txBox="1"/>
          <p:nvPr/>
        </p:nvSpPr>
        <p:spPr>
          <a:xfrm>
            <a:off x="6199879" y="678019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F89D319A-7454-B608-0DBF-B7A54CBB8F6E}"/>
              </a:ext>
            </a:extLst>
          </p:cNvPr>
          <p:cNvSpPr txBox="1"/>
          <p:nvPr/>
        </p:nvSpPr>
        <p:spPr>
          <a:xfrm>
            <a:off x="2381621" y="591625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5BF6B31E-CE3E-E2A7-775C-CFF27976896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186</a:t>
            </a:fld>
            <a:endParaRPr lang="en-GB" spc="80" noProof="0" dirty="0"/>
          </a:p>
        </p:txBody>
      </p:sp>
      <p:sp>
        <p:nvSpPr>
          <p:cNvPr id="7" name="Rectangle: Rounded Corners 4">
            <a:extLst>
              <a:ext uri="{FF2B5EF4-FFF2-40B4-BE49-F238E27FC236}">
                <a16:creationId xmlns:a16="http://schemas.microsoft.com/office/drawing/2014/main" id="{5D1F50AA-A3D3-5B7E-AF38-1D920063D8DC}"/>
              </a:ext>
            </a:extLst>
          </p:cNvPr>
          <p:cNvSpPr/>
          <p:nvPr/>
        </p:nvSpPr>
        <p:spPr>
          <a:xfrm>
            <a:off x="5573470" y="635753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AEA33667-4A75-C6A4-A778-107C2A16186C}"/>
              </a:ext>
            </a:extLst>
          </p:cNvPr>
          <p:cNvSpPr txBox="1"/>
          <p:nvPr/>
        </p:nvSpPr>
        <p:spPr>
          <a:xfrm>
            <a:off x="5777357" y="637561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grpSp>
        <p:nvGrpSpPr>
          <p:cNvPr id="11" name="Groupe 10">
            <a:extLst>
              <a:ext uri="{FF2B5EF4-FFF2-40B4-BE49-F238E27FC236}">
                <a16:creationId xmlns:a16="http://schemas.microsoft.com/office/drawing/2014/main" id="{41D6C12D-90E3-0B01-595E-124095F996B4}"/>
              </a:ext>
            </a:extLst>
          </p:cNvPr>
          <p:cNvGrpSpPr/>
          <p:nvPr/>
        </p:nvGrpSpPr>
        <p:grpSpPr>
          <a:xfrm>
            <a:off x="1985682" y="5228745"/>
            <a:ext cx="3132417" cy="276999"/>
            <a:chOff x="1985682" y="5711227"/>
            <a:chExt cx="3132417" cy="276999"/>
          </a:xfrm>
        </p:grpSpPr>
        <p:sp>
          <p:nvSpPr>
            <p:cNvPr id="4" name="Rectangle: Rounded Corners 4">
              <a:extLst>
                <a:ext uri="{FF2B5EF4-FFF2-40B4-BE49-F238E27FC236}">
                  <a16:creationId xmlns:a16="http://schemas.microsoft.com/office/drawing/2014/main" id="{D7BF408F-86A8-7BD2-B2CB-0B72C38A9715}"/>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54C708A6-EABF-0526-5645-90D2073C190F}"/>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811ABD94-6E20-4F60-6BA1-E30CFC8E5A2C}"/>
              </a:ext>
            </a:extLst>
          </p:cNvPr>
          <p:cNvSpPr/>
          <p:nvPr/>
        </p:nvSpPr>
        <p:spPr>
          <a:xfrm>
            <a:off x="5573469" y="603932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79F7A49A-84B0-DE71-D7AF-ECA5949B01C7}"/>
              </a:ext>
            </a:extLst>
          </p:cNvPr>
          <p:cNvSpPr/>
          <p:nvPr/>
        </p:nvSpPr>
        <p:spPr>
          <a:xfrm>
            <a:off x="5573469" y="565841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0F10790F-2C76-BE47-1C9D-AF4B6CCF109C}"/>
              </a:ext>
            </a:extLst>
          </p:cNvPr>
          <p:cNvSpPr txBox="1"/>
          <p:nvPr/>
        </p:nvSpPr>
        <p:spPr>
          <a:xfrm>
            <a:off x="5969407" y="604256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B1FB96A9-7140-613D-86E8-3358555E8A29}"/>
              </a:ext>
            </a:extLst>
          </p:cNvPr>
          <p:cNvSpPr txBox="1"/>
          <p:nvPr/>
        </p:nvSpPr>
        <p:spPr>
          <a:xfrm>
            <a:off x="5956337" y="569868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AB7E0FB7-C5DC-4224-42EB-50214F23C0CA}"/>
              </a:ext>
            </a:extLst>
          </p:cNvPr>
          <p:cNvSpPr/>
          <p:nvPr/>
        </p:nvSpPr>
        <p:spPr>
          <a:xfrm>
            <a:off x="5573468" y="527456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B6225994-D4B3-DC15-6AD0-B7A5CEF655E3}"/>
              </a:ext>
            </a:extLst>
          </p:cNvPr>
          <p:cNvSpPr/>
          <p:nvPr/>
        </p:nvSpPr>
        <p:spPr>
          <a:xfrm>
            <a:off x="5573468" y="4819138"/>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3C1C5F77-3537-0EB7-9350-0815F4ABFE70}"/>
              </a:ext>
            </a:extLst>
          </p:cNvPr>
          <p:cNvSpPr txBox="1"/>
          <p:nvPr/>
        </p:nvSpPr>
        <p:spPr>
          <a:xfrm>
            <a:off x="5720770" y="531943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E0291467-FED6-1B81-2771-901E4585775D}"/>
              </a:ext>
            </a:extLst>
          </p:cNvPr>
          <p:cNvSpPr txBox="1"/>
          <p:nvPr/>
        </p:nvSpPr>
        <p:spPr>
          <a:xfrm>
            <a:off x="5573468" y="488929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931AF80F-EED5-D508-046A-F03A8072C23A}"/>
              </a:ext>
            </a:extLst>
          </p:cNvPr>
          <p:cNvSpPr/>
          <p:nvPr/>
        </p:nvSpPr>
        <p:spPr>
          <a:xfrm>
            <a:off x="1985681" y="401039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ABA6BF84-EDC9-E676-E2AA-BD1772C7F577}"/>
              </a:ext>
            </a:extLst>
          </p:cNvPr>
          <p:cNvSpPr txBox="1"/>
          <p:nvPr/>
        </p:nvSpPr>
        <p:spPr>
          <a:xfrm>
            <a:off x="2381620" y="427477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15824668-FAD9-0D18-04FA-483DB61F35D9}"/>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739B0461-24A9-2397-C33C-CA904209EB45}"/>
              </a:ext>
            </a:extLst>
          </p:cNvPr>
          <p:cNvSpPr/>
          <p:nvPr/>
        </p:nvSpPr>
        <p:spPr>
          <a:xfrm>
            <a:off x="5572550" y="4726429"/>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4693146A-0993-76F9-8792-0689A7A3C110}"/>
              </a:ext>
            </a:extLst>
          </p:cNvPr>
          <p:cNvSpPr txBox="1"/>
          <p:nvPr/>
        </p:nvSpPr>
        <p:spPr>
          <a:xfrm>
            <a:off x="5572550" y="4645602"/>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 </a:t>
            </a:r>
          </a:p>
        </p:txBody>
      </p:sp>
      <p:grpSp>
        <p:nvGrpSpPr>
          <p:cNvPr id="21" name="Groupe 20">
            <a:extLst>
              <a:ext uri="{FF2B5EF4-FFF2-40B4-BE49-F238E27FC236}">
                <a16:creationId xmlns:a16="http://schemas.microsoft.com/office/drawing/2014/main" id="{DF218C9B-63F1-6E28-0632-FAC7337DE7E9}"/>
              </a:ext>
            </a:extLst>
          </p:cNvPr>
          <p:cNvGrpSpPr/>
          <p:nvPr/>
        </p:nvGrpSpPr>
        <p:grpSpPr>
          <a:xfrm>
            <a:off x="1985681" y="3718153"/>
            <a:ext cx="3132417" cy="276999"/>
            <a:chOff x="1985682" y="5711227"/>
            <a:chExt cx="3132417" cy="276999"/>
          </a:xfrm>
        </p:grpSpPr>
        <p:sp>
          <p:nvSpPr>
            <p:cNvPr id="23" name="Rectangle: Rounded Corners 4">
              <a:extLst>
                <a:ext uri="{FF2B5EF4-FFF2-40B4-BE49-F238E27FC236}">
                  <a16:creationId xmlns:a16="http://schemas.microsoft.com/office/drawing/2014/main" id="{C75D9391-88BA-F8F0-6E5E-68426E7FD424}"/>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8E3245EF-0C98-0C61-B041-832574979363}"/>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Rectangle: Rounded Corners 4">
            <a:extLst>
              <a:ext uri="{FF2B5EF4-FFF2-40B4-BE49-F238E27FC236}">
                <a16:creationId xmlns:a16="http://schemas.microsoft.com/office/drawing/2014/main" id="{EEB5F429-AF39-2CF5-DC9B-48B77120084F}"/>
              </a:ext>
            </a:extLst>
          </p:cNvPr>
          <p:cNvSpPr/>
          <p:nvPr/>
        </p:nvSpPr>
        <p:spPr>
          <a:xfrm>
            <a:off x="5573469" y="4412659"/>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TextBox 8">
            <a:extLst>
              <a:ext uri="{FF2B5EF4-FFF2-40B4-BE49-F238E27FC236}">
                <a16:creationId xmlns:a16="http://schemas.microsoft.com/office/drawing/2014/main" id="{6E24DDC5-5CA8-6E1A-265B-381D665ADC07}"/>
              </a:ext>
            </a:extLst>
          </p:cNvPr>
          <p:cNvSpPr txBox="1"/>
          <p:nvPr/>
        </p:nvSpPr>
        <p:spPr>
          <a:xfrm>
            <a:off x="5969407" y="4415904"/>
            <a:ext cx="2340538" cy="276999"/>
          </a:xfrm>
          <a:prstGeom prst="rect">
            <a:avLst/>
          </a:prstGeom>
          <a:noFill/>
        </p:spPr>
        <p:txBody>
          <a:bodyPr wrap="square" rtlCol="0">
            <a:spAutoFit/>
          </a:bodyPr>
          <a:lstStyle/>
          <a:p>
            <a:pPr algn="ctr"/>
            <a:r>
              <a:rPr lang="en-GB" sz="1200" noProof="0" dirty="0"/>
              <a:t>Offshore wind: </a:t>
            </a:r>
            <a:r>
              <a:rPr lang="en-GB" sz="1200" b="1" noProof="0" dirty="0"/>
              <a:t>4.5 kWh/pers/d</a:t>
            </a:r>
          </a:p>
        </p:txBody>
      </p:sp>
      <p:sp>
        <p:nvSpPr>
          <p:cNvPr id="35" name="Rectangle: Rounded Corners 4">
            <a:extLst>
              <a:ext uri="{FF2B5EF4-FFF2-40B4-BE49-F238E27FC236}">
                <a16:creationId xmlns:a16="http://schemas.microsoft.com/office/drawing/2014/main" id="{BE480378-4F40-E8C0-C7A0-F90E7DA277AA}"/>
              </a:ext>
            </a:extLst>
          </p:cNvPr>
          <p:cNvSpPr/>
          <p:nvPr/>
        </p:nvSpPr>
        <p:spPr>
          <a:xfrm>
            <a:off x="1985679" y="3577416"/>
            <a:ext cx="3132417" cy="105110"/>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86D5C64A-3ABD-705C-D7C1-337CEA58D3A4}"/>
              </a:ext>
            </a:extLst>
          </p:cNvPr>
          <p:cNvSpPr txBox="1"/>
          <p:nvPr/>
        </p:nvSpPr>
        <p:spPr>
          <a:xfrm>
            <a:off x="952705" y="3497019"/>
            <a:ext cx="5347504" cy="261610"/>
          </a:xfrm>
          <a:prstGeom prst="rect">
            <a:avLst/>
          </a:prstGeom>
          <a:noFill/>
        </p:spPr>
        <p:txBody>
          <a:bodyPr wrap="square">
            <a:spAutoFit/>
          </a:bodyPr>
          <a:lstStyle/>
          <a:p>
            <a:pPr algn="ctr"/>
            <a:r>
              <a:rPr lang="en-GB" sz="1050" noProof="0" dirty="0">
                <a:highlight>
                  <a:srgbClr val="F2DCDB"/>
                </a:highlight>
              </a:rPr>
              <a:t>Appliances: </a:t>
            </a:r>
            <a:r>
              <a:rPr lang="en-GB" sz="1050" b="1" noProof="0" dirty="0">
                <a:highlight>
                  <a:srgbClr val="F2DCDB"/>
                </a:highlight>
              </a:rPr>
              <a:t>2.5 kWh/pers/d</a:t>
            </a:r>
          </a:p>
        </p:txBody>
      </p:sp>
    </p:spTree>
    <p:extLst>
      <p:ext uri="{BB962C8B-B14F-4D97-AF65-F5344CB8AC3E}">
        <p14:creationId xmlns:p14="http://schemas.microsoft.com/office/powerpoint/2010/main" val="37307030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0B02A85-7E7B-B581-979D-031C0DDA46C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187</a:t>
            </a:fld>
            <a:endParaRPr lang="en-GB" spc="80" noProof="0" dirty="0"/>
          </a:p>
        </p:txBody>
      </p:sp>
      <p:sp>
        <p:nvSpPr>
          <p:cNvPr id="4" name="TextBox 19">
            <a:extLst>
              <a:ext uri="{FF2B5EF4-FFF2-40B4-BE49-F238E27FC236}">
                <a16:creationId xmlns:a16="http://schemas.microsoft.com/office/drawing/2014/main" id="{278F4877-DCC8-3804-BC3C-E6FB3508990F}"/>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Myth conceptions</a:t>
            </a:r>
          </a:p>
        </p:txBody>
      </p:sp>
      <p:sp>
        <p:nvSpPr>
          <p:cNvPr id="11" name="ZoneTexte 10">
            <a:extLst>
              <a:ext uri="{FF2B5EF4-FFF2-40B4-BE49-F238E27FC236}">
                <a16:creationId xmlns:a16="http://schemas.microsoft.com/office/drawing/2014/main" id="{281896C1-4426-F9CB-00DF-B096AF90256E}"/>
              </a:ext>
            </a:extLst>
          </p:cNvPr>
          <p:cNvSpPr txBox="1"/>
          <p:nvPr/>
        </p:nvSpPr>
        <p:spPr>
          <a:xfrm>
            <a:off x="1583331" y="3520117"/>
            <a:ext cx="7526736" cy="1015663"/>
          </a:xfrm>
          <a:prstGeom prst="rect">
            <a:avLst/>
          </a:prstGeom>
          <a:noFill/>
        </p:spPr>
        <p:txBody>
          <a:bodyPr wrap="square">
            <a:spAutoFit/>
          </a:bodyPr>
          <a:lstStyle/>
          <a:p>
            <a:pPr algn="just"/>
            <a:r>
              <a:rPr lang="en-GB" sz="2000" noProof="0" dirty="0">
                <a:solidFill>
                  <a:schemeClr val="tx1"/>
                </a:solidFill>
                <a:latin typeface="Arial" panose="020B0604020202020204" pitchFamily="34" charset="0"/>
                <a:cs typeface="Arial" panose="020B0604020202020204" pitchFamily="34" charset="0"/>
              </a:rPr>
              <a:t>T</a:t>
            </a: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here is no point in my switching off lights, TVs, and phone chargers during the winter. The “wasted” energy they put out heats my home, so it is not wasted.</a:t>
            </a:r>
          </a:p>
        </p:txBody>
      </p:sp>
      <p:sp>
        <p:nvSpPr>
          <p:cNvPr id="9" name="ZoneTexte 8">
            <a:extLst>
              <a:ext uri="{FF2B5EF4-FFF2-40B4-BE49-F238E27FC236}">
                <a16:creationId xmlns:a16="http://schemas.microsoft.com/office/drawing/2014/main" id="{BF2BACA3-8CBA-F443-C377-B471EBDF5BFF}"/>
              </a:ext>
            </a:extLst>
          </p:cNvPr>
          <p:cNvSpPr txBox="1"/>
          <p:nvPr/>
        </p:nvSpPr>
        <p:spPr>
          <a:xfrm>
            <a:off x="560729" y="1354060"/>
            <a:ext cx="5347504" cy="400110"/>
          </a:xfrm>
          <a:prstGeom prst="rect">
            <a:avLst/>
          </a:prstGeom>
          <a:noFill/>
        </p:spPr>
        <p:txBody>
          <a:bodyPr wrap="square">
            <a:spAutoFit/>
          </a:bodyPr>
          <a:lstStyle/>
          <a:p>
            <a:pPr marL="12700">
              <a:lnSpc>
                <a:spcPct val="100000"/>
              </a:lnSpc>
              <a:spcBef>
                <a:spcPts val="130"/>
              </a:spcBef>
            </a:pPr>
            <a:r>
              <a:rPr lang="en-GB" sz="2000" noProof="0" dirty="0">
                <a:latin typeface="Arial" panose="020B0604020202020204" pitchFamily="34" charset="0"/>
                <a:cs typeface="Arial" panose="020B0604020202020204" pitchFamily="34" charset="0"/>
              </a:rPr>
              <a:t>How should </a:t>
            </a:r>
            <a:r>
              <a:rPr lang="en-GB" sz="2000" dirty="0">
                <a:latin typeface="Arial" panose="020B0604020202020204" pitchFamily="34" charset="0"/>
                <a:cs typeface="Arial" panose="020B0604020202020204" pitchFamily="34" charset="0"/>
              </a:rPr>
              <a:t>y</a:t>
            </a:r>
            <a:r>
              <a:rPr lang="en-GB" sz="2000" noProof="0" dirty="0">
                <a:latin typeface="Arial" panose="020B0604020202020204" pitchFamily="34" charset="0"/>
                <a:cs typeface="Arial" panose="020B0604020202020204" pitchFamily="34" charset="0"/>
              </a:rPr>
              <a:t>ou respond to people who say:</a:t>
            </a:r>
          </a:p>
        </p:txBody>
      </p:sp>
      <p:sp>
        <p:nvSpPr>
          <p:cNvPr id="3" name="Speech Bubble: Rectangle with Corners Rounded 9">
            <a:extLst>
              <a:ext uri="{FF2B5EF4-FFF2-40B4-BE49-F238E27FC236}">
                <a16:creationId xmlns:a16="http://schemas.microsoft.com/office/drawing/2014/main" id="{32B59C7D-F655-F627-6092-2589D2DC33A0}"/>
              </a:ext>
            </a:extLst>
          </p:cNvPr>
          <p:cNvSpPr/>
          <p:nvPr/>
        </p:nvSpPr>
        <p:spPr>
          <a:xfrm>
            <a:off x="1126676" y="2841477"/>
            <a:ext cx="8440048" cy="2349796"/>
          </a:xfrm>
          <a:custGeom>
            <a:avLst>
              <a:gd name="f0" fmla="val 3579"/>
              <a:gd name="f1" fmla="val 2698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80DB7D6-2B44-720C-7216-421F196BB73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188</a:t>
            </a:fld>
            <a:endParaRPr lang="en-GB" spc="80" noProof="0" dirty="0"/>
          </a:p>
        </p:txBody>
      </p:sp>
      <p:sp>
        <p:nvSpPr>
          <p:cNvPr id="3" name="TextBox 19">
            <a:extLst>
              <a:ext uri="{FF2B5EF4-FFF2-40B4-BE49-F238E27FC236}">
                <a16:creationId xmlns:a16="http://schemas.microsoft.com/office/drawing/2014/main" id="{653AF05F-37E7-AE13-1C90-5FC6D7FBFD4D}"/>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A typical good answer</a:t>
            </a:r>
          </a:p>
        </p:txBody>
      </p:sp>
      <p:sp>
        <p:nvSpPr>
          <p:cNvPr id="6" name="ZoneTexte 5">
            <a:extLst>
              <a:ext uri="{FF2B5EF4-FFF2-40B4-BE49-F238E27FC236}">
                <a16:creationId xmlns:a16="http://schemas.microsoft.com/office/drawing/2014/main" id="{2280141B-C13E-5F09-DFE4-26B81B3D811C}"/>
              </a:ext>
            </a:extLst>
          </p:cNvPr>
          <p:cNvSpPr txBox="1"/>
          <p:nvPr/>
        </p:nvSpPr>
        <p:spPr>
          <a:xfrm>
            <a:off x="560729" y="1512665"/>
            <a:ext cx="9571610" cy="5478423"/>
          </a:xfrm>
          <a:prstGeom prst="rect">
            <a:avLst/>
          </a:prstGeom>
          <a:noFill/>
        </p:spPr>
        <p:txBody>
          <a:bodyPr wrap="square">
            <a:spAutoFit/>
          </a:bodyPr>
          <a:lstStyle/>
          <a:p>
            <a:pPr algn="just"/>
            <a:r>
              <a:rPr lang="en-GB" sz="2000" noProof="0" dirty="0"/>
              <a:t>Case 1: The home is heated by electricity directly converted into heat, such as with ordinary bar fires or blower heaters.</a:t>
            </a:r>
          </a:p>
          <a:p>
            <a:pPr algn="just"/>
            <a:endParaRPr lang="en-GB" sz="1000" noProof="0" dirty="0"/>
          </a:p>
          <a:p>
            <a:pPr algn="just"/>
            <a:r>
              <a:rPr lang="en-GB" sz="2000" noProof="0" dirty="0"/>
              <a:t>“In this case, you are right — but it might be a good idea to consider changing your heating system.”</a:t>
            </a:r>
          </a:p>
          <a:p>
            <a:pPr algn="just"/>
            <a:endParaRPr lang="en-GB" sz="3000" noProof="0" dirty="0"/>
          </a:p>
          <a:p>
            <a:pPr algn="just"/>
            <a:r>
              <a:rPr lang="en-GB" sz="2000" noProof="0" dirty="0"/>
              <a:t>Case 2: The home is heated by electricity but uses heat pumps.</a:t>
            </a:r>
          </a:p>
          <a:p>
            <a:pPr algn="just"/>
            <a:endParaRPr lang="en-GB" sz="1000" noProof="0" dirty="0"/>
          </a:p>
          <a:p>
            <a:pPr algn="just"/>
            <a:r>
              <a:rPr lang="en-GB" sz="2000" noProof="0" dirty="0"/>
              <a:t>“Since heat pumps deliver 3 to 4 units of heat for every unit of electricity, it makes sense to switch off other electric appliances to optimise energy usage.”</a:t>
            </a:r>
          </a:p>
          <a:p>
            <a:pPr algn="just"/>
            <a:endParaRPr lang="en-GB" sz="3000" noProof="0" dirty="0"/>
          </a:p>
          <a:p>
            <a:pPr algn="just"/>
            <a:r>
              <a:rPr lang="en-GB" sz="2000" noProof="0" dirty="0"/>
              <a:t>Case 3: The home is heated by fossil fuels or biofuels.</a:t>
            </a:r>
          </a:p>
          <a:p>
            <a:pPr algn="just"/>
            <a:endParaRPr lang="en-GB" sz="1000" noProof="0" dirty="0"/>
          </a:p>
          <a:p>
            <a:pPr algn="just"/>
            <a:r>
              <a:rPr lang="en-GB" sz="2000" noProof="0" dirty="0"/>
              <a:t>“It is probably better to switch off electric appliances in this situation. Indeed, around 90% of the energy in fossil fuels can be turned into heat for the home. In contrast, when fuel is burned in a power station to generate electricity, only about 50% of the energy is converted into electricity, with an additional 8% lost during transmission.”</a:t>
            </a:r>
          </a:p>
        </p:txBody>
      </p:sp>
    </p:spTree>
    <p:extLst>
      <p:ext uri="{BB962C8B-B14F-4D97-AF65-F5344CB8AC3E}">
        <p14:creationId xmlns:p14="http://schemas.microsoft.com/office/powerpoint/2010/main" val="4849699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D66F-CBE6-B7FA-5581-CBAFA8AFE0C2}"/>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1452A981-888F-D087-AE82-98FDB84A70F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71"/>
          <a:stretch/>
        </p:blipFill>
        <p:spPr bwMode="auto">
          <a:xfrm>
            <a:off x="2715771" y="3964880"/>
            <a:ext cx="5261843"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C9B21981-0804-AFD7-37AE-07DD96DB881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400B5226-80E5-A0CD-B241-5B41DE4F5FA1}"/>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1D703010-6C0F-CCEF-8476-0B6D1873EAB0}"/>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13 – </a:t>
            </a:r>
            <a:r>
              <a:rPr lang="en-GB" sz="2800" b="1" spc="30" noProof="0" dirty="0">
                <a:latin typeface="Arial"/>
                <a:cs typeface="Arial"/>
              </a:rPr>
              <a:t>Wave energy</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AA5879E3-E970-C501-860C-0E31A8ABF453}"/>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B2EB0468-8727-2E77-72BF-6EC7059D4CB6}"/>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4" name="Rectangle 13">
            <a:extLst>
              <a:ext uri="{FF2B5EF4-FFF2-40B4-BE49-F238E27FC236}">
                <a16:creationId xmlns:a16="http://schemas.microsoft.com/office/drawing/2014/main" id="{201150E3-06A2-784B-C9DD-6BCFB7B2182C}"/>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4">
            <a:extLst>
              <a:ext uri="{FF2B5EF4-FFF2-40B4-BE49-F238E27FC236}">
                <a16:creationId xmlns:a16="http://schemas.microsoft.com/office/drawing/2014/main" id="{322BCD2F-0FC7-87AA-F16E-4E60E997373E}"/>
              </a:ext>
            </a:extLst>
          </p:cNvPr>
          <p:cNvSpPr txBox="1"/>
          <p:nvPr/>
        </p:nvSpPr>
        <p:spPr>
          <a:xfrm>
            <a:off x="3079708" y="7341362"/>
            <a:ext cx="4897906" cy="216906"/>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16863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389F4D-4903-C140-EB45-A94F578D727D}"/>
              </a:ext>
            </a:extLst>
          </p:cNvPr>
          <p:cNvSpPr txBox="1"/>
          <p:nvPr/>
        </p:nvSpPr>
        <p:spPr>
          <a:xfrm>
            <a:off x="589582" y="1048901"/>
            <a:ext cx="9542757" cy="1323439"/>
          </a:xfrm>
          <a:prstGeom prst="rect">
            <a:avLst/>
          </a:prstGeom>
          <a:noFill/>
        </p:spPr>
        <p:txBody>
          <a:bodyPr wrap="square">
            <a:spAutoFit/>
          </a:bodyPr>
          <a:lstStyle/>
          <a:p>
            <a:pPr algn="just"/>
            <a:r>
              <a:rPr lang="en-GB" sz="2000" noProof="0" dirty="0"/>
              <a:t>The Intergovernmental Panel on Climate Change (IPCC) was established in 1988. The main mission of the IPCC is to assess, in an unbiased and scientific way, the available information on climate change, its potential impacts, and strategies for reducing it.</a:t>
            </a:r>
            <a:endParaRPr lang="en-GB" sz="2000" spc="30" noProof="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146D41-BB92-6F31-B629-EC5A8C4B2DE5}"/>
              </a:ext>
            </a:extLst>
          </p:cNvPr>
          <p:cNvSpPr txBox="1"/>
          <p:nvPr/>
        </p:nvSpPr>
        <p:spPr>
          <a:xfrm>
            <a:off x="589582" y="2557509"/>
            <a:ext cx="3469952" cy="37856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Their reports are created by scientists from around the world and provide a crucial factual foundation for international negotiations.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The Paris Agreement, signed at the 21st meeting of the Conference of the Parties (COP21) in 2015, is heavily influenced by the IPCC’s reports.</a:t>
            </a:r>
          </a:p>
        </p:txBody>
      </p:sp>
      <p:sp>
        <p:nvSpPr>
          <p:cNvPr id="2" name="TextBox 3">
            <a:extLst>
              <a:ext uri="{FF2B5EF4-FFF2-40B4-BE49-F238E27FC236}">
                <a16:creationId xmlns:a16="http://schemas.microsoft.com/office/drawing/2014/main" id="{084B4EF3-9C77-89FA-2E12-920A42371B08}"/>
              </a:ext>
            </a:extLst>
          </p:cNvPr>
          <p:cNvSpPr txBox="1"/>
          <p:nvPr/>
        </p:nvSpPr>
        <p:spPr>
          <a:xfrm>
            <a:off x="589583" y="349890"/>
            <a:ext cx="10003389" cy="461665"/>
          </a:xfrm>
          <a:prstGeom prst="rect">
            <a:avLst/>
          </a:prstGeom>
          <a:noFill/>
        </p:spPr>
        <p:txBody>
          <a:bodyPr wrap="square">
            <a:spAutoFit/>
          </a:bodyPr>
          <a:lstStyle/>
          <a:p>
            <a:r>
              <a:rPr lang="en-GB" sz="2400" b="1" spc="30" noProof="0" dirty="0">
                <a:latin typeface="Arial" panose="020B0604020202020204" pitchFamily="34" charset="0"/>
                <a:cs typeface="Arial" panose="020B0604020202020204" pitchFamily="34" charset="0"/>
              </a:rPr>
              <a:t>Purpose of the IPCC</a:t>
            </a:r>
            <a:r>
              <a:rPr lang="en-GB" sz="2400" spc="30" noProof="0" dirty="0">
                <a:latin typeface="Arial" panose="020B0604020202020204" pitchFamily="34" charset="0"/>
                <a:cs typeface="Arial" panose="020B0604020202020204" pitchFamily="34" charset="0"/>
              </a:rPr>
              <a:t> </a:t>
            </a:r>
            <a:endParaRPr lang="en-GB" sz="2400" b="1" spc="30" noProof="0" dirty="0">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7B11C289-3A71-1C6C-A2D6-EB5D97E9552D}"/>
              </a:ext>
            </a:extLst>
          </p:cNvPr>
          <p:cNvGrpSpPr/>
          <p:nvPr/>
        </p:nvGrpSpPr>
        <p:grpSpPr>
          <a:xfrm>
            <a:off x="4504675" y="2418773"/>
            <a:ext cx="5202035" cy="5026590"/>
            <a:chOff x="4695589" y="2458965"/>
            <a:chExt cx="5202035" cy="5026590"/>
          </a:xfrm>
        </p:grpSpPr>
        <p:pic>
          <p:nvPicPr>
            <p:cNvPr id="1026" name="Picture 2" descr="Image">
              <a:extLst>
                <a:ext uri="{FF2B5EF4-FFF2-40B4-BE49-F238E27FC236}">
                  <a16:creationId xmlns:a16="http://schemas.microsoft.com/office/drawing/2014/main" id="{67042201-D25F-0DFB-79F9-CC908D59E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13"/>
            <a:stretch/>
          </p:blipFill>
          <p:spPr bwMode="auto">
            <a:xfrm>
              <a:off x="4984246" y="2643439"/>
              <a:ext cx="4644816" cy="43235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DC9947-4AEC-E5E6-430B-992960343D8D}"/>
                </a:ext>
              </a:extLst>
            </p:cNvPr>
            <p:cNvSpPr txBox="1"/>
            <p:nvPr/>
          </p:nvSpPr>
          <p:spPr>
            <a:xfrm>
              <a:off x="4695589" y="7177778"/>
              <a:ext cx="5202035" cy="307777"/>
            </a:xfrm>
            <a:prstGeom prst="rect">
              <a:avLst/>
            </a:prstGeom>
            <a:noFill/>
          </p:spPr>
          <p:txBody>
            <a:bodyPr wrap="square">
              <a:spAutoFit/>
            </a:bodyPr>
            <a:lstStyle/>
            <a:p>
              <a:pPr algn="ctr"/>
              <a:r>
                <a:rPr lang="en-GB" sz="1400" b="0" i="1" u="none" strike="noStrike" noProof="0" dirty="0">
                  <a:solidFill>
                    <a:srgbClr val="0F1419"/>
                  </a:solidFill>
                  <a:effectLst/>
                  <a:latin typeface="Arial" panose="020B0604020202020204" pitchFamily="34" charset="0"/>
                  <a:cs typeface="Arial" panose="020B0604020202020204" pitchFamily="34" charset="0"/>
                </a:rPr>
                <a:t>Key points of the Paris climate agreement.</a:t>
              </a:r>
              <a:r>
                <a:rPr lang="en-GB" sz="1400" b="1" baseline="30000" noProof="0" dirty="0">
                  <a:solidFill>
                    <a:srgbClr val="05103E"/>
                  </a:solidFill>
                  <a:effectLst/>
                  <a:latin typeface="+mj-lt"/>
                </a:rPr>
                <a:t>1</a:t>
              </a:r>
              <a:endParaRPr lang="en-GB" sz="1400" i="1" noProof="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0D02502-0C90-B010-C7FB-F06CDBF9DB02}"/>
                </a:ext>
              </a:extLst>
            </p:cNvPr>
            <p:cNvSpPr/>
            <p:nvPr/>
          </p:nvSpPr>
          <p:spPr>
            <a:xfrm>
              <a:off x="4695589" y="2458965"/>
              <a:ext cx="5202035" cy="465527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Slide Number Placeholder 6">
            <a:extLst>
              <a:ext uri="{FF2B5EF4-FFF2-40B4-BE49-F238E27FC236}">
                <a16:creationId xmlns:a16="http://schemas.microsoft.com/office/drawing/2014/main" id="{EBA99FF3-CDC1-3028-07B8-AAB0A9EE33B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a:t>
            </a:fld>
            <a:endParaRPr lang="en-GB" spc="80" noProof="0" dirty="0"/>
          </a:p>
        </p:txBody>
      </p:sp>
      <p:sp>
        <p:nvSpPr>
          <p:cNvPr id="8" name="ZoneTexte 7">
            <a:extLst>
              <a:ext uri="{FF2B5EF4-FFF2-40B4-BE49-F238E27FC236}">
                <a16:creationId xmlns:a16="http://schemas.microsoft.com/office/drawing/2014/main" id="{C9075311-709D-718A-360B-F315EDD943F1}"/>
              </a:ext>
            </a:extLst>
          </p:cNvPr>
          <p:cNvSpPr txBox="1"/>
          <p:nvPr/>
        </p:nvSpPr>
        <p:spPr>
          <a:xfrm>
            <a:off x="29360" y="7691238"/>
            <a:ext cx="655231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5 Charts that explain the Paris Climate Agreement. (2016, October 16). World Economic Forum.</a:t>
            </a:r>
            <a:endParaRPr lang="en-GB" sz="1100" noProof="0" dirty="0">
              <a:latin typeface="+mj-lt"/>
            </a:endParaRPr>
          </a:p>
        </p:txBody>
      </p:sp>
    </p:spTree>
    <p:extLst>
      <p:ext uri="{BB962C8B-B14F-4D97-AF65-F5344CB8AC3E}">
        <p14:creationId xmlns:p14="http://schemas.microsoft.com/office/powerpoint/2010/main" val="36812474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799D8AA1-CF4C-C155-D3EA-930BD9860904}"/>
              </a:ext>
            </a:extLst>
          </p:cNvPr>
          <p:cNvSpPr txBox="1"/>
          <p:nvPr/>
        </p:nvSpPr>
        <p:spPr>
          <a:xfrm>
            <a:off x="2409023" y="7176164"/>
            <a:ext cx="5875020" cy="307777"/>
          </a:xfrm>
          <a:prstGeom prst="rect">
            <a:avLst/>
          </a:prstGeom>
          <a:noFill/>
        </p:spPr>
        <p:txBody>
          <a:bodyPr wrap="square">
            <a:spAutoFit/>
          </a:bodyPr>
          <a:lstStyle/>
          <a:p>
            <a:pPr algn="ctr"/>
            <a:r>
              <a:rPr lang="en-GB" sz="1400" i="1" noProof="0" dirty="0"/>
              <a:t>Sun makes wind and wind makes waves.</a:t>
            </a:r>
          </a:p>
        </p:txBody>
      </p:sp>
      <p:sp>
        <p:nvSpPr>
          <p:cNvPr id="2" name="Slide Number Placeholder 6">
            <a:extLst>
              <a:ext uri="{FF2B5EF4-FFF2-40B4-BE49-F238E27FC236}">
                <a16:creationId xmlns:a16="http://schemas.microsoft.com/office/drawing/2014/main" id="{8079CEDC-912B-1E02-4D0F-9DBE858946C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190</a:t>
            </a:fld>
            <a:endParaRPr lang="en-GB" spc="80" noProof="0" dirty="0"/>
          </a:p>
        </p:txBody>
      </p:sp>
      <p:sp>
        <p:nvSpPr>
          <p:cNvPr id="6" name="ZoneTexte 5">
            <a:extLst>
              <a:ext uri="{FF2B5EF4-FFF2-40B4-BE49-F238E27FC236}">
                <a16:creationId xmlns:a16="http://schemas.microsoft.com/office/drawing/2014/main" id="{9F796F18-88E8-0208-6E3D-A6E9D279B8A8}"/>
              </a:ext>
            </a:extLst>
          </p:cNvPr>
          <p:cNvSpPr txBox="1"/>
          <p:nvPr/>
        </p:nvSpPr>
        <p:spPr>
          <a:xfrm>
            <a:off x="560729" y="1206775"/>
            <a:ext cx="9571610" cy="3785652"/>
          </a:xfrm>
          <a:prstGeom prst="rect">
            <a:avLst/>
          </a:prstGeom>
          <a:noFill/>
        </p:spPr>
        <p:txBody>
          <a:bodyPr wrap="square">
            <a:spAutoFit/>
          </a:bodyPr>
          <a:lstStyle/>
          <a:p>
            <a:pPr algn="just"/>
            <a:r>
              <a:rPr lang="en-GB" sz="2000" noProof="0" dirty="0"/>
              <a:t>Most of the sunlight that reaches our planet is absorbed by the oceans, warming the water. This warmed water then heats the air above it, leading to the production of water vapor. As the warm air rises, it eventually cools, causing the water vapor to condense and form clouds, ultimately resulting in rainfall.</a:t>
            </a:r>
          </a:p>
          <a:p>
            <a:pPr algn="just"/>
            <a:endParaRPr lang="en-GB" sz="1000" noProof="0" dirty="0"/>
          </a:p>
          <a:p>
            <a:pPr algn="just"/>
            <a:r>
              <a:rPr lang="en-GB" sz="2000" noProof="0" dirty="0"/>
              <a:t>As the air ascends to its highest point, it is further cooled by the cold of space. This cooled air then sinks back down, creating large convection rolls that circulate the air. From our perspective on the surface, these convection rolls are responsible for generating wind. Wind, therefore, can be considered a form of second-hand solar energy.</a:t>
            </a:r>
          </a:p>
          <a:p>
            <a:pPr algn="just"/>
            <a:endParaRPr lang="en-GB" sz="1000" noProof="0" dirty="0"/>
          </a:p>
          <a:p>
            <a:pPr algn="just"/>
            <a:r>
              <a:rPr lang="en-GB" sz="2000" noProof="0" dirty="0"/>
              <a:t>When wind blows across open water, it generates waves. Consequently, waves can be viewed as third-hand solar energy.</a:t>
            </a:r>
          </a:p>
        </p:txBody>
      </p:sp>
      <p:grpSp>
        <p:nvGrpSpPr>
          <p:cNvPr id="10" name="Groupe 9">
            <a:extLst>
              <a:ext uri="{FF2B5EF4-FFF2-40B4-BE49-F238E27FC236}">
                <a16:creationId xmlns:a16="http://schemas.microsoft.com/office/drawing/2014/main" id="{30FF0664-7505-0BA3-0374-3F065C621CDD}"/>
              </a:ext>
            </a:extLst>
          </p:cNvPr>
          <p:cNvGrpSpPr/>
          <p:nvPr/>
        </p:nvGrpSpPr>
        <p:grpSpPr>
          <a:xfrm>
            <a:off x="2409024" y="5338979"/>
            <a:ext cx="5875020" cy="1771433"/>
            <a:chOff x="3278096" y="5865879"/>
            <a:chExt cx="5875020" cy="1771433"/>
          </a:xfrm>
        </p:grpSpPr>
        <p:pic>
          <p:nvPicPr>
            <p:cNvPr id="14" name="Picture 2" descr="Diagram illustrating the conversion of solar radiation energy to wind energy to wave energy">
              <a:extLst>
                <a:ext uri="{FF2B5EF4-FFF2-40B4-BE49-F238E27FC236}">
                  <a16:creationId xmlns:a16="http://schemas.microsoft.com/office/drawing/2014/main" id="{FB0C2018-B768-9B54-2E0B-B24820568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93" b="29958"/>
            <a:stretch/>
          </p:blipFill>
          <p:spPr bwMode="auto">
            <a:xfrm>
              <a:off x="3500981" y="6010720"/>
              <a:ext cx="5429250" cy="12130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agram illustrating the conversion of solar radiation energy to wind energy to wave energy">
              <a:extLst>
                <a:ext uri="{FF2B5EF4-FFF2-40B4-BE49-F238E27FC236}">
                  <a16:creationId xmlns:a16="http://schemas.microsoft.com/office/drawing/2014/main" id="{BD30D811-69A7-C46F-AB5A-45FCCA6BA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67" b="71331"/>
            <a:stretch/>
          </p:blipFill>
          <p:spPr bwMode="auto">
            <a:xfrm>
              <a:off x="3472406" y="7134610"/>
              <a:ext cx="5429250" cy="4001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87E872-4BD3-89E8-8D00-A8426B32E7C5}"/>
                </a:ext>
              </a:extLst>
            </p:cNvPr>
            <p:cNvSpPr/>
            <p:nvPr/>
          </p:nvSpPr>
          <p:spPr>
            <a:xfrm>
              <a:off x="3278096" y="5865879"/>
              <a:ext cx="5875020" cy="177143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2" name="TextBox 19">
            <a:extLst>
              <a:ext uri="{FF2B5EF4-FFF2-40B4-BE49-F238E27FC236}">
                <a16:creationId xmlns:a16="http://schemas.microsoft.com/office/drawing/2014/main" id="{59855E8A-6DBB-4D16-91FB-C38AE1B00B0D}"/>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t>Understanding wave generation (1/2)</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A4261E9-8CCD-B513-4BEC-71F8526BC0D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191</a:t>
            </a:fld>
            <a:endParaRPr lang="en-GB" spc="80" noProof="0"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84C6039-8CEF-9C77-65A6-9FE540A773F9}"/>
                  </a:ext>
                </a:extLst>
              </p:cNvPr>
              <p:cNvSpPr txBox="1"/>
              <p:nvPr/>
            </p:nvSpPr>
            <p:spPr>
              <a:xfrm>
                <a:off x="560895" y="1001406"/>
                <a:ext cx="9571610" cy="6747103"/>
              </a:xfrm>
              <a:prstGeom prst="rect">
                <a:avLst/>
              </a:prstGeom>
              <a:noFill/>
            </p:spPr>
            <p:txBody>
              <a:bodyPr wrap="square">
                <a:spAutoFit/>
              </a:bodyPr>
              <a:lstStyle/>
              <a:p>
                <a:pPr algn="just"/>
                <a:r>
                  <a:rPr lang="en-GB" sz="2000" noProof="0" dirty="0"/>
                  <a:t>In open water, waves are generated when the wind speed exceeds approximately 0.5 m/s. The longer the wind blows and the larger the expanse of water it travels across, the higher the waves that form. The continuous energy transfer from the wind to the water surface builds up wave height over time.</a:t>
                </a:r>
              </a:p>
              <a:p>
                <a:pPr algn="just"/>
                <a:endParaRPr lang="en-GB" sz="1000" noProof="0" dirty="0"/>
              </a:p>
              <a:p>
                <a:pPr algn="just"/>
                <a:r>
                  <a:rPr lang="en-GB" sz="2000" noProof="0" dirty="0"/>
                  <a:t>As the wind continues to interact with the water, the speed of the waves eventually matches the speed of the wind. At this point, the wave system becomes fully developed, meaning no further increase in wave height occurs despite continued wind activity.</a:t>
                </a:r>
              </a:p>
              <a:p>
                <a:pPr algn="just"/>
                <a:endParaRPr lang="en-GB" sz="1000" noProof="0" dirty="0"/>
              </a:p>
              <a:p>
                <a:pPr algn="just"/>
                <a:r>
                  <a:rPr lang="en-GB" sz="2000" noProof="0" dirty="0"/>
                  <a:t>Viscosity losses, or the dissipation of wave energy due to friction, are minimal. For instance, a wave with a period 𝑇 of 9 seconds (the time it takes for two successive crests to pass a fixed point) would need to travel around the world three times to lose just 10% of its amplitude.</a:t>
                </a:r>
              </a:p>
              <a:p>
                <a:pPr algn="just"/>
                <a:endParaRPr lang="en-GB" sz="1000" noProof="0" dirty="0"/>
              </a:p>
              <a:p>
                <a:pPr algn="just"/>
                <a:r>
                  <a:rPr lang="en-GB" sz="2000" noProof="0" dirty="0">
                    <a:latin typeface="Arial" panose="020B0604020202020204" pitchFamily="34" charset="0"/>
                    <a:cs typeface="Arial" panose="020B0604020202020204" pitchFamily="34" charset="0"/>
                  </a:rPr>
                  <a:t>If waves travel in a particular direction and encounter objects that absorb their energy, the sea beyond the object is calmer. Waves deliver a </a:t>
                </a:r>
                <a:r>
                  <a:rPr lang="en-GB" sz="2000" b="1" noProof="0" dirty="0">
                    <a:latin typeface="Arial" panose="020B0604020202020204" pitchFamily="34" charset="0"/>
                    <a:cs typeface="Arial" panose="020B0604020202020204" pitchFamily="34" charset="0"/>
                  </a:rPr>
                  <a:t>power per unit length of coastline</a:t>
                </a:r>
                <a:r>
                  <a:rPr lang="en-GB" sz="2000" noProof="0" dirty="0">
                    <a:latin typeface="Arial" panose="020B0604020202020204" pitchFamily="34" charset="0"/>
                    <a:cs typeface="Arial" panose="020B0604020202020204" pitchFamily="34" charset="0"/>
                  </a:rPr>
                  <a:t>.</a:t>
                </a:r>
              </a:p>
              <a:p>
                <a:pPr algn="just"/>
                <a:endParaRPr lang="en-GB" sz="1000" noProof="0" dirty="0"/>
              </a:p>
              <a:p>
                <a:pPr algn="just"/>
                <a:r>
                  <a:rPr lang="en-GB" sz="2000" noProof="0" dirty="0"/>
                  <a:t>The relationship between the wave speed 𝑣 and the period 𝑇 is derived from the </a:t>
                </a:r>
                <a:r>
                  <a:rPr lang="en-GB" sz="2000" b="1" noProof="0" dirty="0"/>
                  <a:t>theory of deep-water waves </a:t>
                </a:r>
                <a:r>
                  <a:rPr lang="en-GB" sz="2000" noProof="0" dirty="0"/>
                  <a:t>and can be written as:</a:t>
                </a:r>
              </a:p>
              <a:p>
                <a:pPr algn="just"/>
                <a:endParaRPr lang="en-GB" sz="700" noProof="0" dirty="0"/>
              </a:p>
              <a:p>
                <a:pPr algn="just"/>
                <a14:m>
                  <m:oMathPara xmlns:m="http://schemas.openxmlformats.org/officeDocument/2006/math">
                    <m:oMathParaPr>
                      <m:jc m:val="centerGroup"/>
                    </m:oMathParaPr>
                    <m:oMath xmlns:m="http://schemas.openxmlformats.org/officeDocument/2006/math">
                      <m:r>
                        <a:rPr lang="en-GB" sz="2000" b="0" i="1" noProof="0" smtClean="0">
                          <a:latin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𝑔𝑇</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π</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noProof="0" dirty="0"/>
              </a:p>
            </p:txBody>
          </p:sp>
        </mc:Choice>
        <mc:Fallback xmlns="">
          <p:sp>
            <p:nvSpPr>
              <p:cNvPr id="4" name="ZoneTexte 3">
                <a:extLst>
                  <a:ext uri="{FF2B5EF4-FFF2-40B4-BE49-F238E27FC236}">
                    <a16:creationId xmlns:a16="http://schemas.microsoft.com/office/drawing/2014/main" id="{484C6039-8CEF-9C77-65A6-9FE540A773F9}"/>
                  </a:ext>
                </a:extLst>
              </p:cNvPr>
              <p:cNvSpPr txBox="1">
                <a:spLocks noRot="1" noChangeAspect="1" noMove="1" noResize="1" noEditPoints="1" noAdjustHandles="1" noChangeArrowheads="1" noChangeShapeType="1" noTextEdit="1"/>
              </p:cNvSpPr>
              <p:nvPr/>
            </p:nvSpPr>
            <p:spPr>
              <a:xfrm>
                <a:off x="560895" y="1001406"/>
                <a:ext cx="9571610" cy="6747103"/>
              </a:xfrm>
              <a:prstGeom prst="rect">
                <a:avLst/>
              </a:prstGeom>
              <a:blipFill>
                <a:blip r:embed="rId2"/>
                <a:stretch>
                  <a:fillRect l="-637" t="-361" r="-701"/>
                </a:stretch>
              </a:blipFill>
            </p:spPr>
            <p:txBody>
              <a:bodyPr/>
              <a:lstStyle/>
              <a:p>
                <a:r>
                  <a:rPr lang="en-US">
                    <a:noFill/>
                  </a:rPr>
                  <a:t> </a:t>
                </a:r>
              </a:p>
            </p:txBody>
          </p:sp>
        </mc:Fallback>
      </mc:AlternateContent>
      <p:sp>
        <p:nvSpPr>
          <p:cNvPr id="6" name="TextBox 19">
            <a:extLst>
              <a:ext uri="{FF2B5EF4-FFF2-40B4-BE49-F238E27FC236}">
                <a16:creationId xmlns:a16="http://schemas.microsoft.com/office/drawing/2014/main" id="{4C007CB8-0E57-E5D8-73B4-14EC86A99EB5}"/>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t>Understanding wave generation (2/2)</a:t>
            </a:r>
            <a:endParaRPr lang="en-GB"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217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20270C86-5C2C-4944-A25A-2B6ACF4FE3E4}"/>
              </a:ext>
            </a:extLst>
          </p:cNvPr>
          <p:cNvGrpSpPr/>
          <p:nvPr/>
        </p:nvGrpSpPr>
        <p:grpSpPr>
          <a:xfrm>
            <a:off x="5820461" y="1720679"/>
            <a:ext cx="3808071" cy="4867367"/>
            <a:chOff x="5727863" y="1766978"/>
            <a:chExt cx="3808071" cy="4867367"/>
          </a:xfrm>
        </p:grpSpPr>
        <p:pic>
          <p:nvPicPr>
            <p:cNvPr id="17" name="Image 16">
              <a:extLst>
                <a:ext uri="{FF2B5EF4-FFF2-40B4-BE49-F238E27FC236}">
                  <a16:creationId xmlns:a16="http://schemas.microsoft.com/office/drawing/2014/main" id="{F9D94243-00B0-0807-02E7-75BF73114DF4}"/>
                </a:ext>
              </a:extLst>
            </p:cNvPr>
            <p:cNvPicPr>
              <a:picLocks noChangeAspect="1"/>
            </p:cNvPicPr>
            <p:nvPr/>
          </p:nvPicPr>
          <p:blipFill>
            <a:blip r:embed="rId2"/>
            <a:srcRect l="15594" r="6066"/>
            <a:stretch/>
          </p:blipFill>
          <p:spPr>
            <a:xfrm>
              <a:off x="5727863" y="1766978"/>
              <a:ext cx="3808071" cy="4867366"/>
            </a:xfrm>
            <a:prstGeom prst="rect">
              <a:avLst/>
            </a:prstGeom>
          </p:spPr>
        </p:pic>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5CC8DEB2-203C-6DF9-E8F0-7A1B13308510}"/>
                    </a:ext>
                  </a:extLst>
                </p:cNvPr>
                <p:cNvSpPr txBox="1"/>
                <p:nvPr/>
              </p:nvSpPr>
              <p:spPr>
                <a:xfrm>
                  <a:off x="7096406" y="4131884"/>
                  <a:ext cx="685800" cy="523220"/>
                </a:xfrm>
                <a:prstGeom prst="rect">
                  <a:avLst/>
                </a:prstGeom>
                <a:noFill/>
              </p:spPr>
              <p:txBody>
                <a:bodyPr wrap="square" rtlCol="0">
                  <a:spAutoFit/>
                </a:bodyPr>
                <a:lstStyle/>
                <a:p>
                  <a14:m>
                    <m:oMath xmlns:m="http://schemas.openxmlformats.org/officeDocument/2006/math">
                      <m:r>
                        <a:rPr lang="en-GB" sz="2800" i="1" noProof="0" smtClean="0">
                          <a:solidFill>
                            <a:schemeClr val="bg1"/>
                          </a:solidFill>
                          <a:latin typeface="Cambria Math" panose="02040503050406030204" pitchFamily="18" charset="0"/>
                        </a:rPr>
                        <m:t>𝑑</m:t>
                      </m:r>
                    </m:oMath>
                  </a14:m>
                  <a:r>
                    <a:rPr lang="en-GB" sz="2800" noProof="0" dirty="0">
                      <a:solidFill>
                        <a:schemeClr val="bg1"/>
                      </a:solidFill>
                      <a:latin typeface="Arial" panose="020B0604020202020204" pitchFamily="34" charset="0"/>
                      <a:cs typeface="Arial" panose="020B0604020202020204" pitchFamily="34" charset="0"/>
                    </a:rPr>
                    <a:t>?</a:t>
                  </a:r>
                </a:p>
              </p:txBody>
            </p:sp>
          </mc:Choice>
          <mc:Fallback xmlns="">
            <p:sp>
              <p:nvSpPr>
                <p:cNvPr id="18" name="ZoneTexte 17">
                  <a:extLst>
                    <a:ext uri="{FF2B5EF4-FFF2-40B4-BE49-F238E27FC236}">
                      <a16:creationId xmlns:a16="http://schemas.microsoft.com/office/drawing/2014/main" id="{5CC8DEB2-203C-6DF9-E8F0-7A1B13308510}"/>
                    </a:ext>
                  </a:extLst>
                </p:cNvPr>
                <p:cNvSpPr txBox="1">
                  <a:spLocks noRot="1" noChangeAspect="1" noMove="1" noResize="1" noEditPoints="1" noAdjustHandles="1" noChangeArrowheads="1" noChangeShapeType="1" noTextEdit="1"/>
                </p:cNvSpPr>
                <p:nvPr/>
              </p:nvSpPr>
              <p:spPr>
                <a:xfrm>
                  <a:off x="7096406" y="4131884"/>
                  <a:ext cx="685800" cy="523220"/>
                </a:xfrm>
                <a:prstGeom prst="rect">
                  <a:avLst/>
                </a:prstGeom>
                <a:blipFill>
                  <a:blip r:embed="rId3"/>
                  <a:stretch>
                    <a:fillRect t="-11628" r="-5310" b="-3139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B873C411-508A-86BC-2824-75DECDB5C71D}"/>
                </a:ext>
              </a:extLst>
            </p:cNvPr>
            <p:cNvSpPr/>
            <p:nvPr/>
          </p:nvSpPr>
          <p:spPr>
            <a:xfrm>
              <a:off x="5727863" y="1766979"/>
              <a:ext cx="3808071" cy="4867366"/>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E2DAF453-5ABE-37CD-13F7-EBFD8FD594F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192</a:t>
            </a:fld>
            <a:endParaRPr lang="en-GB" spc="80" noProof="0" dirty="0"/>
          </a:p>
        </p:txBody>
      </p:sp>
      <p:sp>
        <p:nvSpPr>
          <p:cNvPr id="3" name="TextBox 19">
            <a:extLst>
              <a:ext uri="{FF2B5EF4-FFF2-40B4-BE49-F238E27FC236}">
                <a16:creationId xmlns:a16="http://schemas.microsoft.com/office/drawing/2014/main" id="{29E67F48-3CD2-94C8-50FF-64A206B5732B}"/>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Exercise 1:</a:t>
            </a:r>
          </a:p>
        </p:txBody>
      </p:sp>
      <p:sp>
        <p:nvSpPr>
          <p:cNvPr id="6" name="ZoneTexte 5">
            <a:extLst>
              <a:ext uri="{FF2B5EF4-FFF2-40B4-BE49-F238E27FC236}">
                <a16:creationId xmlns:a16="http://schemas.microsoft.com/office/drawing/2014/main" id="{6410A3A1-FF81-AE61-4CEC-C69F6E4C8011}"/>
              </a:ext>
            </a:extLst>
          </p:cNvPr>
          <p:cNvSpPr txBox="1"/>
          <p:nvPr/>
        </p:nvSpPr>
        <p:spPr>
          <a:xfrm>
            <a:off x="560729" y="2585214"/>
            <a:ext cx="4427960" cy="2862322"/>
          </a:xfrm>
          <a:prstGeom prst="rect">
            <a:avLst/>
          </a:prstGeom>
          <a:noFill/>
        </p:spPr>
        <p:txBody>
          <a:bodyPr wrap="square">
            <a:spAutoFit/>
          </a:bodyPr>
          <a:lstStyle/>
          <a:p>
            <a:pPr algn="just"/>
            <a:r>
              <a:rPr lang="en-GB" sz="2000" noProof="0" dirty="0"/>
              <a:t>You are along the North Sea coast and see a buoy offshore. You would like to know the distance 𝑑 between you and the buoy. There are 4 wave crests between you and the buoy, and the period between two waves is 8 seconds.</a:t>
            </a:r>
          </a:p>
          <a:p>
            <a:pPr algn="just"/>
            <a:endParaRPr lang="en-GB" sz="2000" noProof="0" dirty="0"/>
          </a:p>
          <a:p>
            <a:pPr algn="just"/>
            <a:r>
              <a:rPr lang="en-GB" sz="2000" noProof="0" dirty="0"/>
              <a:t>What is the distance to the buoy?</a:t>
            </a:r>
            <a:endParaRPr lang="en-GB" noProof="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CC16EFC4-F358-3D36-AE7C-567732BF8534}"/>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49D1AB9-81FF-6593-4B84-C36EF41F39D7}"/>
                  </a:ext>
                </a:extLst>
              </p:cNvPr>
              <p:cNvSpPr txBox="1"/>
              <p:nvPr/>
            </p:nvSpPr>
            <p:spPr>
              <a:xfrm>
                <a:off x="560729" y="1618138"/>
                <a:ext cx="9571610" cy="5147050"/>
              </a:xfrm>
              <a:prstGeom prst="rect">
                <a:avLst/>
              </a:prstGeom>
              <a:noFill/>
            </p:spPr>
            <p:txBody>
              <a:bodyPr wrap="square" rtlCol="0">
                <a:spAutoFit/>
              </a:bodyPr>
              <a:lstStyle/>
              <a:p>
                <a:r>
                  <a:rPr lang="en-GB" sz="2000" noProof="0" dirty="0">
                    <a:latin typeface="Arial" panose="020B0604020202020204" pitchFamily="34" charset="0"/>
                    <a:cs typeface="Arial" panose="020B0604020202020204" pitchFamily="34" charset="0"/>
                  </a:rPr>
                  <a:t>The wave speed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𝑣</m:t>
                    </m:r>
                  </m:oMath>
                </a14:m>
                <a:r>
                  <a:rPr lang="en-GB" sz="2000" noProof="0" dirty="0">
                    <a:latin typeface="Arial" panose="020B0604020202020204" pitchFamily="34" charset="0"/>
                    <a:cs typeface="Arial" panose="020B0604020202020204" pitchFamily="34" charset="0"/>
                  </a:rPr>
                  <a:t> is equal to:</a:t>
                </a:r>
              </a:p>
              <a:p>
                <a:endParaRPr lang="en-GB" sz="1000" b="0" i="1" noProof="0" dirty="0">
                  <a:solidFill>
                    <a:srgbClr val="0D0D0D"/>
                  </a:solidFill>
                  <a:effectLst/>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rgbClr val="0D0D0D"/>
                              </a:solidFill>
                              <a:effectLst/>
                              <a:latin typeface="Cambria Math" panose="02040503050406030204" pitchFamily="18" charset="0"/>
                              <a:ea typeface="Cambria Math" panose="02040503050406030204" pitchFamily="18" charset="0"/>
                            </a:rPr>
                          </m:ctrlPr>
                        </m:fPr>
                        <m:num>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9.81 </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s</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² </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 8 </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s</m:t>
                          </m:r>
                        </m:num>
                        <m:den>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2</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π</m:t>
                          </m:r>
                        </m:den>
                      </m:f>
                      <m:r>
                        <a:rPr lang="en-GB" sz="2000" i="1" noProof="0" smtClean="0">
                          <a:latin typeface="Cambria Math" panose="02040503050406030204" pitchFamily="18" charset="0"/>
                          <a:ea typeface="Cambria Math" panose="02040503050406030204" pitchFamily="18" charset="0"/>
                        </a:rPr>
                        <m:t>≈</m:t>
                      </m:r>
                      <m:r>
                        <m:rPr>
                          <m:nor/>
                        </m:rPr>
                        <a:rPr lang="en-GB" sz="2000" noProof="0" smtClean="0">
                          <a:latin typeface="Arial" panose="020B0604020202020204" pitchFamily="34" charset="0"/>
                          <a:cs typeface="Arial" panose="020B0604020202020204" pitchFamily="34" charset="0"/>
                        </a:rPr>
                        <m:t>12.5 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m:rPr>
                          <m:nor/>
                        </m:rPr>
                        <a:rPr lang="en-GB" sz="2000" b="0" i="0" noProof="0" smtClean="0">
                          <a:latin typeface="Arial" panose="020B0604020202020204" pitchFamily="34" charset="0"/>
                          <a:cs typeface="Arial" panose="020B0604020202020204" pitchFamily="34" charset="0"/>
                        </a:rPr>
                        <m:t>.</m:t>
                      </m:r>
                    </m:oMath>
                  </m:oMathPara>
                </a14:m>
                <a:endParaRPr lang="en-GB" sz="2000" b="0" noProof="0" dirty="0">
                  <a:solidFill>
                    <a:srgbClr val="0D0D0D"/>
                  </a:solidFill>
                  <a:effectLst/>
                  <a:latin typeface="Arial" panose="020B0604020202020204" pitchFamily="34" charset="0"/>
                  <a:ea typeface="Cambria Math" panose="02040503050406030204" pitchFamily="18" charset="0"/>
                  <a:cs typeface="Arial" panose="020B0604020202020204" pitchFamily="34" charset="0"/>
                </a:endParaRPr>
              </a:p>
              <a:p>
                <a:endParaRPr lang="en-GB" sz="2000" noProof="0" dirty="0">
                  <a:solidFill>
                    <a:srgbClr val="0D0D0D"/>
                  </a:solidFill>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When observing a series of waves, the distance between each wave crest is called the wavelength 𝜆. The period 𝑇 is the time it takes for a wave to complete one cycle, and the wave speed 𝑣 is the distance travelled by one wave crest in one second. Hence, the relationship between these variables is:</a:t>
                </a:r>
              </a:p>
              <a:p>
                <a:pPr algn="just"/>
                <a:endParaRPr lang="en-GB" sz="1000" b="0" noProof="0" dirty="0">
                  <a:solidFill>
                    <a:srgbClr val="0D0D0D"/>
                  </a:solidFill>
                  <a:effectLst/>
                  <a:latin typeface="Arial" panose="020B0604020202020204" pitchFamily="34" charset="0"/>
                  <a:ea typeface="Cambria Math" panose="02040503050406030204" pitchFamily="18" charset="0"/>
                  <a:cs typeface="Arial" panose="020B0604020202020204" pitchFamily="34" charset="0"/>
                </a:endParaRPr>
              </a:p>
              <a:p>
                <a:pPr algn="just"/>
                <a14:m>
                  <m:oMath xmlns:m="http://schemas.openxmlformats.org/officeDocument/2006/math">
                    <m:r>
                      <a:rPr lang="en-GB" sz="2000" i="1" noProof="0" smtClean="0">
                        <a:latin typeface="Cambria Math" panose="02040503050406030204" pitchFamily="18" charset="0"/>
                        <a:cs typeface="Calibri"/>
                      </a:rPr>
                      <m:t>𝜆</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rPr>
                      <m:t>𝑇</m:t>
                    </m:r>
                    <m:r>
                      <a:rPr lang="en-GB" sz="2000" b="0" i="1" noProof="0" smtClean="0">
                        <a:latin typeface="Cambria Math" panose="02040503050406030204" pitchFamily="18" charset="0"/>
                      </a:rPr>
                      <m:t>.</m:t>
                    </m:r>
                  </m:oMath>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distance travelled by one wave crest is therefore equal to:</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noProof="0" smtClean="0">
                        <a:latin typeface="Arial" panose="020B0604020202020204" pitchFamily="34" charset="0"/>
                        <a:cs typeface="Arial" panose="020B0604020202020204" pitchFamily="34" charset="0"/>
                      </a:rPr>
                      <m:t>12.5</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 8 </m:t>
                    </m:r>
                    <m:r>
                      <m:rPr>
                        <m:nor/>
                      </m:rPr>
                      <a:rPr lang="en-GB" sz="2000" b="0" i="0" noProof="0" smtClean="0">
                        <a:solidFill>
                          <a:srgbClr val="0D0D0D"/>
                        </a:solidFill>
                        <a:effectLst/>
                        <a:latin typeface="Arial" panose="020B0604020202020204" pitchFamily="34" charset="0"/>
                        <a:ea typeface="Cambria Math" panose="02040503050406030204" pitchFamily="18" charset="0"/>
                        <a:cs typeface="Arial" panose="020B0604020202020204" pitchFamily="34" charset="0"/>
                      </a:rPr>
                      <m:t>s</m:t>
                    </m:r>
                    <m:r>
                      <a:rPr lang="en-GB" sz="2000" b="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100 m.</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Since there are four wave crests between you and the buoy, the total distance separating you from the buoy is 400 m.</a:t>
                </a:r>
                <a:endParaRPr lang="en-GB" sz="2000" noProof="0" dirty="0">
                  <a:latin typeface="Arial" panose="020B0604020202020204" pitchFamily="34"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149D1AB9-81FF-6593-4B84-C36EF41F39D7}"/>
                  </a:ext>
                </a:extLst>
              </p:cNvPr>
              <p:cNvSpPr txBox="1">
                <a:spLocks noRot="1" noChangeAspect="1" noMove="1" noResize="1" noEditPoints="1" noAdjustHandles="1" noChangeArrowheads="1" noChangeShapeType="1" noTextEdit="1"/>
              </p:cNvSpPr>
              <p:nvPr/>
            </p:nvSpPr>
            <p:spPr>
              <a:xfrm>
                <a:off x="560729" y="1618138"/>
                <a:ext cx="9571610" cy="5147050"/>
              </a:xfrm>
              <a:prstGeom prst="rect">
                <a:avLst/>
              </a:prstGeom>
              <a:blipFill>
                <a:blip r:embed="rId2"/>
                <a:stretch>
                  <a:fillRect l="-701" t="-473" r="-637" b="-1183"/>
                </a:stretch>
              </a:blipFill>
            </p:spPr>
            <p:txBody>
              <a:bodyPr/>
              <a:lstStyle/>
              <a:p>
                <a:r>
                  <a:rPr lang="en-US">
                    <a:noFill/>
                  </a:rPr>
                  <a:t> </a:t>
                </a:r>
              </a:p>
            </p:txBody>
          </p:sp>
        </mc:Fallback>
      </mc:AlternateContent>
      <p:sp>
        <p:nvSpPr>
          <p:cNvPr id="8" name="Slide Number Placeholder 6">
            <a:extLst>
              <a:ext uri="{FF2B5EF4-FFF2-40B4-BE49-F238E27FC236}">
                <a16:creationId xmlns:a16="http://schemas.microsoft.com/office/drawing/2014/main" id="{BD38901D-4F06-BEA2-EAF9-939A11E287A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193</a:t>
            </a:fld>
            <a:endParaRPr lang="en-GB" spc="80" noProof="0" dirty="0"/>
          </a:p>
        </p:txBody>
      </p:sp>
    </p:spTree>
    <p:extLst>
      <p:ext uri="{BB962C8B-B14F-4D97-AF65-F5344CB8AC3E}">
        <p14:creationId xmlns:p14="http://schemas.microsoft.com/office/powerpoint/2010/main" val="32634198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5CA9DE0-8B2B-4F6C-46AA-BA71B30F340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194</a:t>
            </a:fld>
            <a:endParaRPr lang="en-GB" spc="80" noProof="0" dirty="0"/>
          </a:p>
        </p:txBody>
      </p:sp>
      <p:sp>
        <p:nvSpPr>
          <p:cNvPr id="4" name="TextBox 19">
            <a:extLst>
              <a:ext uri="{FF2B5EF4-FFF2-40B4-BE49-F238E27FC236}">
                <a16:creationId xmlns:a16="http://schemas.microsoft.com/office/drawing/2014/main" id="{5E7BC831-E4EC-B5EC-8BF6-54A307E86CAF}"/>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t>Defining potential and kinetic energies (1/2)</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DF462A0-60B0-353B-2C59-9BC409AE89B0}"/>
              </a:ext>
            </a:extLst>
          </p:cNvPr>
          <p:cNvSpPr txBox="1"/>
          <p:nvPr/>
        </p:nvSpPr>
        <p:spPr>
          <a:xfrm>
            <a:off x="560729" y="1034535"/>
            <a:ext cx="9571610" cy="1015663"/>
          </a:xfrm>
          <a:prstGeom prst="rect">
            <a:avLst/>
          </a:prstGeom>
          <a:noFill/>
        </p:spPr>
        <p:txBody>
          <a:bodyPr wrap="square">
            <a:spAutoFit/>
          </a:bodyPr>
          <a:lstStyle/>
          <a:p>
            <a:pPr algn="just"/>
            <a:r>
              <a:rPr lang="en-GB" sz="2000" noProof="0" dirty="0"/>
              <a:t>Energy in waves comes in two forms: potential energy and kinetic energy. Potential energy is associated with moving water from the troughs to the crests, while kinetic energy is linked to the movement of water particles as the wave travels.</a:t>
            </a:r>
          </a:p>
        </p:txBody>
      </p:sp>
      <p:sp>
        <p:nvSpPr>
          <p:cNvPr id="9" name="ZoneTexte 8">
            <a:extLst>
              <a:ext uri="{FF2B5EF4-FFF2-40B4-BE49-F238E27FC236}">
                <a16:creationId xmlns:a16="http://schemas.microsoft.com/office/drawing/2014/main" id="{06FE9611-D0E6-F9C9-7798-E7841250D8CC}"/>
              </a:ext>
            </a:extLst>
          </p:cNvPr>
          <p:cNvSpPr txBox="1"/>
          <p:nvPr/>
        </p:nvSpPr>
        <p:spPr>
          <a:xfrm>
            <a:off x="1848956" y="4215121"/>
            <a:ext cx="6995488" cy="523220"/>
          </a:xfrm>
          <a:prstGeom prst="rect">
            <a:avLst/>
          </a:prstGeom>
          <a:noFill/>
        </p:spPr>
        <p:txBody>
          <a:bodyPr wrap="square" rtlCol="0">
            <a:spAutoFit/>
          </a:bodyPr>
          <a:lstStyle/>
          <a:p>
            <a:pPr algn="ctr"/>
            <a:r>
              <a:rPr lang="en-GB" sz="1400" i="1" noProof="0" dirty="0"/>
              <a:t>Wave speed, wavelength, and wave height. Small arrows indicate the water's motion, while the larger arrow at the top shows the wave's speed.</a:t>
            </a:r>
            <a:r>
              <a:rPr lang="en-GB" sz="1400" b="1" baseline="30000" noProof="0" dirty="0">
                <a:solidFill>
                  <a:srgbClr val="0D0D0D"/>
                </a:solidFill>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ED1DE2D6-BDD4-1AD2-1145-2F1DAB6D0B34}"/>
              </a:ext>
            </a:extLst>
          </p:cNvPr>
          <p:cNvSpPr txBox="1"/>
          <p:nvPr/>
        </p:nvSpPr>
        <p:spPr>
          <a:xfrm>
            <a:off x="560729" y="4969376"/>
            <a:ext cx="9571609" cy="707886"/>
          </a:xfrm>
          <a:prstGeom prst="rect">
            <a:avLst/>
          </a:prstGeom>
          <a:noFill/>
        </p:spPr>
        <p:txBody>
          <a:bodyPr wrap="square">
            <a:spAutoFit/>
          </a:bodyPr>
          <a:lstStyle/>
          <a:p>
            <a:pPr algn="just"/>
            <a:r>
              <a:rPr lang="en-GB" sz="2000" noProof="0" dirty="0"/>
              <a:t>Based on this figure, the power produced by the waves, considering only the potential energy passing per unit length, is expressed as:</a:t>
            </a: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9F564539-2D37-7AA4-49C4-8FA60D8B26EF}"/>
                  </a:ext>
                </a:extLst>
              </p:cNvPr>
              <p:cNvSpPr txBox="1"/>
              <p:nvPr/>
            </p:nvSpPr>
            <p:spPr>
              <a:xfrm>
                <a:off x="3946359" y="5753174"/>
                <a:ext cx="2800350" cy="8740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potential</m:t>
                          </m:r>
                        </m:sub>
                      </m:sSub>
                      <m:r>
                        <a:rPr lang="en-GB" sz="200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𝑚</m:t>
                          </m:r>
                          <m:r>
                            <a:rPr lang="en-GB" sz="2000" b="0" i="1" noProof="0" smtClean="0">
                              <a:latin typeface="Cambria Math" panose="02040503050406030204" pitchFamily="18" charset="0"/>
                              <a:ea typeface="Cambria Math" panose="02040503050406030204" pitchFamily="18" charset="0"/>
                            </a:rPr>
                            <m:t> </m:t>
                          </m:r>
                          <m:r>
                            <a:rPr lang="en-GB" sz="2000" b="0" i="1" noProof="0" smtClean="0">
                              <a:latin typeface="Cambria Math" panose="02040503050406030204" pitchFamily="18" charset="0"/>
                              <a:ea typeface="Cambria Math" panose="02040503050406030204" pitchFamily="18" charset="0"/>
                            </a:rPr>
                            <m:t>𝑔</m:t>
                          </m:r>
                          <m:r>
                            <a:rPr lang="en-GB" sz="2000" b="0" i="1" noProof="0" smtClean="0">
                              <a:latin typeface="Cambria Math" panose="02040503050406030204" pitchFamily="18" charset="0"/>
                              <a:ea typeface="Cambria Math" panose="02040503050406030204" pitchFamily="18" charset="0"/>
                            </a:rPr>
                            <m:t> </m:t>
                          </m:r>
                          <m:f>
                            <m:fPr>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h</m:t>
                              </m:r>
                            </m:num>
                            <m:den>
                              <m:r>
                                <m:rPr>
                                  <m:nor/>
                                </m:rPr>
                                <a:rPr lang="en-GB" sz="2000" b="0" i="0" noProof="0" smtClean="0">
                                  <a:latin typeface="+mj-lt"/>
                                  <a:ea typeface="Cambria Math" panose="02040503050406030204" pitchFamily="18" charset="0"/>
                                </a:rPr>
                                <m:t>2</m:t>
                              </m:r>
                            </m:den>
                          </m:f>
                        </m:num>
                        <m:den>
                          <m:r>
                            <a:rPr lang="en-GB" sz="2000" b="0" i="1" noProof="0" smtClean="0">
                              <a:latin typeface="Cambria Math" panose="02040503050406030204" pitchFamily="18" charset="0"/>
                              <a:ea typeface="Cambria Math" panose="02040503050406030204" pitchFamily="18" charset="0"/>
                            </a:rPr>
                            <m:t>𝑇</m:t>
                          </m:r>
                        </m:den>
                      </m:f>
                      <m:r>
                        <a:rPr lang="en-GB" sz="2000" b="0" i="1" noProof="0" smtClean="0">
                          <a:latin typeface="Cambria Math" panose="02040503050406030204" pitchFamily="18" charset="0"/>
                          <a:ea typeface="Cambria Math" panose="02040503050406030204" pitchFamily="18" charset="0"/>
                        </a:rPr>
                        <m:t>,</m:t>
                      </m:r>
                    </m:oMath>
                  </m:oMathPara>
                </a14:m>
                <a:endParaRPr lang="en-GB" sz="1800" b="0" noProof="0" dirty="0">
                  <a:latin typeface="Arial MT"/>
                  <a:ea typeface="Cambria Math" panose="02040503050406030204" pitchFamily="18" charset="0"/>
                </a:endParaRPr>
              </a:p>
            </p:txBody>
          </p:sp>
        </mc:Choice>
        <mc:Fallback xmlns="">
          <p:sp>
            <p:nvSpPr>
              <p:cNvPr id="15" name="ZoneTexte 14">
                <a:extLst>
                  <a:ext uri="{FF2B5EF4-FFF2-40B4-BE49-F238E27FC236}">
                    <a16:creationId xmlns:a16="http://schemas.microsoft.com/office/drawing/2014/main" id="{9F564539-2D37-7AA4-49C4-8FA60D8B26EF}"/>
                  </a:ext>
                </a:extLst>
              </p:cNvPr>
              <p:cNvSpPr txBox="1">
                <a:spLocks noRot="1" noChangeAspect="1" noMove="1" noResize="1" noEditPoints="1" noAdjustHandles="1" noChangeArrowheads="1" noChangeShapeType="1" noTextEdit="1"/>
              </p:cNvSpPr>
              <p:nvPr/>
            </p:nvSpPr>
            <p:spPr>
              <a:xfrm>
                <a:off x="3946359" y="5753174"/>
                <a:ext cx="2800350" cy="874085"/>
              </a:xfrm>
              <a:prstGeom prst="rect">
                <a:avLst/>
              </a:prstGeom>
              <a:blipFill>
                <a:blip r:embed="rId2"/>
                <a:stretch>
                  <a:fillRect/>
                </a:stretch>
              </a:blipFill>
            </p:spPr>
            <p:txBody>
              <a:bodyPr/>
              <a:lstStyle/>
              <a:p>
                <a:r>
                  <a:rPr lang="en-US">
                    <a:noFill/>
                  </a:rPr>
                  <a:t> </a:t>
                </a:r>
              </a:p>
            </p:txBody>
          </p:sp>
        </mc:Fallback>
      </mc:AlternateContent>
      <p:grpSp>
        <p:nvGrpSpPr>
          <p:cNvPr id="20" name="Groupe 19">
            <a:extLst>
              <a:ext uri="{FF2B5EF4-FFF2-40B4-BE49-F238E27FC236}">
                <a16:creationId xmlns:a16="http://schemas.microsoft.com/office/drawing/2014/main" id="{E8BECC81-3F65-0A35-9D10-BD8D4584B312}"/>
              </a:ext>
            </a:extLst>
          </p:cNvPr>
          <p:cNvGrpSpPr/>
          <p:nvPr/>
        </p:nvGrpSpPr>
        <p:grpSpPr>
          <a:xfrm>
            <a:off x="1848956" y="2359956"/>
            <a:ext cx="6995488" cy="1792657"/>
            <a:chOff x="1308100" y="2542540"/>
            <a:chExt cx="7355948" cy="1885028"/>
          </a:xfrm>
        </p:grpSpPr>
        <p:sp>
          <p:nvSpPr>
            <p:cNvPr id="8" name="Rectangle 7">
              <a:extLst>
                <a:ext uri="{FF2B5EF4-FFF2-40B4-BE49-F238E27FC236}">
                  <a16:creationId xmlns:a16="http://schemas.microsoft.com/office/drawing/2014/main" id="{F5A2E07B-0261-0672-97FE-5AFA5EF1684B}"/>
                </a:ext>
              </a:extLst>
            </p:cNvPr>
            <p:cNvSpPr/>
            <p:nvPr/>
          </p:nvSpPr>
          <p:spPr>
            <a:xfrm>
              <a:off x="1308100" y="2542540"/>
              <a:ext cx="7355948" cy="1885028"/>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8" name="Image 17">
              <a:extLst>
                <a:ext uri="{FF2B5EF4-FFF2-40B4-BE49-F238E27FC236}">
                  <a16:creationId xmlns:a16="http://schemas.microsoft.com/office/drawing/2014/main" id="{58A2F164-4401-14CE-56E6-56E17BBCA638}"/>
                </a:ext>
              </a:extLst>
            </p:cNvPr>
            <p:cNvPicPr>
              <a:picLocks noChangeAspect="1"/>
            </p:cNvPicPr>
            <p:nvPr/>
          </p:nvPicPr>
          <p:blipFill>
            <a:blip r:embed="rId3"/>
            <a:stretch>
              <a:fillRect/>
            </a:stretch>
          </p:blipFill>
          <p:spPr>
            <a:xfrm>
              <a:off x="1428750" y="2692690"/>
              <a:ext cx="7070812" cy="1596853"/>
            </a:xfrm>
            <a:prstGeom prst="rect">
              <a:avLst/>
            </a:prstGeom>
          </p:spPr>
        </p:pic>
      </p:gr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C2E93B23-C0C6-66D8-6412-B9DB2A38811B}"/>
                  </a:ext>
                </a:extLst>
              </p:cNvPr>
              <p:cNvSpPr txBox="1"/>
              <p:nvPr/>
            </p:nvSpPr>
            <p:spPr>
              <a:xfrm>
                <a:off x="560729" y="6705180"/>
                <a:ext cx="9535056" cy="707886"/>
              </a:xfrm>
              <a:prstGeom prst="rect">
                <a:avLst/>
              </a:prstGeom>
              <a:noFill/>
            </p:spPr>
            <p:txBody>
              <a:bodyPr wrap="square">
                <a:spAutoFit/>
              </a:bodyPr>
              <a:lstStyle/>
              <a:p>
                <a:pPr algn="just"/>
                <a:r>
                  <a:rPr lang="en-GB" sz="2000" noProof="0" dirty="0"/>
                  <a:t>where </a:t>
                </a:r>
                <a14:m>
                  <m:oMath xmlns:m="http://schemas.openxmlformats.org/officeDocument/2006/math">
                    <m:r>
                      <a:rPr lang="en-GB" sz="2000" i="1" noProof="0" smtClean="0">
                        <a:latin typeface="Cambria Math" panose="02040503050406030204" pitchFamily="18" charset="0"/>
                      </a:rPr>
                      <m:t>𝑚</m:t>
                    </m:r>
                  </m:oMath>
                </a14:m>
                <a:r>
                  <a:rPr lang="en-GB" sz="2000" noProof="0" dirty="0"/>
                  <a:t> is the mass per unit length of the shaded crest and </a:t>
                </a:r>
                <a14:m>
                  <m:oMath xmlns:m="http://schemas.openxmlformats.org/officeDocument/2006/math">
                    <m:r>
                      <a:rPr lang="en-GB" sz="2000" i="1" noProof="0" smtClean="0">
                        <a:latin typeface="Cambria Math" panose="02040503050406030204" pitchFamily="18" charset="0"/>
                      </a:rPr>
                      <m:t>h</m:t>
                    </m:r>
                  </m:oMath>
                </a14:m>
                <a:r>
                  <a:rPr lang="en-GB" sz="2000" noProof="0" dirty="0"/>
                  <a:t> is the wave height, which is the distance between the trough and the crest of the wave.</a:t>
                </a:r>
              </a:p>
            </p:txBody>
          </p:sp>
        </mc:Choice>
        <mc:Fallback xmlns="">
          <p:sp>
            <p:nvSpPr>
              <p:cNvPr id="24" name="ZoneTexte 23">
                <a:extLst>
                  <a:ext uri="{FF2B5EF4-FFF2-40B4-BE49-F238E27FC236}">
                    <a16:creationId xmlns:a16="http://schemas.microsoft.com/office/drawing/2014/main" id="{C2E93B23-C0C6-66D8-6412-B9DB2A38811B}"/>
                  </a:ext>
                </a:extLst>
              </p:cNvPr>
              <p:cNvSpPr txBox="1">
                <a:spLocks noRot="1" noChangeAspect="1" noMove="1" noResize="1" noEditPoints="1" noAdjustHandles="1" noChangeArrowheads="1" noChangeShapeType="1" noTextEdit="1"/>
              </p:cNvSpPr>
              <p:nvPr/>
            </p:nvSpPr>
            <p:spPr>
              <a:xfrm>
                <a:off x="560729" y="6705180"/>
                <a:ext cx="9535056" cy="707886"/>
              </a:xfrm>
              <a:prstGeom prst="rect">
                <a:avLst/>
              </a:prstGeom>
              <a:blipFill>
                <a:blip r:embed="rId4"/>
                <a:stretch>
                  <a:fillRect l="-703" t="-4310" r="-639" b="-15517"/>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12F5939B-8C8F-C91E-C7C6-F14064871FE7}"/>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MacKay, D. (2008). Sustainable Energy - Without the Hot Air. </a:t>
            </a:r>
            <a:endParaRPr lang="en-GB"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AB11C005-F47A-F66D-8C2A-2AAF0D3AFC53}"/>
                  </a:ext>
                </a:extLst>
              </p:cNvPr>
              <p:cNvSpPr txBox="1"/>
              <p:nvPr/>
            </p:nvSpPr>
            <p:spPr>
              <a:xfrm>
                <a:off x="5309981" y="2904415"/>
                <a:ext cx="597899" cy="284693"/>
              </a:xfrm>
              <a:prstGeom prst="rect">
                <a:avLst/>
              </a:prstGeom>
              <a:noFill/>
            </p:spPr>
            <p:txBody>
              <a:bodyPr wrap="square" rtlCol="0">
                <a:spAutoFit/>
              </a:bodyPr>
              <a:lstStyle/>
              <a:p>
                <a:r>
                  <a:rPr lang="en-GB" sz="1250" b="0" noProof="0" dirty="0">
                    <a:solidFill>
                      <a:schemeClr val="bg1"/>
                    </a:solidFill>
                    <a:highlight>
                      <a:srgbClr val="FFFFFF"/>
                    </a:highlight>
                  </a:rPr>
                  <a:t>.</a:t>
                </a:r>
                <a14:m>
                  <m:oMath xmlns:m="http://schemas.openxmlformats.org/officeDocument/2006/math">
                    <m:r>
                      <a:rPr lang="en-GB" sz="1250" b="0" i="1" noProof="0" smtClean="0">
                        <a:solidFill>
                          <a:schemeClr val="tx1"/>
                        </a:solidFill>
                        <a:highlight>
                          <a:srgbClr val="FFFFFF"/>
                        </a:highlight>
                        <a:latin typeface="Cambria Math" panose="02040503050406030204" pitchFamily="18" charset="0"/>
                      </a:rPr>
                      <m:t>h</m:t>
                    </m:r>
                    <m:r>
                      <a:rPr lang="en-GB" sz="1250" b="0" i="1" noProof="0" smtClean="0">
                        <a:solidFill>
                          <a:schemeClr val="tx1"/>
                        </a:solidFill>
                        <a:highlight>
                          <a:srgbClr val="FFFFFF"/>
                        </a:highlight>
                        <a:latin typeface="Cambria Math" panose="02040503050406030204" pitchFamily="18" charset="0"/>
                      </a:rPr>
                      <m:t>/2</m:t>
                    </m:r>
                  </m:oMath>
                </a14:m>
                <a:endParaRPr lang="en-GB" sz="1250" noProof="0" dirty="0">
                  <a:highlight>
                    <a:srgbClr val="FFFFFF"/>
                  </a:highlight>
                </a:endParaRPr>
              </a:p>
            </p:txBody>
          </p:sp>
        </mc:Choice>
        <mc:Fallback xmlns="">
          <p:sp>
            <p:nvSpPr>
              <p:cNvPr id="5" name="ZoneTexte 4">
                <a:extLst>
                  <a:ext uri="{FF2B5EF4-FFF2-40B4-BE49-F238E27FC236}">
                    <a16:creationId xmlns:a16="http://schemas.microsoft.com/office/drawing/2014/main" id="{AB11C005-F47A-F66D-8C2A-2AAF0D3AFC53}"/>
                  </a:ext>
                </a:extLst>
              </p:cNvPr>
              <p:cNvSpPr txBox="1">
                <a:spLocks noRot="1" noChangeAspect="1" noMove="1" noResize="1" noEditPoints="1" noAdjustHandles="1" noChangeArrowheads="1" noChangeShapeType="1" noTextEdit="1"/>
              </p:cNvSpPr>
              <p:nvPr/>
            </p:nvSpPr>
            <p:spPr>
              <a:xfrm>
                <a:off x="5309981" y="2904415"/>
                <a:ext cx="597899" cy="284693"/>
              </a:xfrm>
              <a:prstGeom prst="rect">
                <a:avLst/>
              </a:prstGeom>
              <a:blipFill>
                <a:blip r:embed="rId6"/>
                <a:stretch>
                  <a:fillRect l="-1020" b="-17021"/>
                </a:stretch>
              </a:blipFill>
            </p:spPr>
            <p:txBody>
              <a:bodyPr/>
              <a:lstStyle/>
              <a:p>
                <a:r>
                  <a:rPr lang="en-US">
                    <a:noFill/>
                  </a:rPr>
                  <a:t> </a:t>
                </a:r>
              </a:p>
            </p:txBody>
          </p:sp>
        </mc:Fallback>
      </mc:AlternateContent>
      <p:cxnSp>
        <p:nvCxnSpPr>
          <p:cNvPr id="10" name="Connecteur droit avec flèche 9">
            <a:extLst>
              <a:ext uri="{FF2B5EF4-FFF2-40B4-BE49-F238E27FC236}">
                <a16:creationId xmlns:a16="http://schemas.microsoft.com/office/drawing/2014/main" id="{F70C13C7-D791-6781-7C7B-1E1E198BF5FF}"/>
              </a:ext>
            </a:extLst>
          </p:cNvPr>
          <p:cNvCxnSpPr>
            <a:cxnSpLocks/>
          </p:cNvCxnSpPr>
          <p:nvPr/>
        </p:nvCxnSpPr>
        <p:spPr>
          <a:xfrm>
            <a:off x="5370376" y="2919641"/>
            <a:ext cx="0" cy="24471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33E181F4-A927-A722-CBE4-67E99A36A54B}"/>
              </a:ext>
            </a:extLst>
          </p:cNvPr>
          <p:cNvCxnSpPr>
            <a:cxnSpLocks/>
          </p:cNvCxnSpPr>
          <p:nvPr/>
        </p:nvCxnSpPr>
        <p:spPr>
          <a:xfrm>
            <a:off x="6770551" y="2925991"/>
            <a:ext cx="0" cy="42399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1938460A-99E6-57F9-69BB-22F459AC27C1}"/>
                  </a:ext>
                </a:extLst>
              </p:cNvPr>
              <p:cNvSpPr txBox="1"/>
              <p:nvPr/>
            </p:nvSpPr>
            <p:spPr>
              <a:xfrm>
                <a:off x="6649831" y="2995642"/>
                <a:ext cx="434453" cy="2846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50" b="0" i="1" noProof="0" smtClean="0">
                          <a:highlight>
                            <a:srgbClr val="FFFFFF"/>
                          </a:highlight>
                          <a:latin typeface="Cambria Math" panose="02040503050406030204" pitchFamily="18" charset="0"/>
                        </a:rPr>
                        <m:t>h</m:t>
                      </m:r>
                    </m:oMath>
                  </m:oMathPara>
                </a14:m>
                <a:endParaRPr lang="en-GB" sz="1250" noProof="0" dirty="0">
                  <a:highlight>
                    <a:srgbClr val="FFFFFF"/>
                  </a:highlight>
                </a:endParaRPr>
              </a:p>
            </p:txBody>
          </p:sp>
        </mc:Choice>
        <mc:Fallback xmlns="">
          <p:sp>
            <p:nvSpPr>
              <p:cNvPr id="22" name="ZoneTexte 21">
                <a:extLst>
                  <a:ext uri="{FF2B5EF4-FFF2-40B4-BE49-F238E27FC236}">
                    <a16:creationId xmlns:a16="http://schemas.microsoft.com/office/drawing/2014/main" id="{1938460A-99E6-57F9-69BB-22F459AC27C1}"/>
                  </a:ext>
                </a:extLst>
              </p:cNvPr>
              <p:cNvSpPr txBox="1">
                <a:spLocks noRot="1" noChangeAspect="1" noMove="1" noResize="1" noEditPoints="1" noAdjustHandles="1" noChangeArrowheads="1" noChangeShapeType="1" noTextEdit="1"/>
              </p:cNvSpPr>
              <p:nvPr/>
            </p:nvSpPr>
            <p:spPr>
              <a:xfrm>
                <a:off x="6649831" y="2995642"/>
                <a:ext cx="434453" cy="284693"/>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8706EC1-0935-80DD-547A-A5EE7ACCB804}"/>
                  </a:ext>
                </a:extLst>
              </p:cNvPr>
              <p:cNvSpPr txBox="1"/>
              <p:nvPr/>
            </p:nvSpPr>
            <p:spPr>
              <a:xfrm>
                <a:off x="560728" y="1292966"/>
                <a:ext cx="9571611" cy="1167948"/>
              </a:xfrm>
              <a:prstGeom prst="rect">
                <a:avLst/>
              </a:prstGeom>
              <a:noFill/>
            </p:spPr>
            <p:txBody>
              <a:bodyPr wrap="square">
                <a:spAutoFit/>
              </a:bodyPr>
              <a:lstStyle/>
              <a:p>
                <a:pPr algn="just"/>
                <a:r>
                  <a:rPr lang="en-GB" sz="2000" noProof="0" dirty="0"/>
                  <a:t>For simplicity, we approximate the mass per unit length of the shaded crest as:</a:t>
                </a:r>
              </a:p>
              <a:p>
                <a:pPr algn="just"/>
                <a:endParaRPr lang="en-GB" sz="1000" noProof="0" dirty="0"/>
              </a:p>
              <a:p>
                <a:pPr algn="just"/>
                <a14:m>
                  <m:oMathPara xmlns:m="http://schemas.openxmlformats.org/officeDocument/2006/math">
                    <m:oMathParaPr>
                      <m:jc m:val="centerGroup"/>
                    </m:oMathParaPr>
                    <m:oMath xmlns:m="http://schemas.openxmlformats.org/officeDocument/2006/math">
                      <m:r>
                        <a:rPr lang="en-GB" sz="2000" i="1" noProof="0" smtClean="0">
                          <a:latin typeface="Cambria Math" panose="02040503050406030204" pitchFamily="18" charset="0"/>
                        </a:rPr>
                        <m:t>𝑚</m:t>
                      </m:r>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 </m:t>
                      </m:r>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r>
                        <a:rPr lang="en-GB" sz="2000" b="0" i="1" noProof="0" smtClean="0">
                          <a:latin typeface="Cambria Math" panose="02040503050406030204" pitchFamily="18" charset="0"/>
                          <a:ea typeface="Cambria Math" panose="02040503050406030204" pitchFamily="18" charset="0"/>
                        </a:rPr>
                        <m:t> </m:t>
                      </m:r>
                      <m:f>
                        <m:fPr>
                          <m:ctrlPr>
                            <a:rPr lang="en-GB" sz="2000" i="1" noProof="0" smtClean="0">
                              <a:latin typeface="Cambria Math" panose="02040503050406030204" pitchFamily="18" charset="0"/>
                              <a:ea typeface="Cambria Math" panose="02040503050406030204" pitchFamily="18" charset="0"/>
                              <a:cs typeface="Calibri"/>
                            </a:rPr>
                          </m:ctrlPr>
                        </m:fPr>
                        <m:num>
                          <m:r>
                            <a:rPr lang="en-GB" sz="2000" i="1" noProof="0" smtClean="0">
                              <a:latin typeface="Cambria Math" panose="02040503050406030204" pitchFamily="18" charset="0"/>
                              <a:cs typeface="Calibri"/>
                            </a:rPr>
                            <m:t>𝜆</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noProof="0" dirty="0"/>
              </a:p>
            </p:txBody>
          </p:sp>
        </mc:Choice>
        <mc:Fallback xmlns="">
          <p:sp>
            <p:nvSpPr>
              <p:cNvPr id="7" name="ZoneTexte 6">
                <a:extLst>
                  <a:ext uri="{FF2B5EF4-FFF2-40B4-BE49-F238E27FC236}">
                    <a16:creationId xmlns:a16="http://schemas.microsoft.com/office/drawing/2014/main" id="{98706EC1-0935-80DD-547A-A5EE7ACCB804}"/>
                  </a:ext>
                </a:extLst>
              </p:cNvPr>
              <p:cNvSpPr txBox="1">
                <a:spLocks noRot="1" noChangeAspect="1" noMove="1" noResize="1" noEditPoints="1" noAdjustHandles="1" noChangeArrowheads="1" noChangeShapeType="1" noTextEdit="1"/>
              </p:cNvSpPr>
              <p:nvPr/>
            </p:nvSpPr>
            <p:spPr>
              <a:xfrm>
                <a:off x="560728" y="1292966"/>
                <a:ext cx="9571611" cy="1167948"/>
              </a:xfrm>
              <a:prstGeom prst="rect">
                <a:avLst/>
              </a:prstGeom>
              <a:blipFill>
                <a:blip r:embed="rId2"/>
                <a:stretch>
                  <a:fillRect l="-701" t="-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1BEDB38-BF93-7E61-2AA6-0E660DE327DC}"/>
                  </a:ext>
                </a:extLst>
              </p:cNvPr>
              <p:cNvSpPr txBox="1"/>
              <p:nvPr/>
            </p:nvSpPr>
            <p:spPr>
              <a:xfrm>
                <a:off x="560727" y="2735459"/>
                <a:ext cx="9675473" cy="1737976"/>
              </a:xfrm>
              <a:prstGeom prst="rect">
                <a:avLst/>
              </a:prstGeom>
              <a:noFill/>
            </p:spPr>
            <p:txBody>
              <a:bodyPr wrap="square">
                <a:spAutoFit/>
              </a:bodyPr>
              <a:lstStyle/>
              <a:p>
                <a:pPr algn="just"/>
                <a:r>
                  <a:rPr lang="en-GB" sz="2000" noProof="0" dirty="0">
                    <a:latin typeface="Arial MT"/>
                    <a:cs typeface="Arial MT"/>
                  </a:rPr>
                  <a:t>Since </a:t>
                </a:r>
                <a14:m>
                  <m:oMath xmlns:m="http://schemas.openxmlformats.org/officeDocument/2006/math">
                    <m:r>
                      <a:rPr lang="en-GB" sz="2000" i="1" noProof="0" smtClean="0">
                        <a:latin typeface="Cambria Math" panose="02040503050406030204" pitchFamily="18" charset="0"/>
                        <a:cs typeface="Calibri"/>
                      </a:rPr>
                      <m:t>𝜆</m:t>
                    </m:r>
                    <m:r>
                      <a:rPr lang="en-GB" sz="2000" i="1" noProof="0" smtClean="0">
                        <a:latin typeface="Cambria Math" panose="02040503050406030204" pitchFamily="18" charset="0"/>
                        <a:ea typeface="Cambria Math" panose="02040503050406030204" pitchFamily="18" charset="0"/>
                        <a:cs typeface="Calibri"/>
                      </a:rPr>
                      <m:t>=</m:t>
                    </m:r>
                    <m:r>
                      <a:rPr lang="en-GB" sz="2000" b="0" i="1" noProof="0" smtClean="0">
                        <a:latin typeface="Cambria Math" panose="02040503050406030204" pitchFamily="18" charset="0"/>
                        <a:ea typeface="Cambria Math" panose="02040503050406030204" pitchFamily="18" charset="0"/>
                        <a:cs typeface="Calibri"/>
                      </a:rPr>
                      <m:t>𝑣</m:t>
                    </m:r>
                    <m:r>
                      <a:rPr lang="en-GB" sz="2000" b="0" i="1" noProof="0" smtClean="0">
                        <a:latin typeface="Cambria Math" panose="02040503050406030204" pitchFamily="18" charset="0"/>
                        <a:ea typeface="Cambria Math" panose="02040503050406030204" pitchFamily="18" charset="0"/>
                        <a:cs typeface="Calibri"/>
                      </a:rPr>
                      <m:t> </m:t>
                    </m:r>
                    <m:r>
                      <a:rPr lang="en-GB" sz="2000" b="0" i="1" noProof="0" smtClean="0">
                        <a:latin typeface="Cambria Math" panose="02040503050406030204" pitchFamily="18" charset="0"/>
                        <a:ea typeface="Cambria Math" panose="02040503050406030204" pitchFamily="18" charset="0"/>
                        <a:cs typeface="Calibri"/>
                      </a:rPr>
                      <m:t>𝑇</m:t>
                    </m:r>
                  </m:oMath>
                </a14:m>
                <a:r>
                  <a:rPr lang="en-GB" sz="2000" noProof="0" dirty="0">
                    <a:latin typeface="Arial MT"/>
                    <a:cs typeface="Arial MT"/>
                  </a:rPr>
                  <a:t>, </a:t>
                </a:r>
                <a:r>
                  <a:rPr lang="en-GB" sz="2000" noProof="0" dirty="0"/>
                  <a:t>the power produced by the waves, considering only the potential energy passing per unit length, can also be expressed as</a:t>
                </a:r>
                <a:r>
                  <a:rPr lang="en-GB" sz="2000" noProof="0" dirty="0">
                    <a:latin typeface="Arial MT"/>
                    <a:cs typeface="Arial MT"/>
                  </a:rPr>
                  <a:t>:</a:t>
                </a:r>
              </a:p>
              <a:p>
                <a:pPr algn="just"/>
                <a:endParaRPr lang="en-GB" sz="1000" noProof="0" dirty="0">
                  <a:latin typeface="Arial MT"/>
                  <a:cs typeface="Arial MT"/>
                </a:endParaRPr>
              </a:p>
              <a:p>
                <a:pPr algn="just"/>
                <a14:m>
                  <m:oMathPara xmlns:m="http://schemas.openxmlformats.org/officeDocument/2006/math">
                    <m:oMathParaPr>
                      <m:jc m:val="center"/>
                    </m:oMathParaPr>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𝑃</m:t>
                          </m:r>
                        </m:e>
                        <m:sub>
                          <m:r>
                            <m:rPr>
                              <m:sty m:val="p"/>
                            </m:rPr>
                            <a:rPr lang="en-GB" sz="2000" noProof="0" smtClean="0">
                              <a:latin typeface="Cambria Math" panose="02040503050406030204" pitchFamily="18" charset="0"/>
                            </a:rPr>
                            <m:t>potential</m:t>
                          </m:r>
                        </m:sub>
                      </m:sSub>
                      <m:r>
                        <a:rPr lang="en-GB" sz="200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rPr>
                            <m:t>𝜌</m:t>
                          </m:r>
                          <m:r>
                            <a:rPr lang="en-GB" sz="2000" i="1" noProof="0" smtClean="0">
                              <a:latin typeface="Cambria Math" panose="02040503050406030204" pitchFamily="18" charset="0"/>
                              <a:ea typeface="Cambria Math" panose="02040503050406030204" pitchFamily="18" charset="0"/>
                            </a:rPr>
                            <m:t> </m:t>
                          </m:r>
                          <m:r>
                            <a:rPr lang="en-GB" sz="2000" b="0" i="1" noProof="0" smtClean="0">
                              <a:latin typeface="Cambria Math" panose="02040503050406030204" pitchFamily="18" charset="0"/>
                              <a:ea typeface="Cambria Math" panose="02040503050406030204" pitchFamily="18" charset="0"/>
                            </a:rPr>
                            <m:t>𝐴</m:t>
                          </m:r>
                          <m:r>
                            <a:rPr lang="en-GB" sz="2000" i="1" noProof="0" smtClean="0">
                              <a:latin typeface="Cambria Math" panose="02040503050406030204" pitchFamily="18" charset="0"/>
                              <a:ea typeface="Cambria Math" panose="02040503050406030204" pitchFamily="18" charset="0"/>
                            </a:rPr>
                            <m:t> </m:t>
                          </m:r>
                          <m:f>
                            <m:fPr>
                              <m:ctrlPr>
                                <a:rPr lang="en-GB" sz="2000" i="1" noProof="0" smtClean="0">
                                  <a:latin typeface="Cambria Math" panose="02040503050406030204" pitchFamily="18" charset="0"/>
                                  <a:ea typeface="Cambria Math" panose="02040503050406030204" pitchFamily="18" charset="0"/>
                                  <a:cs typeface="Calibri"/>
                                </a:rPr>
                              </m:ctrlPr>
                            </m:fPr>
                            <m:num>
                              <m:r>
                                <a:rPr lang="en-GB" sz="2000" i="1" noProof="0" smtClean="0">
                                  <a:latin typeface="Cambria Math" panose="02040503050406030204" pitchFamily="18" charset="0"/>
                                  <a:ea typeface="Cambria Math" panose="02040503050406030204" pitchFamily="18" charset="0"/>
                                  <a:cs typeface="Calibri"/>
                                </a:rPr>
                                <m:t>𝑣</m:t>
                              </m:r>
                              <m:r>
                                <a:rPr lang="en-GB" sz="2000" b="0" i="1" noProof="0" smtClean="0">
                                  <a:latin typeface="Cambria Math" panose="02040503050406030204" pitchFamily="18" charset="0"/>
                                  <a:ea typeface="Cambria Math" panose="02040503050406030204" pitchFamily="18" charset="0"/>
                                  <a:cs typeface="Calibri"/>
                                </a:rPr>
                                <m:t> </m:t>
                              </m:r>
                              <m:r>
                                <a:rPr lang="en-GB" sz="2000" i="1" noProof="0" smtClean="0">
                                  <a:latin typeface="Cambria Math" panose="02040503050406030204" pitchFamily="18" charset="0"/>
                                  <a:ea typeface="Cambria Math" panose="02040503050406030204" pitchFamily="18" charset="0"/>
                                  <a:cs typeface="Calibri"/>
                                </a:rPr>
                                <m:t>𝑇</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rPr>
                            <m:t>𝑔</m:t>
                          </m:r>
                          <m:r>
                            <a:rPr lang="en-GB" sz="2000" b="0" i="1" noProof="0" smtClean="0">
                              <a:latin typeface="Cambria Math" panose="02040503050406030204" pitchFamily="18" charset="0"/>
                              <a:ea typeface="Cambria Math" panose="02040503050406030204" pitchFamily="18" charset="0"/>
                            </a:rPr>
                            <m:t> </m:t>
                          </m:r>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num>
                        <m:den>
                          <m:r>
                            <a:rPr lang="en-GB" sz="2000" i="1" noProof="0" smtClean="0">
                              <a:latin typeface="Cambria Math" panose="02040503050406030204" pitchFamily="18" charset="0"/>
                              <a:ea typeface="Cambria Math" panose="02040503050406030204" pitchFamily="18" charset="0"/>
                            </a:rPr>
                            <m:t>𝑇</m:t>
                          </m:r>
                        </m:den>
                      </m:f>
                      <m:r>
                        <a:rPr lang="en-GB" sz="200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4</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rPr>
                        <m:t>𝜌</m:t>
                      </m:r>
                      <m:r>
                        <a:rPr lang="en-GB" sz="2000" i="1"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𝑔</m:t>
                      </m:r>
                      <m:r>
                        <a:rPr lang="en-GB" sz="2000" i="1" noProof="0" smtClean="0">
                          <a:latin typeface="Cambria Math" panose="02040503050406030204" pitchFamily="18" charset="0"/>
                          <a:ea typeface="Cambria Math" panose="02040503050406030204" pitchFamily="18" charset="0"/>
                        </a:rPr>
                        <m:t> </m:t>
                      </m:r>
                      <m:sSup>
                        <m:sSupPr>
                          <m:ctrlPr>
                            <a:rPr lang="en-GB" sz="2000" i="1" noProof="0" smtClean="0">
                              <a:latin typeface="Cambria Math" panose="02040503050406030204" pitchFamily="18" charset="0"/>
                              <a:ea typeface="Cambria Math" panose="02040503050406030204" pitchFamily="18" charset="0"/>
                            </a:rPr>
                          </m:ctrlPr>
                        </m:sSupPr>
                        <m:e>
                          <m:d>
                            <m:dPr>
                              <m:ctrlPr>
                                <a:rPr lang="en-GB" sz="2000" i="1" noProof="0" smtClean="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b="0" i="1" noProof="0" smtClean="0">
                              <a:latin typeface="Cambria Math" panose="02040503050406030204" pitchFamily="18" charset="0"/>
                              <a:ea typeface="Cambria Math" panose="02040503050406030204" pitchFamily="18" charset="0"/>
                            </a:rPr>
                            <m:t>2</m:t>
                          </m:r>
                        </m:sup>
                      </m:sSup>
                      <m:r>
                        <a:rPr lang="en-GB" sz="200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oMath>
                  </m:oMathPara>
                </a14:m>
                <a:endParaRPr lang="en-GB" sz="2000" i="1" noProof="0" dirty="0">
                  <a:latin typeface="Cambria Math" panose="02040503050406030204" pitchFamily="18" charset="0"/>
                  <a:ea typeface="Cambria Math" panose="02040503050406030204" pitchFamily="18" charset="0"/>
                </a:endParaRPr>
              </a:p>
            </p:txBody>
          </p:sp>
        </mc:Choice>
        <mc:Fallback xmlns="">
          <p:sp>
            <p:nvSpPr>
              <p:cNvPr id="12" name="ZoneTexte 11">
                <a:extLst>
                  <a:ext uri="{FF2B5EF4-FFF2-40B4-BE49-F238E27FC236}">
                    <a16:creationId xmlns:a16="http://schemas.microsoft.com/office/drawing/2014/main" id="{91BEDB38-BF93-7E61-2AA6-0E660DE327DC}"/>
                  </a:ext>
                </a:extLst>
              </p:cNvPr>
              <p:cNvSpPr txBox="1">
                <a:spLocks noRot="1" noChangeAspect="1" noMove="1" noResize="1" noEditPoints="1" noAdjustHandles="1" noChangeArrowheads="1" noChangeShapeType="1" noTextEdit="1"/>
              </p:cNvSpPr>
              <p:nvPr/>
            </p:nvSpPr>
            <p:spPr>
              <a:xfrm>
                <a:off x="560727" y="2735459"/>
                <a:ext cx="9675473" cy="1737976"/>
              </a:xfrm>
              <a:prstGeom prst="rect">
                <a:avLst/>
              </a:prstGeom>
              <a:blipFill>
                <a:blip r:embed="rId3"/>
                <a:stretch>
                  <a:fillRect l="-693" t="-1754" r="-630"/>
                </a:stretch>
              </a:blipFill>
            </p:spPr>
            <p:txBody>
              <a:bodyPr/>
              <a:lstStyle/>
              <a:p>
                <a:r>
                  <a:rPr lang="en-US">
                    <a:noFill/>
                  </a:rPr>
                  <a:t> </a:t>
                </a:r>
              </a:p>
            </p:txBody>
          </p:sp>
        </mc:Fallback>
      </mc:AlternateContent>
      <p:sp>
        <p:nvSpPr>
          <p:cNvPr id="13" name="Slide Number Placeholder 6">
            <a:extLst>
              <a:ext uri="{FF2B5EF4-FFF2-40B4-BE49-F238E27FC236}">
                <a16:creationId xmlns:a16="http://schemas.microsoft.com/office/drawing/2014/main" id="{73C6F869-0F69-EBBD-983B-E6C51AB65B6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195</a:t>
            </a:fld>
            <a:endParaRPr lang="en-GB" spc="80" noProof="0" dirty="0"/>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DB4FB3CC-8817-70B1-ECE4-DDFAE7FC3426}"/>
                  </a:ext>
                </a:extLst>
              </p:cNvPr>
              <p:cNvSpPr txBox="1"/>
              <p:nvPr/>
            </p:nvSpPr>
            <p:spPr>
              <a:xfrm>
                <a:off x="560728" y="4882930"/>
                <a:ext cx="9675472" cy="2537426"/>
              </a:xfrm>
              <a:prstGeom prst="rect">
                <a:avLst/>
              </a:prstGeom>
              <a:noFill/>
            </p:spPr>
            <p:txBody>
              <a:bodyPr wrap="square">
                <a:spAutoFit/>
              </a:bodyPr>
              <a:lstStyle/>
              <a:p>
                <a:pPr algn="just"/>
                <a:r>
                  <a:rPr lang="en-GB" sz="2000" noProof="0" dirty="0"/>
                  <a:t>Waves have kinetic energy equal to their potential energy, as explained in the following link: </a:t>
                </a:r>
                <a:r>
                  <a:rPr lang="en-GB" sz="2000" i="1" noProof="0" dirty="0">
                    <a:hlinkClick r:id="rId4">
                      <a:extLst>
                        <a:ext uri="{A12FA001-AC4F-418D-AE19-62706E023703}">
                          <ahyp:hlinkClr xmlns:ahyp="http://schemas.microsoft.com/office/drawing/2018/hyperlinkcolor" val="tx"/>
                        </a:ext>
                      </a:extLst>
                    </a:hlinkClick>
                  </a:rPr>
                  <a:t>Power transported by string wave (gsu.edu).</a:t>
                </a:r>
                <a:endParaRPr lang="en-GB" sz="2000" i="1" noProof="0" dirty="0"/>
              </a:p>
              <a:p>
                <a:pPr algn="just"/>
                <a:br>
                  <a:rPr lang="en-GB" sz="2000" noProof="0" dirty="0"/>
                </a:br>
                <a:r>
                  <a:rPr lang="en-GB" sz="2000" noProof="0" dirty="0"/>
                  <a:t>Therefore, the power produced by the waves, considering only the kinetic energy passing per unit length, can be written</a:t>
                </a:r>
                <a:r>
                  <a:rPr lang="en-GB" sz="2000" noProof="0" dirty="0">
                    <a:latin typeface="Arial MT"/>
                    <a:cs typeface="Arial MT"/>
                  </a:rPr>
                  <a:t>:</a:t>
                </a:r>
              </a:p>
              <a:p>
                <a:endParaRPr lang="en-GB" sz="1000" noProof="0" dirty="0"/>
              </a:p>
              <a:p>
                <a:pP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kinetic</m:t>
                          </m:r>
                        </m:sub>
                      </m:sSub>
                      <m:r>
                        <a:rPr lang="en-GB" sz="200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4</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i="1" noProof="0" smtClean="0">
                          <a:latin typeface="Cambria Math" panose="02040503050406030204" pitchFamily="18" charset="0"/>
                          <a:ea typeface="Cambria Math" panose="02040503050406030204" pitchFamily="18" charset="0"/>
                        </a:rPr>
                        <m:t>𝜌</m:t>
                      </m:r>
                      <m:r>
                        <a:rPr lang="en-GB" sz="2000" i="1"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𝑔</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r>
                        <a:rPr lang="en-GB" sz="200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p>
            </p:txBody>
          </p:sp>
        </mc:Choice>
        <mc:Fallback xmlns="">
          <p:sp>
            <p:nvSpPr>
              <p:cNvPr id="17" name="ZoneTexte 16">
                <a:extLst>
                  <a:ext uri="{FF2B5EF4-FFF2-40B4-BE49-F238E27FC236}">
                    <a16:creationId xmlns:a16="http://schemas.microsoft.com/office/drawing/2014/main" id="{DB4FB3CC-8817-70B1-ECE4-DDFAE7FC3426}"/>
                  </a:ext>
                </a:extLst>
              </p:cNvPr>
              <p:cNvSpPr txBox="1">
                <a:spLocks noRot="1" noChangeAspect="1" noMove="1" noResize="1" noEditPoints="1" noAdjustHandles="1" noChangeArrowheads="1" noChangeShapeType="1" noTextEdit="1"/>
              </p:cNvSpPr>
              <p:nvPr/>
            </p:nvSpPr>
            <p:spPr>
              <a:xfrm>
                <a:off x="560728" y="4882930"/>
                <a:ext cx="9675472" cy="2537426"/>
              </a:xfrm>
              <a:prstGeom prst="rect">
                <a:avLst/>
              </a:prstGeom>
              <a:blipFill>
                <a:blip r:embed="rId5"/>
                <a:stretch>
                  <a:fillRect l="-693" t="-962" r="-630"/>
                </a:stretch>
              </a:blipFill>
            </p:spPr>
            <p:txBody>
              <a:bodyPr/>
              <a:lstStyle/>
              <a:p>
                <a:r>
                  <a:rPr lang="en-GB">
                    <a:noFill/>
                  </a:rPr>
                  <a:t> </a:t>
                </a:r>
              </a:p>
            </p:txBody>
          </p:sp>
        </mc:Fallback>
      </mc:AlternateContent>
      <p:sp>
        <p:nvSpPr>
          <p:cNvPr id="18" name="TextBox 19">
            <a:extLst>
              <a:ext uri="{FF2B5EF4-FFF2-40B4-BE49-F238E27FC236}">
                <a16:creationId xmlns:a16="http://schemas.microsoft.com/office/drawing/2014/main" id="{8B6CCBDF-993D-5EBE-AE7C-80587DDB9D7E}"/>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t>Defining potential and kinetic energies (2/2)</a:t>
            </a:r>
            <a:endParaRPr lang="en-GB"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2032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8B944783-7B95-A652-29C0-0AEB4C79117F}"/>
                  </a:ext>
                </a:extLst>
              </p:cNvPr>
              <p:cNvSpPr txBox="1"/>
              <p:nvPr/>
            </p:nvSpPr>
            <p:spPr>
              <a:xfrm>
                <a:off x="1627888" y="2680023"/>
                <a:ext cx="7437288" cy="8446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total</m:t>
                              </m:r>
                            </m:sub>
                          </m:sSub>
                          <m:r>
                            <a:rPr lang="en-GB" sz="2000" b="0" i="1" noProof="0" smtClean="0">
                              <a:latin typeface="Cambria Math" panose="02040503050406030204" pitchFamily="18" charset="0"/>
                            </a:rPr>
                            <m:t>=</m:t>
                          </m:r>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potential</m:t>
                              </m:r>
                            </m:sub>
                          </m:sSub>
                          <m:r>
                            <a:rPr lang="en-GB" sz="2000" b="0" i="1" noProof="0" smtClean="0">
                              <a:latin typeface="Cambria Math" panose="02040503050406030204" pitchFamily="18" charset="0"/>
                            </a:rPr>
                            <m:t>+</m:t>
                          </m:r>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kinetic</m:t>
                          </m:r>
                        </m:sub>
                      </m:sSub>
                      <m:r>
                        <a:rPr lang="en-GB" sz="2000" b="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𝑔</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r>
                        <a:rPr lang="en-GB" sz="2000" b="0" i="1" noProof="0" smtClean="0">
                          <a:latin typeface="Cambria Math" panose="02040503050406030204" pitchFamily="18" charset="0"/>
                          <a:ea typeface="Cambria Math" panose="02040503050406030204" pitchFamily="18" charset="0"/>
                        </a:rPr>
                        <m:t>𝑣</m:t>
                      </m:r>
                      <m:r>
                        <a:rPr lang="en-GB" sz="200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𝑔</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r>
                        <a:rPr lang="en-GB" sz="2000" b="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oMath>
                  </m:oMathPara>
                </a14:m>
                <a:endParaRPr lang="en-GB" noProof="0" dirty="0"/>
              </a:p>
            </p:txBody>
          </p:sp>
        </mc:Choice>
        <mc:Fallback xmlns="">
          <p:sp>
            <p:nvSpPr>
              <p:cNvPr id="12" name="ZoneTexte 11">
                <a:extLst>
                  <a:ext uri="{FF2B5EF4-FFF2-40B4-BE49-F238E27FC236}">
                    <a16:creationId xmlns:a16="http://schemas.microsoft.com/office/drawing/2014/main" id="{8B944783-7B95-A652-29C0-0AEB4C79117F}"/>
                  </a:ext>
                </a:extLst>
              </p:cNvPr>
              <p:cNvSpPr txBox="1">
                <a:spLocks noRot="1" noChangeAspect="1" noMove="1" noResize="1" noEditPoints="1" noAdjustHandles="1" noChangeArrowheads="1" noChangeShapeType="1" noTextEdit="1"/>
              </p:cNvSpPr>
              <p:nvPr/>
            </p:nvSpPr>
            <p:spPr>
              <a:xfrm>
                <a:off x="1627888" y="2680023"/>
                <a:ext cx="7437288" cy="84465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B91ADF9-1A55-09DA-0923-380C697355E4}"/>
                  </a:ext>
                </a:extLst>
              </p:cNvPr>
              <p:cNvSpPr txBox="1"/>
              <p:nvPr/>
            </p:nvSpPr>
            <p:spPr>
              <a:xfrm>
                <a:off x="1950552" y="6134648"/>
                <a:ext cx="6791960" cy="84465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total</m:t>
                          </m:r>
                          <m:r>
                            <a:rPr lang="en-GB" sz="2000" b="0" i="1" noProof="0" smtClean="0">
                              <a:latin typeface="Cambria Math" panose="02040503050406030204" pitchFamily="18" charset="0"/>
                            </a:rPr>
                            <m:t>_</m:t>
                          </m:r>
                          <m:r>
                            <m:rPr>
                              <m:sty m:val="p"/>
                            </m:rPr>
                            <a:rPr lang="en-GB" sz="2000" b="0" i="0" noProof="0" smtClean="0">
                              <a:latin typeface="Cambria Math" panose="02040503050406030204" pitchFamily="18" charset="0"/>
                            </a:rPr>
                            <m:t>corrected</m:t>
                          </m:r>
                        </m:sub>
                      </m:sSub>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𝑔</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r>
                        <a:rPr lang="en-GB" sz="2000" b="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p>
            </p:txBody>
          </p:sp>
        </mc:Choice>
        <mc:Fallback xmlns="">
          <p:sp>
            <p:nvSpPr>
              <p:cNvPr id="14" name="ZoneTexte 13">
                <a:extLst>
                  <a:ext uri="{FF2B5EF4-FFF2-40B4-BE49-F238E27FC236}">
                    <a16:creationId xmlns:a16="http://schemas.microsoft.com/office/drawing/2014/main" id="{EB91ADF9-1A55-09DA-0923-380C697355E4}"/>
                  </a:ext>
                </a:extLst>
              </p:cNvPr>
              <p:cNvSpPr txBox="1">
                <a:spLocks noRot="1" noChangeAspect="1" noMove="1" noResize="1" noEditPoints="1" noAdjustHandles="1" noChangeArrowheads="1" noChangeShapeType="1" noTextEdit="1"/>
              </p:cNvSpPr>
              <p:nvPr/>
            </p:nvSpPr>
            <p:spPr>
              <a:xfrm>
                <a:off x="1950552" y="6134648"/>
                <a:ext cx="6791960" cy="844655"/>
              </a:xfrm>
              <a:prstGeom prst="rect">
                <a:avLst/>
              </a:prstGeom>
              <a:blipFill>
                <a:blip r:embed="rId3"/>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90594A6B-735F-73E6-17DC-5467AB3E076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196</a:t>
            </a:fld>
            <a:endParaRPr lang="en-GB" spc="80" noProof="0" dirty="0"/>
          </a:p>
        </p:txBody>
      </p:sp>
      <p:sp>
        <p:nvSpPr>
          <p:cNvPr id="3" name="TextBox 19">
            <a:extLst>
              <a:ext uri="{FF2B5EF4-FFF2-40B4-BE49-F238E27FC236}">
                <a16:creationId xmlns:a16="http://schemas.microsoft.com/office/drawing/2014/main" id="{93C8F6E0-94BD-B0E2-9D2B-5751691F78B9}"/>
              </a:ext>
            </a:extLst>
          </p:cNvPr>
          <p:cNvSpPr txBox="1"/>
          <p:nvPr/>
        </p:nvSpPr>
        <p:spPr>
          <a:xfrm>
            <a:off x="560729" y="358228"/>
            <a:ext cx="7325971" cy="461665"/>
          </a:xfrm>
          <a:prstGeom prst="rect">
            <a:avLst/>
          </a:prstGeom>
          <a:noFill/>
        </p:spPr>
        <p:txBody>
          <a:bodyPr wrap="square">
            <a:spAutoFit/>
          </a:bodyPr>
          <a:lstStyle/>
          <a:p>
            <a:pPr marL="12700">
              <a:spcBef>
                <a:spcPts val="130"/>
              </a:spcBef>
            </a:pPr>
            <a:r>
              <a:rPr lang="en-GB" sz="2400" b="1" noProof="0" dirty="0">
                <a:latin typeface="Arial"/>
                <a:cs typeface="Arial"/>
              </a:rPr>
              <a:t>Estimating the total power produced by waves</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83FB5C95-DCB8-9DCA-DFA8-B4F3AE2618BA}"/>
                  </a:ext>
                </a:extLst>
              </p:cNvPr>
              <p:cNvSpPr txBox="1"/>
              <p:nvPr/>
            </p:nvSpPr>
            <p:spPr>
              <a:xfrm>
                <a:off x="560728" y="3714046"/>
                <a:ext cx="9571610" cy="2246769"/>
              </a:xfrm>
              <a:prstGeom prst="rect">
                <a:avLst/>
              </a:prstGeom>
              <a:noFill/>
            </p:spPr>
            <p:txBody>
              <a:bodyPr wrap="square">
                <a:spAutoFit/>
              </a:bodyPr>
              <a:lstStyle/>
              <a:p>
                <a:pPr algn="just"/>
                <a:r>
                  <a:rPr lang="en-GB" sz="2000" noProof="0" dirty="0"/>
                  <a:t>However, we have neglected an important factor: the energy in the wave does not travel at the same speed as the wave crests. Instead, it moves at a speed known as the group velocity, which for deep-water waves is half of the wave speed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𝑣</m:t>
                    </m:r>
                  </m:oMath>
                </a14:m>
                <a:r>
                  <a:rPr lang="en-GB" sz="2000" noProof="0" dirty="0"/>
                  <a:t>.</a:t>
                </a:r>
              </a:p>
              <a:p>
                <a:pPr algn="just"/>
                <a:endParaRPr lang="en-GB" sz="2000" noProof="0" dirty="0"/>
              </a:p>
              <a:p>
                <a:pPr algn="just"/>
                <a:r>
                  <a:rPr lang="en-GB" sz="2000" noProof="0" dirty="0"/>
                  <a:t>This means that the initial equation is wrong, and we need to adjust it by halving the value. The corrected expression for the total power produced by the waves per unit time and per unit length is:</a:t>
                </a:r>
              </a:p>
            </p:txBody>
          </p:sp>
        </mc:Choice>
        <mc:Fallback xmlns="">
          <p:sp>
            <p:nvSpPr>
              <p:cNvPr id="5" name="ZoneTexte 4">
                <a:extLst>
                  <a:ext uri="{FF2B5EF4-FFF2-40B4-BE49-F238E27FC236}">
                    <a16:creationId xmlns:a16="http://schemas.microsoft.com/office/drawing/2014/main" id="{83FB5C95-DCB8-9DCA-DFA8-B4F3AE2618BA}"/>
                  </a:ext>
                </a:extLst>
              </p:cNvPr>
              <p:cNvSpPr txBox="1">
                <a:spLocks noRot="1" noChangeAspect="1" noMove="1" noResize="1" noEditPoints="1" noAdjustHandles="1" noChangeArrowheads="1" noChangeShapeType="1" noTextEdit="1"/>
              </p:cNvSpPr>
              <p:nvPr/>
            </p:nvSpPr>
            <p:spPr>
              <a:xfrm>
                <a:off x="560728" y="3714046"/>
                <a:ext cx="9571610" cy="2246769"/>
              </a:xfrm>
              <a:prstGeom prst="rect">
                <a:avLst/>
              </a:prstGeom>
              <a:blipFill>
                <a:blip r:embed="rId4"/>
                <a:stretch>
                  <a:fillRect l="-701" t="-1084" r="-637" b="-4065"/>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8D62B8E0-7774-0E4B-92FA-F33DB8236EBD}"/>
              </a:ext>
            </a:extLst>
          </p:cNvPr>
          <p:cNvSpPr txBox="1"/>
          <p:nvPr/>
        </p:nvSpPr>
        <p:spPr>
          <a:xfrm>
            <a:off x="560728" y="1798304"/>
            <a:ext cx="9571609" cy="707886"/>
          </a:xfrm>
          <a:prstGeom prst="rect">
            <a:avLst/>
          </a:prstGeom>
          <a:noFill/>
        </p:spPr>
        <p:txBody>
          <a:bodyPr wrap="square">
            <a:spAutoFit/>
          </a:bodyPr>
          <a:lstStyle/>
          <a:p>
            <a:pPr algn="just"/>
            <a:r>
              <a:rPr lang="en-GB" sz="2000" noProof="0" dirty="0"/>
              <a:t>Based on the expressions we have provided, the total power produced by the waves per unit length is: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9">
            <a:extLst>
              <a:ext uri="{FF2B5EF4-FFF2-40B4-BE49-F238E27FC236}">
                <a16:creationId xmlns:a16="http://schemas.microsoft.com/office/drawing/2014/main" id="{FC602410-FDAC-A8E4-C83A-3B4FDD1247AE}"/>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Exercise 2:</a:t>
            </a:r>
          </a:p>
        </p:txBody>
      </p:sp>
      <p:sp>
        <p:nvSpPr>
          <p:cNvPr id="9" name="ZoneTexte 8">
            <a:extLst>
              <a:ext uri="{FF2B5EF4-FFF2-40B4-BE49-F238E27FC236}">
                <a16:creationId xmlns:a16="http://schemas.microsoft.com/office/drawing/2014/main" id="{4330FF73-134B-3C4E-2AF3-ACD02ABF1DEA}"/>
              </a:ext>
            </a:extLst>
          </p:cNvPr>
          <p:cNvSpPr txBox="1"/>
          <p:nvPr/>
        </p:nvSpPr>
        <p:spPr>
          <a:xfrm>
            <a:off x="560728" y="3010593"/>
            <a:ext cx="9571611" cy="1631216"/>
          </a:xfrm>
          <a:prstGeom prst="rect">
            <a:avLst/>
          </a:prstGeom>
          <a:noFill/>
        </p:spPr>
        <p:txBody>
          <a:bodyPr wrap="square">
            <a:spAutoFit/>
          </a:bodyPr>
          <a:lstStyle/>
          <a:p>
            <a:pPr algn="just"/>
            <a:r>
              <a:rPr lang="en-GB" sz="2000" noProof="0" dirty="0"/>
              <a:t>Estimate the power produced by waves per unit length in the North Sea, at 30 km off the Belgian coast.</a:t>
            </a:r>
          </a:p>
          <a:p>
            <a:pPr algn="just"/>
            <a:endParaRPr lang="en-GB" sz="2000" noProof="0" dirty="0"/>
          </a:p>
          <a:p>
            <a:pPr algn="just"/>
            <a:r>
              <a:rPr lang="en-GB" sz="2000" noProof="0" dirty="0"/>
              <a:t>The wave height is 1 m, with a wave period of 6 seconds. The seawater density is 1,027 kg/m³.</a:t>
            </a:r>
            <a:r>
              <a:rPr lang="en-GB" baseline="30000" noProof="0" dirty="0"/>
              <a:t>1</a:t>
            </a:r>
            <a:endParaRPr lang="en-GB" sz="2000" baseline="30000" noProof="0" dirty="0"/>
          </a:p>
        </p:txBody>
      </p:sp>
      <p:sp>
        <p:nvSpPr>
          <p:cNvPr id="10" name="Slide Number Placeholder 6">
            <a:extLst>
              <a:ext uri="{FF2B5EF4-FFF2-40B4-BE49-F238E27FC236}">
                <a16:creationId xmlns:a16="http://schemas.microsoft.com/office/drawing/2014/main" id="{629283FF-17E2-727F-2D96-50E03CD3BE1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197</a:t>
            </a:fld>
            <a:endParaRPr lang="en-GB" spc="80" noProof="0" dirty="0"/>
          </a:p>
        </p:txBody>
      </p:sp>
      <p:sp>
        <p:nvSpPr>
          <p:cNvPr id="3" name="ZoneTexte 2">
            <a:extLst>
              <a:ext uri="{FF2B5EF4-FFF2-40B4-BE49-F238E27FC236}">
                <a16:creationId xmlns:a16="http://schemas.microsoft.com/office/drawing/2014/main" id="{FC9A3FC8-2670-C1EE-0E05-992F5A5BFEBA}"/>
              </a:ext>
            </a:extLst>
          </p:cNvPr>
          <p:cNvSpPr txBox="1"/>
          <p:nvPr/>
        </p:nvSpPr>
        <p:spPr>
          <a:xfrm>
            <a:off x="81024" y="7686096"/>
            <a:ext cx="6980175" cy="261610"/>
          </a:xfrm>
          <a:prstGeom prst="rect">
            <a:avLst/>
          </a:prstGeom>
          <a:noFill/>
        </p:spPr>
        <p:txBody>
          <a:bodyPr wrap="square">
            <a:spAutoFit/>
          </a:bodyPr>
          <a:lstStyle/>
          <a:p>
            <a:r>
              <a:rPr lang="en-GB" sz="1100" b="1" u="none" strike="noStrike" baseline="30000" noProof="0" dirty="0">
                <a:latin typeface="+mj-lt"/>
              </a:rPr>
              <a:t>1 </a:t>
            </a:r>
            <a:r>
              <a:rPr lang="en-GB" sz="1100" u="none" strike="noStrike" baseline="0" noProof="0" dirty="0">
                <a:latin typeface="+mj-lt"/>
                <a:hlinkClick r:id="rId2"/>
              </a:rPr>
              <a:t>Flanders Hydraulics Research, IMDC. (n.d.). THE WAVE CLIMATE IN THE BELGIAN COASTAL ZONE</a:t>
            </a:r>
            <a:r>
              <a:rPr lang="en-GB" sz="1100" noProof="0" dirty="0">
                <a:latin typeface="+mj-lt"/>
                <a:hlinkClick r:id="rId2"/>
              </a:rPr>
              <a:t>.</a:t>
            </a:r>
            <a:endParaRPr lang="en-GB" sz="1100" noProof="0" dirty="0">
              <a:latin typeface="+mj-lt"/>
            </a:endParaRPr>
          </a:p>
        </p:txBody>
      </p:sp>
    </p:spTree>
    <p:extLst>
      <p:ext uri="{BB962C8B-B14F-4D97-AF65-F5344CB8AC3E}">
        <p14:creationId xmlns:p14="http://schemas.microsoft.com/office/powerpoint/2010/main" val="15953982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23354-7680-D994-1BE2-27971047318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CB587367-7594-F495-4B91-E55793BCDE25}"/>
                  </a:ext>
                </a:extLst>
              </p:cNvPr>
              <p:cNvSpPr txBox="1"/>
              <p:nvPr/>
            </p:nvSpPr>
            <p:spPr>
              <a:xfrm>
                <a:off x="560729" y="5331186"/>
                <a:ext cx="7086600" cy="10320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cs typeface="Arial" panose="020B0604020202020204" pitchFamily="34" charset="0"/>
                            </a:rPr>
                          </m:ctrlPr>
                        </m:fPr>
                        <m:num>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8</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π</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1,027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9.812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m:rPr>
                                          <m:nor/>
                                        </m:rPr>
                                        <a:rPr lang="en-GB" sz="2000" b="0" i="0" noProof="0" smtClean="0">
                                          <a:latin typeface="+mj-lt"/>
                                          <a:ea typeface="Cambria Math" panose="02040503050406030204" pitchFamily="18" charset="0"/>
                                        </a:rPr>
                                        <m:t>1</m:t>
                                      </m:r>
                                    </m:num>
                                    <m:den>
                                      <m:r>
                                        <m:rPr>
                                          <m:nor/>
                                        </m:rPr>
                                        <a:rPr lang="en-GB" sz="2000" noProof="0" smtClean="0">
                                          <a:ea typeface="Cambria Math" panose="02040503050406030204" pitchFamily="18" charset="0"/>
                                        </a:rPr>
                                        <m:t>2</m:t>
                                      </m:r>
                                    </m:den>
                                  </m:f>
                                </m:e>
                              </m:d>
                            </m:e>
                            <m:sup>
                              <m:r>
                                <m:rPr>
                                  <m:nor/>
                                </m:rPr>
                                <a:rPr lang="en-GB" sz="2000" i="0" baseline="-25000" noProof="0" smtClean="0">
                                  <a:latin typeface="+mj-lt"/>
                                  <a:ea typeface="Calibri" panose="020F0502020204030204" pitchFamily="34" charset="0"/>
                                  <a:cs typeface="Calibri" panose="020F0502020204030204" pitchFamily="34" charset="0"/>
                                </a:rPr>
                                <m:t>2</m:t>
                              </m:r>
                            </m:sup>
                          </m:sSup>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6</m:t>
                          </m:r>
                        </m:num>
                        <m:den>
                          <m:r>
                            <m:rPr>
                              <m:nor/>
                            </m:rPr>
                            <a:rPr lang="en-GB" sz="2000" b="0" i="0" noProof="0" smtClean="0">
                              <a:latin typeface="Arial" panose="020B0604020202020204" pitchFamily="34" charset="0"/>
                              <a:cs typeface="Arial" panose="020B0604020202020204" pitchFamily="34" charset="0"/>
                            </a:rPr>
                            <m:t>1,000</m:t>
                          </m:r>
                        </m:den>
                      </m:f>
                      <m:r>
                        <a:rPr lang="en-GB" sz="2000" b="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cs typeface="Arial" panose="020B0604020202020204" pitchFamily="34" charset="0"/>
                        </a:rPr>
                        <m:t>5.9</m:t>
                      </m:r>
                      <m:r>
                        <m:rPr>
                          <m:nor/>
                        </m:rPr>
                        <a:rPr lang="en-GB" sz="2000" noProof="0">
                          <a:latin typeface="Arial" panose="020B0604020202020204" pitchFamily="34"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kW</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m</m:t>
                      </m:r>
                      <m:r>
                        <m:rPr>
                          <m:nor/>
                        </m:rPr>
                        <a:rPr lang="en-GB" sz="2000" noProof="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CB587367-7594-F495-4B91-E55793BCDE25}"/>
                  </a:ext>
                </a:extLst>
              </p:cNvPr>
              <p:cNvSpPr txBox="1">
                <a:spLocks noRot="1" noChangeAspect="1" noMove="1" noResize="1" noEditPoints="1" noAdjustHandles="1" noChangeArrowheads="1" noChangeShapeType="1" noTextEdit="1"/>
              </p:cNvSpPr>
              <p:nvPr/>
            </p:nvSpPr>
            <p:spPr>
              <a:xfrm>
                <a:off x="560729" y="5331186"/>
                <a:ext cx="7086600" cy="1032077"/>
              </a:xfrm>
              <a:prstGeom prst="rect">
                <a:avLst/>
              </a:prstGeom>
              <a:blipFill>
                <a:blip r:embed="rId2"/>
                <a:stretch>
                  <a:fillRect/>
                </a:stretch>
              </a:blipFill>
            </p:spPr>
            <p:txBody>
              <a:bodyPr/>
              <a:lstStyle/>
              <a:p>
                <a:r>
                  <a:rPr lang="en-GB">
                    <a:noFill/>
                  </a:rPr>
                  <a:t> </a:t>
                </a:r>
              </a:p>
            </p:txBody>
          </p:sp>
        </mc:Fallback>
      </mc:AlternateContent>
      <p:sp>
        <p:nvSpPr>
          <p:cNvPr id="5" name="TextBox 19">
            <a:extLst>
              <a:ext uri="{FF2B5EF4-FFF2-40B4-BE49-F238E27FC236}">
                <a16:creationId xmlns:a16="http://schemas.microsoft.com/office/drawing/2014/main" id="{F92AC9C8-BE35-06E1-A57F-4E4CBCDDCBD2}"/>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Solution:</a:t>
            </a:r>
          </a:p>
        </p:txBody>
      </p:sp>
      <p:sp>
        <p:nvSpPr>
          <p:cNvPr id="10" name="Slide Number Placeholder 6">
            <a:extLst>
              <a:ext uri="{FF2B5EF4-FFF2-40B4-BE49-F238E27FC236}">
                <a16:creationId xmlns:a16="http://schemas.microsoft.com/office/drawing/2014/main" id="{BBAFF670-17C0-F051-E68B-D273EC47533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198</a:t>
            </a:fld>
            <a:endParaRPr lang="en-GB" spc="80"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4A253EE-F911-6DED-9828-D5AD9B8F414F}"/>
                  </a:ext>
                </a:extLst>
              </p:cNvPr>
              <p:cNvSpPr txBox="1"/>
              <p:nvPr/>
            </p:nvSpPr>
            <p:spPr>
              <a:xfrm>
                <a:off x="560729" y="2027345"/>
                <a:ext cx="9571610" cy="2229649"/>
              </a:xfrm>
              <a:prstGeom prst="rect">
                <a:avLst/>
              </a:prstGeom>
              <a:noFill/>
            </p:spPr>
            <p:txBody>
              <a:bodyPr wrap="square">
                <a:spAutoFit/>
              </a:bodyPr>
              <a:lstStyle/>
              <a:p>
                <a:pPr algn="just"/>
                <a:r>
                  <a:rPr lang="en-GB" sz="2000" noProof="0" dirty="0"/>
                  <a:t>The relationship between the wave speed 𝑣 and the period 𝑇 is derived from the theory of deep-water waves and can be written </a:t>
                </a:r>
                <a14:m>
                  <m:oMath xmlns:m="http://schemas.openxmlformats.org/officeDocument/2006/math">
                    <m:r>
                      <a:rPr lang="en-GB" sz="2000" b="0" i="1" noProof="0" smtClean="0">
                        <a:latin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f>
                      <m:fPr>
                        <m:type m:val="lin"/>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𝑔𝑇</m:t>
                        </m:r>
                      </m:num>
                      <m:den>
                        <m:r>
                          <a:rPr lang="en-GB" sz="2000" b="0" i="1" noProof="0" smtClean="0">
                            <a:latin typeface="Cambria Math" panose="02040503050406030204" pitchFamily="18" charset="0"/>
                            <a:ea typeface="Cambria Math" panose="02040503050406030204" pitchFamily="18" charset="0"/>
                          </a:rPr>
                          <m:t>2</m:t>
                        </m:r>
                        <m:r>
                          <a:rPr lang="en-GB" sz="2000" b="0" i="1" noProof="0" smtClean="0">
                            <a:latin typeface="Cambria Math" panose="02040503050406030204" pitchFamily="18" charset="0"/>
                            <a:ea typeface="Cambria Math" panose="02040503050406030204" pitchFamily="18" charset="0"/>
                          </a:rPr>
                          <m:t>𝜋</m:t>
                        </m:r>
                      </m:den>
                    </m:f>
                    <m:r>
                      <a:rPr lang="en-GB" sz="2000" b="0" i="1" noProof="0" smtClean="0">
                        <a:latin typeface="Cambria Math" panose="02040503050406030204" pitchFamily="18" charset="0"/>
                        <a:ea typeface="Cambria Math" panose="02040503050406030204" pitchFamily="18" charset="0"/>
                      </a:rPr>
                      <m:t>.</m:t>
                    </m:r>
                  </m:oMath>
                </a14:m>
                <a:r>
                  <a:rPr lang="en-GB" sz="2000" noProof="0" dirty="0"/>
                  <a:t> ​</a:t>
                </a:r>
                <a:r>
                  <a:rPr lang="en-GB" sz="2000" noProof="0" dirty="0">
                    <a:latin typeface="Arial" panose="020B0604020202020204" pitchFamily="34" charset="0"/>
                    <a:cs typeface="Arial" panose="020B0604020202020204" pitchFamily="34" charset="0"/>
                  </a:rPr>
                  <a:t>The power produced by the waves per unit length can be expressed in terms of the period of the wave, leading to the following expression: </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e>
                        <m:sub>
                          <m:r>
                            <m:rPr>
                              <m:sty m:val="p"/>
                            </m:rPr>
                            <a:rPr lang="en-GB" sz="2000" b="0" i="0" noProof="0" smtClean="0">
                              <a:latin typeface="Cambria Math" panose="02040503050406030204" pitchFamily="18" charset="0"/>
                            </a:rPr>
                            <m:t>total</m:t>
                          </m:r>
                        </m:sub>
                      </m:sSub>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𝑔</m:t>
                      </m:r>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f>
                        <m:fPr>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rPr>
                            <m:t>𝑔𝑇</m:t>
                          </m:r>
                        </m:num>
                        <m:den>
                          <m:r>
                            <m:rPr>
                              <m:nor/>
                            </m:rPr>
                            <a:rPr lang="en-GB" sz="2000" b="0" i="0" noProof="0" smtClean="0">
                              <a:latin typeface="+mj-lt"/>
                              <a:ea typeface="Cambria Math" panose="02040503050406030204" pitchFamily="18" charset="0"/>
                            </a:rPr>
                            <m:t>2</m:t>
                          </m:r>
                          <m:r>
                            <a:rPr lang="en-GB" sz="2000" b="0" i="1" noProof="0" smtClean="0">
                              <a:latin typeface="Cambria Math" panose="02040503050406030204" pitchFamily="18" charset="0"/>
                              <a:ea typeface="Cambria Math" panose="02040503050406030204" pitchFamily="18" charset="0"/>
                            </a:rPr>
                            <m:t>𝜋</m:t>
                          </m:r>
                        </m:den>
                      </m:f>
                      <m:r>
                        <a:rPr lang="en-GB" sz="2000" b="0" i="1" noProof="0" smtClean="0">
                          <a:latin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8</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π</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rPr>
                        <m:t>𝜌</m:t>
                      </m:r>
                      <m:sSup>
                        <m:sSupPr>
                          <m:ctrlPr>
                            <a:rPr lang="en-GB" sz="2000" b="0" i="1" noProof="0" smtClean="0">
                              <a:latin typeface="Cambria Math" panose="02040503050406030204" pitchFamily="18" charset="0"/>
                              <a:ea typeface="Cambria Math" panose="02040503050406030204" pitchFamily="18" charset="0"/>
                            </a:rPr>
                          </m:ctrlPr>
                        </m:sSupPr>
                        <m:e>
                          <m:r>
                            <a:rPr lang="en-GB" sz="2000" b="0" i="1" noProof="0" smtClean="0">
                              <a:latin typeface="Cambria Math" panose="02040503050406030204" pitchFamily="18" charset="0"/>
                              <a:ea typeface="Cambria Math" panose="02040503050406030204" pitchFamily="18" charset="0"/>
                            </a:rPr>
                            <m:t> </m:t>
                          </m:r>
                          <m:r>
                            <a:rPr lang="en-GB" sz="2000" b="0" i="1" noProof="0" smtClean="0">
                              <a:latin typeface="Cambria Math" panose="02040503050406030204" pitchFamily="18" charset="0"/>
                              <a:ea typeface="Cambria Math" panose="02040503050406030204" pitchFamily="18" charset="0"/>
                            </a:rPr>
                            <m:t>𝑔</m:t>
                          </m:r>
                        </m:e>
                        <m:sup>
                          <m:r>
                            <a:rPr lang="en-GB" sz="2000" b="0" i="1" noProof="0" smtClean="0">
                              <a:latin typeface="Cambria Math" panose="02040503050406030204" pitchFamily="18" charset="0"/>
                              <a:ea typeface="Cambria Math" panose="02040503050406030204" pitchFamily="18" charset="0"/>
                            </a:rPr>
                            <m:t>2</m:t>
                          </m:r>
                        </m:sup>
                      </m:sSup>
                      <m:sSup>
                        <m:sSupPr>
                          <m:ctrlPr>
                            <a:rPr lang="en-GB" sz="2000" i="1" noProof="0">
                              <a:latin typeface="Cambria Math" panose="02040503050406030204" pitchFamily="18" charset="0"/>
                              <a:ea typeface="Cambria Math" panose="02040503050406030204" pitchFamily="18" charset="0"/>
                            </a:rPr>
                          </m:ctrlPr>
                        </m:sSupPr>
                        <m:e>
                          <m:d>
                            <m:dPr>
                              <m:ctrlPr>
                                <a:rPr lang="en-GB" sz="2000" i="1" noProof="0">
                                  <a:latin typeface="Cambria Math" panose="02040503050406030204" pitchFamily="18" charset="0"/>
                                  <a:ea typeface="Cambria Math" panose="02040503050406030204" pitchFamily="18" charset="0"/>
                                </a:rPr>
                              </m:ctrlPr>
                            </m:dPr>
                            <m:e>
                              <m:f>
                                <m:fPr>
                                  <m:ctrlPr>
                                    <a:rPr lang="en-GB" sz="2000" i="1" noProof="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rPr>
                                    <m:t>h</m:t>
                                  </m:r>
                                </m:num>
                                <m:den>
                                  <m:r>
                                    <m:rPr>
                                      <m:nor/>
                                    </m:rPr>
                                    <a:rPr lang="en-GB" sz="2000" noProof="0" smtClean="0">
                                      <a:ea typeface="Cambria Math" panose="02040503050406030204" pitchFamily="18" charset="0"/>
                                    </a:rPr>
                                    <m:t>2</m:t>
                                  </m:r>
                                </m:den>
                              </m:f>
                            </m:e>
                          </m:d>
                        </m:e>
                        <m:sup>
                          <m:r>
                            <a:rPr lang="en-GB" sz="2000" i="1" noProof="0" smtClean="0">
                              <a:latin typeface="Cambria Math" panose="02040503050406030204" pitchFamily="18" charset="0"/>
                              <a:ea typeface="Cambria Math" panose="02040503050406030204" pitchFamily="18" charset="0"/>
                            </a:rPr>
                            <m:t>2</m:t>
                          </m:r>
                        </m:sup>
                      </m:sSup>
                      <m:r>
                        <a:rPr lang="en-GB" sz="2000" b="0" i="1" noProof="0" smtClean="0">
                          <a:latin typeface="Cambria Math" panose="02040503050406030204" pitchFamily="18" charset="0"/>
                          <a:ea typeface="Cambria Math" panose="02040503050406030204" pitchFamily="18" charset="0"/>
                        </a:rPr>
                        <m:t>𝑇</m:t>
                      </m:r>
                      <m:r>
                        <a:rPr lang="en-GB" sz="2000" b="0" i="1" noProof="0" smtClean="0">
                          <a:latin typeface="Cambria Math" panose="02040503050406030204" pitchFamily="18" charset="0"/>
                          <a:ea typeface="Cambria Math" panose="02040503050406030204" pitchFamily="18"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64A253EE-F911-6DED-9828-D5AD9B8F414F}"/>
                  </a:ext>
                </a:extLst>
              </p:cNvPr>
              <p:cNvSpPr txBox="1">
                <a:spLocks noRot="1" noChangeAspect="1" noMove="1" noResize="1" noEditPoints="1" noAdjustHandles="1" noChangeArrowheads="1" noChangeShapeType="1" noTextEdit="1"/>
              </p:cNvSpPr>
              <p:nvPr/>
            </p:nvSpPr>
            <p:spPr>
              <a:xfrm>
                <a:off x="560729" y="2027345"/>
                <a:ext cx="9571610" cy="2229649"/>
              </a:xfrm>
              <a:prstGeom prst="rect">
                <a:avLst/>
              </a:prstGeom>
              <a:blipFill>
                <a:blip r:embed="rId3"/>
                <a:stretch>
                  <a:fillRect l="-701" t="-6849" r="-6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3DEB98D6-44B1-DFF7-0D43-B0EF6F934BDF}"/>
                  </a:ext>
                </a:extLst>
              </p:cNvPr>
              <p:cNvSpPr txBox="1"/>
              <p:nvPr/>
            </p:nvSpPr>
            <p:spPr>
              <a:xfrm>
                <a:off x="560729" y="4494844"/>
                <a:ext cx="9571610" cy="707886"/>
              </a:xfrm>
              <a:prstGeom prst="rect">
                <a:avLst/>
              </a:prstGeom>
              <a:noFill/>
            </p:spPr>
            <p:txBody>
              <a:bodyPr wrap="square">
                <a:spAutoFit/>
              </a:bodyPr>
              <a:lstStyle/>
              <a:p>
                <a:pPr lvl="0" algn="just" defTabSz="914400" eaLnBrk="0" fontAlgn="base" hangingPunct="0">
                  <a:spcBef>
                    <a:spcPct val="0"/>
                  </a:spcBef>
                  <a:spcAft>
                    <a:spcPct val="0"/>
                  </a:spcAft>
                </a:pPr>
                <a:r>
                  <a:rPr lang="en-GB" sz="2000" b="0" noProof="0" dirty="0">
                    <a:ea typeface="Cambria Math" panose="02040503050406030204" pitchFamily="18" charset="0"/>
                  </a:rPr>
                  <a:t>Since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 = </m:t>
                    </m:r>
                  </m:oMath>
                </a14:m>
                <a:r>
                  <a:rPr kumimoji="0" lang="en-GB" sz="2000" b="0" i="0" u="none" strike="noStrike" cap="none" normalizeH="0" baseline="0" noProof="0" dirty="0">
                    <a:ln>
                      <a:noFill/>
                    </a:ln>
                    <a:solidFill>
                      <a:schemeClr val="tx1"/>
                    </a:solidFill>
                    <a:effectLst/>
                    <a:latin typeface="Arial" panose="020B0604020202020204" pitchFamily="34" charset="0"/>
                  </a:rPr>
                  <a:t>1,027 kg/m³,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𝑔</m:t>
                    </m:r>
                  </m:oMath>
                </a14:m>
                <a:r>
                  <a:rPr kumimoji="0" lang="en-GB" sz="2000" b="0" i="0" u="none" strike="noStrike" cap="none" normalizeH="0" baseline="0" noProof="0" dirty="0">
                    <a:ln>
                      <a:noFill/>
                    </a:ln>
                    <a:solidFill>
                      <a:schemeClr val="tx1"/>
                    </a:solidFill>
                    <a:effectLst/>
                    <a:latin typeface="Arial" panose="020B0604020202020204" pitchFamily="34" charset="0"/>
                  </a:rPr>
                  <a:t>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rPr>
                  <a:t> </a:t>
                </a:r>
                <a:r>
                  <a:rPr kumimoji="0" lang="en-GB" sz="2000" b="0" i="0" u="none" strike="noStrike" cap="none" normalizeH="0" baseline="0" noProof="0" dirty="0">
                    <a:ln>
                      <a:noFill/>
                    </a:ln>
                    <a:solidFill>
                      <a:schemeClr val="tx1"/>
                    </a:solidFill>
                    <a:effectLst/>
                    <a:latin typeface="Arial" panose="020B0604020202020204" pitchFamily="34" charset="0"/>
                  </a:rPr>
                  <a:t>9.81 m/s²</a:t>
                </a:r>
                <a:r>
                  <a:rPr lang="en-GB" sz="2000" noProof="0" dirty="0">
                    <a:latin typeface="Arial" panose="020B0604020202020204" pitchFamily="34" charset="0"/>
                  </a:rPr>
                  <a:t>, </a:t>
                </a:r>
                <a14:m>
                  <m:oMath xmlns:m="http://schemas.openxmlformats.org/officeDocument/2006/math">
                    <m:r>
                      <a:rPr lang="en-GB" sz="2000" i="1" noProof="0" smtClean="0">
                        <a:latin typeface="Cambria Math" panose="02040503050406030204" pitchFamily="18" charset="0"/>
                      </a:rPr>
                      <m:t> </m:t>
                    </m:r>
                    <m:r>
                      <a:rPr kumimoji="0" lang="en-GB" sz="2000" b="0" i="1" u="none" strike="noStrike" cap="none" normalizeH="0" baseline="0" noProof="0" smtClean="0">
                        <a:ln>
                          <a:noFill/>
                        </a:ln>
                        <a:solidFill>
                          <a:schemeClr val="tx1"/>
                        </a:solidFill>
                        <a:effectLst/>
                        <a:latin typeface="Cambria Math" panose="02040503050406030204" pitchFamily="18" charset="0"/>
                      </a:rPr>
                      <m:t>h</m:t>
                    </m:r>
                  </m:oMath>
                </a14:m>
                <a:r>
                  <a:rPr kumimoji="0" lang="en-GB" sz="2000" b="0" i="0" u="none" strike="noStrike" cap="none" normalizeH="0" baseline="0" noProof="0" dirty="0">
                    <a:ln>
                      <a:noFill/>
                    </a:ln>
                    <a:solidFill>
                      <a:schemeClr val="tx1"/>
                    </a:solidFill>
                    <a:effectLst/>
                    <a:latin typeface="Arial" panose="020B0604020202020204" pitchFamily="34" charset="0"/>
                  </a:rPr>
                  <a:t> </a:t>
                </a:r>
                <a14:m>
                  <m:oMath xmlns:m="http://schemas.openxmlformats.org/officeDocument/2006/math">
                    <m:r>
                      <a:rPr lang="en-GB" sz="2000" i="1" noProof="0" smtClean="0">
                        <a:latin typeface="Cambria Math" panose="02040503050406030204" pitchFamily="18" charset="0"/>
                      </a:rPr>
                      <m:t>=</m:t>
                    </m:r>
                  </m:oMath>
                </a14:m>
                <a:r>
                  <a:rPr kumimoji="0" lang="en-GB" sz="2000" b="0" i="0" u="none" strike="noStrike" cap="none" normalizeH="0" baseline="0" noProof="0" dirty="0">
                    <a:ln>
                      <a:noFill/>
                    </a:ln>
                    <a:solidFill>
                      <a:schemeClr val="tx1"/>
                    </a:solidFill>
                    <a:effectLst/>
                    <a:latin typeface="Arial" panose="020B0604020202020204" pitchFamily="34" charset="0"/>
                  </a:rPr>
                  <a:t> </a:t>
                </a:r>
                <a:r>
                  <a:rPr lang="en-GB" sz="2000" noProof="0" dirty="0">
                    <a:latin typeface="Arial" panose="020B0604020202020204" pitchFamily="34" charset="0"/>
                  </a:rPr>
                  <a:t>1</a:t>
                </a:r>
                <a:r>
                  <a:rPr kumimoji="0" lang="en-GB" sz="2000" b="0" i="0" u="none" strike="noStrike" cap="none" normalizeH="0" baseline="0" noProof="0" dirty="0">
                    <a:ln>
                      <a:noFill/>
                    </a:ln>
                    <a:solidFill>
                      <a:schemeClr val="tx1"/>
                    </a:solidFill>
                    <a:effectLst/>
                    <a:latin typeface="Arial" panose="020B0604020202020204" pitchFamily="34" charset="0"/>
                  </a:rPr>
                  <a:t> m</a:t>
                </a:r>
                <a:r>
                  <a:rPr lang="en-GB" sz="2000" noProof="0" dirty="0">
                    <a:latin typeface="Arial" panose="020B0604020202020204" pitchFamily="34" charset="0"/>
                  </a:rPr>
                  <a:t>, and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𝑇</m:t>
                    </m:r>
                  </m:oMath>
                </a14:m>
                <a:r>
                  <a:rPr lang="en-GB" sz="2000" noProof="0" dirty="0">
                    <a:latin typeface="Arial" panose="020B0604020202020204" pitchFamily="34" charset="0"/>
                  </a:rPr>
                  <a:t>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rPr>
                  <a:t> 6 s, </a:t>
                </a:r>
                <a:r>
                  <a:rPr lang="en-GB" sz="2000" noProof="0" dirty="0"/>
                  <a:t>the power produced by the waves per unit length</a:t>
                </a:r>
                <a:r>
                  <a:rPr lang="en-GB" sz="2000" noProof="0" dirty="0">
                    <a:latin typeface="Arial" panose="020B0604020202020204" pitchFamily="34" charset="0"/>
                  </a:rPr>
                  <a:t> at </a:t>
                </a:r>
                <a:r>
                  <a:rPr lang="en-GB" sz="2000" noProof="0" dirty="0"/>
                  <a:t>30 km off </a:t>
                </a:r>
                <a:r>
                  <a:rPr lang="en-GB" sz="2000" noProof="0" dirty="0">
                    <a:latin typeface="Arial" panose="020B0604020202020204" pitchFamily="34" charset="0"/>
                  </a:rPr>
                  <a:t>the Belgian coast is equal to:</a:t>
                </a:r>
                <a:endParaRPr kumimoji="0" lang="en-GB" sz="2000" b="0" i="0" u="none" strike="noStrike" cap="none" normalizeH="0" baseline="0" noProof="0" dirty="0">
                  <a:ln>
                    <a:noFill/>
                  </a:ln>
                  <a:solidFill>
                    <a:schemeClr val="tx1"/>
                  </a:solidFill>
                  <a:effectLst/>
                  <a:latin typeface="Arial" panose="020B0604020202020204" pitchFamily="34" charset="0"/>
                </a:endParaRPr>
              </a:p>
            </p:txBody>
          </p:sp>
        </mc:Choice>
        <mc:Fallback xmlns="">
          <p:sp>
            <p:nvSpPr>
              <p:cNvPr id="12" name="ZoneTexte 11">
                <a:extLst>
                  <a:ext uri="{FF2B5EF4-FFF2-40B4-BE49-F238E27FC236}">
                    <a16:creationId xmlns:a16="http://schemas.microsoft.com/office/drawing/2014/main" id="{3DEB98D6-44B1-DFF7-0D43-B0EF6F934BDF}"/>
                  </a:ext>
                </a:extLst>
              </p:cNvPr>
              <p:cNvSpPr txBox="1">
                <a:spLocks noRot="1" noChangeAspect="1" noMove="1" noResize="1" noEditPoints="1" noAdjustHandles="1" noChangeArrowheads="1" noChangeShapeType="1" noTextEdit="1"/>
              </p:cNvSpPr>
              <p:nvPr/>
            </p:nvSpPr>
            <p:spPr>
              <a:xfrm>
                <a:off x="560729" y="4494844"/>
                <a:ext cx="9571610" cy="707886"/>
              </a:xfrm>
              <a:prstGeom prst="rect">
                <a:avLst/>
              </a:prstGeom>
              <a:blipFill>
                <a:blip r:embed="rId4"/>
                <a:stretch>
                  <a:fillRect l="-701" t="-3448" r="-637" b="-15517"/>
                </a:stretch>
              </a:blipFill>
            </p:spPr>
            <p:txBody>
              <a:bodyPr/>
              <a:lstStyle/>
              <a:p>
                <a:r>
                  <a:rPr lang="en-US">
                    <a:noFill/>
                  </a:rPr>
                  <a:t> </a:t>
                </a:r>
              </a:p>
            </p:txBody>
          </p:sp>
        </mc:Fallback>
      </mc:AlternateContent>
    </p:spTree>
    <p:extLst>
      <p:ext uri="{BB962C8B-B14F-4D97-AF65-F5344CB8AC3E}">
        <p14:creationId xmlns:p14="http://schemas.microsoft.com/office/powerpoint/2010/main" val="24106990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2D2B56EC-6238-8EC7-D337-B8B0588F5C21}"/>
              </a:ext>
            </a:extLst>
          </p:cNvPr>
          <p:cNvGrpSpPr/>
          <p:nvPr/>
        </p:nvGrpSpPr>
        <p:grpSpPr>
          <a:xfrm>
            <a:off x="2963591" y="4088554"/>
            <a:ext cx="4766218" cy="2809265"/>
            <a:chOff x="2963591" y="3254375"/>
            <a:chExt cx="4766218" cy="2809265"/>
          </a:xfrm>
        </p:grpSpPr>
        <p:pic>
          <p:nvPicPr>
            <p:cNvPr id="7170" name="Picture 2" descr="The 65 km long Belgian coast is located at the North Sea, between the... |  Download Scientific Diagram">
              <a:extLst>
                <a:ext uri="{FF2B5EF4-FFF2-40B4-BE49-F238E27FC236}">
                  <a16:creationId xmlns:a16="http://schemas.microsoft.com/office/drawing/2014/main" id="{723F8620-EAFA-C385-E950-F468D6757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591" y="3254375"/>
              <a:ext cx="4766218" cy="280926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61F6FBE-4943-7DE2-DC87-8A853572FBFE}"/>
                </a:ext>
              </a:extLst>
            </p:cNvPr>
            <p:cNvSpPr/>
            <p:nvPr/>
          </p:nvSpPr>
          <p:spPr>
            <a:xfrm>
              <a:off x="2963591" y="3254375"/>
              <a:ext cx="4766218" cy="2809265"/>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4FC3FB1F-F91A-A5C1-E130-45B8E36229A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199</a:t>
            </a:fld>
            <a:endParaRPr lang="en-GB" spc="80" noProof="0" dirty="0"/>
          </a:p>
        </p:txBody>
      </p:sp>
      <p:sp>
        <p:nvSpPr>
          <p:cNvPr id="3" name="TextBox 19">
            <a:extLst>
              <a:ext uri="{FF2B5EF4-FFF2-40B4-BE49-F238E27FC236}">
                <a16:creationId xmlns:a16="http://schemas.microsoft.com/office/drawing/2014/main" id="{95FE6AFC-1426-008D-3C75-F369827A4C32}"/>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Exercise 3:</a:t>
            </a:r>
          </a:p>
        </p:txBody>
      </p:sp>
      <p:sp>
        <p:nvSpPr>
          <p:cNvPr id="7" name="ZoneTexte 6">
            <a:extLst>
              <a:ext uri="{FF2B5EF4-FFF2-40B4-BE49-F238E27FC236}">
                <a16:creationId xmlns:a16="http://schemas.microsoft.com/office/drawing/2014/main" id="{53358816-561E-9BDF-15CF-77AEC3CEAE1F}"/>
              </a:ext>
            </a:extLst>
          </p:cNvPr>
          <p:cNvSpPr txBox="1"/>
          <p:nvPr/>
        </p:nvSpPr>
        <p:spPr>
          <a:xfrm>
            <a:off x="560729" y="1389390"/>
            <a:ext cx="9571610" cy="2246769"/>
          </a:xfrm>
          <a:prstGeom prst="rect">
            <a:avLst/>
          </a:prstGeom>
          <a:noFill/>
        </p:spPr>
        <p:txBody>
          <a:bodyPr wrap="square">
            <a:spAutoFit/>
          </a:bodyPr>
          <a:lstStyle/>
          <a:p>
            <a:pPr algn="just"/>
            <a:r>
              <a:rPr lang="en-GB" sz="2000" noProof="0" dirty="0"/>
              <a:t>Estimate the power produced per person per day by devices capturing the energy of waves along 50% of the Belgian coastline. The coastline stretches for 65 km along the North Sea, where the power produced by the waves per unit length</a:t>
            </a:r>
            <a:r>
              <a:rPr lang="en-GB" sz="2000" noProof="0" dirty="0">
                <a:latin typeface="Arial" panose="020B0604020202020204" pitchFamily="34" charset="0"/>
              </a:rPr>
              <a:t> is estimated </a:t>
            </a:r>
            <a:r>
              <a:rPr lang="en-GB" sz="2000" noProof="0" dirty="0"/>
              <a:t>at 6 kW/m.</a:t>
            </a:r>
          </a:p>
          <a:p>
            <a:pPr algn="just"/>
            <a:endParaRPr lang="en-GB" sz="2000" noProof="0" dirty="0"/>
          </a:p>
          <a:p>
            <a:pPr algn="just"/>
            <a:r>
              <a:rPr lang="en-GB" sz="2000" noProof="0" dirty="0"/>
              <a:t>Assume that the devices have an energy efficiency of 30% and consider that Belgium's population is 11.7 million people.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5AF92B8-2935-5B50-45EB-634178A49823}"/>
              </a:ext>
            </a:extLst>
          </p:cNvPr>
          <p:cNvSpPr txBox="1"/>
          <p:nvPr/>
        </p:nvSpPr>
        <p:spPr>
          <a:xfrm>
            <a:off x="589585" y="349891"/>
            <a:ext cx="5344668" cy="461665"/>
          </a:xfrm>
          <a:prstGeom prst="rect">
            <a:avLst/>
          </a:prstGeom>
          <a:noFill/>
        </p:spPr>
        <p:txBody>
          <a:bodyPr wrap="square">
            <a:spAutoFit/>
          </a:bodyPr>
          <a:lstStyle/>
          <a:p>
            <a:pPr marL="12700">
              <a:lnSpc>
                <a:spcPct val="100000"/>
              </a:lnSpc>
              <a:spcBef>
                <a:spcPts val="130"/>
              </a:spcBef>
            </a:pPr>
            <a:r>
              <a:rPr lang="en-GB" sz="2400" b="1" spc="30" noProof="0" dirty="0">
                <a:latin typeface="Arial"/>
                <a:cs typeface="Arial"/>
              </a:rPr>
              <a:t>Typical quotes about energy</a:t>
            </a:r>
          </a:p>
        </p:txBody>
      </p:sp>
      <p:sp>
        <p:nvSpPr>
          <p:cNvPr id="2" name="Slide Number Placeholder 6">
            <a:extLst>
              <a:ext uri="{FF2B5EF4-FFF2-40B4-BE49-F238E27FC236}">
                <a16:creationId xmlns:a16="http://schemas.microsoft.com/office/drawing/2014/main" id="{EFC0FE7B-BC31-A07D-CE2B-91933C96F72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a:t>
            </a:fld>
            <a:endParaRPr lang="en-GB" spc="80" noProof="0" dirty="0"/>
          </a:p>
        </p:txBody>
      </p:sp>
      <p:sp>
        <p:nvSpPr>
          <p:cNvPr id="6" name="ZoneTexte 5">
            <a:extLst>
              <a:ext uri="{FF2B5EF4-FFF2-40B4-BE49-F238E27FC236}">
                <a16:creationId xmlns:a16="http://schemas.microsoft.com/office/drawing/2014/main" id="{7A2D8F55-7537-750A-46E4-58E201AB5029}"/>
              </a:ext>
            </a:extLst>
          </p:cNvPr>
          <p:cNvSpPr txBox="1"/>
          <p:nvPr/>
        </p:nvSpPr>
        <p:spPr>
          <a:xfrm>
            <a:off x="589585" y="1571774"/>
            <a:ext cx="9543808" cy="4093428"/>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energy crisis is imminent; we will face an oil shortage starting in 2025!”</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“Nuclear power could address this energy crisis, but we will eventually deplete uranium resources, leading to the same issue.”</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“We have inexhaustible access to solar and wind energy; developing renewable technologies is all it will take to save us.”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“Turning off your computer before bed could reduce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emissions by five million tons every year.”</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“Belgium emits approximately 300 kilotons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per day, which is equivalent to more than 170,000 round-trip flights between Brussels and New York.”</a:t>
            </a:r>
          </a:p>
        </p:txBody>
      </p:sp>
      <p:sp>
        <p:nvSpPr>
          <p:cNvPr id="8" name="ZoneTexte 7">
            <a:extLst>
              <a:ext uri="{FF2B5EF4-FFF2-40B4-BE49-F238E27FC236}">
                <a16:creationId xmlns:a16="http://schemas.microsoft.com/office/drawing/2014/main" id="{783A4D42-2FA1-F870-D1C7-D4EF2F06E87C}"/>
              </a:ext>
            </a:extLst>
          </p:cNvPr>
          <p:cNvSpPr txBox="1"/>
          <p:nvPr/>
        </p:nvSpPr>
        <p:spPr>
          <a:xfrm>
            <a:off x="589585" y="5902907"/>
            <a:ext cx="9543808" cy="1015663"/>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There is a lack of meaningful facts and figures when dealing with energy policy</a:t>
            </a:r>
            <a:r>
              <a:rPr lang="en-GB" sz="2000" noProof="0" dirty="0">
                <a:latin typeface="Arial" panose="020B0604020202020204" pitchFamily="34" charset="0"/>
                <a:cs typeface="Arial" panose="020B0604020202020204" pitchFamily="34" charset="0"/>
              </a:rPr>
              <a:t>. Even when numbers are presented, they are often meant to impress rather than to inform.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396FB31-6B60-0556-C5F8-BB9B3878A931}"/>
              </a:ext>
            </a:extLst>
          </p:cNvPr>
          <p:cNvSpPr txBox="1"/>
          <p:nvPr/>
        </p:nvSpPr>
        <p:spPr>
          <a:xfrm>
            <a:off x="589583" y="1140199"/>
            <a:ext cx="9542756" cy="224676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2018, China's electricity production involved the consumption of 1,576 million tons (Mt) of coal.</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Assuming the coal is composed of 100% carbon and complete combustion occurs based on the chemical reaction of carbon, calculate the amount of CO₂ emissions resulting from this activity in China.</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combustion reaction for carbon is C + O₂ → CO₂.</a:t>
            </a:r>
          </a:p>
        </p:txBody>
      </p:sp>
      <p:sp>
        <p:nvSpPr>
          <p:cNvPr id="32" name="TextBox 31">
            <a:extLst>
              <a:ext uri="{FF2B5EF4-FFF2-40B4-BE49-F238E27FC236}">
                <a16:creationId xmlns:a16="http://schemas.microsoft.com/office/drawing/2014/main" id="{0D8057C2-D5D8-9297-DFCB-CBB0891757D4}"/>
              </a:ext>
            </a:extLst>
          </p:cNvPr>
          <p:cNvSpPr txBox="1"/>
          <p:nvPr/>
        </p:nvSpPr>
        <p:spPr>
          <a:xfrm>
            <a:off x="2222379" y="7087484"/>
            <a:ext cx="6248640"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Coal consumption by sector in China, 2008-2024.</a:t>
            </a:r>
            <a:r>
              <a:rPr lang="en-GB" sz="1400" b="1" baseline="30000" noProof="0" dirty="0">
                <a:latin typeface="Arial" panose="020B0604020202020204" pitchFamily="34" charset="0"/>
                <a:cs typeface="Arial" panose="020B0604020202020204" pitchFamily="34" charset="0"/>
              </a:rPr>
              <a:t>1</a:t>
            </a:r>
          </a:p>
        </p:txBody>
      </p:sp>
      <p:pic>
        <p:nvPicPr>
          <p:cNvPr id="5" name="Image 4">
            <a:extLst>
              <a:ext uri="{FF2B5EF4-FFF2-40B4-BE49-F238E27FC236}">
                <a16:creationId xmlns:a16="http://schemas.microsoft.com/office/drawing/2014/main" id="{E0004105-2EEE-E398-ED9E-92A5D6D85A8F}"/>
              </a:ext>
            </a:extLst>
          </p:cNvPr>
          <p:cNvPicPr>
            <a:picLocks noChangeAspect="1"/>
          </p:cNvPicPr>
          <p:nvPr/>
        </p:nvPicPr>
        <p:blipFill rotWithShape="1">
          <a:blip r:embed="rId2"/>
          <a:srcRect l="3048" t="4273" r="3185" b="14352"/>
          <a:stretch/>
        </p:blipFill>
        <p:spPr>
          <a:xfrm>
            <a:off x="2264268" y="3864902"/>
            <a:ext cx="6168684" cy="2792437"/>
          </a:xfrm>
          <a:prstGeom prst="rect">
            <a:avLst/>
          </a:prstGeom>
        </p:spPr>
      </p:pic>
      <p:sp>
        <p:nvSpPr>
          <p:cNvPr id="2" name="Slide Number Placeholder 6">
            <a:extLst>
              <a:ext uri="{FF2B5EF4-FFF2-40B4-BE49-F238E27FC236}">
                <a16:creationId xmlns:a16="http://schemas.microsoft.com/office/drawing/2014/main" id="{5860719C-3317-E1F8-C6BD-DC8FD9342E63}"/>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a:t>
            </a:fld>
            <a:endParaRPr lang="en-GB" spc="80" noProof="0" dirty="0"/>
          </a:p>
        </p:txBody>
      </p:sp>
      <p:sp>
        <p:nvSpPr>
          <p:cNvPr id="3" name="TextBox 3">
            <a:extLst>
              <a:ext uri="{FF2B5EF4-FFF2-40B4-BE49-F238E27FC236}">
                <a16:creationId xmlns:a16="http://schemas.microsoft.com/office/drawing/2014/main" id="{779909E1-C424-E813-A709-F6CC801E0487}"/>
              </a:ext>
            </a:extLst>
          </p:cNvPr>
          <p:cNvSpPr txBox="1"/>
          <p:nvPr/>
        </p:nvSpPr>
        <p:spPr>
          <a:xfrm>
            <a:off x="589583" y="349890"/>
            <a:ext cx="3349371" cy="461665"/>
          </a:xfrm>
          <a:prstGeom prst="rect">
            <a:avLst/>
          </a:prstGeom>
          <a:noFill/>
        </p:spPr>
        <p:txBody>
          <a:bodyPr wrap="square">
            <a:spAutoFit/>
          </a:bodyPr>
          <a:lstStyle/>
          <a:p>
            <a:r>
              <a:rPr lang="en-GB" sz="2400" b="1" u="sng" spc="30" noProof="0" dirty="0">
                <a:latin typeface="Arial" panose="020B0604020202020204" pitchFamily="34" charset="0"/>
                <a:cs typeface="Arial" panose="020B0604020202020204" pitchFamily="34" charset="0"/>
              </a:rPr>
              <a:t>Exercise 1:</a:t>
            </a:r>
          </a:p>
        </p:txBody>
      </p:sp>
      <p:pic>
        <p:nvPicPr>
          <p:cNvPr id="7" name="Image 6">
            <a:extLst>
              <a:ext uri="{FF2B5EF4-FFF2-40B4-BE49-F238E27FC236}">
                <a16:creationId xmlns:a16="http://schemas.microsoft.com/office/drawing/2014/main" id="{9235246F-8B59-DD9E-016B-AF20AE17FDB0}"/>
              </a:ext>
            </a:extLst>
          </p:cNvPr>
          <p:cNvPicPr>
            <a:picLocks noChangeAspect="1"/>
          </p:cNvPicPr>
          <p:nvPr/>
        </p:nvPicPr>
        <p:blipFill rotWithShape="1">
          <a:blip r:embed="rId2"/>
          <a:srcRect t="95219" r="57927" b="782"/>
          <a:stretch/>
        </p:blipFill>
        <p:spPr>
          <a:xfrm>
            <a:off x="2665677" y="6593975"/>
            <a:ext cx="5390567" cy="267285"/>
          </a:xfrm>
          <a:prstGeom prst="rect">
            <a:avLst/>
          </a:prstGeom>
        </p:spPr>
      </p:pic>
      <p:sp>
        <p:nvSpPr>
          <p:cNvPr id="8" name="Rectangle 7">
            <a:extLst>
              <a:ext uri="{FF2B5EF4-FFF2-40B4-BE49-F238E27FC236}">
                <a16:creationId xmlns:a16="http://schemas.microsoft.com/office/drawing/2014/main" id="{6AE35BC4-2D73-60B9-36E2-11DFDEE397BC}"/>
              </a:ext>
            </a:extLst>
          </p:cNvPr>
          <p:cNvSpPr/>
          <p:nvPr/>
        </p:nvSpPr>
        <p:spPr>
          <a:xfrm>
            <a:off x="2222379" y="3718762"/>
            <a:ext cx="6248640" cy="327033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2">
            <a:extLst>
              <a:ext uri="{FF2B5EF4-FFF2-40B4-BE49-F238E27FC236}">
                <a16:creationId xmlns:a16="http://schemas.microsoft.com/office/drawing/2014/main" id="{6F2BDD6F-6F3F-2F5C-BE98-E74A3B96A3FA}"/>
              </a:ext>
            </a:extLst>
          </p:cNvPr>
          <p:cNvSpPr txBox="1"/>
          <p:nvPr/>
        </p:nvSpPr>
        <p:spPr>
          <a:xfrm>
            <a:off x="20096" y="7681317"/>
            <a:ext cx="8492490"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lang="en-GB" sz="1100" b="0" noProof="0" dirty="0">
                <a:solidFill>
                  <a:srgbClr val="05103E"/>
                </a:solidFill>
                <a:effectLst/>
                <a:latin typeface="+mj-lt"/>
                <a:hlinkClick r:id="rId3"/>
              </a:rPr>
              <a:t>Coal consumption by sector in China, 2008-2024. (2019). IEA.</a:t>
            </a:r>
            <a:endParaRPr lang="en-GB" sz="1100" noProof="0" dirty="0">
              <a:latin typeface="+mj-lt"/>
            </a:endParaRPr>
          </a:p>
        </p:txBody>
      </p:sp>
    </p:spTree>
    <p:extLst>
      <p:ext uri="{BB962C8B-B14F-4D97-AF65-F5344CB8AC3E}">
        <p14:creationId xmlns:p14="http://schemas.microsoft.com/office/powerpoint/2010/main" val="37835226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65563C4-6C76-46CA-755A-4A9C9E7D0208}"/>
                  </a:ext>
                </a:extLst>
              </p:cNvPr>
              <p:cNvSpPr txBox="1"/>
              <p:nvPr/>
            </p:nvSpPr>
            <p:spPr>
              <a:xfrm>
                <a:off x="467689" y="3517674"/>
                <a:ext cx="8015911" cy="8895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6 </m:t>
                          </m:r>
                          <m:r>
                            <m:rPr>
                              <m:nor/>
                            </m:rPr>
                            <a:rPr lang="en-GB" sz="2000" b="0" i="0" noProof="0" smtClean="0">
                              <a:latin typeface="Arial" panose="020B0604020202020204" pitchFamily="34" charset="0"/>
                              <a:cs typeface="Arial" panose="020B0604020202020204" pitchFamily="34" charset="0"/>
                            </a:rPr>
                            <m:t>kW</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m</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65,000 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0.3</m:t>
                          </m:r>
                        </m:num>
                        <m:den>
                          <m:r>
                            <m:rPr>
                              <m:nor/>
                            </m:rPr>
                            <a:rPr lang="en-GB" sz="2000" noProof="0" smtClean="0">
                              <a:latin typeface="Arial" panose="020B0604020202020204" pitchFamily="34" charset="0"/>
                              <a:cs typeface="Arial" panose="020B0604020202020204" pitchFamily="34" charset="0"/>
                            </a:rPr>
                            <m:t>11.7</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solidFill>
                                <a:srgbClr val="0D0D0D"/>
                              </a:solidFill>
                              <a:latin typeface="Arial" panose="020B0604020202020204" pitchFamily="34" charset="0"/>
                              <a:cs typeface="Arial" panose="020B0604020202020204" pitchFamily="34" charset="0"/>
                            </a:rPr>
                            <m:t>10</m:t>
                          </m:r>
                          <m:r>
                            <m:rPr>
                              <m:nor/>
                            </m:rPr>
                            <a:rPr lang="en-GB" sz="2000" baseline="30000" noProof="0" smtClean="0">
                              <a:solidFill>
                                <a:srgbClr val="0D0D0D"/>
                              </a:solidFill>
                              <a:latin typeface="Arial" panose="020B0604020202020204" pitchFamily="34" charset="0"/>
                              <a:cs typeface="Arial" panose="020B0604020202020204" pitchFamily="34" charset="0"/>
                            </a:rPr>
                            <m:t>6</m:t>
                          </m:r>
                        </m:den>
                      </m:f>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0.1 </m:t>
                      </m:r>
                      <m:r>
                        <m:rPr>
                          <m:nor/>
                        </m:rPr>
                        <a:rPr lang="en-GB" sz="2000" noProof="0" smtClean="0"/>
                        <m:t>kWh</m:t>
                      </m:r>
                      <m:r>
                        <m:rPr>
                          <m:nor/>
                        </m:rPr>
                        <a:rPr lang="en-GB" sz="2000" noProof="0" smtClean="0"/>
                        <m:t>/</m:t>
                      </m:r>
                      <m:r>
                        <m:rPr>
                          <m:nor/>
                        </m:rPr>
                        <a:rPr lang="en-GB" sz="2000" noProof="0" smtClean="0"/>
                        <m:t>pers</m:t>
                      </m:r>
                      <m:r>
                        <m:rPr>
                          <m:nor/>
                        </m:rPr>
                        <a:rPr lang="en-GB" sz="2000" noProof="0" smtClean="0"/>
                        <m:t>/</m:t>
                      </m:r>
                      <m:r>
                        <m:rPr>
                          <m:nor/>
                        </m:rPr>
                        <a:rPr lang="en-GB" sz="2000" noProof="0" smtClean="0"/>
                        <m:t>d</m:t>
                      </m:r>
                      <m:r>
                        <m:rPr>
                          <m:nor/>
                        </m:rPr>
                        <a:rPr lang="en-GB" sz="2000" noProof="0" smtClean="0"/>
                        <m:t>.</m:t>
                      </m:r>
                    </m:oMath>
                  </m:oMathPara>
                </a14:m>
                <a:endParaRPr lang="en-GB" sz="2000" noProof="0" dirty="0"/>
              </a:p>
            </p:txBody>
          </p:sp>
        </mc:Choice>
        <mc:Fallback xmlns="">
          <p:sp>
            <p:nvSpPr>
              <p:cNvPr id="6" name="ZoneTexte 5">
                <a:extLst>
                  <a:ext uri="{FF2B5EF4-FFF2-40B4-BE49-F238E27FC236}">
                    <a16:creationId xmlns:a16="http://schemas.microsoft.com/office/drawing/2014/main" id="{165563C4-6C76-46CA-755A-4A9C9E7D0208}"/>
                  </a:ext>
                </a:extLst>
              </p:cNvPr>
              <p:cNvSpPr txBox="1">
                <a:spLocks noRot="1" noChangeAspect="1" noMove="1" noResize="1" noEditPoints="1" noAdjustHandles="1" noChangeArrowheads="1" noChangeShapeType="1" noTextEdit="1"/>
              </p:cNvSpPr>
              <p:nvPr/>
            </p:nvSpPr>
            <p:spPr>
              <a:xfrm>
                <a:off x="467689" y="3517674"/>
                <a:ext cx="8015911" cy="889539"/>
              </a:xfrm>
              <a:prstGeom prst="rect">
                <a:avLst/>
              </a:prstGeom>
              <a:blipFill>
                <a:blip r:embed="rId2"/>
                <a:stretch>
                  <a:fillRect/>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645D6783-152B-9487-F46B-DD79256E7C96}"/>
              </a:ext>
            </a:extLst>
          </p:cNvPr>
          <p:cNvSpPr txBox="1"/>
          <p:nvPr/>
        </p:nvSpPr>
        <p:spPr>
          <a:xfrm>
            <a:off x="467689" y="2774112"/>
            <a:ext cx="8015912" cy="400110"/>
          </a:xfrm>
          <a:prstGeom prst="rect">
            <a:avLst/>
          </a:prstGeom>
          <a:noFill/>
        </p:spPr>
        <p:txBody>
          <a:bodyPr wrap="square">
            <a:spAutoFit/>
          </a:bodyPr>
          <a:lstStyle/>
          <a:p>
            <a:r>
              <a:rPr lang="en-GB" sz="2000" noProof="0" dirty="0">
                <a:latin typeface="Arial" panose="020B0604020202020204" pitchFamily="34" charset="0"/>
                <a:cs typeface="Arial" panose="020B0604020202020204" pitchFamily="34" charset="0"/>
              </a:rPr>
              <a:t>The power produced </a:t>
            </a:r>
            <a:r>
              <a:rPr lang="en-GB" sz="2000" noProof="0" dirty="0">
                <a:solidFill>
                  <a:schemeClr val="tx1"/>
                </a:solidFill>
                <a:latin typeface="Arial" panose="020B0604020202020204" pitchFamily="34" charset="0"/>
                <a:cs typeface="Arial" panose="020B0604020202020204" pitchFamily="34" charset="0"/>
              </a:rPr>
              <a:t>per person per day </a:t>
            </a:r>
            <a:r>
              <a:rPr lang="en-GB" sz="2000" noProof="0" dirty="0">
                <a:latin typeface="Arial" panose="020B0604020202020204" pitchFamily="34" charset="0"/>
                <a:cs typeface="Arial" panose="020B0604020202020204" pitchFamily="34" charset="0"/>
              </a:rPr>
              <a:t>from waves </a:t>
            </a:r>
            <a:r>
              <a:rPr lang="en-GB" sz="2000" noProof="0" dirty="0">
                <a:solidFill>
                  <a:schemeClr val="tx1"/>
                </a:solidFill>
                <a:latin typeface="Arial" panose="020B0604020202020204" pitchFamily="34" charset="0"/>
                <a:cs typeface="Arial" panose="020B0604020202020204" pitchFamily="34" charset="0"/>
              </a:rPr>
              <a:t>is equal to:</a:t>
            </a:r>
            <a:endParaRPr lang="en-GB" sz="2000" noProof="0" dirty="0">
              <a:solidFill>
                <a:schemeClr val="tx1"/>
              </a:solidFill>
            </a:endParaRPr>
          </a:p>
        </p:txBody>
      </p:sp>
      <p:sp>
        <p:nvSpPr>
          <p:cNvPr id="8" name="ZoneTexte 7">
            <a:extLst>
              <a:ext uri="{FF2B5EF4-FFF2-40B4-BE49-F238E27FC236}">
                <a16:creationId xmlns:a16="http://schemas.microsoft.com/office/drawing/2014/main" id="{591989D3-9361-90CC-0977-C9792E0C11F2}"/>
              </a:ext>
            </a:extLst>
          </p:cNvPr>
          <p:cNvSpPr txBox="1"/>
          <p:nvPr/>
        </p:nvSpPr>
        <p:spPr>
          <a:xfrm>
            <a:off x="467689" y="4750665"/>
            <a:ext cx="801591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We will assume this value of 0.1 kWh/pers/d in our balance sheet.</a:t>
            </a:r>
          </a:p>
        </p:txBody>
      </p:sp>
      <p:sp>
        <p:nvSpPr>
          <p:cNvPr id="10" name="TextBox 19">
            <a:extLst>
              <a:ext uri="{FF2B5EF4-FFF2-40B4-BE49-F238E27FC236}">
                <a16:creationId xmlns:a16="http://schemas.microsoft.com/office/drawing/2014/main" id="{F1507397-C383-B28B-B2CC-AB037D04FED0}"/>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noProof="0" dirty="0">
                <a:latin typeface="Arial" panose="020B0604020202020204" pitchFamily="34" charset="0"/>
                <a:cs typeface="Arial" panose="020B0604020202020204" pitchFamily="34" charset="0"/>
              </a:rPr>
              <a:t>Solution:</a:t>
            </a:r>
          </a:p>
        </p:txBody>
      </p:sp>
      <p:sp>
        <p:nvSpPr>
          <p:cNvPr id="2" name="Slide Number Placeholder 6">
            <a:extLst>
              <a:ext uri="{FF2B5EF4-FFF2-40B4-BE49-F238E27FC236}">
                <a16:creationId xmlns:a16="http://schemas.microsoft.com/office/drawing/2014/main" id="{CC62DC9D-D3BE-A42F-80DF-AC78A494213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200</a:t>
            </a:fld>
            <a:endParaRPr lang="en-GB" spc="80" noProof="0" dirty="0"/>
          </a:p>
        </p:txBody>
      </p:sp>
    </p:spTree>
    <p:extLst>
      <p:ext uri="{BB962C8B-B14F-4D97-AF65-F5344CB8AC3E}">
        <p14:creationId xmlns:p14="http://schemas.microsoft.com/office/powerpoint/2010/main" val="17537369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BBE0-2326-8849-1B1C-B0C816863EC3}"/>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B709A6D5-2408-D833-501D-B64C9FA3B365}"/>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DAB03C8D-8E53-D536-21FE-098BC18233F6}"/>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EE3DE0C2-9B2A-D579-9F44-6CD929E33127}"/>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94FF3851-EEE9-C41D-E817-F859116D9AFE}"/>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E3C450FA-65B9-0128-CF29-749A715D756D}"/>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F89D319A-7454-B608-0DBF-B7A54CBB8F6E}"/>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5BF6B31E-CE3E-E2A7-775C-CFF27976896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201</a:t>
            </a:fld>
            <a:endParaRPr lang="en-GB" spc="80" noProof="0" dirty="0"/>
          </a:p>
        </p:txBody>
      </p:sp>
      <p:sp>
        <p:nvSpPr>
          <p:cNvPr id="7" name="Rectangle: Rounded Corners 4">
            <a:extLst>
              <a:ext uri="{FF2B5EF4-FFF2-40B4-BE49-F238E27FC236}">
                <a16:creationId xmlns:a16="http://schemas.microsoft.com/office/drawing/2014/main" id="{5D1F50AA-A3D3-5B7E-AF38-1D920063D8DC}"/>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AEA33667-4A75-C6A4-A778-107C2A16186C}"/>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grpSp>
        <p:nvGrpSpPr>
          <p:cNvPr id="11" name="Groupe 10">
            <a:extLst>
              <a:ext uri="{FF2B5EF4-FFF2-40B4-BE49-F238E27FC236}">
                <a16:creationId xmlns:a16="http://schemas.microsoft.com/office/drawing/2014/main" id="{41D6C12D-90E3-0B01-595E-124095F996B4}"/>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D7BF408F-86A8-7BD2-B2CB-0B72C38A9715}"/>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54C708A6-EABF-0526-5645-90D2073C190F}"/>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811ABD94-6E20-4F60-6BA1-E30CFC8E5A2C}"/>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79F7A49A-84B0-DE71-D7AF-ECA5949B01C7}"/>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0F10790F-2C76-BE47-1C9D-AF4B6CCF109C}"/>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B1FB96A9-7140-613D-86E8-3358555E8A29}"/>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AB7E0FB7-C5DC-4224-42EB-50214F23C0CA}"/>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B6225994-D4B3-DC15-6AD0-B7A5CEF655E3}"/>
              </a:ext>
            </a:extLst>
          </p:cNvPr>
          <p:cNvSpPr/>
          <p:nvPr/>
        </p:nvSpPr>
        <p:spPr>
          <a:xfrm>
            <a:off x="5573468" y="4830568"/>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3C1C5F77-3537-0EB7-9350-0815F4ABFE70}"/>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E0291467-FED6-1B81-2771-901E4585775D}"/>
              </a:ext>
            </a:extLst>
          </p:cNvPr>
          <p:cNvSpPr txBox="1"/>
          <p:nvPr/>
        </p:nvSpPr>
        <p:spPr>
          <a:xfrm>
            <a:off x="5573468" y="490072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931AF80F-EED5-D508-046A-F03A8072C23A}"/>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ABA6BF84-EDC9-E676-E2AA-BD1772C7F577}"/>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15824668-FAD9-0D18-04FA-483DB61F35D9}"/>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739B0461-24A9-2397-C33C-CA904209EB45}"/>
              </a:ext>
            </a:extLst>
          </p:cNvPr>
          <p:cNvSpPr/>
          <p:nvPr/>
        </p:nvSpPr>
        <p:spPr>
          <a:xfrm>
            <a:off x="5572550" y="4732779"/>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4693146A-0993-76F9-8792-0689A7A3C110}"/>
              </a:ext>
            </a:extLst>
          </p:cNvPr>
          <p:cNvSpPr txBox="1"/>
          <p:nvPr/>
        </p:nvSpPr>
        <p:spPr>
          <a:xfrm>
            <a:off x="5572550" y="4651952"/>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 </a:t>
            </a:r>
          </a:p>
        </p:txBody>
      </p:sp>
      <p:grpSp>
        <p:nvGrpSpPr>
          <p:cNvPr id="21" name="Groupe 20">
            <a:extLst>
              <a:ext uri="{FF2B5EF4-FFF2-40B4-BE49-F238E27FC236}">
                <a16:creationId xmlns:a16="http://schemas.microsoft.com/office/drawing/2014/main" id="{DF218C9B-63F1-6E28-0632-FAC7337DE7E9}"/>
              </a:ext>
            </a:extLst>
          </p:cNvPr>
          <p:cNvGrpSpPr/>
          <p:nvPr/>
        </p:nvGrpSpPr>
        <p:grpSpPr>
          <a:xfrm>
            <a:off x="1985681" y="3729583"/>
            <a:ext cx="3132417" cy="276999"/>
            <a:chOff x="1985682" y="5711227"/>
            <a:chExt cx="3132417" cy="276999"/>
          </a:xfrm>
        </p:grpSpPr>
        <p:sp>
          <p:nvSpPr>
            <p:cNvPr id="23" name="Rectangle: Rounded Corners 4">
              <a:extLst>
                <a:ext uri="{FF2B5EF4-FFF2-40B4-BE49-F238E27FC236}">
                  <a16:creationId xmlns:a16="http://schemas.microsoft.com/office/drawing/2014/main" id="{C75D9391-88BA-F8F0-6E5E-68426E7FD424}"/>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8E3245EF-0C98-0C61-B041-832574979363}"/>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Rectangle: Rounded Corners 4">
            <a:extLst>
              <a:ext uri="{FF2B5EF4-FFF2-40B4-BE49-F238E27FC236}">
                <a16:creationId xmlns:a16="http://schemas.microsoft.com/office/drawing/2014/main" id="{EEB5F429-AF39-2CF5-DC9B-48B77120084F}"/>
              </a:ext>
            </a:extLst>
          </p:cNvPr>
          <p:cNvSpPr/>
          <p:nvPr/>
        </p:nvSpPr>
        <p:spPr>
          <a:xfrm>
            <a:off x="5573469" y="4419009"/>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TextBox 8">
            <a:extLst>
              <a:ext uri="{FF2B5EF4-FFF2-40B4-BE49-F238E27FC236}">
                <a16:creationId xmlns:a16="http://schemas.microsoft.com/office/drawing/2014/main" id="{6E24DDC5-5CA8-6E1A-265B-381D665ADC07}"/>
              </a:ext>
            </a:extLst>
          </p:cNvPr>
          <p:cNvSpPr txBox="1"/>
          <p:nvPr/>
        </p:nvSpPr>
        <p:spPr>
          <a:xfrm>
            <a:off x="5969407" y="4422254"/>
            <a:ext cx="2340538" cy="276999"/>
          </a:xfrm>
          <a:prstGeom prst="rect">
            <a:avLst/>
          </a:prstGeom>
          <a:noFill/>
        </p:spPr>
        <p:txBody>
          <a:bodyPr wrap="square" rtlCol="0">
            <a:spAutoFit/>
          </a:bodyPr>
          <a:lstStyle/>
          <a:p>
            <a:pPr algn="ctr"/>
            <a:r>
              <a:rPr lang="en-GB" sz="1200" noProof="0" dirty="0"/>
              <a:t>Offshore wind: </a:t>
            </a:r>
            <a:r>
              <a:rPr lang="en-GB" sz="1200" b="1" noProof="0" dirty="0"/>
              <a:t>4.5 kWh/pers/d</a:t>
            </a:r>
          </a:p>
        </p:txBody>
      </p:sp>
      <p:sp>
        <p:nvSpPr>
          <p:cNvPr id="35" name="Rectangle: Rounded Corners 4">
            <a:extLst>
              <a:ext uri="{FF2B5EF4-FFF2-40B4-BE49-F238E27FC236}">
                <a16:creationId xmlns:a16="http://schemas.microsoft.com/office/drawing/2014/main" id="{BE480378-4F40-E8C0-C7A0-F90E7DA277AA}"/>
              </a:ext>
            </a:extLst>
          </p:cNvPr>
          <p:cNvSpPr/>
          <p:nvPr/>
        </p:nvSpPr>
        <p:spPr>
          <a:xfrm>
            <a:off x="1985679" y="3588846"/>
            <a:ext cx="3132417" cy="105110"/>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86D5C64A-3ABD-705C-D7C1-337CEA58D3A4}"/>
              </a:ext>
            </a:extLst>
          </p:cNvPr>
          <p:cNvSpPr txBox="1"/>
          <p:nvPr/>
        </p:nvSpPr>
        <p:spPr>
          <a:xfrm>
            <a:off x="952705" y="3508449"/>
            <a:ext cx="5347504" cy="261610"/>
          </a:xfrm>
          <a:prstGeom prst="rect">
            <a:avLst/>
          </a:prstGeom>
          <a:noFill/>
        </p:spPr>
        <p:txBody>
          <a:bodyPr wrap="square">
            <a:spAutoFit/>
          </a:bodyPr>
          <a:lstStyle/>
          <a:p>
            <a:pPr algn="ctr"/>
            <a:r>
              <a:rPr lang="en-GB" sz="1050" noProof="0" dirty="0">
                <a:highlight>
                  <a:srgbClr val="F2DCDB"/>
                </a:highlight>
              </a:rPr>
              <a:t>Appliances: </a:t>
            </a:r>
            <a:r>
              <a:rPr lang="en-GB" sz="1050" b="1" noProof="0" dirty="0">
                <a:highlight>
                  <a:srgbClr val="F2DCDB"/>
                </a:highlight>
              </a:rPr>
              <a:t>2.5 kWh/pers/d</a:t>
            </a:r>
          </a:p>
        </p:txBody>
      </p:sp>
      <p:cxnSp>
        <p:nvCxnSpPr>
          <p:cNvPr id="39" name="Connecteur droit 38">
            <a:extLst>
              <a:ext uri="{FF2B5EF4-FFF2-40B4-BE49-F238E27FC236}">
                <a16:creationId xmlns:a16="http://schemas.microsoft.com/office/drawing/2014/main" id="{A43F81C9-5503-FB3A-4FD2-853097ECCFA7}"/>
              </a:ext>
            </a:extLst>
          </p:cNvPr>
          <p:cNvCxnSpPr>
            <a:cxnSpLocks/>
          </p:cNvCxnSpPr>
          <p:nvPr/>
        </p:nvCxnSpPr>
        <p:spPr>
          <a:xfrm>
            <a:off x="5556250" y="4382940"/>
            <a:ext cx="3148717" cy="0"/>
          </a:xfrm>
          <a:prstGeom prst="line">
            <a:avLst/>
          </a:prstGeom>
          <a:ln w="12700">
            <a:solidFill>
              <a:srgbClr val="9BBB59"/>
            </a:solidFill>
          </a:ln>
        </p:spPr>
        <p:style>
          <a:lnRef idx="1">
            <a:schemeClr val="accent1"/>
          </a:lnRef>
          <a:fillRef idx="0">
            <a:schemeClr val="accent1"/>
          </a:fillRef>
          <a:effectRef idx="0">
            <a:schemeClr val="accent1"/>
          </a:effectRef>
          <a:fontRef idx="minor">
            <a:schemeClr val="tx1"/>
          </a:fontRef>
        </p:style>
      </p:cxnSp>
      <p:sp>
        <p:nvSpPr>
          <p:cNvPr id="34" name="TextBox 22">
            <a:extLst>
              <a:ext uri="{FF2B5EF4-FFF2-40B4-BE49-F238E27FC236}">
                <a16:creationId xmlns:a16="http://schemas.microsoft.com/office/drawing/2014/main" id="{9F2206A0-838C-8D62-5B7D-8E94D8EC2DB8}"/>
              </a:ext>
            </a:extLst>
          </p:cNvPr>
          <p:cNvSpPr txBox="1"/>
          <p:nvPr/>
        </p:nvSpPr>
        <p:spPr>
          <a:xfrm>
            <a:off x="5572551" y="4242976"/>
            <a:ext cx="3132416" cy="261610"/>
          </a:xfrm>
          <a:prstGeom prst="rect">
            <a:avLst/>
          </a:prstGeom>
          <a:noFill/>
        </p:spPr>
        <p:txBody>
          <a:bodyPr wrap="square" rtlCol="0">
            <a:spAutoFit/>
          </a:bodyPr>
          <a:lstStyle/>
          <a:p>
            <a:pPr algn="ctr"/>
            <a:r>
              <a:rPr lang="en-GB" sz="1050" noProof="0" dirty="0">
                <a:highlight>
                  <a:srgbClr val="EBF1DE"/>
                </a:highlight>
              </a:rPr>
              <a:t>Waves: </a:t>
            </a:r>
            <a:r>
              <a:rPr lang="en-GB" sz="1050" b="1" noProof="0" dirty="0">
                <a:highlight>
                  <a:srgbClr val="EBF1DE"/>
                </a:highlight>
              </a:rPr>
              <a:t>0.1 kWh/pers/d </a:t>
            </a:r>
          </a:p>
        </p:txBody>
      </p:sp>
    </p:spTree>
    <p:extLst>
      <p:ext uri="{BB962C8B-B14F-4D97-AF65-F5344CB8AC3E}">
        <p14:creationId xmlns:p14="http://schemas.microsoft.com/office/powerpoint/2010/main" val="15931935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70924AD9-4C4A-3183-D9CE-24C9386BFBBA}"/>
              </a:ext>
            </a:extLst>
          </p:cNvPr>
          <p:cNvSpPr txBox="1"/>
          <p:nvPr/>
        </p:nvSpPr>
        <p:spPr>
          <a:xfrm>
            <a:off x="560729" y="1616075"/>
            <a:ext cx="4184580" cy="2554545"/>
          </a:xfrm>
          <a:prstGeom prst="rect">
            <a:avLst/>
          </a:prstGeom>
          <a:noFill/>
        </p:spPr>
        <p:txBody>
          <a:bodyPr wrap="square">
            <a:spAutoFit/>
          </a:bodyPr>
          <a:lstStyle/>
          <a:p>
            <a:pPr algn="just"/>
            <a:r>
              <a:rPr lang="en-GB" sz="2000" noProof="0" dirty="0"/>
              <a:t>The Pelamis is a cylindrical wave energy device consisting of four connected tube segments, each 120 m long and 3.5 m wide. It has an installed capacity of 750 kW and operates best in waters around                   50 m deep, typically 5 to 10 km from shore.</a:t>
            </a:r>
          </a:p>
        </p:txBody>
      </p:sp>
      <p:sp>
        <p:nvSpPr>
          <p:cNvPr id="22" name="ZoneTexte 21">
            <a:extLst>
              <a:ext uri="{FF2B5EF4-FFF2-40B4-BE49-F238E27FC236}">
                <a16:creationId xmlns:a16="http://schemas.microsoft.com/office/drawing/2014/main" id="{5D0056C2-EC96-7A04-66E1-CB52FE84D0C1}"/>
              </a:ext>
            </a:extLst>
          </p:cNvPr>
          <p:cNvSpPr txBox="1"/>
          <p:nvPr/>
        </p:nvSpPr>
        <p:spPr>
          <a:xfrm>
            <a:off x="5536614" y="6257737"/>
            <a:ext cx="4184580" cy="307777"/>
          </a:xfrm>
          <a:prstGeom prst="rect">
            <a:avLst/>
          </a:prstGeom>
          <a:noFill/>
        </p:spPr>
        <p:txBody>
          <a:bodyPr wrap="square" rtlCol="0">
            <a:spAutoFit/>
          </a:bodyPr>
          <a:lstStyle/>
          <a:p>
            <a:pPr algn="ctr"/>
            <a:r>
              <a:rPr lang="en-GB" sz="1400" i="1" noProof="0" dirty="0"/>
              <a:t>Pelamis structure.</a:t>
            </a:r>
            <a:r>
              <a:rPr lang="en-GB" sz="1400" b="1" baseline="30000" noProof="0" dirty="0">
                <a:solidFill>
                  <a:srgbClr val="05103E"/>
                </a:solidFill>
                <a:effectLst/>
                <a:latin typeface="Arial" panose="020B0604020202020204" pitchFamily="34" charset="0"/>
                <a:cs typeface="Arial" panose="020B0604020202020204" pitchFamily="34" charset="0"/>
              </a:rPr>
              <a:t>1</a:t>
            </a:r>
            <a:endParaRPr lang="en-GB" sz="1400" b="1" i="1" noProof="0" dirty="0">
              <a:latin typeface="Arial" panose="020B0604020202020204" pitchFamily="34" charset="0"/>
              <a:cs typeface="Arial" panose="020B0604020202020204" pitchFamily="34" charset="0"/>
            </a:endParaRPr>
          </a:p>
        </p:txBody>
      </p:sp>
      <p:pic>
        <p:nvPicPr>
          <p:cNvPr id="30" name="Picture 2" descr="Pelamis type power generation system | Download Scientific Diagram">
            <a:extLst>
              <a:ext uri="{FF2B5EF4-FFF2-40B4-BE49-F238E27FC236}">
                <a16:creationId xmlns:a16="http://schemas.microsoft.com/office/drawing/2014/main" id="{CBDA1846-0A18-22C6-B747-727F6AA20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616" y="1840420"/>
            <a:ext cx="4184580" cy="43434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B380E452-8082-FEFB-2EAA-9BE021D083A7}"/>
              </a:ext>
            </a:extLst>
          </p:cNvPr>
          <p:cNvSpPr/>
          <p:nvPr/>
        </p:nvSpPr>
        <p:spPr>
          <a:xfrm>
            <a:off x="5536614" y="1853121"/>
            <a:ext cx="4184581" cy="4330700"/>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6BCE6F0C-A1B3-5276-7ECC-B5A183B0F82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202</a:t>
            </a:fld>
            <a:endParaRPr lang="en-GB" spc="80" noProof="0" dirty="0"/>
          </a:p>
        </p:txBody>
      </p:sp>
      <p:sp>
        <p:nvSpPr>
          <p:cNvPr id="3" name="TextBox 19">
            <a:extLst>
              <a:ext uri="{FF2B5EF4-FFF2-40B4-BE49-F238E27FC236}">
                <a16:creationId xmlns:a16="http://schemas.microsoft.com/office/drawing/2014/main" id="{86D92C1E-DF13-EA02-DAB0-433D1A27E291}"/>
              </a:ext>
            </a:extLst>
          </p:cNvPr>
          <p:cNvSpPr txBox="1"/>
          <p:nvPr/>
        </p:nvSpPr>
        <p:spPr>
          <a:xfrm>
            <a:off x="560729" y="358228"/>
            <a:ext cx="9205571"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Collecting energy in deep water with the Pelamis</a:t>
            </a:r>
          </a:p>
        </p:txBody>
      </p:sp>
      <p:sp>
        <p:nvSpPr>
          <p:cNvPr id="5" name="ZoneTexte 4">
            <a:extLst>
              <a:ext uri="{FF2B5EF4-FFF2-40B4-BE49-F238E27FC236}">
                <a16:creationId xmlns:a16="http://schemas.microsoft.com/office/drawing/2014/main" id="{62702BAE-F169-54DF-B86D-ECB440956DE5}"/>
              </a:ext>
            </a:extLst>
          </p:cNvPr>
          <p:cNvSpPr txBox="1"/>
          <p:nvPr/>
        </p:nvSpPr>
        <p:spPr>
          <a:xfrm>
            <a:off x="560729" y="4358876"/>
            <a:ext cx="4184580" cy="2246769"/>
          </a:xfrm>
          <a:prstGeom prst="rect">
            <a:avLst/>
          </a:prstGeom>
          <a:noFill/>
        </p:spPr>
        <p:txBody>
          <a:bodyPr wrap="square">
            <a:spAutoFit/>
          </a:bodyPr>
          <a:lstStyle/>
          <a:p>
            <a:pPr algn="just"/>
            <a:r>
              <a:rPr lang="en-GB" sz="2000" noProof="0" dirty="0"/>
              <a:t>Semi-submerged, the Pelamis harnesses wave energy through the motion of its hinged joints. Hydraulic rams convert this motion into high-pressure oil flow, which drives hydraulic motors via smoothing accumulators.</a:t>
            </a:r>
          </a:p>
        </p:txBody>
      </p:sp>
      <p:sp>
        <p:nvSpPr>
          <p:cNvPr id="6" name="ZoneTexte 5">
            <a:extLst>
              <a:ext uri="{FF2B5EF4-FFF2-40B4-BE49-F238E27FC236}">
                <a16:creationId xmlns:a16="http://schemas.microsoft.com/office/drawing/2014/main" id="{4E14C094-0CB4-011E-F454-81D294D66D9D}"/>
              </a:ext>
            </a:extLst>
          </p:cNvPr>
          <p:cNvSpPr txBox="1"/>
          <p:nvPr/>
        </p:nvSpPr>
        <p:spPr>
          <a:xfrm>
            <a:off x="100099" y="7647945"/>
            <a:ext cx="7707639"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Gobato, R., Gobato, A., &amp; Fedrigo, D. F. G. (2015, August 5). Study Pelamis system to capture energy of ocean wave. </a:t>
            </a:r>
            <a:endParaRPr lang="en-GB" sz="1100" noProof="0" dirty="0">
              <a:latin typeface="+mj-lt"/>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2321DDFE-31A9-7C19-1096-95DE14E7D7E9}"/>
              </a:ext>
            </a:extLst>
          </p:cNvPr>
          <p:cNvGrpSpPr/>
          <p:nvPr/>
        </p:nvGrpSpPr>
        <p:grpSpPr>
          <a:xfrm>
            <a:off x="2519196" y="3221963"/>
            <a:ext cx="5654676" cy="3822056"/>
            <a:chOff x="2181225" y="3336263"/>
            <a:chExt cx="5654676" cy="3822056"/>
          </a:xfrm>
        </p:grpSpPr>
        <p:sp>
          <p:nvSpPr>
            <p:cNvPr id="18" name="AutoShape 9" descr="Le Pelamis : des articulations pour capter l'énergie des vagues | Ecosources">
              <a:extLst>
                <a:ext uri="{FF2B5EF4-FFF2-40B4-BE49-F238E27FC236}">
                  <a16:creationId xmlns:a16="http://schemas.microsoft.com/office/drawing/2014/main" id="{0C708460-4DF3-05B3-AA32-6EA88FF9DE00}"/>
                </a:ext>
              </a:extLst>
            </p:cNvPr>
            <p:cNvSpPr>
              <a:spLocks noChangeAspect="1" noChangeArrowheads="1"/>
            </p:cNvSpPr>
            <p:nvPr/>
          </p:nvSpPr>
          <p:spPr bwMode="auto">
            <a:xfrm>
              <a:off x="5194300" y="3762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p:pic>
          <p:nvPicPr>
            <p:cNvPr id="19" name="Image 18">
              <a:extLst>
                <a:ext uri="{FF2B5EF4-FFF2-40B4-BE49-F238E27FC236}">
                  <a16:creationId xmlns:a16="http://schemas.microsoft.com/office/drawing/2014/main" id="{6A864136-8265-20C8-8701-EC0DDA6C5D06}"/>
                </a:ext>
              </a:extLst>
            </p:cNvPr>
            <p:cNvPicPr>
              <a:picLocks noChangeAspect="1"/>
            </p:cNvPicPr>
            <p:nvPr/>
          </p:nvPicPr>
          <p:blipFill rotWithShape="1">
            <a:blip r:embed="rId2"/>
            <a:srcRect t="8597"/>
            <a:stretch/>
          </p:blipFill>
          <p:spPr>
            <a:xfrm>
              <a:off x="2181225" y="3336263"/>
              <a:ext cx="5654675" cy="3445685"/>
            </a:xfrm>
            <a:prstGeom prst="rect">
              <a:avLst/>
            </a:prstGeom>
          </p:spPr>
        </p:pic>
        <p:sp>
          <p:nvSpPr>
            <p:cNvPr id="20" name="ZoneTexte 19">
              <a:extLst>
                <a:ext uri="{FF2B5EF4-FFF2-40B4-BE49-F238E27FC236}">
                  <a16:creationId xmlns:a16="http://schemas.microsoft.com/office/drawing/2014/main" id="{50413B07-DE08-2CAA-7947-CD0EA3E49E8E}"/>
                </a:ext>
              </a:extLst>
            </p:cNvPr>
            <p:cNvSpPr txBox="1"/>
            <p:nvPr/>
          </p:nvSpPr>
          <p:spPr>
            <a:xfrm>
              <a:off x="2181225" y="6850542"/>
              <a:ext cx="5654675" cy="307777"/>
            </a:xfrm>
            <a:prstGeom prst="rect">
              <a:avLst/>
            </a:prstGeom>
            <a:noFill/>
          </p:spPr>
          <p:txBody>
            <a:bodyPr wrap="square" rtlCol="0">
              <a:spAutoFit/>
            </a:bodyPr>
            <a:lstStyle/>
            <a:p>
              <a:pPr algn="ctr"/>
              <a:r>
                <a:rPr lang="en-GB" sz="1400" i="1" noProof="0" dirty="0"/>
                <a:t>First-generation Pelamis – Aguçadoura, Portugal.</a:t>
              </a:r>
            </a:p>
          </p:txBody>
        </p:sp>
        <p:sp>
          <p:nvSpPr>
            <p:cNvPr id="21" name="Rectangle 20">
              <a:extLst>
                <a:ext uri="{FF2B5EF4-FFF2-40B4-BE49-F238E27FC236}">
                  <a16:creationId xmlns:a16="http://schemas.microsoft.com/office/drawing/2014/main" id="{7465E23F-760C-1370-4323-319B8C298A12}"/>
                </a:ext>
              </a:extLst>
            </p:cNvPr>
            <p:cNvSpPr/>
            <p:nvPr/>
          </p:nvSpPr>
          <p:spPr>
            <a:xfrm>
              <a:off x="2181225" y="3336263"/>
              <a:ext cx="5654676" cy="3445686"/>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4F83F8CA-EC1F-1300-ACC8-C577B9BB568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203</a:t>
            </a:fld>
            <a:endParaRPr lang="en-GB" spc="80" noProof="0" dirty="0"/>
          </a:p>
        </p:txBody>
      </p:sp>
      <p:sp>
        <p:nvSpPr>
          <p:cNvPr id="3" name="TextBox 19">
            <a:extLst>
              <a:ext uri="{FF2B5EF4-FFF2-40B4-BE49-F238E27FC236}">
                <a16:creationId xmlns:a16="http://schemas.microsoft.com/office/drawing/2014/main" id="{57FAD715-274D-93F2-01C8-4B4F0364FA72}"/>
              </a:ext>
            </a:extLst>
          </p:cNvPr>
          <p:cNvSpPr txBox="1"/>
          <p:nvPr/>
        </p:nvSpPr>
        <p:spPr>
          <a:xfrm>
            <a:off x="560729" y="358228"/>
            <a:ext cx="9205571"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Pelamis wave farm in Portugal</a:t>
            </a:r>
          </a:p>
        </p:txBody>
      </p:sp>
      <p:sp>
        <p:nvSpPr>
          <p:cNvPr id="6" name="ZoneTexte 5">
            <a:extLst>
              <a:ext uri="{FF2B5EF4-FFF2-40B4-BE49-F238E27FC236}">
                <a16:creationId xmlns:a16="http://schemas.microsoft.com/office/drawing/2014/main" id="{CCD4C17F-8EC8-A75A-5F21-929B6805E053}"/>
              </a:ext>
            </a:extLst>
          </p:cNvPr>
          <p:cNvSpPr txBox="1"/>
          <p:nvPr/>
        </p:nvSpPr>
        <p:spPr>
          <a:xfrm>
            <a:off x="560729" y="1413092"/>
            <a:ext cx="9571610" cy="13234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The Aguçadoura </a:t>
            </a:r>
            <a:r>
              <a:rPr lang="en-GB" sz="2000" noProof="0" dirty="0">
                <a:latin typeface="Arial" panose="020B0604020202020204" pitchFamily="34" charset="0"/>
              </a:rPr>
              <a:t>w</a:t>
            </a:r>
            <a:r>
              <a:rPr kumimoji="0" lang="en-GB" sz="2000" b="0" i="0" u="none" strike="noStrike" cap="none" normalizeH="0" baseline="0" noProof="0" dirty="0">
                <a:ln>
                  <a:noFill/>
                </a:ln>
                <a:solidFill>
                  <a:schemeClr val="tx1"/>
                </a:solidFill>
                <a:effectLst/>
                <a:latin typeface="Arial" panose="020B0604020202020204" pitchFamily="34" charset="0"/>
              </a:rPr>
              <a:t>ave </a:t>
            </a:r>
            <a:r>
              <a:rPr lang="en-GB" sz="2000" noProof="0" dirty="0">
                <a:latin typeface="Arial" panose="020B0604020202020204" pitchFamily="34" charset="0"/>
              </a:rPr>
              <a:t>f</a:t>
            </a:r>
            <a:r>
              <a:rPr kumimoji="0" lang="en-GB" sz="2000" b="0" i="0" u="none" strike="noStrike" cap="none" normalizeH="0" baseline="0" noProof="0" dirty="0">
                <a:ln>
                  <a:noFill/>
                </a:ln>
                <a:solidFill>
                  <a:schemeClr val="tx1"/>
                </a:solidFill>
                <a:effectLst/>
                <a:latin typeface="Arial" panose="020B0604020202020204" pitchFamily="34" charset="0"/>
              </a:rPr>
              <a:t>arm was the world's first wave farm, located 5 km off the Portuguese coast. It consisted of three Pelamis converters, each generating an average effective power of around 150 kW. Officially inaugurated in 2008, the farm ceased operations just a few months later.</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E10005D0-9A36-39FA-40AF-62B1EE3DF6C8}"/>
              </a:ext>
            </a:extLst>
          </p:cNvPr>
          <p:cNvGrpSpPr/>
          <p:nvPr/>
        </p:nvGrpSpPr>
        <p:grpSpPr>
          <a:xfrm>
            <a:off x="5562605" y="1814129"/>
            <a:ext cx="4343395" cy="2720484"/>
            <a:chOff x="2679699" y="4076699"/>
            <a:chExt cx="5334001" cy="3340950"/>
          </a:xfrm>
        </p:grpSpPr>
        <p:pic>
          <p:nvPicPr>
            <p:cNvPr id="15362" name="Picture 2" descr="WAVE POWER ENERGY GENERATION, 48% OFF | fig.org.co">
              <a:extLst>
                <a:ext uri="{FF2B5EF4-FFF2-40B4-BE49-F238E27FC236}">
                  <a16:creationId xmlns:a16="http://schemas.microsoft.com/office/drawing/2014/main" id="{FD6A3B4F-335A-9E27-C2E0-76C98E2663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2" t="1555" r="982" b="1743"/>
            <a:stretch/>
          </p:blipFill>
          <p:spPr bwMode="auto">
            <a:xfrm>
              <a:off x="2679700" y="4076699"/>
              <a:ext cx="5334000" cy="2946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02AAF71-2D00-C00B-F019-3A96DE4E0DC2}"/>
                </a:ext>
              </a:extLst>
            </p:cNvPr>
            <p:cNvSpPr/>
            <p:nvPr/>
          </p:nvSpPr>
          <p:spPr>
            <a:xfrm>
              <a:off x="2679699" y="4076699"/>
              <a:ext cx="5334001" cy="2946401"/>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ZoneTexte 7">
              <a:extLst>
                <a:ext uri="{FF2B5EF4-FFF2-40B4-BE49-F238E27FC236}">
                  <a16:creationId xmlns:a16="http://schemas.microsoft.com/office/drawing/2014/main" id="{89E17896-7CA5-7FDE-3633-5D2B6FA44F8E}"/>
                </a:ext>
              </a:extLst>
            </p:cNvPr>
            <p:cNvSpPr txBox="1"/>
            <p:nvPr/>
          </p:nvSpPr>
          <p:spPr>
            <a:xfrm>
              <a:off x="2679699" y="7109872"/>
              <a:ext cx="5334001" cy="307777"/>
            </a:xfrm>
            <a:prstGeom prst="rect">
              <a:avLst/>
            </a:prstGeom>
            <a:noFill/>
          </p:spPr>
          <p:txBody>
            <a:bodyPr wrap="square" rtlCol="0">
              <a:spAutoFit/>
            </a:bodyPr>
            <a:lstStyle/>
            <a:p>
              <a:pPr algn="ctr"/>
              <a:r>
                <a:rPr lang="en-GB" sz="1400" b="0" i="1" u="none" strike="noStrike" noProof="0" dirty="0">
                  <a:solidFill>
                    <a:schemeClr val="tx1"/>
                  </a:solidFill>
                  <a:effectLst/>
                  <a:latin typeface="Arial" panose="020B0604020202020204" pitchFamily="34" charset="0"/>
                  <a:cs typeface="Arial" panose="020B0604020202020204" pitchFamily="34" charset="0"/>
                </a:rPr>
                <a:t>Brazil’s </a:t>
              </a:r>
              <a:r>
                <a:rPr lang="en-GB" sz="1400" i="1" noProof="0" dirty="0">
                  <a:solidFill>
                    <a:schemeClr val="tx1"/>
                  </a:solidFill>
                  <a:latin typeface="Arial" panose="020B0604020202020204" pitchFamily="34" charset="0"/>
                  <a:cs typeface="Arial" panose="020B0604020202020204" pitchFamily="34" charset="0"/>
                </a:rPr>
                <a:t>f</a:t>
              </a:r>
              <a:r>
                <a:rPr lang="en-GB" sz="1400" b="0" i="1" u="none" strike="noStrike" noProof="0" dirty="0">
                  <a:solidFill>
                    <a:schemeClr val="tx1"/>
                  </a:solidFill>
                  <a:effectLst/>
                  <a:latin typeface="Arial" panose="020B0604020202020204" pitchFamily="34" charset="0"/>
                  <a:cs typeface="Arial" panose="020B0604020202020204" pitchFamily="34" charset="0"/>
                </a:rPr>
                <a:t>irst </a:t>
              </a:r>
              <a:r>
                <a:rPr lang="en-GB" sz="1400" i="1" noProof="0" dirty="0">
                  <a:solidFill>
                    <a:schemeClr val="tx1"/>
                  </a:solidFill>
                  <a:latin typeface="Arial" panose="020B0604020202020204" pitchFamily="34" charset="0"/>
                  <a:cs typeface="Arial" panose="020B0604020202020204" pitchFamily="34" charset="0"/>
                </a:rPr>
                <a:t>w</a:t>
              </a:r>
              <a:r>
                <a:rPr lang="en-GB" sz="1400" b="0" i="1" u="none" strike="noStrike" noProof="0" dirty="0">
                  <a:solidFill>
                    <a:schemeClr val="tx1"/>
                  </a:solidFill>
                  <a:effectLst/>
                  <a:latin typeface="Arial" panose="020B0604020202020204" pitchFamily="34" charset="0"/>
                  <a:cs typeface="Arial" panose="020B0604020202020204" pitchFamily="34" charset="0"/>
                </a:rPr>
                <a:t>ave </a:t>
              </a:r>
              <a:r>
                <a:rPr lang="en-GB" sz="1400" i="1" noProof="0" dirty="0">
                  <a:solidFill>
                    <a:schemeClr val="tx1"/>
                  </a:solidFill>
                  <a:latin typeface="Arial" panose="020B0604020202020204" pitchFamily="34" charset="0"/>
                  <a:cs typeface="Arial" panose="020B0604020202020204" pitchFamily="34" charset="0"/>
                </a:rPr>
                <a:t>p</a:t>
              </a:r>
              <a:r>
                <a:rPr lang="en-GB" sz="1400" b="0" i="1" u="none" strike="noStrike" noProof="0" dirty="0">
                  <a:solidFill>
                    <a:schemeClr val="tx1"/>
                  </a:solidFill>
                  <a:effectLst/>
                  <a:latin typeface="Arial" panose="020B0604020202020204" pitchFamily="34" charset="0"/>
                  <a:cs typeface="Arial" panose="020B0604020202020204" pitchFamily="34" charset="0"/>
                </a:rPr>
                <a:t>ower </a:t>
              </a:r>
              <a:r>
                <a:rPr lang="en-GB" sz="1400" i="1" noProof="0" dirty="0">
                  <a:solidFill>
                    <a:schemeClr val="tx1"/>
                  </a:solidFill>
                  <a:latin typeface="Arial" panose="020B0604020202020204" pitchFamily="34" charset="0"/>
                  <a:cs typeface="Arial" panose="020B0604020202020204" pitchFamily="34" charset="0"/>
                </a:rPr>
                <a:t>g</a:t>
              </a:r>
              <a:r>
                <a:rPr lang="en-GB" sz="1400" b="0" i="1" u="none" strike="noStrike" noProof="0" dirty="0">
                  <a:solidFill>
                    <a:schemeClr val="tx1"/>
                  </a:solidFill>
                  <a:effectLst/>
                  <a:latin typeface="Arial" panose="020B0604020202020204" pitchFamily="34" charset="0"/>
                  <a:cs typeface="Arial" panose="020B0604020202020204" pitchFamily="34" charset="0"/>
                </a:rPr>
                <a:t>enerator prototype.</a:t>
              </a:r>
              <a:endParaRPr lang="en-GB" sz="1400" i="1" noProof="0" dirty="0">
                <a:solidFill>
                  <a:schemeClr val="tx1"/>
                </a:solidFill>
                <a:latin typeface="Arial" panose="020B0604020202020204" pitchFamily="34" charset="0"/>
                <a:cs typeface="Arial" panose="020B0604020202020204" pitchFamily="34" charset="0"/>
              </a:endParaRPr>
            </a:p>
          </p:txBody>
        </p:sp>
      </p:grpSp>
      <p:sp>
        <p:nvSpPr>
          <p:cNvPr id="2" name="Slide Number Placeholder 6">
            <a:extLst>
              <a:ext uri="{FF2B5EF4-FFF2-40B4-BE49-F238E27FC236}">
                <a16:creationId xmlns:a16="http://schemas.microsoft.com/office/drawing/2014/main" id="{98ED9DF3-79C2-CF46-DB0F-97EEF9DFEE5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204</a:t>
            </a:fld>
            <a:endParaRPr lang="en-GB" spc="80" noProof="0" dirty="0"/>
          </a:p>
        </p:txBody>
      </p:sp>
      <p:sp>
        <p:nvSpPr>
          <p:cNvPr id="6" name="TextBox 19">
            <a:extLst>
              <a:ext uri="{FF2B5EF4-FFF2-40B4-BE49-F238E27FC236}">
                <a16:creationId xmlns:a16="http://schemas.microsoft.com/office/drawing/2014/main" id="{EA5296C4-EA48-7164-4735-8A8226F4F49C}"/>
              </a:ext>
            </a:extLst>
          </p:cNvPr>
          <p:cNvSpPr txBox="1"/>
          <p:nvPr/>
        </p:nvSpPr>
        <p:spPr>
          <a:xfrm>
            <a:off x="560729" y="358228"/>
            <a:ext cx="9205571"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First power generation from waves in Brazil</a:t>
            </a:r>
          </a:p>
        </p:txBody>
      </p:sp>
      <p:sp>
        <p:nvSpPr>
          <p:cNvPr id="10" name="ZoneTexte 9">
            <a:extLst>
              <a:ext uri="{FF2B5EF4-FFF2-40B4-BE49-F238E27FC236}">
                <a16:creationId xmlns:a16="http://schemas.microsoft.com/office/drawing/2014/main" id="{12C87B88-0830-F44A-EBE8-AB4BF2F55DE5}"/>
              </a:ext>
            </a:extLst>
          </p:cNvPr>
          <p:cNvSpPr txBox="1"/>
          <p:nvPr/>
        </p:nvSpPr>
        <p:spPr>
          <a:xfrm>
            <a:off x="560895" y="4994427"/>
            <a:ext cx="9571610" cy="1938992"/>
          </a:xfrm>
          <a:prstGeom prst="rect">
            <a:avLst/>
          </a:prstGeom>
          <a:noFill/>
        </p:spPr>
        <p:txBody>
          <a:bodyPr wrap="square">
            <a:spAutoFit/>
          </a:bodyPr>
          <a:lstStyle/>
          <a:p>
            <a:pPr algn="just"/>
            <a:r>
              <a:rPr lang="en-GB" sz="2000" noProof="0" dirty="0"/>
              <a:t>These modules convert wave motion into pressurized fluid flow, which can be directly used for reverse osmosis desalination. In this process, seawater is forced through a semi-permeable membrane at high pressure to separate fresh water from salt and impurities. Since the modules already generates pressurized water as part of their energy conversion, this pressure can be harnessed to drive desalination without the need of extra pumps.</a:t>
            </a:r>
          </a:p>
        </p:txBody>
      </p:sp>
      <p:sp>
        <p:nvSpPr>
          <p:cNvPr id="9" name="ZoneTexte 8">
            <a:extLst>
              <a:ext uri="{FF2B5EF4-FFF2-40B4-BE49-F238E27FC236}">
                <a16:creationId xmlns:a16="http://schemas.microsoft.com/office/drawing/2014/main" id="{03895894-187A-B4A2-F0CB-28CB6C3DF193}"/>
              </a:ext>
            </a:extLst>
          </p:cNvPr>
          <p:cNvSpPr txBox="1"/>
          <p:nvPr/>
        </p:nvSpPr>
        <p:spPr>
          <a:xfrm>
            <a:off x="560728" y="1589555"/>
            <a:ext cx="4443071" cy="3016210"/>
          </a:xfrm>
          <a:prstGeom prst="rect">
            <a:avLst/>
          </a:prstGeom>
          <a:noFill/>
        </p:spPr>
        <p:txBody>
          <a:bodyPr wrap="square">
            <a:spAutoFit/>
          </a:bodyPr>
          <a:lstStyle/>
          <a:p>
            <a:pPr algn="just"/>
            <a:r>
              <a:rPr lang="en-GB" sz="2000" noProof="0" dirty="0"/>
              <a:t>Brazil's first ocean wave power generation was achieved in 2012 with a plant featuring two modules, each consisting of a floater, branch, and pump.</a:t>
            </a:r>
          </a:p>
          <a:p>
            <a:pPr algn="just"/>
            <a:endParaRPr lang="en-GB" sz="1000" noProof="0" dirty="0"/>
          </a:p>
          <a:p>
            <a:pPr algn="just"/>
            <a:r>
              <a:rPr lang="en-GB" sz="2000" noProof="0" dirty="0"/>
              <a:t>Fixed on the breakwater, the modules connect to a single unit with a turbine, generator, and hyperbaric chamber, producing 50 kW of electricity.</a:t>
            </a:r>
          </a:p>
        </p:txBody>
      </p:sp>
    </p:spTree>
    <p:extLst>
      <p:ext uri="{BB962C8B-B14F-4D97-AF65-F5344CB8AC3E}">
        <p14:creationId xmlns:p14="http://schemas.microsoft.com/office/powerpoint/2010/main" val="35792853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E26869-E838-0B64-483A-2DCF89E0DAA2}"/>
              </a:ext>
            </a:extLst>
          </p:cNvPr>
          <p:cNvSpPr txBox="1"/>
          <p:nvPr/>
        </p:nvSpPr>
        <p:spPr>
          <a:xfrm>
            <a:off x="560894" y="1578939"/>
            <a:ext cx="9571610" cy="1323439"/>
          </a:xfrm>
          <a:prstGeom prst="rect">
            <a:avLst/>
          </a:prstGeom>
          <a:noFill/>
        </p:spPr>
        <p:txBody>
          <a:bodyPr wrap="square">
            <a:spAutoFit/>
          </a:bodyPr>
          <a:lstStyle/>
          <a:p>
            <a:pPr algn="just"/>
            <a:r>
              <a:rPr lang="en-GB" sz="2000" noProof="0" dirty="0"/>
              <a:t>The Waveline Magnet, developed by SWEL, consists of multiple floating platforms connected by a spine-like central power system, creating a flexible and modular device that moves with wave motion. These devices can reach up to 600 m in length. SWEL estimates that a single unit can generate up to 100 MW.</a:t>
            </a:r>
          </a:p>
        </p:txBody>
      </p:sp>
      <p:pic>
        <p:nvPicPr>
          <p:cNvPr id="12290" name="Picture 2" descr="La centrale houlomotrice de Sea Wave Energy Limited (SWEL)">
            <a:extLst>
              <a:ext uri="{FF2B5EF4-FFF2-40B4-BE49-F238E27FC236}">
                <a16:creationId xmlns:a16="http://schemas.microsoft.com/office/drawing/2014/main" id="{EA8FC285-3A4B-D131-9710-A17FC1ACE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480" y="3390375"/>
            <a:ext cx="5802439" cy="349634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BC4DB86-1574-3002-0E05-FEE56A665237}"/>
              </a:ext>
            </a:extLst>
          </p:cNvPr>
          <p:cNvSpPr txBox="1"/>
          <p:nvPr/>
        </p:nvSpPr>
        <p:spPr>
          <a:xfrm>
            <a:off x="2445480" y="6957483"/>
            <a:ext cx="5802439" cy="307777"/>
          </a:xfrm>
          <a:prstGeom prst="rect">
            <a:avLst/>
          </a:prstGeom>
          <a:noFill/>
        </p:spPr>
        <p:txBody>
          <a:bodyPr wrap="square" rtlCol="0">
            <a:spAutoFit/>
          </a:bodyPr>
          <a:lstStyle/>
          <a:p>
            <a:pPr algn="ctr"/>
            <a:r>
              <a:rPr lang="en-GB" sz="1400" b="0" i="1" noProof="0" dirty="0">
                <a:solidFill>
                  <a:srgbClr val="0D0D0D"/>
                </a:solidFill>
                <a:effectLst/>
                <a:latin typeface="Arial" panose="020B0604020202020204" pitchFamily="34" charset="0"/>
                <a:cs typeface="Arial" panose="020B0604020202020204" pitchFamily="34" charset="0"/>
              </a:rPr>
              <a:t>Waveline Magnet p</a:t>
            </a:r>
            <a:r>
              <a:rPr lang="en-GB" sz="1400" i="1" noProof="0" dirty="0"/>
              <a:t>rototype.</a:t>
            </a:r>
          </a:p>
        </p:txBody>
      </p:sp>
      <p:sp>
        <p:nvSpPr>
          <p:cNvPr id="7" name="Rectangle 6">
            <a:extLst>
              <a:ext uri="{FF2B5EF4-FFF2-40B4-BE49-F238E27FC236}">
                <a16:creationId xmlns:a16="http://schemas.microsoft.com/office/drawing/2014/main" id="{A76EBFCB-0479-BE74-A9A7-C73D73176602}"/>
              </a:ext>
            </a:extLst>
          </p:cNvPr>
          <p:cNvSpPr/>
          <p:nvPr/>
        </p:nvSpPr>
        <p:spPr>
          <a:xfrm>
            <a:off x="2445480" y="3390375"/>
            <a:ext cx="5802439" cy="3496342"/>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21810BB3-F8F0-0A38-B440-D5CE1FEB3E3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205</a:t>
            </a:fld>
            <a:endParaRPr lang="en-GB" spc="80" noProof="0" dirty="0"/>
          </a:p>
        </p:txBody>
      </p:sp>
      <p:sp>
        <p:nvSpPr>
          <p:cNvPr id="6" name="TextBox 19">
            <a:extLst>
              <a:ext uri="{FF2B5EF4-FFF2-40B4-BE49-F238E27FC236}">
                <a16:creationId xmlns:a16="http://schemas.microsoft.com/office/drawing/2014/main" id="{81D263B3-7294-3BD9-6ECF-B6319AC5E3BA}"/>
              </a:ext>
            </a:extLst>
          </p:cNvPr>
          <p:cNvSpPr txBox="1"/>
          <p:nvPr/>
        </p:nvSpPr>
        <p:spPr>
          <a:xfrm>
            <a:off x="560729" y="358228"/>
            <a:ext cx="9205571"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Another wave energy converter project</a:t>
            </a:r>
          </a:p>
        </p:txBody>
      </p:sp>
    </p:spTree>
    <p:extLst>
      <p:ext uri="{BB962C8B-B14F-4D97-AF65-F5344CB8AC3E}">
        <p14:creationId xmlns:p14="http://schemas.microsoft.com/office/powerpoint/2010/main" val="27053275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6015-BD99-3290-38B5-02AE991AA263}"/>
            </a:ext>
          </a:extLst>
        </p:cNvPr>
        <p:cNvGrpSpPr/>
        <p:nvPr/>
      </p:nvGrpSpPr>
      <p:grpSpPr>
        <a:xfrm>
          <a:off x="0" y="0"/>
          <a:ext cx="0" cy="0"/>
          <a:chOff x="0" y="0"/>
          <a:chExt cx="0" cy="0"/>
        </a:xfrm>
      </p:grpSpPr>
      <p:pic>
        <p:nvPicPr>
          <p:cNvPr id="7" name="Picture 2" descr="Blanc Bleu Belge. GUSTOR Meat Boutique">
            <a:extLst>
              <a:ext uri="{FF2B5EF4-FFF2-40B4-BE49-F238E27FC236}">
                <a16:creationId xmlns:a16="http://schemas.microsoft.com/office/drawing/2014/main" id="{8D1151E1-6BB2-1974-208C-7977F724E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 b="1239"/>
          <a:stretch/>
        </p:blipFill>
        <p:spPr bwMode="auto">
          <a:xfrm>
            <a:off x="2715771" y="3949115"/>
            <a:ext cx="5261843" cy="339224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D2862301-D209-0996-D438-5DA364BE881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A57DC84-D2AE-AC20-6C1C-A11FBB918ED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A45545A1-EE5B-623C-3A92-EE18D96FD8E8}"/>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14 – </a:t>
            </a:r>
            <a:r>
              <a:rPr lang="en-GB" sz="2800" b="1" spc="30" noProof="0" dirty="0">
                <a:latin typeface="Arial"/>
                <a:cs typeface="Arial"/>
              </a:rPr>
              <a:t>Food and farming</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2E660B61-9C23-D1C3-3093-B83A067B5203}"/>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5C29E060-954B-5C66-6952-732BE435CB0A}"/>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4" name="Rectangle 13">
            <a:extLst>
              <a:ext uri="{FF2B5EF4-FFF2-40B4-BE49-F238E27FC236}">
                <a16:creationId xmlns:a16="http://schemas.microsoft.com/office/drawing/2014/main" id="{7F23DDC0-C3F9-BCEE-21A2-11D83402FF75}"/>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4">
            <a:extLst>
              <a:ext uri="{FF2B5EF4-FFF2-40B4-BE49-F238E27FC236}">
                <a16:creationId xmlns:a16="http://schemas.microsoft.com/office/drawing/2014/main" id="{07DA3772-7A07-9086-1D0B-883A9F51FA32}"/>
              </a:ext>
            </a:extLst>
          </p:cNvPr>
          <p:cNvSpPr txBox="1"/>
          <p:nvPr/>
        </p:nvSpPr>
        <p:spPr>
          <a:xfrm>
            <a:off x="3079708" y="7341362"/>
            <a:ext cx="4897906" cy="216906"/>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Herd of Belgian Blue cattle.</a:t>
            </a:r>
          </a:p>
        </p:txBody>
      </p:sp>
    </p:spTree>
    <p:extLst>
      <p:ext uri="{BB962C8B-B14F-4D97-AF65-F5344CB8AC3E}">
        <p14:creationId xmlns:p14="http://schemas.microsoft.com/office/powerpoint/2010/main" val="1415759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05013B97-B175-E372-5AFA-770EEBEB41C6}"/>
              </a:ext>
            </a:extLst>
          </p:cNvPr>
          <p:cNvSpPr txBox="1"/>
          <p:nvPr/>
        </p:nvSpPr>
        <p:spPr>
          <a:xfrm>
            <a:off x="560729" y="1395512"/>
            <a:ext cx="9571610" cy="224676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nutrition, a “Calorie” (with a capital C) refers to a kilocalorie (kcal), which is the amount of energy needed to raise the temperature of 1 kg of water by 1 °C. </a:t>
            </a:r>
            <a:r>
              <a:rPr lang="en-GB" sz="2000" b="1" noProof="0" dirty="0">
                <a:latin typeface="Arial" panose="020B0604020202020204" pitchFamily="34" charset="0"/>
                <a:cs typeface="Arial" panose="020B0604020202020204" pitchFamily="34" charset="0"/>
              </a:rPr>
              <a:t>1 kcal is therefore equivalent to 4,184 J.</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is different from the chemist's calorie (with a lowercase c), which is a smaller unit of energy used in physics and chemistry. One nutritional Calorie (kcal) equals 1,000 chemist's calories (cal).</a:t>
            </a:r>
          </a:p>
        </p:txBody>
      </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1CD1E8F4-B4FA-9AB0-F0CA-1DEE64A8F528}"/>
                  </a:ext>
                </a:extLst>
              </p:cNvPr>
              <p:cNvSpPr txBox="1"/>
              <p:nvPr/>
            </p:nvSpPr>
            <p:spPr>
              <a:xfrm>
                <a:off x="560729" y="3874341"/>
                <a:ext cx="9571610" cy="1485728"/>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person of moderate activity weighing 65 kg consumes food with an energy content of about 2,600 Calories per day. This corresponds to:</a:t>
                </a:r>
              </a:p>
              <a:p>
                <a:pPr algn="l"/>
                <a:endParaRPr lang="en-GB" sz="1000" noProof="0" dirty="0">
                  <a:latin typeface="Arial" panose="020B0604020202020204" pitchFamily="34" charset="0"/>
                  <a:cs typeface="Arial" panose="020B0604020202020204" pitchFamily="34" charset="0"/>
                </a:endParaRPr>
              </a:p>
              <a:p>
                <a:pPr algn="l"/>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cs typeface="Arial" panose="020B0604020202020204" pitchFamily="34"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2,600 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4,184</m:t>
                          </m:r>
                        </m:num>
                        <m:den>
                          <m:r>
                            <m:rPr>
                              <m:nor/>
                            </m:rPr>
                            <a:rPr lang="en-GB" sz="2000" b="0" i="0" noProof="0" smtClean="0">
                              <a:solidFill>
                                <a:schemeClr val="tx1"/>
                              </a:solidFill>
                              <a:effectLst/>
                              <a:latin typeface="Arial" panose="020B0604020202020204" pitchFamily="34" charset="0"/>
                              <a:cs typeface="Arial" panose="020B0604020202020204" pitchFamily="34" charset="0"/>
                            </a:rPr>
                            <m:t>3,600 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1,000</m:t>
                          </m:r>
                        </m:den>
                      </m:f>
                      <m:r>
                        <a:rPr lang="en-GB" sz="2000" b="0" i="1"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3 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oMath>
                  </m:oMathPara>
                </a14:m>
                <a:endParaRPr lang="en-GB" sz="2000" b="0" i="1" noProof="0" dirty="0">
                  <a:solidFill>
                    <a:schemeClr val="tx1"/>
                  </a:solidFill>
                  <a:effectLst/>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4" name="ZoneTexte 23">
                <a:extLst>
                  <a:ext uri="{FF2B5EF4-FFF2-40B4-BE49-F238E27FC236}">
                    <a16:creationId xmlns:a16="http://schemas.microsoft.com/office/drawing/2014/main" id="{1CD1E8F4-B4FA-9AB0-F0CA-1DEE64A8F528}"/>
                  </a:ext>
                </a:extLst>
              </p:cNvPr>
              <p:cNvSpPr txBox="1">
                <a:spLocks noRot="1" noChangeAspect="1" noMove="1" noResize="1" noEditPoints="1" noAdjustHandles="1" noChangeArrowheads="1" noChangeShapeType="1" noTextEdit="1"/>
              </p:cNvSpPr>
              <p:nvPr/>
            </p:nvSpPr>
            <p:spPr>
              <a:xfrm>
                <a:off x="560729" y="3874341"/>
                <a:ext cx="9571610" cy="1485728"/>
              </a:xfrm>
              <a:prstGeom prst="rect">
                <a:avLst/>
              </a:prstGeom>
              <a:blipFill>
                <a:blip r:embed="rId2"/>
                <a:stretch>
                  <a:fillRect l="-701" t="-2058" r="-637"/>
                </a:stretch>
              </a:blipFill>
            </p:spPr>
            <p:txBody>
              <a:bodyPr/>
              <a:lstStyle/>
              <a:p>
                <a:r>
                  <a:rPr lang="en-GB">
                    <a:noFill/>
                  </a:rPr>
                  <a:t> </a:t>
                </a:r>
              </a:p>
            </p:txBody>
          </p:sp>
        </mc:Fallback>
      </mc:AlternateContent>
      <p:sp>
        <p:nvSpPr>
          <p:cNvPr id="4" name="Slide Number Placeholder 6">
            <a:extLst>
              <a:ext uri="{FF2B5EF4-FFF2-40B4-BE49-F238E27FC236}">
                <a16:creationId xmlns:a16="http://schemas.microsoft.com/office/drawing/2014/main" id="{FD48490F-8E0F-89C0-82F4-56AA52BB01A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207</a:t>
            </a:fld>
            <a:endParaRPr lang="en-GB" spc="80" noProof="0" dirty="0"/>
          </a:p>
        </p:txBody>
      </p:sp>
      <p:sp>
        <p:nvSpPr>
          <p:cNvPr id="7" name="TextBox 19">
            <a:extLst>
              <a:ext uri="{FF2B5EF4-FFF2-40B4-BE49-F238E27FC236}">
                <a16:creationId xmlns:a16="http://schemas.microsoft.com/office/drawing/2014/main" id="{9F669F71-4CC8-E340-D711-FEA0DFDD768C}"/>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The energy in food converted into thermal energy</a:t>
            </a:r>
          </a:p>
        </p:txBody>
      </p:sp>
      <p:pic>
        <p:nvPicPr>
          <p:cNvPr id="1026" name="Picture 2">
            <a:extLst>
              <a:ext uri="{FF2B5EF4-FFF2-40B4-BE49-F238E27FC236}">
                <a16:creationId xmlns:a16="http://schemas.microsoft.com/office/drawing/2014/main" id="{2C8F3729-F134-945D-7690-3DD7948B4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639" y="5210401"/>
            <a:ext cx="2205661" cy="2205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4B7D2BC3-C3FD-1888-ACB7-4B7C2D4EDC11}"/>
                  </a:ext>
                </a:extLst>
              </p:cNvPr>
              <p:cNvSpPr txBox="1"/>
              <p:nvPr/>
            </p:nvSpPr>
            <p:spPr>
              <a:xfrm>
                <a:off x="560728" y="5680364"/>
                <a:ext cx="6548731" cy="1485728"/>
              </a:xfrm>
              <a:prstGeom prst="rect">
                <a:avLst/>
              </a:prstGeom>
              <a:noFill/>
            </p:spPr>
            <p:txBody>
              <a:bodyPr wrap="square">
                <a:spAutoFit/>
              </a:bodyPr>
              <a:lstStyle/>
              <a:p>
                <a:pPr algn="just"/>
                <a:r>
                  <a:rPr lang="en-GB" sz="2000" noProof="0" dirty="0">
                    <a:latin typeface="+mj-lt"/>
                    <a:ea typeface="Cambria Math" panose="02040503050406030204" pitchFamily="18" charset="0"/>
                    <a:cs typeface="Arial" panose="020B0604020202020204" pitchFamily="34" charset="0"/>
                  </a:rPr>
                  <a:t>For your information, t</a:t>
                </a:r>
                <a:r>
                  <a:rPr lang="en-GB" sz="2000" b="0" noProof="0" dirty="0">
                    <a:solidFill>
                      <a:schemeClr val="tx1"/>
                    </a:solidFill>
                    <a:effectLst/>
                    <a:latin typeface="+mj-lt"/>
                    <a:ea typeface="Cambria Math" panose="02040503050406030204" pitchFamily="18" charset="0"/>
                    <a:cs typeface="Arial" panose="020B0604020202020204" pitchFamily="34" charset="0"/>
                  </a:rPr>
                  <a:t>here are 580 kcal in a Big Mac. H</a:t>
                </a:r>
                <a:r>
                  <a:rPr lang="en-GB" sz="2000" noProof="0" dirty="0">
                    <a:latin typeface="+mj-lt"/>
                    <a:ea typeface="Cambria Math" panose="02040503050406030204" pitchFamily="18" charset="0"/>
                    <a:cs typeface="Arial" panose="020B0604020202020204" pitchFamily="34" charset="0"/>
                  </a:rPr>
                  <a:t>ence, its energy content expressed in kWh is equal to:</a:t>
                </a:r>
              </a:p>
              <a:p>
                <a:pPr algn="l"/>
                <a:endParaRPr lang="en-GB" sz="1000" b="0" i="1" noProof="0" dirty="0">
                  <a:solidFill>
                    <a:schemeClr val="tx1"/>
                  </a:solidFill>
                  <a:effectLst/>
                  <a:latin typeface="+mj-lt"/>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cs typeface="Arial" panose="020B0604020202020204" pitchFamily="34" charset="0"/>
                            </a:rPr>
                          </m:ctrlPr>
                        </m:fPr>
                        <m:num>
                          <m:r>
                            <m:rPr>
                              <m:nor/>
                            </m:rPr>
                            <a:rPr lang="en-GB" sz="2000" b="0" i="0" noProof="0" smtClean="0">
                              <a:solidFill>
                                <a:schemeClr val="tx1"/>
                              </a:solidFill>
                              <a:effectLst/>
                              <a:latin typeface="+mj-lt"/>
                              <a:cs typeface="Arial" panose="020B0604020202020204" pitchFamily="34" charset="0"/>
                            </a:rPr>
                            <m:t>580 </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 4,184</m:t>
                          </m:r>
                        </m:num>
                        <m:den>
                          <m:r>
                            <m:rPr>
                              <m:nor/>
                            </m:rPr>
                            <a:rPr lang="en-GB" sz="2000" b="0" i="0" noProof="0" smtClean="0">
                              <a:solidFill>
                                <a:schemeClr val="tx1"/>
                              </a:solidFill>
                              <a:effectLst/>
                              <a:latin typeface="+mj-lt"/>
                              <a:cs typeface="Arial" panose="020B0604020202020204" pitchFamily="34" charset="0"/>
                            </a:rPr>
                            <m:t>3,600 </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 1,000</m:t>
                          </m:r>
                        </m:den>
                      </m:f>
                      <m:r>
                        <a:rPr lang="en-GB" sz="2000" b="0" i="1"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0.7 </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kWh</m:t>
                      </m:r>
                      <m:r>
                        <m:rPr>
                          <m:nor/>
                        </m:rPr>
                        <a:rPr lang="en-GB" sz="2000" b="0" i="0" noProof="0" smtClean="0">
                          <a:solidFill>
                            <a:schemeClr val="tx1"/>
                          </a:solidFill>
                          <a:effectLst/>
                          <a:latin typeface="+mj-lt"/>
                          <a:ea typeface="Cambria Math" panose="02040503050406030204" pitchFamily="18" charset="0"/>
                          <a:cs typeface="Arial" panose="020B0604020202020204" pitchFamily="34" charset="0"/>
                        </a:rPr>
                        <m:t>.</m:t>
                      </m:r>
                    </m:oMath>
                  </m:oMathPara>
                </a14:m>
                <a:endParaRPr lang="en-GB" sz="2000" b="0" i="1" noProof="0" dirty="0">
                  <a:solidFill>
                    <a:schemeClr val="tx1"/>
                  </a:solidFill>
                  <a:effectLst/>
                  <a:latin typeface="+mj-lt"/>
                  <a:ea typeface="Cambria Math" panose="02040503050406030204" pitchFamily="18"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4B7D2BC3-C3FD-1888-ACB7-4B7C2D4EDC11}"/>
                  </a:ext>
                </a:extLst>
              </p:cNvPr>
              <p:cNvSpPr txBox="1">
                <a:spLocks noRot="1" noChangeAspect="1" noMove="1" noResize="1" noEditPoints="1" noAdjustHandles="1" noChangeArrowheads="1" noChangeShapeType="1" noTextEdit="1"/>
              </p:cNvSpPr>
              <p:nvPr/>
            </p:nvSpPr>
            <p:spPr>
              <a:xfrm>
                <a:off x="560728" y="5680364"/>
                <a:ext cx="6548731" cy="1485728"/>
              </a:xfrm>
              <a:prstGeom prst="rect">
                <a:avLst/>
              </a:prstGeom>
              <a:blipFill>
                <a:blip r:embed="rId4"/>
                <a:stretch>
                  <a:fillRect l="-1024" t="-2049" r="-931"/>
                </a:stretch>
              </a:blipFill>
            </p:spPr>
            <p:txBody>
              <a:bodyPr/>
              <a:lstStyle/>
              <a:p>
                <a:r>
                  <a:rPr lang="en-GB">
                    <a:noFill/>
                  </a:rPr>
                  <a:t> </a:t>
                </a:r>
              </a:p>
            </p:txBody>
          </p:sp>
        </mc:Fallback>
      </mc:AlternateContent>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CBEF17ED-FA69-C84B-6CD5-05667CC49B31}"/>
              </a:ext>
            </a:extLst>
          </p:cNvPr>
          <p:cNvGrpSpPr/>
          <p:nvPr/>
        </p:nvGrpSpPr>
        <p:grpSpPr>
          <a:xfrm>
            <a:off x="2248623" y="5700695"/>
            <a:ext cx="1054237" cy="1705213"/>
            <a:chOff x="1278670" y="4682487"/>
            <a:chExt cx="1752307" cy="2703759"/>
          </a:xfrm>
        </p:grpSpPr>
        <p:pic>
          <p:nvPicPr>
            <p:cNvPr id="3" name="Image 2">
              <a:extLst>
                <a:ext uri="{FF2B5EF4-FFF2-40B4-BE49-F238E27FC236}">
                  <a16:creationId xmlns:a16="http://schemas.microsoft.com/office/drawing/2014/main" id="{1A70AD14-8F75-8437-8105-1D27957AF097}"/>
                </a:ext>
              </a:extLst>
            </p:cNvPr>
            <p:cNvPicPr>
              <a:picLocks noChangeAspect="1"/>
            </p:cNvPicPr>
            <p:nvPr/>
          </p:nvPicPr>
          <p:blipFill rotWithShape="1">
            <a:blip r:embed="rId2"/>
            <a:srcRect t="11370" r="52486"/>
            <a:stretch/>
          </p:blipFill>
          <p:spPr>
            <a:xfrm>
              <a:off x="1583177" y="4682487"/>
              <a:ext cx="1447800" cy="2703759"/>
            </a:xfrm>
            <a:prstGeom prst="rect">
              <a:avLst/>
            </a:prstGeom>
          </p:spPr>
        </p:pic>
        <p:pic>
          <p:nvPicPr>
            <p:cNvPr id="4" name="Image 3">
              <a:extLst>
                <a:ext uri="{FF2B5EF4-FFF2-40B4-BE49-F238E27FC236}">
                  <a16:creationId xmlns:a16="http://schemas.microsoft.com/office/drawing/2014/main" id="{CC1AAA48-A875-66DB-7BE7-C2BE53D919A0}"/>
                </a:ext>
              </a:extLst>
            </p:cNvPr>
            <p:cNvPicPr>
              <a:picLocks noChangeAspect="1"/>
            </p:cNvPicPr>
            <p:nvPr/>
          </p:nvPicPr>
          <p:blipFill rotWithShape="1">
            <a:blip r:embed="rId2"/>
            <a:srcRect l="47401" r="14513" b="29582"/>
            <a:stretch/>
          </p:blipFill>
          <p:spPr>
            <a:xfrm>
              <a:off x="1278670" y="5994999"/>
              <a:ext cx="751604" cy="1391247"/>
            </a:xfrm>
            <a:prstGeom prst="rect">
              <a:avLst/>
            </a:prstGeom>
          </p:spPr>
        </p:pic>
      </p:grpSp>
      <p:pic>
        <p:nvPicPr>
          <p:cNvPr id="1028" name="Picture 4" descr="Eggs might help your heart, not harm it - Harvard Health">
            <a:extLst>
              <a:ext uri="{FF2B5EF4-FFF2-40B4-BE49-F238E27FC236}">
                <a16:creationId xmlns:a16="http://schemas.microsoft.com/office/drawing/2014/main" id="{A1BC88B8-2F9B-FCC3-69E3-9E858A4742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761" y="6081271"/>
            <a:ext cx="1853345" cy="9440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Graisse animale, viande rouge, bœuf, Chair&#10;&#10;Description générée automatiquement">
            <a:extLst>
              <a:ext uri="{FF2B5EF4-FFF2-40B4-BE49-F238E27FC236}">
                <a16:creationId xmlns:a16="http://schemas.microsoft.com/office/drawing/2014/main" id="{5A5F4A6A-C2A5-A6D1-3A4C-B26590ECE7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60" b="19609"/>
          <a:stretch/>
        </p:blipFill>
        <p:spPr>
          <a:xfrm>
            <a:off x="6856071" y="5911335"/>
            <a:ext cx="2076530" cy="1283934"/>
          </a:xfrm>
          <a:prstGeom prst="rect">
            <a:avLst/>
          </a:prstGeom>
        </p:spPr>
      </p:pic>
      <p:pic>
        <p:nvPicPr>
          <p:cNvPr id="1026" name="Picture 2" descr="FOOD CHAIN">
            <a:extLst>
              <a:ext uri="{FF2B5EF4-FFF2-40B4-BE49-F238E27FC236}">
                <a16:creationId xmlns:a16="http://schemas.microsoft.com/office/drawing/2014/main" id="{7CC0C05D-8656-1009-EE53-05C9E72B3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875" y="1422504"/>
            <a:ext cx="3144365" cy="314436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6">
            <a:extLst>
              <a:ext uri="{FF2B5EF4-FFF2-40B4-BE49-F238E27FC236}">
                <a16:creationId xmlns:a16="http://schemas.microsoft.com/office/drawing/2014/main" id="{E4E21AC9-828A-DB0D-6A55-D082CF4724C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208</a:t>
            </a:fld>
            <a:endParaRPr lang="en-GB" spc="80" noProof="0" dirty="0"/>
          </a:p>
        </p:txBody>
      </p:sp>
      <p:sp>
        <p:nvSpPr>
          <p:cNvPr id="12" name="ZoneTexte 11">
            <a:extLst>
              <a:ext uri="{FF2B5EF4-FFF2-40B4-BE49-F238E27FC236}">
                <a16:creationId xmlns:a16="http://schemas.microsoft.com/office/drawing/2014/main" id="{375DD7E0-7BB1-8834-BA5D-0A8B5E2D3909}"/>
              </a:ext>
            </a:extLst>
          </p:cNvPr>
          <p:cNvSpPr txBox="1"/>
          <p:nvPr/>
        </p:nvSpPr>
        <p:spPr>
          <a:xfrm>
            <a:off x="560729" y="1139961"/>
            <a:ext cx="6209514" cy="3785652"/>
          </a:xfrm>
          <a:prstGeom prst="rect">
            <a:avLst/>
          </a:prstGeom>
          <a:noFill/>
        </p:spPr>
        <p:txBody>
          <a:bodyPr wrap="square" lIns="91440" tIns="45720" rIns="91440" bIns="45720" anchor="t">
            <a:spAutoFit/>
          </a:bodyPr>
          <a:lstStyle/>
          <a:p>
            <a:pPr algn="just"/>
            <a:r>
              <a:rPr lang="en-GB" sz="2000" noProof="0" dirty="0">
                <a:latin typeface="Arial" panose="020B0604020202020204" pitchFamily="34" charset="0"/>
                <a:cs typeface="Arial" panose="020B0604020202020204" pitchFamily="34" charset="0"/>
              </a:rPr>
              <a:t>The entire food chain is based on vegetables, with each element in the food chain representing a certain amount of energy contained initially in biomass.</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Based on our previous assumption, to feed vegetarians, excluding the energy required for farming, transportation and packaging, around 3 kWh of biomass energy is needed per day.</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a:cs typeface="Arial"/>
              </a:rPr>
              <a:t>To consume the total energy requirements in a </a:t>
            </a:r>
            <a:r>
              <a:rPr lang="en-GB" sz="2000" noProof="0" dirty="0"/>
              <a:t>daily diet of 3 kWh per person</a:t>
            </a:r>
            <a:r>
              <a:rPr lang="en-GB" sz="2000" noProof="0" dirty="0">
                <a:latin typeface="Arial"/>
                <a:cs typeface="Arial"/>
              </a:rPr>
              <a:t>, we will analyse the origins of some food, and the amount of energy used in its production.</a:t>
            </a:r>
          </a:p>
        </p:txBody>
      </p:sp>
      <p:sp>
        <p:nvSpPr>
          <p:cNvPr id="13" name="TextBox 19">
            <a:extLst>
              <a:ext uri="{FF2B5EF4-FFF2-40B4-BE49-F238E27FC236}">
                <a16:creationId xmlns:a16="http://schemas.microsoft.com/office/drawing/2014/main" id="{7A45EE39-E8F9-A1C4-A341-60079C425493}"/>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noProof="0" dirty="0">
                <a:latin typeface="Arial" panose="020B0604020202020204" pitchFamily="34" charset="0"/>
                <a:cs typeface="Arial" panose="020B0604020202020204" pitchFamily="34" charset="0"/>
              </a:rPr>
              <a:t>How much energy do we actually consume to get 3 kWh/d?</a:t>
            </a:r>
          </a:p>
        </p:txBody>
      </p:sp>
      <p:sp>
        <p:nvSpPr>
          <p:cNvPr id="15" name="ZoneTexte 14">
            <a:extLst>
              <a:ext uri="{FF2B5EF4-FFF2-40B4-BE49-F238E27FC236}">
                <a16:creationId xmlns:a16="http://schemas.microsoft.com/office/drawing/2014/main" id="{BD8CD471-7DDA-638E-6F40-ADE5C67CC111}"/>
              </a:ext>
            </a:extLst>
          </p:cNvPr>
          <p:cNvSpPr txBox="1"/>
          <p:nvPr/>
        </p:nvSpPr>
        <p:spPr>
          <a:xfrm>
            <a:off x="560729" y="4982944"/>
            <a:ext cx="9571610" cy="400110"/>
          </a:xfrm>
          <a:prstGeom prst="rect">
            <a:avLst/>
          </a:prstGeom>
          <a:noFill/>
        </p:spPr>
        <p:txBody>
          <a:bodyPr wrap="square">
            <a:spAutoFit/>
          </a:bodyPr>
          <a:lstStyle/>
          <a:p>
            <a:pPr algn="just"/>
            <a:r>
              <a:rPr lang="en-GB" sz="2000" noProof="0" dirty="0"/>
              <a:t>Let us now look at the energy cost of three types of food: milk, eggs, and meat.</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7E8B3B8C-38FA-5DAE-0E9E-7618CA888B93}"/>
              </a:ext>
            </a:extLst>
          </p:cNvPr>
          <p:cNvGrpSpPr/>
          <p:nvPr/>
        </p:nvGrpSpPr>
        <p:grpSpPr>
          <a:xfrm>
            <a:off x="7812468" y="2604165"/>
            <a:ext cx="1769311" cy="2971800"/>
            <a:chOff x="1278668" y="4547199"/>
            <a:chExt cx="1752309" cy="2971800"/>
          </a:xfrm>
        </p:grpSpPr>
        <p:pic>
          <p:nvPicPr>
            <p:cNvPr id="3" name="Image 2">
              <a:extLst>
                <a:ext uri="{FF2B5EF4-FFF2-40B4-BE49-F238E27FC236}">
                  <a16:creationId xmlns:a16="http://schemas.microsoft.com/office/drawing/2014/main" id="{E0004C75-3B08-B053-11F6-BBC9E2436F17}"/>
                </a:ext>
              </a:extLst>
            </p:cNvPr>
            <p:cNvPicPr>
              <a:picLocks noChangeAspect="1"/>
            </p:cNvPicPr>
            <p:nvPr/>
          </p:nvPicPr>
          <p:blipFill rotWithShape="1">
            <a:blip r:embed="rId2"/>
            <a:srcRect t="6935" r="52486"/>
            <a:stretch/>
          </p:blipFill>
          <p:spPr>
            <a:xfrm>
              <a:off x="1583177" y="4547199"/>
              <a:ext cx="1447800" cy="2839049"/>
            </a:xfrm>
            <a:prstGeom prst="rect">
              <a:avLst/>
            </a:prstGeom>
          </p:spPr>
        </p:pic>
        <p:pic>
          <p:nvPicPr>
            <p:cNvPr id="6" name="Image 5">
              <a:extLst>
                <a:ext uri="{FF2B5EF4-FFF2-40B4-BE49-F238E27FC236}">
                  <a16:creationId xmlns:a16="http://schemas.microsoft.com/office/drawing/2014/main" id="{23AA7BE8-30C8-5067-6406-29DAD82C023C}"/>
                </a:ext>
              </a:extLst>
            </p:cNvPr>
            <p:cNvPicPr>
              <a:picLocks noChangeAspect="1"/>
            </p:cNvPicPr>
            <p:nvPr/>
          </p:nvPicPr>
          <p:blipFill rotWithShape="1">
            <a:blip r:embed="rId2"/>
            <a:srcRect l="47401" r="13303" b="22863"/>
            <a:stretch/>
          </p:blipFill>
          <p:spPr>
            <a:xfrm>
              <a:off x="1278668" y="5994999"/>
              <a:ext cx="775474" cy="1524000"/>
            </a:xfrm>
            <a:prstGeom prst="rect">
              <a:avLst/>
            </a:prstGeom>
          </p:spPr>
        </p:pic>
      </p:grpSp>
      <p:sp>
        <p:nvSpPr>
          <p:cNvPr id="8" name="Slide Number Placeholder 6">
            <a:extLst>
              <a:ext uri="{FF2B5EF4-FFF2-40B4-BE49-F238E27FC236}">
                <a16:creationId xmlns:a16="http://schemas.microsoft.com/office/drawing/2014/main" id="{0B63BE0C-6E59-E5B3-7546-EF68A7282F9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209</a:t>
            </a:fld>
            <a:endParaRPr lang="en-GB" spc="80" noProof="0" dirty="0"/>
          </a:p>
        </p:txBody>
      </p:sp>
      <p:sp>
        <p:nvSpPr>
          <p:cNvPr id="13" name="ZoneTexte 12">
            <a:extLst>
              <a:ext uri="{FF2B5EF4-FFF2-40B4-BE49-F238E27FC236}">
                <a16:creationId xmlns:a16="http://schemas.microsoft.com/office/drawing/2014/main" id="{0677B0B3-2EDB-E9AE-0018-634AF0D5508A}"/>
              </a:ext>
            </a:extLst>
          </p:cNvPr>
          <p:cNvSpPr txBox="1"/>
          <p:nvPr/>
        </p:nvSpPr>
        <p:spPr>
          <a:xfrm>
            <a:off x="560729" y="2212858"/>
            <a:ext cx="6388711" cy="3939540"/>
          </a:xfrm>
          <a:prstGeom prst="rect">
            <a:avLst/>
          </a:prstGeom>
          <a:noFill/>
        </p:spPr>
        <p:txBody>
          <a:bodyPr wrap="square" lIns="91440" tIns="45720" rIns="91440" bIns="45720" anchor="t">
            <a:spAutoFit/>
          </a:bodyPr>
          <a:lstStyle/>
          <a:p>
            <a:pPr algn="just"/>
            <a:r>
              <a:rPr lang="en-GB" sz="2000" b="1" noProof="0" dirty="0"/>
              <a:t>1. </a:t>
            </a:r>
            <a:r>
              <a:rPr lang="en-GB" sz="2000" noProof="0" dirty="0"/>
              <a:t>Calculate the energy cost to produce 1 liter of milk in kilowatt-hours per person per day.</a:t>
            </a:r>
          </a:p>
          <a:p>
            <a:pPr algn="just"/>
            <a:endParaRPr lang="en-GB" sz="500" noProof="0" dirty="0"/>
          </a:p>
          <a:p>
            <a:pPr algn="just"/>
            <a:r>
              <a:rPr lang="en-GB" sz="2000" u="sng" noProof="0" dirty="0"/>
              <a:t>Data:</a:t>
            </a:r>
            <a:r>
              <a:rPr lang="en-GB" sz="2000" noProof="0" dirty="0"/>
              <a:t> The </a:t>
            </a:r>
            <a:r>
              <a:rPr lang="en-GB" sz="2000" noProof="0" dirty="0">
                <a:latin typeface="Arial"/>
                <a:cs typeface="Arial"/>
              </a:rPr>
              <a:t>cow weighs 450 kg and has similar energy requirement per kilogram to a 65 kg human that burns 3 kWh per day. The cow produces 16 liters of milk per day </a:t>
            </a:r>
            <a:r>
              <a:rPr lang="en-GB" sz="2000" noProof="0" dirty="0"/>
              <a:t>and we assume that all the energy the cow needs is only for producing milk.</a:t>
            </a:r>
            <a:endParaRPr lang="en-GB" sz="2000" noProof="0" dirty="0">
              <a:cs typeface="Arial"/>
            </a:endParaRPr>
          </a:p>
          <a:p>
            <a:pPr algn="just"/>
            <a:endParaRPr lang="en-GB" sz="2000" noProof="0" dirty="0"/>
          </a:p>
          <a:p>
            <a:pPr algn="just"/>
            <a:r>
              <a:rPr lang="en-GB" sz="2000" b="1" noProof="0" dirty="0"/>
              <a:t>2. </a:t>
            </a:r>
            <a:r>
              <a:rPr lang="en-GB" sz="2000" noProof="0" dirty="0"/>
              <a:t>Determine the ratio between the energy contained in one liter of milk and the energy required to produce that liter of milk. </a:t>
            </a:r>
            <a:endParaRPr lang="en-GB" sz="2000" noProof="0" dirty="0">
              <a:cs typeface="Arial"/>
            </a:endParaRPr>
          </a:p>
          <a:p>
            <a:pPr algn="just"/>
            <a:endParaRPr lang="en-GB" sz="500" noProof="0" dirty="0"/>
          </a:p>
          <a:p>
            <a:pPr algn="just"/>
            <a:r>
              <a:rPr lang="en-GB" sz="2000" u="sng" noProof="0" dirty="0"/>
              <a:t>Data:</a:t>
            </a:r>
            <a:r>
              <a:rPr lang="en-GB" sz="2000" noProof="0" dirty="0"/>
              <a:t> There are </a:t>
            </a:r>
            <a:r>
              <a:rPr lang="en-GB" sz="2000" noProof="0" dirty="0">
                <a:latin typeface="Arial"/>
                <a:cs typeface="Arial"/>
              </a:rPr>
              <a:t>670 Calories in one liter of milk.</a:t>
            </a:r>
          </a:p>
        </p:txBody>
      </p:sp>
      <p:sp>
        <p:nvSpPr>
          <p:cNvPr id="15" name="TextBox 19">
            <a:extLst>
              <a:ext uri="{FF2B5EF4-FFF2-40B4-BE49-F238E27FC236}">
                <a16:creationId xmlns:a16="http://schemas.microsoft.com/office/drawing/2014/main" id="{F20BF298-1BE7-075C-4107-30B816D55616}"/>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Exercise 1:</a:t>
            </a:r>
          </a:p>
        </p:txBody>
      </p:sp>
    </p:spTree>
    <p:extLst>
      <p:ext uri="{BB962C8B-B14F-4D97-AF65-F5344CB8AC3E}">
        <p14:creationId xmlns:p14="http://schemas.microsoft.com/office/powerpoint/2010/main" val="361383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61D766-9052-7B99-DCF5-DEB241B999D2}"/>
                  </a:ext>
                </a:extLst>
              </p:cNvPr>
              <p:cNvSpPr txBox="1"/>
              <p:nvPr/>
            </p:nvSpPr>
            <p:spPr>
              <a:xfrm>
                <a:off x="589583" y="1975981"/>
                <a:ext cx="9542756" cy="4549643"/>
              </a:xfrm>
              <a:prstGeom prst="rect">
                <a:avLst/>
              </a:prstGeom>
              <a:noFill/>
            </p:spPr>
            <p:txBody>
              <a:bodyPr wrap="square">
                <a:spAutoFit/>
              </a:bodyPr>
              <a:lstStyle/>
              <a:p>
                <a:pPr algn="just"/>
                <a:r>
                  <a:rPr lang="en-GB" sz="2000" spc="30" noProof="0" dirty="0">
                    <a:solidFill>
                      <a:schemeClr val="tx1"/>
                    </a:solidFill>
                    <a:latin typeface="Arial" panose="020B0604020202020204" pitchFamily="34" charset="0"/>
                    <a:cs typeface="Arial" panose="020B0604020202020204" pitchFamily="34" charset="0"/>
                  </a:rPr>
                  <a:t>The molar mass of carbon is 12 grams per mole, and for oxygen, it is 16 grams per mole. Therefore, carbon dioxide has a molar mass of 44 grams per mole.</a:t>
                </a:r>
              </a:p>
              <a:p>
                <a:pPr algn="just"/>
                <a:endParaRPr lang="en-GB" sz="2000" spc="30" noProof="0" dirty="0">
                  <a:solidFill>
                    <a:schemeClr val="tx1"/>
                  </a:solidFill>
                  <a:latin typeface="Arial" panose="020B0604020202020204" pitchFamily="34" charset="0"/>
                  <a:cs typeface="Arial" panose="020B0604020202020204" pitchFamily="34" charset="0"/>
                </a:endParaRPr>
              </a:p>
              <a:p>
                <a:pPr algn="just"/>
                <a:r>
                  <a:rPr lang="en-GB" sz="2000" spc="30" noProof="0" dirty="0">
                    <a:solidFill>
                      <a:schemeClr val="tx1"/>
                    </a:solidFill>
                    <a:latin typeface="Arial" panose="020B0604020202020204" pitchFamily="34" charset="0"/>
                    <a:cs typeface="Arial" panose="020B0604020202020204" pitchFamily="34" charset="0"/>
                  </a:rPr>
                  <a:t>Assuming the combustion of one mole of carbon results in the formation of one mole of carbon dioxide, it follows that burning 12 grams of carbon produces      44 grams of carbon dioxide.</a:t>
                </a:r>
              </a:p>
              <a:p>
                <a:pPr algn="just"/>
                <a:endParaRPr lang="en-GB" sz="2000" spc="30" noProof="0" dirty="0">
                  <a:solidFill>
                    <a:schemeClr val="tx1"/>
                  </a:solidFill>
                  <a:latin typeface="Arial" panose="020B0604020202020204" pitchFamily="34" charset="0"/>
                  <a:cs typeface="Arial" panose="020B0604020202020204" pitchFamily="34" charset="0"/>
                </a:endParaRPr>
              </a:p>
              <a:p>
                <a:pPr algn="just"/>
                <a:r>
                  <a:rPr lang="en-GB" sz="2000" spc="30" noProof="0" dirty="0">
                    <a:latin typeface="Arial" panose="020B0604020202020204" pitchFamily="34" charset="0"/>
                    <a:cs typeface="Arial" panose="020B0604020202020204" pitchFamily="34" charset="0"/>
                  </a:rPr>
                  <a:t>Hence, the amount of </a:t>
                </a:r>
                <a:r>
                  <a:rPr lang="en-GB" sz="2000" b="0" spc="30" noProof="0" dirty="0">
                    <a:solidFill>
                      <a:schemeClr val="tx1"/>
                    </a:solidFill>
                    <a:latin typeface="Arial" panose="020B0604020202020204" pitchFamily="34" charset="0"/>
                    <a:cs typeface="Arial" panose="020B0604020202020204" pitchFamily="34" charset="0"/>
                  </a:rPr>
                  <a:t>CO</a:t>
                </a:r>
                <a:r>
                  <a:rPr lang="en-GB" sz="2000" b="0" spc="30" baseline="-13000" noProof="0" dirty="0">
                    <a:solidFill>
                      <a:schemeClr val="tx1"/>
                    </a:solidFill>
                    <a:latin typeface="Arial" panose="020B0604020202020204" pitchFamily="34" charset="0"/>
                    <a:cs typeface="Arial" panose="020B0604020202020204" pitchFamily="34" charset="0"/>
                  </a:rPr>
                  <a:t>2</a:t>
                </a:r>
                <a:r>
                  <a:rPr lang="en-GB" sz="2000" b="0" spc="30" noProof="0" dirty="0">
                    <a:solidFill>
                      <a:schemeClr val="tx1"/>
                    </a:solidFill>
                    <a:latin typeface="Arial" panose="020B0604020202020204" pitchFamily="34" charset="0"/>
                    <a:cs typeface="Arial" panose="020B0604020202020204" pitchFamily="34" charset="0"/>
                  </a:rPr>
                  <a:t> resulting from this activity in China is equal to:</a:t>
                </a:r>
              </a:p>
              <a:p>
                <a:pPr algn="just"/>
                <a:endParaRPr lang="en-GB" sz="1000" spc="30" baseline="-13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b="0" i="0" spc="30" noProof="0" smtClean="0">
                        <a:solidFill>
                          <a:schemeClr val="tx1"/>
                        </a:solidFill>
                        <a:latin typeface="Arial" panose="020B0604020202020204" pitchFamily="34" charset="0"/>
                        <a:cs typeface="Arial" panose="020B0604020202020204" pitchFamily="34" charset="0"/>
                      </a:rPr>
                      <m:t>Mass</m:t>
                    </m:r>
                    <m:r>
                      <m:rPr>
                        <m:nor/>
                      </m:rPr>
                      <a:rPr lang="en-GB" sz="2000" b="0" i="0" spc="30" noProof="0" smtClean="0">
                        <a:solidFill>
                          <a:schemeClr val="tx1"/>
                        </a:solidFill>
                        <a:latin typeface="Arial" panose="020B0604020202020204" pitchFamily="34" charset="0"/>
                        <a:cs typeface="Arial" panose="020B0604020202020204" pitchFamily="34" charset="0"/>
                      </a:rPr>
                      <m:t> </m:t>
                    </m:r>
                    <m:r>
                      <m:rPr>
                        <m:nor/>
                      </m:rPr>
                      <a:rPr lang="en-GB" sz="2000" b="0" i="0" spc="30" noProof="0" smtClean="0">
                        <a:solidFill>
                          <a:schemeClr val="tx1"/>
                        </a:solidFill>
                        <a:latin typeface="Arial" panose="020B0604020202020204" pitchFamily="34" charset="0"/>
                        <a:cs typeface="Arial" panose="020B0604020202020204" pitchFamily="34" charset="0"/>
                      </a:rPr>
                      <m:t>of</m:t>
                    </m:r>
                    <m:r>
                      <m:rPr>
                        <m:nor/>
                      </m:rPr>
                      <a:rPr lang="en-GB" sz="2000" b="0" i="0" spc="30" noProof="0" smtClean="0">
                        <a:solidFill>
                          <a:schemeClr val="tx1"/>
                        </a:solidFill>
                        <a:latin typeface="Arial" panose="020B0604020202020204" pitchFamily="34" charset="0"/>
                        <a:cs typeface="Arial" panose="020B0604020202020204" pitchFamily="34" charset="0"/>
                      </a:rPr>
                      <m:t> </m:t>
                    </m:r>
                    <m:r>
                      <m:rPr>
                        <m:nor/>
                      </m:rPr>
                      <a:rPr lang="en-GB" sz="2000" b="0" i="0" spc="30" noProof="0" smtClean="0">
                        <a:solidFill>
                          <a:schemeClr val="tx1"/>
                        </a:solidFill>
                        <a:latin typeface="Arial" panose="020B0604020202020204" pitchFamily="34" charset="0"/>
                        <a:cs typeface="Arial" panose="020B0604020202020204" pitchFamily="34" charset="0"/>
                      </a:rPr>
                      <m:t>C</m:t>
                    </m:r>
                    <m:r>
                      <m:rPr>
                        <m:nor/>
                      </m:rPr>
                      <a:rPr lang="en-GB" sz="2000" b="0" i="0" spc="30" noProof="0" smtClean="0">
                        <a:solidFill>
                          <a:schemeClr val="tx1"/>
                        </a:solidFill>
                        <a:latin typeface="Arial" panose="020B0604020202020204" pitchFamily="34" charset="0"/>
                        <a:cs typeface="Arial" panose="020B0604020202020204" pitchFamily="34" charset="0"/>
                      </a:rPr>
                      <m:t> </m:t>
                    </m:r>
                    <m:r>
                      <m:rPr>
                        <m:nor/>
                      </m:rPr>
                      <a:rPr lang="en-GB" sz="2000" b="0" i="0" spc="3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spc="3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m:t>
                    </m:r>
                    <m:f>
                      <m:fPr>
                        <m:ctrlPr>
                          <a:rPr lang="en-GB" sz="2000" b="0" i="1" spc="30"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spc="3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44</m:t>
                        </m:r>
                      </m:num>
                      <m:den>
                        <m:r>
                          <m:rPr>
                            <m:nor/>
                          </m:rPr>
                          <a:rPr lang="en-GB" sz="2000" b="0" i="0" spc="3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12</m:t>
                        </m:r>
                      </m:den>
                    </m:f>
                    <m:r>
                      <a:rPr lang="en-GB" sz="2000" i="0" spc="30" noProof="0" smtClean="0">
                        <a:solidFill>
                          <a:schemeClr val="tx1"/>
                        </a:solidFill>
                        <a:latin typeface="Cambria Math" panose="02040503050406030204" pitchFamily="18" charset="0"/>
                        <a:ea typeface="Cambria Math" panose="02040503050406030204" pitchFamily="18" charset="0"/>
                      </a:rPr>
                      <m:t>=</m:t>
                    </m:r>
                  </m:oMath>
                </a14:m>
                <a:r>
                  <a:rPr lang="en-GB" sz="2000" spc="30" noProof="0" dirty="0">
                    <a:solidFill>
                      <a:schemeClr val="tx1"/>
                    </a:solidFill>
                    <a:latin typeface="Arial" panose="020B0604020202020204" pitchFamily="34" charset="0"/>
                    <a:cs typeface="Arial" panose="020B0604020202020204" pitchFamily="34" charset="0"/>
                  </a:rPr>
                  <a:t> </a:t>
                </a:r>
                <a:r>
                  <a:rPr lang="en-GB" sz="2000" spc="30" noProof="0" dirty="0">
                    <a:latin typeface="Arial" panose="020B0604020202020204" pitchFamily="34" charset="0"/>
                    <a:cs typeface="Arial" panose="020B0604020202020204" pitchFamily="34" charset="0"/>
                  </a:rPr>
                  <a:t>1,576 Mt </a:t>
                </a:r>
                <a14:m>
                  <m:oMath xmlns:m="http://schemas.openxmlformats.org/officeDocument/2006/math">
                    <m:r>
                      <a:rPr lang="en-GB" sz="2000" i="1" spc="30" noProof="0" smtClean="0">
                        <a:latin typeface="Cambria Math" panose="02040503050406030204" pitchFamily="18" charset="0"/>
                        <a:ea typeface="Cambria Math" panose="02040503050406030204" pitchFamily="18" charset="0"/>
                        <a:cs typeface="Arial" panose="020B0604020202020204" pitchFamily="34" charset="0"/>
                      </a:rPr>
                      <m:t>×</m:t>
                    </m:r>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 </m:t>
                    </m:r>
                    <m:f>
                      <m:fPr>
                        <m:ctrlP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44</m:t>
                        </m:r>
                      </m:num>
                      <m:den>
                        <m:r>
                          <m:rPr>
                            <m:nor/>
                          </m:rPr>
                          <a:rPr lang="en-GB" sz="2000" b="0" i="0" spc="30" noProof="0" smtClean="0">
                            <a:latin typeface="Arial" panose="020B0604020202020204" pitchFamily="34" charset="0"/>
                            <a:ea typeface="Cambria Math" panose="02040503050406030204" pitchFamily="18" charset="0"/>
                            <a:cs typeface="Arial" panose="020B0604020202020204" pitchFamily="34" charset="0"/>
                          </a:rPr>
                          <m:t>12</m:t>
                        </m:r>
                      </m:den>
                    </m:f>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spc="30" noProof="0" dirty="0">
                    <a:solidFill>
                      <a:schemeClr val="tx1"/>
                    </a:solidFill>
                    <a:latin typeface="Arial" panose="020B0604020202020204" pitchFamily="34" charset="0"/>
                    <a:cs typeface="Arial" panose="020B0604020202020204" pitchFamily="34" charset="0"/>
                  </a:rPr>
                  <a:t> 5,779 Mt.</a:t>
                </a:r>
                <a:endParaRPr lang="en-GB" sz="2000" spc="30" baseline="-13000" noProof="0" dirty="0">
                  <a:solidFill>
                    <a:schemeClr val="tx1"/>
                  </a:solidFill>
                  <a:latin typeface="Arial" panose="020B0604020202020204" pitchFamily="34" charset="0"/>
                  <a:cs typeface="Arial" panose="020B0604020202020204" pitchFamily="34" charset="0"/>
                </a:endParaRPr>
              </a:p>
              <a:p>
                <a:pPr algn="just"/>
                <a:endParaRPr lang="en-GB" sz="1000" spc="30" noProof="0" dirty="0">
                  <a:latin typeface="Arial" panose="020B0604020202020204" pitchFamily="34" charset="0"/>
                  <a:cs typeface="Arial" panose="020B0604020202020204" pitchFamily="34" charset="0"/>
                </a:endParaRPr>
              </a:p>
              <a:p>
                <a:pPr algn="just"/>
                <a:r>
                  <a:rPr lang="en-GB" sz="2000" spc="30" noProof="0" dirty="0">
                    <a:latin typeface="Arial" panose="020B0604020202020204" pitchFamily="34" charset="0"/>
                    <a:cs typeface="Arial" panose="020B0604020202020204" pitchFamily="34" charset="0"/>
                  </a:rPr>
                  <a:t>In 2018, </a:t>
                </a:r>
                <a:r>
                  <a:rPr lang="en-GB" sz="2000" b="0" spc="30" noProof="0" dirty="0">
                    <a:solidFill>
                      <a:schemeClr val="tx1"/>
                    </a:solidFill>
                    <a:latin typeface="Arial" panose="020B0604020202020204" pitchFamily="34" charset="0"/>
                    <a:cs typeface="Arial" panose="020B0604020202020204" pitchFamily="34" charset="0"/>
                  </a:rPr>
                  <a:t>CO</a:t>
                </a:r>
                <a:r>
                  <a:rPr lang="en-GB" sz="2000" b="0" spc="30" baseline="-13000" noProof="0" dirty="0">
                    <a:solidFill>
                      <a:schemeClr val="tx1"/>
                    </a:solidFill>
                    <a:latin typeface="Arial" panose="020B0604020202020204" pitchFamily="34" charset="0"/>
                    <a:cs typeface="Arial" panose="020B0604020202020204" pitchFamily="34" charset="0"/>
                  </a:rPr>
                  <a:t>2 </a:t>
                </a:r>
                <a:r>
                  <a:rPr lang="en-GB" sz="2000" spc="30" noProof="0" dirty="0">
                    <a:latin typeface="Arial" panose="020B0604020202020204" pitchFamily="34" charset="0"/>
                    <a:cs typeface="Arial" panose="020B0604020202020204" pitchFamily="34" charset="0"/>
                  </a:rPr>
                  <a:t>emissions from China's coal combustion in the power sector were equal to 5,779 MtCO</a:t>
                </a:r>
                <a:r>
                  <a:rPr lang="en-GB" sz="2000" spc="30" baseline="-13000" noProof="0" dirty="0">
                    <a:latin typeface="Arial" panose="020B0604020202020204" pitchFamily="34" charset="0"/>
                    <a:cs typeface="Arial" panose="020B0604020202020204" pitchFamily="34" charset="0"/>
                  </a:rPr>
                  <a:t>2</a:t>
                </a:r>
                <a:r>
                  <a:rPr lang="en-GB" sz="2000" spc="30" noProof="0" dirty="0">
                    <a:latin typeface="Arial" panose="020B0604020202020204" pitchFamily="34" charset="0"/>
                    <a:cs typeface="Arial" panose="020B0604020202020204" pitchFamily="34" charset="0"/>
                  </a:rPr>
                  <a:t>. This quantity is nearly 60 times higher than Belgium's total annual CO</a:t>
                </a:r>
                <a:r>
                  <a:rPr lang="en-GB" sz="2000" spc="30" baseline="-13000" noProof="0" dirty="0">
                    <a:latin typeface="Arial" panose="020B0604020202020204" pitchFamily="34" charset="0"/>
                    <a:cs typeface="Arial" panose="020B0604020202020204" pitchFamily="34" charset="0"/>
                  </a:rPr>
                  <a:t>2</a:t>
                </a:r>
                <a:r>
                  <a:rPr lang="en-GB" sz="2000" spc="30" noProof="0" dirty="0">
                    <a:latin typeface="Arial" panose="020B0604020202020204" pitchFamily="34" charset="0"/>
                    <a:cs typeface="Arial" panose="020B0604020202020204" pitchFamily="34" charset="0"/>
                  </a:rPr>
                  <a:t> emissions from all sectors in 2018, which amounted to                     100 MtCO</a:t>
                </a:r>
                <a:r>
                  <a:rPr lang="en-GB" sz="2000" spc="30" baseline="-13000" noProof="0" dirty="0">
                    <a:latin typeface="Arial" panose="020B0604020202020204" pitchFamily="34" charset="0"/>
                    <a:cs typeface="Arial" panose="020B0604020202020204" pitchFamily="34" charset="0"/>
                  </a:rPr>
                  <a:t>2</a:t>
                </a:r>
                <a:r>
                  <a:rPr lang="en-GB" sz="2000" spc="30" noProof="0" dirty="0">
                    <a:latin typeface="Arial" panose="020B0604020202020204" pitchFamily="34" charset="0"/>
                    <a:cs typeface="Arial" panose="020B0604020202020204" pitchFamily="34" charset="0"/>
                  </a:rPr>
                  <a:t>.</a:t>
                </a:r>
                <a:r>
                  <a:rPr lang="en-GB" spc="30" baseline="30000" noProof="0" dirty="0">
                    <a:latin typeface="Arial" panose="020B0604020202020204" pitchFamily="34" charset="0"/>
                    <a:cs typeface="Arial" panose="020B0604020202020204" pitchFamily="34" charset="0"/>
                  </a:rPr>
                  <a:t>1</a:t>
                </a:r>
                <a:endParaRPr lang="en-GB" sz="2000" spc="30" baseline="30000" noProof="0" dirty="0">
                  <a:solidFill>
                    <a:schemeClr val="tx1"/>
                  </a:solidFill>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761D766-9052-7B99-DCF5-DEB241B999D2}"/>
                  </a:ext>
                </a:extLst>
              </p:cNvPr>
              <p:cNvSpPr txBox="1">
                <a:spLocks noRot="1" noChangeAspect="1" noMove="1" noResize="1" noEditPoints="1" noAdjustHandles="1" noChangeArrowheads="1" noChangeShapeType="1" noTextEdit="1"/>
              </p:cNvSpPr>
              <p:nvPr/>
            </p:nvSpPr>
            <p:spPr>
              <a:xfrm>
                <a:off x="589583" y="1975981"/>
                <a:ext cx="9542756" cy="4549643"/>
              </a:xfrm>
              <a:prstGeom prst="rect">
                <a:avLst/>
              </a:prstGeom>
              <a:blipFill>
                <a:blip r:embed="rId2"/>
                <a:stretch>
                  <a:fillRect l="-703" t="-536" r="-639" b="-1609"/>
                </a:stretch>
              </a:blipFill>
            </p:spPr>
            <p:txBody>
              <a:bodyPr/>
              <a:lstStyle/>
              <a:p>
                <a:r>
                  <a:rPr lang="en-GB">
                    <a:noFill/>
                  </a:rPr>
                  <a:t> </a:t>
                </a:r>
              </a:p>
            </p:txBody>
          </p:sp>
        </mc:Fallback>
      </mc:AlternateContent>
      <p:sp>
        <p:nvSpPr>
          <p:cNvPr id="2" name="Slide Number Placeholder 6">
            <a:extLst>
              <a:ext uri="{FF2B5EF4-FFF2-40B4-BE49-F238E27FC236}">
                <a16:creationId xmlns:a16="http://schemas.microsoft.com/office/drawing/2014/main" id="{6FA9A444-2DBD-DF96-FEF6-B527A25F63F0}"/>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a:t>
            </a:fld>
            <a:endParaRPr lang="en-GB" spc="80" noProof="0" dirty="0"/>
          </a:p>
        </p:txBody>
      </p:sp>
      <p:sp>
        <p:nvSpPr>
          <p:cNvPr id="3" name="TextBox 3">
            <a:extLst>
              <a:ext uri="{FF2B5EF4-FFF2-40B4-BE49-F238E27FC236}">
                <a16:creationId xmlns:a16="http://schemas.microsoft.com/office/drawing/2014/main" id="{E8A2E7D6-D729-89FE-CA50-A2B70ABCC417}"/>
              </a:ext>
            </a:extLst>
          </p:cNvPr>
          <p:cNvSpPr txBox="1"/>
          <p:nvPr/>
        </p:nvSpPr>
        <p:spPr>
          <a:xfrm>
            <a:off x="589583" y="349890"/>
            <a:ext cx="3349371" cy="461665"/>
          </a:xfrm>
          <a:prstGeom prst="rect">
            <a:avLst/>
          </a:prstGeom>
          <a:noFill/>
        </p:spPr>
        <p:txBody>
          <a:bodyPr wrap="square">
            <a:spAutoFit/>
          </a:bodyPr>
          <a:lstStyle/>
          <a:p>
            <a:r>
              <a:rPr lang="en-GB" sz="2400" b="1" u="sng" spc="30" noProof="0" dirty="0">
                <a:latin typeface="Arial" panose="020B0604020202020204" pitchFamily="34" charset="0"/>
                <a:cs typeface="Arial" panose="020B0604020202020204" pitchFamily="34" charset="0"/>
              </a:rPr>
              <a:t>Solution:</a:t>
            </a:r>
          </a:p>
        </p:txBody>
      </p:sp>
      <p:sp>
        <p:nvSpPr>
          <p:cNvPr id="5" name="TextBox 3">
            <a:extLst>
              <a:ext uri="{FF2B5EF4-FFF2-40B4-BE49-F238E27FC236}">
                <a16:creationId xmlns:a16="http://schemas.microsoft.com/office/drawing/2014/main" id="{6197426C-D671-6EFA-C43F-F610737F6B02}"/>
              </a:ext>
            </a:extLst>
          </p:cNvPr>
          <p:cNvSpPr txBox="1"/>
          <p:nvPr/>
        </p:nvSpPr>
        <p:spPr>
          <a:xfrm>
            <a:off x="20096" y="7702956"/>
            <a:ext cx="9333738" cy="261610"/>
          </a:xfrm>
          <a:prstGeom prst="rect">
            <a:avLst/>
          </a:prstGeom>
          <a:noFill/>
        </p:spPr>
        <p:txBody>
          <a:bodyPr wrap="square">
            <a:spAutoFit/>
          </a:bodyPr>
          <a:lstStyle/>
          <a:p>
            <a:r>
              <a:rPr lang="en-GB" sz="1100" b="1" baseline="30000" noProof="0" dirty="0">
                <a:solidFill>
                  <a:srgbClr val="05103E"/>
                </a:solidFill>
                <a:effectLst/>
                <a:latin typeface="Arial" panose="020B0604020202020204" pitchFamily="34" charset="0"/>
                <a:cs typeface="Arial" panose="020B0604020202020204" pitchFamily="34" charset="0"/>
              </a:rPr>
              <a:t>1</a:t>
            </a:r>
            <a:r>
              <a:rPr lang="en-GB" sz="1100" b="0" noProof="0" dirty="0">
                <a:solidFill>
                  <a:srgbClr val="05103E"/>
                </a:solidFill>
                <a:effectLst/>
                <a:latin typeface="Arial" panose="020B0604020202020204" pitchFamily="34" charset="0"/>
                <a:cs typeface="Arial" panose="020B0604020202020204" pitchFamily="34" charset="0"/>
              </a:rPr>
              <a:t> </a:t>
            </a:r>
            <a:r>
              <a:rPr lang="en-GB" sz="1100" b="0" noProof="0" dirty="0">
                <a:solidFill>
                  <a:srgbClr val="05103E"/>
                </a:solidFill>
                <a:effectLst/>
                <a:latin typeface="+mj-lt"/>
                <a:hlinkClick r:id="rId3"/>
              </a:rPr>
              <a:t>Ritchie, H., Roser, M., &amp; Rosado, P. (2022, October 27). Energy. Our World in Data</a:t>
            </a:r>
            <a:r>
              <a:rPr lang="en-GB" sz="1100" b="0" i="0" noProof="0" dirty="0">
                <a:solidFill>
                  <a:srgbClr val="05103E"/>
                </a:solidFill>
                <a:effectLst/>
                <a:latin typeface="+mj-lt"/>
              </a:rPr>
              <a:t>.</a:t>
            </a:r>
            <a:endParaRPr lang="en-GB" sz="1100" noProof="0" dirty="0">
              <a:latin typeface="+mj-lt"/>
            </a:endParaRPr>
          </a:p>
        </p:txBody>
      </p:sp>
    </p:spTree>
    <p:extLst>
      <p:ext uri="{BB962C8B-B14F-4D97-AF65-F5344CB8AC3E}">
        <p14:creationId xmlns:p14="http://schemas.microsoft.com/office/powerpoint/2010/main" val="34331650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29263744-52AB-E7F1-90DD-2F1B276977FD}"/>
                  </a:ext>
                </a:extLst>
              </p:cNvPr>
              <p:cNvSpPr txBox="1"/>
              <p:nvPr/>
            </p:nvSpPr>
            <p:spPr>
              <a:xfrm>
                <a:off x="581995" y="1998825"/>
                <a:ext cx="9586571" cy="4068614"/>
              </a:xfrm>
              <a:prstGeom prst="rect">
                <a:avLst/>
              </a:prstGeom>
              <a:noFill/>
            </p:spPr>
            <p:txBody>
              <a:bodyPr wrap="square">
                <a:spAutoFit/>
              </a:bodyPr>
              <a:lstStyle/>
              <a:p>
                <a:pPr algn="just"/>
                <a:r>
                  <a:rPr lang="en-GB" sz="2000" b="1" noProof="0" dirty="0"/>
                  <a:t>Part 1: </a:t>
                </a:r>
              </a:p>
              <a:p>
                <a:pPr algn="just"/>
                <a:endParaRPr lang="en-GB" sz="2000" noProof="0" dirty="0"/>
              </a:p>
              <a:p>
                <a:pPr algn="just"/>
                <a:r>
                  <a:rPr lang="en-GB" sz="2000" noProof="0" dirty="0"/>
                  <a:t>We know that a 450 kg cow and a human of 65 kg human consume per kg the same amount of energy. We also know that a 65 kg human consumes 3 kWh of energy per day. Hence, the daily energy requirement of a 450 kg cow is:</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450</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65</m:t>
                          </m:r>
                        </m:den>
                      </m:f>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3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20.</m:t>
                      </m:r>
                      <m:r>
                        <m:rPr>
                          <m:nor/>
                        </m:rPr>
                        <a:rPr lang="en-GB" sz="2000" b="0" i="0" noProof="0" smtClean="0">
                          <a:latin typeface="Arial" panose="020B0604020202020204" pitchFamily="34" charset="0"/>
                          <a:cs typeface="Arial" panose="020B0604020202020204" pitchFamily="34" charset="0"/>
                        </a:rPr>
                        <m:t>8</m:t>
                      </m:r>
                      <m:r>
                        <m:rPr>
                          <m:nor/>
                        </m:rPr>
                        <a:rPr lang="en-GB" sz="2000" noProof="0">
                          <a:latin typeface="Arial" panose="020B0604020202020204" pitchFamily="34"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kWh</m:t>
                      </m:r>
                      <m:r>
                        <m:rPr>
                          <m:nor/>
                        </m:rPr>
                        <a:rPr lang="en-GB" sz="2000" b="0" i="0" noProof="0" smtClean="0">
                          <a:latin typeface="Arial" panose="020B0604020202020204" pitchFamily="34" charset="0"/>
                          <a:cs typeface="Arial" panose="020B0604020202020204" pitchFamily="34" charset="0"/>
                        </a:rPr>
                        <m:t>.</m:t>
                      </m:r>
                    </m:oMath>
                  </m:oMathPara>
                </a14:m>
                <a:endParaRPr lang="en-GB" sz="2000" b="0" i="1" noProof="0" dirty="0">
                  <a:latin typeface="Cambria Math" panose="02040503050406030204" pitchFamily="18" charset="0"/>
                  <a:ea typeface="Cambria Math" panose="02040503050406030204" pitchFamily="18"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t>Since one cow produces 16 liters of milk per day, the energy cost to produce 1 liter of milk is equivalent to utilising 1/16th of the cow’s input energy. Therefore, the energy cost to produce 1 liter of milk per person per day is:</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noProof="0">
                        <a:latin typeface="Arial" panose="020B0604020202020204" pitchFamily="34" charset="0"/>
                        <a:ea typeface="Cambria Math" panose="02040503050406030204" pitchFamily="18" charset="0"/>
                        <a:cs typeface="Arial" panose="020B0604020202020204" pitchFamily="34" charset="0"/>
                      </a:rPr>
                      <m:t>20.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 / 16</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1.3</m:t>
                    </m:r>
                    <m:r>
                      <m:rPr>
                        <m:nor/>
                      </m:rPr>
                      <a:rPr lang="en-GB" sz="2000" noProof="0">
                        <a:latin typeface="Arial" panose="020B0604020202020204" pitchFamily="34"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kWh</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pers</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d</m:t>
                    </m:r>
                    <m:r>
                      <m:rPr>
                        <m:nor/>
                      </m:rPr>
                      <a:rPr lang="en-GB" sz="2000" noProof="0">
                        <a:latin typeface="Arial" panose="020B0604020202020204" pitchFamily="34"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t>
                </a:r>
              </a:p>
            </p:txBody>
          </p:sp>
        </mc:Choice>
        <mc:Fallback xmlns="">
          <p:sp>
            <p:nvSpPr>
              <p:cNvPr id="10" name="ZoneTexte 9">
                <a:extLst>
                  <a:ext uri="{FF2B5EF4-FFF2-40B4-BE49-F238E27FC236}">
                    <a16:creationId xmlns:a16="http://schemas.microsoft.com/office/drawing/2014/main" id="{29263744-52AB-E7F1-90DD-2F1B276977FD}"/>
                  </a:ext>
                </a:extLst>
              </p:cNvPr>
              <p:cNvSpPr txBox="1">
                <a:spLocks noRot="1" noChangeAspect="1" noMove="1" noResize="1" noEditPoints="1" noAdjustHandles="1" noChangeArrowheads="1" noChangeShapeType="1" noTextEdit="1"/>
              </p:cNvSpPr>
              <p:nvPr/>
            </p:nvSpPr>
            <p:spPr>
              <a:xfrm>
                <a:off x="581995" y="1998825"/>
                <a:ext cx="9586571" cy="4068614"/>
              </a:xfrm>
              <a:prstGeom prst="rect">
                <a:avLst/>
              </a:prstGeom>
              <a:blipFill>
                <a:blip r:embed="rId2"/>
                <a:stretch>
                  <a:fillRect l="-636" t="-750" r="-636" b="-600"/>
                </a:stretch>
              </a:blipFill>
            </p:spPr>
            <p:txBody>
              <a:bodyPr/>
              <a:lstStyle/>
              <a:p>
                <a:r>
                  <a:rPr lang="en-GB">
                    <a:noFill/>
                  </a:rPr>
                  <a:t> </a:t>
                </a:r>
              </a:p>
            </p:txBody>
          </p:sp>
        </mc:Fallback>
      </mc:AlternateContent>
      <p:sp>
        <p:nvSpPr>
          <p:cNvPr id="3" name="Slide Number Placeholder 6">
            <a:extLst>
              <a:ext uri="{FF2B5EF4-FFF2-40B4-BE49-F238E27FC236}">
                <a16:creationId xmlns:a16="http://schemas.microsoft.com/office/drawing/2014/main" id="{F948F44C-E034-E036-6724-6CC86078A92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210</a:t>
            </a:fld>
            <a:endParaRPr lang="en-GB" spc="80" noProof="0" dirty="0"/>
          </a:p>
        </p:txBody>
      </p:sp>
      <p:sp>
        <p:nvSpPr>
          <p:cNvPr id="7" name="TextBox 19">
            <a:extLst>
              <a:ext uri="{FF2B5EF4-FFF2-40B4-BE49-F238E27FC236}">
                <a16:creationId xmlns:a16="http://schemas.microsoft.com/office/drawing/2014/main" id="{A30F17D7-9A36-B34D-01CC-C47C560F4103}"/>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Solution: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CB591347-30D4-DEF9-B242-DBA2EB930F41}"/>
                  </a:ext>
                </a:extLst>
              </p:cNvPr>
              <p:cNvSpPr txBox="1"/>
              <p:nvPr/>
            </p:nvSpPr>
            <p:spPr>
              <a:xfrm>
                <a:off x="562830" y="1940230"/>
                <a:ext cx="9610271" cy="3923253"/>
              </a:xfrm>
              <a:prstGeom prst="rect">
                <a:avLst/>
              </a:prstGeom>
              <a:noFill/>
            </p:spPr>
            <p:txBody>
              <a:bodyPr wrap="square">
                <a:spAutoFit/>
              </a:bodyPr>
              <a:lstStyle/>
              <a:p>
                <a:r>
                  <a:rPr lang="en-GB" sz="2000" b="1" noProof="0" dirty="0">
                    <a:solidFill>
                      <a:schemeClr val="tx1"/>
                    </a:solidFill>
                    <a:effectLst/>
                    <a:latin typeface="Arial" panose="020B0604020202020204" pitchFamily="34" charset="0"/>
                    <a:cs typeface="Arial" panose="020B0604020202020204" pitchFamily="34" charset="0"/>
                  </a:rPr>
                  <a:t>Part 2:</a:t>
                </a:r>
              </a:p>
              <a:p>
                <a:endParaRPr lang="en-GB" sz="2000" noProof="0" dirty="0">
                  <a:latin typeface="Arial" panose="020B0604020202020204" pitchFamily="34" charset="0"/>
                  <a:cs typeface="Arial" panose="020B0604020202020204" pitchFamily="34" charset="0"/>
                </a:endParaRPr>
              </a:p>
              <a:p>
                <a:r>
                  <a:rPr lang="en-GB" sz="2000" b="0" noProof="0" dirty="0">
                    <a:solidFill>
                      <a:schemeClr val="tx1"/>
                    </a:solidFill>
                    <a:effectLst/>
                    <a:latin typeface="Arial" panose="020B0604020202020204" pitchFamily="34" charset="0"/>
                    <a:cs typeface="Arial" panose="020B0604020202020204" pitchFamily="34" charset="0"/>
                  </a:rPr>
                  <a:t>One liter of milk has 670 Calories, which corresponds to:</a:t>
                </a:r>
              </a:p>
              <a:p>
                <a:endParaRPr lang="en-GB" sz="1000" noProof="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cs typeface="Arial" panose="020B0604020202020204" pitchFamily="34"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670 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4,184</m:t>
                          </m:r>
                        </m:num>
                        <m:den>
                          <m:r>
                            <m:rPr>
                              <m:nor/>
                            </m:rPr>
                            <a:rPr lang="en-GB" sz="2000" b="0" i="0" noProof="0" smtClean="0">
                              <a:solidFill>
                                <a:schemeClr val="tx1"/>
                              </a:solidFill>
                              <a:effectLst/>
                              <a:latin typeface="Arial" panose="020B0604020202020204" pitchFamily="34" charset="0"/>
                              <a:cs typeface="Arial" panose="020B0604020202020204" pitchFamily="34" charset="0"/>
                            </a:rPr>
                            <m:t>3,600 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1,000</m:t>
                          </m:r>
                        </m:den>
                      </m:f>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8 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b="0" i="1" noProof="0" dirty="0">
                  <a:solidFill>
                    <a:schemeClr val="tx1"/>
                  </a:solidFill>
                  <a:effectLst/>
                  <a:latin typeface="Cambria Math" panose="02040503050406030204" pitchFamily="18" charset="0"/>
                  <a:ea typeface="Cambria Math" panose="02040503050406030204" pitchFamily="18" charset="0"/>
                  <a:cs typeface="Arial" panose="020B0604020202020204" pitchFamily="34" charset="0"/>
                </a:endParaRPr>
              </a:p>
              <a:p>
                <a:endParaRPr lang="en-GB" sz="2000" noProof="0" dirty="0">
                  <a:solidFill>
                    <a:schemeClr val="tx1"/>
                  </a:solidFill>
                  <a:latin typeface="Arial" panose="020B0604020202020204" pitchFamily="34" charset="0"/>
                  <a:cs typeface="Arial" panose="020B0604020202020204" pitchFamily="34" charset="0"/>
                </a:endParaRPr>
              </a:p>
              <a:p>
                <a:r>
                  <a:rPr lang="en-GB" sz="2000" noProof="0" dirty="0"/>
                  <a:t>The ratio between the energy contained in a liter of milk and the energy required to produce this liter of milk is:</a:t>
                </a:r>
              </a:p>
              <a:p>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cs typeface="Arial" panose="020B0604020202020204" pitchFamily="34"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0.78</m:t>
                          </m:r>
                        </m:num>
                        <m:den>
                          <m:r>
                            <m:rPr>
                              <m:nor/>
                            </m:rPr>
                            <a:rPr lang="en-GB" sz="2000" b="0" i="0" noProof="0" smtClean="0">
                              <a:solidFill>
                                <a:schemeClr val="tx1"/>
                              </a:solidFill>
                              <a:latin typeface="Arial" panose="020B0604020202020204" pitchFamily="34" charset="0"/>
                              <a:cs typeface="Arial" panose="020B0604020202020204" pitchFamily="34" charset="0"/>
                            </a:rPr>
                            <m:t>1.3</m:t>
                          </m:r>
                        </m:den>
                      </m:f>
                      <m:r>
                        <m:rPr>
                          <m:nor/>
                        </m:rPr>
                        <a:rPr lang="en-GB" sz="2000" noProof="0" smtClean="0">
                          <a:latin typeface="Arial" panose="020B0604020202020204" pitchFamily="34" charset="0"/>
                          <a:cs typeface="Arial" panose="020B0604020202020204" pitchFamily="34" charset="0"/>
                        </a:rPr>
                        <m:t>= 0.6</m:t>
                      </m:r>
                      <m:r>
                        <m:rPr>
                          <m:nor/>
                        </m:rPr>
                        <a:rPr lang="en-GB" sz="2000" b="0" i="0" noProof="0" smtClean="0">
                          <a:latin typeface="Arial" panose="020B0604020202020204" pitchFamily="34" charset="0"/>
                          <a:cs typeface="Arial" panose="020B0604020202020204" pitchFamily="34" charset="0"/>
                        </a:rPr>
                        <m:t>.</m:t>
                      </m:r>
                    </m:oMath>
                  </m:oMathPara>
                </a14:m>
                <a:endParaRPr lang="en-GB" sz="2000" b="0" i="1" noProof="0" dirty="0">
                  <a:solidFill>
                    <a:schemeClr val="tx1"/>
                  </a:solidFill>
                  <a:latin typeface="Cambria Math" panose="02040503050406030204" pitchFamily="18"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In other words, from an energy point of view, milk production is </a:t>
                </a:r>
                <a:r>
                  <a:rPr lang="en-GB" sz="2000" b="1" noProof="0" dirty="0">
                    <a:solidFill>
                      <a:schemeClr val="tx1"/>
                    </a:solidFill>
                    <a:latin typeface="Arial" panose="020B0604020202020204" pitchFamily="34" charset="0"/>
                    <a:cs typeface="Arial" panose="020B0604020202020204" pitchFamily="34" charset="0"/>
                  </a:rPr>
                  <a:t>60% efficient</a:t>
                </a:r>
                <a:r>
                  <a:rPr lang="en-GB" sz="2000" noProof="0" dirty="0">
                    <a:solidFill>
                      <a:schemeClr val="tx1"/>
                    </a:solidFill>
                    <a:latin typeface="Arial" panose="020B0604020202020204" pitchFamily="34" charset="0"/>
                    <a:cs typeface="Arial" panose="020B0604020202020204" pitchFamily="34" charset="0"/>
                  </a:rPr>
                  <a:t>.</a:t>
                </a:r>
              </a:p>
            </p:txBody>
          </p:sp>
        </mc:Choice>
        <mc:Fallback xmlns="">
          <p:sp>
            <p:nvSpPr>
              <p:cNvPr id="4" name="ZoneTexte 3">
                <a:extLst>
                  <a:ext uri="{FF2B5EF4-FFF2-40B4-BE49-F238E27FC236}">
                    <a16:creationId xmlns:a16="http://schemas.microsoft.com/office/drawing/2014/main" id="{CB591347-30D4-DEF9-B242-DBA2EB930F41}"/>
                  </a:ext>
                </a:extLst>
              </p:cNvPr>
              <p:cNvSpPr txBox="1">
                <a:spLocks noRot="1" noChangeAspect="1" noMove="1" noResize="1" noEditPoints="1" noAdjustHandles="1" noChangeArrowheads="1" noChangeShapeType="1" noTextEdit="1"/>
              </p:cNvSpPr>
              <p:nvPr/>
            </p:nvSpPr>
            <p:spPr>
              <a:xfrm>
                <a:off x="562830" y="1940230"/>
                <a:ext cx="9610271" cy="3923253"/>
              </a:xfrm>
              <a:prstGeom prst="rect">
                <a:avLst/>
              </a:prstGeom>
              <a:blipFill>
                <a:blip r:embed="rId2"/>
                <a:stretch>
                  <a:fillRect l="-634" t="-621" b="-1863"/>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36127F7C-C8A1-1FA1-D56C-D6FE52911EA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211</a:t>
            </a:fld>
            <a:endParaRPr lang="en-GB" spc="80" noProof="0" dirty="0"/>
          </a:p>
        </p:txBody>
      </p:sp>
    </p:spTree>
    <p:extLst>
      <p:ext uri="{BB962C8B-B14F-4D97-AF65-F5344CB8AC3E}">
        <p14:creationId xmlns:p14="http://schemas.microsoft.com/office/powerpoint/2010/main" val="7666145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ggs might help your heart, not harm it - Harvard Health">
            <a:extLst>
              <a:ext uri="{FF2B5EF4-FFF2-40B4-BE49-F238E27FC236}">
                <a16:creationId xmlns:a16="http://schemas.microsoft.com/office/drawing/2014/main" id="{0CC6E927-5768-9C72-BC6F-3EF8AE2F3D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3983" y="3441098"/>
            <a:ext cx="2362200" cy="120326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18CEABD1-3BE1-3B9C-1B99-70AB18BCBA6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212</a:t>
            </a:fld>
            <a:endParaRPr lang="en-GB" spc="80" noProof="0" dirty="0"/>
          </a:p>
        </p:txBody>
      </p:sp>
      <p:sp>
        <p:nvSpPr>
          <p:cNvPr id="7" name="TextBox 19">
            <a:extLst>
              <a:ext uri="{FF2B5EF4-FFF2-40B4-BE49-F238E27FC236}">
                <a16:creationId xmlns:a16="http://schemas.microsoft.com/office/drawing/2014/main" id="{877F4386-9190-40D1-CEA7-49EBDDE7D1F2}"/>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Exercise 2:</a:t>
            </a:r>
          </a:p>
        </p:txBody>
      </p:sp>
      <p:sp>
        <p:nvSpPr>
          <p:cNvPr id="8" name="ZoneTexte 7">
            <a:extLst>
              <a:ext uri="{FF2B5EF4-FFF2-40B4-BE49-F238E27FC236}">
                <a16:creationId xmlns:a16="http://schemas.microsoft.com/office/drawing/2014/main" id="{2B81C533-76F3-004C-2685-7819410D1F10}"/>
              </a:ext>
            </a:extLst>
          </p:cNvPr>
          <p:cNvSpPr txBox="1"/>
          <p:nvPr/>
        </p:nvSpPr>
        <p:spPr>
          <a:xfrm>
            <a:off x="560728" y="2688514"/>
            <a:ext cx="6453529" cy="2708434"/>
          </a:xfrm>
          <a:prstGeom prst="rect">
            <a:avLst/>
          </a:prstGeom>
          <a:noFill/>
        </p:spPr>
        <p:txBody>
          <a:bodyPr wrap="square" lIns="91440" tIns="45720" rIns="91440" bIns="45720" anchor="t">
            <a:spAutoFit/>
          </a:bodyPr>
          <a:lstStyle/>
          <a:p>
            <a:pPr algn="just"/>
            <a:r>
              <a:rPr lang="en-GB" sz="2000" b="1" noProof="0" dirty="0"/>
              <a:t>1. </a:t>
            </a:r>
            <a:r>
              <a:rPr lang="en-GB" sz="2000" noProof="0" dirty="0"/>
              <a:t>Calculate the energy cost to produce one egg in kilowatt-hours per person per day.</a:t>
            </a:r>
          </a:p>
          <a:p>
            <a:pPr algn="just"/>
            <a:endParaRPr lang="en-GB" sz="500" noProof="0" dirty="0"/>
          </a:p>
          <a:p>
            <a:pPr algn="just"/>
            <a:r>
              <a:rPr lang="en-GB" sz="2000" u="sng" noProof="0" dirty="0"/>
              <a:t>Data:</a:t>
            </a:r>
            <a:r>
              <a:rPr lang="en-GB" sz="2000" noProof="0" dirty="0"/>
              <a:t> </a:t>
            </a:r>
            <a:r>
              <a:rPr lang="en-GB" sz="2000" noProof="0" dirty="0">
                <a:latin typeface="Arial"/>
                <a:cs typeface="Arial"/>
              </a:rPr>
              <a:t>The layer hen consumes 110 g of chicken feed per day, with an energy content of around 3.3 kWh/kg.</a:t>
            </a:r>
          </a:p>
          <a:p>
            <a:pPr algn="just"/>
            <a:endParaRPr lang="en-GB" sz="2000" noProof="0" dirty="0"/>
          </a:p>
          <a:p>
            <a:pPr algn="just"/>
            <a:r>
              <a:rPr lang="en-GB" sz="2000" b="1" noProof="0" dirty="0"/>
              <a:t>2. </a:t>
            </a:r>
            <a:r>
              <a:rPr lang="en-GB" sz="2000" noProof="0" dirty="0"/>
              <a:t>Determine the ratio between the energy contained in one egg and the energy required to produce this egg.</a:t>
            </a:r>
            <a:endParaRPr lang="en-GB" sz="2000" noProof="0" dirty="0">
              <a:cs typeface="Arial"/>
            </a:endParaRPr>
          </a:p>
          <a:p>
            <a:pPr algn="just"/>
            <a:endParaRPr lang="en-GB" sz="500" noProof="0" dirty="0"/>
          </a:p>
          <a:p>
            <a:pPr algn="just"/>
            <a:r>
              <a:rPr lang="en-GB" sz="2000" u="sng" noProof="0" dirty="0"/>
              <a:t>Data:</a:t>
            </a:r>
            <a:r>
              <a:rPr lang="en-GB" sz="2000" noProof="0" dirty="0"/>
              <a:t> There are </a:t>
            </a:r>
            <a:r>
              <a:rPr lang="en-GB" sz="2000" noProof="0" dirty="0">
                <a:latin typeface="Arial"/>
                <a:cs typeface="Arial"/>
              </a:rPr>
              <a:t>80 Calories in one egg.</a:t>
            </a:r>
          </a:p>
        </p:txBody>
      </p:sp>
    </p:spTree>
    <p:extLst>
      <p:ext uri="{BB962C8B-B14F-4D97-AF65-F5344CB8AC3E}">
        <p14:creationId xmlns:p14="http://schemas.microsoft.com/office/powerpoint/2010/main" val="2290610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C5DBC18B-9B10-51AA-FB1E-F736E6FA64C5}"/>
                  </a:ext>
                </a:extLst>
              </p:cNvPr>
              <p:cNvSpPr txBox="1"/>
              <p:nvPr/>
            </p:nvSpPr>
            <p:spPr>
              <a:xfrm>
                <a:off x="560729" y="1152930"/>
                <a:ext cx="9571610" cy="6668300"/>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Part 1:</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energy consumption of one layer hen is </a:t>
                </a:r>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0.110 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3.3 = 0.363</m:t>
                    </m:r>
                  </m:oMath>
                </a14:m>
                <a:r>
                  <a:rPr lang="en-GB" sz="2000" noProof="0" dirty="0">
                    <a:latin typeface="Arial" panose="020B0604020202020204" pitchFamily="34" charset="0"/>
                    <a:cs typeface="Arial" panose="020B0604020202020204" pitchFamily="34" charset="0"/>
                  </a:rPr>
                  <a:t> kWh/d.</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If it lays 290 eggs per year, the energy cost for eating one egg per day is:</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0.363 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365</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290</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0.46</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pers</m:t>
                      </m:r>
                      <m:r>
                        <m:rPr>
                          <m:nor/>
                        </m:rPr>
                        <a:rPr lang="en-GB" sz="2000" b="0" i="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noProof="0" smtClean="0">
                          <a:latin typeface="Arial" panose="020B0604020202020204" pitchFamily="34" charset="0"/>
                          <a:cs typeface="Arial" panose="020B0604020202020204" pitchFamily="34" charset="0"/>
                        </a:rPr>
                        <m:t>.</m:t>
                      </m:r>
                    </m:oMath>
                  </m:oMathPara>
                </a14:m>
                <a:endParaRPr lang="en-GB" sz="2000" i="1" noProof="0" dirty="0">
                  <a:latin typeface="Cambria Math" panose="02040503050406030204" pitchFamily="18" charset="0"/>
                  <a:ea typeface="Cambria Math" panose="02040503050406030204" pitchFamily="18" charset="0"/>
                  <a:cs typeface="Arial" panose="020B0604020202020204" pitchFamily="34" charset="0"/>
                </a:endParaRPr>
              </a:p>
              <a:p>
                <a:pPr algn="just"/>
                <a:endParaRPr lang="en-GB" sz="2000" i="1" noProof="0" dirty="0">
                  <a:latin typeface="Cambria Math" panose="02040503050406030204" pitchFamily="18" charset="0"/>
                  <a:ea typeface="Cambria Math" panose="02040503050406030204" pitchFamily="18" charset="0"/>
                  <a:cs typeface="Arial" panose="020B0604020202020204" pitchFamily="34" charset="0"/>
                </a:endParaRPr>
              </a:p>
              <a:p>
                <a:pPr algn="just"/>
                <a:r>
                  <a:rPr lang="en-GB" sz="2000" b="1" noProof="0" dirty="0">
                    <a:latin typeface="Arial" panose="020B0604020202020204" pitchFamily="34" charset="0"/>
                    <a:ea typeface="Cambria Math" panose="02040503050406030204" pitchFamily="18" charset="0"/>
                    <a:cs typeface="Arial" panose="020B0604020202020204" pitchFamily="34" charset="0"/>
                  </a:rPr>
                  <a:t>Part 2:</a:t>
                </a:r>
              </a:p>
              <a:p>
                <a:pPr algn="just"/>
                <a:endParaRPr lang="en-GB" sz="1000" b="1" noProof="0" dirty="0">
                  <a:latin typeface="+mj-lt"/>
                  <a:ea typeface="Cambria Math" panose="02040503050406030204" pitchFamily="18" charset="0"/>
                  <a:cs typeface="Arial" panose="020B0604020202020204" pitchFamily="34" charset="0"/>
                </a:endParaRPr>
              </a:p>
              <a:p>
                <a:pPr algn="just"/>
                <a:r>
                  <a:rPr lang="en-GB" sz="2000" b="0" noProof="0" dirty="0">
                    <a:solidFill>
                      <a:schemeClr val="tx1"/>
                    </a:solidFill>
                    <a:effectLst/>
                    <a:latin typeface="Arial" panose="020B0604020202020204" pitchFamily="34" charset="0"/>
                    <a:cs typeface="Arial" panose="020B0604020202020204" pitchFamily="34" charset="0"/>
                  </a:rPr>
                  <a:t>One egg has 80 Calories, which corresponds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cs typeface="Arial" panose="020B0604020202020204" pitchFamily="34"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80 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4,184</m:t>
                          </m:r>
                        </m:num>
                        <m:den>
                          <m:r>
                            <m:rPr>
                              <m:nor/>
                            </m:rPr>
                            <a:rPr lang="en-GB" sz="2000" b="0" i="0" noProof="0" smtClean="0">
                              <a:solidFill>
                                <a:schemeClr val="tx1"/>
                              </a:solidFill>
                              <a:effectLst/>
                              <a:latin typeface="Arial" panose="020B0604020202020204" pitchFamily="34" charset="0"/>
                              <a:cs typeface="Arial" panose="020B0604020202020204" pitchFamily="34" charset="0"/>
                            </a:rPr>
                            <m:t>3,600 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1,000</m:t>
                          </m:r>
                        </m:den>
                      </m:f>
                      <m:r>
                        <m:rPr>
                          <m:nor/>
                        </m:rPr>
                        <a:rPr lang="en-GB" sz="2000" b="0" i="0"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0.09 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oMath>
                  </m:oMathPara>
                </a14:m>
                <a:endParaRPr lang="en-GB" sz="2000" b="0" noProof="0" dirty="0">
                  <a:solidFill>
                    <a:schemeClr val="tx1"/>
                  </a:solidFill>
                  <a:effectLst/>
                  <a:latin typeface="Arial" panose="020B0604020202020204" pitchFamily="34" charset="0"/>
                  <a:ea typeface="Cambria Math" panose="02040503050406030204" pitchFamily="18" charset="0"/>
                  <a:cs typeface="Arial" panose="020B0604020202020204" pitchFamily="34" charset="0"/>
                </a:endParaRPr>
              </a:p>
              <a:p>
                <a:pPr algn="just"/>
                <a:endParaRPr lang="en-GB" sz="2000" b="0" i="1" noProof="0" dirty="0">
                  <a:solidFill>
                    <a:schemeClr val="tx1"/>
                  </a:solidFill>
                  <a:effectLst/>
                  <a:latin typeface="Cambria Math" panose="02040503050406030204" pitchFamily="18" charset="0"/>
                  <a:ea typeface="Cambria Math" panose="02040503050406030204" pitchFamily="18" charset="0"/>
                  <a:cs typeface="Arial" panose="020B0604020202020204" pitchFamily="34" charset="0"/>
                </a:endParaRPr>
              </a:p>
              <a:p>
                <a:pPr algn="just"/>
                <a:r>
                  <a:rPr lang="en-GB" sz="2000" noProof="0" dirty="0"/>
                  <a:t>The ratio between the energy contained in one egg and the energy required to produce this egg is:</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cs typeface="Arial" panose="020B0604020202020204" pitchFamily="34"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0.09</m:t>
                          </m:r>
                        </m:num>
                        <m:den>
                          <m:r>
                            <m:rPr>
                              <m:nor/>
                            </m:rPr>
                            <a:rPr lang="en-GB" sz="2000" b="0" i="0" noProof="0" smtClean="0">
                              <a:solidFill>
                                <a:schemeClr val="tx1"/>
                              </a:solidFill>
                              <a:latin typeface="Arial" panose="020B0604020202020204" pitchFamily="34" charset="0"/>
                              <a:cs typeface="Arial" panose="020B0604020202020204" pitchFamily="34" charset="0"/>
                            </a:rPr>
                            <m:t>0.46</m:t>
                          </m:r>
                        </m:den>
                      </m:f>
                      <m: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0.2</m:t>
                      </m:r>
                      <m:r>
                        <m:rPr>
                          <m:nor/>
                        </m:rPr>
                        <a:rPr lang="en-GB" sz="2000" b="0" i="0" noProof="0" smtClean="0">
                          <a:solidFill>
                            <a:schemeClr val="tx1"/>
                          </a:solidFill>
                          <a:latin typeface="+mj-lt"/>
                          <a:ea typeface="Cambria Math" panose="02040503050406030204" pitchFamily="18" charset="0"/>
                          <a:cs typeface="Arial" panose="020B0604020202020204" pitchFamily="34" charset="0"/>
                        </a:rPr>
                        <m:t>.</m:t>
                      </m:r>
                    </m:oMath>
                  </m:oMathPara>
                </a14:m>
                <a:endParaRPr lang="en-GB" sz="2000" b="0" i="1" noProof="0" dirty="0">
                  <a:solidFill>
                    <a:schemeClr val="tx1"/>
                  </a:solidFill>
                  <a:latin typeface="+mj-lt"/>
                  <a:cs typeface="Arial" panose="020B0604020202020204" pitchFamily="34" charset="0"/>
                </a:endParaRPr>
              </a:p>
              <a:p>
                <a:pPr algn="just"/>
                <a:endParaRPr lang="en-GB" sz="1000" i="1" noProof="0" dirty="0">
                  <a:latin typeface="+mj-lt"/>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In other words, from an energy point of view, egg production is around </a:t>
                </a:r>
                <a:r>
                  <a:rPr lang="en-GB" sz="2000" b="1" noProof="0" dirty="0">
                    <a:latin typeface="Arial" panose="020B0604020202020204" pitchFamily="34" charset="0"/>
                    <a:cs typeface="Arial" panose="020B0604020202020204" pitchFamily="34" charset="0"/>
                  </a:rPr>
                  <a:t>2</a:t>
                </a:r>
                <a:r>
                  <a:rPr lang="en-GB" sz="2000" b="1" noProof="0" dirty="0">
                    <a:solidFill>
                      <a:schemeClr val="tx1"/>
                    </a:solidFill>
                    <a:latin typeface="Arial" panose="020B0604020202020204" pitchFamily="34" charset="0"/>
                    <a:cs typeface="Arial" panose="020B0604020202020204" pitchFamily="34" charset="0"/>
                  </a:rPr>
                  <a:t>0% efficient</a:t>
                </a:r>
                <a:r>
                  <a:rPr lang="en-GB" sz="2000" noProof="0" dirty="0">
                    <a:solidFill>
                      <a:schemeClr val="tx1"/>
                    </a:solidFill>
                    <a:latin typeface="Arial" panose="020B0604020202020204" pitchFamily="34" charset="0"/>
                    <a:cs typeface="Arial" panose="020B0604020202020204" pitchFamily="34" charset="0"/>
                  </a:rPr>
                  <a:t>.</a:t>
                </a:r>
              </a:p>
            </p:txBody>
          </p:sp>
        </mc:Choice>
        <mc:Fallback xmlns="">
          <p:sp>
            <p:nvSpPr>
              <p:cNvPr id="3" name="ZoneTexte 2">
                <a:extLst>
                  <a:ext uri="{FF2B5EF4-FFF2-40B4-BE49-F238E27FC236}">
                    <a16:creationId xmlns:a16="http://schemas.microsoft.com/office/drawing/2014/main" id="{C5DBC18B-9B10-51AA-FB1E-F736E6FA64C5}"/>
                  </a:ext>
                </a:extLst>
              </p:cNvPr>
              <p:cNvSpPr txBox="1">
                <a:spLocks noRot="1" noChangeAspect="1" noMove="1" noResize="1" noEditPoints="1" noAdjustHandles="1" noChangeArrowheads="1" noChangeShapeType="1" noTextEdit="1"/>
              </p:cNvSpPr>
              <p:nvPr/>
            </p:nvSpPr>
            <p:spPr>
              <a:xfrm>
                <a:off x="560729" y="1152930"/>
                <a:ext cx="9571610" cy="6668300"/>
              </a:xfrm>
              <a:prstGeom prst="rect">
                <a:avLst/>
              </a:prstGeom>
              <a:blipFill>
                <a:blip r:embed="rId2"/>
                <a:stretch>
                  <a:fillRect l="-701" t="-366" r="-637"/>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8B3B1D6D-1BD7-D609-9E67-AD4681CB66E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213</a:t>
            </a:fld>
            <a:endParaRPr lang="en-GB" spc="80" noProof="0" dirty="0"/>
          </a:p>
        </p:txBody>
      </p:sp>
      <p:sp>
        <p:nvSpPr>
          <p:cNvPr id="8" name="TextBox 19">
            <a:extLst>
              <a:ext uri="{FF2B5EF4-FFF2-40B4-BE49-F238E27FC236}">
                <a16:creationId xmlns:a16="http://schemas.microsoft.com/office/drawing/2014/main" id="{DB90A8CF-EA07-A49E-4603-360BA0EBCDC6}"/>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Solution:</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Graisse animale, viande rouge, bœuf, Chair&#10;&#10;Description générée automatiquement">
            <a:extLst>
              <a:ext uri="{FF2B5EF4-FFF2-40B4-BE49-F238E27FC236}">
                <a16:creationId xmlns:a16="http://schemas.microsoft.com/office/drawing/2014/main" id="{DFF5D88B-8E37-C14A-77DE-998BB97F3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60" b="19609"/>
          <a:stretch/>
        </p:blipFill>
        <p:spPr>
          <a:xfrm>
            <a:off x="7321821" y="3356588"/>
            <a:ext cx="2686403" cy="1661023"/>
          </a:xfrm>
          <a:prstGeom prst="rect">
            <a:avLst/>
          </a:prstGeom>
        </p:spPr>
      </p:pic>
      <p:sp>
        <p:nvSpPr>
          <p:cNvPr id="4" name="Slide Number Placeholder 6">
            <a:extLst>
              <a:ext uri="{FF2B5EF4-FFF2-40B4-BE49-F238E27FC236}">
                <a16:creationId xmlns:a16="http://schemas.microsoft.com/office/drawing/2014/main" id="{89A5C372-751C-4AF5-35A0-72E76A1A832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214</a:t>
            </a:fld>
            <a:endParaRPr lang="en-GB" spc="80" noProof="0" dirty="0"/>
          </a:p>
        </p:txBody>
      </p:sp>
      <p:sp>
        <p:nvSpPr>
          <p:cNvPr id="7" name="TextBox 19">
            <a:extLst>
              <a:ext uri="{FF2B5EF4-FFF2-40B4-BE49-F238E27FC236}">
                <a16:creationId xmlns:a16="http://schemas.microsoft.com/office/drawing/2014/main" id="{B876EBF7-0E5F-CEFD-5633-D2299ED8379E}"/>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Exercise 3:</a:t>
            </a:r>
          </a:p>
        </p:txBody>
      </p:sp>
      <p:sp>
        <p:nvSpPr>
          <p:cNvPr id="8" name="ZoneTexte 7">
            <a:extLst>
              <a:ext uri="{FF2B5EF4-FFF2-40B4-BE49-F238E27FC236}">
                <a16:creationId xmlns:a16="http://schemas.microsoft.com/office/drawing/2014/main" id="{42075ABE-E8A9-A3AC-E916-905D6BE8234D}"/>
              </a:ext>
            </a:extLst>
          </p:cNvPr>
          <p:cNvSpPr txBox="1"/>
          <p:nvPr/>
        </p:nvSpPr>
        <p:spPr>
          <a:xfrm>
            <a:off x="560729" y="1949142"/>
            <a:ext cx="6279909" cy="4247317"/>
          </a:xfrm>
          <a:prstGeom prst="rect">
            <a:avLst/>
          </a:prstGeom>
          <a:noFill/>
        </p:spPr>
        <p:txBody>
          <a:bodyPr wrap="square" lIns="91440" tIns="45720" rIns="91440" bIns="45720" anchor="t">
            <a:spAutoFit/>
          </a:bodyPr>
          <a:lstStyle/>
          <a:p>
            <a:pPr algn="just"/>
            <a:r>
              <a:rPr lang="en-GB" sz="2000" b="1" noProof="0" dirty="0"/>
              <a:t>1. </a:t>
            </a:r>
            <a:r>
              <a:rPr lang="en-GB" sz="2000" noProof="0" dirty="0"/>
              <a:t>Calculate the energy cost to produce 240 g of beef meat in kilowatt-hours per person per day.</a:t>
            </a:r>
          </a:p>
          <a:p>
            <a:pPr algn="just"/>
            <a:endParaRPr lang="en-GB" sz="500" noProof="0" dirty="0"/>
          </a:p>
          <a:p>
            <a:pPr algn="just"/>
            <a:r>
              <a:rPr lang="en-GB" sz="2000" u="sng" noProof="0" dirty="0"/>
              <a:t>Data:</a:t>
            </a:r>
            <a:r>
              <a:rPr lang="en-GB" sz="2000" noProof="0" dirty="0"/>
              <a:t> </a:t>
            </a:r>
            <a:r>
              <a:rPr lang="en-GB" sz="2000" noProof="0" dirty="0">
                <a:solidFill>
                  <a:srgbClr val="0D0D0D"/>
                </a:solidFill>
                <a:latin typeface="Arial"/>
                <a:cs typeface="Arial"/>
              </a:rPr>
              <a:t>T</a:t>
            </a:r>
            <a:r>
              <a:rPr lang="en-GB" sz="2000" b="0" i="0" noProof="0" dirty="0">
                <a:solidFill>
                  <a:srgbClr val="0D0D0D"/>
                </a:solidFill>
                <a:effectLst/>
                <a:latin typeface="Arial"/>
                <a:cs typeface="Arial"/>
              </a:rPr>
              <a:t>he weight of a cow at birth is equal to 0 kg and grows linearly with time to reach 450 kg on the 1,000</a:t>
            </a:r>
            <a:r>
              <a:rPr lang="en-GB" sz="2000" b="0" i="0" baseline="30000" noProof="0" dirty="0">
                <a:solidFill>
                  <a:srgbClr val="0D0D0D"/>
                </a:solidFill>
                <a:effectLst/>
                <a:latin typeface="Arial"/>
                <a:cs typeface="Arial"/>
              </a:rPr>
              <a:t>th</a:t>
            </a:r>
            <a:r>
              <a:rPr lang="en-GB" sz="2000" b="0" i="0" noProof="0" dirty="0">
                <a:solidFill>
                  <a:srgbClr val="0D0D0D"/>
                </a:solidFill>
                <a:effectLst/>
                <a:latin typeface="Arial"/>
                <a:cs typeface="Arial"/>
              </a:rPr>
              <a:t> day, the day of its slaughter. </a:t>
            </a:r>
            <a:r>
              <a:rPr lang="en-GB" sz="2000" noProof="0" dirty="0">
                <a:solidFill>
                  <a:srgbClr val="0D0D0D"/>
                </a:solidFill>
                <a:latin typeface="Arial"/>
                <a:cs typeface="Arial"/>
              </a:rPr>
              <a:t>The c</a:t>
            </a:r>
            <a:r>
              <a:rPr lang="en-GB" sz="2000" noProof="0" dirty="0">
                <a:latin typeface="Arial"/>
                <a:cs typeface="Arial"/>
              </a:rPr>
              <a:t>ow has a similar energy requirement per kilogram as a 65 kg human,</a:t>
            </a:r>
            <a:r>
              <a:rPr lang="en-GB" sz="2000" noProof="0" dirty="0"/>
              <a:t> estimated at 3 kWh/d</a:t>
            </a:r>
            <a:r>
              <a:rPr lang="en-GB" sz="2000" noProof="0" dirty="0">
                <a:latin typeface="Arial"/>
                <a:cs typeface="Arial"/>
              </a:rPr>
              <a:t>. Additionally, the cow is 66% meat.</a:t>
            </a:r>
          </a:p>
          <a:p>
            <a:pPr algn="just"/>
            <a:endParaRPr lang="en-GB" sz="2000" noProof="0" dirty="0"/>
          </a:p>
          <a:p>
            <a:pPr algn="just"/>
            <a:r>
              <a:rPr lang="en-GB" sz="2000" b="1" noProof="0" dirty="0"/>
              <a:t>2. </a:t>
            </a:r>
            <a:r>
              <a:rPr lang="en-GB" sz="2000" noProof="0" dirty="0"/>
              <a:t>Determine the ratio between the energy contained in one kilogram of beef and the energy required to produce that kilogram of beef. </a:t>
            </a:r>
            <a:endParaRPr lang="en-GB" sz="2000" noProof="0" dirty="0">
              <a:cs typeface="Arial"/>
            </a:endParaRPr>
          </a:p>
          <a:p>
            <a:pPr algn="just"/>
            <a:endParaRPr lang="en-GB" sz="500" noProof="0" dirty="0"/>
          </a:p>
          <a:p>
            <a:pPr algn="just"/>
            <a:r>
              <a:rPr lang="en-GB" sz="2000" u="sng" noProof="0" dirty="0"/>
              <a:t>Data:</a:t>
            </a:r>
            <a:r>
              <a:rPr lang="en-GB" sz="2000" noProof="0" dirty="0"/>
              <a:t> There are </a:t>
            </a:r>
            <a:r>
              <a:rPr lang="en-GB" sz="2000" noProof="0" dirty="0">
                <a:latin typeface="Arial"/>
                <a:cs typeface="Arial"/>
              </a:rPr>
              <a:t>2,500 Calories per kilogram of beef.</a:t>
            </a:r>
          </a:p>
        </p:txBody>
      </p:sp>
    </p:spTree>
    <p:extLst>
      <p:ext uri="{BB962C8B-B14F-4D97-AF65-F5344CB8AC3E}">
        <p14:creationId xmlns:p14="http://schemas.microsoft.com/office/powerpoint/2010/main" val="132673315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298E43D1-187F-3C26-B8F1-C1B278AC7D42}"/>
                  </a:ext>
                </a:extLst>
              </p:cNvPr>
              <p:cNvSpPr txBox="1"/>
              <p:nvPr/>
            </p:nvSpPr>
            <p:spPr>
              <a:xfrm>
                <a:off x="560729" y="1221390"/>
                <a:ext cx="9571610" cy="6240106"/>
              </a:xfrm>
              <a:prstGeom prst="rect">
                <a:avLst/>
              </a:prstGeom>
              <a:noFill/>
            </p:spPr>
            <p:txBody>
              <a:bodyPr wrap="square" rtlCol="0">
                <a:spAutoFit/>
              </a:bodyPr>
              <a:lstStyle/>
              <a:p>
                <a:pPr algn="just"/>
                <a:r>
                  <a:rPr lang="en-GB" sz="2000" b="1" noProof="0" dirty="0">
                    <a:latin typeface="Arial" panose="020B0604020202020204" pitchFamily="34" charset="0"/>
                    <a:cs typeface="Arial" panose="020B0604020202020204" pitchFamily="34" charset="0"/>
                  </a:rPr>
                  <a:t>Part 1:</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 consumption of 0.240 kg of beef per day represents:</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 </a:t>
                </a:r>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0.240</m:t>
                        </m:r>
                      </m:num>
                      <m:den>
                        <m:r>
                          <m:rPr>
                            <m:nor/>
                          </m:rPr>
                          <a:rPr lang="en-GB" sz="2000" b="0" i="0" noProof="0" smtClean="0">
                            <a:latin typeface="Arial" panose="020B0604020202020204" pitchFamily="34" charset="0"/>
                            <a:cs typeface="Arial" panose="020B0604020202020204" pitchFamily="34" charset="0"/>
                          </a:rPr>
                          <m:t>0.66</m:t>
                        </m:r>
                      </m:den>
                    </m:f>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0.364 kg of cow per day.</a:t>
                </a:r>
                <a:endParaRPr lang="en-GB" sz="2000" b="0" i="0" noProof="0" dirty="0">
                  <a:solidFill>
                    <a:srgbClr val="0D0D0D"/>
                  </a:solidFill>
                  <a:effectLst/>
                  <a:latin typeface="Arial" panose="020B0604020202020204" pitchFamily="34" charset="0"/>
                  <a:cs typeface="Arial" panose="020B0604020202020204" pitchFamily="34" charset="0"/>
                </a:endParaRPr>
              </a:p>
              <a:p>
                <a:pPr algn="just"/>
                <a:endParaRPr lang="en-GB" sz="1000" noProof="0" dirty="0">
                  <a:solidFill>
                    <a:srgbClr val="0D0D0D"/>
                  </a:solidFill>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Assuming </a:t>
                </a:r>
                <a:r>
                  <a:rPr lang="en-GB" sz="2000" noProof="0" dirty="0"/>
                  <a:t>that </a:t>
                </a:r>
                <a:r>
                  <a:rPr lang="en-GB" sz="2000" noProof="0" dirty="0">
                    <a:solidFill>
                      <a:srgbClr val="0D0D0D"/>
                    </a:solidFill>
                    <a:latin typeface="Arial" panose="020B0604020202020204" pitchFamily="34" charset="0"/>
                    <a:cs typeface="Arial" panose="020B0604020202020204" pitchFamily="34" charset="0"/>
                  </a:rPr>
                  <a:t>the weight of a cow at birth is equal to 0 kg and grows linearly with time to reach 450 kg on the 1,000</a:t>
                </a:r>
                <a:r>
                  <a:rPr lang="en-GB" sz="2000" baseline="30000" noProof="0" dirty="0">
                    <a:solidFill>
                      <a:srgbClr val="0D0D0D"/>
                    </a:solidFill>
                    <a:latin typeface="Arial" panose="020B0604020202020204" pitchFamily="34" charset="0"/>
                    <a:cs typeface="Arial" panose="020B0604020202020204" pitchFamily="34" charset="0"/>
                  </a:rPr>
                  <a:t>th</a:t>
                </a:r>
                <a:r>
                  <a:rPr lang="en-GB" sz="2000" noProof="0" dirty="0">
                    <a:solidFill>
                      <a:srgbClr val="0D0D0D"/>
                    </a:solidFill>
                    <a:latin typeface="Arial" panose="020B0604020202020204" pitchFamily="34" charset="0"/>
                    <a:cs typeface="Arial" panose="020B0604020202020204" pitchFamily="34" charset="0"/>
                  </a:rPr>
                  <a:t> day, t</a:t>
                </a:r>
                <a:r>
                  <a:rPr lang="en-GB" sz="2000" noProof="0" dirty="0">
                    <a:latin typeface="Arial" panose="020B0604020202020204" pitchFamily="34" charset="0"/>
                    <a:cs typeface="Arial" panose="020B0604020202020204" pitchFamily="34" charset="0"/>
                  </a:rPr>
                  <a:t>he average weight of the cow over 1,000 days is:</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 </a:t>
                </a:r>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450</m:t>
                        </m:r>
                      </m:num>
                      <m:den>
                        <m:r>
                          <m:rPr>
                            <m:nor/>
                          </m:rPr>
                          <a:rPr lang="en-GB" sz="2000" b="0" i="0" noProof="0" smtClean="0">
                            <a:latin typeface="Arial" panose="020B0604020202020204" pitchFamily="34" charset="0"/>
                            <a:cs typeface="Arial" panose="020B0604020202020204" pitchFamily="34" charset="0"/>
                          </a:rPr>
                          <m:t>2</m:t>
                        </m:r>
                      </m:den>
                    </m:f>
                  </m:oMath>
                </a14:m>
                <a:r>
                  <a:rPr lang="en-GB" sz="2000" noProof="0" dirty="0">
                    <a:latin typeface="Arial" panose="020B0604020202020204" pitchFamily="34" charset="0"/>
                    <a:cs typeface="Arial" panose="020B0604020202020204" pitchFamily="34" charset="0"/>
                  </a:rPr>
                  <a:t> = 225 kg.</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To be able to slaughter a 450 kg cow every day, we therefore need to feed:</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225 </a:t>
                </a:r>
                <a14:m>
                  <m:oMath xmlns:m="http://schemas.openxmlformats.org/officeDocument/2006/math">
                    <m:r>
                      <a:rPr lang="en-GB" sz="2000"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1,000 = 225,000 kg of cow.</a:t>
                </a:r>
              </a:p>
              <a:p>
                <a:pPr algn="just"/>
                <a:endParaRPr lang="en-GB" sz="2000" noProof="0" dirty="0">
                  <a:latin typeface="Arial" panose="020B0604020202020204" pitchFamily="34" charset="0"/>
                  <a:cs typeface="Arial" panose="020B0604020202020204" pitchFamily="34" charset="0"/>
                </a:endParaRPr>
              </a:p>
              <a:p>
                <a:pPr marL="41910" marR="5080" algn="just">
                  <a:tabLst>
                    <a:tab pos="916305" algn="l"/>
                    <a:tab pos="974725" algn="l"/>
                    <a:tab pos="4588510" algn="l"/>
                    <a:tab pos="5812155" algn="l"/>
                    <a:tab pos="6033770" algn="l"/>
                    <a:tab pos="6622415" algn="l"/>
                  </a:tabLst>
                </a:pPr>
                <a:r>
                  <a:rPr lang="en-GB" sz="2000" noProof="0" dirty="0"/>
                  <a:t>Since a 65 kg human has a daily energy requirement of 3 kWh and a cow's daily energy requirement per kilogram is assumed to be similar to that of a 65 kg human, the total daily energy required to feed a 225,000 kg of cows is:</a:t>
                </a:r>
              </a:p>
              <a:p>
                <a:pPr marL="41910" marR="5080" algn="just">
                  <a:tabLst>
                    <a:tab pos="916305" algn="l"/>
                    <a:tab pos="974725" algn="l"/>
                    <a:tab pos="4588510" algn="l"/>
                    <a:tab pos="5812155" algn="l"/>
                    <a:tab pos="6033770" algn="l"/>
                    <a:tab pos="6622415" algn="l"/>
                  </a:tabLst>
                </a:pPr>
                <a:endParaRPr lang="en-GB" sz="1000" noProof="0" dirty="0"/>
              </a:p>
              <a:p>
                <a:pPr marL="41910" marR="5080" algn="just">
                  <a:tabLst>
                    <a:tab pos="916305" algn="l"/>
                    <a:tab pos="974725" algn="l"/>
                    <a:tab pos="4588510" algn="l"/>
                    <a:tab pos="5812155" algn="l"/>
                    <a:tab pos="6033770" algn="l"/>
                    <a:tab pos="6622415" algn="l"/>
                  </a:tabLst>
                </a:pPr>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225</m:t>
                        </m:r>
                        <m:r>
                          <a:rPr lang="en-GB" sz="2000" b="0" i="1" noProof="0" smtClean="0">
                            <a:latin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000</m:t>
                        </m:r>
                      </m:num>
                      <m:den>
                        <m:r>
                          <m:rPr>
                            <m:nor/>
                          </m:rPr>
                          <a:rPr lang="en-GB" sz="2000" b="0" i="0" noProof="0" smtClean="0">
                            <a:latin typeface="Arial" panose="020B0604020202020204" pitchFamily="34" charset="0"/>
                            <a:cs typeface="Arial" panose="020B0604020202020204" pitchFamily="34" charset="0"/>
                          </a:rPr>
                          <m:t>65</m:t>
                        </m:r>
                      </m:den>
                    </m:f>
                    <m:r>
                      <a:rPr lang="en-GB" sz="2000" noProof="0" smtClean="0">
                        <a:latin typeface="Cambria Math" panose="02040503050406030204" pitchFamily="18" charset="0"/>
                        <a:ea typeface="Cambria Math" panose="02040503050406030204" pitchFamily="18" charset="0"/>
                        <a:cs typeface="Arial" panose="020B0604020202020204" pitchFamily="34" charset="0"/>
                      </a:rPr>
                      <m:t>×</m:t>
                    </m:r>
                    <m: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3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10,385 kWh of plants.</a:t>
                </a:r>
              </a:p>
            </p:txBody>
          </p:sp>
        </mc:Choice>
        <mc:Fallback xmlns="">
          <p:sp>
            <p:nvSpPr>
              <p:cNvPr id="10" name="ZoneTexte 9">
                <a:extLst>
                  <a:ext uri="{FF2B5EF4-FFF2-40B4-BE49-F238E27FC236}">
                    <a16:creationId xmlns:a16="http://schemas.microsoft.com/office/drawing/2014/main" id="{298E43D1-187F-3C26-B8F1-C1B278AC7D42}"/>
                  </a:ext>
                </a:extLst>
              </p:cNvPr>
              <p:cNvSpPr txBox="1">
                <a:spLocks noRot="1" noChangeAspect="1" noMove="1" noResize="1" noEditPoints="1" noAdjustHandles="1" noChangeArrowheads="1" noChangeShapeType="1" noTextEdit="1"/>
              </p:cNvSpPr>
              <p:nvPr/>
            </p:nvSpPr>
            <p:spPr>
              <a:xfrm>
                <a:off x="560729" y="1221390"/>
                <a:ext cx="9571610" cy="6240106"/>
              </a:xfrm>
              <a:prstGeom prst="rect">
                <a:avLst/>
              </a:prstGeom>
              <a:blipFill>
                <a:blip r:embed="rId2"/>
                <a:stretch>
                  <a:fillRect l="-701" t="-391" r="-637"/>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4BDA60BB-6A26-1AF3-DDA6-9F4F9B916F0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215</a:t>
            </a:fld>
            <a:endParaRPr lang="en-GB" spc="80" noProof="0" dirty="0"/>
          </a:p>
        </p:txBody>
      </p:sp>
      <p:sp>
        <p:nvSpPr>
          <p:cNvPr id="4" name="TextBox 19">
            <a:extLst>
              <a:ext uri="{FF2B5EF4-FFF2-40B4-BE49-F238E27FC236}">
                <a16:creationId xmlns:a16="http://schemas.microsoft.com/office/drawing/2014/main" id="{A406A76D-FA74-80C7-5EF2-B5FEAC198BD1}"/>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Solution: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F0CC2428-FC09-B451-550E-6231849AF8B9}"/>
                  </a:ext>
                </a:extLst>
              </p:cNvPr>
              <p:cNvSpPr txBox="1"/>
              <p:nvPr/>
            </p:nvSpPr>
            <p:spPr>
              <a:xfrm>
                <a:off x="560729" y="1852791"/>
                <a:ext cx="9571610" cy="4348434"/>
              </a:xfrm>
              <a:prstGeom prst="rect">
                <a:avLst/>
              </a:prstGeom>
              <a:noFill/>
            </p:spPr>
            <p:txBody>
              <a:bodyPr wrap="square">
                <a:spAutoFit/>
              </a:bodyPr>
              <a:lstStyle/>
              <a:p>
                <a:pPr marL="41910" marR="5080" algn="just">
                  <a:tabLst>
                    <a:tab pos="916305" algn="l"/>
                    <a:tab pos="974725" algn="l"/>
                    <a:tab pos="4588510" algn="l"/>
                    <a:tab pos="5812155" algn="l"/>
                    <a:tab pos="6033770" algn="l"/>
                    <a:tab pos="6622415" algn="l"/>
                  </a:tabLst>
                </a:pPr>
                <a:r>
                  <a:rPr lang="en-GB" sz="2000" b="1" noProof="0" dirty="0">
                    <a:latin typeface="Arial" panose="020B0604020202020204" pitchFamily="34" charset="0"/>
                    <a:cs typeface="Arial" panose="020B0604020202020204" pitchFamily="34" charset="0"/>
                  </a:rPr>
                  <a:t>Follow-up on Part 1:</a:t>
                </a:r>
                <a:endParaRPr lang="en-GB" sz="2000" noProof="0" dirty="0">
                  <a:latin typeface="Arial" panose="020B0604020202020204" pitchFamily="34" charset="0"/>
                  <a:cs typeface="Arial" panose="020B0604020202020204" pitchFamily="34" charset="0"/>
                </a:endParaRPr>
              </a:p>
              <a:p>
                <a:pPr marL="41910" marR="5080" algn="just">
                  <a:tabLst>
                    <a:tab pos="916305" algn="l"/>
                    <a:tab pos="974725" algn="l"/>
                    <a:tab pos="4588510" algn="l"/>
                    <a:tab pos="5812155" algn="l"/>
                    <a:tab pos="6033770" algn="l"/>
                    <a:tab pos="6622415" algn="l"/>
                  </a:tabLst>
                </a:pPr>
                <a:endParaRPr lang="en-GB" sz="1000" noProof="0" dirty="0">
                  <a:latin typeface="Arial" panose="020B0604020202020204" pitchFamily="34" charset="0"/>
                  <a:cs typeface="Arial" panose="020B0604020202020204" pitchFamily="34" charset="0"/>
                </a:endParaRPr>
              </a:p>
              <a:p>
                <a:pPr marL="41910" marR="5080" algn="just">
                  <a:tabLst>
                    <a:tab pos="916305" algn="l"/>
                    <a:tab pos="974725" algn="l"/>
                    <a:tab pos="4588510" algn="l"/>
                    <a:tab pos="5812155" algn="l"/>
                    <a:tab pos="6033770" algn="l"/>
                    <a:tab pos="6622415" algn="l"/>
                  </a:tabLst>
                </a:pPr>
                <a:r>
                  <a:rPr lang="en-GB" sz="2000" noProof="0" dirty="0">
                    <a:latin typeface="Arial" panose="020B0604020202020204" pitchFamily="34" charset="0"/>
                    <a:cs typeface="Arial" panose="020B0604020202020204" pitchFamily="34" charset="0"/>
                  </a:rPr>
                  <a:t>However, with these 10,385 kWh of plants, we get 450 kg of cow per day, not 0.364 kg as required. Therefore, to get 0.364 kg of cow per day, the energy cost is:</a:t>
                </a:r>
              </a:p>
              <a:p>
                <a:pPr marL="41910" marR="5080" algn="just">
                  <a:tabLst>
                    <a:tab pos="916305" algn="l"/>
                    <a:tab pos="974725" algn="l"/>
                    <a:tab pos="4588510" algn="l"/>
                    <a:tab pos="5812155" algn="l"/>
                    <a:tab pos="6033770" algn="l"/>
                    <a:tab pos="6622415" algn="l"/>
                  </a:tabLst>
                </a:pPr>
                <a:endParaRPr lang="en-GB" sz="1000" i="1" noProof="0" dirty="0">
                  <a:latin typeface="Arial" panose="020B0604020202020204" pitchFamily="34" charset="0"/>
                  <a:cs typeface="Arial" panose="020B0604020202020204" pitchFamily="34" charset="0"/>
                </a:endParaRPr>
              </a:p>
              <a:p>
                <a:pPr marL="41910" marR="5080" algn="just">
                  <a:tabLst>
                    <a:tab pos="916305" algn="l"/>
                    <a:tab pos="974725" algn="l"/>
                    <a:tab pos="4588510" algn="l"/>
                    <a:tab pos="5812155" algn="l"/>
                    <a:tab pos="6033770" algn="l"/>
                    <a:tab pos="6622415" algn="l"/>
                  </a:tabLst>
                </a:pPr>
                <a14:m>
                  <m:oMathPara xmlns:m="http://schemas.openxmlformats.org/officeDocument/2006/math">
                    <m:oMathParaPr>
                      <m:jc m:val="left"/>
                    </m:oMathParaPr>
                    <m:oMath xmlns:m="http://schemas.openxmlformats.org/officeDocument/2006/math">
                      <m:r>
                        <a:rPr lang="en-GB" sz="2000" b="0" i="1" noProof="0" smtClean="0">
                          <a:latin typeface="Cambria Math" panose="02040503050406030204" pitchFamily="18" charset="0"/>
                          <a:cs typeface="Arial" panose="020B0604020202020204" pitchFamily="34" charset="0"/>
                        </a:rPr>
                        <m:t>𝑥</m:t>
                      </m:r>
                      <m:r>
                        <a:rPr lang="en-GB" sz="2000" b="0" i="1" noProof="0" smtClean="0">
                          <a:latin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10,385</m:t>
                          </m:r>
                        </m:num>
                        <m:den>
                          <m:r>
                            <m:rPr>
                              <m:nor/>
                            </m:rPr>
                            <a:rPr lang="en-GB" sz="2000" b="0" i="0" noProof="0" smtClean="0">
                              <a:latin typeface="Arial" panose="020B0604020202020204" pitchFamily="34" charset="0"/>
                              <a:cs typeface="Arial" panose="020B0604020202020204" pitchFamily="34" charset="0"/>
                            </a:rPr>
                            <m:t>450</m:t>
                          </m:r>
                        </m:den>
                      </m:f>
                      <m:r>
                        <a:rPr lang="en-GB" sz="2000" noProof="0" smtClean="0">
                          <a:latin typeface="Cambria Math" panose="02040503050406030204" pitchFamily="18"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0.364</m:t>
                      </m:r>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8.</m:t>
                      </m:r>
                      <m:r>
                        <m:rPr>
                          <m:nor/>
                        </m:rPr>
                        <a:rPr lang="en-GB" sz="2000" b="0" i="0" noProof="0" smtClean="0">
                          <a:latin typeface="Arial" panose="020B0604020202020204" pitchFamily="34" charset="0"/>
                          <a:cs typeface="Arial" panose="020B0604020202020204" pitchFamily="34" charset="0"/>
                        </a:rPr>
                        <m:t>4</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By the way, notice that the answer is independent of the weight of the cow after 1,000 days, which allows us to write that </a:t>
                </a:r>
                <a14:m>
                  <m:oMath xmlns:m="http://schemas.openxmlformats.org/officeDocument/2006/math">
                    <m:r>
                      <a:rPr lang="en-GB" sz="2000" b="0" i="1" noProof="0" smtClean="0">
                        <a:latin typeface="Cambria Math" panose="02040503050406030204" pitchFamily="18" charset="0"/>
                        <a:cs typeface="Arial" panose="020B0604020202020204" pitchFamily="34" charset="0"/>
                      </a:rPr>
                      <m:t>𝑥</m:t>
                    </m:r>
                  </m:oMath>
                </a14:m>
                <a:r>
                  <a:rPr lang="en-GB" sz="2000" noProof="0" dirty="0">
                    <a:latin typeface="Arial" panose="020B0604020202020204" pitchFamily="34" charset="0"/>
                    <a:cs typeface="Arial" panose="020B0604020202020204" pitchFamily="34" charset="0"/>
                  </a:rPr>
                  <a:t> is also equal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0.364</m:t>
                          </m:r>
                        </m:num>
                        <m:den>
                          <m:r>
                            <m:rPr>
                              <m:nor/>
                            </m:rPr>
                            <a:rPr lang="en-GB" sz="2000" b="0" i="0" noProof="0" smtClean="0">
                              <a:latin typeface="Arial" panose="020B0604020202020204" pitchFamily="34" charset="0"/>
                              <a:cs typeface="Arial" panose="020B0604020202020204" pitchFamily="34" charset="0"/>
                            </a:rPr>
                            <m:t>2</m:t>
                          </m:r>
                        </m:den>
                      </m:f>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65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3</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is a small trick to solve the problem faster.</a:t>
                </a:r>
              </a:p>
            </p:txBody>
          </p:sp>
        </mc:Choice>
        <mc:Fallback xmlns="">
          <p:sp>
            <p:nvSpPr>
              <p:cNvPr id="3" name="ZoneTexte 2">
                <a:extLst>
                  <a:ext uri="{FF2B5EF4-FFF2-40B4-BE49-F238E27FC236}">
                    <a16:creationId xmlns:a16="http://schemas.microsoft.com/office/drawing/2014/main" id="{F0CC2428-FC09-B451-550E-6231849AF8B9}"/>
                  </a:ext>
                </a:extLst>
              </p:cNvPr>
              <p:cNvSpPr txBox="1">
                <a:spLocks noRot="1" noChangeAspect="1" noMove="1" noResize="1" noEditPoints="1" noAdjustHandles="1" noChangeArrowheads="1" noChangeShapeType="1" noTextEdit="1"/>
              </p:cNvSpPr>
              <p:nvPr/>
            </p:nvSpPr>
            <p:spPr>
              <a:xfrm>
                <a:off x="560729" y="1852791"/>
                <a:ext cx="9571610" cy="4348434"/>
              </a:xfrm>
              <a:prstGeom prst="rect">
                <a:avLst/>
              </a:prstGeom>
              <a:blipFill>
                <a:blip r:embed="rId2"/>
                <a:stretch>
                  <a:fillRect l="-701" t="-701" r="-637"/>
                </a:stretch>
              </a:blipFill>
            </p:spPr>
            <p:txBody>
              <a:bodyPr/>
              <a:lstStyle/>
              <a:p>
                <a:r>
                  <a:rPr lang="en-GB">
                    <a:noFill/>
                  </a:rPr>
                  <a:t> </a:t>
                </a:r>
              </a:p>
            </p:txBody>
          </p:sp>
        </mc:Fallback>
      </mc:AlternateContent>
      <p:sp>
        <p:nvSpPr>
          <p:cNvPr id="5" name="Slide Number Placeholder 6">
            <a:extLst>
              <a:ext uri="{FF2B5EF4-FFF2-40B4-BE49-F238E27FC236}">
                <a16:creationId xmlns:a16="http://schemas.microsoft.com/office/drawing/2014/main" id="{B7E914A4-8FB6-F2C8-FAD7-D6B8018D045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216</a:t>
            </a:fld>
            <a:endParaRPr lang="en-GB" spc="80" noProof="0" dirty="0"/>
          </a:p>
        </p:txBody>
      </p:sp>
    </p:spTree>
    <p:extLst>
      <p:ext uri="{BB962C8B-B14F-4D97-AF65-F5344CB8AC3E}">
        <p14:creationId xmlns:p14="http://schemas.microsoft.com/office/powerpoint/2010/main" val="392882385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F457CDC-B082-9A2B-97C8-A473F72D14A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217</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29D177D-D781-A61A-18D2-37BF3F7FE253}"/>
                  </a:ext>
                </a:extLst>
              </p:cNvPr>
              <p:cNvSpPr txBox="1"/>
              <p:nvPr/>
            </p:nvSpPr>
            <p:spPr>
              <a:xfrm>
                <a:off x="560729" y="893272"/>
                <a:ext cx="9610271" cy="6385466"/>
              </a:xfrm>
              <a:prstGeom prst="rect">
                <a:avLst/>
              </a:prstGeom>
              <a:noFill/>
            </p:spPr>
            <p:txBody>
              <a:bodyPr wrap="square">
                <a:spAutoFit/>
              </a:bodyPr>
              <a:lstStyle/>
              <a:p>
                <a:r>
                  <a:rPr lang="en-GB" sz="2000" b="1" noProof="0" dirty="0">
                    <a:solidFill>
                      <a:schemeClr val="tx1"/>
                    </a:solidFill>
                    <a:effectLst/>
                    <a:latin typeface="Arial" panose="020B0604020202020204" pitchFamily="34" charset="0"/>
                    <a:cs typeface="Arial" panose="020B0604020202020204" pitchFamily="34" charset="0"/>
                  </a:rPr>
                  <a:t>Part 2:</a:t>
                </a:r>
              </a:p>
              <a:p>
                <a:endParaRPr lang="en-GB" sz="1000" noProof="0" dirty="0">
                  <a:latin typeface="Arial" panose="020B0604020202020204" pitchFamily="34" charset="0"/>
                  <a:cs typeface="Arial" panose="020B0604020202020204" pitchFamily="34" charset="0"/>
                </a:endParaRPr>
              </a:p>
              <a:p>
                <a:r>
                  <a:rPr lang="en-GB" sz="2000" b="0" noProof="0" dirty="0">
                    <a:solidFill>
                      <a:schemeClr val="tx1"/>
                    </a:solidFill>
                    <a:effectLst/>
                    <a:latin typeface="Arial" panose="020B0604020202020204" pitchFamily="34" charset="0"/>
                    <a:cs typeface="Arial" panose="020B0604020202020204" pitchFamily="34" charset="0"/>
                  </a:rPr>
                  <a:t>One kilogram </a:t>
                </a:r>
                <a:r>
                  <a:rPr lang="en-GB" sz="2000" noProof="0" dirty="0">
                    <a:latin typeface="Arial" panose="020B0604020202020204" pitchFamily="34" charset="0"/>
                    <a:cs typeface="Arial" panose="020B0604020202020204" pitchFamily="34" charset="0"/>
                  </a:rPr>
                  <a:t>of beef has 2,500 </a:t>
                </a:r>
                <a:r>
                  <a:rPr lang="en-GB" sz="2000" b="0" noProof="0" dirty="0">
                    <a:solidFill>
                      <a:schemeClr val="tx1"/>
                    </a:solidFill>
                    <a:effectLst/>
                    <a:latin typeface="Arial" panose="020B0604020202020204" pitchFamily="34" charset="0"/>
                    <a:cs typeface="Arial" panose="020B0604020202020204" pitchFamily="34" charset="0"/>
                  </a:rPr>
                  <a:t>Calories, so 240 grams contain</a:t>
                </a:r>
                <a:r>
                  <a:rPr lang="en-GB" sz="2000" noProof="0" dirty="0">
                    <a:latin typeface="Arial" panose="020B0604020202020204" pitchFamily="34" charset="0"/>
                    <a:cs typeface="Arial" panose="020B0604020202020204" pitchFamily="34" charset="0"/>
                  </a:rPr>
                  <a:t>:</a:t>
                </a:r>
              </a:p>
              <a:p>
                <a:endParaRPr lang="en-GB" sz="1000" noProof="0" dirty="0">
                  <a:latin typeface="Arial" panose="020B0604020202020204" pitchFamily="34" charset="0"/>
                  <a:cs typeface="Arial" panose="020B0604020202020204" pitchFamily="34" charset="0"/>
                </a:endParaRPr>
              </a:p>
              <a:p>
                <a:r>
                  <a:rPr lang="en-GB" sz="2000" b="0" noProof="0" dirty="0">
                    <a:solidFill>
                      <a:schemeClr val="tx1"/>
                    </a:solidFill>
                    <a:effectLst/>
                    <a:ea typeface="Cambria Math" panose="02040503050406030204" pitchFamily="18" charset="0"/>
                    <a:cs typeface="Arial" panose="020B0604020202020204" pitchFamily="34" charset="0"/>
                  </a:rPr>
                  <a:t>2,500 </a:t>
                </a:r>
                <a14:m>
                  <m:oMath xmlns:m="http://schemas.openxmlformats.org/officeDocument/2006/math">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0.240 = 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kcal</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oMath>
                </a14:m>
                <a:endParaRPr lang="en-GB" sz="2000" b="0" noProof="0" dirty="0">
                  <a:solidFill>
                    <a:schemeClr val="tx1"/>
                  </a:solidFill>
                  <a:effectLst/>
                  <a:latin typeface="Arial" panose="020B0604020202020204" pitchFamily="34" charset="0"/>
                  <a:cs typeface="Arial" panose="020B0604020202020204" pitchFamily="34" charset="0"/>
                </a:endParaRPr>
              </a:p>
              <a:p>
                <a:endParaRPr lang="en-GB" sz="2000" b="0" noProof="0" dirty="0">
                  <a:solidFill>
                    <a:schemeClr val="tx1"/>
                  </a:solidFill>
                  <a:effectLst/>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600 Calories correspond to:</a:t>
                </a:r>
              </a:p>
              <a:p>
                <a:endParaRPr lang="en-GB" sz="1000" b="0" noProof="0" dirty="0">
                  <a:solidFill>
                    <a:schemeClr val="tx1"/>
                  </a:solidFill>
                  <a:effectLst/>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effectLst/>
                              <a:latin typeface="Cambria Math" panose="02040503050406030204" pitchFamily="18" charset="0"/>
                              <a:cs typeface="Arial" panose="020B0604020202020204" pitchFamily="34"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4,184</m:t>
                          </m:r>
                        </m:num>
                        <m:den>
                          <m:r>
                            <m:rPr>
                              <m:nor/>
                            </m:rPr>
                            <a:rPr lang="en-GB" sz="2000" b="0" i="0" noProof="0" smtClean="0">
                              <a:solidFill>
                                <a:schemeClr val="tx1"/>
                              </a:solidFill>
                              <a:effectLst/>
                              <a:latin typeface="Arial" panose="020B0604020202020204" pitchFamily="34" charset="0"/>
                              <a:cs typeface="Arial" panose="020B0604020202020204" pitchFamily="34" charset="0"/>
                            </a:rPr>
                            <m:t>3,600 </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effectLst/>
                              <a:latin typeface="Arial" panose="020B0604020202020204" pitchFamily="34" charset="0"/>
                              <a:ea typeface="Cambria Math" panose="02040503050406030204" pitchFamily="18" charset="0"/>
                              <a:cs typeface="Arial" panose="020B0604020202020204" pitchFamily="34" charset="0"/>
                            </a:rPr>
                            <m:t> 1,000</m:t>
                          </m:r>
                        </m:den>
                      </m:f>
                      <m:r>
                        <m:rPr>
                          <m:nor/>
                        </m:rPr>
                        <a:rPr lang="en-GB" sz="2000" b="0" i="0" noProof="0"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70</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b="0" noProof="0" dirty="0">
                  <a:solidFill>
                    <a:schemeClr val="tx1"/>
                  </a:solidFill>
                  <a:effectLst/>
                  <a:latin typeface="Arial" panose="020B0604020202020204" pitchFamily="34" charset="0"/>
                  <a:cs typeface="Arial" panose="020B0604020202020204" pitchFamily="34" charset="0"/>
                </a:endParaRPr>
              </a:p>
              <a:p>
                <a:endParaRPr lang="en-GB" sz="2000" noProof="0" dirty="0">
                  <a:solidFill>
                    <a:schemeClr val="tx1"/>
                  </a:solidFill>
                  <a:latin typeface="Arial" panose="020B0604020202020204" pitchFamily="34" charset="0"/>
                  <a:cs typeface="Arial" panose="020B0604020202020204" pitchFamily="34" charset="0"/>
                </a:endParaRPr>
              </a:p>
              <a:p>
                <a:pPr algn="just"/>
                <a:r>
                  <a:rPr lang="en-GB" sz="2000" noProof="0" dirty="0"/>
                  <a:t>The ratio between the energy contained in 240 g of beef meat and the energy required to produce it is:</a:t>
                </a:r>
              </a:p>
              <a:p>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0.7</m:t>
                          </m:r>
                        </m:num>
                        <m:den>
                          <m:r>
                            <m:rPr>
                              <m:nor/>
                            </m:rPr>
                            <a:rPr lang="en-GB" sz="2000" noProof="0" smtClean="0">
                              <a:latin typeface="Arial" panose="020B0604020202020204" pitchFamily="34" charset="0"/>
                              <a:cs typeface="Arial" panose="020B0604020202020204" pitchFamily="34" charset="0"/>
                            </a:rPr>
                            <m:t>8</m:t>
                          </m:r>
                          <m:r>
                            <m:rPr>
                              <m:nor/>
                            </m:rPr>
                            <a:rPr lang="en-GB" sz="2000" b="0" i="0" noProof="0" smtClean="0">
                              <a:latin typeface="Arial" panose="020B0604020202020204" pitchFamily="34" charset="0"/>
                              <a:cs typeface="Arial" panose="020B0604020202020204" pitchFamily="34" charset="0"/>
                            </a:rPr>
                            <m:t>.4</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0.0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m:t>
                      </m:r>
                    </m:oMath>
                  </m:oMathPara>
                </a14:m>
                <a:endParaRPr lang="en-GB" sz="2000" noProof="0" dirty="0">
                  <a:latin typeface="Arial" panose="020B0604020202020204" pitchFamily="34" charset="0"/>
                  <a:cs typeface="Arial" panose="020B0604020202020204" pitchFamily="34" charset="0"/>
                </a:endParaRPr>
              </a:p>
              <a:p>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In other words, from an energy point of view, </a:t>
                </a:r>
                <a:r>
                  <a:rPr lang="en-GB" sz="2000" noProof="0" dirty="0">
                    <a:latin typeface="Arial" panose="020B0604020202020204" pitchFamily="34" charset="0"/>
                    <a:cs typeface="Arial" panose="020B0604020202020204" pitchFamily="34" charset="0"/>
                  </a:rPr>
                  <a:t>beef meat</a:t>
                </a:r>
                <a:r>
                  <a:rPr lang="en-GB" sz="2000" noProof="0" dirty="0">
                    <a:solidFill>
                      <a:schemeClr val="tx1"/>
                    </a:solidFill>
                    <a:latin typeface="Arial" panose="020B0604020202020204" pitchFamily="34" charset="0"/>
                    <a:cs typeface="Arial" panose="020B0604020202020204" pitchFamily="34" charset="0"/>
                  </a:rPr>
                  <a:t> production is around </a:t>
                </a:r>
                <a:r>
                  <a:rPr lang="en-GB" sz="2000" b="1" noProof="0" dirty="0">
                    <a:latin typeface="Arial" panose="020B0604020202020204" pitchFamily="34" charset="0"/>
                    <a:cs typeface="Arial" panose="020B0604020202020204" pitchFamily="34" charset="0"/>
                  </a:rPr>
                  <a:t>8</a:t>
                </a:r>
                <a:r>
                  <a:rPr lang="en-GB" sz="2000" b="1" noProof="0" dirty="0">
                    <a:solidFill>
                      <a:schemeClr val="tx1"/>
                    </a:solidFill>
                    <a:latin typeface="Arial" panose="020B0604020202020204" pitchFamily="34" charset="0"/>
                    <a:cs typeface="Arial" panose="020B0604020202020204" pitchFamily="34" charset="0"/>
                  </a:rPr>
                  <a:t>% efficient</a:t>
                </a:r>
                <a:r>
                  <a:rPr lang="en-GB" sz="2000" noProof="0" dirty="0">
                    <a:solidFill>
                      <a:schemeClr val="tx1"/>
                    </a:solidFill>
                    <a:latin typeface="Arial" panose="020B0604020202020204" pitchFamily="34" charset="0"/>
                    <a:cs typeface="Arial" panose="020B0604020202020204" pitchFamily="34" charset="0"/>
                  </a:rPr>
                  <a:t>. </a:t>
                </a:r>
              </a:p>
              <a:p>
                <a:endParaRPr lang="en-GB" sz="1000" noProof="0" dirty="0">
                  <a:latin typeface="Arial" panose="020B0604020202020204" pitchFamily="34" charset="0"/>
                  <a:cs typeface="Arial" panose="020B0604020202020204" pitchFamily="34" charset="0"/>
                </a:endParaRPr>
              </a:p>
              <a:p>
                <a:pPr algn="just"/>
                <a:r>
                  <a:rPr lang="en-GB" sz="2000" noProof="0" dirty="0"/>
                  <a:t>This answer is a strong argument for vegetarians, but do not jump to conclusions too quickly. For instance, in some places, there are no better ways to capture the power of sunlight than with sheep.</a:t>
                </a:r>
                <a:endParaRPr lang="en-GB" sz="2000" noProof="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E29D177D-D781-A61A-18D2-37BF3F7FE253}"/>
                  </a:ext>
                </a:extLst>
              </p:cNvPr>
              <p:cNvSpPr txBox="1">
                <a:spLocks noRot="1" noChangeAspect="1" noMove="1" noResize="1" noEditPoints="1" noAdjustHandles="1" noChangeArrowheads="1" noChangeShapeType="1" noTextEdit="1"/>
              </p:cNvSpPr>
              <p:nvPr/>
            </p:nvSpPr>
            <p:spPr>
              <a:xfrm>
                <a:off x="560729" y="893272"/>
                <a:ext cx="9610271" cy="6385466"/>
              </a:xfrm>
              <a:prstGeom prst="rect">
                <a:avLst/>
              </a:prstGeom>
              <a:blipFill>
                <a:blip r:embed="rId2"/>
                <a:stretch>
                  <a:fillRect l="-698" t="-478" r="-635"/>
                </a:stretch>
              </a:blipFill>
            </p:spPr>
            <p:txBody>
              <a:bodyPr/>
              <a:lstStyle/>
              <a:p>
                <a:r>
                  <a:rPr lang="en-GB">
                    <a:noFill/>
                  </a:rPr>
                  <a:t> </a:t>
                </a:r>
              </a:p>
            </p:txBody>
          </p:sp>
        </mc:Fallback>
      </mc:AlternateContent>
    </p:spTree>
    <p:extLst>
      <p:ext uri="{BB962C8B-B14F-4D97-AF65-F5344CB8AC3E}">
        <p14:creationId xmlns:p14="http://schemas.microsoft.com/office/powerpoint/2010/main" val="12023187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0A2C7251-5365-6E5B-707C-317749BB8AF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218</a:t>
            </a:fld>
            <a:endParaRPr lang="en-GB" spc="80" noProof="0" dirty="0"/>
          </a:p>
        </p:txBody>
      </p:sp>
      <p:sp>
        <p:nvSpPr>
          <p:cNvPr id="5" name="TextBox 19">
            <a:extLst>
              <a:ext uri="{FF2B5EF4-FFF2-40B4-BE49-F238E27FC236}">
                <a16:creationId xmlns:a16="http://schemas.microsoft.com/office/drawing/2014/main" id="{3EA6724B-2B4A-53C5-2ED0-D2C34F41259C}"/>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noProof="0" dirty="0">
                <a:latin typeface="Arial" panose="020B0604020202020204" pitchFamily="34" charset="0"/>
                <a:cs typeface="Arial" panose="020B0604020202020204" pitchFamily="34" charset="0"/>
              </a:rPr>
              <a:t>Energy for producing food per person per day</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75D47093-E725-374F-13DF-76E4F8E5524A}"/>
                  </a:ext>
                </a:extLst>
              </p:cNvPr>
              <p:cNvSpPr txBox="1"/>
              <p:nvPr/>
            </p:nvSpPr>
            <p:spPr>
              <a:xfrm>
                <a:off x="560729" y="1201130"/>
                <a:ext cx="9571610" cy="5401479"/>
              </a:xfrm>
              <a:prstGeom prst="rect">
                <a:avLst/>
              </a:prstGeom>
              <a:noFill/>
            </p:spPr>
            <p:txBody>
              <a:bodyPr wrap="square">
                <a:spAutoFit/>
              </a:bodyPr>
              <a:lstStyle/>
              <a:p>
                <a:pPr algn="just"/>
                <a:r>
                  <a:rPr lang="en-GB" sz="2000" noProof="0" dirty="0"/>
                  <a:t>We assume a daily diet of 3 kWh per person, consisting of one liter of milk, two eggs, 240 g of beef, with the remainder of the energy intake coming from vegetables.</a:t>
                </a:r>
              </a:p>
              <a:p>
                <a:pPr algn="just"/>
                <a:endParaRPr lang="en-GB" sz="1000" noProof="0" dirty="0"/>
              </a:p>
              <a:p>
                <a:pPr algn="just"/>
                <a:endParaRPr lang="en-GB" sz="1000" noProof="0" dirty="0"/>
              </a:p>
              <a:p>
                <a:pPr algn="just"/>
                <a:r>
                  <a:rPr lang="en-GB" sz="2000" noProof="0" dirty="0"/>
                  <a:t>Since the energy contained in the milk, eggs, and beef in this diet is equal to:</a:t>
                </a:r>
              </a:p>
              <a:p>
                <a:pPr marL="514350" indent="-514350" algn="just">
                  <a:buAutoNum type="romanLcParenBoth"/>
                </a:pPr>
                <a:endParaRPr lang="en-GB" sz="1000" noProof="0" dirty="0"/>
              </a:p>
              <a:p>
                <a:pPr algn="just">
                  <a:buClr>
                    <a:schemeClr val="bg1"/>
                  </a:buClr>
                </a:pPr>
                <a:r>
                  <a:rPr lang="en-GB" sz="2000" noProof="0" dirty="0"/>
                  <a:t>0.78 + (2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0.09) + 0.70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1.7 kWh/pers/d,</a:t>
                </a:r>
              </a:p>
              <a:p>
                <a:pPr marL="514350" indent="-514350" algn="just">
                  <a:buAutoNum type="romanLcParenBoth"/>
                </a:pPr>
                <a:endParaRPr lang="en-GB" sz="1000" noProof="0" dirty="0"/>
              </a:p>
              <a:p>
                <a:pPr algn="just"/>
                <a:r>
                  <a:rPr lang="en-GB" sz="2000" noProof="0" dirty="0"/>
                  <a:t>we have that energy intake from vegetables is therefore equal to:</a:t>
                </a:r>
              </a:p>
              <a:p>
                <a:pPr algn="just"/>
                <a:endParaRPr lang="en-GB" sz="1000" noProof="0" dirty="0"/>
              </a:p>
              <a:p>
                <a:pPr algn="just">
                  <a:buClr>
                    <a:schemeClr val="bg1"/>
                  </a:buClr>
                </a:pPr>
                <a:r>
                  <a:rPr lang="en-GB" sz="2000" noProof="0" dirty="0"/>
                  <a:t>3 </a:t>
                </a:r>
                <a14:m>
                  <m:oMath xmlns:m="http://schemas.openxmlformats.org/officeDocument/2006/math">
                    <m:r>
                      <a:rPr lang="en-GB" sz="2000" i="1" noProof="0" smtClean="0">
                        <a:latin typeface="Cambria Math" panose="02040503050406030204" pitchFamily="18" charset="0"/>
                      </a:rPr>
                      <m:t>−</m:t>
                    </m:r>
                  </m:oMath>
                </a14:m>
                <a:r>
                  <a:rPr lang="en-GB" sz="2000" noProof="0" dirty="0"/>
                  <a:t> 1.7 = 1.3 kWh/pers/d.</a:t>
                </a:r>
              </a:p>
              <a:p>
                <a:pPr algn="just"/>
                <a:endParaRPr lang="en-GB" sz="1000" noProof="0" dirty="0"/>
              </a:p>
              <a:p>
                <a:pPr algn="just"/>
                <a:r>
                  <a:rPr lang="en-GB" sz="2000" noProof="0" dirty="0"/>
                  <a:t>Using the values from the previous exercises, the total energy cost of producing all the food per person per day is equal to:</a:t>
                </a:r>
              </a:p>
              <a:p>
                <a:pPr algn="just"/>
                <a:endParaRPr lang="en-GB" sz="500" noProof="0" dirty="0"/>
              </a:p>
              <a:p>
                <a:pPr algn="just"/>
                <a:r>
                  <a:rPr lang="en-GB" sz="2000" noProof="0" dirty="0"/>
                  <a:t>1.3 + (2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0.46) + 8.4 + 1.3 </a:t>
                </a:r>
                <a14:m>
                  <m:oMath xmlns:m="http://schemas.openxmlformats.org/officeDocument/2006/math">
                    <m:r>
                      <a:rPr lang="en-GB" sz="2000" i="1" noProof="0">
                        <a:latin typeface="Cambria Math" panose="02040503050406030204" pitchFamily="18" charset="0"/>
                        <a:ea typeface="Cambria Math" panose="02040503050406030204" pitchFamily="18" charset="0"/>
                      </a:rPr>
                      <m:t>≈</m:t>
                    </m:r>
                  </m:oMath>
                </a14:m>
                <a:r>
                  <a:rPr lang="en-GB" sz="2000" noProof="0" dirty="0"/>
                  <a:t> 12 kWh/pers/d.</a:t>
                </a:r>
              </a:p>
              <a:p>
                <a:pPr algn="just"/>
                <a:endParaRPr lang="en-GB" sz="2000" noProof="0" dirty="0"/>
              </a:p>
              <a:p>
                <a:pPr algn="just"/>
                <a:r>
                  <a:rPr lang="en-GB" sz="2000" noProof="0" dirty="0"/>
                  <a:t>Additionally, we can add the energy required for fertilizers (2 kWh/pers/d) and the energy used by farm vehicles, machinery, heating (greenhouses), lighting, ventilation, and refrigeration (1 kWh/pers/d).</a:t>
                </a:r>
              </a:p>
            </p:txBody>
          </p:sp>
        </mc:Choice>
        <mc:Fallback xmlns="">
          <p:sp>
            <p:nvSpPr>
              <p:cNvPr id="8" name="ZoneTexte 7">
                <a:extLst>
                  <a:ext uri="{FF2B5EF4-FFF2-40B4-BE49-F238E27FC236}">
                    <a16:creationId xmlns:a16="http://schemas.microsoft.com/office/drawing/2014/main" id="{75D47093-E725-374F-13DF-76E4F8E5524A}"/>
                  </a:ext>
                </a:extLst>
              </p:cNvPr>
              <p:cNvSpPr txBox="1">
                <a:spLocks noRot="1" noChangeAspect="1" noMove="1" noResize="1" noEditPoints="1" noAdjustHandles="1" noChangeArrowheads="1" noChangeShapeType="1" noTextEdit="1"/>
              </p:cNvSpPr>
              <p:nvPr/>
            </p:nvSpPr>
            <p:spPr>
              <a:xfrm>
                <a:off x="560729" y="1201130"/>
                <a:ext cx="9571610" cy="5401479"/>
              </a:xfrm>
              <a:prstGeom prst="rect">
                <a:avLst/>
              </a:prstGeom>
              <a:blipFill>
                <a:blip r:embed="rId2"/>
                <a:stretch>
                  <a:fillRect l="-701" t="-451" r="-637" b="-1129"/>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99ADE70E-F529-1347-7512-17E286E67AE8}"/>
              </a:ext>
            </a:extLst>
          </p:cNvPr>
          <p:cNvSpPr txBox="1"/>
          <p:nvPr/>
        </p:nvSpPr>
        <p:spPr>
          <a:xfrm>
            <a:off x="560729" y="6828816"/>
            <a:ext cx="9646526" cy="400110"/>
          </a:xfrm>
          <a:prstGeom prst="rect">
            <a:avLst/>
          </a:prstGeom>
          <a:noFill/>
        </p:spPr>
        <p:txBody>
          <a:bodyPr wrap="square">
            <a:spAutoFit/>
          </a:bodyPr>
          <a:lstStyle/>
          <a:p>
            <a:pPr algn="just"/>
            <a:r>
              <a:rPr lang="en-GB" sz="2000" noProof="0" dirty="0"/>
              <a:t>This brings the total energy </a:t>
            </a:r>
            <a:r>
              <a:rPr lang="en-GB" sz="2000" noProof="0" dirty="0">
                <a:latin typeface="Arial" panose="020B0604020202020204" pitchFamily="34" charset="0"/>
                <a:cs typeface="Arial" panose="020B0604020202020204" pitchFamily="34" charset="0"/>
              </a:rPr>
              <a:t>cost of producing food </a:t>
            </a:r>
            <a:r>
              <a:rPr lang="en-GB" sz="2000" noProof="0" dirty="0"/>
              <a:t>to approximately </a:t>
            </a:r>
            <a:r>
              <a:rPr lang="en-GB" sz="2000" b="1" noProof="0" dirty="0"/>
              <a:t>15 kWh/pers/d</a:t>
            </a:r>
            <a:r>
              <a:rPr lang="en-GB" sz="2000" noProof="0" dirty="0"/>
              <a:t>.</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67EB-D6DB-5CF4-8AB2-FC7C6D01E0C3}"/>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D970DBC9-838E-87BD-55BF-8A1B7AFD29EC}"/>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B8238235-71DC-2BA9-8DE1-1D7A05B868E6}"/>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4F6141B1-13DC-EED6-177B-3AC124BE4CBE}"/>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CCDA0FD1-E004-48F8-D530-36740E701D37}"/>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A5E12D86-B406-29DD-9A12-C16E7691A02A}"/>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DFD75B1A-9BC4-93F7-EB23-44CE46B59D54}"/>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C132E58F-2DF6-34AE-EAB0-1735EAD7148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219</a:t>
            </a:fld>
            <a:endParaRPr lang="en-GB" spc="80" noProof="0" dirty="0"/>
          </a:p>
        </p:txBody>
      </p:sp>
      <p:sp>
        <p:nvSpPr>
          <p:cNvPr id="7" name="Rectangle: Rounded Corners 4">
            <a:extLst>
              <a:ext uri="{FF2B5EF4-FFF2-40B4-BE49-F238E27FC236}">
                <a16:creationId xmlns:a16="http://schemas.microsoft.com/office/drawing/2014/main" id="{A71ED015-535E-AB8F-653B-2F9A67DEDAF9}"/>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02D136A1-460A-358A-F899-7DE90910F2A9}"/>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grpSp>
        <p:nvGrpSpPr>
          <p:cNvPr id="11" name="Groupe 10">
            <a:extLst>
              <a:ext uri="{FF2B5EF4-FFF2-40B4-BE49-F238E27FC236}">
                <a16:creationId xmlns:a16="http://schemas.microsoft.com/office/drawing/2014/main" id="{B5004D39-D35C-AE5A-274E-A540D84D9169}"/>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F4300270-A8BF-BDC4-50D0-4DE7ED8DBABA}"/>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AE36E1ED-177B-5E92-1C62-A3D6AFBF8E44}"/>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07238996-8239-FFC8-99EA-2E99C215D2F7}"/>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240BF12F-3C78-AAA4-E987-8D9220BA434C}"/>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B64BD0B9-194B-20F3-E2C3-4AF83BE6D917}"/>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9E30B265-A352-133B-19D9-3A6CAE2EA221}"/>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FFA7F978-F55C-10E6-11D0-A137E28BF5CB}"/>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4C0152BE-F8A5-E653-D151-A6DDC2D5E12F}"/>
              </a:ext>
            </a:extLst>
          </p:cNvPr>
          <p:cNvSpPr/>
          <p:nvPr/>
        </p:nvSpPr>
        <p:spPr>
          <a:xfrm>
            <a:off x="5573468" y="4830568"/>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DE59D129-47EF-7534-1DF6-6B4E8CFA62B1}"/>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6C575389-AD18-131A-3CA5-B47B0A875E83}"/>
              </a:ext>
            </a:extLst>
          </p:cNvPr>
          <p:cNvSpPr txBox="1"/>
          <p:nvPr/>
        </p:nvSpPr>
        <p:spPr>
          <a:xfrm>
            <a:off x="5573468" y="490072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4A1DB55E-D75F-6AED-059F-34E198CCBC2B}"/>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B27DCD08-EAE6-A74E-94EB-4CEEE6485B96}"/>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7C634F69-058A-EE30-C191-0E87C66DAFEF}"/>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36957E1A-BE0D-4ADD-3A9F-AF0550C7FF20}"/>
              </a:ext>
            </a:extLst>
          </p:cNvPr>
          <p:cNvSpPr/>
          <p:nvPr/>
        </p:nvSpPr>
        <p:spPr>
          <a:xfrm>
            <a:off x="5572550" y="4732779"/>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TextBox 22">
            <a:extLst>
              <a:ext uri="{FF2B5EF4-FFF2-40B4-BE49-F238E27FC236}">
                <a16:creationId xmlns:a16="http://schemas.microsoft.com/office/drawing/2014/main" id="{6E38AE81-E4F2-808F-F969-908F1F4118FC}"/>
              </a:ext>
            </a:extLst>
          </p:cNvPr>
          <p:cNvSpPr txBox="1"/>
          <p:nvPr/>
        </p:nvSpPr>
        <p:spPr>
          <a:xfrm>
            <a:off x="5572550" y="4651952"/>
            <a:ext cx="3132417"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 </a:t>
            </a:r>
          </a:p>
        </p:txBody>
      </p:sp>
      <p:grpSp>
        <p:nvGrpSpPr>
          <p:cNvPr id="21" name="Groupe 20">
            <a:extLst>
              <a:ext uri="{FF2B5EF4-FFF2-40B4-BE49-F238E27FC236}">
                <a16:creationId xmlns:a16="http://schemas.microsoft.com/office/drawing/2014/main" id="{7815D8E7-8458-8F9E-A31B-F5D78AA9DB47}"/>
              </a:ext>
            </a:extLst>
          </p:cNvPr>
          <p:cNvGrpSpPr/>
          <p:nvPr/>
        </p:nvGrpSpPr>
        <p:grpSpPr>
          <a:xfrm>
            <a:off x="1985681" y="3729583"/>
            <a:ext cx="3132417" cy="276999"/>
            <a:chOff x="1985682" y="5711227"/>
            <a:chExt cx="3132417" cy="276999"/>
          </a:xfrm>
        </p:grpSpPr>
        <p:sp>
          <p:nvSpPr>
            <p:cNvPr id="23" name="Rectangle: Rounded Corners 4">
              <a:extLst>
                <a:ext uri="{FF2B5EF4-FFF2-40B4-BE49-F238E27FC236}">
                  <a16:creationId xmlns:a16="http://schemas.microsoft.com/office/drawing/2014/main" id="{FB2FF81B-5B3A-F3E5-7204-B79594AAB96A}"/>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0BEAAAD7-A218-7523-D1A1-07D3F5E71515}"/>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Rectangle: Rounded Corners 4">
            <a:extLst>
              <a:ext uri="{FF2B5EF4-FFF2-40B4-BE49-F238E27FC236}">
                <a16:creationId xmlns:a16="http://schemas.microsoft.com/office/drawing/2014/main" id="{A9947DB9-95F6-35A4-0163-FD8CA2B5C4D5}"/>
              </a:ext>
            </a:extLst>
          </p:cNvPr>
          <p:cNvSpPr/>
          <p:nvPr/>
        </p:nvSpPr>
        <p:spPr>
          <a:xfrm>
            <a:off x="5573469" y="4419009"/>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TextBox 8">
            <a:extLst>
              <a:ext uri="{FF2B5EF4-FFF2-40B4-BE49-F238E27FC236}">
                <a16:creationId xmlns:a16="http://schemas.microsoft.com/office/drawing/2014/main" id="{FA8640B8-EA2B-FB74-9A0A-0BEF47F8A648}"/>
              </a:ext>
            </a:extLst>
          </p:cNvPr>
          <p:cNvSpPr txBox="1"/>
          <p:nvPr/>
        </p:nvSpPr>
        <p:spPr>
          <a:xfrm>
            <a:off x="5969407" y="4422254"/>
            <a:ext cx="2340538" cy="276999"/>
          </a:xfrm>
          <a:prstGeom prst="rect">
            <a:avLst/>
          </a:prstGeom>
          <a:noFill/>
        </p:spPr>
        <p:txBody>
          <a:bodyPr wrap="square" rtlCol="0">
            <a:spAutoFit/>
          </a:bodyPr>
          <a:lstStyle/>
          <a:p>
            <a:pPr algn="ctr"/>
            <a:r>
              <a:rPr lang="en-GB" sz="1200" noProof="0" dirty="0"/>
              <a:t>Offshore wind: </a:t>
            </a:r>
            <a:r>
              <a:rPr lang="en-GB" sz="1200" b="1" noProof="0" dirty="0"/>
              <a:t>4.5 kWh/pers/d</a:t>
            </a:r>
          </a:p>
        </p:txBody>
      </p:sp>
      <p:sp>
        <p:nvSpPr>
          <p:cNvPr id="35" name="Rectangle: Rounded Corners 4">
            <a:extLst>
              <a:ext uri="{FF2B5EF4-FFF2-40B4-BE49-F238E27FC236}">
                <a16:creationId xmlns:a16="http://schemas.microsoft.com/office/drawing/2014/main" id="{6B86DF44-913A-415C-116B-BB7E2E755721}"/>
              </a:ext>
            </a:extLst>
          </p:cNvPr>
          <p:cNvSpPr/>
          <p:nvPr/>
        </p:nvSpPr>
        <p:spPr>
          <a:xfrm>
            <a:off x="1985679" y="3588846"/>
            <a:ext cx="3132417" cy="105110"/>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2544DFA9-6D68-E189-62CA-E0147720F8A4}"/>
              </a:ext>
            </a:extLst>
          </p:cNvPr>
          <p:cNvSpPr txBox="1"/>
          <p:nvPr/>
        </p:nvSpPr>
        <p:spPr>
          <a:xfrm>
            <a:off x="952705" y="3508449"/>
            <a:ext cx="5347504" cy="261610"/>
          </a:xfrm>
          <a:prstGeom prst="rect">
            <a:avLst/>
          </a:prstGeom>
          <a:noFill/>
        </p:spPr>
        <p:txBody>
          <a:bodyPr wrap="square">
            <a:spAutoFit/>
          </a:bodyPr>
          <a:lstStyle/>
          <a:p>
            <a:pPr algn="ctr"/>
            <a:r>
              <a:rPr lang="en-GB" sz="1050" noProof="0" dirty="0">
                <a:highlight>
                  <a:srgbClr val="F2DCDB"/>
                </a:highlight>
              </a:rPr>
              <a:t>Appliances: </a:t>
            </a:r>
            <a:r>
              <a:rPr lang="en-GB" sz="1050" b="1" noProof="0" dirty="0">
                <a:highlight>
                  <a:srgbClr val="F2DCDB"/>
                </a:highlight>
              </a:rPr>
              <a:t>2.5 kWh/pers/d</a:t>
            </a:r>
          </a:p>
        </p:txBody>
      </p:sp>
      <p:cxnSp>
        <p:nvCxnSpPr>
          <p:cNvPr id="39" name="Connecteur droit 38">
            <a:extLst>
              <a:ext uri="{FF2B5EF4-FFF2-40B4-BE49-F238E27FC236}">
                <a16:creationId xmlns:a16="http://schemas.microsoft.com/office/drawing/2014/main" id="{4851CFC3-5B00-3AB8-39E5-9287F878FFF1}"/>
              </a:ext>
            </a:extLst>
          </p:cNvPr>
          <p:cNvCxnSpPr>
            <a:cxnSpLocks/>
          </p:cNvCxnSpPr>
          <p:nvPr/>
        </p:nvCxnSpPr>
        <p:spPr>
          <a:xfrm>
            <a:off x="5556250" y="4382940"/>
            <a:ext cx="3148717" cy="0"/>
          </a:xfrm>
          <a:prstGeom prst="line">
            <a:avLst/>
          </a:prstGeom>
          <a:ln w="12700">
            <a:solidFill>
              <a:srgbClr val="9BBB59"/>
            </a:solidFill>
          </a:ln>
        </p:spPr>
        <p:style>
          <a:lnRef idx="1">
            <a:schemeClr val="accent1"/>
          </a:lnRef>
          <a:fillRef idx="0">
            <a:schemeClr val="accent1"/>
          </a:fillRef>
          <a:effectRef idx="0">
            <a:schemeClr val="accent1"/>
          </a:effectRef>
          <a:fontRef idx="minor">
            <a:schemeClr val="tx1"/>
          </a:fontRef>
        </p:style>
      </p:cxnSp>
      <p:sp>
        <p:nvSpPr>
          <p:cNvPr id="34" name="TextBox 22">
            <a:extLst>
              <a:ext uri="{FF2B5EF4-FFF2-40B4-BE49-F238E27FC236}">
                <a16:creationId xmlns:a16="http://schemas.microsoft.com/office/drawing/2014/main" id="{65B732CB-D390-EC8C-B48C-9A4ADBF0FA16}"/>
              </a:ext>
            </a:extLst>
          </p:cNvPr>
          <p:cNvSpPr txBox="1"/>
          <p:nvPr/>
        </p:nvSpPr>
        <p:spPr>
          <a:xfrm>
            <a:off x="5572551" y="4242976"/>
            <a:ext cx="3132416" cy="261610"/>
          </a:xfrm>
          <a:prstGeom prst="rect">
            <a:avLst/>
          </a:prstGeom>
          <a:noFill/>
        </p:spPr>
        <p:txBody>
          <a:bodyPr wrap="square" rtlCol="0">
            <a:spAutoFit/>
          </a:bodyPr>
          <a:lstStyle/>
          <a:p>
            <a:pPr algn="ctr"/>
            <a:r>
              <a:rPr lang="en-GB" sz="1050" noProof="0" dirty="0">
                <a:highlight>
                  <a:srgbClr val="EBF1DE"/>
                </a:highlight>
              </a:rPr>
              <a:t>Waves: </a:t>
            </a:r>
            <a:r>
              <a:rPr lang="en-GB" sz="1050" b="1" noProof="0" dirty="0">
                <a:highlight>
                  <a:srgbClr val="EBF1DE"/>
                </a:highlight>
              </a:rPr>
              <a:t>0.1 kWh/pers/d </a:t>
            </a:r>
          </a:p>
        </p:txBody>
      </p:sp>
      <p:sp>
        <p:nvSpPr>
          <p:cNvPr id="36" name="Rectangle: Rounded Corners 4">
            <a:extLst>
              <a:ext uri="{FF2B5EF4-FFF2-40B4-BE49-F238E27FC236}">
                <a16:creationId xmlns:a16="http://schemas.microsoft.com/office/drawing/2014/main" id="{EEF2E393-41CF-9FBE-5D3E-39945EF9BA74}"/>
              </a:ext>
            </a:extLst>
          </p:cNvPr>
          <p:cNvSpPr/>
          <p:nvPr/>
        </p:nvSpPr>
        <p:spPr>
          <a:xfrm>
            <a:off x="1985679" y="2973767"/>
            <a:ext cx="3132417" cy="563483"/>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8" name="TextBox 16">
            <a:extLst>
              <a:ext uri="{FF2B5EF4-FFF2-40B4-BE49-F238E27FC236}">
                <a16:creationId xmlns:a16="http://schemas.microsoft.com/office/drawing/2014/main" id="{424E863D-4FFA-259C-15C0-456D47A6FF44}"/>
              </a:ext>
            </a:extLst>
          </p:cNvPr>
          <p:cNvSpPr txBox="1"/>
          <p:nvPr/>
        </p:nvSpPr>
        <p:spPr>
          <a:xfrm>
            <a:off x="2212230" y="3074240"/>
            <a:ext cx="2679313" cy="369332"/>
          </a:xfrm>
          <a:prstGeom prst="rect">
            <a:avLst/>
          </a:prstGeom>
          <a:noFill/>
        </p:spPr>
        <p:txBody>
          <a:bodyPr wrap="square" rtlCol="0">
            <a:spAutoFit/>
          </a:bodyPr>
          <a:lstStyle/>
          <a:p>
            <a:pPr algn="ctr"/>
            <a:r>
              <a:rPr lang="en-GB" noProof="0" dirty="0"/>
              <a:t>Food: </a:t>
            </a:r>
            <a:r>
              <a:rPr lang="en-GB" b="1" noProof="0" dirty="0"/>
              <a:t>15 kWh/pers/d</a:t>
            </a:r>
          </a:p>
        </p:txBody>
      </p:sp>
    </p:spTree>
    <p:extLst>
      <p:ext uri="{BB962C8B-B14F-4D97-AF65-F5344CB8AC3E}">
        <p14:creationId xmlns:p14="http://schemas.microsoft.com/office/powerpoint/2010/main" val="67046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4EAA7-8544-59E7-F3F8-235AA250A59C}"/>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A62AA572-25D0-C660-2CE0-8399974EA616}"/>
              </a:ext>
            </a:extLst>
          </p:cNvPr>
          <p:cNvPicPr>
            <a:picLocks noChangeAspect="1"/>
          </p:cNvPicPr>
          <p:nvPr/>
        </p:nvPicPr>
        <p:blipFill>
          <a:blip r:embed="rId2"/>
          <a:stretch>
            <a:fillRect/>
          </a:stretch>
        </p:blipFill>
        <p:spPr>
          <a:xfrm>
            <a:off x="3227193" y="4225612"/>
            <a:ext cx="4239000" cy="3179250"/>
          </a:xfrm>
          <a:prstGeom prst="rect">
            <a:avLst/>
          </a:prstGeom>
        </p:spPr>
      </p:pic>
      <p:sp>
        <p:nvSpPr>
          <p:cNvPr id="2" name="object 3">
            <a:extLst>
              <a:ext uri="{FF2B5EF4-FFF2-40B4-BE49-F238E27FC236}">
                <a16:creationId xmlns:a16="http://schemas.microsoft.com/office/drawing/2014/main" id="{2F7AD385-7146-DF7E-C81B-709C29F9BE1D}"/>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6821021-B30F-C30F-2E8D-D21B9F840C72}"/>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0FB75658-9CB4-3062-D223-E348CEDB1F30}"/>
              </a:ext>
            </a:extLst>
          </p:cNvPr>
          <p:cNvSpPr txBox="1"/>
          <p:nvPr/>
        </p:nvSpPr>
        <p:spPr>
          <a:xfrm>
            <a:off x="1303348" y="3062231"/>
            <a:ext cx="8086691" cy="95414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panose="020B0604020202020204" pitchFamily="34" charset="0"/>
                <a:cs typeface="Arial" panose="020B0604020202020204" pitchFamily="34" charset="0"/>
              </a:rPr>
              <a:t>Chapter 02 – U</a:t>
            </a:r>
            <a:r>
              <a:rPr lang="en-GB" sz="2800" b="1" noProof="0" dirty="0">
                <a:latin typeface="Arial" panose="020B0604020202020204" pitchFamily="34" charset="0"/>
                <a:cs typeface="Arial" panose="020B0604020202020204" pitchFamily="34" charset="0"/>
              </a:rPr>
              <a:t>nits, grades, and performance metrics of energy</a:t>
            </a:r>
            <a:r>
              <a:rPr lang="en-GB" sz="2800" b="1" noProof="0" dirty="0">
                <a:solidFill>
                  <a:srgbClr val="333333"/>
                </a:solidFill>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B02E5C6B-BFA7-5B13-3BC5-B2EDD198C945}"/>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34B3983B-4700-014B-C54B-C83E27376FE0}"/>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5" name="Groupe 4">
            <a:extLst>
              <a:ext uri="{FF2B5EF4-FFF2-40B4-BE49-F238E27FC236}">
                <a16:creationId xmlns:a16="http://schemas.microsoft.com/office/drawing/2014/main" id="{3B9841C5-1559-42B5-D178-5B31F5C1F061}"/>
              </a:ext>
            </a:extLst>
          </p:cNvPr>
          <p:cNvGrpSpPr/>
          <p:nvPr/>
        </p:nvGrpSpPr>
        <p:grpSpPr>
          <a:xfrm>
            <a:off x="3079710" y="4225612"/>
            <a:ext cx="4533968" cy="3408214"/>
            <a:chOff x="3079710" y="4112752"/>
            <a:chExt cx="4533968" cy="3408214"/>
          </a:xfrm>
        </p:grpSpPr>
        <p:sp>
          <p:nvSpPr>
            <p:cNvPr id="6" name="TextBox 4">
              <a:extLst>
                <a:ext uri="{FF2B5EF4-FFF2-40B4-BE49-F238E27FC236}">
                  <a16:creationId xmlns:a16="http://schemas.microsoft.com/office/drawing/2014/main" id="{474ECDE8-2D16-8963-9F1F-E347E3782FC5}"/>
                </a:ext>
              </a:extLst>
            </p:cNvPr>
            <p:cNvSpPr txBox="1"/>
            <p:nvPr/>
          </p:nvSpPr>
          <p:spPr>
            <a:xfrm>
              <a:off x="3079710" y="7305522"/>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generated with the AI tool Grok.</a:t>
              </a:r>
            </a:p>
          </p:txBody>
        </p:sp>
        <p:sp>
          <p:nvSpPr>
            <p:cNvPr id="10" name="Rectangle 9">
              <a:extLst>
                <a:ext uri="{FF2B5EF4-FFF2-40B4-BE49-F238E27FC236}">
                  <a16:creationId xmlns:a16="http://schemas.microsoft.com/office/drawing/2014/main" id="{6E010C8B-B94F-8E75-F905-B10F86F67A2A}"/>
                </a:ext>
              </a:extLst>
            </p:cNvPr>
            <p:cNvSpPr/>
            <p:nvPr/>
          </p:nvSpPr>
          <p:spPr>
            <a:xfrm>
              <a:off x="3227192" y="4112752"/>
              <a:ext cx="4239001" cy="317925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7106867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6B5B9EA-0280-EA1D-CF45-018E8CF1025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220</a:t>
            </a:fld>
            <a:endParaRPr lang="en-GB" spc="80" noProof="0" dirty="0"/>
          </a:p>
        </p:txBody>
      </p:sp>
      <p:sp>
        <p:nvSpPr>
          <p:cNvPr id="4" name="ZoneTexte 3">
            <a:extLst>
              <a:ext uri="{FF2B5EF4-FFF2-40B4-BE49-F238E27FC236}">
                <a16:creationId xmlns:a16="http://schemas.microsoft.com/office/drawing/2014/main" id="{A0989228-4689-A2B6-BD34-50E06922841E}"/>
              </a:ext>
            </a:extLst>
          </p:cNvPr>
          <p:cNvSpPr txBox="1"/>
          <p:nvPr/>
        </p:nvSpPr>
        <p:spPr>
          <a:xfrm>
            <a:off x="560729" y="1459705"/>
            <a:ext cx="9571610" cy="1323439"/>
          </a:xfrm>
          <a:prstGeom prst="rect">
            <a:avLst/>
          </a:prstGeom>
          <a:noFill/>
        </p:spPr>
        <p:txBody>
          <a:bodyPr wrap="square">
            <a:spAutoFit/>
          </a:bodyPr>
          <a:lstStyle/>
          <a:p>
            <a:pPr algn="just"/>
            <a:r>
              <a:rPr lang="en-GB" sz="2000" noProof="0" dirty="0"/>
              <a:t>Calculate the percentage of Wallonia's land area required to feed its inhabitants, assuming that 50% of the population is vegetarian and the other 50% consumes only beef. Wallonia has an area of 16,569 km² and a population of 3.7 million people.</a:t>
            </a:r>
          </a:p>
        </p:txBody>
      </p:sp>
      <p:sp>
        <p:nvSpPr>
          <p:cNvPr id="5" name="TextBox 19">
            <a:extLst>
              <a:ext uri="{FF2B5EF4-FFF2-40B4-BE49-F238E27FC236}">
                <a16:creationId xmlns:a16="http://schemas.microsoft.com/office/drawing/2014/main" id="{1C5220E1-002C-3D85-9435-2C004C6E7DA2}"/>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Exercise 4:</a:t>
            </a:r>
          </a:p>
        </p:txBody>
      </p:sp>
      <p:sp>
        <p:nvSpPr>
          <p:cNvPr id="6" name="ZoneTexte 5">
            <a:extLst>
              <a:ext uri="{FF2B5EF4-FFF2-40B4-BE49-F238E27FC236}">
                <a16:creationId xmlns:a16="http://schemas.microsoft.com/office/drawing/2014/main" id="{C693BEA7-287A-2E5E-AE61-93194D7AA7B3}"/>
              </a:ext>
            </a:extLst>
          </p:cNvPr>
          <p:cNvSpPr txBox="1"/>
          <p:nvPr/>
        </p:nvSpPr>
        <p:spPr>
          <a:xfrm>
            <a:off x="560728" y="2934491"/>
            <a:ext cx="4785971" cy="3939540"/>
          </a:xfrm>
          <a:prstGeom prst="rect">
            <a:avLst/>
          </a:prstGeom>
          <a:noFill/>
        </p:spPr>
        <p:txBody>
          <a:bodyPr wrap="square">
            <a:spAutoFit/>
          </a:bodyPr>
          <a:lstStyle/>
          <a:p>
            <a:pPr algn="just"/>
            <a:r>
              <a:rPr lang="en-GB" sz="2000" noProof="0" dirty="0"/>
              <a:t>We assume each person requires 2,600 Calories per day. </a:t>
            </a:r>
            <a:r>
              <a:rPr lang="en-GB" sz="2000" noProof="0" dirty="0">
                <a:solidFill>
                  <a:srgbClr val="0D0D0D"/>
                </a:solidFill>
                <a:latin typeface="Arial" panose="020B0604020202020204" pitchFamily="34" charset="0"/>
                <a:cs typeface="Arial" panose="020B0604020202020204" pitchFamily="34" charset="0"/>
              </a:rPr>
              <a:t>T</a:t>
            </a:r>
            <a:r>
              <a:rPr lang="en-GB" sz="2000" b="0" i="0" noProof="0" dirty="0">
                <a:solidFill>
                  <a:srgbClr val="0D0D0D"/>
                </a:solidFill>
                <a:effectLst/>
                <a:latin typeface="Arial" panose="020B0604020202020204" pitchFamily="34" charset="0"/>
                <a:cs typeface="Arial" panose="020B0604020202020204" pitchFamily="34" charset="0"/>
              </a:rPr>
              <a:t>he weight of a cow at birth is equal to 0 kg and grows linearly with time to reach 450 kg on the 1,000</a:t>
            </a:r>
            <a:r>
              <a:rPr lang="en-GB" sz="2000" b="0" i="0" baseline="30000" noProof="0" dirty="0">
                <a:solidFill>
                  <a:srgbClr val="0D0D0D"/>
                </a:solidFill>
                <a:effectLst/>
                <a:latin typeface="Arial" panose="020B0604020202020204" pitchFamily="34" charset="0"/>
                <a:cs typeface="Arial" panose="020B0604020202020204" pitchFamily="34" charset="0"/>
              </a:rPr>
              <a:t>th</a:t>
            </a:r>
            <a:r>
              <a:rPr lang="en-GB" sz="2000" b="0" i="0" noProof="0" dirty="0">
                <a:solidFill>
                  <a:srgbClr val="0D0D0D"/>
                </a:solidFill>
                <a:effectLst/>
                <a:latin typeface="Arial" panose="020B0604020202020204" pitchFamily="34" charset="0"/>
                <a:cs typeface="Arial" panose="020B0604020202020204" pitchFamily="34" charset="0"/>
              </a:rPr>
              <a:t> day, the day of its slaughter. </a:t>
            </a:r>
            <a:r>
              <a:rPr lang="en-GB" sz="2000" noProof="0" dirty="0">
                <a:solidFill>
                  <a:srgbClr val="0D0D0D"/>
                </a:solidFill>
                <a:latin typeface="Arial" panose="020B0604020202020204" pitchFamily="34" charset="0"/>
                <a:cs typeface="Arial" panose="020B0604020202020204" pitchFamily="34" charset="0"/>
              </a:rPr>
              <a:t>The c</a:t>
            </a:r>
            <a:r>
              <a:rPr lang="en-GB" sz="2000" noProof="0" dirty="0">
                <a:solidFill>
                  <a:schemeClr val="tx1"/>
                </a:solidFill>
                <a:latin typeface="Arial" panose="020B0604020202020204" pitchFamily="34" charset="0"/>
                <a:cs typeface="Arial" panose="020B0604020202020204" pitchFamily="34" charset="0"/>
              </a:rPr>
              <a:t>ow has a similar energy requirement per kilogram as a 65 kg human, estimated at 3 kWh/d. </a:t>
            </a:r>
            <a:r>
              <a:rPr lang="en-GB" sz="2000" noProof="0" dirty="0">
                <a:latin typeface="Arial" panose="020B0604020202020204" pitchFamily="34" charset="0"/>
                <a:cs typeface="Arial" panose="020B0604020202020204" pitchFamily="34" charset="0"/>
              </a:rPr>
              <a:t>Additionally, the</a:t>
            </a:r>
            <a:r>
              <a:rPr lang="en-GB" sz="2000" noProof="0" dirty="0">
                <a:solidFill>
                  <a:schemeClr val="tx1"/>
                </a:solidFill>
                <a:latin typeface="Arial" panose="020B0604020202020204" pitchFamily="34" charset="0"/>
                <a:cs typeface="Arial" panose="020B0604020202020204" pitchFamily="34" charset="0"/>
              </a:rPr>
              <a:t> cow is 66% meat and </a:t>
            </a:r>
            <a:r>
              <a:rPr lang="en-GB" sz="2000" noProof="0" dirty="0"/>
              <a:t>there are </a:t>
            </a:r>
            <a:r>
              <a:rPr lang="en-GB" sz="2000" noProof="0" dirty="0">
                <a:solidFill>
                  <a:schemeClr val="tx1"/>
                </a:solidFill>
                <a:latin typeface="Arial" panose="020B0604020202020204" pitchFamily="34" charset="0"/>
                <a:cs typeface="Arial" panose="020B0604020202020204" pitchFamily="34" charset="0"/>
              </a:rPr>
              <a:t>2,500 Calories per kilogram of beef.</a:t>
            </a:r>
          </a:p>
          <a:p>
            <a:pPr algn="just"/>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noProof="0" dirty="0"/>
              <a:t>Moreover, plants used as vegetables store solar energy at a rate of 0.2 W/m².</a:t>
            </a:r>
          </a:p>
        </p:txBody>
      </p:sp>
      <p:grpSp>
        <p:nvGrpSpPr>
          <p:cNvPr id="9" name="Groupe 8">
            <a:extLst>
              <a:ext uri="{FF2B5EF4-FFF2-40B4-BE49-F238E27FC236}">
                <a16:creationId xmlns:a16="http://schemas.microsoft.com/office/drawing/2014/main" id="{948D57BF-3FB9-8276-019E-CE9626B891A7}"/>
              </a:ext>
            </a:extLst>
          </p:cNvPr>
          <p:cNvGrpSpPr/>
          <p:nvPr/>
        </p:nvGrpSpPr>
        <p:grpSpPr>
          <a:xfrm>
            <a:off x="6025792" y="3110651"/>
            <a:ext cx="3780321" cy="3289496"/>
            <a:chOff x="5910059" y="2940527"/>
            <a:chExt cx="3780321" cy="3289496"/>
          </a:xfrm>
        </p:grpSpPr>
        <p:pic>
          <p:nvPicPr>
            <p:cNvPr id="3074" name="Picture 2" descr="undefined">
              <a:extLst>
                <a:ext uri="{FF2B5EF4-FFF2-40B4-BE49-F238E27FC236}">
                  <a16:creationId xmlns:a16="http://schemas.microsoft.com/office/drawing/2014/main" id="{EC6CBFEB-97E9-ECD9-9F82-7E0980CCD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059" y="2940527"/>
              <a:ext cx="3780321" cy="32894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C117DF1-A204-359A-968D-3BE379D86DA7}"/>
                </a:ext>
              </a:extLst>
            </p:cNvPr>
            <p:cNvSpPr/>
            <p:nvPr/>
          </p:nvSpPr>
          <p:spPr>
            <a:xfrm>
              <a:off x="5910059" y="2940527"/>
              <a:ext cx="3780321" cy="328949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1" name="ZoneTexte 10">
            <a:extLst>
              <a:ext uri="{FF2B5EF4-FFF2-40B4-BE49-F238E27FC236}">
                <a16:creationId xmlns:a16="http://schemas.microsoft.com/office/drawing/2014/main" id="{49C6EB79-06BD-4D6B-6FBE-0A9FF5676C41}"/>
              </a:ext>
            </a:extLst>
          </p:cNvPr>
          <p:cNvSpPr txBox="1"/>
          <p:nvPr/>
        </p:nvSpPr>
        <p:spPr>
          <a:xfrm>
            <a:off x="6025792" y="6475179"/>
            <a:ext cx="3780321" cy="307777"/>
          </a:xfrm>
          <a:prstGeom prst="rect">
            <a:avLst/>
          </a:prstGeom>
          <a:noFill/>
        </p:spPr>
        <p:txBody>
          <a:bodyPr wrap="square" rtlCol="0">
            <a:spAutoFit/>
          </a:bodyPr>
          <a:lstStyle/>
          <a:p>
            <a:pPr algn="ctr"/>
            <a:r>
              <a:rPr lang="en-GB" sz="1400" b="0" i="1" noProof="0" dirty="0">
                <a:solidFill>
                  <a:srgbClr val="0D0D0D"/>
                </a:solidFill>
                <a:effectLst/>
                <a:latin typeface="Arial" panose="020B0604020202020204" pitchFamily="34" charset="0"/>
                <a:cs typeface="Arial" panose="020B0604020202020204" pitchFamily="34" charset="0"/>
              </a:rPr>
              <a:t>Location of Wallonia in Belgium</a:t>
            </a:r>
            <a:r>
              <a:rPr lang="en-GB" sz="1400" i="1" noProof="0" dirty="0"/>
              <a:t>.</a:t>
            </a:r>
          </a:p>
        </p:txBody>
      </p:sp>
    </p:spTree>
    <p:extLst>
      <p:ext uri="{BB962C8B-B14F-4D97-AF65-F5344CB8AC3E}">
        <p14:creationId xmlns:p14="http://schemas.microsoft.com/office/powerpoint/2010/main" val="30095385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0F36232-40D2-CB56-97D5-F5604898C767}"/>
                  </a:ext>
                </a:extLst>
              </p:cNvPr>
              <p:cNvSpPr txBox="1"/>
              <p:nvPr/>
            </p:nvSpPr>
            <p:spPr>
              <a:xfrm>
                <a:off x="560895" y="2493775"/>
                <a:ext cx="9571610" cy="3461460"/>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A person needs 2,600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4,184 = 10,878,400 J/d and 1 m² of land area produces 0.2 </a:t>
                </a:r>
                <a14:m>
                  <m:oMath xmlns:m="http://schemas.openxmlformats.org/officeDocument/2006/math">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3,600 </a:t>
                </a:r>
                <a14:m>
                  <m:oMath xmlns:m="http://schemas.openxmlformats.org/officeDocument/2006/math">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24 = 17,280 J in the form of biomass per day. Therefore, the surface area needed for 1 vegetarian is equal to:</a:t>
                </a:r>
              </a:p>
              <a:p>
                <a:pPr algn="just"/>
                <a:endParaRPr lang="en-GB" sz="1000" i="1"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10,878,400</m:t>
                          </m:r>
                        </m:num>
                        <m:den>
                          <m:r>
                            <m:rPr>
                              <m:nor/>
                            </m:rPr>
                            <a:rPr lang="en-GB" sz="2000" b="0" i="0" noProof="0" smtClean="0">
                              <a:latin typeface="+mj-lt"/>
                              <a:cs typeface="Arial" panose="020B0604020202020204" pitchFamily="34" charset="0"/>
                            </a:rPr>
                            <m:t>17,</m:t>
                          </m:r>
                          <m:r>
                            <m:rPr>
                              <m:nor/>
                            </m:rPr>
                            <a:rPr lang="en-GB" sz="2000" b="0" i="0" noProof="0" smtClean="0">
                              <a:latin typeface="Arial" panose="020B0604020202020204" pitchFamily="34" charset="0"/>
                              <a:cs typeface="Arial" panose="020B0604020202020204" pitchFamily="34" charset="0"/>
                            </a:rPr>
                            <m:t>280</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630</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².</m:t>
                      </m:r>
                    </m:oMath>
                  </m:oMathPara>
                </a14:m>
                <a:endParaRPr lang="en-GB" sz="2000" noProof="0" dirty="0">
                  <a:latin typeface="Arial" panose="020B0604020202020204" pitchFamily="34" charset="0"/>
                  <a:cs typeface="Arial" panose="020B0604020202020204" pitchFamily="34" charset="0"/>
                </a:endParaRPr>
              </a:p>
              <a:p>
                <a:pPr algn="just"/>
                <a:endParaRPr lang="en-GB" sz="2000" b="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To feed the </a:t>
                </a:r>
                <a14:m>
                  <m:oMath xmlns:m="http://schemas.openxmlformats.org/officeDocument/2006/math">
                    <m:f>
                      <m:fPr>
                        <m:type m:val="lin"/>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3.7</m:t>
                        </m:r>
                      </m:num>
                      <m:den>
                        <m:r>
                          <m:rPr>
                            <m:nor/>
                          </m:rPr>
                          <a:rPr lang="en-GB" sz="2000" b="0" i="0" noProof="0" smtClean="0">
                            <a:latin typeface="Arial" panose="020B0604020202020204" pitchFamily="34" charset="0"/>
                            <a:cs typeface="Arial" panose="020B0604020202020204" pitchFamily="34" charset="0"/>
                          </a:rPr>
                          <m:t>2</m:t>
                        </m:r>
                      </m:den>
                    </m:f>
                  </m:oMath>
                </a14:m>
                <a:r>
                  <a:rPr lang="en-GB" sz="2000" noProof="0" dirty="0">
                    <a:latin typeface="Arial" panose="020B0604020202020204" pitchFamily="34" charset="0"/>
                    <a:cs typeface="Arial" panose="020B0604020202020204" pitchFamily="34" charset="0"/>
                  </a:rPr>
                  <a:t> = 1.85 million vegetarians in Wallonia, we need a surface equal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630 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 1.85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10</m:t>
                          </m:r>
                          <m:r>
                            <m:rPr>
                              <m:nor/>
                            </m:rPr>
                            <a:rPr lang="en-GB" sz="2000" baseline="30000" noProof="0">
                              <a:latin typeface="Arial" panose="020B0604020202020204" pitchFamily="34" charset="0"/>
                              <a:cs typeface="Arial" panose="020B0604020202020204" pitchFamily="34" charset="0"/>
                            </a:rPr>
                            <m:t>6</m:t>
                          </m:r>
                        </m:num>
                        <m:den>
                          <m:r>
                            <m:rPr>
                              <m:nor/>
                            </m:rPr>
                            <a:rPr lang="en-GB" sz="2000" noProof="0" smtClean="0">
                              <a:latin typeface="Arial" panose="020B0604020202020204" pitchFamily="34" charset="0"/>
                              <a:cs typeface="Arial" panose="020B0604020202020204" pitchFamily="34" charset="0"/>
                            </a:rPr>
                            <m:t>10</m:t>
                          </m:r>
                          <m:r>
                            <m:rPr>
                              <m:nor/>
                            </m:rPr>
                            <a:rPr lang="en-GB" sz="2000" baseline="30000" noProof="0" smtClean="0">
                              <a:latin typeface="Arial" panose="020B0604020202020204" pitchFamily="34" charset="0"/>
                              <a:cs typeface="Arial" panose="020B0604020202020204" pitchFamily="34" charset="0"/>
                            </a:rPr>
                            <m:t>6</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1,166 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40F36232-40D2-CB56-97D5-F5604898C767}"/>
                  </a:ext>
                </a:extLst>
              </p:cNvPr>
              <p:cNvSpPr txBox="1">
                <a:spLocks noRot="1" noChangeAspect="1" noMove="1" noResize="1" noEditPoints="1" noAdjustHandles="1" noChangeArrowheads="1" noChangeShapeType="1" noTextEdit="1"/>
              </p:cNvSpPr>
              <p:nvPr/>
            </p:nvSpPr>
            <p:spPr>
              <a:xfrm>
                <a:off x="560895" y="2493775"/>
                <a:ext cx="9571610" cy="3461460"/>
              </a:xfrm>
              <a:prstGeom prst="rect">
                <a:avLst/>
              </a:prstGeom>
              <a:blipFill>
                <a:blip r:embed="rId2"/>
                <a:stretch>
                  <a:fillRect l="-637" t="-704" r="-701"/>
                </a:stretch>
              </a:blipFill>
            </p:spPr>
            <p:txBody>
              <a:bodyPr/>
              <a:lstStyle/>
              <a:p>
                <a:r>
                  <a:rPr lang="en-GB">
                    <a:noFill/>
                  </a:rPr>
                  <a:t> </a:t>
                </a:r>
              </a:p>
            </p:txBody>
          </p:sp>
        </mc:Fallback>
      </mc:AlternateContent>
      <p:sp>
        <p:nvSpPr>
          <p:cNvPr id="2" name="TextBox 19">
            <a:extLst>
              <a:ext uri="{FF2B5EF4-FFF2-40B4-BE49-F238E27FC236}">
                <a16:creationId xmlns:a16="http://schemas.microsoft.com/office/drawing/2014/main" id="{DF0403D3-02B1-6EC6-02D9-CD61FBF1FF1D}"/>
              </a:ext>
            </a:extLst>
          </p:cNvPr>
          <p:cNvSpPr txBox="1"/>
          <p:nvPr/>
        </p:nvSpPr>
        <p:spPr>
          <a:xfrm>
            <a:off x="560729" y="358228"/>
            <a:ext cx="9353879" cy="491994"/>
          </a:xfrm>
          <a:prstGeom prst="rect">
            <a:avLst/>
          </a:prstGeom>
          <a:noFill/>
        </p:spPr>
        <p:txBody>
          <a:bodyPr wrap="square">
            <a:spAutoFit/>
          </a:bodyPr>
          <a:lstStyle/>
          <a:p>
            <a:pPr marL="12700" marR="5080">
              <a:lnSpc>
                <a:spcPct val="119200"/>
              </a:lnSpc>
              <a:spcBef>
                <a:spcPts val="90"/>
              </a:spcBef>
              <a:tabLst>
                <a:tab pos="1654810" algn="l"/>
              </a:tabLst>
            </a:pPr>
            <a:r>
              <a:rPr lang="en-GB" sz="2400" b="1" u="sng" noProof="0" dirty="0">
                <a:latin typeface="Arial" panose="020B0604020202020204" pitchFamily="34" charset="0"/>
                <a:cs typeface="Arial" panose="020B0604020202020204" pitchFamily="34" charset="0"/>
              </a:rPr>
              <a:t>Solution:</a:t>
            </a:r>
          </a:p>
        </p:txBody>
      </p:sp>
      <p:sp>
        <p:nvSpPr>
          <p:cNvPr id="3" name="Slide Number Placeholder 6">
            <a:extLst>
              <a:ext uri="{FF2B5EF4-FFF2-40B4-BE49-F238E27FC236}">
                <a16:creationId xmlns:a16="http://schemas.microsoft.com/office/drawing/2014/main" id="{D1A3634A-19E7-D8DB-5EBA-E27478BF304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221</a:t>
            </a:fld>
            <a:endParaRPr lang="en-GB" spc="80" noProof="0" dirty="0"/>
          </a:p>
        </p:txBody>
      </p:sp>
    </p:spTree>
    <p:extLst>
      <p:ext uri="{BB962C8B-B14F-4D97-AF65-F5344CB8AC3E}">
        <p14:creationId xmlns:p14="http://schemas.microsoft.com/office/powerpoint/2010/main" val="28103490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FC479FE-9185-6620-37E6-87293819F9A5}"/>
                  </a:ext>
                </a:extLst>
              </p:cNvPr>
              <p:cNvSpPr txBox="1"/>
              <p:nvPr/>
            </p:nvSpPr>
            <p:spPr>
              <a:xfrm>
                <a:off x="560729" y="1179166"/>
                <a:ext cx="9571610" cy="580800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carnivorous person needs to eat 2,600 / 2,500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 kg of meat per day, which is equivalent to 1 / 0.66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1.5 kg of beef.</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Assuming the weight of a cow at birth is equal to 0 kg and that its weight growths linearly with time, it means that for ensuring the 1.5 kg of beef per day, we need to “feed” everyday:</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 </a:t>
                </a:r>
                <a14:m>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1.5 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1,000</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0"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750 kg of cows.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effectLst/>
                    <a:latin typeface="+mj-lt"/>
                  </a:rPr>
                  <a:t>Since cows are vegetarian and have per kg the same energy requirements as humans, the surface of cultivable land required for feeding the carnivorous population of Wallonia is equal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750</m:t>
                          </m:r>
                        </m:num>
                        <m:den>
                          <m:r>
                            <m:rPr>
                              <m:nor/>
                            </m:rPr>
                            <a:rPr lang="en-GB" sz="2000" b="0" i="0" noProof="0" smtClean="0">
                              <a:latin typeface="Arial" panose="020B0604020202020204" pitchFamily="34" charset="0"/>
                              <a:cs typeface="Arial" panose="020B0604020202020204" pitchFamily="34" charset="0"/>
                            </a:rPr>
                            <m:t>65</m:t>
                          </m:r>
                        </m:den>
                      </m:f>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1,166</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13</m:t>
                      </m:r>
                      <m:r>
                        <m:rPr>
                          <m:nor/>
                        </m:rPr>
                        <a:rPr lang="en-GB" sz="200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454</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km</m:t>
                      </m:r>
                      <m:r>
                        <m:rPr>
                          <m:nor/>
                        </m:rPr>
                        <a:rPr lang="en-GB" sz="2000" noProof="0" smtClean="0">
                          <a:latin typeface="Arial" panose="020B0604020202020204" pitchFamily="34" charset="0"/>
                          <a:cs typeface="Arial" panose="020B0604020202020204" pitchFamily="34" charset="0"/>
                        </a:rPr>
                        <m:t>².</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solidFill>
                      <a:schemeClr val="tx1"/>
                    </a:solidFill>
                    <a:effectLst/>
                    <a:latin typeface="+mj-lt"/>
                  </a:rPr>
                  <a:t>The land required for feeding the Walloon population is therefore equal to </a:t>
                </a:r>
                <a14:m>
                  <m:oMath xmlns:m="http://schemas.openxmlformats.org/officeDocument/2006/math">
                    <m:r>
                      <m:rPr>
                        <m:nor/>
                      </m:rPr>
                      <a:rPr lang="en-GB" sz="2000" b="0" i="0" noProof="0" smtClean="0">
                        <a:solidFill>
                          <a:schemeClr val="tx1"/>
                        </a:solidFill>
                        <a:latin typeface="+mj-lt"/>
                        <a:ea typeface="Cambria Math" panose="02040503050406030204" pitchFamily="18" charset="0"/>
                        <a:cs typeface="Arial" panose="020B0604020202020204" pitchFamily="34" charset="0"/>
                      </a:rPr>
                      <m:t>1,166</m:t>
                    </m:r>
                  </m:oMath>
                </a14:m>
                <a:r>
                  <a:rPr lang="en-GB" sz="2000" noProof="0" dirty="0">
                    <a:solidFill>
                      <a:schemeClr val="tx1"/>
                    </a:solidFill>
                    <a:effectLst/>
                    <a:latin typeface="+mj-lt"/>
                  </a:rPr>
                  <a:t> + </a:t>
                </a:r>
                <a14:m>
                  <m:oMath xmlns:m="http://schemas.openxmlformats.org/officeDocument/2006/math">
                    <m:r>
                      <m:rPr>
                        <m:nor/>
                      </m:rPr>
                      <a:rPr lang="en-GB" sz="2000" noProof="0" smtClean="0">
                        <a:solidFill>
                          <a:schemeClr val="tx1"/>
                        </a:solidFill>
                        <a:latin typeface="+mj-lt"/>
                        <a:cs typeface="Arial" panose="020B0604020202020204" pitchFamily="34" charset="0"/>
                      </a:rPr>
                      <m:t>13</m:t>
                    </m:r>
                    <m:r>
                      <m:rPr>
                        <m:nor/>
                      </m:rPr>
                      <a:rPr lang="en-GB" sz="2000" noProof="0">
                        <a:solidFill>
                          <a:schemeClr val="tx1"/>
                        </a:solidFill>
                        <a:latin typeface="+mj-lt"/>
                        <a:cs typeface="Arial" panose="020B0604020202020204" pitchFamily="34" charset="0"/>
                      </a:rPr>
                      <m:t>,</m:t>
                    </m:r>
                    <m:r>
                      <m:rPr>
                        <m:nor/>
                      </m:rPr>
                      <a:rPr lang="en-GB" sz="2000" noProof="0" smtClean="0">
                        <a:solidFill>
                          <a:schemeClr val="tx1"/>
                        </a:solidFill>
                        <a:latin typeface="+mj-lt"/>
                        <a:cs typeface="Arial" panose="020B0604020202020204" pitchFamily="34" charset="0"/>
                      </a:rPr>
                      <m:t>454</m:t>
                    </m:r>
                  </m:oMath>
                </a14:m>
                <a:r>
                  <a:rPr lang="en-GB" sz="2000" noProof="0" dirty="0">
                    <a:solidFill>
                      <a:schemeClr val="tx1"/>
                    </a:solidFill>
                    <a:effectLst/>
                    <a:latin typeface="+mj-lt"/>
                  </a:rPr>
                  <a:t> = 14,620 km², which corresponds to 88% of Wallonia's land area. </a:t>
                </a:r>
              </a:p>
            </p:txBody>
          </p:sp>
        </mc:Choice>
        <mc:Fallback xmlns="">
          <p:sp>
            <p:nvSpPr>
              <p:cNvPr id="5" name="ZoneTexte 4">
                <a:extLst>
                  <a:ext uri="{FF2B5EF4-FFF2-40B4-BE49-F238E27FC236}">
                    <a16:creationId xmlns:a16="http://schemas.microsoft.com/office/drawing/2014/main" id="{4FC479FE-9185-6620-37E6-87293819F9A5}"/>
                  </a:ext>
                </a:extLst>
              </p:cNvPr>
              <p:cNvSpPr txBox="1">
                <a:spLocks noRot="1" noChangeAspect="1" noMove="1" noResize="1" noEditPoints="1" noAdjustHandles="1" noChangeArrowheads="1" noChangeShapeType="1" noTextEdit="1"/>
              </p:cNvSpPr>
              <p:nvPr/>
            </p:nvSpPr>
            <p:spPr>
              <a:xfrm>
                <a:off x="560729" y="1179166"/>
                <a:ext cx="9571610" cy="5808000"/>
              </a:xfrm>
              <a:prstGeom prst="rect">
                <a:avLst/>
              </a:prstGeom>
              <a:blipFill>
                <a:blip r:embed="rId2"/>
                <a:stretch>
                  <a:fillRect l="-701" t="-420" r="-637" b="-94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D0A337DB-D396-10AF-8654-F766E6B93A6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222</a:t>
            </a:fld>
            <a:endParaRPr lang="en-GB" spc="80" noProof="0" dirty="0"/>
          </a:p>
        </p:txBody>
      </p:sp>
    </p:spTree>
    <p:extLst>
      <p:ext uri="{BB962C8B-B14F-4D97-AF65-F5344CB8AC3E}">
        <p14:creationId xmlns:p14="http://schemas.microsoft.com/office/powerpoint/2010/main" val="34409463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BE6AF89D-EC04-086C-80BE-1FBDFD02F418}"/>
              </a:ext>
            </a:extLst>
          </p:cNvPr>
          <p:cNvSpPr txBox="1"/>
          <p:nvPr/>
        </p:nvSpPr>
        <p:spPr>
          <a:xfrm>
            <a:off x="560729" y="358228"/>
            <a:ext cx="9571610" cy="830997"/>
          </a:xfrm>
          <a:prstGeom prst="rect">
            <a:avLst/>
          </a:prstGeom>
          <a:noFill/>
        </p:spPr>
        <p:txBody>
          <a:bodyPr wrap="square">
            <a:spAutoFit/>
          </a:bodyPr>
          <a:lstStyle/>
          <a:p>
            <a:pPr marL="12700" algn="just">
              <a:lnSpc>
                <a:spcPct val="100000"/>
              </a:lnSpc>
              <a:spcBef>
                <a:spcPts val="130"/>
              </a:spcBef>
            </a:pPr>
            <a:r>
              <a:rPr lang="en-GB" sz="2400" b="1" noProof="0" dirty="0">
                <a:latin typeface="Arial" panose="020B0604020202020204" pitchFamily="34" charset="0"/>
                <a:cs typeface="Arial" panose="020B0604020202020204" pitchFamily="34" charset="0"/>
              </a:rPr>
              <a:t>Why carnivorous animals are not part of regular diets anywhere in the world? </a:t>
            </a:r>
          </a:p>
        </p:txBody>
      </p:sp>
      <p:sp>
        <p:nvSpPr>
          <p:cNvPr id="3" name="Slide Number Placeholder 6">
            <a:extLst>
              <a:ext uri="{FF2B5EF4-FFF2-40B4-BE49-F238E27FC236}">
                <a16:creationId xmlns:a16="http://schemas.microsoft.com/office/drawing/2014/main" id="{FE7AD0F3-F658-CE6C-0702-3477A4A0536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223</a:t>
            </a:fld>
            <a:endParaRPr lang="en-GB" spc="80" noProof="0" dirty="0"/>
          </a:p>
        </p:txBody>
      </p:sp>
      <p:sp>
        <p:nvSpPr>
          <p:cNvPr id="6" name="ZoneTexte 5">
            <a:extLst>
              <a:ext uri="{FF2B5EF4-FFF2-40B4-BE49-F238E27FC236}">
                <a16:creationId xmlns:a16="http://schemas.microsoft.com/office/drawing/2014/main" id="{42F235EA-EF28-B01E-A880-0CF73E6048FD}"/>
              </a:ext>
            </a:extLst>
          </p:cNvPr>
          <p:cNvSpPr txBox="1"/>
          <p:nvPr/>
        </p:nvSpPr>
        <p:spPr>
          <a:xfrm>
            <a:off x="560729" y="2662057"/>
            <a:ext cx="9571610" cy="3170099"/>
          </a:xfrm>
          <a:prstGeom prst="rect">
            <a:avLst/>
          </a:prstGeom>
          <a:noFill/>
        </p:spPr>
        <p:txBody>
          <a:bodyPr wrap="square">
            <a:spAutoFit/>
          </a:bodyPr>
          <a:lstStyle/>
          <a:p>
            <a:pPr algn="just"/>
            <a:r>
              <a:rPr lang="en-GB" sz="2000" noProof="0" dirty="0"/>
              <a:t>The animals we commonly consume are mostly raised through farming, and it is easier and more cost-effective to raise herbivores (such as cows and sheep) or omnivores (such as chickens and pigs) than carnivores.</a:t>
            </a:r>
          </a:p>
          <a:p>
            <a:pPr algn="just"/>
            <a:endParaRPr lang="en-GB" sz="2000" noProof="0" dirty="0"/>
          </a:p>
          <a:p>
            <a:pPr algn="just"/>
            <a:r>
              <a:rPr lang="en-GB" sz="2000" noProof="0" dirty="0"/>
              <a:t>The energy flow in a food chain may explain this. Indeed, energy is lost at each level of a food chain. When an animal consumes food, only a portion of the energy contained in that food is retained for growth. The rest is lost as heat or used in other metabolic processes (for movements, etc.). Because carnivores are higher up in the food chain, more energy is lost at each step, making them an inefficient solution to obtain food for humans, </a:t>
            </a:r>
            <a:r>
              <a:rPr lang="en-GB" sz="2000" dirty="0"/>
              <a:t>from</a:t>
            </a:r>
            <a:r>
              <a:rPr lang="en-GB" sz="2000" noProof="0" dirty="0"/>
              <a:t> an energy point of view.</a:t>
            </a:r>
          </a:p>
        </p:txBody>
      </p:sp>
    </p:spTree>
    <p:extLst>
      <p:ext uri="{BB962C8B-B14F-4D97-AF65-F5344CB8AC3E}">
        <p14:creationId xmlns:p14="http://schemas.microsoft.com/office/powerpoint/2010/main" val="29378000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1F81F35-D55F-26E2-8C74-EFD693A3276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224</a:t>
            </a:fld>
            <a:endParaRPr lang="en-GB" spc="80" noProof="0" dirty="0"/>
          </a:p>
        </p:txBody>
      </p:sp>
      <p:sp>
        <p:nvSpPr>
          <p:cNvPr id="3" name="TextBox 19">
            <a:extLst>
              <a:ext uri="{FF2B5EF4-FFF2-40B4-BE49-F238E27FC236}">
                <a16:creationId xmlns:a16="http://schemas.microsoft.com/office/drawing/2014/main" id="{26874AC2-0FB4-FA47-908B-B92FCE6F25C7}"/>
              </a:ext>
            </a:extLst>
          </p:cNvPr>
          <p:cNvSpPr txBox="1"/>
          <p:nvPr/>
        </p:nvSpPr>
        <p:spPr>
          <a:xfrm>
            <a:off x="560729" y="358228"/>
            <a:ext cx="9571610" cy="461665"/>
          </a:xfrm>
          <a:prstGeom prst="rect">
            <a:avLst/>
          </a:prstGeom>
          <a:noFill/>
        </p:spPr>
        <p:txBody>
          <a:bodyPr wrap="square">
            <a:spAutoFit/>
          </a:bodyPr>
          <a:lstStyle/>
          <a:p>
            <a:pPr marL="12700">
              <a:lnSpc>
                <a:spcPct val="100000"/>
              </a:lnSpc>
              <a:spcBef>
                <a:spcPts val="130"/>
              </a:spcBef>
            </a:pPr>
            <a:r>
              <a:rPr lang="en-GB" sz="2400" b="1" noProof="0" dirty="0">
                <a:latin typeface="Arial" panose="020B0604020202020204" pitchFamily="34" charset="0"/>
                <a:cs typeface="Arial" panose="020B0604020202020204" pitchFamily="34" charset="0"/>
              </a:rPr>
              <a:t>GHG emissions from our food</a:t>
            </a:r>
          </a:p>
        </p:txBody>
      </p:sp>
      <p:sp>
        <p:nvSpPr>
          <p:cNvPr id="47" name="ZoneTexte 46">
            <a:extLst>
              <a:ext uri="{FF2B5EF4-FFF2-40B4-BE49-F238E27FC236}">
                <a16:creationId xmlns:a16="http://schemas.microsoft.com/office/drawing/2014/main" id="{721C1E13-2192-3FAC-E67C-BA220CB66017}"/>
              </a:ext>
            </a:extLst>
          </p:cNvPr>
          <p:cNvSpPr txBox="1"/>
          <p:nvPr/>
        </p:nvSpPr>
        <p:spPr>
          <a:xfrm>
            <a:off x="560729" y="5614248"/>
            <a:ext cx="9570530" cy="1631216"/>
          </a:xfrm>
          <a:prstGeom prst="rect">
            <a:avLst/>
          </a:prstGeom>
          <a:noFill/>
        </p:spPr>
        <p:txBody>
          <a:bodyPr wrap="square">
            <a:spAutoFit/>
          </a:bodyPr>
          <a:lstStyle/>
          <a:p>
            <a:pPr algn="just"/>
            <a:r>
              <a:rPr lang="en-GB" sz="2000" noProof="0" dirty="0"/>
              <a:t>Methane emissions from cows, along with land conversion for grazing and growing animal feed, result in cattle having a very high carbon footprint.</a:t>
            </a:r>
          </a:p>
          <a:p>
            <a:pPr algn="just"/>
            <a:endParaRPr lang="en-GB" sz="2000" noProof="0" dirty="0"/>
          </a:p>
          <a:p>
            <a:pPr algn="just"/>
            <a:r>
              <a:rPr lang="en-GB" sz="2000" noProof="0" dirty="0"/>
              <a:t>Similarly, methane production from cows leads to significantly higher emissions for dairy milk compared to plant-based alternatives.</a:t>
            </a:r>
          </a:p>
        </p:txBody>
      </p:sp>
      <p:grpSp>
        <p:nvGrpSpPr>
          <p:cNvPr id="51" name="Groupe 50">
            <a:extLst>
              <a:ext uri="{FF2B5EF4-FFF2-40B4-BE49-F238E27FC236}">
                <a16:creationId xmlns:a16="http://schemas.microsoft.com/office/drawing/2014/main" id="{67668802-0DF2-3A1F-05AB-817DFEB49EA2}"/>
              </a:ext>
            </a:extLst>
          </p:cNvPr>
          <p:cNvGrpSpPr/>
          <p:nvPr/>
        </p:nvGrpSpPr>
        <p:grpSpPr>
          <a:xfrm>
            <a:off x="694481" y="1261149"/>
            <a:ext cx="9306046" cy="3700624"/>
            <a:chOff x="694481" y="1218617"/>
            <a:chExt cx="9306046" cy="3700624"/>
          </a:xfrm>
        </p:grpSpPr>
        <p:sp>
          <p:nvSpPr>
            <p:cNvPr id="48" name="Rectangle 47">
              <a:extLst>
                <a:ext uri="{FF2B5EF4-FFF2-40B4-BE49-F238E27FC236}">
                  <a16:creationId xmlns:a16="http://schemas.microsoft.com/office/drawing/2014/main" id="{3C6AC24E-4A6F-919F-2E43-BE51F0F9BA33}"/>
                </a:ext>
              </a:extLst>
            </p:cNvPr>
            <p:cNvSpPr/>
            <p:nvPr/>
          </p:nvSpPr>
          <p:spPr>
            <a:xfrm>
              <a:off x="694481" y="1218617"/>
              <a:ext cx="9306046" cy="37006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0" name="Image 49">
              <a:extLst>
                <a:ext uri="{FF2B5EF4-FFF2-40B4-BE49-F238E27FC236}">
                  <a16:creationId xmlns:a16="http://schemas.microsoft.com/office/drawing/2014/main" id="{4AA2A5EE-9886-D7FB-D596-C7529558F539}"/>
                </a:ext>
              </a:extLst>
            </p:cNvPr>
            <p:cNvPicPr>
              <a:picLocks noChangeAspect="1"/>
            </p:cNvPicPr>
            <p:nvPr/>
          </p:nvPicPr>
          <p:blipFill>
            <a:blip r:embed="rId3"/>
            <a:stretch>
              <a:fillRect/>
            </a:stretch>
          </p:blipFill>
          <p:spPr>
            <a:xfrm>
              <a:off x="863230" y="1423262"/>
              <a:ext cx="8966248" cy="3335270"/>
            </a:xfrm>
            <a:prstGeom prst="rect">
              <a:avLst/>
            </a:prstGeom>
          </p:spPr>
        </p:pic>
      </p:grpSp>
      <p:sp>
        <p:nvSpPr>
          <p:cNvPr id="52" name="TextBox 19">
            <a:extLst>
              <a:ext uri="{FF2B5EF4-FFF2-40B4-BE49-F238E27FC236}">
                <a16:creationId xmlns:a16="http://schemas.microsoft.com/office/drawing/2014/main" id="{E6FE78D3-ABF4-3E63-305F-36E986A51F2C}"/>
              </a:ext>
            </a:extLst>
          </p:cNvPr>
          <p:cNvSpPr txBox="1"/>
          <p:nvPr/>
        </p:nvSpPr>
        <p:spPr>
          <a:xfrm>
            <a:off x="694482" y="5028859"/>
            <a:ext cx="9306046" cy="307777"/>
          </a:xfrm>
          <a:prstGeom prst="rect">
            <a:avLst/>
          </a:prstGeom>
          <a:noFill/>
        </p:spPr>
        <p:txBody>
          <a:bodyPr wrap="square">
            <a:spAutoFit/>
          </a:bodyPr>
          <a:lstStyle/>
          <a:p>
            <a:pPr marL="12700" algn="ctr">
              <a:lnSpc>
                <a:spcPct val="100000"/>
              </a:lnSpc>
              <a:spcBef>
                <a:spcPts val="130"/>
              </a:spcBef>
            </a:pPr>
            <a:r>
              <a:rPr lang="en-GB" sz="1400" i="1" noProof="0" dirty="0">
                <a:latin typeface="Arial" panose="020B0604020202020204" pitchFamily="34" charset="0"/>
                <a:cs typeface="Arial" panose="020B0604020202020204" pitchFamily="34" charset="0"/>
              </a:rPr>
              <a:t>GHG emissions across the supply chain of different types of food.</a:t>
            </a:r>
            <a:r>
              <a:rPr lang="en-GB" sz="1400" b="1" baseline="30000" noProof="0" dirty="0">
                <a:latin typeface="Arial" panose="020B0604020202020204" pitchFamily="34" charset="0"/>
                <a:cs typeface="Arial" panose="020B0604020202020204" pitchFamily="34" charset="0"/>
              </a:rPr>
              <a:t>1</a:t>
            </a:r>
          </a:p>
        </p:txBody>
      </p:sp>
      <p:sp>
        <p:nvSpPr>
          <p:cNvPr id="4" name="Rectangle 1">
            <a:extLst>
              <a:ext uri="{FF2B5EF4-FFF2-40B4-BE49-F238E27FC236}">
                <a16:creationId xmlns:a16="http://schemas.microsoft.com/office/drawing/2014/main" id="{6FA94F7D-998C-1BAB-6BB0-BBCD8528496E}"/>
              </a:ext>
            </a:extLst>
          </p:cNvPr>
          <p:cNvSpPr>
            <a:spLocks noChangeArrowheads="1"/>
          </p:cNvSpPr>
          <p:nvPr/>
        </p:nvSpPr>
        <p:spPr bwMode="auto">
          <a:xfrm>
            <a:off x="74428" y="7672337"/>
            <a:ext cx="49584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u="none" strike="noStrike" cap="none" normalizeH="0" baseline="30000" noProof="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r>
              <a:rPr kumimoji="0" lang="en-GB" sz="1100" b="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GB" sz="1100" b="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rPr>
              <a:t>Food: greenhouse gas emissions across the supply chain. (n.d.). Our World in Data.</a:t>
            </a:r>
            <a:endParaRPr kumimoji="0" lang="en-GB" sz="1100" b="0" u="none" strike="noStrike" cap="none" normalizeH="0" baseline="0" noProof="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13526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6015-BD99-3290-38B5-02AE991AA263}"/>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D2862301-D209-0996-D438-5DA364BE881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A57DC84-D2AE-AC20-6C1C-A11FBB918ED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A45545A1-EE5B-623C-3A92-EE18D96FD8E8}"/>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15 – </a:t>
            </a:r>
            <a:r>
              <a:rPr lang="en-GB" sz="2800" b="1" spc="30" noProof="0" dirty="0">
                <a:latin typeface="Arial"/>
                <a:cs typeface="Arial"/>
              </a:rPr>
              <a:t>Tidal energy</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2E660B61-9C23-D1C3-3093-B83A067B5203}"/>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5C29E060-954B-5C66-6952-732BE435CB0A}"/>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TextBox 4">
            <a:extLst>
              <a:ext uri="{FF2B5EF4-FFF2-40B4-BE49-F238E27FC236}">
                <a16:creationId xmlns:a16="http://schemas.microsoft.com/office/drawing/2014/main" id="{07DA3772-7A07-9086-1D0B-883A9F51FA32}"/>
              </a:ext>
            </a:extLst>
          </p:cNvPr>
          <p:cNvSpPr txBox="1"/>
          <p:nvPr/>
        </p:nvSpPr>
        <p:spPr>
          <a:xfrm>
            <a:off x="3079708" y="7341362"/>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Low and high tide at the Bay of Fundy – Maine, USA.</a:t>
            </a:r>
            <a:endParaRPr lang="en-GB" sz="800" noProof="0" dirty="0"/>
          </a:p>
        </p:txBody>
      </p:sp>
      <p:pic>
        <p:nvPicPr>
          <p:cNvPr id="10" name="object 4">
            <a:extLst>
              <a:ext uri="{FF2B5EF4-FFF2-40B4-BE49-F238E27FC236}">
                <a16:creationId xmlns:a16="http://schemas.microsoft.com/office/drawing/2014/main" id="{9532EC27-61E4-3547-D00E-91C43B7CFFD1}"/>
              </a:ext>
            </a:extLst>
          </p:cNvPr>
          <p:cNvPicPr/>
          <p:nvPr/>
        </p:nvPicPr>
        <p:blipFill rotWithShape="1">
          <a:blip r:embed="rId2" cstate="print"/>
          <a:srcRect t="1959"/>
          <a:stretch/>
        </p:blipFill>
        <p:spPr>
          <a:xfrm>
            <a:off x="3079708" y="3940886"/>
            <a:ext cx="4533968" cy="3400476"/>
          </a:xfrm>
          <a:prstGeom prst="rect">
            <a:avLst/>
          </a:prstGeom>
        </p:spPr>
      </p:pic>
      <p:sp>
        <p:nvSpPr>
          <p:cNvPr id="11" name="Rectangle 10">
            <a:extLst>
              <a:ext uri="{FF2B5EF4-FFF2-40B4-BE49-F238E27FC236}">
                <a16:creationId xmlns:a16="http://schemas.microsoft.com/office/drawing/2014/main" id="{E4063B1E-A556-0C1F-379A-68A200DC6E57}"/>
              </a:ext>
            </a:extLst>
          </p:cNvPr>
          <p:cNvSpPr/>
          <p:nvPr/>
        </p:nvSpPr>
        <p:spPr>
          <a:xfrm>
            <a:off x="3079710" y="394088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47440810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FF76D8A3-3AA3-D4DC-B12D-9F8A98F83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775" y="1781356"/>
            <a:ext cx="2735575" cy="17538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7A8EF89-5084-F110-D00E-A6B358CF9755}"/>
              </a:ext>
            </a:extLst>
          </p:cNvPr>
          <p:cNvSpPr/>
          <p:nvPr/>
        </p:nvSpPr>
        <p:spPr>
          <a:xfrm>
            <a:off x="6698850" y="1591475"/>
            <a:ext cx="3136900" cy="213359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11">
            <a:extLst>
              <a:ext uri="{FF2B5EF4-FFF2-40B4-BE49-F238E27FC236}">
                <a16:creationId xmlns:a16="http://schemas.microsoft.com/office/drawing/2014/main" id="{395AD77C-7162-ECBE-0A08-375E5DBFF1A6}"/>
              </a:ext>
            </a:extLst>
          </p:cNvPr>
          <p:cNvSpPr/>
          <p:nvPr/>
        </p:nvSpPr>
        <p:spPr>
          <a:xfrm>
            <a:off x="6698850" y="4514113"/>
            <a:ext cx="3136900" cy="213359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71246233-CF99-4CBD-B48B-49BFB8E37DFC}"/>
              </a:ext>
            </a:extLst>
          </p:cNvPr>
          <p:cNvSpPr txBox="1"/>
          <p:nvPr/>
        </p:nvSpPr>
        <p:spPr>
          <a:xfrm>
            <a:off x="6698850" y="3801275"/>
            <a:ext cx="3136900"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Concentric Maclaurin </a:t>
            </a:r>
            <a:r>
              <a:rPr lang="en-GB" sz="1400" i="1" noProof="0" dirty="0">
                <a:solidFill>
                  <a:schemeClr val="tx1"/>
                </a:solidFill>
                <a:latin typeface="Arial" panose="020B0604020202020204" pitchFamily="34" charset="0"/>
                <a:cs typeface="Arial" panose="020B0604020202020204" pitchFamily="34" charset="0"/>
              </a:rPr>
              <a:t>s</a:t>
            </a:r>
            <a:r>
              <a:rPr lang="en-GB" sz="1400" b="0" i="1" noProof="0" dirty="0">
                <a:solidFill>
                  <a:schemeClr val="tx1"/>
                </a:solidFill>
                <a:effectLst/>
                <a:latin typeface="Arial" panose="020B0604020202020204" pitchFamily="34" charset="0"/>
                <a:cs typeface="Arial" panose="020B0604020202020204" pitchFamily="34" charset="0"/>
              </a:rPr>
              <a:t>pheroid.</a:t>
            </a:r>
            <a:r>
              <a:rPr lang="en-GB" sz="1400" b="1" baseline="30000" noProof="0" dirty="0">
                <a:solidFill>
                  <a:schemeClr val="tx1"/>
                </a:solidFill>
                <a:effectLst/>
                <a:latin typeface="Arial" panose="020B0604020202020204" pitchFamily="34" charset="0"/>
                <a:cs typeface="Arial" panose="020B0604020202020204" pitchFamily="34" charset="0"/>
              </a:rPr>
              <a:t>1</a:t>
            </a:r>
            <a:endParaRPr lang="en-GB" sz="1400" b="1" baseline="30000" noProof="0" dirty="0">
              <a:solidFill>
                <a:schemeClr val="tx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57A64B52-D223-141A-5096-FF45AB2886FB}"/>
              </a:ext>
            </a:extLst>
          </p:cNvPr>
          <p:cNvSpPr txBox="1"/>
          <p:nvPr/>
        </p:nvSpPr>
        <p:spPr>
          <a:xfrm>
            <a:off x="6698849" y="6717130"/>
            <a:ext cx="3136900"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G</a:t>
            </a:r>
            <a:r>
              <a:rPr lang="en-GB" sz="1400" b="0" i="1" noProof="0" dirty="0">
                <a:solidFill>
                  <a:schemeClr val="tx1"/>
                </a:solidFill>
                <a:effectLst/>
                <a:latin typeface="Arial" panose="020B0604020202020204" pitchFamily="34" charset="0"/>
                <a:cs typeface="Arial" panose="020B0604020202020204" pitchFamily="34" charset="0"/>
              </a:rPr>
              <a:t>ravitational pull of the moon.</a:t>
            </a:r>
            <a:endParaRPr lang="en-GB" sz="1400" i="1" noProof="0" dirty="0">
              <a:solidFill>
                <a:schemeClr val="tx1"/>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3337C4E4-B4C3-1601-EE26-1A5D00676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8" t="2840" r="6132" b="16352"/>
          <a:stretch/>
        </p:blipFill>
        <p:spPr bwMode="auto">
          <a:xfrm>
            <a:off x="6833468" y="4742711"/>
            <a:ext cx="2849882" cy="1676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5824DF-60DF-12B0-B865-E88C392CFFF3}"/>
              </a:ext>
            </a:extLst>
          </p:cNvPr>
          <p:cNvSpPr txBox="1"/>
          <p:nvPr/>
        </p:nvSpPr>
        <p:spPr>
          <a:xfrm>
            <a:off x="589583" y="349890"/>
            <a:ext cx="10003389" cy="461665"/>
          </a:xfrm>
          <a:prstGeom prst="rect">
            <a:avLst/>
          </a:prstGeom>
          <a:noFill/>
        </p:spPr>
        <p:txBody>
          <a:bodyPr wrap="square">
            <a:spAutoFit/>
          </a:bodyPr>
          <a:lstStyle/>
          <a:p>
            <a:r>
              <a:rPr lang="en-GB" sz="2400" b="1" noProof="0" dirty="0"/>
              <a:t>Explanation of tides with a simplified model</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AD5A0B85-AE88-6F94-B40C-58BAB89C0C24}"/>
              </a:ext>
            </a:extLst>
          </p:cNvPr>
          <p:cNvSpPr txBox="1"/>
          <p:nvPr/>
        </p:nvSpPr>
        <p:spPr>
          <a:xfrm>
            <a:off x="589583" y="1457965"/>
            <a:ext cx="5498701" cy="5555367"/>
          </a:xfrm>
          <a:prstGeom prst="rect">
            <a:avLst/>
          </a:prstGeom>
          <a:noFill/>
        </p:spPr>
        <p:txBody>
          <a:bodyPr wrap="square" lIns="91440" tIns="45720" rIns="91440" bIns="45720" anchor="t">
            <a:spAutoFit/>
          </a:bodyPr>
          <a:lstStyle/>
          <a:p>
            <a:pPr algn="just"/>
            <a:r>
              <a:rPr lang="en-GB" sz="2000" noProof="0" dirty="0"/>
              <a:t>The gravitational pull of the Moon on Earth, combined with their orbit around the Sun, causes tides.</a:t>
            </a:r>
          </a:p>
          <a:p>
            <a:pPr algn="just"/>
            <a:endParaRPr lang="en-GB" sz="500" noProof="0" dirty="0"/>
          </a:p>
          <a:p>
            <a:pPr algn="just"/>
            <a:r>
              <a:rPr lang="en-GB" sz="2000" noProof="0" dirty="0"/>
              <a:t>Colin MacLaurin (1698-1746), a Scottish mathematician, demonstrated that a smooth sphere covered by a sufficiently deep ocean under the tidal force of a single deforming body becomes a prolate spheroid.</a:t>
            </a:r>
          </a:p>
          <a:p>
            <a:pPr algn="just"/>
            <a:endParaRPr lang="en-GB" sz="2000" noProof="0" dirty="0"/>
          </a:p>
          <a:p>
            <a:pPr algn="just"/>
            <a:r>
              <a:rPr lang="en-GB" sz="2000" noProof="0" dirty="0"/>
              <a:t>We make three assumptions:</a:t>
            </a:r>
          </a:p>
          <a:p>
            <a:pPr algn="just"/>
            <a:endParaRPr lang="en-GB" sz="1000" noProof="0" dirty="0"/>
          </a:p>
          <a:p>
            <a:pPr marL="514350" indent="-514350" algn="just">
              <a:buAutoNum type="romanLcParenBoth"/>
            </a:pPr>
            <a:r>
              <a:rPr lang="en-GB" sz="2000" noProof="0" dirty="0"/>
              <a:t>The rotation of the moon around the Earth and the effect of the sun can be neglected;</a:t>
            </a:r>
          </a:p>
          <a:p>
            <a:pPr marL="514350" indent="-514350" algn="just">
              <a:buAutoNum type="romanLcParenBoth"/>
            </a:pPr>
            <a:endParaRPr lang="en-GB" sz="1000" noProof="0" dirty="0"/>
          </a:p>
          <a:p>
            <a:pPr marL="514350" indent="-514350" algn="just">
              <a:buAutoNum type="romanLcParenBoth"/>
            </a:pPr>
            <a:r>
              <a:rPr lang="en-GB" sz="2000" noProof="0" dirty="0"/>
              <a:t>The Earth can be represented by MacLaurin’s sphere;</a:t>
            </a:r>
          </a:p>
          <a:p>
            <a:pPr marL="514350" indent="-514350" algn="just">
              <a:buAutoNum type="romanLcParenBoth"/>
            </a:pPr>
            <a:endParaRPr lang="en-GB" sz="1000" noProof="0" dirty="0"/>
          </a:p>
          <a:p>
            <a:pPr marL="514350" indent="-514350" algn="just">
              <a:buAutoNum type="romanLcParenBoth"/>
            </a:pPr>
            <a:r>
              <a:rPr lang="en-GB" sz="2000" noProof="0" dirty="0"/>
              <a:t>A quasi-static model for ocean dynamics is appropriate.</a:t>
            </a:r>
          </a:p>
        </p:txBody>
      </p:sp>
      <p:sp>
        <p:nvSpPr>
          <p:cNvPr id="3" name="ZoneTexte 2">
            <a:extLst>
              <a:ext uri="{FF2B5EF4-FFF2-40B4-BE49-F238E27FC236}">
                <a16:creationId xmlns:a16="http://schemas.microsoft.com/office/drawing/2014/main" id="{09837C1A-6D28-ED6F-7C97-30354CE98FD8}"/>
              </a:ext>
            </a:extLst>
          </p:cNvPr>
          <p:cNvSpPr txBox="1"/>
          <p:nvPr/>
        </p:nvSpPr>
        <p:spPr>
          <a:xfrm>
            <a:off x="58475" y="7670375"/>
            <a:ext cx="9988800" cy="261610"/>
          </a:xfrm>
          <a:prstGeom prst="rect">
            <a:avLst/>
          </a:prstGeom>
          <a:noFill/>
        </p:spPr>
        <p:txBody>
          <a:bodyPr wrap="square">
            <a:spAutoFit/>
          </a:bodyPr>
          <a:lstStyle/>
          <a:p>
            <a:r>
              <a:rPr lang="en-GB" sz="1100" b="1" i="0" baseline="3000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1</a:t>
            </a:r>
            <a:r>
              <a:rPr lang="en-GB" sz="1100" b="0" i="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 </a:t>
            </a:r>
            <a:r>
              <a:rPr lang="en-GB" sz="1100" noProof="0" dirty="0">
                <a:solidFill>
                  <a:srgbClr val="05103E"/>
                </a:solidFill>
                <a:latin typeface="Calibri" panose="020F0502020204030204" pitchFamily="34" charset="0"/>
                <a:ea typeface="Calibri" panose="020F0502020204030204" pitchFamily="34" charset="0"/>
                <a:cs typeface="Calibri" panose="020F0502020204030204" pitchFamily="34" charset="0"/>
                <a:hlinkClick r:id="rId4"/>
              </a:rPr>
              <a:t>Wahl, S. M., Hubbard, W. B., &amp; Militzer, B. (2016). The Concentric Maclaurin Spheroid method with tides and a rotational enhancement of Saturn’s tidal response. Icarus.</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6">
            <a:extLst>
              <a:ext uri="{FF2B5EF4-FFF2-40B4-BE49-F238E27FC236}">
                <a16:creationId xmlns:a16="http://schemas.microsoft.com/office/drawing/2014/main" id="{EB051E50-1624-E587-880F-84E0E7FEBF0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226</a:t>
            </a:fld>
            <a:endParaRPr lang="en-GB" spc="80" noProof="0"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cstate="print"/>
          <a:srcRect l="5505" t="10085" r="4064" b="3399"/>
          <a:stretch/>
        </p:blipFill>
        <p:spPr>
          <a:xfrm>
            <a:off x="5891352" y="3263292"/>
            <a:ext cx="4089400" cy="3208823"/>
          </a:xfrm>
          <a:prstGeom prst="rect">
            <a:avLst/>
          </a:prstGeom>
        </p:spPr>
      </p:pic>
      <p:sp>
        <p:nvSpPr>
          <p:cNvPr id="10" name="Rectangle 9">
            <a:extLst>
              <a:ext uri="{FF2B5EF4-FFF2-40B4-BE49-F238E27FC236}">
                <a16:creationId xmlns:a16="http://schemas.microsoft.com/office/drawing/2014/main" id="{C2511BE9-548E-37E9-F05B-31E67C8037E1}"/>
              </a:ext>
            </a:extLst>
          </p:cNvPr>
          <p:cNvSpPr/>
          <p:nvPr/>
        </p:nvSpPr>
        <p:spPr>
          <a:xfrm>
            <a:off x="5891352" y="3145152"/>
            <a:ext cx="4089400" cy="332696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ZoneTexte 10">
            <a:extLst>
              <a:ext uri="{FF2B5EF4-FFF2-40B4-BE49-F238E27FC236}">
                <a16:creationId xmlns:a16="http://schemas.microsoft.com/office/drawing/2014/main" id="{FDB1BE5D-C9BF-9BE7-56A7-A7AB40F2B9C2}"/>
              </a:ext>
            </a:extLst>
          </p:cNvPr>
          <p:cNvSpPr txBox="1"/>
          <p:nvPr/>
        </p:nvSpPr>
        <p:spPr>
          <a:xfrm>
            <a:off x="5891351" y="6538667"/>
            <a:ext cx="4089401"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S</a:t>
            </a:r>
            <a:r>
              <a:rPr lang="en-GB" sz="1400" b="0" i="1" noProof="0" dirty="0">
                <a:solidFill>
                  <a:srgbClr val="111111"/>
                </a:solidFill>
                <a:effectLst/>
                <a:latin typeface="Arial" panose="020B0604020202020204" pitchFamily="34" charset="0"/>
                <a:cs typeface="Arial" panose="020B0604020202020204" pitchFamily="34" charset="0"/>
              </a:rPr>
              <a:t>pring-neap tidal variation in a lunar cycle.</a:t>
            </a:r>
            <a:r>
              <a:rPr lang="en-GB" sz="1400" b="0" i="1" noProof="0" dirty="0">
                <a:solidFill>
                  <a:schemeClr val="tx1"/>
                </a:solidFill>
                <a:effectLst/>
                <a:latin typeface="Arial" panose="020B0604020202020204" pitchFamily="34" charset="0"/>
                <a:cs typeface="Arial" panose="020B0604020202020204" pitchFamily="34" charset="0"/>
              </a:rPr>
              <a:t>  </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6832E3-C880-BBA6-CA3E-3EF0E8F8BD81}"/>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Comments on our first assumption</a:t>
            </a:r>
          </a:p>
        </p:txBody>
      </p:sp>
      <p:sp>
        <p:nvSpPr>
          <p:cNvPr id="5" name="ZoneTexte 4">
            <a:extLst>
              <a:ext uri="{FF2B5EF4-FFF2-40B4-BE49-F238E27FC236}">
                <a16:creationId xmlns:a16="http://schemas.microsoft.com/office/drawing/2014/main" id="{EC442C08-093F-27FA-C1B8-EF9069A7FDF4}"/>
              </a:ext>
            </a:extLst>
          </p:cNvPr>
          <p:cNvSpPr txBox="1"/>
          <p:nvPr/>
        </p:nvSpPr>
        <p:spPr>
          <a:xfrm>
            <a:off x="589583" y="1069025"/>
            <a:ext cx="9542756" cy="1323439"/>
          </a:xfrm>
          <a:prstGeom prst="rect">
            <a:avLst/>
          </a:prstGeom>
          <a:noFill/>
        </p:spPr>
        <p:txBody>
          <a:bodyPr wrap="square">
            <a:spAutoFit/>
          </a:bodyPr>
          <a:lstStyle/>
          <a:p>
            <a:pPr algn="just"/>
            <a:r>
              <a:rPr lang="en-GB" sz="2000" noProof="0" dirty="0"/>
              <a:t>The rotation of the moon around the Earth affects the tidal period. Since the moon orbits the Earth once every 28 days, the tidal period is not exactly 12 hours but rather 12 hours and 25.2 minutes. The sun also influences the tides, although its effect is smaller than that of the moon because it is much farther from the Earth.</a:t>
            </a:r>
          </a:p>
        </p:txBody>
      </p:sp>
      <p:sp>
        <p:nvSpPr>
          <p:cNvPr id="9" name="ZoneTexte 8">
            <a:extLst>
              <a:ext uri="{FF2B5EF4-FFF2-40B4-BE49-F238E27FC236}">
                <a16:creationId xmlns:a16="http://schemas.microsoft.com/office/drawing/2014/main" id="{C389B6D8-19A0-536D-F357-763064E07AF5}"/>
              </a:ext>
            </a:extLst>
          </p:cNvPr>
          <p:cNvSpPr txBox="1"/>
          <p:nvPr/>
        </p:nvSpPr>
        <p:spPr>
          <a:xfrm>
            <a:off x="589583" y="2561626"/>
            <a:ext cx="4757117" cy="2246769"/>
          </a:xfrm>
          <a:prstGeom prst="rect">
            <a:avLst/>
          </a:prstGeom>
          <a:noFill/>
        </p:spPr>
        <p:txBody>
          <a:bodyPr wrap="square">
            <a:spAutoFit/>
          </a:bodyPr>
          <a:lstStyle/>
          <a:p>
            <a:pPr algn="just"/>
            <a:r>
              <a:rPr lang="en-GB" sz="2000" noProof="0" dirty="0"/>
              <a:t>During the full moon and new moon phases, the gravitational effects of the sun and the moon combine, creating larger tides known as </a:t>
            </a:r>
            <a:r>
              <a:rPr lang="en-GB" sz="2000" b="1" noProof="0" dirty="0"/>
              <a:t>spring tides</a:t>
            </a:r>
            <a:r>
              <a:rPr lang="en-GB" sz="2000" noProof="0" dirty="0"/>
              <a:t>. These occur when the sun, moon, and Earth are aligned, leading to the highest high tides and the lowest low tides.</a:t>
            </a:r>
          </a:p>
        </p:txBody>
      </p:sp>
      <p:sp>
        <p:nvSpPr>
          <p:cNvPr id="13" name="ZoneTexte 12">
            <a:extLst>
              <a:ext uri="{FF2B5EF4-FFF2-40B4-BE49-F238E27FC236}">
                <a16:creationId xmlns:a16="http://schemas.microsoft.com/office/drawing/2014/main" id="{34FCFA6A-8330-F975-5E65-68CE059D0C55}"/>
              </a:ext>
            </a:extLst>
          </p:cNvPr>
          <p:cNvSpPr txBox="1"/>
          <p:nvPr/>
        </p:nvSpPr>
        <p:spPr>
          <a:xfrm>
            <a:off x="589583" y="4969405"/>
            <a:ext cx="4757117" cy="2554545"/>
          </a:xfrm>
          <a:prstGeom prst="rect">
            <a:avLst/>
          </a:prstGeom>
          <a:noFill/>
        </p:spPr>
        <p:txBody>
          <a:bodyPr wrap="square">
            <a:spAutoFit/>
          </a:bodyPr>
          <a:lstStyle/>
          <a:p>
            <a:pPr algn="just"/>
            <a:r>
              <a:rPr lang="en-GB" sz="2000" noProof="0" dirty="0"/>
              <a:t>In contrast, during the half-moon phases, when the sun and moon form a right angle relative to the Earth, the gravitational forces partially cancel each other out, resulting in smaller tides known as </a:t>
            </a:r>
            <a:r>
              <a:rPr lang="en-GB" sz="2000" b="1" noProof="0" dirty="0"/>
              <a:t>neap tides</a:t>
            </a:r>
            <a:r>
              <a:rPr lang="en-GB" sz="2000" noProof="0" dirty="0"/>
              <a:t>. During neap tides, the difference between high and low tide is the smallest.</a:t>
            </a:r>
          </a:p>
        </p:txBody>
      </p:sp>
      <p:sp>
        <p:nvSpPr>
          <p:cNvPr id="2" name="Slide Number Placeholder 6">
            <a:extLst>
              <a:ext uri="{FF2B5EF4-FFF2-40B4-BE49-F238E27FC236}">
                <a16:creationId xmlns:a16="http://schemas.microsoft.com/office/drawing/2014/main" id="{6993C578-279B-0CF0-1C18-D44C2699BF4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227</a:t>
            </a:fld>
            <a:endParaRPr lang="en-GB" spc="80" noProof="0"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riolis effect as physical inertial or fictitious force outline diagram. ">
            <a:extLst>
              <a:ext uri="{FF2B5EF4-FFF2-40B4-BE49-F238E27FC236}">
                <a16:creationId xmlns:a16="http://schemas.microsoft.com/office/drawing/2014/main" id="{427C71BB-6DD0-2456-CC67-06C5892B7FB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9" r="7280"/>
          <a:stretch/>
        </p:blipFill>
        <p:spPr bwMode="auto">
          <a:xfrm>
            <a:off x="5575299" y="3502009"/>
            <a:ext cx="4326203" cy="3070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9563365-ADDA-40D8-AF08-9B1698605F9B}"/>
              </a:ext>
            </a:extLst>
          </p:cNvPr>
          <p:cNvSpPr/>
          <p:nvPr/>
        </p:nvSpPr>
        <p:spPr>
          <a:xfrm>
            <a:off x="5477801" y="3465880"/>
            <a:ext cx="4521200" cy="3247435"/>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ZoneTexte 7">
            <a:extLst>
              <a:ext uri="{FF2B5EF4-FFF2-40B4-BE49-F238E27FC236}">
                <a16:creationId xmlns:a16="http://schemas.microsoft.com/office/drawing/2014/main" id="{CFF12245-4035-2E22-0A9A-AEA167199E7B}"/>
              </a:ext>
            </a:extLst>
          </p:cNvPr>
          <p:cNvSpPr txBox="1"/>
          <p:nvPr/>
        </p:nvSpPr>
        <p:spPr>
          <a:xfrm>
            <a:off x="5477800" y="6783421"/>
            <a:ext cx="4521199" cy="307777"/>
          </a:xfrm>
          <a:prstGeom prst="rect">
            <a:avLst/>
          </a:prstGeom>
          <a:noFill/>
        </p:spPr>
        <p:txBody>
          <a:bodyPr wrap="square">
            <a:spAutoFit/>
          </a:bodyPr>
          <a:lstStyle/>
          <a:p>
            <a:pPr algn="ctr"/>
            <a:r>
              <a:rPr lang="en-GB" sz="1400" i="1" noProof="0" dirty="0">
                <a:effectLst/>
                <a:latin typeface="Arial" panose="020B0604020202020204" pitchFamily="34" charset="0"/>
                <a:cs typeface="Arial" panose="020B0604020202020204" pitchFamily="34" charset="0"/>
              </a:rPr>
              <a:t>Coriolis effect.</a:t>
            </a:r>
          </a:p>
        </p:txBody>
      </p:sp>
      <p:sp>
        <p:nvSpPr>
          <p:cNvPr id="5" name="TextBox 3">
            <a:extLst>
              <a:ext uri="{FF2B5EF4-FFF2-40B4-BE49-F238E27FC236}">
                <a16:creationId xmlns:a16="http://schemas.microsoft.com/office/drawing/2014/main" id="{18154D8D-B00D-1A71-562C-92CAE657CEC3}"/>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Comments on our second and third assumptions</a:t>
            </a:r>
          </a:p>
        </p:txBody>
      </p:sp>
      <p:sp>
        <p:nvSpPr>
          <p:cNvPr id="11" name="ZoneTexte 10">
            <a:extLst>
              <a:ext uri="{FF2B5EF4-FFF2-40B4-BE49-F238E27FC236}">
                <a16:creationId xmlns:a16="http://schemas.microsoft.com/office/drawing/2014/main" id="{6F81D93D-2833-D89A-37AF-0F188BF4EF3C}"/>
              </a:ext>
            </a:extLst>
          </p:cNvPr>
          <p:cNvSpPr txBox="1"/>
          <p:nvPr/>
        </p:nvSpPr>
        <p:spPr>
          <a:xfrm>
            <a:off x="589583" y="1436942"/>
            <a:ext cx="9542756" cy="1631216"/>
          </a:xfrm>
          <a:prstGeom prst="rect">
            <a:avLst/>
          </a:prstGeom>
          <a:noFill/>
        </p:spPr>
        <p:txBody>
          <a:bodyPr wrap="square">
            <a:spAutoFit/>
          </a:bodyPr>
          <a:lstStyle/>
          <a:p>
            <a:pPr algn="just"/>
            <a:r>
              <a:rPr lang="en-GB" sz="2000" noProof="0" dirty="0"/>
              <a:t>The Earth cannot be accurately represented by a MacLaurin’s sphere because continents obstruct the movement of tidal waves, leading to more complex tidal behaviour. In the Atlantic Ocean, tidal crests and troughs are formed but cannot travel around the Earth freely. Instead, they move around the ocean's perimeter in an anticlockwise direction, taking approximately 25 hours to complete a cycle.</a:t>
            </a:r>
          </a:p>
        </p:txBody>
      </p:sp>
      <p:sp>
        <p:nvSpPr>
          <p:cNvPr id="13" name="ZoneTexte 12">
            <a:extLst>
              <a:ext uri="{FF2B5EF4-FFF2-40B4-BE49-F238E27FC236}">
                <a16:creationId xmlns:a16="http://schemas.microsoft.com/office/drawing/2014/main" id="{2A737B89-7D80-26DE-40FB-D0C9A305C2D1}"/>
              </a:ext>
            </a:extLst>
          </p:cNvPr>
          <p:cNvSpPr txBox="1"/>
          <p:nvPr/>
        </p:nvSpPr>
        <p:spPr>
          <a:xfrm>
            <a:off x="589583" y="3349468"/>
            <a:ext cx="4399106" cy="2554545"/>
          </a:xfrm>
          <a:prstGeom prst="rect">
            <a:avLst/>
          </a:prstGeom>
          <a:noFill/>
        </p:spPr>
        <p:txBody>
          <a:bodyPr wrap="square">
            <a:spAutoFit/>
          </a:bodyPr>
          <a:lstStyle/>
          <a:p>
            <a:pPr algn="just"/>
            <a:r>
              <a:rPr lang="en-GB" sz="2000" noProof="0" dirty="0"/>
              <a:t>The quasi-static model also has limitations. It does not consider the dynamics of tidal wave propagation or the Coriolis force, which plays a significant role in tidal behaviour. For example, the Coriolis force helps explain why tides are larger on the French side of the English Channel.</a:t>
            </a:r>
          </a:p>
        </p:txBody>
      </p:sp>
      <p:sp>
        <p:nvSpPr>
          <p:cNvPr id="2" name="Slide Number Placeholder 6">
            <a:extLst>
              <a:ext uri="{FF2B5EF4-FFF2-40B4-BE49-F238E27FC236}">
                <a16:creationId xmlns:a16="http://schemas.microsoft.com/office/drawing/2014/main" id="{C845F6E3-3F8F-8E8A-93A9-B72DF87340A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228</a:t>
            </a:fld>
            <a:endParaRPr lang="en-GB" spc="80" noProof="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6122F91-B5B9-7036-204F-F2E40E871DF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59"/>
          <a:stretch/>
        </p:blipFill>
        <p:spPr bwMode="auto">
          <a:xfrm>
            <a:off x="5996008" y="2612155"/>
            <a:ext cx="3810867" cy="263454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D201DB7-967E-53D3-318E-8B578A46FA25}"/>
              </a:ext>
            </a:extLst>
          </p:cNvPr>
          <p:cNvSpPr/>
          <p:nvPr/>
        </p:nvSpPr>
        <p:spPr>
          <a:xfrm>
            <a:off x="5996007" y="2612156"/>
            <a:ext cx="3810867" cy="263454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ZoneTexte 20">
            <a:extLst>
              <a:ext uri="{FF2B5EF4-FFF2-40B4-BE49-F238E27FC236}">
                <a16:creationId xmlns:a16="http://schemas.microsoft.com/office/drawing/2014/main" id="{A6D7DB3B-7434-3245-7DBD-009B9303176B}"/>
              </a:ext>
            </a:extLst>
          </p:cNvPr>
          <p:cNvSpPr txBox="1"/>
          <p:nvPr/>
        </p:nvSpPr>
        <p:spPr>
          <a:xfrm>
            <a:off x="5996007" y="5303295"/>
            <a:ext cx="3810866"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Underwater turbines.</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3" name="TextBox 3">
            <a:extLst>
              <a:ext uri="{FF2B5EF4-FFF2-40B4-BE49-F238E27FC236}">
                <a16:creationId xmlns:a16="http://schemas.microsoft.com/office/drawing/2014/main" id="{8D66C905-9A40-1F5C-F5A3-4498BDDB150F}"/>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Converting tidal energy with tidal stream generators</a:t>
            </a:r>
          </a:p>
        </p:txBody>
      </p:sp>
      <p:sp>
        <p:nvSpPr>
          <p:cNvPr id="6" name="ZoneTexte 5">
            <a:extLst>
              <a:ext uri="{FF2B5EF4-FFF2-40B4-BE49-F238E27FC236}">
                <a16:creationId xmlns:a16="http://schemas.microsoft.com/office/drawing/2014/main" id="{55B1AE9E-68B4-B7BA-2A12-865465842C47}"/>
              </a:ext>
            </a:extLst>
          </p:cNvPr>
          <p:cNvSpPr txBox="1"/>
          <p:nvPr/>
        </p:nvSpPr>
        <p:spPr>
          <a:xfrm>
            <a:off x="589583" y="1422080"/>
            <a:ext cx="9542756" cy="707886"/>
          </a:xfrm>
          <a:prstGeom prst="rect">
            <a:avLst/>
          </a:prstGeom>
          <a:noFill/>
        </p:spPr>
        <p:txBody>
          <a:bodyPr wrap="square">
            <a:spAutoFit/>
          </a:bodyPr>
          <a:lstStyle/>
          <a:p>
            <a:pPr algn="just"/>
            <a:r>
              <a:rPr lang="en-GB" sz="2000" noProof="0" dirty="0"/>
              <a:t>There are three main methods for harvesting tidal energy: tidal stream generators, tidal barrages, and tidal lagoons.</a:t>
            </a:r>
          </a:p>
        </p:txBody>
      </p:sp>
      <p:sp>
        <p:nvSpPr>
          <p:cNvPr id="13" name="ZoneTexte 12">
            <a:extLst>
              <a:ext uri="{FF2B5EF4-FFF2-40B4-BE49-F238E27FC236}">
                <a16:creationId xmlns:a16="http://schemas.microsoft.com/office/drawing/2014/main" id="{F3889395-AFAF-9CB9-3A05-7082AB845B13}"/>
              </a:ext>
            </a:extLst>
          </p:cNvPr>
          <p:cNvSpPr txBox="1"/>
          <p:nvPr/>
        </p:nvSpPr>
        <p:spPr>
          <a:xfrm>
            <a:off x="589583" y="5960965"/>
            <a:ext cx="9542756" cy="1015663"/>
          </a:xfrm>
          <a:prstGeom prst="rect">
            <a:avLst/>
          </a:prstGeom>
          <a:noFill/>
        </p:spPr>
        <p:txBody>
          <a:bodyPr wrap="square">
            <a:spAutoFit/>
          </a:bodyPr>
          <a:lstStyle/>
          <a:p>
            <a:pPr algn="just"/>
            <a:r>
              <a:rPr lang="en-GB" sz="2000" noProof="0" dirty="0"/>
              <a:t>Tidal stream generators are one of the most common methods for harnessing tidal energy and come in various design archetypes, including axial turbines, oscillating hydrofoils, crossflow turbines, and tidal kite systems.</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D483F52-92E0-F858-5C76-201195F3C4B9}"/>
                  </a:ext>
                </a:extLst>
              </p:cNvPr>
              <p:cNvSpPr txBox="1">
                <a:spLocks/>
              </p:cNvSpPr>
              <p:nvPr/>
            </p:nvSpPr>
            <p:spPr>
              <a:xfrm>
                <a:off x="589583" y="2484702"/>
                <a:ext cx="4757117" cy="3142142"/>
              </a:xfrm>
              <a:prstGeom prst="rect">
                <a:avLst/>
              </a:prstGeom>
              <a:noFill/>
            </p:spPr>
            <p:txBody>
              <a:bodyPr wrap="square">
                <a:spAutoFit/>
              </a:bodyPr>
              <a:lstStyle/>
              <a:p>
                <a:pPr algn="just"/>
                <a:r>
                  <a:rPr lang="en-GB" sz="2000" noProof="0" dirty="0"/>
                  <a:t>Tidal stream generators operate similarly to traditional wind turbines, relying on the kinetic energy of moving water to produce power. The power produced per unit of sea-floor area is:</a:t>
                </a:r>
              </a:p>
              <a:p>
                <a:pPr algn="just"/>
                <a:endParaRPr lang="en-GB" sz="1000" noProof="0" dirty="0"/>
              </a:p>
              <a:p>
                <a:pPr algn="ctr"/>
                <a14:m>
                  <m:oMathPara xmlns:m="http://schemas.openxmlformats.org/officeDocument/2006/math">
                    <m:oMathParaPr>
                      <m:jc m:val="centerGroup"/>
                    </m:oMathParaPr>
                    <m:oMath xmlns:m="http://schemas.openxmlformats.org/officeDocument/2006/math">
                      <m:r>
                        <a:rPr lang="en-GB" sz="2000" b="0" i="1" noProof="0" smtClean="0">
                          <a:latin typeface="Cambria Math" panose="02040503050406030204" pitchFamily="18" charset="0"/>
                          <a:ea typeface="Cambria Math" panose="02040503050406030204" pitchFamily="18" charset="0"/>
                        </a:rPr>
                        <m:t>𝑃</m:t>
                      </m:r>
                      <m:r>
                        <a:rPr lang="en-GB" sz="2000" i="1" noProof="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b="0" i="0" noProof="0" smtClean="0">
                              <a:latin typeface="+mj-lt"/>
                            </a:rPr>
                            <m:t>1</m:t>
                          </m:r>
                        </m:num>
                        <m:den>
                          <m:r>
                            <m:rPr>
                              <m:nor/>
                            </m:rPr>
                            <a:rPr lang="en-GB" sz="2000" b="0" i="0" noProof="0" smtClean="0">
                              <a:latin typeface="+mj-lt"/>
                            </a:rPr>
                            <m:t>2</m:t>
                          </m:r>
                        </m:den>
                      </m:f>
                      <m:r>
                        <m:rPr>
                          <m:nor/>
                        </m:rPr>
                        <a:rPr lang="en-GB" sz="2000" b="0" i="0" noProof="0" smtClean="0">
                          <a:latin typeface="Cambria Math" panose="02040503050406030204" pitchFamily="18" charset="0"/>
                        </a:rPr>
                        <m:t> </m:t>
                      </m:r>
                      <m:r>
                        <m:rPr>
                          <m:nor/>
                        </m:rPr>
                        <a:rPr lang="en-GB" sz="2000" noProof="0"/>
                        <m:t>𝐴</m:t>
                      </m:r>
                      <m:r>
                        <m:rPr>
                          <m:nor/>
                        </m:rPr>
                        <a:rPr lang="en-GB" sz="2000" noProof="0"/>
                        <m:t> </m:t>
                      </m:r>
                      <m:r>
                        <m:rPr>
                          <m:nor/>
                        </m:rPr>
                        <a:rPr lang="en-GB" sz="2000" noProof="0"/>
                        <m:t>𝜌</m:t>
                      </m:r>
                      <m:r>
                        <m:rPr>
                          <m:nor/>
                        </m:rPr>
                        <a:rPr lang="en-GB" sz="2000" noProof="0"/>
                        <m:t> </m:t>
                      </m:r>
                      <m:r>
                        <m:rPr>
                          <m:nor/>
                        </m:rPr>
                        <a:rPr lang="en-GB" sz="2000" noProof="0"/>
                        <m:t>𝑈</m:t>
                      </m:r>
                      <m:r>
                        <m:rPr>
                          <m:nor/>
                        </m:rPr>
                        <a:rPr lang="en-GB" sz="2000" noProof="0"/>
                        <m:t>³,</m:t>
                      </m:r>
                    </m:oMath>
                  </m:oMathPara>
                </a14:m>
                <a:endParaRPr lang="en-GB" sz="2000" b="0" noProof="0" dirty="0"/>
              </a:p>
              <a:p>
                <a:pPr algn="just"/>
                <a:endParaRPr lang="en-GB" sz="1000" noProof="0" dirty="0"/>
              </a:p>
              <a:p>
                <a:pPr algn="just"/>
                <a:r>
                  <a:rPr lang="en-GB" sz="2000" noProof="0" dirty="0"/>
                  <a:t>where 𝜌 is the density of water and 𝑈 is the speed of tidal currents.</a:t>
                </a:r>
              </a:p>
            </p:txBody>
          </p:sp>
        </mc:Choice>
        <mc:Fallback xmlns="">
          <p:sp>
            <p:nvSpPr>
              <p:cNvPr id="4" name="ZoneTexte 3">
                <a:extLst>
                  <a:ext uri="{FF2B5EF4-FFF2-40B4-BE49-F238E27FC236}">
                    <a16:creationId xmlns:a16="http://schemas.microsoft.com/office/drawing/2014/main" id="{7D483F52-92E0-F858-5C76-201195F3C4B9}"/>
                  </a:ext>
                </a:extLst>
              </p:cNvPr>
              <p:cNvSpPr txBox="1">
                <a:spLocks noRot="1" noChangeAspect="1" noMove="1" noResize="1" noEditPoints="1" noAdjustHandles="1" noChangeArrowheads="1" noChangeShapeType="1" noTextEdit="1"/>
              </p:cNvSpPr>
              <p:nvPr/>
            </p:nvSpPr>
            <p:spPr>
              <a:xfrm>
                <a:off x="589583" y="2484702"/>
                <a:ext cx="4757117" cy="3142142"/>
              </a:xfrm>
              <a:prstGeom prst="rect">
                <a:avLst/>
              </a:prstGeom>
              <a:blipFill>
                <a:blip r:embed="rId3"/>
                <a:stretch>
                  <a:fillRect l="-1410" t="-971" r="-1282" b="-2718"/>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DEACB061-FA47-B756-ABEE-1A3B2D3957B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229</a:t>
            </a:fld>
            <a:endParaRPr lang="en-GB" spc="80" noProof="0" dirty="0"/>
          </a:p>
        </p:txBody>
      </p:sp>
    </p:spTree>
    <p:extLst>
      <p:ext uri="{BB962C8B-B14F-4D97-AF65-F5344CB8AC3E}">
        <p14:creationId xmlns:p14="http://schemas.microsoft.com/office/powerpoint/2010/main" val="238465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bject 3"/>
              <p:cNvSpPr txBox="1"/>
              <p:nvPr/>
            </p:nvSpPr>
            <p:spPr>
              <a:xfrm>
                <a:off x="1932700" y="5661066"/>
                <a:ext cx="7317154" cy="1141851"/>
              </a:xfrm>
              <a:prstGeom prst="rect">
                <a:avLst/>
              </a:prstGeom>
            </p:spPr>
            <p:txBody>
              <a:bodyPr vert="horz" wrap="square" lIns="0" tIns="11430" rIns="0" bIns="0" rtlCol="0">
                <a:spAutoFit/>
              </a:bodyPr>
              <a:lstStyle/>
              <a:p>
                <a:pPr marL="12700" marR="492125" algn="ctr">
                  <a:lnSpc>
                    <a:spcPct val="119200"/>
                  </a:lnSpc>
                  <a:tabLst>
                    <a:tab pos="2737485" algn="l"/>
                  </a:tabLst>
                </a:pPr>
                <a:r>
                  <a:rPr lang="en-GB" sz="2000" noProof="0" dirty="0">
                    <a:solidFill>
                      <a:schemeClr val="tx1"/>
                    </a:solidFill>
                    <a:latin typeface="Arial" panose="020B0604020202020204" pitchFamily="34" charset="0"/>
                    <a:cs typeface="Arial" panose="020B0604020202020204" pitchFamily="34" charset="0"/>
                  </a:rPr>
                  <a:t>Our unit of power</a:t>
                </a:r>
                <a:r>
                  <a:rPr lang="en-GB" sz="2000" noProof="0" dirty="0">
                    <a:latin typeface="Arial" panose="020B0604020202020204" pitchFamily="34" charset="0"/>
                    <a:cs typeface="Arial" panose="020B0604020202020204" pitchFamily="34" charset="0"/>
                  </a:rPr>
                  <a:t> – </a:t>
                </a:r>
                <a:r>
                  <a:rPr lang="en-GB" sz="2000" noProof="0" dirty="0">
                    <a:solidFill>
                      <a:schemeClr val="tx1"/>
                    </a:solidFill>
                    <a:latin typeface="Arial" panose="020B0604020202020204" pitchFamily="34" charset="0"/>
                    <a:cs typeface="Arial" panose="020B0604020202020204" pitchFamily="34" charset="0"/>
                  </a:rPr>
                  <a:t>the </a:t>
                </a:r>
                <a:r>
                  <a:rPr lang="en-GB" sz="2000" b="1" noProof="0" dirty="0">
                    <a:solidFill>
                      <a:schemeClr val="tx1"/>
                    </a:solidFill>
                    <a:latin typeface="Arial" panose="020B0604020202020204" pitchFamily="34" charset="0"/>
                    <a:cs typeface="Arial" panose="020B0604020202020204" pitchFamily="34" charset="0"/>
                  </a:rPr>
                  <a:t>kilowatt-hour per day (kWh/d) </a:t>
                </a:r>
              </a:p>
              <a:p>
                <a:pPr marL="12700" marR="492125" algn="ctr">
                  <a:lnSpc>
                    <a:spcPct val="119200"/>
                  </a:lnSpc>
                  <a:tabLst>
                    <a:tab pos="2737485" algn="l"/>
                  </a:tabLst>
                </a:pPr>
                <a:endParaRPr lang="en-GB" sz="1000" b="1" noProof="0" dirty="0">
                  <a:solidFill>
                    <a:schemeClr val="tx1"/>
                  </a:solidFill>
                  <a:latin typeface="Arial" panose="020B0604020202020204" pitchFamily="34" charset="0"/>
                  <a:cs typeface="Arial" panose="020B0604020202020204" pitchFamily="34" charset="0"/>
                </a:endParaRPr>
              </a:p>
              <a:p>
                <a:pPr marL="12700" marR="492125" algn="ctr">
                  <a:lnSpc>
                    <a:spcPct val="119200"/>
                  </a:lnSpc>
                  <a:tabLst>
                    <a:tab pos="2737485" algn="l"/>
                  </a:tabLst>
                </a:pPr>
                <a:r>
                  <a:rPr lang="en-GB" sz="2000" noProof="0" dirty="0">
                    <a:latin typeface="Arial" panose="020B0604020202020204" pitchFamily="34" charset="0"/>
                    <a:cs typeface="Arial" panose="020B0604020202020204" pitchFamily="34" charset="0"/>
                  </a:rPr>
                  <a:t>1 kWh/d = </a:t>
                </a:r>
                <a14:m>
                  <m:oMath xmlns:m="http://schemas.openxmlformats.org/officeDocument/2006/math">
                    <m:f>
                      <m:fPr>
                        <m:ctrlPr>
                          <a:rPr lang="en-GB" sz="2000" i="1" noProof="0" smtClean="0">
                            <a:solidFill>
                              <a:schemeClr val="tx1"/>
                            </a:solidFill>
                            <a:latin typeface="Cambria Math" panose="02040503050406030204" pitchFamily="18" charset="0"/>
                            <a:cs typeface="Arial" panose="020B0604020202020204" pitchFamily="34" charset="0"/>
                          </a:rPr>
                        </m:ctrlPr>
                      </m:fPr>
                      <m:num>
                        <m:r>
                          <m:rPr>
                            <m:nor/>
                          </m:rPr>
                          <a:rPr lang="en-GB" sz="2000" i="0" noProof="0" smtClean="0">
                            <a:solidFill>
                              <a:schemeClr val="tx1"/>
                            </a:solidFill>
                            <a:latin typeface="Arial" panose="020B0604020202020204" pitchFamily="34" charset="0"/>
                            <a:cs typeface="Arial" panose="020B0604020202020204" pitchFamily="34" charset="0"/>
                          </a:rPr>
                          <m:t>1,000</m:t>
                        </m:r>
                        <m:r>
                          <m:rPr>
                            <m:nor/>
                          </m:rPr>
                          <a:rPr lang="en-GB" sz="2000" b="0" i="0" noProof="0" smtClean="0">
                            <a:solidFill>
                              <a:schemeClr val="tx1"/>
                            </a:solidFill>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h</m:t>
                        </m:r>
                      </m:num>
                      <m:den>
                        <m:r>
                          <m:rPr>
                            <m:nor/>
                          </m:rPr>
                          <a:rPr lang="en-GB" sz="2000" i="0" noProof="0" smtClean="0">
                            <a:solidFill>
                              <a:schemeClr val="tx1"/>
                            </a:solidFill>
                            <a:latin typeface="Arial" panose="020B0604020202020204" pitchFamily="34" charset="0"/>
                            <a:cs typeface="Arial" panose="020B0604020202020204" pitchFamily="34" charset="0"/>
                          </a:rPr>
                          <m:t>24 </m:t>
                        </m:r>
                        <m:r>
                          <m:rPr>
                            <m:nor/>
                          </m:rPr>
                          <a:rPr lang="en-GB" sz="2000" i="0" noProof="0" smtClean="0">
                            <a:solidFill>
                              <a:schemeClr val="tx1"/>
                            </a:solidFill>
                            <a:latin typeface="Arial" panose="020B0604020202020204" pitchFamily="34" charset="0"/>
                            <a:cs typeface="Arial" panose="020B0604020202020204" pitchFamily="34" charset="0"/>
                          </a:rPr>
                          <m:t>h</m:t>
                        </m:r>
                      </m:den>
                    </m:f>
                  </m:oMath>
                </a14:m>
                <a:r>
                  <a:rPr lang="en-GB" sz="2000" noProof="0" dirty="0">
                    <a:solidFill>
                      <a:schemeClr val="tx1"/>
                    </a:solidFill>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 40 W </a:t>
                </a:r>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3" name="object 3"/>
              <p:cNvSpPr txBox="1">
                <a:spLocks noRot="1" noChangeAspect="1" noMove="1" noResize="1" noEditPoints="1" noAdjustHandles="1" noChangeArrowheads="1" noChangeShapeType="1" noTextEdit="1"/>
              </p:cNvSpPr>
              <p:nvPr/>
            </p:nvSpPr>
            <p:spPr>
              <a:xfrm>
                <a:off x="1932700" y="5661066"/>
                <a:ext cx="7317154" cy="1141851"/>
              </a:xfrm>
              <a:prstGeom prst="rect">
                <a:avLst/>
              </a:prstGeom>
              <a:blipFill>
                <a:blip r:embed="rId2"/>
                <a:stretch>
                  <a:fillRect t="-3209" b="-641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04409C7-1C65-5581-9799-A4BCCD82906F}"/>
              </a:ext>
            </a:extLst>
          </p:cNvPr>
          <p:cNvSpPr txBox="1"/>
          <p:nvPr/>
        </p:nvSpPr>
        <p:spPr>
          <a:xfrm>
            <a:off x="589583" y="349890"/>
            <a:ext cx="10003389" cy="461665"/>
          </a:xfrm>
          <a:prstGeom prst="rect">
            <a:avLst/>
          </a:prstGeom>
          <a:noFill/>
        </p:spPr>
        <p:txBody>
          <a:bodyPr wrap="square">
            <a:spAutoFit/>
          </a:bodyPr>
          <a:lstStyle/>
          <a:p>
            <a:r>
              <a:rPr lang="en-GB" sz="2400" b="1" spc="30" noProof="0" dirty="0">
                <a:latin typeface="Arial" panose="020B0604020202020204" pitchFamily="34" charset="0"/>
                <a:cs typeface="Arial" panose="020B0604020202020204" pitchFamily="34" charset="0"/>
              </a:rPr>
              <a:t>Energy and power units</a:t>
            </a:r>
            <a:endParaRPr lang="en-GB" sz="2400" b="1" spc="30" noProof="0" dirty="0">
              <a:latin typeface="Arial"/>
              <a:cs typeface="Arial"/>
            </a:endParaRPr>
          </a:p>
        </p:txBody>
      </p:sp>
      <p:sp>
        <p:nvSpPr>
          <p:cNvPr id="11" name="ZoneTexte 10">
            <a:extLst>
              <a:ext uri="{FF2B5EF4-FFF2-40B4-BE49-F238E27FC236}">
                <a16:creationId xmlns:a16="http://schemas.microsoft.com/office/drawing/2014/main" id="{FE42FD3E-0B1F-F519-503B-8A731D5233DA}"/>
              </a:ext>
            </a:extLst>
          </p:cNvPr>
          <p:cNvSpPr txBox="1"/>
          <p:nvPr/>
        </p:nvSpPr>
        <p:spPr>
          <a:xfrm>
            <a:off x="589583" y="1224208"/>
            <a:ext cx="9542756" cy="1877437"/>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Energy is the ability or capacity to do work, and it is measured in joules (J).</a:t>
            </a:r>
          </a:p>
          <a:p>
            <a:pPr algn="just"/>
            <a:endParaRPr lang="en-GB" sz="16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Power is the rate at which energy is transferred or converted per unit of time. It is measured in joules per second (J/s) or watts (W).</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a:cs typeface="Arial"/>
              </a:rPr>
              <a:t>These standard units are not convenient here. Let us use the following ones:</a:t>
            </a:r>
          </a:p>
        </p:txBody>
      </p:sp>
      <p:sp>
        <p:nvSpPr>
          <p:cNvPr id="12" name="Rectangle 11">
            <a:extLst>
              <a:ext uri="{FF2B5EF4-FFF2-40B4-BE49-F238E27FC236}">
                <a16:creationId xmlns:a16="http://schemas.microsoft.com/office/drawing/2014/main" id="{3BB6035B-7192-1910-98A2-CA27D1BA87D4}"/>
              </a:ext>
            </a:extLst>
          </p:cNvPr>
          <p:cNvSpPr/>
          <p:nvPr/>
        </p:nvSpPr>
        <p:spPr>
          <a:xfrm>
            <a:off x="1639179" y="3591967"/>
            <a:ext cx="7415042" cy="1393025"/>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C78D0E15-3E01-8261-B0DD-8233B68DFC01}"/>
                  </a:ext>
                </a:extLst>
              </p:cNvPr>
              <p:cNvSpPr txBox="1"/>
              <p:nvPr/>
            </p:nvSpPr>
            <p:spPr>
              <a:xfrm>
                <a:off x="2552655" y="3801069"/>
                <a:ext cx="5950633" cy="974819"/>
              </a:xfrm>
              <a:prstGeom prst="rect">
                <a:avLst/>
              </a:prstGeom>
              <a:noFill/>
            </p:spPr>
            <p:txBody>
              <a:bodyPr wrap="square">
                <a:spAutoFit/>
              </a:bodyPr>
              <a:lstStyle/>
              <a:p>
                <a:pPr marL="12700" marR="492125" algn="ctr">
                  <a:lnSpc>
                    <a:spcPct val="119200"/>
                  </a:lnSpc>
                  <a:tabLst>
                    <a:tab pos="2737485" algn="l"/>
                  </a:tabLst>
                </a:pPr>
                <a:r>
                  <a:rPr lang="en-GB" sz="2000" noProof="0" dirty="0">
                    <a:solidFill>
                      <a:schemeClr val="tx1"/>
                    </a:solidFill>
                    <a:latin typeface="Arial" panose="020B0604020202020204" pitchFamily="34" charset="0"/>
                    <a:cs typeface="Arial" panose="020B0604020202020204" pitchFamily="34" charset="0"/>
                  </a:rPr>
                  <a:t>Our unit of energy – </a:t>
                </a:r>
                <a:r>
                  <a:rPr lang="en-GB" sz="2000" noProof="0" dirty="0">
                    <a:latin typeface="Arial" panose="020B0604020202020204" pitchFamily="34" charset="0"/>
                    <a:cs typeface="Arial" panose="020B0604020202020204" pitchFamily="34" charset="0"/>
                  </a:rPr>
                  <a:t>t</a:t>
                </a:r>
                <a:r>
                  <a:rPr lang="en-GB" sz="2000" noProof="0" dirty="0">
                    <a:solidFill>
                      <a:schemeClr val="tx1"/>
                    </a:solidFill>
                    <a:latin typeface="Arial" panose="020B0604020202020204" pitchFamily="34" charset="0"/>
                    <a:cs typeface="Arial" panose="020B0604020202020204" pitchFamily="34" charset="0"/>
                  </a:rPr>
                  <a:t>he </a:t>
                </a:r>
                <a:r>
                  <a:rPr lang="en-GB" sz="2000" b="1" noProof="0" dirty="0">
                    <a:solidFill>
                      <a:schemeClr val="tx1"/>
                    </a:solidFill>
                    <a:latin typeface="Arial" panose="020B0604020202020204" pitchFamily="34" charset="0"/>
                    <a:cs typeface="Arial" panose="020B0604020202020204" pitchFamily="34" charset="0"/>
                  </a:rPr>
                  <a:t>kilowatt-hour (kWh)</a:t>
                </a:r>
              </a:p>
              <a:p>
                <a:pPr marL="12700" marR="492125" algn="ctr">
                  <a:lnSpc>
                    <a:spcPct val="119200"/>
                  </a:lnSpc>
                  <a:tabLst>
                    <a:tab pos="2737485" algn="l"/>
                  </a:tabLst>
                </a:pPr>
                <a:endParaRPr lang="en-GB" sz="1000" noProof="0" dirty="0">
                  <a:solidFill>
                    <a:schemeClr val="tx1"/>
                  </a:solidFill>
                  <a:latin typeface="Arial" panose="020B0604020202020204" pitchFamily="34" charset="0"/>
                  <a:cs typeface="Arial" panose="020B0604020202020204" pitchFamily="34" charset="0"/>
                </a:endParaRPr>
              </a:p>
              <a:p>
                <a:pPr marL="12700" marR="492125" algn="ctr">
                  <a:lnSpc>
                    <a:spcPct val="119200"/>
                  </a:lnSpc>
                  <a:tabLst>
                    <a:tab pos="2737485" algn="l"/>
                  </a:tabLst>
                </a:pPr>
                <a:r>
                  <a:rPr lang="en-GB" sz="2000" noProof="0" dirty="0">
                    <a:solidFill>
                      <a:schemeClr val="tx1"/>
                    </a:solidFill>
                    <a:latin typeface="Arial" panose="020B0604020202020204" pitchFamily="34" charset="0"/>
                    <a:cs typeface="Arial" panose="020B0604020202020204" pitchFamily="34" charset="0"/>
                  </a:rPr>
                  <a:t>1 kWh = 1,000 W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3,600 s = 3.6 MJ</a:t>
                </a:r>
              </a:p>
            </p:txBody>
          </p:sp>
        </mc:Choice>
        <mc:Fallback xmlns="">
          <p:sp>
            <p:nvSpPr>
              <p:cNvPr id="14" name="ZoneTexte 13">
                <a:extLst>
                  <a:ext uri="{FF2B5EF4-FFF2-40B4-BE49-F238E27FC236}">
                    <a16:creationId xmlns:a16="http://schemas.microsoft.com/office/drawing/2014/main" id="{C78D0E15-3E01-8261-B0DD-8233B68DFC01}"/>
                  </a:ext>
                </a:extLst>
              </p:cNvPr>
              <p:cNvSpPr txBox="1">
                <a:spLocks noRot="1" noChangeAspect="1" noMove="1" noResize="1" noEditPoints="1" noAdjustHandles="1" noChangeArrowheads="1" noChangeShapeType="1" noTextEdit="1"/>
              </p:cNvSpPr>
              <p:nvPr/>
            </p:nvSpPr>
            <p:spPr>
              <a:xfrm>
                <a:off x="2552655" y="3801069"/>
                <a:ext cx="5950633" cy="974819"/>
              </a:xfrm>
              <a:prstGeom prst="rect">
                <a:avLst/>
              </a:prstGeom>
              <a:blipFill>
                <a:blip r:embed="rId3"/>
                <a:stretch>
                  <a:fillRect t="-629" b="-1132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44319174-03F1-4B94-404A-45DB88EFBB9C}"/>
              </a:ext>
            </a:extLst>
          </p:cNvPr>
          <p:cNvSpPr/>
          <p:nvPr/>
        </p:nvSpPr>
        <p:spPr>
          <a:xfrm>
            <a:off x="1639179" y="5397645"/>
            <a:ext cx="7415042" cy="1668694"/>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Slide Number Placeholder 6">
            <a:extLst>
              <a:ext uri="{FF2B5EF4-FFF2-40B4-BE49-F238E27FC236}">
                <a16:creationId xmlns:a16="http://schemas.microsoft.com/office/drawing/2014/main" id="{88CEE2A1-E674-E97C-C1EB-587D654D27F7}"/>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a:t>
            </a:fld>
            <a:endParaRPr lang="en-GB" spc="80" noProof="0"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DEE99F24-F4F6-8C27-B5AB-8E6E035E0E5B}"/>
              </a:ext>
            </a:extLst>
          </p:cNvPr>
          <p:cNvSpPr txBox="1"/>
          <p:nvPr/>
        </p:nvSpPr>
        <p:spPr>
          <a:xfrm>
            <a:off x="589584" y="349890"/>
            <a:ext cx="9542756" cy="830997"/>
          </a:xfrm>
          <a:prstGeom prst="rect">
            <a:avLst/>
          </a:prstGeom>
          <a:noFill/>
        </p:spPr>
        <p:txBody>
          <a:bodyPr wrap="square">
            <a:spAutoFit/>
          </a:bodyPr>
          <a:lstStyle/>
          <a:p>
            <a:pPr marL="12700" algn="just">
              <a:spcBef>
                <a:spcPts val="130"/>
              </a:spcBef>
            </a:pPr>
            <a:r>
              <a:rPr lang="en-GB" sz="2400" b="1" noProof="0" dirty="0"/>
              <a:t>Example of locations in the British Isles for tidal stream generators</a:t>
            </a:r>
            <a:endParaRPr lang="en-GB" sz="2400" b="1" noProof="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D7C8E1A-0AEF-B904-45B8-228A51573D85}"/>
              </a:ext>
            </a:extLst>
          </p:cNvPr>
          <p:cNvSpPr txBox="1"/>
          <p:nvPr/>
        </p:nvSpPr>
        <p:spPr>
          <a:xfrm>
            <a:off x="589584" y="2773392"/>
            <a:ext cx="4313887" cy="2862322"/>
          </a:xfrm>
          <a:prstGeom prst="rect">
            <a:avLst/>
          </a:prstGeom>
          <a:noFill/>
        </p:spPr>
        <p:txBody>
          <a:bodyPr wrap="square">
            <a:spAutoFit/>
          </a:bodyPr>
          <a:lstStyle/>
          <a:p>
            <a:pPr algn="just"/>
            <a:r>
              <a:rPr lang="en-GB" sz="2000" noProof="0" dirty="0"/>
              <a:t>The map shows regions around the British Isles where peak tidal flows exceed 1 m/s. Red areas indicate water depths greater than 100 m.</a:t>
            </a:r>
          </a:p>
          <a:p>
            <a:pPr algn="just"/>
            <a:endParaRPr lang="en-GB" sz="2000" noProof="0" dirty="0"/>
          </a:p>
          <a:p>
            <a:pPr algn="just"/>
            <a:r>
              <a:rPr lang="en-GB" sz="2000" noProof="0" dirty="0"/>
              <a:t>If tidal farms were installed in these regions, an estimated 9 kWh/pers/d could be generated in the British Isles.</a:t>
            </a:r>
            <a:r>
              <a:rPr lang="en-GB" baseline="30000" noProof="0" dirty="0"/>
              <a:t>1</a:t>
            </a:r>
            <a:endParaRPr lang="en-GB" sz="2000" baseline="30000" noProof="0" dirty="0"/>
          </a:p>
        </p:txBody>
      </p:sp>
      <p:sp>
        <p:nvSpPr>
          <p:cNvPr id="14" name="Slide Number Placeholder 6">
            <a:extLst>
              <a:ext uri="{FF2B5EF4-FFF2-40B4-BE49-F238E27FC236}">
                <a16:creationId xmlns:a16="http://schemas.microsoft.com/office/drawing/2014/main" id="{A29AC170-6FE0-5665-E6ED-4CDCE52CA646}"/>
              </a:ext>
            </a:extLst>
          </p:cNvPr>
          <p:cNvSpPr txBox="1">
            <a:spLocks/>
          </p:cNvSpPr>
          <p:nvPr/>
        </p:nvSpPr>
        <p:spPr>
          <a:xfrm>
            <a:off x="10132339" y="7534721"/>
            <a:ext cx="460633"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230</a:t>
            </a:fld>
            <a:endParaRPr lang="en-GB" spc="80" noProof="0" dirty="0"/>
          </a:p>
        </p:txBody>
      </p:sp>
      <p:grpSp>
        <p:nvGrpSpPr>
          <p:cNvPr id="19" name="Groupe 18">
            <a:extLst>
              <a:ext uri="{FF2B5EF4-FFF2-40B4-BE49-F238E27FC236}">
                <a16:creationId xmlns:a16="http://schemas.microsoft.com/office/drawing/2014/main" id="{EAB91604-931A-07E8-8B7D-57478B6C07AD}"/>
              </a:ext>
            </a:extLst>
          </p:cNvPr>
          <p:cNvGrpSpPr/>
          <p:nvPr/>
        </p:nvGrpSpPr>
        <p:grpSpPr>
          <a:xfrm>
            <a:off x="5415323" y="1292041"/>
            <a:ext cx="4359650" cy="6299830"/>
            <a:chOff x="689331" y="1163706"/>
            <a:chExt cx="4462478" cy="6448420"/>
          </a:xfrm>
        </p:grpSpPr>
        <p:grpSp>
          <p:nvGrpSpPr>
            <p:cNvPr id="16" name="Groupe 15">
              <a:extLst>
                <a:ext uri="{FF2B5EF4-FFF2-40B4-BE49-F238E27FC236}">
                  <a16:creationId xmlns:a16="http://schemas.microsoft.com/office/drawing/2014/main" id="{394683CA-151D-C5D0-249A-74D0ADAE9E50}"/>
                </a:ext>
              </a:extLst>
            </p:cNvPr>
            <p:cNvGrpSpPr/>
            <p:nvPr/>
          </p:nvGrpSpPr>
          <p:grpSpPr>
            <a:xfrm>
              <a:off x="689331" y="1163706"/>
              <a:ext cx="4462477" cy="6033936"/>
              <a:chOff x="589583" y="1041234"/>
              <a:chExt cx="4462477" cy="6033936"/>
            </a:xfrm>
          </p:grpSpPr>
          <p:pic>
            <p:nvPicPr>
              <p:cNvPr id="6" name="Image 5">
                <a:extLst>
                  <a:ext uri="{FF2B5EF4-FFF2-40B4-BE49-F238E27FC236}">
                    <a16:creationId xmlns:a16="http://schemas.microsoft.com/office/drawing/2014/main" id="{50130E9D-EE44-0775-0415-FF3006E7A16C}"/>
                  </a:ext>
                </a:extLst>
              </p:cNvPr>
              <p:cNvPicPr>
                <a:picLocks noChangeAspect="1"/>
              </p:cNvPicPr>
              <p:nvPr/>
            </p:nvPicPr>
            <p:blipFill>
              <a:blip r:embed="rId2"/>
              <a:srcRect t="2788"/>
              <a:stretch/>
            </p:blipFill>
            <p:spPr>
              <a:xfrm>
                <a:off x="712191" y="1113251"/>
                <a:ext cx="4282646" cy="5851427"/>
              </a:xfrm>
              <a:prstGeom prst="rect">
                <a:avLst/>
              </a:prstGeom>
            </p:spPr>
          </p:pic>
          <p:sp>
            <p:nvSpPr>
              <p:cNvPr id="15" name="Rectangle 14">
                <a:extLst>
                  <a:ext uri="{FF2B5EF4-FFF2-40B4-BE49-F238E27FC236}">
                    <a16:creationId xmlns:a16="http://schemas.microsoft.com/office/drawing/2014/main" id="{2B06C4AB-CA3A-6B62-D6F1-DE1B66492FDD}"/>
                  </a:ext>
                </a:extLst>
              </p:cNvPr>
              <p:cNvSpPr/>
              <p:nvPr/>
            </p:nvSpPr>
            <p:spPr>
              <a:xfrm>
                <a:off x="589583" y="1041234"/>
                <a:ext cx="4462477" cy="603393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D1384071-9068-06A7-F221-E33D97E8DF78}"/>
                </a:ext>
              </a:extLst>
            </p:cNvPr>
            <p:cNvSpPr txBox="1"/>
            <p:nvPr/>
          </p:nvSpPr>
          <p:spPr>
            <a:xfrm>
              <a:off x="689331" y="7273572"/>
              <a:ext cx="4462478" cy="338554"/>
            </a:xfrm>
            <a:prstGeom prst="rect">
              <a:avLst/>
            </a:prstGeom>
            <a:noFill/>
          </p:spPr>
          <p:txBody>
            <a:bodyPr wrap="square">
              <a:spAutoFit/>
            </a:bodyPr>
            <a:lstStyle/>
            <a:p>
              <a:pPr algn="ctr"/>
              <a:r>
                <a:rPr lang="en-GB" sz="1600" i="1" noProof="0" dirty="0"/>
                <a:t>The British Isles. </a:t>
              </a:r>
            </a:p>
          </p:txBody>
        </p:sp>
      </p:grpSp>
      <p:sp>
        <p:nvSpPr>
          <p:cNvPr id="20" name="ZoneTexte 19">
            <a:extLst>
              <a:ext uri="{FF2B5EF4-FFF2-40B4-BE49-F238E27FC236}">
                <a16:creationId xmlns:a16="http://schemas.microsoft.com/office/drawing/2014/main" id="{17DE14C2-EB0E-BCBF-F649-B4A81FD7C104}"/>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MacKay, D. (2008). Sustainable Energy - Without the Hot Air. </a:t>
            </a:r>
            <a:endParaRPr lang="en-GB" noProof="0" dirty="0"/>
          </a:p>
        </p:txBody>
      </p:sp>
    </p:spTree>
    <p:extLst>
      <p:ext uri="{BB962C8B-B14F-4D97-AF65-F5344CB8AC3E}">
        <p14:creationId xmlns:p14="http://schemas.microsoft.com/office/powerpoint/2010/main" val="366072436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8EA2975-9CAF-B001-C62F-23036A3187DC}"/>
              </a:ext>
            </a:extLst>
          </p:cNvPr>
          <p:cNvGrpSpPr/>
          <p:nvPr/>
        </p:nvGrpSpPr>
        <p:grpSpPr>
          <a:xfrm>
            <a:off x="2939175" y="3242667"/>
            <a:ext cx="4815050" cy="3829398"/>
            <a:chOff x="2764406" y="3058035"/>
            <a:chExt cx="4815050" cy="3829398"/>
          </a:xfrm>
        </p:grpSpPr>
        <p:pic>
          <p:nvPicPr>
            <p:cNvPr id="7170" name="Picture 2">
              <a:extLst>
                <a:ext uri="{FF2B5EF4-FFF2-40B4-BE49-F238E27FC236}">
                  <a16:creationId xmlns:a16="http://schemas.microsoft.com/office/drawing/2014/main" id="{8E6D78D1-C6E3-38C9-9BE1-F780F75CD8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155"/>
            <a:stretch/>
          </p:blipFill>
          <p:spPr bwMode="auto">
            <a:xfrm>
              <a:off x="2769016" y="3119445"/>
              <a:ext cx="4810439" cy="37210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5354FE3-7E01-5A2A-DCB3-12CEFF0F5B45}"/>
                </a:ext>
              </a:extLst>
            </p:cNvPr>
            <p:cNvSpPr/>
            <p:nvPr/>
          </p:nvSpPr>
          <p:spPr>
            <a:xfrm>
              <a:off x="2764406" y="3058035"/>
              <a:ext cx="4815050" cy="382939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4" name="ZoneTexte 13">
            <a:extLst>
              <a:ext uri="{FF2B5EF4-FFF2-40B4-BE49-F238E27FC236}">
                <a16:creationId xmlns:a16="http://schemas.microsoft.com/office/drawing/2014/main" id="{1E5192DB-0641-8356-F769-B664F9FCBD01}"/>
              </a:ext>
            </a:extLst>
          </p:cNvPr>
          <p:cNvSpPr txBox="1"/>
          <p:nvPr/>
        </p:nvSpPr>
        <p:spPr>
          <a:xfrm>
            <a:off x="2939175" y="7150124"/>
            <a:ext cx="4815049" cy="307777"/>
          </a:xfrm>
          <a:prstGeom prst="rect">
            <a:avLst/>
          </a:prstGeom>
          <a:noFill/>
        </p:spPr>
        <p:txBody>
          <a:bodyPr wrap="square">
            <a:spAutoFit/>
          </a:bodyPr>
          <a:lstStyle/>
          <a:p>
            <a:pPr algn="ctr"/>
            <a:r>
              <a:rPr lang="en-GB" sz="1400" i="1" noProof="0" dirty="0">
                <a:effectLst/>
                <a:latin typeface="Arial" panose="020B0604020202020204" pitchFamily="34" charset="0"/>
                <a:cs typeface="Arial" panose="020B0604020202020204" pitchFamily="34" charset="0"/>
              </a:rPr>
              <a:t>Diagram of a modern tidal barrage.</a:t>
            </a:r>
            <a:r>
              <a:rPr lang="en-GB" sz="1400" b="1" baseline="30000" noProof="0" dirty="0">
                <a:effectLst/>
                <a:latin typeface="+mj-lt"/>
                <a:ea typeface="Calibri" panose="020F0502020204030204" pitchFamily="34" charset="0"/>
                <a:cs typeface="Calibri" panose="020F0502020204030204" pitchFamily="34" charset="0"/>
              </a:rPr>
              <a:t>1</a:t>
            </a:r>
            <a:endParaRPr lang="en-GB" sz="1400" i="1" noProof="0" dirty="0">
              <a:effectLst/>
              <a:latin typeface="+mj-lt"/>
              <a:cs typeface="Arial" panose="020B0604020202020204" pitchFamily="34" charset="0"/>
            </a:endParaRPr>
          </a:p>
        </p:txBody>
      </p:sp>
      <p:sp>
        <p:nvSpPr>
          <p:cNvPr id="4" name="TextBox 3">
            <a:extLst>
              <a:ext uri="{FF2B5EF4-FFF2-40B4-BE49-F238E27FC236}">
                <a16:creationId xmlns:a16="http://schemas.microsoft.com/office/drawing/2014/main" id="{87FA1F33-93D3-1AE0-8166-7D9A330F5DC0}"/>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latin typeface="Arial" panose="020B0604020202020204" pitchFamily="34" charset="0"/>
                <a:cs typeface="Arial" panose="020B0604020202020204" pitchFamily="34" charset="0"/>
              </a:rPr>
              <a:t>Converting tidal energy into electricity with tidal barrages</a:t>
            </a:r>
          </a:p>
        </p:txBody>
      </p:sp>
      <p:sp>
        <p:nvSpPr>
          <p:cNvPr id="9" name="ZoneTexte 8">
            <a:extLst>
              <a:ext uri="{FF2B5EF4-FFF2-40B4-BE49-F238E27FC236}">
                <a16:creationId xmlns:a16="http://schemas.microsoft.com/office/drawing/2014/main" id="{C2639A57-B425-FBB2-1F5F-9570C53ACF4D}"/>
              </a:ext>
            </a:extLst>
          </p:cNvPr>
          <p:cNvSpPr txBox="1"/>
          <p:nvPr/>
        </p:nvSpPr>
        <p:spPr>
          <a:xfrm>
            <a:off x="590627" y="1136172"/>
            <a:ext cx="9541712" cy="1785104"/>
          </a:xfrm>
          <a:prstGeom prst="rect">
            <a:avLst/>
          </a:prstGeom>
          <a:noFill/>
        </p:spPr>
        <p:txBody>
          <a:bodyPr wrap="square">
            <a:spAutoFit/>
          </a:bodyPr>
          <a:lstStyle/>
          <a:p>
            <a:pPr algn="just"/>
            <a:r>
              <a:rPr lang="en-GB" sz="2000" noProof="0" dirty="0"/>
              <a:t>A tidal barrage is a structure similar to a dam built across an estuary or bay. It traps water in a pool as the tide rises and releases it as the tide falls, driving turbines to produce electricity through a hydraulic generator.</a:t>
            </a:r>
          </a:p>
          <a:p>
            <a:pPr algn="just"/>
            <a:endParaRPr lang="en-GB" sz="1000" noProof="0" dirty="0"/>
          </a:p>
          <a:p>
            <a:pPr algn="just"/>
            <a:r>
              <a:rPr lang="en-GB" sz="2000" noProof="0" dirty="0"/>
              <a:t>The flow is controlled through sluice gates to optimise energy production during both outgoing and incoming tides.</a:t>
            </a:r>
          </a:p>
        </p:txBody>
      </p:sp>
      <p:sp>
        <p:nvSpPr>
          <p:cNvPr id="6" name="ZoneTexte 5">
            <a:extLst>
              <a:ext uri="{FF2B5EF4-FFF2-40B4-BE49-F238E27FC236}">
                <a16:creationId xmlns:a16="http://schemas.microsoft.com/office/drawing/2014/main" id="{09E927D7-23C9-B323-3266-A6432E712CA5}"/>
              </a:ext>
            </a:extLst>
          </p:cNvPr>
          <p:cNvSpPr txBox="1"/>
          <p:nvPr/>
        </p:nvSpPr>
        <p:spPr>
          <a:xfrm>
            <a:off x="73724" y="7673298"/>
            <a:ext cx="9091540" cy="261610"/>
          </a:xfrm>
          <a:prstGeom prst="rect">
            <a:avLst/>
          </a:prstGeom>
          <a:noFill/>
        </p:spPr>
        <p:txBody>
          <a:bodyPr wrap="square">
            <a:spAutoFit/>
          </a:bodyPr>
          <a:lstStyle/>
          <a:p>
            <a:r>
              <a:rPr lang="en-GB" sz="1100" b="1" baseline="30000" noProof="0" dirty="0">
                <a:effectLst/>
                <a:latin typeface="+mj-lt"/>
                <a:ea typeface="Calibri" panose="020F0502020204030204" pitchFamily="34" charset="0"/>
                <a:cs typeface="Calibri" panose="020F0502020204030204" pitchFamily="34" charset="0"/>
              </a:rPr>
              <a:t>1</a:t>
            </a:r>
            <a:r>
              <a:rPr lang="en-GB" sz="1100" b="0" noProof="0" dirty="0">
                <a:effectLst/>
                <a:latin typeface="+mj-lt"/>
                <a:ea typeface="Calibri" panose="020F0502020204030204" pitchFamily="34" charset="0"/>
                <a:cs typeface="Calibri" panose="020F0502020204030204" pitchFamily="34" charset="0"/>
              </a:rPr>
              <a:t> </a:t>
            </a:r>
            <a:r>
              <a:rPr lang="en-GB" sz="1100" b="0" noProof="0" dirty="0">
                <a:solidFill>
                  <a:srgbClr val="467886"/>
                </a:solidFill>
                <a:effectLst/>
                <a:latin typeface="+mj-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Selin, &amp; Eckley, N. (2008). Tidal power | Description, Renewable Energy, Electricity Generation, Types, &amp; Facts. Encyclopedia Britannica</a:t>
            </a:r>
            <a:r>
              <a:rPr lang="en-GB" sz="1100" b="0" noProof="0" dirty="0">
                <a:effectLst/>
                <a:latin typeface="+mj-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GB" sz="1100" noProof="0" dirty="0">
              <a:latin typeface="+mj-lt"/>
              <a:ea typeface="Calibri" panose="020F0502020204030204" pitchFamily="34" charset="0"/>
              <a:cs typeface="Calibri" panose="020F0502020204030204" pitchFamily="34" charset="0"/>
            </a:endParaRPr>
          </a:p>
        </p:txBody>
      </p:sp>
      <p:sp>
        <p:nvSpPr>
          <p:cNvPr id="5" name="Slide Number Placeholder 6">
            <a:extLst>
              <a:ext uri="{FF2B5EF4-FFF2-40B4-BE49-F238E27FC236}">
                <a16:creationId xmlns:a16="http://schemas.microsoft.com/office/drawing/2014/main" id="{7B88DC74-A844-7336-0040-1BB2D0790ED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231</a:t>
            </a:fld>
            <a:endParaRPr lang="en-GB" spc="80" noProof="0"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A0A0261-CDD1-4570-7DF8-468DFB7D2435}"/>
              </a:ext>
            </a:extLst>
          </p:cNvPr>
          <p:cNvSpPr txBox="1"/>
          <p:nvPr/>
        </p:nvSpPr>
        <p:spPr>
          <a:xfrm>
            <a:off x="589585" y="1459217"/>
            <a:ext cx="9542756" cy="1015663"/>
          </a:xfrm>
          <a:prstGeom prst="rect">
            <a:avLst/>
          </a:prstGeom>
          <a:noFill/>
        </p:spPr>
        <p:txBody>
          <a:bodyPr wrap="square">
            <a:spAutoFit/>
          </a:bodyPr>
          <a:lstStyle/>
          <a:p>
            <a:pPr algn="just"/>
            <a:r>
              <a:rPr lang="en-GB" sz="2000" noProof="0" dirty="0"/>
              <a:t>We will focus on the estimation of the energy produced per unit of surface area of a tidepool that is filled at high tide and emptied at low tide, producing electricity from both flow directions.</a:t>
            </a:r>
          </a:p>
        </p:txBody>
      </p:sp>
      <p:sp>
        <p:nvSpPr>
          <p:cNvPr id="18" name="ZoneTexte 17">
            <a:extLst>
              <a:ext uri="{FF2B5EF4-FFF2-40B4-BE49-F238E27FC236}">
                <a16:creationId xmlns:a16="http://schemas.microsoft.com/office/drawing/2014/main" id="{F2118166-341B-4C41-DA09-F97A5BC8CD17}"/>
              </a:ext>
            </a:extLst>
          </p:cNvPr>
          <p:cNvSpPr txBox="1"/>
          <p:nvPr/>
        </p:nvSpPr>
        <p:spPr>
          <a:xfrm>
            <a:off x="589584" y="6282647"/>
            <a:ext cx="9542755" cy="1015663"/>
          </a:xfrm>
          <a:prstGeom prst="rect">
            <a:avLst/>
          </a:prstGeom>
          <a:noFill/>
        </p:spPr>
        <p:txBody>
          <a:bodyPr wrap="square">
            <a:spAutoFit/>
          </a:bodyPr>
          <a:lstStyle/>
          <a:p>
            <a:pPr algn="just"/>
            <a:r>
              <a:rPr lang="en-GB" sz="2000" noProof="0" dirty="0"/>
              <a:t>In the model that we will use for our estimations, the tidepool is assumed to reach the low or high-water level almost instantaneously, which neglects energy losses from friction, turbulence, and drag over long flow periods.</a:t>
            </a:r>
          </a:p>
        </p:txBody>
      </p:sp>
      <p:sp>
        <p:nvSpPr>
          <p:cNvPr id="21" name="TextBox 3">
            <a:extLst>
              <a:ext uri="{FF2B5EF4-FFF2-40B4-BE49-F238E27FC236}">
                <a16:creationId xmlns:a16="http://schemas.microsoft.com/office/drawing/2014/main" id="{D73ED093-44A4-1F49-0A11-F3503FF3367B}"/>
              </a:ext>
            </a:extLst>
          </p:cNvPr>
          <p:cNvSpPr txBox="1"/>
          <p:nvPr/>
        </p:nvSpPr>
        <p:spPr>
          <a:xfrm>
            <a:off x="589583" y="349890"/>
            <a:ext cx="9723998" cy="830997"/>
          </a:xfrm>
          <a:prstGeom prst="rect">
            <a:avLst/>
          </a:prstGeom>
          <a:noFill/>
        </p:spPr>
        <p:txBody>
          <a:bodyPr wrap="square">
            <a:spAutoFit/>
          </a:bodyPr>
          <a:lstStyle/>
          <a:p>
            <a:pPr marL="12700">
              <a:spcBef>
                <a:spcPts val="130"/>
              </a:spcBef>
            </a:pPr>
            <a:r>
              <a:rPr lang="en-GB" sz="2400" b="1" noProof="0" dirty="0">
                <a:solidFill>
                  <a:schemeClr val="tx1"/>
                </a:solidFill>
                <a:latin typeface="Arial" panose="020B0604020202020204" pitchFamily="34" charset="0"/>
                <a:cs typeface="Arial" panose="020B0604020202020204" pitchFamily="34" charset="0"/>
              </a:rPr>
              <a:t>Pool model to estimate the </a:t>
            </a:r>
            <a:r>
              <a:rPr lang="en-GB" sz="2400" b="1" noProof="0" dirty="0">
                <a:latin typeface="Arial" panose="020B0604020202020204" pitchFamily="34" charset="0"/>
                <a:cs typeface="Arial" panose="020B0604020202020204" pitchFamily="34" charset="0"/>
              </a:rPr>
              <a:t>a</a:t>
            </a:r>
            <a:r>
              <a:rPr lang="en-GB" sz="2400" b="1" noProof="0" dirty="0">
                <a:solidFill>
                  <a:schemeClr val="tx1"/>
                </a:solidFill>
                <a:latin typeface="Arial" panose="020B0604020202020204" pitchFamily="34" charset="0"/>
                <a:cs typeface="Arial" panose="020B0604020202020204" pitchFamily="34" charset="0"/>
              </a:rPr>
              <a:t>mount of energy a tidal barrage can deliver (1/3)</a:t>
            </a:r>
            <a:endParaRPr lang="en-GB" sz="2400" b="1" noProof="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728F6CC7-C10E-1428-BF8D-46E70C1F3302}"/>
              </a:ext>
            </a:extLst>
          </p:cNvPr>
          <p:cNvPicPr>
            <a:picLocks noChangeAspect="1"/>
          </p:cNvPicPr>
          <p:nvPr/>
        </p:nvPicPr>
        <p:blipFill>
          <a:blip r:embed="rId2"/>
          <a:stretch>
            <a:fillRect/>
          </a:stretch>
        </p:blipFill>
        <p:spPr>
          <a:xfrm>
            <a:off x="3380755" y="2850464"/>
            <a:ext cx="3931889" cy="2789160"/>
          </a:xfrm>
          <a:prstGeom prst="rect">
            <a:avLst/>
          </a:prstGeom>
        </p:spPr>
      </p:pic>
      <p:sp>
        <p:nvSpPr>
          <p:cNvPr id="5" name="ZoneTexte 4">
            <a:extLst>
              <a:ext uri="{FF2B5EF4-FFF2-40B4-BE49-F238E27FC236}">
                <a16:creationId xmlns:a16="http://schemas.microsoft.com/office/drawing/2014/main" id="{B09D8656-C587-12CF-9FD7-1206AE1BBDD6}"/>
              </a:ext>
            </a:extLst>
          </p:cNvPr>
          <p:cNvSpPr txBox="1"/>
          <p:nvPr/>
        </p:nvSpPr>
        <p:spPr>
          <a:xfrm>
            <a:off x="3380755" y="5737229"/>
            <a:ext cx="3931889"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a:t>
            </a:r>
            <a:r>
              <a:rPr lang="en-GB" sz="1400" b="0" i="1" noProof="0" dirty="0">
                <a:effectLst/>
                <a:latin typeface="Arial" panose="020B0604020202020204" pitchFamily="34" charset="0"/>
                <a:cs typeface="Arial" panose="020B0604020202020204" pitchFamily="34" charset="0"/>
              </a:rPr>
              <a:t>idepool filled at high tide, in cross section.</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0E1AE139-9096-B325-FC98-62E9F4C3D2A5}"/>
              </a:ext>
            </a:extLst>
          </p:cNvPr>
          <p:cNvSpPr txBox="1"/>
          <p:nvPr/>
        </p:nvSpPr>
        <p:spPr>
          <a:xfrm>
            <a:off x="44684" y="7680518"/>
            <a:ext cx="5348176" cy="261610"/>
          </a:xfrm>
          <a:prstGeom prst="rect">
            <a:avLst/>
          </a:prstGeom>
          <a:noFill/>
        </p:spPr>
        <p:txBody>
          <a:bodyPr wrap="square">
            <a:spAutoFit/>
          </a:bodyPr>
          <a:lstStyle/>
          <a:p>
            <a:r>
              <a:rPr lang="en-GB" sz="1100" b="1" baseline="30000" noProof="0" dirty="0">
                <a:solidFill>
                  <a:srgbClr val="05103E"/>
                </a:solidFill>
                <a:effectLst/>
                <a:latin typeface="+mj-lt"/>
                <a:ea typeface="Calibri" panose="020F0502020204030204" pitchFamily="34" charset="0"/>
                <a:cs typeface="Calibri" panose="020F0502020204030204" pitchFamily="34" charset="0"/>
              </a:rPr>
              <a:t>1 </a:t>
            </a:r>
            <a:r>
              <a:rPr lang="en-GB" sz="1100" b="0" noProof="0" dirty="0">
                <a:solidFill>
                  <a:srgbClr val="05103E"/>
                </a:solidFill>
                <a:effectLst/>
                <a:latin typeface="+mj-lt"/>
                <a:ea typeface="Calibri" panose="020F0502020204030204" pitchFamily="34" charset="0"/>
                <a:cs typeface="Calibri" panose="020F0502020204030204" pitchFamily="34" charset="0"/>
                <a:hlinkClick r:id="rId3"/>
              </a:rPr>
              <a:t>CK-12 Foundation. (</a:t>
            </a:r>
            <a:r>
              <a:rPr lang="en-GB" sz="1100" noProof="0" dirty="0">
                <a:solidFill>
                  <a:srgbClr val="05103E"/>
                </a:solidFill>
                <a:latin typeface="+mj-lt"/>
                <a:ea typeface="Calibri" panose="020F0502020204030204" pitchFamily="34" charset="0"/>
                <a:cs typeface="Calibri" panose="020F0502020204030204" pitchFamily="34" charset="0"/>
                <a:hlinkClick r:id="rId3"/>
              </a:rPr>
              <a:t>2014</a:t>
            </a:r>
            <a:r>
              <a:rPr lang="en-GB" sz="1100" b="0" noProof="0" dirty="0">
                <a:solidFill>
                  <a:srgbClr val="05103E"/>
                </a:solidFill>
                <a:effectLst/>
                <a:latin typeface="+mj-lt"/>
                <a:ea typeface="Calibri" panose="020F0502020204030204" pitchFamily="34" charset="0"/>
                <a:cs typeface="Calibri" panose="020F0502020204030204" pitchFamily="34" charset="0"/>
                <a:hlinkClick r:id="rId3"/>
              </a:rPr>
              <a:t>).</a:t>
            </a:r>
            <a:endParaRPr lang="en-GB" sz="1100" noProof="0" dirty="0">
              <a:latin typeface="+mj-lt"/>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37144FB-AB81-2321-9EA2-02E35EC79AC7}"/>
              </a:ext>
            </a:extLst>
          </p:cNvPr>
          <p:cNvSpPr/>
          <p:nvPr/>
        </p:nvSpPr>
        <p:spPr>
          <a:xfrm>
            <a:off x="3380755" y="2754592"/>
            <a:ext cx="3931889" cy="290795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B3B42BBD-7B83-6BB6-85CE-238ABD36A73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232</a:t>
            </a:fld>
            <a:endParaRPr lang="en-GB" spc="80" noProof="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B220B5-54AB-D8AB-E943-726A22ABFB1C}"/>
              </a:ext>
            </a:extLst>
          </p:cNvPr>
          <p:cNvPicPr>
            <a:picLocks noChangeAspect="1"/>
          </p:cNvPicPr>
          <p:nvPr/>
        </p:nvPicPr>
        <p:blipFill>
          <a:blip r:embed="rId2"/>
          <a:stretch>
            <a:fillRect/>
          </a:stretch>
        </p:blipFill>
        <p:spPr>
          <a:xfrm>
            <a:off x="5629421" y="3777943"/>
            <a:ext cx="4174305" cy="3026372"/>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EBE1C43F-D47A-86B2-E4A8-62C54C368662}"/>
                  </a:ext>
                </a:extLst>
              </p:cNvPr>
              <p:cNvSpPr txBox="1"/>
              <p:nvPr/>
            </p:nvSpPr>
            <p:spPr>
              <a:xfrm>
                <a:off x="589582" y="1439480"/>
                <a:ext cx="9542757" cy="1785104"/>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We will use the term “</a:t>
                </a:r>
                <a:r>
                  <a:rPr lang="en-GB" sz="2000" i="1" noProof="0" dirty="0">
                    <a:latin typeface="Arial" panose="020B0604020202020204" pitchFamily="34" charset="0"/>
                    <a:cs typeface="Arial" panose="020B0604020202020204" pitchFamily="34" charset="0"/>
                  </a:rPr>
                  <a:t>range”</a:t>
                </a:r>
                <a:r>
                  <a:rPr lang="en-GB" sz="2000" noProof="0" dirty="0">
                    <a:latin typeface="Arial" panose="020B0604020202020204" pitchFamily="34" charset="0"/>
                    <a:cs typeface="Arial" panose="020B0604020202020204" pitchFamily="34" charset="0"/>
                  </a:rPr>
                  <a:t> to refer to the difference in height between low- and high-water levels. We assume that the low-water level is at a height of 0. We define </a:t>
                </a:r>
                <a14:m>
                  <m:oMath xmlns:m="http://schemas.openxmlformats.org/officeDocument/2006/math">
                    <m:r>
                      <a:rPr lang="en-GB" sz="2000" b="0" i="1" noProof="0" smtClean="0">
                        <a:latin typeface="Cambria Math" panose="02040503050406030204" pitchFamily="18" charset="0"/>
                      </a:rPr>
                      <m:t>h</m:t>
                    </m:r>
                  </m:oMath>
                </a14:m>
                <a:r>
                  <a:rPr lang="en-GB" sz="2000" noProof="0" dirty="0">
                    <a:latin typeface="Arial" panose="020B0604020202020204" pitchFamily="34" charset="0"/>
                    <a:cs typeface="Arial" panose="020B0604020202020204" pitchFamily="34" charset="0"/>
                  </a:rPr>
                  <a:t> as half of the range,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 as the efficiency of the turbines, and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𝜌</m:t>
                    </m:r>
                  </m:oMath>
                </a14:m>
                <a:r>
                  <a:rPr lang="en-GB" sz="2000" noProof="0" dirty="0">
                    <a:latin typeface="Arial" panose="020B0604020202020204" pitchFamily="34" charset="0"/>
                    <a:cs typeface="Arial" panose="020B0604020202020204" pitchFamily="34" charset="0"/>
                  </a:rPr>
                  <a:t> as the density of water.</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Let us analyse the potential energy generated during each stage separately.</a:t>
                </a:r>
              </a:p>
            </p:txBody>
          </p:sp>
        </mc:Choice>
        <mc:Fallback xmlns="">
          <p:sp>
            <p:nvSpPr>
              <p:cNvPr id="6" name="ZoneTexte 5">
                <a:extLst>
                  <a:ext uri="{FF2B5EF4-FFF2-40B4-BE49-F238E27FC236}">
                    <a16:creationId xmlns:a16="http://schemas.microsoft.com/office/drawing/2014/main" id="{EBE1C43F-D47A-86B2-E4A8-62C54C368662}"/>
                  </a:ext>
                </a:extLst>
              </p:cNvPr>
              <p:cNvSpPr txBox="1">
                <a:spLocks noRot="1" noChangeAspect="1" noMove="1" noResize="1" noEditPoints="1" noAdjustHandles="1" noChangeArrowheads="1" noChangeShapeType="1" noTextEdit="1"/>
              </p:cNvSpPr>
              <p:nvPr/>
            </p:nvSpPr>
            <p:spPr>
              <a:xfrm>
                <a:off x="589582" y="1439480"/>
                <a:ext cx="9542757" cy="1785104"/>
              </a:xfrm>
              <a:prstGeom prst="rect">
                <a:avLst/>
              </a:prstGeom>
              <a:blipFill>
                <a:blip r:embed="rId3"/>
                <a:stretch>
                  <a:fillRect l="-703" t="-1365" r="-639" b="-5461"/>
                </a:stretch>
              </a:blipFill>
            </p:spPr>
            <p:txBody>
              <a:bodyPr/>
              <a:lstStyle/>
              <a:p>
                <a:r>
                  <a:rPr lang="en-US">
                    <a:noFill/>
                  </a:rPr>
                  <a:t> </a:t>
                </a:r>
              </a:p>
            </p:txBody>
          </p:sp>
        </mc:Fallback>
      </mc:AlternateContent>
      <p:sp>
        <p:nvSpPr>
          <p:cNvPr id="10" name="TextBox 3">
            <a:extLst>
              <a:ext uri="{FF2B5EF4-FFF2-40B4-BE49-F238E27FC236}">
                <a16:creationId xmlns:a16="http://schemas.microsoft.com/office/drawing/2014/main" id="{A4A5F5DE-027F-26C7-4518-B554C5C382EA}"/>
              </a:ext>
            </a:extLst>
          </p:cNvPr>
          <p:cNvSpPr txBox="1"/>
          <p:nvPr/>
        </p:nvSpPr>
        <p:spPr>
          <a:xfrm>
            <a:off x="589583" y="349890"/>
            <a:ext cx="9723998" cy="830997"/>
          </a:xfrm>
          <a:prstGeom prst="rect">
            <a:avLst/>
          </a:prstGeom>
          <a:noFill/>
        </p:spPr>
        <p:txBody>
          <a:bodyPr wrap="square">
            <a:spAutoFit/>
          </a:bodyPr>
          <a:lstStyle/>
          <a:p>
            <a:pPr marL="12700">
              <a:spcBef>
                <a:spcPts val="130"/>
              </a:spcBef>
            </a:pPr>
            <a:r>
              <a:rPr lang="en-GB" sz="2400" b="1" noProof="0" dirty="0">
                <a:solidFill>
                  <a:schemeClr val="tx1"/>
                </a:solidFill>
                <a:latin typeface="Arial" panose="020B0604020202020204" pitchFamily="34" charset="0"/>
                <a:cs typeface="Arial" panose="020B0604020202020204" pitchFamily="34" charset="0"/>
              </a:rPr>
              <a:t>Pool model to estimate the </a:t>
            </a:r>
            <a:r>
              <a:rPr lang="en-GB" sz="2400" b="1" noProof="0" dirty="0">
                <a:latin typeface="Arial" panose="020B0604020202020204" pitchFamily="34" charset="0"/>
                <a:cs typeface="Arial" panose="020B0604020202020204" pitchFamily="34" charset="0"/>
              </a:rPr>
              <a:t>a</a:t>
            </a:r>
            <a:r>
              <a:rPr lang="en-GB" sz="2400" b="1" noProof="0" dirty="0">
                <a:solidFill>
                  <a:schemeClr val="tx1"/>
                </a:solidFill>
                <a:latin typeface="Arial" panose="020B0604020202020204" pitchFamily="34" charset="0"/>
                <a:cs typeface="Arial" panose="020B0604020202020204" pitchFamily="34" charset="0"/>
              </a:rPr>
              <a:t>mount of energy a tidal barrage can deliver (2/3)</a:t>
            </a:r>
            <a:endParaRPr lang="en-GB" sz="2400" b="1" noProof="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0012738-5A5E-F5FF-FD97-7D58717FE261}"/>
              </a:ext>
            </a:extLst>
          </p:cNvPr>
          <p:cNvSpPr/>
          <p:nvPr/>
        </p:nvSpPr>
        <p:spPr>
          <a:xfrm>
            <a:off x="5629421" y="3766513"/>
            <a:ext cx="4174305" cy="302637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E6363EC6-519E-029F-9D5C-F0D6E19988C4}"/>
                  </a:ext>
                </a:extLst>
              </p:cNvPr>
              <p:cNvSpPr txBox="1"/>
              <p:nvPr/>
            </p:nvSpPr>
            <p:spPr>
              <a:xfrm>
                <a:off x="589582" y="3563770"/>
                <a:ext cx="4343925" cy="363176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At the start of the outgoing tide, the pool is at height </a:t>
                </a:r>
                <a14:m>
                  <m:oMath xmlns:m="http://schemas.openxmlformats.org/officeDocument/2006/math">
                    <m:r>
                      <m:rPr>
                        <m:nor/>
                      </m:rPr>
                      <a:rPr lang="en-GB" sz="2000" b="0" i="0" noProof="0" smtClean="0">
                        <a:latin typeface="+mj-lt"/>
                        <a:cs typeface="Arial" panose="020B0604020202020204" pitchFamily="34" charset="0"/>
                      </a:rPr>
                      <m:t>2</m:t>
                    </m:r>
                    <m:r>
                      <a:rPr lang="en-GB" sz="2000" b="0" i="1" noProof="0" smtClean="0">
                        <a:latin typeface="Cambria Math" panose="02040503050406030204" pitchFamily="18" charset="0"/>
                        <a:cs typeface="Arial" panose="020B0604020202020204" pitchFamily="34" charset="0"/>
                      </a:rPr>
                      <m:t>h</m:t>
                    </m:r>
                  </m:oMath>
                </a14:m>
                <a:r>
                  <a:rPr lang="en-GB" sz="2000" noProof="0" dirty="0">
                    <a:latin typeface="Arial" panose="020B0604020202020204" pitchFamily="34" charset="0"/>
                    <a:cs typeface="Arial" panose="020B0604020202020204" pitchFamily="34" charset="0"/>
                  </a:rPr>
                  <a:t>, and the sea is at height 0. The total range during the outflow is 2</a:t>
                </a:r>
                <a14:m>
                  <m:oMath xmlns:m="http://schemas.openxmlformats.org/officeDocument/2006/math">
                    <m:r>
                      <a:rPr lang="en-GB" sz="2000" b="0" i="1" noProof="0" smtClean="0">
                        <a:latin typeface="Cambria Math" panose="02040503050406030204" pitchFamily="18" charset="0"/>
                      </a:rPr>
                      <m:t>h</m:t>
                    </m:r>
                  </m:oMath>
                </a14:m>
                <a:r>
                  <a:rPr lang="en-GB" sz="2000" noProof="0" dirty="0">
                    <a:latin typeface="Arial" panose="020B0604020202020204" pitchFamily="34" charset="0"/>
                    <a:cs typeface="Arial" panose="020B0604020202020204" pitchFamily="34" charset="0"/>
                  </a:rPr>
                  <a:t>. The mass of water per unit of surface area is therefore equal to</a:t>
                </a:r>
                <a:r>
                  <a:rPr lang="en-GB" sz="2000" noProof="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r>
                      <a:rPr lang="en-GB" sz="2000" i="1" noProof="0">
                        <a:latin typeface="Cambria Math" panose="02040503050406030204" pitchFamily="18" charset="0"/>
                        <a:ea typeface="Cambria Math" panose="02040503050406030204" pitchFamily="18" charset="0"/>
                        <a:cs typeface="Arial" panose="020B0604020202020204" pitchFamily="34" charset="0"/>
                      </a:rPr>
                      <m:t>𝜌</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h</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a14:m>
                <a:endParaRPr lang="en-GB" sz="2000" b="0" noProof="0" dirty="0">
                  <a:latin typeface="Arial" panose="020B0604020202020204" pitchFamily="34" charset="0"/>
                  <a:ea typeface="Cambria Math" panose="02040503050406030204" pitchFamily="18" charset="0"/>
                  <a:cs typeface="Arial" panose="020B0604020202020204" pitchFamily="34" charset="0"/>
                </a:endParaRPr>
              </a:p>
              <a:p>
                <a:pPr algn="just"/>
                <a:endParaRPr lang="en-GB" sz="1000" noProof="0" dirty="0">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When the water flows out to sea, it releases potential energy. The amount of potential energy per unit of surface area converted by turbines is 2</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h𝑔h</m:t>
                    </m:r>
                    <m:r>
                      <a:rPr lang="en-GB" sz="2000" b="0" i="1" noProof="0" smtClean="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a:t>
                </a:r>
              </a:p>
            </p:txBody>
          </p:sp>
        </mc:Choice>
        <mc:Fallback xmlns="">
          <p:sp>
            <p:nvSpPr>
              <p:cNvPr id="8" name="ZoneTexte 7">
                <a:extLst>
                  <a:ext uri="{FF2B5EF4-FFF2-40B4-BE49-F238E27FC236}">
                    <a16:creationId xmlns:a16="http://schemas.microsoft.com/office/drawing/2014/main" id="{E6363EC6-519E-029F-9D5C-F0D6E19988C4}"/>
                  </a:ext>
                </a:extLst>
              </p:cNvPr>
              <p:cNvSpPr txBox="1">
                <a:spLocks noRot="1" noChangeAspect="1" noMove="1" noResize="1" noEditPoints="1" noAdjustHandles="1" noChangeArrowheads="1" noChangeShapeType="1" noTextEdit="1"/>
              </p:cNvSpPr>
              <p:nvPr/>
            </p:nvSpPr>
            <p:spPr>
              <a:xfrm>
                <a:off x="589582" y="3563770"/>
                <a:ext cx="4343925" cy="3631763"/>
              </a:xfrm>
              <a:prstGeom prst="rect">
                <a:avLst/>
              </a:prstGeom>
              <a:blipFill>
                <a:blip r:embed="rId4"/>
                <a:stretch>
                  <a:fillRect l="-1545" t="-840" r="-1545" b="-2353"/>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9C810180-CD2A-831B-1E56-143EA8572052}"/>
              </a:ext>
            </a:extLst>
          </p:cNvPr>
          <p:cNvSpPr txBox="1"/>
          <p:nvPr/>
        </p:nvSpPr>
        <p:spPr>
          <a:xfrm>
            <a:off x="76583" y="7669885"/>
            <a:ext cx="5348176" cy="261610"/>
          </a:xfrm>
          <a:prstGeom prst="rect">
            <a:avLst/>
          </a:prstGeom>
          <a:noFill/>
        </p:spPr>
        <p:txBody>
          <a:bodyPr wrap="square">
            <a:spAutoFit/>
          </a:bodyPr>
          <a:lstStyle/>
          <a:p>
            <a:r>
              <a:rPr lang="en-GB" sz="1100" b="1" baseline="3000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1 </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hlinkClick r:id="rId5"/>
              </a:rPr>
              <a:t>CK-12 Foundation. (</a:t>
            </a:r>
            <a:r>
              <a:rPr lang="en-GB" sz="1100" noProof="0" dirty="0">
                <a:solidFill>
                  <a:srgbClr val="05103E"/>
                </a:solidFill>
                <a:latin typeface="Calibri" panose="020F0502020204030204" pitchFamily="34" charset="0"/>
                <a:ea typeface="Calibri" panose="020F0502020204030204" pitchFamily="34" charset="0"/>
                <a:cs typeface="Calibri" panose="020F0502020204030204" pitchFamily="34" charset="0"/>
                <a:hlinkClick r:id="rId5"/>
              </a:rPr>
              <a:t>2014</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hlinkClick r:id="rId5"/>
              </a:rPr>
              <a:t>).</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3382FB15-846B-CD1D-4ECB-A3B2A40C6275}"/>
              </a:ext>
            </a:extLst>
          </p:cNvPr>
          <p:cNvSpPr txBox="1"/>
          <p:nvPr/>
        </p:nvSpPr>
        <p:spPr>
          <a:xfrm>
            <a:off x="5629421" y="6854500"/>
            <a:ext cx="4343925"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a:t>
            </a:r>
            <a:r>
              <a:rPr lang="en-GB" sz="1400" b="0" i="1" noProof="0" dirty="0">
                <a:effectLst/>
                <a:latin typeface="Arial" panose="020B0604020202020204" pitchFamily="34" charset="0"/>
                <a:cs typeface="Arial" panose="020B0604020202020204" pitchFamily="34" charset="0"/>
              </a:rPr>
              <a:t>idepool filled at high tide, in cross section.</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51528561-4D0D-37A1-418C-DDDF6BAC6DA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233</a:t>
            </a:fld>
            <a:endParaRPr lang="en-GB" spc="80" noProof="0" dirty="0"/>
          </a:p>
        </p:txBody>
      </p:sp>
    </p:spTree>
    <p:extLst>
      <p:ext uri="{BB962C8B-B14F-4D97-AF65-F5344CB8AC3E}">
        <p14:creationId xmlns:p14="http://schemas.microsoft.com/office/powerpoint/2010/main" val="146622930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EC97D7C-B3D9-1260-EB5D-5233131A6449}"/>
              </a:ext>
            </a:extLst>
          </p:cNvPr>
          <p:cNvSpPr txBox="1"/>
          <p:nvPr/>
        </p:nvSpPr>
        <p:spPr>
          <a:xfrm>
            <a:off x="589583" y="349890"/>
            <a:ext cx="9723998" cy="830997"/>
          </a:xfrm>
          <a:prstGeom prst="rect">
            <a:avLst/>
          </a:prstGeom>
          <a:noFill/>
        </p:spPr>
        <p:txBody>
          <a:bodyPr wrap="square">
            <a:spAutoFit/>
          </a:bodyPr>
          <a:lstStyle/>
          <a:p>
            <a:pPr marL="12700">
              <a:spcBef>
                <a:spcPts val="130"/>
              </a:spcBef>
            </a:pPr>
            <a:r>
              <a:rPr lang="en-GB" sz="2400" b="1" noProof="0" dirty="0">
                <a:solidFill>
                  <a:schemeClr val="tx1"/>
                </a:solidFill>
                <a:latin typeface="Arial" panose="020B0604020202020204" pitchFamily="34" charset="0"/>
                <a:cs typeface="Arial" panose="020B0604020202020204" pitchFamily="34" charset="0"/>
              </a:rPr>
              <a:t>Pool model to estimate the </a:t>
            </a:r>
            <a:r>
              <a:rPr lang="en-GB" sz="2400" b="1" noProof="0" dirty="0">
                <a:latin typeface="Arial" panose="020B0604020202020204" pitchFamily="34" charset="0"/>
                <a:cs typeface="Arial" panose="020B0604020202020204" pitchFamily="34" charset="0"/>
              </a:rPr>
              <a:t>a</a:t>
            </a:r>
            <a:r>
              <a:rPr lang="en-GB" sz="2400" b="1" noProof="0" dirty="0">
                <a:solidFill>
                  <a:schemeClr val="tx1"/>
                </a:solidFill>
                <a:latin typeface="Arial" panose="020B0604020202020204" pitchFamily="34" charset="0"/>
                <a:cs typeface="Arial" panose="020B0604020202020204" pitchFamily="34" charset="0"/>
              </a:rPr>
              <a:t>mount of energy a tidal barrage can deliver (</a:t>
            </a:r>
            <a:r>
              <a:rPr lang="en-GB" sz="2400" b="1" noProof="0" dirty="0">
                <a:latin typeface="Arial" panose="020B0604020202020204" pitchFamily="34" charset="0"/>
                <a:cs typeface="Arial" panose="020B0604020202020204" pitchFamily="34" charset="0"/>
              </a:rPr>
              <a:t>3/3</a:t>
            </a:r>
            <a:r>
              <a:rPr lang="en-GB" sz="2400" b="1" noProof="0" dirty="0">
                <a:solidFill>
                  <a:schemeClr val="tx1"/>
                </a:solidFill>
                <a:latin typeface="Arial" panose="020B0604020202020204" pitchFamily="34" charset="0"/>
                <a:cs typeface="Arial" panose="020B0604020202020204" pitchFamily="34" charset="0"/>
              </a:rPr>
              <a:t>)</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076F77E-304A-D827-3D71-AD6D89BFF0F8}"/>
                  </a:ext>
                </a:extLst>
              </p:cNvPr>
              <p:cNvSpPr txBox="1"/>
              <p:nvPr/>
            </p:nvSpPr>
            <p:spPr>
              <a:xfrm>
                <a:off x="589583" y="2961054"/>
                <a:ext cx="9542756" cy="2708434"/>
              </a:xfrm>
              <a:prstGeom prst="rect">
                <a:avLst/>
              </a:prstGeom>
              <a:noFill/>
            </p:spPr>
            <p:txBody>
              <a:bodyPr wrap="square">
                <a:spAutoFit/>
              </a:bodyPr>
              <a:lstStyle/>
              <a:p>
                <a:pPr lvl="0" algn="just" defTabSz="914400" eaLnBrk="0" fontAlgn="base" hangingPunct="0">
                  <a:spcBef>
                    <a:spcPct val="0"/>
                  </a:spcBef>
                  <a:spcAft>
                    <a:spcPct val="0"/>
                  </a:spcAft>
                </a:pPr>
                <a:r>
                  <a:rPr lang="en-GB" sz="2000" noProof="0" dirty="0">
                    <a:latin typeface="Arial" panose="020B0604020202020204" pitchFamily="34" charset="0"/>
                    <a:cs typeface="Arial" panose="020B0604020202020204" pitchFamily="34" charset="0"/>
                  </a:rPr>
                  <a:t>During the incoming tide, the pool is at height 0, and the sea is at height </a:t>
                </a:r>
                <a14:m>
                  <m:oMath xmlns:m="http://schemas.openxmlformats.org/officeDocument/2006/math">
                    <m:r>
                      <m:rPr>
                        <m:nor/>
                      </m:rPr>
                      <a:rPr lang="en-GB" sz="2000" b="0" i="0" noProof="0" smtClean="0">
                        <a:latin typeface="+mj-lt"/>
                        <a:cs typeface="Arial" panose="020B0604020202020204" pitchFamily="34" charset="0"/>
                      </a:rPr>
                      <m:t>2</m:t>
                    </m:r>
                    <m:r>
                      <a:rPr lang="en-GB" sz="2000" b="0" i="1" noProof="0" smtClean="0">
                        <a:latin typeface="Cambria Math" panose="02040503050406030204" pitchFamily="18" charset="0"/>
                        <a:cs typeface="Arial" panose="020B0604020202020204" pitchFamily="34" charset="0"/>
                      </a:rPr>
                      <m:t>h</m:t>
                    </m:r>
                  </m:oMath>
                </a14:m>
                <a:r>
                  <a:rPr lang="en-GB" sz="2000" noProof="0" dirty="0">
                    <a:latin typeface="Arial" panose="020B0604020202020204" pitchFamily="34" charset="0"/>
                    <a:cs typeface="Arial" panose="020B0604020202020204" pitchFamily="34" charset="0"/>
                  </a:rPr>
                  <a:t>. The process is similar to the outgoing tide and the amount of potential energy per unit of surface area converted by turbines is also 2</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h𝑔h</m:t>
                    </m:r>
                    <m:r>
                      <a:rPr lang="en-GB" sz="2000" b="0" i="1" noProof="0" smtClean="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If we consider two outgoing tides and two incoming tides each day, the total potential energy per unit of surface area that can be converted into electricity by turbines from a tidepool per day is:</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4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2</a:t>
                </a:r>
                <a14:m>
                  <m:oMath xmlns:m="http://schemas.openxmlformats.org/officeDocument/2006/math">
                    <m:r>
                      <a:rPr lang="en-GB" sz="2000" i="1" noProof="0">
                        <a:latin typeface="Cambria Math" panose="02040503050406030204" pitchFamily="18" charset="0"/>
                        <a:ea typeface="Cambria Math" panose="02040503050406030204" pitchFamily="18" charset="0"/>
                        <a:cs typeface="Arial" panose="020B0604020202020204" pitchFamily="34" charset="0"/>
                      </a:rPr>
                      <m:t>𝜌</m:t>
                    </m:r>
                    <m:r>
                      <a:rPr lang="en-GB" sz="2000" i="1" noProof="0">
                        <a:latin typeface="Cambria Math" panose="02040503050406030204" pitchFamily="18" charset="0"/>
                        <a:ea typeface="Cambria Math" panose="02040503050406030204" pitchFamily="18" charset="0"/>
                        <a:cs typeface="Arial" panose="020B0604020202020204" pitchFamily="34" charset="0"/>
                      </a:rPr>
                      <m:t>h𝑔h</m:t>
                    </m:r>
                    <m:r>
                      <a:rPr lang="en-GB" sz="2000" i="1" noProof="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8</a:t>
                </a:r>
                <a14:m>
                  <m:oMath xmlns:m="http://schemas.openxmlformats.org/officeDocument/2006/math">
                    <m:r>
                      <a:rPr lang="en-GB" sz="2000" b="0" i="1" noProof="0">
                        <a:latin typeface="Cambria Math" panose="02040503050406030204" pitchFamily="18" charset="0"/>
                        <a:ea typeface="Cambria Math" panose="02040503050406030204" pitchFamily="18" charset="0"/>
                        <a:cs typeface="Arial" panose="020B0604020202020204" pitchFamily="34" charset="0"/>
                      </a:rPr>
                      <m:t>𝜌</m:t>
                    </m:r>
                    <m:sSup>
                      <m:sSupPr>
                        <m:ctrlPr>
                          <a:rPr lang="en-GB" sz="2000" i="1" noProof="0">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a:latin typeface="Cambria Math" panose="02040503050406030204" pitchFamily="18" charset="0"/>
                            <a:ea typeface="Cambria Math" panose="02040503050406030204" pitchFamily="18" charset="0"/>
                            <a:cs typeface="Arial" panose="020B0604020202020204" pitchFamily="34" charset="0"/>
                          </a:rPr>
                          <m:t>h</m:t>
                        </m:r>
                      </m:e>
                      <m:sup>
                        <m:r>
                          <a:rPr lang="en-GB" sz="2000" b="0" i="1" noProof="0">
                            <a:latin typeface="Cambria Math" panose="02040503050406030204" pitchFamily="18" charset="0"/>
                            <a:ea typeface="Cambria Math" panose="02040503050406030204" pitchFamily="18" charset="0"/>
                            <a:cs typeface="Arial" panose="020B0604020202020204" pitchFamily="34" charset="0"/>
                          </a:rPr>
                          <m:t>2</m:t>
                        </m:r>
                      </m:sup>
                    </m:sSup>
                    <m:r>
                      <a:rPr lang="en-GB" sz="2000" b="0" i="1" noProof="0">
                        <a:latin typeface="Cambria Math" panose="02040503050406030204" pitchFamily="18" charset="0"/>
                        <a:ea typeface="Cambria Math" panose="02040503050406030204" pitchFamily="18" charset="0"/>
                        <a:cs typeface="Arial" panose="020B0604020202020204" pitchFamily="34" charset="0"/>
                      </a:rPr>
                      <m:t>𝑔</m:t>
                    </m:r>
                    <m:r>
                      <a:rPr lang="en-GB" sz="2000" b="0" i="1" noProof="0">
                        <a:latin typeface="Cambria Math" panose="02040503050406030204" pitchFamily="18" charset="0"/>
                        <a:ea typeface="Cambria Math" panose="02040503050406030204" pitchFamily="18" charset="0"/>
                      </a:rPr>
                      <m:t>𝜀</m:t>
                    </m:r>
                    <m:r>
                      <a:rPr lang="en-GB" sz="2000" b="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a:t>
                </a:r>
              </a:p>
            </p:txBody>
          </p:sp>
        </mc:Choice>
        <mc:Fallback xmlns="">
          <p:sp>
            <p:nvSpPr>
              <p:cNvPr id="9" name="ZoneTexte 8">
                <a:extLst>
                  <a:ext uri="{FF2B5EF4-FFF2-40B4-BE49-F238E27FC236}">
                    <a16:creationId xmlns:a16="http://schemas.microsoft.com/office/drawing/2014/main" id="{6076F77E-304A-D827-3D71-AD6D89BFF0F8}"/>
                  </a:ext>
                </a:extLst>
              </p:cNvPr>
              <p:cNvSpPr txBox="1">
                <a:spLocks noRot="1" noChangeAspect="1" noMove="1" noResize="1" noEditPoints="1" noAdjustHandles="1" noChangeArrowheads="1" noChangeShapeType="1" noTextEdit="1"/>
              </p:cNvSpPr>
              <p:nvPr/>
            </p:nvSpPr>
            <p:spPr>
              <a:xfrm>
                <a:off x="589583" y="2961054"/>
                <a:ext cx="9542756" cy="2708434"/>
              </a:xfrm>
              <a:prstGeom prst="rect">
                <a:avLst/>
              </a:prstGeom>
              <a:blipFill>
                <a:blip r:embed="rId2"/>
                <a:stretch>
                  <a:fillRect l="-703" t="-1126" r="-639" b="-3378"/>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69286125-3339-8E4B-C37E-4A4C11C95670}"/>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234</a:t>
            </a:fld>
            <a:endParaRPr lang="en-GB" spc="80" noProof="0" dirty="0"/>
          </a:p>
        </p:txBody>
      </p:sp>
    </p:spTree>
    <p:extLst>
      <p:ext uri="{BB962C8B-B14F-4D97-AF65-F5344CB8AC3E}">
        <p14:creationId xmlns:p14="http://schemas.microsoft.com/office/powerpoint/2010/main" val="2542274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85D0C422-5219-994B-C716-B8CAF7DCA0CA}"/>
              </a:ext>
            </a:extLst>
          </p:cNvPr>
          <p:cNvGrpSpPr/>
          <p:nvPr/>
        </p:nvGrpSpPr>
        <p:grpSpPr>
          <a:xfrm>
            <a:off x="6429952" y="3498063"/>
            <a:ext cx="3245415" cy="2939537"/>
            <a:chOff x="5887952" y="2895363"/>
            <a:chExt cx="3245415" cy="2939537"/>
          </a:xfrm>
        </p:grpSpPr>
        <p:pic>
          <p:nvPicPr>
            <p:cNvPr id="34" name="Image 33">
              <a:extLst>
                <a:ext uri="{FF2B5EF4-FFF2-40B4-BE49-F238E27FC236}">
                  <a16:creationId xmlns:a16="http://schemas.microsoft.com/office/drawing/2014/main" id="{16CB46CE-BCF6-624B-63BE-40B810FC55E0}"/>
                </a:ext>
              </a:extLst>
            </p:cNvPr>
            <p:cNvPicPr>
              <a:picLocks noChangeAspect="1"/>
            </p:cNvPicPr>
            <p:nvPr/>
          </p:nvPicPr>
          <p:blipFill>
            <a:blip r:embed="rId2"/>
            <a:stretch>
              <a:fillRect/>
            </a:stretch>
          </p:blipFill>
          <p:spPr>
            <a:xfrm>
              <a:off x="5887952" y="2895363"/>
              <a:ext cx="3245415" cy="2939537"/>
            </a:xfrm>
            <a:prstGeom prst="rect">
              <a:avLst/>
            </a:prstGeom>
          </p:spPr>
        </p:pic>
        <p:sp>
          <p:nvSpPr>
            <p:cNvPr id="11" name="Rectangle 10">
              <a:extLst>
                <a:ext uri="{FF2B5EF4-FFF2-40B4-BE49-F238E27FC236}">
                  <a16:creationId xmlns:a16="http://schemas.microsoft.com/office/drawing/2014/main" id="{65AAEAA2-EF1D-CD35-3274-944EE3BAEF4C}"/>
                </a:ext>
              </a:extLst>
            </p:cNvPr>
            <p:cNvSpPr/>
            <p:nvPr/>
          </p:nvSpPr>
          <p:spPr>
            <a:xfrm>
              <a:off x="5887952" y="2895363"/>
              <a:ext cx="3245415" cy="293953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TextBox 3">
            <a:extLst>
              <a:ext uri="{FF2B5EF4-FFF2-40B4-BE49-F238E27FC236}">
                <a16:creationId xmlns:a16="http://schemas.microsoft.com/office/drawing/2014/main" id="{49F69EFA-CCE3-2167-8587-EEAE3599D4D3}"/>
              </a:ext>
            </a:extLst>
          </p:cNvPr>
          <p:cNvSpPr txBox="1"/>
          <p:nvPr/>
        </p:nvSpPr>
        <p:spPr>
          <a:xfrm>
            <a:off x="589583" y="349890"/>
            <a:ext cx="9542756" cy="830997"/>
          </a:xfrm>
          <a:prstGeom prst="rect">
            <a:avLst/>
          </a:prstGeom>
          <a:noFill/>
        </p:spPr>
        <p:txBody>
          <a:bodyPr wrap="square">
            <a:spAutoFit/>
          </a:bodyPr>
          <a:lstStyle/>
          <a:p>
            <a:pPr marL="12700" algn="just">
              <a:spcBef>
                <a:spcPts val="130"/>
              </a:spcBef>
            </a:pPr>
            <a:r>
              <a:rPr lang="en-GB" sz="2400" b="1" noProof="0" dirty="0">
                <a:solidFill>
                  <a:schemeClr val="tx1"/>
                </a:solidFill>
                <a:latin typeface="Arial" panose="020B0604020202020204" pitchFamily="34" charset="0"/>
                <a:cs typeface="Arial" panose="020B0604020202020204" pitchFamily="34" charset="0"/>
              </a:rPr>
              <a:t>Can we </a:t>
            </a:r>
            <a:r>
              <a:rPr lang="en-GB" sz="2400" b="1" noProof="0" dirty="0">
                <a:latin typeface="Arial" panose="020B0604020202020204" pitchFamily="34" charset="0"/>
                <a:cs typeface="Arial" panose="020B0604020202020204" pitchFamily="34" charset="0"/>
              </a:rPr>
              <a:t>e</a:t>
            </a:r>
            <a:r>
              <a:rPr lang="en-GB" sz="2400" b="1" noProof="0" dirty="0">
                <a:solidFill>
                  <a:schemeClr val="tx1"/>
                </a:solidFill>
                <a:latin typeface="Arial" panose="020B0604020202020204" pitchFamily="34" charset="0"/>
                <a:cs typeface="Arial" panose="020B0604020202020204" pitchFamily="34" charset="0"/>
              </a:rPr>
              <a:t>stimate the power</a:t>
            </a:r>
            <a:r>
              <a:rPr lang="en-GB" sz="2400" b="1" noProof="0" dirty="0">
                <a:latin typeface="Arial" panose="020B0604020202020204" pitchFamily="34" charset="0"/>
                <a:cs typeface="Arial" panose="020B0604020202020204" pitchFamily="34" charset="0"/>
              </a:rPr>
              <a:t> produced</a:t>
            </a:r>
            <a:r>
              <a:rPr lang="en-GB" sz="2400" b="1" noProof="0" dirty="0">
                <a:solidFill>
                  <a:schemeClr val="tx1"/>
                </a:solidFill>
                <a:latin typeface="Arial" panose="020B0604020202020204" pitchFamily="34" charset="0"/>
                <a:cs typeface="Arial" panose="020B0604020202020204" pitchFamily="34" charset="0"/>
              </a:rPr>
              <a:t> by a tidal barrage in the North Sea</a:t>
            </a:r>
            <a:r>
              <a:rPr lang="en-GB" sz="2400" b="1" noProof="0" dirty="0">
                <a:latin typeface="Arial" panose="020B0604020202020204" pitchFamily="34" charset="0"/>
                <a:cs typeface="Arial" panose="020B0604020202020204" pitchFamily="34" charset="0"/>
              </a:rPr>
              <a:t>? (1/2)</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F4C4398-1CF1-429F-EAA4-78B2C86E3FC9}"/>
              </a:ext>
            </a:extLst>
          </p:cNvPr>
          <p:cNvSpPr txBox="1"/>
          <p:nvPr/>
        </p:nvSpPr>
        <p:spPr>
          <a:xfrm>
            <a:off x="589583" y="2103616"/>
            <a:ext cx="9542756" cy="1015663"/>
          </a:xfrm>
          <a:prstGeom prst="rect">
            <a:avLst/>
          </a:prstGeom>
          <a:noFill/>
        </p:spPr>
        <p:txBody>
          <a:bodyPr wrap="square">
            <a:spAutoFit/>
          </a:bodyPr>
          <a:lstStyle/>
          <a:p>
            <a:pPr algn="just"/>
            <a:r>
              <a:rPr lang="en-GB" sz="2000" noProof="0" dirty="0"/>
              <a:t>The North Sea has a surface area of 750,000 km². A superb and ambitious project would be to transform the North Sea into a tidepool. Let us estimate the energy per Belgian per day that could be produced by a tidal barrage around the North Sea.</a:t>
            </a:r>
          </a:p>
        </p:txBody>
      </p:sp>
      <p:sp>
        <p:nvSpPr>
          <p:cNvPr id="30" name="ZoneTexte 29">
            <a:extLst>
              <a:ext uri="{FF2B5EF4-FFF2-40B4-BE49-F238E27FC236}">
                <a16:creationId xmlns:a16="http://schemas.microsoft.com/office/drawing/2014/main" id="{9D4D25FD-F7F9-80A1-74FE-03C79AD42290}"/>
              </a:ext>
            </a:extLst>
          </p:cNvPr>
          <p:cNvSpPr txBox="1"/>
          <p:nvPr/>
        </p:nvSpPr>
        <p:spPr>
          <a:xfrm>
            <a:off x="589582" y="3441839"/>
            <a:ext cx="5215795" cy="1323439"/>
          </a:xfrm>
          <a:prstGeom prst="rect">
            <a:avLst/>
          </a:prstGeom>
          <a:noFill/>
        </p:spPr>
        <p:txBody>
          <a:bodyPr wrap="square">
            <a:spAutoFit/>
          </a:bodyPr>
          <a:lstStyle/>
          <a:p>
            <a:pPr algn="just"/>
            <a:r>
              <a:rPr lang="en-GB" sz="2000" noProof="0" dirty="0"/>
              <a:t>We assume the tidepool is filled rapidly at high tide and emptied rapidly at low tide, considering the implications as mentioned earlier.</a:t>
            </a:r>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5481CE01-4206-5A67-3E59-BA687BCA6FDC}"/>
                  </a:ext>
                </a:extLst>
              </p:cNvPr>
              <p:cNvSpPr txBox="1"/>
              <p:nvPr/>
            </p:nvSpPr>
            <p:spPr>
              <a:xfrm>
                <a:off x="589582" y="5087839"/>
                <a:ext cx="5215795" cy="1323439"/>
              </a:xfrm>
              <a:prstGeom prst="rect">
                <a:avLst/>
              </a:prstGeom>
              <a:noFill/>
            </p:spPr>
            <p:txBody>
              <a:bodyPr wrap="square">
                <a:spAutoFit/>
              </a:bodyPr>
              <a:lstStyle/>
              <a:p>
                <a:pPr algn="just"/>
                <a:r>
                  <a:rPr lang="en-GB" sz="2000" noProof="0" dirty="0"/>
                  <a:t>The total range of the barrage is 2</a:t>
                </a:r>
                <a14:m>
                  <m:oMath xmlns:m="http://schemas.openxmlformats.org/officeDocument/2006/math">
                    <m:r>
                      <a:rPr lang="en-GB" sz="2000" i="1" noProof="0" smtClean="0">
                        <a:latin typeface="Cambria Math" panose="02040503050406030204" pitchFamily="18" charset="0"/>
                      </a:rPr>
                      <m:t>h</m:t>
                    </m:r>
                  </m:oMath>
                </a14:m>
                <a:r>
                  <a:rPr lang="en-GB" sz="2000" noProof="0" dirty="0"/>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4 m, and the turbines have an efficiency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𝜀</m:t>
                    </m:r>
                    <m:r>
                      <a:rPr lang="en-GB" sz="2000" b="0" i="1" noProof="0" smtClean="0">
                        <a:latin typeface="Cambria Math" panose="02040503050406030204" pitchFamily="18" charset="0"/>
                        <a:ea typeface="Cambria Math" panose="02040503050406030204" pitchFamily="18" charset="0"/>
                      </a:rPr>
                      <m:t> </m:t>
                    </m:r>
                  </m:oMath>
                </a14:m>
                <a:r>
                  <a:rPr lang="en-GB" sz="2000" noProof="0" dirty="0"/>
                  <a:t>of 90%. We consider the density of saline water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𝜌</m:t>
                    </m:r>
                  </m:oMath>
                </a14:m>
                <a:r>
                  <a:rPr lang="en-GB" sz="2000" noProof="0" dirty="0"/>
                  <a:t> to be 1,027 kg/m³.</a:t>
                </a:r>
              </a:p>
            </p:txBody>
          </p:sp>
        </mc:Choice>
        <mc:Fallback xmlns="">
          <p:sp>
            <p:nvSpPr>
              <p:cNvPr id="40" name="ZoneTexte 39">
                <a:extLst>
                  <a:ext uri="{FF2B5EF4-FFF2-40B4-BE49-F238E27FC236}">
                    <a16:creationId xmlns:a16="http://schemas.microsoft.com/office/drawing/2014/main" id="{5481CE01-4206-5A67-3E59-BA687BCA6FDC}"/>
                  </a:ext>
                </a:extLst>
              </p:cNvPr>
              <p:cNvSpPr txBox="1">
                <a:spLocks noRot="1" noChangeAspect="1" noMove="1" noResize="1" noEditPoints="1" noAdjustHandles="1" noChangeArrowheads="1" noChangeShapeType="1" noTextEdit="1"/>
              </p:cNvSpPr>
              <p:nvPr/>
            </p:nvSpPr>
            <p:spPr>
              <a:xfrm>
                <a:off x="589582" y="5087839"/>
                <a:ext cx="5215795" cy="1323439"/>
              </a:xfrm>
              <a:prstGeom prst="rect">
                <a:avLst/>
              </a:prstGeom>
              <a:blipFill>
                <a:blip r:embed="rId3"/>
                <a:stretch>
                  <a:fillRect l="-1287" t="-2304" r="-1287" b="-7834"/>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D5CFDAC3-5FE4-330F-066B-A4849DFA3CE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235</a:t>
            </a:fld>
            <a:endParaRPr lang="en-GB" spc="80" noProof="0" dirty="0"/>
          </a:p>
        </p:txBody>
      </p:sp>
    </p:spTree>
    <p:extLst>
      <p:ext uri="{BB962C8B-B14F-4D97-AF65-F5344CB8AC3E}">
        <p14:creationId xmlns:p14="http://schemas.microsoft.com/office/powerpoint/2010/main" val="1107615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9BFBD15A-C951-A7F5-97C3-5405C5BB79E7}"/>
                  </a:ext>
                </a:extLst>
              </p:cNvPr>
              <p:cNvSpPr txBox="1"/>
              <p:nvPr/>
            </p:nvSpPr>
            <p:spPr>
              <a:xfrm>
                <a:off x="589582" y="1602259"/>
                <a:ext cx="9542756" cy="5772221"/>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Based on these assumptions, the power produced per unit of surface area by this tidal barrage would be equal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1,027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9.81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0.9</m:t>
                          </m:r>
                        </m:num>
                        <m:den>
                          <m:r>
                            <m:rPr>
                              <m:nor/>
                            </m:rPr>
                            <a:rPr lang="en-GB" sz="2000" b="0" i="0" noProof="0" smtClean="0">
                              <a:latin typeface="Arial" panose="020B0604020202020204" pitchFamily="34" charset="0"/>
                              <a:cs typeface="Arial" panose="020B0604020202020204" pitchFamily="34" charset="0"/>
                            </a:rPr>
                            <m:t>3,600 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24</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W</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Since the area of the North Sea is 750,000 km², </a:t>
                </a:r>
                <a:r>
                  <a:rPr lang="en-GB" sz="2000" noProof="0" dirty="0">
                    <a:solidFill>
                      <a:schemeClr val="tx1"/>
                    </a:solidFill>
                    <a:latin typeface="Arial" panose="020B0604020202020204" pitchFamily="34" charset="0"/>
                    <a:cs typeface="Arial" panose="020B0604020202020204" pitchFamily="34" charset="0"/>
                  </a:rPr>
                  <a:t>the power produced per Belgian per day </a:t>
                </a:r>
                <a:r>
                  <a:rPr lang="en-GB" sz="2000" noProof="0" dirty="0">
                    <a:latin typeface="Arial" panose="020B0604020202020204" pitchFamily="34" charset="0"/>
                    <a:cs typeface="Arial" panose="020B0604020202020204" pitchFamily="34" charset="0"/>
                  </a:rPr>
                  <a:t>by transforming it into a tidepool would be equal to:</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3.4 </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 750,000 </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30000" noProof="0">
                              <a:latin typeface="Arial" panose="020B0604020202020204" pitchFamily="34" charset="0"/>
                              <a:ea typeface="Cambria Math" panose="02040503050406030204" pitchFamily="18" charset="0"/>
                              <a:cs typeface="Arial" panose="020B0604020202020204" pitchFamily="34" charset="0"/>
                            </a:rPr>
                            <m:t>6</m:t>
                          </m:r>
                          <m:r>
                            <m:rPr>
                              <m:nor/>
                            </m:rPr>
                            <a:rPr lang="en-GB" sz="2000" b="0" i="0" baseline="30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1,000 </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noProof="0" smtClean="0">
                              <a:latin typeface="Arial" panose="020B0604020202020204" pitchFamily="34" charset="0"/>
                              <a:cs typeface="Arial" panose="020B0604020202020204" pitchFamily="34" charset="0"/>
                            </a:rPr>
                            <m:t>11.7 </m:t>
                          </m:r>
                          <m:r>
                            <m:rPr>
                              <m:nor/>
                            </m:rPr>
                            <a:rPr lang="en-GB" sz="2000" b="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10</m:t>
                          </m:r>
                          <m:r>
                            <m:rPr>
                              <m:nor/>
                            </m:rPr>
                            <a:rPr lang="en-GB" sz="2000" baseline="30000" noProof="0" smtClean="0">
                              <a:latin typeface="Arial" panose="020B0604020202020204" pitchFamily="34" charset="0"/>
                              <a:ea typeface="Cambria Math" panose="02040503050406030204" pitchFamily="18" charset="0"/>
                              <a:cs typeface="Arial" panose="020B0604020202020204" pitchFamily="34" charset="0"/>
                            </a:rPr>
                            <m:t>6</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5,231 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b="0" i="0" noProof="0" smtClean="0">
                          <a:latin typeface="Arial" panose="020B0604020202020204" pitchFamily="34" charset="0"/>
                          <a:cs typeface="Arial" panose="020B0604020202020204" pitchFamily="34" charset="0"/>
                        </a:rPr>
                        <m:t>.</m:t>
                      </m:r>
                    </m:oMath>
                  </m:oMathPara>
                </a14:m>
                <a:endParaRPr lang="en-GB" sz="2000" b="0" noProof="0" dirty="0">
                  <a:latin typeface="Arial" panose="020B0604020202020204" pitchFamily="34" charset="0"/>
                  <a:cs typeface="Arial" panose="020B0604020202020204" pitchFamily="34" charset="0"/>
                </a:endParaRPr>
              </a:p>
              <a:p>
                <a:pPr algn="just"/>
                <a:endParaRPr lang="en-GB" sz="18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However, this value seems compromised because the assumptions we made are not valid for this North Sea pool for several reasons including:</a:t>
                </a:r>
              </a:p>
              <a:p>
                <a:pPr algn="just"/>
                <a:endParaRPr lang="en-GB" sz="500" b="0" noProof="0" dirty="0">
                  <a:latin typeface="Arial" panose="020B0604020202020204" pitchFamily="34" charset="0"/>
                  <a:ea typeface="Cambria Math" panose="02040503050406030204" pitchFamily="18" charset="0"/>
                  <a:cs typeface="Arial" panose="020B0604020202020204" pitchFamily="34" charset="0"/>
                </a:endParaRPr>
              </a:p>
              <a:p>
                <a:pPr marL="400050" indent="-400050" algn="just">
                  <a:buAutoNum type="romanLcParenBoth"/>
                </a:pPr>
                <a:r>
                  <a:rPr lang="en-GB" sz="2000" b="0" noProof="0" dirty="0">
                    <a:ea typeface="Cambria Math" panose="02040503050406030204" pitchFamily="18" charset="0"/>
                  </a:rPr>
                  <a:t>A range of </a:t>
                </a:r>
                <a:r>
                  <a:rPr lang="en-GB" sz="2000" b="0" noProof="0" dirty="0">
                    <a:latin typeface="Arial" panose="020B0604020202020204" pitchFamily="34" charset="0"/>
                    <a:ea typeface="Cambria Math" panose="02040503050406030204" pitchFamily="18" charset="0"/>
                    <a:cs typeface="Arial" panose="020B0604020202020204" pitchFamily="34" charset="0"/>
                  </a:rPr>
                  <a:t>4</a:t>
                </a:r>
                <a:r>
                  <a:rPr lang="en-GB" sz="2000" noProof="0" dirty="0">
                    <a:latin typeface="Arial" panose="020B0604020202020204" pitchFamily="34" charset="0"/>
                    <a:cs typeface="Arial" panose="020B0604020202020204" pitchFamily="34" charset="0"/>
                  </a:rPr>
                  <a:t> m is what is observed in estuaries but not everywhere in the North Sea;</a:t>
                </a:r>
              </a:p>
              <a:p>
                <a:pPr marL="400050" indent="-400050" algn="just">
                  <a:buAutoNum type="romanLcParenBoth"/>
                </a:pPr>
                <a:endParaRPr lang="en-GB" sz="500" noProof="0" dirty="0">
                  <a:latin typeface="Arial" panose="020B0604020202020204" pitchFamily="34" charset="0"/>
                  <a:cs typeface="Arial" panose="020B0604020202020204" pitchFamily="34" charset="0"/>
                </a:endParaRPr>
              </a:p>
              <a:p>
                <a:pPr marL="400050" indent="-400050" algn="just">
                  <a:buAutoNum type="romanLcParenBoth"/>
                </a:pPr>
                <a:r>
                  <a:rPr lang="en-GB" sz="2000" noProof="0" dirty="0">
                    <a:latin typeface="Arial" panose="020B0604020202020204" pitchFamily="34" charset="0"/>
                    <a:cs typeface="Arial" panose="020B0604020202020204" pitchFamily="34" charset="0"/>
                  </a:rPr>
                  <a:t>The size of the North Sea is not negligible with respect to the length of the tidal waves. As a consequence, we can certainly not assume that the pool can reach low or hight-water levels almost instantly.</a:t>
                </a:r>
              </a:p>
            </p:txBody>
          </p:sp>
        </mc:Choice>
        <mc:Fallback xmlns="">
          <p:sp>
            <p:nvSpPr>
              <p:cNvPr id="5" name="ZoneTexte 4">
                <a:extLst>
                  <a:ext uri="{FF2B5EF4-FFF2-40B4-BE49-F238E27FC236}">
                    <a16:creationId xmlns:a16="http://schemas.microsoft.com/office/drawing/2014/main" id="{9BFBD15A-C951-A7F5-97C3-5405C5BB79E7}"/>
                  </a:ext>
                </a:extLst>
              </p:cNvPr>
              <p:cNvSpPr txBox="1">
                <a:spLocks noRot="1" noChangeAspect="1" noMove="1" noResize="1" noEditPoints="1" noAdjustHandles="1" noChangeArrowheads="1" noChangeShapeType="1" noTextEdit="1"/>
              </p:cNvSpPr>
              <p:nvPr/>
            </p:nvSpPr>
            <p:spPr>
              <a:xfrm>
                <a:off x="589582" y="1602259"/>
                <a:ext cx="9542756" cy="5772221"/>
              </a:xfrm>
              <a:prstGeom prst="rect">
                <a:avLst/>
              </a:prstGeom>
              <a:blipFill>
                <a:blip r:embed="rId2"/>
                <a:stretch>
                  <a:fillRect l="-703" t="-528" r="-639" b="-950"/>
                </a:stretch>
              </a:blipFill>
            </p:spPr>
            <p:txBody>
              <a:bodyPr/>
              <a:lstStyle/>
              <a:p>
                <a:r>
                  <a:rPr lang="en-GB">
                    <a:noFill/>
                  </a:rPr>
                  <a:t> </a:t>
                </a:r>
              </a:p>
            </p:txBody>
          </p:sp>
        </mc:Fallback>
      </mc:AlternateContent>
      <p:sp>
        <p:nvSpPr>
          <p:cNvPr id="10" name="TextBox 3">
            <a:extLst>
              <a:ext uri="{FF2B5EF4-FFF2-40B4-BE49-F238E27FC236}">
                <a16:creationId xmlns:a16="http://schemas.microsoft.com/office/drawing/2014/main" id="{5192046B-6124-2AF4-EB8E-2A930CE724FD}"/>
              </a:ext>
            </a:extLst>
          </p:cNvPr>
          <p:cNvSpPr txBox="1"/>
          <p:nvPr/>
        </p:nvSpPr>
        <p:spPr>
          <a:xfrm>
            <a:off x="589583" y="349890"/>
            <a:ext cx="9542756" cy="830997"/>
          </a:xfrm>
          <a:prstGeom prst="rect">
            <a:avLst/>
          </a:prstGeom>
          <a:noFill/>
        </p:spPr>
        <p:txBody>
          <a:bodyPr wrap="square">
            <a:spAutoFit/>
          </a:bodyPr>
          <a:lstStyle/>
          <a:p>
            <a:pPr marL="12700" algn="just">
              <a:spcBef>
                <a:spcPts val="130"/>
              </a:spcBef>
            </a:pPr>
            <a:r>
              <a:rPr lang="en-GB" sz="2400" b="1" noProof="0" dirty="0">
                <a:solidFill>
                  <a:schemeClr val="tx1"/>
                </a:solidFill>
                <a:latin typeface="Arial" panose="020B0604020202020204" pitchFamily="34" charset="0"/>
                <a:cs typeface="Arial" panose="020B0604020202020204" pitchFamily="34" charset="0"/>
              </a:rPr>
              <a:t>Can we </a:t>
            </a:r>
            <a:r>
              <a:rPr lang="en-GB" sz="2400" b="1" noProof="0" dirty="0">
                <a:latin typeface="Arial" panose="020B0604020202020204" pitchFamily="34" charset="0"/>
                <a:cs typeface="Arial" panose="020B0604020202020204" pitchFamily="34" charset="0"/>
              </a:rPr>
              <a:t>e</a:t>
            </a:r>
            <a:r>
              <a:rPr lang="en-GB" sz="2400" b="1" noProof="0" dirty="0">
                <a:solidFill>
                  <a:schemeClr val="tx1"/>
                </a:solidFill>
                <a:latin typeface="Arial" panose="020B0604020202020204" pitchFamily="34" charset="0"/>
                <a:cs typeface="Arial" panose="020B0604020202020204" pitchFamily="34" charset="0"/>
              </a:rPr>
              <a:t>stimate the power</a:t>
            </a:r>
            <a:r>
              <a:rPr lang="en-GB" sz="2400" b="1" noProof="0" dirty="0">
                <a:latin typeface="Arial" panose="020B0604020202020204" pitchFamily="34" charset="0"/>
                <a:cs typeface="Arial" panose="020B0604020202020204" pitchFamily="34" charset="0"/>
              </a:rPr>
              <a:t> produced </a:t>
            </a:r>
            <a:r>
              <a:rPr lang="en-GB" sz="2400" b="1" noProof="0" dirty="0">
                <a:solidFill>
                  <a:schemeClr val="tx1"/>
                </a:solidFill>
                <a:latin typeface="Arial" panose="020B0604020202020204" pitchFamily="34" charset="0"/>
                <a:cs typeface="Arial" panose="020B0604020202020204" pitchFamily="34" charset="0"/>
              </a:rPr>
              <a:t>by a tidal barrage in the North Sea</a:t>
            </a:r>
            <a:r>
              <a:rPr lang="en-GB" sz="2400" b="1" noProof="0" dirty="0">
                <a:latin typeface="Arial" panose="020B0604020202020204" pitchFamily="34" charset="0"/>
                <a:cs typeface="Arial" panose="020B0604020202020204" pitchFamily="34" charset="0"/>
              </a:rPr>
              <a:t>? (2/2)</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84F8C2C3-FBDC-A7CB-8187-44B47050CAC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236</a:t>
            </a:fld>
            <a:endParaRPr lang="en-GB" spc="80" noProof="0" dirty="0"/>
          </a:p>
        </p:txBody>
      </p:sp>
    </p:spTree>
    <p:extLst>
      <p:ext uri="{BB962C8B-B14F-4D97-AF65-F5344CB8AC3E}">
        <p14:creationId xmlns:p14="http://schemas.microsoft.com/office/powerpoint/2010/main" val="208430556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D0413E8-7E9A-BC87-C148-BB2C44BCD23C}"/>
              </a:ext>
            </a:extLst>
          </p:cNvPr>
          <p:cNvSpPr txBox="1"/>
          <p:nvPr/>
        </p:nvSpPr>
        <p:spPr>
          <a:xfrm>
            <a:off x="5383554" y="6343230"/>
            <a:ext cx="4669501" cy="307777"/>
          </a:xfrm>
          <a:prstGeom prst="rect">
            <a:avLst/>
          </a:prstGeom>
          <a:noFill/>
        </p:spPr>
        <p:txBody>
          <a:bodyPr wrap="square" rtlCol="0">
            <a:spAutoFit/>
          </a:bodyPr>
          <a:lstStyle/>
          <a:p>
            <a:pPr algn="ctr"/>
            <a:r>
              <a:rPr lang="en-GB" sz="1400" i="1" noProof="0" dirty="0">
                <a:solidFill>
                  <a:schemeClr val="tx1"/>
                </a:solidFill>
                <a:latin typeface="arial" panose="020B0604020202020204" pitchFamily="34" charset="0"/>
              </a:rPr>
              <a:t>P</a:t>
            </a:r>
            <a:r>
              <a:rPr lang="en-GB" sz="1400" b="0" i="1" strike="noStrike" noProof="0" dirty="0">
                <a:solidFill>
                  <a:schemeClr val="tx1"/>
                </a:solidFill>
                <a:effectLst/>
                <a:latin typeface="arial" panose="020B0604020202020204" pitchFamily="34" charset="0"/>
              </a:rPr>
              <a:t>roposed Cardiff–Weston Severn barrage scheme.</a:t>
            </a:r>
            <a:r>
              <a:rPr lang="en-GB" sz="1400" b="1" baseline="30000" noProof="0" dirty="0">
                <a:effectLst/>
                <a:latin typeface="+mj-lt"/>
                <a:cs typeface="Arial" panose="020B0604020202020204" pitchFamily="34" charset="0"/>
              </a:rPr>
              <a:t>1</a:t>
            </a:r>
            <a:endParaRPr lang="en-GB" sz="1400" i="1" noProof="0" dirty="0">
              <a:solidFill>
                <a:schemeClr val="tx1"/>
              </a:solidFill>
            </a:endParaRPr>
          </a:p>
        </p:txBody>
      </p:sp>
      <p:grpSp>
        <p:nvGrpSpPr>
          <p:cNvPr id="6" name="Groupe 5">
            <a:extLst>
              <a:ext uri="{FF2B5EF4-FFF2-40B4-BE49-F238E27FC236}">
                <a16:creationId xmlns:a16="http://schemas.microsoft.com/office/drawing/2014/main" id="{250BA6F7-D79E-D452-F4A5-63AAB9CBFDD9}"/>
              </a:ext>
            </a:extLst>
          </p:cNvPr>
          <p:cNvGrpSpPr/>
          <p:nvPr/>
        </p:nvGrpSpPr>
        <p:grpSpPr>
          <a:xfrm>
            <a:off x="5372921" y="3596465"/>
            <a:ext cx="4669501" cy="2686337"/>
            <a:chOff x="2498939" y="4016374"/>
            <a:chExt cx="5695521" cy="3276601"/>
          </a:xfrm>
        </p:grpSpPr>
        <p:pic>
          <p:nvPicPr>
            <p:cNvPr id="1026" name="Picture 2" descr="The locations of potential tidal power schemes in the Severn estuary (source: Hammond et al. (2014); adapted from SDC (2007))">
              <a:extLst>
                <a:ext uri="{FF2B5EF4-FFF2-40B4-BE49-F238E27FC236}">
                  <a16:creationId xmlns:a16="http://schemas.microsoft.com/office/drawing/2014/main" id="{4DE18F87-F87B-6063-7559-B47FA0D6E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939" y="4016375"/>
              <a:ext cx="5695521"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FACE75-07AE-BCEC-7764-BE374378B0D0}"/>
                </a:ext>
              </a:extLst>
            </p:cNvPr>
            <p:cNvSpPr/>
            <p:nvPr/>
          </p:nvSpPr>
          <p:spPr>
            <a:xfrm>
              <a:off x="2498939" y="4016374"/>
              <a:ext cx="5695521" cy="327659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TextBox 3">
            <a:extLst>
              <a:ext uri="{FF2B5EF4-FFF2-40B4-BE49-F238E27FC236}">
                <a16:creationId xmlns:a16="http://schemas.microsoft.com/office/drawing/2014/main" id="{C1CA9493-1501-3E44-87F3-84F5C6CFE0D3}"/>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u="sng" noProof="0" dirty="0">
                <a:solidFill>
                  <a:schemeClr val="tx1"/>
                </a:solidFill>
                <a:latin typeface="Arial" panose="020B0604020202020204" pitchFamily="34" charset="0"/>
                <a:cs typeface="Arial" panose="020B0604020202020204" pitchFamily="34" charset="0"/>
              </a:rPr>
              <a:t>Exercise 1:</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327FA65-A7DF-D37D-EF17-1CF1106F0F91}"/>
                  </a:ext>
                </a:extLst>
              </p:cNvPr>
              <p:cNvSpPr txBox="1"/>
              <p:nvPr/>
            </p:nvSpPr>
            <p:spPr>
              <a:xfrm>
                <a:off x="589582" y="1578705"/>
                <a:ext cx="9542756" cy="1631216"/>
              </a:xfrm>
              <a:prstGeom prst="rect">
                <a:avLst/>
              </a:prstGeom>
              <a:noFill/>
            </p:spPr>
            <p:txBody>
              <a:bodyPr wrap="square">
                <a:spAutoFit/>
              </a:bodyPr>
              <a:lstStyle/>
              <a:p>
                <a:pPr algn="just"/>
                <a:r>
                  <a:rPr lang="en-GB" sz="2000" noProof="0" dirty="0"/>
                  <a:t>The Severn Barrage is a proposed power station to be built in the UK, stretching from Cardiff to Weston. Calculate how much electricity could be produced per person per day for the UK during spring tides on one hand, and neap tides on the other. Consider a daily energy generation of </a:t>
                </a:r>
                <a:r>
                  <a:rPr lang="en-GB" sz="2000" noProof="0" dirty="0">
                    <a:latin typeface="Arial" panose="020B0604020202020204" pitchFamily="34" charset="0"/>
                    <a:cs typeface="Arial" panose="020B0604020202020204" pitchFamily="34" charset="0"/>
                  </a:rPr>
                  <a:t>8</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𝜌</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smtClean="0">
                            <a:latin typeface="Cambria Math" panose="02040503050406030204" pitchFamily="18" charset="0"/>
                            <a:ea typeface="Cambria Math" panose="02040503050406030204" pitchFamily="18" charset="0"/>
                            <a:cs typeface="Arial" panose="020B0604020202020204" pitchFamily="34" charset="0"/>
                          </a:rPr>
                          <m:t>h</m:t>
                        </m:r>
                      </m:e>
                      <m: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𝑔</m:t>
                    </m:r>
                    <m:r>
                      <a:rPr lang="en-GB" sz="2000" b="0" i="1" noProof="0" smtClean="0">
                        <a:latin typeface="Cambria Math" panose="02040503050406030204" pitchFamily="18" charset="0"/>
                        <a:ea typeface="Cambria Math" panose="02040503050406030204" pitchFamily="18" charset="0"/>
                      </a:rPr>
                      <m:t>𝜀</m:t>
                    </m:r>
                  </m:oMath>
                </a14:m>
                <a:r>
                  <a:rPr lang="en-GB" sz="2000" noProof="0" dirty="0"/>
                  <a:t> per unit of surface area of the tidepool, as estimated by our pool model.</a:t>
                </a:r>
              </a:p>
            </p:txBody>
          </p:sp>
        </mc:Choice>
        <mc:Fallback xmlns="">
          <p:sp>
            <p:nvSpPr>
              <p:cNvPr id="5" name="ZoneTexte 4">
                <a:extLst>
                  <a:ext uri="{FF2B5EF4-FFF2-40B4-BE49-F238E27FC236}">
                    <a16:creationId xmlns:a16="http://schemas.microsoft.com/office/drawing/2014/main" id="{4327FA65-A7DF-D37D-EF17-1CF1106F0F91}"/>
                  </a:ext>
                </a:extLst>
              </p:cNvPr>
              <p:cNvSpPr txBox="1">
                <a:spLocks noRot="1" noChangeAspect="1" noMove="1" noResize="1" noEditPoints="1" noAdjustHandles="1" noChangeArrowheads="1" noChangeShapeType="1" noTextEdit="1"/>
              </p:cNvSpPr>
              <p:nvPr/>
            </p:nvSpPr>
            <p:spPr>
              <a:xfrm>
                <a:off x="589582" y="1578705"/>
                <a:ext cx="9542756" cy="1631216"/>
              </a:xfrm>
              <a:prstGeom prst="rect">
                <a:avLst/>
              </a:prstGeom>
              <a:blipFill>
                <a:blip r:embed="rId3"/>
                <a:stretch>
                  <a:fillRect l="-703" t="-1866" r="-639" b="-5970"/>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FB775185-F32F-7C07-6CEE-D99380C20020}"/>
              </a:ext>
            </a:extLst>
          </p:cNvPr>
          <p:cNvSpPr txBox="1"/>
          <p:nvPr/>
        </p:nvSpPr>
        <p:spPr>
          <a:xfrm>
            <a:off x="92098" y="7661594"/>
            <a:ext cx="10194228" cy="261610"/>
          </a:xfrm>
          <a:prstGeom prst="rect">
            <a:avLst/>
          </a:prstGeom>
          <a:noFill/>
        </p:spPr>
        <p:txBody>
          <a:bodyPr wrap="square">
            <a:spAutoFit/>
          </a:bodyPr>
          <a:lstStyle/>
          <a:p>
            <a:r>
              <a:rPr lang="en-GB" sz="1100" b="1" baseline="3000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1</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 </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hlinkClick r:id="rId4"/>
              </a:rPr>
              <a:t>Hammond, G.et al. (2017). A technology assessment of the proposed Cardiff–Weston tidal barrage, UK. Proceedings of the Institution of Civil Engineers.</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4F4AFA9C-C272-9A92-A118-C9A1F64C25DD}"/>
              </a:ext>
            </a:extLst>
          </p:cNvPr>
          <p:cNvSpPr txBox="1"/>
          <p:nvPr/>
        </p:nvSpPr>
        <p:spPr>
          <a:xfrm>
            <a:off x="589582" y="3485713"/>
            <a:ext cx="4343925" cy="2862322"/>
          </a:xfrm>
          <a:prstGeom prst="rect">
            <a:avLst/>
          </a:prstGeom>
          <a:noFill/>
        </p:spPr>
        <p:txBody>
          <a:bodyPr wrap="square">
            <a:spAutoFit/>
          </a:bodyPr>
          <a:lstStyle/>
          <a:p>
            <a:pPr algn="just"/>
            <a:r>
              <a:rPr lang="en-GB" sz="2000" noProof="0" dirty="0"/>
              <a:t>The range at Cardiff is 11.3 m during spring tides and 5.8 m during neap tides. The size of the tidepool would be 500 km².</a:t>
            </a:r>
          </a:p>
          <a:p>
            <a:pPr algn="just"/>
            <a:endParaRPr lang="en-GB" sz="2000" noProof="0" dirty="0"/>
          </a:p>
          <a:p>
            <a:pPr algn="just"/>
            <a:r>
              <a:rPr lang="en-GB" sz="2000" noProof="0" dirty="0"/>
              <a:t>We assume that turbines have an efficiency of 90%, and the density of saline water is 1,027 kg/m³. The population of the UK is 67 million.</a:t>
            </a:r>
          </a:p>
        </p:txBody>
      </p:sp>
      <p:sp>
        <p:nvSpPr>
          <p:cNvPr id="4" name="Slide Number Placeholder 6">
            <a:extLst>
              <a:ext uri="{FF2B5EF4-FFF2-40B4-BE49-F238E27FC236}">
                <a16:creationId xmlns:a16="http://schemas.microsoft.com/office/drawing/2014/main" id="{76FD16E3-7394-7314-5D8E-3CE3A9AA135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237</a:t>
            </a:fld>
            <a:endParaRPr lang="en-GB" spc="80" noProof="0"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7969FCD-4492-6714-A9F2-BB9294C9E252}"/>
                  </a:ext>
                </a:extLst>
              </p:cNvPr>
              <p:cNvSpPr txBox="1">
                <a:spLocks noGrp="1" noRot="1" noMove="1" noResize="1" noEditPoints="1" noAdjustHandles="1" noChangeArrowheads="1" noChangeShapeType="1"/>
              </p:cNvSpPr>
              <p:nvPr/>
            </p:nvSpPr>
            <p:spPr>
              <a:xfrm>
                <a:off x="589583" y="1034227"/>
                <a:ext cx="9554543" cy="6743897"/>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Considering a daily energy generation of 8</a:t>
                </a:r>
                <a14:m>
                  <m:oMath xmlns:m="http://schemas.openxmlformats.org/officeDocument/2006/math">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𝜌</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smtClean="0">
                            <a:latin typeface="Cambria Math" panose="02040503050406030204" pitchFamily="18" charset="0"/>
                            <a:ea typeface="Cambria Math" panose="02040503050406030204" pitchFamily="18" charset="0"/>
                            <a:cs typeface="Arial" panose="020B0604020202020204" pitchFamily="34" charset="0"/>
                          </a:rPr>
                          <m:t>h</m:t>
                        </m:r>
                      </m:e>
                      <m: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𝑔</m:t>
                    </m:r>
                    <m:r>
                      <a:rPr lang="en-GB" sz="2000" b="0" i="1" noProof="0" smtClean="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 the power produced per unit of surface area by the Severn Barrage during spring tides is equal to:</a:t>
                </a:r>
              </a:p>
              <a:p>
                <a:pPr algn="just"/>
                <a:endParaRPr lang="en-GB" sz="1000" noProof="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1,027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(11.3 / 2)</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9.81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0.9</m:t>
                          </m:r>
                        </m:num>
                        <m:den>
                          <m:r>
                            <m:rPr>
                              <m:nor/>
                            </m:rPr>
                            <a:rPr lang="en-GB" sz="2000" b="0" i="0" noProof="0" smtClean="0">
                              <a:latin typeface="Arial" panose="020B0604020202020204" pitchFamily="34" charset="0"/>
                              <a:cs typeface="Arial" panose="020B0604020202020204" pitchFamily="34" charset="0"/>
                            </a:rPr>
                            <m:t>3,600 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26.8</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W</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².</m:t>
                      </m:r>
                    </m:oMath>
                  </m:oMathPara>
                </a14:m>
                <a:endParaRPr lang="en-GB" sz="1800" b="0" i="1" noProof="0" dirty="0">
                  <a:latin typeface="Arial" panose="020B0604020202020204" pitchFamily="34" charset="0"/>
                  <a:ea typeface="Cambria Math" panose="02040503050406030204" pitchFamily="18" charset="0"/>
                  <a:cs typeface="Arial" panose="020B0604020202020204" pitchFamily="34" charset="0"/>
                </a:endParaRPr>
              </a:p>
              <a:p>
                <a:endParaRPr lang="en-GB" sz="1000" i="1" noProof="0" dirty="0">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During neap tides, it is equal to:</a:t>
                </a:r>
              </a:p>
              <a:p>
                <a:endParaRPr lang="en-GB" sz="1000" b="0" i="1" noProof="0" dirty="0">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1,027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(5.8 / 2)</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²</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9.81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0.9</m:t>
                          </m:r>
                        </m:num>
                        <m:den>
                          <m:r>
                            <m:rPr>
                              <m:nor/>
                            </m:rPr>
                            <a:rPr lang="en-GB" sz="2000" b="0" i="0" noProof="0" smtClean="0">
                              <a:latin typeface="Arial" panose="020B0604020202020204" pitchFamily="34" charset="0"/>
                              <a:cs typeface="Arial" panose="020B0604020202020204" pitchFamily="34" charset="0"/>
                            </a:rPr>
                            <m:t>3,600 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W</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².</m:t>
                      </m:r>
                    </m:oMath>
                  </m:oMathPara>
                </a14:m>
                <a:endParaRPr lang="en-GB" b="0" i="1" noProof="0" dirty="0">
                  <a:latin typeface="Arial" panose="020B0604020202020204" pitchFamily="34" charset="0"/>
                  <a:ea typeface="Cambria Math" panose="02040503050406030204" pitchFamily="18" charset="0"/>
                  <a:cs typeface="Arial" panose="020B0604020202020204" pitchFamily="34" charset="0"/>
                </a:endParaRPr>
              </a:p>
              <a:p>
                <a:endParaRPr lang="en-GB" sz="1000" i="1" noProof="0" dirty="0">
                  <a:latin typeface="Arial" panose="020B0604020202020204" pitchFamily="34" charset="0"/>
                  <a:ea typeface="Cambria Math" panose="02040503050406030204" pitchFamily="18"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Since the area of the tidepool is 500 km², </a:t>
                </a:r>
                <a:r>
                  <a:rPr lang="en-GB" sz="2000" noProof="0" dirty="0">
                    <a:solidFill>
                      <a:schemeClr val="tx1"/>
                    </a:solidFill>
                    <a:latin typeface="Arial" panose="020B0604020202020204" pitchFamily="34" charset="0"/>
                    <a:cs typeface="Arial" panose="020B0604020202020204" pitchFamily="34" charset="0"/>
                  </a:rPr>
                  <a:t>the power produced per person in the UK per day during spring tides is </a:t>
                </a:r>
                <a:r>
                  <a:rPr lang="en-GB" sz="2000" noProof="0" dirty="0">
                    <a:latin typeface="Arial" panose="020B0604020202020204" pitchFamily="34" charset="0"/>
                    <a:cs typeface="Arial" panose="020B0604020202020204" pitchFamily="34" charset="0"/>
                  </a:rPr>
                  <a:t>equal to:</a:t>
                </a:r>
              </a:p>
              <a:p>
                <a:pPr algn="just"/>
                <a:endParaRPr lang="en-GB" sz="1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endParaRPr lang="en-GB" sz="100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During neap tides, it is equal to:</a:t>
                </a:r>
              </a:p>
              <a:p>
                <a:pPr algn="just"/>
                <a:endParaRPr lang="en-GB" sz="1000" noProof="0" dirty="0">
                  <a:latin typeface="Arial" panose="020B0604020202020204" pitchFamily="34" charset="0"/>
                  <a:cs typeface="Arial" panose="020B0604020202020204" pitchFamily="34" charset="0"/>
                </a:endParaRPr>
              </a:p>
              <a:p>
                <a:pPr algn="just"/>
                <a:endParaRPr lang="en-GB" sz="1000" noProof="0" dirty="0">
                  <a:latin typeface="+mj-lt"/>
                  <a:ea typeface="Cambria Math" panose="02040503050406030204" pitchFamily="18" charset="0"/>
                  <a:cs typeface="Arial" panose="020B0604020202020204" pitchFamily="34" charset="0"/>
                </a:endParaRPr>
              </a:p>
              <a:p>
                <a:pPr algn="just"/>
                <a:endParaRPr lang="en-GB" sz="1000" dirty="0">
                  <a:latin typeface="+mj-lt"/>
                  <a:ea typeface="Cambria Math" panose="02040503050406030204" pitchFamily="18" charset="0"/>
                  <a:cs typeface="Arial" panose="020B0604020202020204" pitchFamily="34" charset="0"/>
                </a:endParaRPr>
              </a:p>
              <a:p>
                <a:pPr algn="just"/>
                <a:endParaRPr lang="en-GB" sz="1000" noProof="0" dirty="0">
                  <a:latin typeface="+mj-lt"/>
                  <a:ea typeface="Cambria Math" panose="02040503050406030204" pitchFamily="18" charset="0"/>
                  <a:cs typeface="Arial" panose="020B0604020202020204" pitchFamily="34" charset="0"/>
                </a:endParaRPr>
              </a:p>
              <a:p>
                <a:pPr algn="just"/>
                <a:endParaRPr lang="en-GB" sz="1000" noProof="0" dirty="0">
                  <a:latin typeface="+mj-lt"/>
                  <a:ea typeface="Cambria Math" panose="02040503050406030204" pitchFamily="18" charset="0"/>
                  <a:cs typeface="Arial" panose="020B0604020202020204" pitchFamily="34" charset="0"/>
                </a:endParaRPr>
              </a:p>
              <a:p>
                <a:pPr algn="just"/>
                <a:endParaRPr lang="en-GB" sz="1000" noProof="0" dirty="0">
                  <a:latin typeface="+mj-lt"/>
                  <a:ea typeface="Cambria Math" panose="02040503050406030204" pitchFamily="18" charset="0"/>
                  <a:cs typeface="Arial" panose="020B0604020202020204" pitchFamily="34" charset="0"/>
                </a:endParaRPr>
              </a:p>
              <a:p>
                <a:pPr marL="12700" marR="5080" algn="just">
                  <a:spcBef>
                    <a:spcPts val="90"/>
                  </a:spcBef>
                  <a:tabLst>
                    <a:tab pos="2223770" algn="l"/>
                    <a:tab pos="7468234" algn="l"/>
                  </a:tabLst>
                </a:pPr>
                <a:r>
                  <a:rPr lang="en-GB" sz="2000" noProof="0" dirty="0"/>
                  <a:t>These estimates assume that the water is let in as a single pulse at the peak of spring tide and let out as a single pulse at neap tide. In practice, inflow and outflow are spread over several hours, which reduces the power delivered.</a:t>
                </a:r>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47969FCD-4492-6714-A9F2-BB9294C9E252}"/>
                  </a:ext>
                </a:extLst>
              </p:cNvPr>
              <p:cNvSpPr txBox="1">
                <a:spLocks noGrp="1" noRot="1" noChangeAspect="1" noMove="1" noResize="1" noEditPoints="1" noAdjustHandles="1" noChangeArrowheads="1" noChangeShapeType="1" noTextEdit="1"/>
              </p:cNvSpPr>
              <p:nvPr/>
            </p:nvSpPr>
            <p:spPr>
              <a:xfrm>
                <a:off x="589583" y="1034227"/>
                <a:ext cx="9554543" cy="6743897"/>
              </a:xfrm>
              <a:prstGeom prst="rect">
                <a:avLst/>
              </a:prstGeom>
              <a:blipFill>
                <a:blip r:embed="rId3"/>
                <a:stretch>
                  <a:fillRect l="-702" t="-452" r="-638"/>
                </a:stretch>
              </a:blipFill>
            </p:spPr>
            <p:txBody>
              <a:bodyPr/>
              <a:lstStyle/>
              <a:p>
                <a:r>
                  <a:rPr lang="en-GB">
                    <a:noFill/>
                  </a:rPr>
                  <a:t> </a:t>
                </a:r>
              </a:p>
            </p:txBody>
          </p:sp>
        </mc:Fallback>
      </mc:AlternateContent>
      <p:sp>
        <p:nvSpPr>
          <p:cNvPr id="3" name="TextBox 3">
            <a:extLst>
              <a:ext uri="{FF2B5EF4-FFF2-40B4-BE49-F238E27FC236}">
                <a16:creationId xmlns:a16="http://schemas.microsoft.com/office/drawing/2014/main" id="{4F9C8F30-E003-FAF5-B614-8E3B9ECFDB22}"/>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u="sng" noProof="0" dirty="0">
                <a:solidFill>
                  <a:schemeClr val="tx1"/>
                </a:solidFill>
                <a:latin typeface="Arial" panose="020B0604020202020204" pitchFamily="34" charset="0"/>
                <a:cs typeface="Arial" panose="020B0604020202020204" pitchFamily="34" charset="0"/>
              </a:rPr>
              <a:t>Solution:</a:t>
            </a:r>
          </a:p>
        </p:txBody>
      </p:sp>
      <p:sp>
        <p:nvSpPr>
          <p:cNvPr id="5" name="Slide Number Placeholder 6">
            <a:extLst>
              <a:ext uri="{FF2B5EF4-FFF2-40B4-BE49-F238E27FC236}">
                <a16:creationId xmlns:a16="http://schemas.microsoft.com/office/drawing/2014/main" id="{81BC9B7E-C1B7-5A6B-EFA6-21A301BB144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238</a:t>
            </a:fld>
            <a:endParaRPr lang="en-GB" spc="80"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43947BD6-4D8C-7D18-00EE-2397D92F2D89}"/>
                  </a:ext>
                </a:extLst>
              </p:cNvPr>
              <p:cNvSpPr txBox="1"/>
              <p:nvPr/>
            </p:nvSpPr>
            <p:spPr>
              <a:xfrm>
                <a:off x="589583" y="4601242"/>
                <a:ext cx="5348176" cy="672300"/>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1800" i="1" noProof="0" smtClean="0">
                              <a:latin typeface="Cambria Math" panose="02040503050406030204" pitchFamily="18" charset="0"/>
                            </a:rPr>
                          </m:ctrlPr>
                        </m:fPr>
                        <m:num>
                          <m:r>
                            <m:rPr>
                              <m:nor/>
                            </m:rPr>
                            <a:rPr lang="en-GB" sz="1800" b="0" i="0" noProof="0" smtClean="0">
                              <a:latin typeface="Arial" panose="020B0604020202020204" pitchFamily="34" charset="0"/>
                              <a:cs typeface="Arial" panose="020B0604020202020204" pitchFamily="34" charset="0"/>
                            </a:rPr>
                            <m:t>26.8 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500</m:t>
                          </m:r>
                          <m:r>
                            <m:rPr>
                              <m:nor/>
                            </m:rPr>
                            <a:rPr lang="fr-BE" sz="18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a:latin typeface="Arial" panose="020B0604020202020204" pitchFamily="34" charset="0"/>
                              <a:ea typeface="Cambria Math" panose="02040503050406030204" pitchFamily="18" charset="0"/>
                              <a:cs typeface="Arial" panose="020B0604020202020204" pitchFamily="34" charset="0"/>
                            </a:rPr>
                            <m:t>×</m:t>
                          </m:r>
                          <m:r>
                            <m:rPr>
                              <m:nor/>
                            </m:rPr>
                            <a:rPr lang="en-GB">
                              <a:latin typeface="Arial" panose="020B0604020202020204" pitchFamily="34" charset="0"/>
                              <a:ea typeface="Cambria Math" panose="02040503050406030204" pitchFamily="18" charset="0"/>
                              <a:cs typeface="Arial" panose="020B0604020202020204" pitchFamily="34" charset="0"/>
                            </a:rPr>
                            <m:t> 10</m:t>
                          </m:r>
                          <m:r>
                            <m:rPr>
                              <m:nor/>
                            </m:rPr>
                            <a:rPr lang="fr-BE" b="0" i="0" baseline="30000" smtClean="0">
                              <a:latin typeface="Arial" panose="020B0604020202020204" pitchFamily="34" charset="0"/>
                              <a:ea typeface="Cambria Math" panose="02040503050406030204" pitchFamily="18" charset="0"/>
                              <a:cs typeface="Arial" panose="020B0604020202020204" pitchFamily="34" charset="0"/>
                            </a:rPr>
                            <m:t>6 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1,000 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67</m:t>
                          </m:r>
                          <m:r>
                            <m:rPr>
                              <m:nor/>
                            </m:rPr>
                            <a:rPr lang="fr-BE" sz="18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a:latin typeface="Arial" panose="020B0604020202020204" pitchFamily="34" charset="0"/>
                              <a:ea typeface="Cambria Math" panose="02040503050406030204" pitchFamily="18" charset="0"/>
                              <a:cs typeface="Arial" panose="020B0604020202020204" pitchFamily="34" charset="0"/>
                            </a:rPr>
                            <m:t>×</m:t>
                          </m:r>
                          <m:r>
                            <m:rPr>
                              <m:nor/>
                            </m:rPr>
                            <a:rPr lang="en-GB">
                              <a:latin typeface="Arial" panose="020B0604020202020204" pitchFamily="34" charset="0"/>
                              <a:ea typeface="Cambria Math" panose="02040503050406030204" pitchFamily="18" charset="0"/>
                              <a:cs typeface="Arial" panose="020B0604020202020204" pitchFamily="34" charset="0"/>
                            </a:rPr>
                            <m:t> 10</m:t>
                          </m:r>
                          <m:r>
                            <m:rPr>
                              <m:nor/>
                            </m:rPr>
                            <a:rPr lang="fr-BE" b="0" i="0" baseline="30000" smtClean="0">
                              <a:latin typeface="Arial" panose="020B0604020202020204" pitchFamily="34" charset="0"/>
                              <a:ea typeface="Cambria Math" panose="02040503050406030204" pitchFamily="18" charset="0"/>
                              <a:cs typeface="Arial" panose="020B0604020202020204" pitchFamily="34" charset="0"/>
                            </a:rPr>
                            <m:t>6</m:t>
                          </m:r>
                        </m:den>
                      </m:f>
                      <m:r>
                        <a:rPr lang="en-GB" sz="18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4.8 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1800" b="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43947BD6-4D8C-7D18-00EE-2397D92F2D89}"/>
                  </a:ext>
                </a:extLst>
              </p:cNvPr>
              <p:cNvSpPr txBox="1">
                <a:spLocks noRot="1" noChangeAspect="1" noMove="1" noResize="1" noEditPoints="1" noAdjustHandles="1" noChangeArrowheads="1" noChangeShapeType="1" noTextEdit="1"/>
              </p:cNvSpPr>
              <p:nvPr/>
            </p:nvSpPr>
            <p:spPr>
              <a:xfrm>
                <a:off x="589583" y="4601242"/>
                <a:ext cx="5348176" cy="67230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2A3D817-3E4D-9CAA-1774-100DCAE2266C}"/>
                  </a:ext>
                </a:extLst>
              </p:cNvPr>
              <p:cNvSpPr txBox="1"/>
              <p:nvPr/>
            </p:nvSpPr>
            <p:spPr>
              <a:xfrm>
                <a:off x="589583" y="5812656"/>
                <a:ext cx="5348176" cy="672300"/>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1800" i="1" noProof="0" smtClean="0">
                              <a:latin typeface="Cambria Math" panose="02040503050406030204" pitchFamily="18" charset="0"/>
                            </a:rPr>
                          </m:ctrlPr>
                        </m:fPr>
                        <m:num>
                          <m:r>
                            <m:rPr>
                              <m:nor/>
                            </m:rPr>
                            <a:rPr lang="en-GB" sz="1800" b="0" i="0" noProof="0" smtClean="0">
                              <a:latin typeface="Arial" panose="020B0604020202020204" pitchFamily="34" charset="0"/>
                              <a:cs typeface="Arial" panose="020B0604020202020204" pitchFamily="34" charset="0"/>
                            </a:rPr>
                            <m:t>7 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500</m:t>
                          </m:r>
                          <m:r>
                            <m:rPr>
                              <m:nor/>
                            </m:rPr>
                            <a:rPr lang="fr-BE" sz="18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a:latin typeface="Arial" panose="020B0604020202020204" pitchFamily="34" charset="0"/>
                              <a:ea typeface="Cambria Math" panose="02040503050406030204" pitchFamily="18" charset="0"/>
                              <a:cs typeface="Arial" panose="020B0604020202020204" pitchFamily="34" charset="0"/>
                            </a:rPr>
                            <m:t>×</m:t>
                          </m:r>
                          <m:r>
                            <m:rPr>
                              <m:nor/>
                            </m:rPr>
                            <a:rPr lang="en-GB">
                              <a:latin typeface="Arial" panose="020B0604020202020204" pitchFamily="34" charset="0"/>
                              <a:ea typeface="Cambria Math" panose="02040503050406030204" pitchFamily="18" charset="0"/>
                              <a:cs typeface="Arial" panose="020B0604020202020204" pitchFamily="34" charset="0"/>
                            </a:rPr>
                            <m:t> 10</m:t>
                          </m:r>
                          <m:r>
                            <m:rPr>
                              <m:nor/>
                            </m:rPr>
                            <a:rPr lang="fr-BE" b="0" i="0" baseline="30000" smtClean="0">
                              <a:latin typeface="Arial" panose="020B0604020202020204" pitchFamily="34" charset="0"/>
                              <a:ea typeface="Cambria Math" panose="02040503050406030204" pitchFamily="18" charset="0"/>
                              <a:cs typeface="Arial" panose="020B0604020202020204" pitchFamily="34" charset="0"/>
                            </a:rPr>
                            <m:t>6 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1,000 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 67</m:t>
                          </m:r>
                          <m:r>
                            <m:rPr>
                              <m:nor/>
                            </m:rPr>
                            <a:rPr lang="fr-BE" sz="18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a:latin typeface="Arial" panose="020B0604020202020204" pitchFamily="34" charset="0"/>
                              <a:ea typeface="Cambria Math" panose="02040503050406030204" pitchFamily="18" charset="0"/>
                              <a:cs typeface="Arial" panose="020B0604020202020204" pitchFamily="34" charset="0"/>
                            </a:rPr>
                            <m:t>×</m:t>
                          </m:r>
                          <m:r>
                            <m:rPr>
                              <m:nor/>
                            </m:rPr>
                            <a:rPr lang="en-GB">
                              <a:latin typeface="Arial" panose="020B0604020202020204" pitchFamily="34" charset="0"/>
                              <a:ea typeface="Cambria Math" panose="02040503050406030204" pitchFamily="18" charset="0"/>
                              <a:cs typeface="Arial" panose="020B0604020202020204" pitchFamily="34" charset="0"/>
                            </a:rPr>
                            <m:t> 10</m:t>
                          </m:r>
                          <m:r>
                            <m:rPr>
                              <m:nor/>
                            </m:rPr>
                            <a:rPr lang="fr-BE" b="0" i="0" baseline="30000" smtClean="0">
                              <a:latin typeface="Arial" panose="020B0604020202020204" pitchFamily="34" charset="0"/>
                              <a:ea typeface="Cambria Math" panose="02040503050406030204" pitchFamily="18" charset="0"/>
                              <a:cs typeface="Arial" panose="020B0604020202020204" pitchFamily="34" charset="0"/>
                            </a:rPr>
                            <m:t>6</m:t>
                          </m:r>
                        </m:den>
                      </m:f>
                      <m:r>
                        <a:rPr lang="en-GB" sz="18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1.3 </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18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1800" b="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F2A3D817-3E4D-9CAA-1774-100DCAE2266C}"/>
                  </a:ext>
                </a:extLst>
              </p:cNvPr>
              <p:cNvSpPr txBox="1">
                <a:spLocks noRot="1" noChangeAspect="1" noMove="1" noResize="1" noEditPoints="1" noAdjustHandles="1" noChangeArrowheads="1" noChangeShapeType="1" noTextEdit="1"/>
              </p:cNvSpPr>
              <p:nvPr/>
            </p:nvSpPr>
            <p:spPr>
              <a:xfrm>
                <a:off x="589583" y="5812656"/>
                <a:ext cx="5348176" cy="672300"/>
              </a:xfrm>
              <a:prstGeom prst="rect">
                <a:avLst/>
              </a:prstGeom>
              <a:blipFill>
                <a:blip r:embed="rId5"/>
                <a:stretch>
                  <a:fillRect/>
                </a:stretch>
              </a:blipFill>
            </p:spPr>
            <p:txBody>
              <a:bodyPr/>
              <a:lstStyle/>
              <a:p>
                <a:r>
                  <a:rPr lang="en-GB">
                    <a:noFill/>
                  </a:rPr>
                  <a:t> </a:t>
                </a:r>
              </a:p>
            </p:txBody>
          </p:sp>
        </mc:Fallback>
      </mc:AlternateContent>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092CB3-09DB-E79C-951C-159BDD16F567}"/>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solidFill>
                  <a:schemeClr val="tx1"/>
                </a:solidFill>
                <a:latin typeface="Arial" panose="020B0604020202020204" pitchFamily="34" charset="0"/>
                <a:cs typeface="Arial" panose="020B0604020202020204" pitchFamily="34" charset="0"/>
              </a:rPr>
              <a:t>Tidal barrage with pumping</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46A4ED1B-2B77-1506-893E-A46FE7A5E4FE}"/>
                  </a:ext>
                </a:extLst>
              </p:cNvPr>
              <p:cNvSpPr txBox="1"/>
              <p:nvPr/>
            </p:nvSpPr>
            <p:spPr>
              <a:xfrm>
                <a:off x="589583" y="1041097"/>
                <a:ext cx="9542756" cy="6550576"/>
              </a:xfrm>
              <a:prstGeom prst="rect">
                <a:avLst/>
              </a:prstGeom>
              <a:noFill/>
            </p:spPr>
            <p:txBody>
              <a:bodyPr wrap="square">
                <a:spAutoFit/>
              </a:bodyPr>
              <a:lstStyle/>
              <a:p>
                <a:pPr algn="just"/>
                <a:r>
                  <a:rPr lang="en-GB" sz="2000" noProof="0" dirty="0"/>
                  <a:t>The pumping method artificially increases the tidal range in a tidepool to enhance the power output. At high tide, water is pumped into the tidepool until a height of </a:t>
                </a:r>
                <a14:m>
                  <m:oMath xmlns:m="http://schemas.openxmlformats.org/officeDocument/2006/math">
                    <m:r>
                      <m:rPr>
                        <m:nor/>
                      </m:rPr>
                      <a:rPr lang="en-GB" sz="2000" b="0" i="0" noProof="0" smtClean="0">
                        <a:solidFill>
                          <a:schemeClr val="tx1"/>
                        </a:solidFill>
                        <a:latin typeface="Arial" panose="020B0604020202020204" pitchFamily="34" charset="0"/>
                        <a:cs typeface="Arial" panose="020B0604020202020204" pitchFamily="34" charset="0"/>
                      </a:rPr>
                      <m:t>2</m:t>
                    </m:r>
                    <m:r>
                      <a:rPr lang="en-GB" sz="2000" b="0" i="1" noProof="0" smtClean="0">
                        <a:solidFill>
                          <a:schemeClr val="tx1"/>
                        </a:solidFill>
                        <a:latin typeface="Cambria Math" panose="02040503050406030204" pitchFamily="18" charset="0"/>
                        <a:cs typeface="Arial MT"/>
                      </a:rPr>
                      <m:t>h</m:t>
                    </m:r>
                    <m:r>
                      <a:rPr lang="en-GB" sz="2000" i="1" noProof="0">
                        <a:latin typeface="Cambria Math" panose="02040503050406030204" pitchFamily="18" charset="0"/>
                        <a:cs typeface="Arial MT"/>
                      </a:rPr>
                      <m:t>+</m:t>
                    </m:r>
                    <m:r>
                      <a:rPr lang="en-GB" sz="2000" b="0" i="1" noProof="0" smtClean="0">
                        <a:latin typeface="Cambria Math" panose="02040503050406030204" pitchFamily="18" charset="0"/>
                        <a:cs typeface="Arial MT"/>
                      </a:rPr>
                      <m:t>𝑏</m:t>
                    </m:r>
                  </m:oMath>
                </a14:m>
                <a:r>
                  <a:rPr lang="en-GB" sz="2000" noProof="0" dirty="0"/>
                  <a:t> is reached. The energy cost of pumping extra water at high tide is repaid with interest when the same water is released at low tide.</a:t>
                </a:r>
              </a:p>
              <a:p>
                <a:pPr algn="just"/>
                <a:endParaRPr lang="en-GB" sz="1000" noProof="0" dirty="0"/>
              </a:p>
              <a:p>
                <a:pPr algn="just"/>
                <a:r>
                  <a:rPr lang="en-GB" sz="2000" noProof="0" dirty="0">
                    <a:solidFill>
                      <a:schemeClr val="tx1"/>
                    </a:solidFill>
                    <a:latin typeface="Arial" panose="020B0604020202020204" pitchFamily="34" charset="0"/>
                    <a:cs typeface="Arial" panose="020B0604020202020204" pitchFamily="34" charset="0"/>
                  </a:rPr>
                  <a:t>Let us assume that the hydraulic generator has an efficiency </a:t>
                </a:r>
                <a14:m>
                  <m:oMath xmlns:m="http://schemas.openxmlformats.org/officeDocument/2006/math">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rPr>
                          <m:t>𝑔</m:t>
                        </m:r>
                      </m:sub>
                    </m:sSub>
                  </m:oMath>
                </a14:m>
                <a:r>
                  <a:rPr lang="en-GB" sz="2000" noProof="0" dirty="0">
                    <a:solidFill>
                      <a:schemeClr val="tx1"/>
                    </a:solidFill>
                    <a:latin typeface="Arial" panose="020B0604020202020204" pitchFamily="34" charset="0"/>
                    <a:cs typeface="Arial" panose="020B0604020202020204" pitchFamily="34" charset="0"/>
                  </a:rPr>
                  <a:t> and that the pump has an efficiency of </a:t>
                </a:r>
                <a14:m>
                  <m:oMath xmlns:m="http://schemas.openxmlformats.org/officeDocument/2006/math">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ea typeface="Cambria Math" panose="02040503050406030204" pitchFamily="18" charset="0"/>
                          </a:rPr>
                          <m:t>𝑝</m:t>
                        </m:r>
                      </m:sub>
                    </m:sSub>
                  </m:oMath>
                </a14:m>
                <a:r>
                  <a:rPr lang="en-GB" sz="2000" noProof="0" dirty="0">
                    <a:solidFill>
                      <a:schemeClr val="tx1"/>
                    </a:solidFill>
                    <a:latin typeface="Arial" panose="020B0604020202020204" pitchFamily="34" charset="0"/>
                    <a:cs typeface="Arial" panose="020B0604020202020204" pitchFamily="34" charset="0"/>
                  </a:rPr>
                  <a:t>. The energy cost </a:t>
                </a:r>
                <a:r>
                  <a:rPr lang="en-GB" sz="2000" noProof="0" dirty="0">
                    <a:latin typeface="Arial" panose="020B0604020202020204" pitchFamily="34" charset="0"/>
                    <a:cs typeface="Arial" panose="020B0604020202020204" pitchFamily="34" charset="0"/>
                  </a:rPr>
                  <a:t>per surface of tidepool </a:t>
                </a:r>
                <a:r>
                  <a:rPr lang="en-GB" sz="2000" noProof="0" dirty="0">
                    <a:solidFill>
                      <a:schemeClr val="tx1"/>
                    </a:solidFill>
                    <a:latin typeface="Arial" panose="020B0604020202020204" pitchFamily="34" charset="0"/>
                    <a:cs typeface="Arial" panose="020B0604020202020204" pitchFamily="34" charset="0"/>
                  </a:rPr>
                  <a:t>of pumping water to boost </a:t>
                </a:r>
                <a:r>
                  <a:rPr lang="en-GB" sz="2000" noProof="0" dirty="0">
                    <a:latin typeface="Arial" panose="020B0604020202020204" pitchFamily="34" charset="0"/>
                    <a:cs typeface="Arial" panose="020B0604020202020204" pitchFamily="34" charset="0"/>
                  </a:rPr>
                  <a:t>the range by </a:t>
                </a:r>
                <a14:m>
                  <m:oMath xmlns:m="http://schemas.openxmlformats.org/officeDocument/2006/math">
                    <m:r>
                      <a:rPr lang="en-GB" sz="2000" i="1" noProof="0" smtClean="0">
                        <a:latin typeface="Cambria Math" panose="02040503050406030204" pitchFamily="18" charset="0"/>
                        <a:cs typeface="Arial MT"/>
                      </a:rPr>
                      <m:t>𝑏</m:t>
                    </m:r>
                  </m:oMath>
                </a14:m>
                <a:r>
                  <a:rPr lang="en-GB" sz="2000" i="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m is:</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f>
                        <m:fPr>
                          <m:ctrlPr>
                            <a:rPr lang="en-GB" sz="2000" i="1" noProof="0" smtClean="0">
                              <a:solidFill>
                                <a:schemeClr val="tx1"/>
                              </a:solidFill>
                              <a:latin typeface="Cambria Math" panose="02040503050406030204" pitchFamily="18" charset="0"/>
                            </a:rPr>
                          </m:ctrlPr>
                        </m:fPr>
                        <m:num>
                          <m:sSup>
                            <m:sSupPr>
                              <m:ctrlPr>
                                <a:rPr lang="en-GB" sz="2000" i="1" noProof="0" smtClean="0">
                                  <a:solidFill>
                                    <a:schemeClr val="tx1"/>
                                  </a:solidFill>
                                  <a:latin typeface="Cambria Math" panose="02040503050406030204" pitchFamily="18" charset="0"/>
                                </a:rPr>
                              </m:ctrlPr>
                            </m:sSupPr>
                            <m:e>
                              <m:r>
                                <a:rPr lang="en-GB" sz="2000" b="0" i="1" noProof="0" smtClean="0">
                                  <a:solidFill>
                                    <a:schemeClr val="tx1"/>
                                  </a:solidFill>
                                  <a:latin typeface="Cambria Math" panose="02040503050406030204" pitchFamily="18" charset="0"/>
                                </a:rPr>
                                <m:t>𝑏</m:t>
                              </m:r>
                            </m:e>
                            <m:sup>
                              <m:r>
                                <a:rPr lang="en-GB" sz="2000" b="0" i="1" noProof="0" smtClean="0">
                                  <a:solidFill>
                                    <a:schemeClr val="tx1"/>
                                  </a:solidFill>
                                  <a:latin typeface="Cambria Math" panose="02040503050406030204" pitchFamily="18" charset="0"/>
                                </a:rPr>
                                <m:t>2</m:t>
                              </m:r>
                            </m:sup>
                          </m:sSup>
                          <m:r>
                            <a:rPr lang="en-GB" sz="2000" b="0" i="1" noProof="0" smtClean="0">
                              <a:solidFill>
                                <a:schemeClr val="tx1"/>
                              </a:solidFill>
                              <a:latin typeface="Cambria Math" panose="02040503050406030204" pitchFamily="18" charset="0"/>
                              <a:ea typeface="Cambria Math" panose="02040503050406030204" pitchFamily="18" charset="0"/>
                            </a:rPr>
                            <m:t> </m:t>
                          </m:r>
                          <m:r>
                            <a:rPr lang="en-GB" sz="2000" i="1" noProof="0" smtClean="0">
                              <a:solidFill>
                                <a:schemeClr val="tx1"/>
                              </a:solidFill>
                              <a:latin typeface="Cambria Math" panose="02040503050406030204" pitchFamily="18" charset="0"/>
                              <a:ea typeface="Cambria Math" panose="02040503050406030204" pitchFamily="18" charset="0"/>
                            </a:rPr>
                            <m:t>𝜌</m:t>
                          </m:r>
                          <m:r>
                            <a:rPr lang="en-GB" sz="2000" b="0" i="1" noProof="0" smtClean="0">
                              <a:solidFill>
                                <a:schemeClr val="tx1"/>
                              </a:solidFill>
                              <a:latin typeface="Cambria Math" panose="02040503050406030204" pitchFamily="18" charset="0"/>
                              <a:ea typeface="Cambria Math" panose="02040503050406030204" pitchFamily="18" charset="0"/>
                            </a:rPr>
                            <m:t> </m:t>
                          </m:r>
                          <m:r>
                            <a:rPr lang="en-GB" sz="2000" b="0" i="1" noProof="0" smtClean="0">
                              <a:solidFill>
                                <a:schemeClr val="tx1"/>
                              </a:solidFill>
                              <a:latin typeface="Cambria Math" panose="02040503050406030204" pitchFamily="18" charset="0"/>
                              <a:ea typeface="Cambria Math" panose="02040503050406030204" pitchFamily="18" charset="0"/>
                            </a:rPr>
                            <m:t>𝑔</m:t>
                          </m:r>
                        </m:num>
                        <m:den>
                          <m:r>
                            <m:rPr>
                              <m:nor/>
                            </m:rPr>
                            <a:rPr lang="en-GB" sz="2000" b="0" i="0" noProof="0" smtClean="0">
                              <a:solidFill>
                                <a:schemeClr val="tx1"/>
                              </a:solidFill>
                              <a:latin typeface="+mj-lt"/>
                              <a:ea typeface="Cambria Math" panose="02040503050406030204" pitchFamily="18" charset="0"/>
                            </a:rPr>
                            <m:t>2</m:t>
                          </m:r>
                          <m:r>
                            <m:rPr>
                              <m:nor/>
                            </m:rPr>
                            <a:rPr lang="en-GB" sz="2000" b="0" i="0" noProof="0" smtClean="0">
                              <a:solidFill>
                                <a:schemeClr val="tx1"/>
                              </a:solidFill>
                              <a:latin typeface="Cambria Math" panose="02040503050406030204" pitchFamily="18" charset="0"/>
                              <a:ea typeface="Cambria Math" panose="02040503050406030204" pitchFamily="18" charset="0"/>
                            </a:rPr>
                            <m:t> </m:t>
                          </m:r>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ea typeface="Cambria Math" panose="02040503050406030204" pitchFamily="18" charset="0"/>
                                </a:rPr>
                                <m:t>𝑝</m:t>
                              </m:r>
                            </m:sub>
                          </m:sSub>
                        </m:den>
                      </m:f>
                      <m:r>
                        <a:rPr lang="en-GB" sz="2000" b="0" i="1" noProof="0" smtClean="0">
                          <a:solidFill>
                            <a:schemeClr val="tx1"/>
                          </a:solidFill>
                          <a:latin typeface="Cambria Math" panose="02040503050406030204" pitchFamily="18" charset="0"/>
                          <a:ea typeface="Cambria Math" panose="02040503050406030204" pitchFamily="18" charset="0"/>
                        </a:rPr>
                        <m:t>.</m:t>
                      </m:r>
                    </m:oMath>
                  </m:oMathPara>
                </a14:m>
                <a:endParaRPr lang="en-GB" sz="2000" noProof="0" dirty="0"/>
              </a:p>
              <a:p>
                <a:pPr algn="just"/>
                <a:endParaRPr lang="en-GB" sz="1500" noProof="0" dirty="0"/>
              </a:p>
              <a:p>
                <a:pPr algn="just"/>
                <a:r>
                  <a:rPr lang="en-GB" sz="2000" noProof="0" dirty="0"/>
                  <a:t>The additional energy generated at low tide is:</a:t>
                </a:r>
              </a:p>
              <a:p>
                <a:pPr algn="just"/>
                <a:endParaRPr lang="en-GB" sz="1000" noProof="0" dirty="0"/>
              </a:p>
              <a:p>
                <a:pPr algn="ctr"/>
                <a14:m>
                  <m:oMath xmlns:m="http://schemas.openxmlformats.org/officeDocument/2006/math">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rPr>
                          <m:t>𝑔</m:t>
                        </m:r>
                      </m:sub>
                    </m:sSub>
                    <m:d>
                      <m:dPr>
                        <m:ctrlPr>
                          <a:rPr lang="en-GB" sz="2000" b="0" i="1" noProof="0" smtClean="0">
                            <a:solidFill>
                              <a:schemeClr val="tx1"/>
                            </a:solidFill>
                            <a:latin typeface="Cambria Math" panose="02040503050406030204" pitchFamily="18" charset="0"/>
                            <a:ea typeface="Cambria Math" panose="02040503050406030204" pitchFamily="18" charset="0"/>
                          </a:rPr>
                        </m:ctrlPr>
                      </m:dPr>
                      <m:e>
                        <m:r>
                          <m:rPr>
                            <m:nor/>
                          </m:rPr>
                          <a:rPr lang="en-GB" sz="2000" b="0" i="0" noProof="0" smtClean="0">
                            <a:solidFill>
                              <a:schemeClr val="tx1"/>
                            </a:solidFill>
                            <a:latin typeface="Arial" panose="020B0604020202020204" pitchFamily="34" charset="0"/>
                            <a:cs typeface="Arial" panose="020B0604020202020204" pitchFamily="34" charset="0"/>
                          </a:rPr>
                          <m:t>2</m:t>
                        </m:r>
                        <m:r>
                          <a:rPr lang="en-GB" sz="2000" b="0" i="1" noProof="0" smtClean="0">
                            <a:solidFill>
                              <a:schemeClr val="tx1"/>
                            </a:solidFill>
                            <a:latin typeface="Cambria Math" panose="02040503050406030204" pitchFamily="18" charset="0"/>
                            <a:cs typeface="Arial MT"/>
                          </a:rPr>
                          <m:t>h</m:t>
                        </m:r>
                        <m:r>
                          <a:rPr lang="en-GB" sz="2000" b="0" i="1" noProof="0" smtClean="0">
                            <a:solidFill>
                              <a:schemeClr val="tx1"/>
                            </a:solidFill>
                            <a:latin typeface="Cambria Math" panose="02040503050406030204" pitchFamily="18" charset="0"/>
                            <a:cs typeface="Arial MT"/>
                          </a:rPr>
                          <m:t>+</m:t>
                        </m:r>
                        <m:f>
                          <m:fPr>
                            <m:ctrlPr>
                              <a:rPr lang="en-GB" sz="2000" b="0" i="1" noProof="0" smtClean="0">
                                <a:solidFill>
                                  <a:schemeClr val="tx1"/>
                                </a:solidFill>
                                <a:latin typeface="Cambria Math" panose="02040503050406030204" pitchFamily="18" charset="0"/>
                              </a:rPr>
                            </m:ctrlPr>
                          </m:fPr>
                          <m:num>
                            <m:r>
                              <a:rPr lang="en-GB" sz="2000" b="0" i="1" noProof="0" smtClean="0">
                                <a:solidFill>
                                  <a:schemeClr val="tx1"/>
                                </a:solidFill>
                                <a:latin typeface="Cambria Math" panose="02040503050406030204" pitchFamily="18" charset="0"/>
                              </a:rPr>
                              <m:t>𝑏</m:t>
                            </m:r>
                          </m:num>
                          <m:den>
                            <m:r>
                              <a:rPr lang="en-GB" sz="2000" b="0" i="1" noProof="0" smtClean="0">
                                <a:solidFill>
                                  <a:schemeClr val="tx1"/>
                                </a:solidFill>
                                <a:latin typeface="Cambria Math" panose="02040503050406030204" pitchFamily="18" charset="0"/>
                              </a:rPr>
                              <m:t>2</m:t>
                            </m:r>
                          </m:den>
                        </m:f>
                      </m:e>
                    </m:d>
                    <m:r>
                      <a:rPr lang="en-GB" sz="2000" b="0" i="1" noProof="0" smtClean="0">
                        <a:solidFill>
                          <a:schemeClr val="tx1"/>
                        </a:solidFill>
                        <a:latin typeface="Cambria Math" panose="02040503050406030204" pitchFamily="18" charset="0"/>
                        <a:ea typeface="Cambria Math" panose="02040503050406030204" pitchFamily="18" charset="0"/>
                      </a:rPr>
                      <m:t>𝑏</m:t>
                    </m:r>
                    <m:r>
                      <a:rPr lang="en-GB" sz="2000" i="1" noProof="0" smtClean="0">
                        <a:solidFill>
                          <a:schemeClr val="tx1"/>
                        </a:solidFill>
                        <a:latin typeface="Cambria Math" panose="02040503050406030204" pitchFamily="18" charset="0"/>
                        <a:ea typeface="Cambria Math" panose="02040503050406030204" pitchFamily="18" charset="0"/>
                      </a:rPr>
                      <m:t>𝜌</m:t>
                    </m:r>
                    <m:r>
                      <a:rPr lang="en-GB" sz="2000" b="0" i="1" noProof="0" smtClean="0">
                        <a:solidFill>
                          <a:schemeClr val="tx1"/>
                        </a:solidFill>
                        <a:latin typeface="Cambria Math" panose="02040503050406030204" pitchFamily="18" charset="0"/>
                        <a:ea typeface="Cambria Math" panose="02040503050406030204" pitchFamily="18" charset="0"/>
                      </a:rPr>
                      <m:t>𝑔</m:t>
                    </m:r>
                  </m:oMath>
                </a14:m>
                <a:r>
                  <a:rPr lang="en-GB" sz="2000" noProof="0" dirty="0">
                    <a:solidFill>
                      <a:schemeClr val="tx1"/>
                    </a:solidFill>
                    <a:latin typeface="Arial" panose="020B0604020202020204" pitchFamily="34" charset="0"/>
                    <a:cs typeface="Arial" panose="020B0604020202020204" pitchFamily="34" charset="0"/>
                  </a:rPr>
                  <a:t>.</a:t>
                </a:r>
              </a:p>
              <a:p>
                <a:pPr algn="ctr"/>
                <a:endParaRPr lang="en-GB" sz="1500" noProof="0" dirty="0">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By defining the combined efficiency </a:t>
                </a:r>
                <a14:m>
                  <m:oMath xmlns:m="http://schemas.openxmlformats.org/officeDocument/2006/math">
                    <m:r>
                      <a:rPr lang="en-GB" sz="2000" i="1" noProof="0" smtClean="0">
                        <a:solidFill>
                          <a:schemeClr val="tx1"/>
                        </a:solidFill>
                        <a:latin typeface="Cambria Math" panose="02040503050406030204" pitchFamily="18" charset="0"/>
                        <a:ea typeface="Cambria Math" panose="02040503050406030204" pitchFamily="18" charset="0"/>
                      </a:rPr>
                      <m:t>𝜀</m:t>
                    </m:r>
                    <m:r>
                      <a:rPr lang="en-GB" sz="2000" b="0" i="1" noProof="0" smtClean="0">
                        <a:solidFill>
                          <a:schemeClr val="tx1"/>
                        </a:solidFill>
                        <a:latin typeface="Cambria Math" panose="02040503050406030204" pitchFamily="18" charset="0"/>
                        <a:ea typeface="Cambria Math" panose="02040503050406030204" pitchFamily="18" charset="0"/>
                      </a:rPr>
                      <m:t>=</m:t>
                    </m:r>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rPr>
                          <m:t>𝑔</m:t>
                        </m:r>
                      </m:sub>
                    </m:sSub>
                    <m:sSub>
                      <m:sSubPr>
                        <m:ctrlPr>
                          <a:rPr lang="en-GB" sz="2000" i="1" noProof="0" smtClean="0">
                            <a:solidFill>
                              <a:schemeClr val="tx1"/>
                            </a:solidFill>
                            <a:latin typeface="Cambria Math" panose="02040503050406030204" pitchFamily="18" charset="0"/>
                          </a:rPr>
                        </m:ctrlPr>
                      </m:sSubPr>
                      <m:e>
                        <m:r>
                          <a:rPr lang="en-GB" sz="2000" i="1" noProof="0" smtClean="0">
                            <a:solidFill>
                              <a:schemeClr val="tx1"/>
                            </a:solidFill>
                            <a:latin typeface="Cambria Math" panose="02040503050406030204" pitchFamily="18" charset="0"/>
                            <a:ea typeface="Cambria Math" panose="02040503050406030204" pitchFamily="18" charset="0"/>
                          </a:rPr>
                          <m:t>𝜀</m:t>
                        </m:r>
                      </m:e>
                      <m:sub>
                        <m:r>
                          <a:rPr lang="en-GB" sz="2000" b="0" i="1" noProof="0" smtClean="0">
                            <a:solidFill>
                              <a:schemeClr val="tx1"/>
                            </a:solidFill>
                            <a:latin typeface="Cambria Math" panose="02040503050406030204" pitchFamily="18" charset="0"/>
                            <a:ea typeface="Cambria Math" panose="02040503050406030204" pitchFamily="18" charset="0"/>
                          </a:rPr>
                          <m:t>𝑝</m:t>
                        </m:r>
                      </m:sub>
                    </m:sSub>
                  </m:oMath>
                </a14:m>
                <a:r>
                  <a:rPr lang="en-GB" sz="2000" noProof="0" dirty="0">
                    <a:solidFill>
                      <a:schemeClr val="tx1"/>
                    </a:solidFill>
                    <a:latin typeface="Arial" panose="020B0604020202020204" pitchFamily="34" charset="0"/>
                    <a:cs typeface="Arial" panose="020B0604020202020204" pitchFamily="34" charset="0"/>
                  </a:rPr>
                  <a:t>, the optimal extra height is:</a:t>
                </a:r>
              </a:p>
              <a:p>
                <a:pPr algn="ctr"/>
                <a:endParaRPr lang="en-GB" sz="1000" noProof="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GB" sz="2000" b="0" i="1" noProof="0" smtClean="0">
                          <a:solidFill>
                            <a:schemeClr val="tx1"/>
                          </a:solidFill>
                          <a:latin typeface="Cambria Math" panose="02040503050406030204" pitchFamily="18" charset="0"/>
                          <a:cs typeface="Arial MT"/>
                        </a:rPr>
                        <m:t>𝑏</m:t>
                      </m:r>
                      <m:r>
                        <a:rPr lang="en-GB" sz="2000" b="0" i="1" noProof="0" smtClean="0">
                          <a:solidFill>
                            <a:schemeClr val="tx1"/>
                          </a:solidFill>
                          <a:latin typeface="Cambria Math" panose="02040503050406030204" pitchFamily="18" charset="0"/>
                          <a:cs typeface="Arial MT"/>
                        </a:rPr>
                        <m:t>=</m:t>
                      </m:r>
                      <m:r>
                        <m:rPr>
                          <m:nor/>
                        </m:rPr>
                        <a:rPr lang="en-GB" sz="2000" b="0" i="0" noProof="0" smtClean="0">
                          <a:solidFill>
                            <a:schemeClr val="tx1"/>
                          </a:solidFill>
                          <a:latin typeface="Arial" panose="020B0604020202020204" pitchFamily="34" charset="0"/>
                          <a:cs typeface="Arial" panose="020B0604020202020204" pitchFamily="34" charset="0"/>
                        </a:rPr>
                        <m:t>2</m:t>
                      </m:r>
                      <m:r>
                        <a:rPr lang="en-GB" sz="2000" b="0" i="1" noProof="0" smtClean="0">
                          <a:solidFill>
                            <a:schemeClr val="tx1"/>
                          </a:solidFill>
                          <a:latin typeface="Cambria Math" panose="02040503050406030204" pitchFamily="18" charset="0"/>
                          <a:cs typeface="Arial MT"/>
                        </a:rPr>
                        <m:t>h</m:t>
                      </m:r>
                      <m:f>
                        <m:fPr>
                          <m:ctrlPr>
                            <a:rPr lang="en-GB" sz="2000" b="0" i="1" noProof="0" smtClean="0">
                              <a:solidFill>
                                <a:schemeClr val="tx1"/>
                              </a:solidFill>
                              <a:latin typeface="Cambria Math" panose="02040503050406030204" pitchFamily="18" charset="0"/>
                            </a:rPr>
                          </m:ctrlPr>
                        </m:fPr>
                        <m:num>
                          <m:r>
                            <a:rPr lang="en-GB" sz="2000" i="1" noProof="0" smtClean="0">
                              <a:solidFill>
                                <a:schemeClr val="tx1"/>
                              </a:solidFill>
                              <a:latin typeface="Cambria Math" panose="02040503050406030204" pitchFamily="18" charset="0"/>
                              <a:ea typeface="Cambria Math" panose="02040503050406030204" pitchFamily="18" charset="0"/>
                            </a:rPr>
                            <m:t>𝜀</m:t>
                          </m:r>
                        </m:num>
                        <m:den>
                          <m:r>
                            <m:rPr>
                              <m:nor/>
                            </m:rPr>
                            <a:rPr lang="en-GB" sz="2000" b="0" i="0" noProof="0" smtClean="0">
                              <a:solidFill>
                                <a:schemeClr val="tx1"/>
                              </a:solidFill>
                              <a:latin typeface="Cambria Math" panose="02040503050406030204" pitchFamily="18" charset="0"/>
                            </a:rPr>
                            <m:t>1 − </m:t>
                          </m:r>
                          <m:r>
                            <a:rPr lang="en-GB" sz="2000" i="1" noProof="0" smtClean="0">
                              <a:solidFill>
                                <a:schemeClr val="tx1"/>
                              </a:solidFill>
                              <a:latin typeface="Cambria Math" panose="02040503050406030204" pitchFamily="18" charset="0"/>
                              <a:ea typeface="Cambria Math" panose="02040503050406030204" pitchFamily="18" charset="0"/>
                            </a:rPr>
                            <m:t>𝜀</m:t>
                          </m:r>
                        </m:den>
                      </m:f>
                      <m:r>
                        <a:rPr lang="en-GB" sz="2000" b="0" i="1" noProof="0" smtClean="0">
                          <a:solidFill>
                            <a:schemeClr val="tx1"/>
                          </a:solidFill>
                          <a:latin typeface="Cambria Math" panose="02040503050406030204" pitchFamily="18" charset="0"/>
                          <a:ea typeface="Cambria Math" panose="02040503050406030204" pitchFamily="18" charset="0"/>
                        </a:rPr>
                        <m:t>.</m:t>
                      </m:r>
                    </m:oMath>
                  </m:oMathPara>
                </a14:m>
                <a:endParaRPr lang="en-GB" sz="2000" noProof="0" dirty="0">
                  <a:solidFill>
                    <a:schemeClr val="tx1"/>
                  </a:solidFill>
                  <a:latin typeface="Arial" panose="020B0604020202020204" pitchFamily="34" charset="0"/>
                  <a:ea typeface="Cambria Math" panose="02040503050406030204" pitchFamily="18" charset="0"/>
                </a:endParaRPr>
              </a:p>
              <a:p>
                <a:pPr algn="ctr"/>
                <a:endParaRPr lang="en-GB" sz="1500" noProof="0" dirty="0">
                  <a:latin typeface="Arial" panose="020B0604020202020204" pitchFamily="34" charset="0"/>
                  <a:ea typeface="Cambria Math" panose="02040503050406030204" pitchFamily="18" charset="0"/>
                </a:endParaRPr>
              </a:p>
              <a:p>
                <a:pPr algn="just"/>
                <a:r>
                  <a:rPr lang="en-GB" sz="2000" noProof="0" dirty="0"/>
                  <a:t>For example, if the tidal range is </a:t>
                </a:r>
                <a14:m>
                  <m:oMath xmlns:m="http://schemas.openxmlformats.org/officeDocument/2006/math">
                    <m:r>
                      <m:rPr>
                        <m:nor/>
                      </m:rPr>
                      <a:rPr lang="en-GB" sz="2000" b="0" i="0" noProof="0" smtClean="0">
                        <a:solidFill>
                          <a:schemeClr val="tx1"/>
                        </a:solidFill>
                        <a:latin typeface="Arial" panose="020B0604020202020204" pitchFamily="34" charset="0"/>
                        <a:cs typeface="Arial" panose="020B0604020202020204" pitchFamily="34" charset="0"/>
                      </a:rPr>
                      <m:t>2</m:t>
                    </m:r>
                    <m:r>
                      <a:rPr lang="en-GB" sz="2000" b="0" i="1" noProof="0" smtClean="0">
                        <a:solidFill>
                          <a:schemeClr val="tx1"/>
                        </a:solidFill>
                        <a:latin typeface="Cambria Math" panose="02040503050406030204" pitchFamily="18" charset="0"/>
                        <a:cs typeface="Arial MT"/>
                      </a:rPr>
                      <m:t>h</m:t>
                    </m:r>
                  </m:oMath>
                </a14:m>
                <a:r>
                  <a:rPr lang="en-GB" sz="2000" noProof="0" dirty="0"/>
                  <a:t> = 4 m and the combined efficiency is 75%, pumping adds 12 m to the range.</a:t>
                </a:r>
                <a:endParaRPr lang="en-GB" sz="2000" noProof="0" dirty="0">
                  <a:solidFill>
                    <a:schemeClr val="tx1"/>
                  </a:solidFill>
                  <a:latin typeface="Arial" panose="020B0604020202020204" pitchFamily="34" charset="0"/>
                  <a:ea typeface="Cambria Math" panose="02040503050406030204" pitchFamily="18" charset="0"/>
                </a:endParaRPr>
              </a:p>
            </p:txBody>
          </p:sp>
        </mc:Choice>
        <mc:Fallback xmlns="">
          <p:sp>
            <p:nvSpPr>
              <p:cNvPr id="6" name="ZoneTexte 5">
                <a:extLst>
                  <a:ext uri="{FF2B5EF4-FFF2-40B4-BE49-F238E27FC236}">
                    <a16:creationId xmlns:a16="http://schemas.microsoft.com/office/drawing/2014/main" id="{46A4ED1B-2B77-1506-893E-A46FE7A5E4FE}"/>
                  </a:ext>
                </a:extLst>
              </p:cNvPr>
              <p:cNvSpPr txBox="1">
                <a:spLocks noRot="1" noChangeAspect="1" noMove="1" noResize="1" noEditPoints="1" noAdjustHandles="1" noChangeArrowheads="1" noChangeShapeType="1" noTextEdit="1"/>
              </p:cNvSpPr>
              <p:nvPr/>
            </p:nvSpPr>
            <p:spPr>
              <a:xfrm>
                <a:off x="589583" y="1041097"/>
                <a:ext cx="9542756" cy="6550576"/>
              </a:xfrm>
              <a:prstGeom prst="rect">
                <a:avLst/>
              </a:prstGeom>
              <a:blipFill>
                <a:blip r:embed="rId2"/>
                <a:stretch>
                  <a:fillRect l="-703" t="-466" r="-639" b="-838"/>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BE8C9880-4835-28D0-7DA9-CC0C0FB7AB39}"/>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239</a:t>
            </a:fld>
            <a:endParaRPr lang="en-GB" spc="80"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1619F76-6AAB-1C29-C039-B7CCD5F8CCCF}"/>
              </a:ext>
            </a:extLst>
          </p:cNvPr>
          <p:cNvSpPr txBox="1"/>
          <p:nvPr/>
        </p:nvSpPr>
        <p:spPr>
          <a:xfrm>
            <a:off x="589583" y="349890"/>
            <a:ext cx="10003389" cy="461665"/>
          </a:xfrm>
          <a:prstGeom prst="rect">
            <a:avLst/>
          </a:prstGeom>
          <a:noFill/>
        </p:spPr>
        <p:txBody>
          <a:bodyPr wrap="square">
            <a:spAutoFit/>
          </a:bodyPr>
          <a:lstStyle/>
          <a:p>
            <a:r>
              <a:rPr lang="en-GB" sz="2400" b="1" spc="30" noProof="0" dirty="0">
                <a:latin typeface="Arial" panose="020B0604020202020204" pitchFamily="34" charset="0"/>
                <a:cs typeface="Arial" panose="020B0604020202020204" pitchFamily="34" charset="0"/>
              </a:rPr>
              <a:t>The different grades of energy</a:t>
            </a:r>
          </a:p>
        </p:txBody>
      </p:sp>
      <p:sp>
        <p:nvSpPr>
          <p:cNvPr id="9" name="ZoneTexte 8">
            <a:extLst>
              <a:ext uri="{FF2B5EF4-FFF2-40B4-BE49-F238E27FC236}">
                <a16:creationId xmlns:a16="http://schemas.microsoft.com/office/drawing/2014/main" id="{B054C6C2-62A5-DC08-99B8-8F5D0E18F243}"/>
              </a:ext>
            </a:extLst>
          </p:cNvPr>
          <p:cNvSpPr txBox="1"/>
          <p:nvPr/>
        </p:nvSpPr>
        <p:spPr>
          <a:xfrm>
            <a:off x="589584" y="1490395"/>
            <a:ext cx="9549534" cy="5555367"/>
          </a:xfrm>
          <a:prstGeom prst="rect">
            <a:avLst/>
          </a:prstGeom>
          <a:noFill/>
        </p:spPr>
        <p:txBody>
          <a:bodyPr wrap="square" lIns="91440" tIns="45720" rIns="91440" bIns="45720" anchor="t">
            <a:spAutoFit/>
          </a:bodyPr>
          <a:lstStyle/>
          <a:p>
            <a:pPr algn="just"/>
            <a:r>
              <a:rPr lang="en-GB" sz="2000" noProof="0" dirty="0"/>
              <a:t>Energy is always conserved, which means the concept of “using” energy is a bit misleading. What we actually do when we use energy is transform it from a form with low entropy to one with higher entropy.</a:t>
            </a:r>
          </a:p>
          <a:p>
            <a:pPr algn="just"/>
            <a:endParaRPr lang="en-GB" sz="2000" noProof="0" dirty="0"/>
          </a:p>
          <a:p>
            <a:pPr algn="just"/>
            <a:r>
              <a:rPr lang="en-GB" sz="2000" noProof="0" dirty="0"/>
              <a:t>Labels for energy units help distinguish between different energy types:</a:t>
            </a:r>
          </a:p>
          <a:p>
            <a:pPr algn="just"/>
            <a:endParaRPr lang="en-GB" sz="500" noProof="0" dirty="0"/>
          </a:p>
          <a:p>
            <a:pPr marL="514350" indent="-514350" algn="just">
              <a:buAutoNum type="romanLcParenBoth"/>
            </a:pPr>
            <a:r>
              <a:rPr lang="en-GB" sz="2000" noProof="0" dirty="0"/>
              <a:t>One </a:t>
            </a:r>
            <a:r>
              <a:rPr lang="en-GB" sz="2000" b="1" noProof="0" dirty="0"/>
              <a:t>kWh</a:t>
            </a:r>
            <a:r>
              <a:rPr lang="en-GB" sz="2000" b="1" baseline="-25000" noProof="0" dirty="0"/>
              <a:t>e</a:t>
            </a:r>
            <a:r>
              <a:rPr lang="en-GB" sz="2000" baseline="-25000" noProof="0" dirty="0"/>
              <a:t> </a:t>
            </a:r>
            <a:r>
              <a:rPr lang="en-GB" sz="2000" noProof="0" dirty="0"/>
              <a:t>represents one kilowatt-hour of electrical energy;</a:t>
            </a:r>
          </a:p>
          <a:p>
            <a:pPr marL="514350" indent="-514350" algn="just">
              <a:buAutoNum type="romanLcParenBoth"/>
            </a:pPr>
            <a:endParaRPr lang="en-GB" sz="500" noProof="0" dirty="0"/>
          </a:p>
          <a:p>
            <a:pPr marL="514350" indent="-514350" algn="just">
              <a:buAutoNum type="romanLcParenBoth"/>
            </a:pPr>
            <a:r>
              <a:rPr lang="en-GB" sz="2000" noProof="0" dirty="0"/>
              <a:t>One </a:t>
            </a:r>
            <a:r>
              <a:rPr lang="en-GB" sz="2000" b="1" noProof="0" dirty="0"/>
              <a:t>kWh</a:t>
            </a:r>
            <a:r>
              <a:rPr lang="en-GB" sz="2000" b="1" baseline="-25000" noProof="0" dirty="0"/>
              <a:t>th</a:t>
            </a:r>
            <a:r>
              <a:rPr lang="en-GB" sz="2000" baseline="-25000" noProof="0" dirty="0"/>
              <a:t> </a:t>
            </a:r>
            <a:r>
              <a:rPr lang="en-GB" sz="2000" noProof="0" dirty="0"/>
              <a:t>represents one kilowatt-hour of thermal energy (higher temperature means lower entropy);</a:t>
            </a:r>
          </a:p>
          <a:p>
            <a:pPr marL="514350" indent="-514350" algn="just">
              <a:buAutoNum type="romanLcParenBoth"/>
            </a:pPr>
            <a:endParaRPr lang="en-GB" sz="500" noProof="0" dirty="0"/>
          </a:p>
          <a:p>
            <a:pPr marL="514350" indent="-514350" algn="just">
              <a:buAutoNum type="romanLcParenBoth"/>
            </a:pPr>
            <a:r>
              <a:rPr lang="en-GB" sz="2000" noProof="0" dirty="0"/>
              <a:t>One </a:t>
            </a:r>
            <a:r>
              <a:rPr lang="en-GB" sz="2000" b="1" noProof="0" dirty="0"/>
              <a:t>kWh</a:t>
            </a:r>
            <a:r>
              <a:rPr lang="en-GB" sz="2000" b="1" baseline="-25000" noProof="0" dirty="0"/>
              <a:t>ch </a:t>
            </a:r>
            <a:r>
              <a:rPr lang="en-GB" sz="2000" noProof="0" dirty="0"/>
              <a:t>represents one kilowatt-hour of chemical energy.</a:t>
            </a:r>
          </a:p>
          <a:p>
            <a:pPr marL="342900" indent="-342900" algn="just">
              <a:buFont typeface="Arial" panose="020B0604020202020204" pitchFamily="34" charset="0"/>
              <a:buChar char="•"/>
            </a:pPr>
            <a:endParaRPr lang="en-GB" sz="2000" noProof="0" dirty="0"/>
          </a:p>
          <a:p>
            <a:pPr algn="just"/>
            <a:r>
              <a:rPr lang="en-GB" sz="2000" noProof="0" dirty="0"/>
              <a:t>Not all kWh are equal in terms of energy quality. The distinction between different energy forms depends on factors like entropy and their ability to perform work.</a:t>
            </a:r>
          </a:p>
          <a:p>
            <a:pPr algn="just"/>
            <a:endParaRPr lang="en-GB" sz="2000" noProof="0" dirty="0"/>
          </a:p>
          <a:p>
            <a:pPr algn="just"/>
            <a:r>
              <a:rPr lang="en-GB" sz="2000" noProof="0" dirty="0"/>
              <a:t>Electrical energy is often considered the highest quality because of its versatility and ease of conversion into useful work. In contrast, thermal and chemical energy may have higher entropy and are less efficiently converted into work without energy loss.</a:t>
            </a:r>
          </a:p>
        </p:txBody>
      </p:sp>
      <p:sp>
        <p:nvSpPr>
          <p:cNvPr id="10" name="Slide Number Placeholder 6">
            <a:extLst>
              <a:ext uri="{FF2B5EF4-FFF2-40B4-BE49-F238E27FC236}">
                <a16:creationId xmlns:a16="http://schemas.microsoft.com/office/drawing/2014/main" id="{37E24FA5-4B29-2DAA-E8C0-02C03CE65E9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a:t>
            </a:fld>
            <a:endParaRPr lang="en-GB" spc="80" noProof="0" dirty="0"/>
          </a:p>
        </p:txBody>
      </p:sp>
    </p:spTree>
    <p:extLst>
      <p:ext uri="{BB962C8B-B14F-4D97-AF65-F5344CB8AC3E}">
        <p14:creationId xmlns:p14="http://schemas.microsoft.com/office/powerpoint/2010/main" val="144770319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29AF4245-12D6-BED0-0A6E-3678C05207DC}"/>
              </a:ext>
            </a:extLst>
          </p:cNvPr>
          <p:cNvSpPr txBox="1"/>
          <p:nvPr/>
        </p:nvSpPr>
        <p:spPr>
          <a:xfrm>
            <a:off x="3124108" y="7146728"/>
            <a:ext cx="4445186" cy="307777"/>
          </a:xfrm>
          <a:prstGeom prst="rect">
            <a:avLst/>
          </a:prstGeom>
          <a:noFill/>
        </p:spPr>
        <p:txBody>
          <a:bodyPr wrap="square" rtlCol="0">
            <a:spAutoFit/>
          </a:bodyPr>
          <a:lstStyle/>
          <a:p>
            <a:pPr algn="ctr"/>
            <a:r>
              <a:rPr lang="en-GB" sz="1400" i="1" noProof="0" dirty="0"/>
              <a:t>Tidal lagoon proposal in Swansea Bay.</a:t>
            </a:r>
            <a:r>
              <a:rPr lang="en-GB" sz="1400" b="1" baseline="30000" noProof="0" dirty="0">
                <a:effectLst/>
                <a:latin typeface="+mj-lt"/>
                <a:cs typeface="Arial" panose="020B0604020202020204" pitchFamily="34" charset="0"/>
              </a:rPr>
              <a:t>1</a:t>
            </a:r>
            <a:r>
              <a:rPr lang="en-GB" sz="1400" i="1" noProof="0" dirty="0"/>
              <a:t> </a:t>
            </a:r>
          </a:p>
        </p:txBody>
      </p:sp>
      <p:grpSp>
        <p:nvGrpSpPr>
          <p:cNvPr id="10" name="Groupe 9">
            <a:extLst>
              <a:ext uri="{FF2B5EF4-FFF2-40B4-BE49-F238E27FC236}">
                <a16:creationId xmlns:a16="http://schemas.microsoft.com/office/drawing/2014/main" id="{722B09FD-9195-2588-DACF-91C3DCF23B46}"/>
              </a:ext>
            </a:extLst>
          </p:cNvPr>
          <p:cNvGrpSpPr/>
          <p:nvPr/>
        </p:nvGrpSpPr>
        <p:grpSpPr>
          <a:xfrm>
            <a:off x="3124107" y="3960478"/>
            <a:ext cx="4445186" cy="3122454"/>
            <a:chOff x="4921400" y="3515069"/>
            <a:chExt cx="4709295" cy="3332374"/>
          </a:xfrm>
        </p:grpSpPr>
        <p:pic>
          <p:nvPicPr>
            <p:cNvPr id="12290" name="Picture 2">
              <a:extLst>
                <a:ext uri="{FF2B5EF4-FFF2-40B4-BE49-F238E27FC236}">
                  <a16:creationId xmlns:a16="http://schemas.microsoft.com/office/drawing/2014/main" id="{458190AE-B897-BEB9-BDBD-54F0FBAF44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32"/>
            <a:stretch/>
          </p:blipFill>
          <p:spPr bwMode="auto">
            <a:xfrm>
              <a:off x="4921401" y="3515069"/>
              <a:ext cx="4709294" cy="3332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63EDB6-4AFE-B98C-7A89-E6C7E585EE3B}"/>
                </a:ext>
              </a:extLst>
            </p:cNvPr>
            <p:cNvSpPr/>
            <p:nvPr/>
          </p:nvSpPr>
          <p:spPr>
            <a:xfrm>
              <a:off x="4921400" y="3515069"/>
              <a:ext cx="4709295" cy="333237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189B9139-EA01-8220-6455-CD0F8F782CC6}"/>
              </a:ext>
            </a:extLst>
          </p:cNvPr>
          <p:cNvSpPr txBox="1"/>
          <p:nvPr/>
        </p:nvSpPr>
        <p:spPr>
          <a:xfrm>
            <a:off x="589584" y="1080945"/>
            <a:ext cx="9542755" cy="2554545"/>
          </a:xfrm>
          <a:prstGeom prst="rect">
            <a:avLst/>
          </a:prstGeom>
          <a:noFill/>
        </p:spPr>
        <p:txBody>
          <a:bodyPr wrap="square">
            <a:spAutoFit/>
          </a:bodyPr>
          <a:lstStyle/>
          <a:p>
            <a:pPr algn="just"/>
            <a:r>
              <a:rPr lang="en-GB" sz="2000" noProof="0" dirty="0"/>
              <a:t>A tidal lagoon is an enclosed area built along the coast or offshore, surrounded by a retaining wall. It creates an artificial pool where water is stored as the tide rises. The water is then released through turbines to generate electricity. Great locations for lagoons are places with shallow water and a large tidal range.</a:t>
            </a:r>
          </a:p>
          <a:p>
            <a:pPr algn="just"/>
            <a:endParaRPr lang="en-GB" sz="1000" noProof="0" dirty="0"/>
          </a:p>
          <a:p>
            <a:pPr algn="just"/>
            <a:r>
              <a:rPr lang="en-GB" sz="2000" noProof="0" dirty="0"/>
              <a:t>The Tidal Lagoon Swansea Bay was a proposed tidal lagoon power plant that was to be constructed in the UK.</a:t>
            </a:r>
          </a:p>
          <a:p>
            <a:pPr algn="just"/>
            <a:endParaRPr lang="en-GB" sz="1000" noProof="0" dirty="0"/>
          </a:p>
          <a:p>
            <a:pPr algn="just"/>
            <a:r>
              <a:rPr lang="en-GB" sz="2000" noProof="0" dirty="0"/>
              <a:t>Options to enable the proposal to go ahead are still being explored.</a:t>
            </a:r>
          </a:p>
        </p:txBody>
      </p:sp>
      <p:sp>
        <p:nvSpPr>
          <p:cNvPr id="7" name="TextBox 3">
            <a:extLst>
              <a:ext uri="{FF2B5EF4-FFF2-40B4-BE49-F238E27FC236}">
                <a16:creationId xmlns:a16="http://schemas.microsoft.com/office/drawing/2014/main" id="{BED3AFB8-BEF3-B9C3-5C61-11571B51E465}"/>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solidFill>
                  <a:schemeClr val="tx1"/>
                </a:solidFill>
                <a:latin typeface="Arial" panose="020B0604020202020204" pitchFamily="34" charset="0"/>
                <a:cs typeface="Arial" panose="020B0604020202020204" pitchFamily="34" charset="0"/>
              </a:rPr>
              <a:t>Tidal lagoon as an alternative to tidal barrage</a:t>
            </a:r>
            <a:endParaRPr lang="en-GB" sz="2400" b="1" noProof="0" dirty="0">
              <a:solidFill>
                <a:schemeClr val="tx1"/>
              </a:solidFill>
              <a:highlight>
                <a:srgbClr val="FFFF00"/>
              </a:highlight>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C9785DD-BBAD-A685-BFD3-9AA91845A9F5}"/>
              </a:ext>
            </a:extLst>
          </p:cNvPr>
          <p:cNvSpPr txBox="1"/>
          <p:nvPr/>
        </p:nvSpPr>
        <p:spPr>
          <a:xfrm>
            <a:off x="82140" y="7662665"/>
            <a:ext cx="5348176" cy="261610"/>
          </a:xfrm>
          <a:prstGeom prst="rect">
            <a:avLst/>
          </a:prstGeom>
          <a:noFill/>
        </p:spPr>
        <p:txBody>
          <a:bodyPr wrap="square">
            <a:spAutoFit/>
          </a:bodyPr>
          <a:lstStyle/>
          <a:p>
            <a:r>
              <a:rPr lang="en-GB" sz="1100" b="1" baseline="3000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1</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rPr>
              <a:t> </a:t>
            </a:r>
            <a:r>
              <a:rPr lang="en-GB" sz="1100" b="0" noProof="0" dirty="0">
                <a:solidFill>
                  <a:srgbClr val="05103E"/>
                </a:solidFill>
                <a:effectLst/>
                <a:latin typeface="Calibri" panose="020F0502020204030204" pitchFamily="34" charset="0"/>
                <a:ea typeface="Calibri" panose="020F0502020204030204" pitchFamily="34" charset="0"/>
                <a:cs typeface="Calibri" panose="020F0502020204030204" pitchFamily="34" charset="0"/>
                <a:hlinkClick r:id="rId3"/>
              </a:rPr>
              <a:t>Webster, R. (2017, January 16). A rough guide to tidal lagoons. Carbon Brief.</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6">
            <a:extLst>
              <a:ext uri="{FF2B5EF4-FFF2-40B4-BE49-F238E27FC236}">
                <a16:creationId xmlns:a16="http://schemas.microsoft.com/office/drawing/2014/main" id="{2C18C8CF-DC12-F1E2-E8F7-F8A676E2F51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240</a:t>
            </a:fld>
            <a:endParaRPr lang="en-GB" spc="80" noProof="0"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D4454450-0A9E-E2E0-3CD5-567A21725E81}"/>
              </a:ext>
            </a:extLst>
          </p:cNvPr>
          <p:cNvGrpSpPr/>
          <p:nvPr/>
        </p:nvGrpSpPr>
        <p:grpSpPr>
          <a:xfrm>
            <a:off x="2004180" y="1723408"/>
            <a:ext cx="6685040" cy="2712029"/>
            <a:chOff x="1917807" y="2271684"/>
            <a:chExt cx="6685040" cy="2712029"/>
          </a:xfrm>
        </p:grpSpPr>
        <p:pic>
          <p:nvPicPr>
            <p:cNvPr id="1026" name="Picture 2" descr="tidal lagoon high tide">
              <a:extLst>
                <a:ext uri="{FF2B5EF4-FFF2-40B4-BE49-F238E27FC236}">
                  <a16:creationId xmlns:a16="http://schemas.microsoft.com/office/drawing/2014/main" id="{B0BDCCE7-63C1-FDAD-A839-09FDE9DFF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807" y="2271685"/>
              <a:ext cx="3346987" cy="2712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dal lagoon low tide">
              <a:extLst>
                <a:ext uri="{FF2B5EF4-FFF2-40B4-BE49-F238E27FC236}">
                  <a16:creationId xmlns:a16="http://schemas.microsoft.com/office/drawing/2014/main" id="{09DF0D40-5170-CF8A-5B64-D73E988D9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146" y="2271685"/>
              <a:ext cx="3314700" cy="27120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019182-52EB-A112-C937-B3B61D8EA112}"/>
                </a:ext>
              </a:extLst>
            </p:cNvPr>
            <p:cNvSpPr/>
            <p:nvPr/>
          </p:nvSpPr>
          <p:spPr>
            <a:xfrm>
              <a:off x="1917807" y="2271684"/>
              <a:ext cx="6685040" cy="271202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2A1139B3-A011-202C-C538-1CDDEF29AB93}"/>
              </a:ext>
            </a:extLst>
          </p:cNvPr>
          <p:cNvSpPr txBox="1"/>
          <p:nvPr/>
        </p:nvSpPr>
        <p:spPr>
          <a:xfrm>
            <a:off x="2004179" y="4502961"/>
            <a:ext cx="6685039" cy="307777"/>
          </a:xfrm>
          <a:prstGeom prst="rect">
            <a:avLst/>
          </a:prstGeom>
          <a:noFill/>
        </p:spPr>
        <p:txBody>
          <a:bodyPr wrap="square" rtlCol="0">
            <a:spAutoFit/>
          </a:bodyPr>
          <a:lstStyle/>
          <a:p>
            <a:pPr algn="ctr"/>
            <a:r>
              <a:rPr lang="en-GB" sz="1400" i="1" noProof="0" dirty="0">
                <a:solidFill>
                  <a:schemeClr val="tx1"/>
                </a:solidFill>
                <a:latin typeface="arial" panose="020B0604020202020204" pitchFamily="34" charset="0"/>
              </a:rPr>
              <a:t>Illustration of a </a:t>
            </a:r>
            <a:r>
              <a:rPr lang="en-GB" sz="1400" i="1" noProof="0" dirty="0">
                <a:latin typeface="arial" panose="020B0604020202020204" pitchFamily="34" charset="0"/>
              </a:rPr>
              <a:t>c</a:t>
            </a:r>
            <a:r>
              <a:rPr lang="en-GB" sz="1400" i="1" noProof="0" dirty="0">
                <a:solidFill>
                  <a:schemeClr val="tx1"/>
                </a:solidFill>
                <a:latin typeface="arial" panose="020B0604020202020204" pitchFamily="34" charset="0"/>
              </a:rPr>
              <a:t>ircular-shaped tidal lagoon.</a:t>
            </a:r>
            <a:endParaRPr lang="en-GB" sz="1400" i="1" noProof="0" dirty="0">
              <a:solidFill>
                <a:schemeClr val="tx1"/>
              </a:solidFill>
            </a:endParaRPr>
          </a:p>
        </p:txBody>
      </p:sp>
      <p:sp>
        <p:nvSpPr>
          <p:cNvPr id="4" name="TextBox 3">
            <a:extLst>
              <a:ext uri="{FF2B5EF4-FFF2-40B4-BE49-F238E27FC236}">
                <a16:creationId xmlns:a16="http://schemas.microsoft.com/office/drawing/2014/main" id="{CF655A13-526E-21CA-38BA-11A34E748EBE}"/>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t>What about a circular-shaped tidal lagoon in the sea?</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CA329C7-A437-CDA8-9E4A-DA5FD8731ADF}"/>
              </a:ext>
            </a:extLst>
          </p:cNvPr>
          <p:cNvSpPr txBox="1"/>
          <p:nvPr/>
        </p:nvSpPr>
        <p:spPr>
          <a:xfrm>
            <a:off x="589583" y="5358834"/>
            <a:ext cx="9542756" cy="1323439"/>
          </a:xfrm>
          <a:prstGeom prst="rect">
            <a:avLst/>
          </a:prstGeom>
          <a:noFill/>
        </p:spPr>
        <p:txBody>
          <a:bodyPr wrap="square">
            <a:spAutoFit/>
          </a:bodyPr>
          <a:lstStyle/>
          <a:p>
            <a:pPr algn="just"/>
            <a:r>
              <a:rPr lang="en-GB" sz="2000" noProof="0" dirty="0"/>
              <a:t>If the tidal lagoon were built in the North Sea, a circular shape would be preferable because it would maximise the ratio of the lagoon's surface area to its perimeter.</a:t>
            </a:r>
          </a:p>
          <a:p>
            <a:pPr algn="just"/>
            <a:endParaRPr lang="en-GB" sz="2000" noProof="0" dirty="0"/>
          </a:p>
          <a:p>
            <a:pPr algn="just"/>
            <a:r>
              <a:rPr lang="en-GB" sz="2000" noProof="0" dirty="0"/>
              <a:t>This, in principle, minimises the engineering cost per W/m² produced.</a:t>
            </a:r>
          </a:p>
        </p:txBody>
      </p:sp>
      <p:sp>
        <p:nvSpPr>
          <p:cNvPr id="5" name="Slide Number Placeholder 6">
            <a:extLst>
              <a:ext uri="{FF2B5EF4-FFF2-40B4-BE49-F238E27FC236}">
                <a16:creationId xmlns:a16="http://schemas.microsoft.com/office/drawing/2014/main" id="{A73D6295-D7C8-1A53-57F9-E62217CEFE69}"/>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241</a:t>
            </a:fld>
            <a:endParaRPr lang="en-GB" spc="80" noProof="0" dirty="0"/>
          </a:p>
        </p:txBody>
      </p:sp>
    </p:spTree>
    <p:extLst>
      <p:ext uri="{BB962C8B-B14F-4D97-AF65-F5344CB8AC3E}">
        <p14:creationId xmlns:p14="http://schemas.microsoft.com/office/powerpoint/2010/main" val="31495523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4A808CFF-075F-5CE2-D6D9-2A2F14FDDA71}"/>
              </a:ext>
            </a:extLst>
          </p:cNvPr>
          <p:cNvSpPr txBox="1"/>
          <p:nvPr/>
        </p:nvSpPr>
        <p:spPr>
          <a:xfrm>
            <a:off x="589583" y="6261274"/>
            <a:ext cx="9542756" cy="1015663"/>
          </a:xfrm>
          <a:prstGeom prst="rect">
            <a:avLst/>
          </a:prstGeom>
          <a:noFill/>
        </p:spPr>
        <p:txBody>
          <a:bodyPr wrap="square">
            <a:spAutoFit/>
          </a:bodyPr>
          <a:lstStyle/>
          <a:p>
            <a:pPr algn="just"/>
            <a:r>
              <a:rPr lang="en-GB" sz="2000" noProof="0" dirty="0"/>
              <a:t>We observe that the available power per unit of surface area ranges from 90 to  110 W/m² at most locations within the Belwind Zone, which was part of the initial phase of offshore wind development in Belgium.</a:t>
            </a:r>
            <a:endParaRPr lang="en-GB" sz="2000" noProof="0" dirty="0">
              <a:solidFill>
                <a:schemeClr val="tx1"/>
              </a:solidFill>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ED68BCFB-80F6-2AF2-9110-A2E7DC2C7E19}"/>
              </a:ext>
            </a:extLst>
          </p:cNvPr>
          <p:cNvGrpSpPr/>
          <p:nvPr/>
        </p:nvGrpSpPr>
        <p:grpSpPr>
          <a:xfrm>
            <a:off x="2681502" y="1359471"/>
            <a:ext cx="4900512" cy="4605060"/>
            <a:chOff x="2600904" y="1614660"/>
            <a:chExt cx="5330397" cy="5009028"/>
          </a:xfrm>
        </p:grpSpPr>
        <p:sp>
          <p:nvSpPr>
            <p:cNvPr id="36" name="ZoneTexte 35">
              <a:extLst>
                <a:ext uri="{FF2B5EF4-FFF2-40B4-BE49-F238E27FC236}">
                  <a16:creationId xmlns:a16="http://schemas.microsoft.com/office/drawing/2014/main" id="{7BC4BEF1-03B6-E2B3-455A-66E803969846}"/>
                </a:ext>
              </a:extLst>
            </p:cNvPr>
            <p:cNvSpPr txBox="1"/>
            <p:nvPr/>
          </p:nvSpPr>
          <p:spPr>
            <a:xfrm>
              <a:off x="2600904" y="6054570"/>
              <a:ext cx="5330397" cy="569118"/>
            </a:xfrm>
            <a:prstGeom prst="rect">
              <a:avLst/>
            </a:prstGeom>
            <a:noFill/>
          </p:spPr>
          <p:txBody>
            <a:bodyPr wrap="square" rtlCol="0">
              <a:spAutoFit/>
            </a:bodyPr>
            <a:lstStyle/>
            <a:p>
              <a:pPr algn="ctr"/>
              <a:r>
                <a:rPr lang="en-GB" sz="1400" i="1" noProof="0" dirty="0"/>
                <a:t>Averaged available tidal current power in W/m² at specific points in the Belwind Zone.</a:t>
              </a:r>
              <a:r>
                <a:rPr lang="en-GB" sz="1400" b="1" baseline="30000" noProof="0" dirty="0">
                  <a:effectLst/>
                  <a:latin typeface="+mj-lt"/>
                  <a:cs typeface="Arial" panose="020B0604020202020204" pitchFamily="34" charset="0"/>
                </a:rPr>
                <a:t>1</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0903E47E-FE80-36B3-E5F3-F4EFA9148CD6}"/>
                </a:ext>
              </a:extLst>
            </p:cNvPr>
            <p:cNvGrpSpPr/>
            <p:nvPr/>
          </p:nvGrpSpPr>
          <p:grpSpPr>
            <a:xfrm>
              <a:off x="2600904" y="1614660"/>
              <a:ext cx="5330397" cy="4331955"/>
              <a:chOff x="932180" y="2568575"/>
              <a:chExt cx="5330397" cy="4331955"/>
            </a:xfrm>
          </p:grpSpPr>
          <p:pic>
            <p:nvPicPr>
              <p:cNvPr id="38" name="Image 37">
                <a:extLst>
                  <a:ext uri="{FF2B5EF4-FFF2-40B4-BE49-F238E27FC236}">
                    <a16:creationId xmlns:a16="http://schemas.microsoft.com/office/drawing/2014/main" id="{1A3E47DD-CAA9-350A-ED8E-3B17CA7EC47E}"/>
                  </a:ext>
                </a:extLst>
              </p:cNvPr>
              <p:cNvPicPr>
                <a:picLocks noChangeAspect="1"/>
              </p:cNvPicPr>
              <p:nvPr/>
            </p:nvPicPr>
            <p:blipFill rotWithShape="1">
              <a:blip r:embed="rId2"/>
              <a:srcRect l="1586" t="2171" r="5048" b="2368"/>
              <a:stretch/>
            </p:blipFill>
            <p:spPr>
              <a:xfrm>
                <a:off x="981139" y="2700921"/>
                <a:ext cx="5232477" cy="4093284"/>
              </a:xfrm>
              <a:prstGeom prst="rect">
                <a:avLst/>
              </a:prstGeom>
            </p:spPr>
          </p:pic>
          <p:sp>
            <p:nvSpPr>
              <p:cNvPr id="41" name="Rectangle 40">
                <a:extLst>
                  <a:ext uri="{FF2B5EF4-FFF2-40B4-BE49-F238E27FC236}">
                    <a16:creationId xmlns:a16="http://schemas.microsoft.com/office/drawing/2014/main" id="{C39AE211-5860-E625-5F1A-26574DE26BFC}"/>
                  </a:ext>
                </a:extLst>
              </p:cNvPr>
              <p:cNvSpPr/>
              <p:nvPr/>
            </p:nvSpPr>
            <p:spPr>
              <a:xfrm>
                <a:off x="932180" y="2568575"/>
                <a:ext cx="5330397" cy="4331955"/>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7" name="TextBox 3">
            <a:extLst>
              <a:ext uri="{FF2B5EF4-FFF2-40B4-BE49-F238E27FC236}">
                <a16:creationId xmlns:a16="http://schemas.microsoft.com/office/drawing/2014/main" id="{27AD69FD-9E7A-CE54-D996-05B480F09B48}"/>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latin typeface="Arial" panose="020B0604020202020204" pitchFamily="34" charset="0"/>
                <a:cs typeface="Arial" panose="020B0604020202020204" pitchFamily="34" charset="0"/>
              </a:rPr>
              <a:t>T</a:t>
            </a:r>
            <a:r>
              <a:rPr lang="en-GB" sz="2400" b="1" noProof="0" dirty="0">
                <a:solidFill>
                  <a:schemeClr val="tx1"/>
                </a:solidFill>
                <a:latin typeface="Arial" panose="020B0604020202020204" pitchFamily="34" charset="0"/>
                <a:cs typeface="Arial" panose="020B0604020202020204" pitchFamily="34" charset="0"/>
              </a:rPr>
              <a:t>idal power potential in the Belgian part of the North sea (1/3)</a:t>
            </a:r>
          </a:p>
        </p:txBody>
      </p:sp>
      <p:sp>
        <p:nvSpPr>
          <p:cNvPr id="3" name="ZoneTexte 2">
            <a:extLst>
              <a:ext uri="{FF2B5EF4-FFF2-40B4-BE49-F238E27FC236}">
                <a16:creationId xmlns:a16="http://schemas.microsoft.com/office/drawing/2014/main" id="{429D8AA7-4BEC-F9EF-76CB-E15D2B81779D}"/>
              </a:ext>
            </a:extLst>
          </p:cNvPr>
          <p:cNvSpPr txBox="1"/>
          <p:nvPr/>
        </p:nvSpPr>
        <p:spPr>
          <a:xfrm>
            <a:off x="84324" y="7679804"/>
            <a:ext cx="5348176" cy="261610"/>
          </a:xfrm>
          <a:prstGeom prst="rect">
            <a:avLst/>
          </a:prstGeom>
          <a:noFill/>
        </p:spPr>
        <p:txBody>
          <a:bodyPr wrap="square">
            <a:spAutoFit/>
          </a:bodyPr>
          <a:lstStyle/>
          <a:p>
            <a:r>
              <a:rPr lang="en-GB" sz="1100" b="1" baseline="30000" noProof="0" dirty="0">
                <a:latin typeface="Calibri" panose="020F0502020204030204" pitchFamily="34" charset="0"/>
                <a:ea typeface="Calibri" panose="020F0502020204030204" pitchFamily="34" charset="0"/>
                <a:cs typeface="Calibri" panose="020F0502020204030204" pitchFamily="34" charset="0"/>
              </a:rPr>
              <a:t>1</a:t>
            </a:r>
            <a:r>
              <a:rPr lang="en-GB" sz="1100" noProof="0" dirty="0">
                <a:latin typeface="Calibri" panose="020F0502020204030204" pitchFamily="34" charset="0"/>
                <a:ea typeface="Calibri" panose="020F0502020204030204" pitchFamily="34" charset="0"/>
                <a:cs typeface="Calibri" panose="020F0502020204030204" pitchFamily="34" charset="0"/>
              </a:rPr>
              <a:t> </a:t>
            </a:r>
            <a:r>
              <a:rPr lang="en-GB" sz="1100" noProof="0" dirty="0">
                <a:latin typeface="Calibri" panose="020F0502020204030204" pitchFamily="34" charset="0"/>
                <a:ea typeface="Calibri" panose="020F0502020204030204" pitchFamily="34" charset="0"/>
                <a:cs typeface="Calibri" panose="020F0502020204030204" pitchFamily="34" charset="0"/>
                <a:hlinkClick r:id="rId3"/>
              </a:rPr>
              <a:t>Mathys, P. et al. (2012). Belgian ocean energy assessment « BOREAS ».SSD. </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6">
            <a:extLst>
              <a:ext uri="{FF2B5EF4-FFF2-40B4-BE49-F238E27FC236}">
                <a16:creationId xmlns:a16="http://schemas.microsoft.com/office/drawing/2014/main" id="{D17CB34E-4D76-85AC-09BA-590E5E87E0E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242</a:t>
            </a:fld>
            <a:endParaRPr lang="en-GB" spc="80" noProof="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D19E04A9-EC7B-3E75-9F40-049A0A5606BF}"/>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latin typeface="Arial" panose="020B0604020202020204" pitchFamily="34" charset="0"/>
                <a:cs typeface="Arial" panose="020B0604020202020204" pitchFamily="34" charset="0"/>
              </a:rPr>
              <a:t>T</a:t>
            </a:r>
            <a:r>
              <a:rPr lang="en-GB" sz="2400" b="1" noProof="0" dirty="0">
                <a:solidFill>
                  <a:schemeClr val="tx1"/>
                </a:solidFill>
                <a:latin typeface="Arial" panose="020B0604020202020204" pitchFamily="34" charset="0"/>
                <a:cs typeface="Arial" panose="020B0604020202020204" pitchFamily="34" charset="0"/>
              </a:rPr>
              <a:t>idal power potential in the Belgian part of the North sea (2/3)</a:t>
            </a:r>
          </a:p>
        </p:txBody>
      </p:sp>
      <p:sp>
        <p:nvSpPr>
          <p:cNvPr id="19" name="ZoneTexte 18">
            <a:extLst>
              <a:ext uri="{FF2B5EF4-FFF2-40B4-BE49-F238E27FC236}">
                <a16:creationId xmlns:a16="http://schemas.microsoft.com/office/drawing/2014/main" id="{4B80C949-25EC-5F11-73FA-05D8683A8E70}"/>
              </a:ext>
            </a:extLst>
          </p:cNvPr>
          <p:cNvSpPr txBox="1"/>
          <p:nvPr/>
        </p:nvSpPr>
        <p:spPr>
          <a:xfrm>
            <a:off x="589583" y="1533437"/>
            <a:ext cx="9542756" cy="1015663"/>
          </a:xfrm>
          <a:prstGeom prst="rect">
            <a:avLst/>
          </a:prstGeom>
          <a:noFill/>
        </p:spPr>
        <p:txBody>
          <a:bodyPr wrap="square">
            <a:spAutoFit/>
          </a:bodyPr>
          <a:lstStyle/>
          <a:p>
            <a:pPr algn="just"/>
            <a:r>
              <a:rPr lang="en-GB" sz="2000" noProof="0" dirty="0"/>
              <a:t>The average extractable tidal current power is considerably lower than the available tidal current power. In the Belwind zone, the extractable power decreases to 7-12 W/m², approximately a factor of 10 lower than the available power.</a:t>
            </a:r>
          </a:p>
        </p:txBody>
      </p:sp>
      <p:grpSp>
        <p:nvGrpSpPr>
          <p:cNvPr id="26" name="Groupe 25">
            <a:extLst>
              <a:ext uri="{FF2B5EF4-FFF2-40B4-BE49-F238E27FC236}">
                <a16:creationId xmlns:a16="http://schemas.microsoft.com/office/drawing/2014/main" id="{74592B41-75CB-7050-1C67-ECAF769CC457}"/>
              </a:ext>
            </a:extLst>
          </p:cNvPr>
          <p:cNvGrpSpPr/>
          <p:nvPr/>
        </p:nvGrpSpPr>
        <p:grpSpPr>
          <a:xfrm>
            <a:off x="5344667" y="2884012"/>
            <a:ext cx="4697784" cy="3936273"/>
            <a:chOff x="5769080" y="2341747"/>
            <a:chExt cx="4697784" cy="3936273"/>
          </a:xfrm>
        </p:grpSpPr>
        <p:sp>
          <p:nvSpPr>
            <p:cNvPr id="17" name="ZoneTexte 16">
              <a:extLst>
                <a:ext uri="{FF2B5EF4-FFF2-40B4-BE49-F238E27FC236}">
                  <a16:creationId xmlns:a16="http://schemas.microsoft.com/office/drawing/2014/main" id="{19D0C375-FB5E-4F01-1A88-1D7C16BCDE7A}"/>
                </a:ext>
              </a:extLst>
            </p:cNvPr>
            <p:cNvSpPr txBox="1"/>
            <p:nvPr/>
          </p:nvSpPr>
          <p:spPr>
            <a:xfrm>
              <a:off x="5769080" y="5754800"/>
              <a:ext cx="4697784" cy="523220"/>
            </a:xfrm>
            <a:prstGeom prst="rect">
              <a:avLst/>
            </a:prstGeom>
            <a:noFill/>
          </p:spPr>
          <p:txBody>
            <a:bodyPr wrap="square">
              <a:spAutoFit/>
            </a:bodyPr>
            <a:lstStyle/>
            <a:p>
              <a:pPr algn="ctr"/>
              <a:r>
                <a:rPr lang="en-GB" sz="1400" i="1" noProof="0" dirty="0"/>
                <a:t>Averaged available tidal current power in W/m² at specific points in </a:t>
              </a:r>
              <a:r>
                <a:rPr lang="en-GB" sz="1400" i="1" noProof="0" dirty="0">
                  <a:solidFill>
                    <a:schemeClr val="tx1"/>
                  </a:solidFill>
                  <a:latin typeface="Arial" panose="020B0604020202020204" pitchFamily="34" charset="0"/>
                  <a:cs typeface="Arial" panose="020B0604020202020204" pitchFamily="34" charset="0"/>
                </a:rPr>
                <a:t>locations around the harbour of Zeebrugge.</a:t>
              </a:r>
              <a:r>
                <a:rPr lang="en-GB" sz="1400" b="1" baseline="30000" noProof="0" dirty="0">
                  <a:effectLst/>
                  <a:latin typeface="+mj-lt"/>
                  <a:cs typeface="Arial" panose="020B0604020202020204" pitchFamily="34" charset="0"/>
                </a:rPr>
                <a:t>1</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23" name="Groupe 22">
              <a:extLst>
                <a:ext uri="{FF2B5EF4-FFF2-40B4-BE49-F238E27FC236}">
                  <a16:creationId xmlns:a16="http://schemas.microsoft.com/office/drawing/2014/main" id="{F162C2DF-0D5F-C938-362A-22DE2ED956F1}"/>
                </a:ext>
              </a:extLst>
            </p:cNvPr>
            <p:cNvGrpSpPr/>
            <p:nvPr/>
          </p:nvGrpSpPr>
          <p:grpSpPr>
            <a:xfrm>
              <a:off x="5838915" y="2341747"/>
              <a:ext cx="4579382" cy="3349256"/>
              <a:chOff x="5406033" y="1424764"/>
              <a:chExt cx="4579382" cy="3349256"/>
            </a:xfrm>
          </p:grpSpPr>
          <p:pic>
            <p:nvPicPr>
              <p:cNvPr id="13" name="Image 12">
                <a:extLst>
                  <a:ext uri="{FF2B5EF4-FFF2-40B4-BE49-F238E27FC236}">
                    <a16:creationId xmlns:a16="http://schemas.microsoft.com/office/drawing/2014/main" id="{B23B67AF-A11F-9157-68BC-685AE3D6600D}"/>
                  </a:ext>
                </a:extLst>
              </p:cNvPr>
              <p:cNvPicPr>
                <a:picLocks noChangeAspect="1"/>
              </p:cNvPicPr>
              <p:nvPr/>
            </p:nvPicPr>
            <p:blipFill rotWithShape="1">
              <a:blip r:embed="rId2"/>
              <a:srcRect l="3724" t="2986" r="22872" b="17977"/>
              <a:stretch/>
            </p:blipFill>
            <p:spPr>
              <a:xfrm>
                <a:off x="5502447" y="1587053"/>
                <a:ext cx="4386553" cy="3067209"/>
              </a:xfrm>
              <a:prstGeom prst="rect">
                <a:avLst/>
              </a:prstGeom>
            </p:spPr>
          </p:pic>
          <p:sp>
            <p:nvSpPr>
              <p:cNvPr id="22" name="Rectangle 21">
                <a:extLst>
                  <a:ext uri="{FF2B5EF4-FFF2-40B4-BE49-F238E27FC236}">
                    <a16:creationId xmlns:a16="http://schemas.microsoft.com/office/drawing/2014/main" id="{71D733EB-D492-8248-BAA0-AC860938FF1B}"/>
                  </a:ext>
                </a:extLst>
              </p:cNvPr>
              <p:cNvSpPr/>
              <p:nvPr/>
            </p:nvSpPr>
            <p:spPr>
              <a:xfrm>
                <a:off x="5406033" y="1424764"/>
                <a:ext cx="4579382" cy="334925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5" name="ZoneTexte 24">
            <a:extLst>
              <a:ext uri="{FF2B5EF4-FFF2-40B4-BE49-F238E27FC236}">
                <a16:creationId xmlns:a16="http://schemas.microsoft.com/office/drawing/2014/main" id="{F6EC8E62-1704-5167-37BB-57C1C93A2F84}"/>
              </a:ext>
            </a:extLst>
          </p:cNvPr>
          <p:cNvSpPr txBox="1"/>
          <p:nvPr/>
        </p:nvSpPr>
        <p:spPr>
          <a:xfrm>
            <a:off x="589583" y="2780608"/>
            <a:ext cx="4397087" cy="2862322"/>
          </a:xfrm>
          <a:prstGeom prst="rect">
            <a:avLst/>
          </a:prstGeom>
          <a:noFill/>
        </p:spPr>
        <p:txBody>
          <a:bodyPr wrap="square">
            <a:spAutoFit/>
          </a:bodyPr>
          <a:lstStyle/>
          <a:p>
            <a:pPr algn="just"/>
            <a:r>
              <a:rPr lang="en-GB" sz="2000" noProof="0" dirty="0"/>
              <a:t>However, there is one significant exception: the harbour of Zeebrugge. </a:t>
            </a:r>
          </a:p>
          <a:p>
            <a:pPr algn="just"/>
            <a:endParaRPr lang="en-GB" sz="2000" noProof="0" dirty="0"/>
          </a:p>
          <a:p>
            <a:pPr algn="just"/>
            <a:r>
              <a:rPr lang="en-GB" sz="2000" noProof="0" dirty="0"/>
              <a:t>The large disturbance in current flow caused by the harbour results in high peak velocities around the break-waters, where up to 110 W/m² can be extracted from the available 330 W/m² at the optimal location.</a:t>
            </a:r>
          </a:p>
        </p:txBody>
      </p:sp>
      <p:sp>
        <p:nvSpPr>
          <p:cNvPr id="3" name="ZoneTexte 2">
            <a:extLst>
              <a:ext uri="{FF2B5EF4-FFF2-40B4-BE49-F238E27FC236}">
                <a16:creationId xmlns:a16="http://schemas.microsoft.com/office/drawing/2014/main" id="{C31E98FA-12B1-247F-5ABE-207E2A4F20C7}"/>
              </a:ext>
            </a:extLst>
          </p:cNvPr>
          <p:cNvSpPr txBox="1"/>
          <p:nvPr/>
        </p:nvSpPr>
        <p:spPr>
          <a:xfrm>
            <a:off x="84324" y="7679804"/>
            <a:ext cx="5348176" cy="261610"/>
          </a:xfrm>
          <a:prstGeom prst="rect">
            <a:avLst/>
          </a:prstGeom>
          <a:noFill/>
        </p:spPr>
        <p:txBody>
          <a:bodyPr wrap="square">
            <a:spAutoFit/>
          </a:bodyPr>
          <a:lstStyle/>
          <a:p>
            <a:r>
              <a:rPr lang="en-GB" sz="1100" b="1" baseline="30000" noProof="0" dirty="0">
                <a:latin typeface="Calibri" panose="020F0502020204030204" pitchFamily="34" charset="0"/>
                <a:ea typeface="Calibri" panose="020F0502020204030204" pitchFamily="34" charset="0"/>
                <a:cs typeface="Calibri" panose="020F0502020204030204" pitchFamily="34" charset="0"/>
              </a:rPr>
              <a:t>1</a:t>
            </a:r>
            <a:r>
              <a:rPr lang="en-GB" sz="1100" noProof="0" dirty="0">
                <a:latin typeface="Calibri" panose="020F0502020204030204" pitchFamily="34" charset="0"/>
                <a:ea typeface="Calibri" panose="020F0502020204030204" pitchFamily="34" charset="0"/>
                <a:cs typeface="Calibri" panose="020F0502020204030204" pitchFamily="34" charset="0"/>
              </a:rPr>
              <a:t> </a:t>
            </a:r>
            <a:r>
              <a:rPr lang="en-GB" sz="1100" noProof="0" dirty="0">
                <a:latin typeface="Calibri" panose="020F0502020204030204" pitchFamily="34" charset="0"/>
                <a:ea typeface="Calibri" panose="020F0502020204030204" pitchFamily="34" charset="0"/>
                <a:cs typeface="Calibri" panose="020F0502020204030204" pitchFamily="34" charset="0"/>
                <a:hlinkClick r:id="rId3"/>
              </a:rPr>
              <a:t>Mathys, P. et al. (2012). Belgian ocean energy assessment « BOREAS ».SSD. </a:t>
            </a:r>
            <a:endParaRPr lang="en-GB" sz="11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6">
            <a:extLst>
              <a:ext uri="{FF2B5EF4-FFF2-40B4-BE49-F238E27FC236}">
                <a16:creationId xmlns:a16="http://schemas.microsoft.com/office/drawing/2014/main" id="{E4B16107-8ADC-DCDC-DB3D-8084B35CF37E}"/>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243</a:t>
            </a:fld>
            <a:endParaRPr lang="en-GB" spc="80" noProof="0" dirty="0"/>
          </a:p>
        </p:txBody>
      </p:sp>
    </p:spTree>
    <p:extLst>
      <p:ext uri="{BB962C8B-B14F-4D97-AF65-F5344CB8AC3E}">
        <p14:creationId xmlns:p14="http://schemas.microsoft.com/office/powerpoint/2010/main" val="294358200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83B76809-0099-55CF-4A2C-48A37D8119C8}"/>
              </a:ext>
            </a:extLst>
          </p:cNvPr>
          <p:cNvSpPr txBox="1"/>
          <p:nvPr/>
        </p:nvSpPr>
        <p:spPr>
          <a:xfrm>
            <a:off x="589582" y="2499389"/>
            <a:ext cx="9542757" cy="1631216"/>
          </a:xfrm>
          <a:prstGeom prst="rect">
            <a:avLst/>
          </a:prstGeom>
          <a:noFill/>
        </p:spPr>
        <p:txBody>
          <a:bodyPr wrap="square">
            <a:spAutoFit/>
          </a:bodyPr>
          <a:lstStyle/>
          <a:p>
            <a:pPr algn="just"/>
            <a:r>
              <a:rPr lang="en-GB" sz="2000" noProof="0" dirty="0"/>
              <a:t>We assume a constant tidal power production of 12 W/m² in the Belwind Zone, which covers an area of 238 km², and a constant tidal power production of 110 W/m² in the harbour of Zeebrugge, covering an offshore area of 12 km². The tidal power that could theoretically be produced in these two areas per person per day in Belgium is then equal to:</a:t>
            </a:r>
          </a:p>
        </p:txBody>
      </p:sp>
      <p:sp>
        <p:nvSpPr>
          <p:cNvPr id="3" name="TextBox 3">
            <a:extLst>
              <a:ext uri="{FF2B5EF4-FFF2-40B4-BE49-F238E27FC236}">
                <a16:creationId xmlns:a16="http://schemas.microsoft.com/office/drawing/2014/main" id="{5E58CFDF-9904-7DBA-51F3-6DCB1A5FBC2B}"/>
              </a:ext>
            </a:extLst>
          </p:cNvPr>
          <p:cNvSpPr txBox="1"/>
          <p:nvPr/>
        </p:nvSpPr>
        <p:spPr>
          <a:xfrm>
            <a:off x="589583" y="349890"/>
            <a:ext cx="9542756" cy="461665"/>
          </a:xfrm>
          <a:prstGeom prst="rect">
            <a:avLst/>
          </a:prstGeom>
          <a:noFill/>
        </p:spPr>
        <p:txBody>
          <a:bodyPr wrap="square">
            <a:spAutoFit/>
          </a:bodyPr>
          <a:lstStyle/>
          <a:p>
            <a:pPr marL="12700" algn="l">
              <a:spcBef>
                <a:spcPts val="130"/>
              </a:spcBef>
            </a:pPr>
            <a:r>
              <a:rPr lang="en-GB" sz="2400" b="1" noProof="0" dirty="0">
                <a:latin typeface="Arial" panose="020B0604020202020204" pitchFamily="34" charset="0"/>
                <a:cs typeface="Arial" panose="020B0604020202020204" pitchFamily="34" charset="0"/>
              </a:rPr>
              <a:t>T</a:t>
            </a:r>
            <a:r>
              <a:rPr lang="en-GB" sz="2400" b="1" noProof="0" dirty="0">
                <a:solidFill>
                  <a:schemeClr val="tx1"/>
                </a:solidFill>
                <a:latin typeface="Arial" panose="020B0604020202020204" pitchFamily="34" charset="0"/>
                <a:cs typeface="Arial" panose="020B0604020202020204" pitchFamily="34" charset="0"/>
              </a:rPr>
              <a:t>idal power potential in the Belgian part of the North sea (3/3)</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2F82E97E-D587-AACA-660D-7952F8A6918B}"/>
                  </a:ext>
                </a:extLst>
              </p:cNvPr>
              <p:cNvSpPr txBox="1"/>
              <p:nvPr/>
            </p:nvSpPr>
            <p:spPr>
              <a:xfrm>
                <a:off x="589582" y="4345454"/>
                <a:ext cx="9542757" cy="157562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12</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238</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ea typeface="Cambria Math" panose="02040503050406030204" pitchFamily="18" charset="0"/>
                              <a:cs typeface="Arial" panose="020B0604020202020204" pitchFamily="34" charset="0"/>
                            </a:rPr>
                            <m:t>10</m:t>
                          </m:r>
                          <m:r>
                            <m:rPr>
                              <m:nor/>
                            </m:rPr>
                            <a:rPr lang="en-GB" sz="2000" baseline="30000" noProof="0" smtClean="0">
                              <a:ea typeface="Cambria Math" panose="02040503050406030204" pitchFamily="18" charset="0"/>
                              <a:cs typeface="Arial" panose="020B0604020202020204" pitchFamily="34" charset="0"/>
                            </a:rPr>
                            <m:t>6</m:t>
                          </m:r>
                          <m:r>
                            <m:rPr>
                              <m:nor/>
                            </m:rPr>
                            <a:rPr lang="en-GB" sz="2000" b="0" i="0" noProof="0" smtClean="0">
                              <a:ea typeface="Cambria Math" panose="02040503050406030204" pitchFamily="18" charset="0"/>
                              <a:cs typeface="Arial" panose="020B0604020202020204" pitchFamily="34" charset="0"/>
                            </a:rPr>
                            <m:t> + </m:t>
                          </m:r>
                          <m:r>
                            <m:rPr>
                              <m:nor/>
                            </m:rPr>
                            <a:rPr lang="en-GB" sz="2000" noProof="0" smtClean="0">
                              <a:latin typeface="Arial" panose="020B0604020202020204" pitchFamily="34" charset="0"/>
                              <a:cs typeface="Arial" panose="020B0604020202020204" pitchFamily="34" charset="0"/>
                            </a:rPr>
                            <m:t>110 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12</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ea typeface="Cambria Math" panose="02040503050406030204" pitchFamily="18" charset="0"/>
                              <a:cs typeface="Arial" panose="020B0604020202020204" pitchFamily="34" charset="0"/>
                            </a:rPr>
                            <m:t>10</m:t>
                          </m:r>
                          <m:r>
                            <m:rPr>
                              <m:nor/>
                            </m:rPr>
                            <a:rPr lang="en-GB" sz="2000" baseline="30000" noProof="0" smtClean="0">
                              <a:ea typeface="Cambria Math" panose="02040503050406030204" pitchFamily="18" charset="0"/>
                              <a:cs typeface="Arial" panose="020B0604020202020204" pitchFamily="34" charset="0"/>
                            </a:rPr>
                            <m:t>6</m:t>
                          </m:r>
                        </m:num>
                        <m:den>
                          <m:r>
                            <m:rPr>
                              <m:nor/>
                            </m:rPr>
                            <a:rPr lang="en-GB" sz="2000" noProof="0" smtClean="0">
                              <a:ea typeface="Cambria Math" panose="02040503050406030204" pitchFamily="18" charset="0"/>
                              <a:cs typeface="Arial" panose="020B0604020202020204" pitchFamily="34" charset="0"/>
                            </a:rPr>
                            <m:t>10</m:t>
                          </m:r>
                          <m:r>
                            <m:rPr>
                              <m:nor/>
                            </m:rPr>
                            <a:rPr lang="en-GB" sz="2000" b="0" i="0" baseline="30000" noProof="0" smtClean="0">
                              <a:ea typeface="Cambria Math" panose="02040503050406030204" pitchFamily="18" charset="0"/>
                              <a:cs typeface="Arial" panose="020B0604020202020204" pitchFamily="34" charset="0"/>
                            </a:rPr>
                            <m:t>3</m:t>
                          </m:r>
                          <m:r>
                            <m:rPr>
                              <m:nor/>
                            </m:rPr>
                            <a:rPr lang="en-GB" sz="2000" b="0" i="0" noProof="0" smtClean="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11.7 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ea typeface="Cambria Math" panose="02040503050406030204" pitchFamily="18" charset="0"/>
                              <a:cs typeface="Arial" panose="020B0604020202020204" pitchFamily="34" charset="0"/>
                            </a:rPr>
                            <m:t>10</m:t>
                          </m:r>
                          <m:r>
                            <m:rPr>
                              <m:nor/>
                            </m:rPr>
                            <a:rPr lang="en-GB" sz="2000" baseline="30000" noProof="0" smtClean="0">
                              <a:ea typeface="Cambria Math" panose="02040503050406030204" pitchFamily="18" charset="0"/>
                              <a:cs typeface="Arial" panose="020B0604020202020204" pitchFamily="34" charset="0"/>
                            </a:rPr>
                            <m:t>6</m:t>
                          </m:r>
                        </m:den>
                      </m:f>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ea typeface="Cambria Math" panose="02040503050406030204" pitchFamily="18" charset="0"/>
                          <a:cs typeface="Arial" panose="020B0604020202020204" pitchFamily="34" charset="0"/>
                        </a:rPr>
                        <m:t>24</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noProof="0" dirty="0">
                  <a:latin typeface="Arial" panose="020B0604020202020204" pitchFamily="34" charset="0"/>
                  <a:cs typeface="Arial" panose="020B0604020202020204" pitchFamily="34" charset="0"/>
                </a:endParaRPr>
              </a:p>
              <a:p>
                <a:endParaRPr lang="en-GB" noProof="0" dirty="0">
                  <a:latin typeface="+mj-lt"/>
                </a:endParaRPr>
              </a:p>
              <a:p>
                <a:pPr algn="just"/>
                <a:r>
                  <a:rPr kumimoji="0" lang="en-GB" sz="2000" b="0" i="0" u="none" strike="noStrike" cap="none" normalizeH="0" baseline="0" noProof="0" dirty="0">
                    <a:ln>
                      <a:noFill/>
                    </a:ln>
                    <a:solidFill>
                      <a:schemeClr val="tx1"/>
                    </a:solidFill>
                    <a:effectLst/>
                    <a:latin typeface="Arial" panose="020B0604020202020204" pitchFamily="34" charset="0"/>
                  </a:rPr>
                  <a:t>We will assume one fifth of this value of 8.5 kWh/pers/d in our balance sheet, which is 1.7 kWh/pers/d.</a:t>
                </a:r>
              </a:p>
            </p:txBody>
          </p:sp>
        </mc:Choice>
        <mc:Fallback xmlns="">
          <p:sp>
            <p:nvSpPr>
              <p:cNvPr id="5" name="ZoneTexte 4">
                <a:extLst>
                  <a:ext uri="{FF2B5EF4-FFF2-40B4-BE49-F238E27FC236}">
                    <a16:creationId xmlns:a16="http://schemas.microsoft.com/office/drawing/2014/main" id="{2F82E97E-D587-AACA-660D-7952F8A6918B}"/>
                  </a:ext>
                </a:extLst>
              </p:cNvPr>
              <p:cNvSpPr txBox="1">
                <a:spLocks noRot="1" noChangeAspect="1" noMove="1" noResize="1" noEditPoints="1" noAdjustHandles="1" noChangeArrowheads="1" noChangeShapeType="1" noTextEdit="1"/>
              </p:cNvSpPr>
              <p:nvPr/>
            </p:nvSpPr>
            <p:spPr>
              <a:xfrm>
                <a:off x="589582" y="4345454"/>
                <a:ext cx="9542757" cy="1575624"/>
              </a:xfrm>
              <a:prstGeom prst="rect">
                <a:avLst/>
              </a:prstGeom>
              <a:blipFill>
                <a:blip r:embed="rId2"/>
                <a:stretch>
                  <a:fillRect l="-703" r="-639" b="-6202"/>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9A604735-444E-F51A-C931-20018AEFA29D}"/>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244</a:t>
            </a:fld>
            <a:endParaRPr lang="en-GB" spc="80" noProof="0"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00F8A-2E98-2888-5346-FEED8B4155AC}"/>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19EE2AF7-7E99-F83F-477E-C789F1D803FA}"/>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1CC012BD-5BAC-9E70-EA90-42CDCA8B39C0}"/>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97D898AA-6F81-BF17-8FB1-9644B8264C4C}"/>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FAD45B3F-4ADA-B836-6F50-D8002F0AED2E}"/>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FBCF13C3-FEF7-2D90-E5E5-D86F4FAB4B20}"/>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5EC10D8C-F847-0715-E579-67004E9293F1}"/>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41E04615-D7E3-6CB7-0227-FED454E5E8C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245</a:t>
            </a:fld>
            <a:endParaRPr lang="en-GB" spc="80" noProof="0" dirty="0"/>
          </a:p>
        </p:txBody>
      </p:sp>
      <p:sp>
        <p:nvSpPr>
          <p:cNvPr id="7" name="Rectangle: Rounded Corners 4">
            <a:extLst>
              <a:ext uri="{FF2B5EF4-FFF2-40B4-BE49-F238E27FC236}">
                <a16:creationId xmlns:a16="http://schemas.microsoft.com/office/drawing/2014/main" id="{CBA28DE2-179F-1B3B-F3F1-8E0C6586BB02}"/>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3E055724-F47E-3B40-821F-C92F548DEA67}"/>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Onshore wind: </a:t>
            </a:r>
            <a:r>
              <a:rPr lang="en-GB" sz="1400" b="1" noProof="0" dirty="0"/>
              <a:t>9 kWh/pers/d</a:t>
            </a:r>
          </a:p>
        </p:txBody>
      </p:sp>
      <p:grpSp>
        <p:nvGrpSpPr>
          <p:cNvPr id="11" name="Groupe 10">
            <a:extLst>
              <a:ext uri="{FF2B5EF4-FFF2-40B4-BE49-F238E27FC236}">
                <a16:creationId xmlns:a16="http://schemas.microsoft.com/office/drawing/2014/main" id="{8F4CFA72-C6DA-6CCA-1F54-319B7E53FF3C}"/>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6DCB028E-0BCD-0911-24EB-234DA5565F32}"/>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5023D790-FBDB-9752-2EA3-0BF0905E3F80}"/>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
        <p:nvSpPr>
          <p:cNvPr id="8" name="Rectangle: Rounded Corners 4">
            <a:extLst>
              <a:ext uri="{FF2B5EF4-FFF2-40B4-BE49-F238E27FC236}">
                <a16:creationId xmlns:a16="http://schemas.microsoft.com/office/drawing/2014/main" id="{51B16183-9350-4B93-833A-236AF5DFB14D}"/>
              </a:ext>
            </a:extLst>
          </p:cNvPr>
          <p:cNvSpPr/>
          <p:nvPr/>
        </p:nvSpPr>
        <p:spPr>
          <a:xfrm>
            <a:off x="5573469" y="6050750"/>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Rounded Corners 4">
            <a:extLst>
              <a:ext uri="{FF2B5EF4-FFF2-40B4-BE49-F238E27FC236}">
                <a16:creationId xmlns:a16="http://schemas.microsoft.com/office/drawing/2014/main" id="{1CD009A6-E247-7E0C-DAE8-2247E8409E18}"/>
              </a:ext>
            </a:extLst>
          </p:cNvPr>
          <p:cNvSpPr/>
          <p:nvPr/>
        </p:nvSpPr>
        <p:spPr>
          <a:xfrm>
            <a:off x="5573469" y="5669843"/>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TextBox 8">
            <a:extLst>
              <a:ext uri="{FF2B5EF4-FFF2-40B4-BE49-F238E27FC236}">
                <a16:creationId xmlns:a16="http://schemas.microsoft.com/office/drawing/2014/main" id="{CC39AFCB-DA4D-E74D-23C1-EF473504AE81}"/>
              </a:ext>
            </a:extLst>
          </p:cNvPr>
          <p:cNvSpPr txBox="1"/>
          <p:nvPr/>
        </p:nvSpPr>
        <p:spPr>
          <a:xfrm>
            <a:off x="5969407" y="6053995"/>
            <a:ext cx="2340538" cy="276999"/>
          </a:xfrm>
          <a:prstGeom prst="rect">
            <a:avLst/>
          </a:prstGeom>
          <a:noFill/>
        </p:spPr>
        <p:txBody>
          <a:bodyPr wrap="square" rtlCol="0">
            <a:spAutoFit/>
          </a:bodyPr>
          <a:lstStyle/>
          <a:p>
            <a:pPr algn="ctr"/>
            <a:r>
              <a:rPr lang="en-GB" sz="1200" noProof="0" dirty="0"/>
              <a:t>Solar (PV): </a:t>
            </a:r>
            <a:r>
              <a:rPr lang="en-GB" sz="1200" b="1" noProof="0" dirty="0"/>
              <a:t>5 kWh/pers/d</a:t>
            </a:r>
          </a:p>
        </p:txBody>
      </p:sp>
      <p:sp>
        <p:nvSpPr>
          <p:cNvPr id="25" name="TextBox 18">
            <a:extLst>
              <a:ext uri="{FF2B5EF4-FFF2-40B4-BE49-F238E27FC236}">
                <a16:creationId xmlns:a16="http://schemas.microsoft.com/office/drawing/2014/main" id="{EB7A2F0D-3E28-5033-ACA9-1B8D0C5F9CCF}"/>
              </a:ext>
            </a:extLst>
          </p:cNvPr>
          <p:cNvSpPr txBox="1"/>
          <p:nvPr/>
        </p:nvSpPr>
        <p:spPr>
          <a:xfrm>
            <a:off x="5956337" y="5710116"/>
            <a:ext cx="2376080" cy="276999"/>
          </a:xfrm>
          <a:prstGeom prst="rect">
            <a:avLst/>
          </a:prstGeom>
          <a:noFill/>
        </p:spPr>
        <p:txBody>
          <a:bodyPr wrap="square" rtlCol="0">
            <a:spAutoFit/>
          </a:bodyPr>
          <a:lstStyle/>
          <a:p>
            <a:pPr algn="ctr"/>
            <a:r>
              <a:rPr lang="en-GB" sz="1200" noProof="0" dirty="0"/>
              <a:t>Solar farming: </a:t>
            </a:r>
            <a:r>
              <a:rPr lang="en-GB" sz="1200" b="1" noProof="0" dirty="0"/>
              <a:t>8 kWh/pers/d</a:t>
            </a:r>
          </a:p>
        </p:txBody>
      </p:sp>
      <p:sp>
        <p:nvSpPr>
          <p:cNvPr id="27" name="Rectangle: Rounded Corners 4">
            <a:extLst>
              <a:ext uri="{FF2B5EF4-FFF2-40B4-BE49-F238E27FC236}">
                <a16:creationId xmlns:a16="http://schemas.microsoft.com/office/drawing/2014/main" id="{5BAA7A3C-2D8E-7CBC-F213-49EEBFF5E817}"/>
              </a:ext>
            </a:extLst>
          </p:cNvPr>
          <p:cNvSpPr/>
          <p:nvPr/>
        </p:nvSpPr>
        <p:spPr>
          <a:xfrm>
            <a:off x="5573468" y="5285991"/>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tangle: Rounded Corners 4">
            <a:extLst>
              <a:ext uri="{FF2B5EF4-FFF2-40B4-BE49-F238E27FC236}">
                <a16:creationId xmlns:a16="http://schemas.microsoft.com/office/drawing/2014/main" id="{20428E62-2552-808C-B9A0-095D595D0335}"/>
              </a:ext>
            </a:extLst>
          </p:cNvPr>
          <p:cNvSpPr/>
          <p:nvPr/>
        </p:nvSpPr>
        <p:spPr>
          <a:xfrm>
            <a:off x="5573468" y="4830568"/>
            <a:ext cx="3132417" cy="424945"/>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0">
            <a:extLst>
              <a:ext uri="{FF2B5EF4-FFF2-40B4-BE49-F238E27FC236}">
                <a16:creationId xmlns:a16="http://schemas.microsoft.com/office/drawing/2014/main" id="{5CB3F33D-7F50-F0E6-799B-A481C99734BB}"/>
              </a:ext>
            </a:extLst>
          </p:cNvPr>
          <p:cNvSpPr txBox="1"/>
          <p:nvPr/>
        </p:nvSpPr>
        <p:spPr>
          <a:xfrm>
            <a:off x="5720770" y="5330867"/>
            <a:ext cx="2837812" cy="276999"/>
          </a:xfrm>
          <a:prstGeom prst="rect">
            <a:avLst/>
          </a:prstGeom>
          <a:noFill/>
        </p:spPr>
        <p:txBody>
          <a:bodyPr wrap="square" rtlCol="0">
            <a:spAutoFit/>
          </a:bodyPr>
          <a:lstStyle/>
          <a:p>
            <a:pPr algn="ctr"/>
            <a:r>
              <a:rPr lang="en-GB" sz="1200" noProof="0" dirty="0"/>
              <a:t>Solar (thermal): </a:t>
            </a:r>
            <a:r>
              <a:rPr lang="en-GB" sz="1200" b="1" noProof="0" dirty="0"/>
              <a:t>7.5 kWh/pers/d</a:t>
            </a:r>
          </a:p>
        </p:txBody>
      </p:sp>
      <p:sp>
        <p:nvSpPr>
          <p:cNvPr id="24" name="TextBox 22">
            <a:extLst>
              <a:ext uri="{FF2B5EF4-FFF2-40B4-BE49-F238E27FC236}">
                <a16:creationId xmlns:a16="http://schemas.microsoft.com/office/drawing/2014/main" id="{2A84F810-1972-2F95-AA14-6A450C946E01}"/>
              </a:ext>
            </a:extLst>
          </p:cNvPr>
          <p:cNvSpPr txBox="1"/>
          <p:nvPr/>
        </p:nvSpPr>
        <p:spPr>
          <a:xfrm>
            <a:off x="5573468" y="4900726"/>
            <a:ext cx="3132417" cy="307777"/>
          </a:xfrm>
          <a:prstGeom prst="rect">
            <a:avLst/>
          </a:prstGeom>
          <a:noFill/>
        </p:spPr>
        <p:txBody>
          <a:bodyPr wrap="square" rtlCol="0">
            <a:spAutoFit/>
          </a:bodyPr>
          <a:lstStyle/>
          <a:p>
            <a:pPr algn="ctr"/>
            <a:r>
              <a:rPr lang="en-GB" sz="1400" noProof="0" dirty="0"/>
              <a:t>Solar (biomass): </a:t>
            </a:r>
            <a:r>
              <a:rPr lang="en-GB" sz="1400" b="1" noProof="0" dirty="0"/>
              <a:t>12 kWh/pers/d</a:t>
            </a:r>
          </a:p>
        </p:txBody>
      </p:sp>
      <p:sp>
        <p:nvSpPr>
          <p:cNvPr id="13" name="Rectangle: Rounded Corners 4">
            <a:extLst>
              <a:ext uri="{FF2B5EF4-FFF2-40B4-BE49-F238E27FC236}">
                <a16:creationId xmlns:a16="http://schemas.microsoft.com/office/drawing/2014/main" id="{EE342662-DCEF-66BE-4FE6-D59B7B5C9D7D}"/>
              </a:ext>
            </a:extLst>
          </p:cNvPr>
          <p:cNvSpPr/>
          <p:nvPr/>
        </p:nvSpPr>
        <p:spPr>
          <a:xfrm>
            <a:off x="1985681" y="4021822"/>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6">
            <a:extLst>
              <a:ext uri="{FF2B5EF4-FFF2-40B4-BE49-F238E27FC236}">
                <a16:creationId xmlns:a16="http://schemas.microsoft.com/office/drawing/2014/main" id="{0B8E4168-C7E7-54ED-85CF-A006035605F4}"/>
              </a:ext>
            </a:extLst>
          </p:cNvPr>
          <p:cNvSpPr txBox="1"/>
          <p:nvPr/>
        </p:nvSpPr>
        <p:spPr>
          <a:xfrm>
            <a:off x="2381620" y="4286209"/>
            <a:ext cx="2340538" cy="646331"/>
          </a:xfrm>
          <a:prstGeom prst="rect">
            <a:avLst/>
          </a:prstGeom>
          <a:noFill/>
        </p:spPr>
        <p:txBody>
          <a:bodyPr wrap="square" rtlCol="0">
            <a:spAutoFit/>
          </a:bodyPr>
          <a:lstStyle/>
          <a:p>
            <a:pPr algn="ctr"/>
            <a:r>
              <a:rPr lang="en-GB" noProof="0" dirty="0"/>
              <a:t>Heating and cooling:</a:t>
            </a:r>
          </a:p>
          <a:p>
            <a:pPr algn="ctr"/>
            <a:r>
              <a:rPr lang="en-GB" b="1" noProof="0" dirty="0"/>
              <a:t>31 kWh/pers/d</a:t>
            </a:r>
          </a:p>
        </p:txBody>
      </p:sp>
      <p:sp>
        <p:nvSpPr>
          <p:cNvPr id="22" name="TextBox 19">
            <a:extLst>
              <a:ext uri="{FF2B5EF4-FFF2-40B4-BE49-F238E27FC236}">
                <a16:creationId xmlns:a16="http://schemas.microsoft.com/office/drawing/2014/main" id="{AA0892C5-00E1-E0D9-220D-84A7B63D72ED}"/>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sp>
        <p:nvSpPr>
          <p:cNvPr id="12" name="Rectangle: Rounded Corners 4">
            <a:extLst>
              <a:ext uri="{FF2B5EF4-FFF2-40B4-BE49-F238E27FC236}">
                <a16:creationId xmlns:a16="http://schemas.microsoft.com/office/drawing/2014/main" id="{7B964BA8-D0B6-1A00-032F-0EC9F488B871}"/>
              </a:ext>
            </a:extLst>
          </p:cNvPr>
          <p:cNvSpPr/>
          <p:nvPr/>
        </p:nvSpPr>
        <p:spPr>
          <a:xfrm>
            <a:off x="5572550" y="4732779"/>
            <a:ext cx="3132417" cy="45719"/>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1" name="Groupe 20">
            <a:extLst>
              <a:ext uri="{FF2B5EF4-FFF2-40B4-BE49-F238E27FC236}">
                <a16:creationId xmlns:a16="http://schemas.microsoft.com/office/drawing/2014/main" id="{C8DA028A-C928-837C-1A1E-3100FFFC132F}"/>
              </a:ext>
            </a:extLst>
          </p:cNvPr>
          <p:cNvGrpSpPr/>
          <p:nvPr/>
        </p:nvGrpSpPr>
        <p:grpSpPr>
          <a:xfrm>
            <a:off x="1985681" y="3729583"/>
            <a:ext cx="3132417" cy="276999"/>
            <a:chOff x="1985682" y="5711227"/>
            <a:chExt cx="3132417" cy="276999"/>
          </a:xfrm>
        </p:grpSpPr>
        <p:sp>
          <p:nvSpPr>
            <p:cNvPr id="23" name="Rectangle: Rounded Corners 4">
              <a:extLst>
                <a:ext uri="{FF2B5EF4-FFF2-40B4-BE49-F238E27FC236}">
                  <a16:creationId xmlns:a16="http://schemas.microsoft.com/office/drawing/2014/main" id="{89C64420-62AC-50F4-2AAE-655F6667C2DD}"/>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ZoneTexte 28">
              <a:extLst>
                <a:ext uri="{FF2B5EF4-FFF2-40B4-BE49-F238E27FC236}">
                  <a16:creationId xmlns:a16="http://schemas.microsoft.com/office/drawing/2014/main" id="{ED1434E8-8FDD-8965-56F7-0663F9DCE90F}"/>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Lights: </a:t>
              </a:r>
              <a:r>
                <a:rPr lang="en-GB" sz="1200" b="1" noProof="0" dirty="0"/>
                <a:t>4 kWh/pers/d</a:t>
              </a:r>
            </a:p>
          </p:txBody>
        </p:sp>
      </p:grpSp>
      <p:sp>
        <p:nvSpPr>
          <p:cNvPr id="30" name="Rectangle: Rounded Corners 4">
            <a:extLst>
              <a:ext uri="{FF2B5EF4-FFF2-40B4-BE49-F238E27FC236}">
                <a16:creationId xmlns:a16="http://schemas.microsoft.com/office/drawing/2014/main" id="{F22D35D1-36E1-017C-8CAF-1DE7A181CFCB}"/>
              </a:ext>
            </a:extLst>
          </p:cNvPr>
          <p:cNvSpPr/>
          <p:nvPr/>
        </p:nvSpPr>
        <p:spPr>
          <a:xfrm>
            <a:off x="5573469" y="4419009"/>
            <a:ext cx="3132417" cy="26542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TextBox 8">
            <a:extLst>
              <a:ext uri="{FF2B5EF4-FFF2-40B4-BE49-F238E27FC236}">
                <a16:creationId xmlns:a16="http://schemas.microsoft.com/office/drawing/2014/main" id="{45E6DD09-4A8C-2E1B-F98D-180ADA0C7E3C}"/>
              </a:ext>
            </a:extLst>
          </p:cNvPr>
          <p:cNvSpPr txBox="1"/>
          <p:nvPr/>
        </p:nvSpPr>
        <p:spPr>
          <a:xfrm>
            <a:off x="5969407" y="4422254"/>
            <a:ext cx="2340538" cy="276999"/>
          </a:xfrm>
          <a:prstGeom prst="rect">
            <a:avLst/>
          </a:prstGeom>
          <a:noFill/>
        </p:spPr>
        <p:txBody>
          <a:bodyPr wrap="square" rtlCol="0">
            <a:spAutoFit/>
          </a:bodyPr>
          <a:lstStyle/>
          <a:p>
            <a:pPr algn="ctr"/>
            <a:r>
              <a:rPr lang="en-GB" sz="1200" noProof="0" dirty="0"/>
              <a:t>Offshore wind: </a:t>
            </a:r>
            <a:r>
              <a:rPr lang="en-GB" sz="1200" b="1" noProof="0" dirty="0"/>
              <a:t>4.5 kWh/pers/d</a:t>
            </a:r>
          </a:p>
        </p:txBody>
      </p:sp>
      <p:sp>
        <p:nvSpPr>
          <p:cNvPr id="35" name="Rectangle: Rounded Corners 4">
            <a:extLst>
              <a:ext uri="{FF2B5EF4-FFF2-40B4-BE49-F238E27FC236}">
                <a16:creationId xmlns:a16="http://schemas.microsoft.com/office/drawing/2014/main" id="{2737D365-21A9-0862-38E3-9A7C5622E135}"/>
              </a:ext>
            </a:extLst>
          </p:cNvPr>
          <p:cNvSpPr/>
          <p:nvPr/>
        </p:nvSpPr>
        <p:spPr>
          <a:xfrm>
            <a:off x="1985679" y="3588846"/>
            <a:ext cx="3132417" cy="105110"/>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A79CA612-7A1A-D0C8-C1CA-DCB57BEDA4FA}"/>
              </a:ext>
            </a:extLst>
          </p:cNvPr>
          <p:cNvSpPr txBox="1"/>
          <p:nvPr/>
        </p:nvSpPr>
        <p:spPr>
          <a:xfrm>
            <a:off x="952705" y="3508449"/>
            <a:ext cx="5347504" cy="261610"/>
          </a:xfrm>
          <a:prstGeom prst="rect">
            <a:avLst/>
          </a:prstGeom>
          <a:noFill/>
        </p:spPr>
        <p:txBody>
          <a:bodyPr wrap="square">
            <a:spAutoFit/>
          </a:bodyPr>
          <a:lstStyle/>
          <a:p>
            <a:pPr algn="ctr"/>
            <a:r>
              <a:rPr lang="en-GB" sz="1050" noProof="0" dirty="0">
                <a:highlight>
                  <a:srgbClr val="F2DCDB"/>
                </a:highlight>
              </a:rPr>
              <a:t>Appliances: </a:t>
            </a:r>
            <a:r>
              <a:rPr lang="en-GB" sz="1050" b="1" noProof="0" dirty="0">
                <a:highlight>
                  <a:srgbClr val="F2DCDB"/>
                </a:highlight>
              </a:rPr>
              <a:t>2.5 kWh/pers/d</a:t>
            </a:r>
          </a:p>
        </p:txBody>
      </p:sp>
      <p:cxnSp>
        <p:nvCxnSpPr>
          <p:cNvPr id="39" name="Connecteur droit 38">
            <a:extLst>
              <a:ext uri="{FF2B5EF4-FFF2-40B4-BE49-F238E27FC236}">
                <a16:creationId xmlns:a16="http://schemas.microsoft.com/office/drawing/2014/main" id="{BEDB397F-8D29-4882-90AC-5D7ACCF67013}"/>
              </a:ext>
            </a:extLst>
          </p:cNvPr>
          <p:cNvCxnSpPr>
            <a:cxnSpLocks/>
          </p:cNvCxnSpPr>
          <p:nvPr/>
        </p:nvCxnSpPr>
        <p:spPr>
          <a:xfrm>
            <a:off x="5556250" y="4382940"/>
            <a:ext cx="3148717" cy="0"/>
          </a:xfrm>
          <a:prstGeom prst="line">
            <a:avLst/>
          </a:prstGeom>
          <a:ln w="12700">
            <a:solidFill>
              <a:srgbClr val="9BBB59"/>
            </a:solidFill>
          </a:ln>
        </p:spPr>
        <p:style>
          <a:lnRef idx="1">
            <a:schemeClr val="accent1"/>
          </a:lnRef>
          <a:fillRef idx="0">
            <a:schemeClr val="accent1"/>
          </a:fillRef>
          <a:effectRef idx="0">
            <a:schemeClr val="accent1"/>
          </a:effectRef>
          <a:fontRef idx="minor">
            <a:schemeClr val="tx1"/>
          </a:fontRef>
        </p:style>
      </p:cxnSp>
      <p:sp>
        <p:nvSpPr>
          <p:cNvPr id="36" name="Rectangle: Rounded Corners 4">
            <a:extLst>
              <a:ext uri="{FF2B5EF4-FFF2-40B4-BE49-F238E27FC236}">
                <a16:creationId xmlns:a16="http://schemas.microsoft.com/office/drawing/2014/main" id="{B6D54ACF-EACA-55FC-0EA2-3AA8C69C5A37}"/>
              </a:ext>
            </a:extLst>
          </p:cNvPr>
          <p:cNvSpPr/>
          <p:nvPr/>
        </p:nvSpPr>
        <p:spPr>
          <a:xfrm>
            <a:off x="1985679" y="2973767"/>
            <a:ext cx="3132417" cy="563483"/>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8" name="TextBox 16">
            <a:extLst>
              <a:ext uri="{FF2B5EF4-FFF2-40B4-BE49-F238E27FC236}">
                <a16:creationId xmlns:a16="http://schemas.microsoft.com/office/drawing/2014/main" id="{843687EC-BEA9-5CEE-6E9A-415B8FF45D32}"/>
              </a:ext>
            </a:extLst>
          </p:cNvPr>
          <p:cNvSpPr txBox="1"/>
          <p:nvPr/>
        </p:nvSpPr>
        <p:spPr>
          <a:xfrm>
            <a:off x="2212230" y="3074240"/>
            <a:ext cx="2679313" cy="369332"/>
          </a:xfrm>
          <a:prstGeom prst="rect">
            <a:avLst/>
          </a:prstGeom>
          <a:noFill/>
        </p:spPr>
        <p:txBody>
          <a:bodyPr wrap="square" rtlCol="0">
            <a:spAutoFit/>
          </a:bodyPr>
          <a:lstStyle/>
          <a:p>
            <a:pPr algn="ctr"/>
            <a:r>
              <a:rPr lang="en-GB" noProof="0" dirty="0"/>
              <a:t>Food: </a:t>
            </a:r>
            <a:r>
              <a:rPr lang="en-GB" b="1" noProof="0" dirty="0"/>
              <a:t>15 kWh/pers/d</a:t>
            </a:r>
          </a:p>
        </p:txBody>
      </p:sp>
      <p:sp>
        <p:nvSpPr>
          <p:cNvPr id="40" name="Rectangle: Rounded Corners 4">
            <a:extLst>
              <a:ext uri="{FF2B5EF4-FFF2-40B4-BE49-F238E27FC236}">
                <a16:creationId xmlns:a16="http://schemas.microsoft.com/office/drawing/2014/main" id="{3F583F02-F862-340F-2A45-EA15AAFE4FEA}"/>
              </a:ext>
            </a:extLst>
          </p:cNvPr>
          <p:cNvSpPr/>
          <p:nvPr/>
        </p:nvSpPr>
        <p:spPr>
          <a:xfrm>
            <a:off x="5571632" y="4295463"/>
            <a:ext cx="3132416" cy="53376"/>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4" name="TextBox 22">
            <a:extLst>
              <a:ext uri="{FF2B5EF4-FFF2-40B4-BE49-F238E27FC236}">
                <a16:creationId xmlns:a16="http://schemas.microsoft.com/office/drawing/2014/main" id="{3739A506-6196-941A-773F-C4D04A02FE67}"/>
              </a:ext>
            </a:extLst>
          </p:cNvPr>
          <p:cNvSpPr txBox="1"/>
          <p:nvPr/>
        </p:nvSpPr>
        <p:spPr>
          <a:xfrm>
            <a:off x="5572551" y="4285508"/>
            <a:ext cx="3132416" cy="261610"/>
          </a:xfrm>
          <a:prstGeom prst="rect">
            <a:avLst/>
          </a:prstGeom>
          <a:noFill/>
        </p:spPr>
        <p:txBody>
          <a:bodyPr wrap="square" rtlCol="0">
            <a:spAutoFit/>
          </a:bodyPr>
          <a:lstStyle/>
          <a:p>
            <a:pPr algn="ctr"/>
            <a:r>
              <a:rPr lang="en-GB" sz="1050" noProof="0" dirty="0">
                <a:highlight>
                  <a:srgbClr val="EBF1DE"/>
                </a:highlight>
              </a:rPr>
              <a:t>Waves: </a:t>
            </a:r>
            <a:r>
              <a:rPr lang="en-GB" sz="1050" b="1" noProof="0" dirty="0">
                <a:highlight>
                  <a:srgbClr val="EBF1DE"/>
                </a:highlight>
              </a:rPr>
              <a:t>0.1 kWh/pers/d </a:t>
            </a:r>
          </a:p>
        </p:txBody>
      </p:sp>
      <p:sp>
        <p:nvSpPr>
          <p:cNvPr id="19" name="TextBox 22">
            <a:extLst>
              <a:ext uri="{FF2B5EF4-FFF2-40B4-BE49-F238E27FC236}">
                <a16:creationId xmlns:a16="http://schemas.microsoft.com/office/drawing/2014/main" id="{353F7FDE-6970-783E-01EF-F04DCC8D9464}"/>
              </a:ext>
            </a:extLst>
          </p:cNvPr>
          <p:cNvSpPr txBox="1"/>
          <p:nvPr/>
        </p:nvSpPr>
        <p:spPr>
          <a:xfrm>
            <a:off x="5572550" y="4609420"/>
            <a:ext cx="3132416" cy="261610"/>
          </a:xfrm>
          <a:prstGeom prst="rect">
            <a:avLst/>
          </a:prstGeom>
          <a:noFill/>
        </p:spPr>
        <p:txBody>
          <a:bodyPr wrap="square" rtlCol="0">
            <a:spAutoFit/>
          </a:bodyPr>
          <a:lstStyle/>
          <a:p>
            <a:pPr algn="ctr"/>
            <a:r>
              <a:rPr lang="en-GB" sz="1050" noProof="0" dirty="0">
                <a:highlight>
                  <a:srgbClr val="EBF1DE"/>
                </a:highlight>
              </a:rPr>
              <a:t>Hydroelectricity: </a:t>
            </a:r>
            <a:r>
              <a:rPr lang="en-GB" sz="1050" b="1" noProof="0" dirty="0">
                <a:highlight>
                  <a:srgbClr val="EBF1DE"/>
                </a:highlight>
              </a:rPr>
              <a:t>1 kWh/pers/d </a:t>
            </a:r>
          </a:p>
        </p:txBody>
      </p:sp>
      <p:sp>
        <p:nvSpPr>
          <p:cNvPr id="32" name="TextBox 22">
            <a:extLst>
              <a:ext uri="{FF2B5EF4-FFF2-40B4-BE49-F238E27FC236}">
                <a16:creationId xmlns:a16="http://schemas.microsoft.com/office/drawing/2014/main" id="{7A9562F4-4684-AE7F-E5D7-646297B05230}"/>
              </a:ext>
            </a:extLst>
          </p:cNvPr>
          <p:cNvSpPr txBox="1"/>
          <p:nvPr/>
        </p:nvSpPr>
        <p:spPr>
          <a:xfrm>
            <a:off x="5571632" y="4152249"/>
            <a:ext cx="3148718" cy="261610"/>
          </a:xfrm>
          <a:prstGeom prst="rect">
            <a:avLst/>
          </a:prstGeom>
          <a:noFill/>
        </p:spPr>
        <p:txBody>
          <a:bodyPr wrap="square" rtlCol="0">
            <a:spAutoFit/>
          </a:bodyPr>
          <a:lstStyle/>
          <a:p>
            <a:pPr algn="ctr"/>
            <a:r>
              <a:rPr lang="en-GB" sz="1050" noProof="0" dirty="0">
                <a:highlight>
                  <a:srgbClr val="EBF1DE"/>
                </a:highlight>
              </a:rPr>
              <a:t>Tide: </a:t>
            </a:r>
            <a:r>
              <a:rPr lang="en-GB" sz="1050" b="1" noProof="0" dirty="0">
                <a:highlight>
                  <a:srgbClr val="EBF1DE"/>
                </a:highlight>
              </a:rPr>
              <a:t>1.7 kWh/pers/d </a:t>
            </a:r>
          </a:p>
        </p:txBody>
      </p:sp>
    </p:spTree>
    <p:extLst>
      <p:ext uri="{BB962C8B-B14F-4D97-AF65-F5344CB8AC3E}">
        <p14:creationId xmlns:p14="http://schemas.microsoft.com/office/powerpoint/2010/main" val="14579352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9">
            <a:extLst>
              <a:ext uri="{FF2B5EF4-FFF2-40B4-BE49-F238E27FC236}">
                <a16:creationId xmlns:a16="http://schemas.microsoft.com/office/drawing/2014/main" id="{7909EB50-1348-DA7D-F419-59119BE91803}"/>
              </a:ext>
            </a:extLst>
          </p:cNvPr>
          <p:cNvSpPr txBox="1"/>
          <p:nvPr/>
        </p:nvSpPr>
        <p:spPr>
          <a:xfrm>
            <a:off x="560729" y="358228"/>
            <a:ext cx="9353879" cy="461665"/>
          </a:xfrm>
          <a:prstGeom prst="rect">
            <a:avLst/>
          </a:prstGeom>
          <a:noFill/>
        </p:spPr>
        <p:txBody>
          <a:bodyPr wrap="square">
            <a:spAutoFit/>
          </a:bodyPr>
          <a:lstStyle/>
          <a:p>
            <a:pPr marL="12700" algn="l">
              <a:spcBef>
                <a:spcPts val="130"/>
              </a:spcBef>
            </a:pPr>
            <a:r>
              <a:rPr lang="en-GB" sz="2400" b="1" noProof="0" dirty="0">
                <a:solidFill>
                  <a:schemeClr val="tx1"/>
                </a:solidFill>
                <a:latin typeface="Arial" panose="020B0604020202020204" pitchFamily="34" charset="0"/>
                <a:cs typeface="Arial" panose="020B0604020202020204" pitchFamily="34" charset="0"/>
              </a:rPr>
              <a:t>Advantages of tidal power</a:t>
            </a:r>
          </a:p>
        </p:txBody>
      </p:sp>
      <p:sp>
        <p:nvSpPr>
          <p:cNvPr id="8" name="Slide Number Placeholder 6">
            <a:extLst>
              <a:ext uri="{FF2B5EF4-FFF2-40B4-BE49-F238E27FC236}">
                <a16:creationId xmlns:a16="http://schemas.microsoft.com/office/drawing/2014/main" id="{F291056E-6795-0DF8-ED8B-B8997E5DEF5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246</a:t>
            </a:fld>
            <a:endParaRPr lang="en-GB" spc="80" noProof="0" dirty="0"/>
          </a:p>
        </p:txBody>
      </p:sp>
      <p:sp>
        <p:nvSpPr>
          <p:cNvPr id="2" name="ZoneTexte 1">
            <a:extLst>
              <a:ext uri="{FF2B5EF4-FFF2-40B4-BE49-F238E27FC236}">
                <a16:creationId xmlns:a16="http://schemas.microsoft.com/office/drawing/2014/main" id="{9FBFA3D2-060B-CB53-82A9-FF9A0DC217D9}"/>
              </a:ext>
            </a:extLst>
          </p:cNvPr>
          <p:cNvSpPr txBox="1"/>
          <p:nvPr/>
        </p:nvSpPr>
        <p:spPr>
          <a:xfrm>
            <a:off x="560729" y="2418790"/>
            <a:ext cx="9571610" cy="3477875"/>
          </a:xfrm>
          <a:prstGeom prst="rect">
            <a:avLst/>
          </a:prstGeom>
          <a:noFill/>
        </p:spPr>
        <p:txBody>
          <a:bodyPr wrap="square" lIns="91440" tIns="45720" rIns="91440" bIns="45720" anchor="t">
            <a:spAutoFit/>
          </a:bodyPr>
          <a:lstStyle/>
          <a:p>
            <a:pPr algn="just"/>
            <a:r>
              <a:rPr lang="en-GB" sz="2000" noProof="0" dirty="0"/>
              <a:t>There are several reasons to be excited about tidal power, especially in regions where it is more suitable:</a:t>
            </a:r>
          </a:p>
          <a:p>
            <a:pPr algn="just"/>
            <a:endParaRPr lang="en-GB" sz="2000" b="0" i="0" noProof="0" dirty="0">
              <a:solidFill>
                <a:srgbClr val="0D0D0D"/>
              </a:solidFill>
              <a:effectLst/>
              <a:latin typeface="Arial" panose="020B0604020202020204" pitchFamily="34" charset="0"/>
              <a:cs typeface="Arial" panose="020B0604020202020204" pitchFamily="34" charset="0"/>
            </a:endParaRPr>
          </a:p>
          <a:p>
            <a:pPr marL="514350" indent="-514350" algn="just">
              <a:buAutoNum type="romanLcParenBoth"/>
            </a:pPr>
            <a:r>
              <a:rPr lang="en-GB" sz="2000" noProof="0" dirty="0">
                <a:solidFill>
                  <a:srgbClr val="0D0D0D"/>
                </a:solidFill>
                <a:latin typeface="Arial" panose="020B0604020202020204" pitchFamily="34" charset="0"/>
                <a:cs typeface="Arial" panose="020B0604020202020204" pitchFamily="34" charset="0"/>
              </a:rPr>
              <a:t>T</a:t>
            </a:r>
            <a:r>
              <a:rPr lang="en-GB" sz="2000" b="0" i="0" noProof="0" dirty="0">
                <a:solidFill>
                  <a:srgbClr val="0D0D0D"/>
                </a:solidFill>
                <a:effectLst/>
                <a:latin typeface="Arial" panose="020B0604020202020204" pitchFamily="34" charset="0"/>
                <a:cs typeface="Arial" panose="020B0604020202020204" pitchFamily="34" charset="0"/>
              </a:rPr>
              <a:t>idal power is highly predictable, unlike solar or wind power;</a:t>
            </a:r>
          </a:p>
          <a:p>
            <a:pPr marL="514350" indent="-514350" algn="just">
              <a:buAutoNum type="romanLcParenBoth"/>
            </a:pPr>
            <a:endParaRPr lang="en-GB" sz="2000" b="0" i="0" noProof="0" dirty="0">
              <a:solidFill>
                <a:srgbClr val="0D0D0D"/>
              </a:solidFill>
              <a:effectLst/>
              <a:latin typeface="Arial" panose="020B0604020202020204" pitchFamily="34" charset="0"/>
              <a:cs typeface="Arial" panose="020B0604020202020204" pitchFamily="34" charset="0"/>
            </a:endParaRPr>
          </a:p>
          <a:p>
            <a:pPr marL="514350" indent="-514350" algn="just">
              <a:buAutoNum type="romanLcParenBoth"/>
            </a:pPr>
            <a:r>
              <a:rPr lang="en-GB" sz="2000" b="0" i="0" noProof="0" dirty="0">
                <a:solidFill>
                  <a:srgbClr val="0D0D0D"/>
                </a:solidFill>
                <a:effectLst/>
                <a:latin typeface="Arial" panose="020B0604020202020204" pitchFamily="34" charset="0"/>
                <a:cs typeface="Arial" panose="020B0604020202020204" pitchFamily="34" charset="0"/>
              </a:rPr>
              <a:t>Tidal power is more consistent than solar or wind energy;</a:t>
            </a:r>
          </a:p>
          <a:p>
            <a:pPr marL="514350" indent="-514350" algn="just">
              <a:buAutoNum type="romanLcParenBoth"/>
            </a:pPr>
            <a:endParaRPr lang="en-GB" sz="2000" b="0" i="0" noProof="0" dirty="0">
              <a:solidFill>
                <a:srgbClr val="0D0D0D"/>
              </a:solidFill>
              <a:effectLst/>
              <a:latin typeface="Arial" panose="020B0604020202020204" pitchFamily="34" charset="0"/>
              <a:cs typeface="Arial" panose="020B0604020202020204" pitchFamily="34" charset="0"/>
            </a:endParaRPr>
          </a:p>
          <a:p>
            <a:pPr marL="514350" indent="-514350" algn="just">
              <a:buAutoNum type="romanLcParenBoth"/>
            </a:pPr>
            <a:r>
              <a:rPr lang="en-GB" sz="2000" noProof="0" dirty="0">
                <a:solidFill>
                  <a:srgbClr val="0D0D0D"/>
                </a:solidFill>
                <a:latin typeface="Arial"/>
                <a:cs typeface="Arial"/>
              </a:rPr>
              <a:t>Tidal</a:t>
            </a:r>
            <a:r>
              <a:rPr lang="en-GB" sz="2000" b="0" i="0" noProof="0" dirty="0">
                <a:solidFill>
                  <a:srgbClr val="0D0D0D"/>
                </a:solidFill>
                <a:effectLst/>
                <a:latin typeface="Arial"/>
                <a:cs typeface="Arial"/>
              </a:rPr>
              <a:t> power is relatively inexpensive;</a:t>
            </a:r>
          </a:p>
          <a:p>
            <a:pPr marL="514350" indent="-514350" algn="just">
              <a:buAutoNum type="romanLcParenBoth"/>
            </a:pPr>
            <a:endParaRPr lang="en-GB" sz="2000" b="0" i="0" noProof="0" dirty="0">
              <a:solidFill>
                <a:srgbClr val="0D0D0D"/>
              </a:solidFill>
              <a:effectLst/>
              <a:latin typeface="Arial" panose="020B0604020202020204" pitchFamily="34" charset="0"/>
              <a:cs typeface="Arial" panose="020B0604020202020204" pitchFamily="34" charset="0"/>
            </a:endParaRPr>
          </a:p>
          <a:p>
            <a:pPr marL="514350" indent="-514350" algn="just">
              <a:buAutoNum type="romanLcParenBoth"/>
            </a:pPr>
            <a:r>
              <a:rPr lang="en-GB" sz="2000" noProof="0" dirty="0"/>
              <a:t>Since humans live on land rather than in or under the sea, they are less likely to object to the presence of lagoons or tidal farms.</a:t>
            </a:r>
            <a:endParaRPr lang="en-GB" sz="2000" b="0" i="0" noProof="0" dirty="0">
              <a:solidFill>
                <a:srgbClr val="0D0D0D"/>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5210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377C463-5C4B-B300-9B10-9DEC65779564}"/>
              </a:ext>
            </a:extLst>
          </p:cNvPr>
          <p:cNvSpPr txBox="1"/>
          <p:nvPr/>
        </p:nvSpPr>
        <p:spPr>
          <a:xfrm>
            <a:off x="1691232" y="3497910"/>
            <a:ext cx="7325175" cy="1015663"/>
          </a:xfrm>
          <a:prstGeom prst="rect">
            <a:avLst/>
          </a:prstGeom>
          <a:noFill/>
        </p:spPr>
        <p:txBody>
          <a:bodyPr wrap="square">
            <a:spAutoFit/>
          </a:bodyPr>
          <a:lstStyle/>
          <a:p>
            <a:pPr marL="66675" algn="just"/>
            <a:r>
              <a:rPr lang="en-GB" sz="2000" noProof="0" dirty="0">
                <a:solidFill>
                  <a:schemeClr val="tx1"/>
                </a:solidFill>
                <a:latin typeface="Arial" panose="020B0604020202020204" pitchFamily="34" charset="0"/>
                <a:cs typeface="Arial" panose="020B0604020202020204" pitchFamily="34" charset="0"/>
              </a:rPr>
              <a:t>Extracting power from the tides slows down the Earth’s rotation so it cannot be called renewable and it may even lead to a </a:t>
            </a:r>
            <a:r>
              <a:rPr lang="en-GB" sz="2000" b="1" noProof="0" dirty="0">
                <a:solidFill>
                  <a:schemeClr val="tx1"/>
                </a:solidFill>
                <a:latin typeface="Arial" panose="020B0604020202020204" pitchFamily="34" charset="0"/>
                <a:cs typeface="Arial" panose="020B0604020202020204" pitchFamily="34" charset="0"/>
              </a:rPr>
              <a:t>disaster in the long-run </a:t>
            </a:r>
            <a:r>
              <a:rPr lang="en-GB" sz="2000" noProof="0" dirty="0">
                <a:solidFill>
                  <a:schemeClr val="tx1"/>
                </a:solidFill>
                <a:latin typeface="Arial" panose="020B0604020202020204" pitchFamily="34" charset="0"/>
                <a:cs typeface="Arial" panose="020B0604020202020204" pitchFamily="34" charset="0"/>
              </a:rPr>
              <a:t>(if the earth stops spinning).</a:t>
            </a:r>
          </a:p>
        </p:txBody>
      </p:sp>
      <p:sp>
        <p:nvSpPr>
          <p:cNvPr id="5" name="Slide Number Placeholder 6">
            <a:extLst>
              <a:ext uri="{FF2B5EF4-FFF2-40B4-BE49-F238E27FC236}">
                <a16:creationId xmlns:a16="http://schemas.microsoft.com/office/drawing/2014/main" id="{455602F8-6916-E311-685F-01B1F9A7C35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247</a:t>
            </a:fld>
            <a:endParaRPr lang="en-GB" spc="80" noProof="0" dirty="0"/>
          </a:p>
        </p:txBody>
      </p:sp>
      <p:sp>
        <p:nvSpPr>
          <p:cNvPr id="7" name="TextBox 19">
            <a:extLst>
              <a:ext uri="{FF2B5EF4-FFF2-40B4-BE49-F238E27FC236}">
                <a16:creationId xmlns:a16="http://schemas.microsoft.com/office/drawing/2014/main" id="{745B782A-4E8D-C11A-FE1A-768C419924CB}"/>
              </a:ext>
            </a:extLst>
          </p:cNvPr>
          <p:cNvSpPr txBox="1"/>
          <p:nvPr/>
        </p:nvSpPr>
        <p:spPr>
          <a:xfrm>
            <a:off x="560729" y="358228"/>
            <a:ext cx="9353879" cy="461665"/>
          </a:xfrm>
          <a:prstGeom prst="rect">
            <a:avLst/>
          </a:prstGeom>
          <a:noFill/>
        </p:spPr>
        <p:txBody>
          <a:bodyPr wrap="square">
            <a:spAutoFit/>
          </a:bodyPr>
          <a:lstStyle/>
          <a:p>
            <a:pPr marL="12700">
              <a:lnSpc>
                <a:spcPct val="100000"/>
              </a:lnSpc>
              <a:spcBef>
                <a:spcPts val="130"/>
              </a:spcBef>
            </a:pPr>
            <a:r>
              <a:rPr lang="en-GB" sz="2400" b="1" noProof="0" dirty="0">
                <a:latin typeface="Arial" panose="020B0604020202020204" pitchFamily="34" charset="0"/>
                <a:cs typeface="Arial" panose="020B0604020202020204" pitchFamily="34" charset="0"/>
              </a:rPr>
              <a:t>How should you respond to people who say this?</a:t>
            </a:r>
          </a:p>
        </p:txBody>
      </p:sp>
      <p:sp>
        <p:nvSpPr>
          <p:cNvPr id="2" name="Speech Bubble: Rectangle with Corners Rounded 9">
            <a:extLst>
              <a:ext uri="{FF2B5EF4-FFF2-40B4-BE49-F238E27FC236}">
                <a16:creationId xmlns:a16="http://schemas.microsoft.com/office/drawing/2014/main" id="{C8FC7477-6CCA-D2EA-7957-7D8378FFBDF5}"/>
              </a:ext>
            </a:extLst>
          </p:cNvPr>
          <p:cNvSpPr/>
          <p:nvPr/>
        </p:nvSpPr>
        <p:spPr>
          <a:xfrm>
            <a:off x="1118629" y="2756565"/>
            <a:ext cx="8456142" cy="2442756"/>
          </a:xfrm>
          <a:custGeom>
            <a:avLst>
              <a:gd name="f0" fmla="val 3552"/>
              <a:gd name="f1" fmla="val 2674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61C14C96-F4B8-D8CC-16BB-033CDE133AD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248</a:t>
            </a:fld>
            <a:endParaRPr lang="en-GB" spc="80" noProof="0" dirty="0"/>
          </a:p>
        </p:txBody>
      </p:sp>
      <p:sp>
        <p:nvSpPr>
          <p:cNvPr id="9" name="TextBox 19">
            <a:extLst>
              <a:ext uri="{FF2B5EF4-FFF2-40B4-BE49-F238E27FC236}">
                <a16:creationId xmlns:a16="http://schemas.microsoft.com/office/drawing/2014/main" id="{6132023F-8DD6-310B-08FA-E5203EB68B2A}"/>
              </a:ext>
            </a:extLst>
          </p:cNvPr>
          <p:cNvSpPr txBox="1"/>
          <p:nvPr/>
        </p:nvSpPr>
        <p:spPr>
          <a:xfrm>
            <a:off x="560729" y="358228"/>
            <a:ext cx="9353879" cy="461665"/>
          </a:xfrm>
          <a:prstGeom prst="rect">
            <a:avLst/>
          </a:prstGeom>
          <a:noFill/>
        </p:spPr>
        <p:txBody>
          <a:bodyPr wrap="square">
            <a:spAutoFit/>
          </a:bodyPr>
          <a:lstStyle/>
          <a:p>
            <a:pPr marL="12700">
              <a:lnSpc>
                <a:spcPct val="100000"/>
              </a:lnSpc>
              <a:spcBef>
                <a:spcPts val="130"/>
              </a:spcBef>
            </a:pPr>
            <a:r>
              <a:rPr lang="en-GB" sz="2400" b="1" noProof="0" dirty="0">
                <a:latin typeface="Arial" panose="020B0604020202020204" pitchFamily="34" charset="0"/>
                <a:cs typeface="Arial" panose="020B0604020202020204" pitchFamily="34" charset="0"/>
              </a:rPr>
              <a:t>What you should say</a:t>
            </a:r>
          </a:p>
        </p:txBody>
      </p:sp>
      <p:sp>
        <p:nvSpPr>
          <p:cNvPr id="6" name="ZoneTexte 5">
            <a:extLst>
              <a:ext uri="{FF2B5EF4-FFF2-40B4-BE49-F238E27FC236}">
                <a16:creationId xmlns:a16="http://schemas.microsoft.com/office/drawing/2014/main" id="{19E08A81-F4AF-1E86-4B42-98FA0B2C310C}"/>
              </a:ext>
            </a:extLst>
          </p:cNvPr>
          <p:cNvSpPr txBox="1"/>
          <p:nvPr/>
        </p:nvSpPr>
        <p:spPr>
          <a:xfrm>
            <a:off x="1229625" y="2215897"/>
            <a:ext cx="8234145" cy="3223639"/>
          </a:xfrm>
          <a:prstGeom prst="rect">
            <a:avLst/>
          </a:prstGeom>
          <a:noFill/>
        </p:spPr>
        <p:txBody>
          <a:bodyPr wrap="square" lIns="91440" tIns="45720" rIns="91440" bIns="45720" anchor="t">
            <a:spAutoFit/>
          </a:bodyPr>
          <a:lstStyle/>
          <a:p>
            <a:pPr marL="12700" marR="5080" algn="just">
              <a:lnSpc>
                <a:spcPct val="119200"/>
              </a:lnSpc>
              <a:spcBef>
                <a:spcPts val="90"/>
              </a:spcBef>
              <a:tabLst>
                <a:tab pos="1268730" algn="l"/>
                <a:tab pos="5335270" algn="l"/>
              </a:tabLst>
            </a:pPr>
            <a:r>
              <a:rPr lang="en-GB" sz="2000" noProof="0" dirty="0">
                <a:ea typeface="+mn-lt"/>
                <a:cs typeface="+mn-lt"/>
              </a:rPr>
              <a:t>The dissipation of energy by tidal friction already averages about                 3.64 TW. This corresponds to roughly 31,886 TWh per year.</a:t>
            </a:r>
            <a:endParaRPr lang="en-GB" sz="2000" noProof="0" dirty="0">
              <a:cs typeface="Arial"/>
            </a:endParaRPr>
          </a:p>
          <a:p>
            <a:pPr marL="12700" marR="5080" algn="just">
              <a:lnSpc>
                <a:spcPct val="119200"/>
              </a:lnSpc>
              <a:spcBef>
                <a:spcPts val="90"/>
              </a:spcBef>
              <a:tabLst>
                <a:tab pos="1268730" algn="l"/>
                <a:tab pos="5335270" algn="l"/>
              </a:tabLst>
            </a:pPr>
            <a:endParaRPr lang="en-GB" sz="1500" noProof="0" dirty="0">
              <a:latin typeface="Arial"/>
              <a:cs typeface="Arial"/>
            </a:endParaRPr>
          </a:p>
          <a:p>
            <a:pPr marL="12700" marR="5080" algn="just">
              <a:lnSpc>
                <a:spcPct val="119200"/>
              </a:lnSpc>
              <a:spcBef>
                <a:spcPts val="90"/>
              </a:spcBef>
              <a:tabLst>
                <a:tab pos="1268730" algn="l"/>
                <a:tab pos="5335270" algn="l"/>
              </a:tabLst>
            </a:pPr>
            <a:r>
              <a:rPr lang="en-GB" sz="2000" noProof="0" dirty="0">
                <a:latin typeface="Arial"/>
                <a:cs typeface="Arial"/>
              </a:rPr>
              <a:t>Many tidal energy extraction systems would just be extracting energy that would have been lost through friction anyway in friction. Even if we doubled or tripled the power extracted from the earth-moon system, tidal energy would still last hundreds of millions of years.</a:t>
            </a:r>
            <a:r>
              <a:rPr lang="en-GB" baseline="30000" noProof="0" dirty="0">
                <a:latin typeface="Arial"/>
                <a:cs typeface="Arial"/>
              </a:rPr>
              <a:t>1</a:t>
            </a:r>
          </a:p>
          <a:p>
            <a:pPr marL="12700" marR="5080" algn="just">
              <a:lnSpc>
                <a:spcPct val="119200"/>
              </a:lnSpc>
              <a:spcBef>
                <a:spcPts val="90"/>
              </a:spcBef>
              <a:tabLst>
                <a:tab pos="1268730" algn="l"/>
                <a:tab pos="5335270" algn="l"/>
              </a:tabLst>
            </a:pPr>
            <a:endParaRPr lang="en-GB" sz="1500" noProof="0" dirty="0">
              <a:latin typeface="Arial"/>
              <a:cs typeface="Arial"/>
            </a:endParaRPr>
          </a:p>
          <a:p>
            <a:pPr marL="12700" marR="5080" algn="just">
              <a:lnSpc>
                <a:spcPct val="119200"/>
              </a:lnSpc>
              <a:spcBef>
                <a:spcPts val="90"/>
              </a:spcBef>
              <a:tabLst>
                <a:tab pos="1268730" algn="l"/>
                <a:tab pos="5335270" algn="l"/>
              </a:tabLst>
            </a:pPr>
            <a:r>
              <a:rPr lang="en-GB" sz="2000" noProof="0" dirty="0">
                <a:latin typeface="Arial"/>
                <a:cs typeface="Arial"/>
              </a:rPr>
              <a:t>Note that around 400 million</a:t>
            </a:r>
            <a:r>
              <a:rPr lang="en-GB" sz="2000" noProof="0" dirty="0">
                <a:ea typeface="+mn-lt"/>
                <a:cs typeface="+mn-lt"/>
              </a:rPr>
              <a:t> years ago, there were 420 days in a year.</a:t>
            </a:r>
            <a:r>
              <a:rPr lang="en-GB" baseline="30000" noProof="0" dirty="0">
                <a:latin typeface="Arial"/>
                <a:cs typeface="Arial"/>
              </a:rPr>
              <a:t>2</a:t>
            </a:r>
            <a:endParaRPr lang="en-GB" sz="2000" baseline="30000" noProof="0" dirty="0">
              <a:latin typeface="Arial"/>
              <a:cs typeface="Arial"/>
            </a:endParaRPr>
          </a:p>
        </p:txBody>
      </p:sp>
      <p:sp>
        <p:nvSpPr>
          <p:cNvPr id="3" name="ZoneTexte 2">
            <a:extLst>
              <a:ext uri="{FF2B5EF4-FFF2-40B4-BE49-F238E27FC236}">
                <a16:creationId xmlns:a16="http://schemas.microsoft.com/office/drawing/2014/main" id="{73C42500-FCBF-C66A-7BB4-DF64A11616BF}"/>
              </a:ext>
            </a:extLst>
          </p:cNvPr>
          <p:cNvSpPr txBox="1"/>
          <p:nvPr/>
        </p:nvSpPr>
        <p:spPr>
          <a:xfrm>
            <a:off x="94448" y="7412912"/>
            <a:ext cx="9262203"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Times New Roman" panose="02020603050405020304" pitchFamily="18" charset="0"/>
              </a:rPr>
              <a:t> </a:t>
            </a:r>
            <a:r>
              <a:rPr lang="en-GB" sz="1100" noProof="0" dirty="0">
                <a:solidFill>
                  <a:srgbClr val="202122"/>
                </a:solidFill>
                <a:effectLst/>
                <a:latin typeface="Arial" panose="020B0604020202020204" pitchFamily="34" charset="0"/>
                <a:hlinkClick r:id="rId2"/>
              </a:rPr>
              <a:t>Munk, W., Wunsch, C. (1998). Abyssal recipes II: energetics of tidal and wind mixing. Deep-Sea Research Part I. 45 (12): 1977–2010.</a:t>
            </a:r>
            <a:endParaRPr lang="en-GB" sz="1100" noProof="0" dirty="0">
              <a:latin typeface="+mj-lt"/>
            </a:endParaRPr>
          </a:p>
        </p:txBody>
      </p:sp>
      <p:sp>
        <p:nvSpPr>
          <p:cNvPr id="8" name="ZoneTexte 7">
            <a:extLst>
              <a:ext uri="{FF2B5EF4-FFF2-40B4-BE49-F238E27FC236}">
                <a16:creationId xmlns:a16="http://schemas.microsoft.com/office/drawing/2014/main" id="{93BC6659-199A-A9D7-A830-02DEB161FEFD}"/>
              </a:ext>
            </a:extLst>
          </p:cNvPr>
          <p:cNvSpPr txBox="1"/>
          <p:nvPr/>
        </p:nvSpPr>
        <p:spPr>
          <a:xfrm>
            <a:off x="94448" y="7663889"/>
            <a:ext cx="8341242" cy="261610"/>
          </a:xfrm>
          <a:prstGeom prst="rect">
            <a:avLst/>
          </a:prstGeom>
          <a:noFill/>
        </p:spPr>
        <p:txBody>
          <a:bodyPr wrap="square">
            <a:spAutoFit/>
          </a:bodyPr>
          <a:lstStyle/>
          <a:p>
            <a:r>
              <a:rPr lang="en-GB" sz="1100" b="1" i="0" baseline="30000" noProof="0" dirty="0">
                <a:solidFill>
                  <a:srgbClr val="000000"/>
                </a:solidFill>
                <a:effectLst/>
                <a:latin typeface="Arial" panose="020B0604020202020204" pitchFamily="34" charset="0"/>
              </a:rPr>
              <a:t>2 </a:t>
            </a:r>
            <a:r>
              <a:rPr lang="en-GB" sz="1100" b="0" i="0" noProof="0" dirty="0">
                <a:solidFill>
                  <a:srgbClr val="000000"/>
                </a:solidFill>
                <a:effectLst/>
                <a:latin typeface="Arial" panose="020B0604020202020204" pitchFamily="34" charset="0"/>
                <a:hlinkClick r:id="rId3"/>
              </a:rPr>
              <a:t>Jerry, Z. L. (2023). </a:t>
            </a:r>
            <a:r>
              <a:rPr lang="en-GB" sz="1100" b="0" i="0" noProof="0" dirty="0">
                <a:effectLst/>
                <a:latin typeface="Arial" panose="020B0604020202020204" pitchFamily="34" charset="0"/>
                <a:hlinkClick r:id="rId3"/>
              </a:rPr>
              <a:t>Tidal Energy Is Not Renewable. Stanford University.</a:t>
            </a:r>
            <a:endParaRPr lang="en-GB" sz="1100" noProof="0" dirty="0"/>
          </a:p>
        </p:txBody>
      </p:sp>
      <p:sp>
        <p:nvSpPr>
          <p:cNvPr id="2" name="Speech Bubble: Rectangle with Corners Rounded 9">
            <a:extLst>
              <a:ext uri="{FF2B5EF4-FFF2-40B4-BE49-F238E27FC236}">
                <a16:creationId xmlns:a16="http://schemas.microsoft.com/office/drawing/2014/main" id="{E55A1000-EC37-EA5C-A711-F689277679B9}"/>
              </a:ext>
            </a:extLst>
          </p:cNvPr>
          <p:cNvSpPr/>
          <p:nvPr/>
        </p:nvSpPr>
        <p:spPr>
          <a:xfrm flipH="1">
            <a:off x="819230" y="1562983"/>
            <a:ext cx="9054937" cy="4529469"/>
          </a:xfrm>
          <a:custGeom>
            <a:avLst>
              <a:gd name="f0" fmla="val 3606"/>
              <a:gd name="f1" fmla="val 2441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extLst>
      <p:ext uri="{BB962C8B-B14F-4D97-AF65-F5344CB8AC3E}">
        <p14:creationId xmlns:p14="http://schemas.microsoft.com/office/powerpoint/2010/main" val="5384600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6015-BD99-3290-38B5-02AE991AA263}"/>
            </a:ext>
          </a:extLst>
        </p:cNvPr>
        <p:cNvGrpSpPr/>
        <p:nvPr/>
      </p:nvGrpSpPr>
      <p:grpSpPr>
        <a:xfrm>
          <a:off x="0" y="0"/>
          <a:ext cx="0" cy="0"/>
          <a:chOff x="0" y="0"/>
          <a:chExt cx="0" cy="0"/>
        </a:xfrm>
      </p:grpSpPr>
      <p:pic>
        <p:nvPicPr>
          <p:cNvPr id="7" name="Picture 2" descr="Overconsumption Is the Problem, Not Overpopulation | by Danny Schleien |  Climate Conscious | Medium">
            <a:extLst>
              <a:ext uri="{FF2B5EF4-FFF2-40B4-BE49-F238E27FC236}">
                <a16:creationId xmlns:a16="http://schemas.microsoft.com/office/drawing/2014/main" id="{E5F4CD63-AE12-1C99-98F2-4710656085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36" b="35123"/>
          <a:stretch/>
        </p:blipFill>
        <p:spPr bwMode="auto">
          <a:xfrm>
            <a:off x="3079706" y="3940886"/>
            <a:ext cx="4533968"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D2862301-D209-0996-D438-5DA364BE881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A57DC84-D2AE-AC20-6C1C-A11FBB918ED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A45545A1-EE5B-623C-3A92-EE18D96FD8E8}"/>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16 – </a:t>
            </a:r>
            <a:r>
              <a:rPr lang="en-GB" sz="2800" b="1" spc="30" noProof="0" dirty="0">
                <a:solidFill>
                  <a:srgbClr val="333333"/>
                </a:solidFill>
                <a:latin typeface="Arial"/>
                <a:cs typeface="Arial"/>
              </a:rPr>
              <a:t>Stuff</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2E660B61-9C23-D1C3-3093-B83A067B5203}"/>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5C29E060-954B-5C66-6952-732BE435CB0A}"/>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TextBox 4">
            <a:extLst>
              <a:ext uri="{FF2B5EF4-FFF2-40B4-BE49-F238E27FC236}">
                <a16:creationId xmlns:a16="http://schemas.microsoft.com/office/drawing/2014/main" id="{07DA3772-7A07-9086-1D0B-883A9F51FA32}"/>
              </a:ext>
            </a:extLst>
          </p:cNvPr>
          <p:cNvSpPr txBox="1"/>
          <p:nvPr/>
        </p:nvSpPr>
        <p:spPr>
          <a:xfrm>
            <a:off x="3079708" y="7341362"/>
            <a:ext cx="4533968" cy="215444"/>
          </a:xfrm>
          <a:prstGeom prst="rect">
            <a:avLst/>
          </a:prstGeom>
          <a:noFill/>
        </p:spPr>
        <p:txBody>
          <a:bodyPr wrap="square">
            <a:spAutoFit/>
          </a:bodyPr>
          <a:lstStyle/>
          <a:p>
            <a:pPr algn="r"/>
            <a:r>
              <a:rPr lang="en-GB" sz="800" b="0" i="1" noProof="0" dirty="0">
                <a:solidFill>
                  <a:schemeClr val="tx1"/>
                </a:solidFill>
                <a:effectLst/>
                <a:latin typeface="Arial" panose="020B0604020202020204" pitchFamily="34" charset="0"/>
                <a:cs typeface="Arial" panose="020B0604020202020204" pitchFamily="34" charset="0"/>
              </a:rPr>
              <a:t>Art by Christopher Dombres</a:t>
            </a:r>
            <a:r>
              <a:rPr lang="en-GB" sz="800" i="1" noProof="0" dirty="0">
                <a:latin typeface="Arial" panose="020B0604020202020204" pitchFamily="34" charset="0"/>
                <a:cs typeface="Arial" panose="020B0604020202020204" pitchFamily="34" charset="0"/>
              </a:rPr>
              <a:t>.</a:t>
            </a:r>
            <a:endParaRPr lang="en-GB" sz="800" noProof="0" dirty="0"/>
          </a:p>
        </p:txBody>
      </p:sp>
      <p:sp>
        <p:nvSpPr>
          <p:cNvPr id="11" name="Rectangle 10">
            <a:extLst>
              <a:ext uri="{FF2B5EF4-FFF2-40B4-BE49-F238E27FC236}">
                <a16:creationId xmlns:a16="http://schemas.microsoft.com/office/drawing/2014/main" id="{E4063B1E-A556-0C1F-379A-68A200DC6E57}"/>
              </a:ext>
            </a:extLst>
          </p:cNvPr>
          <p:cNvSpPr/>
          <p:nvPr/>
        </p:nvSpPr>
        <p:spPr>
          <a:xfrm>
            <a:off x="3079710" y="394088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345133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DDB1BA7-E40B-9429-0A92-A155A8CBB7B3}"/>
              </a:ext>
            </a:extLst>
          </p:cNvPr>
          <p:cNvSpPr txBox="1"/>
          <p:nvPr/>
        </p:nvSpPr>
        <p:spPr>
          <a:xfrm>
            <a:off x="589583" y="349890"/>
            <a:ext cx="10003389" cy="461665"/>
          </a:xfrm>
          <a:prstGeom prst="rect">
            <a:avLst/>
          </a:prstGeom>
          <a:noFill/>
        </p:spPr>
        <p:txBody>
          <a:bodyPr wrap="square">
            <a:spAutoFit/>
          </a:bodyPr>
          <a:lstStyle/>
          <a:p>
            <a:pPr algn="just"/>
            <a:r>
              <a:rPr lang="en-GB" sz="2400" b="1" noProof="0" dirty="0"/>
              <a:t>Energy conversion and its implications on quality and efficiency</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D2D888B-6F1D-3C58-A5A2-5286BB4928A4}"/>
              </a:ext>
            </a:extLst>
          </p:cNvPr>
          <p:cNvSpPr txBox="1"/>
          <p:nvPr/>
        </p:nvSpPr>
        <p:spPr>
          <a:xfrm>
            <a:off x="589583" y="1462769"/>
            <a:ext cx="9542756" cy="563231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In principle, energy can be converted from one form to another, but this process always involves some losses. For example, when converting the chemical energy from coal into electricity in power stations, the efficiency is typically around 40%. Natural gas power plants are more efficient than coal plants, achieving efficiencies of 50% to 60% using combined cycle systems.</a:t>
            </a:r>
          </a:p>
          <a:p>
            <a:pPr algn="just"/>
            <a:endParaRPr lang="en-GB" sz="2000" noProof="0" dirty="0"/>
          </a:p>
          <a:p>
            <a:pPr algn="just"/>
            <a:r>
              <a:rPr lang="en-GB" sz="2000" noProof="0" dirty="0"/>
              <a:t>In some energy production and consumption summaries, different energy forms are expressed in the same units, with exchange rates applied to account for differences in quality and efficiency, depending on the context and technologies used.</a:t>
            </a:r>
          </a:p>
          <a:p>
            <a:pPr algn="just"/>
            <a:endParaRPr lang="en-GB" sz="2000" noProof="0" dirty="0"/>
          </a:p>
          <a:p>
            <a:pPr algn="just"/>
            <a:r>
              <a:rPr lang="en-GB" sz="2000" noProof="0" dirty="0"/>
              <a:t>The idea is that the value or quality of energy can vary depending on its form and use. For instance, 1 kWh</a:t>
            </a:r>
            <a:r>
              <a:rPr lang="en-GB" sz="2000" baseline="-25000" noProof="0" dirty="0"/>
              <a:t>ch </a:t>
            </a:r>
            <a:r>
              <a:rPr lang="en-GB" sz="2000" noProof="0" dirty="0"/>
              <a:t>may be more valuable than 1 kWh</a:t>
            </a:r>
            <a:r>
              <a:rPr lang="en-GB" sz="2000" baseline="-25000" noProof="0" dirty="0"/>
              <a:t>th</a:t>
            </a:r>
            <a:r>
              <a:rPr lang="en-GB" sz="2000" noProof="0" dirty="0"/>
              <a:t> when used to produce liquid fuels.</a:t>
            </a:r>
          </a:p>
          <a:p>
            <a:pPr algn="just"/>
            <a:endParaRPr lang="en-GB" sz="2000" noProof="0" dirty="0"/>
          </a:p>
          <a:p>
            <a:pPr algn="just"/>
            <a:r>
              <a:rPr lang="en-GB" sz="2000" noProof="0" dirty="0"/>
              <a:t>However, in this class, </a:t>
            </a:r>
            <a:r>
              <a:rPr lang="en-GB" sz="2000" b="1" noProof="0" dirty="0"/>
              <a:t>we use a one-to-one conversion rate </a:t>
            </a:r>
            <a:r>
              <a:rPr lang="en-GB" sz="2000" noProof="0" dirty="0"/>
              <a:t>to maintain a direct and accurate representation of the energy content and its application, avoiding oversimplifications that come from arbitrary multipliers.</a:t>
            </a:r>
          </a:p>
        </p:txBody>
      </p:sp>
      <p:sp>
        <p:nvSpPr>
          <p:cNvPr id="3" name="Slide Number Placeholder 6">
            <a:extLst>
              <a:ext uri="{FF2B5EF4-FFF2-40B4-BE49-F238E27FC236}">
                <a16:creationId xmlns:a16="http://schemas.microsoft.com/office/drawing/2014/main" id="{0743C8A0-B4C5-81BF-0C97-3023DDE6AFF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a:t>
            </a:fld>
            <a:endParaRPr lang="en-GB" spc="80" noProof="0" dirty="0"/>
          </a:p>
        </p:txBody>
      </p:sp>
    </p:spTree>
    <p:extLst>
      <p:ext uri="{BB962C8B-B14F-4D97-AF65-F5344CB8AC3E}">
        <p14:creationId xmlns:p14="http://schemas.microsoft.com/office/powerpoint/2010/main" val="96243957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F087D3A1-1A93-06D0-CEF3-2921D3E75AEF}"/>
              </a:ext>
            </a:extLst>
          </p:cNvPr>
          <p:cNvSpPr txBox="1"/>
          <p:nvPr/>
        </p:nvSpPr>
        <p:spPr>
          <a:xfrm>
            <a:off x="560730" y="358228"/>
            <a:ext cx="9053170" cy="461665"/>
          </a:xfrm>
          <a:prstGeom prst="rect">
            <a:avLst/>
          </a:prstGeom>
          <a:noFill/>
        </p:spPr>
        <p:txBody>
          <a:bodyPr wrap="square">
            <a:spAutoFit/>
          </a:bodyPr>
          <a:lstStyle/>
          <a:p>
            <a:r>
              <a:rPr lang="en-GB" sz="2400" b="1" noProof="0" dirty="0"/>
              <a:t>Raw materials to produce stuff</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F510A0C-B744-0723-D45F-977C44E34206}"/>
              </a:ext>
            </a:extLst>
          </p:cNvPr>
          <p:cNvSpPr txBox="1"/>
          <p:nvPr/>
        </p:nvSpPr>
        <p:spPr>
          <a:xfrm>
            <a:off x="560729" y="2032941"/>
            <a:ext cx="9571610" cy="4478149"/>
          </a:xfrm>
          <a:prstGeom prst="rect">
            <a:avLst/>
          </a:prstGeom>
          <a:noFill/>
        </p:spPr>
        <p:txBody>
          <a:bodyPr wrap="square" lIns="91440" tIns="45720" rIns="91440" bIns="45720" anchor="t">
            <a:spAutoFit/>
          </a:bodyPr>
          <a:lstStyle/>
          <a:p>
            <a:pPr algn="just"/>
            <a:r>
              <a:rPr lang="en-GB" sz="2000" noProof="0" dirty="0"/>
              <a:t>In this chapter, the term </a:t>
            </a:r>
            <a:r>
              <a:rPr lang="en-GB" sz="2000" i="1" noProof="0" dirty="0"/>
              <a:t>“stuff” </a:t>
            </a:r>
            <a:r>
              <a:rPr lang="en-GB" sz="2000" noProof="0" dirty="0"/>
              <a:t>refers to everything we use in our daily lives, whether we own it or not. This includes personal goods, which are items we individually possess and use at home. It also covers public goods or goods used by companies, which refer to objects and infrastructure utilised in workplaces or society at large.</a:t>
            </a:r>
          </a:p>
          <a:p>
            <a:pPr algn="just"/>
            <a:endParaRPr lang="en-GB" sz="2000" noProof="0" dirty="0"/>
          </a:p>
          <a:p>
            <a:pPr algn="just"/>
            <a:r>
              <a:rPr lang="en-GB" sz="2000" noProof="0" dirty="0"/>
              <a:t>All stuff we use comes from </a:t>
            </a:r>
            <a:r>
              <a:rPr lang="en-GB" sz="2000" b="1" noProof="0" dirty="0"/>
              <a:t>raw materials</a:t>
            </a:r>
            <a:r>
              <a:rPr lang="en-GB" sz="2000" noProof="0" dirty="0"/>
              <a:t>. The smartphone in your hand, the clothes you wear, and the car you drive all come from natural resources that have been extracted and transformed to meet our needs.</a:t>
            </a:r>
            <a:endParaRPr lang="en-GB" sz="2000" noProof="0" dirty="0">
              <a:cs typeface="Arial"/>
            </a:endParaRPr>
          </a:p>
          <a:p>
            <a:pPr algn="just"/>
            <a:endParaRPr lang="en-GB" sz="2000" noProof="0" dirty="0"/>
          </a:p>
          <a:p>
            <a:pPr algn="just"/>
            <a:r>
              <a:rPr lang="en-GB" sz="2000" noProof="0" dirty="0"/>
              <a:t>These raw materials include:</a:t>
            </a:r>
          </a:p>
          <a:p>
            <a:pPr algn="just"/>
            <a:endParaRPr lang="en-GB" sz="500" noProof="0" dirty="0"/>
          </a:p>
          <a:p>
            <a:pPr marL="514350" indent="-514350" algn="just">
              <a:buAutoNum type="romanLcParenBoth"/>
            </a:pPr>
            <a:r>
              <a:rPr lang="en-GB" sz="2000" noProof="0" dirty="0"/>
              <a:t>minerals like sand, clay, iron, copper, cobalt and lithium;</a:t>
            </a:r>
          </a:p>
          <a:p>
            <a:pPr marL="514350" indent="-514350" algn="just">
              <a:buAutoNum type="romanLcParenBoth"/>
            </a:pPr>
            <a:r>
              <a:rPr lang="en-GB" sz="2000" noProof="0" dirty="0"/>
              <a:t>fossil fuels such as oil, coal, and natural gas;</a:t>
            </a:r>
          </a:p>
          <a:p>
            <a:pPr marL="514350" indent="-514350" algn="just">
              <a:buAutoNum type="romanLcParenBoth"/>
            </a:pPr>
            <a:r>
              <a:rPr lang="en-GB" sz="2000" noProof="0" dirty="0"/>
              <a:t>organic resources like cotton, corn, and wood.</a:t>
            </a:r>
            <a:endParaRPr lang="en-GB" sz="2000" noProof="0" dirty="0">
              <a:highlight>
                <a:srgbClr val="FFFF00"/>
              </a:highlight>
            </a:endParaRPr>
          </a:p>
        </p:txBody>
      </p:sp>
      <p:sp>
        <p:nvSpPr>
          <p:cNvPr id="7" name="Slide Number Placeholder 6">
            <a:extLst>
              <a:ext uri="{FF2B5EF4-FFF2-40B4-BE49-F238E27FC236}">
                <a16:creationId xmlns:a16="http://schemas.microsoft.com/office/drawing/2014/main" id="{F9CFDC6D-C259-8D40-A4DE-FC58337F8FD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250</a:t>
            </a:fld>
            <a:endParaRPr lang="en-GB" spc="80" noProof="0" dirty="0"/>
          </a:p>
        </p:txBody>
      </p:sp>
    </p:spTree>
    <p:extLst>
      <p:ext uri="{BB962C8B-B14F-4D97-AF65-F5344CB8AC3E}">
        <p14:creationId xmlns:p14="http://schemas.microsoft.com/office/powerpoint/2010/main" val="158778066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4842226-B930-1205-7775-D7A44169153C}"/>
              </a:ext>
            </a:extLst>
          </p:cNvPr>
          <p:cNvSpPr txBox="1"/>
          <p:nvPr/>
        </p:nvSpPr>
        <p:spPr>
          <a:xfrm>
            <a:off x="526037" y="1182363"/>
            <a:ext cx="9606302" cy="6093976"/>
          </a:xfrm>
          <a:prstGeom prst="rect">
            <a:avLst/>
          </a:prstGeom>
          <a:noFill/>
        </p:spPr>
        <p:txBody>
          <a:bodyPr wrap="square">
            <a:spAutoFit/>
          </a:bodyPr>
          <a:lstStyle/>
          <a:p>
            <a:pPr algn="just"/>
            <a:r>
              <a:rPr lang="en-GB" sz="2000" noProof="0" dirty="0">
                <a:effectLst/>
                <a:latin typeface="+mj-lt"/>
              </a:rPr>
              <a:t>There are four main phases in the lifecycle of stuff, each associated with energy consumption. </a:t>
            </a:r>
          </a:p>
          <a:p>
            <a:pPr algn="just"/>
            <a:endParaRPr lang="en-GB" sz="2000" noProof="0" dirty="0">
              <a:effectLst/>
              <a:latin typeface="+mj-lt"/>
            </a:endParaRPr>
          </a:p>
          <a:p>
            <a:pPr algn="just"/>
            <a:r>
              <a:rPr lang="en-GB" sz="2000" b="1" noProof="0" dirty="0">
                <a:latin typeface="+mj-lt"/>
              </a:rPr>
              <a:t>Phase R – Raw materials:</a:t>
            </a:r>
          </a:p>
          <a:p>
            <a:pPr algn="just"/>
            <a:endParaRPr lang="en-GB" sz="500" noProof="0" dirty="0">
              <a:latin typeface="+mj-lt"/>
            </a:endParaRPr>
          </a:p>
          <a:p>
            <a:pPr algn="just"/>
            <a:r>
              <a:rPr lang="en-GB" sz="2000" noProof="0" dirty="0"/>
              <a:t>The first phase begins with the extraction and processing of raw materials. This includes:</a:t>
            </a:r>
          </a:p>
          <a:p>
            <a:pPr algn="just"/>
            <a:endParaRPr lang="en-GB" sz="1000" noProof="0" dirty="0">
              <a:latin typeface="+mj-lt"/>
            </a:endParaRPr>
          </a:p>
          <a:p>
            <a:pPr marL="514350" indent="-514350" algn="just">
              <a:buAutoNum type="romanLcParenBoth"/>
            </a:pPr>
            <a:r>
              <a:rPr lang="en-GB" sz="2000" noProof="0" dirty="0">
                <a:latin typeface="+mj-lt"/>
              </a:rPr>
              <a:t>mining minerals like iron for steel and lithium for batteries;</a:t>
            </a:r>
          </a:p>
          <a:p>
            <a:pPr marL="514350" indent="-514350" algn="just">
              <a:buFontTx/>
              <a:buAutoNum type="romanLcParenBoth"/>
            </a:pPr>
            <a:r>
              <a:rPr lang="en-GB" sz="2000" noProof="0" dirty="0">
                <a:latin typeface="+mj-lt"/>
              </a:rPr>
              <a:t>drilling for oil and gas, which are refined into gasoline, plastics, etc.;</a:t>
            </a:r>
          </a:p>
          <a:p>
            <a:pPr marL="514350" indent="-514350" algn="just">
              <a:buAutoNum type="romanLcParenBoth"/>
            </a:pPr>
            <a:r>
              <a:rPr lang="en-GB" sz="2000" noProof="0" dirty="0">
                <a:latin typeface="+mj-lt"/>
              </a:rPr>
              <a:t>harvesting crops such as cotton for clothing and corn for biofuels;</a:t>
            </a:r>
          </a:p>
          <a:p>
            <a:pPr marL="514350" indent="-514350" algn="just">
              <a:buAutoNum type="romanLcParenBoth"/>
            </a:pPr>
            <a:r>
              <a:rPr lang="en-GB" sz="2000" noProof="0" dirty="0">
                <a:latin typeface="+mj-lt"/>
              </a:rPr>
              <a:t>cutting and processing wood to create lumber for construction, furniture, etc.</a:t>
            </a:r>
          </a:p>
          <a:p>
            <a:pPr marL="285750" indent="-285750" algn="just">
              <a:buFont typeface="Arial" panose="020B0604020202020204" pitchFamily="34" charset="0"/>
              <a:buChar char="•"/>
            </a:pPr>
            <a:endParaRPr lang="en-GB" sz="1000" noProof="0" dirty="0">
              <a:latin typeface="+mj-lt"/>
            </a:endParaRPr>
          </a:p>
          <a:p>
            <a:pPr algn="just"/>
            <a:r>
              <a:rPr lang="en-GB" sz="2000" noProof="0" dirty="0">
                <a:latin typeface="+mj-lt"/>
              </a:rPr>
              <a:t>Raw materials must then go through processes such as melting, purifying, refining, and transporting before they become basic components (steel, plastic, paper, ceramic, glass, fibbers, etc.).</a:t>
            </a:r>
          </a:p>
          <a:p>
            <a:pPr algn="just"/>
            <a:endParaRPr lang="en-GB" sz="2000" noProof="0" dirty="0">
              <a:effectLst/>
              <a:latin typeface="+mj-lt"/>
            </a:endParaRPr>
          </a:p>
          <a:p>
            <a:pPr algn="just"/>
            <a:r>
              <a:rPr lang="en-GB" sz="2000" b="1" noProof="0" dirty="0"/>
              <a:t>Phase P – Production:</a:t>
            </a:r>
          </a:p>
          <a:p>
            <a:pPr algn="just"/>
            <a:endParaRPr lang="en-GB" sz="500" b="1" noProof="0" dirty="0"/>
          </a:p>
          <a:p>
            <a:pPr algn="just"/>
            <a:r>
              <a:rPr lang="en-GB" sz="2000" noProof="0" dirty="0"/>
              <a:t>In the second phase, basic components are further transformed into finished products ready for distribution and use. This phase requires energy for molding, shaping, refining, assembling, and powering machinery and lighting.</a:t>
            </a:r>
            <a:endParaRPr lang="en-GB" sz="2000" noProof="0" dirty="0">
              <a:effectLst/>
              <a:latin typeface="Segoe UI" panose="020B0502040204020203" pitchFamily="34" charset="0"/>
            </a:endParaRPr>
          </a:p>
        </p:txBody>
      </p:sp>
      <p:sp>
        <p:nvSpPr>
          <p:cNvPr id="8" name="TextBox 19">
            <a:extLst>
              <a:ext uri="{FF2B5EF4-FFF2-40B4-BE49-F238E27FC236}">
                <a16:creationId xmlns:a16="http://schemas.microsoft.com/office/drawing/2014/main" id="{CC76CE20-C715-6F38-921E-B83BEA7FD170}"/>
              </a:ext>
            </a:extLst>
          </p:cNvPr>
          <p:cNvSpPr txBox="1"/>
          <p:nvPr/>
        </p:nvSpPr>
        <p:spPr>
          <a:xfrm>
            <a:off x="560730" y="358228"/>
            <a:ext cx="9053170" cy="461665"/>
          </a:xfrm>
          <a:prstGeom prst="rect">
            <a:avLst/>
          </a:prstGeom>
          <a:noFill/>
        </p:spPr>
        <p:txBody>
          <a:bodyPr wrap="square">
            <a:spAutoFit/>
          </a:bodyPr>
          <a:lstStyle/>
          <a:p>
            <a:r>
              <a:rPr lang="en-GB" sz="2400" b="1" noProof="0" dirty="0"/>
              <a:t>Phases of the lifecycle of stuff (1/2)</a:t>
            </a:r>
            <a:endParaRPr lang="en-GB" sz="2400" b="1" noProof="0" dirty="0">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558FA3A3-BB9E-4D38-D5FB-4B83CCD6572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251</a:t>
            </a:fld>
            <a:endParaRPr lang="en-GB" spc="80" noProof="0" dirty="0"/>
          </a:p>
        </p:txBody>
      </p:sp>
    </p:spTree>
    <p:extLst>
      <p:ext uri="{BB962C8B-B14F-4D97-AF65-F5344CB8AC3E}">
        <p14:creationId xmlns:p14="http://schemas.microsoft.com/office/powerpoint/2010/main" val="350742251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A501B06-BCEF-5B58-758F-0EDAAD985D8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252</a:t>
            </a:fld>
            <a:endParaRPr lang="en-GB" spc="80" noProof="0" dirty="0"/>
          </a:p>
        </p:txBody>
      </p:sp>
      <p:sp>
        <p:nvSpPr>
          <p:cNvPr id="6" name="TextBox 19">
            <a:extLst>
              <a:ext uri="{FF2B5EF4-FFF2-40B4-BE49-F238E27FC236}">
                <a16:creationId xmlns:a16="http://schemas.microsoft.com/office/drawing/2014/main" id="{6178CDAD-AA72-8EA5-5D76-874354C796BC}"/>
              </a:ext>
            </a:extLst>
          </p:cNvPr>
          <p:cNvSpPr txBox="1"/>
          <p:nvPr/>
        </p:nvSpPr>
        <p:spPr>
          <a:xfrm>
            <a:off x="560730" y="358228"/>
            <a:ext cx="9053170" cy="461665"/>
          </a:xfrm>
          <a:prstGeom prst="rect">
            <a:avLst/>
          </a:prstGeom>
          <a:noFill/>
        </p:spPr>
        <p:txBody>
          <a:bodyPr wrap="square">
            <a:spAutoFit/>
          </a:bodyPr>
          <a:lstStyle/>
          <a:p>
            <a:r>
              <a:rPr lang="en-GB" sz="2400" b="1" noProof="0" dirty="0"/>
              <a:t>Phases of the lifecycle of stuff (2/2)</a:t>
            </a:r>
            <a:endParaRPr lang="en-GB" sz="2400" b="1"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8A71FA0-09A5-1759-E876-CEC1CC2FADB0}"/>
              </a:ext>
            </a:extLst>
          </p:cNvPr>
          <p:cNvSpPr txBox="1"/>
          <p:nvPr/>
        </p:nvSpPr>
        <p:spPr>
          <a:xfrm>
            <a:off x="560730" y="1034074"/>
            <a:ext cx="9571609" cy="3323987"/>
          </a:xfrm>
          <a:prstGeom prst="rect">
            <a:avLst/>
          </a:prstGeom>
          <a:noFill/>
        </p:spPr>
        <p:txBody>
          <a:bodyPr wrap="square">
            <a:spAutoFit/>
          </a:bodyPr>
          <a:lstStyle/>
          <a:p>
            <a:pPr algn="just"/>
            <a:r>
              <a:rPr lang="en-GB" sz="2000" b="1" noProof="0" dirty="0"/>
              <a:t>Phase</a:t>
            </a:r>
            <a:r>
              <a:rPr lang="en-GB" sz="2000" noProof="0" dirty="0"/>
              <a:t> </a:t>
            </a:r>
            <a:r>
              <a:rPr lang="en-GB" sz="2000" b="1" noProof="0" dirty="0"/>
              <a:t>U – Use:</a:t>
            </a:r>
          </a:p>
          <a:p>
            <a:pPr algn="just"/>
            <a:endParaRPr lang="en-GB" sz="500" b="1" noProof="0" dirty="0"/>
          </a:p>
          <a:p>
            <a:pPr algn="just"/>
            <a:r>
              <a:rPr lang="en-GB" sz="2000" noProof="0" dirty="0"/>
              <a:t>The third phase refers to the energy consumed during a product's usage phase throughout its lifespan; it includes the energy required when the finished product is in operation and actively used by consumers. This is what we analysed in previous chapters, covering the energy consumption of cars, planes, heating and cooling systems, lighting devices, and appliances.</a:t>
            </a:r>
            <a:endParaRPr lang="en-GB" sz="2000" noProof="0" dirty="0">
              <a:cs typeface="Arial"/>
            </a:endParaRPr>
          </a:p>
          <a:p>
            <a:pPr marL="514350" indent="-514350" algn="just">
              <a:buAutoNum type="romanLcParenBoth"/>
            </a:pPr>
            <a:endParaRPr lang="en-GB" sz="2000" noProof="0" dirty="0"/>
          </a:p>
          <a:p>
            <a:pPr algn="just"/>
            <a:r>
              <a:rPr lang="en-GB" sz="2000" b="1" noProof="0" dirty="0"/>
              <a:t>Phase</a:t>
            </a:r>
            <a:r>
              <a:rPr lang="en-GB" sz="2000" noProof="0" dirty="0"/>
              <a:t> </a:t>
            </a:r>
            <a:r>
              <a:rPr lang="en-GB" sz="2000" b="1" noProof="0" dirty="0"/>
              <a:t>E – End-of-life:</a:t>
            </a:r>
          </a:p>
          <a:p>
            <a:pPr algn="just"/>
            <a:endParaRPr lang="en-GB" sz="500" b="1" noProof="0" dirty="0"/>
          </a:p>
          <a:p>
            <a:pPr algn="just"/>
            <a:r>
              <a:rPr lang="en-GB" sz="2000" noProof="0" dirty="0"/>
              <a:t>The fourth and final phase of the lifecycle of stuff covers the energy required for disposal, recycling, and pollution cleanup. </a:t>
            </a:r>
            <a:endParaRPr lang="en-GB" sz="2000" noProof="0" dirty="0">
              <a:cs typeface="Arial"/>
            </a:endParaRPr>
          </a:p>
        </p:txBody>
      </p:sp>
      <p:grpSp>
        <p:nvGrpSpPr>
          <p:cNvPr id="51" name="Groupe 50">
            <a:extLst>
              <a:ext uri="{FF2B5EF4-FFF2-40B4-BE49-F238E27FC236}">
                <a16:creationId xmlns:a16="http://schemas.microsoft.com/office/drawing/2014/main" id="{52F460C9-B219-E98A-15BB-4297568C6C83}"/>
              </a:ext>
            </a:extLst>
          </p:cNvPr>
          <p:cNvGrpSpPr/>
          <p:nvPr/>
        </p:nvGrpSpPr>
        <p:grpSpPr>
          <a:xfrm>
            <a:off x="572305" y="4641691"/>
            <a:ext cx="9486095" cy="2604060"/>
            <a:chOff x="560730" y="4699566"/>
            <a:chExt cx="9486095" cy="2604060"/>
          </a:xfrm>
        </p:grpSpPr>
        <p:grpSp>
          <p:nvGrpSpPr>
            <p:cNvPr id="16" name="Groupe 15">
              <a:extLst>
                <a:ext uri="{FF2B5EF4-FFF2-40B4-BE49-F238E27FC236}">
                  <a16:creationId xmlns:a16="http://schemas.microsoft.com/office/drawing/2014/main" id="{7E61E848-D120-CCC6-CC78-7398243C6865}"/>
                </a:ext>
              </a:extLst>
            </p:cNvPr>
            <p:cNvGrpSpPr/>
            <p:nvPr/>
          </p:nvGrpSpPr>
          <p:grpSpPr>
            <a:xfrm>
              <a:off x="1201644" y="5480102"/>
              <a:ext cx="8412253" cy="1517025"/>
              <a:chOff x="601526" y="5679412"/>
              <a:chExt cx="7688277" cy="1386470"/>
            </a:xfrm>
          </p:grpSpPr>
          <p:pic>
            <p:nvPicPr>
              <p:cNvPr id="2" name="Picture 2" descr="figure 2">
                <a:extLst>
                  <a:ext uri="{FF2B5EF4-FFF2-40B4-BE49-F238E27FC236}">
                    <a16:creationId xmlns:a16="http://schemas.microsoft.com/office/drawing/2014/main" id="{9BE431CB-4B01-78F6-0DFA-AD62C0755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24" t="-29" r="39913" b="86437"/>
              <a:stretch/>
            </p:blipFill>
            <p:spPr bwMode="auto">
              <a:xfrm>
                <a:off x="2279657" y="5941447"/>
                <a:ext cx="907841" cy="700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ure 2">
                <a:extLst>
                  <a:ext uri="{FF2B5EF4-FFF2-40B4-BE49-F238E27FC236}">
                    <a16:creationId xmlns:a16="http://schemas.microsoft.com/office/drawing/2014/main" id="{8395739D-C7AC-106D-67E9-E29F784593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09" t="22651" r="19776" b="64179"/>
              <a:stretch/>
            </p:blipFill>
            <p:spPr bwMode="auto">
              <a:xfrm>
                <a:off x="3353015" y="6171028"/>
                <a:ext cx="752354" cy="45979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B7B5072F-A131-3559-FA3A-E68E3CFE7289}"/>
                  </a:ext>
                </a:extLst>
              </p:cNvPr>
              <p:cNvPicPr>
                <a:picLocks noChangeAspect="1"/>
              </p:cNvPicPr>
              <p:nvPr/>
            </p:nvPicPr>
            <p:blipFill>
              <a:blip r:embed="rId3"/>
              <a:stretch>
                <a:fillRect/>
              </a:stretch>
            </p:blipFill>
            <p:spPr>
              <a:xfrm>
                <a:off x="4384007" y="5891530"/>
                <a:ext cx="717630" cy="750250"/>
              </a:xfrm>
              <a:prstGeom prst="rect">
                <a:avLst/>
              </a:prstGeom>
            </p:spPr>
          </p:pic>
          <p:pic>
            <p:nvPicPr>
              <p:cNvPr id="12" name="Picture 2" descr="figure 2">
                <a:extLst>
                  <a:ext uri="{FF2B5EF4-FFF2-40B4-BE49-F238E27FC236}">
                    <a16:creationId xmlns:a16="http://schemas.microsoft.com/office/drawing/2014/main" id="{D830F23E-C066-4CA9-89EA-E489CF57C6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84" t="61427" r="44010" b="22965"/>
              <a:stretch/>
            </p:blipFill>
            <p:spPr bwMode="auto">
              <a:xfrm>
                <a:off x="5938488" y="5827301"/>
                <a:ext cx="717631" cy="8555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gure 2">
                <a:extLst>
                  <a:ext uri="{FF2B5EF4-FFF2-40B4-BE49-F238E27FC236}">
                    <a16:creationId xmlns:a16="http://schemas.microsoft.com/office/drawing/2014/main" id="{AAA0BE20-F315-8060-791A-D6B5C2B0B3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8" t="39006" r="80433" b="47825"/>
              <a:stretch/>
            </p:blipFill>
            <p:spPr bwMode="auto">
              <a:xfrm>
                <a:off x="7456425" y="5679412"/>
                <a:ext cx="833378" cy="625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gure 2">
                <a:extLst>
                  <a:ext uri="{FF2B5EF4-FFF2-40B4-BE49-F238E27FC236}">
                    <a16:creationId xmlns:a16="http://schemas.microsoft.com/office/drawing/2014/main" id="{9CDD0391-0811-8E39-B912-47828DD3D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49" t="22910" r="61893" b="64165"/>
              <a:stretch/>
            </p:blipFill>
            <p:spPr bwMode="auto">
              <a:xfrm>
                <a:off x="7497348" y="6452424"/>
                <a:ext cx="652802" cy="6134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gure 2">
                <a:extLst>
                  <a:ext uri="{FF2B5EF4-FFF2-40B4-BE49-F238E27FC236}">
                    <a16:creationId xmlns:a16="http://schemas.microsoft.com/office/drawing/2014/main" id="{A7824F34-D4BC-9C25-FD72-C0CA7C2AD7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68" t="20959" r="75361" b="66116"/>
              <a:stretch/>
            </p:blipFill>
            <p:spPr bwMode="auto">
              <a:xfrm>
                <a:off x="601526" y="5941447"/>
                <a:ext cx="980215" cy="7003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a:extLst>
                <a:ext uri="{FF2B5EF4-FFF2-40B4-BE49-F238E27FC236}">
                  <a16:creationId xmlns:a16="http://schemas.microsoft.com/office/drawing/2014/main" id="{749B196F-F520-3092-70FC-23C26097F4F2}"/>
                </a:ext>
              </a:extLst>
            </p:cNvPr>
            <p:cNvSpPr txBox="1"/>
            <p:nvPr/>
          </p:nvSpPr>
          <p:spPr>
            <a:xfrm>
              <a:off x="560730" y="4918687"/>
              <a:ext cx="2354350" cy="461665"/>
            </a:xfrm>
            <a:prstGeom prst="rect">
              <a:avLst/>
            </a:prstGeom>
            <a:noFill/>
          </p:spPr>
          <p:txBody>
            <a:bodyPr wrap="square" rtlCol="0">
              <a:spAutoFit/>
            </a:bodyPr>
            <a:lstStyle/>
            <a:p>
              <a:pPr algn="ctr"/>
              <a:r>
                <a:rPr lang="en-GB" sz="1200" b="1" noProof="0" dirty="0"/>
                <a:t>Phase R</a:t>
              </a:r>
              <a:r>
                <a:rPr lang="en-GB" sz="1200" noProof="0" dirty="0"/>
                <a:t>: Raw material extraction and processing</a:t>
              </a:r>
            </a:p>
          </p:txBody>
        </p:sp>
        <p:sp>
          <p:nvSpPr>
            <p:cNvPr id="18" name="ZoneTexte 17">
              <a:extLst>
                <a:ext uri="{FF2B5EF4-FFF2-40B4-BE49-F238E27FC236}">
                  <a16:creationId xmlns:a16="http://schemas.microsoft.com/office/drawing/2014/main" id="{10453CF8-353D-D56E-E501-28F2C752D00D}"/>
                </a:ext>
              </a:extLst>
            </p:cNvPr>
            <p:cNvSpPr txBox="1"/>
            <p:nvPr/>
          </p:nvSpPr>
          <p:spPr>
            <a:xfrm>
              <a:off x="3446658" y="4912367"/>
              <a:ext cx="2354350" cy="461665"/>
            </a:xfrm>
            <a:prstGeom prst="rect">
              <a:avLst/>
            </a:prstGeom>
            <a:noFill/>
          </p:spPr>
          <p:txBody>
            <a:bodyPr wrap="square" rtlCol="0">
              <a:spAutoFit/>
            </a:bodyPr>
            <a:lstStyle/>
            <a:p>
              <a:pPr algn="ctr"/>
              <a:r>
                <a:rPr lang="en-GB" sz="1200" b="1" noProof="0" dirty="0"/>
                <a:t>Phase P</a:t>
              </a:r>
              <a:r>
                <a:rPr lang="en-GB" sz="1200" noProof="0" dirty="0"/>
                <a:t>: Manufacturing, transportation and installation</a:t>
              </a:r>
            </a:p>
          </p:txBody>
        </p:sp>
        <p:sp>
          <p:nvSpPr>
            <p:cNvPr id="19" name="ZoneTexte 18">
              <a:extLst>
                <a:ext uri="{FF2B5EF4-FFF2-40B4-BE49-F238E27FC236}">
                  <a16:creationId xmlns:a16="http://schemas.microsoft.com/office/drawing/2014/main" id="{21287C1B-4F10-C049-86F2-B2AD2A84BA6D}"/>
                </a:ext>
              </a:extLst>
            </p:cNvPr>
            <p:cNvSpPr txBox="1"/>
            <p:nvPr/>
          </p:nvSpPr>
          <p:spPr>
            <a:xfrm>
              <a:off x="6514141" y="4912368"/>
              <a:ext cx="1747752" cy="461665"/>
            </a:xfrm>
            <a:prstGeom prst="rect">
              <a:avLst/>
            </a:prstGeom>
            <a:noFill/>
          </p:spPr>
          <p:txBody>
            <a:bodyPr wrap="square" rtlCol="0">
              <a:spAutoFit/>
            </a:bodyPr>
            <a:lstStyle/>
            <a:p>
              <a:pPr algn="ctr"/>
              <a:r>
                <a:rPr lang="en-GB" sz="1200" b="1" noProof="0" dirty="0"/>
                <a:t>Phase U</a:t>
              </a:r>
              <a:r>
                <a:rPr lang="en-GB" sz="1200" noProof="0" dirty="0"/>
                <a:t>: Operation and maintenance</a:t>
              </a:r>
            </a:p>
          </p:txBody>
        </p:sp>
        <p:sp>
          <p:nvSpPr>
            <p:cNvPr id="20" name="ZoneTexte 19">
              <a:extLst>
                <a:ext uri="{FF2B5EF4-FFF2-40B4-BE49-F238E27FC236}">
                  <a16:creationId xmlns:a16="http://schemas.microsoft.com/office/drawing/2014/main" id="{D8E95276-F4A1-F0B5-4EF5-381A3E10654B}"/>
                </a:ext>
              </a:extLst>
            </p:cNvPr>
            <p:cNvSpPr txBox="1"/>
            <p:nvPr/>
          </p:nvSpPr>
          <p:spPr>
            <a:xfrm>
              <a:off x="8383743" y="4912369"/>
              <a:ext cx="1548462" cy="461665"/>
            </a:xfrm>
            <a:prstGeom prst="rect">
              <a:avLst/>
            </a:prstGeom>
            <a:noFill/>
          </p:spPr>
          <p:txBody>
            <a:bodyPr wrap="square" rtlCol="0">
              <a:spAutoFit/>
            </a:bodyPr>
            <a:lstStyle/>
            <a:p>
              <a:pPr algn="ctr"/>
              <a:r>
                <a:rPr lang="en-GB" sz="1200" b="1" noProof="0" dirty="0"/>
                <a:t>Phase E</a:t>
              </a:r>
              <a:r>
                <a:rPr lang="en-GB" sz="1200" noProof="0" dirty="0"/>
                <a:t>: Landfill and Recycling</a:t>
              </a:r>
            </a:p>
          </p:txBody>
        </p:sp>
        <p:cxnSp>
          <p:nvCxnSpPr>
            <p:cNvPr id="22" name="Connecteur droit avec flèche 21">
              <a:extLst>
                <a:ext uri="{FF2B5EF4-FFF2-40B4-BE49-F238E27FC236}">
                  <a16:creationId xmlns:a16="http://schemas.microsoft.com/office/drawing/2014/main" id="{77BE1F0B-68A1-9654-3673-A04C35B5301E}"/>
                </a:ext>
              </a:extLst>
            </p:cNvPr>
            <p:cNvCxnSpPr>
              <a:cxnSpLocks/>
            </p:cNvCxnSpPr>
            <p:nvPr/>
          </p:nvCxnSpPr>
          <p:spPr>
            <a:xfrm>
              <a:off x="2274164" y="6269576"/>
              <a:ext cx="615198" cy="0"/>
            </a:xfrm>
            <a:prstGeom prst="straightConnector1">
              <a:avLst/>
            </a:prstGeom>
            <a:ln w="57150">
              <a:solidFill>
                <a:srgbClr val="1276BD"/>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a:extLst>
                <a:ext uri="{FF2B5EF4-FFF2-40B4-BE49-F238E27FC236}">
                  <a16:creationId xmlns:a16="http://schemas.microsoft.com/office/drawing/2014/main" id="{EF225E90-C0B7-5DCA-DD54-258E9F30C5B0}"/>
                </a:ext>
              </a:extLst>
            </p:cNvPr>
            <p:cNvCxnSpPr>
              <a:cxnSpLocks/>
            </p:cNvCxnSpPr>
            <p:nvPr/>
          </p:nvCxnSpPr>
          <p:spPr>
            <a:xfrm>
              <a:off x="6194967" y="6269576"/>
              <a:ext cx="615198" cy="0"/>
            </a:xfrm>
            <a:prstGeom prst="straightConnector1">
              <a:avLst/>
            </a:prstGeom>
            <a:ln w="57150">
              <a:solidFill>
                <a:srgbClr val="1276BD"/>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necteur droit avec flèche 24">
              <a:extLst>
                <a:ext uri="{FF2B5EF4-FFF2-40B4-BE49-F238E27FC236}">
                  <a16:creationId xmlns:a16="http://schemas.microsoft.com/office/drawing/2014/main" id="{ECB2F2B5-2A49-323E-25D0-097CDD149679}"/>
                </a:ext>
              </a:extLst>
            </p:cNvPr>
            <p:cNvCxnSpPr>
              <a:cxnSpLocks/>
            </p:cNvCxnSpPr>
            <p:nvPr/>
          </p:nvCxnSpPr>
          <p:spPr>
            <a:xfrm flipV="1">
              <a:off x="7946881" y="5928886"/>
              <a:ext cx="687834" cy="131025"/>
            </a:xfrm>
            <a:prstGeom prst="straightConnector1">
              <a:avLst/>
            </a:prstGeom>
            <a:ln w="57150">
              <a:solidFill>
                <a:srgbClr val="1276BD"/>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0CA88810-C414-6757-655E-FFC5E71E7D09}"/>
                </a:ext>
              </a:extLst>
            </p:cNvPr>
            <p:cNvCxnSpPr>
              <a:cxnSpLocks/>
            </p:cNvCxnSpPr>
            <p:nvPr/>
          </p:nvCxnSpPr>
          <p:spPr>
            <a:xfrm>
              <a:off x="7938487" y="6343669"/>
              <a:ext cx="696228" cy="189441"/>
            </a:xfrm>
            <a:prstGeom prst="straightConnector1">
              <a:avLst/>
            </a:prstGeom>
            <a:ln w="57150">
              <a:solidFill>
                <a:srgbClr val="1276BD"/>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eur : en angle 33">
              <a:extLst>
                <a:ext uri="{FF2B5EF4-FFF2-40B4-BE49-F238E27FC236}">
                  <a16:creationId xmlns:a16="http://schemas.microsoft.com/office/drawing/2014/main" id="{FF648FB1-72E8-FECE-F686-1419AA9F3290}"/>
                </a:ext>
              </a:extLst>
            </p:cNvPr>
            <p:cNvCxnSpPr>
              <a:cxnSpLocks/>
            </p:cNvCxnSpPr>
            <p:nvPr/>
          </p:nvCxnSpPr>
          <p:spPr>
            <a:xfrm rot="10800000">
              <a:off x="1715662" y="6624948"/>
              <a:ext cx="6919053" cy="253227"/>
            </a:xfrm>
            <a:prstGeom prst="bentConnector3">
              <a:avLst>
                <a:gd name="adj1" fmla="val 100019"/>
              </a:avLst>
            </a:prstGeom>
            <a:ln w="57150">
              <a:solidFill>
                <a:srgbClr val="1276BD"/>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C4E889FC-7906-10E0-DA85-AFDE32873B69}"/>
                </a:ext>
              </a:extLst>
            </p:cNvPr>
            <p:cNvSpPr/>
            <p:nvPr/>
          </p:nvSpPr>
          <p:spPr>
            <a:xfrm>
              <a:off x="659757" y="4699566"/>
              <a:ext cx="9387068" cy="260406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2" name="ZoneTexte 51">
            <a:extLst>
              <a:ext uri="{FF2B5EF4-FFF2-40B4-BE49-F238E27FC236}">
                <a16:creationId xmlns:a16="http://schemas.microsoft.com/office/drawing/2014/main" id="{D4ABAAF9-0092-87F7-41FB-47566B563E6F}"/>
              </a:ext>
            </a:extLst>
          </p:cNvPr>
          <p:cNvSpPr txBox="1"/>
          <p:nvPr/>
        </p:nvSpPr>
        <p:spPr>
          <a:xfrm>
            <a:off x="1704061" y="7311826"/>
            <a:ext cx="7284946" cy="307777"/>
          </a:xfrm>
          <a:prstGeom prst="rect">
            <a:avLst/>
          </a:prstGeom>
          <a:noFill/>
        </p:spPr>
        <p:txBody>
          <a:bodyPr wrap="square" rtlCol="0">
            <a:spAutoFit/>
          </a:bodyPr>
          <a:lstStyle/>
          <a:p>
            <a:pPr algn="ctr"/>
            <a:r>
              <a:rPr lang="en-GB" sz="1400" i="1" noProof="0" dirty="0"/>
              <a:t>Phases of the lifecycle of a wind turbine.</a:t>
            </a:r>
          </a:p>
        </p:txBody>
      </p:sp>
    </p:spTree>
    <p:extLst>
      <p:ext uri="{BB962C8B-B14F-4D97-AF65-F5344CB8AC3E}">
        <p14:creationId xmlns:p14="http://schemas.microsoft.com/office/powerpoint/2010/main" val="326312342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9">
            <a:extLst>
              <a:ext uri="{FF2B5EF4-FFF2-40B4-BE49-F238E27FC236}">
                <a16:creationId xmlns:a16="http://schemas.microsoft.com/office/drawing/2014/main" id="{E489B7D6-12D0-0A63-8A1A-6515A8917486}"/>
              </a:ext>
            </a:extLst>
          </p:cNvPr>
          <p:cNvSpPr txBox="1"/>
          <p:nvPr/>
        </p:nvSpPr>
        <p:spPr>
          <a:xfrm>
            <a:off x="560730" y="358228"/>
            <a:ext cx="9053170" cy="461665"/>
          </a:xfrm>
          <a:prstGeom prst="rect">
            <a:avLst/>
          </a:prstGeom>
          <a:noFill/>
        </p:spPr>
        <p:txBody>
          <a:bodyPr wrap="square">
            <a:spAutoFit/>
          </a:bodyPr>
          <a:lstStyle/>
          <a:p>
            <a:r>
              <a:rPr lang="en-GB" sz="2400" b="1" noProof="0" dirty="0"/>
              <a:t>Embodied energy of stuff</a:t>
            </a:r>
            <a:endParaRPr lang="en-GB" sz="2400" b="1" noProof="0" dirty="0">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3C8C33BA-19B7-3A94-F38C-C9BB5E8D87E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253</a:t>
            </a:fld>
            <a:endParaRPr lang="en-GB" spc="80" noProof="0" dirty="0"/>
          </a:p>
        </p:txBody>
      </p:sp>
      <p:sp>
        <p:nvSpPr>
          <p:cNvPr id="12" name="ZoneTexte 11">
            <a:extLst>
              <a:ext uri="{FF2B5EF4-FFF2-40B4-BE49-F238E27FC236}">
                <a16:creationId xmlns:a16="http://schemas.microsoft.com/office/drawing/2014/main" id="{1BDC490C-28A5-1F00-3523-EB3198923942}"/>
              </a:ext>
            </a:extLst>
          </p:cNvPr>
          <p:cNvSpPr txBox="1"/>
          <p:nvPr/>
        </p:nvSpPr>
        <p:spPr>
          <a:xfrm>
            <a:off x="560728" y="1011121"/>
            <a:ext cx="9571609" cy="1785104"/>
          </a:xfrm>
          <a:prstGeom prst="rect">
            <a:avLst/>
          </a:prstGeom>
          <a:noFill/>
        </p:spPr>
        <p:txBody>
          <a:bodyPr wrap="square" lIns="91440" tIns="45720" rIns="91440" bIns="45720" anchor="t">
            <a:spAutoFit/>
          </a:bodyPr>
          <a:lstStyle/>
          <a:p>
            <a:pPr algn="just"/>
            <a:r>
              <a:rPr lang="en-GB" sz="2000" noProof="0" dirty="0"/>
              <a:t>We will estimate the total embodied energy of various stuff to create a daily per-person assessment. </a:t>
            </a:r>
            <a:r>
              <a:rPr lang="en-GB" sz="2000" b="1" noProof="0" dirty="0"/>
              <a:t>Embodied energy</a:t>
            </a:r>
            <a:r>
              <a:rPr lang="en-GB" sz="2000" noProof="0" dirty="0"/>
              <a:t> refers to the primary energy consumed to produce an item before it is used (during phases R and P).*</a:t>
            </a:r>
          </a:p>
          <a:p>
            <a:pPr algn="just"/>
            <a:endParaRPr lang="en-GB" sz="1000" noProof="0" dirty="0"/>
          </a:p>
          <a:p>
            <a:pPr algn="just"/>
            <a:r>
              <a:rPr lang="en-GB" sz="2000" noProof="0" dirty="0"/>
              <a:t>It should not be confused with </a:t>
            </a:r>
            <a:r>
              <a:rPr lang="en-GB" sz="2000" b="1" noProof="0" dirty="0"/>
              <a:t>energy content</a:t>
            </a:r>
            <a:r>
              <a:rPr lang="en-GB" sz="2000" noProof="0" dirty="0"/>
              <a:t>, which measures the energy that can be released from the product itself during combustion or conversion.</a:t>
            </a:r>
            <a:endParaRPr lang="en-GB" sz="2000" noProof="0" dirty="0">
              <a:cs typeface="Arial"/>
            </a:endParaRPr>
          </a:p>
        </p:txBody>
      </p:sp>
      <p:sp>
        <p:nvSpPr>
          <p:cNvPr id="35" name="ZoneTexte 34">
            <a:extLst>
              <a:ext uri="{FF2B5EF4-FFF2-40B4-BE49-F238E27FC236}">
                <a16:creationId xmlns:a16="http://schemas.microsoft.com/office/drawing/2014/main" id="{7D5C641C-843F-8B54-9778-1B627A53398A}"/>
              </a:ext>
            </a:extLst>
          </p:cNvPr>
          <p:cNvSpPr txBox="1"/>
          <p:nvPr/>
        </p:nvSpPr>
        <p:spPr>
          <a:xfrm>
            <a:off x="1704060" y="7044623"/>
            <a:ext cx="7284946" cy="523220"/>
          </a:xfrm>
          <a:prstGeom prst="rect">
            <a:avLst/>
          </a:prstGeom>
          <a:noFill/>
        </p:spPr>
        <p:txBody>
          <a:bodyPr wrap="square" rtlCol="0">
            <a:spAutoFit/>
          </a:bodyPr>
          <a:lstStyle/>
          <a:p>
            <a:pPr algn="ctr"/>
            <a:r>
              <a:rPr lang="en-GB" sz="1400" i="1" noProof="0" dirty="0"/>
              <a:t>Example of aggregated embodied energy in polyethylene terephthalate (PET) bottles, considering only phases R and P.</a:t>
            </a:r>
          </a:p>
        </p:txBody>
      </p:sp>
      <p:grpSp>
        <p:nvGrpSpPr>
          <p:cNvPr id="38" name="Groupe 37">
            <a:extLst>
              <a:ext uri="{FF2B5EF4-FFF2-40B4-BE49-F238E27FC236}">
                <a16:creationId xmlns:a16="http://schemas.microsoft.com/office/drawing/2014/main" id="{CC5F34D3-E95A-02B8-A546-153D7BC2362F}"/>
              </a:ext>
            </a:extLst>
          </p:cNvPr>
          <p:cNvGrpSpPr/>
          <p:nvPr/>
        </p:nvGrpSpPr>
        <p:grpSpPr>
          <a:xfrm>
            <a:off x="1561342" y="3059337"/>
            <a:ext cx="7570382" cy="3932700"/>
            <a:chOff x="1561342" y="3397936"/>
            <a:chExt cx="7570382" cy="3932700"/>
          </a:xfrm>
        </p:grpSpPr>
        <p:pic>
          <p:nvPicPr>
            <p:cNvPr id="34" name="Image 33">
              <a:extLst>
                <a:ext uri="{FF2B5EF4-FFF2-40B4-BE49-F238E27FC236}">
                  <a16:creationId xmlns:a16="http://schemas.microsoft.com/office/drawing/2014/main" id="{6676C752-7B03-CD5A-AB0E-29035FC508D7}"/>
                </a:ext>
              </a:extLst>
            </p:cNvPr>
            <p:cNvPicPr>
              <a:picLocks noChangeAspect="1"/>
            </p:cNvPicPr>
            <p:nvPr/>
          </p:nvPicPr>
          <p:blipFill>
            <a:blip r:embed="rId2"/>
            <a:stretch>
              <a:fillRect/>
            </a:stretch>
          </p:blipFill>
          <p:spPr>
            <a:xfrm>
              <a:off x="1657501" y="3450522"/>
              <a:ext cx="7378066" cy="3827529"/>
            </a:xfrm>
            <a:prstGeom prst="rect">
              <a:avLst/>
            </a:prstGeom>
          </p:spPr>
        </p:pic>
        <p:sp>
          <p:nvSpPr>
            <p:cNvPr id="37" name="Rectangle 36">
              <a:extLst>
                <a:ext uri="{FF2B5EF4-FFF2-40B4-BE49-F238E27FC236}">
                  <a16:creationId xmlns:a16="http://schemas.microsoft.com/office/drawing/2014/main" id="{A35C1E20-84F0-3145-3637-9ADA8B9C7395}"/>
                </a:ext>
              </a:extLst>
            </p:cNvPr>
            <p:cNvSpPr/>
            <p:nvPr/>
          </p:nvSpPr>
          <p:spPr>
            <a:xfrm>
              <a:off x="1561342" y="3397936"/>
              <a:ext cx="7570382" cy="39327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ZoneTexte 2">
            <a:extLst>
              <a:ext uri="{FF2B5EF4-FFF2-40B4-BE49-F238E27FC236}">
                <a16:creationId xmlns:a16="http://schemas.microsoft.com/office/drawing/2014/main" id="{683FA9D2-2402-595D-4FD9-B011079775E6}"/>
              </a:ext>
            </a:extLst>
          </p:cNvPr>
          <p:cNvSpPr txBox="1"/>
          <p:nvPr/>
        </p:nvSpPr>
        <p:spPr>
          <a:xfrm>
            <a:off x="119771" y="7666149"/>
            <a:ext cx="9579814" cy="261610"/>
          </a:xfrm>
          <a:prstGeom prst="rect">
            <a:avLst/>
          </a:prstGeom>
          <a:noFill/>
        </p:spPr>
        <p:txBody>
          <a:bodyPr wrap="square" lIns="91440" tIns="45720" rIns="91440" bIns="45720" anchor="t">
            <a:spAutoFit/>
          </a:bodyPr>
          <a:lstStyle/>
          <a:p>
            <a:pPr algn="just"/>
            <a:r>
              <a:rPr lang="en-GB" sz="1100" b="1" noProof="0" dirty="0"/>
              <a:t>*</a:t>
            </a:r>
            <a:r>
              <a:rPr lang="en-GB" sz="1100" noProof="0" dirty="0"/>
              <a:t> In some works that we will refer to later, the embodied energy assessment of stuff also includes the energy consumed in phases U and E.</a:t>
            </a:r>
            <a:endParaRPr lang="en-GB" sz="1100" noProof="0" dirty="0">
              <a:cs typeface="Arial"/>
            </a:endParaRPr>
          </a:p>
        </p:txBody>
      </p:sp>
    </p:spTree>
    <p:extLst>
      <p:ext uri="{BB962C8B-B14F-4D97-AF65-F5344CB8AC3E}">
        <p14:creationId xmlns:p14="http://schemas.microsoft.com/office/powerpoint/2010/main" val="14076816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442B8F9-6F86-6978-B996-D7D1C9C43887}"/>
                  </a:ext>
                </a:extLst>
              </p:cNvPr>
              <p:cNvSpPr txBox="1"/>
              <p:nvPr/>
            </p:nvSpPr>
            <p:spPr>
              <a:xfrm>
                <a:off x="560731" y="1001065"/>
                <a:ext cx="7117384" cy="3376245"/>
              </a:xfrm>
              <a:prstGeom prst="rect">
                <a:avLst/>
              </a:prstGeom>
              <a:noFill/>
            </p:spPr>
            <p:txBody>
              <a:bodyPr wrap="square">
                <a:spAutoFit/>
              </a:bodyPr>
              <a:lstStyle/>
              <a:p>
                <a:pPr algn="just"/>
                <a:r>
                  <a:rPr lang="en-GB" sz="2000" b="1" noProof="0" dirty="0">
                    <a:latin typeface="+mj-lt"/>
                  </a:rPr>
                  <a:t>Drink containers:</a:t>
                </a:r>
              </a:p>
              <a:p>
                <a:pPr algn="just"/>
                <a:endParaRPr lang="en-GB" sz="500" b="1" noProof="0" dirty="0">
                  <a:latin typeface="+mj-lt"/>
                </a:endParaRPr>
              </a:p>
              <a:p>
                <a:pPr algn="just"/>
                <a:r>
                  <a:rPr lang="en-GB" sz="2000" noProof="0" dirty="0"/>
                  <a:t>Considering only the energy consumed during phases R and P, the embodied energy of a PET bottle and an aluminium can is 84 MJ/kg and 200 MJ/kg, respectively.</a:t>
                </a:r>
                <a:r>
                  <a:rPr lang="en-GB" baseline="30000" noProof="0" dirty="0"/>
                  <a:t>1</a:t>
                </a:r>
                <a:r>
                  <a:rPr lang="en-GB" sz="2000" noProof="0" dirty="0"/>
                  <a:t> We assume that a person consumes one 400 ml PET bottle (25 g), and one 330 ml aluminium can (20 g) each day. Hence, the embodied energy of drink containers per person per day is equal to:</a:t>
                </a:r>
              </a:p>
              <a:p>
                <a:pPr algn="just"/>
                <a:endParaRPr lang="en-GB" sz="1000" noProof="0" dirty="0">
                  <a:solidFill>
                    <a:srgbClr val="333333"/>
                  </a:solidFill>
                  <a:latin typeface="+mj-lt"/>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84</m:t>
                          </m:r>
                        </m:num>
                        <m:den>
                          <m:r>
                            <m:rPr>
                              <m:nor/>
                            </m:rPr>
                            <a:rPr lang="en-GB" sz="2000" b="0" i="0" noProof="0" smtClean="0">
                              <a:latin typeface="+mj-lt"/>
                            </a:rPr>
                            <m:t>3.6</m:t>
                          </m:r>
                        </m:den>
                      </m:f>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0.025 + </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mj-lt"/>
                              <a:ea typeface="Cambria Math" panose="02040503050406030204" pitchFamily="18" charset="0"/>
                            </a:rPr>
                            <m:t>200</m:t>
                          </m:r>
                        </m:num>
                        <m:den>
                          <m:r>
                            <m:rPr>
                              <m:nor/>
                            </m:rPr>
                            <a:rPr lang="en-GB" sz="2000" b="0" i="0" noProof="0" smtClean="0">
                              <a:latin typeface="+mj-lt"/>
                              <a:ea typeface="Cambria Math" panose="02040503050406030204" pitchFamily="18" charset="0"/>
                            </a:rPr>
                            <m:t>3.6</m:t>
                          </m:r>
                        </m:den>
                      </m:f>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0.020 </m:t>
                      </m:r>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1.7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6" name="ZoneTexte 5">
                <a:extLst>
                  <a:ext uri="{FF2B5EF4-FFF2-40B4-BE49-F238E27FC236}">
                    <a16:creationId xmlns:a16="http://schemas.microsoft.com/office/drawing/2014/main" id="{6442B8F9-6F86-6978-B996-D7D1C9C43887}"/>
                  </a:ext>
                </a:extLst>
              </p:cNvPr>
              <p:cNvSpPr txBox="1">
                <a:spLocks noRot="1" noChangeAspect="1" noMove="1" noResize="1" noEditPoints="1" noAdjustHandles="1" noChangeArrowheads="1" noChangeShapeType="1" noTextEdit="1"/>
              </p:cNvSpPr>
              <p:nvPr/>
            </p:nvSpPr>
            <p:spPr>
              <a:xfrm>
                <a:off x="560731" y="1001065"/>
                <a:ext cx="7117384" cy="3376245"/>
              </a:xfrm>
              <a:prstGeom prst="rect">
                <a:avLst/>
              </a:prstGeom>
              <a:blipFill>
                <a:blip r:embed="rId2"/>
                <a:stretch>
                  <a:fillRect l="-942" t="-722" r="-856"/>
                </a:stretch>
              </a:blipFill>
            </p:spPr>
            <p:txBody>
              <a:bodyPr/>
              <a:lstStyle/>
              <a:p>
                <a:r>
                  <a:rPr lang="en-GB">
                    <a:noFill/>
                  </a:rPr>
                  <a:t> </a:t>
                </a:r>
              </a:p>
            </p:txBody>
          </p:sp>
        </mc:Fallback>
      </mc:AlternateContent>
      <p:pic>
        <p:nvPicPr>
          <p:cNvPr id="1026" name="Picture 2">
            <a:extLst>
              <a:ext uri="{FF2B5EF4-FFF2-40B4-BE49-F238E27FC236}">
                <a16:creationId xmlns:a16="http://schemas.microsoft.com/office/drawing/2014/main" id="{96DC1670-BBA3-FC49-42B2-D844709F8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92" r="34062"/>
          <a:stretch/>
        </p:blipFill>
        <p:spPr bwMode="auto">
          <a:xfrm>
            <a:off x="8149845" y="1617879"/>
            <a:ext cx="808074" cy="2401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ca-Cola Cans (33cl X 24) | Amathus">
            <a:extLst>
              <a:ext uri="{FF2B5EF4-FFF2-40B4-BE49-F238E27FC236}">
                <a16:creationId xmlns:a16="http://schemas.microsoft.com/office/drawing/2014/main" id="{02BF8B49-7553-8D36-34A5-9F51274ADA6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3408" r="13747"/>
          <a:stretch/>
        </p:blipFill>
        <p:spPr bwMode="auto">
          <a:xfrm>
            <a:off x="8957919" y="2608453"/>
            <a:ext cx="850222" cy="14004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FC0F4BC0-5E1A-1B7D-CC96-DC56B8828AFB}"/>
                  </a:ext>
                </a:extLst>
              </p:cNvPr>
              <p:cNvSpPr txBox="1"/>
              <p:nvPr/>
            </p:nvSpPr>
            <p:spPr>
              <a:xfrm>
                <a:off x="561061" y="4569932"/>
                <a:ext cx="9571278" cy="2760564"/>
              </a:xfrm>
              <a:prstGeom prst="rect">
                <a:avLst/>
              </a:prstGeom>
              <a:noFill/>
            </p:spPr>
            <p:txBody>
              <a:bodyPr wrap="square">
                <a:spAutoFit/>
              </a:bodyPr>
              <a:lstStyle/>
              <a:p>
                <a:pPr algn="just"/>
                <a:r>
                  <a:rPr lang="en-GB" sz="2000" b="1" noProof="0" dirty="0"/>
                  <a:t>Potable water:</a:t>
                </a:r>
              </a:p>
              <a:p>
                <a:pPr algn="just"/>
                <a:endParaRPr lang="en-GB" sz="500" noProof="0" dirty="0"/>
              </a:p>
              <a:p>
                <a:pPr algn="just"/>
                <a:r>
                  <a:rPr lang="en-GB" sz="2000" noProof="0" dirty="0"/>
                  <a:t>The average energy use for a potable water system is 0.026 kWh/m³ for extraction, 0.066 kWh/m³ for treatment and 0.303 kWh/m³ for storage and transfer.</a:t>
                </a:r>
                <a:r>
                  <a:rPr lang="en-GB" baseline="30000" noProof="0" dirty="0"/>
                  <a:t>2</a:t>
                </a:r>
                <a:r>
                  <a:rPr lang="en-GB" b="1" noProof="0" dirty="0"/>
                  <a:t> </a:t>
                </a:r>
                <a:r>
                  <a:rPr lang="en-GB" sz="2000" noProof="0" dirty="0"/>
                  <a:t>We assume that these three values define the embodied energy of potable water in phases  R and P. If one person uses 100 liters daily, the embodied energy of potable water per person per day is:</a:t>
                </a:r>
              </a:p>
              <a:p>
                <a:endParaRPr lang="en-GB" sz="1000" noProof="0" dirty="0"/>
              </a:p>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0.026 + 0.066 + 0.303</m:t>
                          </m:r>
                        </m:num>
                        <m:den>
                          <m:r>
                            <m:rPr>
                              <m:nor/>
                            </m:rPr>
                            <a:rPr lang="en-GB" sz="2000" b="0" i="0" noProof="0" smtClean="0">
                              <a:latin typeface="+mj-lt"/>
                            </a:rPr>
                            <m:t>10</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0.04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9" name="ZoneTexte 8">
                <a:extLst>
                  <a:ext uri="{FF2B5EF4-FFF2-40B4-BE49-F238E27FC236}">
                    <a16:creationId xmlns:a16="http://schemas.microsoft.com/office/drawing/2014/main" id="{FC0F4BC0-5E1A-1B7D-CC96-DC56B8828AFB}"/>
                  </a:ext>
                </a:extLst>
              </p:cNvPr>
              <p:cNvSpPr txBox="1">
                <a:spLocks noRot="1" noChangeAspect="1" noMove="1" noResize="1" noEditPoints="1" noAdjustHandles="1" noChangeArrowheads="1" noChangeShapeType="1" noTextEdit="1"/>
              </p:cNvSpPr>
              <p:nvPr/>
            </p:nvSpPr>
            <p:spPr>
              <a:xfrm>
                <a:off x="561061" y="4569932"/>
                <a:ext cx="9571278" cy="2760564"/>
              </a:xfrm>
              <a:prstGeom prst="rect">
                <a:avLst/>
              </a:prstGeom>
              <a:blipFill>
                <a:blip r:embed="rId5"/>
                <a:stretch>
                  <a:fillRect l="-637" t="-1104" r="-701"/>
                </a:stretch>
              </a:blipFill>
            </p:spPr>
            <p:txBody>
              <a:bodyPr/>
              <a:lstStyle/>
              <a:p>
                <a:r>
                  <a:rPr lang="en-GB">
                    <a:noFill/>
                  </a:rPr>
                  <a:t> </a:t>
                </a:r>
              </a:p>
            </p:txBody>
          </p:sp>
        </mc:Fallback>
      </mc:AlternateContent>
      <p:sp>
        <p:nvSpPr>
          <p:cNvPr id="10" name="TextBox 19">
            <a:extLst>
              <a:ext uri="{FF2B5EF4-FFF2-40B4-BE49-F238E27FC236}">
                <a16:creationId xmlns:a16="http://schemas.microsoft.com/office/drawing/2014/main" id="{2EC7BCAB-A853-735F-8185-CA66531C4A23}"/>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(1/7)</a:t>
            </a:r>
            <a:endParaRPr lang="en-GB" sz="2400" b="1" noProof="0" dirty="0">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E03906DB-C15C-1BBF-4AA0-86BF69127FE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254</a:t>
            </a:fld>
            <a:endParaRPr lang="en-GB" spc="80" noProof="0" dirty="0"/>
          </a:p>
        </p:txBody>
      </p:sp>
      <p:sp>
        <p:nvSpPr>
          <p:cNvPr id="3" name="ZoneTexte 2">
            <a:extLst>
              <a:ext uri="{FF2B5EF4-FFF2-40B4-BE49-F238E27FC236}">
                <a16:creationId xmlns:a16="http://schemas.microsoft.com/office/drawing/2014/main" id="{E71D24D0-2F89-D9E0-7CB0-6D8BE2D58A6F}"/>
              </a:ext>
            </a:extLst>
          </p:cNvPr>
          <p:cNvSpPr txBox="1"/>
          <p:nvPr/>
        </p:nvSpPr>
        <p:spPr>
          <a:xfrm>
            <a:off x="119771" y="7444282"/>
            <a:ext cx="5960989"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i="1" noProof="0" dirty="0">
                <a:solidFill>
                  <a:srgbClr val="05103E"/>
                </a:solidFill>
                <a:effectLst/>
                <a:latin typeface="+mj-lt"/>
              </a:rPr>
              <a:t> </a:t>
            </a:r>
            <a:r>
              <a:rPr lang="en-GB" sz="1100" b="0" noProof="0" dirty="0">
                <a:solidFill>
                  <a:srgbClr val="05103E"/>
                </a:solidFill>
                <a:effectLst/>
                <a:latin typeface="+mj-lt"/>
                <a:hlinkClick r:id="rId6"/>
              </a:rPr>
              <a:t>The IMPEE project: Improving Engineering Education. (n.d.). University of Cambridge.</a:t>
            </a:r>
            <a:endParaRPr lang="en-GB" sz="1100" noProof="0" dirty="0">
              <a:latin typeface="+mj-lt"/>
            </a:endParaRPr>
          </a:p>
        </p:txBody>
      </p:sp>
      <p:sp>
        <p:nvSpPr>
          <p:cNvPr id="4" name="ZoneTexte 3">
            <a:extLst>
              <a:ext uri="{FF2B5EF4-FFF2-40B4-BE49-F238E27FC236}">
                <a16:creationId xmlns:a16="http://schemas.microsoft.com/office/drawing/2014/main" id="{936ABF3B-9EA1-B007-073D-4BE50CB17307}"/>
              </a:ext>
            </a:extLst>
          </p:cNvPr>
          <p:cNvSpPr txBox="1"/>
          <p:nvPr/>
        </p:nvSpPr>
        <p:spPr>
          <a:xfrm>
            <a:off x="119771" y="7666249"/>
            <a:ext cx="7947439" cy="261610"/>
          </a:xfrm>
          <a:prstGeom prst="rect">
            <a:avLst/>
          </a:prstGeom>
          <a:noFill/>
        </p:spPr>
        <p:txBody>
          <a:bodyPr wrap="square">
            <a:spAutoFit/>
          </a:bodyPr>
          <a:lstStyle/>
          <a:p>
            <a:r>
              <a:rPr lang="en-GB" sz="1100" b="1" baseline="30000" noProof="0" dirty="0"/>
              <a:t>2</a:t>
            </a:r>
            <a:r>
              <a:rPr lang="en-GB" sz="1100" noProof="0" dirty="0"/>
              <a:t> </a:t>
            </a:r>
            <a:r>
              <a:rPr lang="en-GB" sz="1100" noProof="0" dirty="0">
                <a:hlinkClick r:id="rId7"/>
              </a:rPr>
              <a:t>Shannak, S., (2018), Energy and Economic Implications of Water Transfer, Open Water</a:t>
            </a:r>
            <a:r>
              <a:rPr lang="en-GB" sz="939" noProof="0" dirty="0">
                <a:hlinkClick r:id="rId7"/>
              </a:rPr>
              <a:t>.</a:t>
            </a:r>
            <a:endParaRPr lang="en-GB" sz="939" noProof="0" dirty="0"/>
          </a:p>
        </p:txBody>
      </p:sp>
    </p:spTree>
    <p:extLst>
      <p:ext uri="{BB962C8B-B14F-4D97-AF65-F5344CB8AC3E}">
        <p14:creationId xmlns:p14="http://schemas.microsoft.com/office/powerpoint/2010/main" val="7974548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9">
            <a:extLst>
              <a:ext uri="{FF2B5EF4-FFF2-40B4-BE49-F238E27FC236}">
                <a16:creationId xmlns:a16="http://schemas.microsoft.com/office/drawing/2014/main" id="{179130C3-12F1-7FC8-C0A5-DE6DED6D538C}"/>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(2/7)</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AB900603-8033-82C0-9F7F-655342F5D9E5}"/>
                  </a:ext>
                </a:extLst>
              </p:cNvPr>
              <p:cNvSpPr txBox="1"/>
              <p:nvPr/>
            </p:nvSpPr>
            <p:spPr>
              <a:xfrm>
                <a:off x="560812" y="3560864"/>
                <a:ext cx="9571776" cy="3145413"/>
              </a:xfrm>
              <a:prstGeom prst="rect">
                <a:avLst/>
              </a:prstGeom>
              <a:noFill/>
            </p:spPr>
            <p:txBody>
              <a:bodyPr wrap="square">
                <a:spAutoFit/>
              </a:bodyPr>
              <a:lstStyle/>
              <a:p>
                <a:pPr algn="just"/>
                <a:r>
                  <a:rPr lang="en-GB" sz="2000" noProof="0" dirty="0"/>
                  <a:t>For a 200 g portion of food, considering TS as the primary packaging and including the secondary cardboard packaging, phases R and P require 4.182 MJ. When GL is used as the primary packaging, the requirement is 3.930 MJ. With PP as the primary packaging, this value decreases to 2.769 MJ.</a:t>
                </a:r>
                <a:r>
                  <a:rPr lang="en-GB" baseline="30000" noProof="0" dirty="0"/>
                  <a:t>1</a:t>
                </a:r>
              </a:p>
              <a:p>
                <a:pPr algn="just"/>
                <a:endParaRPr lang="en-GB" sz="1000" noProof="0" dirty="0"/>
              </a:p>
              <a:p>
                <a:pPr algn="just"/>
                <a:r>
                  <a:rPr lang="en-GB" sz="2000" noProof="0" dirty="0"/>
                  <a:t>We assume that a person consumes 1.2 kg of food per day, with 200 g packaged in TS, 200 g in GL, and 800 g in PP. This results in a total embodied energy per person per day equal to:</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4.182</m:t>
                          </m:r>
                        </m:num>
                        <m:den>
                          <m:r>
                            <m:rPr>
                              <m:nor/>
                            </m:rPr>
                            <a:rPr lang="en-GB" sz="2000" b="0" i="0" noProof="0" smtClean="0">
                              <a:latin typeface="+mj-lt"/>
                            </a:rPr>
                            <m:t>3.6</m:t>
                          </m:r>
                        </m:den>
                      </m:f>
                      <m:r>
                        <a:rPr lang="en-GB" sz="200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m:t>3.390</m:t>
                          </m:r>
                        </m:num>
                        <m:den>
                          <m:r>
                            <m:rPr>
                              <m:nor/>
                            </m:rPr>
                            <a:rPr lang="en-GB" sz="2000" b="0" i="0" noProof="0" smtClean="0">
                              <a:latin typeface="+mj-lt"/>
                              <a:ea typeface="Cambria Math" panose="02040503050406030204" pitchFamily="18" charset="0"/>
                            </a:rPr>
                            <m:t>3.6</m:t>
                          </m:r>
                        </m:den>
                      </m:f>
                      <m:r>
                        <a:rPr lang="en-GB" sz="2000" b="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b="0" i="0" noProof="0" smtClean="0"/>
                            <m:t>2.769</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4</m:t>
                          </m:r>
                        </m:num>
                        <m:den>
                          <m:r>
                            <m:rPr>
                              <m:nor/>
                            </m:rPr>
                            <a:rPr lang="en-GB" sz="2000" noProof="0" smtClean="0">
                              <a:ea typeface="Cambria Math" panose="02040503050406030204" pitchFamily="18" charset="0"/>
                            </a:rPr>
                            <m:t>3.6</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5.2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7" name="ZoneTexte 6">
                <a:extLst>
                  <a:ext uri="{FF2B5EF4-FFF2-40B4-BE49-F238E27FC236}">
                    <a16:creationId xmlns:a16="http://schemas.microsoft.com/office/drawing/2014/main" id="{AB900603-8033-82C0-9F7F-655342F5D9E5}"/>
                  </a:ext>
                </a:extLst>
              </p:cNvPr>
              <p:cNvSpPr txBox="1">
                <a:spLocks noRot="1" noChangeAspect="1" noMove="1" noResize="1" noEditPoints="1" noAdjustHandles="1" noChangeArrowheads="1" noChangeShapeType="1" noTextEdit="1"/>
              </p:cNvSpPr>
              <p:nvPr/>
            </p:nvSpPr>
            <p:spPr>
              <a:xfrm>
                <a:off x="560812" y="3560864"/>
                <a:ext cx="9571776" cy="3145413"/>
              </a:xfrm>
              <a:prstGeom prst="rect">
                <a:avLst/>
              </a:prstGeom>
              <a:blipFill>
                <a:blip r:embed="rId2"/>
                <a:stretch>
                  <a:fillRect l="-701" t="-775" r="-637"/>
                </a:stretch>
              </a:blipFill>
            </p:spPr>
            <p:txBody>
              <a:bodyPr/>
              <a:lstStyle/>
              <a:p>
                <a:r>
                  <a:rPr lang="en-GB">
                    <a:noFill/>
                  </a:rPr>
                  <a:t> </a:t>
                </a:r>
              </a:p>
            </p:txBody>
          </p:sp>
        </mc:Fallback>
      </mc:AlternateContent>
      <p:sp>
        <p:nvSpPr>
          <p:cNvPr id="8" name="Slide Number Placeholder 6">
            <a:extLst>
              <a:ext uri="{FF2B5EF4-FFF2-40B4-BE49-F238E27FC236}">
                <a16:creationId xmlns:a16="http://schemas.microsoft.com/office/drawing/2014/main" id="{11FDE772-BBAA-23D6-ED88-1EEF1A13597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255</a:t>
            </a:fld>
            <a:endParaRPr lang="en-GB" spc="80" noProof="0" dirty="0"/>
          </a:p>
        </p:txBody>
      </p:sp>
      <p:sp>
        <p:nvSpPr>
          <p:cNvPr id="12" name="ZoneTexte 11">
            <a:extLst>
              <a:ext uri="{FF2B5EF4-FFF2-40B4-BE49-F238E27FC236}">
                <a16:creationId xmlns:a16="http://schemas.microsoft.com/office/drawing/2014/main" id="{DA5B02D8-5EBA-D2C4-4760-AB94D12C5ED7}"/>
              </a:ext>
            </a:extLst>
          </p:cNvPr>
          <p:cNvSpPr txBox="1"/>
          <p:nvPr/>
        </p:nvSpPr>
        <p:spPr>
          <a:xfrm>
            <a:off x="560729" y="1526888"/>
            <a:ext cx="4785971" cy="1785104"/>
          </a:xfrm>
          <a:prstGeom prst="rect">
            <a:avLst/>
          </a:prstGeom>
          <a:noFill/>
        </p:spPr>
        <p:txBody>
          <a:bodyPr wrap="square">
            <a:spAutoFit/>
          </a:bodyPr>
          <a:lstStyle/>
          <a:p>
            <a:pPr algn="just"/>
            <a:r>
              <a:rPr lang="en-GB" sz="2000" b="1" noProof="0" dirty="0"/>
              <a:t>Food packaging</a:t>
            </a:r>
            <a:r>
              <a:rPr lang="en-GB" sz="2000" b="1" noProof="0" dirty="0">
                <a:latin typeface="+mj-lt"/>
              </a:rPr>
              <a:t>:</a:t>
            </a:r>
          </a:p>
          <a:p>
            <a:pPr algn="just"/>
            <a:endParaRPr lang="en-GB" sz="500" b="1" noProof="0" dirty="0">
              <a:latin typeface="+mj-lt"/>
            </a:endParaRPr>
          </a:p>
          <a:p>
            <a:pPr algn="just"/>
            <a:r>
              <a:rPr lang="en-GB" sz="2000" noProof="0" dirty="0"/>
              <a:t>Three packaging options are considered:</a:t>
            </a:r>
          </a:p>
          <a:p>
            <a:pPr algn="just"/>
            <a:endParaRPr lang="en-GB" sz="500" noProof="0" dirty="0"/>
          </a:p>
          <a:p>
            <a:pPr marL="514350" indent="-514350" algn="just">
              <a:buAutoNum type="romanLcParenBoth"/>
            </a:pPr>
            <a:r>
              <a:rPr lang="en-GB" sz="2000" noProof="0" dirty="0"/>
              <a:t>tin steel can (TS);</a:t>
            </a:r>
          </a:p>
          <a:p>
            <a:pPr marL="514350" indent="-514350" algn="just">
              <a:buAutoNum type="romanLcParenBoth"/>
            </a:pPr>
            <a:r>
              <a:rPr lang="en-GB" sz="2000" noProof="0" dirty="0"/>
              <a:t>glass (GL);</a:t>
            </a:r>
          </a:p>
          <a:p>
            <a:pPr marL="514350" indent="-514350" algn="just">
              <a:buAutoNum type="romanLcParenBoth"/>
            </a:pPr>
            <a:r>
              <a:rPr lang="en-GB" sz="2000" noProof="0" dirty="0"/>
              <a:t>polypropylene (PP). </a:t>
            </a:r>
          </a:p>
        </p:txBody>
      </p:sp>
      <p:grpSp>
        <p:nvGrpSpPr>
          <p:cNvPr id="17" name="Groupe 16">
            <a:extLst>
              <a:ext uri="{FF2B5EF4-FFF2-40B4-BE49-F238E27FC236}">
                <a16:creationId xmlns:a16="http://schemas.microsoft.com/office/drawing/2014/main" id="{9925CD32-EE05-B68F-10C0-1B42FCAF2C61}"/>
              </a:ext>
            </a:extLst>
          </p:cNvPr>
          <p:cNvGrpSpPr/>
          <p:nvPr/>
        </p:nvGrpSpPr>
        <p:grpSpPr>
          <a:xfrm>
            <a:off x="5614213" y="1469100"/>
            <a:ext cx="4377156" cy="1829602"/>
            <a:chOff x="5704383" y="1789177"/>
            <a:chExt cx="4377156" cy="1829602"/>
          </a:xfrm>
        </p:grpSpPr>
        <p:pic>
          <p:nvPicPr>
            <p:cNvPr id="2050" name="Picture 2" descr="Campbells Chicken Noodle Soup Can Safe">
              <a:extLst>
                <a:ext uri="{FF2B5EF4-FFF2-40B4-BE49-F238E27FC236}">
                  <a16:creationId xmlns:a16="http://schemas.microsoft.com/office/drawing/2014/main" id="{B0D387AA-2E40-1149-2ADB-A6CBAEC2F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383" y="1789177"/>
              <a:ext cx="1225495" cy="16874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rawberry Jam 55% Fruits Glass Jar 410g">
              <a:extLst>
                <a:ext uri="{FF2B5EF4-FFF2-40B4-BE49-F238E27FC236}">
                  <a16:creationId xmlns:a16="http://schemas.microsoft.com/office/drawing/2014/main" id="{DEA34516-9243-FA1C-C5B0-587BADB9A3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09670" y="2022029"/>
              <a:ext cx="1245496" cy="12454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COOKED CONTAINERS: Microwave safe · Plastic trays">
              <a:extLst>
                <a:ext uri="{FF2B5EF4-FFF2-40B4-BE49-F238E27FC236}">
                  <a16:creationId xmlns:a16="http://schemas.microsoft.com/office/drawing/2014/main" id="{4BBF1F6A-B454-80BF-F0E4-281A5585496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87168" y="2042291"/>
              <a:ext cx="2094371" cy="139624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DCE7F36-74C7-AB14-EBC4-922B9083D5FE}"/>
                </a:ext>
              </a:extLst>
            </p:cNvPr>
            <p:cNvSpPr txBox="1"/>
            <p:nvPr/>
          </p:nvSpPr>
          <p:spPr>
            <a:xfrm>
              <a:off x="5978383" y="3280225"/>
              <a:ext cx="677494" cy="338554"/>
            </a:xfrm>
            <a:prstGeom prst="rect">
              <a:avLst/>
            </a:prstGeom>
            <a:noFill/>
          </p:spPr>
          <p:txBody>
            <a:bodyPr wrap="square">
              <a:spAutoFit/>
            </a:bodyPr>
            <a:lstStyle/>
            <a:p>
              <a:pPr algn="ctr"/>
              <a:r>
                <a:rPr lang="en-GB" sz="1600" noProof="0" dirty="0"/>
                <a:t>TS</a:t>
              </a:r>
            </a:p>
          </p:txBody>
        </p:sp>
        <p:sp>
          <p:nvSpPr>
            <p:cNvPr id="15" name="ZoneTexte 14">
              <a:extLst>
                <a:ext uri="{FF2B5EF4-FFF2-40B4-BE49-F238E27FC236}">
                  <a16:creationId xmlns:a16="http://schemas.microsoft.com/office/drawing/2014/main" id="{1F98260A-03AC-17AE-482B-2E0EF3DCC38E}"/>
                </a:ext>
              </a:extLst>
            </p:cNvPr>
            <p:cNvSpPr txBox="1"/>
            <p:nvPr/>
          </p:nvSpPr>
          <p:spPr>
            <a:xfrm>
              <a:off x="7093671" y="3280225"/>
              <a:ext cx="677494" cy="338554"/>
            </a:xfrm>
            <a:prstGeom prst="rect">
              <a:avLst/>
            </a:prstGeom>
            <a:noFill/>
          </p:spPr>
          <p:txBody>
            <a:bodyPr wrap="square">
              <a:spAutoFit/>
            </a:bodyPr>
            <a:lstStyle/>
            <a:p>
              <a:pPr algn="ctr"/>
              <a:r>
                <a:rPr lang="en-GB" sz="1600" noProof="0" dirty="0"/>
                <a:t>GL</a:t>
              </a:r>
            </a:p>
          </p:txBody>
        </p:sp>
        <p:sp>
          <p:nvSpPr>
            <p:cNvPr id="16" name="ZoneTexte 15">
              <a:extLst>
                <a:ext uri="{FF2B5EF4-FFF2-40B4-BE49-F238E27FC236}">
                  <a16:creationId xmlns:a16="http://schemas.microsoft.com/office/drawing/2014/main" id="{0246AC68-9EA6-5CF4-9A9B-CE79D6384D0D}"/>
                </a:ext>
              </a:extLst>
            </p:cNvPr>
            <p:cNvSpPr txBox="1"/>
            <p:nvPr/>
          </p:nvSpPr>
          <p:spPr>
            <a:xfrm>
              <a:off x="8695606" y="3280225"/>
              <a:ext cx="677494" cy="338554"/>
            </a:xfrm>
            <a:prstGeom prst="rect">
              <a:avLst/>
            </a:prstGeom>
            <a:noFill/>
          </p:spPr>
          <p:txBody>
            <a:bodyPr wrap="square">
              <a:spAutoFit/>
            </a:bodyPr>
            <a:lstStyle/>
            <a:p>
              <a:pPr algn="ctr"/>
              <a:r>
                <a:rPr lang="en-GB" sz="1600" noProof="0" dirty="0"/>
                <a:t>PP</a:t>
              </a:r>
            </a:p>
          </p:txBody>
        </p:sp>
      </p:grpSp>
      <p:sp>
        <p:nvSpPr>
          <p:cNvPr id="19" name="ZoneTexte 18">
            <a:extLst>
              <a:ext uri="{FF2B5EF4-FFF2-40B4-BE49-F238E27FC236}">
                <a16:creationId xmlns:a16="http://schemas.microsoft.com/office/drawing/2014/main" id="{BD6D59C8-BAE4-8FA4-E2D2-0E7B8608354F}"/>
              </a:ext>
            </a:extLst>
          </p:cNvPr>
          <p:cNvSpPr txBox="1"/>
          <p:nvPr/>
        </p:nvSpPr>
        <p:spPr>
          <a:xfrm>
            <a:off x="121365" y="7483283"/>
            <a:ext cx="9571776" cy="446276"/>
          </a:xfrm>
          <a:prstGeom prst="rect">
            <a:avLst/>
          </a:prstGeom>
          <a:noFill/>
        </p:spPr>
        <p:txBody>
          <a:bodyPr wrap="square">
            <a:spAutoFit/>
          </a:bodyPr>
          <a:lstStyle/>
          <a:p>
            <a:r>
              <a:rPr lang="en-GB" sz="1100" b="1" i="0" baseline="30000" noProof="0" dirty="0">
                <a:solidFill>
                  <a:srgbClr val="05103E"/>
                </a:solidFill>
                <a:effectLst/>
                <a:latin typeface="Times New Roman" panose="02020603050405020304" pitchFamily="18" charset="0"/>
              </a:rPr>
              <a:t>1</a:t>
            </a:r>
            <a:r>
              <a:rPr lang="en-GB" sz="1100" b="0" i="0" noProof="0" dirty="0">
                <a:solidFill>
                  <a:srgbClr val="05103E"/>
                </a:solidFill>
                <a:effectLst/>
                <a:latin typeface="Times New Roman" panose="02020603050405020304" pitchFamily="18" charset="0"/>
              </a:rPr>
              <a:t> </a:t>
            </a:r>
            <a:r>
              <a:rPr lang="en-GB" sz="1100" b="0" noProof="0" dirty="0">
                <a:solidFill>
                  <a:srgbClr val="05103E"/>
                </a:solidFill>
                <a:effectLst/>
                <a:latin typeface="+mj-lt"/>
                <a:hlinkClick r:id="rId6"/>
              </a:rPr>
              <a:t>Ingarao, G., Licata, S., Sciortino, M., Planeta, D., Di Lorenzo, R., &amp; Fratini, L. (2016). Life cycle energy and CO2 emissions analysis of food packaging: an insight into the methodology from an Italian perspective. International Journal of Sustainable Engineering, 10(1), 31–43.</a:t>
            </a:r>
            <a:endParaRPr lang="en-GB" noProof="0" dirty="0">
              <a:latin typeface="+mj-lt"/>
            </a:endParaRPr>
          </a:p>
        </p:txBody>
      </p:sp>
    </p:spTree>
    <p:extLst>
      <p:ext uri="{BB962C8B-B14F-4D97-AF65-F5344CB8AC3E}">
        <p14:creationId xmlns:p14="http://schemas.microsoft.com/office/powerpoint/2010/main" val="100586111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3601DD0C-C96F-F23D-B134-35CC66F546AD}"/>
                  </a:ext>
                </a:extLst>
              </p:cNvPr>
              <p:cNvSpPr txBox="1"/>
              <p:nvPr/>
            </p:nvSpPr>
            <p:spPr>
              <a:xfrm>
                <a:off x="560895" y="1302947"/>
                <a:ext cx="9571444" cy="5581977"/>
              </a:xfrm>
              <a:prstGeom prst="rect">
                <a:avLst/>
              </a:prstGeom>
              <a:noFill/>
            </p:spPr>
            <p:txBody>
              <a:bodyPr wrap="square">
                <a:spAutoFit/>
              </a:bodyPr>
              <a:lstStyle/>
              <a:p>
                <a:pPr algn="just"/>
                <a:r>
                  <a:rPr lang="en-GB" sz="2000" b="1" noProof="0" dirty="0"/>
                  <a:t>Printed papers:</a:t>
                </a:r>
              </a:p>
              <a:p>
                <a:pPr algn="just"/>
                <a:endParaRPr lang="en-GB" sz="500" noProof="0" dirty="0"/>
              </a:p>
              <a:p>
                <a:pPr algn="just"/>
                <a:r>
                  <a:rPr lang="en-GB" sz="2000" noProof="0" dirty="0"/>
                  <a:t>It was shown in a study that a student must purchase in average one 250-sheet scholarly book per class, resulting in a total of 40 books over four years. Considering all phases of the book’s lifecycle (R, P, U, and E), including processing paper and ink derived from harvested wood and petroleum stocks, respectively,  printing, assembly, binding, distribution, storage, and eventual disposal or reselling, the total embodied energy amounts to 3,794 MJ.</a:t>
                </a:r>
                <a:r>
                  <a:rPr lang="en-GB" baseline="30000" noProof="0" dirty="0"/>
                  <a:t>1</a:t>
                </a:r>
                <a:endParaRPr lang="en-GB" sz="2000" baseline="30000" noProof="0" dirty="0"/>
              </a:p>
              <a:p>
                <a:pPr algn="just"/>
                <a:endParaRPr lang="en-GB" sz="2000" b="1" baseline="30000" noProof="0" dirty="0"/>
              </a:p>
              <a:p>
                <a:pPr algn="just"/>
                <a:r>
                  <a:rPr lang="en-GB" sz="2000" noProof="0" dirty="0"/>
                  <a:t>We assume that energy consumption from phases U and E is negligible for printed papers, so we consider as first approximation that phases R and P consume                3,794 MJ of energy.</a:t>
                </a:r>
              </a:p>
              <a:p>
                <a:pPr algn="just"/>
                <a:endParaRPr lang="en-GB" sz="1000" noProof="0" dirty="0"/>
              </a:p>
              <a:p>
                <a:pPr algn="just"/>
                <a:r>
                  <a:rPr lang="en-GB" sz="2000" noProof="0" dirty="0"/>
                  <a:t>An average office worker consumes 10,000 sheets of paper per year</a:t>
                </a:r>
                <a:r>
                  <a:rPr lang="en-GB" baseline="30000" noProof="0" dirty="0"/>
                  <a:t>2</a:t>
                </a:r>
                <a:r>
                  <a:rPr lang="en-GB" sz="2000" noProof="0" dirty="0"/>
                  <a:t>, which is equivalent to 40 scholarly books of 250 sheets each. Assuming that personal paper consumption per individual is in average half that of an office worker, the total embodied energy of printed paper per person per day is:</a:t>
                </a:r>
              </a:p>
              <a:p>
                <a:pPr algn="just"/>
                <a:endParaRPr lang="en-GB" sz="1000" noProof="0" dirty="0"/>
              </a:p>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3,794</m:t>
                          </m:r>
                        </m:num>
                        <m:den>
                          <m:r>
                            <m:rPr>
                              <m:nor/>
                            </m:rPr>
                            <a:rPr lang="en-GB" sz="2000" b="0" i="0" noProof="0" smtClean="0">
                              <a:latin typeface="+mj-lt"/>
                            </a:rPr>
                            <m:t>3.6</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365</m:t>
                          </m:r>
                        </m:den>
                      </m:f>
                      <m:r>
                        <m:rPr>
                          <m:nor/>
                        </m:rPr>
                        <a:rPr lang="en-GB" sz="2000" noProof="0" smtClean="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m:t>1</m:t>
                          </m:r>
                        </m:num>
                        <m:den>
                          <m:r>
                            <m:rPr>
                              <m:nor/>
                            </m:rPr>
                            <a:rPr lang="en-GB" sz="2000" noProof="0" smtClean="0">
                              <a:ea typeface="Cambria Math" panose="02040503050406030204" pitchFamily="18" charset="0"/>
                            </a:rPr>
                            <m:t>2</m:t>
                          </m:r>
                        </m:den>
                      </m:f>
                      <m:r>
                        <m:rPr>
                          <m:nor/>
                        </m:rPr>
                        <a:rPr lang="en-GB" sz="2000" b="0" i="0" noProof="0" smtClean="0">
                          <a:latin typeface="Cambria Math" panose="02040503050406030204" pitchFamily="18" charset="0"/>
                          <a:ea typeface="Cambria Math" panose="02040503050406030204" pitchFamily="18" charset="0"/>
                        </a:rPr>
                        <m:t> ≈</m:t>
                      </m:r>
                      <m:r>
                        <m:rPr>
                          <m:nor/>
                        </m:rPr>
                        <a:rPr lang="en-GB" sz="2000" b="0" i="0" noProof="0" smtClean="0">
                          <a:latin typeface="+mj-lt"/>
                          <a:ea typeface="Cambria Math" panose="02040503050406030204" pitchFamily="18" charset="0"/>
                        </a:rPr>
                        <m:t> 1.4 </m:t>
                      </m:r>
                      <m:r>
                        <m:rPr>
                          <m:nor/>
                        </m:rPr>
                        <a:rPr lang="en-GB" sz="2000" b="0" i="0" noProof="0" smtClean="0">
                          <a:latin typeface="+mj-lt"/>
                          <a:ea typeface="Cambria Math" panose="02040503050406030204" pitchFamily="18" charset="0"/>
                        </a:rPr>
                        <m:t>kMWh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p>
            </p:txBody>
          </p:sp>
        </mc:Choice>
        <mc:Fallback xmlns="">
          <p:sp>
            <p:nvSpPr>
              <p:cNvPr id="12" name="ZoneTexte 11">
                <a:extLst>
                  <a:ext uri="{FF2B5EF4-FFF2-40B4-BE49-F238E27FC236}">
                    <a16:creationId xmlns:a16="http://schemas.microsoft.com/office/drawing/2014/main" id="{3601DD0C-C96F-F23D-B134-35CC66F546AD}"/>
                  </a:ext>
                </a:extLst>
              </p:cNvPr>
              <p:cNvSpPr txBox="1">
                <a:spLocks noRot="1" noChangeAspect="1" noMove="1" noResize="1" noEditPoints="1" noAdjustHandles="1" noChangeArrowheads="1" noChangeShapeType="1" noTextEdit="1"/>
              </p:cNvSpPr>
              <p:nvPr/>
            </p:nvSpPr>
            <p:spPr>
              <a:xfrm>
                <a:off x="560895" y="1302947"/>
                <a:ext cx="9571444" cy="5581977"/>
              </a:xfrm>
              <a:prstGeom prst="rect">
                <a:avLst/>
              </a:prstGeom>
              <a:blipFill>
                <a:blip r:embed="rId2"/>
                <a:stretch>
                  <a:fillRect l="-637" t="-546" r="-701"/>
                </a:stretch>
              </a:blipFill>
            </p:spPr>
            <p:txBody>
              <a:bodyPr/>
              <a:lstStyle/>
              <a:p>
                <a:r>
                  <a:rPr lang="en-GB">
                    <a:noFill/>
                  </a:rPr>
                  <a:t> </a:t>
                </a:r>
              </a:p>
            </p:txBody>
          </p:sp>
        </mc:Fallback>
      </mc:AlternateContent>
      <p:sp>
        <p:nvSpPr>
          <p:cNvPr id="14" name="ZoneTexte 13">
            <a:extLst>
              <a:ext uri="{FF2B5EF4-FFF2-40B4-BE49-F238E27FC236}">
                <a16:creationId xmlns:a16="http://schemas.microsoft.com/office/drawing/2014/main" id="{AEE33572-480A-EF1D-86F4-48C51D1F5A06}"/>
              </a:ext>
            </a:extLst>
          </p:cNvPr>
          <p:cNvSpPr txBox="1"/>
          <p:nvPr/>
        </p:nvSpPr>
        <p:spPr>
          <a:xfrm>
            <a:off x="159490" y="7653256"/>
            <a:ext cx="7804298" cy="261610"/>
          </a:xfrm>
          <a:prstGeom prst="rect">
            <a:avLst/>
          </a:prstGeom>
          <a:noFill/>
        </p:spPr>
        <p:txBody>
          <a:bodyPr wrap="square">
            <a:spAutoFit/>
          </a:bodyPr>
          <a:lstStyle/>
          <a:p>
            <a:r>
              <a:rPr lang="en-GB" sz="1100" b="1" i="0" baseline="30000" noProof="0" dirty="0">
                <a:solidFill>
                  <a:srgbClr val="05103E"/>
                </a:solidFill>
                <a:effectLst/>
                <a:latin typeface="+mj-lt"/>
              </a:rPr>
              <a:t>2</a:t>
            </a:r>
            <a:r>
              <a:rPr lang="en-GB" sz="1100" b="0" i="0" noProof="0" dirty="0">
                <a:solidFill>
                  <a:srgbClr val="05103E"/>
                </a:solidFill>
                <a:effectLst/>
                <a:latin typeface="+mj-lt"/>
              </a:rPr>
              <a:t> </a:t>
            </a:r>
            <a:r>
              <a:rPr lang="en-GB" sz="1100" b="0" noProof="0" dirty="0">
                <a:solidFill>
                  <a:srgbClr val="05103E"/>
                </a:solidFill>
                <a:effectLst/>
                <a:latin typeface="+mj-lt"/>
                <a:hlinkClick r:id="rId3"/>
              </a:rPr>
              <a:t>Tolga. (2021, May 27). Paper consumption in offices - PaperTR. PaperTR</a:t>
            </a:r>
            <a:r>
              <a:rPr lang="en-GB" sz="1100" b="0" i="0" noProof="0" dirty="0">
                <a:solidFill>
                  <a:srgbClr val="05103E"/>
                </a:solidFill>
                <a:effectLst/>
                <a:latin typeface="+mj-lt"/>
              </a:rPr>
              <a:t>.</a:t>
            </a:r>
            <a:endParaRPr lang="en-GB" sz="1100" noProof="0" dirty="0">
              <a:latin typeface="+mj-lt"/>
            </a:endParaRPr>
          </a:p>
        </p:txBody>
      </p:sp>
      <p:sp>
        <p:nvSpPr>
          <p:cNvPr id="16" name="ZoneTexte 15">
            <a:extLst>
              <a:ext uri="{FF2B5EF4-FFF2-40B4-BE49-F238E27FC236}">
                <a16:creationId xmlns:a16="http://schemas.microsoft.com/office/drawing/2014/main" id="{18281D68-8E63-14A9-2CA9-B52A0DF70D8B}"/>
              </a:ext>
            </a:extLst>
          </p:cNvPr>
          <p:cNvSpPr txBox="1"/>
          <p:nvPr/>
        </p:nvSpPr>
        <p:spPr>
          <a:xfrm>
            <a:off x="142631" y="7222369"/>
            <a:ext cx="9989708" cy="430887"/>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Kozak, G. (2003). Printed Scholarly Books and e-book Reading Devices: A Comparative Life cycle assessment of two book options (By University of Michigan &amp; Center for Sustainable Systems; No. CSS03-04). </a:t>
            </a:r>
            <a:endParaRPr lang="en-GB" sz="1100" noProof="0" dirty="0">
              <a:latin typeface="+mj-lt"/>
            </a:endParaRPr>
          </a:p>
        </p:txBody>
      </p:sp>
      <p:sp>
        <p:nvSpPr>
          <p:cNvPr id="17" name="Slide Number Placeholder 6">
            <a:extLst>
              <a:ext uri="{FF2B5EF4-FFF2-40B4-BE49-F238E27FC236}">
                <a16:creationId xmlns:a16="http://schemas.microsoft.com/office/drawing/2014/main" id="{9E252469-0CD2-3396-3C8C-2660B01D928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256</a:t>
            </a:fld>
            <a:endParaRPr lang="en-GB" spc="80" noProof="0" dirty="0"/>
          </a:p>
        </p:txBody>
      </p:sp>
      <p:sp>
        <p:nvSpPr>
          <p:cNvPr id="18" name="TextBox 19">
            <a:extLst>
              <a:ext uri="{FF2B5EF4-FFF2-40B4-BE49-F238E27FC236}">
                <a16:creationId xmlns:a16="http://schemas.microsoft.com/office/drawing/2014/main" id="{71767204-D05D-7AEE-FF2B-220859156FAE}"/>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(3/7)</a:t>
            </a:r>
            <a:endParaRPr lang="en-GB"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5510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3A44-B658-3F12-9659-CD28D32ED1F1}"/>
            </a:ext>
          </a:extLst>
        </p:cNvPr>
        <p:cNvGrpSpPr/>
        <p:nvPr/>
      </p:nvGrpSpPr>
      <p:grpSpPr>
        <a:xfrm>
          <a:off x="0" y="0"/>
          <a:ext cx="0" cy="0"/>
          <a:chOff x="0" y="0"/>
          <a:chExt cx="0" cy="0"/>
        </a:xfrm>
      </p:grpSpPr>
      <p:sp>
        <p:nvSpPr>
          <p:cNvPr id="17" name="Slide Number Placeholder 6">
            <a:extLst>
              <a:ext uri="{FF2B5EF4-FFF2-40B4-BE49-F238E27FC236}">
                <a16:creationId xmlns:a16="http://schemas.microsoft.com/office/drawing/2014/main" id="{90BAF34F-F181-DA55-4305-67448CE310E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257</a:t>
            </a:fld>
            <a:endParaRPr lang="en-GB" spc="80" noProof="0"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EF52C9AE-C011-0F2B-5A68-9EB9783CAB33}"/>
                  </a:ext>
                </a:extLst>
              </p:cNvPr>
              <p:cNvSpPr txBox="1"/>
              <p:nvPr/>
            </p:nvSpPr>
            <p:spPr>
              <a:xfrm>
                <a:off x="560730" y="5142962"/>
                <a:ext cx="9571443" cy="2072747"/>
              </a:xfrm>
              <a:prstGeom prst="rect">
                <a:avLst/>
              </a:prstGeom>
              <a:noFill/>
            </p:spPr>
            <p:txBody>
              <a:bodyPr wrap="square">
                <a:spAutoFit/>
              </a:bodyPr>
              <a:lstStyle/>
              <a:p>
                <a:pPr algn="just"/>
                <a:r>
                  <a:rPr lang="en-GB" sz="2000" noProof="0" dirty="0"/>
                  <a:t>If each person consumes an average of 15 kg of textiles per year—10 kg of cotton and 5 kg of polyester—the total embodied energy of textiles during phases R and P per person per day is equal to:</a:t>
                </a:r>
              </a:p>
              <a:p>
                <a:endParaRPr lang="en-GB" sz="1000" noProof="0" dirty="0"/>
              </a:p>
              <a:p>
                <a:pPr fontAlgn="base">
                  <a:spcAft>
                    <a:spcPts val="750"/>
                  </a:spcAft>
                </a:pPr>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rPr>
                          </m:ctrlPr>
                        </m:fPr>
                        <m:num>
                          <m:f>
                            <m:fPr>
                              <m:ctrlPr>
                                <a:rPr lang="en-GB" sz="2000" i="1" noProof="0">
                                  <a:solidFill>
                                    <a:schemeClr val="tx1"/>
                                  </a:solidFill>
                                  <a:latin typeface="Cambria Math" panose="02040503050406030204" pitchFamily="18" charset="0"/>
                                  <a:cs typeface="Arial" panose="020B0604020202020204" pitchFamily="34" charset="0"/>
                                </a:rPr>
                              </m:ctrlPr>
                            </m:fPr>
                            <m:num>
                              <m:r>
                                <m:rPr>
                                  <m:nor/>
                                </m:rPr>
                                <a:rPr lang="en-GB" sz="2000" noProof="0" smtClean="0">
                                  <a:solidFill>
                                    <a:schemeClr val="tx1"/>
                                  </a:solidFill>
                                  <a:latin typeface="+mj-lt"/>
                                  <a:cs typeface="Arial" panose="020B0604020202020204" pitchFamily="34" charset="0"/>
                                </a:rPr>
                                <m:t>147</m:t>
                              </m:r>
                            </m:num>
                            <m:den>
                              <m:r>
                                <m:rPr>
                                  <m:nor/>
                                </m:rPr>
                                <a:rPr lang="en-GB" sz="2000" noProof="0">
                                  <a:solidFill>
                                    <a:schemeClr val="tx1"/>
                                  </a:solidFill>
                                  <a:latin typeface="+mj-lt"/>
                                  <a:cs typeface="Arial" panose="020B0604020202020204" pitchFamily="34" charset="0"/>
                                </a:rPr>
                                <m:t>3</m:t>
                              </m:r>
                              <m:r>
                                <m:rPr>
                                  <m:nor/>
                                </m:rPr>
                                <a:rPr lang="en-GB" sz="2000" noProof="0" smtClean="0">
                                  <a:solidFill>
                                    <a:schemeClr val="tx1"/>
                                  </a:solidFill>
                                  <a:latin typeface="+mj-lt"/>
                                  <a:cs typeface="Arial" panose="020B0604020202020204" pitchFamily="34" charset="0"/>
                                </a:rPr>
                                <m:t>.</m:t>
                              </m:r>
                              <m:r>
                                <m:rPr>
                                  <m:nor/>
                                </m:rPr>
                                <a:rPr lang="en-GB" sz="2000" noProof="0">
                                  <a:solidFill>
                                    <a:schemeClr val="tx1"/>
                                  </a:solidFill>
                                  <a:latin typeface="+mj-lt"/>
                                  <a:cs typeface="Arial" panose="020B0604020202020204" pitchFamily="34" charset="0"/>
                                </a:rPr>
                                <m:t>6</m:t>
                              </m:r>
                              <m:r>
                                <m:rPr>
                                  <m:nor/>
                                </m:rPr>
                                <a:rPr lang="en-GB" sz="2000" noProof="0" smtClean="0">
                                  <a:solidFill>
                                    <a:schemeClr val="tx1"/>
                                  </a:solidFill>
                                  <a:latin typeface="+mj-lt"/>
                                  <a:cs typeface="Arial" panose="020B0604020202020204" pitchFamily="34" charset="0"/>
                                </a:rPr>
                                <m:t> </m:t>
                              </m:r>
                              <m:r>
                                <m:rPr>
                                  <m:nor/>
                                </m:rPr>
                                <a:rPr lang="en-GB" sz="2000" noProof="0">
                                  <a:solidFill>
                                    <a:schemeClr val="tx1"/>
                                  </a:solidFill>
                                  <a:latin typeface="+mj-lt"/>
                                  <a:ea typeface="Cambria Math" panose="02040503050406030204" pitchFamily="18" charset="0"/>
                                  <a:cs typeface="Arial" panose="020B0604020202020204" pitchFamily="34" charset="0"/>
                                </a:rPr>
                                <m:t>×</m:t>
                              </m:r>
                              <m:r>
                                <m:rPr>
                                  <m:nor/>
                                </m:rPr>
                                <a:rPr lang="en-GB" sz="2000" noProof="0" smtClean="0">
                                  <a:solidFill>
                                    <a:schemeClr val="tx1"/>
                                  </a:solidFill>
                                  <a:latin typeface="+mj-lt"/>
                                  <a:ea typeface="Cambria Math" panose="02040503050406030204" pitchFamily="18" charset="0"/>
                                  <a:cs typeface="Arial" panose="020B0604020202020204" pitchFamily="34" charset="0"/>
                                </a:rPr>
                                <m:t> 2</m:t>
                              </m:r>
                            </m:den>
                          </m:f>
                          <m:r>
                            <m:rPr>
                              <m:nor/>
                            </m:rPr>
                            <a:rPr lang="en-GB" sz="2000" noProof="0">
                              <a:solidFill>
                                <a:schemeClr val="tx1"/>
                              </a:solidFill>
                              <a:latin typeface="+mj-lt"/>
                              <a:ea typeface="Cambria Math" panose="02040503050406030204" pitchFamily="18" charset="0"/>
                              <a:cs typeface="Arial" panose="020B0604020202020204" pitchFamily="34" charset="0"/>
                            </a:rPr>
                            <m:t>×</m:t>
                          </m:r>
                          <m:r>
                            <m:rPr>
                              <m:nor/>
                            </m:rPr>
                            <a:rPr lang="en-GB" sz="2000" noProof="0" smtClean="0">
                              <a:solidFill>
                                <a:schemeClr val="tx1"/>
                              </a:solidFill>
                              <a:latin typeface="+mj-lt"/>
                              <a:ea typeface="Cambria Math" panose="02040503050406030204" pitchFamily="18" charset="0"/>
                              <a:cs typeface="Arial" panose="020B0604020202020204" pitchFamily="34" charset="0"/>
                            </a:rPr>
                            <m:t> 10 +</m:t>
                          </m:r>
                          <m:f>
                            <m:fPr>
                              <m:ctrlPr>
                                <a:rPr lang="en-GB" sz="2000" i="1" noProof="0">
                                  <a:solidFill>
                                    <a:schemeClr val="tx1"/>
                                  </a:solidFill>
                                  <a:latin typeface="Cambria Math" panose="02040503050406030204" pitchFamily="18" charset="0"/>
                                  <a:cs typeface="Arial" panose="020B0604020202020204" pitchFamily="34" charset="0"/>
                                </a:rPr>
                              </m:ctrlPr>
                            </m:fPr>
                            <m:num>
                              <m:r>
                                <m:rPr>
                                  <m:nor/>
                                </m:rPr>
                                <a:rPr lang="en-GB" sz="2000" noProof="0" smtClean="0">
                                  <a:solidFill>
                                    <a:schemeClr val="tx1"/>
                                  </a:solidFill>
                                  <a:latin typeface="+mj-lt"/>
                                  <a:cs typeface="Arial" panose="020B0604020202020204" pitchFamily="34" charset="0"/>
                                </a:rPr>
                                <m:t>217</m:t>
                              </m:r>
                            </m:num>
                            <m:den>
                              <m:r>
                                <m:rPr>
                                  <m:nor/>
                                </m:rPr>
                                <a:rPr lang="en-GB" sz="2000" noProof="0">
                                  <a:solidFill>
                                    <a:schemeClr val="tx1"/>
                                  </a:solidFill>
                                  <a:latin typeface="+mj-lt"/>
                                  <a:cs typeface="Arial" panose="020B0604020202020204" pitchFamily="34" charset="0"/>
                                </a:rPr>
                                <m:t>3</m:t>
                              </m:r>
                              <m:r>
                                <m:rPr>
                                  <m:nor/>
                                </m:rPr>
                                <a:rPr lang="en-GB" sz="2000" noProof="0" smtClean="0">
                                  <a:solidFill>
                                    <a:schemeClr val="tx1"/>
                                  </a:solidFill>
                                  <a:latin typeface="+mj-lt"/>
                                  <a:cs typeface="Arial" panose="020B0604020202020204" pitchFamily="34" charset="0"/>
                                </a:rPr>
                                <m:t>.</m:t>
                              </m:r>
                              <m:r>
                                <m:rPr>
                                  <m:nor/>
                                </m:rPr>
                                <a:rPr lang="en-GB" sz="2000" noProof="0">
                                  <a:solidFill>
                                    <a:schemeClr val="tx1"/>
                                  </a:solidFill>
                                  <a:latin typeface="+mj-lt"/>
                                  <a:cs typeface="Arial" panose="020B0604020202020204" pitchFamily="34" charset="0"/>
                                </a:rPr>
                                <m:t>6</m:t>
                              </m:r>
                              <m:r>
                                <m:rPr>
                                  <m:nor/>
                                </m:rPr>
                                <a:rPr lang="en-GB" sz="2000" noProof="0" smtClean="0">
                                  <a:solidFill>
                                    <a:schemeClr val="tx1"/>
                                  </a:solidFill>
                                  <a:latin typeface="+mj-lt"/>
                                  <a:cs typeface="Arial" panose="020B0604020202020204" pitchFamily="34" charset="0"/>
                                </a:rPr>
                                <m:t> </m:t>
                              </m:r>
                              <m:r>
                                <m:rPr>
                                  <m:nor/>
                                </m:rPr>
                                <a:rPr lang="en-GB" sz="2000" noProof="0">
                                  <a:solidFill>
                                    <a:schemeClr val="tx1"/>
                                  </a:solidFill>
                                  <a:latin typeface="+mj-lt"/>
                                  <a:ea typeface="Cambria Math" panose="02040503050406030204" pitchFamily="18" charset="0"/>
                                  <a:cs typeface="Arial" panose="020B0604020202020204" pitchFamily="34" charset="0"/>
                                </a:rPr>
                                <m:t>×</m:t>
                              </m:r>
                              <m:r>
                                <m:rPr>
                                  <m:nor/>
                                </m:rPr>
                                <a:rPr lang="en-GB" sz="2000" noProof="0" smtClean="0">
                                  <a:solidFill>
                                    <a:schemeClr val="tx1"/>
                                  </a:solidFill>
                                  <a:latin typeface="+mj-lt"/>
                                  <a:ea typeface="Cambria Math" panose="02040503050406030204" pitchFamily="18" charset="0"/>
                                  <a:cs typeface="Arial" panose="020B0604020202020204" pitchFamily="34" charset="0"/>
                                </a:rPr>
                                <m:t> 2</m:t>
                              </m:r>
                            </m:den>
                          </m:f>
                          <m:r>
                            <m:rPr>
                              <m:nor/>
                            </m:rPr>
                            <a:rPr lang="en-GB" sz="2000" noProof="0">
                              <a:solidFill>
                                <a:schemeClr val="tx1"/>
                              </a:solidFill>
                              <a:latin typeface="+mj-lt"/>
                              <a:ea typeface="Cambria Math" panose="02040503050406030204" pitchFamily="18" charset="0"/>
                              <a:cs typeface="Arial" panose="020B0604020202020204" pitchFamily="34" charset="0"/>
                            </a:rPr>
                            <m:t>×</m:t>
                          </m:r>
                          <m:r>
                            <m:rPr>
                              <m:nor/>
                            </m:rPr>
                            <a:rPr lang="en-GB" sz="2000" noProof="0" smtClean="0">
                              <a:solidFill>
                                <a:schemeClr val="tx1"/>
                              </a:solidFill>
                              <a:latin typeface="+mj-lt"/>
                              <a:ea typeface="Cambria Math" panose="02040503050406030204" pitchFamily="18" charset="0"/>
                              <a:cs typeface="Arial" panose="020B0604020202020204" pitchFamily="34" charset="0"/>
                            </a:rPr>
                            <m:t> 5</m:t>
                          </m:r>
                        </m:num>
                        <m:den>
                          <m:r>
                            <m:rPr>
                              <m:nor/>
                            </m:rPr>
                            <a:rPr lang="en-GB" sz="2000" i="0" noProof="0" smtClean="0">
                              <a:solidFill>
                                <a:schemeClr val="tx1"/>
                              </a:solidFill>
                              <a:latin typeface="+mj-lt"/>
                            </a:rPr>
                            <m:t>365</m:t>
                          </m:r>
                        </m:den>
                      </m:f>
                      <m:r>
                        <m:rPr>
                          <m:nor/>
                        </m:rPr>
                        <a:rPr lang="en-GB" sz="2000" b="0" i="0" noProof="0" smtClean="0">
                          <a:solidFill>
                            <a:schemeClr val="tx1"/>
                          </a:solidFill>
                          <a:latin typeface="+mj-lt"/>
                        </a:rPr>
                        <m:t> </m:t>
                      </m:r>
                      <m:r>
                        <m:rPr>
                          <m:nor/>
                        </m:rPr>
                        <a:rPr lang="en-GB" sz="2000" i="0" noProof="0" smtClean="0">
                          <a:solidFill>
                            <a:schemeClr val="tx1"/>
                          </a:solidFill>
                          <a:latin typeface="Cambria Math" panose="02040503050406030204" pitchFamily="18" charset="0"/>
                          <a:ea typeface="Cambria Math" panose="02040503050406030204" pitchFamily="18" charset="0"/>
                        </a:rPr>
                        <m:t>≈</m:t>
                      </m:r>
                      <m:r>
                        <m:rPr>
                          <m:nor/>
                        </m:rPr>
                        <a:rPr lang="en-GB" sz="2000" b="0" i="0" noProof="0" smtClean="0">
                          <a:solidFill>
                            <a:schemeClr val="tx1"/>
                          </a:solidFill>
                          <a:latin typeface="+mj-lt"/>
                          <a:ea typeface="Cambria Math" panose="02040503050406030204" pitchFamily="18" charset="0"/>
                        </a:rPr>
                        <m:t> </m:t>
                      </m:r>
                      <m:r>
                        <m:rPr>
                          <m:nor/>
                        </m:rPr>
                        <a:rPr lang="en-GB" sz="2000" i="0" noProof="0" smtClean="0">
                          <a:solidFill>
                            <a:schemeClr val="tx1"/>
                          </a:solidFill>
                          <a:latin typeface="+mj-lt"/>
                          <a:ea typeface="Cambria Math" panose="02040503050406030204" pitchFamily="18" charset="0"/>
                        </a:rPr>
                        <m:t>1 </m:t>
                      </m:r>
                      <m:r>
                        <m:rPr>
                          <m:nor/>
                        </m:rPr>
                        <a:rPr lang="en-GB" sz="2000" i="0" noProof="0" smtClean="0">
                          <a:solidFill>
                            <a:schemeClr val="tx1"/>
                          </a:solidFill>
                          <a:latin typeface="+mj-lt"/>
                          <a:ea typeface="Cambria Math" panose="02040503050406030204" pitchFamily="18" charset="0"/>
                        </a:rPr>
                        <m:t>kWh</m:t>
                      </m:r>
                      <m:r>
                        <m:rPr>
                          <m:nor/>
                        </m:rPr>
                        <a:rPr lang="en-GB" sz="2000" i="0" noProof="0" smtClean="0">
                          <a:solidFill>
                            <a:schemeClr val="tx1"/>
                          </a:solidFill>
                          <a:latin typeface="+mj-lt"/>
                          <a:ea typeface="Cambria Math" panose="02040503050406030204" pitchFamily="18" charset="0"/>
                        </a:rPr>
                        <m:t>/</m:t>
                      </m:r>
                      <m:r>
                        <m:rPr>
                          <m:nor/>
                        </m:rPr>
                        <a:rPr lang="en-GB" sz="2000" i="0" noProof="0" smtClean="0">
                          <a:solidFill>
                            <a:schemeClr val="tx1"/>
                          </a:solidFill>
                          <a:latin typeface="+mj-lt"/>
                          <a:ea typeface="Cambria Math" panose="02040503050406030204" pitchFamily="18" charset="0"/>
                        </a:rPr>
                        <m:t>pers</m:t>
                      </m:r>
                      <m:r>
                        <m:rPr>
                          <m:nor/>
                        </m:rPr>
                        <a:rPr lang="en-GB" sz="2000" b="0" i="0" noProof="0" smtClean="0">
                          <a:solidFill>
                            <a:schemeClr val="tx1"/>
                          </a:solidFill>
                          <a:latin typeface="+mj-lt"/>
                          <a:ea typeface="Cambria Math" panose="02040503050406030204" pitchFamily="18" charset="0"/>
                        </a:rPr>
                        <m:t>/</m:t>
                      </m:r>
                      <m:r>
                        <m:rPr>
                          <m:nor/>
                        </m:rPr>
                        <a:rPr lang="en-GB" sz="2000" b="0" i="0" noProof="0" smtClean="0">
                          <a:solidFill>
                            <a:schemeClr val="tx1"/>
                          </a:solidFill>
                          <a:latin typeface="+mj-lt"/>
                          <a:ea typeface="Cambria Math" panose="02040503050406030204" pitchFamily="18" charset="0"/>
                        </a:rPr>
                        <m:t>d</m:t>
                      </m:r>
                      <m:r>
                        <m:rPr>
                          <m:nor/>
                        </m:rPr>
                        <a:rPr lang="en-GB" sz="2000" b="0" i="0" noProof="0" smtClean="0">
                          <a:solidFill>
                            <a:schemeClr val="tx1"/>
                          </a:solidFill>
                          <a:latin typeface="+mj-lt"/>
                          <a:ea typeface="Cambria Math" panose="02040503050406030204" pitchFamily="18" charset="0"/>
                        </a:rPr>
                        <m:t>.</m:t>
                      </m:r>
                    </m:oMath>
                  </m:oMathPara>
                </a14:m>
                <a:endParaRPr lang="en-GB" noProof="0" dirty="0">
                  <a:solidFill>
                    <a:srgbClr val="4F4B4C"/>
                  </a:solidFill>
                  <a:latin typeface="+mj-lt"/>
                </a:endParaRPr>
              </a:p>
            </p:txBody>
          </p:sp>
        </mc:Choice>
        <mc:Fallback xmlns="">
          <p:sp>
            <p:nvSpPr>
              <p:cNvPr id="3" name="ZoneTexte 2">
                <a:extLst>
                  <a:ext uri="{FF2B5EF4-FFF2-40B4-BE49-F238E27FC236}">
                    <a16:creationId xmlns:a16="http://schemas.microsoft.com/office/drawing/2014/main" id="{EF52C9AE-C011-0F2B-5A68-9EB9783CAB33}"/>
                  </a:ext>
                </a:extLst>
              </p:cNvPr>
              <p:cNvSpPr txBox="1">
                <a:spLocks noRot="1" noChangeAspect="1" noMove="1" noResize="1" noEditPoints="1" noAdjustHandles="1" noChangeArrowheads="1" noChangeShapeType="1" noTextEdit="1"/>
              </p:cNvSpPr>
              <p:nvPr/>
            </p:nvSpPr>
            <p:spPr>
              <a:xfrm>
                <a:off x="560730" y="5142962"/>
                <a:ext cx="9571443" cy="2072747"/>
              </a:xfrm>
              <a:prstGeom prst="rect">
                <a:avLst/>
              </a:prstGeom>
              <a:blipFill>
                <a:blip r:embed="rId2"/>
                <a:stretch>
                  <a:fillRect l="-701" t="-1471" r="-637"/>
                </a:stretch>
              </a:blipFill>
            </p:spPr>
            <p:txBody>
              <a:bodyPr/>
              <a:lstStyle/>
              <a:p>
                <a:r>
                  <a:rPr lang="en-US">
                    <a:noFill/>
                  </a:rPr>
                  <a:t> </a:t>
                </a:r>
              </a:p>
            </p:txBody>
          </p:sp>
        </mc:Fallback>
      </mc:AlternateContent>
      <p:sp>
        <p:nvSpPr>
          <p:cNvPr id="9" name="TextBox 19">
            <a:extLst>
              <a:ext uri="{FF2B5EF4-FFF2-40B4-BE49-F238E27FC236}">
                <a16:creationId xmlns:a16="http://schemas.microsoft.com/office/drawing/2014/main" id="{A6B7788F-A622-3A12-C810-8EECDF3FEEE5}"/>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(4/7)</a:t>
            </a:r>
            <a:endParaRPr lang="en-GB" sz="2400" b="1" noProof="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D769498-50B1-39B7-6DAF-5D9C78EC1712}"/>
              </a:ext>
            </a:extLst>
          </p:cNvPr>
          <p:cNvSpPr txBox="1"/>
          <p:nvPr/>
        </p:nvSpPr>
        <p:spPr>
          <a:xfrm>
            <a:off x="142631" y="7655399"/>
            <a:ext cx="6303057"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What is the energy profile of the textile industry? (2011, October 31). OEcotextiles.</a:t>
            </a:r>
            <a:endParaRPr lang="en-GB" sz="1100" noProof="0" dirty="0">
              <a:latin typeface="+mj-lt"/>
            </a:endParaRPr>
          </a:p>
        </p:txBody>
      </p:sp>
      <p:sp>
        <p:nvSpPr>
          <p:cNvPr id="6" name="ZoneTexte 5">
            <a:extLst>
              <a:ext uri="{FF2B5EF4-FFF2-40B4-BE49-F238E27FC236}">
                <a16:creationId xmlns:a16="http://schemas.microsoft.com/office/drawing/2014/main" id="{2EE50E65-8A2F-089D-966D-9F2165965B26}"/>
              </a:ext>
            </a:extLst>
          </p:cNvPr>
          <p:cNvSpPr txBox="1"/>
          <p:nvPr/>
        </p:nvSpPr>
        <p:spPr>
          <a:xfrm>
            <a:off x="560729" y="1682029"/>
            <a:ext cx="6164161" cy="3093154"/>
          </a:xfrm>
          <a:prstGeom prst="rect">
            <a:avLst/>
          </a:prstGeom>
          <a:noFill/>
        </p:spPr>
        <p:txBody>
          <a:bodyPr wrap="square">
            <a:spAutoFit/>
          </a:bodyPr>
          <a:lstStyle/>
          <a:p>
            <a:pPr algn="just"/>
            <a:r>
              <a:rPr lang="en-GB" sz="2000" b="1" noProof="0" dirty="0"/>
              <a:t>Textiles:</a:t>
            </a:r>
          </a:p>
          <a:p>
            <a:pPr algn="just"/>
            <a:endParaRPr lang="en-GB" sz="500" noProof="0" dirty="0"/>
          </a:p>
          <a:p>
            <a:pPr algn="just"/>
            <a:r>
              <a:rPr lang="en-GB" sz="2000" noProof="0" dirty="0"/>
              <a:t>To estimate the embodied energy of textiles during phases R and P, we consider the total energy required to produce the fibre and weave it into cloth.</a:t>
            </a:r>
          </a:p>
          <a:p>
            <a:pPr algn="just"/>
            <a:endParaRPr lang="en-GB" sz="1000" noProof="0" dirty="0"/>
          </a:p>
          <a:p>
            <a:pPr algn="just"/>
            <a:r>
              <a:rPr lang="en-GB" sz="2000" noProof="0" dirty="0"/>
              <a:t>The embodied energy for phases R, P, and U of cotton and polyester is 147 MJ/kg and 217 MJ/kg, respectively.</a:t>
            </a:r>
            <a:r>
              <a:rPr lang="en-GB" baseline="30000" noProof="0" dirty="0"/>
              <a:t>1</a:t>
            </a:r>
            <a:r>
              <a:rPr lang="en-GB" sz="2000" noProof="0" dirty="0"/>
              <a:t> We assume that half of this total embodied energy comes from washing and drying during the usage phase.</a:t>
            </a:r>
          </a:p>
        </p:txBody>
      </p:sp>
      <p:grpSp>
        <p:nvGrpSpPr>
          <p:cNvPr id="10" name="Groupe 9">
            <a:extLst>
              <a:ext uri="{FF2B5EF4-FFF2-40B4-BE49-F238E27FC236}">
                <a16:creationId xmlns:a16="http://schemas.microsoft.com/office/drawing/2014/main" id="{09C980F3-5B6F-FD2D-9060-22BB3A3B16D1}"/>
              </a:ext>
            </a:extLst>
          </p:cNvPr>
          <p:cNvGrpSpPr/>
          <p:nvPr/>
        </p:nvGrpSpPr>
        <p:grpSpPr>
          <a:xfrm>
            <a:off x="7048031" y="2250110"/>
            <a:ext cx="2984300" cy="2326849"/>
            <a:chOff x="7024881" y="2203810"/>
            <a:chExt cx="2984300" cy="2326849"/>
          </a:xfrm>
        </p:grpSpPr>
        <p:pic>
          <p:nvPicPr>
            <p:cNvPr id="4098" name="Picture 2">
              <a:extLst>
                <a:ext uri="{FF2B5EF4-FFF2-40B4-BE49-F238E27FC236}">
                  <a16:creationId xmlns:a16="http://schemas.microsoft.com/office/drawing/2014/main" id="{DECF7E37-F17C-591C-F609-23AD85BCB01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0479" r="20580"/>
            <a:stretch/>
          </p:blipFill>
          <p:spPr bwMode="auto">
            <a:xfrm>
              <a:off x="7105906" y="2203810"/>
              <a:ext cx="1428964" cy="20727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27A4F88-E0C8-3C45-B72C-266B5757EF0A}"/>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2132" t="15740"/>
            <a:stretch/>
          </p:blipFill>
          <p:spPr bwMode="auto">
            <a:xfrm>
              <a:off x="8569595" y="2203810"/>
              <a:ext cx="1439586" cy="207274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3A3D105-D2EA-B860-6912-E7481560519F}"/>
                </a:ext>
              </a:extLst>
            </p:cNvPr>
            <p:cNvSpPr txBox="1"/>
            <p:nvPr/>
          </p:nvSpPr>
          <p:spPr>
            <a:xfrm>
              <a:off x="7024881" y="4241832"/>
              <a:ext cx="891251" cy="276999"/>
            </a:xfrm>
            <a:prstGeom prst="rect">
              <a:avLst/>
            </a:prstGeom>
            <a:noFill/>
          </p:spPr>
          <p:txBody>
            <a:bodyPr wrap="square" rtlCol="0">
              <a:spAutoFit/>
            </a:bodyPr>
            <a:lstStyle/>
            <a:p>
              <a:r>
                <a:rPr lang="en-GB" sz="1200" noProof="0" dirty="0"/>
                <a:t>cotton</a:t>
              </a:r>
            </a:p>
          </p:txBody>
        </p:sp>
        <p:sp>
          <p:nvSpPr>
            <p:cNvPr id="8" name="ZoneTexte 7">
              <a:extLst>
                <a:ext uri="{FF2B5EF4-FFF2-40B4-BE49-F238E27FC236}">
                  <a16:creationId xmlns:a16="http://schemas.microsoft.com/office/drawing/2014/main" id="{D99248CB-AD33-CB21-97A2-922EC63F3B85}"/>
                </a:ext>
              </a:extLst>
            </p:cNvPr>
            <p:cNvSpPr txBox="1"/>
            <p:nvPr/>
          </p:nvSpPr>
          <p:spPr>
            <a:xfrm>
              <a:off x="8488570" y="4253660"/>
              <a:ext cx="1428965" cy="276999"/>
            </a:xfrm>
            <a:prstGeom prst="rect">
              <a:avLst/>
            </a:prstGeom>
            <a:noFill/>
          </p:spPr>
          <p:txBody>
            <a:bodyPr wrap="square" rtlCol="0">
              <a:spAutoFit/>
            </a:bodyPr>
            <a:lstStyle/>
            <a:p>
              <a:r>
                <a:rPr lang="en-GB" sz="1200" noProof="0" dirty="0"/>
                <a:t>polyester</a:t>
              </a:r>
            </a:p>
          </p:txBody>
        </p:sp>
      </p:grpSp>
    </p:spTree>
    <p:extLst>
      <p:ext uri="{BB962C8B-B14F-4D97-AF65-F5344CB8AC3E}">
        <p14:creationId xmlns:p14="http://schemas.microsoft.com/office/powerpoint/2010/main" val="211983684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0BA22C13-9B27-14C4-1032-40502704824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258</a:t>
            </a:fld>
            <a:endParaRPr lang="en-GB" spc="80" noProof="0" dirty="0"/>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8686A247-901B-5526-CC8D-D41A17694AB3}"/>
                  </a:ext>
                </a:extLst>
              </p:cNvPr>
              <p:cNvSpPr txBox="1"/>
              <p:nvPr/>
            </p:nvSpPr>
            <p:spPr>
              <a:xfrm>
                <a:off x="560729" y="2253180"/>
                <a:ext cx="9571609" cy="3273653"/>
              </a:xfrm>
              <a:prstGeom prst="rect">
                <a:avLst/>
              </a:prstGeom>
              <a:noFill/>
            </p:spPr>
            <p:txBody>
              <a:bodyPr wrap="square">
                <a:spAutoFit/>
              </a:bodyPr>
              <a:lstStyle/>
              <a:p>
                <a:pPr algn="just"/>
                <a:r>
                  <a:rPr lang="en-GB" sz="2000" b="1" noProof="0" dirty="0"/>
                  <a:t>Mobile devices</a:t>
                </a:r>
                <a:r>
                  <a:rPr lang="en-GB" sz="2000" b="1" noProof="0" dirty="0">
                    <a:latin typeface="+mj-lt"/>
                  </a:rPr>
                  <a:t>:</a:t>
                </a:r>
              </a:p>
              <a:p>
                <a:pPr algn="just"/>
                <a:endParaRPr lang="en-GB" sz="500" b="1" noProof="0" dirty="0">
                  <a:latin typeface="+mj-lt"/>
                </a:endParaRPr>
              </a:p>
              <a:p>
                <a:pPr algn="just"/>
                <a:r>
                  <a:rPr lang="en-GB" sz="2000" noProof="0" dirty="0"/>
                  <a:t>Considering only the energy consumed during phases R and P, the embodied energy of a modern laptop and a typical smartphone is 4.5 GJ and 1 GJ, respectively. The expected replacement times are 3 years for the laptop and             2 years for the smartphone.</a:t>
                </a:r>
                <a:r>
                  <a:rPr lang="en-GB" baseline="30000" noProof="0" dirty="0"/>
                  <a:t>1</a:t>
                </a:r>
                <a:endParaRPr lang="en-GB" sz="2000" baseline="30000" noProof="0" dirty="0"/>
              </a:p>
              <a:p>
                <a:pPr algn="just"/>
                <a:endParaRPr lang="en-GB" sz="1000" b="1" noProof="0" dirty="0"/>
              </a:p>
              <a:p>
                <a:pPr algn="just"/>
                <a:r>
                  <a:rPr lang="en-GB" sz="2000" noProof="0" dirty="0"/>
                  <a:t>We assume that everyone owns both a laptop and a smartphone. Therefore, the embodied energy of mobile devices per person per day is calculated as:</a:t>
                </a:r>
              </a:p>
              <a:p>
                <a:pPr algn="just"/>
                <a:endParaRPr lang="en-GB" sz="1000" noProof="0" dirty="0">
                  <a:solidFill>
                    <a:srgbClr val="333333"/>
                  </a:solidFill>
                  <a:latin typeface="+mj-lt"/>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4.5</m:t>
                          </m:r>
                          <m:r>
                            <a:rPr lang="en-GB" sz="2000" b="0" i="1" noProof="0" smtClean="0">
                              <a:latin typeface="Cambria Math" panose="02040503050406030204" pitchFamily="18" charset="0"/>
                              <a:ea typeface="Cambria Math" panose="02040503050406030204" pitchFamily="18" charset="0"/>
                            </a:rPr>
                            <m:t>×</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3</m:t>
                          </m:r>
                        </m:num>
                        <m:den>
                          <m:r>
                            <m:rPr>
                              <m:nor/>
                            </m:rPr>
                            <a:rPr lang="en-GB" sz="2000" b="0" i="0" noProof="0" smtClean="0">
                              <a:latin typeface="+mj-lt"/>
                            </a:rPr>
                            <m:t>3.6</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365 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3</m:t>
                          </m:r>
                        </m:den>
                      </m:f>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m:t>1</m:t>
                          </m:r>
                          <m:r>
                            <a:rPr lang="en-GB" sz="2000" i="1" noProof="0" smtClean="0">
                              <a:latin typeface="Cambria Math" panose="02040503050406030204" pitchFamily="18" charset="0"/>
                              <a:ea typeface="Cambria Math" panose="02040503050406030204" pitchFamily="18" charset="0"/>
                            </a:rPr>
                            <m:t>×</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3</m:t>
                          </m:r>
                        </m:num>
                        <m:den>
                          <m:r>
                            <m:rPr>
                              <m:nor/>
                            </m:rPr>
                            <a:rPr lang="en-GB" sz="2000" b="0" i="0" noProof="0" smtClean="0">
                              <a:latin typeface="+mj-lt"/>
                              <a:ea typeface="Cambria Math" panose="02040503050406030204" pitchFamily="18" charset="0"/>
                            </a:rPr>
                            <m:t>3.6</m:t>
                          </m:r>
                          <m:r>
                            <a:rPr lang="en-GB" sz="2000" i="1" noProof="0" smtClean="0">
                              <a:latin typeface="Cambria Math" panose="02040503050406030204" pitchFamily="18" charset="0"/>
                              <a:ea typeface="Cambria Math" panose="02040503050406030204" pitchFamily="18" charset="0"/>
                            </a:rPr>
                            <m:t>×</m:t>
                          </m:r>
                          <m:r>
                            <m:rPr>
                              <m:nor/>
                            </m:rPr>
                            <a:rPr lang="en-GB" sz="2000" noProof="0" smtClean="0">
                              <a:ea typeface="Cambria Math" panose="02040503050406030204" pitchFamily="18" charset="0"/>
                            </a:rPr>
                            <m:t>365 </m:t>
                          </m:r>
                          <m:r>
                            <m:rPr>
                              <m:nor/>
                            </m:rPr>
                            <a:rPr lang="en-GB" sz="2000" noProof="0" smtClean="0">
                              <a:ea typeface="Cambria Math" panose="02040503050406030204" pitchFamily="18" charset="0"/>
                            </a:rPr>
                            <m:t>×</m:t>
                          </m:r>
                          <m:r>
                            <m:rPr>
                              <m:nor/>
                            </m:rPr>
                            <a:rPr lang="en-GB" sz="2000" noProof="0" smtClean="0">
                              <a:ea typeface="Cambria Math" panose="02040503050406030204" pitchFamily="18" charset="0"/>
                            </a:rPr>
                            <m:t> 2</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1.5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12" name="ZoneTexte 11">
                <a:extLst>
                  <a:ext uri="{FF2B5EF4-FFF2-40B4-BE49-F238E27FC236}">
                    <a16:creationId xmlns:a16="http://schemas.microsoft.com/office/drawing/2014/main" id="{8686A247-901B-5526-CC8D-D41A17694AB3}"/>
                  </a:ext>
                </a:extLst>
              </p:cNvPr>
              <p:cNvSpPr txBox="1">
                <a:spLocks noRot="1" noChangeAspect="1" noMove="1" noResize="1" noEditPoints="1" noAdjustHandles="1" noChangeArrowheads="1" noChangeShapeType="1" noTextEdit="1"/>
              </p:cNvSpPr>
              <p:nvPr/>
            </p:nvSpPr>
            <p:spPr>
              <a:xfrm>
                <a:off x="560729" y="2253180"/>
                <a:ext cx="9571609" cy="3273653"/>
              </a:xfrm>
              <a:prstGeom prst="rect">
                <a:avLst/>
              </a:prstGeom>
              <a:blipFill>
                <a:blip r:embed="rId3"/>
                <a:stretch>
                  <a:fillRect l="-701" t="-931" r="-637"/>
                </a:stretch>
              </a:blipFill>
            </p:spPr>
            <p:txBody>
              <a:bodyPr/>
              <a:lstStyle/>
              <a:p>
                <a:r>
                  <a:rPr lang="en-GB">
                    <a:noFill/>
                  </a:rPr>
                  <a:t> </a:t>
                </a:r>
              </a:p>
            </p:txBody>
          </p:sp>
        </mc:Fallback>
      </mc:AlternateContent>
      <p:sp>
        <p:nvSpPr>
          <p:cNvPr id="14" name="TextBox 19">
            <a:extLst>
              <a:ext uri="{FF2B5EF4-FFF2-40B4-BE49-F238E27FC236}">
                <a16:creationId xmlns:a16="http://schemas.microsoft.com/office/drawing/2014/main" id="{9319564F-AF05-2D16-B2F3-8A493C921F26}"/>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(5/7)</a:t>
            </a:r>
            <a:endParaRPr lang="en-GB" sz="2400" b="1" noProof="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BDC5441-428D-7683-91B8-34DDDB3D4EE8}"/>
              </a:ext>
            </a:extLst>
          </p:cNvPr>
          <p:cNvSpPr txBox="1"/>
          <p:nvPr/>
        </p:nvSpPr>
        <p:spPr>
          <a:xfrm>
            <a:off x="96500" y="7647945"/>
            <a:ext cx="860796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Raghavan, B., Ma, J., ICSI, &amp; UC Berkeley. (2011). The energy and emergy of the internet. In Hotnets ’11 (pp. 1–2). ACM.</a:t>
            </a:r>
            <a:endParaRPr lang="en-GB" sz="1100" noProof="0" dirty="0">
              <a:latin typeface="+mj-lt"/>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88CD8C45-21FB-BEC7-2061-835EBE7EB6DB}"/>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(6/7)</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BD0587D-3086-BEE0-5845-3E22160393FE}"/>
                  </a:ext>
                </a:extLst>
              </p:cNvPr>
              <p:cNvSpPr txBox="1"/>
              <p:nvPr/>
            </p:nvSpPr>
            <p:spPr>
              <a:xfrm>
                <a:off x="560730" y="2251308"/>
                <a:ext cx="9571609" cy="3684022"/>
              </a:xfrm>
              <a:prstGeom prst="rect">
                <a:avLst/>
              </a:prstGeom>
              <a:noFill/>
            </p:spPr>
            <p:txBody>
              <a:bodyPr wrap="square">
                <a:spAutoFit/>
              </a:bodyPr>
              <a:lstStyle/>
              <a:p>
                <a:pPr algn="just"/>
                <a:r>
                  <a:rPr lang="en-GB" sz="2000" b="1" noProof="0" dirty="0"/>
                  <a:t>Furniture, appliance and tool items</a:t>
                </a:r>
                <a:r>
                  <a:rPr lang="en-GB" sz="2000" b="1" noProof="0" dirty="0">
                    <a:latin typeface="+mj-lt"/>
                  </a:rPr>
                  <a:t>:</a:t>
                </a:r>
              </a:p>
              <a:p>
                <a:pPr algn="just"/>
                <a:endParaRPr lang="en-GB" sz="500" b="1" noProof="0" dirty="0">
                  <a:latin typeface="+mj-lt"/>
                </a:endParaRPr>
              </a:p>
              <a:p>
                <a:pPr algn="just"/>
                <a:r>
                  <a:rPr lang="en-GB" sz="2000" noProof="0" dirty="0"/>
                  <a:t>A study showed that a six-room house contains an average of 74 items of furniture, appliances, and tools (FATs), with a total embodied energy of 287 GJ.</a:t>
                </a:r>
                <a:r>
                  <a:rPr lang="en-GB" baseline="30000" noProof="0" dirty="0"/>
                  <a:t>1</a:t>
                </a:r>
                <a:endParaRPr lang="en-GB" sz="2000" baseline="30000" noProof="0" dirty="0"/>
              </a:p>
              <a:p>
                <a:pPr algn="just"/>
                <a:endParaRPr lang="en-GB" sz="1000" noProof="0" dirty="0"/>
              </a:p>
              <a:p>
                <a:pPr algn="just"/>
                <a:r>
                  <a:rPr lang="en-GB" sz="2000" noProof="0" dirty="0"/>
                  <a:t>Furthermore, house size can be measured by the average number of rooms per person. In Belgium, this was 2.1 rooms per person in 2021.</a:t>
                </a:r>
                <a:r>
                  <a:rPr lang="en-GB" baseline="30000" noProof="0" dirty="0"/>
                  <a:t>2</a:t>
                </a:r>
              </a:p>
              <a:p>
                <a:pPr algn="just"/>
                <a:endParaRPr lang="en-GB" sz="1000" noProof="0" dirty="0"/>
              </a:p>
              <a:p>
                <a:pPr algn="just"/>
                <a:r>
                  <a:rPr lang="en-GB" sz="2000" noProof="0" dirty="0"/>
                  <a:t>Based on this information, and assuming (i) that the number of FATs increases proportionally with the number of rooms and (ii) an average lifespan of 10 years for all FATs, the embodied energy per person per day is equal to:</a:t>
                </a:r>
              </a:p>
              <a:p>
                <a:pPr algn="just"/>
                <a:endParaRPr lang="en-GB" sz="1000" noProof="0" dirty="0">
                  <a:solidFill>
                    <a:srgbClr val="333333"/>
                  </a:solidFill>
                  <a:latin typeface="+mj-lt"/>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287</m:t>
                          </m:r>
                          <m:r>
                            <a:rPr lang="en-GB" sz="2000" b="0" i="1" noProof="0" smtClean="0">
                              <a:latin typeface="Cambria Math" panose="02040503050406030204" pitchFamily="18" charset="0"/>
                              <a:ea typeface="Cambria Math" panose="02040503050406030204" pitchFamily="18" charset="0"/>
                            </a:rPr>
                            <m:t>×</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3</m:t>
                          </m:r>
                        </m:num>
                        <m:den>
                          <m:r>
                            <m:rPr>
                              <m:nor/>
                            </m:rPr>
                            <a:rPr lang="en-GB" sz="2000" b="0" i="0" noProof="0" smtClean="0">
                              <a:latin typeface="+mj-lt"/>
                            </a:rPr>
                            <m:t>3.6</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365 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10</m:t>
                          </m:r>
                        </m:den>
                      </m:f>
                      <m:r>
                        <m:rPr>
                          <m:nor/>
                        </m:rPr>
                        <a:rPr lang="en-GB" sz="2000" noProof="0" smtClean="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2.1</m:t>
                          </m:r>
                        </m:num>
                        <m:den>
                          <m:r>
                            <m:rPr>
                              <m:nor/>
                            </m:rPr>
                            <a:rPr lang="en-GB" sz="2000" b="0" i="0" noProof="0" smtClean="0">
                              <a:latin typeface="+mj-lt"/>
                              <a:ea typeface="Cambria Math" panose="02040503050406030204" pitchFamily="18" charset="0"/>
                            </a:rPr>
                            <m:t>6</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7.6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5" name="ZoneTexte 4">
                <a:extLst>
                  <a:ext uri="{FF2B5EF4-FFF2-40B4-BE49-F238E27FC236}">
                    <a16:creationId xmlns:a16="http://schemas.microsoft.com/office/drawing/2014/main" id="{EBD0587D-3086-BEE0-5845-3E22160393FE}"/>
                  </a:ext>
                </a:extLst>
              </p:cNvPr>
              <p:cNvSpPr txBox="1">
                <a:spLocks noRot="1" noChangeAspect="1" noMove="1" noResize="1" noEditPoints="1" noAdjustHandles="1" noChangeArrowheads="1" noChangeShapeType="1" noTextEdit="1"/>
              </p:cNvSpPr>
              <p:nvPr/>
            </p:nvSpPr>
            <p:spPr>
              <a:xfrm>
                <a:off x="560730" y="2251308"/>
                <a:ext cx="9571609" cy="3684022"/>
              </a:xfrm>
              <a:prstGeom prst="rect">
                <a:avLst/>
              </a:prstGeom>
              <a:blipFill>
                <a:blip r:embed="rId2"/>
                <a:stretch>
                  <a:fillRect l="-701" t="-661" r="-637"/>
                </a:stretch>
              </a:blipFill>
            </p:spPr>
            <p:txBody>
              <a:bodyPr/>
              <a:lstStyle/>
              <a:p>
                <a:r>
                  <a:rPr lang="en-GB">
                    <a:noFill/>
                  </a:rPr>
                  <a:t> </a:t>
                </a:r>
              </a:p>
            </p:txBody>
          </p:sp>
        </mc:Fallback>
      </mc:AlternateContent>
      <p:sp>
        <p:nvSpPr>
          <p:cNvPr id="6" name="Slide Number Placeholder 6">
            <a:extLst>
              <a:ext uri="{FF2B5EF4-FFF2-40B4-BE49-F238E27FC236}">
                <a16:creationId xmlns:a16="http://schemas.microsoft.com/office/drawing/2014/main" id="{415796BF-8804-57DB-D6EA-F716D51D6BD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259</a:t>
            </a:fld>
            <a:endParaRPr lang="en-GB" spc="80" noProof="0" dirty="0"/>
          </a:p>
        </p:txBody>
      </p:sp>
      <p:sp>
        <p:nvSpPr>
          <p:cNvPr id="10" name="ZoneTexte 9">
            <a:extLst>
              <a:ext uri="{FF2B5EF4-FFF2-40B4-BE49-F238E27FC236}">
                <a16:creationId xmlns:a16="http://schemas.microsoft.com/office/drawing/2014/main" id="{4FB52A5B-0A0A-E5E6-C8FA-C3E7ABB88598}"/>
              </a:ext>
            </a:extLst>
          </p:cNvPr>
          <p:cNvSpPr txBox="1"/>
          <p:nvPr/>
        </p:nvSpPr>
        <p:spPr>
          <a:xfrm>
            <a:off x="127352" y="7200124"/>
            <a:ext cx="9854514" cy="430887"/>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noProof="0" dirty="0">
                <a:solidFill>
                  <a:srgbClr val="05103E"/>
                </a:solidFill>
                <a:effectLst/>
                <a:latin typeface="+mj-lt"/>
                <a:hlinkClick r:id="rId3"/>
              </a:rPr>
              <a:t>Khajehzadeh, I., &amp; Vale, B. (2017). How house size impacts on the number of furniture, appliance and tool items (FATs) in a house: An embodied energy study of New Zealand houses. Energy Procedia, 142, 3170–3175.</a:t>
            </a:r>
            <a:endParaRPr lang="en-GB" sz="1100" noProof="0" dirty="0">
              <a:latin typeface="+mj-lt"/>
            </a:endParaRPr>
          </a:p>
        </p:txBody>
      </p:sp>
      <p:sp>
        <p:nvSpPr>
          <p:cNvPr id="14" name="ZoneTexte 13">
            <a:extLst>
              <a:ext uri="{FF2B5EF4-FFF2-40B4-BE49-F238E27FC236}">
                <a16:creationId xmlns:a16="http://schemas.microsoft.com/office/drawing/2014/main" id="{686AD691-F965-FC38-1EC3-571DC5772EE5}"/>
              </a:ext>
            </a:extLst>
          </p:cNvPr>
          <p:cNvSpPr txBox="1"/>
          <p:nvPr/>
        </p:nvSpPr>
        <p:spPr>
          <a:xfrm>
            <a:off x="127352" y="7630798"/>
            <a:ext cx="5347504" cy="261610"/>
          </a:xfrm>
          <a:prstGeom prst="rect">
            <a:avLst/>
          </a:prstGeom>
          <a:noFill/>
        </p:spPr>
        <p:txBody>
          <a:bodyPr wrap="square">
            <a:spAutoFit/>
          </a:bodyPr>
          <a:lstStyle/>
          <a:p>
            <a:r>
              <a:rPr lang="en-GB" sz="1100" b="1" baseline="30000" noProof="0" dirty="0">
                <a:solidFill>
                  <a:srgbClr val="05103E"/>
                </a:solidFill>
                <a:latin typeface="+mj-lt"/>
              </a:rPr>
              <a:t>2</a:t>
            </a:r>
            <a:r>
              <a:rPr lang="en-GB" sz="1100" noProof="0" dirty="0">
                <a:solidFill>
                  <a:srgbClr val="05103E"/>
                </a:solidFill>
                <a:latin typeface="+mj-lt"/>
              </a:rPr>
              <a:t> </a:t>
            </a:r>
            <a:r>
              <a:rPr lang="en-GB" sz="1100" b="0" noProof="0" dirty="0">
                <a:solidFill>
                  <a:srgbClr val="05103E"/>
                </a:solidFill>
                <a:effectLst/>
                <a:latin typeface="+mj-lt"/>
                <a:hlinkClick r:id="rId4"/>
              </a:rPr>
              <a:t>Housing in Europe - Size of housing. (</a:t>
            </a:r>
            <a:r>
              <a:rPr lang="en-GB" sz="1100" noProof="0" dirty="0">
                <a:solidFill>
                  <a:srgbClr val="05103E"/>
                </a:solidFill>
                <a:latin typeface="+mj-lt"/>
                <a:hlinkClick r:id="rId4"/>
              </a:rPr>
              <a:t>2021</a:t>
            </a:r>
            <a:r>
              <a:rPr lang="en-GB" sz="1100" b="0" noProof="0" dirty="0">
                <a:solidFill>
                  <a:srgbClr val="05103E"/>
                </a:solidFill>
                <a:effectLst/>
                <a:latin typeface="+mj-lt"/>
                <a:hlinkClick r:id="rId4"/>
              </a:rPr>
              <a:t>). Eurostat.</a:t>
            </a:r>
            <a:endParaRPr lang="en-GB" sz="1100" noProof="0" dirty="0">
              <a:latin typeface="+mj-lt"/>
            </a:endParaRPr>
          </a:p>
        </p:txBody>
      </p:sp>
    </p:spTree>
    <p:extLst>
      <p:ext uri="{BB962C8B-B14F-4D97-AF65-F5344CB8AC3E}">
        <p14:creationId xmlns:p14="http://schemas.microsoft.com/office/powerpoint/2010/main" val="1650216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728CD86-60F7-49D0-C45C-2A40ECEDB04F}"/>
              </a:ext>
            </a:extLst>
          </p:cNvPr>
          <p:cNvSpPr txBox="1"/>
          <p:nvPr/>
        </p:nvSpPr>
        <p:spPr>
          <a:xfrm>
            <a:off x="589583" y="349890"/>
            <a:ext cx="10003389" cy="461665"/>
          </a:xfrm>
          <a:prstGeom prst="rect">
            <a:avLst/>
          </a:prstGeom>
          <a:noFill/>
        </p:spPr>
        <p:txBody>
          <a:bodyPr wrap="square">
            <a:spAutoFit/>
          </a:bodyPr>
          <a:lstStyle/>
          <a:p>
            <a:r>
              <a:rPr lang="en-GB" sz="2400" b="1" noProof="0" dirty="0"/>
              <a:t>Understanding primary and final energy consumption</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9D35D5D-A402-82C9-B9B7-88916077180D}"/>
              </a:ext>
            </a:extLst>
          </p:cNvPr>
          <p:cNvSpPr txBox="1"/>
          <p:nvPr/>
        </p:nvSpPr>
        <p:spPr>
          <a:xfrm>
            <a:off x="589584" y="1039518"/>
            <a:ext cx="9542755" cy="2554545"/>
          </a:xfrm>
          <a:prstGeom prst="rect">
            <a:avLst/>
          </a:prstGeom>
          <a:noFill/>
        </p:spPr>
        <p:txBody>
          <a:bodyPr wrap="square">
            <a:spAutoFit/>
          </a:bodyPr>
          <a:lstStyle/>
          <a:p>
            <a:pPr algn="just"/>
            <a:r>
              <a:rPr lang="en-GB" sz="2000" b="1" noProof="0" dirty="0"/>
              <a:t>Primary energy consumption</a:t>
            </a:r>
            <a:r>
              <a:rPr lang="en-GB" sz="2000" noProof="0" dirty="0"/>
              <a:t> refers to the energy imported or produced before any processing (such as oil refining and power generation), excluding exports, marine bunkers, and non-energy uses (e.g., oil used as a raw material in the chemical industry).</a:t>
            </a:r>
          </a:p>
          <a:p>
            <a:pPr algn="just"/>
            <a:endParaRPr lang="en-GB" sz="1500" noProof="0" dirty="0"/>
          </a:p>
          <a:p>
            <a:pPr algn="just"/>
            <a:r>
              <a:rPr lang="en-GB" sz="2000" b="1" noProof="0" dirty="0"/>
              <a:t>Final energy consumption </a:t>
            </a:r>
            <a:r>
              <a:rPr lang="en-GB" sz="2000" noProof="0" dirty="0"/>
              <a:t>refers to the total energy delivered to end-users, including the industrial sector (excluding the energy sector itself), transportation, residential and service buildings, and agriculture. </a:t>
            </a:r>
          </a:p>
        </p:txBody>
      </p:sp>
      <p:sp>
        <p:nvSpPr>
          <p:cNvPr id="3" name="Slide Number Placeholder 6">
            <a:extLst>
              <a:ext uri="{FF2B5EF4-FFF2-40B4-BE49-F238E27FC236}">
                <a16:creationId xmlns:a16="http://schemas.microsoft.com/office/drawing/2014/main" id="{026E19ED-46A9-79F9-93BA-B9123E190F9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a:t>
            </a:fld>
            <a:endParaRPr lang="en-GB" spc="80" noProof="0" dirty="0"/>
          </a:p>
        </p:txBody>
      </p:sp>
      <p:grpSp>
        <p:nvGrpSpPr>
          <p:cNvPr id="12" name="Groupe 11">
            <a:extLst>
              <a:ext uri="{FF2B5EF4-FFF2-40B4-BE49-F238E27FC236}">
                <a16:creationId xmlns:a16="http://schemas.microsoft.com/office/drawing/2014/main" id="{B5A96536-C255-8839-BC9D-4D4762C08CD2}"/>
              </a:ext>
            </a:extLst>
          </p:cNvPr>
          <p:cNvGrpSpPr/>
          <p:nvPr/>
        </p:nvGrpSpPr>
        <p:grpSpPr>
          <a:xfrm>
            <a:off x="929607" y="3810451"/>
            <a:ext cx="8834186" cy="3401538"/>
            <a:chOff x="794912" y="3832073"/>
            <a:chExt cx="9103575" cy="3409357"/>
          </a:xfrm>
        </p:grpSpPr>
        <p:grpSp>
          <p:nvGrpSpPr>
            <p:cNvPr id="10" name="Groupe 9">
              <a:extLst>
                <a:ext uri="{FF2B5EF4-FFF2-40B4-BE49-F238E27FC236}">
                  <a16:creationId xmlns:a16="http://schemas.microsoft.com/office/drawing/2014/main" id="{BCE4867B-B22F-D634-955A-3F573EEF4430}"/>
                </a:ext>
              </a:extLst>
            </p:cNvPr>
            <p:cNvGrpSpPr/>
            <p:nvPr/>
          </p:nvGrpSpPr>
          <p:grpSpPr>
            <a:xfrm>
              <a:off x="794912" y="3832074"/>
              <a:ext cx="9103575" cy="3409356"/>
              <a:chOff x="753754" y="3986231"/>
              <a:chExt cx="9184065" cy="3439500"/>
            </a:xfrm>
          </p:grpSpPr>
          <p:pic>
            <p:nvPicPr>
              <p:cNvPr id="8" name="Image 7">
                <a:extLst>
                  <a:ext uri="{FF2B5EF4-FFF2-40B4-BE49-F238E27FC236}">
                    <a16:creationId xmlns:a16="http://schemas.microsoft.com/office/drawing/2014/main" id="{ED132A35-4E96-0D33-7202-F24353C4FF20}"/>
                  </a:ext>
                </a:extLst>
              </p:cNvPr>
              <p:cNvPicPr>
                <a:picLocks noChangeAspect="1"/>
              </p:cNvPicPr>
              <p:nvPr/>
            </p:nvPicPr>
            <p:blipFill>
              <a:blip r:embed="rId2"/>
              <a:stretch>
                <a:fillRect/>
              </a:stretch>
            </p:blipFill>
            <p:spPr>
              <a:xfrm>
                <a:off x="753754" y="3986231"/>
                <a:ext cx="9184065" cy="3439500"/>
              </a:xfrm>
              <a:prstGeom prst="rect">
                <a:avLst/>
              </a:prstGeom>
            </p:spPr>
          </p:pic>
          <p:grpSp>
            <p:nvGrpSpPr>
              <p:cNvPr id="9" name="Groupe 8">
                <a:extLst>
                  <a:ext uri="{FF2B5EF4-FFF2-40B4-BE49-F238E27FC236}">
                    <a16:creationId xmlns:a16="http://schemas.microsoft.com/office/drawing/2014/main" id="{698F053A-D77A-38AC-996D-3BC006ABA8C2}"/>
                  </a:ext>
                </a:extLst>
              </p:cNvPr>
              <p:cNvGrpSpPr/>
              <p:nvPr/>
            </p:nvGrpSpPr>
            <p:grpSpPr>
              <a:xfrm>
                <a:off x="939654" y="4116318"/>
                <a:ext cx="8814092" cy="3172850"/>
                <a:chOff x="331596" y="2429361"/>
                <a:chExt cx="10108718" cy="3645525"/>
              </a:xfrm>
            </p:grpSpPr>
            <p:pic>
              <p:nvPicPr>
                <p:cNvPr id="6146" name="Picture 2">
                  <a:extLst>
                    <a:ext uri="{FF2B5EF4-FFF2-40B4-BE49-F238E27FC236}">
                      <a16:creationId xmlns:a16="http://schemas.microsoft.com/office/drawing/2014/main" id="{40C391F7-8E9D-89F3-95EC-E5BFD4E9C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1" t="48758" r="3776" b="37843"/>
                <a:stretch/>
              </p:blipFill>
              <p:spPr bwMode="auto">
                <a:xfrm>
                  <a:off x="331596" y="4421270"/>
                  <a:ext cx="10108718" cy="826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6715070-C8A1-F735-F4DA-8BE908C26D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 t="15311" r="3792" b="53711"/>
                <a:stretch/>
              </p:blipFill>
              <p:spPr bwMode="auto">
                <a:xfrm>
                  <a:off x="331596" y="2429361"/>
                  <a:ext cx="10108718" cy="191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B99544F-0BE7-7810-5DE5-1C7B2B8AD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1" t="77535" r="3776" b="9066"/>
                <a:stretch/>
              </p:blipFill>
              <p:spPr bwMode="auto">
                <a:xfrm>
                  <a:off x="331596" y="5248078"/>
                  <a:ext cx="10108718" cy="82680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ectangle 10">
              <a:extLst>
                <a:ext uri="{FF2B5EF4-FFF2-40B4-BE49-F238E27FC236}">
                  <a16:creationId xmlns:a16="http://schemas.microsoft.com/office/drawing/2014/main" id="{F28C8F1B-88AE-BB13-351A-2BEEE88BA937}"/>
                </a:ext>
              </a:extLst>
            </p:cNvPr>
            <p:cNvSpPr/>
            <p:nvPr/>
          </p:nvSpPr>
          <p:spPr>
            <a:xfrm>
              <a:off x="794912" y="3832073"/>
              <a:ext cx="9103575" cy="3409356"/>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C77D99DF-EB1B-507D-7063-7E04EBD72F12}"/>
              </a:ext>
            </a:extLst>
          </p:cNvPr>
          <p:cNvSpPr txBox="1"/>
          <p:nvPr/>
        </p:nvSpPr>
        <p:spPr>
          <a:xfrm>
            <a:off x="3551045" y="7264445"/>
            <a:ext cx="3591309" cy="307777"/>
          </a:xfrm>
          <a:prstGeom prst="rect">
            <a:avLst/>
          </a:prstGeom>
          <a:noFill/>
        </p:spPr>
        <p:txBody>
          <a:bodyPr wrap="square" rtlCol="0">
            <a:spAutoFit/>
          </a:bodyPr>
          <a:lstStyle/>
          <a:p>
            <a:pPr algn="ctr"/>
            <a:r>
              <a:rPr lang="en-GB" sz="1400" i="1" noProof="0" dirty="0"/>
              <a:t>Four different ways of measuring energy.</a:t>
            </a:r>
            <a:r>
              <a:rPr lang="en-GB" sz="1400" b="1" i="0" baseline="30000" noProof="0" dirty="0">
                <a:solidFill>
                  <a:srgbClr val="05103E"/>
                </a:solidFill>
                <a:effectLst/>
                <a:latin typeface="+mj-lt"/>
              </a:rPr>
              <a:t>1</a:t>
            </a:r>
            <a:endParaRPr lang="en-GB" sz="1400" i="1" noProof="0" dirty="0"/>
          </a:p>
        </p:txBody>
      </p:sp>
      <p:sp>
        <p:nvSpPr>
          <p:cNvPr id="15" name="ZoneTexte 14">
            <a:extLst>
              <a:ext uri="{FF2B5EF4-FFF2-40B4-BE49-F238E27FC236}">
                <a16:creationId xmlns:a16="http://schemas.microsoft.com/office/drawing/2014/main" id="{73663FF1-8B14-0284-CCEE-8F96D9BCD197}"/>
              </a:ext>
            </a:extLst>
          </p:cNvPr>
          <p:cNvSpPr txBox="1"/>
          <p:nvPr/>
        </p:nvSpPr>
        <p:spPr>
          <a:xfrm>
            <a:off x="30144" y="7707887"/>
            <a:ext cx="9701516" cy="261610"/>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noProof="0" dirty="0">
                <a:solidFill>
                  <a:srgbClr val="05103E"/>
                </a:solidFill>
                <a:effectLst/>
                <a:latin typeface="+mj-lt"/>
                <a:hlinkClick r:id="rId4"/>
              </a:rPr>
              <a:t>Ritchie, H. (2022, April 4). Primary, secondary, final, and useful energy: Why are there different ways of measuring energy? Our World in Data.</a:t>
            </a:r>
            <a:endParaRPr lang="en-GB" sz="1100" noProof="0" dirty="0">
              <a:latin typeface="+mj-lt"/>
            </a:endParaRPr>
          </a:p>
        </p:txBody>
      </p:sp>
    </p:spTree>
    <p:extLst>
      <p:ext uri="{BB962C8B-B14F-4D97-AF65-F5344CB8AC3E}">
        <p14:creationId xmlns:p14="http://schemas.microsoft.com/office/powerpoint/2010/main" val="187365071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7D6F8-2D4F-B7E6-A72F-045352301092}"/>
            </a:ext>
          </a:extLst>
        </p:cNvPr>
        <p:cNvGrpSpPr/>
        <p:nvPr/>
      </p:nvGrpSpPr>
      <p:grpSpPr>
        <a:xfrm>
          <a:off x="0" y="0"/>
          <a:ext cx="0" cy="0"/>
          <a:chOff x="0" y="0"/>
          <a:chExt cx="0" cy="0"/>
        </a:xfrm>
      </p:grpSpPr>
      <p:sp>
        <p:nvSpPr>
          <p:cNvPr id="2" name="TextBox 19">
            <a:extLst>
              <a:ext uri="{FF2B5EF4-FFF2-40B4-BE49-F238E27FC236}">
                <a16:creationId xmlns:a16="http://schemas.microsoft.com/office/drawing/2014/main" id="{D6597FDE-229E-8289-5827-AFCE604C08D4}"/>
              </a:ext>
            </a:extLst>
          </p:cNvPr>
          <p:cNvSpPr txBox="1"/>
          <p:nvPr/>
        </p:nvSpPr>
        <p:spPr>
          <a:xfrm>
            <a:off x="560730" y="358228"/>
            <a:ext cx="10132670" cy="461665"/>
          </a:xfrm>
          <a:prstGeom prst="rect">
            <a:avLst/>
          </a:prstGeom>
          <a:noFill/>
        </p:spPr>
        <p:txBody>
          <a:bodyPr wrap="square">
            <a:spAutoFit/>
          </a:bodyPr>
          <a:lstStyle/>
          <a:p>
            <a:r>
              <a:rPr lang="en-GB" sz="2400" b="1" noProof="0" dirty="0"/>
              <a:t>Estimating embodied energy of various stuff (7/7)</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640AEB63-0DAC-F3A5-0959-A7C8DE248FCA}"/>
                  </a:ext>
                </a:extLst>
              </p:cNvPr>
              <p:cNvSpPr txBox="1"/>
              <p:nvPr/>
            </p:nvSpPr>
            <p:spPr>
              <a:xfrm>
                <a:off x="560729" y="1049313"/>
                <a:ext cx="9571609" cy="2760692"/>
              </a:xfrm>
              <a:prstGeom prst="rect">
                <a:avLst/>
              </a:prstGeom>
              <a:noFill/>
            </p:spPr>
            <p:txBody>
              <a:bodyPr wrap="square">
                <a:spAutoFit/>
              </a:bodyPr>
              <a:lstStyle/>
              <a:p>
                <a:pPr algn="just"/>
                <a:r>
                  <a:rPr lang="en-GB" sz="2000" b="1" noProof="0" dirty="0"/>
                  <a:t>Vehicles</a:t>
                </a:r>
                <a:r>
                  <a:rPr lang="en-GB" sz="2000" b="1" noProof="0" dirty="0">
                    <a:latin typeface="+mj-lt"/>
                  </a:rPr>
                  <a:t>:</a:t>
                </a:r>
              </a:p>
              <a:p>
                <a:pPr algn="just"/>
                <a:endParaRPr lang="en-GB" sz="500" b="1" noProof="0" dirty="0">
                  <a:latin typeface="+mj-lt"/>
                </a:endParaRPr>
              </a:p>
              <a:p>
                <a:pPr algn="just"/>
                <a:r>
                  <a:rPr lang="en-GB" sz="2000" noProof="0" dirty="0"/>
                  <a:t>The energy required for vehicle production is 41.8 MJ per kilogram of vehicle weight, covering phases R and P (resource extraction, material production, vehicle part manufacturing, and assembly).</a:t>
                </a:r>
                <a:r>
                  <a:rPr lang="en-GB" baseline="30000" noProof="0" dirty="0"/>
                  <a:t>1</a:t>
                </a:r>
                <a:r>
                  <a:rPr lang="en-GB" sz="2000" b="1" baseline="30000" noProof="0" dirty="0"/>
                  <a:t> </a:t>
                </a:r>
                <a:r>
                  <a:rPr lang="en-GB" sz="2000" noProof="0" dirty="0"/>
                  <a:t>We assume a 2-ton car with a lifespan of            10 years, shared by two people. Based on this, the embodied energy of vehicles per person per day is:</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41.8</m:t>
                          </m:r>
                          <m:r>
                            <a:rPr lang="en-GB" sz="2000" b="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2,000</m:t>
                          </m:r>
                        </m:num>
                        <m:den>
                          <m:r>
                            <m:rPr>
                              <m:nor/>
                            </m:rPr>
                            <a:rPr lang="en-GB" sz="2000" b="0" i="0" noProof="0" smtClean="0">
                              <a:latin typeface="+mj-lt"/>
                            </a:rPr>
                            <m:t>3.6</m:t>
                          </m:r>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365 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10</m:t>
                          </m:r>
                        </m:den>
                      </m:f>
                      <m:r>
                        <m:rPr>
                          <m:nor/>
                        </m:rPr>
                        <a:rPr lang="en-GB" sz="2000" noProof="0" smtClean="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m:t>1</m:t>
                          </m:r>
                        </m:num>
                        <m:den>
                          <m:r>
                            <m:rPr>
                              <m:nor/>
                            </m:rPr>
                            <a:rPr lang="en-GB" sz="2000" b="0" i="0" noProof="0" smtClean="0">
                              <a:ea typeface="Cambria Math" panose="02040503050406030204" pitchFamily="18" charset="0"/>
                            </a:rPr>
                            <m:t>2</m:t>
                          </m:r>
                        </m:den>
                      </m:f>
                      <m:r>
                        <a:rPr lang="en-GB" sz="2000" i="1" noProof="0" smtClean="0">
                          <a:latin typeface="Cambria Math" panose="02040503050406030204" pitchFamily="18" charset="0"/>
                          <a:ea typeface="Cambria Math" panose="02040503050406030204" pitchFamily="18" charset="0"/>
                        </a:rPr>
                        <m:t>≈</m:t>
                      </m:r>
                      <m:r>
                        <m:rPr>
                          <m:nor/>
                        </m:rPr>
                        <a:rPr lang="en-GB" sz="2000" b="0" i="0" noProof="0" smtClean="0">
                          <a:ea typeface="Cambria Math" panose="02040503050406030204" pitchFamily="18" charset="0"/>
                        </a:rPr>
                        <m:t>3.2</m:t>
                      </m:r>
                      <m:r>
                        <m:rPr>
                          <m:nor/>
                        </m:rPr>
                        <a:rPr lang="en-GB" sz="2000" noProof="0" smtClean="0">
                          <a:ea typeface="Cambria Math" panose="02040503050406030204" pitchFamily="18" charset="0"/>
                        </a:rPr>
                        <m:t> </m:t>
                      </m:r>
                      <m:r>
                        <m:rPr>
                          <m:nor/>
                        </m:rPr>
                        <a:rPr lang="en-GB" sz="2000" noProof="0" smtClean="0">
                          <a:ea typeface="Cambria Math" panose="02040503050406030204" pitchFamily="18" charset="0"/>
                        </a:rPr>
                        <m:t>kWh</m:t>
                      </m:r>
                      <m:r>
                        <m:rPr>
                          <m:nor/>
                        </m:rPr>
                        <a:rPr lang="en-GB" sz="2000" noProof="0" smtClean="0">
                          <a:ea typeface="Cambria Math" panose="02040503050406030204" pitchFamily="18" charset="0"/>
                        </a:rPr>
                        <m:t>/</m:t>
                      </m:r>
                      <m:r>
                        <m:rPr>
                          <m:nor/>
                        </m:rPr>
                        <a:rPr lang="en-GB" sz="2000" noProof="0" smtClean="0">
                          <a:ea typeface="Cambria Math" panose="02040503050406030204" pitchFamily="18" charset="0"/>
                        </a:rPr>
                        <m:t>pers</m:t>
                      </m:r>
                      <m:r>
                        <m:rPr>
                          <m:nor/>
                        </m:rPr>
                        <a:rPr lang="en-GB" sz="2000" noProof="0" smtClean="0">
                          <a:ea typeface="Cambria Math" panose="02040503050406030204" pitchFamily="18" charset="0"/>
                        </a:rPr>
                        <m:t>/</m:t>
                      </m:r>
                      <m:r>
                        <m:rPr>
                          <m:nor/>
                        </m:rPr>
                        <a:rPr lang="en-GB" sz="2000" noProof="0" smtClean="0">
                          <a:ea typeface="Cambria Math" panose="02040503050406030204" pitchFamily="18" charset="0"/>
                        </a:rPr>
                        <m:t>d</m:t>
                      </m:r>
                      <m:r>
                        <m:rPr>
                          <m:nor/>
                        </m:rPr>
                        <a:rPr lang="en-GB" sz="2000" noProof="0" smtClean="0">
                          <a:ea typeface="Cambria Math" panose="02040503050406030204" pitchFamily="18" charset="0"/>
                        </a:rPr>
                        <m:t>.</m:t>
                      </m:r>
                    </m:oMath>
                  </m:oMathPara>
                </a14:m>
                <a:endParaRPr lang="en-GB" sz="2000" noProof="0" dirty="0"/>
              </a:p>
            </p:txBody>
          </p:sp>
        </mc:Choice>
        <mc:Fallback xmlns="">
          <p:sp>
            <p:nvSpPr>
              <p:cNvPr id="3" name="ZoneTexte 2">
                <a:extLst>
                  <a:ext uri="{FF2B5EF4-FFF2-40B4-BE49-F238E27FC236}">
                    <a16:creationId xmlns:a16="http://schemas.microsoft.com/office/drawing/2014/main" id="{640AEB63-0DAC-F3A5-0959-A7C8DE248FCA}"/>
                  </a:ext>
                </a:extLst>
              </p:cNvPr>
              <p:cNvSpPr txBox="1">
                <a:spLocks noRot="1" noChangeAspect="1" noMove="1" noResize="1" noEditPoints="1" noAdjustHandles="1" noChangeArrowheads="1" noChangeShapeType="1" noTextEdit="1"/>
              </p:cNvSpPr>
              <p:nvPr/>
            </p:nvSpPr>
            <p:spPr>
              <a:xfrm>
                <a:off x="560729" y="1049313"/>
                <a:ext cx="9571609" cy="2760692"/>
              </a:xfrm>
              <a:prstGeom prst="rect">
                <a:avLst/>
              </a:prstGeom>
              <a:blipFill>
                <a:blip r:embed="rId2"/>
                <a:stretch>
                  <a:fillRect l="-701" t="-883" r="-637"/>
                </a:stretch>
              </a:blipFill>
            </p:spPr>
            <p:txBody>
              <a:bodyPr/>
              <a:lstStyle/>
              <a:p>
                <a:r>
                  <a:rPr lang="en-GB">
                    <a:noFill/>
                  </a:rPr>
                  <a:t> </a:t>
                </a:r>
              </a:p>
            </p:txBody>
          </p:sp>
        </mc:Fallback>
      </mc:AlternateContent>
      <p:sp>
        <p:nvSpPr>
          <p:cNvPr id="4" name="Slide Number Placeholder 6">
            <a:extLst>
              <a:ext uri="{FF2B5EF4-FFF2-40B4-BE49-F238E27FC236}">
                <a16:creationId xmlns:a16="http://schemas.microsoft.com/office/drawing/2014/main" id="{D3C8EB5E-6170-9011-DC50-D5297765C3E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260</a:t>
            </a:fld>
            <a:endParaRPr lang="en-GB" spc="80" noProof="0" dirty="0"/>
          </a:p>
        </p:txBody>
      </p:sp>
      <p:sp>
        <p:nvSpPr>
          <p:cNvPr id="5" name="ZoneTexte 4">
            <a:extLst>
              <a:ext uri="{FF2B5EF4-FFF2-40B4-BE49-F238E27FC236}">
                <a16:creationId xmlns:a16="http://schemas.microsoft.com/office/drawing/2014/main" id="{24E1899F-4E09-D286-1A7B-A2575D8A0D4F}"/>
              </a:ext>
            </a:extLst>
          </p:cNvPr>
          <p:cNvSpPr txBox="1"/>
          <p:nvPr/>
        </p:nvSpPr>
        <p:spPr>
          <a:xfrm>
            <a:off x="140662" y="7381524"/>
            <a:ext cx="9396874" cy="261610"/>
          </a:xfrm>
          <a:prstGeom prst="rect">
            <a:avLst/>
          </a:prstGeom>
          <a:noFill/>
        </p:spPr>
        <p:txBody>
          <a:bodyPr wrap="square">
            <a:spAutoFit/>
          </a:bodyPr>
          <a:lstStyle/>
          <a:p>
            <a:r>
              <a:rPr lang="en-GB" sz="1100" b="1" baseline="30000" noProof="0" dirty="0">
                <a:solidFill>
                  <a:srgbClr val="05103E"/>
                </a:solidFill>
                <a:effectLst/>
                <a:latin typeface="+mj-lt"/>
              </a:rPr>
              <a:t>1 </a:t>
            </a:r>
            <a:r>
              <a:rPr lang="en-GB" sz="1100" b="0" noProof="0" dirty="0">
                <a:solidFill>
                  <a:srgbClr val="05103E"/>
                </a:solidFill>
                <a:effectLst/>
                <a:latin typeface="+mj-lt"/>
                <a:hlinkClick r:id="rId3"/>
              </a:rPr>
              <a:t>Sato, F. E. K., &amp; Naabaa, T. (2020). Energy Consumption Analysis for Vehicle Production through a Material Flow Approach. Energies, 13(9), 2396.</a:t>
            </a:r>
            <a:endParaRPr lang="en-GB" sz="1100" noProof="0" dirty="0">
              <a:latin typeface="+mj-lt"/>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4CA3529-BE51-E975-7E0B-437ED2D3BFA7}"/>
                  </a:ext>
                </a:extLst>
              </p:cNvPr>
              <p:cNvSpPr txBox="1"/>
              <p:nvPr/>
            </p:nvSpPr>
            <p:spPr>
              <a:xfrm>
                <a:off x="560729" y="4051445"/>
                <a:ext cx="9571609" cy="3068469"/>
              </a:xfrm>
              <a:prstGeom prst="rect">
                <a:avLst/>
              </a:prstGeom>
              <a:noFill/>
            </p:spPr>
            <p:txBody>
              <a:bodyPr wrap="square">
                <a:spAutoFit/>
              </a:bodyPr>
              <a:lstStyle/>
              <a:p>
                <a:pPr algn="just"/>
                <a:r>
                  <a:rPr lang="en-GB" sz="2000" b="1" noProof="0" dirty="0">
                    <a:latin typeface="+mj-lt"/>
                  </a:rPr>
                  <a:t>Houses:</a:t>
                </a:r>
              </a:p>
              <a:p>
                <a:pPr algn="just"/>
                <a:endParaRPr lang="en-GB" sz="500" noProof="0" dirty="0">
                  <a:latin typeface="+mj-lt"/>
                </a:endParaRPr>
              </a:p>
              <a:p>
                <a:pPr algn="just"/>
                <a:r>
                  <a:rPr lang="en-GB" sz="2000" noProof="0" dirty="0">
                    <a:latin typeface="+mj-lt"/>
                  </a:rPr>
                  <a:t>A 2011 study estimated that the total energy required for extracting raw materials, manufacturing and transporting products and components, and constructing a conventional residential building ranges from 1.7 to 7.3 GJ/m².</a:t>
                </a:r>
                <a:r>
                  <a:rPr lang="en-GB" baseline="30000" noProof="0" dirty="0">
                    <a:latin typeface="+mj-lt"/>
                  </a:rPr>
                  <a:t>2</a:t>
                </a:r>
                <a:r>
                  <a:rPr lang="en-GB" sz="2000" b="1" baseline="30000" noProof="0" dirty="0">
                    <a:latin typeface="+mj-lt"/>
                  </a:rPr>
                  <a:t> </a:t>
                </a:r>
                <a:r>
                  <a:rPr lang="en-GB" sz="2000" noProof="0" dirty="0">
                    <a:latin typeface="+mj-lt"/>
                  </a:rPr>
                  <a:t>On average, households have approximately 50 m² of living space per person. Assuming an average embodied energy of 4.5 GJ/m² and a building lifespan of 100 years, the embodied energy of houses per person per day is calculated as:</a:t>
                </a:r>
              </a:p>
              <a:p>
                <a:pPr algn="just"/>
                <a:endParaRPr lang="en-GB" sz="1000" noProof="0" dirty="0">
                  <a:latin typeface="+mj-lt"/>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i="0" noProof="0" smtClean="0">
                              <a:latin typeface="+mj-lt"/>
                            </a:rPr>
                            <m:t>4.</m:t>
                          </m:r>
                          <m:r>
                            <m:rPr>
                              <m:nor/>
                            </m:rPr>
                            <a:rPr lang="en-GB" sz="2000" b="0" i="0" noProof="0" smtClean="0">
                              <a:latin typeface="+mj-lt"/>
                            </a:rPr>
                            <m:t>5 </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noProof="0">
                              <a:latin typeface="Arial" panose="020B0604020202020204" pitchFamily="34" charset="0"/>
                              <a:cs typeface="Arial" panose="020B0604020202020204" pitchFamily="34" charset="0"/>
                            </a:rPr>
                            <m:t>10</m:t>
                          </m:r>
                          <m:r>
                            <m:rPr>
                              <m:nor/>
                            </m:rPr>
                            <a:rPr lang="en-GB" sz="2000" baseline="30000" noProof="0">
                              <a:latin typeface="Arial" panose="020B0604020202020204" pitchFamily="34" charset="0"/>
                              <a:cs typeface="Arial" panose="020B0604020202020204" pitchFamily="34" charset="0"/>
                            </a:rPr>
                            <m:t>3</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50</m:t>
                          </m:r>
                        </m:num>
                        <m:den>
                          <m:r>
                            <m:rPr>
                              <m:nor/>
                            </m:rPr>
                            <a:rPr lang="en-GB" sz="2000" i="0" noProof="0" smtClean="0">
                              <a:latin typeface="+mj-lt"/>
                            </a:rPr>
                            <m:t>3.6 </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365 </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100</m:t>
                          </m:r>
                        </m:den>
                      </m:f>
                      <m:r>
                        <a:rPr lang="en-GB" sz="2000" b="0" i="1" noProof="0" smtClean="0">
                          <a:latin typeface="Cambria Math" panose="02040503050406030204" pitchFamily="18" charset="0"/>
                          <a:ea typeface="Cambria Math" panose="02040503050406030204" pitchFamily="18" charset="0"/>
                        </a:rPr>
                        <m:t>≈</m:t>
                      </m:r>
                      <m:r>
                        <m:rPr>
                          <m:nor/>
                        </m:rPr>
                        <a:rPr lang="en-GB" sz="2000" i="0" noProof="0" smtClean="0">
                          <a:latin typeface="+mj-lt"/>
                          <a:ea typeface="Cambria Math" panose="02040503050406030204" pitchFamily="18" charset="0"/>
                        </a:rPr>
                        <m:t>1.7</m:t>
                      </m:r>
                      <m:r>
                        <m:rPr>
                          <m:nor/>
                        </m:rPr>
                        <a:rPr lang="en-GB" sz="2000" noProof="0" smtClean="0">
                          <a:latin typeface="+mj-lt"/>
                          <a:ea typeface="Cambria Math" panose="02040503050406030204" pitchFamily="18" charset="0"/>
                        </a:rPr>
                        <m:t> </m:t>
                      </m:r>
                      <m:r>
                        <m:rPr>
                          <m:nor/>
                        </m:rPr>
                        <a:rPr lang="en-GB" sz="2000" noProof="0" smtClean="0">
                          <a:latin typeface="+mj-lt"/>
                          <a:ea typeface="Cambria Math" panose="02040503050406030204" pitchFamily="18" charset="0"/>
                        </a:rPr>
                        <m:t>kWh</m:t>
                      </m:r>
                      <m:r>
                        <m:rPr>
                          <m:nor/>
                        </m:rPr>
                        <a:rPr lang="en-GB" sz="2000" noProof="0" smtClean="0">
                          <a:latin typeface="+mj-lt"/>
                          <a:ea typeface="Cambria Math" panose="02040503050406030204" pitchFamily="18" charset="0"/>
                        </a:rPr>
                        <m:t>/</m:t>
                      </m:r>
                      <m:r>
                        <m:rPr>
                          <m:nor/>
                        </m:rPr>
                        <a:rPr lang="en-GB" sz="2000" noProof="0" smtClean="0">
                          <a:latin typeface="+mj-lt"/>
                          <a:ea typeface="Cambria Math" panose="02040503050406030204" pitchFamily="18" charset="0"/>
                        </a:rPr>
                        <m:t>pers</m:t>
                      </m:r>
                      <m:r>
                        <m:rPr>
                          <m:nor/>
                        </m:rPr>
                        <a:rPr lang="en-GB" sz="2000" noProof="0" smtClean="0">
                          <a:latin typeface="+mj-lt"/>
                          <a:ea typeface="Cambria Math" panose="02040503050406030204" pitchFamily="18" charset="0"/>
                        </a:rPr>
                        <m:t>/</m:t>
                      </m:r>
                      <m:r>
                        <m:rPr>
                          <m:nor/>
                        </m:rPr>
                        <a:rPr lang="en-GB" sz="200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7" name="ZoneTexte 6">
                <a:extLst>
                  <a:ext uri="{FF2B5EF4-FFF2-40B4-BE49-F238E27FC236}">
                    <a16:creationId xmlns:a16="http://schemas.microsoft.com/office/drawing/2014/main" id="{F4CA3529-BE51-E975-7E0B-437ED2D3BFA7}"/>
                  </a:ext>
                </a:extLst>
              </p:cNvPr>
              <p:cNvSpPr txBox="1">
                <a:spLocks noRot="1" noChangeAspect="1" noMove="1" noResize="1" noEditPoints="1" noAdjustHandles="1" noChangeArrowheads="1" noChangeShapeType="1" noTextEdit="1"/>
              </p:cNvSpPr>
              <p:nvPr/>
            </p:nvSpPr>
            <p:spPr>
              <a:xfrm>
                <a:off x="560729" y="4051445"/>
                <a:ext cx="9571609" cy="3068469"/>
              </a:xfrm>
              <a:prstGeom prst="rect">
                <a:avLst/>
              </a:prstGeom>
              <a:blipFill>
                <a:blip r:embed="rId4"/>
                <a:stretch>
                  <a:fillRect l="-701" t="-994" r="-637"/>
                </a:stretch>
              </a:blipFill>
            </p:spPr>
            <p:txBody>
              <a:bodyPr/>
              <a:lstStyle/>
              <a:p>
                <a:r>
                  <a:rPr lang="en-GB">
                    <a:noFill/>
                  </a:rPr>
                  <a:t> </a:t>
                </a:r>
              </a:p>
            </p:txBody>
          </p:sp>
        </mc:Fallback>
      </mc:AlternateContent>
      <p:sp>
        <p:nvSpPr>
          <p:cNvPr id="9" name="ZoneTexte 8">
            <a:extLst>
              <a:ext uri="{FF2B5EF4-FFF2-40B4-BE49-F238E27FC236}">
                <a16:creationId xmlns:a16="http://schemas.microsoft.com/office/drawing/2014/main" id="{4DC03E41-FAD5-AA45-C2B8-D2437B1ED8EC}"/>
              </a:ext>
            </a:extLst>
          </p:cNvPr>
          <p:cNvSpPr txBox="1"/>
          <p:nvPr/>
        </p:nvSpPr>
        <p:spPr>
          <a:xfrm>
            <a:off x="149032" y="7647583"/>
            <a:ext cx="9914726" cy="261610"/>
          </a:xfrm>
          <a:prstGeom prst="rect">
            <a:avLst/>
          </a:prstGeom>
          <a:noFill/>
        </p:spPr>
        <p:txBody>
          <a:bodyPr wrap="square">
            <a:spAutoFit/>
          </a:bodyPr>
          <a:lstStyle/>
          <a:p>
            <a:r>
              <a:rPr lang="en-GB" sz="1100" b="1" i="0" baseline="30000" noProof="0" dirty="0">
                <a:solidFill>
                  <a:srgbClr val="05103E"/>
                </a:solidFill>
                <a:effectLst/>
                <a:latin typeface="+mj-lt"/>
              </a:rPr>
              <a:t>2  </a:t>
            </a:r>
            <a:r>
              <a:rPr lang="en-GB" sz="1100" noProof="0" dirty="0">
                <a:solidFill>
                  <a:srgbClr val="05103E"/>
                </a:solidFill>
                <a:latin typeface="+mj-lt"/>
                <a:hlinkClick r:id="rId5"/>
              </a:rPr>
              <a:t>Azari, R., &amp; Abbasabadi, N. (2018). Embodied energy of buildings: A review of data, methods, challenges, and research trends. Energy and Buildings</a:t>
            </a:r>
            <a:r>
              <a:rPr lang="en-GB" sz="1100" noProof="0" dirty="0">
                <a:solidFill>
                  <a:srgbClr val="05103E"/>
                </a:solidFill>
                <a:latin typeface="+mj-lt"/>
              </a:rPr>
              <a:t>.</a:t>
            </a:r>
            <a:endParaRPr lang="en-GB" sz="1100" noProof="0" dirty="0">
              <a:latin typeface="+mj-lt"/>
            </a:endParaRPr>
          </a:p>
        </p:txBody>
      </p:sp>
    </p:spTree>
    <p:extLst>
      <p:ext uri="{BB962C8B-B14F-4D97-AF65-F5344CB8AC3E}">
        <p14:creationId xmlns:p14="http://schemas.microsoft.com/office/powerpoint/2010/main" val="17787714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6EEE761F-FABC-5555-0F01-02A3AADF7F3A}"/>
                  </a:ext>
                </a:extLst>
              </p:cNvPr>
              <p:cNvSpPr txBox="1"/>
              <p:nvPr/>
            </p:nvSpPr>
            <p:spPr>
              <a:xfrm>
                <a:off x="560729" y="1857094"/>
                <a:ext cx="5157165" cy="5121146"/>
              </a:xfrm>
              <a:prstGeom prst="rect">
                <a:avLst/>
              </a:prstGeom>
              <a:noFill/>
            </p:spPr>
            <p:txBody>
              <a:bodyPr wrap="square">
                <a:spAutoFit/>
              </a:bodyPr>
              <a:lstStyle/>
              <a:p>
                <a:pPr algn="just"/>
                <a:r>
                  <a:rPr lang="en-GB" sz="2000" noProof="0" dirty="0"/>
                  <a:t>In 2023, 276 million tons of goods were transported by road using vehicles registered in Belgium, corresponding to 32,234 million ton-kilometers (t-km).</a:t>
                </a:r>
                <a:r>
                  <a:rPr lang="en-GB" baseline="30000" noProof="0" dirty="0"/>
                  <a:t>1</a:t>
                </a:r>
                <a:r>
                  <a:rPr lang="en-GB" sz="2000" noProof="0" dirty="0"/>
                  <a:t> Assuming that half of these goods are destined for the Belgian population, the per-person freight transport is calculated as:</a:t>
                </a:r>
              </a:p>
              <a:p>
                <a:pPr algn="just"/>
                <a:endParaRPr lang="en-GB" sz="1000" b="0" i="0" noProof="0" dirty="0">
                  <a:solidFill>
                    <a:srgbClr val="222221"/>
                  </a:solidFill>
                  <a:effectLst/>
                  <a:latin typeface="Roboto" panose="02000000000000000000" pitchFamily="2" charset="0"/>
                </a:endParaRPr>
              </a:p>
              <a:p>
                <a:pPr algn="just"/>
                <a14:m>
                  <m:oMathPara xmlns:m="http://schemas.openxmlformats.org/officeDocument/2006/math">
                    <m:oMathParaPr>
                      <m:jc m:val="left"/>
                    </m:oMathParaPr>
                    <m:oMath xmlns:m="http://schemas.openxmlformats.org/officeDocument/2006/math">
                      <m:f>
                        <m:fPr>
                          <m:ctrlPr>
                            <a:rPr lang="en-GB" sz="2000" b="0" i="1" noProof="0" smtClean="0">
                              <a:solidFill>
                                <a:srgbClr val="222221"/>
                              </a:solidFill>
                              <a:effectLst/>
                              <a:latin typeface="Cambria Math" panose="02040503050406030204" pitchFamily="18" charset="0"/>
                              <a:ea typeface="Cambria Math" panose="02040503050406030204" pitchFamily="18" charset="0"/>
                            </a:rPr>
                          </m:ctrlPr>
                        </m:fPr>
                        <m:num>
                          <m:r>
                            <m:rPr>
                              <m:nor/>
                            </m:rPr>
                            <a:rPr lang="en-GB" sz="2000" b="0" i="0" noProof="0" smtClean="0">
                              <a:solidFill>
                                <a:srgbClr val="222221"/>
                              </a:solidFill>
                              <a:latin typeface="+mj-lt"/>
                            </a:rPr>
                            <m:t>32,234 </m:t>
                          </m:r>
                          <m:r>
                            <m:rPr>
                              <m:nor/>
                            </m:rPr>
                            <a:rPr lang="en-GB" sz="2000" i="0" noProof="0" smtClean="0">
                              <a:solidFill>
                                <a:srgbClr val="222221"/>
                              </a:solidFill>
                              <a:latin typeface="+mj-lt"/>
                              <a:ea typeface="Cambria Math" panose="02040503050406030204" pitchFamily="18" charset="0"/>
                            </a:rPr>
                            <m:t>×</m:t>
                          </m:r>
                          <m:r>
                            <m:rPr>
                              <m:nor/>
                            </m:rPr>
                            <a:rPr lang="en-GB" sz="2000" b="0" i="0" noProof="0" smtClean="0">
                              <a:solidFill>
                                <a:srgbClr val="222221"/>
                              </a:solidFill>
                              <a:latin typeface="+mj-lt"/>
                              <a:ea typeface="Cambria Math" panose="02040503050406030204" pitchFamily="18" charset="0"/>
                            </a:rPr>
                            <m:t> </m:t>
                          </m:r>
                          <m:r>
                            <m:rPr>
                              <m:nor/>
                            </m:rPr>
                            <a:rPr lang="en-GB" sz="2000" i="0" noProof="0" smtClean="0">
                              <a:solidFill>
                                <a:srgbClr val="222221"/>
                              </a:solidFill>
                              <a:latin typeface="+mj-lt"/>
                              <a:ea typeface="Cambria Math" panose="02040503050406030204" pitchFamily="18" charset="0"/>
                            </a:rPr>
                            <m:t>10</m:t>
                          </m:r>
                          <m:r>
                            <m:rPr>
                              <m:nor/>
                            </m:rPr>
                            <a:rPr lang="en-GB" sz="2000" i="0" baseline="30000" noProof="0" smtClean="0">
                              <a:solidFill>
                                <a:srgbClr val="222221"/>
                              </a:solidFill>
                              <a:latin typeface="+mj-lt"/>
                              <a:ea typeface="Cambria Math" panose="02040503050406030204" pitchFamily="18" charset="0"/>
                            </a:rPr>
                            <m:t>6</m:t>
                          </m:r>
                        </m:num>
                        <m:den>
                          <m:r>
                            <m:rPr>
                              <m:nor/>
                            </m:rPr>
                            <a:rPr lang="en-GB" sz="2000" i="0" noProof="0" smtClean="0">
                              <a:solidFill>
                                <a:srgbClr val="222221"/>
                              </a:solidFill>
                              <a:latin typeface="+mj-lt"/>
                              <a:ea typeface="Cambria Math" panose="02040503050406030204" pitchFamily="18" charset="0"/>
                            </a:rPr>
                            <m:t>11.7 </m:t>
                          </m:r>
                          <m:r>
                            <m:rPr>
                              <m:nor/>
                            </m:rPr>
                            <a:rPr lang="en-GB" sz="2000" i="0" noProof="0" smtClean="0">
                              <a:solidFill>
                                <a:srgbClr val="222221"/>
                              </a:solidFill>
                              <a:latin typeface="+mj-lt"/>
                              <a:ea typeface="Cambria Math" panose="02040503050406030204" pitchFamily="18" charset="0"/>
                            </a:rPr>
                            <m:t>×</m:t>
                          </m:r>
                          <m:r>
                            <m:rPr>
                              <m:nor/>
                            </m:rPr>
                            <a:rPr lang="en-GB" sz="2000" i="0" noProof="0" smtClean="0">
                              <a:solidFill>
                                <a:srgbClr val="222221"/>
                              </a:solidFill>
                              <a:latin typeface="+mj-lt"/>
                              <a:ea typeface="Cambria Math" panose="02040503050406030204" pitchFamily="18" charset="0"/>
                            </a:rPr>
                            <m:t> </m:t>
                          </m:r>
                          <m:r>
                            <m:rPr>
                              <m:nor/>
                            </m:rPr>
                            <a:rPr lang="en-GB" sz="2000" noProof="0" smtClean="0">
                              <a:solidFill>
                                <a:srgbClr val="222221"/>
                              </a:solidFill>
                              <a:ea typeface="Cambria Math" panose="02040503050406030204" pitchFamily="18" charset="0"/>
                            </a:rPr>
                            <m:t>10</m:t>
                          </m:r>
                          <m:r>
                            <m:rPr>
                              <m:nor/>
                            </m:rPr>
                            <a:rPr lang="en-GB" sz="2000" baseline="30000" noProof="0" smtClean="0">
                              <a:solidFill>
                                <a:srgbClr val="222221"/>
                              </a:solidFill>
                              <a:ea typeface="Cambria Math" panose="02040503050406030204" pitchFamily="18" charset="0"/>
                            </a:rPr>
                            <m:t>6</m:t>
                          </m:r>
                        </m:den>
                      </m:f>
                      <m:r>
                        <m:rPr>
                          <m:nor/>
                        </m:rPr>
                        <a:rPr lang="en-GB" sz="2000" noProof="0" smtClean="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m:t>1</m:t>
                          </m:r>
                        </m:num>
                        <m:den>
                          <m:r>
                            <m:rPr>
                              <m:nor/>
                            </m:rPr>
                            <a:rPr lang="en-GB" sz="2000" noProof="0" smtClean="0">
                              <a:ea typeface="Cambria Math" panose="02040503050406030204" pitchFamily="18" charset="0"/>
                            </a:rPr>
                            <m:t>2</m:t>
                          </m:r>
                        </m:den>
                      </m:f>
                      <m:r>
                        <a:rPr lang="en-GB" sz="2000" i="1" noProof="0" smtClean="0">
                          <a:solidFill>
                            <a:srgbClr val="222221"/>
                          </a:solidFill>
                          <a:latin typeface="Cambria Math" panose="02040503050406030204" pitchFamily="18" charset="0"/>
                          <a:ea typeface="Cambria Math" panose="02040503050406030204" pitchFamily="18" charset="0"/>
                        </a:rPr>
                        <m:t>≈</m:t>
                      </m:r>
                      <m:r>
                        <m:rPr>
                          <m:nor/>
                        </m:rPr>
                        <a:rPr lang="en-GB" sz="2000" b="0" i="0" noProof="0" smtClean="0">
                          <a:solidFill>
                            <a:srgbClr val="222221"/>
                          </a:solidFill>
                          <a:latin typeface="+mj-lt"/>
                          <a:ea typeface="Cambria Math" panose="02040503050406030204" pitchFamily="18" charset="0"/>
                        </a:rPr>
                        <m:t>1,378 </m:t>
                      </m:r>
                      <m:r>
                        <m:rPr>
                          <m:nor/>
                        </m:rPr>
                        <a:rPr lang="en-GB" sz="2000" b="0" i="0" noProof="0" smtClean="0">
                          <a:solidFill>
                            <a:srgbClr val="222221"/>
                          </a:solidFill>
                          <a:latin typeface="+mj-lt"/>
                          <a:ea typeface="Cambria Math" panose="02040503050406030204" pitchFamily="18" charset="0"/>
                        </a:rPr>
                        <m:t>t</m:t>
                      </m:r>
                      <m:r>
                        <m:rPr>
                          <m:nor/>
                        </m:rPr>
                        <a:rPr lang="en-GB" sz="2000" b="0" i="0" noProof="0" smtClean="0">
                          <a:solidFill>
                            <a:srgbClr val="222221"/>
                          </a:solidFill>
                          <a:latin typeface="+mj-lt"/>
                          <a:ea typeface="Cambria Math" panose="02040503050406030204" pitchFamily="18" charset="0"/>
                        </a:rPr>
                        <m:t>−</m:t>
                      </m:r>
                      <m:r>
                        <m:rPr>
                          <m:nor/>
                        </m:rPr>
                        <a:rPr lang="en-GB" sz="2000" b="0" i="0" noProof="0" smtClean="0">
                          <a:solidFill>
                            <a:srgbClr val="222221"/>
                          </a:solidFill>
                          <a:latin typeface="+mj-lt"/>
                          <a:ea typeface="Cambria Math" panose="02040503050406030204" pitchFamily="18" charset="0"/>
                        </a:rPr>
                        <m:t>km</m:t>
                      </m:r>
                      <m:r>
                        <m:rPr>
                          <m:nor/>
                        </m:rPr>
                        <a:rPr lang="en-GB" sz="2000" b="0" i="0" noProof="0" smtClean="0">
                          <a:solidFill>
                            <a:srgbClr val="222221"/>
                          </a:solidFill>
                          <a:latin typeface="+mj-lt"/>
                          <a:ea typeface="Cambria Math" panose="02040503050406030204" pitchFamily="18" charset="0"/>
                        </a:rPr>
                        <m:t>/</m:t>
                      </m:r>
                      <m:r>
                        <m:rPr>
                          <m:nor/>
                        </m:rPr>
                        <a:rPr lang="en-GB" sz="2000" b="0" i="0" noProof="0" smtClean="0">
                          <a:solidFill>
                            <a:srgbClr val="222221"/>
                          </a:solidFill>
                          <a:latin typeface="+mj-lt"/>
                          <a:ea typeface="Cambria Math" panose="02040503050406030204" pitchFamily="18" charset="0"/>
                        </a:rPr>
                        <m:t>pers</m:t>
                      </m:r>
                      <m:r>
                        <m:rPr>
                          <m:nor/>
                        </m:rPr>
                        <a:rPr lang="en-GB" sz="2000" b="0" i="0" noProof="0" smtClean="0">
                          <a:solidFill>
                            <a:srgbClr val="222221"/>
                          </a:solidFill>
                          <a:latin typeface="+mj-lt"/>
                          <a:ea typeface="Cambria Math" panose="02040503050406030204" pitchFamily="18" charset="0"/>
                        </a:rPr>
                        <m:t>.</m:t>
                      </m:r>
                    </m:oMath>
                  </m:oMathPara>
                </a14:m>
                <a:endParaRPr lang="en-GB" sz="2000" b="0" i="0" noProof="0" dirty="0">
                  <a:solidFill>
                    <a:srgbClr val="222221"/>
                  </a:solidFill>
                  <a:effectLst/>
                  <a:latin typeface="+mj-lt"/>
                </a:endParaRPr>
              </a:p>
              <a:p>
                <a:pPr algn="just"/>
                <a:endParaRPr lang="en-GB" sz="1000" noProof="0" dirty="0">
                  <a:solidFill>
                    <a:srgbClr val="222221"/>
                  </a:solidFill>
                  <a:latin typeface="Roboto" panose="02000000000000000000" pitchFamily="2" charset="0"/>
                </a:endParaRPr>
              </a:p>
              <a:p>
                <a:pPr algn="just"/>
                <a:r>
                  <a:rPr lang="en-GB" sz="2000" noProof="0" dirty="0"/>
                  <a:t>We assume that the energy required for road transportation is 1 kWh/t-km. Hence, the energy cost of transporting stuff per person per day is equal to:</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solidFill>
                                <a:srgbClr val="222221"/>
                              </a:solidFill>
                              <a:ea typeface="Cambria Math" panose="02040503050406030204" pitchFamily="18" charset="0"/>
                            </a:rPr>
                            <m:t>1,378</m:t>
                          </m:r>
                        </m:num>
                        <m:den>
                          <m:r>
                            <m:rPr>
                              <m:nor/>
                            </m:rPr>
                            <a:rPr lang="en-GB" sz="2000" b="0" i="0" noProof="0" smtClean="0">
                              <a:latin typeface="+mj-lt"/>
                            </a:rPr>
                            <m:t>365</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3.8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3" name="ZoneTexte 2">
                <a:extLst>
                  <a:ext uri="{FF2B5EF4-FFF2-40B4-BE49-F238E27FC236}">
                    <a16:creationId xmlns:a16="http://schemas.microsoft.com/office/drawing/2014/main" id="{6EEE761F-FABC-5555-0F01-02A3AADF7F3A}"/>
                  </a:ext>
                </a:extLst>
              </p:cNvPr>
              <p:cNvSpPr txBox="1">
                <a:spLocks noRot="1" noChangeAspect="1" noMove="1" noResize="1" noEditPoints="1" noAdjustHandles="1" noChangeArrowheads="1" noChangeShapeType="1" noTextEdit="1"/>
              </p:cNvSpPr>
              <p:nvPr/>
            </p:nvSpPr>
            <p:spPr>
              <a:xfrm>
                <a:off x="560729" y="1857094"/>
                <a:ext cx="5157165" cy="5121146"/>
              </a:xfrm>
              <a:prstGeom prst="rect">
                <a:avLst/>
              </a:prstGeom>
              <a:blipFill>
                <a:blip r:embed="rId2"/>
                <a:stretch>
                  <a:fillRect l="-1300" t="-595" r="-1182"/>
                </a:stretch>
              </a:blipFill>
            </p:spPr>
            <p:txBody>
              <a:bodyPr/>
              <a:lstStyle/>
              <a:p>
                <a:r>
                  <a:rPr lang="en-GB">
                    <a:noFill/>
                  </a:rPr>
                  <a:t> </a:t>
                </a:r>
              </a:p>
            </p:txBody>
          </p:sp>
        </mc:Fallback>
      </mc:AlternateContent>
      <p:sp>
        <p:nvSpPr>
          <p:cNvPr id="4" name="TextBox 19">
            <a:extLst>
              <a:ext uri="{FF2B5EF4-FFF2-40B4-BE49-F238E27FC236}">
                <a16:creationId xmlns:a16="http://schemas.microsoft.com/office/drawing/2014/main" id="{50C40847-A10C-076F-2617-871170640F14}"/>
              </a:ext>
            </a:extLst>
          </p:cNvPr>
          <p:cNvSpPr txBox="1"/>
          <p:nvPr/>
        </p:nvSpPr>
        <p:spPr>
          <a:xfrm>
            <a:off x="560730" y="358228"/>
            <a:ext cx="9053170" cy="461665"/>
          </a:xfrm>
          <a:prstGeom prst="rect">
            <a:avLst/>
          </a:prstGeom>
          <a:noFill/>
        </p:spPr>
        <p:txBody>
          <a:bodyPr wrap="square">
            <a:spAutoFit/>
          </a:bodyPr>
          <a:lstStyle/>
          <a:p>
            <a:r>
              <a:rPr lang="en-GB" sz="2400" b="1" noProof="0" dirty="0"/>
              <a:t>Estimating embodied energy of transporting stuff</a:t>
            </a:r>
            <a:endParaRPr lang="en-GB" sz="2400" b="1" noProof="0" dirty="0">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D3312EEC-77E9-1F81-FA73-1EE0D88C7EF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261</a:t>
            </a:fld>
            <a:endParaRPr lang="en-GB" spc="80" noProof="0" dirty="0"/>
          </a:p>
        </p:txBody>
      </p:sp>
      <p:sp>
        <p:nvSpPr>
          <p:cNvPr id="10" name="ZoneTexte 9">
            <a:extLst>
              <a:ext uri="{FF2B5EF4-FFF2-40B4-BE49-F238E27FC236}">
                <a16:creationId xmlns:a16="http://schemas.microsoft.com/office/drawing/2014/main" id="{01BA6D8C-E4D9-4E59-F746-A5D1A3386259}"/>
              </a:ext>
            </a:extLst>
          </p:cNvPr>
          <p:cNvSpPr txBox="1"/>
          <p:nvPr/>
        </p:nvSpPr>
        <p:spPr>
          <a:xfrm>
            <a:off x="6075812" y="6791905"/>
            <a:ext cx="4022102" cy="523220"/>
          </a:xfrm>
          <a:prstGeom prst="rect">
            <a:avLst/>
          </a:prstGeom>
          <a:noFill/>
        </p:spPr>
        <p:txBody>
          <a:bodyPr wrap="square" rtlCol="0">
            <a:spAutoFit/>
          </a:bodyPr>
          <a:lstStyle/>
          <a:p>
            <a:pPr algn="ctr"/>
            <a:r>
              <a:rPr lang="en-GB" sz="1400" i="1" noProof="0" dirty="0"/>
              <a:t>Average energy consumption for different forms of freight-transport.</a:t>
            </a:r>
            <a:r>
              <a:rPr lang="en-GB" sz="1400" b="1" baseline="30000" noProof="0" dirty="0">
                <a:solidFill>
                  <a:srgbClr val="05103E"/>
                </a:solidFill>
                <a:effectLst/>
                <a:latin typeface="+mj-lt"/>
              </a:rPr>
              <a:t>2</a:t>
            </a:r>
            <a:endParaRPr lang="en-GB" sz="1400" i="1" noProof="0"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2C39F1C0-EB9C-394E-3816-500930FC8FAB}"/>
              </a:ext>
            </a:extLst>
          </p:cNvPr>
          <p:cNvGrpSpPr/>
          <p:nvPr/>
        </p:nvGrpSpPr>
        <p:grpSpPr>
          <a:xfrm>
            <a:off x="6122451" y="1960975"/>
            <a:ext cx="4094844" cy="4807780"/>
            <a:chOff x="6039293" y="2288625"/>
            <a:chExt cx="3620578" cy="4790384"/>
          </a:xfrm>
        </p:grpSpPr>
        <p:pic>
          <p:nvPicPr>
            <p:cNvPr id="8" name="Image 7">
              <a:extLst>
                <a:ext uri="{FF2B5EF4-FFF2-40B4-BE49-F238E27FC236}">
                  <a16:creationId xmlns:a16="http://schemas.microsoft.com/office/drawing/2014/main" id="{52C06837-76DB-9583-81D2-E595D97ECF22}"/>
                </a:ext>
              </a:extLst>
            </p:cNvPr>
            <p:cNvPicPr>
              <a:picLocks noChangeAspect="1"/>
            </p:cNvPicPr>
            <p:nvPr/>
          </p:nvPicPr>
          <p:blipFill>
            <a:blip r:embed="rId3"/>
            <a:srcRect l="23750"/>
            <a:stretch/>
          </p:blipFill>
          <p:spPr>
            <a:xfrm>
              <a:off x="6289954" y="2659409"/>
              <a:ext cx="3369917" cy="4419600"/>
            </a:xfrm>
            <a:prstGeom prst="rect">
              <a:avLst/>
            </a:prstGeom>
          </p:spPr>
        </p:pic>
        <p:sp>
          <p:nvSpPr>
            <p:cNvPr id="9" name="Rectangle 8">
              <a:extLst>
                <a:ext uri="{FF2B5EF4-FFF2-40B4-BE49-F238E27FC236}">
                  <a16:creationId xmlns:a16="http://schemas.microsoft.com/office/drawing/2014/main" id="{58656D56-1E17-C99D-95AC-11138E581C60}"/>
                </a:ext>
              </a:extLst>
            </p:cNvPr>
            <p:cNvSpPr/>
            <p:nvPr/>
          </p:nvSpPr>
          <p:spPr>
            <a:xfrm>
              <a:off x="6039293" y="2288625"/>
              <a:ext cx="3473787" cy="473820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Image 10">
              <a:extLst>
                <a:ext uri="{FF2B5EF4-FFF2-40B4-BE49-F238E27FC236}">
                  <a16:creationId xmlns:a16="http://schemas.microsoft.com/office/drawing/2014/main" id="{0C1AE060-F4EA-9FEA-03BF-7DDDCEB84A33}"/>
                </a:ext>
              </a:extLst>
            </p:cNvPr>
            <p:cNvPicPr>
              <a:picLocks noChangeAspect="1"/>
            </p:cNvPicPr>
            <p:nvPr/>
          </p:nvPicPr>
          <p:blipFill>
            <a:blip r:embed="rId3"/>
            <a:srcRect l="3944" t="5764" r="75848" b="81245"/>
            <a:stretch/>
          </p:blipFill>
          <p:spPr>
            <a:xfrm>
              <a:off x="6170088" y="2385375"/>
              <a:ext cx="893134" cy="574158"/>
            </a:xfrm>
            <a:prstGeom prst="rect">
              <a:avLst/>
            </a:prstGeom>
          </p:spPr>
        </p:pic>
      </p:grpSp>
      <p:sp>
        <p:nvSpPr>
          <p:cNvPr id="13" name="ZoneTexte 12">
            <a:extLst>
              <a:ext uri="{FF2B5EF4-FFF2-40B4-BE49-F238E27FC236}">
                <a16:creationId xmlns:a16="http://schemas.microsoft.com/office/drawing/2014/main" id="{A7B888EE-DD4B-83FB-814E-EABB8A701FD7}"/>
              </a:ext>
            </a:extLst>
          </p:cNvPr>
          <p:cNvSpPr txBox="1"/>
          <p:nvPr/>
        </p:nvSpPr>
        <p:spPr>
          <a:xfrm>
            <a:off x="139196" y="7658879"/>
            <a:ext cx="5345722"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4"/>
              </a:rPr>
              <a:t>MacKay, D. (2008). Sustainable Energy - Without the Hot Air. </a:t>
            </a:r>
            <a:endParaRPr lang="en-GB" noProof="0" dirty="0"/>
          </a:p>
        </p:txBody>
      </p:sp>
      <p:sp>
        <p:nvSpPr>
          <p:cNvPr id="6" name="ZoneTexte 5">
            <a:extLst>
              <a:ext uri="{FF2B5EF4-FFF2-40B4-BE49-F238E27FC236}">
                <a16:creationId xmlns:a16="http://schemas.microsoft.com/office/drawing/2014/main" id="{01A90B08-432D-34AF-5032-40287BAB0AFD}"/>
              </a:ext>
            </a:extLst>
          </p:cNvPr>
          <p:cNvSpPr txBox="1"/>
          <p:nvPr/>
        </p:nvSpPr>
        <p:spPr>
          <a:xfrm>
            <a:off x="560729" y="1218651"/>
            <a:ext cx="9571609" cy="400110"/>
          </a:xfrm>
          <a:prstGeom prst="rect">
            <a:avLst/>
          </a:prstGeom>
          <a:noFill/>
        </p:spPr>
        <p:txBody>
          <a:bodyPr wrap="square">
            <a:spAutoFit/>
          </a:bodyPr>
          <a:lstStyle/>
          <a:p>
            <a:pPr algn="just"/>
            <a:r>
              <a:rPr lang="en-GB" sz="2000" noProof="0" dirty="0"/>
              <a:t>In Chapter 06, we discussed that freight transport is measured in ton-kilometers.</a:t>
            </a:r>
          </a:p>
        </p:txBody>
      </p:sp>
      <p:sp>
        <p:nvSpPr>
          <p:cNvPr id="14" name="ZoneTexte 13">
            <a:extLst>
              <a:ext uri="{FF2B5EF4-FFF2-40B4-BE49-F238E27FC236}">
                <a16:creationId xmlns:a16="http://schemas.microsoft.com/office/drawing/2014/main" id="{9D1951D9-456D-A02D-8AD9-AF028DADCECA}"/>
              </a:ext>
            </a:extLst>
          </p:cNvPr>
          <p:cNvSpPr txBox="1"/>
          <p:nvPr/>
        </p:nvSpPr>
        <p:spPr>
          <a:xfrm>
            <a:off x="139196" y="7431704"/>
            <a:ext cx="5347504" cy="261610"/>
          </a:xfrm>
          <a:prstGeom prst="rect">
            <a:avLst/>
          </a:prstGeom>
          <a:noFill/>
        </p:spPr>
        <p:txBody>
          <a:bodyPr wrap="square">
            <a:spAutoFit/>
          </a:bodyPr>
          <a:lstStyle/>
          <a:p>
            <a:r>
              <a:rPr lang="en-GB" sz="1100" b="1" baseline="30000" noProof="0" dirty="0">
                <a:effectLst/>
                <a:latin typeface="+mj-lt"/>
              </a:rPr>
              <a:t>1 </a:t>
            </a:r>
            <a:r>
              <a:rPr lang="en-GB" sz="1100" b="0" noProof="0" dirty="0">
                <a:solidFill>
                  <a:srgbClr val="0563C1"/>
                </a:solidFill>
                <a:effectLst/>
                <a:latin typeface="+mj-lt"/>
                <a:hlinkClick r:id="rId5">
                  <a:extLst>
                    <a:ext uri="{A12FA001-AC4F-418D-AE19-62706E023703}">
                      <ahyp:hlinkClr xmlns:ahyp="http://schemas.microsoft.com/office/drawing/2018/hyperlinkcolor" val="tx"/>
                    </a:ext>
                  </a:extLst>
                </a:hlinkClick>
              </a:rPr>
              <a:t>Road freight transport Statbel. (2024, October 29).  Statbel</a:t>
            </a:r>
            <a:r>
              <a:rPr lang="en-GB" sz="1100" b="0" noProof="0" dirty="0">
                <a:effectLst/>
                <a:latin typeface="+mj-lt"/>
                <a:hlinkClick r:id="rId5">
                  <a:extLst>
                    <a:ext uri="{A12FA001-AC4F-418D-AE19-62706E023703}">
                      <ahyp:hlinkClr xmlns:ahyp="http://schemas.microsoft.com/office/drawing/2018/hyperlinkcolor" val="tx"/>
                    </a:ext>
                  </a:extLst>
                </a:hlinkClick>
              </a:rPr>
              <a:t>.</a:t>
            </a:r>
            <a:endParaRPr lang="en-GB" sz="1100" noProof="0" dirty="0">
              <a:latin typeface="+mj-lt"/>
            </a:endParaRPr>
          </a:p>
        </p:txBody>
      </p:sp>
    </p:spTree>
    <p:extLst>
      <p:ext uri="{BB962C8B-B14F-4D97-AF65-F5344CB8AC3E}">
        <p14:creationId xmlns:p14="http://schemas.microsoft.com/office/powerpoint/2010/main" val="60134268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294048E-24A9-5094-0410-A119B3A9295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262</a:t>
            </a:fld>
            <a:endParaRPr lang="en-GB" spc="80" noProof="0" dirty="0"/>
          </a:p>
        </p:txBody>
      </p:sp>
      <p:sp>
        <p:nvSpPr>
          <p:cNvPr id="3" name="TextBox 19">
            <a:extLst>
              <a:ext uri="{FF2B5EF4-FFF2-40B4-BE49-F238E27FC236}">
                <a16:creationId xmlns:a16="http://schemas.microsoft.com/office/drawing/2014/main" id="{5166EDCF-B0BC-EF34-3412-438A4E2711C9}"/>
              </a:ext>
            </a:extLst>
          </p:cNvPr>
          <p:cNvSpPr txBox="1"/>
          <p:nvPr/>
        </p:nvSpPr>
        <p:spPr>
          <a:xfrm>
            <a:off x="560730" y="358228"/>
            <a:ext cx="9053170" cy="461665"/>
          </a:xfrm>
          <a:prstGeom prst="rect">
            <a:avLst/>
          </a:prstGeom>
          <a:noFill/>
        </p:spPr>
        <p:txBody>
          <a:bodyPr wrap="square">
            <a:spAutoFit/>
          </a:bodyPr>
          <a:lstStyle/>
          <a:p>
            <a:r>
              <a:rPr lang="en-GB" sz="2400" b="1" noProof="0" dirty="0"/>
              <a:t>Estimating total embodied energy of stuff per person per day</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78A86D47-4B60-2282-8A24-A45400268DDB}"/>
                  </a:ext>
                </a:extLst>
              </p:cNvPr>
              <p:cNvSpPr txBox="1"/>
              <p:nvPr/>
            </p:nvSpPr>
            <p:spPr>
              <a:xfrm>
                <a:off x="560730" y="1827348"/>
                <a:ext cx="9571609" cy="4708981"/>
              </a:xfrm>
              <a:prstGeom prst="rect">
                <a:avLst/>
              </a:prstGeom>
              <a:noFill/>
            </p:spPr>
            <p:txBody>
              <a:bodyPr wrap="square">
                <a:spAutoFit/>
              </a:bodyPr>
              <a:lstStyle/>
              <a:p>
                <a:pPr algn="just"/>
                <a:r>
                  <a:rPr lang="en-GB" sz="2000" noProof="0" dirty="0"/>
                  <a:t>Previously, we computed the daily per-person embodied energy of several personal goods, which are items we individually own and use at home. These include drink containers, food packaging, printed paper, textiles, mobile devices, FATs, vehicles, and houses. We will assume that the embodied energy of personal goods is equal to the sum of the embodied energy of the various goods considered in this chapter.</a:t>
                </a:r>
              </a:p>
              <a:p>
                <a:pPr algn="just"/>
                <a:endParaRPr lang="en-GB" sz="2000" noProof="0" dirty="0"/>
              </a:p>
              <a:p>
                <a:pPr algn="just"/>
                <a:r>
                  <a:rPr lang="en-GB" sz="2000" noProof="0" dirty="0"/>
                  <a:t>However, many goods are not owned by households. They are owned by companies or the public sector (factories, hospitals, universities, roads, etc.). We will assume that the embodied energy per person per day of those goods is equal to the embodied energy per person per day of personal goods.</a:t>
                </a:r>
              </a:p>
              <a:p>
                <a:pPr algn="just"/>
                <a:endParaRPr lang="en-GB" sz="2000" noProof="0" dirty="0"/>
              </a:p>
              <a:p>
                <a:pPr algn="just"/>
                <a:r>
                  <a:rPr lang="en-GB" sz="2000" noProof="0" dirty="0"/>
                  <a:t>Therefore, the total embodied energy of stuff per person per day, by also considering a value of </a:t>
                </a:r>
                <a14:m>
                  <m:oMath xmlns:m="http://schemas.openxmlformats.org/officeDocument/2006/math">
                    <m:r>
                      <m:rPr>
                        <m:nor/>
                      </m:rPr>
                      <a:rPr lang="en-GB" sz="2000" noProof="0">
                        <a:ea typeface="Cambria Math" panose="02040503050406030204" pitchFamily="18" charset="0"/>
                      </a:rPr>
                      <m:t>3.8 </m:t>
                    </m:r>
                    <m:r>
                      <m:rPr>
                        <m:nor/>
                      </m:rPr>
                      <a:rPr lang="en-GB" sz="2000" noProof="0">
                        <a:ea typeface="Cambria Math" panose="02040503050406030204" pitchFamily="18" charset="0"/>
                      </a:rPr>
                      <m:t>kWh</m:t>
                    </m:r>
                    <m:r>
                      <m:rPr>
                        <m:nor/>
                      </m:rPr>
                      <a:rPr lang="en-GB" sz="2000" noProof="0">
                        <a:ea typeface="Cambria Math" panose="02040503050406030204" pitchFamily="18" charset="0"/>
                      </a:rPr>
                      <m:t>/</m:t>
                    </m:r>
                    <m:r>
                      <m:rPr>
                        <m:nor/>
                      </m:rPr>
                      <a:rPr lang="en-GB" sz="2000" noProof="0">
                        <a:ea typeface="Cambria Math" panose="02040503050406030204" pitchFamily="18" charset="0"/>
                      </a:rPr>
                      <m:t>pers</m:t>
                    </m:r>
                    <m:r>
                      <m:rPr>
                        <m:nor/>
                      </m:rPr>
                      <a:rPr lang="en-GB" sz="2000" noProof="0">
                        <a:ea typeface="Cambria Math" panose="02040503050406030204" pitchFamily="18" charset="0"/>
                      </a:rPr>
                      <m:t>/</m:t>
                    </m:r>
                    <m:r>
                      <m:rPr>
                        <m:nor/>
                      </m:rPr>
                      <a:rPr lang="en-GB" sz="2000" noProof="0">
                        <a:ea typeface="Cambria Math" panose="02040503050406030204" pitchFamily="18" charset="0"/>
                      </a:rPr>
                      <m:t>d</m:t>
                    </m:r>
                  </m:oMath>
                </a14:m>
                <a:r>
                  <a:rPr lang="en-GB" sz="2000" noProof="0" dirty="0"/>
                  <a:t> for the transport of stuff, is calculated as:</a:t>
                </a:r>
              </a:p>
              <a:p>
                <a:pPr algn="just"/>
                <a:r>
                  <a:rPr lang="en-GB" sz="2000" noProof="0" dirty="0"/>
                  <a:t> </a:t>
                </a:r>
                <a:endParaRPr lang="en-GB" sz="2000" b="1" noProof="0" dirty="0"/>
              </a:p>
              <a:p>
                <a:pPr algn="just"/>
                <a14:m>
                  <m:oMathPara xmlns:m="http://schemas.openxmlformats.org/officeDocument/2006/math">
                    <m:oMathParaPr>
                      <m:jc m:val="left"/>
                    </m:oMathParaPr>
                    <m:oMath xmlns:m="http://schemas.openxmlformats.org/officeDocument/2006/math">
                      <m:d>
                        <m:dPr>
                          <m:ctrlPr>
                            <a:rPr lang="en-GB" sz="2000" i="1" noProof="0" smtClean="0">
                              <a:latin typeface="Cambria Math" panose="02040503050406030204" pitchFamily="18" charset="0"/>
                            </a:rPr>
                          </m:ctrlPr>
                        </m:dPr>
                        <m:e>
                          <m:r>
                            <m:rPr>
                              <m:nor/>
                            </m:rPr>
                            <a:rPr lang="en-GB" sz="2000" b="0" i="0" noProof="0" smtClean="0">
                              <a:latin typeface="+mj-lt"/>
                            </a:rPr>
                            <m:t>1.7 + 5.2 + 1.4 + 1 + 1.5 + 7.6 + 3.2 + 1.7</m:t>
                          </m:r>
                        </m:e>
                      </m:d>
                      <m:r>
                        <m:rPr>
                          <m:nor/>
                        </m:rPr>
                        <a:rPr lang="en-GB" sz="2000" b="0" i="0" noProof="0" smtClean="0">
                          <a:latin typeface="+mj-lt"/>
                        </a:rPr>
                        <m:t>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2 + 3.8 = 50.4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6" name="ZoneTexte 5">
                <a:extLst>
                  <a:ext uri="{FF2B5EF4-FFF2-40B4-BE49-F238E27FC236}">
                    <a16:creationId xmlns:a16="http://schemas.microsoft.com/office/drawing/2014/main" id="{78A86D47-4B60-2282-8A24-A45400268DDB}"/>
                  </a:ext>
                </a:extLst>
              </p:cNvPr>
              <p:cNvSpPr txBox="1">
                <a:spLocks noRot="1" noChangeAspect="1" noMove="1" noResize="1" noEditPoints="1" noAdjustHandles="1" noChangeArrowheads="1" noChangeShapeType="1" noTextEdit="1"/>
              </p:cNvSpPr>
              <p:nvPr/>
            </p:nvSpPr>
            <p:spPr>
              <a:xfrm>
                <a:off x="560730" y="1827348"/>
                <a:ext cx="9571609" cy="4708981"/>
              </a:xfrm>
              <a:prstGeom prst="rect">
                <a:avLst/>
              </a:prstGeom>
              <a:blipFill>
                <a:blip r:embed="rId2"/>
                <a:stretch>
                  <a:fillRect l="-701" t="-648" r="-637" b="-518"/>
                </a:stretch>
              </a:blipFill>
            </p:spPr>
            <p:txBody>
              <a:bodyPr/>
              <a:lstStyle/>
              <a:p>
                <a:r>
                  <a:rPr lang="en-US">
                    <a:noFill/>
                  </a:rPr>
                  <a:t> </a:t>
                </a:r>
              </a:p>
            </p:txBody>
          </p:sp>
        </mc:Fallback>
      </mc:AlternateContent>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202F-254A-FEA0-58EA-07C56C72F2D9}"/>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F5D5A3A0-BB76-A853-675C-448AB0196793}"/>
              </a:ext>
            </a:extLst>
          </p:cNvPr>
          <p:cNvSpPr/>
          <p:nvPr/>
        </p:nvSpPr>
        <p:spPr>
          <a:xfrm>
            <a:off x="1503106" y="1025907"/>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B608D043-2524-BECD-9EF4-FA7311EA533F}"/>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4F8C56C8-B80C-625E-866D-1EEFF33F6B64}"/>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C31E7389-F209-4B42-C909-08D7BAD17F7A}"/>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3" name="Slide Number Placeholder 6">
            <a:extLst>
              <a:ext uri="{FF2B5EF4-FFF2-40B4-BE49-F238E27FC236}">
                <a16:creationId xmlns:a16="http://schemas.microsoft.com/office/drawing/2014/main" id="{57BA70D1-84FD-E2E4-F971-5A0D08FEE49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263</a:t>
            </a:fld>
            <a:endParaRPr lang="en-GB" spc="80" noProof="0" dirty="0"/>
          </a:p>
        </p:txBody>
      </p:sp>
      <p:sp>
        <p:nvSpPr>
          <p:cNvPr id="22" name="TextBox 19">
            <a:extLst>
              <a:ext uri="{FF2B5EF4-FFF2-40B4-BE49-F238E27FC236}">
                <a16:creationId xmlns:a16="http://schemas.microsoft.com/office/drawing/2014/main" id="{BC26671F-048F-9CC4-D877-82845CB4525E}"/>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pic>
        <p:nvPicPr>
          <p:cNvPr id="34" name="Image 33">
            <a:extLst>
              <a:ext uri="{FF2B5EF4-FFF2-40B4-BE49-F238E27FC236}">
                <a16:creationId xmlns:a16="http://schemas.microsoft.com/office/drawing/2014/main" id="{1986FFD6-9C18-C8E8-99BB-233299133C34}"/>
              </a:ext>
            </a:extLst>
          </p:cNvPr>
          <p:cNvPicPr>
            <a:picLocks noChangeAspect="1"/>
          </p:cNvPicPr>
          <p:nvPr/>
        </p:nvPicPr>
        <p:blipFill>
          <a:blip r:embed="rId2"/>
          <a:srcRect r="50785" b="8048"/>
          <a:stretch/>
        </p:blipFill>
        <p:spPr>
          <a:xfrm>
            <a:off x="2172365" y="3616147"/>
            <a:ext cx="2759051" cy="3191541"/>
          </a:xfrm>
          <a:prstGeom prst="rect">
            <a:avLst/>
          </a:prstGeom>
        </p:spPr>
      </p:pic>
      <p:sp>
        <p:nvSpPr>
          <p:cNvPr id="43" name="Rectangle: Rounded Corners 4">
            <a:extLst>
              <a:ext uri="{FF2B5EF4-FFF2-40B4-BE49-F238E27FC236}">
                <a16:creationId xmlns:a16="http://schemas.microsoft.com/office/drawing/2014/main" id="{395E8EBB-7D53-E6F7-68F4-78B1D20C5175}"/>
              </a:ext>
            </a:extLst>
          </p:cNvPr>
          <p:cNvSpPr/>
          <p:nvPr/>
        </p:nvSpPr>
        <p:spPr>
          <a:xfrm>
            <a:off x="2286000" y="2141316"/>
            <a:ext cx="2509284" cy="1546366"/>
          </a:xfrm>
          <a:prstGeom prst="roundRect">
            <a:avLst>
              <a:gd name="adj" fmla="val 2709"/>
            </a:avLst>
          </a:prstGeom>
          <a:solidFill>
            <a:srgbClr val="F2DCDB"/>
          </a:solidFill>
          <a:ln w="28575">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solidFill>
                  <a:schemeClr val="tx1"/>
                </a:solidFill>
              </a:rPr>
              <a:t>Stuff: </a:t>
            </a:r>
            <a:r>
              <a:rPr lang="en-GB" sz="1600" b="1" noProof="0" dirty="0">
                <a:solidFill>
                  <a:schemeClr val="tx1"/>
                </a:solidFill>
              </a:rPr>
              <a:t>50.4 kWh/pers/d</a:t>
            </a:r>
          </a:p>
        </p:txBody>
      </p:sp>
      <p:pic>
        <p:nvPicPr>
          <p:cNvPr id="8" name="Image 7">
            <a:extLst>
              <a:ext uri="{FF2B5EF4-FFF2-40B4-BE49-F238E27FC236}">
                <a16:creationId xmlns:a16="http://schemas.microsoft.com/office/drawing/2014/main" id="{BD2CB164-88DD-8229-2602-2444640567E9}"/>
              </a:ext>
            </a:extLst>
          </p:cNvPr>
          <p:cNvPicPr>
            <a:picLocks noChangeAspect="1"/>
          </p:cNvPicPr>
          <p:nvPr/>
        </p:nvPicPr>
        <p:blipFill>
          <a:blip r:embed="rId3"/>
          <a:stretch>
            <a:fillRect/>
          </a:stretch>
        </p:blipFill>
        <p:spPr>
          <a:xfrm>
            <a:off x="5681186" y="4445158"/>
            <a:ext cx="2756694" cy="2382177"/>
          </a:xfrm>
          <a:prstGeom prst="rect">
            <a:avLst/>
          </a:prstGeom>
        </p:spPr>
      </p:pic>
    </p:spTree>
    <p:extLst>
      <p:ext uri="{BB962C8B-B14F-4D97-AF65-F5344CB8AC3E}">
        <p14:creationId xmlns:p14="http://schemas.microsoft.com/office/powerpoint/2010/main" val="233961425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AE4AC20-4FD9-6543-EA3B-079CE220D1B3}"/>
              </a:ext>
            </a:extLst>
          </p:cNvPr>
          <p:cNvSpPr txBox="1"/>
          <p:nvPr/>
        </p:nvSpPr>
        <p:spPr>
          <a:xfrm>
            <a:off x="560729" y="2624652"/>
            <a:ext cx="9571610" cy="3631763"/>
          </a:xfrm>
          <a:prstGeom prst="rect">
            <a:avLst/>
          </a:prstGeom>
          <a:noFill/>
        </p:spPr>
        <p:txBody>
          <a:bodyPr wrap="square" lIns="91440" tIns="45720" rIns="91440" bIns="45720" anchor="t">
            <a:spAutoFit/>
          </a:bodyPr>
          <a:lstStyle/>
          <a:p>
            <a:pPr algn="just"/>
            <a:r>
              <a:rPr lang="en-GB" sz="2000" noProof="0" dirty="0"/>
              <a:t>Estimate the energy consumption per person per day of a smartphone during the phase U of its lifecycle and compare it to the embodied energy from phases R and P. The total energy required for phases R and P of a typical smartphone is approximately 1 GJ.</a:t>
            </a:r>
          </a:p>
          <a:p>
            <a:pPr algn="just"/>
            <a:endParaRPr lang="en-GB" sz="1000" noProof="0" dirty="0"/>
          </a:p>
          <a:p>
            <a:pPr algn="just"/>
            <a:r>
              <a:rPr lang="en-GB" sz="2000" noProof="0" dirty="0"/>
              <a:t>During phase U, energy consumption comes from charging the battery. We consider a battery with a capacity of 3,000 mAh operating at 5 V.</a:t>
            </a:r>
          </a:p>
          <a:p>
            <a:pPr algn="just"/>
            <a:endParaRPr lang="en-GB" sz="1000" noProof="0" dirty="0"/>
          </a:p>
          <a:p>
            <a:pPr algn="just"/>
            <a:r>
              <a:rPr lang="en-GB" sz="2000" noProof="0" dirty="0"/>
              <a:t>We assume that:</a:t>
            </a:r>
          </a:p>
          <a:p>
            <a:pPr algn="just"/>
            <a:endParaRPr lang="en-GB" sz="500" noProof="0" dirty="0"/>
          </a:p>
          <a:p>
            <a:pPr marL="514350" indent="-514350" algn="just">
              <a:buAutoNum type="romanLcParenBoth"/>
            </a:pPr>
            <a:r>
              <a:rPr lang="en-GB" sz="2000" noProof="0" dirty="0"/>
              <a:t>the electrical energy going inside the smartphone everyday is equal to its battery capacity;</a:t>
            </a:r>
            <a:endParaRPr lang="en-GB" sz="2000" noProof="0" dirty="0">
              <a:cs typeface="Arial"/>
            </a:endParaRPr>
          </a:p>
          <a:p>
            <a:pPr marL="514350" indent="-514350" algn="just">
              <a:buAutoNum type="romanLcParenBoth"/>
            </a:pPr>
            <a:endParaRPr lang="en-GB" sz="500" noProof="0" dirty="0"/>
          </a:p>
          <a:p>
            <a:pPr marL="514350" indent="-514350" algn="just">
              <a:buAutoNum type="romanLcParenBoth"/>
            </a:pPr>
            <a:r>
              <a:rPr lang="en-GB" sz="2000" noProof="0" dirty="0"/>
              <a:t>the smartphone has a lifespan of 2 years.</a:t>
            </a:r>
          </a:p>
        </p:txBody>
      </p:sp>
      <p:sp>
        <p:nvSpPr>
          <p:cNvPr id="2" name="TextBox 19">
            <a:extLst>
              <a:ext uri="{FF2B5EF4-FFF2-40B4-BE49-F238E27FC236}">
                <a16:creationId xmlns:a16="http://schemas.microsoft.com/office/drawing/2014/main" id="{99FD5A17-7001-1B13-46B5-37702A15B97D}"/>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spc="30" noProof="0" dirty="0">
                <a:solidFill>
                  <a:schemeClr val="tx1"/>
                </a:solidFill>
              </a:rPr>
              <a:t>Exercise 1:</a:t>
            </a:r>
          </a:p>
        </p:txBody>
      </p:sp>
      <p:sp>
        <p:nvSpPr>
          <p:cNvPr id="6" name="Slide Number Placeholder 6">
            <a:extLst>
              <a:ext uri="{FF2B5EF4-FFF2-40B4-BE49-F238E27FC236}">
                <a16:creationId xmlns:a16="http://schemas.microsoft.com/office/drawing/2014/main" id="{39FFB03B-FD7C-5C98-69EE-4816E577A30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264</a:t>
            </a:fld>
            <a:endParaRPr lang="en-GB" spc="80" noProof="0" dirty="0"/>
          </a:p>
        </p:txBody>
      </p:sp>
    </p:spTree>
    <p:extLst>
      <p:ext uri="{BB962C8B-B14F-4D97-AF65-F5344CB8AC3E}">
        <p14:creationId xmlns:p14="http://schemas.microsoft.com/office/powerpoint/2010/main" val="87794334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879076D2-91D4-4DCB-EFFD-5E79A2178730}"/>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u="sng" spc="30" noProof="0" dirty="0">
                <a:solidFill>
                  <a:schemeClr val="tx1"/>
                </a:solidFill>
              </a:rPr>
              <a:t>Solution:</a:t>
            </a:r>
          </a:p>
        </p:txBody>
      </p:sp>
      <p:sp>
        <p:nvSpPr>
          <p:cNvPr id="5" name="Slide Number Placeholder 6">
            <a:extLst>
              <a:ext uri="{FF2B5EF4-FFF2-40B4-BE49-F238E27FC236}">
                <a16:creationId xmlns:a16="http://schemas.microsoft.com/office/drawing/2014/main" id="{E8C29800-3E68-DA88-6CC8-0330A098B8A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265</a:t>
            </a:fld>
            <a:endParaRPr lang="en-GB" spc="80" noProof="0" dirty="0"/>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DB3782B0-76F6-7952-7BFA-F94BB73D6376}"/>
                  </a:ext>
                </a:extLst>
              </p:cNvPr>
              <p:cNvSpPr txBox="1"/>
              <p:nvPr/>
            </p:nvSpPr>
            <p:spPr>
              <a:xfrm>
                <a:off x="560894" y="2189674"/>
                <a:ext cx="9571611" cy="4580293"/>
              </a:xfrm>
              <a:prstGeom prst="rect">
                <a:avLst/>
              </a:prstGeom>
              <a:noFill/>
            </p:spPr>
            <p:txBody>
              <a:bodyPr wrap="square">
                <a:spAutoFit/>
              </a:bodyPr>
              <a:lstStyle/>
              <a:p>
                <a:pPr algn="just"/>
                <a:r>
                  <a:rPr lang="en-GB" sz="2000" noProof="0" dirty="0"/>
                  <a:t>The energy consumed per person per day for phases R and P of the smartphone assuming a lifespan of two years is equal to:</a:t>
                </a:r>
              </a:p>
              <a:p>
                <a:endParaRPr lang="en-GB" sz="1000" noProof="0" dirty="0"/>
              </a:p>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m:t>1</m:t>
                          </m:r>
                          <m:r>
                            <a:rPr lang="en-GB" sz="2000" i="1" noProof="0" smtClean="0">
                              <a:latin typeface="Cambria Math" panose="02040503050406030204" pitchFamily="18" charset="0"/>
                              <a:ea typeface="Cambria Math" panose="02040503050406030204" pitchFamily="18" charset="0"/>
                            </a:rPr>
                            <m:t>×</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3</m:t>
                          </m:r>
                        </m:num>
                        <m:den>
                          <m:r>
                            <m:rPr>
                              <m:nor/>
                            </m:rPr>
                            <a:rPr lang="en-GB" sz="2000" b="0" i="0" noProof="0" smtClean="0">
                              <a:latin typeface="+mj-lt"/>
                              <a:ea typeface="Cambria Math" panose="02040503050406030204" pitchFamily="18" charset="0"/>
                            </a:rPr>
                            <m:t>3.6</m:t>
                          </m:r>
                          <m:r>
                            <a:rPr lang="en-GB" sz="2000" i="1" noProof="0" smtClean="0">
                              <a:latin typeface="Cambria Math" panose="02040503050406030204" pitchFamily="18" charset="0"/>
                              <a:ea typeface="Cambria Math" panose="02040503050406030204" pitchFamily="18" charset="0"/>
                            </a:rPr>
                            <m:t>×</m:t>
                          </m:r>
                          <m:r>
                            <m:rPr>
                              <m:nor/>
                            </m:rPr>
                            <a:rPr lang="en-GB" sz="2000" noProof="0" smtClean="0">
                              <a:ea typeface="Cambria Math" panose="02040503050406030204" pitchFamily="18" charset="0"/>
                            </a:rPr>
                            <m:t>365 </m:t>
                          </m:r>
                          <m:r>
                            <m:rPr>
                              <m:nor/>
                            </m:rPr>
                            <a:rPr lang="en-GB" sz="2000" noProof="0" smtClean="0">
                              <a:ea typeface="Cambria Math" panose="02040503050406030204" pitchFamily="18" charset="0"/>
                            </a:rPr>
                            <m:t>×</m:t>
                          </m:r>
                          <m:r>
                            <m:rPr>
                              <m:nor/>
                            </m:rPr>
                            <a:rPr lang="en-GB" sz="2000" noProof="0" smtClean="0">
                              <a:ea typeface="Cambria Math" panose="02040503050406030204" pitchFamily="18" charset="0"/>
                            </a:rPr>
                            <m:t> 2</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0.38 </m:t>
                      </m:r>
                      <m:r>
                        <m:rPr>
                          <m:nor/>
                        </m:rPr>
                        <a:rPr lang="en-GB" sz="2000" b="0" i="0" noProof="0" smtClean="0">
                          <a:latin typeface="+mj-lt"/>
                          <a:ea typeface="Cambria Math" panose="02040503050406030204" pitchFamily="18" charset="0"/>
                        </a:rPr>
                        <m:t>kWh</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pers</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d</m:t>
                      </m:r>
                      <m:r>
                        <m:rPr>
                          <m:nor/>
                        </m:rPr>
                        <a:rPr lang="en-GB" sz="2000" b="0" i="0" noProof="0" smtClean="0">
                          <a:latin typeface="+mj-lt"/>
                          <a:ea typeface="Cambria Math" panose="02040503050406030204" pitchFamily="18" charset="0"/>
                        </a:rPr>
                        <m:t>.</m:t>
                      </m:r>
                    </m:oMath>
                  </m:oMathPara>
                </a14:m>
                <a:endParaRPr lang="en-GB" sz="2000" noProof="0" dirty="0"/>
              </a:p>
              <a:p>
                <a:endParaRPr lang="en-GB" sz="2000" noProof="0" dirty="0"/>
              </a:p>
              <a:p>
                <a:pPr algn="just"/>
                <a:r>
                  <a:rPr lang="en-GB" sz="2000" noProof="0" dirty="0">
                    <a:latin typeface="Arial" panose="020B0604020202020204" pitchFamily="34" charset="0"/>
                    <a:cs typeface="Arial" panose="020B0604020202020204" pitchFamily="34" charset="0"/>
                  </a:rPr>
                  <a:t>By using the relation </a:t>
                </a:r>
                <a14:m>
                  <m:oMath xmlns:m="http://schemas.openxmlformats.org/officeDocument/2006/math">
                    <m:r>
                      <m:rPr>
                        <m:nor/>
                      </m:rPr>
                      <a:rPr lang="en-GB" sz="2000" b="0" i="1" noProof="0" smtClean="0">
                        <a:latin typeface="+mj-lt"/>
                      </a:rPr>
                      <m:t>Current</m:t>
                    </m:r>
                    <m:r>
                      <a:rPr lang="en-GB" sz="2000" b="0" i="1" noProof="0" smtClean="0">
                        <a:latin typeface="Cambria Math" panose="02040503050406030204" pitchFamily="18" charset="0"/>
                      </a:rPr>
                      <m:t> </m:t>
                    </m:r>
                    <m:r>
                      <a:rPr lang="en-GB" sz="2000" i="1" noProof="0" smtClean="0">
                        <a:latin typeface="Cambria Math" panose="02040503050406030204" pitchFamily="18" charset="0"/>
                      </a:rPr>
                      <m:t>×</m:t>
                    </m:r>
                    <m:r>
                      <m:rPr>
                        <m:nor/>
                      </m:rPr>
                      <a:rPr lang="en-GB" sz="2000" b="0" i="1" noProof="0" smtClean="0">
                        <a:latin typeface="+mj-lt"/>
                      </a:rPr>
                      <m:t>Voltage</m:t>
                    </m:r>
                    <m:r>
                      <a:rPr lang="en-GB" sz="2000" b="0" i="1" noProof="0" smtClean="0">
                        <a:latin typeface="Cambria Math" panose="02040503050406030204" pitchFamily="18" charset="0"/>
                      </a:rPr>
                      <m:t> </m:t>
                    </m:r>
                    <m:r>
                      <a:rPr lang="en-GB" sz="2000" i="1" noProof="0" smtClean="0">
                        <a:latin typeface="Cambria Math" panose="02040503050406030204" pitchFamily="18" charset="0"/>
                      </a:rPr>
                      <m:t>×</m:t>
                    </m:r>
                    <m:r>
                      <m:rPr>
                        <m:nor/>
                      </m:rPr>
                      <a:rPr lang="en-GB" sz="2000" b="0" i="1" noProof="0" smtClean="0">
                        <a:latin typeface="+mj-lt"/>
                        <a:ea typeface="Cambria Math" panose="02040503050406030204" pitchFamily="18" charset="0"/>
                      </a:rPr>
                      <m:t>Time</m:t>
                    </m:r>
                    <m:r>
                      <m:rPr>
                        <m:nor/>
                      </m:rPr>
                      <a:rPr lang="en-GB" sz="2000" b="0" i="1" noProof="0" smtClean="0">
                        <a:latin typeface="+mj-lt"/>
                        <a:ea typeface="Cambria Math" panose="02040503050406030204" pitchFamily="18" charset="0"/>
                      </a:rPr>
                      <m:t> = </m:t>
                    </m:r>
                    <m:r>
                      <m:rPr>
                        <m:nor/>
                      </m:rPr>
                      <a:rPr lang="en-GB" sz="2000" b="0" i="1" noProof="0" smtClean="0">
                        <a:latin typeface="+mj-lt"/>
                        <a:ea typeface="Cambria Math" panose="02040503050406030204" pitchFamily="18" charset="0"/>
                      </a:rPr>
                      <m:t>Energy</m:t>
                    </m:r>
                  </m:oMath>
                </a14:m>
                <a:r>
                  <a:rPr lang="en-GB" sz="2000" noProof="0" dirty="0">
                    <a:latin typeface="Arial" panose="020B0604020202020204" pitchFamily="34" charset="0"/>
                    <a:cs typeface="Arial" panose="020B0604020202020204" pitchFamily="34" charset="0"/>
                  </a:rPr>
                  <a:t>, each person will be responsible for a daily electrical energy consumption related to its smartphone equal to:</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3 A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5 V</a:t>
                </a:r>
                <a:r>
                  <a:rPr lang="en-GB" sz="2000" noProof="0" dirty="0"/>
                  <a:t>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1</a:t>
                </a:r>
                <a:r>
                  <a:rPr lang="en-GB" sz="1600"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h = 15 Wh/pers/d, or 0.015 kWh/pers/d.</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Hence, the energy consumption during the usage phase (phase U) of the smartphone accounts for only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0.015</m:t>
                        </m:r>
                      </m:num>
                      <m:den>
                        <m:r>
                          <m:rPr>
                            <m:nor/>
                          </m:rPr>
                          <a:rPr lang="en-GB" sz="2000" b="0" i="0" noProof="0" smtClean="0">
                            <a:latin typeface="+mj-lt"/>
                          </a:rPr>
                          <m:t>0.38</m:t>
                        </m:r>
                      </m:den>
                    </m:f>
                  </m:oMath>
                </a14:m>
                <a:r>
                  <a:rPr lang="en-GB" sz="2000" i="0" noProof="0" dirty="0">
                    <a:effectLst/>
                    <a:latin typeface="+mj-lt"/>
                  </a:rPr>
                  <a:t> = 3.95</a:t>
                </a:r>
                <a:r>
                  <a:rPr lang="en-GB" sz="2000" noProof="0" dirty="0">
                    <a:latin typeface="+mj-lt"/>
                  </a:rPr>
                  <a:t>% </a:t>
                </a:r>
                <a:r>
                  <a:rPr lang="en-GB" sz="2000" noProof="0" dirty="0"/>
                  <a:t>of the energy required for raw material extraction and production (phases R and P).</a:t>
                </a:r>
              </a:p>
            </p:txBody>
          </p:sp>
        </mc:Choice>
        <mc:Fallback xmlns="">
          <p:sp>
            <p:nvSpPr>
              <p:cNvPr id="9" name="ZoneTexte 8">
                <a:extLst>
                  <a:ext uri="{FF2B5EF4-FFF2-40B4-BE49-F238E27FC236}">
                    <a16:creationId xmlns:a16="http://schemas.microsoft.com/office/drawing/2014/main" id="{DB3782B0-76F6-7952-7BFA-F94BB73D6376}"/>
                  </a:ext>
                </a:extLst>
              </p:cNvPr>
              <p:cNvSpPr txBox="1">
                <a:spLocks noRot="1" noChangeAspect="1" noMove="1" noResize="1" noEditPoints="1" noAdjustHandles="1" noChangeArrowheads="1" noChangeShapeType="1" noTextEdit="1"/>
              </p:cNvSpPr>
              <p:nvPr/>
            </p:nvSpPr>
            <p:spPr>
              <a:xfrm>
                <a:off x="560894" y="2189674"/>
                <a:ext cx="9571611" cy="4580293"/>
              </a:xfrm>
              <a:prstGeom prst="rect">
                <a:avLst/>
              </a:prstGeom>
              <a:blipFill>
                <a:blip r:embed="rId2"/>
                <a:stretch>
                  <a:fillRect l="-637" t="-532" r="-701" b="-1463"/>
                </a:stretch>
              </a:blipFill>
            </p:spPr>
            <p:txBody>
              <a:bodyPr/>
              <a:lstStyle/>
              <a:p>
                <a:r>
                  <a:rPr lang="en-GB">
                    <a:noFill/>
                  </a:rPr>
                  <a:t> </a:t>
                </a:r>
              </a:p>
            </p:txBody>
          </p:sp>
        </mc:Fallback>
      </mc:AlternateContent>
    </p:spTree>
    <p:extLst>
      <p:ext uri="{BB962C8B-B14F-4D97-AF65-F5344CB8AC3E}">
        <p14:creationId xmlns:p14="http://schemas.microsoft.com/office/powerpoint/2010/main" val="18608894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566B-090E-84AF-146C-E8FAF57DE9A8}"/>
            </a:ext>
          </a:extLst>
        </p:cNvPr>
        <p:cNvGrpSpPr/>
        <p:nvPr/>
      </p:nvGrpSpPr>
      <p:grpSpPr>
        <a:xfrm>
          <a:off x="0" y="0"/>
          <a:ext cx="0" cy="0"/>
          <a:chOff x="0" y="0"/>
          <a:chExt cx="0" cy="0"/>
        </a:xfrm>
      </p:grpSpPr>
      <p:pic>
        <p:nvPicPr>
          <p:cNvPr id="10" name="Picture 2" descr="Nesjavellir Geothermal Power Plant | Arctic Adventures">
            <a:extLst>
              <a:ext uri="{FF2B5EF4-FFF2-40B4-BE49-F238E27FC236}">
                <a16:creationId xmlns:a16="http://schemas.microsoft.com/office/drawing/2014/main" id="{7C011A70-3400-2A96-CE79-C8475910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7" t="9424" r="9587" b="3870"/>
          <a:stretch/>
        </p:blipFill>
        <p:spPr bwMode="auto">
          <a:xfrm>
            <a:off x="3079706" y="3940885"/>
            <a:ext cx="4532466"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051A58AD-5524-5DBA-7E08-24A552F713F8}"/>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948B364D-9ABC-E329-0A17-C5C2415C18F0}"/>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13391A6D-28AE-0588-E453-96650CF9D47F}"/>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17 – Geothermal energy</a:t>
            </a:r>
          </a:p>
        </p:txBody>
      </p:sp>
      <p:sp>
        <p:nvSpPr>
          <p:cNvPr id="8" name="Rectangle 7">
            <a:extLst>
              <a:ext uri="{FF2B5EF4-FFF2-40B4-BE49-F238E27FC236}">
                <a16:creationId xmlns:a16="http://schemas.microsoft.com/office/drawing/2014/main" id="{8F4EE910-3A5A-9E69-82A0-DA1A4B67FBF8}"/>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D2CFBA90-3F67-1368-8EC9-4299138A7FAD}"/>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6" name="TextBox 4">
            <a:extLst>
              <a:ext uri="{FF2B5EF4-FFF2-40B4-BE49-F238E27FC236}">
                <a16:creationId xmlns:a16="http://schemas.microsoft.com/office/drawing/2014/main" id="{24F1A37A-CA63-7A4F-4C6B-163973CC536E}"/>
              </a:ext>
            </a:extLst>
          </p:cNvPr>
          <p:cNvSpPr txBox="1"/>
          <p:nvPr/>
        </p:nvSpPr>
        <p:spPr>
          <a:xfrm>
            <a:off x="3079708" y="7341362"/>
            <a:ext cx="4533968" cy="215444"/>
          </a:xfrm>
          <a:prstGeom prst="rect">
            <a:avLst/>
          </a:prstGeom>
          <a:noFill/>
        </p:spPr>
        <p:txBody>
          <a:bodyPr wrap="square">
            <a:spAutoFit/>
          </a:bodyPr>
          <a:lstStyle/>
          <a:p>
            <a:pPr algn="r"/>
            <a:r>
              <a:rPr lang="en-GB" sz="800" i="1" noProof="0" dirty="0">
                <a:solidFill>
                  <a:schemeClr val="tx1"/>
                </a:solidFill>
                <a:latin typeface="Arial" panose="020B0604020202020204" pitchFamily="34" charset="0"/>
                <a:cs typeface="Arial" panose="020B0604020202020204" pitchFamily="34" charset="0"/>
              </a:rPr>
              <a:t>Nesjavellir geothermal plant, Iceland.</a:t>
            </a:r>
            <a:endParaRPr lang="en-GB" sz="800" noProof="0" dirty="0"/>
          </a:p>
        </p:txBody>
      </p:sp>
      <p:sp>
        <p:nvSpPr>
          <p:cNvPr id="7" name="Rectangle 6">
            <a:extLst>
              <a:ext uri="{FF2B5EF4-FFF2-40B4-BE49-F238E27FC236}">
                <a16:creationId xmlns:a16="http://schemas.microsoft.com/office/drawing/2014/main" id="{5AB88E06-EB7F-C631-4F0C-B38221BFE024}"/>
              </a:ext>
            </a:extLst>
          </p:cNvPr>
          <p:cNvSpPr/>
          <p:nvPr/>
        </p:nvSpPr>
        <p:spPr>
          <a:xfrm>
            <a:off x="3079710" y="394088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687727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9">
            <a:extLst>
              <a:ext uri="{FF2B5EF4-FFF2-40B4-BE49-F238E27FC236}">
                <a16:creationId xmlns:a16="http://schemas.microsoft.com/office/drawing/2014/main" id="{65D00394-B72F-3460-0A91-0FC57179CACD}"/>
              </a:ext>
            </a:extLst>
          </p:cNvPr>
          <p:cNvSpPr txBox="1"/>
          <p:nvPr/>
        </p:nvSpPr>
        <p:spPr>
          <a:xfrm>
            <a:off x="560730" y="358228"/>
            <a:ext cx="9053170"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Sources of the geothermal energy</a:t>
            </a:r>
            <a:endParaRPr lang="en-GB" sz="2400" b="1" noProof="0" dirty="0">
              <a:latin typeface="Arial" panose="020B0604020202020204" pitchFamily="34" charset="0"/>
              <a:cs typeface="Arial" panose="020B0604020202020204" pitchFamily="34" charset="0"/>
            </a:endParaRPr>
          </a:p>
        </p:txBody>
      </p:sp>
      <p:sp>
        <p:nvSpPr>
          <p:cNvPr id="15" name="Slide Number Placeholder 6">
            <a:extLst>
              <a:ext uri="{FF2B5EF4-FFF2-40B4-BE49-F238E27FC236}">
                <a16:creationId xmlns:a16="http://schemas.microsoft.com/office/drawing/2014/main" id="{F138E00C-939B-2D54-F5C7-DDD313F322F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267</a:t>
            </a:fld>
            <a:endParaRPr lang="en-GB" spc="80" noProof="0" dirty="0"/>
          </a:p>
        </p:txBody>
      </p:sp>
      <p:sp>
        <p:nvSpPr>
          <p:cNvPr id="7" name="ZoneTexte 6">
            <a:extLst>
              <a:ext uri="{FF2B5EF4-FFF2-40B4-BE49-F238E27FC236}">
                <a16:creationId xmlns:a16="http://schemas.microsoft.com/office/drawing/2014/main" id="{4CF581CA-611C-742D-6EEC-14EF49282DE3}"/>
              </a:ext>
            </a:extLst>
          </p:cNvPr>
          <p:cNvSpPr txBox="1"/>
          <p:nvPr/>
        </p:nvSpPr>
        <p:spPr>
          <a:xfrm>
            <a:off x="560729" y="2156205"/>
            <a:ext cx="9571610" cy="4093428"/>
          </a:xfrm>
          <a:prstGeom prst="rect">
            <a:avLst/>
          </a:prstGeom>
          <a:noFill/>
        </p:spPr>
        <p:txBody>
          <a:bodyPr wrap="square" lIns="91440" tIns="45720" rIns="91440" bIns="45720" anchor="t">
            <a:spAutoFit/>
          </a:bodyPr>
          <a:lstStyle/>
          <a:p>
            <a:pPr algn="just"/>
            <a:r>
              <a:rPr lang="en-GB" sz="2000" noProof="0" dirty="0">
                <a:latin typeface="Arial"/>
                <a:cs typeface="Arial"/>
              </a:rPr>
              <a:t>Geothermal energy comes from three main sources:</a:t>
            </a:r>
          </a:p>
          <a:p>
            <a:pPr algn="just"/>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a:cs typeface="Arial"/>
              </a:rPr>
              <a:t>Some minerals deep underground contain radioactive elements like uranium, thorium, and potassium. These elements slowly break down over time, releasing heat in the process;</a:t>
            </a:r>
          </a:p>
          <a:p>
            <a:pPr marL="514350" indent="-514350" algn="just">
              <a:buAutoNum type="romanLcParenBoth"/>
            </a:pPr>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a:cs typeface="Arial"/>
              </a:rPr>
              <a:t>When Earth first formed, it was extremely hot. While the surface has cooled over billions of years, some of that original heat remains trapped deep inside. Over time, it gradually moves upward toward the surface;</a:t>
            </a:r>
          </a:p>
          <a:p>
            <a:pPr marL="514350" indent="-514350" algn="just">
              <a:buAutoNum type="romanLcParenBoth"/>
            </a:pPr>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a:cs typeface="Arial"/>
              </a:rPr>
              <a:t>Moreover, the Moon and the Sun pull on the Earth with their gravity, causing the planet’s surface to stretch and bend slightly. This movement creates friction inside the Earth, generating additional heat, though on a smaller scale.</a:t>
            </a:r>
            <a:endParaRPr lang="en-GB" noProof="0"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74736E91-1486-F4EA-4563-BBDEFF3AB979}"/>
              </a:ext>
            </a:extLst>
          </p:cNvPr>
          <p:cNvGrpSpPr/>
          <p:nvPr/>
        </p:nvGrpSpPr>
        <p:grpSpPr>
          <a:xfrm>
            <a:off x="2798787" y="4325865"/>
            <a:ext cx="4745013" cy="2902341"/>
            <a:chOff x="2798787" y="1560495"/>
            <a:chExt cx="5095826" cy="3244487"/>
          </a:xfrm>
        </p:grpSpPr>
        <p:pic>
          <p:nvPicPr>
            <p:cNvPr id="12" name="Image 11">
              <a:extLst>
                <a:ext uri="{FF2B5EF4-FFF2-40B4-BE49-F238E27FC236}">
                  <a16:creationId xmlns:a16="http://schemas.microsoft.com/office/drawing/2014/main" id="{452E279B-B4F9-EFB9-2ABD-2B9227F0CD07}"/>
                </a:ext>
              </a:extLst>
            </p:cNvPr>
            <p:cNvPicPr>
              <a:picLocks noChangeAspect="1"/>
            </p:cNvPicPr>
            <p:nvPr/>
          </p:nvPicPr>
          <p:blipFill>
            <a:blip r:embed="rId2"/>
            <a:stretch>
              <a:fillRect/>
            </a:stretch>
          </p:blipFill>
          <p:spPr>
            <a:xfrm>
              <a:off x="2798787" y="1560495"/>
              <a:ext cx="5095826" cy="3244487"/>
            </a:xfrm>
            <a:prstGeom prst="rect">
              <a:avLst/>
            </a:prstGeom>
          </p:spPr>
        </p:pic>
        <p:sp>
          <p:nvSpPr>
            <p:cNvPr id="2" name="Rectangle 1">
              <a:extLst>
                <a:ext uri="{FF2B5EF4-FFF2-40B4-BE49-F238E27FC236}">
                  <a16:creationId xmlns:a16="http://schemas.microsoft.com/office/drawing/2014/main" id="{52FB5A6B-96CA-8DFF-7642-BD128F738D91}"/>
                </a:ext>
              </a:extLst>
            </p:cNvPr>
            <p:cNvSpPr/>
            <p:nvPr/>
          </p:nvSpPr>
          <p:spPr>
            <a:xfrm>
              <a:off x="2798787" y="1560495"/>
              <a:ext cx="5095826" cy="324448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6323360C-4435-A319-022C-0023D14045B6}"/>
              </a:ext>
            </a:extLst>
          </p:cNvPr>
          <p:cNvSpPr txBox="1"/>
          <p:nvPr/>
        </p:nvSpPr>
        <p:spPr>
          <a:xfrm>
            <a:off x="2798787" y="7301044"/>
            <a:ext cx="4745013"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Nesjavellir geothermal plant.</a:t>
            </a:r>
          </a:p>
        </p:txBody>
      </p:sp>
      <p:sp>
        <p:nvSpPr>
          <p:cNvPr id="7" name="Slide Number Placeholder 6">
            <a:extLst>
              <a:ext uri="{FF2B5EF4-FFF2-40B4-BE49-F238E27FC236}">
                <a16:creationId xmlns:a16="http://schemas.microsoft.com/office/drawing/2014/main" id="{F4C7B139-B2F9-55B8-03BB-0FE476F8B85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268</a:t>
            </a:fld>
            <a:endParaRPr lang="en-GB" spc="80" noProof="0" dirty="0"/>
          </a:p>
        </p:txBody>
      </p:sp>
      <p:sp>
        <p:nvSpPr>
          <p:cNvPr id="8" name="TextBox 19">
            <a:extLst>
              <a:ext uri="{FF2B5EF4-FFF2-40B4-BE49-F238E27FC236}">
                <a16:creationId xmlns:a16="http://schemas.microsoft.com/office/drawing/2014/main" id="{08F58F4B-8A52-5E66-9EB4-5D0E20E5BC8D}"/>
              </a:ext>
            </a:extLst>
          </p:cNvPr>
          <p:cNvSpPr txBox="1"/>
          <p:nvPr/>
        </p:nvSpPr>
        <p:spPr>
          <a:xfrm>
            <a:off x="560730" y="358228"/>
            <a:ext cx="9053170"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1:</a:t>
            </a:r>
            <a:endParaRPr lang="en-GB" sz="2400" b="1" u="sng" noProof="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7C4CBB3-045A-C968-9E32-1FDCB2ADC9F6}"/>
              </a:ext>
            </a:extLst>
          </p:cNvPr>
          <p:cNvSpPr txBox="1"/>
          <p:nvPr/>
        </p:nvSpPr>
        <p:spPr>
          <a:xfrm>
            <a:off x="560729" y="1130832"/>
            <a:ext cx="9571609" cy="286232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Nesjavellir geothermal plant in Iceland produces 1,100 liters of water at 85°C per second, while regular water is otherwise pumped at 10°C. </a:t>
            </a:r>
            <a:r>
              <a:rPr lang="en-GB" sz="2000" noProof="0" dirty="0"/>
              <a:t>The heat capacity of water is 4,184 J/l/°C.</a:t>
            </a:r>
          </a:p>
          <a:p>
            <a:pPr algn="just"/>
            <a:endParaRPr lang="en-GB" sz="1000" noProof="0" dirty="0"/>
          </a:p>
          <a:p>
            <a:pPr algn="just"/>
            <a:r>
              <a:rPr lang="en-GB" sz="2000" noProof="0" dirty="0"/>
              <a:t>A part of this hot water is used for electricity generation. The plant has an installed capacity of 120 </a:t>
            </a:r>
            <a:r>
              <a:rPr lang="en-GB" sz="2000" noProof="0" dirty="0">
                <a:latin typeface="Arial" panose="020B0604020202020204" pitchFamily="34" charset="0"/>
                <a:cs typeface="Arial" panose="020B0604020202020204" pitchFamily="34" charset="0"/>
              </a:rPr>
              <a:t>MW</a:t>
            </a:r>
            <a:r>
              <a:rPr lang="en-GB" sz="2000" baseline="-25000" noProof="0" dirty="0">
                <a:latin typeface="Arial" panose="020B0604020202020204" pitchFamily="34" charset="0"/>
                <a:cs typeface="Arial" panose="020B0604020202020204" pitchFamily="34" charset="0"/>
              </a:rPr>
              <a:t>e</a:t>
            </a:r>
            <a:r>
              <a:rPr lang="en-GB" sz="2000" noProof="0" dirty="0"/>
              <a:t> and a capacity factor of 90%.</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Calculate (i) the total thermal energy and (ii) the total electricity produced by the </a:t>
            </a:r>
            <a:r>
              <a:rPr lang="en-GB" sz="2000" noProof="0" dirty="0">
                <a:latin typeface="Arial" panose="020B0604020202020204" pitchFamily="34" charset="0"/>
                <a:cs typeface="Arial" panose="020B0604020202020204" pitchFamily="34" charset="0"/>
              </a:rPr>
              <a:t>Nesjavellir geothermal </a:t>
            </a:r>
            <a:r>
              <a:rPr lang="en-GB" sz="2000" noProof="0" dirty="0"/>
              <a:t>plant in kilowatt-hours per person per day. We consider a population of 390,000 people in Iceland.</a:t>
            </a:r>
            <a:endParaRPr lang="en-GB" sz="2000" noProof="0" dirty="0">
              <a:latin typeface="Arial" panose="020B0604020202020204" pitchFamily="34" charset="0"/>
              <a:cs typeface="Arial" panose="020B0604020202020204" pitchFamily="34"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F604472E-A208-720E-20D8-EE34743EF64E}"/>
              </a:ext>
            </a:extLst>
          </p:cNvPr>
          <p:cNvSpPr txBox="1"/>
          <p:nvPr/>
        </p:nvSpPr>
        <p:spPr>
          <a:xfrm>
            <a:off x="560730" y="1300981"/>
            <a:ext cx="9571609" cy="5632311"/>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T</a:t>
            </a:r>
            <a:r>
              <a:rPr lang="en-GB" sz="2000" noProof="0" dirty="0"/>
              <a:t>he plant produces 1,100 liters of water per second at 85°C, while the initial temperature is 10°C. </a:t>
            </a:r>
            <a:r>
              <a:rPr lang="en-GB" sz="2000" noProof="0" dirty="0">
                <a:latin typeface="Arial" panose="020B0604020202020204" pitchFamily="34" charset="0"/>
                <a:cs typeface="Arial" panose="020B0604020202020204" pitchFamily="34" charset="0"/>
              </a:rPr>
              <a:t>The thermal power of the geothermal plant is calculated as:</a:t>
            </a:r>
          </a:p>
          <a:p>
            <a:pPr algn="just"/>
            <a:endParaRPr lang="en-GB" sz="1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Hence, the total thermal energy produced per person per day is:</a:t>
            </a:r>
          </a:p>
          <a:p>
            <a:pPr algn="just"/>
            <a:endParaRPr lang="en-GB" sz="1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2. </a:t>
            </a:r>
            <a:r>
              <a:rPr lang="en-GB" sz="2000" noProof="0" dirty="0">
                <a:latin typeface="Arial" panose="020B0604020202020204" pitchFamily="34" charset="0"/>
                <a:cs typeface="Arial" panose="020B0604020202020204" pitchFamily="34" charset="0"/>
              </a:rPr>
              <a:t>With a 90% capacity factor, the effective electrical power of the geothermal plant is:</a:t>
            </a:r>
          </a:p>
          <a:p>
            <a:pPr algn="just"/>
            <a:endParaRPr lang="en-GB" sz="1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Therefore, the total electricity produced per person per day is:</a:t>
            </a:r>
          </a:p>
          <a:p>
            <a:pPr algn="just"/>
            <a:endParaRPr lang="en-GB" sz="2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F7B3EE71-9248-9645-C021-CDD7FC8BD87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269</a:t>
            </a:fld>
            <a:endParaRPr lang="en-GB" spc="80" noProof="0" dirty="0"/>
          </a:p>
        </p:txBody>
      </p:sp>
      <p:sp>
        <p:nvSpPr>
          <p:cNvPr id="4" name="TextBox 19">
            <a:extLst>
              <a:ext uri="{FF2B5EF4-FFF2-40B4-BE49-F238E27FC236}">
                <a16:creationId xmlns:a16="http://schemas.microsoft.com/office/drawing/2014/main" id="{354BE28E-8DFB-219B-77FC-445A19CD28C4}"/>
              </a:ext>
            </a:extLst>
          </p:cNvPr>
          <p:cNvSpPr txBox="1"/>
          <p:nvPr/>
        </p:nvSpPr>
        <p:spPr>
          <a:xfrm>
            <a:off x="560730" y="358228"/>
            <a:ext cx="9053170"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endParaRPr lang="en-GB" sz="2400" b="1" u="sng"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AF0E84ED-1670-C225-A6CB-EA49045A63DE}"/>
                  </a:ext>
                </a:extLst>
              </p:cNvPr>
              <p:cNvSpPr txBox="1"/>
              <p:nvPr/>
            </p:nvSpPr>
            <p:spPr>
              <a:xfrm>
                <a:off x="560730" y="2127271"/>
                <a:ext cx="5349240" cy="685444"/>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1,100 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4,184 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(8</m:t>
                          </m:r>
                          <m:r>
                            <m:rPr>
                              <m:nor/>
                            </m:rPr>
                            <a:rPr lang="en-GB" sz="2000" b="0" i="0" noProof="0" smtClean="0">
                              <a:latin typeface="Arial" panose="020B0604020202020204" pitchFamily="34" charset="0"/>
                              <a:cs typeface="Arial" panose="020B0604020202020204" pitchFamily="34" charset="0"/>
                            </a:rPr>
                            <m:t>5</m:t>
                          </m:r>
                          <m:r>
                            <m:rPr>
                              <m:nor/>
                            </m:rPr>
                            <a:rPr lang="en-GB" sz="2000" noProof="0" smtClean="0">
                              <a:latin typeface="Arial" panose="020B0604020202020204" pitchFamily="34" charset="0"/>
                              <a:cs typeface="Arial" panose="020B0604020202020204" pitchFamily="34" charset="0"/>
                            </a:rPr>
                            <m:t> − 10)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30000" noProof="0" smtClean="0">
                              <a:latin typeface="Arial" panose="020B0604020202020204" pitchFamily="34" charset="0"/>
                              <a:ea typeface="Cambria Math" panose="02040503050406030204" pitchFamily="18" charset="0"/>
                              <a:cs typeface="Arial" panose="020B0604020202020204" pitchFamily="34" charset="0"/>
                            </a:rPr>
                            <m:t>6</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345 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MWth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1800" noProof="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AF0E84ED-1670-C225-A6CB-EA49045A63DE}"/>
                  </a:ext>
                </a:extLst>
              </p:cNvPr>
              <p:cNvSpPr txBox="1">
                <a:spLocks noRot="1" noChangeAspect="1" noMove="1" noResize="1" noEditPoints="1" noAdjustHandles="1" noChangeArrowheads="1" noChangeShapeType="1" noTextEdit="1"/>
              </p:cNvSpPr>
              <p:nvPr/>
            </p:nvSpPr>
            <p:spPr>
              <a:xfrm>
                <a:off x="560730" y="2127271"/>
                <a:ext cx="5349240" cy="68544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449B8FF-4C01-3B98-B6DD-249732DB1A87}"/>
                  </a:ext>
                </a:extLst>
              </p:cNvPr>
              <p:cNvSpPr txBox="1"/>
              <p:nvPr/>
            </p:nvSpPr>
            <p:spPr>
              <a:xfrm>
                <a:off x="560730" y="3501284"/>
                <a:ext cx="5349240" cy="716286"/>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345</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a:rPr lang="en-GB" sz="2000" i="1" noProof="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30000" noProof="0">
                              <a:latin typeface="Arial" panose="020B0604020202020204" pitchFamily="34" charset="0"/>
                              <a:ea typeface="Cambria Math" panose="02040503050406030204" pitchFamily="18" charset="0"/>
                              <a:cs typeface="Arial" panose="020B0604020202020204" pitchFamily="34" charset="0"/>
                            </a:rPr>
                            <m:t>3</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390,000</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21.2 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1800" noProof="0" dirty="0">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8449B8FF-4C01-3B98-B6DD-249732DB1A87}"/>
                  </a:ext>
                </a:extLst>
              </p:cNvPr>
              <p:cNvSpPr txBox="1">
                <a:spLocks noRot="1" noChangeAspect="1" noMove="1" noResize="1" noEditPoints="1" noAdjustHandles="1" noChangeArrowheads="1" noChangeShapeType="1" noTextEdit="1"/>
              </p:cNvSpPr>
              <p:nvPr/>
            </p:nvSpPr>
            <p:spPr>
              <a:xfrm>
                <a:off x="560730" y="3501284"/>
                <a:ext cx="5349240" cy="71628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8D0E7BAC-B43F-35CA-6987-5D4A7E5412EA}"/>
                  </a:ext>
                </a:extLst>
              </p:cNvPr>
              <p:cNvSpPr txBox="1"/>
              <p:nvPr/>
            </p:nvSpPr>
            <p:spPr>
              <a:xfrm>
                <a:off x="560730" y="5420479"/>
                <a:ext cx="5349240" cy="40011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120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0.9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108 MW</a:t>
                </a:r>
                <a:r>
                  <a:rPr lang="en-GB" sz="2000" baseline="-25000" noProof="0" dirty="0">
                    <a:latin typeface="Arial" panose="020B0604020202020204" pitchFamily="34" charset="0"/>
                    <a:cs typeface="Arial" panose="020B0604020202020204" pitchFamily="34" charset="0"/>
                  </a:rPr>
                  <a:t>e</a:t>
                </a:r>
                <a:r>
                  <a:rPr lang="en-GB" sz="2000" noProof="0" dirty="0">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8D0E7BAC-B43F-35CA-6987-5D4A7E5412EA}"/>
                  </a:ext>
                </a:extLst>
              </p:cNvPr>
              <p:cNvSpPr txBox="1">
                <a:spLocks noRot="1" noChangeAspect="1" noMove="1" noResize="1" noEditPoints="1" noAdjustHandles="1" noChangeArrowheads="1" noChangeShapeType="1" noTextEdit="1"/>
              </p:cNvSpPr>
              <p:nvPr/>
            </p:nvSpPr>
            <p:spPr>
              <a:xfrm>
                <a:off x="560730" y="5420479"/>
                <a:ext cx="5349240" cy="400110"/>
              </a:xfrm>
              <a:prstGeom prst="rect">
                <a:avLst/>
              </a:prstGeom>
              <a:blipFill>
                <a:blip r:embed="rId4"/>
                <a:stretch>
                  <a:fillRect l="-1254" t="-6061"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07CEB7A4-AC7F-7411-F8F9-A43F25D98EFE}"/>
                  </a:ext>
                </a:extLst>
              </p:cNvPr>
              <p:cNvSpPr txBox="1"/>
              <p:nvPr/>
            </p:nvSpPr>
            <p:spPr>
              <a:xfrm>
                <a:off x="560730" y="6529150"/>
                <a:ext cx="5349240"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108 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a:rPr lang="en-GB" sz="2000" i="1" noProof="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30000" noProof="0">
                              <a:latin typeface="Arial" panose="020B0604020202020204" pitchFamily="34" charset="0"/>
                              <a:ea typeface="Cambria Math" panose="02040503050406030204" pitchFamily="18" charset="0"/>
                              <a:cs typeface="Arial" panose="020B0604020202020204" pitchFamily="34" charset="0"/>
                            </a:rPr>
                            <m:t>3</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 </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390,000</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6.6 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noProof="0" dirty="0"/>
              </a:p>
            </p:txBody>
          </p:sp>
        </mc:Choice>
        <mc:Fallback xmlns="">
          <p:sp>
            <p:nvSpPr>
              <p:cNvPr id="11" name="ZoneTexte 10">
                <a:extLst>
                  <a:ext uri="{FF2B5EF4-FFF2-40B4-BE49-F238E27FC236}">
                    <a16:creationId xmlns:a16="http://schemas.microsoft.com/office/drawing/2014/main" id="{07CEB7A4-AC7F-7411-F8F9-A43F25D98EFE}"/>
                  </a:ext>
                </a:extLst>
              </p:cNvPr>
              <p:cNvSpPr txBox="1">
                <a:spLocks noRot="1" noChangeAspect="1" noMove="1" noResize="1" noEditPoints="1" noAdjustHandles="1" noChangeArrowheads="1" noChangeShapeType="1" noTextEdit="1"/>
              </p:cNvSpPr>
              <p:nvPr/>
            </p:nvSpPr>
            <p:spPr>
              <a:xfrm>
                <a:off x="560730" y="6529150"/>
                <a:ext cx="5349240" cy="716286"/>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1173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88EB8CF-9D92-44B0-0B1C-1D5B279990A6}"/>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a:t>
            </a:fld>
            <a:endParaRPr lang="en-GB" spc="80" noProof="0" dirty="0"/>
          </a:p>
        </p:txBody>
      </p:sp>
      <p:sp>
        <p:nvSpPr>
          <p:cNvPr id="9" name="ZoneTexte 8">
            <a:extLst>
              <a:ext uri="{FF2B5EF4-FFF2-40B4-BE49-F238E27FC236}">
                <a16:creationId xmlns:a16="http://schemas.microsoft.com/office/drawing/2014/main" id="{97082489-AF6F-A759-C4D0-EBD8C843C0BC}"/>
              </a:ext>
            </a:extLst>
          </p:cNvPr>
          <p:cNvSpPr txBox="1"/>
          <p:nvPr/>
        </p:nvSpPr>
        <p:spPr>
          <a:xfrm>
            <a:off x="589581" y="1844564"/>
            <a:ext cx="9542755" cy="2092881"/>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The rated power</a:t>
            </a:r>
            <a:r>
              <a:rPr lang="en-GB" sz="2000" noProof="0" dirty="0">
                <a:latin typeface="Arial" panose="020B0604020202020204" pitchFamily="34" charset="0"/>
                <a:cs typeface="Arial" panose="020B0604020202020204" pitchFamily="34" charset="0"/>
              </a:rPr>
              <a:t> (installed capacity or nominal power):</a:t>
            </a:r>
          </a:p>
          <a:p>
            <a:pPr algn="just"/>
            <a:endParaRPr lang="en-GB" sz="1000" noProof="0" dirty="0">
              <a:latin typeface="Arial" panose="020B0604020202020204" pitchFamily="34" charset="0"/>
              <a:cs typeface="Arial" panose="020B0604020202020204" pitchFamily="34" charset="0"/>
            </a:endParaRPr>
          </a:p>
          <a:p>
            <a:pPr algn="just" rtl="0"/>
            <a:r>
              <a:rPr lang="en-GB" sz="2000" noProof="0" dirty="0">
                <a:latin typeface="Arial" panose="020B0604020202020204" pitchFamily="34" charset="0"/>
                <a:cs typeface="Arial" panose="020B0604020202020204" pitchFamily="34" charset="0"/>
              </a:rPr>
              <a:t>This is the maximum power the power plant can produce when running at full capacity under ideal conditions. It's a fixed value given in the plant's technical specifications. </a:t>
            </a:r>
            <a:r>
              <a:rPr kumimoji="0" lang="en-GB" sz="2000" b="0" i="0" u="none" strike="noStrike" cap="none" normalizeH="0" baseline="0" noProof="0" dirty="0">
                <a:ln>
                  <a:noFill/>
                </a:ln>
                <a:solidFill>
                  <a:schemeClr val="tx1"/>
                </a:solidFill>
                <a:effectLst/>
                <a:latin typeface="Arial" panose="020B0604020202020204" pitchFamily="34" charset="0"/>
              </a:rPr>
              <a:t>For example, a solar farm with a rated power of </a:t>
            </a:r>
            <a:r>
              <a:rPr kumimoji="0" lang="en-GB" sz="2000" i="0" u="none" strike="noStrike" cap="none" normalizeH="0" baseline="0" noProof="0" dirty="0">
                <a:ln>
                  <a:noFill/>
                </a:ln>
                <a:solidFill>
                  <a:schemeClr val="tx1"/>
                </a:solidFill>
                <a:effectLst/>
                <a:latin typeface="Arial" panose="020B0604020202020204" pitchFamily="34" charset="0"/>
              </a:rPr>
              <a:t>10 MW </a:t>
            </a:r>
            <a:r>
              <a:rPr kumimoji="0" lang="en-GB" sz="2000" b="0" i="0" u="none" strike="noStrike" cap="none" normalizeH="0" baseline="0" noProof="0" dirty="0">
                <a:ln>
                  <a:noFill/>
                </a:ln>
                <a:solidFill>
                  <a:schemeClr val="tx1"/>
                </a:solidFill>
                <a:effectLst/>
                <a:latin typeface="Arial" panose="020B0604020202020204" pitchFamily="34" charset="0"/>
              </a:rPr>
              <a:t>can produce up to 10 MW of electricity when sunlight </a:t>
            </a:r>
            <a:r>
              <a:rPr lang="en-GB" sz="2000" noProof="0" dirty="0">
                <a:latin typeface="Arial" panose="020B0604020202020204" pitchFamily="34" charset="0"/>
              </a:rPr>
              <a:t>i</a:t>
            </a:r>
            <a:r>
              <a:rPr kumimoji="0" lang="en-GB" sz="2000" b="0" i="0" u="none" strike="noStrike" cap="none" normalizeH="0" baseline="0" noProof="0" dirty="0">
                <a:ln>
                  <a:noFill/>
                </a:ln>
                <a:solidFill>
                  <a:schemeClr val="tx1"/>
                </a:solidFill>
                <a:effectLst/>
                <a:latin typeface="Arial" panose="020B0604020202020204" pitchFamily="34" charset="0"/>
              </a:rPr>
              <a:t>s optimal, and temperature conditions are ideal.</a:t>
            </a:r>
          </a:p>
        </p:txBody>
      </p:sp>
      <p:sp>
        <p:nvSpPr>
          <p:cNvPr id="11" name="ZoneTexte 10">
            <a:extLst>
              <a:ext uri="{FF2B5EF4-FFF2-40B4-BE49-F238E27FC236}">
                <a16:creationId xmlns:a16="http://schemas.microsoft.com/office/drawing/2014/main" id="{3273046B-09F9-DE4D-7047-9111B2080304}"/>
              </a:ext>
            </a:extLst>
          </p:cNvPr>
          <p:cNvSpPr txBox="1"/>
          <p:nvPr/>
        </p:nvSpPr>
        <p:spPr>
          <a:xfrm>
            <a:off x="589581" y="4271021"/>
            <a:ext cx="9542755" cy="2092881"/>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The effective power</a:t>
            </a:r>
            <a:r>
              <a:rPr lang="en-GB" sz="2000" noProof="0" dirty="0">
                <a:latin typeface="Arial" panose="020B0604020202020204" pitchFamily="34" charset="0"/>
                <a:cs typeface="Arial" panose="020B0604020202020204" pitchFamily="34" charset="0"/>
              </a:rPr>
              <a:t>:</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refers to the actual power being generated by the plant at any given moment, which can vary depending on factors like weather conditions, maintenance, or the demand for electricity. </a:t>
            </a:r>
            <a:r>
              <a:rPr lang="en-GB" sz="2000" noProof="0" dirty="0"/>
              <a:t>For instance, on a cloudy afternoon, the effective power might drop to 4 MW because the sunlight is weaker. At night, the effective power would be 0 MW since there is no sunlight.</a:t>
            </a:r>
            <a:endParaRPr lang="en-GB" sz="2000" noProof="0"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15ADE556-6AF3-0627-3408-B9F0AD757734}"/>
              </a:ext>
            </a:extLst>
          </p:cNvPr>
          <p:cNvSpPr txBox="1"/>
          <p:nvPr/>
        </p:nvSpPr>
        <p:spPr>
          <a:xfrm>
            <a:off x="589583" y="349890"/>
            <a:ext cx="1000338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Rated and effective powers</a:t>
            </a:r>
          </a:p>
        </p:txBody>
      </p:sp>
    </p:spTree>
    <p:extLst>
      <p:ext uri="{BB962C8B-B14F-4D97-AF65-F5344CB8AC3E}">
        <p14:creationId xmlns:p14="http://schemas.microsoft.com/office/powerpoint/2010/main" val="24419109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02991B41-1C68-72F9-10B7-6A977BE103C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270</a:t>
            </a:fld>
            <a:endParaRPr lang="en-GB" spc="80" noProof="0" dirty="0"/>
          </a:p>
        </p:txBody>
      </p:sp>
      <p:sp>
        <p:nvSpPr>
          <p:cNvPr id="7" name="ZoneTexte 6">
            <a:extLst>
              <a:ext uri="{FF2B5EF4-FFF2-40B4-BE49-F238E27FC236}">
                <a16:creationId xmlns:a16="http://schemas.microsoft.com/office/drawing/2014/main" id="{30E5E0DB-0CEA-4628-E398-6E2FE38E5EC5}"/>
              </a:ext>
            </a:extLst>
          </p:cNvPr>
          <p:cNvSpPr txBox="1"/>
          <p:nvPr/>
        </p:nvSpPr>
        <p:spPr>
          <a:xfrm>
            <a:off x="560730" y="1408907"/>
            <a:ext cx="9571609" cy="132343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are two types of geothermal power: the power available at ordinary locations on the Earth’s crust and the power available in special hot spots like Iceland. The greater total resource likely comes from ordinary locations, as they are far more abundant.</a:t>
            </a:r>
          </a:p>
        </p:txBody>
      </p:sp>
      <p:sp>
        <p:nvSpPr>
          <p:cNvPr id="8" name="TextBox 19">
            <a:extLst>
              <a:ext uri="{FF2B5EF4-FFF2-40B4-BE49-F238E27FC236}">
                <a16:creationId xmlns:a16="http://schemas.microsoft.com/office/drawing/2014/main" id="{4A03C037-A946-3481-B572-23CBF040CB93}"/>
              </a:ext>
            </a:extLst>
          </p:cNvPr>
          <p:cNvSpPr txBox="1"/>
          <p:nvPr/>
        </p:nvSpPr>
        <p:spPr>
          <a:xfrm>
            <a:off x="560730" y="358228"/>
            <a:ext cx="9053170" cy="461665"/>
          </a:xfrm>
          <a:prstGeom prst="rect">
            <a:avLst/>
          </a:prstGeom>
          <a:noFill/>
        </p:spPr>
        <p:txBody>
          <a:bodyPr wrap="square">
            <a:spAutoFit/>
          </a:bodyPr>
          <a:lstStyle/>
          <a:p>
            <a:r>
              <a:rPr lang="en-GB" sz="2400" b="1" noProof="0" dirty="0"/>
              <a:t>Challenge of sustainable geothermal power</a:t>
            </a:r>
            <a:endParaRPr lang="en-GB" sz="2400" b="1" noProof="0" dirty="0">
              <a:latin typeface="Arial" panose="020B0604020202020204" pitchFamily="34" charset="0"/>
              <a:cs typeface="Arial" panose="020B0604020202020204" pitchFamily="34" charset="0"/>
            </a:endParaRPr>
          </a:p>
        </p:txBody>
      </p:sp>
      <p:pic>
        <p:nvPicPr>
          <p:cNvPr id="1028" name="Picture 4" descr="Diagram showing the general idea of heat transfer from the Earth's core and mantle to the crust.">
            <a:extLst>
              <a:ext uri="{FF2B5EF4-FFF2-40B4-BE49-F238E27FC236}">
                <a16:creationId xmlns:a16="http://schemas.microsoft.com/office/drawing/2014/main" id="{EA8484E9-CC82-E5DD-1048-2D4CD1B32D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67"/>
          <a:stretch/>
        </p:blipFill>
        <p:spPr bwMode="auto">
          <a:xfrm>
            <a:off x="5947573" y="3190720"/>
            <a:ext cx="3905816" cy="325009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FCD087F-1F9A-FEEB-16DA-6728100B9A70}"/>
              </a:ext>
            </a:extLst>
          </p:cNvPr>
          <p:cNvSpPr txBox="1"/>
          <p:nvPr/>
        </p:nvSpPr>
        <p:spPr>
          <a:xfrm>
            <a:off x="560730" y="3136298"/>
            <a:ext cx="4588213" cy="3631763"/>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The main challenge lies in making geothermal power sustainable</a:t>
            </a:r>
            <a:r>
              <a:rPr lang="en-GB" sz="2000" noProof="0" dirty="0">
                <a:latin typeface="Arial" panose="020B0604020202020204" pitchFamily="34" charset="0"/>
                <a:cs typeface="Arial" panose="020B0604020202020204" pitchFamily="34" charset="0"/>
              </a:rPr>
              <a:t>.</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rate at which heat can be sustainably extracted from the Earth's red-hot interior is limited by the speed at which heat travels through solid rock. If too many extraction points are concentrated in the same area, the surrounding rock may gradually become colder, reducing the efficiency of heat extraction.</a:t>
            </a:r>
          </a:p>
        </p:txBody>
      </p:sp>
      <p:sp>
        <p:nvSpPr>
          <p:cNvPr id="5" name="ZoneTexte 4">
            <a:extLst>
              <a:ext uri="{FF2B5EF4-FFF2-40B4-BE49-F238E27FC236}">
                <a16:creationId xmlns:a16="http://schemas.microsoft.com/office/drawing/2014/main" id="{0DF6C311-1F94-2251-6897-9B1AF8ED7972}"/>
              </a:ext>
            </a:extLst>
          </p:cNvPr>
          <p:cNvSpPr txBox="1"/>
          <p:nvPr/>
        </p:nvSpPr>
        <p:spPr>
          <a:xfrm>
            <a:off x="5791199" y="6693192"/>
            <a:ext cx="4201885" cy="307777"/>
          </a:xfrm>
          <a:prstGeom prst="rect">
            <a:avLst/>
          </a:prstGeom>
          <a:noFill/>
        </p:spPr>
        <p:txBody>
          <a:bodyPr wrap="square" rtlCol="0">
            <a:spAutoFit/>
          </a:bodyPr>
          <a:lstStyle/>
          <a:p>
            <a:pPr algn="ctr"/>
            <a:r>
              <a:rPr lang="en-GB" sz="1400" i="1" noProof="0" dirty="0"/>
              <a:t>Heat transfer from the Earth’s core to the crust.</a:t>
            </a:r>
            <a:r>
              <a:rPr lang="en-GB" sz="1400" b="1" baseline="30000" noProof="0" dirty="0"/>
              <a:t>1</a:t>
            </a:r>
          </a:p>
        </p:txBody>
      </p:sp>
      <p:sp>
        <p:nvSpPr>
          <p:cNvPr id="6" name="Rectangle 5">
            <a:extLst>
              <a:ext uri="{FF2B5EF4-FFF2-40B4-BE49-F238E27FC236}">
                <a16:creationId xmlns:a16="http://schemas.microsoft.com/office/drawing/2014/main" id="{737A1810-2084-F2F9-9CDD-376BEDABF688}"/>
              </a:ext>
            </a:extLst>
          </p:cNvPr>
          <p:cNvSpPr/>
          <p:nvPr/>
        </p:nvSpPr>
        <p:spPr>
          <a:xfrm>
            <a:off x="5791199" y="3058882"/>
            <a:ext cx="4201885" cy="354874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48DC5214-4CF2-5890-7FAB-FBF3C15D6B86}"/>
              </a:ext>
            </a:extLst>
          </p:cNvPr>
          <p:cNvSpPr txBox="1"/>
          <p:nvPr/>
        </p:nvSpPr>
        <p:spPr>
          <a:xfrm>
            <a:off x="76202" y="7663636"/>
            <a:ext cx="9410698" cy="261610"/>
          </a:xfrm>
          <a:prstGeom prst="rect">
            <a:avLst/>
          </a:prstGeom>
          <a:noFill/>
        </p:spPr>
        <p:txBody>
          <a:bodyPr wrap="square">
            <a:spAutoFit/>
          </a:bodyPr>
          <a:lstStyle/>
          <a:p>
            <a:r>
              <a:rPr lang="en-GB" sz="1100" b="1" i="0" baseline="30000" noProof="0" dirty="0">
                <a:solidFill>
                  <a:srgbClr val="05103E"/>
                </a:solidFill>
                <a:effectLst/>
                <a:latin typeface="Arial" panose="020B0604020202020204" pitchFamily="34" charset="0"/>
                <a:cs typeface="Arial" panose="020B0604020202020204" pitchFamily="34" charset="0"/>
              </a:rPr>
              <a:t>1</a:t>
            </a:r>
            <a:r>
              <a:rPr lang="en-GB" sz="1100" b="0" i="0" noProof="0" dirty="0">
                <a:solidFill>
                  <a:srgbClr val="05103E"/>
                </a:solidFill>
                <a:effectLst/>
                <a:latin typeface="Arial" panose="020B0604020202020204" pitchFamily="34" charset="0"/>
                <a:cs typeface="Arial" panose="020B0604020202020204" pitchFamily="34" charset="0"/>
              </a:rPr>
              <a:t> </a:t>
            </a:r>
            <a:r>
              <a:rPr lang="en-GB" sz="1100" b="0" noProof="0" dirty="0">
                <a:solidFill>
                  <a:srgbClr val="05103E"/>
                </a:solidFill>
                <a:effectLst/>
                <a:latin typeface="Arial" panose="020B0604020202020204" pitchFamily="34" charset="0"/>
                <a:cs typeface="Arial" panose="020B0604020202020204" pitchFamily="34" charset="0"/>
                <a:hlinkClick r:id="rId3"/>
              </a:rPr>
              <a:t>Brian. (2024, April 24). Measures of temperature in the bowels of the Earth. Geological Digressions.</a:t>
            </a:r>
            <a:endParaRPr lang="en-GB" sz="1100" noProof="0" dirty="0">
              <a:latin typeface="Arial" panose="020B0604020202020204" pitchFamily="34" charset="0"/>
              <a:cs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437F063-14FE-8A0C-A751-573172E5793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271</a:t>
            </a:fld>
            <a:endParaRPr lang="en-GB" spc="80" noProof="0" dirty="0"/>
          </a:p>
        </p:txBody>
      </p:sp>
      <p:sp>
        <p:nvSpPr>
          <p:cNvPr id="6" name="TextBox 19">
            <a:extLst>
              <a:ext uri="{FF2B5EF4-FFF2-40B4-BE49-F238E27FC236}">
                <a16:creationId xmlns:a16="http://schemas.microsoft.com/office/drawing/2014/main" id="{E792F2B0-BE8D-E402-7AA8-F4C5F9983447}"/>
              </a:ext>
            </a:extLst>
          </p:cNvPr>
          <p:cNvSpPr txBox="1"/>
          <p:nvPr/>
        </p:nvSpPr>
        <p:spPr>
          <a:xfrm>
            <a:off x="560730" y="358228"/>
            <a:ext cx="9053170" cy="461665"/>
          </a:xfrm>
          <a:prstGeom prst="rect">
            <a:avLst/>
          </a:prstGeom>
          <a:noFill/>
        </p:spPr>
        <p:txBody>
          <a:bodyPr wrap="square">
            <a:spAutoFit/>
          </a:bodyPr>
          <a:lstStyle/>
          <a:p>
            <a:pPr marL="12700" algn="l">
              <a:spcBef>
                <a:spcPts val="130"/>
              </a:spcBef>
            </a:pPr>
            <a:r>
              <a:rPr lang="en-GB" sz="2400" b="1" noProof="0" dirty="0"/>
              <a:t>Limits to sustainable geothermal energy extraction</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BA09F6E5-F0B7-2967-5961-06286FDF83EB}"/>
              </a:ext>
            </a:extLst>
          </p:cNvPr>
          <p:cNvSpPr txBox="1"/>
          <p:nvPr/>
        </p:nvSpPr>
        <p:spPr>
          <a:xfrm>
            <a:off x="560729" y="3248561"/>
            <a:ext cx="5786908" cy="224676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However, there is an additional challenge: close to the surface, the temperature is too low to produce heat that can be effectively used for practical purposes, such as heating buildings or generating electricity. This limitation aligns with Carnot's rule, which specifies that the maximum efficiency of any heat engine is:</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7F5D4A0F-5C68-C1D7-B2DF-76E5E83F0260}"/>
                  </a:ext>
                </a:extLst>
              </p:cNvPr>
              <p:cNvSpPr txBox="1"/>
              <p:nvPr/>
            </p:nvSpPr>
            <p:spPr>
              <a:xfrm>
                <a:off x="560729" y="5628277"/>
                <a:ext cx="5786908" cy="720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rPr>
                            <m:t>𝜂</m:t>
                          </m:r>
                        </m:e>
                        <m:sub>
                          <m:r>
                            <a:rPr lang="en-GB" sz="2000" b="0" i="1" noProof="0" smtClean="0">
                              <a:solidFill>
                                <a:srgbClr val="0D0D0D"/>
                              </a:solidFill>
                              <a:effectLst/>
                              <a:latin typeface="Cambria Math" panose="02040503050406030204" pitchFamily="18" charset="0"/>
                              <a:cs typeface="Arial" panose="020B0604020202020204" pitchFamily="34" charset="0"/>
                            </a:rPr>
                            <m:t>𝑚𝑎𝑥</m:t>
                          </m:r>
                        </m:sub>
                      </m:sSub>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rgbClr val="0D0D0D"/>
                          </a:solidFill>
                          <a:effectLst/>
                          <a:latin typeface="Arial" panose="020B0604020202020204" pitchFamily="34" charset="0"/>
                          <a:cs typeface="Arial" panose="020B0604020202020204" pitchFamily="34" charset="0"/>
                        </a:rPr>
                        <m:t>1</m:t>
                      </m:r>
                      <m:r>
                        <a:rPr lang="en-GB" sz="2000" b="0" i="1" noProof="0" smtClean="0">
                          <a:solidFill>
                            <a:srgbClr val="0D0D0D"/>
                          </a:solidFill>
                          <a:effectLst/>
                          <a:latin typeface="Cambria Math" panose="02040503050406030204" pitchFamily="18" charset="0"/>
                          <a:cs typeface="Arial" panose="020B0604020202020204" pitchFamily="34" charset="0"/>
                        </a:rPr>
                        <m:t>−</m:t>
                      </m:r>
                      <m:f>
                        <m:fPr>
                          <m:ctrlPr>
                            <a:rPr lang="en-GB" sz="2000" b="0" i="1" noProof="0" smtClean="0">
                              <a:solidFill>
                                <a:srgbClr val="0D0D0D"/>
                              </a:solidFill>
                              <a:effectLst/>
                              <a:latin typeface="Cambria Math" panose="02040503050406030204" pitchFamily="18" charset="0"/>
                              <a:cs typeface="Arial" panose="020B0604020202020204" pitchFamily="34" charset="0"/>
                            </a:rPr>
                          </m:ctrlPr>
                        </m:fPr>
                        <m:num>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𝑇</m:t>
                              </m:r>
                            </m:e>
                            <m:sub>
                              <m:r>
                                <m:rPr>
                                  <m:sty m:val="p"/>
                                </m:rPr>
                                <a:rPr lang="en-GB" sz="2000" b="0" i="0" noProof="0" smtClean="0">
                                  <a:solidFill>
                                    <a:srgbClr val="0D0D0D"/>
                                  </a:solidFill>
                                  <a:effectLst/>
                                  <a:latin typeface="Cambria Math" panose="02040503050406030204" pitchFamily="18" charset="0"/>
                                  <a:cs typeface="Arial" panose="020B0604020202020204" pitchFamily="34" charset="0"/>
                                </a:rPr>
                                <m:t>cold</m:t>
                              </m:r>
                            </m:sub>
                          </m:sSub>
                        </m:num>
                        <m:den>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𝑇</m:t>
                              </m:r>
                            </m:e>
                            <m:sub>
                              <m:r>
                                <m:rPr>
                                  <m:sty m:val="p"/>
                                </m:rPr>
                                <a:rPr lang="en-GB" sz="2000" b="0" i="0" noProof="0" smtClean="0">
                                  <a:solidFill>
                                    <a:srgbClr val="0D0D0D"/>
                                  </a:solidFill>
                                  <a:effectLst/>
                                  <a:latin typeface="Cambria Math" panose="02040503050406030204" pitchFamily="18" charset="0"/>
                                  <a:cs typeface="Arial" panose="020B0604020202020204" pitchFamily="34" charset="0"/>
                                </a:rPr>
                                <m:t>hot</m:t>
                              </m:r>
                            </m:sub>
                          </m:sSub>
                        </m:den>
                      </m:f>
                      <m:r>
                        <a:rPr lang="en-GB" sz="2000" b="0" i="1" noProof="0" smtClean="0">
                          <a:solidFill>
                            <a:srgbClr val="0D0D0D"/>
                          </a:solidFill>
                          <a:effectLst/>
                          <a:latin typeface="Cambria Math" panose="02040503050406030204" pitchFamily="18" charset="0"/>
                          <a:cs typeface="Arial" panose="020B0604020202020204" pitchFamily="34" charset="0"/>
                        </a:rPr>
                        <m:t>,</m:t>
                      </m:r>
                    </m:oMath>
                  </m:oMathPara>
                </a14:m>
                <a:endParaRPr lang="en-GB" noProof="0" dirty="0"/>
              </a:p>
            </p:txBody>
          </p:sp>
        </mc:Choice>
        <mc:Fallback xmlns="">
          <p:sp>
            <p:nvSpPr>
              <p:cNvPr id="14" name="ZoneTexte 13">
                <a:extLst>
                  <a:ext uri="{FF2B5EF4-FFF2-40B4-BE49-F238E27FC236}">
                    <a16:creationId xmlns:a16="http://schemas.microsoft.com/office/drawing/2014/main" id="{7F5D4A0F-5C68-C1D7-B2DF-76E5E83F0260}"/>
                  </a:ext>
                </a:extLst>
              </p:cNvPr>
              <p:cNvSpPr txBox="1">
                <a:spLocks noRot="1" noChangeAspect="1" noMove="1" noResize="1" noEditPoints="1" noAdjustHandles="1" noChangeArrowheads="1" noChangeShapeType="1" noTextEdit="1"/>
              </p:cNvSpPr>
              <p:nvPr/>
            </p:nvSpPr>
            <p:spPr>
              <a:xfrm>
                <a:off x="560729" y="5628277"/>
                <a:ext cx="5786908" cy="72051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A2CD9B38-7E47-97F4-B2B9-0B2182409C1C}"/>
                  </a:ext>
                </a:extLst>
              </p:cNvPr>
              <p:cNvSpPr txBox="1"/>
              <p:nvPr/>
            </p:nvSpPr>
            <p:spPr>
              <a:xfrm>
                <a:off x="560730" y="6456363"/>
                <a:ext cx="5786908" cy="1015663"/>
              </a:xfrm>
              <a:prstGeom prst="rect">
                <a:avLst/>
              </a:prstGeom>
              <a:noFill/>
            </p:spPr>
            <p:txBody>
              <a:bodyPr wrap="square">
                <a:spAutoFit/>
              </a:bodyPr>
              <a:lstStyle/>
              <a:p>
                <a:pPr algn="just"/>
                <a:r>
                  <a:rPr lang="en-GB" sz="2000" b="0" i="0" noProof="0" dirty="0">
                    <a:solidFill>
                      <a:srgbClr val="0D0D0D"/>
                    </a:solidFill>
                    <a:effectLst/>
                    <a:latin typeface="Arial" panose="020B0604020202020204" pitchFamily="34" charset="0"/>
                    <a:cs typeface="Arial" panose="020B0604020202020204" pitchFamily="34" charset="0"/>
                  </a:rPr>
                  <a:t>where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𝑇</m:t>
                        </m:r>
                      </m:e>
                      <m:sub>
                        <m:r>
                          <m:rPr>
                            <m:sty m:val="p"/>
                          </m:rPr>
                          <a:rPr lang="en-GB" sz="2000" b="0" i="0" noProof="0" smtClean="0">
                            <a:solidFill>
                              <a:srgbClr val="0D0D0D"/>
                            </a:solidFill>
                            <a:effectLst/>
                            <a:latin typeface="Cambria Math" panose="02040503050406030204" pitchFamily="18" charset="0"/>
                            <a:cs typeface="Arial" panose="020B0604020202020204" pitchFamily="34" charset="0"/>
                          </a:rPr>
                          <m:t>cold</m:t>
                        </m:r>
                      </m:sub>
                    </m:sSub>
                  </m:oMath>
                </a14:m>
                <a:r>
                  <a:rPr lang="en-GB" sz="2000" b="0" i="0" noProof="0" dirty="0">
                    <a:solidFill>
                      <a:srgbClr val="0D0D0D"/>
                    </a:solidFill>
                    <a:effectLst/>
                    <a:latin typeface="Arial" panose="020B0604020202020204" pitchFamily="34" charset="0"/>
                    <a:cs typeface="Arial" panose="020B0604020202020204" pitchFamily="34" charset="0"/>
                  </a:rPr>
                  <a:t> is the absolute temperature of the cold reservoir and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𝑇</m:t>
                        </m:r>
                      </m:e>
                      <m:sub>
                        <m:r>
                          <m:rPr>
                            <m:sty m:val="p"/>
                          </m:rPr>
                          <a:rPr lang="en-GB" sz="2000" b="0" i="0" noProof="0" smtClean="0">
                            <a:solidFill>
                              <a:srgbClr val="0D0D0D"/>
                            </a:solidFill>
                            <a:effectLst/>
                            <a:latin typeface="Cambria Math" panose="02040503050406030204" pitchFamily="18" charset="0"/>
                            <a:cs typeface="Arial" panose="020B0604020202020204" pitchFamily="34" charset="0"/>
                          </a:rPr>
                          <m:t>hot</m:t>
                        </m:r>
                      </m:sub>
                    </m:sSub>
                  </m:oMath>
                </a14:m>
                <a:r>
                  <a:rPr lang="en-GB" sz="2000" b="0" i="0" noProof="0" dirty="0">
                    <a:solidFill>
                      <a:srgbClr val="0D0D0D"/>
                    </a:solidFill>
                    <a:effectLst/>
                    <a:latin typeface="Arial" panose="020B0604020202020204" pitchFamily="34" charset="0"/>
                    <a:cs typeface="Arial" panose="020B0604020202020204" pitchFamily="34" charset="0"/>
                  </a:rPr>
                  <a:t> is the absolute temperature of the hot reservoir.</a:t>
                </a:r>
              </a:p>
            </p:txBody>
          </p:sp>
        </mc:Choice>
        <mc:Fallback xmlns="">
          <p:sp>
            <p:nvSpPr>
              <p:cNvPr id="17" name="ZoneTexte 16">
                <a:extLst>
                  <a:ext uri="{FF2B5EF4-FFF2-40B4-BE49-F238E27FC236}">
                    <a16:creationId xmlns:a16="http://schemas.microsoft.com/office/drawing/2014/main" id="{A2CD9B38-7E47-97F4-B2B9-0B2182409C1C}"/>
                  </a:ext>
                </a:extLst>
              </p:cNvPr>
              <p:cNvSpPr txBox="1">
                <a:spLocks noRot="1" noChangeAspect="1" noMove="1" noResize="1" noEditPoints="1" noAdjustHandles="1" noChangeArrowheads="1" noChangeShapeType="1" noTextEdit="1"/>
              </p:cNvSpPr>
              <p:nvPr/>
            </p:nvSpPr>
            <p:spPr>
              <a:xfrm>
                <a:off x="560730" y="6456363"/>
                <a:ext cx="5786908" cy="1015663"/>
              </a:xfrm>
              <a:prstGeom prst="rect">
                <a:avLst/>
              </a:prstGeom>
              <a:blipFill>
                <a:blip r:embed="rId3"/>
                <a:stretch>
                  <a:fillRect l="-1159" t="-2395" r="-1054" b="-10180"/>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7EE5B0F7-ACE0-C964-9EC4-9254762D64F7}"/>
              </a:ext>
            </a:extLst>
          </p:cNvPr>
          <p:cNvSpPr txBox="1"/>
          <p:nvPr/>
        </p:nvSpPr>
        <p:spPr>
          <a:xfrm>
            <a:off x="560729" y="1118394"/>
            <a:ext cx="9571610" cy="193899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condition for sustainable geothermal power is extracting energy at a rate equal to or less than the natural rate at which heat is already flowing out of the Earth. The rate of energy extraction depends on the depth. The heat flow from the Earth's core through the mantle is about 10 mW/m², while at the surface, the heat flow is around 50 mW/m². This means that the maximum rate of energy we can extract per unit area is 50 mW/m².</a:t>
            </a:r>
          </a:p>
        </p:txBody>
      </p:sp>
      <p:grpSp>
        <p:nvGrpSpPr>
          <p:cNvPr id="10" name="Groupe 9">
            <a:extLst>
              <a:ext uri="{FF2B5EF4-FFF2-40B4-BE49-F238E27FC236}">
                <a16:creationId xmlns:a16="http://schemas.microsoft.com/office/drawing/2014/main" id="{08ED3E2D-8DE6-1E47-2C95-D3245AEB0E0B}"/>
              </a:ext>
            </a:extLst>
          </p:cNvPr>
          <p:cNvGrpSpPr/>
          <p:nvPr/>
        </p:nvGrpSpPr>
        <p:grpSpPr>
          <a:xfrm>
            <a:off x="6666611" y="3621705"/>
            <a:ext cx="3540642" cy="3573337"/>
            <a:chOff x="6741042" y="3398420"/>
            <a:chExt cx="3540642" cy="3573337"/>
          </a:xfrm>
        </p:grpSpPr>
        <p:pic>
          <p:nvPicPr>
            <p:cNvPr id="4" name="Image 3">
              <a:extLst>
                <a:ext uri="{FF2B5EF4-FFF2-40B4-BE49-F238E27FC236}">
                  <a16:creationId xmlns:a16="http://schemas.microsoft.com/office/drawing/2014/main" id="{A13B172B-4524-DB92-4BCE-52B71C0BB1CC}"/>
                </a:ext>
              </a:extLst>
            </p:cNvPr>
            <p:cNvPicPr>
              <a:picLocks noChangeAspect="1"/>
            </p:cNvPicPr>
            <p:nvPr/>
          </p:nvPicPr>
          <p:blipFill>
            <a:blip r:embed="rId4"/>
            <a:stretch>
              <a:fillRect/>
            </a:stretch>
          </p:blipFill>
          <p:spPr>
            <a:xfrm>
              <a:off x="7062382" y="3493348"/>
              <a:ext cx="2791636" cy="3019348"/>
            </a:xfrm>
            <a:prstGeom prst="rect">
              <a:avLst/>
            </a:prstGeom>
          </p:spPr>
        </p:pic>
        <p:sp>
          <p:nvSpPr>
            <p:cNvPr id="8" name="ZoneTexte 7">
              <a:extLst>
                <a:ext uri="{FF2B5EF4-FFF2-40B4-BE49-F238E27FC236}">
                  <a16:creationId xmlns:a16="http://schemas.microsoft.com/office/drawing/2014/main" id="{26476866-AE6F-EA56-1A98-A869E421E27F}"/>
                </a:ext>
              </a:extLst>
            </p:cNvPr>
            <p:cNvSpPr txBox="1"/>
            <p:nvPr/>
          </p:nvSpPr>
          <p:spPr>
            <a:xfrm>
              <a:off x="6741042" y="6663980"/>
              <a:ext cx="3540642"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Temperature profile in a typical location.</a:t>
              </a:r>
            </a:p>
          </p:txBody>
        </p:sp>
        <p:sp>
          <p:nvSpPr>
            <p:cNvPr id="9" name="Rectangle 8">
              <a:extLst>
                <a:ext uri="{FF2B5EF4-FFF2-40B4-BE49-F238E27FC236}">
                  <a16:creationId xmlns:a16="http://schemas.microsoft.com/office/drawing/2014/main" id="{5623BCDE-F9B9-1CD1-A3E1-79C67FC2D344}"/>
                </a:ext>
              </a:extLst>
            </p:cNvPr>
            <p:cNvSpPr/>
            <p:nvPr/>
          </p:nvSpPr>
          <p:spPr>
            <a:xfrm>
              <a:off x="6985591" y="3398420"/>
              <a:ext cx="3051544" cy="320920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2CBF95FA-6EB0-CFF5-F7DB-CDA51D43FCA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272</a:t>
            </a:fld>
            <a:endParaRPr lang="en-GB" spc="80" noProof="0" dirty="0"/>
          </a:p>
        </p:txBody>
      </p:sp>
      <p:sp>
        <p:nvSpPr>
          <p:cNvPr id="9" name="ZoneTexte 8">
            <a:extLst>
              <a:ext uri="{FF2B5EF4-FFF2-40B4-BE49-F238E27FC236}">
                <a16:creationId xmlns:a16="http://schemas.microsoft.com/office/drawing/2014/main" id="{1929B48C-97FD-E08E-7E2C-1C6DFB3F1B27}"/>
              </a:ext>
            </a:extLst>
          </p:cNvPr>
          <p:cNvSpPr txBox="1"/>
          <p:nvPr/>
        </p:nvSpPr>
        <p:spPr>
          <a:xfrm>
            <a:off x="560729" y="2414672"/>
            <a:ext cx="9571609" cy="3785652"/>
          </a:xfrm>
          <a:prstGeom prst="rect">
            <a:avLst/>
          </a:prstGeom>
          <a:noFill/>
        </p:spPr>
        <p:txBody>
          <a:bodyPr wrap="square">
            <a:spAutoFit/>
          </a:bodyPr>
          <a:lstStyle/>
          <a:p>
            <a:pPr algn="just"/>
            <a:r>
              <a:rPr lang="en-GB" sz="2000" noProof="0" dirty="0"/>
              <a:t>At the unveiling of the first deep geothermal project in Mons (city of Wallonia, a region of Belgium), a minister of energy used the phrase:</a:t>
            </a:r>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endParaRPr lang="en-GB" sz="2000" noProof="0" dirty="0"/>
          </a:p>
          <a:p>
            <a:pPr algn="just"/>
            <a:r>
              <a:rPr lang="en-GB" sz="2000" noProof="0" dirty="0"/>
              <a:t>What are your thoughts on this?</a:t>
            </a:r>
          </a:p>
        </p:txBody>
      </p:sp>
      <p:sp>
        <p:nvSpPr>
          <p:cNvPr id="12" name="ZoneTexte 11">
            <a:extLst>
              <a:ext uri="{FF2B5EF4-FFF2-40B4-BE49-F238E27FC236}">
                <a16:creationId xmlns:a16="http://schemas.microsoft.com/office/drawing/2014/main" id="{A4C85F77-0F54-6131-53E3-8DB6FFE9F1A6}"/>
              </a:ext>
            </a:extLst>
          </p:cNvPr>
          <p:cNvSpPr txBox="1"/>
          <p:nvPr/>
        </p:nvSpPr>
        <p:spPr>
          <a:xfrm>
            <a:off x="2683887" y="4009925"/>
            <a:ext cx="5345722" cy="461665"/>
          </a:xfrm>
          <a:prstGeom prst="rect">
            <a:avLst/>
          </a:prstGeom>
          <a:noFill/>
        </p:spPr>
        <p:txBody>
          <a:bodyPr wrap="square">
            <a:spAutoFit/>
          </a:bodyPr>
          <a:lstStyle/>
          <a:p>
            <a:pPr algn="ctr"/>
            <a:r>
              <a:rPr lang="en-GB" sz="2400" b="1" noProof="0" dirty="0"/>
              <a:t>Hot water, Walloon oil?</a:t>
            </a:r>
            <a:endParaRPr lang="en-GB" sz="2400" noProof="0" dirty="0"/>
          </a:p>
        </p:txBody>
      </p:sp>
      <p:sp>
        <p:nvSpPr>
          <p:cNvPr id="13" name="TextBox 19">
            <a:extLst>
              <a:ext uri="{FF2B5EF4-FFF2-40B4-BE49-F238E27FC236}">
                <a16:creationId xmlns:a16="http://schemas.microsoft.com/office/drawing/2014/main" id="{970F804F-A8EB-A3E7-8100-9C9637259C85}"/>
              </a:ext>
            </a:extLst>
          </p:cNvPr>
          <p:cNvSpPr txBox="1"/>
          <p:nvPr/>
        </p:nvSpPr>
        <p:spPr>
          <a:xfrm>
            <a:off x="560730" y="358228"/>
            <a:ext cx="905317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Conceptualisation of geothermal energy in Belgium</a:t>
            </a:r>
          </a:p>
        </p:txBody>
      </p:sp>
      <p:sp>
        <p:nvSpPr>
          <p:cNvPr id="2" name="Speech Bubble: Rectangle with Corners Rounded 9">
            <a:extLst>
              <a:ext uri="{FF2B5EF4-FFF2-40B4-BE49-F238E27FC236}">
                <a16:creationId xmlns:a16="http://schemas.microsoft.com/office/drawing/2014/main" id="{0BB237D9-7460-F6AE-8C67-CB2FC79203A5}"/>
              </a:ext>
            </a:extLst>
          </p:cNvPr>
          <p:cNvSpPr/>
          <p:nvPr/>
        </p:nvSpPr>
        <p:spPr>
          <a:xfrm>
            <a:off x="1843500" y="3581538"/>
            <a:ext cx="7026495" cy="1318437"/>
          </a:xfrm>
          <a:custGeom>
            <a:avLst>
              <a:gd name="f0" fmla="val 3579"/>
              <a:gd name="f1" fmla="val 2848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0601242-0E85-B711-8C5F-EB42A9B7B9D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273</a:t>
            </a:fld>
            <a:endParaRPr lang="en-GB" spc="80" noProof="0" dirty="0"/>
          </a:p>
        </p:txBody>
      </p:sp>
      <p:sp>
        <p:nvSpPr>
          <p:cNvPr id="6" name="ZoneTexte 5">
            <a:extLst>
              <a:ext uri="{FF2B5EF4-FFF2-40B4-BE49-F238E27FC236}">
                <a16:creationId xmlns:a16="http://schemas.microsoft.com/office/drawing/2014/main" id="{F4C2F3DE-4313-812E-8A46-6F5EEF722731}"/>
              </a:ext>
            </a:extLst>
          </p:cNvPr>
          <p:cNvSpPr txBox="1"/>
          <p:nvPr/>
        </p:nvSpPr>
        <p:spPr>
          <a:xfrm>
            <a:off x="560729" y="2363481"/>
            <a:ext cx="9571609" cy="3785652"/>
          </a:xfrm>
          <a:prstGeom prst="rect">
            <a:avLst/>
          </a:prstGeom>
          <a:noFill/>
        </p:spPr>
        <p:txBody>
          <a:bodyPr wrap="square">
            <a:spAutoFit/>
          </a:bodyPr>
          <a:lstStyle/>
          <a:p>
            <a:pPr marL="514350" indent="-514350" algn="just">
              <a:buAutoNum type="romanLcParenBoth"/>
            </a:pPr>
            <a:r>
              <a:rPr lang="en-GB" sz="2000" noProof="0" dirty="0">
                <a:latin typeface="Arial" panose="020B0604020202020204" pitchFamily="34" charset="0"/>
                <a:cs typeface="Arial" panose="020B0604020202020204" pitchFamily="34" charset="0"/>
              </a:rPr>
              <a:t>He draws a parallel between geothermal energy and oil, emphasizing that geothermal energy could benefit Wallonia in a way that is similar to how oil has enriched Saudi Arabia.</a:t>
            </a:r>
          </a:p>
          <a:p>
            <a:pPr marL="514350" indent="-514350" algn="just">
              <a:buAutoNum type="romanLcParenBoth"/>
            </a:pPr>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Unlike Iceland, Wallonia is not ideally suited for geothermal power. If geothermal energy were to be widely used in Wallonia, it would likely be sustainable only for a limited period, essentially resembling the extraction of finite geothermal resources.</a:t>
            </a:r>
          </a:p>
          <a:p>
            <a:pPr marL="514350" indent="-514350" algn="just">
              <a:buAutoNum type="romanLcParenBoth"/>
            </a:pPr>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His comparison of geothermal power to oil is relevant because, if exploited intensively, Wallonia's geothermal resources would not last any longer than oil reserves.</a:t>
            </a:r>
          </a:p>
        </p:txBody>
      </p:sp>
      <p:sp>
        <p:nvSpPr>
          <p:cNvPr id="9" name="TextBox 19">
            <a:extLst>
              <a:ext uri="{FF2B5EF4-FFF2-40B4-BE49-F238E27FC236}">
                <a16:creationId xmlns:a16="http://schemas.microsoft.com/office/drawing/2014/main" id="{A3D0C7E1-B25A-3724-01DC-6A447E353C8E}"/>
              </a:ext>
            </a:extLst>
          </p:cNvPr>
          <p:cNvSpPr txBox="1"/>
          <p:nvPr/>
        </p:nvSpPr>
        <p:spPr>
          <a:xfrm>
            <a:off x="560730" y="358228"/>
            <a:ext cx="9053170" cy="461665"/>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Elements of the answer</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141A2D09-D11F-F808-B3F1-580BE3886D38}"/>
                  </a:ext>
                </a:extLst>
              </p:cNvPr>
              <p:cNvSpPr txBox="1">
                <a:spLocks/>
              </p:cNvSpPr>
              <p:nvPr/>
            </p:nvSpPr>
            <p:spPr>
              <a:xfrm>
                <a:off x="641116" y="4948914"/>
                <a:ext cx="5837694" cy="79720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0.025 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30,688 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30000" smtClean="0">
                                  <a:latin typeface="Arial" panose="020B0604020202020204" pitchFamily="34" charset="0"/>
                                  <a:ea typeface="Cambria Math" panose="02040503050406030204" pitchFamily="18" charset="0"/>
                                  <a:cs typeface="Arial" panose="020B0604020202020204" pitchFamily="34" charset="0"/>
                                </a:rPr>
                                <m:t>6</m:t>
                              </m:r>
                            </m:num>
                            <m:den>
                              <m:r>
                                <m:rPr>
                                  <m:nor/>
                                </m:rPr>
                                <a:rPr lang="en-GB" sz="2000" b="0" i="0" noProof="0" smtClean="0">
                                  <a:latin typeface="Arial" panose="020B0604020202020204" pitchFamily="34" charset="0"/>
                                  <a:cs typeface="Arial" panose="020B0604020202020204" pitchFamily="34" charset="0"/>
                                </a:rPr>
                                <m:t>2</m:t>
                              </m:r>
                            </m:den>
                          </m:f>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30000" noProof="0" smtClean="0">
                              <a:latin typeface="Arial" panose="020B0604020202020204" pitchFamily="34" charset="0"/>
                              <a:ea typeface="Cambria Math" panose="02040503050406030204" pitchFamily="18" charset="0"/>
                              <a:cs typeface="Arial" panose="020B0604020202020204" pitchFamily="34" charset="0"/>
                            </a:rPr>
                            <m:t>3</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11.7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30000" smtClean="0">
                              <a:latin typeface="Arial" panose="020B0604020202020204" pitchFamily="34" charset="0"/>
                              <a:ea typeface="Cambria Math" panose="02040503050406030204" pitchFamily="18" charset="0"/>
                              <a:cs typeface="Arial" panose="020B0604020202020204" pitchFamily="34" charset="0"/>
                            </a:rPr>
                            <m:t>6</m:t>
                          </m:r>
                        </m:den>
                      </m:f>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b="0" i="0" noProof="0" smtClean="0">
                          <a:latin typeface="Arial" panose="020B0604020202020204" pitchFamily="34" charset="0"/>
                          <a:cs typeface="Arial" panose="020B0604020202020204" pitchFamily="34" charset="0"/>
                        </a:rPr>
                        <m:t>.</m:t>
                      </m:r>
                    </m:oMath>
                  </m:oMathPara>
                </a14:m>
                <a:endParaRPr lang="en-GB" sz="2000" i="1" noProof="0" dirty="0">
                  <a:latin typeface="Arial" panose="020B0604020202020204" pitchFamily="34" charset="0"/>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141A2D09-D11F-F808-B3F1-580BE3886D38}"/>
                  </a:ext>
                </a:extLst>
              </p:cNvPr>
              <p:cNvSpPr txBox="1">
                <a:spLocks noRot="1" noChangeAspect="1" noMove="1" noResize="1" noEditPoints="1" noAdjustHandles="1" noChangeArrowheads="1" noChangeShapeType="1" noTextEdit="1"/>
              </p:cNvSpPr>
              <p:nvPr/>
            </p:nvSpPr>
            <p:spPr>
              <a:xfrm>
                <a:off x="641116" y="4948914"/>
                <a:ext cx="5837694" cy="797206"/>
              </a:xfrm>
              <a:prstGeom prst="rect">
                <a:avLst/>
              </a:prstGeom>
              <a:blipFill>
                <a:blip r:embed="rId3"/>
                <a:stretch>
                  <a:fillRect/>
                </a:stretch>
              </a:blipFill>
            </p:spPr>
            <p:txBody>
              <a:bodyPr/>
              <a:lstStyle/>
              <a:p>
                <a:r>
                  <a:rPr lang="en-GB">
                    <a:noFill/>
                  </a:rPr>
                  <a:t> </a:t>
                </a:r>
              </a:p>
            </p:txBody>
          </p:sp>
        </mc:Fallback>
      </mc:AlternateContent>
      <p:sp>
        <p:nvSpPr>
          <p:cNvPr id="2" name="Slide Number Placeholder 6">
            <a:extLst>
              <a:ext uri="{FF2B5EF4-FFF2-40B4-BE49-F238E27FC236}">
                <a16:creationId xmlns:a16="http://schemas.microsoft.com/office/drawing/2014/main" id="{5AE156FB-1B22-983F-EF06-C3069634182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274</a:t>
            </a:fld>
            <a:endParaRPr lang="en-GB" spc="80" noProof="0" dirty="0"/>
          </a:p>
        </p:txBody>
      </p:sp>
      <p:sp>
        <p:nvSpPr>
          <p:cNvPr id="3" name="TextBox 19">
            <a:extLst>
              <a:ext uri="{FF2B5EF4-FFF2-40B4-BE49-F238E27FC236}">
                <a16:creationId xmlns:a16="http://schemas.microsoft.com/office/drawing/2014/main" id="{022AD826-1330-31F9-D6B6-2C4445BE739A}"/>
              </a:ext>
            </a:extLst>
          </p:cNvPr>
          <p:cNvSpPr txBox="1"/>
          <p:nvPr/>
        </p:nvSpPr>
        <p:spPr>
          <a:xfrm>
            <a:off x="560730" y="358228"/>
            <a:ext cx="905317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Estimating geothermal power produced per person per day</a:t>
            </a:r>
          </a:p>
        </p:txBody>
      </p:sp>
      <p:sp>
        <p:nvSpPr>
          <p:cNvPr id="5" name="ZoneTexte 4">
            <a:extLst>
              <a:ext uri="{FF2B5EF4-FFF2-40B4-BE49-F238E27FC236}">
                <a16:creationId xmlns:a16="http://schemas.microsoft.com/office/drawing/2014/main" id="{EE323383-AFD7-F3C7-E1FE-2CA7DBB57FCB}"/>
              </a:ext>
            </a:extLst>
          </p:cNvPr>
          <p:cNvSpPr txBox="1"/>
          <p:nvPr/>
        </p:nvSpPr>
        <p:spPr>
          <a:xfrm>
            <a:off x="560730" y="2458218"/>
            <a:ext cx="9571608" cy="2246769"/>
          </a:xfrm>
          <a:prstGeom prst="rect">
            <a:avLst/>
          </a:prstGeom>
          <a:noFill/>
        </p:spPr>
        <p:txBody>
          <a:bodyPr wrap="square">
            <a:spAutoFit/>
          </a:bodyPr>
          <a:lstStyle/>
          <a:p>
            <a:pPr algn="just"/>
            <a:r>
              <a:rPr lang="en-GB" sz="2000" noProof="0" dirty="0"/>
              <a:t>To come up with an estimate for geothermal power in Belgium, we assume that only half of the maximum power per square meter can be harnessed, which is 25 mW/m², and half of the land area of Belgium (30,688 km²) is utilised for geothermal power.</a:t>
            </a:r>
          </a:p>
          <a:p>
            <a:pPr algn="just"/>
            <a:endParaRPr lang="en-GB" sz="2000" noProof="0" dirty="0"/>
          </a:p>
          <a:p>
            <a:pPr algn="just"/>
            <a:r>
              <a:rPr lang="en-GB" sz="2000" noProof="0" dirty="0"/>
              <a:t>Based on these assumptions, the sustainable geothermal power produced per person per day in Belgium would be limited to:</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BBE0-2326-8849-1B1C-B0C816863EC3}"/>
            </a:ext>
          </a:extLst>
        </p:cNvPr>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B709A6D5-2408-D833-501D-B64C9FA3B365}"/>
              </a:ext>
            </a:extLst>
          </p:cNvPr>
          <p:cNvSpPr/>
          <p:nvPr/>
        </p:nvSpPr>
        <p:spPr>
          <a:xfrm>
            <a:off x="1503106" y="1025907"/>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EE3DE0C2-9B2A-D579-9F44-6CD929E33127}"/>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94FF3851-EEE9-C41D-E817-F859116D9AFE}"/>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E3C450FA-65B9-0128-CF29-749A715D756D}"/>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3" name="Slide Number Placeholder 6">
            <a:extLst>
              <a:ext uri="{FF2B5EF4-FFF2-40B4-BE49-F238E27FC236}">
                <a16:creationId xmlns:a16="http://schemas.microsoft.com/office/drawing/2014/main" id="{5BF6B31E-CE3E-E2A7-775C-CFF27976896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275</a:t>
            </a:fld>
            <a:endParaRPr lang="en-GB" spc="80" noProof="0" dirty="0"/>
          </a:p>
        </p:txBody>
      </p:sp>
      <p:sp>
        <p:nvSpPr>
          <p:cNvPr id="22" name="TextBox 19">
            <a:extLst>
              <a:ext uri="{FF2B5EF4-FFF2-40B4-BE49-F238E27FC236}">
                <a16:creationId xmlns:a16="http://schemas.microsoft.com/office/drawing/2014/main" id="{15824668-FAD9-0D18-04FA-483DB61F35D9}"/>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spc="30" noProof="0" dirty="0">
                <a:solidFill>
                  <a:schemeClr val="tx1"/>
                </a:solidFill>
              </a:rPr>
              <a:t>Completion of the current balance sheet</a:t>
            </a:r>
          </a:p>
        </p:txBody>
      </p:sp>
      <p:pic>
        <p:nvPicPr>
          <p:cNvPr id="34" name="Image 33">
            <a:extLst>
              <a:ext uri="{FF2B5EF4-FFF2-40B4-BE49-F238E27FC236}">
                <a16:creationId xmlns:a16="http://schemas.microsoft.com/office/drawing/2014/main" id="{35C0A265-8438-D2E7-596C-ED4B79A859FD}"/>
              </a:ext>
            </a:extLst>
          </p:cNvPr>
          <p:cNvPicPr>
            <a:picLocks noChangeAspect="1"/>
          </p:cNvPicPr>
          <p:nvPr/>
        </p:nvPicPr>
        <p:blipFill>
          <a:blip r:embed="rId2"/>
          <a:srcRect r="50785" b="8048"/>
          <a:stretch/>
        </p:blipFill>
        <p:spPr>
          <a:xfrm>
            <a:off x="2172365" y="3616147"/>
            <a:ext cx="2759051" cy="3191541"/>
          </a:xfrm>
          <a:prstGeom prst="rect">
            <a:avLst/>
          </a:prstGeom>
        </p:spPr>
      </p:pic>
      <p:sp>
        <p:nvSpPr>
          <p:cNvPr id="43" name="Rectangle: Rounded Corners 4">
            <a:extLst>
              <a:ext uri="{FF2B5EF4-FFF2-40B4-BE49-F238E27FC236}">
                <a16:creationId xmlns:a16="http://schemas.microsoft.com/office/drawing/2014/main" id="{CAB9D682-BC76-EC5E-6C95-C6574F47D724}"/>
              </a:ext>
            </a:extLst>
          </p:cNvPr>
          <p:cNvSpPr/>
          <p:nvPr/>
        </p:nvSpPr>
        <p:spPr>
          <a:xfrm>
            <a:off x="2286000" y="2068829"/>
            <a:ext cx="2509284" cy="1618853"/>
          </a:xfrm>
          <a:prstGeom prst="roundRect">
            <a:avLst>
              <a:gd name="adj" fmla="val 2709"/>
            </a:avLst>
          </a:prstGeom>
          <a:solidFill>
            <a:srgbClr val="F2DCDB"/>
          </a:solidFill>
          <a:ln w="28575">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solidFill>
                  <a:schemeClr val="tx1"/>
                </a:solidFill>
              </a:rPr>
              <a:t>Stuff: </a:t>
            </a:r>
            <a:r>
              <a:rPr lang="en-GB" sz="1600" b="1" noProof="0" dirty="0">
                <a:solidFill>
                  <a:schemeClr val="tx1"/>
                </a:solidFill>
              </a:rPr>
              <a:t>50.4 kWh/pers/d</a:t>
            </a:r>
          </a:p>
        </p:txBody>
      </p:sp>
      <p:sp>
        <p:nvSpPr>
          <p:cNvPr id="4" name="Rectangle: Rounded Corners 4">
            <a:extLst>
              <a:ext uri="{FF2B5EF4-FFF2-40B4-BE49-F238E27FC236}">
                <a16:creationId xmlns:a16="http://schemas.microsoft.com/office/drawing/2014/main" id="{DB82097F-E11A-126B-24A5-26CF060B412A}"/>
              </a:ext>
            </a:extLst>
          </p:cNvPr>
          <p:cNvSpPr/>
          <p:nvPr/>
        </p:nvSpPr>
        <p:spPr>
          <a:xfrm>
            <a:off x="5796461" y="4613884"/>
            <a:ext cx="2545715" cy="45719"/>
          </a:xfrm>
          <a:prstGeom prst="roundRect">
            <a:avLst>
              <a:gd name="adj" fmla="val 2709"/>
            </a:avLst>
          </a:prstGeom>
          <a:solidFill>
            <a:srgbClr val="EBF1DE"/>
          </a:solidFill>
          <a:ln w="28575">
            <a:solidFill>
              <a:srgbClr val="9BBB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noProof="0" dirty="0">
              <a:solidFill>
                <a:schemeClr val="tx1"/>
              </a:solidFill>
            </a:endParaRPr>
          </a:p>
        </p:txBody>
      </p:sp>
      <p:sp>
        <p:nvSpPr>
          <p:cNvPr id="5" name="ZoneTexte 4">
            <a:extLst>
              <a:ext uri="{FF2B5EF4-FFF2-40B4-BE49-F238E27FC236}">
                <a16:creationId xmlns:a16="http://schemas.microsoft.com/office/drawing/2014/main" id="{292B4F00-071B-86DF-CCBC-15EE1253785F}"/>
              </a:ext>
            </a:extLst>
          </p:cNvPr>
          <p:cNvSpPr txBox="1"/>
          <p:nvPr/>
        </p:nvSpPr>
        <p:spPr>
          <a:xfrm>
            <a:off x="6138919" y="4428771"/>
            <a:ext cx="1909762" cy="230832"/>
          </a:xfrm>
          <a:prstGeom prst="rect">
            <a:avLst/>
          </a:prstGeom>
          <a:noFill/>
        </p:spPr>
        <p:txBody>
          <a:bodyPr wrap="square" rtlCol="0">
            <a:spAutoFit/>
          </a:bodyPr>
          <a:lstStyle/>
          <a:p>
            <a:pPr algn="ctr"/>
            <a:r>
              <a:rPr lang="en-GB" sz="900" noProof="0" dirty="0">
                <a:highlight>
                  <a:srgbClr val="EBF1DE"/>
                </a:highlight>
              </a:rPr>
              <a:t>Geothermal: </a:t>
            </a:r>
            <a:r>
              <a:rPr lang="en-GB" sz="900" b="1" noProof="0" dirty="0">
                <a:highlight>
                  <a:srgbClr val="EBF1DE"/>
                </a:highlight>
              </a:rPr>
              <a:t>1 kWh/pers/d</a:t>
            </a:r>
          </a:p>
        </p:txBody>
      </p:sp>
      <p:pic>
        <p:nvPicPr>
          <p:cNvPr id="8" name="Image 7">
            <a:extLst>
              <a:ext uri="{FF2B5EF4-FFF2-40B4-BE49-F238E27FC236}">
                <a16:creationId xmlns:a16="http://schemas.microsoft.com/office/drawing/2014/main" id="{9A434766-B432-1E61-FF43-B742FD47E77B}"/>
              </a:ext>
            </a:extLst>
          </p:cNvPr>
          <p:cNvPicPr>
            <a:picLocks noChangeAspect="1"/>
          </p:cNvPicPr>
          <p:nvPr/>
        </p:nvPicPr>
        <p:blipFill>
          <a:blip r:embed="rId3"/>
          <a:stretch>
            <a:fillRect/>
          </a:stretch>
        </p:blipFill>
        <p:spPr>
          <a:xfrm>
            <a:off x="5681186" y="4445158"/>
            <a:ext cx="2756694" cy="2382177"/>
          </a:xfrm>
          <a:prstGeom prst="rect">
            <a:avLst/>
          </a:prstGeom>
        </p:spPr>
      </p:pic>
    </p:spTree>
    <p:extLst>
      <p:ext uri="{BB962C8B-B14F-4D97-AF65-F5344CB8AC3E}">
        <p14:creationId xmlns:p14="http://schemas.microsoft.com/office/powerpoint/2010/main" val="21505141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8D88E68-B6B6-5A5F-6E0B-FEAEFBE92252}"/>
              </a:ext>
            </a:extLst>
          </p:cNvPr>
          <p:cNvSpPr txBox="1"/>
          <p:nvPr/>
        </p:nvSpPr>
        <p:spPr>
          <a:xfrm>
            <a:off x="516698" y="1030343"/>
            <a:ext cx="9615641" cy="2400657"/>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areas with shallow and accessible hot water reservoirs, open-loop systems are used by drilling wells into these reservoirs to extract the hot water or steam.</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In regions where geothermal reservoirs are deeper and the heat is more intense, closed-loop systems are used. In these systems, water or a heat transfer fluid circulates through a network of pipes installed underground, absorbing heat from the ground and bringing it back to the surface. This process is similar to placing a large hot water tank deep underground.</a:t>
            </a:r>
            <a:endParaRPr lang="en-GB" sz="2000" b="0" i="0" noProof="0" dirty="0">
              <a:solidFill>
                <a:schemeClr val="tx1"/>
              </a:solidFill>
              <a:effectLst/>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DA708A1F-BB01-7CD7-7751-0120BA373791}"/>
              </a:ext>
            </a:extLst>
          </p:cNvPr>
          <p:cNvGrpSpPr/>
          <p:nvPr/>
        </p:nvGrpSpPr>
        <p:grpSpPr>
          <a:xfrm>
            <a:off x="2374900" y="3635375"/>
            <a:ext cx="5943600" cy="3609031"/>
            <a:chOff x="2374900" y="3607744"/>
            <a:chExt cx="5943600" cy="3609031"/>
          </a:xfrm>
        </p:grpSpPr>
        <p:pic>
          <p:nvPicPr>
            <p:cNvPr id="2050" name="Picture 2">
              <a:extLst>
                <a:ext uri="{FF2B5EF4-FFF2-40B4-BE49-F238E27FC236}">
                  <a16:creationId xmlns:a16="http://schemas.microsoft.com/office/drawing/2014/main" id="{C862FDA7-908B-D26A-B0C0-D8595DFA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3607744"/>
              <a:ext cx="5562600" cy="35392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45A4661-F148-6AD6-37EC-E7FEC3C450D2}"/>
                </a:ext>
              </a:extLst>
            </p:cNvPr>
            <p:cNvSpPr/>
            <p:nvPr/>
          </p:nvSpPr>
          <p:spPr>
            <a:xfrm>
              <a:off x="2374900" y="3677571"/>
              <a:ext cx="5943600" cy="353920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7" name="ZoneTexte 16">
            <a:extLst>
              <a:ext uri="{FF2B5EF4-FFF2-40B4-BE49-F238E27FC236}">
                <a16:creationId xmlns:a16="http://schemas.microsoft.com/office/drawing/2014/main" id="{9A2CF1E6-1E64-4B31-7979-88A3DDAF8633}"/>
              </a:ext>
            </a:extLst>
          </p:cNvPr>
          <p:cNvSpPr txBox="1"/>
          <p:nvPr/>
        </p:nvSpPr>
        <p:spPr>
          <a:xfrm>
            <a:off x="2374900" y="7314233"/>
            <a:ext cx="5943600"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Procedure for exploiting geothermal deposits at various depths.</a:t>
            </a:r>
            <a:endParaRPr lang="en-GB" sz="1400"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743AA309-15F3-DF6C-D8B9-6F0BF0E1731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276</a:t>
            </a:fld>
            <a:endParaRPr lang="en-GB" spc="80" noProof="0" dirty="0"/>
          </a:p>
        </p:txBody>
      </p:sp>
      <p:sp>
        <p:nvSpPr>
          <p:cNvPr id="3" name="TextBox 19">
            <a:extLst>
              <a:ext uri="{FF2B5EF4-FFF2-40B4-BE49-F238E27FC236}">
                <a16:creationId xmlns:a16="http://schemas.microsoft.com/office/drawing/2014/main" id="{5F989DDB-D934-F9F2-18D0-358EF9785EBA}"/>
              </a:ext>
            </a:extLst>
          </p:cNvPr>
          <p:cNvSpPr txBox="1"/>
          <p:nvPr/>
        </p:nvSpPr>
        <p:spPr>
          <a:xfrm>
            <a:off x="560729" y="358228"/>
            <a:ext cx="9353879"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How is geothermal energy harnessed?</a:t>
            </a:r>
            <a:endParaRPr lang="en-GB"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4424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9D9E8532-65F7-36AA-60FA-E948861A8CCD}"/>
                  </a:ext>
                </a:extLst>
              </p:cNvPr>
              <p:cNvSpPr txBox="1"/>
              <p:nvPr/>
            </p:nvSpPr>
            <p:spPr>
              <a:xfrm>
                <a:off x="516698" y="1048974"/>
                <a:ext cx="9630601" cy="2870722"/>
              </a:xfrm>
              <a:prstGeom prst="rect">
                <a:avLst/>
              </a:prstGeom>
              <a:noFill/>
            </p:spPr>
            <p:txBody>
              <a:bodyPr wrap="square">
                <a:spAutoFit/>
              </a:bodyPr>
              <a:lstStyle/>
              <a:p>
                <a:pPr algn="just"/>
                <a:r>
                  <a:rPr lang="en-GB" sz="2000" noProof="0" dirty="0"/>
                  <a:t>Since the end of 2018, the first Belgian deep geothermal plant producing heat and electricity has been operational at the Mol site in Flanders (a region of Belgium). With continuous production, the three wells have a thermal potential of approximately 9.2 MW</a:t>
                </a:r>
                <a:r>
                  <a:rPr lang="en-GB" sz="2000" baseline="-25000" noProof="0" dirty="0"/>
                  <a:t>th</a:t>
                </a:r>
                <a:r>
                  <a:rPr lang="en-GB" sz="2000" noProof="0" dirty="0"/>
                  <a:t> and generate the equivalent of 40 GWh annually at a constant flow rate.</a:t>
                </a:r>
              </a:p>
              <a:p>
                <a:pPr algn="just"/>
                <a:endParaRPr lang="en-GB" sz="1000" noProof="0" dirty="0"/>
              </a:p>
              <a:p>
                <a:pPr algn="just"/>
                <a:r>
                  <a:rPr lang="en-GB" sz="2000" noProof="0" dirty="0"/>
                  <a:t>The capacity factor for thermal energy production is calculated as:</a:t>
                </a:r>
              </a:p>
              <a:p>
                <a:endParaRPr lang="en-GB" sz="1000" noProof="0" dirty="0"/>
              </a:p>
              <a:p>
                <a:pPr/>
                <a14:m>
                  <m:oMathPara xmlns:m="http://schemas.openxmlformats.org/officeDocument/2006/math">
                    <m:oMathParaPr>
                      <m:jc m:val="left"/>
                    </m:oMathParaPr>
                    <m:oMath xmlns:m="http://schemas.openxmlformats.org/officeDocument/2006/math">
                      <m:f>
                        <m:fPr>
                          <m:ctrlPr>
                            <a:rPr lang="en-GB" sz="2000" i="1" u="none" strike="noStrike" noProof="0" smtClean="0">
                              <a:solidFill>
                                <a:schemeClr val="tx1"/>
                              </a:solidFill>
                              <a:latin typeface="Cambria Math" panose="02040503050406030204" pitchFamily="18" charset="0"/>
                            </a:rPr>
                          </m:ctrlPr>
                        </m:fPr>
                        <m:num>
                          <m:r>
                            <m:rPr>
                              <m:nor/>
                            </m:rPr>
                            <a:rPr lang="en-GB" sz="2000" i="0" u="none" strike="noStrike" noProof="0" smtClean="0">
                              <a:solidFill>
                                <a:schemeClr val="tx1"/>
                              </a:solidFill>
                              <a:latin typeface="Arial" panose="020B0604020202020204" pitchFamily="34" charset="0"/>
                              <a:cs typeface="Arial" panose="020B0604020202020204" pitchFamily="34" charset="0"/>
                            </a:rPr>
                            <m:t>40</m:t>
                          </m:r>
                          <m:r>
                            <m:rPr>
                              <m:nor/>
                            </m:rPr>
                            <a:rPr lang="en-GB" sz="2000" b="0" i="0" u="none" strike="noStrike" noProof="0" smtClean="0">
                              <a:solidFill>
                                <a:schemeClr val="tx1"/>
                              </a:solidFill>
                              <a:latin typeface="Arial" panose="020B0604020202020204" pitchFamily="34" charset="0"/>
                              <a:cs typeface="Arial" panose="020B0604020202020204" pitchFamily="34" charset="0"/>
                            </a:rPr>
                            <m:t> </m:t>
                          </m:r>
                          <m:r>
                            <m:rPr>
                              <m:nor/>
                            </m:rPr>
                            <a:rPr lang="en-GB" sz="200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30000" noProof="0">
                              <a:latin typeface="Arial" panose="020B0604020202020204" pitchFamily="34" charset="0"/>
                              <a:ea typeface="Cambria Math" panose="02040503050406030204" pitchFamily="18" charset="0"/>
                              <a:cs typeface="Arial" panose="020B0604020202020204" pitchFamily="34" charset="0"/>
                            </a:rPr>
                            <m:t>3</m:t>
                          </m:r>
                        </m:num>
                        <m:den>
                          <m:r>
                            <m:rPr>
                              <m:nor/>
                            </m:rPr>
                            <a:rPr lang="en-GB" sz="2000" i="0" u="none" strike="noStrike" noProof="0" smtClean="0">
                              <a:solidFill>
                                <a:schemeClr val="tx1"/>
                              </a:solidFill>
                              <a:latin typeface="Arial" panose="020B0604020202020204" pitchFamily="34" charset="0"/>
                              <a:cs typeface="Arial" panose="020B0604020202020204" pitchFamily="34" charset="0"/>
                            </a:rPr>
                            <m:t>9.2 </m:t>
                          </m:r>
                          <m:r>
                            <m:rPr>
                              <m:nor/>
                            </m:rPr>
                            <a:rPr lang="en-GB" sz="200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m:t>
                          </m:r>
                          <m:r>
                            <m:rPr>
                              <m:nor/>
                            </m:rPr>
                            <a:rPr lang="en-GB" sz="200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8</m:t>
                          </m:r>
                          <m:r>
                            <m:rPr>
                              <m:nor/>
                            </m:rPr>
                            <a:rPr lang="en-GB" sz="2000" b="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i="0" u="none" strike="noStrike"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760</m:t>
                          </m:r>
                        </m:den>
                      </m:f>
                      <m:r>
                        <a:rPr lang="en-GB" sz="2000" i="1" u="none" strike="noStrike"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i="0" u="none" strike="noStrike" noProof="0" smtClean="0">
                          <a:solidFill>
                            <a:schemeClr val="tx1"/>
                          </a:solidFill>
                          <a:latin typeface="Arial" panose="020B0604020202020204" pitchFamily="34" charset="0"/>
                          <a:cs typeface="Arial" panose="020B0604020202020204" pitchFamily="34" charset="0"/>
                        </a:rPr>
                        <m:t>0.5</m:t>
                      </m:r>
                      <m:r>
                        <m:rPr>
                          <m:nor/>
                        </m:rPr>
                        <a:rPr lang="en-GB" sz="2000" b="0" i="0" u="none" strike="noStrike" noProof="0" smtClean="0">
                          <a:solidFill>
                            <a:schemeClr val="tx1"/>
                          </a:solidFill>
                          <a:latin typeface="Arial" panose="020B0604020202020204" pitchFamily="34" charset="0"/>
                          <a:cs typeface="Arial" panose="020B0604020202020204" pitchFamily="34" charset="0"/>
                        </a:rPr>
                        <m:t>.</m:t>
                      </m:r>
                    </m:oMath>
                  </m:oMathPara>
                </a14:m>
                <a:endParaRPr lang="en-GB" sz="2000" i="1" u="none" strike="noStrike" noProof="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9D9E8532-65F7-36AA-60FA-E948861A8CCD}"/>
                  </a:ext>
                </a:extLst>
              </p:cNvPr>
              <p:cNvSpPr txBox="1">
                <a:spLocks noRot="1" noChangeAspect="1" noMove="1" noResize="1" noEditPoints="1" noAdjustHandles="1" noChangeArrowheads="1" noChangeShapeType="1" noTextEdit="1"/>
              </p:cNvSpPr>
              <p:nvPr/>
            </p:nvSpPr>
            <p:spPr>
              <a:xfrm>
                <a:off x="516698" y="1048974"/>
                <a:ext cx="9630601" cy="2870722"/>
              </a:xfrm>
              <a:prstGeom prst="rect">
                <a:avLst/>
              </a:prstGeom>
              <a:blipFill>
                <a:blip r:embed="rId2"/>
                <a:stretch>
                  <a:fillRect l="-696" t="-849" r="-633"/>
                </a:stretch>
              </a:blipFill>
            </p:spPr>
            <p:txBody>
              <a:bodyPr/>
              <a:lstStyle/>
              <a:p>
                <a:r>
                  <a:rPr lang="en-GB">
                    <a:noFill/>
                  </a:rPr>
                  <a:t> </a:t>
                </a:r>
              </a:p>
            </p:txBody>
          </p:sp>
        </mc:Fallback>
      </mc:AlternateContent>
      <p:grpSp>
        <p:nvGrpSpPr>
          <p:cNvPr id="4" name="Groupe 3">
            <a:extLst>
              <a:ext uri="{FF2B5EF4-FFF2-40B4-BE49-F238E27FC236}">
                <a16:creationId xmlns:a16="http://schemas.microsoft.com/office/drawing/2014/main" id="{D6E96048-7097-745D-1A61-C045BFD4340B}"/>
              </a:ext>
            </a:extLst>
          </p:cNvPr>
          <p:cNvGrpSpPr/>
          <p:nvPr/>
        </p:nvGrpSpPr>
        <p:grpSpPr>
          <a:xfrm>
            <a:off x="2669268" y="4044421"/>
            <a:ext cx="5354864" cy="3628329"/>
            <a:chOff x="2482850" y="3922800"/>
            <a:chExt cx="5354864" cy="3628329"/>
          </a:xfrm>
        </p:grpSpPr>
        <p:pic>
          <p:nvPicPr>
            <p:cNvPr id="5122" name="Picture 2" descr="Balmatt energy plant | VITO">
              <a:extLst>
                <a:ext uri="{FF2B5EF4-FFF2-40B4-BE49-F238E27FC236}">
                  <a16:creationId xmlns:a16="http://schemas.microsoft.com/office/drawing/2014/main" id="{2E8D3CF7-B674-E59A-6393-EC3D266FE0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82"/>
            <a:stretch/>
          </p:blipFill>
          <p:spPr bwMode="auto">
            <a:xfrm>
              <a:off x="2482850" y="3922800"/>
              <a:ext cx="5354864" cy="322309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397C6550-CA03-5A6A-D477-C7E515822EBB}"/>
                </a:ext>
              </a:extLst>
            </p:cNvPr>
            <p:cNvSpPr txBox="1"/>
            <p:nvPr/>
          </p:nvSpPr>
          <p:spPr>
            <a:xfrm>
              <a:off x="2482850" y="7243352"/>
              <a:ext cx="5354864"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Balmatt energy plant in Mol, Flanders.</a:t>
              </a:r>
              <a:endParaRPr lang="en-GB" sz="1400" noProof="0"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67E8E08-4E87-0F08-2349-39481542F70B}"/>
                </a:ext>
              </a:extLst>
            </p:cNvPr>
            <p:cNvSpPr/>
            <p:nvPr/>
          </p:nvSpPr>
          <p:spPr>
            <a:xfrm>
              <a:off x="2482850" y="3922800"/>
              <a:ext cx="5354864" cy="322309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06595C31-B320-9F86-34D6-FFCF2F687F0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277</a:t>
            </a:fld>
            <a:endParaRPr lang="en-GB" spc="80" noProof="0" dirty="0"/>
          </a:p>
        </p:txBody>
      </p:sp>
      <p:sp>
        <p:nvSpPr>
          <p:cNvPr id="3" name="TextBox 19">
            <a:extLst>
              <a:ext uri="{FF2B5EF4-FFF2-40B4-BE49-F238E27FC236}">
                <a16:creationId xmlns:a16="http://schemas.microsoft.com/office/drawing/2014/main" id="{9F4D5F7E-9FC5-EFD0-DD2E-0C0529AF2820}"/>
              </a:ext>
            </a:extLst>
          </p:cNvPr>
          <p:cNvSpPr txBox="1"/>
          <p:nvPr/>
        </p:nvSpPr>
        <p:spPr>
          <a:xfrm>
            <a:off x="560729" y="358228"/>
            <a:ext cx="935387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Current geothermal capacity in Belgium</a:t>
            </a:r>
          </a:p>
        </p:txBody>
      </p:sp>
    </p:spTree>
    <p:extLst>
      <p:ext uri="{BB962C8B-B14F-4D97-AF65-F5344CB8AC3E}">
        <p14:creationId xmlns:p14="http://schemas.microsoft.com/office/powerpoint/2010/main" val="33968625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E66B62-2F72-3C2A-CCC6-3B01F0C968BC}"/>
              </a:ext>
            </a:extLst>
          </p:cNvPr>
          <p:cNvSpPr txBox="1"/>
          <p:nvPr/>
        </p:nvSpPr>
        <p:spPr>
          <a:xfrm>
            <a:off x="516699" y="1381196"/>
            <a:ext cx="9615640" cy="1323439"/>
          </a:xfrm>
          <a:prstGeom prst="rect">
            <a:avLst/>
          </a:prstGeom>
          <a:noFill/>
        </p:spPr>
        <p:txBody>
          <a:bodyPr wrap="square" lIns="91440" tIns="45720" rIns="91440" bIns="45720" anchor="t">
            <a:spAutoFit/>
          </a:bodyPr>
          <a:lstStyle/>
          <a:p>
            <a:pPr algn="just"/>
            <a:r>
              <a:rPr lang="en-GB" sz="2000" noProof="0" dirty="0"/>
              <a:t>In September 2023, FervoEnergy announced plans to open the world’s largest geothermal power plant in Beaver County, Utah, USA, within two years. The plant is expected to have an installed capacity of 90 MW</a:t>
            </a:r>
            <a:r>
              <a:rPr lang="en-GB" sz="2000" baseline="-25000" noProof="0" dirty="0"/>
              <a:t>e</a:t>
            </a:r>
            <a:r>
              <a:rPr lang="en-GB" sz="2000" noProof="0" dirty="0"/>
              <a:t> by 2026, with plans for expansion to 400 MW</a:t>
            </a:r>
            <a:r>
              <a:rPr lang="en-GB" sz="2000" baseline="-25000" noProof="0" dirty="0"/>
              <a:t>e</a:t>
            </a:r>
            <a:r>
              <a:rPr lang="en-GB" sz="2000" noProof="0" dirty="0"/>
              <a:t> by 2028.</a:t>
            </a:r>
            <a:endParaRPr lang="en-GB" sz="2000"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6E471958-1D3C-6327-DFB2-9CEAF3235F73}"/>
              </a:ext>
            </a:extLst>
          </p:cNvPr>
          <p:cNvSpPr txBox="1"/>
          <p:nvPr/>
        </p:nvSpPr>
        <p:spPr>
          <a:xfrm>
            <a:off x="2688066" y="6555903"/>
            <a:ext cx="5099203" cy="523220"/>
          </a:xfrm>
          <a:prstGeom prst="rect">
            <a:avLst/>
          </a:prstGeom>
          <a:noFill/>
        </p:spPr>
        <p:txBody>
          <a:bodyPr wrap="square" lIns="91440" tIns="45720" rIns="91440" bIns="45720" anchor="t">
            <a:spAutoFit/>
          </a:bodyPr>
          <a:lstStyle/>
          <a:p>
            <a:pPr algn="ctr"/>
            <a:r>
              <a:rPr lang="en-GB" sz="1400" i="1" noProof="0" dirty="0">
                <a:solidFill>
                  <a:srgbClr val="000000"/>
                </a:solidFill>
                <a:latin typeface="Arial"/>
                <a:cs typeface="Arial"/>
              </a:rPr>
              <a:t>D</a:t>
            </a:r>
            <a:r>
              <a:rPr lang="en-GB" sz="1400" b="0" i="1" noProof="0" dirty="0">
                <a:solidFill>
                  <a:srgbClr val="000000"/>
                </a:solidFill>
                <a:effectLst/>
                <a:latin typeface="Arial"/>
                <a:cs typeface="Arial"/>
              </a:rPr>
              <a:t>evelopment of </a:t>
            </a:r>
            <a:r>
              <a:rPr lang="en-GB" sz="1400" i="1" noProof="0" dirty="0">
                <a:solidFill>
                  <a:srgbClr val="000000"/>
                </a:solidFill>
                <a:latin typeface="Arial"/>
                <a:cs typeface="Arial"/>
              </a:rPr>
              <a:t>the</a:t>
            </a:r>
            <a:r>
              <a:rPr lang="en-GB" sz="1400" b="0" i="1" noProof="0" dirty="0">
                <a:solidFill>
                  <a:srgbClr val="000000"/>
                </a:solidFill>
                <a:effectLst/>
                <a:latin typeface="Arial"/>
                <a:cs typeface="Arial"/>
              </a:rPr>
              <a:t> 400 MW</a:t>
            </a:r>
            <a:r>
              <a:rPr lang="en-GB" sz="1400" i="1" baseline="-25000" noProof="0" dirty="0"/>
              <a:t>e</a:t>
            </a:r>
            <a:r>
              <a:rPr lang="en-GB" sz="1400" i="1" noProof="0" dirty="0"/>
              <a:t> </a:t>
            </a:r>
            <a:r>
              <a:rPr lang="en-GB" sz="1400" b="0" i="1" noProof="0" dirty="0">
                <a:solidFill>
                  <a:srgbClr val="000000"/>
                </a:solidFill>
                <a:effectLst/>
                <a:latin typeface="Arial"/>
                <a:cs typeface="Arial"/>
              </a:rPr>
              <a:t>Cape Station geothermal project in Beaver County, Utah, </a:t>
            </a:r>
            <a:r>
              <a:rPr lang="en-GB" sz="1400" i="1" noProof="0" dirty="0">
                <a:solidFill>
                  <a:srgbClr val="000000"/>
                </a:solidFill>
                <a:latin typeface="Arial"/>
                <a:cs typeface="Arial"/>
              </a:rPr>
              <a:t>USA</a:t>
            </a:r>
            <a:r>
              <a:rPr lang="en-GB" sz="1400" b="0" i="1" noProof="0" dirty="0">
                <a:solidFill>
                  <a:srgbClr val="000000"/>
                </a:solidFill>
                <a:effectLst/>
                <a:latin typeface="Arial"/>
                <a:cs typeface="Arial"/>
              </a:rPr>
              <a:t>.</a:t>
            </a:r>
            <a:endParaRPr lang="en-GB" sz="1400" noProof="0" dirty="0">
              <a:latin typeface="Arial"/>
              <a:cs typeface="Arial"/>
            </a:endParaRPr>
          </a:p>
        </p:txBody>
      </p:sp>
      <p:grpSp>
        <p:nvGrpSpPr>
          <p:cNvPr id="4" name="Groupe 3">
            <a:extLst>
              <a:ext uri="{FF2B5EF4-FFF2-40B4-BE49-F238E27FC236}">
                <a16:creationId xmlns:a16="http://schemas.microsoft.com/office/drawing/2014/main" id="{958E71BE-577F-17A8-B1AC-F754C5C6ED2D}"/>
              </a:ext>
            </a:extLst>
          </p:cNvPr>
          <p:cNvGrpSpPr/>
          <p:nvPr/>
        </p:nvGrpSpPr>
        <p:grpSpPr>
          <a:xfrm>
            <a:off x="2346627" y="3198446"/>
            <a:ext cx="6000144" cy="3271904"/>
            <a:chOff x="2346627" y="3198446"/>
            <a:chExt cx="6000144" cy="3271904"/>
          </a:xfrm>
        </p:grpSpPr>
        <p:pic>
          <p:nvPicPr>
            <p:cNvPr id="6146" name="Picture 2" descr="Fervo Energy raises $244m to accelerate deployment of next-gen geothermal">
              <a:extLst>
                <a:ext uri="{FF2B5EF4-FFF2-40B4-BE49-F238E27FC236}">
                  <a16:creationId xmlns:a16="http://schemas.microsoft.com/office/drawing/2014/main" id="{77FE27E5-972D-8E32-20F3-F54898E7DE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19" r="4680"/>
            <a:stretch/>
          </p:blipFill>
          <p:spPr bwMode="auto">
            <a:xfrm>
              <a:off x="2346627" y="3198446"/>
              <a:ext cx="6000143" cy="32719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E75B977-D3C5-2D11-9111-9725A554FD1F}"/>
                </a:ext>
              </a:extLst>
            </p:cNvPr>
            <p:cNvSpPr/>
            <p:nvPr/>
          </p:nvSpPr>
          <p:spPr>
            <a:xfrm>
              <a:off x="2346628" y="3198446"/>
              <a:ext cx="6000143" cy="327190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5698A3FE-0065-C63B-035F-6B583BC3BFC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278</a:t>
            </a:fld>
            <a:endParaRPr lang="en-GB" spc="80" noProof="0" dirty="0"/>
          </a:p>
        </p:txBody>
      </p:sp>
      <p:sp>
        <p:nvSpPr>
          <p:cNvPr id="3" name="TextBox 19">
            <a:extLst>
              <a:ext uri="{FF2B5EF4-FFF2-40B4-BE49-F238E27FC236}">
                <a16:creationId xmlns:a16="http://schemas.microsoft.com/office/drawing/2014/main" id="{9BB94B7A-2482-219B-6D91-D41EB9DF707B}"/>
              </a:ext>
            </a:extLst>
          </p:cNvPr>
          <p:cNvSpPr txBox="1"/>
          <p:nvPr/>
        </p:nvSpPr>
        <p:spPr>
          <a:xfrm>
            <a:off x="560729" y="358228"/>
            <a:ext cx="935387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new era for geothermal energy</a:t>
            </a:r>
          </a:p>
        </p:txBody>
      </p:sp>
    </p:spTree>
    <p:extLst>
      <p:ext uri="{BB962C8B-B14F-4D97-AF65-F5344CB8AC3E}">
        <p14:creationId xmlns:p14="http://schemas.microsoft.com/office/powerpoint/2010/main" val="354387332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D0F938-2DF3-B0A7-42FB-1F88699CB623}"/>
              </a:ext>
            </a:extLst>
          </p:cNvPr>
          <p:cNvSpPr txBox="1"/>
          <p:nvPr/>
        </p:nvSpPr>
        <p:spPr>
          <a:xfrm>
            <a:off x="560729" y="1588187"/>
            <a:ext cx="4785971" cy="5324535"/>
          </a:xfrm>
          <a:prstGeom prst="rect">
            <a:avLst/>
          </a:prstGeom>
          <a:noFill/>
        </p:spPr>
        <p:txBody>
          <a:bodyPr wrap="square" lIns="91440" tIns="45720" rIns="91440" bIns="45720" anchor="t">
            <a:spAutoFit/>
          </a:bodyPr>
          <a:lstStyle/>
          <a:p>
            <a:pPr algn="just"/>
            <a:r>
              <a:rPr lang="en-GB" sz="2000" noProof="0" dirty="0"/>
              <a:t>Drillers are pursuing deep geothermal energy for electricity generation by using techniques such as horizontal drilling and pumping water underground through fractures in rock.</a:t>
            </a:r>
          </a:p>
          <a:p>
            <a:pPr algn="just"/>
            <a:endParaRPr lang="en-GB" sz="2000" noProof="0" dirty="0"/>
          </a:p>
          <a:p>
            <a:pPr algn="just"/>
            <a:r>
              <a:rPr lang="en-GB" sz="2000" noProof="0" dirty="0"/>
              <a:t>Once the water reaches the underground heat sources, it rises back to the surface, transferring its heat to another liquid with a lower boiling point, which then creates steam. This steam drives turbines to generate electricity.</a:t>
            </a:r>
            <a:endParaRPr lang="en-GB" sz="2000" noProof="0" dirty="0">
              <a:cs typeface="Arial"/>
            </a:endParaRPr>
          </a:p>
          <a:p>
            <a:pPr algn="just"/>
            <a:endParaRPr lang="en-GB" sz="2000" noProof="0" dirty="0"/>
          </a:p>
          <a:p>
            <a:pPr algn="just"/>
            <a:r>
              <a:rPr lang="en-GB" sz="2000" noProof="0" dirty="0"/>
              <a:t>This technology used in deep geothermal energy is similar to that employed for extracting shale oil and gas by relying on fracking.</a:t>
            </a:r>
            <a:endParaRPr lang="en-GB" sz="2000" noProof="0" dirty="0">
              <a:cs typeface="Arial"/>
            </a:endParaRPr>
          </a:p>
        </p:txBody>
      </p:sp>
      <p:sp>
        <p:nvSpPr>
          <p:cNvPr id="9" name="ZoneTexte 8">
            <a:extLst>
              <a:ext uri="{FF2B5EF4-FFF2-40B4-BE49-F238E27FC236}">
                <a16:creationId xmlns:a16="http://schemas.microsoft.com/office/drawing/2014/main" id="{E1824355-0394-3C0A-6A8E-8C9E97850535}"/>
              </a:ext>
            </a:extLst>
          </p:cNvPr>
          <p:cNvSpPr txBox="1"/>
          <p:nvPr/>
        </p:nvSpPr>
        <p:spPr>
          <a:xfrm>
            <a:off x="5737607" y="6665233"/>
            <a:ext cx="4257386" cy="523220"/>
          </a:xfrm>
          <a:prstGeom prst="rect">
            <a:avLst/>
          </a:prstGeom>
          <a:noFill/>
        </p:spPr>
        <p:txBody>
          <a:bodyPr wrap="square">
            <a:spAutoFit/>
          </a:bodyPr>
          <a:lstStyle/>
          <a:p>
            <a:pPr algn="ctr"/>
            <a:r>
              <a:rPr lang="en-GB" sz="1400" i="1" noProof="0" dirty="0">
                <a:solidFill>
                  <a:srgbClr val="000000"/>
                </a:solidFill>
                <a:latin typeface="Arial" panose="020B0604020202020204" pitchFamily="34" charset="0"/>
                <a:cs typeface="Arial" panose="020B0604020202020204" pitchFamily="34" charset="0"/>
              </a:rPr>
              <a:t>Fervo’s process in Utah using horizontal drilling to turn heat from deep underground into electricity</a:t>
            </a:r>
            <a:r>
              <a:rPr lang="en-GB" sz="1400" b="0" i="1" noProof="0" dirty="0">
                <a:solidFill>
                  <a:srgbClr val="000000"/>
                </a:solidFill>
                <a:effectLst/>
                <a:latin typeface="Arial" panose="020B0604020202020204" pitchFamily="34" charset="0"/>
                <a:cs typeface="Arial" panose="020B0604020202020204" pitchFamily="34" charset="0"/>
              </a:rPr>
              <a:t>.</a:t>
            </a:r>
            <a:r>
              <a:rPr lang="en-GB" sz="1400" b="1" baseline="30000" noProof="0" dirty="0">
                <a:solidFill>
                  <a:srgbClr val="000000"/>
                </a:solidFill>
                <a:latin typeface="Arial" panose="020B0604020202020204" pitchFamily="34" charset="0"/>
                <a:cs typeface="Arial" panose="020B0604020202020204" pitchFamily="34" charset="0"/>
              </a:rPr>
              <a:t>1</a:t>
            </a:r>
            <a:endParaRPr lang="en-GB" sz="1400" noProof="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81BB4AAA-CE09-C517-EB70-DD59F1F60A7A}"/>
              </a:ext>
            </a:extLst>
          </p:cNvPr>
          <p:cNvGrpSpPr/>
          <p:nvPr/>
        </p:nvGrpSpPr>
        <p:grpSpPr>
          <a:xfrm>
            <a:off x="5737606" y="1446416"/>
            <a:ext cx="4257386" cy="5145299"/>
            <a:chOff x="5813714" y="1343262"/>
            <a:chExt cx="4257386" cy="5145299"/>
          </a:xfrm>
        </p:grpSpPr>
        <p:pic>
          <p:nvPicPr>
            <p:cNvPr id="8" name="Image 7">
              <a:extLst>
                <a:ext uri="{FF2B5EF4-FFF2-40B4-BE49-F238E27FC236}">
                  <a16:creationId xmlns:a16="http://schemas.microsoft.com/office/drawing/2014/main" id="{3BDAB36E-34A3-CD27-ACDE-6F1F3B282BA3}"/>
                </a:ext>
              </a:extLst>
            </p:cNvPr>
            <p:cNvPicPr>
              <a:picLocks noChangeAspect="1"/>
            </p:cNvPicPr>
            <p:nvPr/>
          </p:nvPicPr>
          <p:blipFill rotWithShape="1">
            <a:blip r:embed="rId2"/>
            <a:srcRect t="6641" b="7036"/>
            <a:stretch/>
          </p:blipFill>
          <p:spPr>
            <a:xfrm>
              <a:off x="6076396" y="1431272"/>
              <a:ext cx="3732021" cy="4840841"/>
            </a:xfrm>
            <a:prstGeom prst="rect">
              <a:avLst/>
            </a:prstGeom>
          </p:spPr>
        </p:pic>
        <p:sp>
          <p:nvSpPr>
            <p:cNvPr id="10" name="Rectangle 9">
              <a:extLst>
                <a:ext uri="{FF2B5EF4-FFF2-40B4-BE49-F238E27FC236}">
                  <a16:creationId xmlns:a16="http://schemas.microsoft.com/office/drawing/2014/main" id="{059359E8-BF4F-F2C1-516F-1F334AAB1745}"/>
                </a:ext>
              </a:extLst>
            </p:cNvPr>
            <p:cNvSpPr/>
            <p:nvPr/>
          </p:nvSpPr>
          <p:spPr>
            <a:xfrm>
              <a:off x="5813714" y="1343262"/>
              <a:ext cx="4257386" cy="514529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FB04326E-5A07-54DE-F2CB-AA12076E331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279</a:t>
            </a:fld>
            <a:endParaRPr lang="en-GB" spc="80" noProof="0" dirty="0"/>
          </a:p>
        </p:txBody>
      </p:sp>
      <p:sp>
        <p:nvSpPr>
          <p:cNvPr id="4" name="TextBox 19">
            <a:extLst>
              <a:ext uri="{FF2B5EF4-FFF2-40B4-BE49-F238E27FC236}">
                <a16:creationId xmlns:a16="http://schemas.microsoft.com/office/drawing/2014/main" id="{93AF8AA0-634D-90B4-3724-EB21BAAC794F}"/>
              </a:ext>
            </a:extLst>
          </p:cNvPr>
          <p:cNvSpPr txBox="1"/>
          <p:nvPr/>
        </p:nvSpPr>
        <p:spPr>
          <a:xfrm>
            <a:off x="560729" y="358228"/>
            <a:ext cx="935387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Most recent technological advancements</a:t>
            </a:r>
          </a:p>
        </p:txBody>
      </p:sp>
      <p:sp>
        <p:nvSpPr>
          <p:cNvPr id="14" name="ZoneTexte 13">
            <a:extLst>
              <a:ext uri="{FF2B5EF4-FFF2-40B4-BE49-F238E27FC236}">
                <a16:creationId xmlns:a16="http://schemas.microsoft.com/office/drawing/2014/main" id="{73D2EF87-4864-7D81-5E6C-C44B98901155}"/>
              </a:ext>
            </a:extLst>
          </p:cNvPr>
          <p:cNvSpPr txBox="1"/>
          <p:nvPr/>
        </p:nvSpPr>
        <p:spPr>
          <a:xfrm>
            <a:off x="102439" y="7647360"/>
            <a:ext cx="7817618" cy="261610"/>
          </a:xfrm>
          <a:prstGeom prst="rect">
            <a:avLst/>
          </a:prstGeom>
          <a:noFill/>
        </p:spPr>
        <p:txBody>
          <a:bodyPr wrap="square" rtlCol="0">
            <a:spAutoFit/>
          </a:bodyPr>
          <a:lstStyle/>
          <a:p>
            <a:r>
              <a:rPr lang="en-GB" sz="1100" b="1" baseline="30000" noProof="0" dirty="0">
                <a:latin typeface="+mj-lt"/>
              </a:rPr>
              <a:t>1</a:t>
            </a:r>
            <a:r>
              <a:rPr lang="en-GB" sz="1100" noProof="0" dirty="0">
                <a:latin typeface="+mj-lt"/>
              </a:rPr>
              <a:t> </a:t>
            </a:r>
            <a:r>
              <a:rPr lang="en-GB" sz="1100" noProof="0" dirty="0">
                <a:latin typeface="+mj-lt"/>
                <a:hlinkClick r:id="rId3"/>
              </a:rPr>
              <a:t>Ramkumar, A. and Morenne, B. (2024, February 29). Frackers are now drilling for clean power. Wall Street Journal.</a:t>
            </a:r>
            <a:endParaRPr lang="en-GB" sz="1100" noProof="0" dirty="0">
              <a:latin typeface="+mj-lt"/>
            </a:endParaRPr>
          </a:p>
        </p:txBody>
      </p:sp>
    </p:spTree>
    <p:extLst>
      <p:ext uri="{BB962C8B-B14F-4D97-AF65-F5344CB8AC3E}">
        <p14:creationId xmlns:p14="http://schemas.microsoft.com/office/powerpoint/2010/main" val="230615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3">
                <a:extLst>
                  <a:ext uri="{FF2B5EF4-FFF2-40B4-BE49-F238E27FC236}">
                    <a16:creationId xmlns:a16="http://schemas.microsoft.com/office/drawing/2014/main" id="{2FDCE8F0-30D2-9B3D-094C-4F897DD2F19B}"/>
                  </a:ext>
                </a:extLst>
              </p:cNvPr>
              <p:cNvSpPr txBox="1"/>
              <p:nvPr/>
            </p:nvSpPr>
            <p:spPr>
              <a:xfrm>
                <a:off x="759102" y="3372134"/>
                <a:ext cx="9175196" cy="640816"/>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Capacity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factor</m:t>
                      </m:r>
                      <m:r>
                        <m:rPr>
                          <m:nor/>
                        </m:rPr>
                        <a:rPr lang="en-GB" sz="2000" b="0" i="0" noProof="0" smtClean="0">
                          <a:latin typeface="Arial" panose="020B0604020202020204" pitchFamily="34" charset="0"/>
                          <a:cs typeface="Arial" panose="020B0604020202020204" pitchFamily="34" charset="0"/>
                        </a:rPr>
                        <m:t> =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Actual</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production</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over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a</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given</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period</m:t>
                          </m:r>
                          <m:r>
                            <a:rPr lang="en-GB" sz="2000" b="0" i="1" noProof="0" smtClean="0">
                              <a:latin typeface="Cambria Math" panose="02040503050406030204" pitchFamily="18" charset="0"/>
                              <a:cs typeface="Arial" panose="020B0604020202020204" pitchFamily="34" charset="0"/>
                            </a:rPr>
                            <m:t> </m:t>
                          </m:r>
                        </m:num>
                        <m:den>
                          <m:r>
                            <m:rPr>
                              <m:nor/>
                            </m:rPr>
                            <a:rPr lang="en-GB" sz="2000" b="0" i="0" noProof="0" smtClean="0">
                              <a:latin typeface="Arial" panose="020B0604020202020204" pitchFamily="34" charset="0"/>
                              <a:cs typeface="Arial" panose="020B0604020202020204" pitchFamily="34" charset="0"/>
                            </a:rPr>
                            <m:t>T</m:t>
                          </m:r>
                          <m:r>
                            <m:rPr>
                              <m:nor/>
                            </m:rPr>
                            <a:rPr lang="en-GB" sz="2000" b="0" i="0" noProof="0" smtClean="0">
                              <a:solidFill>
                                <a:srgbClr val="202122"/>
                              </a:solidFill>
                              <a:effectLst/>
                              <a:latin typeface="Arial" panose="020B0604020202020204" pitchFamily="34" charset="0"/>
                            </a:rPr>
                            <m:t>heoretical</m:t>
                          </m:r>
                          <m:r>
                            <m:rPr>
                              <m:nor/>
                            </m:rPr>
                            <a:rPr lang="en-GB" sz="2000" b="0" i="0" noProof="0" smtClean="0">
                              <a:solidFill>
                                <a:srgbClr val="202122"/>
                              </a:solidFill>
                              <a:effectLst/>
                              <a:latin typeface="Arial" panose="020B0604020202020204" pitchFamily="34" charset="0"/>
                            </a:rPr>
                            <m:t> </m:t>
                          </m:r>
                          <m:r>
                            <m:rPr>
                              <m:nor/>
                            </m:rPr>
                            <a:rPr lang="en-GB" sz="2000" b="0" i="0" noProof="0" smtClean="0">
                              <a:solidFill>
                                <a:srgbClr val="202122"/>
                              </a:solidFill>
                              <a:effectLst/>
                              <a:latin typeface="Arial" panose="020B0604020202020204" pitchFamily="34" charset="0"/>
                            </a:rPr>
                            <m:t>maximum</m:t>
                          </m:r>
                          <m:r>
                            <m:rPr>
                              <m:nor/>
                            </m:rPr>
                            <a:rPr lang="en-GB" sz="2000" b="0" i="0" noProof="0" smtClean="0">
                              <a:solidFill>
                                <a:srgbClr val="202122"/>
                              </a:solidFill>
                              <a:effectLst/>
                              <a:latin typeface="Arial" panose="020B0604020202020204" pitchFamily="34" charset="0"/>
                            </a:rPr>
                            <m:t> </m:t>
                          </m:r>
                          <m:r>
                            <m:rPr>
                              <m:nor/>
                            </m:rPr>
                            <a:rPr lang="en-GB" sz="2000" b="0" i="0" noProof="0" smtClean="0">
                              <a:solidFill>
                                <a:srgbClr val="202122"/>
                              </a:solidFill>
                              <a:effectLst/>
                              <a:latin typeface="Arial" panose="020B0604020202020204" pitchFamily="34" charset="0"/>
                            </a:rPr>
                            <m:t>energy</m:t>
                          </m:r>
                          <m:r>
                            <m:rPr>
                              <m:nor/>
                            </m:rPr>
                            <a:rPr lang="en-GB" sz="2000" b="0" i="0" noProof="0" smtClean="0">
                              <a:solidFill>
                                <a:srgbClr val="202122"/>
                              </a:solidFill>
                              <a:effectLst/>
                              <a:latin typeface="Arial" panose="020B0604020202020204" pitchFamily="34" charset="0"/>
                            </a:rPr>
                            <m:t> </m:t>
                          </m:r>
                          <m:r>
                            <m:rPr>
                              <m:nor/>
                            </m:rPr>
                            <a:rPr lang="en-GB" sz="2000" b="0" i="0" noProof="0" smtClean="0">
                              <a:solidFill>
                                <a:srgbClr val="202122"/>
                              </a:solidFill>
                              <a:effectLst/>
                              <a:latin typeface="Arial" panose="020B0604020202020204" pitchFamily="34" charset="0"/>
                            </a:rPr>
                            <m:t>production</m:t>
                          </m:r>
                          <m:r>
                            <m:rPr>
                              <m:nor/>
                            </m:rPr>
                            <a:rPr lang="en-GB" sz="2000" b="0" i="0" noProof="0" smtClean="0">
                              <a:solidFill>
                                <a:srgbClr val="202122"/>
                              </a:solidFill>
                              <a:effectLst/>
                              <a:latin typeface="Arial" panose="020B0604020202020204" pitchFamily="34" charset="0"/>
                            </a:rPr>
                            <m:t> </m:t>
                          </m:r>
                          <m:r>
                            <m:rPr>
                              <m:nor/>
                            </m:rPr>
                            <a:rPr lang="en-GB" sz="2000" b="0" i="0" noProof="0" smtClean="0">
                              <a:solidFill>
                                <a:srgbClr val="202122"/>
                              </a:solidFill>
                              <a:effectLst/>
                              <a:latin typeface="Arial" panose="020B0604020202020204" pitchFamily="34" charset="0"/>
                            </a:rPr>
                            <m:t>over</m:t>
                          </m:r>
                          <m:r>
                            <m:rPr>
                              <m:nor/>
                            </m:rPr>
                            <a:rPr lang="en-GB" sz="2000" b="0" i="0" noProof="0" smtClean="0">
                              <a:solidFill>
                                <a:srgbClr val="202122"/>
                              </a:solidFill>
                              <a:effectLst/>
                              <a:latin typeface="Arial" panose="020B0604020202020204" pitchFamily="34" charset="0"/>
                            </a:rPr>
                            <m:t> </m:t>
                          </m:r>
                          <m:r>
                            <m:rPr>
                              <m:nor/>
                            </m:rPr>
                            <a:rPr lang="en-GB" sz="2000" b="0" i="0" noProof="0" smtClean="0">
                              <a:solidFill>
                                <a:srgbClr val="202122"/>
                              </a:solidFill>
                              <a:effectLst/>
                              <a:latin typeface="Arial" panose="020B0604020202020204" pitchFamily="34" charset="0"/>
                            </a:rPr>
                            <m:t>that</m:t>
                          </m:r>
                          <m:r>
                            <m:rPr>
                              <m:nor/>
                            </m:rPr>
                            <a:rPr lang="en-GB" sz="2000" b="0" i="0" noProof="0" smtClean="0">
                              <a:solidFill>
                                <a:srgbClr val="202122"/>
                              </a:solidFill>
                              <a:effectLst/>
                              <a:latin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period</m:t>
                          </m:r>
                        </m:den>
                      </m:f>
                    </m:oMath>
                  </m:oMathPara>
                </a14:m>
                <a:endParaRPr lang="en-GB" noProof="0" dirty="0">
                  <a:latin typeface="Arial" panose="020B0604020202020204" pitchFamily="34" charset="0"/>
                  <a:cs typeface="Arial" panose="020B0604020202020204" pitchFamily="34" charset="0"/>
                </a:endParaRPr>
              </a:p>
            </p:txBody>
          </p:sp>
        </mc:Choice>
        <mc:Fallback xmlns="">
          <p:sp>
            <p:nvSpPr>
              <p:cNvPr id="2" name="TextBox 3">
                <a:extLst>
                  <a:ext uri="{FF2B5EF4-FFF2-40B4-BE49-F238E27FC236}">
                    <a16:creationId xmlns:a16="http://schemas.microsoft.com/office/drawing/2014/main" id="{2FDCE8F0-30D2-9B3D-094C-4F897DD2F19B}"/>
                  </a:ext>
                </a:extLst>
              </p:cNvPr>
              <p:cNvSpPr txBox="1">
                <a:spLocks noRot="1" noChangeAspect="1" noMove="1" noResize="1" noEditPoints="1" noAdjustHandles="1" noChangeArrowheads="1" noChangeShapeType="1" noTextEdit="1"/>
              </p:cNvSpPr>
              <p:nvPr/>
            </p:nvSpPr>
            <p:spPr>
              <a:xfrm>
                <a:off x="759102" y="3372134"/>
                <a:ext cx="9175196" cy="640816"/>
              </a:xfrm>
              <a:prstGeom prst="rect">
                <a:avLst/>
              </a:prstGeom>
              <a:blipFill>
                <a:blip r:embed="rId2"/>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67985127-BDCB-64F5-C37F-931618A6BD26}"/>
              </a:ext>
            </a:extLst>
          </p:cNvPr>
          <p:cNvSpPr/>
          <p:nvPr/>
        </p:nvSpPr>
        <p:spPr>
          <a:xfrm>
            <a:off x="759102" y="3056929"/>
            <a:ext cx="9175196" cy="1308226"/>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B2C7198B-AE78-9CB5-D871-88BC0F9C6032}"/>
              </a:ext>
            </a:extLst>
          </p:cNvPr>
          <p:cNvSpPr txBox="1"/>
          <p:nvPr/>
        </p:nvSpPr>
        <p:spPr>
          <a:xfrm>
            <a:off x="589581" y="1273943"/>
            <a:ext cx="9528496" cy="132343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This </a:t>
            </a:r>
            <a:r>
              <a:rPr lang="en-GB" sz="2000" b="1" noProof="0" dirty="0">
                <a:latin typeface="Arial" panose="020B0604020202020204" pitchFamily="34" charset="0"/>
                <a:cs typeface="Arial" panose="020B0604020202020204" pitchFamily="34" charset="0"/>
              </a:rPr>
              <a:t>capacity factor </a:t>
            </a:r>
            <a:r>
              <a:rPr lang="en-GB" sz="2000" noProof="0" dirty="0">
                <a:latin typeface="Arial" panose="020B0604020202020204" pitchFamily="34" charset="0"/>
                <a:cs typeface="Arial" panose="020B0604020202020204" pitchFamily="34" charset="0"/>
              </a:rPr>
              <a:t>(or load factor) is a measure of how efficiently a power plant is being used over time. It compares the actual energy generated during a period to the maximum energy the plant could have produced if it ran at full capacity the entire time.</a:t>
            </a:r>
          </a:p>
        </p:txBody>
      </p:sp>
      <p:sp>
        <p:nvSpPr>
          <p:cNvPr id="7" name="TextBox 3">
            <a:extLst>
              <a:ext uri="{FF2B5EF4-FFF2-40B4-BE49-F238E27FC236}">
                <a16:creationId xmlns:a16="http://schemas.microsoft.com/office/drawing/2014/main" id="{C5F1623B-431C-48E0-F0FE-2AA48413264E}"/>
              </a:ext>
            </a:extLst>
          </p:cNvPr>
          <p:cNvSpPr txBox="1"/>
          <p:nvPr/>
        </p:nvSpPr>
        <p:spPr>
          <a:xfrm>
            <a:off x="589583" y="349890"/>
            <a:ext cx="1000338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Capacity factor of a power plant</a:t>
            </a:r>
          </a:p>
        </p:txBody>
      </p:sp>
      <p:sp>
        <p:nvSpPr>
          <p:cNvPr id="8" name="Slide Number Placeholder 6">
            <a:extLst>
              <a:ext uri="{FF2B5EF4-FFF2-40B4-BE49-F238E27FC236}">
                <a16:creationId xmlns:a16="http://schemas.microsoft.com/office/drawing/2014/main" id="{2F023477-1838-B9A2-86E7-01E5565025D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a:t>
            </a:fld>
            <a:endParaRPr lang="en-GB" spc="80" noProof="0" dirty="0"/>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60060709-F4EA-0B04-6B50-07BC5650469E}"/>
                  </a:ext>
                </a:extLst>
              </p:cNvPr>
              <p:cNvSpPr txBox="1"/>
              <p:nvPr/>
            </p:nvSpPr>
            <p:spPr>
              <a:xfrm>
                <a:off x="589584" y="4857060"/>
                <a:ext cx="9542755" cy="2524665"/>
              </a:xfrm>
              <a:prstGeom prst="rect">
                <a:avLst/>
              </a:prstGeom>
              <a:noFill/>
            </p:spPr>
            <p:txBody>
              <a:bodyPr wrap="square">
                <a:spAutoFit/>
              </a:bodyPr>
              <a:lstStyle/>
              <a:p>
                <a:pPr algn="just">
                  <a:lnSpc>
                    <a:spcPct val="115000"/>
                  </a:lnSpc>
                  <a:spcAft>
                    <a:spcPts val="800"/>
                  </a:spcAft>
                </a:pPr>
                <a:r>
                  <a:rPr lang="en-GB" sz="2000" noProof="0" dirty="0">
                    <a:latin typeface="Arial" panose="020B0604020202020204" pitchFamily="34" charset="0"/>
                    <a:cs typeface="Arial" panose="020B0604020202020204" pitchFamily="34" charset="0"/>
                  </a:rPr>
                  <a:t>For example, </a:t>
                </a:r>
                <a:r>
                  <a:rPr lang="en-GB" sz="2000" kern="100" noProof="0" dirty="0">
                    <a:effectLst/>
                    <a:latin typeface="Arial" panose="020B0604020202020204" pitchFamily="34" charset="0"/>
                    <a:ea typeface="Aptos" panose="020B0004020202020204" pitchFamily="34" charset="0"/>
                    <a:cs typeface="Arial" panose="020B0604020202020204" pitchFamily="34" charset="0"/>
                  </a:rPr>
                  <a:t>let us assume that the 10 MW solar farm generates 12,000 MWh of electricity in a year</a:t>
                </a:r>
                <a:r>
                  <a:rPr lang="en-GB" sz="2000" kern="100" noProof="0" dirty="0">
                    <a:latin typeface="Arial" panose="020B0604020202020204" pitchFamily="34" charset="0"/>
                    <a:ea typeface="Aptos" panose="020B0004020202020204" pitchFamily="34" charset="0"/>
                    <a:cs typeface="Arial" panose="020B0604020202020204" pitchFamily="34" charset="0"/>
                  </a:rPr>
                  <a:t>. I</a:t>
                </a:r>
                <a:r>
                  <a:rPr lang="en-GB" sz="2000" kern="100" noProof="0" dirty="0">
                    <a:effectLst/>
                    <a:latin typeface="Arial" panose="020B0604020202020204" pitchFamily="34" charset="0"/>
                    <a:ea typeface="Aptos" panose="020B0004020202020204" pitchFamily="34" charset="0"/>
                    <a:cs typeface="Arial" panose="020B0604020202020204" pitchFamily="34" charset="0"/>
                  </a:rPr>
                  <a:t>t could theoretically produce in optimal conditions:</a:t>
                </a:r>
              </a:p>
              <a:p>
                <a:pPr algn="just"/>
                <a:r>
                  <a:rPr lang="en-GB" sz="2000" noProof="0" dirty="0">
                    <a:latin typeface="Arial" panose="020B0604020202020204" pitchFamily="34" charset="0"/>
                    <a:cs typeface="Arial" panose="020B0604020202020204" pitchFamily="34" charset="0"/>
                  </a:rPr>
                  <a:t>10 MW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8,760 hours/year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87,600 MWh/year.</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Therefore, the capacity factor is:</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12,000</m:t>
                        </m:r>
                      </m:num>
                      <m:den>
                        <m:r>
                          <m:rPr>
                            <m:nor/>
                          </m:rPr>
                          <a:rPr lang="en-GB" sz="2000" b="0" i="0" noProof="0" smtClean="0">
                            <a:latin typeface="Arial" panose="020B0604020202020204" pitchFamily="34" charset="0"/>
                            <a:cs typeface="Arial" panose="020B0604020202020204" pitchFamily="34" charset="0"/>
                          </a:rPr>
                          <m:t>87,800</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0.137 or 13.7%.</a:t>
                </a:r>
              </a:p>
            </p:txBody>
          </p:sp>
        </mc:Choice>
        <mc:Fallback xmlns="">
          <p:sp>
            <p:nvSpPr>
              <p:cNvPr id="10" name="ZoneTexte 9">
                <a:extLst>
                  <a:ext uri="{FF2B5EF4-FFF2-40B4-BE49-F238E27FC236}">
                    <a16:creationId xmlns:a16="http://schemas.microsoft.com/office/drawing/2014/main" id="{60060709-F4EA-0B04-6B50-07BC5650469E}"/>
                  </a:ext>
                </a:extLst>
              </p:cNvPr>
              <p:cNvSpPr txBox="1">
                <a:spLocks noRot="1" noChangeAspect="1" noMove="1" noResize="1" noEditPoints="1" noAdjustHandles="1" noChangeArrowheads="1" noChangeShapeType="1" noTextEdit="1"/>
              </p:cNvSpPr>
              <p:nvPr/>
            </p:nvSpPr>
            <p:spPr>
              <a:xfrm>
                <a:off x="589584" y="4857060"/>
                <a:ext cx="9542755" cy="2524665"/>
              </a:xfrm>
              <a:prstGeom prst="rect">
                <a:avLst/>
              </a:prstGeom>
              <a:blipFill>
                <a:blip r:embed="rId3"/>
                <a:stretch>
                  <a:fillRect l="-703" t="-725" r="-639"/>
                </a:stretch>
              </a:blipFill>
            </p:spPr>
            <p:txBody>
              <a:bodyPr/>
              <a:lstStyle/>
              <a:p>
                <a:r>
                  <a:rPr lang="en-US">
                    <a:noFill/>
                  </a:rPr>
                  <a:t> </a:t>
                </a:r>
              </a:p>
            </p:txBody>
          </p:sp>
        </mc:Fallback>
      </mc:AlternateContent>
    </p:spTree>
    <p:extLst>
      <p:ext uri="{BB962C8B-B14F-4D97-AF65-F5344CB8AC3E}">
        <p14:creationId xmlns:p14="http://schemas.microsoft.com/office/powerpoint/2010/main" val="80988793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6351A-0732-0843-69A6-23BDC313731C}"/>
            </a:ext>
          </a:extLst>
        </p:cNvPr>
        <p:cNvGrpSpPr/>
        <p:nvPr/>
      </p:nvGrpSpPr>
      <p:grpSpPr>
        <a:xfrm>
          <a:off x="0" y="0"/>
          <a:ext cx="0" cy="0"/>
          <a:chOff x="0" y="0"/>
          <a:chExt cx="0" cy="0"/>
        </a:xfrm>
      </p:grpSpPr>
      <p:sp>
        <p:nvSpPr>
          <p:cNvPr id="9" name="object 3">
            <a:extLst>
              <a:ext uri="{FF2B5EF4-FFF2-40B4-BE49-F238E27FC236}">
                <a16:creationId xmlns:a16="http://schemas.microsoft.com/office/drawing/2014/main" id="{5B887571-2BD1-F96F-A5F3-76F11DC88168}"/>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10" name="TextBox 5">
            <a:extLst>
              <a:ext uri="{FF2B5EF4-FFF2-40B4-BE49-F238E27FC236}">
                <a16:creationId xmlns:a16="http://schemas.microsoft.com/office/drawing/2014/main" id="{0A0758D2-8C7D-7EB5-5ED5-8CB5D420D683}"/>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11" name="TextBox 5">
            <a:extLst>
              <a:ext uri="{FF2B5EF4-FFF2-40B4-BE49-F238E27FC236}">
                <a16:creationId xmlns:a16="http://schemas.microsoft.com/office/drawing/2014/main" id="{4B6BF75D-C120-D0A8-DB3A-9E33D3D208C9}"/>
              </a:ext>
            </a:extLst>
          </p:cNvPr>
          <p:cNvSpPr txBox="1"/>
          <p:nvPr/>
        </p:nvSpPr>
        <p:spPr>
          <a:xfrm>
            <a:off x="1107058" y="3019471"/>
            <a:ext cx="8479268" cy="95414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18 – </a:t>
            </a:r>
            <a:r>
              <a:rPr lang="en-GB" sz="2800" b="1" noProof="0" dirty="0"/>
              <a:t>Final balance sheet                              and overview of strategies to close the gap</a:t>
            </a:r>
            <a:r>
              <a:rPr lang="en-GB" sz="2800" b="1" noProof="0" dirty="0">
                <a:solidFill>
                  <a:srgbClr val="333333"/>
                </a:solidFill>
                <a:latin typeface="Arial"/>
                <a:cs typeface="Arial"/>
              </a:rPr>
              <a:t> </a:t>
            </a:r>
          </a:p>
        </p:txBody>
      </p:sp>
      <p:sp>
        <p:nvSpPr>
          <p:cNvPr id="12" name="Rectangle 11">
            <a:extLst>
              <a:ext uri="{FF2B5EF4-FFF2-40B4-BE49-F238E27FC236}">
                <a16:creationId xmlns:a16="http://schemas.microsoft.com/office/drawing/2014/main" id="{344AECC6-8949-4EC0-FEDC-CB1A2D45ED90}"/>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3" name="Rectangle 12">
            <a:extLst>
              <a:ext uri="{FF2B5EF4-FFF2-40B4-BE49-F238E27FC236}">
                <a16:creationId xmlns:a16="http://schemas.microsoft.com/office/drawing/2014/main" id="{2EADF9D1-AD53-07B3-CF39-3BED70FD9D8F}"/>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3" name="Rectangle 2">
            <a:extLst>
              <a:ext uri="{FF2B5EF4-FFF2-40B4-BE49-F238E27FC236}">
                <a16:creationId xmlns:a16="http://schemas.microsoft.com/office/drawing/2014/main" id="{17497556-D733-8701-B75E-DF7FEA64469B}"/>
              </a:ext>
            </a:extLst>
          </p:cNvPr>
          <p:cNvSpPr/>
          <p:nvPr/>
        </p:nvSpPr>
        <p:spPr>
          <a:xfrm>
            <a:off x="2715771" y="4183379"/>
            <a:ext cx="5261843" cy="3257652"/>
          </a:xfrm>
          <a:prstGeom prst="rect">
            <a:avLst/>
          </a:prstGeom>
          <a:solidFill>
            <a:srgbClr val="F5F5F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4">
            <a:extLst>
              <a:ext uri="{FF2B5EF4-FFF2-40B4-BE49-F238E27FC236}">
                <a16:creationId xmlns:a16="http://schemas.microsoft.com/office/drawing/2014/main" id="{87641C93-4DB9-1D8B-D2AA-684300596325}"/>
              </a:ext>
            </a:extLst>
          </p:cNvPr>
          <p:cNvSpPr txBox="1"/>
          <p:nvPr/>
        </p:nvSpPr>
        <p:spPr>
          <a:xfrm>
            <a:off x="3443646" y="7466418"/>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created with draw.io.</a:t>
            </a:r>
          </a:p>
        </p:txBody>
      </p:sp>
      <p:pic>
        <p:nvPicPr>
          <p:cNvPr id="6" name="Image 5">
            <a:extLst>
              <a:ext uri="{FF2B5EF4-FFF2-40B4-BE49-F238E27FC236}">
                <a16:creationId xmlns:a16="http://schemas.microsoft.com/office/drawing/2014/main" id="{0F045506-06C4-E062-9DAE-EB2B4E09F50F}"/>
              </a:ext>
            </a:extLst>
          </p:cNvPr>
          <p:cNvPicPr>
            <a:picLocks noChangeAspect="1"/>
          </p:cNvPicPr>
          <p:nvPr/>
        </p:nvPicPr>
        <p:blipFill>
          <a:blip r:embed="rId3">
            <a:extLst>
              <a:ext uri="{28A0092B-C50C-407E-A947-70E740481C1C}">
                <a14:useLocalDpi xmlns:a14="http://schemas.microsoft.com/office/drawing/2010/main" val="0"/>
              </a:ext>
            </a:extLst>
          </a:blip>
          <a:srcRect r="49133" b="21266"/>
          <a:stretch/>
        </p:blipFill>
        <p:spPr>
          <a:xfrm>
            <a:off x="3825776" y="4462945"/>
            <a:ext cx="3041832" cy="2721380"/>
          </a:xfrm>
          <a:prstGeom prst="rect">
            <a:avLst/>
          </a:prstGeom>
        </p:spPr>
      </p:pic>
    </p:spTree>
    <p:extLst>
      <p:ext uri="{BB962C8B-B14F-4D97-AF65-F5344CB8AC3E}">
        <p14:creationId xmlns:p14="http://schemas.microsoft.com/office/powerpoint/2010/main" val="228419575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EA3E3-A436-4478-D262-6C9FEC33F6C5}"/>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19C0DF2-FA12-773B-BD2B-79D1D4C4541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281</a:t>
            </a:fld>
            <a:endParaRPr lang="en-GB" spc="80" noProof="0" dirty="0"/>
          </a:p>
        </p:txBody>
      </p:sp>
      <p:grpSp>
        <p:nvGrpSpPr>
          <p:cNvPr id="10" name="Groupe 9">
            <a:extLst>
              <a:ext uri="{FF2B5EF4-FFF2-40B4-BE49-F238E27FC236}">
                <a16:creationId xmlns:a16="http://schemas.microsoft.com/office/drawing/2014/main" id="{1247E24C-DD9B-D1EF-5F44-771A94DA0838}"/>
              </a:ext>
            </a:extLst>
          </p:cNvPr>
          <p:cNvGrpSpPr/>
          <p:nvPr/>
        </p:nvGrpSpPr>
        <p:grpSpPr>
          <a:xfrm>
            <a:off x="2023109" y="1253375"/>
            <a:ext cx="6915151" cy="4799956"/>
            <a:chOff x="2023109" y="1504835"/>
            <a:chExt cx="6915151" cy="4799956"/>
          </a:xfrm>
        </p:grpSpPr>
        <p:pic>
          <p:nvPicPr>
            <p:cNvPr id="4" name="Image 3">
              <a:extLst>
                <a:ext uri="{FF2B5EF4-FFF2-40B4-BE49-F238E27FC236}">
                  <a16:creationId xmlns:a16="http://schemas.microsoft.com/office/drawing/2014/main" id="{346C1B5A-7132-274A-1DCD-5770F359AABF}"/>
                </a:ext>
              </a:extLst>
            </p:cNvPr>
            <p:cNvPicPr>
              <a:picLocks noChangeAspect="1"/>
            </p:cNvPicPr>
            <p:nvPr/>
          </p:nvPicPr>
          <p:blipFill>
            <a:blip r:embed="rId2"/>
            <a:stretch>
              <a:fillRect/>
            </a:stretch>
          </p:blipFill>
          <p:spPr>
            <a:xfrm>
              <a:off x="2673056" y="1709932"/>
              <a:ext cx="5641700" cy="4448447"/>
            </a:xfrm>
            <a:prstGeom prst="rect">
              <a:avLst/>
            </a:prstGeom>
          </p:spPr>
        </p:pic>
        <p:cxnSp>
          <p:nvCxnSpPr>
            <p:cNvPr id="11" name="Connecteur droit avec flèche 10">
              <a:extLst>
                <a:ext uri="{FF2B5EF4-FFF2-40B4-BE49-F238E27FC236}">
                  <a16:creationId xmlns:a16="http://schemas.microsoft.com/office/drawing/2014/main" id="{590014F4-6D21-0F0B-E030-60A7A0987311}"/>
                </a:ext>
              </a:extLst>
            </p:cNvPr>
            <p:cNvCxnSpPr>
              <a:cxnSpLocks/>
            </p:cNvCxnSpPr>
            <p:nvPr/>
          </p:nvCxnSpPr>
          <p:spPr>
            <a:xfrm>
              <a:off x="2764880" y="1902564"/>
              <a:ext cx="0" cy="3883687"/>
            </a:xfrm>
            <a:prstGeom prst="straightConnector1">
              <a:avLst/>
            </a:prstGeom>
            <a:ln w="28575">
              <a:solidFill>
                <a:srgbClr val="BE4A4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96A49B0C-5784-670C-34FA-C4B1D540F087}"/>
                </a:ext>
              </a:extLst>
            </p:cNvPr>
            <p:cNvCxnSpPr>
              <a:cxnSpLocks/>
            </p:cNvCxnSpPr>
            <p:nvPr/>
          </p:nvCxnSpPr>
          <p:spPr>
            <a:xfrm>
              <a:off x="8238182" y="3961879"/>
              <a:ext cx="0" cy="1833897"/>
            </a:xfrm>
            <a:prstGeom prst="straightConnector1">
              <a:avLst/>
            </a:prstGeom>
            <a:ln w="28575">
              <a:solidFill>
                <a:srgbClr val="98BA5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A406A4DE-29C6-68D3-26AB-8895758E7EAD}"/>
                </a:ext>
              </a:extLst>
            </p:cNvPr>
            <p:cNvCxnSpPr>
              <a:cxnSpLocks/>
            </p:cNvCxnSpPr>
            <p:nvPr/>
          </p:nvCxnSpPr>
          <p:spPr>
            <a:xfrm>
              <a:off x="5947225" y="1902565"/>
              <a:ext cx="0" cy="210161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92F68B5A-8A60-0CF6-5D60-AE32519E717D}"/>
                </a:ext>
              </a:extLst>
            </p:cNvPr>
            <p:cNvSpPr txBox="1"/>
            <p:nvPr/>
          </p:nvSpPr>
          <p:spPr>
            <a:xfrm rot="16200000">
              <a:off x="1318294" y="3675130"/>
              <a:ext cx="2429062" cy="338554"/>
            </a:xfrm>
            <a:prstGeom prst="rect">
              <a:avLst/>
            </a:prstGeom>
            <a:noFill/>
          </p:spPr>
          <p:txBody>
            <a:bodyPr wrap="square" rtlCol="0">
              <a:spAutoFit/>
            </a:bodyPr>
            <a:lstStyle/>
            <a:p>
              <a:pPr algn="ctr"/>
              <a:r>
                <a:rPr lang="en-GB" sz="1600" b="1" noProof="0" dirty="0">
                  <a:solidFill>
                    <a:srgbClr val="BE4A48"/>
                  </a:solidFill>
                  <a:latin typeface="Arial" panose="020B0604020202020204" pitchFamily="34" charset="0"/>
                  <a:cs typeface="Arial" panose="020B0604020202020204" pitchFamily="34" charset="0"/>
                </a:rPr>
                <a:t>137.9 kWh/pers/d</a:t>
              </a:r>
            </a:p>
          </p:txBody>
        </p:sp>
        <p:sp>
          <p:nvSpPr>
            <p:cNvPr id="22" name="ZoneTexte 21">
              <a:extLst>
                <a:ext uri="{FF2B5EF4-FFF2-40B4-BE49-F238E27FC236}">
                  <a16:creationId xmlns:a16="http://schemas.microsoft.com/office/drawing/2014/main" id="{3123BC0B-12EA-5A93-1AE5-ABB2B084F0AD}"/>
                </a:ext>
              </a:extLst>
            </p:cNvPr>
            <p:cNvSpPr txBox="1"/>
            <p:nvPr/>
          </p:nvSpPr>
          <p:spPr>
            <a:xfrm rot="16200000">
              <a:off x="7474778" y="4737623"/>
              <a:ext cx="1890040" cy="338554"/>
            </a:xfrm>
            <a:prstGeom prst="rect">
              <a:avLst/>
            </a:prstGeom>
            <a:noFill/>
          </p:spPr>
          <p:txBody>
            <a:bodyPr wrap="square" rtlCol="0">
              <a:spAutoFit/>
            </a:bodyPr>
            <a:lstStyle/>
            <a:p>
              <a:pPr algn="ctr"/>
              <a:r>
                <a:rPr lang="en-GB" sz="1600" b="1" noProof="0" dirty="0">
                  <a:solidFill>
                    <a:srgbClr val="98BA56"/>
                  </a:solidFill>
                  <a:latin typeface="Arial" panose="020B0604020202020204" pitchFamily="34" charset="0"/>
                  <a:cs typeface="Arial" panose="020B0604020202020204" pitchFamily="34" charset="0"/>
                </a:rPr>
                <a:t>49.8 kWh/pers/d</a:t>
              </a:r>
            </a:p>
          </p:txBody>
        </p:sp>
        <p:sp>
          <p:nvSpPr>
            <p:cNvPr id="23" name="ZoneTexte 22">
              <a:extLst>
                <a:ext uri="{FF2B5EF4-FFF2-40B4-BE49-F238E27FC236}">
                  <a16:creationId xmlns:a16="http://schemas.microsoft.com/office/drawing/2014/main" id="{BB68F275-E721-0167-AD2A-801E972DA890}"/>
                </a:ext>
              </a:extLst>
            </p:cNvPr>
            <p:cNvSpPr txBox="1"/>
            <p:nvPr/>
          </p:nvSpPr>
          <p:spPr>
            <a:xfrm rot="16200000">
              <a:off x="5168133" y="2721859"/>
              <a:ext cx="1977143" cy="338554"/>
            </a:xfrm>
            <a:prstGeom prst="rect">
              <a:avLst/>
            </a:prstGeom>
            <a:noFill/>
          </p:spPr>
          <p:txBody>
            <a:bodyPr wrap="square" rtlCol="0">
              <a:spAutoFit/>
            </a:bodyPr>
            <a:lstStyle/>
            <a:p>
              <a:pPr algn="ctr"/>
              <a:r>
                <a:rPr lang="en-GB" sz="1600" b="1" noProof="0" dirty="0">
                  <a:latin typeface="Arial" panose="020B0604020202020204" pitchFamily="34" charset="0"/>
                  <a:cs typeface="Arial" panose="020B0604020202020204" pitchFamily="34" charset="0"/>
                </a:rPr>
                <a:t>88.1</a:t>
              </a:r>
              <a:r>
                <a:rPr lang="en-GB" sz="1600" b="1" noProof="0" dirty="0">
                  <a:solidFill>
                    <a:schemeClr val="tx1"/>
                  </a:solidFill>
                  <a:latin typeface="Arial" panose="020B0604020202020204" pitchFamily="34" charset="0"/>
                  <a:cs typeface="Arial" panose="020B0604020202020204" pitchFamily="34" charset="0"/>
                </a:rPr>
                <a:t> kWh/pers/d</a:t>
              </a:r>
            </a:p>
          </p:txBody>
        </p:sp>
        <p:cxnSp>
          <p:nvCxnSpPr>
            <p:cNvPr id="25" name="Connecteur droit 24">
              <a:extLst>
                <a:ext uri="{FF2B5EF4-FFF2-40B4-BE49-F238E27FC236}">
                  <a16:creationId xmlns:a16="http://schemas.microsoft.com/office/drawing/2014/main" id="{04924D73-3352-D16E-ADFB-7AFC1D119BEF}"/>
                </a:ext>
              </a:extLst>
            </p:cNvPr>
            <p:cNvCxnSpPr>
              <a:cxnSpLocks/>
            </p:cNvCxnSpPr>
            <p:nvPr/>
          </p:nvCxnSpPr>
          <p:spPr>
            <a:xfrm>
              <a:off x="5130292" y="1902565"/>
              <a:ext cx="776732" cy="0"/>
            </a:xfrm>
            <a:prstGeom prst="line">
              <a:avLst/>
            </a:prstGeom>
            <a:ln w="28575">
              <a:solidFill>
                <a:srgbClr val="BD4845"/>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B5E93F-E26B-C9B9-15D0-42E729804459}"/>
                </a:ext>
              </a:extLst>
            </p:cNvPr>
            <p:cNvSpPr/>
            <p:nvPr/>
          </p:nvSpPr>
          <p:spPr>
            <a:xfrm>
              <a:off x="2023109" y="1504835"/>
              <a:ext cx="6915151" cy="479995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ZoneTexte 19">
            <a:extLst>
              <a:ext uri="{FF2B5EF4-FFF2-40B4-BE49-F238E27FC236}">
                <a16:creationId xmlns:a16="http://schemas.microsoft.com/office/drawing/2014/main" id="{5BB7B069-E5F3-6F29-DF08-92A3D093FD67}"/>
              </a:ext>
            </a:extLst>
          </p:cNvPr>
          <p:cNvSpPr txBox="1"/>
          <p:nvPr/>
        </p:nvSpPr>
        <p:spPr>
          <a:xfrm>
            <a:off x="560729" y="6388272"/>
            <a:ext cx="9571610" cy="1118255"/>
          </a:xfrm>
          <a:prstGeom prst="rect">
            <a:avLst/>
          </a:prstGeom>
          <a:noFill/>
        </p:spPr>
        <p:txBody>
          <a:bodyPr wrap="square" lIns="91440" tIns="45720" rIns="91440" bIns="45720" anchor="t">
            <a:spAutoFit/>
          </a:bodyPr>
          <a:lstStyle/>
          <a:p>
            <a:pPr algn="just">
              <a:spcAft>
                <a:spcPts val="800"/>
              </a:spcAft>
            </a:pPr>
            <a:r>
              <a:rPr lang="en-GB" sz="2000" noProof="0" dirty="0"/>
              <a:t>The total energy consumption per person per day in Belgium exceeds the potential internal renewable energy production, even under optimistic assumptions.  </a:t>
            </a:r>
          </a:p>
          <a:p>
            <a:pPr algn="just">
              <a:spcAft>
                <a:spcPts val="800"/>
              </a:spcAft>
            </a:pPr>
            <a:r>
              <a:rPr lang="en-GB" sz="2000" noProof="0" dirty="0"/>
              <a:t>What can Belgium do to close the gap?</a:t>
            </a:r>
            <a:endParaRPr lang="en-GB" sz="2000" noProof="0" dirty="0">
              <a:effectLst/>
              <a:latin typeface="+mj-lt"/>
              <a:ea typeface="Aptos" panose="020B0004020202020204" pitchFamily="34" charset="0"/>
              <a:cs typeface="Arial"/>
            </a:endParaRPr>
          </a:p>
        </p:txBody>
      </p:sp>
      <p:sp>
        <p:nvSpPr>
          <p:cNvPr id="24" name="TextBox 19">
            <a:extLst>
              <a:ext uri="{FF2B5EF4-FFF2-40B4-BE49-F238E27FC236}">
                <a16:creationId xmlns:a16="http://schemas.microsoft.com/office/drawing/2014/main" id="{457C92D9-9518-F88E-6572-AC94D189147F}"/>
              </a:ext>
            </a:extLst>
          </p:cNvPr>
          <p:cNvSpPr txBox="1"/>
          <p:nvPr/>
        </p:nvSpPr>
        <p:spPr>
          <a:xfrm>
            <a:off x="560729" y="358228"/>
            <a:ext cx="9353879" cy="461665"/>
          </a:xfrm>
          <a:prstGeom prst="rect">
            <a:avLst/>
          </a:prstGeom>
          <a:noFill/>
        </p:spPr>
        <p:txBody>
          <a:bodyPr wrap="square">
            <a:spAutoFit/>
          </a:bodyPr>
          <a:lstStyle/>
          <a:p>
            <a:pPr marL="12700">
              <a:spcBef>
                <a:spcPts val="130"/>
              </a:spcBef>
            </a:pPr>
            <a:r>
              <a:rPr lang="en-GB" sz="2400" b="1" noProof="0" dirty="0">
                <a:solidFill>
                  <a:schemeClr val="tx1"/>
                </a:solidFill>
              </a:rPr>
              <a:t>Overview of the complete balance sheet</a:t>
            </a:r>
          </a:p>
        </p:txBody>
      </p:sp>
    </p:spTree>
    <p:extLst>
      <p:ext uri="{BB962C8B-B14F-4D97-AF65-F5344CB8AC3E}">
        <p14:creationId xmlns:p14="http://schemas.microsoft.com/office/powerpoint/2010/main" val="352401226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C2239E2A-654E-528F-EA60-E1CE8AC50D98}"/>
              </a:ext>
            </a:extLst>
          </p:cNvPr>
          <p:cNvSpPr txBox="1"/>
          <p:nvPr/>
        </p:nvSpPr>
        <p:spPr>
          <a:xfrm>
            <a:off x="560730" y="2047177"/>
            <a:ext cx="9571609" cy="4555093"/>
          </a:xfrm>
          <a:prstGeom prst="rect">
            <a:avLst/>
          </a:prstGeom>
          <a:noFill/>
        </p:spPr>
        <p:txBody>
          <a:bodyPr wrap="square">
            <a:spAutoFit/>
          </a:bodyPr>
          <a:lstStyle/>
          <a:p>
            <a:pPr algn="just"/>
            <a:r>
              <a:rPr lang="en-GB" sz="2000" noProof="0" dirty="0"/>
              <a:t>Can we meet our needs if everyone contributes a little, such as by unplugging phone chargers when not in use?</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t>Considering that a phone charger consumes 0.1 W in standby (value taken from Chapter 12), with 10 million chargers, this amounts to 1 MW. In kilowatt-hours per person per day, this consumption is equal to:</a:t>
            </a:r>
            <a:endParaRPr lang="en-GB" sz="2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2000" noProof="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noProof="0" dirty="0">
              <a:latin typeface="Arial" panose="020B0604020202020204" pitchFamily="34" charset="0"/>
              <a:cs typeface="Arial" panose="020B0604020202020204" pitchFamily="34" charset="0"/>
            </a:endParaRPr>
          </a:p>
          <a:p>
            <a:pPr algn="just"/>
            <a:r>
              <a:rPr lang="en-GB" sz="2000" noProof="0" dirty="0"/>
              <a:t>It seems that unplugging phone chargers contributes very little to closing the gap. </a:t>
            </a:r>
            <a:r>
              <a:rPr lang="en-GB" sz="2000" b="1" noProof="0" dirty="0">
                <a:latin typeface="Arial"/>
                <a:cs typeface="Arial"/>
              </a:rPr>
              <a:t>Solving our energy crisis will require big changes rather than small ones</a:t>
            </a:r>
            <a:r>
              <a:rPr lang="en-GB" sz="2000" noProof="0" dirty="0">
                <a:latin typeface="Arial"/>
                <a:cs typeface="Arial"/>
              </a:rPr>
              <a:t>.</a:t>
            </a:r>
          </a:p>
          <a:p>
            <a:pPr algn="just"/>
            <a:endParaRPr lang="en-GB" sz="2000" noProof="0" dirty="0">
              <a:latin typeface="Arial"/>
              <a:cs typeface="Arial"/>
            </a:endParaRPr>
          </a:p>
          <a:p>
            <a:pPr algn="just"/>
            <a:r>
              <a:rPr lang="en-GB" sz="2000" noProof="0" dirty="0">
                <a:latin typeface="+mj-lt"/>
              </a:rPr>
              <a:t>Big changes consist of strategies aimed at both reducing energy consumption per person per day and increasing the energy supply.</a:t>
            </a:r>
            <a:endParaRPr lang="en-GB" sz="2000" noProof="0" dirty="0">
              <a:latin typeface="+mj-lt"/>
              <a:cs typeface="Arial"/>
            </a:endParaRPr>
          </a:p>
        </p:txBody>
      </p:sp>
      <p:sp>
        <p:nvSpPr>
          <p:cNvPr id="2" name="Slide Number Placeholder 6">
            <a:extLst>
              <a:ext uri="{FF2B5EF4-FFF2-40B4-BE49-F238E27FC236}">
                <a16:creationId xmlns:a16="http://schemas.microsoft.com/office/drawing/2014/main" id="{A19C8440-D5AE-B20D-D09D-B35ED5895E2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282</a:t>
            </a:fld>
            <a:endParaRPr lang="en-GB" spc="80" noProof="0" dirty="0"/>
          </a:p>
        </p:txBody>
      </p:sp>
      <p:sp>
        <p:nvSpPr>
          <p:cNvPr id="3" name="TextBox 19">
            <a:extLst>
              <a:ext uri="{FF2B5EF4-FFF2-40B4-BE49-F238E27FC236}">
                <a16:creationId xmlns:a16="http://schemas.microsoft.com/office/drawing/2014/main" id="{FE75B90A-09FE-BC98-821A-243F2E617D12}"/>
              </a:ext>
            </a:extLst>
          </p:cNvPr>
          <p:cNvSpPr txBox="1"/>
          <p:nvPr/>
        </p:nvSpPr>
        <p:spPr>
          <a:xfrm>
            <a:off x="560729" y="358228"/>
            <a:ext cx="9353879" cy="461665"/>
          </a:xfrm>
          <a:prstGeom prst="rect">
            <a:avLst/>
          </a:prstGeom>
          <a:noFill/>
        </p:spPr>
        <p:txBody>
          <a:bodyPr wrap="square">
            <a:spAutoFit/>
          </a:bodyPr>
          <a:lstStyle/>
          <a:p>
            <a:pPr algn="just">
              <a:spcAft>
                <a:spcPts val="800"/>
              </a:spcAft>
            </a:pPr>
            <a:r>
              <a:rPr lang="en-GB" sz="2400" b="1" noProof="0" dirty="0"/>
              <a:t>What can Belgium do to close the gap?</a:t>
            </a:r>
            <a:endParaRPr lang="en-GB" sz="2400" b="1" noProof="0" dirty="0">
              <a:effectLst/>
              <a:latin typeface="+mj-lt"/>
              <a:ea typeface="Aptos" panose="020B0004020202020204" pitchFamily="34" charset="0"/>
              <a:cs typeface="Aria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8E25743C-2016-A4B9-8022-CA9167C3D5FC}"/>
                  </a:ext>
                </a:extLst>
              </p:cNvPr>
              <p:cNvSpPr txBox="1"/>
              <p:nvPr/>
            </p:nvSpPr>
            <p:spPr>
              <a:xfrm>
                <a:off x="560729" y="4069614"/>
                <a:ext cx="534817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a:latin typeface="Arial" panose="020B0604020202020204" pitchFamily="34" charset="0"/>
                              <a:ea typeface="Cambria Math" panose="02040503050406030204" pitchFamily="18" charset="0"/>
                              <a:cs typeface="Arial" panose="020B0604020202020204" pitchFamily="34" charset="0"/>
                            </a:rPr>
                            <m:t> 10</m:t>
                          </m:r>
                          <m:r>
                            <m:rPr>
                              <m:nor/>
                            </m:rPr>
                            <a:rPr lang="en-GB" sz="2000" baseline="30000">
                              <a:latin typeface="Arial" panose="020B0604020202020204" pitchFamily="34" charset="0"/>
                              <a:ea typeface="Cambria Math" panose="02040503050406030204" pitchFamily="18" charset="0"/>
                              <a:cs typeface="Arial" panose="020B0604020202020204" pitchFamily="34" charset="0"/>
                            </a:rPr>
                            <m:t>6</m:t>
                          </m:r>
                          <m:r>
                            <m:rPr>
                              <m:nor/>
                            </m:rPr>
                            <a:rPr lang="fr-BE" sz="2000" b="0" i="0" baseline="3000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num>
                        <m:den>
                          <m:r>
                            <m:rPr>
                              <m:nor/>
                            </m:rPr>
                            <a:rPr lang="en-GB" sz="2000" b="0" i="0" noProof="0" smtClean="0">
                              <a:latin typeface="Arial" panose="020B0604020202020204" pitchFamily="34" charset="0"/>
                              <a:cs typeface="Arial" panose="020B0604020202020204" pitchFamily="34" charset="0"/>
                            </a:rPr>
                            <m:t>1,000 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11.7</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m:t>
                          </m:r>
                          <m:r>
                            <m:rPr>
                              <m:nor/>
                            </m:rPr>
                            <a:rPr lang="fr-BE" sz="2000" b="0" i="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30000" smtClean="0">
                              <a:latin typeface="Arial" panose="020B0604020202020204" pitchFamily="34" charset="0"/>
                              <a:ea typeface="Cambria Math" panose="02040503050406030204" pitchFamily="18" charset="0"/>
                              <a:cs typeface="Arial" panose="020B0604020202020204" pitchFamily="34" charset="0"/>
                            </a:rPr>
                            <m:t>6</m:t>
                          </m:r>
                        </m:den>
                      </m:f>
                      <m:r>
                        <m:rPr>
                          <m:nor/>
                        </m:rPr>
                        <a:rPr lang="en-GB" sz="2000" b="0" i="0" baseline="3000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 0.002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d</m:t>
                      </m:r>
                      <m:r>
                        <m:rPr>
                          <m:nor/>
                        </m:rPr>
                        <a:rPr lang="en-GB" sz="200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8E25743C-2016-A4B9-8022-CA9167C3D5FC}"/>
                  </a:ext>
                </a:extLst>
              </p:cNvPr>
              <p:cNvSpPr txBox="1">
                <a:spLocks noRot="1" noChangeAspect="1" noMove="1" noResize="1" noEditPoints="1" noAdjustHandles="1" noChangeArrowheads="1" noChangeShapeType="1" noTextEdit="1"/>
              </p:cNvSpPr>
              <p:nvPr/>
            </p:nvSpPr>
            <p:spPr>
              <a:xfrm>
                <a:off x="560729" y="4069614"/>
                <a:ext cx="5348176" cy="716286"/>
              </a:xfrm>
              <a:prstGeom prst="rect">
                <a:avLst/>
              </a:prstGeom>
              <a:blipFill>
                <a:blip r:embed="rId3"/>
                <a:stretch>
                  <a:fillRect/>
                </a:stretch>
              </a:blipFill>
            </p:spPr>
            <p:txBody>
              <a:bodyPr/>
              <a:lstStyle/>
              <a:p>
                <a:r>
                  <a:rPr lang="en-GB">
                    <a:noFill/>
                  </a:rPr>
                  <a:t> </a:t>
                </a:r>
              </a:p>
            </p:txBody>
          </p:sp>
        </mc:Fallback>
      </mc:AlternateContent>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7C9AD4-A198-5C3C-46B0-E2D2B9FB597B}"/>
              </a:ext>
            </a:extLst>
          </p:cNvPr>
          <p:cNvSpPr txBox="1"/>
          <p:nvPr/>
        </p:nvSpPr>
        <p:spPr>
          <a:xfrm>
            <a:off x="589585" y="1937037"/>
            <a:ext cx="9542754" cy="4555093"/>
          </a:xfrm>
          <a:prstGeom prst="rect">
            <a:avLst/>
          </a:prstGeom>
          <a:noFill/>
        </p:spPr>
        <p:txBody>
          <a:bodyPr wrap="square" lIns="91440" tIns="45720" rIns="91440" bIns="45720" anchor="t">
            <a:spAutoFit/>
          </a:bodyPr>
          <a:lstStyle/>
          <a:p>
            <a:pPr algn="just"/>
            <a:r>
              <a:rPr lang="en-GB" sz="2000" noProof="0" dirty="0">
                <a:latin typeface="+mj-lt"/>
              </a:rPr>
              <a:t>Large reductions in demand could be achieved in three ways:</a:t>
            </a:r>
            <a:endParaRPr lang="en-GB" sz="2000" noProof="0" dirty="0">
              <a:latin typeface="+mj-lt"/>
              <a:cs typeface="Arial"/>
            </a:endParaRPr>
          </a:p>
          <a:p>
            <a:pPr algn="just"/>
            <a:endParaRPr lang="en-GB" sz="1000" noProof="0" dirty="0">
              <a:latin typeface="+mj-lt"/>
            </a:endParaRPr>
          </a:p>
          <a:p>
            <a:pPr marL="514350" indent="-514350" algn="just">
              <a:buAutoNum type="romanLcParenBoth"/>
            </a:pPr>
            <a:r>
              <a:rPr lang="en-GB" sz="2000" noProof="0" dirty="0">
                <a:latin typeface="+mj-lt"/>
              </a:rPr>
              <a:t>Reducing our population;</a:t>
            </a:r>
            <a:endParaRPr lang="en-GB" sz="2000" noProof="0" dirty="0">
              <a:latin typeface="+mj-lt"/>
              <a:cs typeface="Arial"/>
            </a:endParaRPr>
          </a:p>
          <a:p>
            <a:pPr marL="514350" indent="-514350" algn="just">
              <a:buAutoNum type="romanLcParenBoth"/>
            </a:pPr>
            <a:endParaRPr lang="en-GB" sz="1000" noProof="0" dirty="0">
              <a:latin typeface="+mj-lt"/>
            </a:endParaRPr>
          </a:p>
          <a:p>
            <a:pPr marL="514350" indent="-514350" algn="just">
              <a:buAutoNum type="romanLcParenBoth"/>
            </a:pPr>
            <a:r>
              <a:rPr lang="en-GB" sz="2000" noProof="0" dirty="0">
                <a:latin typeface="+mj-lt"/>
              </a:rPr>
              <a:t>Changing our lifestyle;</a:t>
            </a:r>
            <a:endParaRPr lang="en-GB" sz="2000" noProof="0" dirty="0">
              <a:latin typeface="+mj-lt"/>
              <a:cs typeface="Arial"/>
            </a:endParaRPr>
          </a:p>
          <a:p>
            <a:pPr marL="514350" indent="-514350" algn="just">
              <a:buAutoNum type="romanLcParenBoth"/>
            </a:pPr>
            <a:endParaRPr lang="en-GB" sz="1000" noProof="0" dirty="0">
              <a:latin typeface="+mj-lt"/>
            </a:endParaRPr>
          </a:p>
          <a:p>
            <a:pPr marL="514350" indent="-514350" algn="just">
              <a:buAutoNum type="romanLcParenBoth"/>
            </a:pPr>
            <a:r>
              <a:rPr lang="en-GB" sz="2000" noProof="0" dirty="0">
                <a:latin typeface="+mj-lt"/>
              </a:rPr>
              <a:t>Maintaining our lifestyle through efficiency and technology.</a:t>
            </a:r>
            <a:endParaRPr lang="en-GB" sz="2000" noProof="0" dirty="0">
              <a:latin typeface="+mj-lt"/>
              <a:cs typeface="Arial"/>
            </a:endParaRPr>
          </a:p>
          <a:p>
            <a:pPr algn="just"/>
            <a:endParaRPr lang="en-GB" sz="2000" noProof="0" dirty="0"/>
          </a:p>
          <a:p>
            <a:pPr algn="just"/>
            <a:r>
              <a:rPr lang="en-GB" sz="2000" noProof="0" dirty="0"/>
              <a:t>In this course on sustainable development taught for engineers, we will naturally prioritise the third approach. We will discuss how to </a:t>
            </a:r>
            <a:r>
              <a:rPr lang="en-GB" sz="2000" b="1" noProof="0" dirty="0"/>
              <a:t>reduce energy consumption and decarbonise two major loads</a:t>
            </a:r>
            <a:r>
              <a:rPr lang="en-GB" sz="2000" noProof="0" dirty="0"/>
              <a:t> from the balance sheet: transport                             (Chapter 19) and heating (Chapter 20).</a:t>
            </a:r>
            <a:endParaRPr lang="en-GB" sz="2000" noProof="0" dirty="0">
              <a:cs typeface="Arial"/>
            </a:endParaRPr>
          </a:p>
          <a:p>
            <a:pPr algn="just"/>
            <a:endParaRPr lang="en-GB" sz="2000" noProof="0" dirty="0"/>
          </a:p>
          <a:p>
            <a:pPr algn="just"/>
            <a:r>
              <a:rPr lang="en-GB" sz="2000" noProof="0" dirty="0"/>
              <a:t>We focus on these two sectors because they occupy a significant share of the balance sheet, and solutions, some already under study or directly implemented, are available.</a:t>
            </a:r>
            <a:endParaRPr lang="en-GB" sz="2000" noProof="0" dirty="0">
              <a:cs typeface="Arial"/>
            </a:endParaRPr>
          </a:p>
        </p:txBody>
      </p:sp>
      <p:sp>
        <p:nvSpPr>
          <p:cNvPr id="7" name="ZoneTexte 6">
            <a:extLst>
              <a:ext uri="{FF2B5EF4-FFF2-40B4-BE49-F238E27FC236}">
                <a16:creationId xmlns:a16="http://schemas.microsoft.com/office/drawing/2014/main" id="{11EAEECC-9FD8-69C0-F984-F5AFE38A733E}"/>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Strategies for </a:t>
            </a:r>
            <a:r>
              <a:rPr lang="en-GB" sz="2400" b="1" noProof="0" dirty="0">
                <a:solidFill>
                  <a:srgbClr val="0D0D0D"/>
                </a:solidFill>
                <a:latin typeface="Arial" panose="020B0604020202020204" pitchFamily="34" charset="0"/>
                <a:cs typeface="Arial" panose="020B0604020202020204" pitchFamily="34" charset="0"/>
              </a:rPr>
              <a:t>e</a:t>
            </a:r>
            <a:r>
              <a:rPr lang="en-GB" sz="2400" b="1" i="0" noProof="0" dirty="0">
                <a:solidFill>
                  <a:srgbClr val="0D0D0D"/>
                </a:solidFill>
                <a:effectLst/>
                <a:latin typeface="Arial" panose="020B0604020202020204" pitchFamily="34" charset="0"/>
                <a:cs typeface="Arial" panose="020B0604020202020204" pitchFamily="34" charset="0"/>
              </a:rPr>
              <a:t>nergy </a:t>
            </a:r>
            <a:r>
              <a:rPr lang="en-GB" sz="2400" b="1" noProof="0" dirty="0">
                <a:solidFill>
                  <a:srgbClr val="0D0D0D"/>
                </a:solidFill>
                <a:latin typeface="Arial" panose="020B0604020202020204" pitchFamily="34" charset="0"/>
                <a:cs typeface="Arial" panose="020B0604020202020204" pitchFamily="34" charset="0"/>
              </a:rPr>
              <a:t>d</a:t>
            </a:r>
            <a:r>
              <a:rPr lang="en-GB" sz="2400" b="1" i="0" noProof="0" dirty="0">
                <a:solidFill>
                  <a:srgbClr val="0D0D0D"/>
                </a:solidFill>
                <a:effectLst/>
                <a:latin typeface="Arial" panose="020B0604020202020204" pitchFamily="34" charset="0"/>
                <a:cs typeface="Arial" panose="020B0604020202020204" pitchFamily="34" charset="0"/>
              </a:rPr>
              <a:t>emand reduction</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4B2BAD6F-3B92-8D23-C762-FF8991B2FCBA}"/>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283</a:t>
            </a:fld>
            <a:endParaRPr lang="en-GB" spc="80" noProof="0"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ABDE26C-72B1-417D-C6E3-C879CB0F477A}"/>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Strategies for </a:t>
            </a:r>
            <a:r>
              <a:rPr lang="en-GB" sz="2400" b="1" noProof="0" dirty="0">
                <a:solidFill>
                  <a:srgbClr val="0D0D0D"/>
                </a:solidFill>
                <a:latin typeface="Arial" panose="020B0604020202020204" pitchFamily="34" charset="0"/>
                <a:cs typeface="Arial" panose="020B0604020202020204" pitchFamily="34" charset="0"/>
              </a:rPr>
              <a:t>e</a:t>
            </a:r>
            <a:r>
              <a:rPr lang="en-GB" sz="2400" b="1" i="0" noProof="0" dirty="0">
                <a:solidFill>
                  <a:srgbClr val="0D0D0D"/>
                </a:solidFill>
                <a:effectLst/>
                <a:latin typeface="Arial" panose="020B0604020202020204" pitchFamily="34" charset="0"/>
                <a:cs typeface="Arial" panose="020B0604020202020204" pitchFamily="34" charset="0"/>
              </a:rPr>
              <a:t>nergy </a:t>
            </a:r>
            <a:r>
              <a:rPr lang="en-GB" sz="2400" b="1" noProof="0" dirty="0">
                <a:solidFill>
                  <a:srgbClr val="0D0D0D"/>
                </a:solidFill>
                <a:latin typeface="Arial" panose="020B0604020202020204" pitchFamily="34" charset="0"/>
                <a:cs typeface="Arial" panose="020B0604020202020204" pitchFamily="34" charset="0"/>
              </a:rPr>
              <a:t>s</a:t>
            </a:r>
            <a:r>
              <a:rPr lang="en-GB" sz="2400" b="1" i="0" noProof="0" dirty="0">
                <a:solidFill>
                  <a:srgbClr val="0D0D0D"/>
                </a:solidFill>
                <a:effectLst/>
                <a:latin typeface="Arial" panose="020B0604020202020204" pitchFamily="34" charset="0"/>
                <a:cs typeface="Arial" panose="020B0604020202020204" pitchFamily="34" charset="0"/>
              </a:rPr>
              <a:t>upply increase</a:t>
            </a:r>
            <a:endParaRPr lang="en-GB" sz="2400" b="1" noProof="0"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1E7BEE5B-4E76-E585-42F2-F6AC92D96179}"/>
              </a:ext>
            </a:extLst>
          </p:cNvPr>
          <p:cNvSpPr txBox="1"/>
          <p:nvPr/>
        </p:nvSpPr>
        <p:spPr>
          <a:xfrm>
            <a:off x="589585" y="2165628"/>
            <a:ext cx="9542754" cy="4093428"/>
          </a:xfrm>
          <a:prstGeom prst="rect">
            <a:avLst/>
          </a:prstGeom>
          <a:noFill/>
        </p:spPr>
        <p:txBody>
          <a:bodyPr wrap="square" lIns="91440" tIns="45720" rIns="91440" bIns="45720" anchor="t">
            <a:spAutoFit/>
          </a:bodyPr>
          <a:lstStyle/>
          <a:p>
            <a:pPr algn="just"/>
            <a:r>
              <a:rPr lang="en-GB" sz="2000" noProof="0" dirty="0"/>
              <a:t>Before discussing strategies to increase the energy supply in our balance sheet</a:t>
            </a:r>
            <a:r>
              <a:rPr lang="en-GB" sz="2000" dirty="0"/>
              <a:t>, in Chapter 21 we </a:t>
            </a:r>
            <a:r>
              <a:rPr lang="en-GB" sz="2000" noProof="0" dirty="0"/>
              <a:t>will first examine how to ensure that the power generated by internal renewable sources matches the power consumed at any given time. This involves being able to manage the </a:t>
            </a:r>
            <a:r>
              <a:rPr lang="en-GB" sz="2000" b="1" noProof="0" dirty="0"/>
              <a:t>fluctuations of supply and demand</a:t>
            </a:r>
            <a:r>
              <a:rPr lang="en-GB" sz="2000" noProof="0" dirty="0"/>
              <a:t>.</a:t>
            </a:r>
          </a:p>
          <a:p>
            <a:pPr algn="just"/>
            <a:endParaRPr lang="en-GB" sz="2000" noProof="0" dirty="0"/>
          </a:p>
          <a:p>
            <a:pPr algn="just"/>
            <a:r>
              <a:rPr lang="en-GB" sz="2000" noProof="0" dirty="0"/>
              <a:t>Next, we will explore the possibility of importing renewable energy from remote sources by studying </a:t>
            </a:r>
            <a:r>
              <a:rPr lang="en-GB" sz="2000" b="1" noProof="0" dirty="0"/>
              <a:t>Remote Renewable Energy Hubs (RREH) </a:t>
            </a:r>
            <a:r>
              <a:rPr lang="en-GB" sz="2000" noProof="0" dirty="0"/>
              <a:t>in Chapter 22.</a:t>
            </a:r>
            <a:endParaRPr lang="en-GB" sz="2000" noProof="0" dirty="0">
              <a:cs typeface="Arial"/>
            </a:endParaRPr>
          </a:p>
          <a:p>
            <a:pPr algn="just"/>
            <a:endParaRPr lang="en-GB" sz="2000" noProof="0" dirty="0"/>
          </a:p>
          <a:p>
            <a:pPr algn="just"/>
            <a:r>
              <a:rPr lang="en-GB" sz="2000" noProof="0" dirty="0"/>
              <a:t>Finally</a:t>
            </a:r>
            <a:r>
              <a:rPr lang="en-GB" sz="2000" dirty="0"/>
              <a:t>, in Chapter 23 we </a:t>
            </a:r>
            <a:r>
              <a:rPr lang="en-GB" sz="2000" noProof="0" dirty="0"/>
              <a:t>will consider an energy source that we have not yet discussed: </a:t>
            </a:r>
            <a:r>
              <a:rPr lang="en-GB" sz="2000" b="1" noProof="0" dirty="0"/>
              <a:t>nuclear power</a:t>
            </a:r>
            <a:r>
              <a:rPr lang="en-GB" sz="2000" noProof="0" dirty="0"/>
              <a:t>. In particular, we will examine whether it would be possible to meet all of humanity’s final energy consumption using fission nuclear power alone—or perhaps also nuclear fusion in the future—and the challenges associated to it. </a:t>
            </a:r>
            <a:endParaRPr lang="en-GB" sz="2000" noProof="0" dirty="0">
              <a:cs typeface="Arial"/>
            </a:endParaRPr>
          </a:p>
        </p:txBody>
      </p:sp>
      <p:sp>
        <p:nvSpPr>
          <p:cNvPr id="17" name="Slide Number Placeholder 6">
            <a:extLst>
              <a:ext uri="{FF2B5EF4-FFF2-40B4-BE49-F238E27FC236}">
                <a16:creationId xmlns:a16="http://schemas.microsoft.com/office/drawing/2014/main" id="{9D1C0E9F-45A0-94D0-4868-F8E100034EB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284</a:t>
            </a:fld>
            <a:endParaRPr lang="en-GB" spc="80" noProof="0" dirty="0"/>
          </a:p>
        </p:txBody>
      </p:sp>
    </p:spTree>
    <p:extLst>
      <p:ext uri="{BB962C8B-B14F-4D97-AF65-F5344CB8AC3E}">
        <p14:creationId xmlns:p14="http://schemas.microsoft.com/office/powerpoint/2010/main" val="149963539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5E72-F542-8016-CDBC-D7EE2D579249}"/>
            </a:ext>
          </a:extLst>
        </p:cNvPr>
        <p:cNvGrpSpPr/>
        <p:nvPr/>
      </p:nvGrpSpPr>
      <p:grpSpPr>
        <a:xfrm>
          <a:off x="0" y="0"/>
          <a:ext cx="0" cy="0"/>
          <a:chOff x="0" y="0"/>
          <a:chExt cx="0" cy="0"/>
        </a:xfrm>
      </p:grpSpPr>
      <p:pic>
        <p:nvPicPr>
          <p:cNvPr id="17410" name="Picture 2" descr="Electric Vehicle Power Electronics | Automotive IQ">
            <a:extLst>
              <a:ext uri="{FF2B5EF4-FFF2-40B4-BE49-F238E27FC236}">
                <a16:creationId xmlns:a16="http://schemas.microsoft.com/office/drawing/2014/main" id="{0A303C74-9D16-6AB2-026E-C3BF0A4EC5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9"/>
          <a:stretch/>
        </p:blipFill>
        <p:spPr bwMode="auto">
          <a:xfrm>
            <a:off x="3079708" y="4288138"/>
            <a:ext cx="4533968" cy="305322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D0EB7178-C157-2732-8AFA-A93A45E3D9B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EF61EBD9-4D7B-6505-639D-E67A9D6A1D62}"/>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423D5227-3B7D-7786-E23B-42349284D7CB}"/>
              </a:ext>
            </a:extLst>
          </p:cNvPr>
          <p:cNvSpPr txBox="1"/>
          <p:nvPr/>
        </p:nvSpPr>
        <p:spPr>
          <a:xfrm>
            <a:off x="1330557" y="3042331"/>
            <a:ext cx="8032275" cy="95414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19 – </a:t>
            </a:r>
            <a:r>
              <a:rPr lang="en-GB" sz="2800" b="1" noProof="0" dirty="0"/>
              <a:t>Reducing energy consumption and decarbonising the transport sector</a:t>
            </a:r>
            <a:r>
              <a:rPr lang="en-GB" sz="2800" b="1" noProof="0" dirty="0">
                <a:solidFill>
                  <a:srgbClr val="333333"/>
                </a:solidFill>
                <a:latin typeface="Arial"/>
                <a:cs typeface="Arial"/>
              </a:rPr>
              <a:t> </a:t>
            </a:r>
          </a:p>
        </p:txBody>
      </p:sp>
      <p:sp>
        <p:nvSpPr>
          <p:cNvPr id="8" name="Rectangle 7">
            <a:extLst>
              <a:ext uri="{FF2B5EF4-FFF2-40B4-BE49-F238E27FC236}">
                <a16:creationId xmlns:a16="http://schemas.microsoft.com/office/drawing/2014/main" id="{E023637E-2CF0-EAF8-604C-CCC3A9EF0B8F}"/>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2A6DF892-2AD5-CBF0-209A-CE5C9BE8DC13}"/>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Rectangle 4">
            <a:extLst>
              <a:ext uri="{FF2B5EF4-FFF2-40B4-BE49-F238E27FC236}">
                <a16:creationId xmlns:a16="http://schemas.microsoft.com/office/drawing/2014/main" id="{B0FEF047-5ED2-65D4-BFAD-4779D9695CED}"/>
              </a:ext>
            </a:extLst>
          </p:cNvPr>
          <p:cNvSpPr/>
          <p:nvPr/>
        </p:nvSpPr>
        <p:spPr>
          <a:xfrm>
            <a:off x="3079710" y="4288138"/>
            <a:ext cx="4533968" cy="30532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TextBox 4">
            <a:extLst>
              <a:ext uri="{FF2B5EF4-FFF2-40B4-BE49-F238E27FC236}">
                <a16:creationId xmlns:a16="http://schemas.microsoft.com/office/drawing/2014/main" id="{6578A522-1DCD-B68A-0950-A9858C57F310}"/>
              </a:ext>
            </a:extLst>
          </p:cNvPr>
          <p:cNvSpPr txBox="1"/>
          <p:nvPr/>
        </p:nvSpPr>
        <p:spPr>
          <a:xfrm>
            <a:off x="3079710" y="7354882"/>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generated with Canva.</a:t>
            </a:r>
          </a:p>
        </p:txBody>
      </p:sp>
    </p:spTree>
    <p:extLst>
      <p:ext uri="{BB962C8B-B14F-4D97-AF65-F5344CB8AC3E}">
        <p14:creationId xmlns:p14="http://schemas.microsoft.com/office/powerpoint/2010/main" val="36726427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83DFF7D-6CA3-B045-695B-4094DB6F0724}"/>
              </a:ext>
            </a:extLst>
          </p:cNvPr>
          <p:cNvSpPr txBox="1"/>
          <p:nvPr/>
        </p:nvSpPr>
        <p:spPr>
          <a:xfrm>
            <a:off x="560729" y="2283040"/>
            <a:ext cx="9481515" cy="4093428"/>
          </a:xfrm>
          <a:prstGeom prst="rect">
            <a:avLst/>
          </a:prstGeom>
          <a:noFill/>
        </p:spPr>
        <p:txBody>
          <a:bodyPr wrap="square">
            <a:spAutoFit/>
          </a:bodyPr>
          <a:lstStyle/>
          <a:p>
            <a:pPr algn="just"/>
            <a:r>
              <a:rPr lang="en-GB" sz="2000" noProof="0" dirty="0"/>
              <a:t>There are two categories of transport: passenger transport and freight transport. </a:t>
            </a:r>
          </a:p>
          <a:p>
            <a:pPr algn="just"/>
            <a:endParaRPr lang="en-GB" sz="2000" noProof="0" dirty="0"/>
          </a:p>
          <a:p>
            <a:pPr marL="514350" indent="-514350" algn="just">
              <a:buAutoNum type="romanLcParenBoth"/>
            </a:pPr>
            <a:r>
              <a:rPr lang="en-GB" sz="2000" noProof="0" dirty="0"/>
              <a:t>Passenger transport is measured in </a:t>
            </a:r>
            <a:r>
              <a:rPr lang="en-GB" sz="2000" b="1" noProof="0" dirty="0"/>
              <a:t>passenger-kilometers (p-km)</a:t>
            </a:r>
            <a:r>
              <a:rPr lang="en-GB" sz="2000" noProof="0" dirty="0"/>
              <a:t>.</a:t>
            </a:r>
            <a:r>
              <a:rPr lang="en-GB" sz="2000" b="1" noProof="0" dirty="0"/>
              <a:t> </a:t>
            </a:r>
            <a:r>
              <a:rPr lang="en-GB" sz="2000" noProof="0" dirty="0"/>
              <a:t>For example, if a car travels 100 km with one occupant, it covers 100 p-km. If the same car travels 100 km with four passengers, it covers 400 p-km.</a:t>
            </a:r>
          </a:p>
          <a:p>
            <a:pPr marL="514350" indent="-514350" algn="just">
              <a:buAutoNum type="romanLcParenBoth"/>
            </a:pPr>
            <a:endParaRPr lang="en-GB" sz="2000" noProof="0" dirty="0"/>
          </a:p>
          <a:p>
            <a:pPr marL="514350" indent="-514350" algn="just">
              <a:buAutoNum type="romanLcParenBoth"/>
            </a:pPr>
            <a:r>
              <a:rPr lang="en-GB" sz="2000" noProof="0" dirty="0"/>
              <a:t>Freight transport, on the other hand, is measured in </a:t>
            </a:r>
            <a:r>
              <a:rPr lang="en-GB" sz="2000" b="1" noProof="0" dirty="0"/>
              <a:t>ton-kilometers (t-km)</a:t>
            </a:r>
            <a:r>
              <a:rPr lang="en-GB" sz="2000" noProof="0" dirty="0"/>
              <a:t>. For instance, if a truck transports 5 tons of cargo over 100 km, it covers               500 t-km.</a:t>
            </a:r>
          </a:p>
          <a:p>
            <a:pPr algn="just"/>
            <a:endParaRPr lang="en-GB" sz="2000" noProof="0" dirty="0"/>
          </a:p>
          <a:p>
            <a:pPr algn="just"/>
            <a:r>
              <a:rPr lang="en-GB" sz="2000" noProof="0" dirty="0"/>
              <a:t>Energy consumption for passenger transport is typically measured in kilowatt-hours per 100 passenger-kilometers (kWh/100p-km), while for freight transport, it is measured in kilowatt-hours per ton-kilometer (kWh/t-km).</a:t>
            </a:r>
          </a:p>
        </p:txBody>
      </p:sp>
      <p:sp>
        <p:nvSpPr>
          <p:cNvPr id="2" name="Slide Number Placeholder 6">
            <a:extLst>
              <a:ext uri="{FF2B5EF4-FFF2-40B4-BE49-F238E27FC236}">
                <a16:creationId xmlns:a16="http://schemas.microsoft.com/office/drawing/2014/main" id="{1A781BBD-FB50-965D-A0EC-058B6982E669}"/>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286</a:t>
            </a:fld>
            <a:endParaRPr lang="en-GB" spc="80" noProof="0" dirty="0"/>
          </a:p>
        </p:txBody>
      </p:sp>
      <p:sp>
        <p:nvSpPr>
          <p:cNvPr id="4" name="TextBox 19">
            <a:extLst>
              <a:ext uri="{FF2B5EF4-FFF2-40B4-BE49-F238E27FC236}">
                <a16:creationId xmlns:a16="http://schemas.microsoft.com/office/drawing/2014/main" id="{A4A0BA53-C880-C0D9-C90C-180E7D6D091A}"/>
              </a:ext>
            </a:extLst>
          </p:cNvPr>
          <p:cNvSpPr txBox="1"/>
          <p:nvPr/>
        </p:nvSpPr>
        <p:spPr>
          <a:xfrm>
            <a:off x="560729" y="358228"/>
            <a:ext cx="9353879"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Reminder of transportation metrics</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ZoneTexte 37">
            <a:extLst>
              <a:ext uri="{FF2B5EF4-FFF2-40B4-BE49-F238E27FC236}">
                <a16:creationId xmlns:a16="http://schemas.microsoft.com/office/drawing/2014/main" id="{1181866F-C638-C8A5-42F1-1E27251DA924}"/>
              </a:ext>
            </a:extLst>
          </p:cNvPr>
          <p:cNvSpPr txBox="1"/>
          <p:nvPr/>
        </p:nvSpPr>
        <p:spPr>
          <a:xfrm>
            <a:off x="560729" y="2169252"/>
            <a:ext cx="9542754" cy="4093428"/>
          </a:xfrm>
          <a:prstGeom prst="rect">
            <a:avLst/>
          </a:prstGeom>
          <a:noFill/>
        </p:spPr>
        <p:txBody>
          <a:bodyPr wrap="square">
            <a:spAutoFit/>
          </a:bodyPr>
          <a:lstStyle/>
          <a:p>
            <a:pPr algn="just"/>
            <a:r>
              <a:rPr lang="en-GB" sz="2000" noProof="0" dirty="0"/>
              <a:t>In Chapter 04 (Cars), we calculated an energy consumption of 30 kWh/pers/d for cars, with a daily travel distance of 50 km. Considering a car with one occupant, this translates to 60 kWh/100p-km.</a:t>
            </a:r>
          </a:p>
          <a:p>
            <a:pPr algn="just"/>
            <a:endParaRPr lang="en-GB" sz="2000" noProof="0" dirty="0"/>
          </a:p>
          <a:p>
            <a:pPr algn="just"/>
            <a:r>
              <a:rPr lang="en-GB" sz="2000" noProof="0" dirty="0"/>
              <a:t>In Chapter 06 (Planes), we found that the typical energytrains consumption per unit weight per unit of distance for planes is approximately 0.4 kWh/t-km. For helium-filled balloons, the energy consumption per unit weight per unit of distance is around 0.04 kWh/t-km, which is similar to the value observed for trains                           (0.08 kWh/t-km).</a:t>
            </a:r>
          </a:p>
          <a:p>
            <a:pPr algn="just"/>
            <a:endParaRPr lang="en-GB" sz="2000" noProof="0" dirty="0"/>
          </a:p>
          <a:p>
            <a:pPr algn="just"/>
            <a:r>
              <a:rPr lang="en-GB" sz="2000" noProof="0" dirty="0"/>
              <a:t>In Chapter 16 (Stuff), it was shown that the energy consumption per unit weight per unit of distance for road transportation and container ships is around 1 kWh/t-km and 0.015 kWh/t-km, respectively.</a:t>
            </a:r>
          </a:p>
        </p:txBody>
      </p:sp>
      <p:sp>
        <p:nvSpPr>
          <p:cNvPr id="2" name="Slide Number Placeholder 6">
            <a:extLst>
              <a:ext uri="{FF2B5EF4-FFF2-40B4-BE49-F238E27FC236}">
                <a16:creationId xmlns:a16="http://schemas.microsoft.com/office/drawing/2014/main" id="{81147603-D337-C5A9-163F-3509226E6E5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287</a:t>
            </a:fld>
            <a:endParaRPr lang="en-GB" spc="80" noProof="0" dirty="0"/>
          </a:p>
        </p:txBody>
      </p:sp>
      <p:sp>
        <p:nvSpPr>
          <p:cNvPr id="3" name="TextBox 19">
            <a:extLst>
              <a:ext uri="{FF2B5EF4-FFF2-40B4-BE49-F238E27FC236}">
                <a16:creationId xmlns:a16="http://schemas.microsoft.com/office/drawing/2014/main" id="{53CD7B81-E321-0BF4-F61E-4D818C74F33D}"/>
              </a:ext>
            </a:extLst>
          </p:cNvPr>
          <p:cNvSpPr txBox="1"/>
          <p:nvPr/>
        </p:nvSpPr>
        <p:spPr>
          <a:xfrm>
            <a:off x="560729" y="358228"/>
            <a:ext cx="9353879"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Some values already mentioned in class</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4CE8F6C-EBEA-DD0F-0E8D-4CC3D537B35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288</a:t>
            </a:fld>
            <a:endParaRPr lang="en-GB" spc="80" noProof="0" dirty="0"/>
          </a:p>
        </p:txBody>
      </p:sp>
      <p:sp>
        <p:nvSpPr>
          <p:cNvPr id="3" name="TextBox 19">
            <a:extLst>
              <a:ext uri="{FF2B5EF4-FFF2-40B4-BE49-F238E27FC236}">
                <a16:creationId xmlns:a16="http://schemas.microsoft.com/office/drawing/2014/main" id="{B720E19C-81FE-B5FF-55E2-904DD993F5DB}"/>
              </a:ext>
            </a:extLst>
          </p:cNvPr>
          <p:cNvSpPr txBox="1"/>
          <p:nvPr/>
        </p:nvSpPr>
        <p:spPr>
          <a:xfrm>
            <a:off x="560729" y="358228"/>
            <a:ext cx="9571610" cy="830997"/>
          </a:xfrm>
          <a:prstGeom prst="rect">
            <a:avLst/>
          </a:prstGeom>
          <a:noFill/>
        </p:spPr>
        <p:txBody>
          <a:bodyPr wrap="square">
            <a:spAutoFit/>
          </a:bodyPr>
          <a:lstStyle/>
          <a:p>
            <a:pPr algn="just"/>
            <a:r>
              <a:rPr lang="en-GB" sz="2400" b="1" i="0" noProof="0" dirty="0">
                <a:solidFill>
                  <a:srgbClr val="0D0D0D"/>
                </a:solidFill>
                <a:effectLst/>
                <a:latin typeface="Arial" panose="020B0604020202020204" pitchFamily="34" charset="0"/>
                <a:cs typeface="Arial" panose="020B0604020202020204" pitchFamily="34" charset="0"/>
              </a:rPr>
              <a:t>Energy allocation in surface transport and key concepts for reducing consumption</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8019EB5-DD32-56D9-71D7-CE60B1186D9C}"/>
              </a:ext>
            </a:extLst>
          </p:cNvPr>
          <p:cNvSpPr txBox="1"/>
          <p:nvPr/>
        </p:nvSpPr>
        <p:spPr>
          <a:xfrm>
            <a:off x="560729" y="1448163"/>
            <a:ext cx="9571610" cy="6324808"/>
          </a:xfrm>
          <a:prstGeom prst="rect">
            <a:avLst/>
          </a:prstGeom>
          <a:noFill/>
        </p:spPr>
        <p:txBody>
          <a:bodyPr wrap="square">
            <a:spAutoFit/>
          </a:bodyPr>
          <a:lstStyle/>
          <a:p>
            <a:pPr algn="just"/>
            <a:r>
              <a:rPr lang="en-GB" sz="2000" noProof="0" dirty="0"/>
              <a:t>In short-distance travel with frequent starts and stops, most of the energy is used for accelerating the vehicle and its contents. Key strategies for reducing consumption in this type of transportation include:</a:t>
            </a:r>
          </a:p>
          <a:p>
            <a:pPr algn="just"/>
            <a:endParaRPr lang="en-GB" sz="500" noProof="0" dirty="0"/>
          </a:p>
          <a:p>
            <a:pPr marL="514350" indent="-514350" algn="just">
              <a:buAutoNum type="romanLcParenBoth"/>
            </a:pPr>
            <a:r>
              <a:rPr lang="en-GB" sz="2000" noProof="0" dirty="0"/>
              <a:t>reducing weight;</a:t>
            </a:r>
          </a:p>
          <a:p>
            <a:pPr marL="514350" indent="-514350" algn="just">
              <a:buAutoNum type="romanLcParenBoth"/>
            </a:pPr>
            <a:r>
              <a:rPr lang="en-GB" sz="2000" noProof="0" dirty="0"/>
              <a:t>increasing the distance between stops;</a:t>
            </a:r>
          </a:p>
          <a:p>
            <a:pPr marL="514350" indent="-514350" algn="just">
              <a:buAutoNum type="romanLcParenBoth"/>
            </a:pPr>
            <a:r>
              <a:rPr lang="en-GB" sz="2000" noProof="0" dirty="0"/>
              <a:t>decreasing speed;</a:t>
            </a:r>
          </a:p>
          <a:p>
            <a:pPr marL="514350" indent="-514350" algn="just">
              <a:buAutoNum type="romanLcParenBoth"/>
            </a:pPr>
            <a:r>
              <a:rPr lang="en-GB" sz="2000" noProof="0" dirty="0"/>
              <a:t>minimising travel;</a:t>
            </a:r>
          </a:p>
          <a:p>
            <a:pPr marL="514350" indent="-514350" algn="just">
              <a:buAutoNum type="romanLcParenBoth"/>
            </a:pPr>
            <a:r>
              <a:rPr lang="en-GB" sz="2000" noProof="0" dirty="0"/>
              <a:t>utilising regenerative braking.</a:t>
            </a:r>
          </a:p>
          <a:p>
            <a:pPr algn="just"/>
            <a:endParaRPr lang="en-GB" sz="2000" noProof="0" dirty="0"/>
          </a:p>
          <a:p>
            <a:pPr algn="just"/>
            <a:r>
              <a:rPr lang="en-GB" sz="2000" noProof="0" dirty="0"/>
              <a:t>In long-distance travel at a constant speed, most of the energy is used to overcome air resistance. Key strategies for reducing consumption include:</a:t>
            </a:r>
          </a:p>
          <a:p>
            <a:pPr algn="just"/>
            <a:endParaRPr lang="en-GB" sz="500" noProof="0" dirty="0"/>
          </a:p>
          <a:p>
            <a:pPr marL="514350" indent="-514350" algn="just">
              <a:buAutoNum type="romanLcParenBoth"/>
            </a:pPr>
            <a:r>
              <a:rPr lang="en-GB" sz="2000" noProof="0" dirty="0"/>
              <a:t>decreasing speed;</a:t>
            </a:r>
          </a:p>
          <a:p>
            <a:pPr marL="514350" indent="-514350" algn="just">
              <a:buAutoNum type="romanLcParenBoth"/>
            </a:pPr>
            <a:r>
              <a:rPr lang="en-GB" sz="2000" noProof="0" dirty="0"/>
              <a:t>minimising travel;</a:t>
            </a:r>
          </a:p>
          <a:p>
            <a:pPr marL="514350" indent="-514350" algn="just">
              <a:buAutoNum type="romanLcParenBoth"/>
            </a:pPr>
            <a:r>
              <a:rPr lang="en-GB" sz="2000" noProof="0" dirty="0"/>
              <a:t>reducing the vehicle's frontal area or using elongated vehicles that can carry more passengers.</a:t>
            </a:r>
          </a:p>
          <a:p>
            <a:pPr marL="514350" indent="-514350" algn="just">
              <a:buAutoNum type="romanLcParenBoth"/>
            </a:pPr>
            <a:endParaRPr lang="en-GB" sz="2000" noProof="0" dirty="0"/>
          </a:p>
          <a:p>
            <a:pPr algn="just"/>
            <a:r>
              <a:rPr lang="en-GB" sz="2000" noProof="0" dirty="0"/>
              <a:t>There are also inefficiencies in the energy conversion chain. Therefore, another strategy for reducing consumption is to improve the efficiency of the energy conversion process.</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FA0B48B-28A1-2EE6-B108-9AD1ACE9FCA5}"/>
              </a:ext>
            </a:extLst>
          </p:cNvPr>
          <p:cNvSpPr txBox="1"/>
          <p:nvPr/>
        </p:nvSpPr>
        <p:spPr>
          <a:xfrm>
            <a:off x="589585" y="3403216"/>
            <a:ext cx="9542754" cy="3631763"/>
          </a:xfrm>
          <a:prstGeom prst="rect">
            <a:avLst/>
          </a:prstGeom>
          <a:noFill/>
        </p:spPr>
        <p:txBody>
          <a:bodyPr wrap="square" lIns="91440" tIns="45720" rIns="91440" bIns="45720" anchor="t">
            <a:spAutoFit/>
          </a:bodyPr>
          <a:lstStyle/>
          <a:p>
            <a:pPr algn="just"/>
            <a:r>
              <a:rPr lang="en-GB" sz="2000" noProof="0" dirty="0">
                <a:latin typeface="Arial"/>
                <a:cs typeface="Arial"/>
              </a:rPr>
              <a:t>This chapter will be structured around the following themes:</a:t>
            </a:r>
          </a:p>
          <a:p>
            <a:pPr algn="just"/>
            <a:endParaRPr lang="en-GB" sz="1000" noProof="0" dirty="0">
              <a:latin typeface="Arial" panose="020B0604020202020204" pitchFamily="34" charset="0"/>
              <a:cs typeface="Arial" panose="020B0604020202020204" pitchFamily="34" charset="0"/>
            </a:endParaRPr>
          </a:p>
          <a:p>
            <a:pPr marL="514350" indent="-514350" algn="just">
              <a:buAutoNum type="romanUcPeriod"/>
            </a:pPr>
            <a:r>
              <a:rPr lang="en-GB" sz="2000" noProof="0" dirty="0"/>
              <a:t>Computation of the energy consumption of bikes and strategies to encourage their use;</a:t>
            </a:r>
          </a:p>
          <a:p>
            <a:pPr marL="514350" indent="-514350" algn="just">
              <a:buAutoNum type="romanUcPeriod"/>
            </a:pPr>
            <a:endParaRPr lang="en-GB" sz="1000" noProof="0" dirty="0"/>
          </a:p>
          <a:p>
            <a:pPr marL="514350" indent="-514350" algn="just">
              <a:buAutoNum type="romanUcPeriod"/>
            </a:pPr>
            <a:r>
              <a:rPr lang="en-GB" sz="2000" noProof="0" dirty="0"/>
              <a:t>Assessment of whether public transport is really more energy efficient than individual car driving;</a:t>
            </a:r>
          </a:p>
          <a:p>
            <a:pPr marL="514350" indent="-514350" algn="just">
              <a:buAutoNum type="romanUcPeriod"/>
            </a:pPr>
            <a:endParaRPr lang="en-GB" sz="1000" noProof="0" dirty="0">
              <a:cs typeface="Arial"/>
            </a:endParaRPr>
          </a:p>
          <a:p>
            <a:pPr marL="514350" indent="-514350" algn="just">
              <a:buAutoNum type="romanUcPeriod"/>
            </a:pPr>
            <a:r>
              <a:rPr lang="en-GB" sz="2000" noProof="0" dirty="0"/>
              <a:t>Legislative opportunities and technological developments</a:t>
            </a:r>
            <a:r>
              <a:rPr lang="en-GB" sz="2000" noProof="0" dirty="0">
                <a:latin typeface="Arial"/>
                <a:cs typeface="Arial"/>
              </a:rPr>
              <a:t> to reduce the energy consumption of cars;</a:t>
            </a:r>
          </a:p>
          <a:p>
            <a:pPr marL="514350" indent="-514350" algn="just">
              <a:buAutoNum type="romanUcPeriod"/>
            </a:pPr>
            <a:endParaRPr lang="en-GB" sz="1000" noProof="0" dirty="0">
              <a:latin typeface="Arial"/>
              <a:cs typeface="Arial"/>
            </a:endParaRPr>
          </a:p>
          <a:p>
            <a:pPr marL="514350" indent="-514350" algn="just">
              <a:buAutoNum type="romanUcPeriod"/>
            </a:pPr>
            <a:r>
              <a:rPr lang="en-GB" sz="2000" noProof="0" dirty="0">
                <a:latin typeface="Arial" panose="020B0604020202020204" pitchFamily="34" charset="0"/>
                <a:cs typeface="Arial" panose="020B0604020202020204" pitchFamily="34" charset="0"/>
              </a:rPr>
              <a:t>Methods for </a:t>
            </a:r>
            <a:r>
              <a:rPr lang="en-GB" sz="2000" noProof="0" dirty="0"/>
              <a:t>reducing the dependence on fossil fuels in the aviation sector;</a:t>
            </a:r>
          </a:p>
          <a:p>
            <a:pPr marL="514350" indent="-514350" algn="just">
              <a:buAutoNum type="romanUcPeriod"/>
            </a:pPr>
            <a:endParaRPr lang="en-GB" sz="1000" noProof="0" dirty="0"/>
          </a:p>
          <a:p>
            <a:pPr marL="514350" indent="-514350" algn="just">
              <a:buAutoNum type="romanUcPeriod"/>
            </a:pPr>
            <a:r>
              <a:rPr lang="en-GB" sz="2000" noProof="0" dirty="0">
                <a:effectLst/>
                <a:latin typeface="+mj-lt"/>
              </a:rPr>
              <a:t>Decarbonising the freight sector and enhancing its energy efficiency.</a:t>
            </a:r>
            <a:endParaRPr lang="en-GB" sz="2400" noProof="0" dirty="0">
              <a:latin typeface="+mj-lt"/>
              <a:cs typeface="Arial"/>
            </a:endParaRPr>
          </a:p>
        </p:txBody>
      </p:sp>
      <p:sp>
        <p:nvSpPr>
          <p:cNvPr id="6" name="ZoneTexte 5">
            <a:extLst>
              <a:ext uri="{FF2B5EF4-FFF2-40B4-BE49-F238E27FC236}">
                <a16:creationId xmlns:a16="http://schemas.microsoft.com/office/drawing/2014/main" id="{D06D7F5A-D82B-074E-3682-2141800E0545}"/>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Exploring sustainable transportation </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212E1125-C9A2-1A3F-7D0B-4A7891F8480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289</a:t>
            </a:fld>
            <a:endParaRPr lang="en-GB" spc="80" noProof="0" dirty="0"/>
          </a:p>
        </p:txBody>
      </p:sp>
      <p:grpSp>
        <p:nvGrpSpPr>
          <p:cNvPr id="10" name="Groupe 9">
            <a:extLst>
              <a:ext uri="{FF2B5EF4-FFF2-40B4-BE49-F238E27FC236}">
                <a16:creationId xmlns:a16="http://schemas.microsoft.com/office/drawing/2014/main" id="{4F8B6A77-FEBF-23C0-DA0F-4B2E464151FB}"/>
              </a:ext>
            </a:extLst>
          </p:cNvPr>
          <p:cNvGrpSpPr/>
          <p:nvPr/>
        </p:nvGrpSpPr>
        <p:grpSpPr>
          <a:xfrm>
            <a:off x="641639" y="1507311"/>
            <a:ext cx="9410120" cy="1463041"/>
            <a:chOff x="722218" y="1463039"/>
            <a:chExt cx="9248961" cy="1377397"/>
          </a:xfrm>
        </p:grpSpPr>
        <p:grpSp>
          <p:nvGrpSpPr>
            <p:cNvPr id="8" name="Groupe 7">
              <a:extLst>
                <a:ext uri="{FF2B5EF4-FFF2-40B4-BE49-F238E27FC236}">
                  <a16:creationId xmlns:a16="http://schemas.microsoft.com/office/drawing/2014/main" id="{FCD1DDB5-0AD2-F00F-640E-15DC6A476540}"/>
                </a:ext>
              </a:extLst>
            </p:cNvPr>
            <p:cNvGrpSpPr/>
            <p:nvPr/>
          </p:nvGrpSpPr>
          <p:grpSpPr>
            <a:xfrm>
              <a:off x="722219" y="1463039"/>
              <a:ext cx="9248957" cy="1377397"/>
              <a:chOff x="914790" y="1188316"/>
              <a:chExt cx="10826972" cy="1612402"/>
            </a:xfrm>
          </p:grpSpPr>
          <p:pic>
            <p:nvPicPr>
              <p:cNvPr id="8194" name="Picture 2" descr="3 biking rules to keep everyone on the road safe | Popular Science">
                <a:extLst>
                  <a:ext uri="{FF2B5EF4-FFF2-40B4-BE49-F238E27FC236}">
                    <a16:creationId xmlns:a16="http://schemas.microsoft.com/office/drawing/2014/main" id="{F5955976-7456-1BA9-F4C3-6368FF2D1F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790" y="1189380"/>
                <a:ext cx="2148450" cy="16113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e TEC étend son réseau Express">
                <a:extLst>
                  <a:ext uri="{FF2B5EF4-FFF2-40B4-BE49-F238E27FC236}">
                    <a16:creationId xmlns:a16="http://schemas.microsoft.com/office/drawing/2014/main" id="{17A22870-1E35-8D2E-1CDC-5E1DFEAE8A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889"/>
              <a:stretch/>
            </p:blipFill>
            <p:spPr bwMode="auto">
              <a:xfrm>
                <a:off x="3086100" y="1188316"/>
                <a:ext cx="2148450" cy="161240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ssessing the status of electrification of the road transport passenger  vehicles - Trinomics">
                <a:extLst>
                  <a:ext uri="{FF2B5EF4-FFF2-40B4-BE49-F238E27FC236}">
                    <a16:creationId xmlns:a16="http://schemas.microsoft.com/office/drawing/2014/main" id="{1E52214D-6385-CF10-9972-0D126920CD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39"/>
              <a:stretch/>
            </p:blipFill>
            <p:spPr bwMode="auto">
              <a:xfrm>
                <a:off x="5257410" y="1188316"/>
                <a:ext cx="2138897" cy="161240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Un avion Virgin Atlantic au décollage. Flickr/Riik@mctr">
                <a:extLst>
                  <a:ext uri="{FF2B5EF4-FFF2-40B4-BE49-F238E27FC236}">
                    <a16:creationId xmlns:a16="http://schemas.microsoft.com/office/drawing/2014/main" id="{FDA87FFD-AA53-A4CF-D21A-1767FECC45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39"/>
              <a:stretch/>
            </p:blipFill>
            <p:spPr bwMode="auto">
              <a:xfrm>
                <a:off x="7419166" y="1188316"/>
                <a:ext cx="2149869" cy="161240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ontainer Shipping: By the Numbers">
                <a:extLst>
                  <a:ext uri="{FF2B5EF4-FFF2-40B4-BE49-F238E27FC236}">
                    <a16:creationId xmlns:a16="http://schemas.microsoft.com/office/drawing/2014/main" id="{31A8E12C-D207-6A15-0799-EE84FB88DC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111"/>
              <a:stretch/>
            </p:blipFill>
            <p:spPr bwMode="auto">
              <a:xfrm>
                <a:off x="9591893" y="1188316"/>
                <a:ext cx="2149869" cy="161240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4D9253FB-99B6-B250-8EEC-FAB9E9FD3F00}"/>
                </a:ext>
              </a:extLst>
            </p:cNvPr>
            <p:cNvSpPr/>
            <p:nvPr/>
          </p:nvSpPr>
          <p:spPr>
            <a:xfrm>
              <a:off x="722218" y="1463039"/>
              <a:ext cx="9248961" cy="13773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68FB-90D4-CDF9-E11B-C2AA737019C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3A30D2C-9B78-C501-C979-38A9945F7B46}"/>
              </a:ext>
            </a:extLst>
          </p:cNvPr>
          <p:cNvSpPr txBox="1"/>
          <p:nvPr/>
        </p:nvSpPr>
        <p:spPr>
          <a:xfrm>
            <a:off x="589583" y="1296642"/>
            <a:ext cx="9535731" cy="1938992"/>
          </a:xfrm>
          <a:prstGeom prst="rect">
            <a:avLst/>
          </a:prstGeom>
          <a:noFill/>
        </p:spPr>
        <p:txBody>
          <a:bodyPr wrap="square" lIns="91440" tIns="45720" rIns="91440" bIns="45720" anchor="t">
            <a:spAutoFit/>
          </a:bodyPr>
          <a:lstStyle/>
          <a:p>
            <a:pPr algn="just"/>
            <a:r>
              <a:rPr lang="en-GB" sz="2000" spc="30" noProof="0" dirty="0">
                <a:latin typeface="Arial"/>
                <a:cs typeface="Arial"/>
              </a:rPr>
              <a:t>The Datang Tuoketuo power station was the largest operational coal power plant in China as of 2021, with an installed capacity of 6.7 GW.</a:t>
            </a:r>
          </a:p>
          <a:p>
            <a:pPr algn="just"/>
            <a:endParaRPr lang="en-GB" sz="2000" spc="30" noProof="0" dirty="0">
              <a:latin typeface="Arial" panose="020B0604020202020204" pitchFamily="34" charset="0"/>
              <a:cs typeface="Arial" panose="020B0604020202020204" pitchFamily="34" charset="0"/>
            </a:endParaRPr>
          </a:p>
          <a:p>
            <a:pPr algn="just" rtl="0"/>
            <a:r>
              <a:rPr lang="en-GB" sz="2000" b="1" spc="30" noProof="0" dirty="0">
                <a:latin typeface="Arial"/>
                <a:cs typeface="Arial"/>
              </a:rPr>
              <a:t>1. </a:t>
            </a:r>
            <a:r>
              <a:rPr kumimoji="0" lang="en-GB" sz="2000" b="0" i="0" u="none" strike="noStrike" cap="none" normalizeH="0" baseline="0" noProof="0" dirty="0">
                <a:ln>
                  <a:noFill/>
                </a:ln>
                <a:solidFill>
                  <a:schemeClr val="tx1"/>
                </a:solidFill>
                <a:effectLst/>
                <a:latin typeface="Arial" panose="020B0604020202020204" pitchFamily="34" charset="0"/>
              </a:rPr>
              <a:t>What was the mass of coal burned in 2021 with the power station operating continuously at a capacity factor of 56%, assuming one ton of coal produces    1,940 kWh?</a:t>
            </a:r>
            <a:r>
              <a:rPr kumimoji="0" lang="en-GB" sz="1000" b="0" i="0" u="none" strike="noStrike" cap="none" normalizeH="0" baseline="0" noProof="0" dirty="0">
                <a:ln>
                  <a:noFill/>
                </a:ln>
                <a:solidFill>
                  <a:schemeClr val="tx1"/>
                </a:solidFill>
                <a:effectLst/>
                <a:latin typeface="Arial" panose="020B0604020202020204" pitchFamily="34" charset="0"/>
              </a:rPr>
              <a:t> </a:t>
            </a:r>
            <a:r>
              <a:rPr kumimoji="0" lang="en-GB" i="0" u="none" strike="noStrike" cap="none" normalizeH="0" baseline="30000" noProof="0" dirty="0">
                <a:ln>
                  <a:noFill/>
                </a:ln>
                <a:solidFill>
                  <a:schemeClr val="tx1"/>
                </a:solidFill>
                <a:effectLst/>
                <a:latin typeface="Arial" panose="020B0604020202020204" pitchFamily="34" charset="0"/>
              </a:rPr>
              <a:t>1</a:t>
            </a:r>
            <a:endParaRPr kumimoji="0" lang="en-GB" sz="2000" i="0" u="none" strike="noStrike" cap="none" normalizeH="0" baseline="30000" noProof="0" dirty="0">
              <a:ln>
                <a:noFill/>
              </a:ln>
              <a:solidFill>
                <a:schemeClr val="tx1"/>
              </a:solidFill>
              <a:effectLst/>
              <a:latin typeface="Arial" panose="020B0604020202020204" pitchFamily="34" charset="0"/>
            </a:endParaRPr>
          </a:p>
        </p:txBody>
      </p:sp>
      <p:sp>
        <p:nvSpPr>
          <p:cNvPr id="2" name="Slide Number Placeholder 6">
            <a:extLst>
              <a:ext uri="{FF2B5EF4-FFF2-40B4-BE49-F238E27FC236}">
                <a16:creationId xmlns:a16="http://schemas.microsoft.com/office/drawing/2014/main" id="{BFC9985A-DC78-683B-79C5-C1C7A7F8E34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a:t>
            </a:fld>
            <a:endParaRPr lang="en-GB" spc="80" noProof="0" dirty="0"/>
          </a:p>
        </p:txBody>
      </p:sp>
      <p:sp>
        <p:nvSpPr>
          <p:cNvPr id="4" name="ZoneTexte 3">
            <a:extLst>
              <a:ext uri="{FF2B5EF4-FFF2-40B4-BE49-F238E27FC236}">
                <a16:creationId xmlns:a16="http://schemas.microsoft.com/office/drawing/2014/main" id="{5B40505D-0194-6BD2-18C4-AE7BC9832DF9}"/>
              </a:ext>
            </a:extLst>
          </p:cNvPr>
          <p:cNvSpPr txBox="1"/>
          <p:nvPr/>
        </p:nvSpPr>
        <p:spPr>
          <a:xfrm>
            <a:off x="589583" y="3436228"/>
            <a:ext cx="9535731" cy="707886"/>
          </a:xfrm>
          <a:prstGeom prst="rect">
            <a:avLst/>
          </a:prstGeom>
          <a:noFill/>
        </p:spPr>
        <p:txBody>
          <a:bodyPr wrap="square">
            <a:spAutoFit/>
          </a:bodyPr>
          <a:lstStyle/>
          <a:p>
            <a:pPr algn="just"/>
            <a:r>
              <a:rPr lang="en-GB" sz="2000" b="1" spc="30" noProof="0" dirty="0">
                <a:latin typeface="Arial" panose="020B0604020202020204" pitchFamily="34" charset="0"/>
                <a:cs typeface="Arial" panose="020B0604020202020204" pitchFamily="34" charset="0"/>
              </a:rPr>
              <a:t>2. </a:t>
            </a:r>
            <a:r>
              <a:rPr lang="en-GB" sz="2000" spc="30" noProof="0" dirty="0">
                <a:latin typeface="Arial" panose="020B0604020202020204" pitchFamily="34" charset="0"/>
                <a:cs typeface="Arial" panose="020B0604020202020204" pitchFamily="34" charset="0"/>
              </a:rPr>
              <a:t>How much CO</a:t>
            </a:r>
            <a:r>
              <a:rPr lang="en-GB" sz="2000" spc="30" baseline="-25000" noProof="0" dirty="0">
                <a:latin typeface="Arial" panose="020B0604020202020204" pitchFamily="34" charset="0"/>
                <a:cs typeface="Arial" panose="020B0604020202020204" pitchFamily="34" charset="0"/>
              </a:rPr>
              <a:t>2</a:t>
            </a:r>
            <a:r>
              <a:rPr lang="en-GB" sz="2000" spc="30" noProof="0" dirty="0">
                <a:latin typeface="Arial" panose="020B0604020202020204" pitchFamily="34" charset="0"/>
                <a:cs typeface="Arial" panose="020B0604020202020204" pitchFamily="34" charset="0"/>
              </a:rPr>
              <a:t> will be emitted if burning one ton of coal emits 3.67 tons of CO</a:t>
            </a:r>
            <a:r>
              <a:rPr lang="en-GB" sz="2000" spc="30" baseline="-25000" noProof="0" dirty="0">
                <a:latin typeface="Arial" panose="020B0604020202020204" pitchFamily="34" charset="0"/>
                <a:cs typeface="Arial" panose="020B0604020202020204" pitchFamily="34" charset="0"/>
              </a:rPr>
              <a:t>2</a:t>
            </a:r>
            <a:r>
              <a:rPr lang="en-GB" sz="2000" spc="30" noProof="0" dirty="0">
                <a:latin typeface="Arial" panose="020B0604020202020204" pitchFamily="34" charset="0"/>
                <a:cs typeface="Arial" panose="020B0604020202020204" pitchFamily="34" charset="0"/>
              </a:rPr>
              <a:t>?</a:t>
            </a:r>
          </a:p>
        </p:txBody>
      </p:sp>
      <p:sp>
        <p:nvSpPr>
          <p:cNvPr id="5" name="TextBox 3">
            <a:extLst>
              <a:ext uri="{FF2B5EF4-FFF2-40B4-BE49-F238E27FC236}">
                <a16:creationId xmlns:a16="http://schemas.microsoft.com/office/drawing/2014/main" id="{79CCE343-26DF-EDE3-4210-5C33862BEEC9}"/>
              </a:ext>
            </a:extLst>
          </p:cNvPr>
          <p:cNvSpPr txBox="1"/>
          <p:nvPr/>
        </p:nvSpPr>
        <p:spPr>
          <a:xfrm>
            <a:off x="589583" y="349890"/>
            <a:ext cx="10003389"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1:</a:t>
            </a:r>
          </a:p>
        </p:txBody>
      </p:sp>
      <p:grpSp>
        <p:nvGrpSpPr>
          <p:cNvPr id="9" name="Groupe 8">
            <a:extLst>
              <a:ext uri="{FF2B5EF4-FFF2-40B4-BE49-F238E27FC236}">
                <a16:creationId xmlns:a16="http://schemas.microsoft.com/office/drawing/2014/main" id="{89ED30CA-CC80-B243-E46F-DB286B56E0E1}"/>
              </a:ext>
            </a:extLst>
          </p:cNvPr>
          <p:cNvGrpSpPr/>
          <p:nvPr/>
        </p:nvGrpSpPr>
        <p:grpSpPr>
          <a:xfrm>
            <a:off x="3453725" y="4465275"/>
            <a:ext cx="3785950" cy="2839461"/>
            <a:chOff x="3384950" y="4592097"/>
            <a:chExt cx="3923499" cy="2942623"/>
          </a:xfrm>
        </p:grpSpPr>
        <p:pic>
          <p:nvPicPr>
            <p:cNvPr id="1026" name="Picture 2" descr="Datang Tuoketuo in China. the largest operational coal power plant in the  world : r/interestingasfuck">
              <a:extLst>
                <a:ext uri="{FF2B5EF4-FFF2-40B4-BE49-F238E27FC236}">
                  <a16:creationId xmlns:a16="http://schemas.microsoft.com/office/drawing/2014/main" id="{1CFFE284-5F35-C298-7D82-5B517FF26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951" y="4592097"/>
              <a:ext cx="3923498" cy="29426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A96190B-B19B-35B0-3DD7-6C49FD3AEA6D}"/>
                </a:ext>
              </a:extLst>
            </p:cNvPr>
            <p:cNvSpPr/>
            <p:nvPr/>
          </p:nvSpPr>
          <p:spPr>
            <a:xfrm>
              <a:off x="3384950" y="4592097"/>
              <a:ext cx="3923499" cy="2942623"/>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7" name="ZoneTexte 6">
            <a:extLst>
              <a:ext uri="{FF2B5EF4-FFF2-40B4-BE49-F238E27FC236}">
                <a16:creationId xmlns:a16="http://schemas.microsoft.com/office/drawing/2014/main" id="{28668C61-9470-2C27-8327-13AD18F79CF9}"/>
              </a:ext>
            </a:extLst>
          </p:cNvPr>
          <p:cNvSpPr txBox="1"/>
          <p:nvPr/>
        </p:nvSpPr>
        <p:spPr>
          <a:xfrm>
            <a:off x="41719" y="7696312"/>
            <a:ext cx="9701516" cy="261610"/>
          </a:xfrm>
          <a:prstGeom prst="rect">
            <a:avLst/>
          </a:prstGeom>
          <a:noFill/>
        </p:spPr>
        <p:txBody>
          <a:bodyPr wrap="square">
            <a:spAutoFit/>
          </a:bodyPr>
          <a:lstStyle/>
          <a:p>
            <a:pPr algn="l"/>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noProof="0" dirty="0">
                <a:solidFill>
                  <a:schemeClr val="tx1"/>
                </a:solidFill>
                <a:effectLst/>
                <a:latin typeface="+mj-lt"/>
                <a:cs typeface="Arial" panose="020B0604020202020204" pitchFamily="34" charset="0"/>
                <a:hlinkClick r:id="rId3"/>
              </a:rPr>
              <a:t>U.S. Energy Information Administration</a:t>
            </a:r>
            <a:r>
              <a:rPr lang="en-GB" sz="1100" noProof="0" dirty="0">
                <a:solidFill>
                  <a:schemeClr val="tx1"/>
                </a:solidFill>
                <a:latin typeface="+mj-lt"/>
                <a:cs typeface="Arial" panose="020B0604020202020204" pitchFamily="34" charset="0"/>
                <a:hlinkClick r:id="rId3"/>
              </a:rPr>
              <a:t>. (2022). </a:t>
            </a:r>
            <a:r>
              <a:rPr lang="en-GB" sz="1100" noProof="0" dirty="0">
                <a:solidFill>
                  <a:schemeClr val="tx1"/>
                </a:solidFill>
                <a:effectLst/>
                <a:latin typeface="+mj-lt"/>
                <a:cs typeface="Arial" panose="020B0604020202020204" pitchFamily="34" charset="0"/>
                <a:hlinkClick r:id="rId3"/>
              </a:rPr>
              <a:t>How much coal, natural gas, or petroleum is used to generate a kilowatthour of electricity?</a:t>
            </a:r>
            <a:endParaRPr lang="en-GB" sz="1100" noProof="0" dirty="0">
              <a:solidFill>
                <a:schemeClr val="tx1"/>
              </a:solidFill>
              <a:effectLst/>
              <a:latin typeface="+mj-lt"/>
              <a:cs typeface="Arial" panose="020B0604020202020204" pitchFamily="34" charset="0"/>
            </a:endParaRPr>
          </a:p>
        </p:txBody>
      </p:sp>
    </p:spTree>
    <p:extLst>
      <p:ext uri="{BB962C8B-B14F-4D97-AF65-F5344CB8AC3E}">
        <p14:creationId xmlns:p14="http://schemas.microsoft.com/office/powerpoint/2010/main" val="149395176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DE5D-25EB-E432-B6CE-784C66453E7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53E6039-5FA7-EE72-50D4-FA527788F4C0}"/>
              </a:ext>
            </a:extLst>
          </p:cNvPr>
          <p:cNvSpPr/>
          <p:nvPr/>
        </p:nvSpPr>
        <p:spPr>
          <a:xfrm>
            <a:off x="1189859"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8A18F59F-8F8F-F3BC-C367-4B68F63BBFAC}"/>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D6BFAA21-41D9-BAE9-0AD8-7E97FB6990FC}"/>
              </a:ext>
            </a:extLst>
          </p:cNvPr>
          <p:cNvSpPr txBox="1"/>
          <p:nvPr/>
        </p:nvSpPr>
        <p:spPr>
          <a:xfrm>
            <a:off x="1728794" y="3539320"/>
            <a:ext cx="7235806" cy="954107"/>
          </a:xfrm>
          <a:prstGeom prst="rect">
            <a:avLst/>
          </a:prstGeom>
          <a:noFill/>
        </p:spPr>
        <p:txBody>
          <a:bodyPr wrap="square">
            <a:spAutoFit/>
          </a:bodyPr>
          <a:lstStyle/>
          <a:p>
            <a:pPr algn="ctr"/>
            <a:r>
              <a:rPr lang="en-GB" sz="2600" noProof="0" dirty="0"/>
              <a:t>I. </a:t>
            </a:r>
            <a:r>
              <a:rPr lang="en-GB" sz="2800" noProof="0" dirty="0"/>
              <a:t>Computation of the energy consumption of bikes and strategies to encourage their use</a:t>
            </a:r>
            <a:endParaRPr lang="en-GB" sz="2600" noProof="0" dirty="0"/>
          </a:p>
        </p:txBody>
      </p:sp>
    </p:spTree>
    <p:extLst>
      <p:ext uri="{BB962C8B-B14F-4D97-AF65-F5344CB8AC3E}">
        <p14:creationId xmlns:p14="http://schemas.microsoft.com/office/powerpoint/2010/main" val="131642051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7D78EC4E-252E-F076-8001-09376356014F}"/>
                  </a:ext>
                </a:extLst>
              </p:cNvPr>
              <p:cNvSpPr txBox="1"/>
              <p:nvPr/>
            </p:nvSpPr>
            <p:spPr>
              <a:xfrm>
                <a:off x="560729" y="1050172"/>
                <a:ext cx="9544343" cy="6662530"/>
              </a:xfrm>
              <a:prstGeom prst="rect">
                <a:avLst/>
              </a:prstGeom>
              <a:noFill/>
            </p:spPr>
            <p:txBody>
              <a:bodyPr wrap="square">
                <a:spAutoFit/>
              </a:bodyPr>
              <a:lstStyle/>
              <a:p>
                <a:pPr algn="just"/>
                <a:r>
                  <a:rPr lang="en-GB" sz="2000" b="1" noProof="0" dirty="0"/>
                  <a:t>1.</a:t>
                </a:r>
                <a:r>
                  <a:rPr lang="en-GB" sz="200" b="1" noProof="0" dirty="0"/>
                  <a:t> </a:t>
                </a:r>
                <a:r>
                  <a:rPr lang="en-GB" sz="2000" noProof="0" dirty="0"/>
                  <a:t>Calculate the energy consumption in kilowatt-hours per 100 passenger-kilometers of a bicycle traveling at a constant speed of 21 km/h without stop.</a:t>
                </a:r>
              </a:p>
              <a:p>
                <a:pPr algn="just"/>
                <a:r>
                  <a:rPr lang="en-GB" sz="2000" b="1" noProof="0" dirty="0"/>
                  <a:t>2. </a:t>
                </a:r>
                <a:r>
                  <a:rPr lang="en-GB" sz="2000" noProof="0" dirty="0"/>
                  <a:t>Calculate the energy consumption kilowatt-hours per 100 passenger-kilometers of a bicycle traveling at 21 km/h with stops every 200 meters.</a:t>
                </a:r>
              </a:p>
              <a:p>
                <a:pPr algn="just"/>
                <a:r>
                  <a:rPr lang="en-GB" sz="2000" b="1" noProof="0" dirty="0"/>
                  <a:t>3. </a:t>
                </a:r>
                <a:r>
                  <a:rPr lang="en-GB" sz="2000" noProof="0" dirty="0"/>
                  <a:t>Compare and comment on the energy consumption of the bicycle from the two preceding cases with that of a car (with a single occupant) traveling (i) at the same speed and (ii) at 110 km/h.</a:t>
                </a:r>
              </a:p>
              <a:p>
                <a:pPr algn="just"/>
                <a:endParaRPr lang="en-GB" sz="1000" noProof="0" dirty="0"/>
              </a:p>
              <a:p>
                <a:pPr algn="just"/>
                <a:r>
                  <a:rPr lang="en-GB" sz="2000" noProof="0" dirty="0"/>
                  <a:t>In all cases, rolling resistance is neglected.</a:t>
                </a:r>
              </a:p>
              <a:p>
                <a:pPr algn="just"/>
                <a:endParaRPr lang="en-GB" sz="1000" noProof="0" dirty="0"/>
              </a:p>
              <a:p>
                <a:pPr algn="just"/>
                <a:r>
                  <a:rPr lang="en-GB" sz="2000" noProof="0" dirty="0"/>
                  <a:t>Remember from Chapter 04 (Cars) that, under certain assumptions similar to those made here, the energy per meter travelled for surface transport is:</a:t>
                </a:r>
              </a:p>
              <a:p>
                <a:pPr algn="just"/>
                <a:endParaRPr lang="en-GB" sz="500" i="1" noProof="0" dirty="0">
                  <a:solidFill>
                    <a:srgbClr val="0D0D0D"/>
                  </a:solidFill>
                  <a:effectLst/>
                  <a:latin typeface="Cambria Math" panose="020405030504060302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f>
                        <m:fPr>
                          <m:ctrlPr>
                            <a:rPr lang="en-GB" sz="2000" b="0" i="1" noProof="0" smtClean="0">
                              <a:solidFill>
                                <a:srgbClr val="0D0D0D"/>
                              </a:solidFill>
                              <a:effectLst/>
                              <a:latin typeface="Cambria Math" panose="02040503050406030204" pitchFamily="18" charset="0"/>
                              <a:cs typeface="Arial" panose="020B0604020202020204" pitchFamily="34" charset="0"/>
                            </a:rPr>
                          </m:ctrlPr>
                        </m:fPr>
                        <m:num>
                          <m:r>
                            <a:rPr lang="en-GB" sz="2000" b="0" i="1" noProof="0" smtClean="0">
                              <a:solidFill>
                                <a:srgbClr val="0D0D0D"/>
                              </a:solidFill>
                              <a:effectLst/>
                              <a:latin typeface="Cambria Math" panose="02040503050406030204" pitchFamily="18" charset="0"/>
                              <a:cs typeface="Arial" panose="020B0604020202020204" pitchFamily="34" charset="0"/>
                            </a:rPr>
                            <m:t>1</m:t>
                          </m:r>
                        </m:num>
                        <m:den>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𝜀</m:t>
                              </m:r>
                            </m:e>
                            <m:sub>
                              <m:r>
                                <a:rPr lang="en-GB" sz="2000" b="0" i="1" noProof="0" smtClean="0">
                                  <a:solidFill>
                                    <a:srgbClr val="0D0D0D"/>
                                  </a:solidFill>
                                  <a:effectLst/>
                                  <a:latin typeface="Cambria Math" panose="02040503050406030204" pitchFamily="18" charset="0"/>
                                  <a:cs typeface="Arial" panose="020B0604020202020204" pitchFamily="34" charset="0"/>
                                </a:rPr>
                                <m:t>𝑣𝑒h</m:t>
                              </m:r>
                            </m:sub>
                          </m:sSub>
                        </m:den>
                      </m:f>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m:t>
                      </m:r>
                      <m:d>
                        <m:d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fPr>
                            <m:num>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1</m:t>
                              </m:r>
                            </m:num>
                            <m:den>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2</m:t>
                              </m:r>
                            </m:den>
                          </m:f>
                          <m:sSub>
                            <m:sSub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𝑚</m:t>
                              </m:r>
                            </m:e>
                            <m:sub>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𝑣𝑒h</m:t>
                              </m:r>
                            </m:sub>
                          </m:sSub>
                          <m:f>
                            <m:f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fPr>
                            <m:num>
                              <m:sSup>
                                <m:sSup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𝑣</m:t>
                                  </m:r>
                                </m:e>
                                <m:sup>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2</m:t>
                                  </m:r>
                                </m:sup>
                              </m:sSup>
                            </m:num>
                            <m:den>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𝑑</m:t>
                              </m:r>
                            </m:den>
                          </m:f>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fPr>
                            <m:num>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1</m:t>
                              </m:r>
                            </m:num>
                            <m:den>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2</m:t>
                              </m:r>
                            </m:den>
                          </m:f>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𝜌</m:t>
                          </m:r>
                          <m:sSub>
                            <m:sSub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bPr>
                            <m:e>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𝐴</m:t>
                              </m:r>
                            </m:e>
                            <m:sub>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𝑣𝑒h</m:t>
                              </m:r>
                            </m:sub>
                          </m:sSub>
                          <m:sSubSup>
                            <m:sSub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bSupPr>
                            <m:e>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𝑐</m:t>
                              </m:r>
                            </m:e>
                            <m:sub>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𝑑</m:t>
                              </m:r>
                            </m:sub>
                            <m:sup>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𝑣𝑒h</m:t>
                              </m:r>
                            </m:sup>
                          </m:sSubSup>
                          <m:sSup>
                            <m:sSupPr>
                              <m:ctrlP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𝑣</m:t>
                              </m:r>
                            </m:e>
                            <m:sup>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2</m:t>
                              </m:r>
                            </m:sup>
                          </m:sSup>
                        </m:e>
                      </m:d>
                      <m:r>
                        <a:rPr lang="en-GB" sz="2000" b="0" i="1" noProof="0" smtClean="0">
                          <a:solidFill>
                            <a:srgbClr val="0D0D0D"/>
                          </a:solidFill>
                          <a:effectLst/>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b="0" i="0" noProof="0" dirty="0">
                  <a:solidFill>
                    <a:srgbClr val="0D0D0D"/>
                  </a:solidFill>
                  <a:effectLst/>
                  <a:latin typeface="Arial" panose="020B0604020202020204" pitchFamily="34" charset="0"/>
                  <a:cs typeface="Arial" panose="020B0604020202020204" pitchFamily="34" charset="0"/>
                </a:endParaRPr>
              </a:p>
              <a:p>
                <a:pPr algn="just"/>
                <a:endParaRPr lang="en-GB" sz="1000" b="0" i="0" noProof="0" dirty="0">
                  <a:solidFill>
                    <a:srgbClr val="0D0D0D"/>
                  </a:solidFill>
                  <a:effectLst/>
                  <a:latin typeface="Arial" panose="020B0604020202020204" pitchFamily="34" charset="0"/>
                  <a:cs typeface="Arial" panose="020B0604020202020204" pitchFamily="34" charset="0"/>
                </a:endParaRPr>
              </a:p>
              <a:p>
                <a:pPr algn="just"/>
                <a:r>
                  <a:rPr lang="en-GB" sz="2000" b="0" i="0" u="sng" noProof="0" dirty="0">
                    <a:solidFill>
                      <a:srgbClr val="0D0D0D"/>
                    </a:solidFill>
                    <a:effectLst/>
                    <a:latin typeface="Arial" panose="020B0604020202020204" pitchFamily="34" charset="0"/>
                    <a:cs typeface="Arial" panose="020B0604020202020204" pitchFamily="34" charset="0"/>
                  </a:rPr>
                  <a:t>Data:</a:t>
                </a:r>
              </a:p>
              <a:p>
                <a:pPr algn="just"/>
                <a:endParaRPr lang="en-GB" sz="500" b="0" i="0" u="sng" noProof="0" dirty="0">
                  <a:solidFill>
                    <a:srgbClr val="0D0D0D"/>
                  </a:solidFill>
                  <a:effectLst/>
                  <a:latin typeface="Arial" panose="020B0604020202020204" pitchFamily="34" charset="0"/>
                  <a:cs typeface="Arial" panose="020B0604020202020204" pitchFamily="34" charset="0"/>
                </a:endParaRPr>
              </a:p>
              <a:p>
                <a:pPr marL="514350" indent="-514350" algn="just">
                  <a:buFontTx/>
                  <a:buAutoNum type="romanLcParenBoth"/>
                </a:pPr>
                <a:r>
                  <a:rPr lang="en-GB" sz="2000" b="0" i="0" noProof="0" dirty="0">
                    <a:solidFill>
                      <a:srgbClr val="0D0D0D"/>
                    </a:solidFill>
                    <a:effectLst/>
                    <a:latin typeface="Arial" panose="020B0604020202020204" pitchFamily="34" charset="0"/>
                    <a:cs typeface="Arial" panose="020B0604020202020204" pitchFamily="34" charset="0"/>
                  </a:rPr>
                  <a:t>Typical values for bicycle: frontal area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𝐴</m:t>
                        </m:r>
                      </m:e>
                      <m:sub>
                        <m:r>
                          <a:rPr lang="en-GB" sz="2000" b="0" i="1" noProof="0" smtClean="0">
                            <a:solidFill>
                              <a:srgbClr val="0D0D0D"/>
                            </a:solidFill>
                            <a:effectLst/>
                            <a:latin typeface="Cambria Math" panose="02040503050406030204" pitchFamily="18" charset="0"/>
                            <a:cs typeface="Arial" panose="020B0604020202020204" pitchFamily="34" charset="0"/>
                          </a:rPr>
                          <m:t>𝑏𝑖𝑘𝑒</m:t>
                        </m:r>
                      </m:sub>
                    </m:sSub>
                  </m:oMath>
                </a14:m>
                <a:r>
                  <a:rPr lang="en-GB" sz="2000" b="0" i="0" noProof="0" dirty="0">
                    <a:solidFill>
                      <a:srgbClr val="0D0D0D"/>
                    </a:solidFill>
                    <a:effectLst/>
                    <a:latin typeface="Arial" panose="020B0604020202020204" pitchFamily="34" charset="0"/>
                    <a:cs typeface="Arial" panose="020B0604020202020204" pitchFamily="34" charset="0"/>
                  </a:rPr>
                  <a:t> = 0.75 m², drag coefficient        </a:t>
                </a:r>
                <a14:m>
                  <m:oMath xmlns:m="http://schemas.openxmlformats.org/officeDocument/2006/math">
                    <m:sSubSup>
                      <m:sSubSupPr>
                        <m:ctrlPr>
                          <a:rPr lang="en-GB" sz="2000" b="0" i="1" noProof="0" smtClean="0">
                            <a:solidFill>
                              <a:srgbClr val="0D0D0D"/>
                            </a:solidFill>
                            <a:effectLst/>
                            <a:latin typeface="Cambria Math" panose="02040503050406030204" pitchFamily="18" charset="0"/>
                            <a:cs typeface="Arial" panose="020B0604020202020204" pitchFamily="34" charset="0"/>
                          </a:rPr>
                        </m:ctrlPr>
                      </m:sSubSupPr>
                      <m:e>
                        <m:r>
                          <a:rPr lang="en-GB" sz="2000" b="0" i="1" noProof="0" smtClean="0">
                            <a:solidFill>
                              <a:srgbClr val="0D0D0D"/>
                            </a:solidFill>
                            <a:effectLst/>
                            <a:latin typeface="Cambria Math" panose="02040503050406030204" pitchFamily="18" charset="0"/>
                            <a:cs typeface="Arial" panose="020B0604020202020204" pitchFamily="34" charset="0"/>
                          </a:rPr>
                          <m:t>𝑐</m:t>
                        </m:r>
                      </m:e>
                      <m:sub>
                        <m:r>
                          <a:rPr lang="en-GB" sz="2000" b="0" i="1" noProof="0" smtClean="0">
                            <a:solidFill>
                              <a:srgbClr val="0D0D0D"/>
                            </a:solidFill>
                            <a:effectLst/>
                            <a:latin typeface="Cambria Math" panose="02040503050406030204" pitchFamily="18" charset="0"/>
                            <a:cs typeface="Arial" panose="020B0604020202020204" pitchFamily="34" charset="0"/>
                          </a:rPr>
                          <m:t>𝑑</m:t>
                        </m:r>
                      </m:sub>
                      <m:sup>
                        <m:r>
                          <a:rPr lang="en-GB" sz="2000" b="0" i="1" noProof="0" smtClean="0">
                            <a:solidFill>
                              <a:srgbClr val="0D0D0D"/>
                            </a:solidFill>
                            <a:effectLst/>
                            <a:latin typeface="Cambria Math" panose="02040503050406030204" pitchFamily="18" charset="0"/>
                            <a:cs typeface="Arial" panose="020B0604020202020204" pitchFamily="34" charset="0"/>
                          </a:rPr>
                          <m:t>𝑏𝑖𝑘𝑒</m:t>
                        </m:r>
                      </m:sup>
                    </m:sSubSup>
                  </m:oMath>
                </a14:m>
                <a:r>
                  <a:rPr lang="en-GB" sz="2000" b="0" i="0" noProof="0" dirty="0">
                    <a:solidFill>
                      <a:srgbClr val="0D0D0D"/>
                    </a:solidFill>
                    <a:effectLst/>
                    <a:latin typeface="Arial" panose="020B0604020202020204" pitchFamily="34" charset="0"/>
                    <a:cs typeface="Arial" panose="020B0604020202020204" pitchFamily="34" charset="0"/>
                  </a:rPr>
                  <a:t> = 1, total mass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𝑚</m:t>
                        </m:r>
                      </m:e>
                      <m:sub>
                        <m:r>
                          <a:rPr lang="en-GB" sz="2000" b="0" i="1" noProof="0" smtClean="0">
                            <a:solidFill>
                              <a:srgbClr val="0D0D0D"/>
                            </a:solidFill>
                            <a:effectLst/>
                            <a:latin typeface="Cambria Math" panose="02040503050406030204" pitchFamily="18" charset="0"/>
                            <a:cs typeface="Arial" panose="020B0604020202020204" pitchFamily="34" charset="0"/>
                          </a:rPr>
                          <m:t>𝑏𝑖𝑘𝑒</m:t>
                        </m:r>
                      </m:sub>
                    </m:sSub>
                  </m:oMath>
                </a14:m>
                <a:r>
                  <a:rPr lang="en-GB" sz="2000" b="0" i="0" noProof="0" dirty="0">
                    <a:solidFill>
                      <a:srgbClr val="0D0D0D"/>
                    </a:solidFill>
                    <a:effectLst/>
                    <a:latin typeface="Arial" panose="020B0604020202020204" pitchFamily="34" charset="0"/>
                    <a:cs typeface="Arial" panose="020B0604020202020204" pitchFamily="34" charset="0"/>
                  </a:rPr>
                  <a:t> (bike + rider) = 80 kg</a:t>
                </a:r>
                <a:r>
                  <a:rPr lang="en-GB" sz="2000" noProof="0" dirty="0">
                    <a:solidFill>
                      <a:srgbClr val="0D0D0D"/>
                    </a:solidFill>
                    <a:latin typeface="Arial" panose="020B0604020202020204" pitchFamily="34" charset="0"/>
                    <a:cs typeface="Arial" panose="020B0604020202020204" pitchFamily="34" charset="0"/>
                  </a:rPr>
                  <a:t>;</a:t>
                </a:r>
              </a:p>
              <a:p>
                <a:pPr marL="514350" indent="-514350" algn="just">
                  <a:buFontTx/>
                  <a:buAutoNum type="romanLcParenBoth"/>
                </a:pPr>
                <a:r>
                  <a:rPr lang="en-GB" sz="2000" b="0" i="0" noProof="0" dirty="0">
                    <a:solidFill>
                      <a:srgbClr val="0D0D0D"/>
                    </a:solidFill>
                    <a:effectLst/>
                    <a:latin typeface="Arial" panose="020B0604020202020204" pitchFamily="34" charset="0"/>
                    <a:cs typeface="Arial" panose="020B0604020202020204" pitchFamily="34" charset="0"/>
                  </a:rPr>
                  <a:t>Typical values for car: mass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𝑚</m:t>
                        </m:r>
                      </m:e>
                      <m:sub>
                        <m:r>
                          <a:rPr lang="en-GB" sz="2000" b="0" i="1" noProof="0" smtClean="0">
                            <a:solidFill>
                              <a:srgbClr val="0D0D0D"/>
                            </a:solidFill>
                            <a:effectLst/>
                            <a:latin typeface="Cambria Math" panose="02040503050406030204" pitchFamily="18" charset="0"/>
                            <a:cs typeface="Arial" panose="020B0604020202020204" pitchFamily="34" charset="0"/>
                          </a:rPr>
                          <m:t>𝑐𝑎𝑟</m:t>
                        </m:r>
                      </m:sub>
                    </m:sSub>
                  </m:oMath>
                </a14:m>
                <a:r>
                  <a:rPr lang="en-GB" sz="2000" b="0" i="0" noProof="0" dirty="0">
                    <a:solidFill>
                      <a:srgbClr val="0D0D0D"/>
                    </a:solidFill>
                    <a:effectLst/>
                    <a:latin typeface="Arial" panose="020B0604020202020204" pitchFamily="34" charset="0"/>
                    <a:cs typeface="Arial" panose="020B0604020202020204" pitchFamily="34" charset="0"/>
                  </a:rPr>
                  <a:t> = 1,000 kg, frontal area </a:t>
                </a:r>
                <a14:m>
                  <m:oMath xmlns:m="http://schemas.openxmlformats.org/officeDocument/2006/math">
                    <m:sSub>
                      <m:sSubPr>
                        <m:ctrlPr>
                          <a:rPr lang="en-GB" sz="2000" b="0" i="1" noProof="0" smtClean="0">
                            <a:solidFill>
                              <a:srgbClr val="0D0D0D"/>
                            </a:solidFill>
                            <a:effectLst/>
                            <a:latin typeface="Cambria Math" panose="02040503050406030204" pitchFamily="18" charset="0"/>
                            <a:cs typeface="Arial" panose="020B0604020202020204" pitchFamily="34" charset="0"/>
                          </a:rPr>
                        </m:ctrlPr>
                      </m:sSubPr>
                      <m:e>
                        <m:r>
                          <a:rPr lang="en-GB" sz="2000" b="0" i="1" noProof="0" smtClean="0">
                            <a:solidFill>
                              <a:srgbClr val="0D0D0D"/>
                            </a:solidFill>
                            <a:effectLst/>
                            <a:latin typeface="Cambria Math" panose="02040503050406030204" pitchFamily="18" charset="0"/>
                            <a:cs typeface="Arial" panose="020B0604020202020204" pitchFamily="34" charset="0"/>
                          </a:rPr>
                          <m:t>𝐴</m:t>
                        </m:r>
                      </m:e>
                      <m:sub>
                        <m:r>
                          <a:rPr lang="en-GB" sz="2000" b="0" i="1" noProof="0" smtClean="0">
                            <a:solidFill>
                              <a:srgbClr val="0D0D0D"/>
                            </a:solidFill>
                            <a:effectLst/>
                            <a:latin typeface="Cambria Math" panose="02040503050406030204" pitchFamily="18" charset="0"/>
                            <a:cs typeface="Arial" panose="020B0604020202020204" pitchFamily="34" charset="0"/>
                          </a:rPr>
                          <m:t>𝑐𝑎𝑟</m:t>
                        </m:r>
                      </m:sub>
                    </m:sSub>
                  </m:oMath>
                </a14:m>
                <a:r>
                  <a:rPr lang="en-GB" sz="2000" b="0" i="0" noProof="0" dirty="0">
                    <a:solidFill>
                      <a:srgbClr val="0D0D0D"/>
                    </a:solidFill>
                    <a:effectLst/>
                    <a:latin typeface="Arial" panose="020B0604020202020204" pitchFamily="34" charset="0"/>
                    <a:cs typeface="Arial" panose="020B0604020202020204" pitchFamily="34" charset="0"/>
                  </a:rPr>
                  <a:t> = 3 m², drag coefficient </a:t>
                </a:r>
                <a14:m>
                  <m:oMath xmlns:m="http://schemas.openxmlformats.org/officeDocument/2006/math">
                    <m:sSubSup>
                      <m:sSubSupPr>
                        <m:ctrlPr>
                          <a:rPr lang="en-GB" sz="2000" b="0" i="1" noProof="0" smtClean="0">
                            <a:solidFill>
                              <a:srgbClr val="0D0D0D"/>
                            </a:solidFill>
                            <a:effectLst/>
                            <a:latin typeface="Cambria Math" panose="02040503050406030204" pitchFamily="18" charset="0"/>
                            <a:cs typeface="Arial" panose="020B0604020202020204" pitchFamily="34" charset="0"/>
                          </a:rPr>
                        </m:ctrlPr>
                      </m:sSubSupPr>
                      <m:e>
                        <m:r>
                          <a:rPr lang="en-GB" sz="2000" b="0" i="1" noProof="0" smtClean="0">
                            <a:solidFill>
                              <a:srgbClr val="0D0D0D"/>
                            </a:solidFill>
                            <a:effectLst/>
                            <a:latin typeface="Cambria Math" panose="02040503050406030204" pitchFamily="18" charset="0"/>
                            <a:cs typeface="Arial" panose="020B0604020202020204" pitchFamily="34" charset="0"/>
                          </a:rPr>
                          <m:t>𝑐</m:t>
                        </m:r>
                      </m:e>
                      <m:sub>
                        <m:r>
                          <a:rPr lang="en-GB" sz="2000" b="0" i="1" noProof="0" smtClean="0">
                            <a:solidFill>
                              <a:srgbClr val="0D0D0D"/>
                            </a:solidFill>
                            <a:effectLst/>
                            <a:latin typeface="Cambria Math" panose="02040503050406030204" pitchFamily="18" charset="0"/>
                            <a:cs typeface="Arial" panose="020B0604020202020204" pitchFamily="34" charset="0"/>
                          </a:rPr>
                          <m:t>𝑑</m:t>
                        </m:r>
                      </m:sub>
                      <m:sup>
                        <m:r>
                          <a:rPr lang="en-GB" sz="2000" b="0" i="1" noProof="0" smtClean="0">
                            <a:solidFill>
                              <a:srgbClr val="0D0D0D"/>
                            </a:solidFill>
                            <a:effectLst/>
                            <a:latin typeface="Cambria Math" panose="02040503050406030204" pitchFamily="18" charset="0"/>
                            <a:cs typeface="Arial" panose="020B0604020202020204" pitchFamily="34" charset="0"/>
                          </a:rPr>
                          <m:t>𝑐𝑎𝑟</m:t>
                        </m:r>
                      </m:sup>
                    </m:sSubSup>
                  </m:oMath>
                </a14:m>
                <a:r>
                  <a:rPr lang="en-GB" sz="2000" b="0" i="0" noProof="0" dirty="0">
                    <a:solidFill>
                      <a:srgbClr val="0D0D0D"/>
                    </a:solidFill>
                    <a:effectLst/>
                    <a:latin typeface="Arial" panose="020B0604020202020204" pitchFamily="34" charset="0"/>
                    <a:cs typeface="Arial" panose="020B0604020202020204" pitchFamily="34" charset="0"/>
                  </a:rPr>
                  <a:t> = 1/3</a:t>
                </a:r>
                <a:r>
                  <a:rPr lang="en-GB" sz="2000" noProof="0" dirty="0">
                    <a:solidFill>
                      <a:srgbClr val="0D0D0D"/>
                    </a:solidFill>
                    <a:latin typeface="Arial" panose="020B0604020202020204" pitchFamily="34" charset="0"/>
                    <a:cs typeface="Arial" panose="020B0604020202020204" pitchFamily="34" charset="0"/>
                  </a:rPr>
                  <a:t>;</a:t>
                </a:r>
                <a:endParaRPr lang="en-GB" sz="2000" b="0" i="0" noProof="0" dirty="0">
                  <a:solidFill>
                    <a:srgbClr val="0D0D0D"/>
                  </a:solidFill>
                  <a:effectLst/>
                  <a:latin typeface="Arial" panose="020B0604020202020204" pitchFamily="34" charset="0"/>
                  <a:cs typeface="Arial" panose="020B0604020202020204" pitchFamily="34" charset="0"/>
                </a:endParaRPr>
              </a:p>
              <a:p>
                <a:pPr marL="514350" indent="-514350" algn="just">
                  <a:buFontTx/>
                  <a:buAutoNum type="romanLcParenBoth"/>
                </a:pPr>
                <a:r>
                  <a:rPr lang="en-GB" sz="2000" noProof="0" dirty="0">
                    <a:solidFill>
                      <a:srgbClr val="0D0D0D"/>
                    </a:solidFill>
                    <a:latin typeface="Arial" panose="020B0604020202020204" pitchFamily="34" charset="0"/>
                    <a:cs typeface="Arial" panose="020B0604020202020204" pitchFamily="34" charset="0"/>
                  </a:rPr>
                  <a:t>Efficiency of human muscle and engine efficiency are both 25%;</a:t>
                </a:r>
              </a:p>
              <a:p>
                <a:pPr marL="514350" indent="-514350" algn="just">
                  <a:buFontTx/>
                  <a:buAutoNum type="romanLcParenBoth"/>
                </a:pPr>
                <a:r>
                  <a:rPr lang="en-GB" sz="2000" noProof="0" dirty="0">
                    <a:solidFill>
                      <a:srgbClr val="0D0D0D"/>
                    </a:solidFill>
                    <a:latin typeface="Arial" panose="020B0604020202020204" pitchFamily="34" charset="0"/>
                    <a:cs typeface="Arial" panose="020B0604020202020204" pitchFamily="34" charset="0"/>
                  </a:rPr>
                  <a:t>Density of air </a:t>
                </a:r>
                <a14:m>
                  <m:oMath xmlns:m="http://schemas.openxmlformats.org/officeDocument/2006/math">
                    <m:r>
                      <a:rPr lang="en-GB" sz="2000" i="1" noProof="0" smtClean="0">
                        <a:solidFill>
                          <a:srgbClr val="0D0D0D"/>
                        </a:solidFill>
                        <a:latin typeface="Cambria Math" panose="02040503050406030204" pitchFamily="18" charset="0"/>
                        <a:cs typeface="Arial" panose="020B0604020202020204" pitchFamily="34" charset="0"/>
                      </a:rPr>
                      <m:t>𝜌</m:t>
                    </m:r>
                  </m:oMath>
                </a14:m>
                <a:r>
                  <a:rPr lang="en-GB" sz="2000" noProof="0" dirty="0">
                    <a:solidFill>
                      <a:srgbClr val="0D0D0D"/>
                    </a:solidFill>
                    <a:latin typeface="Arial" panose="020B0604020202020204" pitchFamily="34" charset="0"/>
                    <a:cs typeface="Arial" panose="020B0604020202020204" pitchFamily="34" charset="0"/>
                  </a:rPr>
                  <a:t> = 1.3 kg/m³.</a:t>
                </a:r>
              </a:p>
            </p:txBody>
          </p:sp>
        </mc:Choice>
        <mc:Fallback xmlns="">
          <p:sp>
            <p:nvSpPr>
              <p:cNvPr id="25" name="ZoneTexte 24">
                <a:extLst>
                  <a:ext uri="{FF2B5EF4-FFF2-40B4-BE49-F238E27FC236}">
                    <a16:creationId xmlns:a16="http://schemas.microsoft.com/office/drawing/2014/main" id="{7D78EC4E-252E-F076-8001-09376356014F}"/>
                  </a:ext>
                </a:extLst>
              </p:cNvPr>
              <p:cNvSpPr txBox="1">
                <a:spLocks noRot="1" noChangeAspect="1" noMove="1" noResize="1" noEditPoints="1" noAdjustHandles="1" noChangeArrowheads="1" noChangeShapeType="1" noTextEdit="1"/>
              </p:cNvSpPr>
              <p:nvPr/>
            </p:nvSpPr>
            <p:spPr>
              <a:xfrm>
                <a:off x="560729" y="1050172"/>
                <a:ext cx="9544343" cy="6662530"/>
              </a:xfrm>
              <a:prstGeom prst="rect">
                <a:avLst/>
              </a:prstGeom>
              <a:blipFill>
                <a:blip r:embed="rId2"/>
                <a:stretch>
                  <a:fillRect l="-702" t="-366" r="-575" b="-732"/>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443ADC5D-1F77-9BF8-8030-7245596390E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291</a:t>
            </a:fld>
            <a:endParaRPr lang="en-GB" spc="80" noProof="0" dirty="0"/>
          </a:p>
        </p:txBody>
      </p:sp>
      <p:sp>
        <p:nvSpPr>
          <p:cNvPr id="4" name="TextBox 19">
            <a:extLst>
              <a:ext uri="{FF2B5EF4-FFF2-40B4-BE49-F238E27FC236}">
                <a16:creationId xmlns:a16="http://schemas.microsoft.com/office/drawing/2014/main" id="{02074FBC-FB02-ED73-5317-607AB562568C}"/>
              </a:ext>
            </a:extLst>
          </p:cNvPr>
          <p:cNvSpPr txBox="1"/>
          <p:nvPr/>
        </p:nvSpPr>
        <p:spPr>
          <a:xfrm>
            <a:off x="560729" y="358228"/>
            <a:ext cx="9571610"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1</a:t>
            </a:r>
            <a:r>
              <a:rPr lang="en-GB" sz="2400" b="1" u="sng" noProof="0" dirty="0">
                <a:solidFill>
                  <a:srgbClr val="0D0D0D"/>
                </a:solidFill>
                <a:latin typeface="Arial" panose="020B0604020202020204" pitchFamily="34" charset="0"/>
                <a:cs typeface="Arial" panose="020B0604020202020204" pitchFamily="34" charset="0"/>
              </a:rPr>
              <a:t>:</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472E9B7-2E84-005A-4B4F-8F8A9EEDA540}"/>
              </a:ext>
            </a:extLst>
          </p:cNvPr>
          <p:cNvSpPr txBox="1"/>
          <p:nvPr/>
        </p:nvSpPr>
        <p:spPr>
          <a:xfrm>
            <a:off x="560730" y="1570887"/>
            <a:ext cx="9633917" cy="4247317"/>
          </a:xfrm>
          <a:prstGeom prst="rect">
            <a:avLst/>
          </a:prstGeom>
          <a:noFill/>
        </p:spPr>
        <p:txBody>
          <a:bodyPr wrap="square">
            <a:spAutoFit/>
          </a:bodyPr>
          <a:lstStyle/>
          <a:p>
            <a:r>
              <a:rPr lang="en-GB" sz="2000" b="1" noProof="0" dirty="0"/>
              <a:t>Part 1:</a:t>
            </a:r>
          </a:p>
          <a:p>
            <a:endParaRPr lang="en-GB" sz="1000" b="1" noProof="0" dirty="0"/>
          </a:p>
          <a:p>
            <a:pPr algn="just"/>
            <a:r>
              <a:rPr lang="en-GB" sz="2000" noProof="0" dirty="0"/>
              <a:t>The energy consumption in kilowatt-hours per 100 passenger-kilometers of a bicycle at 21 km/h without stop is:</a:t>
            </a:r>
          </a:p>
          <a:p>
            <a:endParaRPr lang="en-GB" sz="2000" b="0" i="0" noProof="0" dirty="0">
              <a:solidFill>
                <a:srgbClr val="0D0D0D"/>
              </a:solidFill>
              <a:effectLst/>
              <a:latin typeface="Arial" panose="020B0604020202020204" pitchFamily="34" charset="0"/>
              <a:ea typeface="Cambria Math" panose="02040503050406030204" pitchFamily="18" charset="0"/>
              <a:cs typeface="Arial" panose="020B0604020202020204" pitchFamily="34" charset="0"/>
            </a:endParaRPr>
          </a:p>
          <a:p>
            <a:endParaRPr lang="en-GB" sz="2000" b="1" noProof="0" dirty="0"/>
          </a:p>
          <a:p>
            <a:endParaRPr lang="en-GB" sz="2000" b="1" noProof="0" dirty="0"/>
          </a:p>
          <a:p>
            <a:endParaRPr lang="en-GB" sz="2000" b="1" noProof="0" dirty="0"/>
          </a:p>
          <a:p>
            <a:endParaRPr lang="en-GB" sz="2000" b="1" noProof="0" dirty="0"/>
          </a:p>
          <a:p>
            <a:endParaRPr lang="en-GB" sz="2000" b="1" noProof="0" dirty="0"/>
          </a:p>
          <a:p>
            <a:r>
              <a:rPr lang="en-GB" sz="2000" b="1" noProof="0" dirty="0"/>
              <a:t>Part 2:</a:t>
            </a:r>
          </a:p>
          <a:p>
            <a:endParaRPr lang="en-GB" sz="1000" b="1" noProof="0" dirty="0"/>
          </a:p>
          <a:p>
            <a:pPr algn="just"/>
            <a:r>
              <a:rPr lang="en-GB" sz="2000" noProof="0" dirty="0"/>
              <a:t>The energy consumption in kilowatt-hours per 100 passenger-kilometers of a bicycle at 21 km/h with stops every 200 meters is:</a:t>
            </a:r>
          </a:p>
        </p:txBody>
      </p:sp>
      <p:sp>
        <p:nvSpPr>
          <p:cNvPr id="3" name="Slide Number Placeholder 6">
            <a:extLst>
              <a:ext uri="{FF2B5EF4-FFF2-40B4-BE49-F238E27FC236}">
                <a16:creationId xmlns:a16="http://schemas.microsoft.com/office/drawing/2014/main" id="{B68AE6C3-E3DB-1EA5-5FBF-D6A93CC4532E}"/>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292</a:t>
            </a:fld>
            <a:endParaRPr lang="en-GB" spc="80" noProof="0" dirty="0"/>
          </a:p>
        </p:txBody>
      </p:sp>
      <p:sp>
        <p:nvSpPr>
          <p:cNvPr id="5" name="TextBox 19">
            <a:extLst>
              <a:ext uri="{FF2B5EF4-FFF2-40B4-BE49-F238E27FC236}">
                <a16:creationId xmlns:a16="http://schemas.microsoft.com/office/drawing/2014/main" id="{294224EA-D286-BD52-2B48-F163606F0076}"/>
              </a:ext>
            </a:extLst>
          </p:cNvPr>
          <p:cNvSpPr txBox="1"/>
          <p:nvPr/>
        </p:nvSpPr>
        <p:spPr>
          <a:xfrm>
            <a:off x="560730" y="358228"/>
            <a:ext cx="9053170"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endParaRPr lang="en-GB" sz="2400" b="1" u="sng"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744B7E3D-3BE1-35D2-35CC-749919089CBB}"/>
                  </a:ext>
                </a:extLst>
              </p:cNvPr>
              <p:cNvSpPr txBox="1"/>
              <p:nvPr/>
            </p:nvSpPr>
            <p:spPr>
              <a:xfrm>
                <a:off x="560730" y="2821703"/>
                <a:ext cx="8446770" cy="107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cs typeface="Arial" panose="020B0604020202020204" pitchFamily="34" charset="0"/>
                                </a:rPr>
                                <m:t>1</m:t>
                              </m:r>
                            </m:num>
                            <m:den>
                              <m:r>
                                <m:rPr>
                                  <m:nor/>
                                </m:rPr>
                                <a:rPr lang="en-GB" sz="2000" noProof="0" smtClean="0">
                                  <a:solidFill>
                                    <a:srgbClr val="0D0D0D"/>
                                  </a:solidFill>
                                  <a:latin typeface="+mj-lt"/>
                                  <a:cs typeface="Arial" panose="020B0604020202020204" pitchFamily="34" charset="0"/>
                                </a:rPr>
                                <m:t>0.25</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2</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1.3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0.75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1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21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latin typeface="+mj-lt"/>
                                      <a:ea typeface="Cambria Math" panose="02040503050406030204" pitchFamily="18" charset="0"/>
                                      <a:cs typeface="Arial" panose="020B0604020202020204" pitchFamily="34" charset="0"/>
                                    </a:rPr>
                                    <m:t>2</m:t>
                                  </m:r>
                                </m:sup>
                              </m:sSup>
                            </m:e>
                          </m:d>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m:t>10</m:t>
                          </m:r>
                          <m:r>
                            <a:rPr lang="en-GB" sz="2000" b="0" i="1" baseline="30000" noProof="0" smtClean="0">
                              <a:latin typeface="Cambria Math" panose="02040503050406030204" pitchFamily="18" charset="0"/>
                            </a:rPr>
                            <m:t>5</m:t>
                          </m:r>
                        </m:num>
                        <m:den>
                          <m:r>
                            <m:rPr>
                              <m:nor/>
                            </m:rPr>
                            <a:rPr lang="en-GB" sz="2000" b="0" i="0" noProof="0" smtClean="0">
                              <a:solidFill>
                                <a:srgbClr val="0D0D0D"/>
                              </a:solidFill>
                              <a:latin typeface="+mj-lt"/>
                              <a:ea typeface="Cambria Math" panose="02040503050406030204" pitchFamily="18" charset="0"/>
                              <a:cs typeface="Arial" panose="020B0604020202020204" pitchFamily="34" charset="0"/>
                            </a:rPr>
                            <m:t>3.6 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aseline="30000" noProof="0" smtClean="0">
                              <a:latin typeface="+mj-lt"/>
                              <a:ea typeface="Cambria Math" panose="02040503050406030204" pitchFamily="18" charset="0"/>
                              <a:cs typeface="Arial" panose="020B0604020202020204" pitchFamily="34" charset="0"/>
                            </a:rPr>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m:t>1.</m:t>
                      </m:r>
                      <m:r>
                        <m:rPr>
                          <m:nor/>
                        </m:rPr>
                        <a:rPr lang="en-GB" sz="2000" i="0" noProof="0" smtClean="0"/>
                        <m:t>84</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b="0" i="0" noProof="0" smtClean="0"/>
                        <m:t>.</m:t>
                      </m:r>
                    </m:oMath>
                  </m:oMathPara>
                </a14:m>
                <a:endParaRPr lang="en-GB" sz="1800" noProof="0" dirty="0">
                  <a:solidFill>
                    <a:srgbClr val="0D0D0D"/>
                  </a:solidFill>
                  <a:latin typeface="+mj-lt"/>
                  <a:ea typeface="Cambria Math" panose="02040503050406030204" pitchFamily="18"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744B7E3D-3BE1-35D2-35CC-749919089CBB}"/>
                  </a:ext>
                </a:extLst>
              </p:cNvPr>
              <p:cNvSpPr txBox="1">
                <a:spLocks noRot="1" noChangeAspect="1" noMove="1" noResize="1" noEditPoints="1" noAdjustHandles="1" noChangeArrowheads="1" noChangeShapeType="1" noTextEdit="1"/>
              </p:cNvSpPr>
              <p:nvPr/>
            </p:nvSpPr>
            <p:spPr>
              <a:xfrm>
                <a:off x="560730" y="2821703"/>
                <a:ext cx="8446770" cy="107292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1EAA7F5-D022-FE71-36ED-8C8709D5C3B4}"/>
                  </a:ext>
                </a:extLst>
              </p:cNvPr>
              <p:cNvSpPr txBox="1"/>
              <p:nvPr/>
            </p:nvSpPr>
            <p:spPr>
              <a:xfrm>
                <a:off x="560730" y="5783914"/>
                <a:ext cx="8069580" cy="107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GB" sz="2000" noProof="0" smtClean="0"/>
                        <m:t>1.84</m:t>
                      </m:r>
                      <m:r>
                        <a:rPr lang="en-GB" sz="2000" b="0" i="1" noProof="0" smtClean="0">
                          <a:latin typeface="Cambria Math" panose="02040503050406030204" pitchFamily="18" charset="0"/>
                        </a:rPr>
                        <m:t>+</m:t>
                      </m:r>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cs typeface="Arial" panose="020B0604020202020204" pitchFamily="34" charset="0"/>
                                </a:rPr>
                                <m:t>1</m:t>
                              </m:r>
                            </m:num>
                            <m:den>
                              <m:r>
                                <m:rPr>
                                  <m:nor/>
                                </m:rPr>
                                <a:rPr lang="en-GB" sz="2000" noProof="0" smtClean="0">
                                  <a:solidFill>
                                    <a:srgbClr val="0D0D0D"/>
                                  </a:solidFill>
                                  <a:latin typeface="+mj-lt"/>
                                  <a:cs typeface="Arial" panose="020B0604020202020204" pitchFamily="34" charset="0"/>
                                </a:rPr>
                                <m:t>0.25</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2</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80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a:rPr lang="en-GB" sz="2000" b="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21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latin typeface="+mj-lt"/>
                                      <a:ea typeface="Cambria Math" panose="02040503050406030204" pitchFamily="18" charset="0"/>
                                      <a:cs typeface="Arial" panose="020B0604020202020204" pitchFamily="34" charset="0"/>
                                    </a:rPr>
                                    <m:t>2</m:t>
                                  </m:r>
                                </m:sup>
                              </m:sSup>
                              <m:r>
                                <m:rPr>
                                  <m:nor/>
                                </m:rPr>
                                <a:rPr lang="en-GB" sz="2000" i="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200</m:t>
                              </m:r>
                            </m:e>
                          </m:d>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m:t>10</m:t>
                          </m:r>
                          <m:r>
                            <a:rPr lang="en-GB" sz="2000" i="1" baseline="30000" noProof="0" smtClean="0">
                              <a:latin typeface="Cambria Math" panose="02040503050406030204" pitchFamily="18" charset="0"/>
                            </a:rPr>
                            <m:t>5</m:t>
                          </m:r>
                        </m:num>
                        <m:den>
                          <m:r>
                            <m:rPr>
                              <m:nor/>
                            </m:rPr>
                            <a:rPr lang="en-GB" sz="2000" b="0" i="0" noProof="0" smtClean="0">
                              <a:solidFill>
                                <a:srgbClr val="0D0D0D"/>
                              </a:solidFill>
                              <a:latin typeface="+mj-lt"/>
                              <a:ea typeface="Cambria Math" panose="02040503050406030204" pitchFamily="18" charset="0"/>
                              <a:cs typeface="Arial" panose="020B0604020202020204" pitchFamily="34" charset="0"/>
                            </a:rPr>
                            <m:t>3.6 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aseline="30000" noProof="0" smtClean="0">
                              <a:latin typeface="+mj-lt"/>
                              <a:ea typeface="Cambria Math" panose="02040503050406030204" pitchFamily="18" charset="0"/>
                              <a:cs typeface="Arial" panose="020B0604020202020204" pitchFamily="34" charset="0"/>
                            </a:rPr>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m:t>2.60</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noProof="0" smtClean="0"/>
                        <m:t>.</m:t>
                      </m:r>
                    </m:oMath>
                  </m:oMathPara>
                </a14:m>
                <a:endParaRPr lang="en-GB" sz="2000" noProof="0" dirty="0">
                  <a:solidFill>
                    <a:srgbClr val="0D0D0D"/>
                  </a:solidFill>
                  <a:ea typeface="Cambria Math" panose="02040503050406030204" pitchFamily="18"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61EAA7F5-D022-FE71-36ED-8C8709D5C3B4}"/>
                  </a:ext>
                </a:extLst>
              </p:cNvPr>
              <p:cNvSpPr txBox="1">
                <a:spLocks noRot="1" noChangeAspect="1" noMove="1" noResize="1" noEditPoints="1" noAdjustHandles="1" noChangeArrowheads="1" noChangeShapeType="1" noTextEdit="1"/>
              </p:cNvSpPr>
              <p:nvPr/>
            </p:nvSpPr>
            <p:spPr>
              <a:xfrm>
                <a:off x="560730" y="5783914"/>
                <a:ext cx="8069580" cy="1072922"/>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795746-EDD4-8DFA-30F7-A4FDCE7BB19F}"/>
              </a:ext>
            </a:extLst>
          </p:cNvPr>
          <p:cNvSpPr txBox="1"/>
          <p:nvPr/>
        </p:nvSpPr>
        <p:spPr>
          <a:xfrm>
            <a:off x="560730" y="1164222"/>
            <a:ext cx="9571609" cy="5940088"/>
          </a:xfrm>
          <a:prstGeom prst="rect">
            <a:avLst/>
          </a:prstGeom>
          <a:noFill/>
        </p:spPr>
        <p:txBody>
          <a:bodyPr wrap="square">
            <a:spAutoFit/>
          </a:bodyPr>
          <a:lstStyle/>
          <a:p>
            <a:r>
              <a:rPr lang="en-GB" sz="2000" b="1" noProof="0" dirty="0">
                <a:latin typeface="Arial" panose="020B0604020202020204" pitchFamily="34" charset="0"/>
                <a:cs typeface="Arial" panose="020B0604020202020204" pitchFamily="34" charset="0"/>
              </a:rPr>
              <a:t>Part 3:</a:t>
            </a:r>
          </a:p>
          <a:p>
            <a:endParaRPr lang="en-GB" sz="1000" b="1" noProof="0" dirty="0">
              <a:latin typeface="Arial" panose="020B0604020202020204" pitchFamily="34" charset="0"/>
              <a:cs typeface="Arial" panose="020B0604020202020204" pitchFamily="34" charset="0"/>
            </a:endParaRPr>
          </a:p>
          <a:p>
            <a:r>
              <a:rPr lang="en-GB" sz="2000" noProof="0" dirty="0"/>
              <a:t>A car traveling at a constant speed of 21 km/h without stops consumes:</a:t>
            </a:r>
          </a:p>
          <a:p>
            <a:endParaRPr lang="en-GB" sz="1000" noProof="0" dirty="0"/>
          </a:p>
          <a:p>
            <a:endParaRPr lang="en-GB" sz="1000" noProof="0" dirty="0"/>
          </a:p>
          <a:p>
            <a:endParaRPr lang="en-GB" sz="1000" noProof="0" dirty="0"/>
          </a:p>
          <a:p>
            <a:endParaRPr lang="en-GB" sz="1000" noProof="0" dirty="0"/>
          </a:p>
          <a:p>
            <a:endParaRPr lang="en-GB" sz="1000" noProof="0" dirty="0"/>
          </a:p>
          <a:p>
            <a:endParaRPr lang="en-GB" sz="1000" noProof="0" dirty="0"/>
          </a:p>
          <a:p>
            <a:endParaRPr lang="en-GB" sz="1000" noProof="0" dirty="0"/>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At low speed and without stops, a bicycle does not consume significantly less energy than a car. In fact, if the car were filled with multiple occupants, it might even perform better in terms of kWh/100p-km.</a:t>
            </a:r>
            <a:endParaRPr lang="en-GB" sz="1000" noProof="0" dirty="0"/>
          </a:p>
          <a:p>
            <a:endParaRPr lang="en-GB" sz="2000" noProof="0" dirty="0"/>
          </a:p>
          <a:p>
            <a:r>
              <a:rPr lang="en-GB" sz="2000" noProof="0" dirty="0"/>
              <a:t>A car traveling at 21 km/h with stops every 200 m consumes:</a:t>
            </a:r>
          </a:p>
          <a:p>
            <a:endParaRPr lang="en-GB" sz="1000" noProof="0" dirty="0"/>
          </a:p>
          <a:p>
            <a:pPr algn="just"/>
            <a:endParaRPr lang="en-GB" sz="1000" noProof="0" dirty="0">
              <a:solidFill>
                <a:srgbClr val="0D0D0D"/>
              </a:solidFill>
              <a:ea typeface="Cambria Math" panose="02040503050406030204" pitchFamily="18" charset="0"/>
              <a:cs typeface="Arial" panose="020B0604020202020204" pitchFamily="34" charset="0"/>
            </a:endParaRPr>
          </a:p>
          <a:p>
            <a:pPr algn="just"/>
            <a:endParaRPr lang="en-GB" sz="1000" noProof="0" dirty="0">
              <a:solidFill>
                <a:srgbClr val="0D0D0D"/>
              </a:solidFill>
              <a:ea typeface="Cambria Math" panose="02040503050406030204" pitchFamily="18" charset="0"/>
              <a:cs typeface="Arial" panose="020B0604020202020204" pitchFamily="34" charset="0"/>
            </a:endParaRPr>
          </a:p>
          <a:p>
            <a:pPr algn="just"/>
            <a:endParaRPr lang="en-GB" sz="1000" noProof="0" dirty="0">
              <a:solidFill>
                <a:srgbClr val="0D0D0D"/>
              </a:solidFill>
              <a:ea typeface="Cambria Math" panose="02040503050406030204" pitchFamily="18" charset="0"/>
              <a:cs typeface="Arial" panose="020B0604020202020204" pitchFamily="34" charset="0"/>
            </a:endParaRPr>
          </a:p>
          <a:p>
            <a:pPr algn="just"/>
            <a:endParaRPr lang="en-GB" sz="1000" noProof="0" dirty="0">
              <a:solidFill>
                <a:srgbClr val="0D0D0D"/>
              </a:solidFill>
              <a:ea typeface="Cambria Math" panose="02040503050406030204" pitchFamily="18" charset="0"/>
              <a:cs typeface="Arial" panose="020B0604020202020204" pitchFamily="34" charset="0"/>
            </a:endParaRPr>
          </a:p>
          <a:p>
            <a:pPr algn="just"/>
            <a:endParaRPr lang="en-GB" sz="1000" noProof="0" dirty="0">
              <a:solidFill>
                <a:srgbClr val="0D0D0D"/>
              </a:solidFill>
              <a:ea typeface="Cambria Math" panose="02040503050406030204" pitchFamily="18"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However, when frequent stops are involved, bicycles become much more energy efficient due to their lightweight nature.</a:t>
            </a:r>
          </a:p>
        </p:txBody>
      </p:sp>
      <p:sp>
        <p:nvSpPr>
          <p:cNvPr id="2" name="Slide Number Placeholder 6">
            <a:extLst>
              <a:ext uri="{FF2B5EF4-FFF2-40B4-BE49-F238E27FC236}">
                <a16:creationId xmlns:a16="http://schemas.microsoft.com/office/drawing/2014/main" id="{F3D4AC3A-C362-13A4-1BD9-F86CFEAFD07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293</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C92AD546-670F-C4E3-067B-BA30445CB75F}"/>
                  </a:ext>
                </a:extLst>
              </p:cNvPr>
              <p:cNvSpPr txBox="1"/>
              <p:nvPr/>
            </p:nvSpPr>
            <p:spPr>
              <a:xfrm>
                <a:off x="560730" y="2111641"/>
                <a:ext cx="8229600" cy="107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cs typeface="Arial" panose="020B0604020202020204" pitchFamily="34" charset="0"/>
                                </a:rPr>
                                <m:t>1</m:t>
                              </m:r>
                            </m:num>
                            <m:den>
                              <m:r>
                                <m:rPr>
                                  <m:nor/>
                                </m:rPr>
                                <a:rPr lang="en-GB" sz="2000" noProof="0" smtClean="0">
                                  <a:solidFill>
                                    <a:srgbClr val="0D0D0D"/>
                                  </a:solidFill>
                                  <a:latin typeface="+mj-lt"/>
                                  <a:cs typeface="Arial" panose="020B0604020202020204" pitchFamily="34" charset="0"/>
                                </a:rPr>
                                <m:t>0.25</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2</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1.3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smtClean="0">
                                  <a:solidFill>
                                    <a:srgbClr val="0D0D0D"/>
                                  </a:solidFill>
                                  <a:ea typeface="Cambria Math" panose="02040503050406030204" pitchFamily="18" charset="0"/>
                                  <a:cs typeface="Arial" panose="020B0604020202020204" pitchFamily="34" charset="0"/>
                                </a:rPr>
                                <m:t>3 </m:t>
                              </m:r>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m:t>
                              </m:r>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ea typeface="Cambria Math" panose="02040503050406030204" pitchFamily="18" charset="0"/>
                                      <a:cs typeface="Arial" panose="020B0604020202020204" pitchFamily="34" charset="0"/>
                                    </a:rPr>
                                    <m:t>1</m:t>
                                  </m:r>
                                </m:num>
                                <m:den>
                                  <m:r>
                                    <m:rPr>
                                      <m:nor/>
                                    </m:rPr>
                                    <a:rPr lang="en-GB" sz="2000" noProof="0" smtClean="0">
                                      <a:solidFill>
                                        <a:srgbClr val="0D0D0D"/>
                                      </a:solidFill>
                                      <a:ea typeface="Cambria Math" panose="02040503050406030204" pitchFamily="18" charset="0"/>
                                      <a:cs typeface="Arial" panose="020B0604020202020204" pitchFamily="34" charset="0"/>
                                    </a:rPr>
                                    <m:t>3</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21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latin typeface="+mj-lt"/>
                                      <a:ea typeface="Cambria Math" panose="02040503050406030204" pitchFamily="18" charset="0"/>
                                      <a:cs typeface="Arial" panose="020B0604020202020204" pitchFamily="34" charset="0"/>
                                    </a:rPr>
                                    <m:t>2</m:t>
                                  </m:r>
                                </m:sup>
                              </m:sSup>
                            </m:e>
                          </m:d>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m:t>10</m:t>
                          </m:r>
                          <m:r>
                            <a:rPr lang="en-GB" sz="2000" i="1" baseline="30000" noProof="0" smtClean="0">
                              <a:latin typeface="Cambria Math" panose="02040503050406030204" pitchFamily="18" charset="0"/>
                            </a:rPr>
                            <m:t>5</m:t>
                          </m:r>
                        </m:num>
                        <m:den>
                          <m:r>
                            <m:rPr>
                              <m:nor/>
                            </m:rPr>
                            <a:rPr lang="en-GB" sz="2000" b="0" i="0" noProof="0" smtClean="0">
                              <a:solidFill>
                                <a:srgbClr val="0D0D0D"/>
                              </a:solidFill>
                              <a:latin typeface="+mj-lt"/>
                              <a:ea typeface="Cambria Math" panose="02040503050406030204" pitchFamily="18" charset="0"/>
                              <a:cs typeface="Arial" panose="020B0604020202020204" pitchFamily="34" charset="0"/>
                            </a:rPr>
                            <m:t>3.6 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aseline="30000" noProof="0" smtClean="0">
                              <a:latin typeface="+mj-lt"/>
                              <a:ea typeface="Cambria Math" panose="02040503050406030204" pitchFamily="18" charset="0"/>
                              <a:cs typeface="Arial" panose="020B0604020202020204" pitchFamily="34" charset="0"/>
                            </a:rPr>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m:t>2.46</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b="0" i="0" noProof="0" smtClean="0"/>
                        <m:t>.</m:t>
                      </m:r>
                    </m:oMath>
                  </m:oMathPara>
                </a14:m>
                <a:endParaRPr lang="en-GB" sz="900" noProof="0" dirty="0"/>
              </a:p>
            </p:txBody>
          </p:sp>
        </mc:Choice>
        <mc:Fallback xmlns="">
          <p:sp>
            <p:nvSpPr>
              <p:cNvPr id="5" name="ZoneTexte 4">
                <a:extLst>
                  <a:ext uri="{FF2B5EF4-FFF2-40B4-BE49-F238E27FC236}">
                    <a16:creationId xmlns:a16="http://schemas.microsoft.com/office/drawing/2014/main" id="{C92AD546-670F-C4E3-067B-BA30445CB75F}"/>
                  </a:ext>
                </a:extLst>
              </p:cNvPr>
              <p:cNvSpPr txBox="1">
                <a:spLocks noRot="1" noChangeAspect="1" noMove="1" noResize="1" noEditPoints="1" noAdjustHandles="1" noChangeArrowheads="1" noChangeShapeType="1" noTextEdit="1"/>
              </p:cNvSpPr>
              <p:nvPr/>
            </p:nvSpPr>
            <p:spPr>
              <a:xfrm>
                <a:off x="560730" y="2111641"/>
                <a:ext cx="8229600" cy="107292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C1289952-EC12-30E0-7355-A8074181411F}"/>
                  </a:ext>
                </a:extLst>
              </p:cNvPr>
              <p:cNvSpPr txBox="1"/>
              <p:nvPr/>
            </p:nvSpPr>
            <p:spPr>
              <a:xfrm>
                <a:off x="560730" y="5019638"/>
                <a:ext cx="9132570" cy="1072922"/>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m:rPr>
                          <m:nor/>
                        </m:rPr>
                        <a:rPr lang="en-GB" sz="2000" b="0" i="0" noProof="0" smtClean="0"/>
                        <m:t>2.46</m:t>
                      </m:r>
                      <m:r>
                        <a:rPr lang="en-GB" sz="2000" b="0" i="1" noProof="0" smtClean="0">
                          <a:latin typeface="Cambria Math" panose="02040503050406030204" pitchFamily="18" charset="0"/>
                        </a:rPr>
                        <m:t>+</m:t>
                      </m:r>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cs typeface="Arial" panose="020B0604020202020204" pitchFamily="34" charset="0"/>
                                </a:rPr>
                                <m:t>1</m:t>
                              </m:r>
                            </m:num>
                            <m:den>
                              <m:r>
                                <m:rPr>
                                  <m:nor/>
                                </m:rPr>
                                <a:rPr lang="en-GB" sz="2000" noProof="0" smtClean="0">
                                  <a:solidFill>
                                    <a:srgbClr val="0D0D0D"/>
                                  </a:solidFill>
                                  <a:latin typeface="+mj-lt"/>
                                  <a:cs typeface="Arial" panose="020B0604020202020204" pitchFamily="34" charset="0"/>
                                </a:rPr>
                                <m:t>0.25</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2</m:t>
                                  </m:r>
                                </m:den>
                              </m:f>
                              <m:r>
                                <m:rPr>
                                  <m:nor/>
                                </m:rPr>
                                <a:rPr lang="en-GB" sz="200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noProof="0" smtClean="0">
                                  <a:solidFill>
                                    <a:srgbClr val="0D0D0D"/>
                                  </a:solidFill>
                                  <a:latin typeface="+mj-lt"/>
                                  <a:ea typeface="Cambria Math" panose="02040503050406030204" pitchFamily="18" charset="0"/>
                                  <a:cs typeface="Arial" panose="020B0604020202020204" pitchFamily="34" charset="0"/>
                                </a:rPr>
                                <m:t> 1,000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a:rPr lang="en-GB" sz="2000" b="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latin typeface="+mj-lt"/>
                                              <a:ea typeface="Cambria Math" panose="02040503050406030204" pitchFamily="18" charset="0"/>
                                              <a:cs typeface="Arial" panose="020B0604020202020204" pitchFamily="34" charset="0"/>
                                            </a:rPr>
                                            <m:t>21</m:t>
                                          </m:r>
                                        </m:num>
                                        <m:den>
                                          <m:r>
                                            <m:rPr>
                                              <m:nor/>
                                            </m:rPr>
                                            <a:rPr lang="en-GB" sz="2000" noProof="0" smtClean="0">
                                              <a:solidFill>
                                                <a:srgbClr val="0D0D0D"/>
                                              </a:solidFill>
                                              <a:latin typeface="+mj-lt"/>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latin typeface="+mj-lt"/>
                                      <a:ea typeface="Cambria Math" panose="02040503050406030204" pitchFamily="18" charset="0"/>
                                      <a:cs typeface="Arial" panose="020B0604020202020204" pitchFamily="34" charset="0"/>
                                    </a:rPr>
                                    <m:t>2</m:t>
                                  </m:r>
                                </m:sup>
                              </m:sSup>
                              <m:r>
                                <m:rPr>
                                  <m:nor/>
                                </m:rPr>
                                <a:rPr lang="en-GB" sz="2000" i="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200</m:t>
                              </m:r>
                            </m:e>
                          </m:d>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m:t>10</m:t>
                          </m:r>
                          <m:r>
                            <a:rPr lang="en-GB" sz="2000" i="1" baseline="30000" noProof="0" smtClean="0">
                              <a:latin typeface="Cambria Math" panose="02040503050406030204" pitchFamily="18" charset="0"/>
                            </a:rPr>
                            <m:t>5</m:t>
                          </m:r>
                        </m:num>
                        <m:den>
                          <m:r>
                            <m:rPr>
                              <m:nor/>
                            </m:rPr>
                            <a:rPr lang="en-GB" sz="2000" b="0" i="0" noProof="0" smtClean="0">
                              <a:solidFill>
                                <a:srgbClr val="0D0D0D"/>
                              </a:solidFill>
                              <a:latin typeface="+mj-lt"/>
                              <a:ea typeface="Cambria Math" panose="02040503050406030204" pitchFamily="18" charset="0"/>
                              <a:cs typeface="Arial" panose="020B0604020202020204" pitchFamily="34" charset="0"/>
                            </a:rPr>
                            <m:t>3.6 </m:t>
                          </m:r>
                          <m:r>
                            <m:rPr>
                              <m:nor/>
                            </m:rPr>
                            <a:rPr lang="en-GB" sz="2000" noProof="0" smtClean="0">
                              <a:solidFill>
                                <a:srgbClr val="0D0D0D"/>
                              </a:solidFill>
                              <a:latin typeface="+mj-lt"/>
                              <a:ea typeface="Cambria Math" panose="02040503050406030204" pitchFamily="18" charset="0"/>
                              <a:cs typeface="Arial" panose="020B0604020202020204" pitchFamily="34" charset="0"/>
                            </a:rPr>
                            <m:t>×</m:t>
                          </m:r>
                          <m:r>
                            <m:rPr>
                              <m:nor/>
                            </m:rPr>
                            <a:rPr lang="en-GB" sz="2000" b="0" i="0" noProof="0" smtClean="0">
                              <a:solidFill>
                                <a:srgbClr val="0D0D0D"/>
                              </a:solidFill>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aseline="30000" noProof="0" smtClean="0">
                              <a:latin typeface="+mj-lt"/>
                              <a:ea typeface="Cambria Math" panose="02040503050406030204" pitchFamily="18" charset="0"/>
                              <a:cs typeface="Arial" panose="020B0604020202020204" pitchFamily="34" charset="0"/>
                            </a:rPr>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m:t>11.91</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noProof="0" smtClean="0"/>
                        <m:t>.</m:t>
                      </m:r>
                    </m:oMath>
                  </m:oMathPara>
                </a14:m>
                <a:endParaRPr lang="en-GB" sz="2000" noProof="0" dirty="0">
                  <a:solidFill>
                    <a:srgbClr val="0D0D0D"/>
                  </a:solidFill>
                  <a:ea typeface="Cambria Math" panose="02040503050406030204" pitchFamily="18"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C1289952-EC12-30E0-7355-A8074181411F}"/>
                  </a:ext>
                </a:extLst>
              </p:cNvPr>
              <p:cNvSpPr txBox="1">
                <a:spLocks noRot="1" noChangeAspect="1" noMove="1" noResize="1" noEditPoints="1" noAdjustHandles="1" noChangeArrowheads="1" noChangeShapeType="1" noTextEdit="1"/>
              </p:cNvSpPr>
              <p:nvPr/>
            </p:nvSpPr>
            <p:spPr>
              <a:xfrm>
                <a:off x="560730" y="5019638"/>
                <a:ext cx="9132570" cy="107292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894087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6D6C42-325B-D5E9-78CF-140105A14E39}"/>
              </a:ext>
            </a:extLst>
          </p:cNvPr>
          <p:cNvSpPr txBox="1"/>
          <p:nvPr/>
        </p:nvSpPr>
        <p:spPr>
          <a:xfrm>
            <a:off x="560731" y="1222087"/>
            <a:ext cx="9571608" cy="5478423"/>
          </a:xfrm>
          <a:prstGeom prst="rect">
            <a:avLst/>
          </a:prstGeom>
          <a:noFill/>
        </p:spPr>
        <p:txBody>
          <a:bodyPr wrap="square">
            <a:spAutoFit/>
          </a:bodyPr>
          <a:lstStyle/>
          <a:p>
            <a:r>
              <a:rPr lang="en-GB" sz="2000" noProof="0" dirty="0"/>
              <a:t>A car traveling at a constant speed of 110 km/h without stops consumes:</a:t>
            </a:r>
          </a:p>
          <a:p>
            <a:endParaRPr lang="en-GB" sz="1000" noProof="0" dirty="0"/>
          </a:p>
          <a:p>
            <a:endParaRPr lang="en-GB" sz="2000" noProof="0" dirty="0"/>
          </a:p>
          <a:p>
            <a:endParaRPr lang="en-GB" sz="2000" noProof="0" dirty="0"/>
          </a:p>
          <a:p>
            <a:endParaRPr lang="en-GB" sz="2000" noProof="0" dirty="0"/>
          </a:p>
          <a:p>
            <a:endParaRPr lang="en-GB" sz="2000" noProof="0" dirty="0"/>
          </a:p>
          <a:p>
            <a:r>
              <a:rPr lang="en-GB" sz="2000" noProof="0" dirty="0"/>
              <a:t>A car traveling at 110 km/h with stops every 200 m consumes:</a:t>
            </a:r>
          </a:p>
          <a:p>
            <a:endParaRPr lang="en-GB" sz="1000" noProof="0" dirty="0"/>
          </a:p>
          <a:p>
            <a:endParaRPr lang="en-GB" sz="2000" noProof="0" dirty="0"/>
          </a:p>
          <a:p>
            <a:endParaRPr lang="en-GB" sz="2000" noProof="0" dirty="0"/>
          </a:p>
          <a:p>
            <a:endParaRPr lang="en-GB" sz="2000" noProof="0" dirty="0"/>
          </a:p>
          <a:p>
            <a:endParaRPr lang="en-GB" sz="2000" noProof="0" dirty="0"/>
          </a:p>
          <a:p>
            <a:pPr algn="just"/>
            <a:r>
              <a:rPr lang="en-GB" sz="2000" noProof="0" dirty="0">
                <a:latin typeface="Arial" panose="020B0604020202020204" pitchFamily="34" charset="0"/>
                <a:cs typeface="Arial" panose="020B0604020202020204" pitchFamily="34" charset="0"/>
              </a:rPr>
              <a:t>Regarding high speeds, cars exhibit significant energy consumption.                       It is important to note that while cars consume more energy at high speeds, we cannot directly compare this to bikes as, on level ground, bikes are incapable of reaching such velocities.</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However, one should notice that bikes operate without relying on fossil fuels, even if food can also have a significant carbon footprint.</a:t>
            </a:r>
          </a:p>
        </p:txBody>
      </p:sp>
      <p:sp>
        <p:nvSpPr>
          <p:cNvPr id="4" name="Slide Number Placeholder 6">
            <a:extLst>
              <a:ext uri="{FF2B5EF4-FFF2-40B4-BE49-F238E27FC236}">
                <a16:creationId xmlns:a16="http://schemas.microsoft.com/office/drawing/2014/main" id="{22CBC793-CD2E-52B8-24FE-7A17EE7F9DF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294</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E07E973-587C-1C69-8AB5-59FD375388EA}"/>
                  </a:ext>
                </a:extLst>
              </p:cNvPr>
              <p:cNvSpPr txBox="1"/>
              <p:nvPr/>
            </p:nvSpPr>
            <p:spPr>
              <a:xfrm>
                <a:off x="560731" y="1709320"/>
                <a:ext cx="8755380" cy="107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cs typeface="Arial" panose="020B0604020202020204" pitchFamily="34" charset="0"/>
                                </a:rPr>
                                <m:t>1</m:t>
                              </m:r>
                            </m:num>
                            <m:den>
                              <m:r>
                                <m:rPr>
                                  <m:nor/>
                                </m:rPr>
                                <a:rPr lang="en-GB" sz="2000" noProof="0" smtClean="0">
                                  <a:solidFill>
                                    <a:srgbClr val="0D0D0D"/>
                                  </a:solidFill>
                                  <a:cs typeface="Arial" panose="020B0604020202020204" pitchFamily="34" charset="0"/>
                                </a:rPr>
                                <m:t>0.25</m:t>
                              </m:r>
                            </m:den>
                          </m:f>
                          <m:r>
                            <m:rPr>
                              <m:nor/>
                            </m:rPr>
                            <a:rPr lang="en-GB" sz="2000" noProof="0" smtClean="0">
                              <a:solidFill>
                                <a:srgbClr val="0D0D0D"/>
                              </a:solidFill>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ea typeface="Cambria Math" panose="02040503050406030204" pitchFamily="18" charset="0"/>
                                      <a:cs typeface="Arial" panose="020B0604020202020204" pitchFamily="34" charset="0"/>
                                    </a:rPr>
                                    <m:t>1</m:t>
                                  </m:r>
                                </m:num>
                                <m:den>
                                  <m:r>
                                    <m:rPr>
                                      <m:nor/>
                                    </m:rPr>
                                    <a:rPr lang="en-GB" sz="2000" noProof="0" smtClean="0">
                                      <a:solidFill>
                                        <a:srgbClr val="0D0D0D"/>
                                      </a:solidFill>
                                      <a:ea typeface="Cambria Math" panose="02040503050406030204" pitchFamily="18" charset="0"/>
                                      <a:cs typeface="Arial" panose="020B0604020202020204" pitchFamily="34" charset="0"/>
                                    </a:rPr>
                                    <m:t>2</m:t>
                                  </m:r>
                                </m:den>
                              </m:f>
                              <m:r>
                                <m:rPr>
                                  <m:nor/>
                                </m:rPr>
                                <a:rPr lang="en-GB" sz="2000" noProof="0" smtClean="0">
                                  <a:solidFill>
                                    <a:srgbClr val="0D0D0D"/>
                                  </a:solidFill>
                                  <a:ea typeface="Cambria Math" panose="02040503050406030204" pitchFamily="18" charset="0"/>
                                  <a:cs typeface="Arial" panose="020B0604020202020204" pitchFamily="34" charset="0"/>
                                </a:rPr>
                                <m:t> </m:t>
                              </m:r>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1.3 </m:t>
                              </m:r>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3 </m:t>
                              </m:r>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m:t>
                              </m:r>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ea typeface="Cambria Math" panose="02040503050406030204" pitchFamily="18" charset="0"/>
                                      <a:cs typeface="Arial" panose="020B0604020202020204" pitchFamily="34" charset="0"/>
                                    </a:rPr>
                                    <m:t>1</m:t>
                                  </m:r>
                                </m:num>
                                <m:den>
                                  <m:r>
                                    <m:rPr>
                                      <m:nor/>
                                    </m:rPr>
                                    <a:rPr lang="en-GB" sz="2000" noProof="0" smtClean="0">
                                      <a:solidFill>
                                        <a:srgbClr val="0D0D0D"/>
                                      </a:solidFill>
                                      <a:ea typeface="Cambria Math" panose="02040503050406030204" pitchFamily="18" charset="0"/>
                                      <a:cs typeface="Arial" panose="020B0604020202020204" pitchFamily="34" charset="0"/>
                                    </a:rPr>
                                    <m:t>3</m:t>
                                  </m:r>
                                </m:den>
                              </m:f>
                              <m:r>
                                <m:rPr>
                                  <m:nor/>
                                </m:rPr>
                                <a:rPr lang="en-GB" sz="2000" noProof="0" smtClean="0">
                                  <a:solidFill>
                                    <a:srgbClr val="0D0D0D"/>
                                  </a:solidFill>
                                  <a:ea typeface="Cambria Math" panose="02040503050406030204" pitchFamily="18" charset="0"/>
                                  <a:cs typeface="Arial" panose="020B0604020202020204" pitchFamily="34" charset="0"/>
                                </a:rPr>
                                <m:t>×</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solidFill>
                                                <a:srgbClr val="0D0D0D"/>
                                              </a:solidFill>
                                              <a:ea typeface="Cambria Math" panose="02040503050406030204" pitchFamily="18" charset="0"/>
                                              <a:cs typeface="Arial" panose="020B0604020202020204" pitchFamily="34" charset="0"/>
                                            </a:rPr>
                                            <m:t>110</m:t>
                                          </m:r>
                                        </m:num>
                                        <m:den>
                                          <m:r>
                                            <m:rPr>
                                              <m:nor/>
                                            </m:rPr>
                                            <a:rPr lang="en-GB" sz="2000" noProof="0" smtClean="0">
                                              <a:solidFill>
                                                <a:srgbClr val="0D0D0D"/>
                                              </a:solidFill>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ea typeface="Cambria Math" panose="02040503050406030204" pitchFamily="18" charset="0"/>
                                      <a:cs typeface="Arial" panose="020B0604020202020204" pitchFamily="34" charset="0"/>
                                    </a:rPr>
                                    <m:t>2</m:t>
                                  </m:r>
                                </m:sup>
                              </m:sSup>
                            </m:e>
                          </m:d>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b="0" i="0" noProof="0" smtClean="0">
                              <a:solidFill>
                                <a:srgbClr val="0D0D0D"/>
                              </a:solidFill>
                              <a:ea typeface="Cambria Math" panose="02040503050406030204" pitchFamily="18" charset="0"/>
                              <a:cs typeface="Arial" panose="020B0604020202020204" pitchFamily="34" charset="0"/>
                            </a:rPr>
                            <m:t> </m:t>
                          </m:r>
                          <m:r>
                            <m:rPr>
                              <m:nor/>
                            </m:rPr>
                            <a:rPr lang="en-GB" sz="2000" i="0" noProof="0">
                              <a:latin typeface="+mj-lt"/>
                            </a:rPr>
                            <m:t>10</m:t>
                          </m:r>
                          <m:r>
                            <m:rPr>
                              <m:nor/>
                            </m:rPr>
                            <a:rPr lang="en-GB" sz="2000" i="0" baseline="30000" noProof="0" smtClean="0">
                              <a:latin typeface="+mj-lt"/>
                            </a:rPr>
                            <m:t>5</m:t>
                          </m:r>
                        </m:num>
                        <m:den>
                          <m:r>
                            <m:rPr>
                              <m:nor/>
                            </m:rPr>
                            <a:rPr lang="en-GB" sz="2000" noProof="0">
                              <a:solidFill>
                                <a:srgbClr val="0D0D0D"/>
                              </a:solidFill>
                              <a:ea typeface="Cambria Math" panose="02040503050406030204" pitchFamily="18" charset="0"/>
                              <a:cs typeface="Arial" panose="020B0604020202020204" pitchFamily="34" charset="0"/>
                            </a:rPr>
                            <m:t>3.6 </m:t>
                          </m:r>
                          <m:r>
                            <m:rPr>
                              <m:nor/>
                            </m:rPr>
                            <a:rPr lang="en-GB" sz="2000" noProof="0">
                              <a:solidFill>
                                <a:srgbClr val="0D0D0D"/>
                              </a:solidFill>
                              <a:ea typeface="Cambria Math" panose="02040503050406030204" pitchFamily="18" charset="0"/>
                              <a:cs typeface="Arial" panose="020B0604020202020204" pitchFamily="34" charset="0"/>
                            </a:rPr>
                            <m:t>×</m:t>
                          </m:r>
                          <m:r>
                            <m:rPr>
                              <m:nor/>
                            </m:rPr>
                            <a:rPr lang="en-GB" sz="2000" b="0" i="0" noProof="0" smtClean="0">
                              <a:solidFill>
                                <a:srgbClr val="0D0D0D"/>
                              </a:solidFill>
                              <a:ea typeface="Cambria Math" panose="02040503050406030204" pitchFamily="18" charset="0"/>
                              <a:cs typeface="Arial" panose="020B0604020202020204" pitchFamily="34" charset="0"/>
                            </a:rPr>
                            <m:t> </m:t>
                          </m:r>
                          <m:r>
                            <m:rPr>
                              <m:nor/>
                            </m:rPr>
                            <a:rPr lang="en-GB" sz="2000" noProof="0"/>
                            <m:t>10</m:t>
                          </m:r>
                          <m:r>
                            <m:rPr>
                              <m:nor/>
                            </m:rPr>
                            <a:rPr lang="en-GB" sz="2000" b="0" i="0" baseline="30000" noProof="0" smtClean="0"/>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m:t>67.43</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noProof="0" smtClean="0"/>
                        <m:t>.</m:t>
                      </m:r>
                    </m:oMath>
                  </m:oMathPara>
                </a14:m>
                <a:endParaRPr lang="en-GB" sz="1800" noProof="0" dirty="0">
                  <a:solidFill>
                    <a:srgbClr val="0D0D0D"/>
                  </a:solidFill>
                  <a:ea typeface="Cambria Math" panose="02040503050406030204" pitchFamily="18"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7E07E973-587C-1C69-8AB5-59FD375388EA}"/>
                  </a:ext>
                </a:extLst>
              </p:cNvPr>
              <p:cNvSpPr txBox="1">
                <a:spLocks noRot="1" noChangeAspect="1" noMove="1" noResize="1" noEditPoints="1" noAdjustHandles="1" noChangeArrowheads="1" noChangeShapeType="1" noTextEdit="1"/>
              </p:cNvSpPr>
              <p:nvPr/>
            </p:nvSpPr>
            <p:spPr>
              <a:xfrm>
                <a:off x="560731" y="1709320"/>
                <a:ext cx="8755380" cy="107292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5145CE46-586D-D74A-5D72-9AA3A6BD99B2}"/>
                  </a:ext>
                </a:extLst>
              </p:cNvPr>
              <p:cNvSpPr txBox="1"/>
              <p:nvPr/>
            </p:nvSpPr>
            <p:spPr>
              <a:xfrm>
                <a:off x="560731" y="3424837"/>
                <a:ext cx="10132669" cy="10729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GB" sz="2000" noProof="0" smtClean="0"/>
                        <m:t>67.43</m:t>
                      </m:r>
                      <m:r>
                        <a:rPr lang="en-GB" sz="2000" i="1" noProof="0" smtClean="0">
                          <a:latin typeface="Cambria Math" panose="02040503050406030204" pitchFamily="18" charset="0"/>
                        </a:rPr>
                        <m:t>+</m:t>
                      </m:r>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GB" sz="2000" i="1" noProof="0" smtClean="0">
                                  <a:solidFill>
                                    <a:srgbClr val="0D0D0D"/>
                                  </a:solidFill>
                                  <a:latin typeface="Cambria Math" panose="02040503050406030204" pitchFamily="18" charset="0"/>
                                  <a:cs typeface="Arial" panose="020B0604020202020204" pitchFamily="34" charset="0"/>
                                </a:rPr>
                              </m:ctrlPr>
                            </m:fPr>
                            <m:num>
                              <m:r>
                                <m:rPr>
                                  <m:nor/>
                                </m:rPr>
                                <a:rPr lang="en-GB" sz="2000" noProof="0" smtClean="0">
                                  <a:solidFill>
                                    <a:srgbClr val="0D0D0D"/>
                                  </a:solidFill>
                                  <a:cs typeface="Arial" panose="020B0604020202020204" pitchFamily="34" charset="0"/>
                                </a:rPr>
                                <m:t>1</m:t>
                              </m:r>
                            </m:num>
                            <m:den>
                              <m:r>
                                <m:rPr>
                                  <m:nor/>
                                </m:rPr>
                                <a:rPr lang="en-GB" sz="2000" noProof="0" smtClean="0">
                                  <a:solidFill>
                                    <a:srgbClr val="0D0D0D"/>
                                  </a:solidFill>
                                  <a:cs typeface="Arial" panose="020B0604020202020204" pitchFamily="34" charset="0"/>
                                </a:rPr>
                                <m:t>0.25</m:t>
                              </m:r>
                            </m:den>
                          </m:f>
                          <m:r>
                            <m:rPr>
                              <m:nor/>
                            </m:rPr>
                            <a:rPr lang="en-GB" sz="2000" noProof="0" smtClean="0">
                              <a:solidFill>
                                <a:srgbClr val="0D0D0D"/>
                              </a:solidFill>
                              <a:ea typeface="Cambria Math" panose="02040503050406030204" pitchFamily="18" charset="0"/>
                              <a:cs typeface="Arial" panose="020B0604020202020204" pitchFamily="34" charset="0"/>
                            </a:rPr>
                            <m:t>×</m:t>
                          </m:r>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solidFill>
                                        <a:srgbClr val="0D0D0D"/>
                                      </a:solidFill>
                                      <a:ea typeface="Cambria Math" panose="02040503050406030204" pitchFamily="18" charset="0"/>
                                      <a:cs typeface="Arial" panose="020B0604020202020204" pitchFamily="34" charset="0"/>
                                    </a:rPr>
                                    <m:t>1</m:t>
                                  </m:r>
                                </m:num>
                                <m:den>
                                  <m:r>
                                    <m:rPr>
                                      <m:nor/>
                                    </m:rPr>
                                    <a:rPr lang="en-GB" sz="2000" noProof="0" smtClean="0">
                                      <a:solidFill>
                                        <a:srgbClr val="0D0D0D"/>
                                      </a:solidFill>
                                      <a:ea typeface="Cambria Math" panose="02040503050406030204" pitchFamily="18" charset="0"/>
                                      <a:cs typeface="Arial" panose="020B0604020202020204" pitchFamily="34" charset="0"/>
                                    </a:rPr>
                                    <m:t>2</m:t>
                                  </m:r>
                                </m:den>
                              </m:f>
                              <m:r>
                                <m:rPr>
                                  <m:nor/>
                                </m:rPr>
                                <a:rPr lang="en-GB" sz="2000" noProof="0" smtClean="0">
                                  <a:solidFill>
                                    <a:srgbClr val="0D0D0D"/>
                                  </a:solidFill>
                                  <a:ea typeface="Cambria Math" panose="02040503050406030204" pitchFamily="18" charset="0"/>
                                  <a:cs typeface="Arial" panose="020B0604020202020204" pitchFamily="34" charset="0"/>
                                </a:rPr>
                                <m:t> </m:t>
                              </m:r>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1,000 </m:t>
                              </m:r>
                              <m:r>
                                <m:rPr>
                                  <m:nor/>
                                </m:rPr>
                                <a:rPr lang="en-GB" sz="2000" noProof="0" smtClean="0">
                                  <a:solidFill>
                                    <a:srgbClr val="0D0D0D"/>
                                  </a:solidFill>
                                  <a:ea typeface="Cambria Math" panose="02040503050406030204" pitchFamily="18" charset="0"/>
                                  <a:cs typeface="Arial" panose="020B0604020202020204" pitchFamily="34" charset="0"/>
                                </a:rPr>
                                <m:t>×</m:t>
                              </m:r>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solidFill>
                                                <a:srgbClr val="0D0D0D"/>
                                              </a:solidFill>
                                              <a:ea typeface="Cambria Math" panose="02040503050406030204" pitchFamily="18" charset="0"/>
                                              <a:cs typeface="Arial" panose="020B0604020202020204" pitchFamily="34" charset="0"/>
                                            </a:rPr>
                                            <m:t>110</m:t>
                                          </m:r>
                                        </m:num>
                                        <m:den>
                                          <m:r>
                                            <m:rPr>
                                              <m:nor/>
                                            </m:rPr>
                                            <a:rPr lang="en-GB" sz="2000" noProof="0" smtClean="0">
                                              <a:solidFill>
                                                <a:srgbClr val="0D0D0D"/>
                                              </a:solidFill>
                                              <a:ea typeface="Cambria Math" panose="02040503050406030204" pitchFamily="18" charset="0"/>
                                              <a:cs typeface="Arial" panose="020B0604020202020204" pitchFamily="34" charset="0"/>
                                            </a:rPr>
                                            <m:t>3.6</m:t>
                                          </m:r>
                                        </m:den>
                                      </m:f>
                                    </m:e>
                                  </m:d>
                                </m:e>
                                <m:sup>
                                  <m:r>
                                    <m:rPr>
                                      <m:nor/>
                                    </m:rPr>
                                    <a:rPr lang="en-GB" sz="2000" baseline="-25000" noProof="0" smtClean="0">
                                      <a:solidFill>
                                        <a:srgbClr val="0D0D0D"/>
                                      </a:solidFill>
                                      <a:ea typeface="Cambria Math" panose="02040503050406030204" pitchFamily="18" charset="0"/>
                                      <a:cs typeface="Arial" panose="020B0604020202020204" pitchFamily="34" charset="0"/>
                                    </a:rPr>
                                    <m:t>2</m:t>
                                  </m:r>
                                </m:sup>
                              </m:sSup>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noProof="0" smtClean="0">
                                  <a:solidFill>
                                    <a:srgbClr val="0D0D0D"/>
                                  </a:solidFill>
                                  <a:ea typeface="Cambria Math" panose="02040503050406030204" pitchFamily="18" charset="0"/>
                                  <a:cs typeface="Arial" panose="020B0604020202020204" pitchFamily="34" charset="0"/>
                                </a:rPr>
                                <m:t> 200</m:t>
                              </m:r>
                            </m:e>
                          </m:d>
                          <m:r>
                            <m:rPr>
                              <m:nor/>
                            </m:rPr>
                            <a:rPr lang="en-GB" sz="2000" noProof="0" smtClean="0">
                              <a:solidFill>
                                <a:srgbClr val="0D0D0D"/>
                              </a:solidFill>
                              <a:ea typeface="Cambria Math" panose="02040503050406030204" pitchFamily="18" charset="0"/>
                              <a:cs typeface="Arial" panose="020B0604020202020204" pitchFamily="34" charset="0"/>
                            </a:rPr>
                            <m:t>×</m:t>
                          </m:r>
                          <m:r>
                            <m:rPr>
                              <m:nor/>
                            </m:rPr>
                            <a:rPr lang="en-GB" sz="2000" b="0" i="0" noProof="0" smtClean="0">
                              <a:solidFill>
                                <a:srgbClr val="0D0D0D"/>
                              </a:solidFill>
                              <a:ea typeface="Cambria Math" panose="02040503050406030204" pitchFamily="18" charset="0"/>
                              <a:cs typeface="Arial" panose="020B0604020202020204" pitchFamily="34" charset="0"/>
                            </a:rPr>
                            <m:t> </m:t>
                          </m:r>
                          <m:r>
                            <m:rPr>
                              <m:nor/>
                            </m:rPr>
                            <a:rPr lang="en-GB" sz="2000" noProof="0"/>
                            <m:t>10</m:t>
                          </m:r>
                          <m:r>
                            <m:rPr>
                              <m:nor/>
                            </m:rPr>
                            <a:rPr lang="en-GB" sz="2000" baseline="30000" noProof="0" smtClean="0"/>
                            <m:t>5</m:t>
                          </m:r>
                        </m:num>
                        <m:den>
                          <m:r>
                            <m:rPr>
                              <m:nor/>
                            </m:rPr>
                            <a:rPr lang="en-GB" sz="2000" noProof="0">
                              <a:solidFill>
                                <a:srgbClr val="0D0D0D"/>
                              </a:solidFill>
                              <a:ea typeface="Cambria Math" panose="02040503050406030204" pitchFamily="18" charset="0"/>
                              <a:cs typeface="Arial" panose="020B0604020202020204" pitchFamily="34" charset="0"/>
                            </a:rPr>
                            <m:t>3.6 </m:t>
                          </m:r>
                          <m:r>
                            <m:rPr>
                              <m:nor/>
                            </m:rPr>
                            <a:rPr lang="en-GB" sz="2000" noProof="0">
                              <a:solidFill>
                                <a:srgbClr val="0D0D0D"/>
                              </a:solidFill>
                              <a:ea typeface="Cambria Math" panose="02040503050406030204" pitchFamily="18" charset="0"/>
                              <a:cs typeface="Arial" panose="020B0604020202020204" pitchFamily="34" charset="0"/>
                            </a:rPr>
                            <m:t>×</m:t>
                          </m:r>
                          <m:r>
                            <m:rPr>
                              <m:nor/>
                            </m:rPr>
                            <a:rPr lang="en-GB" sz="2000" b="0" i="0" noProof="0" smtClean="0">
                              <a:solidFill>
                                <a:srgbClr val="0D0D0D"/>
                              </a:solidFill>
                              <a:ea typeface="Cambria Math" panose="02040503050406030204" pitchFamily="18" charset="0"/>
                              <a:cs typeface="Arial" panose="020B0604020202020204" pitchFamily="34" charset="0"/>
                            </a:rPr>
                            <m:t> </m:t>
                          </m:r>
                          <m:r>
                            <m:rPr>
                              <m:nor/>
                            </m:rPr>
                            <a:rPr lang="en-GB" sz="2000" noProof="0"/>
                            <m:t>10</m:t>
                          </m:r>
                          <m:r>
                            <m:rPr>
                              <m:nor/>
                            </m:rPr>
                            <a:rPr lang="en-GB" sz="2000" baseline="30000" noProof="0" smtClean="0"/>
                            <m:t>6</m:t>
                          </m:r>
                        </m:den>
                      </m:f>
                      <m:r>
                        <a:rPr lang="en-GB" sz="2000" i="1"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m:t>326.77</m:t>
                      </m:r>
                      <m:r>
                        <m:rPr>
                          <m:nor/>
                        </m:rPr>
                        <a:rPr lang="en-GB" sz="2000" noProof="0" smtClean="0"/>
                        <m:t> </m:t>
                      </m:r>
                      <m:r>
                        <m:rPr>
                          <m:nor/>
                        </m:rPr>
                        <a:rPr lang="en-GB" sz="2000" noProof="0" smtClean="0"/>
                        <m:t>kWh</m:t>
                      </m:r>
                      <m:r>
                        <m:rPr>
                          <m:nor/>
                        </m:rPr>
                        <a:rPr lang="en-GB" sz="2000" noProof="0" smtClean="0"/>
                        <m:t>/100</m:t>
                      </m:r>
                      <m:r>
                        <m:rPr>
                          <m:nor/>
                        </m:rPr>
                        <a:rPr lang="en-GB" sz="2000" noProof="0" smtClean="0"/>
                        <m:t>p</m:t>
                      </m:r>
                      <m:r>
                        <m:rPr>
                          <m:nor/>
                        </m:rPr>
                        <a:rPr lang="en-GB" sz="2000" noProof="0" smtClean="0"/>
                        <m:t>−</m:t>
                      </m:r>
                      <m:r>
                        <m:rPr>
                          <m:nor/>
                        </m:rPr>
                        <a:rPr lang="en-GB" sz="2000" noProof="0" smtClean="0"/>
                        <m:t>km</m:t>
                      </m:r>
                      <m:r>
                        <m:rPr>
                          <m:nor/>
                        </m:rPr>
                        <a:rPr lang="en-GB" sz="2000" b="0" i="0" noProof="0" smtClean="0"/>
                        <m:t>.</m:t>
                      </m:r>
                    </m:oMath>
                  </m:oMathPara>
                </a14:m>
                <a:endParaRPr lang="en-GB" sz="2000" noProof="0" dirty="0"/>
              </a:p>
            </p:txBody>
          </p:sp>
        </mc:Choice>
        <mc:Fallback xmlns="">
          <p:sp>
            <p:nvSpPr>
              <p:cNvPr id="7" name="ZoneTexte 6">
                <a:extLst>
                  <a:ext uri="{FF2B5EF4-FFF2-40B4-BE49-F238E27FC236}">
                    <a16:creationId xmlns:a16="http://schemas.microsoft.com/office/drawing/2014/main" id="{5145CE46-586D-D74A-5D72-9AA3A6BD99B2}"/>
                  </a:ext>
                </a:extLst>
              </p:cNvPr>
              <p:cNvSpPr txBox="1">
                <a:spLocks noRot="1" noChangeAspect="1" noMove="1" noResize="1" noEditPoints="1" noAdjustHandles="1" noChangeArrowheads="1" noChangeShapeType="1" noTextEdit="1"/>
              </p:cNvSpPr>
              <p:nvPr/>
            </p:nvSpPr>
            <p:spPr>
              <a:xfrm>
                <a:off x="560731" y="3424837"/>
                <a:ext cx="10132669" cy="107292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468015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9220E4-CD80-F14D-CD98-57D3AEA3A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78" t="2371" r="1059" b="10619"/>
          <a:stretch/>
        </p:blipFill>
        <p:spPr bwMode="auto">
          <a:xfrm>
            <a:off x="2768723" y="3568608"/>
            <a:ext cx="5330038" cy="296054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EFEFED4-BF40-4B7E-0E63-E078DD312227}"/>
              </a:ext>
            </a:extLst>
          </p:cNvPr>
          <p:cNvSpPr txBox="1"/>
          <p:nvPr/>
        </p:nvSpPr>
        <p:spPr>
          <a:xfrm>
            <a:off x="2768722" y="6614408"/>
            <a:ext cx="5330039"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Nova prototype, Shell Eco Marathon Europe 2022.</a:t>
            </a:r>
          </a:p>
        </p:txBody>
      </p:sp>
      <p:sp>
        <p:nvSpPr>
          <p:cNvPr id="7" name="Rectangle 6">
            <a:extLst>
              <a:ext uri="{FF2B5EF4-FFF2-40B4-BE49-F238E27FC236}">
                <a16:creationId xmlns:a16="http://schemas.microsoft.com/office/drawing/2014/main" id="{EBD5C456-411B-6865-039A-F2EC710004EC}"/>
              </a:ext>
            </a:extLst>
          </p:cNvPr>
          <p:cNvSpPr/>
          <p:nvPr/>
        </p:nvSpPr>
        <p:spPr>
          <a:xfrm>
            <a:off x="2768723" y="3566409"/>
            <a:ext cx="5330038" cy="29627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Slide Number Placeholder 6">
            <a:extLst>
              <a:ext uri="{FF2B5EF4-FFF2-40B4-BE49-F238E27FC236}">
                <a16:creationId xmlns:a16="http://schemas.microsoft.com/office/drawing/2014/main" id="{E651431B-AF0E-6A64-F7AD-AF5CA04B0A7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295</a:t>
            </a:fld>
            <a:endParaRPr lang="en-GB" spc="80" noProof="0" dirty="0"/>
          </a:p>
        </p:txBody>
      </p:sp>
      <p:sp>
        <p:nvSpPr>
          <p:cNvPr id="10" name="TextBox 19">
            <a:extLst>
              <a:ext uri="{FF2B5EF4-FFF2-40B4-BE49-F238E27FC236}">
                <a16:creationId xmlns:a16="http://schemas.microsoft.com/office/drawing/2014/main" id="{3460BE35-E899-4EC0-8FF3-5664C4C23A74}"/>
              </a:ext>
            </a:extLst>
          </p:cNvPr>
          <p:cNvSpPr txBox="1"/>
          <p:nvPr/>
        </p:nvSpPr>
        <p:spPr>
          <a:xfrm>
            <a:off x="560730" y="358228"/>
            <a:ext cx="905317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Energy consumption of extreme eco cars</a:t>
            </a:r>
          </a:p>
        </p:txBody>
      </p:sp>
      <p:sp>
        <p:nvSpPr>
          <p:cNvPr id="12" name="ZoneTexte 11">
            <a:extLst>
              <a:ext uri="{FF2B5EF4-FFF2-40B4-BE49-F238E27FC236}">
                <a16:creationId xmlns:a16="http://schemas.microsoft.com/office/drawing/2014/main" id="{D8BE0F1E-D44D-0D51-7425-2B15F81583B6}"/>
              </a:ext>
            </a:extLst>
          </p:cNvPr>
          <p:cNvSpPr txBox="1"/>
          <p:nvPr/>
        </p:nvSpPr>
        <p:spPr>
          <a:xfrm>
            <a:off x="560730" y="1672116"/>
            <a:ext cx="9571609" cy="1477328"/>
          </a:xfrm>
          <a:prstGeom prst="rect">
            <a:avLst/>
          </a:prstGeom>
          <a:noFill/>
        </p:spPr>
        <p:txBody>
          <a:bodyPr wrap="square">
            <a:spAutoFit/>
          </a:bodyPr>
          <a:lstStyle/>
          <a:p>
            <a:pPr algn="just"/>
            <a:r>
              <a:rPr lang="en-GB" sz="2000" noProof="0" dirty="0"/>
              <a:t>Extreme eco-cars have smaller frontal areas and drag coefficients compared to bikes. They also do not have a significantly higher weight.</a:t>
            </a:r>
          </a:p>
          <a:p>
            <a:pPr algn="just"/>
            <a:endParaRPr lang="en-GB" sz="1000" noProof="0" dirty="0"/>
          </a:p>
          <a:p>
            <a:pPr algn="just"/>
            <a:r>
              <a:rPr lang="en-GB" sz="2000" noProof="0" dirty="0"/>
              <a:t>As a result, when looking at energy consumption in kilowatt-hours per 100 passenger-kilometers, eco-cars are more efficient than bikes.</a:t>
            </a:r>
          </a:p>
        </p:txBody>
      </p:sp>
    </p:spTree>
    <p:extLst>
      <p:ext uri="{BB962C8B-B14F-4D97-AF65-F5344CB8AC3E}">
        <p14:creationId xmlns:p14="http://schemas.microsoft.com/office/powerpoint/2010/main" val="73136525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52FE6451-A719-E6EB-2363-0389201A1946}"/>
              </a:ext>
            </a:extLst>
          </p:cNvPr>
          <p:cNvSpPr txBox="1"/>
          <p:nvPr/>
        </p:nvSpPr>
        <p:spPr>
          <a:xfrm>
            <a:off x="560730" y="1131320"/>
            <a:ext cx="9533865" cy="3170099"/>
          </a:xfrm>
          <a:prstGeom prst="rect">
            <a:avLst/>
          </a:prstGeom>
          <a:noFill/>
        </p:spPr>
        <p:txBody>
          <a:bodyPr wrap="square">
            <a:spAutoFit/>
          </a:bodyPr>
          <a:lstStyle/>
          <a:p>
            <a:pPr algn="just"/>
            <a:r>
              <a:rPr lang="en-GB" sz="2000" noProof="0" dirty="0"/>
              <a:t>Bikes are an energy efficient mode of transportation, so it makes sense to develop strategies to encourage their use. These strategies could include:</a:t>
            </a:r>
          </a:p>
          <a:p>
            <a:pPr algn="just"/>
            <a:endParaRPr lang="en-GB" sz="1000" noProof="0" dirty="0"/>
          </a:p>
          <a:p>
            <a:pPr marL="514350" indent="-514350" algn="just">
              <a:buAutoNum type="romanLcParenBoth"/>
            </a:pPr>
            <a:r>
              <a:rPr lang="en-GB" sz="2000" noProof="0" dirty="0"/>
              <a:t>Providing excellent cycling facilities;</a:t>
            </a:r>
          </a:p>
          <a:p>
            <a:pPr marL="514350" indent="-514350" algn="just">
              <a:buAutoNum type="romanLcParenBoth"/>
            </a:pPr>
            <a:endParaRPr lang="en-GB" sz="1000" noProof="0" dirty="0"/>
          </a:p>
          <a:p>
            <a:pPr marL="514350" indent="-514350" algn="just">
              <a:buAutoNum type="romanLcParenBoth"/>
            </a:pPr>
            <a:r>
              <a:rPr lang="en-GB" sz="2000" noProof="0" dirty="0"/>
              <a:t>Introducing appropriate laws, such as lower speed limits for vehicles and safety regulations for cyclists;</a:t>
            </a:r>
          </a:p>
          <a:p>
            <a:pPr marL="514350" indent="-514350" algn="just">
              <a:buAutoNum type="romanLcParenBoth"/>
            </a:pPr>
            <a:endParaRPr lang="en-GB" sz="1000" noProof="0" dirty="0"/>
          </a:p>
          <a:p>
            <a:pPr marL="514350" indent="-514350" algn="just">
              <a:buAutoNum type="romanLcParenBoth"/>
            </a:pPr>
            <a:r>
              <a:rPr lang="en-GB" sz="2000" noProof="0" dirty="0"/>
              <a:t>Setting up bike networks similar to the Blue Bike system in Belgium;</a:t>
            </a:r>
          </a:p>
          <a:p>
            <a:pPr marL="514350" indent="-514350" algn="just">
              <a:buAutoNum type="romanLcParenBoth"/>
            </a:pPr>
            <a:endParaRPr lang="en-GB" sz="1000" noProof="0" dirty="0"/>
          </a:p>
          <a:p>
            <a:pPr marL="514350" indent="-514350" algn="just">
              <a:buAutoNum type="romanLcParenBoth"/>
            </a:pPr>
            <a:r>
              <a:rPr lang="en-GB" sz="2000" noProof="0" dirty="0"/>
              <a:t>Making electric bikes more accessible and promoting their use. In fact, an electric bike uses less than 0.7 kWh/100km.</a:t>
            </a:r>
          </a:p>
        </p:txBody>
      </p:sp>
      <p:sp>
        <p:nvSpPr>
          <p:cNvPr id="22" name="ZoneTexte 21">
            <a:extLst>
              <a:ext uri="{FF2B5EF4-FFF2-40B4-BE49-F238E27FC236}">
                <a16:creationId xmlns:a16="http://schemas.microsoft.com/office/drawing/2014/main" id="{E361938E-34EB-42C9-8BD5-E6E1DDCBD7EA}"/>
              </a:ext>
            </a:extLst>
          </p:cNvPr>
          <p:cNvSpPr txBox="1"/>
          <p:nvPr/>
        </p:nvSpPr>
        <p:spPr>
          <a:xfrm>
            <a:off x="1461535" y="7026600"/>
            <a:ext cx="3366710"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Blue Bike service.</a:t>
            </a:r>
          </a:p>
        </p:txBody>
      </p:sp>
      <p:sp>
        <p:nvSpPr>
          <p:cNvPr id="3" name="ZoneTexte 2">
            <a:extLst>
              <a:ext uri="{FF2B5EF4-FFF2-40B4-BE49-F238E27FC236}">
                <a16:creationId xmlns:a16="http://schemas.microsoft.com/office/drawing/2014/main" id="{2E549A64-93CD-5691-CFC4-E880B989EA33}"/>
              </a:ext>
            </a:extLst>
          </p:cNvPr>
          <p:cNvSpPr txBox="1"/>
          <p:nvPr/>
        </p:nvSpPr>
        <p:spPr>
          <a:xfrm>
            <a:off x="5865153" y="7026599"/>
            <a:ext cx="3366710" cy="307777"/>
          </a:xfrm>
          <a:prstGeom prst="rect">
            <a:avLst/>
          </a:prstGeom>
          <a:noFill/>
        </p:spPr>
        <p:txBody>
          <a:bodyPr wrap="square" rtlCol="0">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Electric bicycle battery.</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F3C4D38D-13ED-321A-F5B1-008B93EDB1A5}"/>
              </a:ext>
            </a:extLst>
          </p:cNvPr>
          <p:cNvGrpSpPr/>
          <p:nvPr/>
        </p:nvGrpSpPr>
        <p:grpSpPr>
          <a:xfrm>
            <a:off x="1461535" y="4675631"/>
            <a:ext cx="7770329" cy="2285578"/>
            <a:chOff x="1254648" y="4675631"/>
            <a:chExt cx="7770329" cy="2285578"/>
          </a:xfrm>
        </p:grpSpPr>
        <p:grpSp>
          <p:nvGrpSpPr>
            <p:cNvPr id="2" name="Groupe 1">
              <a:extLst>
                <a:ext uri="{FF2B5EF4-FFF2-40B4-BE49-F238E27FC236}">
                  <a16:creationId xmlns:a16="http://schemas.microsoft.com/office/drawing/2014/main" id="{5BE58A5E-E86A-D7C0-9EA2-B16255BB4B8A}"/>
                </a:ext>
              </a:extLst>
            </p:cNvPr>
            <p:cNvGrpSpPr/>
            <p:nvPr/>
          </p:nvGrpSpPr>
          <p:grpSpPr>
            <a:xfrm>
              <a:off x="1254648" y="4675631"/>
              <a:ext cx="3366711" cy="2285578"/>
              <a:chOff x="5870414" y="2615223"/>
              <a:chExt cx="3972086" cy="2696552"/>
            </a:xfrm>
          </p:grpSpPr>
          <p:pic>
            <p:nvPicPr>
              <p:cNvPr id="2050" name="Picture 2" descr="Find a location – Blue-bike">
                <a:extLst>
                  <a:ext uri="{FF2B5EF4-FFF2-40B4-BE49-F238E27FC236}">
                    <a16:creationId xmlns:a16="http://schemas.microsoft.com/office/drawing/2014/main" id="{8A576ACD-C8A9-6CB3-7951-1821694444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045"/>
              <a:stretch/>
            </p:blipFill>
            <p:spPr bwMode="auto">
              <a:xfrm>
                <a:off x="5870414" y="2615223"/>
                <a:ext cx="3972086" cy="269655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7A9F6FA2-13C7-CB27-2577-8C75EBCD6601}"/>
                  </a:ext>
                </a:extLst>
              </p:cNvPr>
              <p:cNvPicPr>
                <a:picLocks noChangeAspect="1"/>
              </p:cNvPicPr>
              <p:nvPr/>
            </p:nvPicPr>
            <p:blipFill rotWithShape="1">
              <a:blip r:embed="rId3"/>
              <a:srcRect l="8438" t="9631" r="7181"/>
              <a:stretch/>
            </p:blipFill>
            <p:spPr>
              <a:xfrm>
                <a:off x="8928100" y="4493308"/>
                <a:ext cx="812528" cy="701290"/>
              </a:xfrm>
              <a:prstGeom prst="rect">
                <a:avLst/>
              </a:prstGeom>
            </p:spPr>
          </p:pic>
          <p:sp>
            <p:nvSpPr>
              <p:cNvPr id="24" name="Rectangle 23">
                <a:extLst>
                  <a:ext uri="{FF2B5EF4-FFF2-40B4-BE49-F238E27FC236}">
                    <a16:creationId xmlns:a16="http://schemas.microsoft.com/office/drawing/2014/main" id="{9CE1E296-34BE-827A-9E68-3E9378CB5D95}"/>
                  </a:ext>
                </a:extLst>
              </p:cNvPr>
              <p:cNvSpPr/>
              <p:nvPr/>
            </p:nvSpPr>
            <p:spPr>
              <a:xfrm>
                <a:off x="5870414" y="2615223"/>
                <a:ext cx="3972086" cy="269655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7" name="Groupe 6">
              <a:extLst>
                <a:ext uri="{FF2B5EF4-FFF2-40B4-BE49-F238E27FC236}">
                  <a16:creationId xmlns:a16="http://schemas.microsoft.com/office/drawing/2014/main" id="{18BEBB42-3FBB-1F6D-C31B-4D03B7480530}"/>
                </a:ext>
              </a:extLst>
            </p:cNvPr>
            <p:cNvGrpSpPr/>
            <p:nvPr/>
          </p:nvGrpSpPr>
          <p:grpSpPr>
            <a:xfrm>
              <a:off x="5658267" y="4675631"/>
              <a:ext cx="3366710" cy="2285578"/>
              <a:chOff x="5780511" y="4668420"/>
              <a:chExt cx="3757189" cy="2550665"/>
            </a:xfrm>
          </p:grpSpPr>
          <p:pic>
            <p:nvPicPr>
              <p:cNvPr id="8194" name="Picture 2" descr="Entretenir la batterie de votre vélo électrique : tout savoir - Vélos  électriques E-Mog">
                <a:extLst>
                  <a:ext uri="{FF2B5EF4-FFF2-40B4-BE49-F238E27FC236}">
                    <a16:creationId xmlns:a16="http://schemas.microsoft.com/office/drawing/2014/main" id="{48F051A0-981A-646E-944F-DD76D7FEB6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99" r="6642"/>
              <a:stretch/>
            </p:blipFill>
            <p:spPr bwMode="auto">
              <a:xfrm>
                <a:off x="5780511" y="4668421"/>
                <a:ext cx="3757189" cy="2550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4B31250-40F9-5503-04D5-E3FFD4B47E59}"/>
                  </a:ext>
                </a:extLst>
              </p:cNvPr>
              <p:cNvSpPr/>
              <p:nvPr/>
            </p:nvSpPr>
            <p:spPr>
              <a:xfrm>
                <a:off x="5780511" y="4668420"/>
                <a:ext cx="3757188" cy="255066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5" name="Slide Number Placeholder 6">
            <a:extLst>
              <a:ext uri="{FF2B5EF4-FFF2-40B4-BE49-F238E27FC236}">
                <a16:creationId xmlns:a16="http://schemas.microsoft.com/office/drawing/2014/main" id="{5DA13DE0-C7FC-47DC-7B63-4281FC29E9F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296</a:t>
            </a:fld>
            <a:endParaRPr lang="en-GB" spc="80" noProof="0" dirty="0"/>
          </a:p>
        </p:txBody>
      </p:sp>
      <p:sp>
        <p:nvSpPr>
          <p:cNvPr id="6" name="TextBox 19">
            <a:extLst>
              <a:ext uri="{FF2B5EF4-FFF2-40B4-BE49-F238E27FC236}">
                <a16:creationId xmlns:a16="http://schemas.microsoft.com/office/drawing/2014/main" id="{2801487F-5DFD-5E5E-D584-13C1A20E9F27}"/>
              </a:ext>
            </a:extLst>
          </p:cNvPr>
          <p:cNvSpPr txBox="1"/>
          <p:nvPr/>
        </p:nvSpPr>
        <p:spPr>
          <a:xfrm>
            <a:off x="560730" y="358228"/>
            <a:ext cx="7243568"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Strategies to encourage the use of bikes</a:t>
            </a:r>
            <a:endParaRPr lang="en-GB" sz="2400" b="1" noProof="0" dirty="0">
              <a:latin typeface="Arial" panose="020B0604020202020204" pitchFamily="34" charset="0"/>
              <a:cs typeface="Arial" panose="020B0604020202020204" pitchFamily="34"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79F89E6-9342-5B71-5AE3-A61F03D65900}"/>
              </a:ext>
            </a:extLst>
          </p:cNvPr>
          <p:cNvSpPr txBox="1"/>
          <p:nvPr/>
        </p:nvSpPr>
        <p:spPr>
          <a:xfrm>
            <a:off x="560729" y="1913055"/>
            <a:ext cx="9571609"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1993, the city of Guangzhou (China) attempted to ban bicycles from the city centre, citing that they were causing traffic chaos.</a:t>
            </a:r>
          </a:p>
        </p:txBody>
      </p:sp>
      <p:grpSp>
        <p:nvGrpSpPr>
          <p:cNvPr id="3" name="Groupe 2">
            <a:extLst>
              <a:ext uri="{FF2B5EF4-FFF2-40B4-BE49-F238E27FC236}">
                <a16:creationId xmlns:a16="http://schemas.microsoft.com/office/drawing/2014/main" id="{E0B7F355-3EE2-A516-0FF5-5C34225AEF3C}"/>
              </a:ext>
            </a:extLst>
          </p:cNvPr>
          <p:cNvGrpSpPr/>
          <p:nvPr/>
        </p:nvGrpSpPr>
        <p:grpSpPr>
          <a:xfrm>
            <a:off x="2870778" y="3166175"/>
            <a:ext cx="4951843" cy="3284722"/>
            <a:chOff x="2299562" y="2738232"/>
            <a:chExt cx="5866538" cy="3891470"/>
          </a:xfrm>
        </p:grpSpPr>
        <p:pic>
          <p:nvPicPr>
            <p:cNvPr id="2050" name="Picture 2" descr="IMG_0805">
              <a:extLst>
                <a:ext uri="{FF2B5EF4-FFF2-40B4-BE49-F238E27FC236}">
                  <a16:creationId xmlns:a16="http://schemas.microsoft.com/office/drawing/2014/main" id="{56555897-FA66-31D0-1D0B-86F12F91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562" y="2738232"/>
              <a:ext cx="5866538" cy="38914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FEAEAE-DCE5-EE9F-3367-F5585C474E15}"/>
                </a:ext>
              </a:extLst>
            </p:cNvPr>
            <p:cNvSpPr/>
            <p:nvPr/>
          </p:nvSpPr>
          <p:spPr>
            <a:xfrm>
              <a:off x="2299562" y="2738232"/>
              <a:ext cx="5866538" cy="389147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C5FF1773-C67D-1DF4-D981-96214615BE2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297</a:t>
            </a:fld>
            <a:endParaRPr lang="en-GB" spc="80" noProof="0" dirty="0"/>
          </a:p>
        </p:txBody>
      </p:sp>
      <p:sp>
        <p:nvSpPr>
          <p:cNvPr id="6" name="TextBox 19">
            <a:extLst>
              <a:ext uri="{FF2B5EF4-FFF2-40B4-BE49-F238E27FC236}">
                <a16:creationId xmlns:a16="http://schemas.microsoft.com/office/drawing/2014/main" id="{07BB9A47-768C-485C-E4E9-4B5B548235F3}"/>
              </a:ext>
            </a:extLst>
          </p:cNvPr>
          <p:cNvSpPr txBox="1"/>
          <p:nvPr/>
        </p:nvSpPr>
        <p:spPr>
          <a:xfrm>
            <a:off x="560730" y="358228"/>
            <a:ext cx="7243568"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 of bad policy-making</a:t>
            </a:r>
          </a:p>
        </p:txBody>
      </p:sp>
    </p:spTree>
    <p:extLst>
      <p:ext uri="{BB962C8B-B14F-4D97-AF65-F5344CB8AC3E}">
        <p14:creationId xmlns:p14="http://schemas.microsoft.com/office/powerpoint/2010/main" val="396081731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A844-BAEA-7E2B-7482-A32032EF52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A48DB7B-7FB2-FA29-34FF-C9791BFEC078}"/>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2" name="Rectangle 1">
            <a:extLst>
              <a:ext uri="{FF2B5EF4-FFF2-40B4-BE49-F238E27FC236}">
                <a16:creationId xmlns:a16="http://schemas.microsoft.com/office/drawing/2014/main" id="{0FBE1530-36F7-0E1F-483D-FAC5586396AE}"/>
              </a:ext>
            </a:extLst>
          </p:cNvPr>
          <p:cNvSpPr/>
          <p:nvPr/>
        </p:nvSpPr>
        <p:spPr>
          <a:xfrm>
            <a:off x="1189859"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4" name="ZoneTexte 13">
            <a:extLst>
              <a:ext uri="{FF2B5EF4-FFF2-40B4-BE49-F238E27FC236}">
                <a16:creationId xmlns:a16="http://schemas.microsoft.com/office/drawing/2014/main" id="{F8F48F7C-8DE4-D622-03F3-A4A79272315F}"/>
              </a:ext>
            </a:extLst>
          </p:cNvPr>
          <p:cNvSpPr txBox="1"/>
          <p:nvPr/>
        </p:nvSpPr>
        <p:spPr>
          <a:xfrm>
            <a:off x="1488989" y="3570098"/>
            <a:ext cx="7726680" cy="892552"/>
          </a:xfrm>
          <a:prstGeom prst="rect">
            <a:avLst/>
          </a:prstGeom>
          <a:noFill/>
        </p:spPr>
        <p:txBody>
          <a:bodyPr wrap="square">
            <a:spAutoFit/>
          </a:bodyPr>
          <a:lstStyle/>
          <a:p>
            <a:pPr algn="ctr"/>
            <a:r>
              <a:rPr lang="en-GB" sz="2600" noProof="0" dirty="0"/>
              <a:t>II. Assessment of whether public transport is really more energy efficient than individual car driving</a:t>
            </a:r>
          </a:p>
        </p:txBody>
      </p:sp>
    </p:spTree>
    <p:extLst>
      <p:ext uri="{BB962C8B-B14F-4D97-AF65-F5344CB8AC3E}">
        <p14:creationId xmlns:p14="http://schemas.microsoft.com/office/powerpoint/2010/main" val="394853341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49198ED1-19EF-ADE8-AD4C-64EBE2A723A7}"/>
              </a:ext>
            </a:extLst>
          </p:cNvPr>
          <p:cNvGrpSpPr/>
          <p:nvPr/>
        </p:nvGrpSpPr>
        <p:grpSpPr>
          <a:xfrm>
            <a:off x="674367" y="3794760"/>
            <a:ext cx="9315451" cy="2311217"/>
            <a:chOff x="887462" y="3566065"/>
            <a:chExt cx="8918476" cy="2219871"/>
          </a:xfrm>
        </p:grpSpPr>
        <p:pic>
          <p:nvPicPr>
            <p:cNvPr id="4" name="Picture 4">
              <a:extLst>
                <a:ext uri="{FF2B5EF4-FFF2-40B4-BE49-F238E27FC236}">
                  <a16:creationId xmlns:a16="http://schemas.microsoft.com/office/drawing/2014/main" id="{B3AA3D05-768D-9A13-7DFD-0A70BBADA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9"/>
            <a:stretch/>
          </p:blipFill>
          <p:spPr bwMode="auto">
            <a:xfrm>
              <a:off x="6862699" y="3566065"/>
              <a:ext cx="2943238" cy="22198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07195AD9-356C-6E26-D70C-283B7F93866F}"/>
                </a:ext>
              </a:extLst>
            </p:cNvPr>
            <p:cNvGrpSpPr/>
            <p:nvPr/>
          </p:nvGrpSpPr>
          <p:grpSpPr>
            <a:xfrm>
              <a:off x="887462" y="3566160"/>
              <a:ext cx="8918476" cy="2218481"/>
              <a:chOff x="728737" y="1503541"/>
              <a:chExt cx="9235926" cy="2297448"/>
            </a:xfrm>
          </p:grpSpPr>
          <p:grpSp>
            <p:nvGrpSpPr>
              <p:cNvPr id="6" name="Groupe 5">
                <a:extLst>
                  <a:ext uri="{FF2B5EF4-FFF2-40B4-BE49-F238E27FC236}">
                    <a16:creationId xmlns:a16="http://schemas.microsoft.com/office/drawing/2014/main" id="{CC2D7211-EA4E-A8DD-A9A9-3C96F7592006}"/>
                  </a:ext>
                </a:extLst>
              </p:cNvPr>
              <p:cNvGrpSpPr/>
              <p:nvPr/>
            </p:nvGrpSpPr>
            <p:grpSpPr>
              <a:xfrm>
                <a:off x="728737" y="1503541"/>
                <a:ext cx="6141963" cy="2297448"/>
                <a:chOff x="774700" y="4321176"/>
                <a:chExt cx="6141963" cy="2297448"/>
              </a:xfrm>
            </p:grpSpPr>
            <p:pic>
              <p:nvPicPr>
                <p:cNvPr id="10" name="Picture 2" descr="undefined">
                  <a:extLst>
                    <a:ext uri="{FF2B5EF4-FFF2-40B4-BE49-F238E27FC236}">
                      <a16:creationId xmlns:a16="http://schemas.microsoft.com/office/drawing/2014/main" id="{139E3C7C-B47E-64AF-4D4A-FED1F3EC91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00" y="4321176"/>
                  <a:ext cx="3048000" cy="22974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iège-Guillemins - Liège (Belgium) | Liège-Guillemins 05/11/… | Flickr">
                  <a:extLst>
                    <a:ext uri="{FF2B5EF4-FFF2-40B4-BE49-F238E27FC236}">
                      <a16:creationId xmlns:a16="http://schemas.microsoft.com/office/drawing/2014/main" id="{4218E811-7F8D-83FC-43E2-776914F679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14" r="8998"/>
                <a:stretch/>
              </p:blipFill>
              <p:spPr bwMode="auto">
                <a:xfrm>
                  <a:off x="3868663" y="4321176"/>
                  <a:ext cx="3048000" cy="22974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8382BE72-3D5A-A0E2-5A9E-60D9CE582BBF}"/>
                  </a:ext>
                </a:extLst>
              </p:cNvPr>
              <p:cNvSpPr/>
              <p:nvPr/>
            </p:nvSpPr>
            <p:spPr>
              <a:xfrm>
                <a:off x="728737" y="1503541"/>
                <a:ext cx="3048000" cy="229744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ectangle 7">
                <a:extLst>
                  <a:ext uri="{FF2B5EF4-FFF2-40B4-BE49-F238E27FC236}">
                    <a16:creationId xmlns:a16="http://schemas.microsoft.com/office/drawing/2014/main" id="{350ED97D-E0BB-F18C-772E-032208412C8B}"/>
                  </a:ext>
                </a:extLst>
              </p:cNvPr>
              <p:cNvSpPr/>
              <p:nvPr/>
            </p:nvSpPr>
            <p:spPr>
              <a:xfrm>
                <a:off x="3822700" y="1503541"/>
                <a:ext cx="3048000" cy="229744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ectangle 8">
                <a:extLst>
                  <a:ext uri="{FF2B5EF4-FFF2-40B4-BE49-F238E27FC236}">
                    <a16:creationId xmlns:a16="http://schemas.microsoft.com/office/drawing/2014/main" id="{FEA9F05D-9301-9E9C-FE30-F0A1079561EB}"/>
                  </a:ext>
                </a:extLst>
              </p:cNvPr>
              <p:cNvSpPr/>
              <p:nvPr/>
            </p:nvSpPr>
            <p:spPr>
              <a:xfrm>
                <a:off x="6916663" y="1503541"/>
                <a:ext cx="3048000" cy="229744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12" name="ZoneTexte 11">
            <a:extLst>
              <a:ext uri="{FF2B5EF4-FFF2-40B4-BE49-F238E27FC236}">
                <a16:creationId xmlns:a16="http://schemas.microsoft.com/office/drawing/2014/main" id="{B6FF8694-8078-92B1-7BDC-A14FF5D5F801}"/>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Public transport vs. car driving</a:t>
            </a:r>
          </a:p>
        </p:txBody>
      </p:sp>
      <p:sp>
        <p:nvSpPr>
          <p:cNvPr id="15" name="Slide Number Placeholder 6">
            <a:extLst>
              <a:ext uri="{FF2B5EF4-FFF2-40B4-BE49-F238E27FC236}">
                <a16:creationId xmlns:a16="http://schemas.microsoft.com/office/drawing/2014/main" id="{D3E689FC-D32B-17EF-4722-474C22C4CDC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299</a:t>
            </a:fld>
            <a:endParaRPr lang="en-GB" spc="80" noProof="0" dirty="0"/>
          </a:p>
        </p:txBody>
      </p:sp>
      <p:sp>
        <p:nvSpPr>
          <p:cNvPr id="2" name="Rectangle 1">
            <a:extLst>
              <a:ext uri="{FF2B5EF4-FFF2-40B4-BE49-F238E27FC236}">
                <a16:creationId xmlns:a16="http://schemas.microsoft.com/office/drawing/2014/main" id="{BBAF1EBC-AB36-EA55-2A01-61DF28D99D23}"/>
              </a:ext>
            </a:extLst>
          </p:cNvPr>
          <p:cNvSpPr/>
          <p:nvPr/>
        </p:nvSpPr>
        <p:spPr>
          <a:xfrm>
            <a:off x="674369" y="2012610"/>
            <a:ext cx="9315451" cy="118779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1E9A025A-45AC-69C6-1C7E-CD6AAD13DC5C}"/>
              </a:ext>
            </a:extLst>
          </p:cNvPr>
          <p:cNvSpPr txBox="1"/>
          <p:nvPr/>
        </p:nvSpPr>
        <p:spPr>
          <a:xfrm>
            <a:off x="1105992" y="2252562"/>
            <a:ext cx="8452204"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0" dirty="0">
                <a:ln>
                  <a:noFill/>
                </a:ln>
                <a:solidFill>
                  <a:schemeClr val="tx1"/>
                </a:solidFill>
                <a:effectLst/>
                <a:latin typeface="Arial" panose="020B0604020202020204" pitchFamily="34" charset="0"/>
              </a:rPr>
              <a:t>Do you think public transport is really more energy efficient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0" dirty="0">
                <a:ln>
                  <a:noFill/>
                </a:ln>
                <a:solidFill>
                  <a:schemeClr val="tx1"/>
                </a:solidFill>
                <a:effectLst/>
                <a:latin typeface="Arial" panose="020B0604020202020204" pitchFamily="34" charset="0"/>
              </a:rPr>
              <a:t>than driving a car individually?</a:t>
            </a:r>
          </a:p>
        </p:txBody>
      </p:sp>
    </p:spTree>
    <p:extLst>
      <p:ext uri="{BB962C8B-B14F-4D97-AF65-F5344CB8AC3E}">
        <p14:creationId xmlns:p14="http://schemas.microsoft.com/office/powerpoint/2010/main" val="1261271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917BFECA-5A62-BEB9-275A-16CA1AE3F9FA}"/>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a:t>
            </a:fld>
            <a:endParaRPr lang="en-GB" spc="80" noProof="0" dirty="0"/>
          </a:p>
        </p:txBody>
      </p:sp>
      <p:sp>
        <p:nvSpPr>
          <p:cNvPr id="5" name="ZoneTexte 4">
            <a:extLst>
              <a:ext uri="{FF2B5EF4-FFF2-40B4-BE49-F238E27FC236}">
                <a16:creationId xmlns:a16="http://schemas.microsoft.com/office/drawing/2014/main" id="{508E0FF6-3335-A6B7-6FF2-6F68D1B3E853}"/>
              </a:ext>
            </a:extLst>
          </p:cNvPr>
          <p:cNvSpPr txBox="1"/>
          <p:nvPr/>
        </p:nvSpPr>
        <p:spPr>
          <a:xfrm>
            <a:off x="588530" y="1160771"/>
            <a:ext cx="9543809" cy="630942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main objective of the course is to </a:t>
            </a:r>
            <a:r>
              <a:rPr lang="en-GB" sz="2000" b="1" noProof="0" dirty="0">
                <a:latin typeface="Arial" panose="020B0604020202020204" pitchFamily="34" charset="0"/>
                <a:cs typeface="Arial" panose="020B0604020202020204" pitchFamily="34" charset="0"/>
              </a:rPr>
              <a:t>acquire the skills to handle numbers that are understandable, comparable, and easy to remember</a:t>
            </a:r>
            <a:r>
              <a:rPr lang="en-GB" sz="2000" noProof="0" dirty="0">
                <a:latin typeface="Arial" panose="020B0604020202020204" pitchFamily="34" charset="0"/>
                <a:cs typeface="Arial" panose="020B0604020202020204" pitchFamily="34" charset="0"/>
              </a:rPr>
              <a:t>, thereby enhancing the ability to effectively answer questions such as: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“Can Belgium feasibly survive on its own renewable energy sources?”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“By adjusting thermostats one degree closer to the outside temperature, opting for smaller cars, and turning off phone chargers when not in use, can we prevent an energy crisis?”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“Is the Earth's population seven times larger than it should be?”</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“What are the energy storage requirements to manage daily fluctuations in the context of a European Union with 100</a:t>
            </a:r>
            <a:r>
              <a:rPr lang="en-GB" sz="2000" b="0" i="0" noProof="0" dirty="0">
                <a:solidFill>
                  <a:srgbClr val="040C28"/>
                </a:solidFill>
                <a:effectLst/>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 renewable energy production?”</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“Could we harvest energy from areas with high renewable energy potential and transport it to high-consumption areas?”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“Would it be possible to produce all the final energy consumed by humanity using nuclear power alone?”</a:t>
            </a:r>
          </a:p>
        </p:txBody>
      </p:sp>
      <p:sp>
        <p:nvSpPr>
          <p:cNvPr id="10" name="ZoneTexte 9">
            <a:extLst>
              <a:ext uri="{FF2B5EF4-FFF2-40B4-BE49-F238E27FC236}">
                <a16:creationId xmlns:a16="http://schemas.microsoft.com/office/drawing/2014/main" id="{23190B2E-F27A-9145-0395-0C62AEF306B7}"/>
              </a:ext>
            </a:extLst>
          </p:cNvPr>
          <p:cNvSpPr txBox="1"/>
          <p:nvPr/>
        </p:nvSpPr>
        <p:spPr>
          <a:xfrm>
            <a:off x="588530" y="349891"/>
            <a:ext cx="5277697"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Main objective of the course </a:t>
            </a:r>
            <a:endParaRPr lang="en-GB" sz="2400" b="1" noProof="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9695D-69CB-D172-BC75-627B4488108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5DFCD0-4251-2F85-2DE7-A1C67A2B5B8C}"/>
                  </a:ext>
                </a:extLst>
              </p:cNvPr>
              <p:cNvSpPr txBox="1"/>
              <p:nvPr/>
            </p:nvSpPr>
            <p:spPr>
              <a:xfrm>
                <a:off x="589583" y="1095749"/>
                <a:ext cx="9542756" cy="5766194"/>
              </a:xfrm>
              <a:prstGeom prst="rect">
                <a:avLst/>
              </a:prstGeom>
              <a:noFill/>
            </p:spPr>
            <p:txBody>
              <a:bodyPr wrap="square">
                <a:spAutoFit/>
              </a:bodyPr>
              <a:lstStyle/>
              <a:p>
                <a:pPr algn="l"/>
                <a:r>
                  <a:rPr lang="en-GB" sz="2000" b="1" spc="30" noProof="0" dirty="0">
                    <a:latin typeface="Arial" panose="020B0604020202020204" pitchFamily="34" charset="0"/>
                    <a:cs typeface="Arial" panose="020B0604020202020204" pitchFamily="34" charset="0"/>
                  </a:rPr>
                  <a:t>Part 1:</a:t>
                </a:r>
              </a:p>
              <a:p>
                <a:pPr algn="l"/>
                <a:endParaRPr lang="en-GB" sz="2000" spc="30" noProof="0" dirty="0">
                  <a:latin typeface="Arial" panose="020B0604020202020204" pitchFamily="34" charset="0"/>
                  <a:cs typeface="Arial" panose="020B0604020202020204" pitchFamily="34" charset="0"/>
                </a:endParaRPr>
              </a:p>
              <a:p>
                <a:pPr algn="l"/>
                <a:r>
                  <a:rPr lang="en-GB" sz="2000" noProof="0" dirty="0">
                    <a:latin typeface="Arial" panose="020B0604020202020204" pitchFamily="34" charset="0"/>
                    <a:cs typeface="Arial" panose="020B0604020202020204" pitchFamily="34" charset="0"/>
                  </a:rPr>
                  <a:t>The annual production of the power station </a:t>
                </a:r>
                <a:r>
                  <a:rPr kumimoji="0" lang="en-GB" sz="2000" b="0" i="0" u="none" strike="noStrike" cap="none" normalizeH="0" baseline="0" noProof="0" dirty="0">
                    <a:ln>
                      <a:noFill/>
                    </a:ln>
                    <a:solidFill>
                      <a:schemeClr val="tx1"/>
                    </a:solidFill>
                    <a:effectLst/>
                    <a:latin typeface="Arial" panose="020B0604020202020204" pitchFamily="34" charset="0"/>
                  </a:rPr>
                  <a:t>at a capacity factor of 56%</a:t>
                </a:r>
                <a:r>
                  <a:rPr lang="en-GB" sz="2000" noProof="0" dirty="0">
                    <a:latin typeface="Arial" panose="020B0604020202020204" pitchFamily="34" charset="0"/>
                    <a:cs typeface="Arial" panose="020B0604020202020204" pitchFamily="34" charset="0"/>
                  </a:rPr>
                  <a:t> is:</a:t>
                </a:r>
              </a:p>
              <a:p>
                <a:pPr algn="l"/>
                <a:endParaRPr lang="en-GB" sz="700" noProof="0" dirty="0">
                  <a:latin typeface="Arial" panose="020B0604020202020204" pitchFamily="34" charset="0"/>
                  <a:cs typeface="Arial" panose="020B0604020202020204" pitchFamily="34" charset="0"/>
                </a:endParaRPr>
              </a:p>
              <a:p>
                <a:pPr algn="l"/>
                <a:r>
                  <a:rPr lang="en-GB" sz="2000" noProof="0" dirty="0">
                    <a:latin typeface="Arial" panose="020B0604020202020204" pitchFamily="34" charset="0"/>
                    <a:cs typeface="Arial" panose="020B0604020202020204" pitchFamily="34" charset="0"/>
                  </a:rPr>
                  <a:t>0.56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6.7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8,760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32,868 GWh.</a:t>
                </a:r>
              </a:p>
              <a:p>
                <a:pPr algn="l"/>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Therefore, if </a:t>
                </a:r>
                <a:r>
                  <a:rPr kumimoji="0" lang="en-GB" sz="2000" b="0" i="0" u="none" strike="noStrike" cap="none" normalizeH="0" baseline="0" noProof="0" dirty="0">
                    <a:ln>
                      <a:noFill/>
                    </a:ln>
                    <a:solidFill>
                      <a:schemeClr val="tx1"/>
                    </a:solidFill>
                    <a:effectLst/>
                    <a:latin typeface="Arial" panose="020B0604020202020204" pitchFamily="34" charset="0"/>
                  </a:rPr>
                  <a:t>one ton of coal produces 1,940 kWh, </a:t>
                </a:r>
                <a:r>
                  <a:rPr lang="en-GB" sz="2000" noProof="0" dirty="0">
                    <a:latin typeface="Arial" panose="020B0604020202020204" pitchFamily="34" charset="0"/>
                    <a:cs typeface="Arial" panose="020B0604020202020204" pitchFamily="34" charset="0"/>
                  </a:rPr>
                  <a:t>the annual production of the power station corresponds to a mass of coal equal to</a:t>
                </a:r>
                <a:r>
                  <a:rPr kumimoji="0" lang="en-GB" sz="2000" b="0" i="0" u="none" strike="noStrike" cap="none" normalizeH="0" baseline="0" noProof="0" dirty="0">
                    <a:ln>
                      <a:noFill/>
                    </a:ln>
                    <a:solidFill>
                      <a:schemeClr val="tx1"/>
                    </a:solidFill>
                    <a:effectLst/>
                    <a:latin typeface="Arial" panose="020B0604020202020204" pitchFamily="34" charset="0"/>
                  </a:rPr>
                  <a:t> </a:t>
                </a:r>
                <a:r>
                  <a:rPr lang="en-GB" sz="2000" noProof="0" dirty="0">
                    <a:latin typeface="Arial" panose="020B0604020202020204" pitchFamily="34" charset="0"/>
                    <a:cs typeface="Arial" panose="020B0604020202020204" pitchFamily="34" charset="0"/>
                  </a:rPr>
                  <a:t>:</a:t>
                </a:r>
                <a14:m>
                  <m:oMath xmlns:m="http://schemas.openxmlformats.org/officeDocument/2006/math">
                    <m:r>
                      <a:rPr lang="en-GB" sz="2000" b="0" i="0" noProof="0" smtClean="0">
                        <a:latin typeface="Cambria Math" panose="02040503050406030204" pitchFamily="18" charset="0"/>
                        <a:cs typeface="Arial" panose="020B0604020202020204" pitchFamily="34" charset="0"/>
                      </a:rPr>
                      <m:t> </m:t>
                    </m:r>
                  </m:oMath>
                </a14:m>
                <a:endParaRPr lang="en-GB" sz="2000" b="0" i="0" noProof="0" dirty="0">
                  <a:latin typeface="Cambria Math" panose="02040503050406030204" pitchFamily="18" charset="0"/>
                  <a:cs typeface="Arial" panose="020B0604020202020204" pitchFamily="34" charset="0"/>
                </a:endParaRPr>
              </a:p>
              <a:p>
                <a:pPr algn="l"/>
                <a:endParaRPr lang="en-GB" sz="1000" b="0" i="0" noProof="0" dirty="0">
                  <a:latin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cs typeface="Arial" panose="020B0604020202020204" pitchFamily="34" charset="0"/>
                            </a:rPr>
                            <m:t>32,868</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1</m:t>
                          </m:r>
                          <m:r>
                            <m:rPr>
                              <m:nor/>
                            </m:rPr>
                            <a:rPr lang="en-GB" sz="2000" b="0" i="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9</m:t>
                          </m:r>
                        </m:num>
                        <m:den>
                          <m:r>
                            <m:rPr>
                              <m:nor/>
                            </m:rPr>
                            <a:rPr kumimoji="0" lang="en-GB" sz="2000" b="0" i="0" u="none" strike="noStrike" cap="none" normalizeH="0" baseline="0" noProof="0" smtClean="0">
                              <a:ln>
                                <a:noFill/>
                              </a:ln>
                              <a:solidFill>
                                <a:schemeClr val="tx1"/>
                              </a:solidFill>
                              <a:effectLst/>
                              <a:latin typeface="Arial" panose="020B0604020202020204" pitchFamily="34" charset="0"/>
                            </a:rPr>
                            <m:t>1,940 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3</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17 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t</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17 </m:t>
                      </m:r>
                      <m:r>
                        <m:rPr>
                          <m:nor/>
                        </m:rPr>
                        <a:rPr lang="en-GB" sz="2000" b="0" i="0" noProof="0" smtClean="0">
                          <a:latin typeface="+mj-lt"/>
                          <a:ea typeface="Cambria Math" panose="02040503050406030204" pitchFamily="18" charset="0"/>
                          <a:cs typeface="Arial" panose="020B0604020202020204" pitchFamily="34" charset="0"/>
                        </a:rPr>
                        <m:t>Mt</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2000" noProof="0" dirty="0">
                  <a:latin typeface="+mj-lt"/>
                  <a:cs typeface="Arial" panose="020B0604020202020204" pitchFamily="34" charset="0"/>
                </a:endParaRPr>
              </a:p>
              <a:p>
                <a:pPr algn="l"/>
                <a:endParaRPr lang="en-GB" sz="2400" noProof="0" dirty="0">
                  <a:latin typeface="Arial" panose="020B0604020202020204" pitchFamily="34" charset="0"/>
                  <a:cs typeface="Arial" panose="020B0604020202020204" pitchFamily="34" charset="0"/>
                </a:endParaRPr>
              </a:p>
              <a:p>
                <a:pPr algn="l"/>
                <a:r>
                  <a:rPr lang="en-GB" sz="2000" b="1" noProof="0" dirty="0">
                    <a:latin typeface="Arial" panose="020B0604020202020204" pitchFamily="34" charset="0"/>
                    <a:cs typeface="Arial" panose="020B0604020202020204" pitchFamily="34" charset="0"/>
                  </a:rPr>
                  <a:t>Part 2:</a:t>
                </a:r>
              </a:p>
              <a:p>
                <a:pPr algn="l"/>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CO</a:t>
                </a:r>
                <a:r>
                  <a:rPr lang="en-GB" sz="2000" baseline="-13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emissions are equal to:</a:t>
                </a:r>
              </a:p>
              <a:p>
                <a:pPr algn="just"/>
                <a:endParaRPr lang="en-GB" sz="7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17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3.67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62 MtCO</a:t>
                </a:r>
                <a:r>
                  <a:rPr lang="en-GB" sz="2000" baseline="-13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a:t>
                </a:r>
              </a:p>
              <a:p>
                <a:pPr algn="just"/>
                <a:endParaRPr lang="en-GB" sz="2000" b="1" noProof="0" dirty="0">
                  <a:latin typeface="Arial" panose="020B0604020202020204" pitchFamily="34" charset="0"/>
                  <a:cs typeface="Arial" panose="020B0604020202020204" pitchFamily="34" charset="0"/>
                </a:endParaRPr>
              </a:p>
              <a:p>
                <a:pPr algn="just"/>
                <a:r>
                  <a:rPr lang="en-GB" sz="2000" noProof="0" dirty="0"/>
                  <a:t>This power plant alone accounts for nearly 75% of Belgium's annual CO₂ emissions, which were 83 MtCO₂ in 2023.</a:t>
                </a:r>
                <a:endParaRPr lang="en-GB" sz="18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3D5DFCD0-4251-2F85-2DE7-A1C67A2B5B8C}"/>
                  </a:ext>
                </a:extLst>
              </p:cNvPr>
              <p:cNvSpPr txBox="1">
                <a:spLocks noRot="1" noChangeAspect="1" noMove="1" noResize="1" noEditPoints="1" noAdjustHandles="1" noChangeArrowheads="1" noChangeShapeType="1" noTextEdit="1"/>
              </p:cNvSpPr>
              <p:nvPr/>
            </p:nvSpPr>
            <p:spPr>
              <a:xfrm>
                <a:off x="589583" y="1095749"/>
                <a:ext cx="9542756" cy="5766194"/>
              </a:xfrm>
              <a:prstGeom prst="rect">
                <a:avLst/>
              </a:prstGeom>
              <a:blipFill>
                <a:blip r:embed="rId2"/>
                <a:stretch>
                  <a:fillRect l="-703" t="-529" r="-639" b="-846"/>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8FE5C3C7-C219-4D89-A038-4E6B5B00A2DA}"/>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a:t>
            </a:fld>
            <a:endParaRPr lang="en-GB" spc="80" noProof="0" dirty="0"/>
          </a:p>
        </p:txBody>
      </p:sp>
      <p:sp>
        <p:nvSpPr>
          <p:cNvPr id="5" name="TextBox 3">
            <a:extLst>
              <a:ext uri="{FF2B5EF4-FFF2-40B4-BE49-F238E27FC236}">
                <a16:creationId xmlns:a16="http://schemas.microsoft.com/office/drawing/2014/main" id="{1306E8EE-3DAD-0978-5D25-7B60B57BC173}"/>
              </a:ext>
            </a:extLst>
          </p:cNvPr>
          <p:cNvSpPr txBox="1"/>
          <p:nvPr/>
        </p:nvSpPr>
        <p:spPr>
          <a:xfrm>
            <a:off x="589583" y="349890"/>
            <a:ext cx="10003389"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p:spTree>
    <p:extLst>
      <p:ext uri="{BB962C8B-B14F-4D97-AF65-F5344CB8AC3E}">
        <p14:creationId xmlns:p14="http://schemas.microsoft.com/office/powerpoint/2010/main" val="267645024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4CB6649-067A-124C-BEC3-7855E376A16B}"/>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Elements of the answer</a:t>
            </a:r>
          </a:p>
        </p:txBody>
      </p:sp>
      <p:sp>
        <p:nvSpPr>
          <p:cNvPr id="3" name="Slide Number Placeholder 6">
            <a:extLst>
              <a:ext uri="{FF2B5EF4-FFF2-40B4-BE49-F238E27FC236}">
                <a16:creationId xmlns:a16="http://schemas.microsoft.com/office/drawing/2014/main" id="{86F38DCE-DB14-40B0-58E5-3A13B0230629}"/>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300</a:t>
            </a:fld>
            <a:endParaRPr lang="en-GB" spc="80" noProof="0" dirty="0"/>
          </a:p>
        </p:txBody>
      </p:sp>
      <p:sp>
        <p:nvSpPr>
          <p:cNvPr id="7" name="ZoneTexte 6">
            <a:extLst>
              <a:ext uri="{FF2B5EF4-FFF2-40B4-BE49-F238E27FC236}">
                <a16:creationId xmlns:a16="http://schemas.microsoft.com/office/drawing/2014/main" id="{7408B57E-B3B9-36F2-5D66-F2E5A3792CB8}"/>
              </a:ext>
            </a:extLst>
          </p:cNvPr>
          <p:cNvSpPr txBox="1"/>
          <p:nvPr/>
        </p:nvSpPr>
        <p:spPr>
          <a:xfrm>
            <a:off x="589585" y="1353211"/>
            <a:ext cx="9542754" cy="5786199"/>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NO, because:</a:t>
            </a:r>
          </a:p>
          <a:p>
            <a:pPr algn="just"/>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Buses, trains, and trolleys are significantly heavier than individual cars, resulting in higher energy requirements for acceleration;</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They have larger frontal areas and may possess worse drag coefficients;</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People often have to travel longer distances with public transport than they would with their car.</a:t>
            </a: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YES, because:</a:t>
            </a:r>
          </a:p>
          <a:p>
            <a:pPr algn="just"/>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Buses, trains, and trolleys have the capacity to carry many passengers. Therefore, even if their energy consumption in kWh per kilometer is higher than that of cars, they can result in much lower energy costs when measured in kWh per 100 passenger-kilometers;</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They are less susceptible to congestion, where significant energy is expended in acceleration and deceleration;</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Trains and trolleys utilise electricity. As the conversion rate from electricity to mechanical power is much higher than that from fossil fuels, trains and trolleys have an advantage in efficiency.</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C2BEDB7-BD2E-4173-FA00-00D18ECF6433}"/>
              </a:ext>
            </a:extLst>
          </p:cNvPr>
          <p:cNvSpPr txBox="1"/>
          <p:nvPr/>
        </p:nvSpPr>
        <p:spPr>
          <a:xfrm>
            <a:off x="589585" y="358775"/>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Some numbers for public transport (bus)</a:t>
            </a:r>
            <a:endParaRPr lang="en-GB" sz="2400" b="1" noProof="0"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0249C0A2-7C07-B317-B3F9-9B0ADDD97261}"/>
              </a:ext>
            </a:extLst>
          </p:cNvPr>
          <p:cNvPicPr>
            <a:picLocks noChangeAspect="1"/>
          </p:cNvPicPr>
          <p:nvPr/>
        </p:nvPicPr>
        <p:blipFill rotWithShape="1">
          <a:blip r:embed="rId3"/>
          <a:srcRect l="9757" r="12183"/>
          <a:stretch/>
        </p:blipFill>
        <p:spPr>
          <a:xfrm>
            <a:off x="6313084" y="1519396"/>
            <a:ext cx="3642265" cy="2971799"/>
          </a:xfrm>
          <a:prstGeom prst="rect">
            <a:avLst/>
          </a:prstGeom>
        </p:spPr>
      </p:pic>
      <p:sp>
        <p:nvSpPr>
          <p:cNvPr id="10" name="ZoneTexte 9">
            <a:extLst>
              <a:ext uri="{FF2B5EF4-FFF2-40B4-BE49-F238E27FC236}">
                <a16:creationId xmlns:a16="http://schemas.microsoft.com/office/drawing/2014/main" id="{BBF2308E-0E0E-A7DE-43DF-8B7FF228BC53}"/>
              </a:ext>
            </a:extLst>
          </p:cNvPr>
          <p:cNvSpPr txBox="1"/>
          <p:nvPr/>
        </p:nvSpPr>
        <p:spPr>
          <a:xfrm>
            <a:off x="6240962" y="4698320"/>
            <a:ext cx="3748857" cy="523220"/>
          </a:xfrm>
          <a:prstGeom prst="rect">
            <a:avLst/>
          </a:prstGeom>
          <a:noFill/>
        </p:spPr>
        <p:txBody>
          <a:bodyPr wrap="square">
            <a:spAutoFit/>
          </a:bodyPr>
          <a:lstStyle/>
          <a:p>
            <a:pPr algn="ctr"/>
            <a:r>
              <a:rPr lang="en-GB" sz="1400" i="1" noProof="0" dirty="0"/>
              <a:t>Fuel consumption per passenger (g/p-km) at varying speeds and loads.</a:t>
            </a:r>
            <a:r>
              <a:rPr lang="en-GB" sz="1400" b="1" baseline="30000" noProof="0" dirty="0"/>
              <a:t>1</a:t>
            </a:r>
          </a:p>
        </p:txBody>
      </p:sp>
      <p:sp>
        <p:nvSpPr>
          <p:cNvPr id="18" name="Rectangle 17">
            <a:extLst>
              <a:ext uri="{FF2B5EF4-FFF2-40B4-BE49-F238E27FC236}">
                <a16:creationId xmlns:a16="http://schemas.microsoft.com/office/drawing/2014/main" id="{CCA8A660-A71A-2631-434B-3959B38CEDF5}"/>
              </a:ext>
            </a:extLst>
          </p:cNvPr>
          <p:cNvSpPr/>
          <p:nvPr/>
        </p:nvSpPr>
        <p:spPr>
          <a:xfrm>
            <a:off x="6240963" y="1359375"/>
            <a:ext cx="3748858" cy="326915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E5AC9C57-E406-E1BB-45BB-D05C7BABCF5A}"/>
              </a:ext>
            </a:extLst>
          </p:cNvPr>
          <p:cNvSpPr txBox="1"/>
          <p:nvPr/>
        </p:nvSpPr>
        <p:spPr>
          <a:xfrm>
            <a:off x="944594" y="5842633"/>
            <a:ext cx="8771495" cy="1015663"/>
          </a:xfrm>
          <a:prstGeom prst="rect">
            <a:avLst/>
          </a:prstGeom>
          <a:noFill/>
        </p:spPr>
        <p:txBody>
          <a:bodyPr wrap="square">
            <a:spAutoFit/>
          </a:bodyPr>
          <a:lstStyle/>
          <a:p>
            <a:pPr algn="ctr"/>
            <a:r>
              <a:rPr lang="en-GB" sz="2000" noProof="0" dirty="0"/>
              <a:t>Considering these values and assuming a car consumes 60 kWh/100p-km with one passenger and 15 kWh/100p-km with four,                                             </a:t>
            </a:r>
            <a:r>
              <a:rPr lang="en-GB" sz="2000" b="1" noProof="0" dirty="0"/>
              <a:t>what are your observations on bus energy efficiency?</a:t>
            </a:r>
            <a:endParaRPr lang="en-GB" sz="20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D678837-3337-F9CA-C2EE-4560B798AF9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301</a:t>
            </a:fld>
            <a:endParaRPr lang="en-GB" spc="80" noProof="0" dirty="0"/>
          </a:p>
        </p:txBody>
      </p:sp>
      <p:sp>
        <p:nvSpPr>
          <p:cNvPr id="7" name="ZoneTexte 6">
            <a:extLst>
              <a:ext uri="{FF2B5EF4-FFF2-40B4-BE49-F238E27FC236}">
                <a16:creationId xmlns:a16="http://schemas.microsoft.com/office/drawing/2014/main" id="{88F9517D-FAE1-4DF5-5C95-4A01C3F0445C}"/>
              </a:ext>
            </a:extLst>
          </p:cNvPr>
          <p:cNvSpPr txBox="1"/>
          <p:nvPr/>
        </p:nvSpPr>
        <p:spPr>
          <a:xfrm>
            <a:off x="114863" y="7469961"/>
            <a:ext cx="9954784" cy="430887"/>
          </a:xfrm>
          <a:prstGeom prst="rect">
            <a:avLst/>
          </a:prstGeom>
          <a:noFill/>
        </p:spPr>
        <p:txBody>
          <a:bodyPr wrap="square">
            <a:spAutoFit/>
          </a:bodyPr>
          <a:lstStyle/>
          <a:p>
            <a:pPr algn="just"/>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Jia, W., Chen, X., &amp; Shan, X. (2018). Modeling urban bus fuel consumption in Shanghai, China, based on localized MOVES. Transportation Research Record Journal of the Transportation Research Board, 2672(25), 150–162.</a:t>
            </a:r>
            <a:endParaRPr lang="en-GB" sz="1100" noProof="0" dirty="0">
              <a:latin typeface="+mj-lt"/>
            </a:endParaRPr>
          </a:p>
        </p:txBody>
      </p:sp>
      <p:sp>
        <p:nvSpPr>
          <p:cNvPr id="11" name="ZoneTexte 10">
            <a:extLst>
              <a:ext uri="{FF2B5EF4-FFF2-40B4-BE49-F238E27FC236}">
                <a16:creationId xmlns:a16="http://schemas.microsoft.com/office/drawing/2014/main" id="{4884477A-8565-89D4-E911-EC7D460C28BD}"/>
              </a:ext>
            </a:extLst>
          </p:cNvPr>
          <p:cNvSpPr txBox="1"/>
          <p:nvPr/>
        </p:nvSpPr>
        <p:spPr>
          <a:xfrm>
            <a:off x="623751" y="1350805"/>
            <a:ext cx="5182689" cy="3785652"/>
          </a:xfrm>
          <a:prstGeom prst="rect">
            <a:avLst/>
          </a:prstGeom>
          <a:noFill/>
        </p:spPr>
        <p:txBody>
          <a:bodyPr wrap="square">
            <a:spAutoFit/>
          </a:bodyPr>
          <a:lstStyle/>
          <a:p>
            <a:pPr algn="just"/>
            <a:r>
              <a:rPr lang="en-GB" sz="2000" noProof="0" dirty="0"/>
              <a:t>A high-quality study conducted in China measured the impact of passenger load on real-world fuel consumption in a diesel bus.</a:t>
            </a:r>
            <a:r>
              <a:rPr lang="en-GB" baseline="30000" noProof="0" dirty="0"/>
              <a:t>1</a:t>
            </a:r>
          </a:p>
          <a:p>
            <a:pPr algn="just"/>
            <a:endParaRPr lang="en-GB" sz="1000" noProof="0" dirty="0"/>
          </a:p>
          <a:p>
            <a:pPr marL="514350" indent="-514350" algn="just">
              <a:buAutoNum type="romanLcParenBoth"/>
            </a:pPr>
            <a:r>
              <a:rPr lang="en-GB" sz="2000" noProof="0" dirty="0"/>
              <a:t>At 10 m/s (36 km/h) with 40 passengers (assuming 50 kg per person), fuel consumption is 5 g/p-km, which, with a diesel energy density of 12.5 kWh/kg, equals 6.25 kWh/100p-km.</a:t>
            </a:r>
          </a:p>
          <a:p>
            <a:pPr marL="514350" indent="-514350" algn="just">
              <a:buAutoNum type="romanLcParenBoth"/>
            </a:pPr>
            <a:endParaRPr lang="en-GB" sz="1000" noProof="0" dirty="0"/>
          </a:p>
          <a:p>
            <a:pPr marL="514350" indent="-514350" algn="just">
              <a:buAutoNum type="romanLcParenBoth"/>
            </a:pPr>
            <a:r>
              <a:rPr lang="en-GB" sz="2000" noProof="0" dirty="0"/>
              <a:t>With only 10 passengers at the same speed, consumption increases to               15 g/p-km, or 18.75 kWh/100p-km.</a:t>
            </a:r>
          </a:p>
        </p:txBody>
      </p:sp>
      <p:sp>
        <p:nvSpPr>
          <p:cNvPr id="5" name="Rectangle 4">
            <a:extLst>
              <a:ext uri="{FF2B5EF4-FFF2-40B4-BE49-F238E27FC236}">
                <a16:creationId xmlns:a16="http://schemas.microsoft.com/office/drawing/2014/main" id="{D8E73F77-AB67-3D2B-3DF9-D9ABEB35F070}"/>
              </a:ext>
            </a:extLst>
          </p:cNvPr>
          <p:cNvSpPr/>
          <p:nvPr/>
        </p:nvSpPr>
        <p:spPr>
          <a:xfrm>
            <a:off x="674369" y="5627114"/>
            <a:ext cx="9315451" cy="14480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65689572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7811A92-48EA-AE3E-658A-28E5E5BA2ECA}"/>
              </a:ext>
            </a:extLst>
          </p:cNvPr>
          <p:cNvSpPr txBox="1"/>
          <p:nvPr/>
        </p:nvSpPr>
        <p:spPr>
          <a:xfrm>
            <a:off x="589585" y="349892"/>
            <a:ext cx="9481515" cy="461665"/>
          </a:xfrm>
          <a:prstGeom prst="rect">
            <a:avLst/>
          </a:prstGeom>
          <a:noFill/>
        </p:spPr>
        <p:txBody>
          <a:bodyPr wrap="square">
            <a:spAutoFit/>
          </a:bodyPr>
          <a:lstStyle/>
          <a:p>
            <a:r>
              <a:rPr lang="en-GB" sz="2400" b="1" dirty="0">
                <a:solidFill>
                  <a:srgbClr val="0D0D0D"/>
                </a:solidFill>
                <a:latin typeface="Arial" panose="020B0604020202020204" pitchFamily="34" charset="0"/>
                <a:cs typeface="Arial" panose="020B0604020202020204" pitchFamily="34" charset="0"/>
              </a:rPr>
              <a:t>Elements of the answer</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AAF5724-940B-63D5-091D-398BAE0A7DC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302</a:t>
            </a:fld>
            <a:endParaRPr lang="en-GB" spc="80" noProof="0" dirty="0"/>
          </a:p>
        </p:txBody>
      </p:sp>
      <p:sp>
        <p:nvSpPr>
          <p:cNvPr id="4" name="ZoneTexte 3">
            <a:extLst>
              <a:ext uri="{FF2B5EF4-FFF2-40B4-BE49-F238E27FC236}">
                <a16:creationId xmlns:a16="http://schemas.microsoft.com/office/drawing/2014/main" id="{D3F997E0-65B2-14A8-67F0-F9DDC02596AB}"/>
              </a:ext>
            </a:extLst>
          </p:cNvPr>
          <p:cNvSpPr txBox="1"/>
          <p:nvPr/>
        </p:nvSpPr>
        <p:spPr>
          <a:xfrm>
            <a:off x="589585" y="2412355"/>
            <a:ext cx="9542754" cy="3477875"/>
          </a:xfrm>
          <a:prstGeom prst="rect">
            <a:avLst/>
          </a:prstGeom>
          <a:noFill/>
        </p:spPr>
        <p:txBody>
          <a:bodyPr wrap="square">
            <a:spAutoFit/>
          </a:bodyPr>
          <a:lstStyle/>
          <a:p>
            <a:pPr marL="514350" indent="-514350" algn="just">
              <a:buAutoNum type="romanLcParenBoth"/>
            </a:pPr>
            <a:r>
              <a:rPr lang="en-GB" sz="2000" noProof="0" dirty="0"/>
              <a:t>When well-occupied (&gt;40 passengers), an urban bus consumes                           6.25 kWh/100p-km, about 10-times less than a car with a single occupant              (60 kWh/100p-km);</a:t>
            </a:r>
          </a:p>
          <a:p>
            <a:pPr marL="514350" indent="-514350" algn="just">
              <a:buAutoNum type="romanLcParenBoth"/>
            </a:pPr>
            <a:endParaRPr lang="en-GB" sz="2000" noProof="0" dirty="0"/>
          </a:p>
          <a:p>
            <a:pPr marL="514350" indent="-514350" algn="just">
              <a:buAutoNum type="romanLcParenBoth"/>
            </a:pPr>
            <a:r>
              <a:rPr lang="en-GB" sz="2000" noProof="0" dirty="0"/>
              <a:t>However, with less than 10 passengers, the urban bus consumption rises to                      18.75 kWh/100p-km, making a car with four passengers (15 kWh/100p-km) more energy efficient;</a:t>
            </a:r>
          </a:p>
          <a:p>
            <a:pPr marL="514350" indent="-514350" algn="just">
              <a:buAutoNum type="romanLcParenBoth"/>
            </a:pPr>
            <a:endParaRPr lang="en-GB" sz="2000" noProof="0" dirty="0"/>
          </a:p>
          <a:p>
            <a:pPr marL="514350" indent="-514350" algn="just">
              <a:buAutoNum type="romanLcParenBoth"/>
            </a:pPr>
            <a:r>
              <a:rPr lang="en-GB" sz="2000" noProof="0" dirty="0"/>
              <a:t>Urban bus efficiency for short trips may be lower than these values suggest, as passengers might travel longer distances by bus than they would by car to reach their destination.</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3F51-79B1-3C79-D8E0-A962DAF6E15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EC42BD2-ABD6-3A9E-22BB-0A4EA5B70914}"/>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70DBFC3C-D648-C20B-0EF8-E0E312B588A2}"/>
              </a:ext>
            </a:extLst>
          </p:cNvPr>
          <p:cNvGrpSpPr/>
          <p:nvPr/>
        </p:nvGrpSpPr>
        <p:grpSpPr>
          <a:xfrm>
            <a:off x="1189861" y="3087392"/>
            <a:ext cx="8313677" cy="1857966"/>
            <a:chOff x="1189859" y="2332479"/>
            <a:chExt cx="8313677" cy="1857966"/>
          </a:xfrm>
        </p:grpSpPr>
        <p:sp>
          <p:nvSpPr>
            <p:cNvPr id="8" name="Rectangle 7">
              <a:extLst>
                <a:ext uri="{FF2B5EF4-FFF2-40B4-BE49-F238E27FC236}">
                  <a16:creationId xmlns:a16="http://schemas.microsoft.com/office/drawing/2014/main" id="{93A6D05B-69E6-1515-5515-5935475728D6}"/>
                </a:ext>
              </a:extLst>
            </p:cNvPr>
            <p:cNvSpPr/>
            <p:nvPr/>
          </p:nvSpPr>
          <p:spPr>
            <a:xfrm>
              <a:off x="1189859" y="2332479"/>
              <a:ext cx="8313677" cy="18579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103DDBC7-5479-D8E6-7606-45F75E284933}"/>
                </a:ext>
              </a:extLst>
            </p:cNvPr>
            <p:cNvSpPr txBox="1"/>
            <p:nvPr/>
          </p:nvSpPr>
          <p:spPr>
            <a:xfrm>
              <a:off x="1601013" y="2568964"/>
              <a:ext cx="7491368" cy="1384995"/>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III. </a:t>
              </a:r>
              <a:r>
                <a:rPr lang="en-GB" sz="2800" noProof="0" dirty="0"/>
                <a:t>Legislative opportunities and technological developments</a:t>
              </a:r>
              <a:r>
                <a:rPr lang="en-GB" sz="2800" noProof="0" dirty="0">
                  <a:latin typeface="Arial"/>
                  <a:cs typeface="Arial"/>
                </a:rPr>
                <a:t> to reduce the energy consumption of cars</a:t>
              </a:r>
              <a:endParaRPr lang="en-GB" sz="2600" noProof="0" dirty="0"/>
            </a:p>
          </p:txBody>
        </p:sp>
      </p:grpSp>
    </p:spTree>
    <p:extLst>
      <p:ext uri="{BB962C8B-B14F-4D97-AF65-F5344CB8AC3E}">
        <p14:creationId xmlns:p14="http://schemas.microsoft.com/office/powerpoint/2010/main" val="202568480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0802ED8-CFAB-783B-2DFB-3CCA794BD3A2}"/>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Cars</a:t>
            </a:r>
            <a:endParaRPr lang="en-GB" sz="2400" b="1" noProof="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18C25F44-D76A-0A2D-75C1-F83594A86CD8}"/>
              </a:ext>
            </a:extLst>
          </p:cNvPr>
          <p:cNvGrpSpPr/>
          <p:nvPr/>
        </p:nvGrpSpPr>
        <p:grpSpPr>
          <a:xfrm>
            <a:off x="6621362" y="1670329"/>
            <a:ext cx="3147237" cy="2946228"/>
            <a:chOff x="6716941" y="1527462"/>
            <a:chExt cx="3248036" cy="2884991"/>
          </a:xfrm>
        </p:grpSpPr>
        <p:pic>
          <p:nvPicPr>
            <p:cNvPr id="5122" name="Picture 2" descr="Shot van een knappe jonge gelukkig bebaarde man omarmen zijn nieuwe auto bij de dealer vrolijk glimlachend met zijn ogen gesloten copyspace geluk liefde reizen auto transport.">
              <a:extLst>
                <a:ext uri="{FF2B5EF4-FFF2-40B4-BE49-F238E27FC236}">
                  <a16:creationId xmlns:a16="http://schemas.microsoft.com/office/drawing/2014/main" id="{8591D6F0-9D05-ADB7-0887-2846F872EC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83" r="3039" b="9190"/>
            <a:stretch/>
          </p:blipFill>
          <p:spPr bwMode="auto">
            <a:xfrm>
              <a:off x="6716941" y="1527462"/>
              <a:ext cx="3248036" cy="28849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F2470D-2AF4-C88D-EE12-C9FC872051C5}"/>
                </a:ext>
              </a:extLst>
            </p:cNvPr>
            <p:cNvSpPr/>
            <p:nvPr/>
          </p:nvSpPr>
          <p:spPr>
            <a:xfrm>
              <a:off x="6716941" y="1527462"/>
              <a:ext cx="3248036" cy="28849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Slide Number Placeholder 6">
            <a:extLst>
              <a:ext uri="{FF2B5EF4-FFF2-40B4-BE49-F238E27FC236}">
                <a16:creationId xmlns:a16="http://schemas.microsoft.com/office/drawing/2014/main" id="{014ADBE5-2A70-BF6D-67D4-A101BC0039B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304</a:t>
            </a:fld>
            <a:endParaRPr lang="en-GB" spc="80" noProof="0" dirty="0"/>
          </a:p>
        </p:txBody>
      </p:sp>
      <p:sp>
        <p:nvSpPr>
          <p:cNvPr id="5" name="ZoneTexte 4">
            <a:extLst>
              <a:ext uri="{FF2B5EF4-FFF2-40B4-BE49-F238E27FC236}">
                <a16:creationId xmlns:a16="http://schemas.microsoft.com/office/drawing/2014/main" id="{2EBF8BA2-E4F6-AD20-04F2-8C9F56F3E371}"/>
              </a:ext>
            </a:extLst>
          </p:cNvPr>
          <p:cNvSpPr txBox="1"/>
          <p:nvPr/>
        </p:nvSpPr>
        <p:spPr>
          <a:xfrm>
            <a:off x="589585" y="1475450"/>
            <a:ext cx="5428443" cy="3323987"/>
          </a:xfrm>
          <a:prstGeom prst="rect">
            <a:avLst/>
          </a:prstGeom>
          <a:noFill/>
        </p:spPr>
        <p:txBody>
          <a:bodyPr wrap="square">
            <a:spAutoFit/>
          </a:bodyPr>
          <a:lstStyle/>
          <a:p>
            <a:pPr algn="just"/>
            <a:r>
              <a:rPr lang="en-GB" sz="2000" noProof="0" dirty="0"/>
              <a:t>Public transport and bicycles are effective solutions for achieving more energy efficient transportation. However, they have several limitations:</a:t>
            </a:r>
          </a:p>
          <a:p>
            <a:pPr algn="just"/>
            <a:endParaRPr lang="en-GB" sz="1000" noProof="0" dirty="0"/>
          </a:p>
          <a:p>
            <a:pPr marL="514350" indent="-514350" algn="just">
              <a:buAutoNum type="romanLcParenBoth"/>
            </a:pPr>
            <a:r>
              <a:rPr lang="en-GB" sz="2000" noProof="0" dirty="0"/>
              <a:t>a lack of flexibility desired by users;</a:t>
            </a:r>
          </a:p>
          <a:p>
            <a:pPr marL="514350" indent="-514350" algn="just">
              <a:buAutoNum type="romanLcParenBoth"/>
            </a:pPr>
            <a:endParaRPr lang="en-GB" sz="500" noProof="0" dirty="0"/>
          </a:p>
          <a:p>
            <a:pPr marL="514350" indent="-514350" algn="just">
              <a:buAutoNum type="romanLcParenBoth"/>
            </a:pPr>
            <a:r>
              <a:rPr lang="en-GB" sz="2000" noProof="0" dirty="0"/>
              <a:t>potentially slow speeds;</a:t>
            </a:r>
          </a:p>
          <a:p>
            <a:pPr marL="514350" indent="-514350" algn="just">
              <a:buAutoNum type="romanLcParenBoth"/>
            </a:pPr>
            <a:endParaRPr lang="en-GB" sz="500" noProof="0" dirty="0"/>
          </a:p>
          <a:p>
            <a:pPr marL="514350" indent="-514350" algn="just">
              <a:buAutoNum type="romanLcParenBoth"/>
            </a:pPr>
            <a:r>
              <a:rPr lang="en-GB" sz="2000" noProof="0" dirty="0"/>
              <a:t>physical demands on users.</a:t>
            </a:r>
          </a:p>
          <a:p>
            <a:pPr algn="just"/>
            <a:endParaRPr lang="en-GB" sz="1000" noProof="0" dirty="0"/>
          </a:p>
          <a:p>
            <a:pPr algn="just"/>
            <a:r>
              <a:rPr lang="en-GB" sz="2000" noProof="0" dirty="0"/>
              <a:t>Therefore, it is reasonable to assume that people’s attachment to their cars will persist.</a:t>
            </a:r>
          </a:p>
        </p:txBody>
      </p:sp>
      <p:sp>
        <p:nvSpPr>
          <p:cNvPr id="8" name="ZoneTexte 7">
            <a:extLst>
              <a:ext uri="{FF2B5EF4-FFF2-40B4-BE49-F238E27FC236}">
                <a16:creationId xmlns:a16="http://schemas.microsoft.com/office/drawing/2014/main" id="{6EBC038C-8300-CB02-8280-35EA1435E531}"/>
              </a:ext>
            </a:extLst>
          </p:cNvPr>
          <p:cNvSpPr txBox="1"/>
          <p:nvPr/>
        </p:nvSpPr>
        <p:spPr>
          <a:xfrm>
            <a:off x="589585" y="5177544"/>
            <a:ext cx="9542754" cy="1631216"/>
          </a:xfrm>
          <a:prstGeom prst="rect">
            <a:avLst/>
          </a:prstGeom>
          <a:noFill/>
        </p:spPr>
        <p:txBody>
          <a:bodyPr wrap="square">
            <a:spAutoFit/>
          </a:bodyPr>
          <a:lstStyle/>
          <a:p>
            <a:pPr algn="just"/>
            <a:r>
              <a:rPr lang="en-GB" sz="2000" noProof="0" dirty="0"/>
              <a:t>Our discussion on cars will focus on:</a:t>
            </a:r>
          </a:p>
          <a:p>
            <a:pPr algn="just"/>
            <a:endParaRPr lang="en-GB" sz="1000" noProof="0" dirty="0"/>
          </a:p>
          <a:p>
            <a:pPr marL="514350" indent="-514350" algn="just">
              <a:buAutoNum type="romanLcParenBoth"/>
            </a:pPr>
            <a:r>
              <a:rPr lang="en-GB" sz="2000" noProof="0" dirty="0"/>
              <a:t>Legislative opportunities to promote the use of more energy efficient cars and reduce energy consumption (from the perspective of lawmakers);</a:t>
            </a:r>
          </a:p>
          <a:p>
            <a:pPr marL="514350" indent="-514350" algn="just">
              <a:buAutoNum type="romanLcParenBoth"/>
            </a:pPr>
            <a:endParaRPr lang="en-GB" sz="1000" noProof="0" dirty="0"/>
          </a:p>
          <a:p>
            <a:pPr marL="514350" indent="-514350" algn="just">
              <a:buAutoNum type="romanLcParenBoth"/>
            </a:pPr>
            <a:r>
              <a:rPr lang="en-GB" sz="2000" noProof="0" dirty="0"/>
              <a:t>Technological developments that improve cars.</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F32EA71-D7C5-69A6-0119-D4D23B79B9F2}"/>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Legislative opportunities for cars</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2274EF2-6238-9BFC-A449-E6DD56D3A56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305</a:t>
            </a:fld>
            <a:endParaRPr lang="en-GB" spc="80" noProof="0" dirty="0"/>
          </a:p>
        </p:txBody>
      </p:sp>
      <p:sp>
        <p:nvSpPr>
          <p:cNvPr id="7" name="ZoneTexte 6">
            <a:extLst>
              <a:ext uri="{FF2B5EF4-FFF2-40B4-BE49-F238E27FC236}">
                <a16:creationId xmlns:a16="http://schemas.microsoft.com/office/drawing/2014/main" id="{C4A087E6-7414-BF29-E154-9F9F5AB52C94}"/>
              </a:ext>
            </a:extLst>
          </p:cNvPr>
          <p:cNvSpPr txBox="1"/>
          <p:nvPr/>
        </p:nvSpPr>
        <p:spPr>
          <a:xfrm>
            <a:off x="589585" y="1338650"/>
            <a:ext cx="9542755" cy="5632311"/>
          </a:xfrm>
          <a:prstGeom prst="rect">
            <a:avLst/>
          </a:prstGeom>
          <a:noFill/>
        </p:spPr>
        <p:txBody>
          <a:bodyPr wrap="square">
            <a:spAutoFit/>
          </a:bodyPr>
          <a:lstStyle/>
          <a:p>
            <a:pPr algn="just"/>
            <a:r>
              <a:rPr lang="en-GB" sz="2000" noProof="0" dirty="0"/>
              <a:t>Lawmakers must navigate a trade-off between enforcing fuel-saving measures for cars and maintaining voter support. Here are four key strategies, each with varying levels of effectiveness and popularity:</a:t>
            </a:r>
          </a:p>
          <a:p>
            <a:pPr algn="just"/>
            <a:endParaRPr lang="en-GB" sz="2000" noProof="0" dirty="0"/>
          </a:p>
          <a:p>
            <a:pPr marL="514350" indent="-514350" algn="just">
              <a:buAutoNum type="romanLcParenBoth"/>
            </a:pPr>
            <a:r>
              <a:rPr lang="en-GB" sz="2000" b="1" noProof="0" dirty="0"/>
              <a:t>Increasing taxes on cars: </a:t>
            </a:r>
            <a:r>
              <a:rPr lang="en-GB" sz="2000" noProof="0" dirty="0"/>
              <a:t>Encourages biking and public transport but is highly unpopular;</a:t>
            </a:r>
          </a:p>
          <a:p>
            <a:pPr marL="514350" indent="-514350" algn="just">
              <a:buAutoNum type="romanLcParenBoth"/>
            </a:pPr>
            <a:endParaRPr lang="en-GB" sz="2000" noProof="0" dirty="0"/>
          </a:p>
          <a:p>
            <a:pPr marL="514350" indent="-514350" algn="just">
              <a:buAutoNum type="romanLcParenBoth"/>
            </a:pPr>
            <a:r>
              <a:rPr lang="en-GB" sz="2000" b="1" noProof="0" dirty="0"/>
              <a:t>Speed limits on cars: </a:t>
            </a:r>
            <a:r>
              <a:rPr lang="en-GB" sz="2000" noProof="0" dirty="0"/>
              <a:t>Since fuel consumption increases quadratically with speed, lower limits effectively reduce energy use at no cost and with moderate public acceptance;</a:t>
            </a:r>
          </a:p>
          <a:p>
            <a:pPr marL="514350" indent="-514350" algn="just">
              <a:buAutoNum type="romanLcParenBoth"/>
            </a:pPr>
            <a:endParaRPr lang="en-GB" sz="2000" noProof="0" dirty="0"/>
          </a:p>
          <a:p>
            <a:pPr marL="514350" indent="-514350" algn="just">
              <a:buAutoNum type="romanLcParenBoth"/>
            </a:pPr>
            <a:r>
              <a:rPr lang="en-GB" sz="2000" b="1" noProof="0" dirty="0"/>
              <a:t>Congestion management strategies: </a:t>
            </a:r>
            <a:r>
              <a:rPr lang="en-GB" sz="2000" noProof="0" dirty="0"/>
              <a:t>Dynamic speed limits can ease traffic with little opposition, while congestion charges are more effective but unpopular;</a:t>
            </a:r>
            <a:r>
              <a:rPr lang="en-GB" i="0" baseline="30000" noProof="0" dirty="0">
                <a:solidFill>
                  <a:srgbClr val="05103E"/>
                </a:solidFill>
                <a:effectLst/>
                <a:latin typeface="+mj-lt"/>
              </a:rPr>
              <a:t>1</a:t>
            </a:r>
            <a:endParaRPr lang="en-GB" noProof="0" dirty="0">
              <a:latin typeface="+mj-lt"/>
            </a:endParaRPr>
          </a:p>
          <a:p>
            <a:pPr marL="514350" indent="-514350" algn="just">
              <a:buAutoNum type="romanLcParenBoth"/>
            </a:pPr>
            <a:endParaRPr lang="en-GB" sz="2000" noProof="0" dirty="0"/>
          </a:p>
          <a:p>
            <a:pPr marL="514350" indent="-514350" algn="just">
              <a:buAutoNum type="romanLcParenBoth"/>
            </a:pPr>
            <a:r>
              <a:rPr lang="en-GB" sz="2000" b="1" noProof="0" dirty="0"/>
              <a:t>Incentives for fuel-efficient cars: </a:t>
            </a:r>
            <a:r>
              <a:rPr lang="en-GB" sz="2000" noProof="0" dirty="0"/>
              <a:t>Financial incentives for fuel-efficient vehicles are well-received, while taxing older polluting cars is unpopular for users of these vehicles but welcomed by others for environmental benefits.</a:t>
            </a:r>
          </a:p>
        </p:txBody>
      </p:sp>
      <p:pic>
        <p:nvPicPr>
          <p:cNvPr id="5" name="Image 4">
            <a:extLst>
              <a:ext uri="{FF2B5EF4-FFF2-40B4-BE49-F238E27FC236}">
                <a16:creationId xmlns:a16="http://schemas.microsoft.com/office/drawing/2014/main" id="{6947DC57-CCE8-C073-A4BF-168E6E088BA5}"/>
              </a:ext>
            </a:extLst>
          </p:cNvPr>
          <p:cNvPicPr>
            <a:picLocks noChangeAspect="1"/>
          </p:cNvPicPr>
          <p:nvPr/>
        </p:nvPicPr>
        <p:blipFill>
          <a:blip r:embed="rId3"/>
          <a:stretch>
            <a:fillRect/>
          </a:stretch>
        </p:blipFill>
        <p:spPr>
          <a:xfrm>
            <a:off x="635305" y="2587723"/>
            <a:ext cx="510602" cy="3733067"/>
          </a:xfrm>
          <a:prstGeom prst="rect">
            <a:avLst/>
          </a:prstGeom>
        </p:spPr>
      </p:pic>
      <p:sp>
        <p:nvSpPr>
          <p:cNvPr id="9" name="ZoneTexte 8">
            <a:extLst>
              <a:ext uri="{FF2B5EF4-FFF2-40B4-BE49-F238E27FC236}">
                <a16:creationId xmlns:a16="http://schemas.microsoft.com/office/drawing/2014/main" id="{E46B00CA-5AFD-02CD-4E6D-923643431DF6}"/>
              </a:ext>
            </a:extLst>
          </p:cNvPr>
          <p:cNvSpPr txBox="1"/>
          <p:nvPr/>
        </p:nvSpPr>
        <p:spPr>
          <a:xfrm>
            <a:off x="80010" y="7493729"/>
            <a:ext cx="9542754" cy="430887"/>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Soriguera, F., Torné, J. M., &amp; Rosas, D. (2012). Assessment of dynamic speed limit management on metropolitan freeways. Journal of Intelligent Transportation Systems, 17(1), 78–90. </a:t>
            </a:r>
            <a:endParaRPr lang="en-GB" sz="1100" noProof="0" dirty="0">
              <a:latin typeface="+mj-lt"/>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125E32DC-C1E9-5C3D-3BE8-1C18E6E42B4C}"/>
              </a:ext>
            </a:extLst>
          </p:cNvPr>
          <p:cNvSpPr txBox="1"/>
          <p:nvPr/>
        </p:nvSpPr>
        <p:spPr>
          <a:xfrm>
            <a:off x="589585" y="349892"/>
            <a:ext cx="9862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Example of legislative measures to reduce car traffic in Paris</a:t>
            </a:r>
            <a:endParaRPr lang="en-GB" sz="2400" b="1" noProof="0" dirty="0">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67C712FB-C625-8652-B410-AEBF6CB61147}"/>
              </a:ext>
            </a:extLst>
          </p:cNvPr>
          <p:cNvSpPr txBox="1"/>
          <p:nvPr/>
        </p:nvSpPr>
        <p:spPr>
          <a:xfrm>
            <a:off x="7058107" y="5932835"/>
            <a:ext cx="3163733"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Evolution of the Rue de Rivoli.</a:t>
            </a:r>
            <a:endParaRPr lang="en-GB" sz="1400" b="1" baseline="30000" noProof="0"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81E43820-5B0B-79A9-D32B-0ACDC6664AD1}"/>
              </a:ext>
            </a:extLst>
          </p:cNvPr>
          <p:cNvGrpSpPr/>
          <p:nvPr/>
        </p:nvGrpSpPr>
        <p:grpSpPr>
          <a:xfrm>
            <a:off x="7357654" y="1306962"/>
            <a:ext cx="2538186" cy="4568535"/>
            <a:chOff x="7228114" y="1238382"/>
            <a:chExt cx="2538186" cy="4568535"/>
          </a:xfrm>
        </p:grpSpPr>
        <p:grpSp>
          <p:nvGrpSpPr>
            <p:cNvPr id="24" name="Groupe 23">
              <a:extLst>
                <a:ext uri="{FF2B5EF4-FFF2-40B4-BE49-F238E27FC236}">
                  <a16:creationId xmlns:a16="http://schemas.microsoft.com/office/drawing/2014/main" id="{91940056-06B5-DB8E-DD23-F016C97FC0D5}"/>
                </a:ext>
              </a:extLst>
            </p:cNvPr>
            <p:cNvGrpSpPr/>
            <p:nvPr/>
          </p:nvGrpSpPr>
          <p:grpSpPr>
            <a:xfrm>
              <a:off x="7228114" y="1241237"/>
              <a:ext cx="2538186" cy="4565680"/>
              <a:chOff x="6225490" y="1295504"/>
              <a:chExt cx="2538186" cy="4565680"/>
            </a:xfrm>
          </p:grpSpPr>
          <p:pic>
            <p:nvPicPr>
              <p:cNvPr id="13314" name="Picture 2" descr="Image">
                <a:extLst>
                  <a:ext uri="{FF2B5EF4-FFF2-40B4-BE49-F238E27FC236}">
                    <a16:creationId xmlns:a16="http://schemas.microsoft.com/office/drawing/2014/main" id="{5D6CE1C5-60EA-9A1B-BCE1-77C1F34377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41" b="7930"/>
              <a:stretch/>
            </p:blipFill>
            <p:spPr bwMode="auto">
              <a:xfrm>
                <a:off x="6225490" y="1295504"/>
                <a:ext cx="2538186" cy="22828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a:extLst>
                  <a:ext uri="{FF2B5EF4-FFF2-40B4-BE49-F238E27FC236}">
                    <a16:creationId xmlns:a16="http://schemas.microsoft.com/office/drawing/2014/main" id="{E7F5BB44-7675-A0BD-A2BE-AB7E5AEA0C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172" b="1"/>
              <a:stretch/>
            </p:blipFill>
            <p:spPr bwMode="auto">
              <a:xfrm>
                <a:off x="6225490" y="3578344"/>
                <a:ext cx="2538186" cy="228284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CBF68B01-C0AB-B098-3DE8-661DAF25AFF0}"/>
                </a:ext>
              </a:extLst>
            </p:cNvPr>
            <p:cNvSpPr/>
            <p:nvPr/>
          </p:nvSpPr>
          <p:spPr>
            <a:xfrm>
              <a:off x="7228114" y="1238382"/>
              <a:ext cx="2538186" cy="456853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FEFAF2F7-B913-AD1E-6D44-636781F150A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306</a:t>
            </a:fld>
            <a:endParaRPr lang="en-GB" spc="80" noProof="0" dirty="0"/>
          </a:p>
        </p:txBody>
      </p:sp>
      <p:sp>
        <p:nvSpPr>
          <p:cNvPr id="4" name="ZoneTexte 3">
            <a:extLst>
              <a:ext uri="{FF2B5EF4-FFF2-40B4-BE49-F238E27FC236}">
                <a16:creationId xmlns:a16="http://schemas.microsoft.com/office/drawing/2014/main" id="{8059C8AD-D16D-24B6-5374-64E2485CC04C}"/>
              </a:ext>
            </a:extLst>
          </p:cNvPr>
          <p:cNvSpPr txBox="1"/>
          <p:nvPr/>
        </p:nvSpPr>
        <p:spPr>
          <a:xfrm>
            <a:off x="589585" y="1149992"/>
            <a:ext cx="6211265" cy="5170646"/>
          </a:xfrm>
          <a:prstGeom prst="rect">
            <a:avLst/>
          </a:prstGeom>
          <a:noFill/>
        </p:spPr>
        <p:txBody>
          <a:bodyPr wrap="square">
            <a:spAutoFit/>
          </a:bodyPr>
          <a:lstStyle/>
          <a:p>
            <a:pPr algn="just"/>
            <a:r>
              <a:rPr lang="en-GB" sz="2000" noProof="0" dirty="0"/>
              <a:t>Examples of policies that have helped Paris evolve from one of the most polluted, traffic-congested cities to a leader in sustainability:</a:t>
            </a:r>
          </a:p>
          <a:p>
            <a:pPr algn="just"/>
            <a:endParaRPr lang="en-GB" sz="1000" noProof="0" dirty="0"/>
          </a:p>
          <a:p>
            <a:pPr marL="514350" indent="-514350" algn="just">
              <a:buAutoNum type="romanLcParenBoth"/>
            </a:pPr>
            <a:r>
              <a:rPr lang="en-GB" sz="2000" noProof="0" dirty="0"/>
              <a:t>2007: Launch of the Vélib' bike-sharing service, a revolutionary initiative at the time.</a:t>
            </a:r>
          </a:p>
          <a:p>
            <a:pPr marL="514350" indent="-514350" algn="just">
              <a:buAutoNum type="romanLcParenBoth"/>
            </a:pPr>
            <a:endParaRPr lang="en-GB" sz="1000" noProof="0" dirty="0"/>
          </a:p>
          <a:p>
            <a:pPr marL="514350" indent="-514350" algn="just">
              <a:buAutoNum type="romanLcParenBoth"/>
            </a:pPr>
            <a:r>
              <a:rPr lang="en-GB" sz="2000" noProof="0" dirty="0"/>
              <a:t>2015: A €150 million investment in new cycling infrastructure.</a:t>
            </a:r>
          </a:p>
          <a:p>
            <a:pPr marL="514350" indent="-514350" algn="just">
              <a:buAutoNum type="romanLcParenBoth"/>
            </a:pPr>
            <a:endParaRPr lang="en-GB" sz="1000" noProof="0" dirty="0"/>
          </a:p>
          <a:p>
            <a:pPr marL="514350" indent="-514350" algn="just">
              <a:buAutoNum type="romanLcParenBoth"/>
            </a:pPr>
            <a:r>
              <a:rPr lang="en-GB" sz="2000" noProof="0" dirty="0"/>
              <a:t>Following years: The controversial conversion of Rue de Rivoli, one of the city's busiest roads, into a bike highway.</a:t>
            </a:r>
          </a:p>
          <a:p>
            <a:pPr marL="514350" indent="-514350" algn="just">
              <a:buAutoNum type="romanLcParenBoth"/>
            </a:pPr>
            <a:endParaRPr lang="en-GB" sz="1000" noProof="0" dirty="0"/>
          </a:p>
          <a:p>
            <a:pPr marL="514350" indent="-514350" algn="just">
              <a:buAutoNum type="romanLcParenBoth"/>
            </a:pPr>
            <a:r>
              <a:rPr lang="en-GB" sz="2000" noProof="0" dirty="0"/>
              <a:t>Urban redesign: Replacement of much of the city's car parking with bike parking and pedestrian areas.</a:t>
            </a:r>
          </a:p>
          <a:p>
            <a:pPr marL="514350" indent="-514350" algn="just">
              <a:buAutoNum type="romanLcParenBoth"/>
            </a:pPr>
            <a:endParaRPr lang="en-GB" sz="1000" noProof="0" dirty="0"/>
          </a:p>
          <a:p>
            <a:pPr marL="514350" indent="-514350" algn="just">
              <a:buAutoNum type="romanLcParenBoth"/>
            </a:pPr>
            <a:r>
              <a:rPr lang="en-GB" sz="2000" noProof="0" dirty="0"/>
              <a:t>2024: A vote to triple parking fees for SUVs.</a:t>
            </a:r>
          </a:p>
        </p:txBody>
      </p:sp>
      <p:sp>
        <p:nvSpPr>
          <p:cNvPr id="6" name="ZoneTexte 5">
            <a:extLst>
              <a:ext uri="{FF2B5EF4-FFF2-40B4-BE49-F238E27FC236}">
                <a16:creationId xmlns:a16="http://schemas.microsoft.com/office/drawing/2014/main" id="{58A9AB46-5FA1-8392-113C-FE0727C57E78}"/>
              </a:ext>
            </a:extLst>
          </p:cNvPr>
          <p:cNvSpPr txBox="1"/>
          <p:nvPr/>
        </p:nvSpPr>
        <p:spPr>
          <a:xfrm>
            <a:off x="524331" y="6565994"/>
            <a:ext cx="9608008" cy="1015663"/>
          </a:xfrm>
          <a:prstGeom prst="rect">
            <a:avLst/>
          </a:prstGeom>
          <a:noFill/>
        </p:spPr>
        <p:txBody>
          <a:bodyPr wrap="square">
            <a:spAutoFit/>
          </a:bodyPr>
          <a:lstStyle/>
          <a:p>
            <a:pPr algn="just"/>
            <a:r>
              <a:rPr lang="en-GB" sz="2000" noProof="0" dirty="0"/>
              <a:t>Car ownership has dropped from 60% to 35% over the last two decades in Paris. These measures have contributed to a 20% reduction in carbon emissions over the same period.</a:t>
            </a:r>
          </a:p>
        </p:txBody>
      </p:sp>
    </p:spTree>
    <p:extLst>
      <p:ext uri="{BB962C8B-B14F-4D97-AF65-F5344CB8AC3E}">
        <p14:creationId xmlns:p14="http://schemas.microsoft.com/office/powerpoint/2010/main" val="385214209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FDE4C72-F6CD-7867-FF9C-1C4F14971CFB}"/>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Technologies enhancing cars</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3285150E-2F56-ADBC-54B6-F7A21E9E54E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307</a:t>
            </a:fld>
            <a:endParaRPr lang="en-GB" spc="80" noProof="0" dirty="0"/>
          </a:p>
        </p:txBody>
      </p:sp>
      <p:sp>
        <p:nvSpPr>
          <p:cNvPr id="4" name="ZoneTexte 3">
            <a:extLst>
              <a:ext uri="{FF2B5EF4-FFF2-40B4-BE49-F238E27FC236}">
                <a16:creationId xmlns:a16="http://schemas.microsoft.com/office/drawing/2014/main" id="{292F8169-EB5D-6B7D-3605-46F7B6FE6567}"/>
              </a:ext>
            </a:extLst>
          </p:cNvPr>
          <p:cNvSpPr txBox="1"/>
          <p:nvPr/>
        </p:nvSpPr>
        <p:spPr>
          <a:xfrm>
            <a:off x="589585" y="1417315"/>
            <a:ext cx="9542754" cy="5786199"/>
          </a:xfrm>
          <a:prstGeom prst="rect">
            <a:avLst/>
          </a:prstGeom>
          <a:noFill/>
        </p:spPr>
        <p:txBody>
          <a:bodyPr wrap="square">
            <a:spAutoFit/>
          </a:bodyPr>
          <a:lstStyle/>
          <a:p>
            <a:pPr algn="just"/>
            <a:r>
              <a:rPr lang="en-GB" sz="2000" noProof="0" dirty="0"/>
              <a:t>In the constantly evolving landscape of automotive technologies, various approaches are being explored to reduce </a:t>
            </a:r>
            <a:r>
              <a:rPr lang="en-GB" sz="2000" dirty="0"/>
              <a:t>its</a:t>
            </a:r>
            <a:r>
              <a:rPr lang="en-GB" sz="2000" noProof="0" dirty="0"/>
              <a:t> environmental footprint while enhancing energy efficiency. Among these advancements, five key technologies stand out:</a:t>
            </a:r>
          </a:p>
          <a:p>
            <a:pPr algn="just"/>
            <a:endParaRPr lang="en-GB" sz="1000" noProof="0" dirty="0"/>
          </a:p>
          <a:p>
            <a:pPr marL="457200" indent="-457200" algn="just">
              <a:buAutoNum type="alphaLcPeriod"/>
            </a:pPr>
            <a:r>
              <a:rPr lang="en-GB" sz="2000" b="1" noProof="0" dirty="0"/>
              <a:t>Regenerative braking: </a:t>
            </a:r>
            <a:r>
              <a:rPr lang="en-GB" sz="2000" noProof="0" dirty="0"/>
              <a:t>Enables vehicles to recover energy during braking, reducing fuel consumption, particularly in urban areas;</a:t>
            </a:r>
          </a:p>
          <a:p>
            <a:pPr marL="457200" indent="-457200" algn="just">
              <a:buAutoNum type="alphaLcPeriod"/>
            </a:pPr>
            <a:endParaRPr lang="en-GB" sz="1000" b="1" noProof="0" dirty="0"/>
          </a:p>
          <a:p>
            <a:pPr marL="457200" indent="-457200" algn="just">
              <a:buAutoNum type="alphaLcPeriod"/>
            </a:pPr>
            <a:r>
              <a:rPr lang="en-GB" sz="2000" b="1" noProof="0" dirty="0"/>
              <a:t>Hybrid electric vehicles: </a:t>
            </a:r>
            <a:r>
              <a:rPr lang="en-GB" sz="2000" noProof="0" dirty="0"/>
              <a:t>Combine an internal combustion engine with an electric motor to lower emissions and improve energy efficiency;</a:t>
            </a:r>
          </a:p>
          <a:p>
            <a:pPr marL="457200" indent="-457200" algn="just">
              <a:buAutoNum type="alphaLcPeriod"/>
            </a:pPr>
            <a:endParaRPr lang="en-GB" sz="1000" b="1" noProof="0" dirty="0"/>
          </a:p>
          <a:p>
            <a:pPr marL="457200" indent="-457200" algn="just">
              <a:buAutoNum type="alphaLcPeriod"/>
            </a:pPr>
            <a:r>
              <a:rPr lang="en-GB" sz="2000" b="1" noProof="0" dirty="0"/>
              <a:t>Electric vehicles: </a:t>
            </a:r>
            <a:r>
              <a:rPr lang="en-GB" sz="2000" noProof="0" dirty="0"/>
              <a:t>Powered by rechargeable batteries, they provide a zero-emission alternative to conventional vehicles and are developing rapidly;</a:t>
            </a:r>
          </a:p>
          <a:p>
            <a:pPr marL="457200" indent="-457200" algn="just">
              <a:buAutoNum type="alphaLcPeriod"/>
            </a:pPr>
            <a:endParaRPr lang="en-GB" sz="1000" b="1" noProof="0" dirty="0"/>
          </a:p>
          <a:p>
            <a:pPr marL="457200" indent="-457200" algn="just">
              <a:buAutoNum type="alphaLcPeriod"/>
            </a:pPr>
            <a:r>
              <a:rPr lang="en-GB" sz="2000" b="1" noProof="0" dirty="0"/>
              <a:t>Compressed air vehicles: </a:t>
            </a:r>
            <a:r>
              <a:rPr lang="en-GB" sz="2000" noProof="0" dirty="0"/>
              <a:t>Still in their infancy, these vehicles use compressed air for clean and cost-effective mobility, though their adoption remains limited;</a:t>
            </a:r>
          </a:p>
          <a:p>
            <a:pPr marL="457200" indent="-457200" algn="just">
              <a:buAutoNum type="alphaLcPeriod"/>
            </a:pPr>
            <a:endParaRPr lang="en-GB" sz="1000" b="1" noProof="0" dirty="0"/>
          </a:p>
          <a:p>
            <a:pPr marL="457200" indent="-457200" algn="just">
              <a:buAutoNum type="alphaLcPeriod"/>
            </a:pPr>
            <a:r>
              <a:rPr lang="en-GB" sz="2000" b="1" noProof="0" dirty="0"/>
              <a:t>Hydrogen-powered vehicles: </a:t>
            </a:r>
            <a:r>
              <a:rPr lang="en-GB" sz="2000" noProof="0" dirty="0"/>
              <a:t>Utilise fuel cells to generate electricity for propulsion, producing only water as a by-product and offering a clean mobility solution.</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FBA89B3-8884-DE05-89F5-581F5A21F73C}"/>
              </a:ext>
            </a:extLst>
          </p:cNvPr>
          <p:cNvSpPr txBox="1"/>
          <p:nvPr/>
        </p:nvSpPr>
        <p:spPr>
          <a:xfrm>
            <a:off x="589585" y="349892"/>
            <a:ext cx="9481515" cy="461665"/>
          </a:xfrm>
          <a:prstGeom prst="rect">
            <a:avLst/>
          </a:prstGeom>
          <a:noFill/>
        </p:spPr>
        <p:txBody>
          <a:bodyPr wrap="square">
            <a:spAutoFit/>
          </a:bodyPr>
          <a:lstStyle/>
          <a:p>
            <a:r>
              <a:rPr lang="en-GB" sz="2400" b="1" noProof="0" dirty="0">
                <a:solidFill>
                  <a:srgbClr val="0D0D0D"/>
                </a:solidFill>
                <a:latin typeface="Arial" panose="020B0604020202020204" pitchFamily="34" charset="0"/>
                <a:cs typeface="Arial" panose="020B0604020202020204" pitchFamily="34" charset="0"/>
              </a:rPr>
              <a:t>a.  R</a:t>
            </a:r>
            <a:r>
              <a:rPr lang="en-GB" sz="2400" b="1" i="0" noProof="0" dirty="0">
                <a:solidFill>
                  <a:srgbClr val="0D0D0D"/>
                </a:solidFill>
                <a:effectLst/>
                <a:latin typeface="Arial" panose="020B0604020202020204" pitchFamily="34" charset="0"/>
                <a:cs typeface="Arial" panose="020B0604020202020204" pitchFamily="34" charset="0"/>
              </a:rPr>
              <a:t>egenerative braking</a:t>
            </a:r>
            <a:endParaRPr lang="en-GB" sz="2400" b="1" noProof="0" dirty="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181D6751-7021-6BD7-CA61-AA8F7FEFEAC9}"/>
              </a:ext>
            </a:extLst>
          </p:cNvPr>
          <p:cNvGrpSpPr/>
          <p:nvPr/>
        </p:nvGrpSpPr>
        <p:grpSpPr>
          <a:xfrm>
            <a:off x="6924522" y="1778346"/>
            <a:ext cx="2978588" cy="2770794"/>
            <a:chOff x="6560820" y="1023966"/>
            <a:chExt cx="2978588" cy="2770794"/>
          </a:xfrm>
        </p:grpSpPr>
        <p:pic>
          <p:nvPicPr>
            <p:cNvPr id="16394" name="Picture 10" descr="Volvo Flywheel Hybrid System (aka KERS) Tests Completed Successfully">
              <a:extLst>
                <a:ext uri="{FF2B5EF4-FFF2-40B4-BE49-F238E27FC236}">
                  <a16:creationId xmlns:a16="http://schemas.microsoft.com/office/drawing/2014/main" id="{6DC6D6B1-8D40-2662-E82C-BC87D6D06E0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47" t="9722" r="22199"/>
            <a:stretch/>
          </p:blipFill>
          <p:spPr bwMode="auto">
            <a:xfrm>
              <a:off x="6626377" y="1069686"/>
              <a:ext cx="2847473" cy="25659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6C3B65-D333-0668-8513-4C3D0A340CB4}"/>
                </a:ext>
              </a:extLst>
            </p:cNvPr>
            <p:cNvSpPr/>
            <p:nvPr/>
          </p:nvSpPr>
          <p:spPr>
            <a:xfrm>
              <a:off x="6560820" y="1023966"/>
              <a:ext cx="2978588" cy="277079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68F18BEC-9D83-AD05-6673-48842C7A624F}"/>
              </a:ext>
            </a:extLst>
          </p:cNvPr>
          <p:cNvSpPr txBox="1"/>
          <p:nvPr/>
        </p:nvSpPr>
        <p:spPr>
          <a:xfrm>
            <a:off x="6924522" y="4628854"/>
            <a:ext cx="2978588" cy="338554"/>
          </a:xfrm>
          <a:prstGeom prst="rect">
            <a:avLst/>
          </a:prstGeom>
          <a:noFill/>
        </p:spPr>
        <p:txBody>
          <a:bodyPr wrap="square" rtlCol="0">
            <a:spAutoFit/>
          </a:bodyPr>
          <a:lstStyle/>
          <a:p>
            <a:pPr algn="ctr"/>
            <a:r>
              <a:rPr lang="en-GB" sz="1600" i="1" noProof="0" dirty="0">
                <a:latin typeface="Arial" panose="020B0604020202020204" pitchFamily="34" charset="0"/>
                <a:cs typeface="Arial" panose="020B0604020202020204" pitchFamily="34" charset="0"/>
              </a:rPr>
              <a:t>Regenerative braking system.</a:t>
            </a:r>
            <a:r>
              <a:rPr lang="en-GB" sz="1600" b="1" baseline="30000" noProof="0" dirty="0">
                <a:latin typeface="Arial" panose="020B0604020202020204" pitchFamily="34" charset="0"/>
                <a:cs typeface="Arial" panose="020B0604020202020204" pitchFamily="34" charset="0"/>
              </a:rPr>
              <a:t>1</a:t>
            </a:r>
          </a:p>
        </p:txBody>
      </p:sp>
      <p:sp>
        <p:nvSpPr>
          <p:cNvPr id="2" name="Slide Number Placeholder 6">
            <a:extLst>
              <a:ext uri="{FF2B5EF4-FFF2-40B4-BE49-F238E27FC236}">
                <a16:creationId xmlns:a16="http://schemas.microsoft.com/office/drawing/2014/main" id="{210C2A7A-7553-E80A-3CA5-70B1D0A0886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308</a:t>
            </a:fld>
            <a:endParaRPr lang="en-GB" spc="80" noProof="0" dirty="0"/>
          </a:p>
        </p:txBody>
      </p:sp>
      <p:sp>
        <p:nvSpPr>
          <p:cNvPr id="4" name="ZoneTexte 3">
            <a:extLst>
              <a:ext uri="{FF2B5EF4-FFF2-40B4-BE49-F238E27FC236}">
                <a16:creationId xmlns:a16="http://schemas.microsoft.com/office/drawing/2014/main" id="{AB0D74DE-F2B5-C295-9D5A-07836BE34B71}"/>
              </a:ext>
            </a:extLst>
          </p:cNvPr>
          <p:cNvSpPr txBox="1"/>
          <p:nvPr/>
        </p:nvSpPr>
        <p:spPr>
          <a:xfrm>
            <a:off x="589585" y="1115406"/>
            <a:ext cx="5788355" cy="1015663"/>
          </a:xfrm>
          <a:prstGeom prst="rect">
            <a:avLst/>
          </a:prstGeom>
          <a:noFill/>
        </p:spPr>
        <p:txBody>
          <a:bodyPr wrap="square">
            <a:spAutoFit/>
          </a:bodyPr>
          <a:lstStyle/>
          <a:p>
            <a:pPr algn="just"/>
            <a:r>
              <a:rPr lang="en-GB" sz="2000" noProof="0" dirty="0"/>
              <a:t>Regenerative braking captures energy as the vehicle slows down. There are three main types of regenerative braking:</a:t>
            </a:r>
          </a:p>
        </p:txBody>
      </p:sp>
      <p:sp>
        <p:nvSpPr>
          <p:cNvPr id="7" name="ZoneTexte 6">
            <a:extLst>
              <a:ext uri="{FF2B5EF4-FFF2-40B4-BE49-F238E27FC236}">
                <a16:creationId xmlns:a16="http://schemas.microsoft.com/office/drawing/2014/main" id="{50E86C05-22B7-E2A7-D524-3C9AA71217E7}"/>
              </a:ext>
            </a:extLst>
          </p:cNvPr>
          <p:cNvSpPr txBox="1"/>
          <p:nvPr/>
        </p:nvSpPr>
        <p:spPr>
          <a:xfrm>
            <a:off x="589585" y="5629610"/>
            <a:ext cx="9542754" cy="1631216"/>
          </a:xfrm>
          <a:prstGeom prst="rect">
            <a:avLst/>
          </a:prstGeom>
          <a:noFill/>
        </p:spPr>
        <p:txBody>
          <a:bodyPr wrap="square">
            <a:spAutoFit/>
          </a:bodyPr>
          <a:lstStyle/>
          <a:p>
            <a:pPr marL="514350" indent="-514350" algn="just">
              <a:buAutoNum type="romanLcParenBoth" startAt="3"/>
            </a:pPr>
            <a:r>
              <a:rPr lang="en-GB" sz="2000" b="1" noProof="0" dirty="0"/>
              <a:t>Flywheels: </a:t>
            </a:r>
            <a:r>
              <a:rPr lang="en-GB" sz="2000" noProof="0" dirty="0"/>
              <a:t>Energy can be stored in a flywheel. Regenerative systems using flywheels can recover at least 70% of the braking energy. They also provide a solution for handling high power with smaller systems. For example, a 65 kg flywheel can store up to 60 kW of power, while electric batteries capable of delivering that much power would weigh around 450 kg.</a:t>
            </a:r>
          </a:p>
        </p:txBody>
      </p:sp>
      <p:sp>
        <p:nvSpPr>
          <p:cNvPr id="9" name="ZoneTexte 8">
            <a:extLst>
              <a:ext uri="{FF2B5EF4-FFF2-40B4-BE49-F238E27FC236}">
                <a16:creationId xmlns:a16="http://schemas.microsoft.com/office/drawing/2014/main" id="{E0EA33FF-F727-236E-846E-D63AE83A7DE8}"/>
              </a:ext>
            </a:extLst>
          </p:cNvPr>
          <p:cNvSpPr txBox="1"/>
          <p:nvPr/>
        </p:nvSpPr>
        <p:spPr>
          <a:xfrm>
            <a:off x="589584" y="2246921"/>
            <a:ext cx="5788356" cy="3323987"/>
          </a:xfrm>
          <a:prstGeom prst="rect">
            <a:avLst/>
          </a:prstGeom>
          <a:noFill/>
        </p:spPr>
        <p:txBody>
          <a:bodyPr wrap="square">
            <a:spAutoFit/>
          </a:bodyPr>
          <a:lstStyle/>
          <a:p>
            <a:pPr marL="514350" indent="-514350" algn="just">
              <a:buAutoNum type="romanLcParenBoth"/>
            </a:pPr>
            <a:r>
              <a:rPr lang="en-GB" sz="2000" b="1" noProof="0" dirty="0"/>
              <a:t>Hydraulic motors: </a:t>
            </a:r>
            <a:r>
              <a:rPr lang="en-GB" sz="2000" noProof="0" dirty="0"/>
              <a:t>Driven by the wheels, these can compress air, which is then stored in a small canister.</a:t>
            </a:r>
          </a:p>
          <a:p>
            <a:pPr marL="514350" indent="-514350" algn="just">
              <a:buAutoNum type="romanLcParenBoth"/>
            </a:pPr>
            <a:endParaRPr lang="en-GB" sz="1000" b="1" noProof="0" dirty="0"/>
          </a:p>
          <a:p>
            <a:pPr marL="514350" indent="-514350" algn="just">
              <a:buAutoNum type="romanLcParenBoth"/>
            </a:pPr>
            <a:r>
              <a:rPr lang="en-GB" sz="2000" b="1" noProof="0" dirty="0"/>
              <a:t>Electric generators: </a:t>
            </a:r>
            <a:r>
              <a:rPr lang="en-GB" sz="2000" noProof="0" dirty="0"/>
              <a:t>Coupled to the wheels, these generators charge an electric battery or supercapacitor. Electric regenerative braking can recover up to 50% of the car’s energy during a braking event, potentially reducing the energy cost of city driving by approximately 20%.</a:t>
            </a:r>
          </a:p>
        </p:txBody>
      </p:sp>
      <p:sp>
        <p:nvSpPr>
          <p:cNvPr id="16" name="ZoneTexte 15">
            <a:extLst>
              <a:ext uri="{FF2B5EF4-FFF2-40B4-BE49-F238E27FC236}">
                <a16:creationId xmlns:a16="http://schemas.microsoft.com/office/drawing/2014/main" id="{ED4DFB40-C630-F3D6-5658-D86AFC4B3C45}"/>
              </a:ext>
            </a:extLst>
          </p:cNvPr>
          <p:cNvSpPr txBox="1"/>
          <p:nvPr/>
        </p:nvSpPr>
        <p:spPr>
          <a:xfrm>
            <a:off x="113871" y="7627661"/>
            <a:ext cx="9257737"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Wen, M. T. X., &amp; Tien, D. T. K. (2018). Analysis of a hybrid mechanical regenerative braking system. MATEC Web of Conferences, 152, 02011</a:t>
            </a:r>
            <a:r>
              <a:rPr lang="en-GB" sz="1100" b="0" noProof="0" dirty="0">
                <a:solidFill>
                  <a:srgbClr val="05103E"/>
                </a:solidFill>
                <a:effectLst/>
                <a:latin typeface="+mj-lt"/>
              </a:rPr>
              <a:t>. </a:t>
            </a:r>
            <a:endParaRPr lang="en-GB" sz="1100" noProof="0" dirty="0">
              <a:latin typeface="+mj-lt"/>
            </a:endParaRPr>
          </a:p>
        </p:txBody>
      </p:sp>
      <p:pic>
        <p:nvPicPr>
          <p:cNvPr id="5" name="Image 4">
            <a:extLst>
              <a:ext uri="{FF2B5EF4-FFF2-40B4-BE49-F238E27FC236}">
                <a16:creationId xmlns:a16="http://schemas.microsoft.com/office/drawing/2014/main" id="{51BAEC7D-A3A8-D246-1C40-4E18A57578C6}"/>
              </a:ext>
            </a:extLst>
          </p:cNvPr>
          <p:cNvPicPr>
            <a:picLocks noChangeAspect="1"/>
          </p:cNvPicPr>
          <p:nvPr/>
        </p:nvPicPr>
        <p:blipFill>
          <a:blip r:embed="rId4"/>
          <a:stretch>
            <a:fillRect/>
          </a:stretch>
        </p:blipFill>
        <p:spPr>
          <a:xfrm>
            <a:off x="663885" y="2260998"/>
            <a:ext cx="467685" cy="3741475"/>
          </a:xfrm>
          <a:prstGeom prst="rect">
            <a:avLst/>
          </a:prstGeom>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39E75ECC-2CA6-9A1C-702E-A60CE2967B55}"/>
              </a:ext>
            </a:extLst>
          </p:cNvPr>
          <p:cNvGrpSpPr/>
          <p:nvPr/>
        </p:nvGrpSpPr>
        <p:grpSpPr>
          <a:xfrm>
            <a:off x="6283960" y="3749965"/>
            <a:ext cx="3665025" cy="2438817"/>
            <a:chOff x="3395421" y="4879324"/>
            <a:chExt cx="3627679" cy="2337943"/>
          </a:xfrm>
        </p:grpSpPr>
        <p:pic>
          <p:nvPicPr>
            <p:cNvPr id="17410" name="Picture 2" descr="2024 Toyota Prius Prime Prices, Reviews, and Photos - MotorTrend">
              <a:extLst>
                <a:ext uri="{FF2B5EF4-FFF2-40B4-BE49-F238E27FC236}">
                  <a16:creationId xmlns:a16="http://schemas.microsoft.com/office/drawing/2014/main" id="{E81B5F58-79FE-AD40-407B-698D7298D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7" r="2905"/>
            <a:stretch/>
          </p:blipFill>
          <p:spPr bwMode="auto">
            <a:xfrm>
              <a:off x="3395421" y="4879327"/>
              <a:ext cx="3627679" cy="23379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8B351C-EB2D-C613-49D3-EE984B1E3952}"/>
                </a:ext>
              </a:extLst>
            </p:cNvPr>
            <p:cNvSpPr/>
            <p:nvPr/>
          </p:nvSpPr>
          <p:spPr>
            <a:xfrm>
              <a:off x="3395422" y="4879324"/>
              <a:ext cx="3627678" cy="233794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6A0B122B-D750-3A35-973F-11CC79C3A914}"/>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b.  Hybrid electric vehicles (HEVs)</a:t>
            </a:r>
            <a:endParaRPr lang="en-GB" sz="2400" b="1" noProof="0" dirty="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139387B7-A0F5-7243-BF5E-229E6E92F63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309</a:t>
            </a:fld>
            <a:endParaRPr lang="en-GB" spc="80" noProof="0" dirty="0"/>
          </a:p>
        </p:txBody>
      </p:sp>
      <p:sp>
        <p:nvSpPr>
          <p:cNvPr id="8" name="ZoneTexte 7">
            <a:extLst>
              <a:ext uri="{FF2B5EF4-FFF2-40B4-BE49-F238E27FC236}">
                <a16:creationId xmlns:a16="http://schemas.microsoft.com/office/drawing/2014/main" id="{C7F868C6-CABD-C0B8-0F3B-2222D8E20A5D}"/>
              </a:ext>
            </a:extLst>
          </p:cNvPr>
          <p:cNvSpPr txBox="1"/>
          <p:nvPr/>
        </p:nvSpPr>
        <p:spPr>
          <a:xfrm>
            <a:off x="589585" y="1535708"/>
            <a:ext cx="9542754" cy="1631216"/>
          </a:xfrm>
          <a:prstGeom prst="rect">
            <a:avLst/>
          </a:prstGeom>
          <a:noFill/>
        </p:spPr>
        <p:txBody>
          <a:bodyPr wrap="square">
            <a:spAutoFit/>
          </a:bodyPr>
          <a:lstStyle/>
          <a:p>
            <a:pPr algn="just"/>
            <a:r>
              <a:rPr lang="en-GB" sz="2000" noProof="0" dirty="0"/>
              <a:t>A hybrid electric vehicle (HEV) is a vehicle that uses two or more distinct power sources to propel the vehicle, such as optimizing fuel usage by generating its own electricity. HEVs are equipped with regenerative braking, which can lead to a reduction of around 30% in fossil fuel consumption. It is important to note that there are also plug-in hybrid electric vehicles (PHEVs).</a:t>
            </a:r>
          </a:p>
        </p:txBody>
      </p:sp>
      <p:sp>
        <p:nvSpPr>
          <p:cNvPr id="10" name="ZoneTexte 9">
            <a:extLst>
              <a:ext uri="{FF2B5EF4-FFF2-40B4-BE49-F238E27FC236}">
                <a16:creationId xmlns:a16="http://schemas.microsoft.com/office/drawing/2014/main" id="{AB55849B-7D49-8D76-C341-4B46C12349A1}"/>
              </a:ext>
            </a:extLst>
          </p:cNvPr>
          <p:cNvSpPr txBox="1"/>
          <p:nvPr/>
        </p:nvSpPr>
        <p:spPr>
          <a:xfrm>
            <a:off x="589585" y="5272038"/>
            <a:ext cx="5148275" cy="1631216"/>
          </a:xfrm>
          <a:prstGeom prst="rect">
            <a:avLst/>
          </a:prstGeom>
          <a:noFill/>
        </p:spPr>
        <p:txBody>
          <a:bodyPr wrap="square">
            <a:spAutoFit/>
          </a:bodyPr>
          <a:lstStyle/>
          <a:p>
            <a:pPr algn="just"/>
            <a:r>
              <a:rPr lang="en-GB" sz="2000" noProof="0" dirty="0"/>
              <a:t>We observed that a bus with 10 passengers consumes 18.75 kWh/100p-km. Therefore, it becomes more energy efficient to travel with two people in a Prius than in a lightly occupied urban bus.</a:t>
            </a:r>
          </a:p>
        </p:txBody>
      </p:sp>
      <p:sp>
        <p:nvSpPr>
          <p:cNvPr id="12" name="ZoneTexte 11">
            <a:extLst>
              <a:ext uri="{FF2B5EF4-FFF2-40B4-BE49-F238E27FC236}">
                <a16:creationId xmlns:a16="http://schemas.microsoft.com/office/drawing/2014/main" id="{C4D8FC57-C9DC-75F8-78C7-2A1C43302790}"/>
              </a:ext>
            </a:extLst>
          </p:cNvPr>
          <p:cNvSpPr txBox="1"/>
          <p:nvPr/>
        </p:nvSpPr>
        <p:spPr>
          <a:xfrm>
            <a:off x="589585" y="3403873"/>
            <a:ext cx="5148275" cy="1631216"/>
          </a:xfrm>
          <a:prstGeom prst="rect">
            <a:avLst/>
          </a:prstGeom>
          <a:noFill/>
        </p:spPr>
        <p:txBody>
          <a:bodyPr wrap="square">
            <a:spAutoFit/>
          </a:bodyPr>
          <a:lstStyle/>
          <a:p>
            <a:pPr algn="just"/>
            <a:r>
              <a:rPr lang="en-GB" sz="2000" noProof="0" dirty="0"/>
              <a:t>For example, the 2024 Toyota Prius consumes 4 liters of gasoline per 100 km. The energy contained in one liter of gasoline is 8.8 kWh/l, which equals approximately 35 kWh/100km.</a:t>
            </a:r>
          </a:p>
        </p:txBody>
      </p:sp>
      <p:sp>
        <p:nvSpPr>
          <p:cNvPr id="16" name="ZoneTexte 15">
            <a:extLst>
              <a:ext uri="{FF2B5EF4-FFF2-40B4-BE49-F238E27FC236}">
                <a16:creationId xmlns:a16="http://schemas.microsoft.com/office/drawing/2014/main" id="{417B9000-625D-9609-4AEC-0B3984E6501B}"/>
              </a:ext>
            </a:extLst>
          </p:cNvPr>
          <p:cNvSpPr txBox="1"/>
          <p:nvPr/>
        </p:nvSpPr>
        <p:spPr>
          <a:xfrm>
            <a:off x="6283960" y="6249224"/>
            <a:ext cx="3665025" cy="316857"/>
          </a:xfrm>
          <a:prstGeom prst="rect">
            <a:avLst/>
          </a:prstGeom>
          <a:noFill/>
        </p:spPr>
        <p:txBody>
          <a:bodyPr wrap="square">
            <a:spAutoFit/>
          </a:bodyPr>
          <a:lstStyle/>
          <a:p>
            <a:pPr algn="ctr"/>
            <a:r>
              <a:rPr lang="en-GB" sz="1400" i="1" noProof="0" dirty="0"/>
              <a:t>2024 Toyota Prius.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D20DD-1524-9310-E4C9-5017E32D7DB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96A4223C-9418-9A06-C621-0F7E338A6AD8}"/>
              </a:ext>
            </a:extLst>
          </p:cNvPr>
          <p:cNvPicPr>
            <a:picLocks noChangeAspect="1"/>
          </p:cNvPicPr>
          <p:nvPr/>
        </p:nvPicPr>
        <p:blipFill>
          <a:blip r:embed="rId2"/>
          <a:srcRect b="13833"/>
          <a:stretch/>
        </p:blipFill>
        <p:spPr>
          <a:xfrm>
            <a:off x="2715772" y="3949115"/>
            <a:ext cx="5261843" cy="3400476"/>
          </a:xfrm>
          <a:prstGeom prst="rect">
            <a:avLst/>
          </a:prstGeom>
        </p:spPr>
      </p:pic>
      <p:sp>
        <p:nvSpPr>
          <p:cNvPr id="2" name="object 3">
            <a:extLst>
              <a:ext uri="{FF2B5EF4-FFF2-40B4-BE49-F238E27FC236}">
                <a16:creationId xmlns:a16="http://schemas.microsoft.com/office/drawing/2014/main" id="{EAACF611-F3C2-499E-D2CE-637B2A8520DC}"/>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99465D76-48B4-C547-413B-23057F32E37E}"/>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8" name="Rectangle 7">
            <a:extLst>
              <a:ext uri="{FF2B5EF4-FFF2-40B4-BE49-F238E27FC236}">
                <a16:creationId xmlns:a16="http://schemas.microsoft.com/office/drawing/2014/main" id="{13906573-28D0-E8C5-2AD8-52D9404A336E}"/>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0A693354-AFE0-0EA8-D29F-94178AA939F9}"/>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7" name="Rectangle 6">
            <a:extLst>
              <a:ext uri="{FF2B5EF4-FFF2-40B4-BE49-F238E27FC236}">
                <a16:creationId xmlns:a16="http://schemas.microsoft.com/office/drawing/2014/main" id="{5DA8CA44-3CE0-F34A-D1DE-1BE2FE30C665}"/>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5">
            <a:extLst>
              <a:ext uri="{FF2B5EF4-FFF2-40B4-BE49-F238E27FC236}">
                <a16:creationId xmlns:a16="http://schemas.microsoft.com/office/drawing/2014/main" id="{02821626-5FE5-EEB0-3B04-091B3A84EBE1}"/>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03 – The balance sheet</a:t>
            </a:r>
          </a:p>
        </p:txBody>
      </p:sp>
      <p:sp>
        <p:nvSpPr>
          <p:cNvPr id="4" name="TextBox 4">
            <a:extLst>
              <a:ext uri="{FF2B5EF4-FFF2-40B4-BE49-F238E27FC236}">
                <a16:creationId xmlns:a16="http://schemas.microsoft.com/office/drawing/2014/main" id="{2430940E-B4E4-AB60-275A-43A4FD150924}"/>
              </a:ext>
            </a:extLst>
          </p:cNvPr>
          <p:cNvSpPr txBox="1"/>
          <p:nvPr/>
        </p:nvSpPr>
        <p:spPr>
          <a:xfrm>
            <a:off x="3443646" y="7374978"/>
            <a:ext cx="4533968"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generated with the AI tool Grok.</a:t>
            </a:r>
          </a:p>
        </p:txBody>
      </p:sp>
    </p:spTree>
    <p:extLst>
      <p:ext uri="{BB962C8B-B14F-4D97-AF65-F5344CB8AC3E}">
        <p14:creationId xmlns:p14="http://schemas.microsoft.com/office/powerpoint/2010/main" val="290091126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9366BB5-651C-8217-7411-AE2D30AD87E6}"/>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Electric vehicles (EVs)</a:t>
            </a:r>
            <a:endParaRPr lang="en-GB" sz="2400" b="1" noProof="0" dirty="0">
              <a:latin typeface="Arial" panose="020B0604020202020204" pitchFamily="34" charset="0"/>
              <a:cs typeface="Arial" panose="020B0604020202020204" pitchFamily="34" charset="0"/>
            </a:endParaRPr>
          </a:p>
        </p:txBody>
      </p:sp>
      <p:pic>
        <p:nvPicPr>
          <p:cNvPr id="18438" name="Picture 6" descr="Smart Fortwo Electric Drive review | It's at its best when you park it -  Autoblog">
            <a:extLst>
              <a:ext uri="{FF2B5EF4-FFF2-40B4-BE49-F238E27FC236}">
                <a16:creationId xmlns:a16="http://schemas.microsoft.com/office/drawing/2014/main" id="{78EAA123-046D-244D-38B8-417083FBC6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8" r="13173"/>
          <a:stretch/>
        </p:blipFill>
        <p:spPr bwMode="auto">
          <a:xfrm>
            <a:off x="834862" y="5102225"/>
            <a:ext cx="2774478" cy="194986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F4A2F35-7159-7CE5-7B88-4289D8594FA8}"/>
              </a:ext>
            </a:extLst>
          </p:cNvPr>
          <p:cNvSpPr txBox="1"/>
          <p:nvPr/>
        </p:nvSpPr>
        <p:spPr>
          <a:xfrm>
            <a:off x="988279" y="7125871"/>
            <a:ext cx="2460746"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Smart Fortwo.</a:t>
            </a:r>
          </a:p>
        </p:txBody>
      </p:sp>
      <p:sp>
        <p:nvSpPr>
          <p:cNvPr id="13" name="ZoneTexte 12">
            <a:extLst>
              <a:ext uri="{FF2B5EF4-FFF2-40B4-BE49-F238E27FC236}">
                <a16:creationId xmlns:a16="http://schemas.microsoft.com/office/drawing/2014/main" id="{BED1E086-A1AD-174F-3A74-B3AA0765C077}"/>
              </a:ext>
            </a:extLst>
          </p:cNvPr>
          <p:cNvSpPr txBox="1"/>
          <p:nvPr/>
        </p:nvSpPr>
        <p:spPr>
          <a:xfrm>
            <a:off x="4164415" y="7125871"/>
            <a:ext cx="2331853"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BMW i4.</a:t>
            </a:r>
          </a:p>
        </p:txBody>
      </p:sp>
      <p:sp>
        <p:nvSpPr>
          <p:cNvPr id="14" name="Rectangle 13">
            <a:extLst>
              <a:ext uri="{FF2B5EF4-FFF2-40B4-BE49-F238E27FC236}">
                <a16:creationId xmlns:a16="http://schemas.microsoft.com/office/drawing/2014/main" id="{A3C22644-D4FC-CA95-BA67-6C6798055815}"/>
              </a:ext>
            </a:extLst>
          </p:cNvPr>
          <p:cNvSpPr/>
          <p:nvPr/>
        </p:nvSpPr>
        <p:spPr>
          <a:xfrm>
            <a:off x="827965" y="5102225"/>
            <a:ext cx="2781375" cy="194986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4" name="Groupe 3">
            <a:extLst>
              <a:ext uri="{FF2B5EF4-FFF2-40B4-BE49-F238E27FC236}">
                <a16:creationId xmlns:a16="http://schemas.microsoft.com/office/drawing/2014/main" id="{7E55101D-E22D-DD64-0D4C-621E9FED8457}"/>
              </a:ext>
            </a:extLst>
          </p:cNvPr>
          <p:cNvGrpSpPr/>
          <p:nvPr/>
        </p:nvGrpSpPr>
        <p:grpSpPr>
          <a:xfrm>
            <a:off x="3961962" y="5102225"/>
            <a:ext cx="2780360" cy="1949862"/>
            <a:chOff x="5575300" y="5159375"/>
            <a:chExt cx="2780360" cy="1949862"/>
          </a:xfrm>
        </p:grpSpPr>
        <p:pic>
          <p:nvPicPr>
            <p:cNvPr id="18436" name="Picture 4" descr="BMW i4 eDrive40 (2021-2024) price and specifications - EV Database">
              <a:extLst>
                <a:ext uri="{FF2B5EF4-FFF2-40B4-BE49-F238E27FC236}">
                  <a16:creationId xmlns:a16="http://schemas.microsoft.com/office/drawing/2014/main" id="{D025E921-5E13-F7D8-815D-6C72FAFC4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4" r="7068"/>
            <a:stretch/>
          </p:blipFill>
          <p:spPr bwMode="auto">
            <a:xfrm>
              <a:off x="5575301" y="5159375"/>
              <a:ext cx="2780359" cy="194986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5062718-88AD-1E54-43D8-6507F4C711F7}"/>
                </a:ext>
              </a:extLst>
            </p:cNvPr>
            <p:cNvSpPr/>
            <p:nvPr/>
          </p:nvSpPr>
          <p:spPr>
            <a:xfrm>
              <a:off x="5575300" y="5159375"/>
              <a:ext cx="2770490" cy="194986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5" name="Groupe 4">
            <a:extLst>
              <a:ext uri="{FF2B5EF4-FFF2-40B4-BE49-F238E27FC236}">
                <a16:creationId xmlns:a16="http://schemas.microsoft.com/office/drawing/2014/main" id="{C0945C23-20DC-AACE-8DEF-898CBC4CEE5B}"/>
              </a:ext>
            </a:extLst>
          </p:cNvPr>
          <p:cNvGrpSpPr/>
          <p:nvPr/>
        </p:nvGrpSpPr>
        <p:grpSpPr>
          <a:xfrm>
            <a:off x="7113663" y="5102225"/>
            <a:ext cx="2780359" cy="1949862"/>
            <a:chOff x="7193673" y="5159375"/>
            <a:chExt cx="2780359" cy="1949862"/>
          </a:xfrm>
        </p:grpSpPr>
        <p:pic>
          <p:nvPicPr>
            <p:cNvPr id="15362" name="Picture 2">
              <a:extLst>
                <a:ext uri="{FF2B5EF4-FFF2-40B4-BE49-F238E27FC236}">
                  <a16:creationId xmlns:a16="http://schemas.microsoft.com/office/drawing/2014/main" id="{ED459AC0-AF6D-1DF1-856F-1E7E223C75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67" t="18908" r="22354" b="8654"/>
            <a:stretch/>
          </p:blipFill>
          <p:spPr bwMode="auto">
            <a:xfrm>
              <a:off x="7199553" y="5159375"/>
              <a:ext cx="2774478" cy="1949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86A305-F540-0D4E-34C8-6107CA3FADE8}"/>
                </a:ext>
              </a:extLst>
            </p:cNvPr>
            <p:cNvSpPr/>
            <p:nvPr/>
          </p:nvSpPr>
          <p:spPr>
            <a:xfrm>
              <a:off x="7193673" y="5159375"/>
              <a:ext cx="2780359" cy="194986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7" name="ZoneTexte 6">
            <a:extLst>
              <a:ext uri="{FF2B5EF4-FFF2-40B4-BE49-F238E27FC236}">
                <a16:creationId xmlns:a16="http://schemas.microsoft.com/office/drawing/2014/main" id="{3C84E4EA-6840-C9B2-D197-73CF3E083593}"/>
              </a:ext>
            </a:extLst>
          </p:cNvPr>
          <p:cNvSpPr txBox="1"/>
          <p:nvPr/>
        </p:nvSpPr>
        <p:spPr>
          <a:xfrm>
            <a:off x="7225789" y="7126286"/>
            <a:ext cx="2556105"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Tesla Model 3.</a:t>
            </a:r>
          </a:p>
        </p:txBody>
      </p:sp>
      <p:sp>
        <p:nvSpPr>
          <p:cNvPr id="2" name="Slide Number Placeholder 6">
            <a:extLst>
              <a:ext uri="{FF2B5EF4-FFF2-40B4-BE49-F238E27FC236}">
                <a16:creationId xmlns:a16="http://schemas.microsoft.com/office/drawing/2014/main" id="{A1CD5F64-3E4F-A71E-DDFE-B6283021D4AE}"/>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310</a:t>
            </a:fld>
            <a:endParaRPr lang="en-GB" spc="80" noProof="0" dirty="0"/>
          </a:p>
        </p:txBody>
      </p:sp>
      <p:sp>
        <p:nvSpPr>
          <p:cNvPr id="9" name="ZoneTexte 8">
            <a:extLst>
              <a:ext uri="{FF2B5EF4-FFF2-40B4-BE49-F238E27FC236}">
                <a16:creationId xmlns:a16="http://schemas.microsoft.com/office/drawing/2014/main" id="{C2B1EF5E-3E56-A3F9-E9F9-2FA647F56CAF}"/>
              </a:ext>
            </a:extLst>
          </p:cNvPr>
          <p:cNvSpPr txBox="1"/>
          <p:nvPr/>
        </p:nvSpPr>
        <p:spPr>
          <a:xfrm>
            <a:off x="589585" y="1138806"/>
            <a:ext cx="9542754" cy="3631763"/>
          </a:xfrm>
          <a:prstGeom prst="rect">
            <a:avLst/>
          </a:prstGeom>
          <a:noFill/>
        </p:spPr>
        <p:txBody>
          <a:bodyPr wrap="square">
            <a:spAutoFit/>
          </a:bodyPr>
          <a:lstStyle/>
          <a:p>
            <a:pPr algn="just"/>
            <a:r>
              <a:rPr lang="en-GB" sz="2000" noProof="0" dirty="0"/>
              <a:t>An electric vehicle (EV) is powered by an electric motor that uses electrical energy stored in batteries or another energy storage device. Electric motors provide EVs with instant torque, resulting in strong and smooth acceleration.</a:t>
            </a:r>
          </a:p>
          <a:p>
            <a:pPr algn="just"/>
            <a:endParaRPr lang="en-GB" sz="2000" noProof="0" dirty="0"/>
          </a:p>
          <a:p>
            <a:pPr algn="just"/>
            <a:r>
              <a:rPr lang="en-GB" sz="2000" noProof="0" dirty="0"/>
              <a:t>EVs are highly energy efficient. Here are three examples:</a:t>
            </a:r>
          </a:p>
          <a:p>
            <a:pPr algn="just"/>
            <a:endParaRPr lang="en-GB" sz="1000" b="1" noProof="0" dirty="0"/>
          </a:p>
          <a:p>
            <a:pPr marL="514350" indent="-514350" algn="just">
              <a:buAutoNum type="romanLcParenBoth"/>
            </a:pPr>
            <a:r>
              <a:rPr lang="en-GB" sz="2000" noProof="0" dirty="0"/>
              <a:t>Smart Fortwo: 10 kWh/100km in urban areas and 15 kWh/100km on highways;</a:t>
            </a:r>
          </a:p>
          <a:p>
            <a:pPr algn="just"/>
            <a:endParaRPr lang="en-GB" sz="1000" noProof="0" dirty="0"/>
          </a:p>
          <a:p>
            <a:pPr marL="514350" indent="-514350" algn="just">
              <a:buAutoNum type="romanLcParenBoth"/>
            </a:pPr>
            <a:r>
              <a:rPr lang="en-GB" sz="2000" noProof="0" dirty="0"/>
              <a:t>BMW i4: 16.5 kWh/100km in urban areas and 22 kWh/100km on highways</a:t>
            </a:r>
            <a:r>
              <a:rPr lang="en-GB" sz="2000" dirty="0"/>
              <a:t>;</a:t>
            </a:r>
            <a:endParaRPr lang="en-GB" sz="2000" noProof="0" dirty="0"/>
          </a:p>
          <a:p>
            <a:pPr marL="514350" indent="-514350" algn="just">
              <a:buAutoNum type="romanLcParenBoth"/>
            </a:pPr>
            <a:endParaRPr lang="en-GB" sz="1000" noProof="0" dirty="0"/>
          </a:p>
          <a:p>
            <a:pPr marL="514350" indent="-514350" algn="just">
              <a:buAutoNum type="romanLcParenBoth"/>
            </a:pPr>
            <a:r>
              <a:rPr lang="en-GB" sz="2000" noProof="0" dirty="0"/>
              <a:t>Tesla Model 3: 11 kWh/100km in urban areas and 15 kWh/100km on highways.</a:t>
            </a:r>
            <a:r>
              <a:rPr lang="en-GB" baseline="30000" noProof="0" dirty="0"/>
              <a:t>1</a:t>
            </a:r>
            <a:r>
              <a:rPr lang="en-GB" sz="2000" b="1" baseline="30000" noProof="0" dirty="0"/>
              <a:t> </a:t>
            </a:r>
            <a:endParaRPr lang="en-GB" sz="2000" noProof="0" dirty="0"/>
          </a:p>
        </p:txBody>
      </p:sp>
      <p:sp>
        <p:nvSpPr>
          <p:cNvPr id="18" name="ZoneTexte 17">
            <a:extLst>
              <a:ext uri="{FF2B5EF4-FFF2-40B4-BE49-F238E27FC236}">
                <a16:creationId xmlns:a16="http://schemas.microsoft.com/office/drawing/2014/main" id="{46366074-59E7-7200-1116-F1B4282FA46A}"/>
              </a:ext>
            </a:extLst>
          </p:cNvPr>
          <p:cNvSpPr txBox="1"/>
          <p:nvPr/>
        </p:nvSpPr>
        <p:spPr>
          <a:xfrm>
            <a:off x="11722" y="7693526"/>
            <a:ext cx="5349240" cy="538609"/>
          </a:xfrm>
          <a:prstGeom prst="rect">
            <a:avLst/>
          </a:prstGeom>
          <a:noFill/>
        </p:spPr>
        <p:txBody>
          <a:bodyPr wrap="square">
            <a:spAutoFit/>
          </a:bodyPr>
          <a:lstStyle/>
          <a:p>
            <a:r>
              <a:rPr lang="en-GB" sz="1100" b="1" baseline="30000" noProof="0" dirty="0"/>
              <a:t> 1 </a:t>
            </a:r>
            <a:r>
              <a:rPr lang="en-GB" sz="1100" noProof="0" dirty="0">
                <a:hlinkClick r:id="rId5"/>
              </a:rPr>
              <a:t>https://ev-database.org/</a:t>
            </a:r>
            <a:endParaRPr lang="en-GB" sz="1100" noProof="0" dirty="0"/>
          </a:p>
          <a:p>
            <a:endParaRPr lang="en-GB" noProof="0"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BE2DB5-DB5A-DD3D-343D-4E34D0EE10E1}"/>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The barriers to the deployment of EVs (1/2)</a:t>
            </a:r>
            <a:endParaRPr lang="en-GB" sz="2400" b="1" noProof="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DC039D0E-3C11-5ECB-5CE8-E92502EAFE8E}"/>
              </a:ext>
            </a:extLst>
          </p:cNvPr>
          <p:cNvSpPr txBox="1"/>
          <p:nvPr/>
        </p:nvSpPr>
        <p:spPr>
          <a:xfrm>
            <a:off x="589585" y="2157571"/>
            <a:ext cx="9542754" cy="707886"/>
          </a:xfrm>
          <a:prstGeom prst="rect">
            <a:avLst/>
          </a:prstGeom>
          <a:noFill/>
        </p:spPr>
        <p:txBody>
          <a:bodyPr wrap="square">
            <a:spAutoFit/>
          </a:bodyPr>
          <a:lstStyle/>
          <a:p>
            <a:pPr algn="just"/>
            <a:r>
              <a:rPr lang="en-GB" sz="2000" noProof="0" dirty="0"/>
              <a:t>In 2023, one in five new car sales globally were EVs. The two main factors that still hinder the faster deployment of EVs are </a:t>
            </a:r>
            <a:r>
              <a:rPr lang="en-GB" sz="2000" b="1" noProof="0" dirty="0"/>
              <a:t>vehicle prices </a:t>
            </a:r>
            <a:r>
              <a:rPr lang="en-GB" sz="2000" noProof="0" dirty="0"/>
              <a:t>and</a:t>
            </a:r>
            <a:r>
              <a:rPr lang="en-GB" sz="2000" b="1" noProof="0" dirty="0"/>
              <a:t> range anxiety</a:t>
            </a:r>
            <a:r>
              <a:rPr lang="en-GB" sz="2000" noProof="0" dirty="0"/>
              <a:t>.</a:t>
            </a:r>
          </a:p>
        </p:txBody>
      </p:sp>
      <p:sp>
        <p:nvSpPr>
          <p:cNvPr id="29" name="ZoneTexte 28">
            <a:extLst>
              <a:ext uri="{FF2B5EF4-FFF2-40B4-BE49-F238E27FC236}">
                <a16:creationId xmlns:a16="http://schemas.microsoft.com/office/drawing/2014/main" id="{C936C89F-DDD0-7ED2-4D37-2AEF8FD6A234}"/>
              </a:ext>
            </a:extLst>
          </p:cNvPr>
          <p:cNvSpPr txBox="1"/>
          <p:nvPr/>
        </p:nvSpPr>
        <p:spPr>
          <a:xfrm>
            <a:off x="6371651" y="5721290"/>
            <a:ext cx="3585148"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BYD’s Qin Plus EV.</a:t>
            </a:r>
          </a:p>
        </p:txBody>
      </p:sp>
      <p:grpSp>
        <p:nvGrpSpPr>
          <p:cNvPr id="2" name="Groupe 1">
            <a:extLst>
              <a:ext uri="{FF2B5EF4-FFF2-40B4-BE49-F238E27FC236}">
                <a16:creationId xmlns:a16="http://schemas.microsoft.com/office/drawing/2014/main" id="{DE4D9BC1-6882-5AC7-CDCB-DF44DEC2154D}"/>
              </a:ext>
            </a:extLst>
          </p:cNvPr>
          <p:cNvGrpSpPr/>
          <p:nvPr/>
        </p:nvGrpSpPr>
        <p:grpSpPr>
          <a:xfrm>
            <a:off x="6371651" y="3482772"/>
            <a:ext cx="3585149" cy="2163574"/>
            <a:chOff x="2644260" y="4476614"/>
            <a:chExt cx="4607440" cy="2435361"/>
          </a:xfrm>
        </p:grpSpPr>
        <p:pic>
          <p:nvPicPr>
            <p:cNvPr id="19458" name="Picture 2" descr="BYD launches $15K Qin Plus EV kicking off price war with gas cars">
              <a:extLst>
                <a:ext uri="{FF2B5EF4-FFF2-40B4-BE49-F238E27FC236}">
                  <a16:creationId xmlns:a16="http://schemas.microsoft.com/office/drawing/2014/main" id="{8D111B77-3564-442D-DD18-8D95EA5A6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5"/>
            <a:stretch/>
          </p:blipFill>
          <p:spPr bwMode="auto">
            <a:xfrm>
              <a:off x="2644260" y="4476614"/>
              <a:ext cx="4607440" cy="243536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6A2AB24F-AC47-D874-3E97-25AC9D507A30}"/>
                </a:ext>
              </a:extLst>
            </p:cNvPr>
            <p:cNvSpPr/>
            <p:nvPr/>
          </p:nvSpPr>
          <p:spPr>
            <a:xfrm>
              <a:off x="2644260" y="4476614"/>
              <a:ext cx="4607440" cy="243536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982DACEE-0B26-2DFD-BE4C-72F17B550D02}"/>
              </a:ext>
            </a:extLst>
          </p:cNvPr>
          <p:cNvSpPr txBox="1"/>
          <p:nvPr/>
        </p:nvSpPr>
        <p:spPr>
          <a:xfrm>
            <a:off x="589585" y="3205044"/>
            <a:ext cx="5205425" cy="3016210"/>
          </a:xfrm>
          <a:prstGeom prst="rect">
            <a:avLst/>
          </a:prstGeom>
          <a:noFill/>
        </p:spPr>
        <p:txBody>
          <a:bodyPr wrap="square">
            <a:spAutoFit/>
          </a:bodyPr>
          <a:lstStyle/>
          <a:p>
            <a:pPr algn="just"/>
            <a:r>
              <a:rPr lang="en-GB" sz="2000" noProof="0" dirty="0"/>
              <a:t>The issue of vehicle prices is being addressed by an increasing number of affordable models entering the market. For example, in 2015, an EV with a range of            300 km cost at least around US$30,000.</a:t>
            </a:r>
          </a:p>
          <a:p>
            <a:pPr algn="just"/>
            <a:endParaRPr lang="en-GB" sz="1000" noProof="0" dirty="0"/>
          </a:p>
          <a:p>
            <a:pPr algn="just"/>
            <a:r>
              <a:rPr lang="en-GB" sz="2000" noProof="0" dirty="0"/>
              <a:t>Today, more capable models are available at lower prices, such as the new EV from BYD with a 500 km range, launched in China in early 2024, priced at US$15,000.</a:t>
            </a:r>
          </a:p>
        </p:txBody>
      </p:sp>
      <p:sp>
        <p:nvSpPr>
          <p:cNvPr id="3" name="Slide Number Placeholder 6">
            <a:extLst>
              <a:ext uri="{FF2B5EF4-FFF2-40B4-BE49-F238E27FC236}">
                <a16:creationId xmlns:a16="http://schemas.microsoft.com/office/drawing/2014/main" id="{5DB668D1-CC97-B06F-7CB5-0A4D7B83DD9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311</a:t>
            </a:fld>
            <a:endParaRPr lang="en-GB" spc="80" noProof="0"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DBF682B-B03C-F60D-E760-F2E6BB23D70F}"/>
              </a:ext>
            </a:extLst>
          </p:cNvPr>
          <p:cNvSpPr txBox="1"/>
          <p:nvPr/>
        </p:nvSpPr>
        <p:spPr>
          <a:xfrm>
            <a:off x="589584" y="3146951"/>
            <a:ext cx="9481515" cy="347787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Here are some values to guide your answer:</a:t>
            </a:r>
          </a:p>
          <a:p>
            <a:pPr algn="just"/>
            <a:endParaRPr lang="en-GB" sz="2000" noProof="0" dirty="0">
              <a:solidFill>
                <a:schemeClr val="tx1"/>
              </a:solidFill>
              <a:latin typeface="Arial" panose="020B0604020202020204" pitchFamily="34" charset="0"/>
              <a:cs typeface="Arial" panose="020B0604020202020204" pitchFamily="34" charset="0"/>
            </a:endParaRPr>
          </a:p>
          <a:p>
            <a:pPr marL="514350" indent="-514350" algn="just">
              <a:buAutoNum type="romanLcParenBoth"/>
            </a:pPr>
            <a:r>
              <a:rPr lang="en-GB" sz="2000" noProof="0" dirty="0">
                <a:solidFill>
                  <a:schemeClr val="tx1"/>
                </a:solidFill>
                <a:latin typeface="Arial" panose="020B0604020202020204" pitchFamily="34" charset="0"/>
                <a:cs typeface="Arial" panose="020B0604020202020204" pitchFamily="34" charset="0"/>
              </a:rPr>
              <a:t>Some EVs have longer ranges than certain gasoline cars (e.g., Tesla Model 3 with a range of 630 km). However, the majority of EVs have a range of               200-450 km, which is shorter than the majority of gasoline cars, typically around 560 km.            </a:t>
            </a:r>
          </a:p>
          <a:p>
            <a:pPr marL="514350" indent="-514350" algn="just">
              <a:buAutoNum type="romanLcParenBoth"/>
            </a:pPr>
            <a:endParaRPr lang="en-GB" sz="2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A typical EV (with a 60 kWh battery) takes approximately 8 hours to charge from empty to full using a 7 kW charging point. The larger the car’s battery and the slower the charging point, the longer it takes to charge from empty to full.</a:t>
            </a:r>
          </a:p>
        </p:txBody>
      </p:sp>
      <p:sp>
        <p:nvSpPr>
          <p:cNvPr id="10" name="ZoneTexte 9">
            <a:extLst>
              <a:ext uri="{FF2B5EF4-FFF2-40B4-BE49-F238E27FC236}">
                <a16:creationId xmlns:a16="http://schemas.microsoft.com/office/drawing/2014/main" id="{73A013C8-3908-BADC-BA67-CA0A7E9516E2}"/>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The barriers to the deployment of EVs (2/2)</a:t>
            </a:r>
            <a:endParaRPr lang="en-GB" sz="2400" b="1"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0B7DA755-ADF2-BDEC-ABF3-A22544EACB3D}"/>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312</a:t>
            </a:fld>
            <a:endParaRPr lang="en-GB" spc="80" noProof="0" dirty="0"/>
          </a:p>
        </p:txBody>
      </p:sp>
      <p:sp>
        <p:nvSpPr>
          <p:cNvPr id="4" name="Rectangle 3">
            <a:extLst>
              <a:ext uri="{FF2B5EF4-FFF2-40B4-BE49-F238E27FC236}">
                <a16:creationId xmlns:a16="http://schemas.microsoft.com/office/drawing/2014/main" id="{73D6727F-6FF9-3EA7-21E4-44920BD3BC66}"/>
              </a:ext>
            </a:extLst>
          </p:cNvPr>
          <p:cNvSpPr/>
          <p:nvPr/>
        </p:nvSpPr>
        <p:spPr>
          <a:xfrm>
            <a:off x="674369" y="1875450"/>
            <a:ext cx="9315451" cy="86868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325B0C54-417B-8215-0DF8-FE30378836A7}"/>
              </a:ext>
            </a:extLst>
          </p:cNvPr>
          <p:cNvSpPr txBox="1"/>
          <p:nvPr/>
        </p:nvSpPr>
        <p:spPr>
          <a:xfrm>
            <a:off x="920396" y="2109735"/>
            <a:ext cx="8852607" cy="400110"/>
          </a:xfrm>
          <a:prstGeom prst="rect">
            <a:avLst/>
          </a:prstGeom>
          <a:noFill/>
        </p:spPr>
        <p:txBody>
          <a:bodyPr wrap="square">
            <a:spAutoFit/>
          </a:bodyPr>
          <a:lstStyle/>
          <a:p>
            <a:pPr algn="ctr"/>
            <a:r>
              <a:rPr lang="en-GB" sz="2000" b="1" noProof="0" dirty="0"/>
              <a:t>Do you think the public is justified in worrying about the range of EVs?</a:t>
            </a:r>
          </a:p>
        </p:txBody>
      </p:sp>
    </p:spTree>
    <p:extLst>
      <p:ext uri="{BB962C8B-B14F-4D97-AF65-F5344CB8AC3E}">
        <p14:creationId xmlns:p14="http://schemas.microsoft.com/office/powerpoint/2010/main" val="147472233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AADC5E4B-D8B7-1BA9-2383-800EB170265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42"/>
          <a:stretch/>
        </p:blipFill>
        <p:spPr bwMode="auto">
          <a:xfrm>
            <a:off x="5925045" y="4458994"/>
            <a:ext cx="3922423" cy="254228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3CBC86D-2C3A-9D74-42AF-74DF09843BDD}"/>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Elements of the answer (1/2)</a:t>
            </a:r>
            <a:endParaRPr lang="en-GB" sz="2400" b="1" noProof="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5242060C-75FA-7D7B-63D0-4E247A940EA2}"/>
              </a:ext>
            </a:extLst>
          </p:cNvPr>
          <p:cNvSpPr txBox="1"/>
          <p:nvPr/>
        </p:nvSpPr>
        <p:spPr>
          <a:xfrm>
            <a:off x="5588162" y="7055965"/>
            <a:ext cx="4596187" cy="307777"/>
          </a:xfrm>
          <a:prstGeom prst="rect">
            <a:avLst/>
          </a:prstGeom>
          <a:noFill/>
        </p:spPr>
        <p:txBody>
          <a:bodyPr wrap="square" rtlCol="0">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CATL battery-powered car at the Munich Motor Show.</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E531AA8-C49F-80E0-8EDD-E1A8E4DC59A6}"/>
              </a:ext>
            </a:extLst>
          </p:cNvPr>
          <p:cNvSpPr/>
          <p:nvPr/>
        </p:nvSpPr>
        <p:spPr>
          <a:xfrm>
            <a:off x="5925045" y="4458035"/>
            <a:ext cx="3922423" cy="253942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1D834DE1-2A3D-EBF6-2604-0EDD72AE5BAD}"/>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313</a:t>
            </a:fld>
            <a:endParaRPr lang="en-GB" spc="80" noProof="0" dirty="0"/>
          </a:p>
        </p:txBody>
      </p:sp>
      <p:grpSp>
        <p:nvGrpSpPr>
          <p:cNvPr id="9" name="Groupe 8">
            <a:extLst>
              <a:ext uri="{FF2B5EF4-FFF2-40B4-BE49-F238E27FC236}">
                <a16:creationId xmlns:a16="http://schemas.microsoft.com/office/drawing/2014/main" id="{0DF80016-693F-69C9-DC9E-70A0D1EBAEC2}"/>
              </a:ext>
            </a:extLst>
          </p:cNvPr>
          <p:cNvGrpSpPr/>
          <p:nvPr/>
        </p:nvGrpSpPr>
        <p:grpSpPr>
          <a:xfrm>
            <a:off x="561060" y="1123791"/>
            <a:ext cx="9571280" cy="3016210"/>
            <a:chOff x="561060" y="1240752"/>
            <a:chExt cx="9571280" cy="3016210"/>
          </a:xfrm>
        </p:grpSpPr>
        <p:sp>
          <p:nvSpPr>
            <p:cNvPr id="8" name="ZoneTexte 7">
              <a:extLst>
                <a:ext uri="{FF2B5EF4-FFF2-40B4-BE49-F238E27FC236}">
                  <a16:creationId xmlns:a16="http://schemas.microsoft.com/office/drawing/2014/main" id="{2A8D0F9D-B1D7-A9B3-E619-4D34232DE252}"/>
                </a:ext>
              </a:extLst>
            </p:cNvPr>
            <p:cNvSpPr txBox="1"/>
            <p:nvPr/>
          </p:nvSpPr>
          <p:spPr>
            <a:xfrm>
              <a:off x="589585" y="1240752"/>
              <a:ext cx="9542755" cy="3016210"/>
            </a:xfrm>
            <a:prstGeom prst="rect">
              <a:avLst/>
            </a:prstGeom>
            <a:noFill/>
          </p:spPr>
          <p:txBody>
            <a:bodyPr wrap="square">
              <a:spAutoFit/>
            </a:bodyPr>
            <a:lstStyle/>
            <a:p>
              <a:pPr algn="just"/>
              <a:r>
                <a:rPr lang="en-GB" sz="2000" noProof="0" dirty="0"/>
                <a:t>You would argue that the public should not be overly concerned about EV range for the following reasons:</a:t>
              </a:r>
            </a:p>
            <a:p>
              <a:pPr algn="just"/>
              <a:endParaRPr lang="en-GB" sz="2000" noProof="0" dirty="0"/>
            </a:p>
            <a:p>
              <a:pPr marL="514350" indent="-514350" algn="just">
                <a:buAutoNum type="romanLcParenBoth"/>
              </a:pPr>
              <a:r>
                <a:rPr lang="en-GB" sz="2000" noProof="0" dirty="0"/>
                <a:t>Current EVs have a range of 200 to 450 km, which is well beyond the average daily distance travelled by most car users. This range could still be extended by incorporating more or better batteries.</a:t>
              </a:r>
            </a:p>
            <a:p>
              <a:pPr marL="514350" indent="-514350" algn="just">
                <a:buAutoNum type="romanLcParenBoth"/>
              </a:pPr>
              <a:endParaRPr lang="en-GB" sz="1000" noProof="0" dirty="0"/>
            </a:p>
            <a:p>
              <a:pPr marL="514350" indent="-514350" algn="just">
                <a:buAutoNum type="romanLcParenBoth"/>
              </a:pPr>
              <a:r>
                <a:rPr lang="en-GB" sz="2000" noProof="0" dirty="0"/>
                <a:t>However, it is important to note that an EV's energy consumption increases with its weight due to rolling resistance and the energy required for acceleration.</a:t>
              </a:r>
            </a:p>
          </p:txBody>
        </p:sp>
        <p:sp>
          <p:nvSpPr>
            <p:cNvPr id="7" name="Rectangle 6">
              <a:extLst>
                <a:ext uri="{FF2B5EF4-FFF2-40B4-BE49-F238E27FC236}">
                  <a16:creationId xmlns:a16="http://schemas.microsoft.com/office/drawing/2014/main" id="{7DFED4FE-60EC-CFE2-362C-91956BB5903D}"/>
                </a:ext>
              </a:extLst>
            </p:cNvPr>
            <p:cNvSpPr/>
            <p:nvPr/>
          </p:nvSpPr>
          <p:spPr>
            <a:xfrm>
              <a:off x="561060" y="3211265"/>
              <a:ext cx="470571" cy="461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1" name="Groupe 10">
            <a:extLst>
              <a:ext uri="{FF2B5EF4-FFF2-40B4-BE49-F238E27FC236}">
                <a16:creationId xmlns:a16="http://schemas.microsoft.com/office/drawing/2014/main" id="{180CDEE2-93FA-5450-3B5D-A8391A195220}"/>
              </a:ext>
            </a:extLst>
          </p:cNvPr>
          <p:cNvGrpSpPr/>
          <p:nvPr/>
        </p:nvGrpSpPr>
        <p:grpSpPr>
          <a:xfrm>
            <a:off x="561061" y="4382651"/>
            <a:ext cx="4785640" cy="3016210"/>
            <a:chOff x="588577" y="4626562"/>
            <a:chExt cx="5085392" cy="3016210"/>
          </a:xfrm>
        </p:grpSpPr>
        <p:sp>
          <p:nvSpPr>
            <p:cNvPr id="6" name="ZoneTexte 5">
              <a:extLst>
                <a:ext uri="{FF2B5EF4-FFF2-40B4-BE49-F238E27FC236}">
                  <a16:creationId xmlns:a16="http://schemas.microsoft.com/office/drawing/2014/main" id="{C014B8EB-01C8-544A-5AF1-59CBB71F9375}"/>
                </a:ext>
              </a:extLst>
            </p:cNvPr>
            <p:cNvSpPr txBox="1"/>
            <p:nvPr/>
          </p:nvSpPr>
          <p:spPr>
            <a:xfrm>
              <a:off x="589585" y="4626562"/>
              <a:ext cx="5084384" cy="3016210"/>
            </a:xfrm>
            <a:prstGeom prst="rect">
              <a:avLst/>
            </a:prstGeom>
            <a:noFill/>
          </p:spPr>
          <p:txBody>
            <a:bodyPr wrap="square">
              <a:spAutoFit/>
            </a:bodyPr>
            <a:lstStyle/>
            <a:p>
              <a:pPr marL="514350" indent="-514350" algn="just">
                <a:buAutoNum type="romanLcParenBoth" startAt="2"/>
              </a:pPr>
              <a:r>
                <a:rPr lang="en-GB" sz="2000" noProof="0" dirty="0"/>
                <a:t>Today, the energy density of commercial lithium-ion batteries is around 250 Wh/kg.</a:t>
              </a:r>
            </a:p>
            <a:p>
              <a:pPr marL="514350" indent="-514350" algn="just">
                <a:buAutoNum type="romanLcParenBoth" startAt="2"/>
              </a:pPr>
              <a:endParaRPr lang="en-GB" sz="1000" noProof="0" dirty="0"/>
            </a:p>
            <a:p>
              <a:pPr marL="514350" indent="-514350" algn="just">
                <a:buAutoNum type="romanLcParenBoth" startAt="2"/>
              </a:pPr>
              <a:r>
                <a:rPr lang="en-GB" sz="2000" noProof="0" dirty="0"/>
                <a:t>However, some cutting-edge battery developers, such as CATL and Amprius, have already reached the 500 Wh/kg threshold, which may lead to cars having a range of more than 1,000 km in the future.</a:t>
              </a:r>
            </a:p>
          </p:txBody>
        </p:sp>
        <p:sp>
          <p:nvSpPr>
            <p:cNvPr id="10" name="Rectangle 9">
              <a:extLst>
                <a:ext uri="{FF2B5EF4-FFF2-40B4-BE49-F238E27FC236}">
                  <a16:creationId xmlns:a16="http://schemas.microsoft.com/office/drawing/2014/main" id="{559DE0E0-B717-EFBB-137C-35534C9FF39C}"/>
                </a:ext>
              </a:extLst>
            </p:cNvPr>
            <p:cNvSpPr/>
            <p:nvPr/>
          </p:nvSpPr>
          <p:spPr>
            <a:xfrm>
              <a:off x="588577" y="5635347"/>
              <a:ext cx="470571" cy="461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13472B5-A34F-3385-6BD2-A7292413DC5D}"/>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Elements of the answer (2/2)</a:t>
            </a:r>
            <a:endParaRPr lang="en-GB" sz="2400" b="1" noProof="0" dirty="0">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3D051E2C-2C9C-FA9B-571C-797EAD645B6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314</a:t>
            </a:fld>
            <a:endParaRPr lang="en-GB" spc="80" noProof="0" dirty="0"/>
          </a:p>
        </p:txBody>
      </p:sp>
      <p:grpSp>
        <p:nvGrpSpPr>
          <p:cNvPr id="7" name="Groupe 6">
            <a:extLst>
              <a:ext uri="{FF2B5EF4-FFF2-40B4-BE49-F238E27FC236}">
                <a16:creationId xmlns:a16="http://schemas.microsoft.com/office/drawing/2014/main" id="{37E9AECF-E4D2-F77A-276F-461C36A0ABA1}"/>
              </a:ext>
            </a:extLst>
          </p:cNvPr>
          <p:cNvGrpSpPr/>
          <p:nvPr/>
        </p:nvGrpSpPr>
        <p:grpSpPr>
          <a:xfrm>
            <a:off x="589585" y="2083216"/>
            <a:ext cx="9542754" cy="4401205"/>
            <a:chOff x="589585" y="1447239"/>
            <a:chExt cx="9542754" cy="4401205"/>
          </a:xfrm>
        </p:grpSpPr>
        <p:sp>
          <p:nvSpPr>
            <p:cNvPr id="3" name="ZoneTexte 2">
              <a:extLst>
                <a:ext uri="{FF2B5EF4-FFF2-40B4-BE49-F238E27FC236}">
                  <a16:creationId xmlns:a16="http://schemas.microsoft.com/office/drawing/2014/main" id="{55AD516E-059F-1484-1C1F-21D3428F1E57}"/>
                </a:ext>
              </a:extLst>
            </p:cNvPr>
            <p:cNvSpPr txBox="1"/>
            <p:nvPr/>
          </p:nvSpPr>
          <p:spPr>
            <a:xfrm>
              <a:off x="589585" y="1447239"/>
              <a:ext cx="9542754" cy="3939540"/>
            </a:xfrm>
            <a:prstGeom prst="rect">
              <a:avLst/>
            </a:prstGeom>
            <a:noFill/>
          </p:spPr>
          <p:txBody>
            <a:bodyPr wrap="square">
              <a:spAutoFit/>
            </a:bodyPr>
            <a:lstStyle/>
            <a:p>
              <a:pPr marL="514350" indent="-514350" algn="just">
                <a:buAutoNum type="romanLcParenBoth" startAt="3"/>
              </a:pPr>
              <a:r>
                <a:rPr lang="en-GB" sz="2000" noProof="0" dirty="0"/>
                <a:t>Fast-charging DC stations with a charging power of up to 350 kW can also be installed, enabling charging in under five minutes for a range of more than                 150 km (assuming a consumption of 18 kWh/100 km).</a:t>
              </a:r>
            </a:p>
            <a:p>
              <a:pPr marL="514350" indent="-514350" algn="just">
                <a:buAutoNum type="romanLcParenBoth" startAt="3"/>
              </a:pPr>
              <a:endParaRPr lang="en-GB" sz="1000" noProof="0" dirty="0"/>
            </a:p>
            <a:p>
              <a:pPr marL="514350" indent="-514350" algn="just">
                <a:buAutoNum type="romanLcParenBoth" startAt="3"/>
              </a:pPr>
              <a:r>
                <a:rPr lang="en-GB" sz="2000" noProof="0" dirty="0"/>
                <a:t>However, to fully benefit from this, batteries with a high C-rating are required. The C-rating of a battery indicates how quickly it can be charged relative to its total capacity. More specifically, the charging time of a battery is equal to          60 minutes divided by its C-rating value.</a:t>
              </a:r>
            </a:p>
            <a:p>
              <a:pPr marL="514350" indent="-514350" algn="just">
                <a:buAutoNum type="romanLcParenBoth" startAt="3"/>
              </a:pPr>
              <a:endParaRPr lang="en-GB" sz="1000" noProof="0" dirty="0"/>
            </a:p>
            <a:p>
              <a:pPr marL="514350" indent="-514350" algn="just">
                <a:buAutoNum type="romanLcParenBoth" startAt="3"/>
              </a:pPr>
              <a:r>
                <a:rPr lang="en-GB" sz="2000" noProof="0" dirty="0"/>
                <a:t>For example, CATL is set to launch fast-charging EV batteries in 2024 featuring a 6C charging rate. This means the battery can be fully charged in just 10 minutes, much faster than standard EV batteries.</a:t>
              </a:r>
            </a:p>
            <a:p>
              <a:pPr marL="514350" indent="-514350" algn="just">
                <a:buAutoNum type="romanLcParenBoth" startAt="3"/>
              </a:pPr>
              <a:endParaRPr lang="en-GB" sz="1000" noProof="0" dirty="0"/>
            </a:p>
            <a:p>
              <a:pPr marL="514350" indent="-514350" algn="just">
                <a:buAutoNum type="romanLcParenBoth" startAt="3"/>
              </a:pPr>
              <a:r>
                <a:rPr lang="en-GB" sz="2000" noProof="0" dirty="0"/>
                <a:t>We will further discuss the concept of C-rating in Chapter 21.</a:t>
              </a:r>
            </a:p>
          </p:txBody>
        </p:sp>
        <p:sp>
          <p:nvSpPr>
            <p:cNvPr id="6" name="Rectangle 5">
              <a:extLst>
                <a:ext uri="{FF2B5EF4-FFF2-40B4-BE49-F238E27FC236}">
                  <a16:creationId xmlns:a16="http://schemas.microsoft.com/office/drawing/2014/main" id="{F0214038-0644-CDAB-F3DC-6A0D5A8C0875}"/>
                </a:ext>
              </a:extLst>
            </p:cNvPr>
            <p:cNvSpPr/>
            <p:nvPr/>
          </p:nvSpPr>
          <p:spPr>
            <a:xfrm>
              <a:off x="589585" y="2514694"/>
              <a:ext cx="505739" cy="3333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5AC97B75-A232-6C3D-8676-D77DEA3085B8}"/>
              </a:ext>
            </a:extLst>
          </p:cNvPr>
          <p:cNvSpPr txBox="1"/>
          <p:nvPr/>
        </p:nvSpPr>
        <p:spPr>
          <a:xfrm>
            <a:off x="103433" y="7658954"/>
            <a:ext cx="6160770"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2"/>
              </a:rPr>
              <a:t>EVBox Troniq High Power: la borne de recharge rapide de 400 kW EVBox. (n.d.). EVBox</a:t>
            </a:r>
            <a:r>
              <a:rPr lang="en-GB" sz="1100" b="0" noProof="0" dirty="0">
                <a:solidFill>
                  <a:srgbClr val="05103E"/>
                </a:solidFill>
                <a:effectLst/>
                <a:latin typeface="+mj-lt"/>
              </a:rPr>
              <a:t>.</a:t>
            </a:r>
            <a:endParaRPr lang="en-GB" sz="1100" noProof="0" dirty="0">
              <a:latin typeface="+mj-lt"/>
            </a:endParaRPr>
          </a:p>
        </p:txBody>
      </p:sp>
    </p:spTree>
    <p:extLst>
      <p:ext uri="{BB962C8B-B14F-4D97-AF65-F5344CB8AC3E}">
        <p14:creationId xmlns:p14="http://schemas.microsoft.com/office/powerpoint/2010/main" val="347108076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0D9B1F5-4257-2A3D-5B41-AB859546252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315</a:t>
            </a:fld>
            <a:endParaRPr lang="en-GB" spc="80" noProof="0" dirty="0"/>
          </a:p>
        </p:txBody>
      </p:sp>
      <p:sp>
        <p:nvSpPr>
          <p:cNvPr id="3" name="ZoneTexte 2">
            <a:extLst>
              <a:ext uri="{FF2B5EF4-FFF2-40B4-BE49-F238E27FC236}">
                <a16:creationId xmlns:a16="http://schemas.microsoft.com/office/drawing/2014/main" id="{6D6159C6-BC0B-3BF0-17A5-822223B18EDA}"/>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Others concerns about EVs (</a:t>
            </a:r>
            <a:r>
              <a:rPr lang="en-GB" sz="2400" b="1" noProof="0" dirty="0">
                <a:solidFill>
                  <a:srgbClr val="0D0D0D"/>
                </a:solidFill>
                <a:latin typeface="Arial" panose="020B0604020202020204" pitchFamily="34" charset="0"/>
                <a:cs typeface="Arial" panose="020B0604020202020204" pitchFamily="34" charset="0"/>
              </a:rPr>
              <a:t>1/2)</a:t>
            </a:r>
            <a:endParaRPr lang="en-GB" sz="2400" b="1" noProof="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56D078E-52A2-E853-20C1-9A3A3B00E545}"/>
              </a:ext>
            </a:extLst>
          </p:cNvPr>
          <p:cNvSpPr txBox="1"/>
          <p:nvPr/>
        </p:nvSpPr>
        <p:spPr>
          <a:xfrm>
            <a:off x="589585" y="1507186"/>
            <a:ext cx="9542754" cy="547842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0" dirty="0">
                <a:ln>
                  <a:noFill/>
                </a:ln>
                <a:solidFill>
                  <a:schemeClr val="tx1"/>
                </a:solidFill>
                <a:effectLst/>
                <a:latin typeface="Arial" panose="020B0604020202020204" pitchFamily="34" charset="0"/>
              </a:rPr>
              <a:t>“I live in a cold place. How can I recharge an EV when I need power-hungry heating?”</a:t>
            </a:r>
            <a:endParaRPr kumimoji="0" lang="en-GB" sz="2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sz="1000" noProof="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The efficiency of an internal combustion engine is about 25%, whereas the electric motor in an EV operates at 90–95% efficiency, consuming an average of 10 kW. Some of the energy lost during operation is dissipated as heat, which can be redirected to warm the vehicle's cabin, reducing the need for additional power-hungry heating systems.</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2000" noProof="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sz="2000" noProof="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0" dirty="0">
                <a:ln>
                  <a:noFill/>
                </a:ln>
                <a:solidFill>
                  <a:schemeClr val="tx1"/>
                </a:solidFill>
                <a:effectLst/>
                <a:latin typeface="Arial" panose="020B0604020202020204" pitchFamily="34" charset="0"/>
              </a:rPr>
              <a:t>“Are lithium-ion batteries safe in an accident?”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Typical EV batteries are made of lithium-ion cells. The risk of fire from thermal runaway in a lithium-ion EV battery cannot be completely eliminated, but statistics show that conventional gasoline-powered vehicles catch fire more often than fully electric ones.</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1000" noProof="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Moreover, advancements in battery technology are leading to safer alternatives, such as solid-state sodium batteries, which offer improved thermal stability.</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83B30D5-00A6-FB4C-914E-CD91AB3F342A}"/>
              </a:ext>
            </a:extLst>
          </p:cNvPr>
          <p:cNvSpPr txBox="1"/>
          <p:nvPr/>
        </p:nvSpPr>
        <p:spPr>
          <a:xfrm>
            <a:off x="589585" y="1949832"/>
            <a:ext cx="9542755" cy="440120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b="1" noProof="0" dirty="0">
                <a:latin typeface="Arial"/>
                <a:cs typeface="Arial"/>
              </a:rPr>
              <a:t>“</a:t>
            </a:r>
            <a:r>
              <a:rPr kumimoji="0" lang="en-GB" sz="2000" b="1" i="0" u="none" strike="noStrike" cap="none" normalizeH="0" baseline="0" noProof="0" dirty="0">
                <a:ln>
                  <a:noFill/>
                </a:ln>
                <a:solidFill>
                  <a:schemeClr val="tx1"/>
                </a:solidFill>
                <a:effectLst/>
                <a:latin typeface="Arial" panose="020B0604020202020204" pitchFamily="34" charset="0"/>
              </a:rPr>
              <a:t>Is there enough lithium to produce batteries for a massive fleet of EVs?</a:t>
            </a:r>
            <a:r>
              <a:rPr lang="en-GB" sz="2000" b="1" noProof="0" dirty="0">
                <a:latin typeface="Arial"/>
                <a:cs typeface="Arial"/>
              </a:rPr>
              <a:t>”</a:t>
            </a:r>
            <a:r>
              <a:rPr lang="en-GB" sz="2000" noProof="0" dirty="0">
                <a:latin typeface="Arial"/>
                <a:cs typeface="Arial"/>
              </a:rPr>
              <a:t> </a:t>
            </a:r>
            <a:r>
              <a:rPr kumimoji="0" lang="en-GB" sz="2000" b="1" i="0" u="none" strike="noStrike" cap="none" normalizeH="0" baseline="0" noProof="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Global lithium reserves are estimated at 90 million tons in ore deposits. Since lithium-ion batteries contain only about 3% lithium, and a typical lithium-ion EV battery weighs 200 kg*, there is enough lithium from these reserves to produce: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sz="1000" noProof="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algn="just"/>
            <a:endParaRPr lang="en-GB" sz="2000" noProof="0" dirty="0"/>
          </a:p>
          <a:p>
            <a:pPr algn="just"/>
            <a:r>
              <a:rPr lang="en-GB" sz="2000" noProof="0" dirty="0"/>
              <a:t>Additionally, solid-state sodium batteries are emerging as a promising alternative to lithium-ion batteries. Sodium is more abundant and cost-effective than lithium.</a:t>
            </a:r>
          </a:p>
          <a:p>
            <a:pPr algn="just"/>
            <a:endParaRPr lang="en-GB" sz="1000" noProof="0" dirty="0"/>
          </a:p>
          <a:p>
            <a:pPr algn="just"/>
            <a:r>
              <a:rPr lang="en-GB" sz="2000" noProof="0" dirty="0"/>
              <a:t>In November 2024, CATL announced its second-generation sodium-ion battery, set to be commercialized in 2025. This battery offers impressive safety, excellent low-temperature resistance, and aims for an energy density of over 200 Wh/kg.</a:t>
            </a:r>
          </a:p>
        </p:txBody>
      </p:sp>
      <p:sp>
        <p:nvSpPr>
          <p:cNvPr id="4" name="ZoneTexte 3">
            <a:extLst>
              <a:ext uri="{FF2B5EF4-FFF2-40B4-BE49-F238E27FC236}">
                <a16:creationId xmlns:a16="http://schemas.microsoft.com/office/drawing/2014/main" id="{D170BE0D-5A0A-7E42-744C-09B94E6BC36C}"/>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Others concerns about EVs (2</a:t>
            </a:r>
            <a:r>
              <a:rPr lang="en-GB" sz="2400" b="1" noProof="0" dirty="0">
                <a:solidFill>
                  <a:srgbClr val="0D0D0D"/>
                </a:solidFill>
                <a:latin typeface="Arial" panose="020B0604020202020204" pitchFamily="34" charset="0"/>
                <a:cs typeface="Arial" panose="020B0604020202020204" pitchFamily="34" charset="0"/>
              </a:rPr>
              <a:t>/2)</a:t>
            </a:r>
            <a:endParaRPr lang="en-GB" sz="2400" b="1" noProof="0" dirty="0">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BD0B4F44-2C09-23A7-D5D9-107F20EB7B4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316</a:t>
            </a:fld>
            <a:endParaRPr lang="en-GB" spc="80"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BC565A9-6C4F-4495-FC3D-8FBEB838B71A}"/>
                  </a:ext>
                </a:extLst>
              </p:cNvPr>
              <p:cNvSpPr txBox="1"/>
              <p:nvPr/>
            </p:nvSpPr>
            <p:spPr>
              <a:xfrm>
                <a:off x="589585" y="3559170"/>
                <a:ext cx="5349240" cy="683200"/>
              </a:xfrm>
              <a:prstGeom prst="rect">
                <a:avLst/>
              </a:prstGeom>
              <a:noFill/>
            </p:spPr>
            <p:txBody>
              <a:bodyPr wrap="square">
                <a:spAutoFit/>
              </a:bodyPr>
              <a:lstStyle/>
              <a:p>
                <a:pPr lvl="0" algn="just" defTabSz="914400" eaLnBrk="0" fontAlgn="base" hangingPunct="0">
                  <a:spcBef>
                    <a:spcPct val="0"/>
                  </a:spcBef>
                  <a:spcAft>
                    <a:spcPct val="0"/>
                  </a:spcAft>
                </a:pPr>
                <a14:m>
                  <m:oMathPara xmlns:m="http://schemas.openxmlformats.org/officeDocument/2006/math">
                    <m:oMathParaPr>
                      <m:jc m:val="left"/>
                    </m:oMathParaPr>
                    <m:oMath xmlns:m="http://schemas.openxmlformats.org/officeDocument/2006/math">
                      <m:f>
                        <m:fPr>
                          <m:ctrlPr>
                            <a:rPr kumimoji="0" lang="en-GB" sz="2000" b="0" i="1" u="none" strike="noStrike" cap="none" normalizeH="0" baseline="0" noProof="0" smtClean="0">
                              <a:ln>
                                <a:noFill/>
                              </a:ln>
                              <a:solidFill>
                                <a:schemeClr val="tx1"/>
                              </a:solidFill>
                              <a:effectLst/>
                              <a:latin typeface="Cambria Math" panose="02040503050406030204" pitchFamily="18" charset="0"/>
                            </a:rPr>
                          </m:ctrlPr>
                        </m:fPr>
                        <m:num>
                          <m:r>
                            <m:rPr>
                              <m:nor/>
                            </m:rPr>
                            <a:rPr kumimoji="0" lang="en-GB" sz="2000" b="0" i="0" u="none" strike="noStrike" cap="none" normalizeH="0" baseline="0" noProof="0" smtClean="0">
                              <a:ln>
                                <a:noFill/>
                              </a:ln>
                              <a:solidFill>
                                <a:schemeClr val="tx1"/>
                              </a:solidFill>
                              <a:effectLst/>
                              <a:latin typeface="+mj-lt"/>
                            </a:rPr>
                            <m:t>90 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m:t>10</m:t>
                          </m:r>
                          <m:r>
                            <m:rPr>
                              <m:nor/>
                            </m:rPr>
                            <a:rPr lang="en-GB" sz="2000" baseline="30000" noProof="0"/>
                            <m:t>6</m:t>
                          </m:r>
                          <m:r>
                            <m:rPr>
                              <m:nor/>
                            </m:rPr>
                            <a:rPr lang="en-GB" sz="2000" b="0" i="0" baseline="30000" noProof="0" smtClean="0"/>
                            <m:t> </m:t>
                          </m:r>
                          <m:r>
                            <m:rPr>
                              <m:nor/>
                            </m:rPr>
                            <a:rPr lang="en-GB" sz="2000" noProof="0">
                              <a:latin typeface="+mj-lt"/>
                              <a:ea typeface="Cambria Math" panose="02040503050406030204" pitchFamily="18" charset="0"/>
                              <a:cs typeface="Arial" panose="020B0604020202020204" pitchFamily="34" charset="0"/>
                            </a:rPr>
                            <m:t>×</m:t>
                          </m:r>
                          <m:r>
                            <m:rPr>
                              <m:nor/>
                            </m:rPr>
                            <a:rPr lang="en-GB" sz="2000"/>
                            <m:t>10</m:t>
                          </m:r>
                          <m:r>
                            <m:rPr>
                              <m:nor/>
                            </m:rPr>
                            <a:rPr lang="fr-BE" sz="2000" b="0" i="0" baseline="30000" smtClean="0"/>
                            <m:t>3</m:t>
                          </m:r>
                        </m:num>
                        <m:den>
                          <m:r>
                            <m:rPr>
                              <m:nor/>
                            </m:rPr>
                            <a:rPr kumimoji="0" lang="en-GB" sz="2000" b="0" i="0" u="none" strike="noStrike" cap="none" normalizeH="0" baseline="0" noProof="0" smtClean="0">
                              <a:ln>
                                <a:noFill/>
                              </a:ln>
                              <a:solidFill>
                                <a:schemeClr val="tx1"/>
                              </a:solidFill>
                              <a:effectLst/>
                              <a:latin typeface="+mj-lt"/>
                            </a:rPr>
                            <m:t>200 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0.03</m:t>
                          </m:r>
                        </m:den>
                      </m:f>
                      <m:r>
                        <m:rPr>
                          <m:nor/>
                        </m:rPr>
                        <a:rPr kumimoji="0" lang="en-GB" sz="2000" b="0" i="0" u="none" strike="noStrike" cap="none" normalizeH="0" baseline="0" noProof="0" smtClean="0">
                          <a:ln>
                            <a:noFill/>
                          </a:ln>
                          <a:solidFill>
                            <a:schemeClr val="tx1"/>
                          </a:solidFill>
                          <a:effectLst/>
                          <a:latin typeface="+mj-lt"/>
                        </a:rPr>
                        <m:t> </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 15 </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billion</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 </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EV</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 </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batteries</m:t>
                      </m:r>
                      <m:r>
                        <m:rPr>
                          <m:nor/>
                        </m:rPr>
                        <a:rPr kumimoji="0" lang="en-GB" sz="2000" b="0" i="0" u="none" strike="noStrike" cap="none" normalizeH="0" baseline="0" noProof="0" smtClean="0">
                          <a:ln>
                            <a:noFill/>
                          </a:ln>
                          <a:solidFill>
                            <a:schemeClr val="tx1"/>
                          </a:solidFill>
                          <a:effectLst/>
                          <a:latin typeface="+mj-lt"/>
                          <a:ea typeface="Cambria Math" panose="02040503050406030204" pitchFamily="18" charset="0"/>
                        </a:rPr>
                        <m:t>.</m:t>
                      </m:r>
                    </m:oMath>
                  </m:oMathPara>
                </a14:m>
                <a:endParaRPr kumimoji="0" lang="en-GB" sz="1800" b="0" i="0" u="none" strike="noStrike" cap="none" normalizeH="0" baseline="0" noProof="0" dirty="0">
                  <a:ln>
                    <a:noFill/>
                  </a:ln>
                  <a:solidFill>
                    <a:schemeClr val="tx1"/>
                  </a:solidFill>
                  <a:effectLst/>
                  <a:latin typeface="+mj-lt"/>
                </a:endParaRPr>
              </a:p>
            </p:txBody>
          </p:sp>
        </mc:Choice>
        <mc:Fallback xmlns="">
          <p:sp>
            <p:nvSpPr>
              <p:cNvPr id="6" name="ZoneTexte 5">
                <a:extLst>
                  <a:ext uri="{FF2B5EF4-FFF2-40B4-BE49-F238E27FC236}">
                    <a16:creationId xmlns:a16="http://schemas.microsoft.com/office/drawing/2014/main" id="{6BC565A9-6C4F-4495-FC3D-8FBEB838B71A}"/>
                  </a:ext>
                </a:extLst>
              </p:cNvPr>
              <p:cNvSpPr txBox="1">
                <a:spLocks noRot="1" noChangeAspect="1" noMove="1" noResize="1" noEditPoints="1" noAdjustHandles="1" noChangeArrowheads="1" noChangeShapeType="1" noTextEdit="1"/>
              </p:cNvSpPr>
              <p:nvPr/>
            </p:nvSpPr>
            <p:spPr>
              <a:xfrm>
                <a:off x="589585" y="3559170"/>
                <a:ext cx="5349240" cy="683200"/>
              </a:xfrm>
              <a:prstGeom prst="rect">
                <a:avLst/>
              </a:prstGeom>
              <a:blipFill>
                <a:blip r:embed="rId2"/>
                <a:stretch>
                  <a:fillRect/>
                </a:stretch>
              </a:blipFill>
            </p:spPr>
            <p:txBody>
              <a:bodyPr/>
              <a:lstStyle/>
              <a:p>
                <a:r>
                  <a:rPr lang="en-GB">
                    <a:noFill/>
                  </a:rPr>
                  <a:t> </a:t>
                </a:r>
              </a:p>
            </p:txBody>
          </p:sp>
        </mc:Fallback>
      </mc:AlternateContent>
      <p:sp>
        <p:nvSpPr>
          <p:cNvPr id="9" name="ZoneTexte 8">
            <a:extLst>
              <a:ext uri="{FF2B5EF4-FFF2-40B4-BE49-F238E27FC236}">
                <a16:creationId xmlns:a16="http://schemas.microsoft.com/office/drawing/2014/main" id="{7014B085-DD3A-1FAA-BA30-E0A485EC298B}"/>
              </a:ext>
            </a:extLst>
          </p:cNvPr>
          <p:cNvSpPr txBox="1"/>
          <p:nvPr/>
        </p:nvSpPr>
        <p:spPr>
          <a:xfrm>
            <a:off x="92599" y="7389056"/>
            <a:ext cx="9699583" cy="523220"/>
          </a:xfrm>
          <a:prstGeom prst="rect">
            <a:avLst/>
          </a:prstGeom>
          <a:noFill/>
        </p:spPr>
        <p:txBody>
          <a:bodyPr wrap="square">
            <a:spAutoFit/>
          </a:bodyPr>
          <a:lstStyle/>
          <a:p>
            <a:pPr algn="just"/>
            <a:r>
              <a:rPr lang="en-GB" sz="1400" b="1" noProof="0" dirty="0"/>
              <a:t>*</a:t>
            </a:r>
            <a:r>
              <a:rPr lang="en-GB" sz="1400" noProof="0" dirty="0"/>
              <a:t>If we assume the energy density of commercial lithium-ion EV batteries is around 270 Wh/kg, a battery weighing 200 kg has a capacity of 0.270 × 200 = 54 kWh.</a:t>
            </a:r>
          </a:p>
        </p:txBody>
      </p:sp>
    </p:spTree>
    <p:extLst>
      <p:ext uri="{BB962C8B-B14F-4D97-AF65-F5344CB8AC3E}">
        <p14:creationId xmlns:p14="http://schemas.microsoft.com/office/powerpoint/2010/main" val="336183148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61067FB-ADDA-22D1-EA9B-B8D5AD70047E}"/>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a:t>
            </a:r>
            <a:r>
              <a:rPr lang="en-GB" sz="2400" b="1" noProof="0" dirty="0"/>
              <a:t>Recycling of EV batteries (1/2)</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797B759-50F8-0814-9358-49070A5E277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317</a:t>
            </a:fld>
            <a:endParaRPr lang="en-GB" spc="80" noProof="0" dirty="0"/>
          </a:p>
        </p:txBody>
      </p:sp>
      <p:sp>
        <p:nvSpPr>
          <p:cNvPr id="6" name="ZoneTexte 5">
            <a:extLst>
              <a:ext uri="{FF2B5EF4-FFF2-40B4-BE49-F238E27FC236}">
                <a16:creationId xmlns:a16="http://schemas.microsoft.com/office/drawing/2014/main" id="{78BEFB56-14B7-DB5B-402A-AFE77B110C64}"/>
              </a:ext>
            </a:extLst>
          </p:cNvPr>
          <p:cNvSpPr txBox="1"/>
          <p:nvPr/>
        </p:nvSpPr>
        <p:spPr>
          <a:xfrm>
            <a:off x="589585" y="1149544"/>
            <a:ext cx="9542754" cy="1323439"/>
          </a:xfrm>
          <a:prstGeom prst="rect">
            <a:avLst/>
          </a:prstGeom>
          <a:noFill/>
        </p:spPr>
        <p:txBody>
          <a:bodyPr wrap="square">
            <a:spAutoFit/>
          </a:bodyPr>
          <a:lstStyle/>
          <a:p>
            <a:pPr algn="just"/>
            <a:r>
              <a:rPr lang="en-GB" sz="2000" noProof="0" dirty="0"/>
              <a:t>Many EV batteries may be reused rather than immediately recycled. Even if there are no longer efficient for long-distance driving, they can still have sufficient storage capacity for alternative applications. One common reuse is providing backup power to the grid.</a:t>
            </a:r>
          </a:p>
        </p:txBody>
      </p:sp>
      <p:sp>
        <p:nvSpPr>
          <p:cNvPr id="10" name="ZoneTexte 9">
            <a:extLst>
              <a:ext uri="{FF2B5EF4-FFF2-40B4-BE49-F238E27FC236}">
                <a16:creationId xmlns:a16="http://schemas.microsoft.com/office/drawing/2014/main" id="{74D1ACFF-0E7D-7257-4A22-92AC50E46CBC}"/>
              </a:ext>
            </a:extLst>
          </p:cNvPr>
          <p:cNvSpPr txBox="1"/>
          <p:nvPr/>
        </p:nvSpPr>
        <p:spPr>
          <a:xfrm>
            <a:off x="589585" y="2711530"/>
            <a:ext cx="9542754" cy="1323439"/>
          </a:xfrm>
          <a:prstGeom prst="rect">
            <a:avLst/>
          </a:prstGeom>
          <a:noFill/>
        </p:spPr>
        <p:txBody>
          <a:bodyPr wrap="square">
            <a:spAutoFit/>
          </a:bodyPr>
          <a:lstStyle/>
          <a:p>
            <a:pPr algn="just"/>
            <a:r>
              <a:rPr lang="en-GB" sz="2000" noProof="0" dirty="0"/>
              <a:t>If a battery is no longer viable for any application, it must be recycled. However, recycling presents challenges, starting with disassembly. EV batteries are not standardized, meaning that packs from, for example, Tesla, BMW, and Nissan come in distinct sizes and designs, with different cell structures and connections.</a:t>
            </a:r>
          </a:p>
        </p:txBody>
      </p:sp>
      <p:sp>
        <p:nvSpPr>
          <p:cNvPr id="12" name="ZoneTexte 11">
            <a:extLst>
              <a:ext uri="{FF2B5EF4-FFF2-40B4-BE49-F238E27FC236}">
                <a16:creationId xmlns:a16="http://schemas.microsoft.com/office/drawing/2014/main" id="{25472ED8-C0A4-9C92-8769-EFC8336361F0}"/>
              </a:ext>
            </a:extLst>
          </p:cNvPr>
          <p:cNvSpPr txBox="1"/>
          <p:nvPr/>
        </p:nvSpPr>
        <p:spPr>
          <a:xfrm>
            <a:off x="589585" y="4273516"/>
            <a:ext cx="9481514" cy="3016210"/>
          </a:xfrm>
          <a:prstGeom prst="rect">
            <a:avLst/>
          </a:prstGeom>
          <a:noFill/>
        </p:spPr>
        <p:txBody>
          <a:bodyPr wrap="square">
            <a:spAutoFit/>
          </a:bodyPr>
          <a:lstStyle/>
          <a:p>
            <a:pPr algn="just"/>
            <a:r>
              <a:rPr lang="en-GB" sz="2000" noProof="0" dirty="0"/>
              <a:t>Once a battery is dismantled, metals such as lithium, nickel, cobalt, and manganese can be recovered using two traditional methods:</a:t>
            </a:r>
          </a:p>
          <a:p>
            <a:pPr algn="just"/>
            <a:endParaRPr lang="en-GB" sz="500" noProof="0" dirty="0"/>
          </a:p>
          <a:p>
            <a:pPr marL="514350" indent="-514350" algn="just">
              <a:buAutoNum type="romanLcParenBoth"/>
            </a:pPr>
            <a:r>
              <a:rPr lang="en-GB" sz="2000" noProof="0" dirty="0"/>
              <a:t>The pyrometallurgical recycling that involves heating the materials in a high-temperature furnace to extract metals. However, it requires significant energy consumption;</a:t>
            </a:r>
          </a:p>
          <a:p>
            <a:pPr marL="514350" indent="-514350" algn="just">
              <a:buAutoNum type="romanLcParenBoth"/>
            </a:pPr>
            <a:endParaRPr lang="en-GB" sz="500" noProof="0" dirty="0"/>
          </a:p>
          <a:p>
            <a:pPr marL="514350" indent="-514350" algn="just">
              <a:buAutoNum type="romanLcParenBoth"/>
            </a:pPr>
            <a:r>
              <a:rPr lang="en-GB" sz="2000" noProof="0" dirty="0"/>
              <a:t>The hydrometallurgical process that involves dissolving battery components in chemical solutions to extract metals. While this method can lead to higher recycling rates, it requires additional pre-treatment steps to break down the components beforehand.</a:t>
            </a:r>
            <a:r>
              <a:rPr lang="en-GB" baseline="30000" noProof="0" dirty="0"/>
              <a:t>1</a:t>
            </a:r>
            <a:endParaRPr lang="en-GB" sz="2000" baseline="30000" noProof="0" dirty="0"/>
          </a:p>
        </p:txBody>
      </p:sp>
      <p:sp>
        <p:nvSpPr>
          <p:cNvPr id="13" name="ZoneTexte 12">
            <a:extLst>
              <a:ext uri="{FF2B5EF4-FFF2-40B4-BE49-F238E27FC236}">
                <a16:creationId xmlns:a16="http://schemas.microsoft.com/office/drawing/2014/main" id="{32FC50F9-81DE-09CD-CE10-F0040106F739}"/>
              </a:ext>
            </a:extLst>
          </p:cNvPr>
          <p:cNvSpPr txBox="1"/>
          <p:nvPr/>
        </p:nvSpPr>
        <p:spPr>
          <a:xfrm>
            <a:off x="104175" y="7647383"/>
            <a:ext cx="8676095"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2"/>
              </a:rPr>
              <a:t>EV battery recycling: A comprehensive look at direct, pyro, hydro, and other processes. (</a:t>
            </a:r>
            <a:r>
              <a:rPr lang="en-GB" sz="1100" noProof="0" dirty="0">
                <a:solidFill>
                  <a:srgbClr val="05103E"/>
                </a:solidFill>
                <a:latin typeface="+mj-lt"/>
                <a:hlinkClick r:id="rId2"/>
              </a:rPr>
              <a:t>2024</a:t>
            </a:r>
            <a:r>
              <a:rPr lang="en-GB" sz="1100" b="0" noProof="0" dirty="0">
                <a:solidFill>
                  <a:srgbClr val="05103E"/>
                </a:solidFill>
                <a:effectLst/>
                <a:latin typeface="+mj-lt"/>
                <a:hlinkClick r:id="rId2"/>
              </a:rPr>
              <a:t>). Meticulous Research.</a:t>
            </a:r>
            <a:endParaRPr lang="en-GB" sz="1100" noProof="0" dirty="0">
              <a:latin typeface="+mj-lt"/>
            </a:endParaRPr>
          </a:p>
        </p:txBody>
      </p:sp>
    </p:spTree>
    <p:extLst>
      <p:ext uri="{BB962C8B-B14F-4D97-AF65-F5344CB8AC3E}">
        <p14:creationId xmlns:p14="http://schemas.microsoft.com/office/powerpoint/2010/main" val="173551118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326B535-98F6-4DBD-C9A8-3D66A3235700}"/>
              </a:ext>
            </a:extLst>
          </p:cNvPr>
          <p:cNvSpPr txBox="1"/>
          <p:nvPr/>
        </p:nvSpPr>
        <p:spPr>
          <a:xfrm>
            <a:off x="143814" y="7454249"/>
            <a:ext cx="9405300" cy="430887"/>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2"/>
              </a:rPr>
              <a:t>Xu, Z.</a:t>
            </a:r>
            <a:r>
              <a:rPr lang="en-GB" sz="1100" noProof="0" dirty="0">
                <a:solidFill>
                  <a:srgbClr val="05103E"/>
                </a:solidFill>
                <a:latin typeface="+mj-lt"/>
                <a:hlinkClick r:id="rId2"/>
              </a:rPr>
              <a:t>, et al. </a:t>
            </a:r>
            <a:r>
              <a:rPr lang="en-GB" sz="1100" b="0" noProof="0" dirty="0">
                <a:solidFill>
                  <a:srgbClr val="05103E"/>
                </a:solidFill>
                <a:effectLst/>
                <a:latin typeface="+mj-lt"/>
                <a:hlinkClick r:id="rId2"/>
              </a:rPr>
              <a:t>(2025). A green and efficient recycling strategy for spent Lithium‐Ion batteries in neutral solution environment. Angewandte Chemie International Edition.</a:t>
            </a:r>
            <a:endParaRPr lang="en-GB" sz="1100" noProof="0" dirty="0">
              <a:latin typeface="+mj-lt"/>
            </a:endParaRPr>
          </a:p>
        </p:txBody>
      </p:sp>
      <p:sp>
        <p:nvSpPr>
          <p:cNvPr id="7" name="ZoneTexte 6">
            <a:extLst>
              <a:ext uri="{FF2B5EF4-FFF2-40B4-BE49-F238E27FC236}">
                <a16:creationId xmlns:a16="http://schemas.microsoft.com/office/drawing/2014/main" id="{8C95A0DD-801B-2067-FBA0-78E18305843F}"/>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a:t>
            </a:r>
            <a:r>
              <a:rPr lang="en-GB" sz="2400" b="1" noProof="0" dirty="0"/>
              <a:t>Recycling of EV batteries (2/2)</a:t>
            </a:r>
            <a:endParaRPr lang="en-GB" sz="2400" b="1" noProof="0" dirty="0">
              <a:latin typeface="Arial" panose="020B0604020202020204" pitchFamily="34" charset="0"/>
              <a:cs typeface="Arial" panose="020B0604020202020204" pitchFamily="34" charset="0"/>
            </a:endParaRPr>
          </a:p>
        </p:txBody>
      </p:sp>
      <p:sp>
        <p:nvSpPr>
          <p:cNvPr id="8" name="Slide Number Placeholder 6">
            <a:extLst>
              <a:ext uri="{FF2B5EF4-FFF2-40B4-BE49-F238E27FC236}">
                <a16:creationId xmlns:a16="http://schemas.microsoft.com/office/drawing/2014/main" id="{EC2EF291-730D-9D37-C3FC-D12ACFF4843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318</a:t>
            </a:fld>
            <a:endParaRPr lang="en-GB" spc="80" noProof="0" dirty="0"/>
          </a:p>
        </p:txBody>
      </p:sp>
      <p:sp>
        <p:nvSpPr>
          <p:cNvPr id="12" name="ZoneTexte 11">
            <a:extLst>
              <a:ext uri="{FF2B5EF4-FFF2-40B4-BE49-F238E27FC236}">
                <a16:creationId xmlns:a16="http://schemas.microsoft.com/office/drawing/2014/main" id="{6697DD93-8D2C-0C7C-86B1-C1B351287682}"/>
              </a:ext>
            </a:extLst>
          </p:cNvPr>
          <p:cNvSpPr txBox="1"/>
          <p:nvPr/>
        </p:nvSpPr>
        <p:spPr>
          <a:xfrm>
            <a:off x="589585" y="1653733"/>
            <a:ext cx="9542754" cy="4708981"/>
          </a:xfrm>
          <a:prstGeom prst="rect">
            <a:avLst/>
          </a:prstGeom>
          <a:noFill/>
        </p:spPr>
        <p:txBody>
          <a:bodyPr wrap="square" lIns="91440" tIns="45720" rIns="91440" bIns="45720" anchor="t">
            <a:spAutoFit/>
          </a:bodyPr>
          <a:lstStyle/>
          <a:p>
            <a:pPr algn="just"/>
            <a:r>
              <a:rPr lang="en-GB" sz="2000" noProof="0" dirty="0"/>
              <a:t>Researchers are continuously developing new recycling methods to improve efficiency and sustainability. We can cite two promising approaches, among many other:</a:t>
            </a:r>
          </a:p>
          <a:p>
            <a:pPr algn="just"/>
            <a:endParaRPr lang="en-GB" sz="2000" noProof="0" dirty="0"/>
          </a:p>
          <a:p>
            <a:pPr marL="514350" indent="-514350" algn="just">
              <a:buAutoNum type="romanLcParenBoth"/>
            </a:pPr>
            <a:r>
              <a:rPr lang="en-GB" sz="2000" noProof="0" dirty="0"/>
              <a:t>The direct recycling that involves shredding the battery to separate its components without altering the chemical structure of active materials. It is a cost-effective process that preserves the cathode material, allowing it to be reused with minimal treatment. By avoiding chemical breakdown, direct recycling reduces waste and energy consumption.</a:t>
            </a:r>
            <a:r>
              <a:rPr lang="en-GB" baseline="30000" noProof="0" dirty="0"/>
              <a:t>1</a:t>
            </a:r>
          </a:p>
          <a:p>
            <a:pPr marL="514350" indent="-514350" algn="just">
              <a:buAutoNum type="romanLcParenBoth"/>
            </a:pPr>
            <a:endParaRPr lang="en-GB" sz="2000" noProof="0" dirty="0"/>
          </a:p>
          <a:p>
            <a:pPr marL="514350" indent="-514350" algn="just">
              <a:buAutoNum type="romanLcParenBoth"/>
            </a:pPr>
            <a:r>
              <a:rPr lang="en-GB" sz="2000" noProof="0" dirty="0">
                <a:latin typeface="Arial" panose="020B0604020202020204"/>
                <a:cs typeface="Arial" panose="020B0604020202020204"/>
              </a:rPr>
              <a:t>Chinese researchers have recently  proposed a new hydrometallurgical method that </a:t>
            </a:r>
            <a:r>
              <a:rPr lang="en-GB" sz="2000" i="0" noProof="0" dirty="0">
                <a:solidFill>
                  <a:srgbClr val="000000"/>
                </a:solidFill>
                <a:effectLst/>
                <a:latin typeface="Arial" panose="020B0604020202020204"/>
                <a:cs typeface="Arial" panose="020B0604020202020204"/>
              </a:rPr>
              <a:t>addresses the overuse of strong acids and bases in conventional hydrometallurgical processes. This method exploits the glycine ligand complexation reaction that allows metals to be efficiently leached in a neutral environment</a:t>
            </a:r>
            <a:r>
              <a:rPr lang="en-GB" sz="2000" noProof="0" dirty="0">
                <a:latin typeface="Arial" panose="020B0604020202020204"/>
                <a:cs typeface="Arial" panose="020B0604020202020204"/>
              </a:rPr>
              <a:t>. </a:t>
            </a:r>
            <a:r>
              <a:rPr lang="en-GB" sz="2000" noProof="0" dirty="0"/>
              <a:t>It has the potential to </a:t>
            </a:r>
            <a:r>
              <a:rPr lang="en-GB" sz="2000" noProof="0" dirty="0">
                <a:latin typeface="Arial"/>
                <a:cs typeface="Arial"/>
              </a:rPr>
              <a:t>recover 99.99% of lithium</a:t>
            </a:r>
            <a:r>
              <a:rPr lang="en-GB" sz="2000" noProof="0" dirty="0">
                <a:latin typeface="Arial (corps)"/>
              </a:rPr>
              <a:t>.</a:t>
            </a:r>
            <a:r>
              <a:rPr lang="en-GB" baseline="30000" noProof="0" dirty="0">
                <a:latin typeface="Arial (corps)"/>
              </a:rPr>
              <a:t>2</a:t>
            </a:r>
            <a:endParaRPr lang="en-GB" sz="2000" baseline="30000" noProof="0" dirty="0">
              <a:latin typeface="Arial (corps)"/>
            </a:endParaRPr>
          </a:p>
        </p:txBody>
      </p:sp>
      <p:sp>
        <p:nvSpPr>
          <p:cNvPr id="14" name="ZoneTexte 13">
            <a:extLst>
              <a:ext uri="{FF2B5EF4-FFF2-40B4-BE49-F238E27FC236}">
                <a16:creationId xmlns:a16="http://schemas.microsoft.com/office/drawing/2014/main" id="{A935092B-0800-1583-7E28-50B19C29397E}"/>
              </a:ext>
            </a:extLst>
          </p:cNvPr>
          <p:cNvSpPr txBox="1"/>
          <p:nvPr/>
        </p:nvSpPr>
        <p:spPr>
          <a:xfrm>
            <a:off x="143813" y="7185411"/>
            <a:ext cx="8676095"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EV battery recycling: A comprehensive look at direct, pyro, hydro, and other processes. (</a:t>
            </a:r>
            <a:r>
              <a:rPr lang="en-GB" sz="1100" noProof="0" dirty="0">
                <a:solidFill>
                  <a:srgbClr val="05103E"/>
                </a:solidFill>
                <a:latin typeface="+mj-lt"/>
                <a:hlinkClick r:id="rId3"/>
              </a:rPr>
              <a:t>2024</a:t>
            </a:r>
            <a:r>
              <a:rPr lang="en-GB" sz="1100" b="0" noProof="0" dirty="0">
                <a:solidFill>
                  <a:srgbClr val="05103E"/>
                </a:solidFill>
                <a:effectLst/>
                <a:latin typeface="+mj-lt"/>
                <a:hlinkClick r:id="rId3"/>
              </a:rPr>
              <a:t>). Meticulous Research.</a:t>
            </a:r>
            <a:endParaRPr lang="en-GB" sz="1100" noProof="0" dirty="0">
              <a:latin typeface="+mj-lt"/>
            </a:endParaRPr>
          </a:p>
        </p:txBody>
      </p:sp>
    </p:spTree>
    <p:extLst>
      <p:ext uri="{BB962C8B-B14F-4D97-AF65-F5344CB8AC3E}">
        <p14:creationId xmlns:p14="http://schemas.microsoft.com/office/powerpoint/2010/main" val="205928188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86FD38-93C7-1F1A-5D2E-E99ECD28AB95}"/>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d.  Compressed air </a:t>
            </a:r>
            <a:r>
              <a:rPr lang="en-GB" sz="2400" b="1" noProof="0" dirty="0">
                <a:solidFill>
                  <a:srgbClr val="0D0D0D"/>
                </a:solidFill>
                <a:latin typeface="Arial" panose="020B0604020202020204" pitchFamily="34" charset="0"/>
                <a:cs typeface="Arial" panose="020B0604020202020204" pitchFamily="34" charset="0"/>
              </a:rPr>
              <a:t>vehicles (CAVs)</a:t>
            </a:r>
            <a:endParaRPr lang="en-GB" sz="2400" b="1"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1F8F79F-48A6-4D5E-CBCB-8E05EC8AD3A8}"/>
              </a:ext>
            </a:extLst>
          </p:cNvPr>
          <p:cNvSpPr txBox="1"/>
          <p:nvPr/>
        </p:nvSpPr>
        <p:spPr>
          <a:xfrm>
            <a:off x="575322" y="964458"/>
            <a:ext cx="9557016" cy="1631216"/>
          </a:xfrm>
          <a:prstGeom prst="rect">
            <a:avLst/>
          </a:prstGeom>
          <a:noFill/>
        </p:spPr>
        <p:txBody>
          <a:bodyPr wrap="square">
            <a:spAutoFit/>
          </a:bodyPr>
          <a:lstStyle/>
          <a:p>
            <a:pPr algn="just"/>
            <a:r>
              <a:rPr lang="en-GB" sz="2000" noProof="0" dirty="0"/>
              <a:t>A compressed air vehicle (CAV) is powered by motors that run on compressed air. The system works by storing air at high pressure in a tank and then releasing it in a controlled manner to drive the motor. This process is similar to how a steam engine operates, where the expansion of steam generates mechanical power. In a CAV, the expanding compressed air provides the force needed to move the vehicle.</a:t>
            </a:r>
            <a:endParaRPr lang="en-GB" sz="2000" noProof="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1A94C8AB-840F-9BAF-9170-CE6F3F2AF87B}"/>
              </a:ext>
            </a:extLst>
          </p:cNvPr>
          <p:cNvSpPr txBox="1"/>
          <p:nvPr/>
        </p:nvSpPr>
        <p:spPr>
          <a:xfrm>
            <a:off x="589584" y="2718058"/>
            <a:ext cx="5672993" cy="378565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are two main challenges with CAVs:</a:t>
            </a:r>
          </a:p>
          <a:p>
            <a:pPr algn="just"/>
            <a:endParaRPr lang="en-GB" sz="1000" noProof="0" dirty="0">
              <a:latin typeface="Arial" panose="020B0604020202020204" pitchFamily="34" charset="0"/>
              <a:cs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The low energy density of compressed air results in poor engine performance, with a maximum of about 100 Wh/kg (three times lower than that of lithium-ion batteries). As a result, their driving range is limited to just a few tens of kilometers.</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The process of compressing air generates heat, which leads to energy loss. This makes CAVs less energy efficient compared to electric vehicles.</a:t>
            </a:r>
          </a:p>
        </p:txBody>
      </p:sp>
      <p:grpSp>
        <p:nvGrpSpPr>
          <p:cNvPr id="3" name="Groupe 2">
            <a:extLst>
              <a:ext uri="{FF2B5EF4-FFF2-40B4-BE49-F238E27FC236}">
                <a16:creationId xmlns:a16="http://schemas.microsoft.com/office/drawing/2014/main" id="{8C338206-D603-E8F6-77EA-7413BA60E781}"/>
              </a:ext>
            </a:extLst>
          </p:cNvPr>
          <p:cNvGrpSpPr/>
          <p:nvPr/>
        </p:nvGrpSpPr>
        <p:grpSpPr>
          <a:xfrm>
            <a:off x="6926497" y="2868930"/>
            <a:ext cx="2901824" cy="3078656"/>
            <a:chOff x="6535157" y="2187574"/>
            <a:chExt cx="3226630" cy="3578056"/>
          </a:xfrm>
        </p:grpSpPr>
        <p:pic>
          <p:nvPicPr>
            <p:cNvPr id="10242" name="Picture 2" descr="AirPod : une voiture qui fonctionne à l'air pour 8000 euros ...">
              <a:extLst>
                <a:ext uri="{FF2B5EF4-FFF2-40B4-BE49-F238E27FC236}">
                  <a16:creationId xmlns:a16="http://schemas.microsoft.com/office/drawing/2014/main" id="{93BAA650-ADDE-413F-43E3-577BA4D7C5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0" r="14993"/>
            <a:stretch/>
          </p:blipFill>
          <p:spPr bwMode="auto">
            <a:xfrm>
              <a:off x="6535157" y="2192020"/>
              <a:ext cx="3226629" cy="357361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2D24568-EF2D-5742-1E33-8AB6941FCDC4}"/>
                </a:ext>
              </a:extLst>
            </p:cNvPr>
            <p:cNvSpPr/>
            <p:nvPr/>
          </p:nvSpPr>
          <p:spPr>
            <a:xfrm>
              <a:off x="6535159" y="2187574"/>
              <a:ext cx="3226628" cy="357360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Slide Number Placeholder 6">
            <a:extLst>
              <a:ext uri="{FF2B5EF4-FFF2-40B4-BE49-F238E27FC236}">
                <a16:creationId xmlns:a16="http://schemas.microsoft.com/office/drawing/2014/main" id="{DCB19FC6-FE59-2596-A1AF-66A65ABE3050}"/>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319</a:t>
            </a:fld>
            <a:endParaRPr lang="en-GB" spc="80" noProof="0" dirty="0"/>
          </a:p>
        </p:txBody>
      </p:sp>
      <p:sp>
        <p:nvSpPr>
          <p:cNvPr id="7" name="ZoneTexte 6">
            <a:extLst>
              <a:ext uri="{FF2B5EF4-FFF2-40B4-BE49-F238E27FC236}">
                <a16:creationId xmlns:a16="http://schemas.microsoft.com/office/drawing/2014/main" id="{22B08766-1970-21E1-7CE9-3A72BEB4B26F}"/>
              </a:ext>
            </a:extLst>
          </p:cNvPr>
          <p:cNvSpPr txBox="1"/>
          <p:nvPr/>
        </p:nvSpPr>
        <p:spPr>
          <a:xfrm>
            <a:off x="589583" y="6626094"/>
            <a:ext cx="9557016" cy="1015663"/>
          </a:xfrm>
          <a:prstGeom prst="rect">
            <a:avLst/>
          </a:prstGeom>
          <a:noFill/>
        </p:spPr>
        <p:txBody>
          <a:bodyPr wrap="square">
            <a:spAutoFit/>
          </a:bodyPr>
          <a:lstStyle/>
          <a:p>
            <a:pPr algn="just"/>
            <a:r>
              <a:rPr lang="en-GB" sz="2000" noProof="0" dirty="0"/>
              <a:t>Despite these challenges, CAVs offer some advantages over EVs, including lower manufacturing costs, the use of fewer harmful chemicals, and significantly faster refuelling times.</a:t>
            </a:r>
          </a:p>
        </p:txBody>
      </p:sp>
      <p:sp>
        <p:nvSpPr>
          <p:cNvPr id="9" name="ZoneTexte 8">
            <a:extLst>
              <a:ext uri="{FF2B5EF4-FFF2-40B4-BE49-F238E27FC236}">
                <a16:creationId xmlns:a16="http://schemas.microsoft.com/office/drawing/2014/main" id="{2CA263E9-10FA-FCED-307B-12FB16D5AAF2}"/>
              </a:ext>
            </a:extLst>
          </p:cNvPr>
          <p:cNvSpPr txBox="1"/>
          <p:nvPr/>
        </p:nvSpPr>
        <p:spPr>
          <a:xfrm>
            <a:off x="6926497" y="6009531"/>
            <a:ext cx="2901823" cy="523220"/>
          </a:xfrm>
          <a:prstGeom prst="rect">
            <a:avLst/>
          </a:prstGeom>
          <a:noFill/>
        </p:spPr>
        <p:txBody>
          <a:bodyPr wrap="square">
            <a:spAutoFit/>
          </a:bodyPr>
          <a:lstStyle/>
          <a:p>
            <a:pPr algn="ctr"/>
            <a:r>
              <a:rPr lang="en-GB" sz="1400" b="0" i="0" noProof="0" dirty="0">
                <a:effectLst/>
                <a:latin typeface="+mj-lt"/>
              </a:rPr>
              <a:t>AirPod, the compressed air-powered vehicle by MDI.</a:t>
            </a:r>
            <a:endParaRPr lang="en-GB" sz="1400" noProof="0"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E5C5E5C-6B0B-13FA-EA11-07D5827ABE70}"/>
              </a:ext>
            </a:extLst>
          </p:cNvPr>
          <p:cNvSpPr txBox="1"/>
          <p:nvPr/>
        </p:nvSpPr>
        <p:spPr>
          <a:xfrm>
            <a:off x="589583" y="1085758"/>
            <a:ext cx="9579681" cy="6632585"/>
          </a:xfrm>
          <a:prstGeom prst="rect">
            <a:avLst/>
          </a:prstGeom>
          <a:noFill/>
        </p:spPr>
        <p:txBody>
          <a:bodyPr wrap="square">
            <a:spAutoFit/>
          </a:bodyPr>
          <a:lstStyle/>
          <a:p>
            <a:pPr algn="just"/>
            <a:r>
              <a:rPr lang="en-GB" sz="2000" noProof="0" dirty="0"/>
              <a:t>In the next chapters of this course, we will gather information on energy usage in Belgium across various sectors to address the following question:</a:t>
            </a:r>
          </a:p>
          <a:p>
            <a:pPr algn="just"/>
            <a:endParaRPr lang="en-GB" sz="2000" b="1" noProof="0" dirty="0"/>
          </a:p>
          <a:p>
            <a:pPr algn="just"/>
            <a:endParaRPr lang="en-GB" sz="2000" b="1" noProof="0" dirty="0"/>
          </a:p>
          <a:p>
            <a:pPr algn="just"/>
            <a:endParaRPr lang="en-GB" sz="2000" b="1" noProof="0" dirty="0"/>
          </a:p>
          <a:p>
            <a:pPr algn="just"/>
            <a:endParaRPr lang="en-GB" sz="2000" b="1" noProof="0" dirty="0"/>
          </a:p>
          <a:p>
            <a:pPr algn="just"/>
            <a:endParaRPr lang="en-GB" sz="2000" b="1" noProof="0" dirty="0"/>
          </a:p>
          <a:p>
            <a:pPr algn="just"/>
            <a:endParaRPr lang="en-GB" sz="2000" noProof="0" dirty="0"/>
          </a:p>
          <a:p>
            <a:pPr algn="just"/>
            <a:r>
              <a:rPr lang="en-GB" sz="2000" noProof="0" dirty="0"/>
              <a:t>We will build an energy balance sheet with two sides:</a:t>
            </a:r>
          </a:p>
          <a:p>
            <a:pPr algn="just"/>
            <a:endParaRPr lang="en-GB" sz="500" noProof="0" dirty="0"/>
          </a:p>
          <a:p>
            <a:pPr marL="514350" indent="-514350" algn="just">
              <a:buAutoNum type="romanLcParenBoth"/>
            </a:pPr>
            <a:r>
              <a:rPr lang="en-GB" sz="2000" noProof="0" dirty="0"/>
              <a:t>one side detailing </a:t>
            </a:r>
            <a:r>
              <a:rPr lang="en-GB" sz="2000" b="1" noProof="0" dirty="0">
                <a:highlight>
                  <a:srgbClr val="F2DCDB"/>
                </a:highlight>
              </a:rPr>
              <a:t>the energy consumption</a:t>
            </a:r>
            <a:r>
              <a:rPr lang="en-GB" sz="2000" b="1" noProof="0" dirty="0"/>
              <a:t> </a:t>
            </a:r>
            <a:r>
              <a:rPr lang="en-GB" sz="2000" noProof="0" dirty="0"/>
              <a:t>(both fossil and renewable) by the population;</a:t>
            </a:r>
          </a:p>
          <a:p>
            <a:pPr marL="514350" indent="-514350" algn="just">
              <a:buAutoNum type="romanLcParenBoth"/>
            </a:pPr>
            <a:endParaRPr lang="en-GB" sz="500" dirty="0"/>
          </a:p>
          <a:p>
            <a:pPr marL="514350" indent="-514350" algn="just">
              <a:buAutoNum type="romanLcParenBoth"/>
            </a:pPr>
            <a:r>
              <a:rPr lang="en-GB" sz="2000" noProof="0" dirty="0"/>
              <a:t>the other side showing </a:t>
            </a:r>
            <a:r>
              <a:rPr lang="en-GB" sz="2000" b="1" noProof="0" dirty="0">
                <a:highlight>
                  <a:srgbClr val="EBF1DE"/>
                </a:highlight>
              </a:rPr>
              <a:t>the potential internal renewable energy production</a:t>
            </a:r>
            <a:r>
              <a:rPr lang="en-GB" sz="2000" noProof="0" dirty="0"/>
              <a:t>, based on assumptions of efficient exploitation of available surfaces in Belgium.</a:t>
            </a:r>
          </a:p>
          <a:p>
            <a:pPr marL="342900" indent="-342900" algn="just">
              <a:buFont typeface="Arial" panose="020B0604020202020204" pitchFamily="34" charset="0"/>
              <a:buChar char="•"/>
            </a:pPr>
            <a:endParaRPr lang="en-GB" sz="2000" noProof="0" dirty="0"/>
          </a:p>
          <a:p>
            <a:pPr algn="just"/>
            <a:r>
              <a:rPr lang="en-GB" sz="2000" noProof="0" dirty="0"/>
              <a:t>This balance excludes renewable energy exports and focuses on what could be produced domestically under optimal conditions.</a:t>
            </a:r>
          </a:p>
          <a:p>
            <a:pPr algn="just"/>
            <a:endParaRPr lang="en-GB" sz="2000" noProof="0" dirty="0"/>
          </a:p>
          <a:p>
            <a:pPr algn="just"/>
            <a:r>
              <a:rPr lang="en-GB" sz="2000" noProof="0" dirty="0"/>
              <a:t>For each energy sector analysed, we will calculate the average consumption or production </a:t>
            </a:r>
            <a:r>
              <a:rPr lang="en-GB" sz="2000" b="1" noProof="0" dirty="0"/>
              <a:t>in</a:t>
            </a:r>
            <a:r>
              <a:rPr lang="en-GB" sz="2000" noProof="0" dirty="0"/>
              <a:t> </a:t>
            </a:r>
            <a:r>
              <a:rPr lang="en-GB" sz="2000" b="1" noProof="0" dirty="0"/>
              <a:t>kilowatt-hours per person per day (kWh/pers/d)</a:t>
            </a:r>
            <a:r>
              <a:rPr lang="en-GB" sz="2000" noProof="0" dirty="0"/>
              <a:t>. This unit will allow for clear and effective comparisons across the different sectors.</a:t>
            </a:r>
          </a:p>
        </p:txBody>
      </p:sp>
      <p:sp>
        <p:nvSpPr>
          <p:cNvPr id="6" name="TextBox 3">
            <a:extLst>
              <a:ext uri="{FF2B5EF4-FFF2-40B4-BE49-F238E27FC236}">
                <a16:creationId xmlns:a16="http://schemas.microsoft.com/office/drawing/2014/main" id="{CED04636-42DC-E56F-C08D-4027BFC40D5E}"/>
              </a:ext>
            </a:extLst>
          </p:cNvPr>
          <p:cNvSpPr txBox="1"/>
          <p:nvPr/>
        </p:nvSpPr>
        <p:spPr>
          <a:xfrm>
            <a:off x="589583" y="349890"/>
            <a:ext cx="10003389" cy="461665"/>
          </a:xfrm>
          <a:prstGeom prst="rect">
            <a:avLst/>
          </a:prstGeom>
          <a:noFill/>
        </p:spPr>
        <p:txBody>
          <a:bodyPr wrap="square">
            <a:spAutoFit/>
          </a:bodyPr>
          <a:lstStyle/>
          <a:p>
            <a:r>
              <a:rPr lang="en-GB" sz="2400" b="1" noProof="0" dirty="0"/>
              <a:t>Is a fossil-free future possible for Belgium? (1/3)</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0E8B75-3FB6-B640-512A-CEA947FDC02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a:t>
            </a:fld>
            <a:endParaRPr lang="en-GB" spc="80" noProof="0" dirty="0"/>
          </a:p>
        </p:txBody>
      </p:sp>
      <p:grpSp>
        <p:nvGrpSpPr>
          <p:cNvPr id="2" name="Groupe 1">
            <a:extLst>
              <a:ext uri="{FF2B5EF4-FFF2-40B4-BE49-F238E27FC236}">
                <a16:creationId xmlns:a16="http://schemas.microsoft.com/office/drawing/2014/main" id="{9330C00E-8422-C15C-DC25-81DCE524CC4C}"/>
              </a:ext>
            </a:extLst>
          </p:cNvPr>
          <p:cNvGrpSpPr/>
          <p:nvPr/>
        </p:nvGrpSpPr>
        <p:grpSpPr>
          <a:xfrm>
            <a:off x="1011660" y="2079555"/>
            <a:ext cx="8698599" cy="1156024"/>
            <a:chOff x="1011660" y="2139843"/>
            <a:chExt cx="8698599" cy="1156024"/>
          </a:xfrm>
        </p:grpSpPr>
        <p:sp>
          <p:nvSpPr>
            <p:cNvPr id="8" name="Rectangle 7">
              <a:extLst>
                <a:ext uri="{FF2B5EF4-FFF2-40B4-BE49-F238E27FC236}">
                  <a16:creationId xmlns:a16="http://schemas.microsoft.com/office/drawing/2014/main" id="{178C0C10-0C01-4E82-E188-DC03159892DC}"/>
                </a:ext>
              </a:extLst>
            </p:cNvPr>
            <p:cNvSpPr/>
            <p:nvPr/>
          </p:nvSpPr>
          <p:spPr>
            <a:xfrm>
              <a:off x="1011660" y="2139843"/>
              <a:ext cx="8698599" cy="1156024"/>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07CA4359-7E9A-8E04-8DB7-BD8D95FC6A69}"/>
                </a:ext>
              </a:extLst>
            </p:cNvPr>
            <p:cNvSpPr txBox="1"/>
            <p:nvPr/>
          </p:nvSpPr>
          <p:spPr>
            <a:xfrm>
              <a:off x="1441475" y="2363912"/>
              <a:ext cx="7810450" cy="707886"/>
            </a:xfrm>
            <a:prstGeom prst="rect">
              <a:avLst/>
            </a:prstGeom>
            <a:noFill/>
          </p:spPr>
          <p:txBody>
            <a:bodyPr wrap="square">
              <a:spAutoFit/>
            </a:bodyPr>
            <a:lstStyle/>
            <a:p>
              <a:pPr algn="ctr"/>
              <a:r>
                <a:rPr lang="en-GB" sz="2000" noProof="0" dirty="0"/>
                <a:t>Is it possible for Belgium to live </a:t>
              </a:r>
              <a:r>
                <a:rPr lang="en-GB" sz="2000" b="1" noProof="0" dirty="0"/>
                <a:t>without relying on fossil fuels </a:t>
              </a:r>
              <a:r>
                <a:rPr lang="en-GB" sz="2000" noProof="0" dirty="0"/>
                <a:t>and by depending only on its </a:t>
              </a:r>
              <a:r>
                <a:rPr lang="en-GB" sz="2000" b="1" noProof="0" dirty="0"/>
                <a:t>internal</a:t>
              </a:r>
              <a:r>
                <a:rPr lang="en-GB" sz="2000" noProof="0" dirty="0"/>
                <a:t> </a:t>
              </a:r>
              <a:r>
                <a:rPr lang="en-GB" sz="2000" b="1" noProof="0" dirty="0"/>
                <a:t>renewable energy production</a:t>
              </a:r>
              <a:r>
                <a:rPr lang="en-GB" sz="2000" noProof="0" dirty="0"/>
                <a:t>?</a:t>
              </a:r>
            </a:p>
          </p:txBody>
        </p:sp>
      </p:grpSp>
    </p:spTree>
    <p:extLst>
      <p:ext uri="{BB962C8B-B14F-4D97-AF65-F5344CB8AC3E}">
        <p14:creationId xmlns:p14="http://schemas.microsoft.com/office/powerpoint/2010/main" val="196394211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248CBA1-8B93-F30F-44AE-C405764EF685}"/>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e.  Hydrogen vehicles</a:t>
            </a:r>
            <a:endParaRPr lang="en-GB" sz="2400" b="1" noProof="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0141081-81B8-90CD-C916-CD872AAAD1C7}"/>
              </a:ext>
            </a:extLst>
          </p:cNvPr>
          <p:cNvSpPr txBox="1"/>
          <p:nvPr/>
        </p:nvSpPr>
        <p:spPr>
          <a:xfrm>
            <a:off x="589586" y="1044575"/>
            <a:ext cx="9542754" cy="2400657"/>
          </a:xfrm>
          <a:prstGeom prst="rect">
            <a:avLst/>
          </a:prstGeom>
          <a:noFill/>
        </p:spPr>
        <p:txBody>
          <a:bodyPr wrap="square">
            <a:spAutoFit/>
          </a:bodyPr>
          <a:lstStyle/>
          <a:p>
            <a:pPr algn="just"/>
            <a:r>
              <a:rPr lang="en-GB" sz="2000" noProof="0" dirty="0"/>
              <a:t>A hydrogen vehicle uses a fuel cell stack that converts compressed hydrogen gas stored onboard into electricity through a chemical reaction with oxygen from the air. The only emission from the process is water vapor.</a:t>
            </a:r>
          </a:p>
          <a:p>
            <a:pPr algn="just"/>
            <a:endParaRPr lang="en-GB" sz="1000" noProof="0" dirty="0"/>
          </a:p>
          <a:p>
            <a:pPr algn="just"/>
            <a:r>
              <a:rPr lang="en-GB" sz="2000" noProof="0" dirty="0"/>
              <a:t>The conversion efficiency of hydrogen into electricity in these engines can exceed 60%, which is notably high compared to conventional internal combustion engines. Note that although the energy density of hydrogen is 40 kWh/kg, it is only 4.8 kWh/l (at 700 bars) due to its low volumetric density.</a:t>
            </a:r>
          </a:p>
        </p:txBody>
      </p:sp>
      <p:pic>
        <p:nvPicPr>
          <p:cNvPr id="13318" name="Picture 6" descr="How Fuel Cell Cars Work Hydrogen Fuel, Hydrogen Fuel Cell,, 51% OFF">
            <a:extLst>
              <a:ext uri="{FF2B5EF4-FFF2-40B4-BE49-F238E27FC236}">
                <a16:creationId xmlns:a16="http://schemas.microsoft.com/office/drawing/2014/main" id="{83B4E5FE-A17C-E7C3-D2F5-1CEC91D2B0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67" r="3774" b="7389"/>
          <a:stretch/>
        </p:blipFill>
        <p:spPr bwMode="auto">
          <a:xfrm>
            <a:off x="2705718" y="4003642"/>
            <a:ext cx="5281960" cy="312655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C60871E-AA8F-6A8B-9687-223C7B3BE57D}"/>
              </a:ext>
            </a:extLst>
          </p:cNvPr>
          <p:cNvSpPr txBox="1"/>
          <p:nvPr/>
        </p:nvSpPr>
        <p:spPr>
          <a:xfrm>
            <a:off x="2625501" y="7349346"/>
            <a:ext cx="5442393" cy="307777"/>
          </a:xfrm>
          <a:prstGeom prst="rect">
            <a:avLst/>
          </a:prstGeom>
          <a:noFill/>
        </p:spPr>
        <p:txBody>
          <a:bodyPr wrap="square" rtlCol="0">
            <a:spAutoFit/>
          </a:bodyPr>
          <a:lstStyle/>
          <a:p>
            <a:pPr algn="ctr"/>
            <a:r>
              <a:rPr lang="en-GB" sz="1400" i="1" noProof="0" dirty="0"/>
              <a:t>Automotive fuel call system design.</a:t>
            </a:r>
          </a:p>
        </p:txBody>
      </p:sp>
      <p:sp>
        <p:nvSpPr>
          <p:cNvPr id="7" name="Rectangle 6">
            <a:extLst>
              <a:ext uri="{FF2B5EF4-FFF2-40B4-BE49-F238E27FC236}">
                <a16:creationId xmlns:a16="http://schemas.microsoft.com/office/drawing/2014/main" id="{04B07FA0-644D-9699-42A8-71752F45EB51}"/>
              </a:ext>
            </a:extLst>
          </p:cNvPr>
          <p:cNvSpPr/>
          <p:nvPr/>
        </p:nvSpPr>
        <p:spPr>
          <a:xfrm>
            <a:off x="2625501" y="3852420"/>
            <a:ext cx="5442394" cy="34290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FEDA8E1A-9FAA-6781-BC39-CD76CC93F3E0}"/>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320</a:t>
            </a:fld>
            <a:endParaRPr lang="en-GB" spc="80" noProof="0"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B4CDB61-88B1-DA54-E84D-921CCB8AE0B1}"/>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e.  Energy efficiency of hydrogen vehicles</a:t>
            </a:r>
            <a:endParaRPr lang="en-GB" sz="2400" b="1"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C388E8B7-8E3C-FF82-C1AD-B1551245FA6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321</a:t>
            </a:fld>
            <a:endParaRPr lang="en-GB" spc="80" noProof="0" dirty="0"/>
          </a:p>
        </p:txBody>
      </p:sp>
      <p:grpSp>
        <p:nvGrpSpPr>
          <p:cNvPr id="11" name="Groupe 10">
            <a:extLst>
              <a:ext uri="{FF2B5EF4-FFF2-40B4-BE49-F238E27FC236}">
                <a16:creationId xmlns:a16="http://schemas.microsoft.com/office/drawing/2014/main" id="{B88F29C2-6E56-0D3E-A8E4-03FF4C614D38}"/>
              </a:ext>
            </a:extLst>
          </p:cNvPr>
          <p:cNvGrpSpPr/>
          <p:nvPr/>
        </p:nvGrpSpPr>
        <p:grpSpPr>
          <a:xfrm>
            <a:off x="6409677" y="3055620"/>
            <a:ext cx="3614127" cy="2712720"/>
            <a:chOff x="3539636" y="5113655"/>
            <a:chExt cx="3614127" cy="2712720"/>
          </a:xfrm>
        </p:grpSpPr>
        <p:pic>
          <p:nvPicPr>
            <p:cNvPr id="13" name="Image 12">
              <a:extLst>
                <a:ext uri="{FF2B5EF4-FFF2-40B4-BE49-F238E27FC236}">
                  <a16:creationId xmlns:a16="http://schemas.microsoft.com/office/drawing/2014/main" id="{A126DE29-52D0-59D1-71E3-8FD0D07C823F}"/>
                </a:ext>
              </a:extLst>
            </p:cNvPr>
            <p:cNvPicPr>
              <a:picLocks noChangeAspect="1"/>
            </p:cNvPicPr>
            <p:nvPr/>
          </p:nvPicPr>
          <p:blipFill>
            <a:blip r:embed="rId2"/>
            <a:stretch>
              <a:fillRect/>
            </a:stretch>
          </p:blipFill>
          <p:spPr>
            <a:xfrm>
              <a:off x="3539636" y="5113655"/>
              <a:ext cx="3614127" cy="2712720"/>
            </a:xfrm>
            <a:prstGeom prst="rect">
              <a:avLst/>
            </a:prstGeom>
          </p:spPr>
        </p:pic>
        <p:sp>
          <p:nvSpPr>
            <p:cNvPr id="4" name="ZoneTexte 3">
              <a:extLst>
                <a:ext uri="{FF2B5EF4-FFF2-40B4-BE49-F238E27FC236}">
                  <a16:creationId xmlns:a16="http://schemas.microsoft.com/office/drawing/2014/main" id="{0D3F7D05-C0C9-12CB-C073-4A5AE50BA94C}"/>
                </a:ext>
              </a:extLst>
            </p:cNvPr>
            <p:cNvSpPr txBox="1"/>
            <p:nvPr/>
          </p:nvSpPr>
          <p:spPr>
            <a:xfrm>
              <a:off x="5732700" y="5357390"/>
              <a:ext cx="1201479" cy="307777"/>
            </a:xfrm>
            <a:prstGeom prst="rect">
              <a:avLst/>
            </a:prstGeom>
            <a:noFill/>
          </p:spPr>
          <p:txBody>
            <a:bodyPr wrap="square" rtlCol="0">
              <a:spAutoFit/>
            </a:bodyPr>
            <a:lstStyle/>
            <a:p>
              <a:pPr algn="r"/>
              <a:r>
                <a:rPr lang="en-GB" sz="1400" b="1" noProof="0" dirty="0">
                  <a:highlight>
                    <a:srgbClr val="FFFFFF"/>
                  </a:highlight>
                </a:rPr>
                <a:t>1,000 Wh</a:t>
              </a:r>
            </a:p>
          </p:txBody>
        </p:sp>
        <p:sp>
          <p:nvSpPr>
            <p:cNvPr id="6" name="ZoneTexte 5">
              <a:extLst>
                <a:ext uri="{FF2B5EF4-FFF2-40B4-BE49-F238E27FC236}">
                  <a16:creationId xmlns:a16="http://schemas.microsoft.com/office/drawing/2014/main" id="{28852DC1-8139-D50B-12EA-F412290CC965}"/>
                </a:ext>
              </a:extLst>
            </p:cNvPr>
            <p:cNvSpPr txBox="1"/>
            <p:nvPr/>
          </p:nvSpPr>
          <p:spPr>
            <a:xfrm>
              <a:off x="4929942" y="5835857"/>
              <a:ext cx="1201479" cy="307777"/>
            </a:xfrm>
            <a:prstGeom prst="rect">
              <a:avLst/>
            </a:prstGeom>
            <a:noFill/>
          </p:spPr>
          <p:txBody>
            <a:bodyPr wrap="square" rtlCol="0">
              <a:spAutoFit/>
            </a:bodyPr>
            <a:lstStyle/>
            <a:p>
              <a:pPr algn="r"/>
              <a:r>
                <a:rPr lang="en-GB" sz="1400" b="1" noProof="0" dirty="0">
                  <a:highlight>
                    <a:srgbClr val="FFFFFF"/>
                  </a:highlight>
                </a:rPr>
                <a:t>750 Wh</a:t>
              </a:r>
            </a:p>
          </p:txBody>
        </p:sp>
        <p:sp>
          <p:nvSpPr>
            <p:cNvPr id="7" name="ZoneTexte 6">
              <a:extLst>
                <a:ext uri="{FF2B5EF4-FFF2-40B4-BE49-F238E27FC236}">
                  <a16:creationId xmlns:a16="http://schemas.microsoft.com/office/drawing/2014/main" id="{056EA6CB-29A0-DFC9-000F-917711FC0A1E}"/>
                </a:ext>
              </a:extLst>
            </p:cNvPr>
            <p:cNvSpPr txBox="1"/>
            <p:nvPr/>
          </p:nvSpPr>
          <p:spPr>
            <a:xfrm>
              <a:off x="5858520" y="6319744"/>
              <a:ext cx="1201479" cy="307777"/>
            </a:xfrm>
            <a:prstGeom prst="rect">
              <a:avLst/>
            </a:prstGeom>
            <a:noFill/>
          </p:spPr>
          <p:txBody>
            <a:bodyPr wrap="square" rtlCol="0">
              <a:spAutoFit/>
            </a:bodyPr>
            <a:lstStyle/>
            <a:p>
              <a:r>
                <a:rPr lang="en-GB" sz="1400" b="1" noProof="0" dirty="0">
                  <a:highlight>
                    <a:srgbClr val="FFFFFF"/>
                  </a:highlight>
                </a:rPr>
                <a:t>675 Wh</a:t>
              </a:r>
            </a:p>
          </p:txBody>
        </p:sp>
        <p:sp>
          <p:nvSpPr>
            <p:cNvPr id="8" name="ZoneTexte 7">
              <a:extLst>
                <a:ext uri="{FF2B5EF4-FFF2-40B4-BE49-F238E27FC236}">
                  <a16:creationId xmlns:a16="http://schemas.microsoft.com/office/drawing/2014/main" id="{69801AF7-8E3A-C93E-B0DD-CC58597196AF}"/>
                </a:ext>
              </a:extLst>
            </p:cNvPr>
            <p:cNvSpPr txBox="1"/>
            <p:nvPr/>
          </p:nvSpPr>
          <p:spPr>
            <a:xfrm>
              <a:off x="5032725" y="6798211"/>
              <a:ext cx="1201479" cy="307777"/>
            </a:xfrm>
            <a:prstGeom prst="rect">
              <a:avLst/>
            </a:prstGeom>
            <a:noFill/>
          </p:spPr>
          <p:txBody>
            <a:bodyPr wrap="square" rtlCol="0">
              <a:spAutoFit/>
            </a:bodyPr>
            <a:lstStyle/>
            <a:p>
              <a:r>
                <a:rPr lang="en-GB" sz="1400" b="1" noProof="0" dirty="0">
                  <a:highlight>
                    <a:srgbClr val="FFFFFF"/>
                  </a:highlight>
                </a:rPr>
                <a:t>400 Wh</a:t>
              </a:r>
            </a:p>
          </p:txBody>
        </p:sp>
        <p:sp>
          <p:nvSpPr>
            <p:cNvPr id="9" name="ZoneTexte 8">
              <a:extLst>
                <a:ext uri="{FF2B5EF4-FFF2-40B4-BE49-F238E27FC236}">
                  <a16:creationId xmlns:a16="http://schemas.microsoft.com/office/drawing/2014/main" id="{A34F6164-5FAB-F2D9-658E-F951E23D4600}"/>
                </a:ext>
              </a:extLst>
            </p:cNvPr>
            <p:cNvSpPr txBox="1"/>
            <p:nvPr/>
          </p:nvSpPr>
          <p:spPr>
            <a:xfrm>
              <a:off x="4968926" y="7280686"/>
              <a:ext cx="1201479" cy="307777"/>
            </a:xfrm>
            <a:prstGeom prst="rect">
              <a:avLst/>
            </a:prstGeom>
            <a:noFill/>
          </p:spPr>
          <p:txBody>
            <a:bodyPr wrap="square" rtlCol="0">
              <a:spAutoFit/>
            </a:bodyPr>
            <a:lstStyle/>
            <a:p>
              <a:r>
                <a:rPr lang="en-GB" sz="1400" b="1" noProof="0" dirty="0">
                  <a:highlight>
                    <a:srgbClr val="FFFFFF"/>
                  </a:highlight>
                </a:rPr>
                <a:t>385 Wh</a:t>
              </a:r>
            </a:p>
          </p:txBody>
        </p:sp>
      </p:grpSp>
      <p:sp>
        <p:nvSpPr>
          <p:cNvPr id="10" name="ZoneTexte 9">
            <a:extLst>
              <a:ext uri="{FF2B5EF4-FFF2-40B4-BE49-F238E27FC236}">
                <a16:creationId xmlns:a16="http://schemas.microsoft.com/office/drawing/2014/main" id="{1F37F7FD-5966-665C-996A-81135BFB2A99}"/>
              </a:ext>
            </a:extLst>
          </p:cNvPr>
          <p:cNvSpPr txBox="1"/>
          <p:nvPr/>
        </p:nvSpPr>
        <p:spPr>
          <a:xfrm>
            <a:off x="589585" y="1293921"/>
            <a:ext cx="9542754" cy="1015663"/>
          </a:xfrm>
          <a:prstGeom prst="rect">
            <a:avLst/>
          </a:prstGeom>
          <a:noFill/>
        </p:spPr>
        <p:txBody>
          <a:bodyPr wrap="square">
            <a:spAutoFit/>
          </a:bodyPr>
          <a:lstStyle/>
          <a:p>
            <a:pPr algn="just"/>
            <a:r>
              <a:rPr lang="en-GB" sz="2000" noProof="0" dirty="0"/>
              <a:t>The energy stored in the hydrogen, which is used in the fuel cell to generate electricity, comes from the electrical energy initially used during the electrolysis process to produce this hydrogen.</a:t>
            </a:r>
          </a:p>
        </p:txBody>
      </p:sp>
      <p:sp>
        <p:nvSpPr>
          <p:cNvPr id="14" name="ZoneTexte 13">
            <a:extLst>
              <a:ext uri="{FF2B5EF4-FFF2-40B4-BE49-F238E27FC236}">
                <a16:creationId xmlns:a16="http://schemas.microsoft.com/office/drawing/2014/main" id="{DF6DE3D3-C0A5-3B00-FFB9-16172DEB43DE}"/>
              </a:ext>
            </a:extLst>
          </p:cNvPr>
          <p:cNvSpPr txBox="1"/>
          <p:nvPr/>
        </p:nvSpPr>
        <p:spPr>
          <a:xfrm>
            <a:off x="589585" y="2528073"/>
            <a:ext cx="5386137" cy="4093428"/>
          </a:xfrm>
          <a:prstGeom prst="rect">
            <a:avLst/>
          </a:prstGeom>
          <a:noFill/>
        </p:spPr>
        <p:txBody>
          <a:bodyPr wrap="square">
            <a:spAutoFit/>
          </a:bodyPr>
          <a:lstStyle/>
          <a:p>
            <a:pPr algn="just"/>
            <a:r>
              <a:rPr lang="en-GB" sz="2000" noProof="0" dirty="0"/>
              <a:t>Let us consider 1 kWh (1000 Wh) of electricity produced by a renewable source such as a wind turbine. To power a hydrogen vehicle, this energy must first be converted into hydrogen by passing it through water using the electrolysis process (75% efficient). The hydrogen produced then needs to be compressed, chilled, and transported to the hydrogen station (90% efficient). Once inside the vehicle, the hydrogen is converted into electricity through the fuel cell (60% efficient). Finally, the motor transforms electricity into mechanical energy (95% efficient).</a:t>
            </a:r>
          </a:p>
        </p:txBody>
      </p:sp>
      <p:sp>
        <p:nvSpPr>
          <p:cNvPr id="16" name="ZoneTexte 15">
            <a:extLst>
              <a:ext uri="{FF2B5EF4-FFF2-40B4-BE49-F238E27FC236}">
                <a16:creationId xmlns:a16="http://schemas.microsoft.com/office/drawing/2014/main" id="{3CAAE5D5-C7CD-309A-F3EA-D0BBF0379856}"/>
              </a:ext>
            </a:extLst>
          </p:cNvPr>
          <p:cNvSpPr txBox="1"/>
          <p:nvPr/>
        </p:nvSpPr>
        <p:spPr>
          <a:xfrm>
            <a:off x="589585" y="6842086"/>
            <a:ext cx="9542754" cy="400110"/>
          </a:xfrm>
          <a:prstGeom prst="rect">
            <a:avLst/>
          </a:prstGeom>
          <a:noFill/>
        </p:spPr>
        <p:txBody>
          <a:bodyPr wrap="square">
            <a:spAutoFit/>
          </a:bodyPr>
          <a:lstStyle/>
          <a:p>
            <a:pPr algn="just"/>
            <a:r>
              <a:rPr lang="en-GB" sz="2000" noProof="0" dirty="0"/>
              <a:t>Taken together, only 38.5% of the original electricity (385 Wh out of 1 kWh) is used.</a:t>
            </a:r>
          </a:p>
        </p:txBody>
      </p:sp>
      <p:sp>
        <p:nvSpPr>
          <p:cNvPr id="2" name="Rectangle 1">
            <a:extLst>
              <a:ext uri="{FF2B5EF4-FFF2-40B4-BE49-F238E27FC236}">
                <a16:creationId xmlns:a16="http://schemas.microsoft.com/office/drawing/2014/main" id="{C2406EE5-90DE-AD89-8D07-656676D587A8}"/>
              </a:ext>
            </a:extLst>
          </p:cNvPr>
          <p:cNvSpPr/>
          <p:nvPr/>
        </p:nvSpPr>
        <p:spPr>
          <a:xfrm>
            <a:off x="6409677" y="2937510"/>
            <a:ext cx="3614128" cy="2948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66079583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EC4865A-C342-E754-5CC8-B9AB91864D52}"/>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2:</a:t>
            </a:r>
            <a:endParaRPr lang="en-GB" sz="2400" b="1" u="sng"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6DAE72FC-F1A1-5A47-2AAA-0C713C4D3151}"/>
              </a:ext>
            </a:extLst>
          </p:cNvPr>
          <p:cNvSpPr txBox="1"/>
          <p:nvPr/>
        </p:nvSpPr>
        <p:spPr>
          <a:xfrm>
            <a:off x="589584" y="1273175"/>
            <a:ext cx="9542755" cy="1631216"/>
          </a:xfrm>
          <a:prstGeom prst="rect">
            <a:avLst/>
          </a:prstGeom>
          <a:noFill/>
        </p:spPr>
        <p:txBody>
          <a:bodyPr wrap="square">
            <a:spAutoFit/>
          </a:bodyPr>
          <a:lstStyle/>
          <a:p>
            <a:pPr algn="just"/>
            <a:r>
              <a:rPr lang="en-GB" sz="2000" noProof="0" dirty="0"/>
              <a:t>The Hyundai NEXO SUV has an estimated range of 750 km, according to the manufacturer. The tank capacity is 6.33 kg, and the consumption is stated as              0.84 kg/100km.</a:t>
            </a:r>
          </a:p>
          <a:p>
            <a:pPr algn="just"/>
            <a:endParaRPr lang="en-GB" sz="2000" noProof="0" dirty="0"/>
          </a:p>
          <a:p>
            <a:pPr algn="just"/>
            <a:r>
              <a:rPr lang="en-GB" sz="2000" b="1" noProof="0" dirty="0"/>
              <a:t>1. </a:t>
            </a:r>
            <a:r>
              <a:rPr lang="en-GB" sz="2000" noProof="0" dirty="0"/>
              <a:t>What is the final energy consumption in kWh/100km for this hydrogen car?</a:t>
            </a:r>
          </a:p>
        </p:txBody>
      </p:sp>
      <p:sp>
        <p:nvSpPr>
          <p:cNvPr id="2" name="ZoneTexte 1">
            <a:extLst>
              <a:ext uri="{FF2B5EF4-FFF2-40B4-BE49-F238E27FC236}">
                <a16:creationId xmlns:a16="http://schemas.microsoft.com/office/drawing/2014/main" id="{AFA9E09D-D2E3-01D4-7305-7DCA0219C5FD}"/>
              </a:ext>
            </a:extLst>
          </p:cNvPr>
          <p:cNvSpPr txBox="1"/>
          <p:nvPr/>
        </p:nvSpPr>
        <p:spPr>
          <a:xfrm>
            <a:off x="6769543" y="6921155"/>
            <a:ext cx="2856144"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Hyundai NEXO.</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B2001143-7480-78A6-1C31-D7A92424316C}"/>
              </a:ext>
            </a:extLst>
          </p:cNvPr>
          <p:cNvGrpSpPr/>
          <p:nvPr/>
        </p:nvGrpSpPr>
        <p:grpSpPr>
          <a:xfrm>
            <a:off x="6769543" y="3293871"/>
            <a:ext cx="2856145" cy="3567322"/>
            <a:chOff x="4648184" y="2323938"/>
            <a:chExt cx="3600413" cy="4496913"/>
          </a:xfrm>
        </p:grpSpPr>
        <p:pic>
          <p:nvPicPr>
            <p:cNvPr id="9" name="Picture 2" descr="gallery slide 1">
              <a:extLst>
                <a:ext uri="{FF2B5EF4-FFF2-40B4-BE49-F238E27FC236}">
                  <a16:creationId xmlns:a16="http://schemas.microsoft.com/office/drawing/2014/main" id="{13A08033-B7D7-7D51-32FA-E880968557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53"/>
            <a:stretch/>
          </p:blipFill>
          <p:spPr bwMode="auto">
            <a:xfrm>
              <a:off x="4648184" y="2323938"/>
              <a:ext cx="3600413" cy="22367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allery slide 3">
              <a:extLst>
                <a:ext uri="{FF2B5EF4-FFF2-40B4-BE49-F238E27FC236}">
                  <a16:creationId xmlns:a16="http://schemas.microsoft.com/office/drawing/2014/main" id="{CE5EE81E-DF43-E233-7512-C848960C8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74"/>
            <a:stretch/>
          </p:blipFill>
          <p:spPr bwMode="auto">
            <a:xfrm>
              <a:off x="4648184" y="4584119"/>
              <a:ext cx="3600412" cy="223673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lide Number Placeholder 6">
            <a:extLst>
              <a:ext uri="{FF2B5EF4-FFF2-40B4-BE49-F238E27FC236}">
                <a16:creationId xmlns:a16="http://schemas.microsoft.com/office/drawing/2014/main" id="{CD6CA171-D35B-E6BC-EE46-4E6FF6BD934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322</a:t>
            </a:fld>
            <a:endParaRPr lang="en-GB" spc="80" noProof="0" dirty="0"/>
          </a:p>
        </p:txBody>
      </p:sp>
      <p:sp>
        <p:nvSpPr>
          <p:cNvPr id="12" name="ZoneTexte 11">
            <a:extLst>
              <a:ext uri="{FF2B5EF4-FFF2-40B4-BE49-F238E27FC236}">
                <a16:creationId xmlns:a16="http://schemas.microsoft.com/office/drawing/2014/main" id="{2A78D639-A70A-0024-6381-004953A6EF7D}"/>
              </a:ext>
            </a:extLst>
          </p:cNvPr>
          <p:cNvSpPr txBox="1"/>
          <p:nvPr/>
        </p:nvSpPr>
        <p:spPr>
          <a:xfrm>
            <a:off x="589583" y="4266806"/>
            <a:ext cx="5349240" cy="2939266"/>
          </a:xfrm>
          <a:prstGeom prst="rect">
            <a:avLst/>
          </a:prstGeom>
          <a:noFill/>
        </p:spPr>
        <p:txBody>
          <a:bodyPr wrap="square">
            <a:spAutoFit/>
          </a:bodyPr>
          <a:lstStyle/>
          <a:p>
            <a:pPr algn="just"/>
            <a:r>
              <a:rPr lang="en-GB" sz="2000" u="sng" noProof="0" dirty="0"/>
              <a:t>Data:</a:t>
            </a:r>
          </a:p>
          <a:p>
            <a:pPr algn="just"/>
            <a:endParaRPr lang="en-GB" sz="1000" u="sng" noProof="0" dirty="0"/>
          </a:p>
          <a:p>
            <a:pPr marL="514350" indent="-514350" algn="just">
              <a:buAutoNum type="romanLcParenBoth"/>
            </a:pPr>
            <a:r>
              <a:rPr lang="en-GB" sz="2000" noProof="0" dirty="0"/>
              <a:t>The energy density of hydrogen is                    40 kWh/kg;</a:t>
            </a:r>
          </a:p>
          <a:p>
            <a:pPr marL="514350" indent="-514350" algn="just">
              <a:buAutoNum type="romanLcParenBoth"/>
            </a:pPr>
            <a:endParaRPr lang="en-GB" sz="500" noProof="0" dirty="0"/>
          </a:p>
          <a:p>
            <a:pPr marL="514350" indent="-514350" algn="just">
              <a:buAutoNum type="romanLcParenBoth"/>
            </a:pPr>
            <a:r>
              <a:rPr lang="en-GB" sz="2000" noProof="0" dirty="0"/>
              <a:t>The efficiency of the electrolysis process is 75%;</a:t>
            </a:r>
          </a:p>
          <a:p>
            <a:pPr marL="514350" indent="-514350" algn="just">
              <a:buAutoNum type="romanLcParenBoth"/>
            </a:pPr>
            <a:endParaRPr lang="en-GB" sz="500" noProof="0" dirty="0"/>
          </a:p>
          <a:p>
            <a:pPr marL="514350" indent="-514350" algn="just">
              <a:buAutoNum type="romanLcParenBoth"/>
            </a:pPr>
            <a:r>
              <a:rPr lang="en-GB" sz="2000" noProof="0" dirty="0"/>
              <a:t>10% of the energy is lost during the compression and distribution stages;</a:t>
            </a:r>
          </a:p>
          <a:p>
            <a:pPr marL="514350" indent="-514350" algn="just">
              <a:buAutoNum type="romanLcParenBoth"/>
            </a:pPr>
            <a:endParaRPr lang="en-GB" sz="500" noProof="0" dirty="0"/>
          </a:p>
          <a:p>
            <a:pPr marL="514350" indent="-514350" algn="just">
              <a:buAutoNum type="romanLcParenBoth"/>
            </a:pPr>
            <a:r>
              <a:rPr lang="en-GB" sz="2000" noProof="0" dirty="0"/>
              <a:t>The efficiency of the fuel cell is 60%.</a:t>
            </a:r>
            <a:endParaRPr lang="en-GB" sz="1800" noProof="0" dirty="0"/>
          </a:p>
        </p:txBody>
      </p:sp>
      <p:sp>
        <p:nvSpPr>
          <p:cNvPr id="5" name="Rectangle 4">
            <a:extLst>
              <a:ext uri="{FF2B5EF4-FFF2-40B4-BE49-F238E27FC236}">
                <a16:creationId xmlns:a16="http://schemas.microsoft.com/office/drawing/2014/main" id="{F0A61C9B-703B-81A1-F2FA-126FA76BC78E}"/>
              </a:ext>
            </a:extLst>
          </p:cNvPr>
          <p:cNvSpPr/>
          <p:nvPr/>
        </p:nvSpPr>
        <p:spPr>
          <a:xfrm>
            <a:off x="6769543" y="3222485"/>
            <a:ext cx="2856144" cy="363871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DE21007F-66E8-FCE6-84A2-014D564EBE0A}"/>
              </a:ext>
            </a:extLst>
          </p:cNvPr>
          <p:cNvSpPr txBox="1"/>
          <p:nvPr/>
        </p:nvSpPr>
        <p:spPr>
          <a:xfrm>
            <a:off x="589583" y="3077767"/>
            <a:ext cx="5349240" cy="1015663"/>
          </a:xfrm>
          <a:prstGeom prst="rect">
            <a:avLst/>
          </a:prstGeom>
          <a:noFill/>
        </p:spPr>
        <p:txBody>
          <a:bodyPr wrap="square">
            <a:spAutoFit/>
          </a:bodyPr>
          <a:lstStyle/>
          <a:p>
            <a:pPr algn="just"/>
            <a:r>
              <a:rPr lang="en-GB" sz="2000" b="1" noProof="0" dirty="0"/>
              <a:t>2. </a:t>
            </a:r>
            <a:r>
              <a:rPr lang="en-GB" sz="2000" noProof="0" dirty="0"/>
              <a:t>What is the amount of renewable electrical energy used in the process of electrolysis of water to enable the car to travel 100 km?</a:t>
            </a:r>
          </a:p>
        </p:txBody>
      </p:sp>
    </p:spTree>
    <p:extLst>
      <p:ext uri="{BB962C8B-B14F-4D97-AF65-F5344CB8AC3E}">
        <p14:creationId xmlns:p14="http://schemas.microsoft.com/office/powerpoint/2010/main" val="353369277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03203D7-D232-662E-42C2-071B9A48555B}"/>
              </a:ext>
            </a:extLst>
          </p:cNvPr>
          <p:cNvSpPr txBox="1"/>
          <p:nvPr/>
        </p:nvSpPr>
        <p:spPr>
          <a:xfrm>
            <a:off x="589585" y="349892"/>
            <a:ext cx="2739769"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u="sng"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F6BFA7B-283F-0344-B125-7675B21DB378}"/>
              </a:ext>
            </a:extLst>
          </p:cNvPr>
          <p:cNvSpPr txBox="1"/>
          <p:nvPr/>
        </p:nvSpPr>
        <p:spPr>
          <a:xfrm>
            <a:off x="569429" y="1264301"/>
            <a:ext cx="9562910" cy="5555367"/>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Part 1:</a:t>
            </a:r>
          </a:p>
          <a:p>
            <a:pPr algn="just"/>
            <a:endParaRPr lang="en-GB" sz="1000" noProof="0" dirty="0">
              <a:latin typeface="Arial" panose="020B0604020202020204" pitchFamily="34" charset="0"/>
              <a:cs typeface="Arial" panose="020B0604020202020204" pitchFamily="34" charset="0"/>
            </a:endParaRPr>
          </a:p>
          <a:p>
            <a:pPr algn="just"/>
            <a:r>
              <a:rPr kumimoji="0" lang="en-GB" sz="2000" i="0" u="none" strike="noStrike" cap="none" normalizeH="0" baseline="0" noProof="0" dirty="0">
                <a:ln>
                  <a:noFill/>
                </a:ln>
                <a:solidFill>
                  <a:schemeClr val="tx1"/>
                </a:solidFill>
                <a:effectLst/>
                <a:latin typeface="Arial" panose="020B0604020202020204" pitchFamily="34" charset="0"/>
              </a:rPr>
              <a:t>The energy density of hydrogen is 40 kWh/kg, and the hydrogen consumption is  0.84 kg/100km. Therefore, </a:t>
            </a:r>
            <a:r>
              <a:rPr lang="en-GB" sz="2000" noProof="0" dirty="0"/>
              <a:t>the final energy consumption in kWh/100km for the Hyundai NEXO SUV </a:t>
            </a:r>
            <a:r>
              <a:rPr kumimoji="0" lang="en-GB" sz="2000" i="0" u="none" strike="noStrike" cap="none" normalizeH="0" baseline="0" noProof="0" dirty="0">
                <a:ln>
                  <a:noFill/>
                </a:ln>
                <a:solidFill>
                  <a:schemeClr val="tx1"/>
                </a:solidFill>
                <a:effectLst/>
                <a:latin typeface="Arial" panose="020B0604020202020204" pitchFamily="34" charset="0"/>
              </a:rPr>
              <a:t>is:</a:t>
            </a:r>
          </a:p>
          <a:p>
            <a:pPr algn="just"/>
            <a:endParaRPr kumimoji="0" lang="en-GB" sz="2000" i="0" u="none" strike="noStrike" cap="none" normalizeH="0" baseline="0" noProof="0" dirty="0">
              <a:ln>
                <a:noFill/>
              </a:ln>
              <a:solidFill>
                <a:schemeClr val="tx1"/>
              </a:solidFill>
              <a:effectLst/>
              <a:latin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Part 2:</a:t>
            </a:r>
          </a:p>
          <a:p>
            <a:pPr algn="just"/>
            <a:endParaRPr lang="en-GB" sz="1000" noProof="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The fuel cell conversion has already been factored into the hydrogen consumption. When we also account for energy losses caused by compression and distribution, we obtain:</a:t>
            </a:r>
            <a:endParaRPr kumimoji="0" lang="en-GB" sz="1000" b="0" i="0" u="none" strike="noStrike" cap="none" normalizeH="0" baseline="0" noProof="0" dirty="0">
              <a:ln>
                <a:noFill/>
              </a:ln>
              <a:solidFill>
                <a:schemeClr val="tx1"/>
              </a:solidFill>
              <a:effectLst/>
              <a:latin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kumimoji="0" lang="en-GB" sz="1500" b="0" i="0" u="none" strike="noStrike" cap="none" normalizeH="0" baseline="0" noProof="0" dirty="0">
              <a:ln>
                <a:noFill/>
              </a:ln>
              <a:solidFill>
                <a:schemeClr val="tx1"/>
              </a:solidFill>
              <a:effectLst/>
              <a:latin typeface="Arial" panose="020B0604020202020204" pitchFamily="34" charset="0"/>
            </a:endParaRPr>
          </a:p>
          <a:p>
            <a:pPr algn="just"/>
            <a:r>
              <a:rPr kumimoji="0" lang="en-GB" sz="2000" b="0" i="0" u="none" strike="noStrike" cap="none" normalizeH="0" baseline="0" noProof="0" dirty="0">
                <a:ln>
                  <a:noFill/>
                </a:ln>
                <a:solidFill>
                  <a:schemeClr val="tx1"/>
                </a:solidFill>
                <a:effectLst/>
                <a:latin typeface="Arial" panose="020B0604020202020204" pitchFamily="34" charset="0"/>
              </a:rPr>
              <a:t>Since the electrolysis process has an efficiency of 75%, the electrical energy consumption is:</a:t>
            </a:r>
          </a:p>
        </p:txBody>
      </p:sp>
      <p:sp>
        <p:nvSpPr>
          <p:cNvPr id="2" name="Slide Number Placeholder 6">
            <a:extLst>
              <a:ext uri="{FF2B5EF4-FFF2-40B4-BE49-F238E27FC236}">
                <a16:creationId xmlns:a16="http://schemas.microsoft.com/office/drawing/2014/main" id="{7766C71C-C340-6281-E725-7F462D9B5DF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323</a:t>
            </a:fld>
            <a:endParaRPr lang="en-GB" spc="80" noProof="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DC1AD451-413A-DD6E-710F-A01438566393}"/>
                  </a:ext>
                </a:extLst>
              </p:cNvPr>
              <p:cNvSpPr txBox="1"/>
              <p:nvPr/>
            </p:nvSpPr>
            <p:spPr>
              <a:xfrm>
                <a:off x="569429" y="2868145"/>
                <a:ext cx="5349240" cy="400110"/>
              </a:xfrm>
              <a:prstGeom prst="rect">
                <a:avLst/>
              </a:prstGeom>
              <a:noFill/>
            </p:spPr>
            <p:txBody>
              <a:bodyPr wrap="square">
                <a:spAutoFit/>
              </a:bodyPr>
              <a:lstStyle/>
              <a:p>
                <a:pPr algn="just"/>
                <a14:m>
                  <m:oMath xmlns:m="http://schemas.openxmlformats.org/officeDocument/2006/math">
                    <m:r>
                      <m:rPr>
                        <m:nor/>
                      </m:rPr>
                      <a:rPr lang="en-GB" sz="2000" i="0" noProof="0" smtClean="0">
                        <a:latin typeface="Arial" panose="020B0604020202020204" pitchFamily="34" charset="0"/>
                        <a:cs typeface="Arial" panose="020B0604020202020204" pitchFamily="34" charset="0"/>
                      </a:rPr>
                      <m:t>0.84 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40 = 33.6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kWh</m:t>
                    </m:r>
                  </m:oMath>
                </a14:m>
                <a:r>
                  <a:rPr lang="en-GB" sz="2000" noProof="0" dirty="0">
                    <a:latin typeface="Arial" panose="020B0604020202020204" pitchFamily="34" charset="0"/>
                    <a:cs typeface="Arial" panose="020B0604020202020204" pitchFamily="34" charset="0"/>
                  </a:rPr>
                  <a:t>/100km.</a:t>
                </a:r>
              </a:p>
            </p:txBody>
          </p:sp>
        </mc:Choice>
        <mc:Fallback xmlns="">
          <p:sp>
            <p:nvSpPr>
              <p:cNvPr id="5" name="ZoneTexte 4">
                <a:extLst>
                  <a:ext uri="{FF2B5EF4-FFF2-40B4-BE49-F238E27FC236}">
                    <a16:creationId xmlns:a16="http://schemas.microsoft.com/office/drawing/2014/main" id="{DC1AD451-413A-DD6E-710F-A01438566393}"/>
                  </a:ext>
                </a:extLst>
              </p:cNvPr>
              <p:cNvSpPr txBox="1">
                <a:spLocks noRot="1" noChangeAspect="1" noMove="1" noResize="1" noEditPoints="1" noAdjustHandles="1" noChangeArrowheads="1" noChangeShapeType="1" noTextEdit="1"/>
              </p:cNvSpPr>
              <p:nvPr/>
            </p:nvSpPr>
            <p:spPr>
              <a:xfrm>
                <a:off x="569429" y="2868145"/>
                <a:ext cx="5349240" cy="400110"/>
              </a:xfrm>
              <a:prstGeom prst="rect">
                <a:avLst/>
              </a:prstGeom>
              <a:blipFill>
                <a:blip r:embed="rId2"/>
                <a:stretch>
                  <a:fillRect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57069CF-1BCE-A9A8-177B-CE23EE0781D6}"/>
                  </a:ext>
                </a:extLst>
              </p:cNvPr>
              <p:cNvSpPr txBox="1"/>
              <p:nvPr/>
            </p:nvSpPr>
            <p:spPr>
              <a:xfrm>
                <a:off x="561061" y="5233506"/>
                <a:ext cx="5349240" cy="603755"/>
              </a:xfrm>
              <a:prstGeom prst="rect">
                <a:avLst/>
              </a:prstGeom>
              <a:noFill/>
            </p:spPr>
            <p:txBody>
              <a:bodyPr wrap="square">
                <a:spAutoFit/>
              </a:bodyPr>
              <a:lstStyle/>
              <a:p>
                <a:pPr algn="just"/>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33.6 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0.90</m:t>
                        </m:r>
                      </m:den>
                    </m:f>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3</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7.3</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kWh</m:t>
                    </m:r>
                  </m:oMath>
                </a14:m>
                <a:r>
                  <a:rPr lang="en-GB" sz="2000" noProof="0" dirty="0">
                    <a:latin typeface="Arial" panose="020B0604020202020204" pitchFamily="34" charset="0"/>
                    <a:cs typeface="Arial" panose="020B0604020202020204" pitchFamily="34" charset="0"/>
                  </a:rPr>
                  <a:t>/100km.</a:t>
                </a:r>
              </a:p>
            </p:txBody>
          </p:sp>
        </mc:Choice>
        <mc:Fallback xmlns="">
          <p:sp>
            <p:nvSpPr>
              <p:cNvPr id="7" name="ZoneTexte 6">
                <a:extLst>
                  <a:ext uri="{FF2B5EF4-FFF2-40B4-BE49-F238E27FC236}">
                    <a16:creationId xmlns:a16="http://schemas.microsoft.com/office/drawing/2014/main" id="{757069CF-1BCE-A9A8-177B-CE23EE0781D6}"/>
                  </a:ext>
                </a:extLst>
              </p:cNvPr>
              <p:cNvSpPr txBox="1">
                <a:spLocks noRot="1" noChangeAspect="1" noMove="1" noResize="1" noEditPoints="1" noAdjustHandles="1" noChangeArrowheads="1" noChangeShapeType="1" noTextEdit="1"/>
              </p:cNvSpPr>
              <p:nvPr/>
            </p:nvSpPr>
            <p:spPr>
              <a:xfrm>
                <a:off x="561061" y="5233506"/>
                <a:ext cx="5349240" cy="603755"/>
              </a:xfrm>
              <a:prstGeom prst="rect">
                <a:avLst/>
              </a:prstGeom>
              <a:blipFill>
                <a:blip r:embed="rId3"/>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444DADC5-5A4E-9547-3C31-B286AFB5060C}"/>
                  </a:ext>
                </a:extLst>
              </p:cNvPr>
              <p:cNvSpPr txBox="1"/>
              <p:nvPr/>
            </p:nvSpPr>
            <p:spPr>
              <a:xfrm>
                <a:off x="561061" y="6682508"/>
                <a:ext cx="5349240" cy="603755"/>
              </a:xfrm>
              <a:prstGeom prst="rect">
                <a:avLst/>
              </a:prstGeom>
              <a:noFill/>
            </p:spPr>
            <p:txBody>
              <a:bodyPr wrap="square">
                <a:spAutoFit/>
              </a:bodyPr>
              <a:lstStyle/>
              <a:p>
                <a:pPr algn="just"/>
                <a14:m>
                  <m:oMath xmlns:m="http://schemas.openxmlformats.org/officeDocument/2006/math">
                    <m:r>
                      <m:rPr>
                        <m:nor/>
                      </m:rPr>
                      <a:rPr lang="en-GB" sz="2000" noProof="0" smtClean="0">
                        <a:latin typeface="Arial" panose="020B0604020202020204" pitchFamily="34" charset="0"/>
                        <a:cs typeface="Arial" panose="020B0604020202020204" pitchFamily="34" charset="0"/>
                      </a:rPr>
                      <m:t>3</m:t>
                    </m:r>
                    <m:r>
                      <m:rPr>
                        <m:nor/>
                      </m:rPr>
                      <a:rPr lang="en-GB" sz="2000" i="0" noProof="0" smtClean="0">
                        <a:latin typeface="Arial" panose="020B0604020202020204" pitchFamily="34" charset="0"/>
                        <a:cs typeface="Arial" panose="020B0604020202020204" pitchFamily="34" charset="0"/>
                      </a:rPr>
                      <m:t>7.3 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0.75</m:t>
                        </m:r>
                      </m:den>
                    </m:f>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 49.7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kWh</m:t>
                    </m:r>
                  </m:oMath>
                </a14:m>
                <a:r>
                  <a:rPr lang="en-GB" sz="2000" noProof="0" dirty="0">
                    <a:latin typeface="Arial" panose="020B0604020202020204" pitchFamily="34" charset="0"/>
                    <a:cs typeface="Arial" panose="020B0604020202020204" pitchFamily="34" charset="0"/>
                  </a:rPr>
                  <a:t>/100km.</a:t>
                </a:r>
              </a:p>
            </p:txBody>
          </p:sp>
        </mc:Choice>
        <mc:Fallback xmlns="">
          <p:sp>
            <p:nvSpPr>
              <p:cNvPr id="10" name="ZoneTexte 9">
                <a:extLst>
                  <a:ext uri="{FF2B5EF4-FFF2-40B4-BE49-F238E27FC236}">
                    <a16:creationId xmlns:a16="http://schemas.microsoft.com/office/drawing/2014/main" id="{444DADC5-5A4E-9547-3C31-B286AFB5060C}"/>
                  </a:ext>
                </a:extLst>
              </p:cNvPr>
              <p:cNvSpPr txBox="1">
                <a:spLocks noRot="1" noChangeAspect="1" noMove="1" noResize="1" noEditPoints="1" noAdjustHandles="1" noChangeArrowheads="1" noChangeShapeType="1" noTextEdit="1"/>
              </p:cNvSpPr>
              <p:nvPr/>
            </p:nvSpPr>
            <p:spPr>
              <a:xfrm>
                <a:off x="561061" y="6682508"/>
                <a:ext cx="5349240" cy="603755"/>
              </a:xfrm>
              <a:prstGeom prst="rect">
                <a:avLst/>
              </a:prstGeom>
              <a:blipFill>
                <a:blip r:embed="rId4"/>
                <a:stretch>
                  <a:fillRect b="-4040"/>
                </a:stretch>
              </a:blipFill>
            </p:spPr>
            <p:txBody>
              <a:bodyPr/>
              <a:lstStyle/>
              <a:p>
                <a:r>
                  <a:rPr lang="en-US">
                    <a:noFill/>
                  </a:rPr>
                  <a:t> </a:t>
                </a:r>
              </a:p>
            </p:txBody>
          </p:sp>
        </mc:Fallback>
      </mc:AlternateContent>
    </p:spTree>
    <p:extLst>
      <p:ext uri="{BB962C8B-B14F-4D97-AF65-F5344CB8AC3E}">
        <p14:creationId xmlns:p14="http://schemas.microsoft.com/office/powerpoint/2010/main" val="412449748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C0849-B3F1-3D12-31B8-D159745F243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A36ADFA-AFA0-67A5-FF98-85C3C5A40580}"/>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E75FBE61-D219-8B03-BF87-F9520576CE33}"/>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01CADDAF-BEA7-1DD6-5CAC-7C4771F9E43F}"/>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FC5F07B4-3CFB-7DF1-294C-EE0E0C20EB71}"/>
                </a:ext>
              </a:extLst>
            </p:cNvPr>
            <p:cNvSpPr txBox="1"/>
            <p:nvPr/>
          </p:nvSpPr>
          <p:spPr>
            <a:xfrm>
              <a:off x="1396087" y="2784407"/>
              <a:ext cx="7901219" cy="954107"/>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IV. Methods for </a:t>
              </a:r>
              <a:r>
                <a:rPr lang="en-GB" sz="2800" noProof="0" dirty="0"/>
                <a:t>reducing the dependence on fossil fuels in the aviation sector</a:t>
              </a:r>
              <a:endParaRPr lang="en-GB" sz="2600" noProof="0" dirty="0"/>
            </a:p>
          </p:txBody>
        </p:sp>
      </p:grpSp>
    </p:spTree>
    <p:extLst>
      <p:ext uri="{BB962C8B-B14F-4D97-AF65-F5344CB8AC3E}">
        <p14:creationId xmlns:p14="http://schemas.microsoft.com/office/powerpoint/2010/main" val="231597979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B681BCB-0375-1FFD-D841-EAF21FCEDB1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325</a:t>
            </a:fld>
            <a:endParaRPr lang="en-GB" spc="80" noProof="0" dirty="0"/>
          </a:p>
        </p:txBody>
      </p:sp>
      <p:sp>
        <p:nvSpPr>
          <p:cNvPr id="2" name="ZoneTexte 1">
            <a:extLst>
              <a:ext uri="{FF2B5EF4-FFF2-40B4-BE49-F238E27FC236}">
                <a16:creationId xmlns:a16="http://schemas.microsoft.com/office/drawing/2014/main" id="{9A1ACE3F-A362-E572-4B1A-C4B1240E24D9}"/>
              </a:ext>
            </a:extLst>
          </p:cNvPr>
          <p:cNvSpPr txBox="1"/>
          <p:nvPr/>
        </p:nvSpPr>
        <p:spPr>
          <a:xfrm>
            <a:off x="589585" y="349892"/>
            <a:ext cx="9481515" cy="461665"/>
          </a:xfrm>
          <a:prstGeom prst="rect">
            <a:avLst/>
          </a:prstGeom>
          <a:noFill/>
        </p:spPr>
        <p:txBody>
          <a:bodyPr wrap="square">
            <a:spAutoFit/>
          </a:bodyPr>
          <a:lstStyle/>
          <a:p>
            <a:r>
              <a:rPr lang="en-GB" sz="2400" b="1" noProof="0" dirty="0">
                <a:solidFill>
                  <a:srgbClr val="0D0D0D"/>
                </a:solidFill>
                <a:latin typeface="Arial" panose="020B0604020202020204" pitchFamily="34" charset="0"/>
                <a:cs typeface="Arial" panose="020B0604020202020204" pitchFamily="34" charset="0"/>
              </a:rPr>
              <a:t>Airplanes</a:t>
            </a:r>
            <a:endParaRPr lang="en-GB" sz="2400" b="1"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352F5C7-F6B0-8961-C055-759A9CAD0041}"/>
              </a:ext>
            </a:extLst>
          </p:cNvPr>
          <p:cNvSpPr txBox="1"/>
          <p:nvPr/>
        </p:nvSpPr>
        <p:spPr>
          <a:xfrm>
            <a:off x="589587" y="5154982"/>
            <a:ext cx="9542752" cy="1323439"/>
          </a:xfrm>
          <a:prstGeom prst="rect">
            <a:avLst/>
          </a:prstGeom>
          <a:noFill/>
        </p:spPr>
        <p:txBody>
          <a:bodyPr wrap="square">
            <a:spAutoFit/>
          </a:bodyPr>
          <a:lstStyle/>
          <a:p>
            <a:pPr algn="just"/>
            <a:r>
              <a:rPr lang="en-GB" sz="2000" noProof="0" dirty="0"/>
              <a:t>However, this rate of progress is constrained by a physical limit. Regardless of the airplane's size, any plane must expend about 0.4 kWh/t-km of energy. This indicates that it is very unlikely we will see a significant decrease in the energy consumption of the air travel industry.</a:t>
            </a:r>
          </a:p>
        </p:txBody>
      </p:sp>
      <p:sp>
        <p:nvSpPr>
          <p:cNvPr id="8" name="ZoneTexte 7">
            <a:extLst>
              <a:ext uri="{FF2B5EF4-FFF2-40B4-BE49-F238E27FC236}">
                <a16:creationId xmlns:a16="http://schemas.microsoft.com/office/drawing/2014/main" id="{FAAED650-DC45-9685-5052-BEA883E33B94}"/>
              </a:ext>
            </a:extLst>
          </p:cNvPr>
          <p:cNvSpPr txBox="1"/>
          <p:nvPr/>
        </p:nvSpPr>
        <p:spPr>
          <a:xfrm>
            <a:off x="589584" y="1769695"/>
            <a:ext cx="5193995" cy="3170099"/>
          </a:xfrm>
          <a:prstGeom prst="rect">
            <a:avLst/>
          </a:prstGeom>
          <a:noFill/>
        </p:spPr>
        <p:txBody>
          <a:bodyPr wrap="square">
            <a:spAutoFit/>
          </a:bodyPr>
          <a:lstStyle/>
          <a:p>
            <a:pPr algn="just"/>
            <a:r>
              <a:rPr lang="en-GB" sz="2000" noProof="0" dirty="0"/>
              <a:t>We have seen that significant improvements in fuel efficiency are possible for cars. But what about airplanes?</a:t>
            </a:r>
          </a:p>
          <a:p>
            <a:pPr algn="just"/>
            <a:endParaRPr lang="en-GB" sz="2000" noProof="0" dirty="0"/>
          </a:p>
          <a:p>
            <a:pPr algn="just"/>
            <a:r>
              <a:rPr lang="en-GB" sz="2000" noProof="0" dirty="0"/>
              <a:t>For example, the A350-900, introduced in 2013 as a highly fuel-efficient airplane, consumes 2.87 liters of kerosene per                100 passenger-kilometers, compared to 3.84 liters for the Boeing 747. This results in a 25% improvement in fuel efficiency.</a:t>
            </a:r>
          </a:p>
        </p:txBody>
      </p:sp>
      <p:grpSp>
        <p:nvGrpSpPr>
          <p:cNvPr id="10" name="Groupe 9">
            <a:extLst>
              <a:ext uri="{FF2B5EF4-FFF2-40B4-BE49-F238E27FC236}">
                <a16:creationId xmlns:a16="http://schemas.microsoft.com/office/drawing/2014/main" id="{FB9A8284-A996-A3BA-C9A3-D9D9A90E2749}"/>
              </a:ext>
            </a:extLst>
          </p:cNvPr>
          <p:cNvGrpSpPr/>
          <p:nvPr/>
        </p:nvGrpSpPr>
        <p:grpSpPr>
          <a:xfrm>
            <a:off x="6356350" y="2057874"/>
            <a:ext cx="3650257" cy="2740063"/>
            <a:chOff x="6344920" y="1246344"/>
            <a:chExt cx="3650257" cy="2740063"/>
          </a:xfrm>
        </p:grpSpPr>
        <p:sp>
          <p:nvSpPr>
            <p:cNvPr id="19" name="ZoneTexte 18">
              <a:extLst>
                <a:ext uri="{FF2B5EF4-FFF2-40B4-BE49-F238E27FC236}">
                  <a16:creationId xmlns:a16="http://schemas.microsoft.com/office/drawing/2014/main" id="{AED3E33A-57E4-0DE9-0505-B7A2B7646594}"/>
                </a:ext>
              </a:extLst>
            </p:cNvPr>
            <p:cNvSpPr txBox="1"/>
            <p:nvPr/>
          </p:nvSpPr>
          <p:spPr>
            <a:xfrm>
              <a:off x="6344920" y="3678630"/>
              <a:ext cx="3543376"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A350-900.</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B0D00238-9AB1-7637-8263-A9C937449AD9}"/>
                </a:ext>
              </a:extLst>
            </p:cNvPr>
            <p:cNvGrpSpPr/>
            <p:nvPr/>
          </p:nvGrpSpPr>
          <p:grpSpPr>
            <a:xfrm>
              <a:off x="6344920" y="1246344"/>
              <a:ext cx="3543376" cy="2362426"/>
              <a:chOff x="6344920" y="1246344"/>
              <a:chExt cx="3543376" cy="2362426"/>
            </a:xfrm>
          </p:grpSpPr>
          <p:pic>
            <p:nvPicPr>
              <p:cNvPr id="25602" name="Picture 2" descr="photo-of-Airbus A350-900">
                <a:extLst>
                  <a:ext uri="{FF2B5EF4-FFF2-40B4-BE49-F238E27FC236}">
                    <a16:creationId xmlns:a16="http://schemas.microsoft.com/office/drawing/2014/main" id="{C7B8351E-9966-53B4-BD9D-722B5873AE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4920" y="1246344"/>
                <a:ext cx="3543376" cy="236242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4EFAF45E-C3EC-8E74-0BBC-991740E974D9}"/>
                  </a:ext>
                </a:extLst>
              </p:cNvPr>
              <p:cNvSpPr/>
              <p:nvPr/>
            </p:nvSpPr>
            <p:spPr>
              <a:xfrm>
                <a:off x="6344920" y="1246344"/>
                <a:ext cx="3543376" cy="236242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5CAFD862-D467-B41D-7249-BEE1F5A66CF8}"/>
                </a:ext>
              </a:extLst>
            </p:cNvPr>
            <p:cNvSpPr txBox="1"/>
            <p:nvPr/>
          </p:nvSpPr>
          <p:spPr>
            <a:xfrm>
              <a:off x="8242577" y="3335621"/>
              <a:ext cx="1752600" cy="276999"/>
            </a:xfrm>
            <a:prstGeom prst="rect">
              <a:avLst/>
            </a:prstGeom>
            <a:noFill/>
          </p:spPr>
          <p:txBody>
            <a:bodyPr wrap="square">
              <a:spAutoFit/>
            </a:bodyPr>
            <a:lstStyle/>
            <a:p>
              <a:r>
                <a:rPr lang="en-GB" sz="1200" b="0" i="0" noProof="0" dirty="0">
                  <a:solidFill>
                    <a:schemeClr val="bg1"/>
                  </a:solidFill>
                  <a:effectLst/>
                  <a:latin typeface="Arial" panose="020B0604020202020204" pitchFamily="34" charset="0"/>
                  <a:cs typeface="Arial" panose="020B0604020202020204" pitchFamily="34" charset="0"/>
                </a:rPr>
                <a:t>henry_jeffrey_aviation</a:t>
              </a:r>
              <a:endParaRPr lang="en-GB" sz="1200" noProof="0" dirty="0">
                <a:solidFill>
                  <a:schemeClr val="bg1"/>
                </a:solidFill>
                <a:latin typeface="Arial" panose="020B0604020202020204" pitchFamily="34" charset="0"/>
                <a:cs typeface="Arial" panose="020B0604020202020204" pitchFamily="34" charset="0"/>
              </a:endParaRPr>
            </a:p>
          </p:txBody>
        </p:sp>
      </p:gr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48F9249-0CE6-6E9E-B80F-97F00474EE2E}"/>
              </a:ext>
            </a:extLst>
          </p:cNvPr>
          <p:cNvSpPr txBox="1"/>
          <p:nvPr/>
        </p:nvSpPr>
        <p:spPr>
          <a:xfrm>
            <a:off x="589585" y="2263834"/>
            <a:ext cx="9542754" cy="3785652"/>
          </a:xfrm>
          <a:prstGeom prst="rect">
            <a:avLst/>
          </a:prstGeom>
          <a:noFill/>
        </p:spPr>
        <p:txBody>
          <a:bodyPr wrap="square">
            <a:spAutoFit/>
          </a:bodyPr>
          <a:lstStyle/>
          <a:p>
            <a:pPr algn="just"/>
            <a:r>
              <a:rPr lang="en-GB" sz="2000" noProof="0" dirty="0"/>
              <a:t>So, what about reducing the dependence on fossil fuels in the aviation sector? There are three main strategies being explored to achieve this goal:</a:t>
            </a:r>
          </a:p>
          <a:p>
            <a:pPr algn="just"/>
            <a:endParaRPr lang="en-GB" sz="2000" noProof="0" dirty="0"/>
          </a:p>
          <a:p>
            <a:pPr marL="457200" indent="-457200" algn="just">
              <a:buAutoNum type="alphaLcPeriod"/>
            </a:pPr>
            <a:r>
              <a:rPr lang="en-GB" sz="2000" b="1" noProof="0" dirty="0"/>
              <a:t>Carbon-neutral kerosene-powered airplanes</a:t>
            </a:r>
            <a:r>
              <a:rPr lang="en-GB" sz="2000" noProof="0" dirty="0"/>
              <a:t>: These use bio-based or synthetic fuels that emit only as much CO₂ as was absorbed during their production;</a:t>
            </a:r>
          </a:p>
          <a:p>
            <a:pPr marL="457200" indent="-457200" algn="just">
              <a:buAutoNum type="alphaLcPeriod"/>
            </a:pPr>
            <a:endParaRPr lang="en-GB" sz="2000" noProof="0" dirty="0"/>
          </a:p>
          <a:p>
            <a:pPr marL="457200" indent="-457200" algn="just">
              <a:buAutoNum type="alphaLcPeriod"/>
            </a:pPr>
            <a:r>
              <a:rPr lang="en-GB" sz="2000" b="1" noProof="0" dirty="0"/>
              <a:t>Hydrogen-powered airplanes</a:t>
            </a:r>
            <a:r>
              <a:rPr lang="en-GB" sz="2000" noProof="0" dirty="0"/>
              <a:t>: These rely on hydrogen combustion or fuel cells to generate thrust, producing only water as a byproduct;</a:t>
            </a:r>
          </a:p>
          <a:p>
            <a:pPr marL="457200" indent="-457200" algn="just">
              <a:buAutoNum type="alphaLcPeriod"/>
            </a:pPr>
            <a:endParaRPr lang="en-GB" sz="2000" b="1" noProof="0" dirty="0"/>
          </a:p>
          <a:p>
            <a:pPr marL="457200" indent="-457200" algn="just">
              <a:buAutoNum type="alphaLcPeriod"/>
            </a:pPr>
            <a:r>
              <a:rPr lang="en-GB" sz="2000" b="1" noProof="0" dirty="0"/>
              <a:t>Electric airplanes</a:t>
            </a:r>
            <a:r>
              <a:rPr lang="en-GB" sz="2000" noProof="0" dirty="0"/>
              <a:t>: These use battery-powered electric motors, eliminating direct emissions but face limitations in energy storage and range.</a:t>
            </a:r>
          </a:p>
        </p:txBody>
      </p:sp>
      <p:sp>
        <p:nvSpPr>
          <p:cNvPr id="6" name="ZoneTexte 5">
            <a:extLst>
              <a:ext uri="{FF2B5EF4-FFF2-40B4-BE49-F238E27FC236}">
                <a16:creationId xmlns:a16="http://schemas.microsoft.com/office/drawing/2014/main" id="{19BA78BC-BAC0-44C4-90E0-880A958EE5A3}"/>
              </a:ext>
            </a:extLst>
          </p:cNvPr>
          <p:cNvSpPr txBox="1"/>
          <p:nvPr/>
        </p:nvSpPr>
        <p:spPr>
          <a:xfrm>
            <a:off x="589585" y="349892"/>
            <a:ext cx="9481515" cy="461665"/>
          </a:xfrm>
          <a:prstGeom prst="rect">
            <a:avLst/>
          </a:prstGeom>
          <a:noFill/>
        </p:spPr>
        <p:txBody>
          <a:bodyPr wrap="square">
            <a:spAutoFit/>
          </a:bodyPr>
          <a:lstStyle/>
          <a:p>
            <a:r>
              <a:rPr lang="en-GB" sz="2400" b="1" noProof="0" dirty="0">
                <a:solidFill>
                  <a:srgbClr val="0D0D0D"/>
                </a:solidFill>
                <a:latin typeface="Arial" panose="020B0604020202020204" pitchFamily="34" charset="0"/>
                <a:cs typeface="Arial" panose="020B0604020202020204" pitchFamily="34" charset="0"/>
              </a:rPr>
              <a:t>Airplanes</a:t>
            </a:r>
            <a:endParaRPr lang="en-GB" sz="2400" b="1" noProof="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4C499B-9492-770E-1FD6-C65AD19B7AB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326</a:t>
            </a:fld>
            <a:endParaRPr lang="en-GB" spc="80" noProof="0" dirty="0"/>
          </a:p>
        </p:txBody>
      </p:sp>
    </p:spTree>
    <p:extLst>
      <p:ext uri="{BB962C8B-B14F-4D97-AF65-F5344CB8AC3E}">
        <p14:creationId xmlns:p14="http://schemas.microsoft.com/office/powerpoint/2010/main" val="234254911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BCAF529-56FE-6F3B-2F26-76F3C87A546B}"/>
              </a:ext>
            </a:extLst>
          </p:cNvPr>
          <p:cNvSpPr txBox="1"/>
          <p:nvPr/>
        </p:nvSpPr>
        <p:spPr>
          <a:xfrm>
            <a:off x="589585" y="349892"/>
            <a:ext cx="9481515" cy="461665"/>
          </a:xfrm>
          <a:prstGeom prst="rect">
            <a:avLst/>
          </a:prstGeom>
          <a:noFill/>
        </p:spPr>
        <p:txBody>
          <a:bodyPr wrap="square">
            <a:spAutoFit/>
          </a:bodyPr>
          <a:lstStyle/>
          <a:p>
            <a:r>
              <a:rPr lang="en-GB" sz="2400" b="1" noProof="0" dirty="0">
                <a:solidFill>
                  <a:srgbClr val="0D0D0D"/>
                </a:solidFill>
                <a:latin typeface="Arial" panose="020B0604020202020204" pitchFamily="34" charset="0"/>
                <a:cs typeface="Arial" panose="020B0604020202020204" pitchFamily="34" charset="0"/>
              </a:rPr>
              <a:t>a.  Production of bio-based fuels</a:t>
            </a:r>
            <a:endParaRPr lang="en-GB" sz="2400" b="1"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471B72DD-2544-9EA5-B7FC-87285E1D45BB}"/>
              </a:ext>
            </a:extLst>
          </p:cNvPr>
          <p:cNvSpPr txBox="1"/>
          <p:nvPr/>
        </p:nvSpPr>
        <p:spPr>
          <a:xfrm>
            <a:off x="589584" y="1136015"/>
            <a:ext cx="9554541" cy="2862322"/>
          </a:xfrm>
          <a:prstGeom prst="rect">
            <a:avLst/>
          </a:prstGeom>
          <a:noFill/>
        </p:spPr>
        <p:txBody>
          <a:bodyPr wrap="square">
            <a:spAutoFit/>
          </a:bodyPr>
          <a:lstStyle/>
          <a:p>
            <a:pPr algn="just"/>
            <a:r>
              <a:rPr lang="en-GB" sz="2000" noProof="0" dirty="0"/>
              <a:t>In Chapter 07 (Solar energy), we explored one method of producing biofuels for planes through the cultivation of plants rich in oils or sugars.</a:t>
            </a:r>
          </a:p>
          <a:p>
            <a:pPr algn="just"/>
            <a:endParaRPr lang="en-GB" sz="1000" noProof="0" dirty="0"/>
          </a:p>
          <a:p>
            <a:pPr algn="just"/>
            <a:r>
              <a:rPr lang="en-GB" sz="2000" noProof="0" dirty="0"/>
              <a:t>The CO₂ emitted when burning these biofuels is offset by the CO₂ absorbed by the plants during their growth.</a:t>
            </a:r>
          </a:p>
          <a:p>
            <a:pPr algn="just"/>
            <a:endParaRPr lang="en-GB" sz="1000" noProof="0" dirty="0"/>
          </a:p>
          <a:p>
            <a:pPr algn="just"/>
            <a:r>
              <a:rPr lang="en-GB" sz="2000" noProof="0" dirty="0"/>
              <a:t>Algae are among the most efficient biomass producers, capable of generating up to 4 W/m² in water with a high concentration of CO₂ in it. However, this remains low compared to the estimated photovoltaic production in Belgium, which reaches               25 W/m².</a:t>
            </a:r>
          </a:p>
        </p:txBody>
      </p:sp>
      <p:sp>
        <p:nvSpPr>
          <p:cNvPr id="12" name="ZoneTexte 11">
            <a:extLst>
              <a:ext uri="{FF2B5EF4-FFF2-40B4-BE49-F238E27FC236}">
                <a16:creationId xmlns:a16="http://schemas.microsoft.com/office/drawing/2014/main" id="{D277EADD-38A6-BE48-5CA2-4A48D62931EE}"/>
              </a:ext>
            </a:extLst>
          </p:cNvPr>
          <p:cNvSpPr txBox="1"/>
          <p:nvPr/>
        </p:nvSpPr>
        <p:spPr>
          <a:xfrm>
            <a:off x="2729484" y="7174865"/>
            <a:ext cx="5234429" cy="523220"/>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cs typeface="Arial" panose="020B0604020202020204" pitchFamily="34" charset="0"/>
              </a:rPr>
              <a:t>Biofuels produced by the UOP Ecofining process is blended seamlessly with petroleum-based jet fuel at commercial scale.</a:t>
            </a:r>
            <a:endParaRPr lang="en-GB" sz="1400" i="1" noProof="0" dirty="0">
              <a:solidFill>
                <a:schemeClr val="tx1"/>
              </a:solidFill>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B1C0AD4E-48A3-4CF2-D62A-77773162B028}"/>
              </a:ext>
            </a:extLst>
          </p:cNvPr>
          <p:cNvGrpSpPr/>
          <p:nvPr/>
        </p:nvGrpSpPr>
        <p:grpSpPr>
          <a:xfrm>
            <a:off x="2729484" y="4248785"/>
            <a:ext cx="5234431" cy="2862323"/>
            <a:chOff x="2603499" y="4163410"/>
            <a:chExt cx="5234431" cy="2862323"/>
          </a:xfrm>
        </p:grpSpPr>
        <p:pic>
          <p:nvPicPr>
            <p:cNvPr id="14338" name="Picture 2" descr="Honeywell algae jet fuel">
              <a:extLst>
                <a:ext uri="{FF2B5EF4-FFF2-40B4-BE49-F238E27FC236}">
                  <a16:creationId xmlns:a16="http://schemas.microsoft.com/office/drawing/2014/main" id="{AE96291F-50E7-5B0E-8FA2-37DAAA159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49"/>
            <a:stretch/>
          </p:blipFill>
          <p:spPr bwMode="auto">
            <a:xfrm>
              <a:off x="2603500" y="4163410"/>
              <a:ext cx="5234430" cy="28623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E93A6E9-3EA5-7A94-6A50-8D6D7C6BD226}"/>
                </a:ext>
              </a:extLst>
            </p:cNvPr>
            <p:cNvSpPr/>
            <p:nvPr/>
          </p:nvSpPr>
          <p:spPr>
            <a:xfrm>
              <a:off x="2603499" y="4163410"/>
              <a:ext cx="5234429" cy="286232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Slide Number Placeholder 6">
            <a:extLst>
              <a:ext uri="{FF2B5EF4-FFF2-40B4-BE49-F238E27FC236}">
                <a16:creationId xmlns:a16="http://schemas.microsoft.com/office/drawing/2014/main" id="{73B3A18C-325D-2ADA-DFA8-FC3FC84DA21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327</a:t>
            </a:fld>
            <a:endParaRPr lang="en-GB" spc="80" noProof="0" dirty="0"/>
          </a:p>
        </p:txBody>
      </p:sp>
    </p:spTree>
    <p:extLst>
      <p:ext uri="{BB962C8B-B14F-4D97-AF65-F5344CB8AC3E}">
        <p14:creationId xmlns:p14="http://schemas.microsoft.com/office/powerpoint/2010/main" val="238561587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35A272D-DECC-13CA-EB71-72402B708597}"/>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3:</a:t>
            </a:r>
            <a:endParaRPr lang="en-GB" sz="2400" b="1" u="sng" noProof="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0FB9DC60-2150-7155-285E-51700C19F2CF}"/>
              </a:ext>
            </a:extLst>
          </p:cNvPr>
          <p:cNvSpPr txBox="1"/>
          <p:nvPr/>
        </p:nvSpPr>
        <p:spPr>
          <a:xfrm>
            <a:off x="589585" y="2149475"/>
            <a:ext cx="9542754" cy="3785652"/>
          </a:xfrm>
          <a:prstGeom prst="rect">
            <a:avLst/>
          </a:prstGeom>
          <a:noFill/>
        </p:spPr>
        <p:txBody>
          <a:bodyPr wrap="square">
            <a:spAutoFit/>
          </a:bodyPr>
          <a:lstStyle/>
          <a:p>
            <a:pPr algn="just"/>
            <a:r>
              <a:rPr lang="en-GB" sz="2000" noProof="0" dirty="0"/>
              <a:t>In 2022, the United States had the highest demand for jet fuel in the world, reaching 1.6 million barrels per day. To replace all fossil kerosene with biofuel, you propose installing algae cultivation in the state of Texas.</a:t>
            </a:r>
          </a:p>
          <a:p>
            <a:pPr algn="just"/>
            <a:endParaRPr lang="en-GB" sz="2000" noProof="0" dirty="0"/>
          </a:p>
          <a:p>
            <a:pPr algn="just"/>
            <a:r>
              <a:rPr lang="en-GB" sz="2000" noProof="0" dirty="0"/>
              <a:t>We assume that:</a:t>
            </a:r>
          </a:p>
          <a:p>
            <a:pPr algn="just"/>
            <a:endParaRPr lang="en-GB" sz="1000" noProof="0" dirty="0"/>
          </a:p>
          <a:p>
            <a:pPr marL="514350" indent="-514350" algn="just">
              <a:buAutoNum type="romanLcParenBoth"/>
            </a:pPr>
            <a:r>
              <a:rPr lang="en-GB" sz="2000" noProof="0" dirty="0"/>
              <a:t>The energy content per barrel is 1.6 MWh;</a:t>
            </a:r>
          </a:p>
          <a:p>
            <a:pPr marL="514350" indent="-514350" algn="just">
              <a:buAutoNum type="romanLcParenBoth"/>
            </a:pPr>
            <a:endParaRPr lang="en-GB" sz="500" noProof="0" dirty="0"/>
          </a:p>
          <a:p>
            <a:pPr marL="514350" indent="-514350" algn="just">
              <a:buAutoNum type="romanLcParenBoth"/>
            </a:pPr>
            <a:r>
              <a:rPr lang="en-GB" sz="2000" noProof="0" dirty="0"/>
              <a:t>The solar-to-chemical energy potential is 4 W/m²;</a:t>
            </a:r>
          </a:p>
          <a:p>
            <a:pPr marL="514350" indent="-514350" algn="just">
              <a:buAutoNum type="romanLcParenBoth"/>
            </a:pPr>
            <a:endParaRPr lang="en-GB" sz="500" noProof="0" dirty="0"/>
          </a:p>
          <a:p>
            <a:pPr marL="514350" indent="-514350" algn="just">
              <a:buAutoNum type="romanLcParenBoth"/>
            </a:pPr>
            <a:r>
              <a:rPr lang="en-GB" sz="2000" noProof="0" dirty="0"/>
              <a:t>The algae-to-kerosene conversion has an efficiency of 50%.</a:t>
            </a:r>
          </a:p>
          <a:p>
            <a:pPr marL="514350" indent="-514350" algn="just">
              <a:buAutoNum type="romanLcParenBoth"/>
            </a:pPr>
            <a:endParaRPr lang="en-GB" sz="2000" noProof="0" dirty="0"/>
          </a:p>
          <a:p>
            <a:pPr algn="just"/>
            <a:r>
              <a:rPr lang="en-GB" sz="2000" noProof="0" dirty="0"/>
              <a:t>Estimate the surface area required for algae cultivation in Texas to fully replace the 2022 U.S. fossil kerosene consumption with biofuel.</a:t>
            </a:r>
          </a:p>
        </p:txBody>
      </p:sp>
      <p:sp>
        <p:nvSpPr>
          <p:cNvPr id="2" name="Slide Number Placeholder 6">
            <a:extLst>
              <a:ext uri="{FF2B5EF4-FFF2-40B4-BE49-F238E27FC236}">
                <a16:creationId xmlns:a16="http://schemas.microsoft.com/office/drawing/2014/main" id="{A6E501BC-3F97-143A-D1E4-626DC74DE2F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328</a:t>
            </a:fld>
            <a:endParaRPr lang="en-GB" spc="80" noProof="0" dirty="0"/>
          </a:p>
        </p:txBody>
      </p:sp>
    </p:spTree>
    <p:extLst>
      <p:ext uri="{BB962C8B-B14F-4D97-AF65-F5344CB8AC3E}">
        <p14:creationId xmlns:p14="http://schemas.microsoft.com/office/powerpoint/2010/main" val="184184751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67A4031-9703-9690-C8EC-652AA1B3DBB5}"/>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u="sng" noProof="0" dirty="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23A271C4-C048-F3AA-94B7-7B6584AA9591}"/>
              </a:ext>
            </a:extLst>
          </p:cNvPr>
          <p:cNvSpPr txBox="1"/>
          <p:nvPr/>
        </p:nvSpPr>
        <p:spPr>
          <a:xfrm>
            <a:off x="589584" y="1204595"/>
            <a:ext cx="9542755" cy="3170099"/>
          </a:xfrm>
          <a:prstGeom prst="rect">
            <a:avLst/>
          </a:prstGeom>
          <a:noFill/>
        </p:spPr>
        <p:txBody>
          <a:bodyPr wrap="square">
            <a:spAutoFit/>
          </a:bodyPr>
          <a:lstStyle/>
          <a:p>
            <a:pPr algn="just"/>
            <a:r>
              <a:rPr lang="en-GB" sz="2000" noProof="0" dirty="0"/>
              <a:t>The U.S. aviation industry consumes 1.6 million barrels of oil per day, with each barrel containing 1.6 MWh of energy. The annual energy consumption is:</a:t>
            </a:r>
            <a:endParaRPr lang="en-GB" sz="2000" i="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i="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i="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r>
              <a:rPr lang="en-GB" sz="2000" noProof="0" dirty="0"/>
              <a:t>Algae cultivation has a solar-to-chemical energy potential of 4 W/m². Over a year, the energy production per 1 km² of algae is: </a:t>
            </a:r>
            <a:endParaRPr lang="en-GB" sz="2000" i="0" noProof="0" dirty="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endParaRPr>
          </a:p>
          <a:p>
            <a:pPr algn="just"/>
            <a:endParaRPr lang="en-GB" sz="1000" i="0" noProof="0" dirty="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r>
              <a:rPr lang="en-GB" sz="2000" noProof="0" dirty="0"/>
              <a:t>With an algae-to-kerosene conversion efficiency of 50%, the energy available in kerosene per 1 km² of algae is:</a:t>
            </a:r>
          </a:p>
        </p:txBody>
      </p:sp>
      <p:sp>
        <p:nvSpPr>
          <p:cNvPr id="3" name="Slide Number Placeholder 6">
            <a:extLst>
              <a:ext uri="{FF2B5EF4-FFF2-40B4-BE49-F238E27FC236}">
                <a16:creationId xmlns:a16="http://schemas.microsoft.com/office/drawing/2014/main" id="{26633BBD-152B-C383-6E2D-A1BC6F2DCA5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329</a:t>
            </a:fld>
            <a:endParaRPr lang="en-GB" spc="80" noProof="0" dirty="0"/>
          </a:p>
        </p:txBody>
      </p:sp>
      <p:sp>
        <p:nvSpPr>
          <p:cNvPr id="7" name="ZoneTexte 6">
            <a:extLst>
              <a:ext uri="{FF2B5EF4-FFF2-40B4-BE49-F238E27FC236}">
                <a16:creationId xmlns:a16="http://schemas.microsoft.com/office/drawing/2014/main" id="{13987EB4-6292-1FEE-9E80-813D9ECF8D60}"/>
              </a:ext>
            </a:extLst>
          </p:cNvPr>
          <p:cNvSpPr txBox="1"/>
          <p:nvPr/>
        </p:nvSpPr>
        <p:spPr>
          <a:xfrm>
            <a:off x="589584" y="5070385"/>
            <a:ext cx="5308296" cy="2246769"/>
          </a:xfrm>
          <a:prstGeom prst="rect">
            <a:avLst/>
          </a:prstGeom>
          <a:noFill/>
        </p:spPr>
        <p:txBody>
          <a:bodyPr wrap="square">
            <a:spAutoFit/>
          </a:bodyPr>
          <a:lstStyle/>
          <a:p>
            <a:pPr algn="just"/>
            <a:r>
              <a:rPr lang="en-GB" sz="2000" noProof="0" dirty="0"/>
              <a:t>To replace the total U.S. jet fuel consumption, the required cultivation area is: </a:t>
            </a:r>
          </a:p>
          <a:p>
            <a:pPr algn="just"/>
            <a:endParaRPr lang="en-GB" sz="1000" noProof="0" dirty="0">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r>
              <a:rPr lang="en-GB" sz="2000" noProof="0" dirty="0">
                <a:highlight>
                  <a:srgbClr val="FFFFFF"/>
                </a:highlight>
                <a:latin typeface="Arial" panose="020B0604020202020204" pitchFamily="34" charset="0"/>
                <a:cs typeface="Arial" panose="020B0604020202020204" pitchFamily="34" charset="0"/>
              </a:rPr>
              <a:t>This</a:t>
            </a:r>
            <a:r>
              <a:rPr lang="en-GB" sz="2000" noProof="0" dirty="0">
                <a:solidFill>
                  <a:schemeClr val="tx1"/>
                </a:solidFill>
                <a:highlight>
                  <a:srgbClr val="FFFFFF"/>
                </a:highlight>
                <a:latin typeface="Arial" panose="020B0604020202020204" pitchFamily="34" charset="0"/>
                <a:cs typeface="Arial" panose="020B0604020202020204" pitchFamily="34" charset="0"/>
              </a:rPr>
              <a:t> is equivalent to 7.7% of the size of the state of Texas (695,662 km²).</a:t>
            </a:r>
            <a:endParaRPr lang="en-GB" sz="2000" noProof="0" dirty="0">
              <a:solidFill>
                <a:srgbClr val="222222"/>
              </a:solidFill>
              <a:highlight>
                <a:srgbClr val="FFFFFF"/>
              </a:highlight>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EE021965-616C-DF40-0C4C-61DB4769346E}"/>
              </a:ext>
            </a:extLst>
          </p:cNvPr>
          <p:cNvGrpSpPr/>
          <p:nvPr/>
        </p:nvGrpSpPr>
        <p:grpSpPr>
          <a:xfrm>
            <a:off x="6330950" y="4683125"/>
            <a:ext cx="3667503" cy="2334895"/>
            <a:chOff x="6308090" y="4443095"/>
            <a:chExt cx="3667503" cy="2334895"/>
          </a:xfrm>
        </p:grpSpPr>
        <p:pic>
          <p:nvPicPr>
            <p:cNvPr id="24" name="Image 23">
              <a:extLst>
                <a:ext uri="{FF2B5EF4-FFF2-40B4-BE49-F238E27FC236}">
                  <a16:creationId xmlns:a16="http://schemas.microsoft.com/office/drawing/2014/main" id="{DCFD762C-FDF8-8F73-68EF-353C7DCD3C06}"/>
                </a:ext>
              </a:extLst>
            </p:cNvPr>
            <p:cNvPicPr>
              <a:picLocks noChangeAspect="1"/>
            </p:cNvPicPr>
            <p:nvPr/>
          </p:nvPicPr>
          <p:blipFill>
            <a:blip r:embed="rId2"/>
            <a:srcRect l="2663"/>
            <a:stretch/>
          </p:blipFill>
          <p:spPr>
            <a:xfrm>
              <a:off x="6398830" y="4544649"/>
              <a:ext cx="3486021" cy="2131785"/>
            </a:xfrm>
            <a:prstGeom prst="rect">
              <a:avLst/>
            </a:prstGeom>
          </p:spPr>
        </p:pic>
        <p:sp>
          <p:nvSpPr>
            <p:cNvPr id="8" name="Rectangle 7">
              <a:extLst>
                <a:ext uri="{FF2B5EF4-FFF2-40B4-BE49-F238E27FC236}">
                  <a16:creationId xmlns:a16="http://schemas.microsoft.com/office/drawing/2014/main" id="{DD77A016-58CC-9D0A-D25E-4E4015585EC8}"/>
                </a:ext>
              </a:extLst>
            </p:cNvPr>
            <p:cNvSpPr/>
            <p:nvPr/>
          </p:nvSpPr>
          <p:spPr>
            <a:xfrm>
              <a:off x="6308090" y="4443095"/>
              <a:ext cx="3667503" cy="233489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11716362-2F85-52DC-ECA4-713682289F21}"/>
                  </a:ext>
                </a:extLst>
              </p:cNvPr>
              <p:cNvSpPr txBox="1"/>
              <p:nvPr/>
            </p:nvSpPr>
            <p:spPr>
              <a:xfrm>
                <a:off x="572491" y="1962353"/>
                <a:ext cx="5840730" cy="400110"/>
              </a:xfrm>
              <a:prstGeom prst="rect">
                <a:avLst/>
              </a:prstGeom>
              <a:noFill/>
            </p:spPr>
            <p:txBody>
              <a:bodyPr wrap="square">
                <a:spAutoFit/>
              </a:bodyPr>
              <a:lstStyle/>
              <a:p>
                <a:pPr algn="just"/>
                <a14:m>
                  <m:oMath xmlns:m="http://schemas.openxmlformats.org/officeDocument/2006/math">
                    <m:r>
                      <m:rPr>
                        <m:nor/>
                      </m:rPr>
                      <a:rPr lang="en-GB" sz="2000" i="0" noProof="0" smtClean="0">
                        <a:solidFill>
                          <a:srgbClr val="222222"/>
                        </a:solidFill>
                        <a:highlight>
                          <a:srgbClr val="FFFFFF"/>
                        </a:highlight>
                        <a:latin typeface="Arial" panose="020B0604020202020204" pitchFamily="34" charset="0"/>
                        <a:cs typeface="Arial" panose="020B0604020202020204" pitchFamily="34" charset="0"/>
                      </a:rPr>
                      <m:t>1.6 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6</m:t>
                    </m:r>
                    <m:r>
                      <m:rPr>
                        <m:nor/>
                      </m:rPr>
                      <a:rPr lang="en-GB" sz="2000" i="0" noProof="0" smtClean="0">
                        <a:highlight>
                          <a:srgbClr val="FFFFFF"/>
                        </a:highlight>
                        <a:ea typeface="Cambria Math" panose="02040503050406030204" pitchFamily="18" charset="0"/>
                        <a:cs typeface="Arial" panose="020B0604020202020204" pitchFamily="34" charset="0"/>
                      </a:rPr>
                      <m:t>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1.6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365</m:t>
                    </m:r>
                    <m:r>
                      <a:rPr lang="en-GB" sz="2000" i="1" noProof="0" smtClean="0">
                        <a:solidFill>
                          <a:srgbClr val="222222"/>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9.34 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i="0" baseline="30000" noProof="0" smtClean="0">
                        <a:highlight>
                          <a:srgbClr val="FFFFFF"/>
                        </a:highlight>
                        <a:ea typeface="Cambria Math" panose="02040503050406030204" pitchFamily="18" charset="0"/>
                        <a:cs typeface="Arial" panose="020B0604020202020204" pitchFamily="34" charset="0"/>
                      </a:rPr>
                      <m:t>8</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 MWh/year.</a:t>
                </a:r>
              </a:p>
            </p:txBody>
          </p:sp>
        </mc:Choice>
        <mc:Fallback xmlns="">
          <p:sp>
            <p:nvSpPr>
              <p:cNvPr id="4" name="ZoneTexte 3">
                <a:extLst>
                  <a:ext uri="{FF2B5EF4-FFF2-40B4-BE49-F238E27FC236}">
                    <a16:creationId xmlns:a16="http://schemas.microsoft.com/office/drawing/2014/main" id="{11716362-2F85-52DC-ECA4-713682289F21}"/>
                  </a:ext>
                </a:extLst>
              </p:cNvPr>
              <p:cNvSpPr txBox="1">
                <a:spLocks noRot="1" noChangeAspect="1" noMove="1" noResize="1" noEditPoints="1" noAdjustHandles="1" noChangeArrowheads="1" noChangeShapeType="1" noTextEdit="1"/>
              </p:cNvSpPr>
              <p:nvPr/>
            </p:nvSpPr>
            <p:spPr>
              <a:xfrm>
                <a:off x="572491" y="1962353"/>
                <a:ext cx="5840730" cy="400110"/>
              </a:xfrm>
              <a:prstGeom prst="rect">
                <a:avLst/>
              </a:prstGeom>
              <a:blipFill>
                <a:blip r:embed="rId3"/>
                <a:stretch>
                  <a:fillRect l="-104"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39CEA8DB-2E5D-15F0-C611-2DB4C18EFC2C}"/>
                  </a:ext>
                </a:extLst>
              </p:cNvPr>
              <p:cNvSpPr txBox="1"/>
              <p:nvPr/>
            </p:nvSpPr>
            <p:spPr>
              <a:xfrm>
                <a:off x="589584" y="3175846"/>
                <a:ext cx="5349240" cy="400110"/>
              </a:xfrm>
              <a:prstGeom prst="rect">
                <a:avLst/>
              </a:prstGeom>
              <a:noFill/>
            </p:spPr>
            <p:txBody>
              <a:bodyPr wrap="square">
                <a:spAutoFit/>
              </a:bodyPr>
              <a:lstStyle/>
              <a:p>
                <a:pPr algn="just"/>
                <a14:m>
                  <m:oMath xmlns:m="http://schemas.openxmlformats.org/officeDocument/2006/math">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4</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6</m:t>
                    </m:r>
                    <m:r>
                      <m:rPr>
                        <m:nor/>
                      </m:rPr>
                      <a:rPr lang="en-GB" sz="2000" noProof="0" smtClean="0">
                        <a:highlight>
                          <a:srgbClr val="FFFFFF"/>
                        </a:highlight>
                        <a:ea typeface="Cambria Math" panose="02040503050406030204" pitchFamily="18" charset="0"/>
                        <a:cs typeface="Arial" panose="020B0604020202020204" pitchFamily="34" charset="0"/>
                      </a:rPr>
                      <m:t>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365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24</m:t>
                    </m:r>
                    <m:r>
                      <a:rPr lang="en-GB" sz="2000" i="1" noProof="0">
                        <a:solidFill>
                          <a:srgbClr val="222222"/>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3.5 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0" i="0" baseline="30000" noProof="0" smtClean="0">
                        <a:highlight>
                          <a:srgbClr val="FFFFFF"/>
                        </a:highlight>
                        <a:ea typeface="Cambria Math" panose="02040503050406030204" pitchFamily="18" charset="0"/>
                        <a:cs typeface="Arial" panose="020B0604020202020204" pitchFamily="34" charset="0"/>
                      </a:rPr>
                      <m:t>4</m:t>
                    </m:r>
                    <m:r>
                      <m:rPr>
                        <m:nor/>
                      </m:rPr>
                      <a:rPr lang="en-GB" sz="2000" noProof="0" smtClean="0">
                        <a:highlight>
                          <a:srgbClr val="FFFFFF"/>
                        </a:highlight>
                        <a:ea typeface="Cambria Math" panose="02040503050406030204" pitchFamily="18" charset="0"/>
                        <a:cs typeface="Arial" panose="020B0604020202020204" pitchFamily="34" charset="0"/>
                      </a:rPr>
                      <m:t>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MWh</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/year.</a:t>
                </a:r>
              </a:p>
            </p:txBody>
          </p:sp>
        </mc:Choice>
        <mc:Fallback xmlns="">
          <p:sp>
            <p:nvSpPr>
              <p:cNvPr id="10" name="ZoneTexte 9">
                <a:extLst>
                  <a:ext uri="{FF2B5EF4-FFF2-40B4-BE49-F238E27FC236}">
                    <a16:creationId xmlns:a16="http://schemas.microsoft.com/office/drawing/2014/main" id="{39CEA8DB-2E5D-15F0-C611-2DB4C18EFC2C}"/>
                  </a:ext>
                </a:extLst>
              </p:cNvPr>
              <p:cNvSpPr txBox="1">
                <a:spLocks noRot="1" noChangeAspect="1" noMove="1" noResize="1" noEditPoints="1" noAdjustHandles="1" noChangeArrowheads="1" noChangeShapeType="1" noTextEdit="1"/>
              </p:cNvSpPr>
              <p:nvPr/>
            </p:nvSpPr>
            <p:spPr>
              <a:xfrm>
                <a:off x="589584" y="3175846"/>
                <a:ext cx="5349240" cy="400110"/>
              </a:xfrm>
              <a:prstGeom prst="rect">
                <a:avLst/>
              </a:prstGeom>
              <a:blipFill>
                <a:blip r:embed="rId4"/>
                <a:stretch>
                  <a:fillRect l="-114"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ACD43035-F06E-04C3-A99B-8C925059D8B8}"/>
                  </a:ext>
                </a:extLst>
              </p:cNvPr>
              <p:cNvSpPr txBox="1"/>
              <p:nvPr/>
            </p:nvSpPr>
            <p:spPr>
              <a:xfrm>
                <a:off x="572491" y="4417193"/>
                <a:ext cx="5349240" cy="600614"/>
              </a:xfrm>
              <a:prstGeom prst="rect">
                <a:avLst/>
              </a:prstGeom>
              <a:noFill/>
            </p:spPr>
            <p:txBody>
              <a:bodyPr wrap="square">
                <a:spAutoFit/>
              </a:bodyPr>
              <a:lstStyle/>
              <a:p>
                <a:pPr algn="just"/>
                <a14:m>
                  <m:oMath xmlns:m="http://schemas.openxmlformats.org/officeDocument/2006/math">
                    <m:f>
                      <m:fPr>
                        <m:ctrlPr>
                          <a:rPr lang="en-GB" sz="2000" i="1" noProof="0" smtClean="0">
                            <a:solidFill>
                              <a:srgbClr val="222222"/>
                            </a:solidFill>
                            <a:highlight>
                              <a:srgbClr val="FFFFFF"/>
                            </a:highlight>
                            <a:latin typeface="Cambria Math" panose="02040503050406030204" pitchFamily="18" charset="0"/>
                          </a:rPr>
                        </m:ctrlPr>
                      </m:fPr>
                      <m:num>
                        <m:r>
                          <m:rPr>
                            <m:nor/>
                          </m:rPr>
                          <a:rPr lang="en-GB" sz="2000" b="0" i="0" noProof="0" smtClean="0">
                            <a:solidFill>
                              <a:srgbClr val="222222"/>
                            </a:solidFill>
                            <a:highlight>
                              <a:srgbClr val="FFFFFF"/>
                            </a:highlight>
                            <a:latin typeface="Arial" panose="020B0604020202020204" pitchFamily="34" charset="0"/>
                            <a:cs typeface="Arial" panose="020B0604020202020204" pitchFamily="34" charset="0"/>
                          </a:rPr>
                          <m:t>3.5 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4</m:t>
                        </m:r>
                      </m:num>
                      <m:den>
                        <m:r>
                          <m:rPr>
                            <m:nor/>
                          </m:rPr>
                          <a:rPr lang="en-GB" sz="2000" b="0" i="0" noProof="0" smtClean="0">
                            <a:solidFill>
                              <a:srgbClr val="222222"/>
                            </a:solidFill>
                            <a:highlight>
                              <a:srgbClr val="FFFFFF"/>
                            </a:highlight>
                            <a:latin typeface="Arial" panose="020B0604020202020204" pitchFamily="34" charset="0"/>
                            <a:cs typeface="Arial" panose="020B0604020202020204" pitchFamily="34" charset="0"/>
                          </a:rPr>
                          <m:t>2</m:t>
                        </m:r>
                      </m:den>
                    </m:f>
                    <m:r>
                      <m:rPr>
                        <m:nor/>
                      </m:rPr>
                      <a:rPr lang="en-GB" sz="2000" b="0" i="0" noProof="0" smtClean="0">
                        <a:solidFill>
                          <a:srgbClr val="222222"/>
                        </a:solidFill>
                        <a:highlight>
                          <a:srgbClr val="FFFFFF"/>
                        </a:highlight>
                        <a:latin typeface="Cambria Math" panose="02040503050406030204" pitchFamily="18" charset="0"/>
                        <a:cs typeface="Arial" panose="020B0604020202020204" pitchFamily="34" charset="0"/>
                      </a:rPr>
                      <m:t>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1.75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4</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 MWh/year/km².</a:t>
                </a:r>
                <a:endParaRPr lang="en-GB" sz="1800" noProof="0" dirty="0">
                  <a:solidFill>
                    <a:srgbClr val="222222"/>
                  </a:solidFill>
                  <a:highlight>
                    <a:srgbClr val="FFFFFF"/>
                  </a:highlight>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ACD43035-F06E-04C3-A99B-8C925059D8B8}"/>
                  </a:ext>
                </a:extLst>
              </p:cNvPr>
              <p:cNvSpPr txBox="1">
                <a:spLocks noRot="1" noChangeAspect="1" noMove="1" noResize="1" noEditPoints="1" noAdjustHandles="1" noChangeArrowheads="1" noChangeShapeType="1" noTextEdit="1"/>
              </p:cNvSpPr>
              <p:nvPr/>
            </p:nvSpPr>
            <p:spPr>
              <a:xfrm>
                <a:off x="572491" y="4417193"/>
                <a:ext cx="5349240" cy="600614"/>
              </a:xfrm>
              <a:prstGeom prst="rect">
                <a:avLst/>
              </a:prstGeom>
              <a:blipFill>
                <a:blip r:embed="rId5"/>
                <a:stretch>
                  <a:fillRect t="-18367"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D66D733-AACC-6A7C-A5E6-CADA9E7C19DA}"/>
                  </a:ext>
                </a:extLst>
              </p:cNvPr>
              <p:cNvSpPr txBox="1"/>
              <p:nvPr/>
            </p:nvSpPr>
            <p:spPr>
              <a:xfrm>
                <a:off x="569112" y="5859044"/>
                <a:ext cx="5349240" cy="683072"/>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solidFill>
                                <a:srgbClr val="222222"/>
                              </a:solidFill>
                              <a:highlight>
                                <a:srgbClr val="FFFFFF"/>
                              </a:highlight>
                              <a:latin typeface="Cambria Math" panose="02040503050406030204" pitchFamily="18" charset="0"/>
                            </a:rPr>
                          </m:ctrlPr>
                        </m:fPr>
                        <m:num>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9.34 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8</m:t>
                          </m:r>
                        </m:num>
                        <m:den>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1.75 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4</m:t>
                          </m:r>
                        </m:den>
                      </m:f>
                      <m:r>
                        <a:rPr lang="en-GB" sz="2000" i="1" noProof="0">
                          <a:solidFill>
                            <a:srgbClr val="222222"/>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5.34 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4</m:t>
                      </m:r>
                      <m:r>
                        <m:rPr>
                          <m:nor/>
                        </m:rPr>
                        <a:rPr lang="en-GB" sz="2000" b="0" i="0" noProof="0" smtClean="0">
                          <a:highlight>
                            <a:srgbClr val="FFFFFF"/>
                          </a:highlight>
                          <a:ea typeface="Cambria Math" panose="02040503050406030204" pitchFamily="18" charset="0"/>
                          <a:cs typeface="Arial" panose="020B0604020202020204" pitchFamily="34" charset="0"/>
                        </a:rPr>
                        <m:t>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53,400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km</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².</m:t>
                      </m:r>
                    </m:oMath>
                  </m:oMathPara>
                </a14:m>
                <a:endParaRPr lang="en-GB" sz="1800" b="0" noProof="0" dirty="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4" name="ZoneTexte 13">
                <a:extLst>
                  <a:ext uri="{FF2B5EF4-FFF2-40B4-BE49-F238E27FC236}">
                    <a16:creationId xmlns:a16="http://schemas.microsoft.com/office/drawing/2014/main" id="{ED66D733-AACC-6A7C-A5E6-CADA9E7C19DA}"/>
                  </a:ext>
                </a:extLst>
              </p:cNvPr>
              <p:cNvSpPr txBox="1">
                <a:spLocks noRot="1" noChangeAspect="1" noMove="1" noResize="1" noEditPoints="1" noAdjustHandles="1" noChangeArrowheads="1" noChangeShapeType="1" noTextEdit="1"/>
              </p:cNvSpPr>
              <p:nvPr/>
            </p:nvSpPr>
            <p:spPr>
              <a:xfrm>
                <a:off x="569112" y="5859044"/>
                <a:ext cx="5349240" cy="683072"/>
              </a:xfrm>
              <a:prstGeom prst="rect">
                <a:avLst/>
              </a:prstGeom>
              <a:blipFill>
                <a:blip r:embed="rId6"/>
                <a:stretch>
                  <a:fillRect t="-22321" b="-17857"/>
                </a:stretch>
              </a:blipFill>
            </p:spPr>
            <p:txBody>
              <a:bodyPr/>
              <a:lstStyle/>
              <a:p>
                <a:r>
                  <a:rPr lang="en-US">
                    <a:noFill/>
                  </a:rPr>
                  <a:t> </a:t>
                </a:r>
              </a:p>
            </p:txBody>
          </p:sp>
        </mc:Fallback>
      </mc:AlternateContent>
    </p:spTree>
    <p:extLst>
      <p:ext uri="{BB962C8B-B14F-4D97-AF65-F5344CB8AC3E}">
        <p14:creationId xmlns:p14="http://schemas.microsoft.com/office/powerpoint/2010/main" val="137595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6">
            <a:extLst>
              <a:ext uri="{FF2B5EF4-FFF2-40B4-BE49-F238E27FC236}">
                <a16:creationId xmlns:a16="http://schemas.microsoft.com/office/drawing/2014/main" id="{79806D09-404E-F52E-9BAA-64B073EA661F}"/>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a:t>
            </a:fld>
            <a:endParaRPr lang="en-GB" spc="80" noProof="0" dirty="0"/>
          </a:p>
        </p:txBody>
      </p:sp>
      <p:sp>
        <p:nvSpPr>
          <p:cNvPr id="3" name="ZoneTexte 2">
            <a:extLst>
              <a:ext uri="{FF2B5EF4-FFF2-40B4-BE49-F238E27FC236}">
                <a16:creationId xmlns:a16="http://schemas.microsoft.com/office/drawing/2014/main" id="{93B4C2C0-C116-A4AB-223D-3CFCEC7B1318}"/>
              </a:ext>
            </a:extLst>
          </p:cNvPr>
          <p:cNvSpPr txBox="1"/>
          <p:nvPr/>
        </p:nvSpPr>
        <p:spPr>
          <a:xfrm>
            <a:off x="589583" y="1470137"/>
            <a:ext cx="9542756" cy="707886"/>
          </a:xfrm>
          <a:prstGeom prst="rect">
            <a:avLst/>
          </a:prstGeom>
          <a:noFill/>
        </p:spPr>
        <p:txBody>
          <a:bodyPr wrap="square">
            <a:spAutoFit/>
          </a:bodyPr>
          <a:lstStyle/>
          <a:p>
            <a:pPr algn="just"/>
            <a:r>
              <a:rPr lang="en-GB" sz="2000" noProof="0" dirty="0"/>
              <a:t>Each chapter, from chapter 04 to chapter 17, will focus on either an </a:t>
            </a:r>
            <a:r>
              <a:rPr lang="en-GB" sz="2000" b="1" noProof="0" dirty="0"/>
              <a:t>energy consumption sector</a:t>
            </a:r>
            <a:r>
              <a:rPr lang="en-GB" sz="2000" noProof="0" dirty="0"/>
              <a:t> or a </a:t>
            </a:r>
            <a:r>
              <a:rPr lang="en-GB" sz="2000" b="1" noProof="0" dirty="0"/>
              <a:t>renewable resource</a:t>
            </a:r>
            <a:r>
              <a:rPr lang="en-GB" sz="2000" noProof="0" dirty="0"/>
              <a:t>. They are presented as follows:</a:t>
            </a:r>
          </a:p>
        </p:txBody>
      </p:sp>
      <p:grpSp>
        <p:nvGrpSpPr>
          <p:cNvPr id="35" name="Groupe 34">
            <a:extLst>
              <a:ext uri="{FF2B5EF4-FFF2-40B4-BE49-F238E27FC236}">
                <a16:creationId xmlns:a16="http://schemas.microsoft.com/office/drawing/2014/main" id="{6345A503-B4D6-220D-1B14-29D16D85769F}"/>
              </a:ext>
            </a:extLst>
          </p:cNvPr>
          <p:cNvGrpSpPr/>
          <p:nvPr/>
        </p:nvGrpSpPr>
        <p:grpSpPr>
          <a:xfrm>
            <a:off x="769675" y="2676792"/>
            <a:ext cx="9154049" cy="4221741"/>
            <a:chOff x="753626" y="2390074"/>
            <a:chExt cx="9154049" cy="4221741"/>
          </a:xfrm>
        </p:grpSpPr>
        <p:sp>
          <p:nvSpPr>
            <p:cNvPr id="6" name="Rectangle: Single Corner Rounded 55">
              <a:extLst>
                <a:ext uri="{FF2B5EF4-FFF2-40B4-BE49-F238E27FC236}">
                  <a16:creationId xmlns:a16="http://schemas.microsoft.com/office/drawing/2014/main" id="{6A08066B-E634-F5B6-CB8E-50C2E91429D6}"/>
                </a:ext>
              </a:extLst>
            </p:cNvPr>
            <p:cNvSpPr/>
            <p:nvPr/>
          </p:nvSpPr>
          <p:spPr>
            <a:xfrm>
              <a:off x="753626" y="2390074"/>
              <a:ext cx="9154049" cy="4221741"/>
            </a:xfrm>
            <a:prstGeom prst="round1Rect">
              <a:avLst>
                <a:gd name="adj" fmla="val 0"/>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4" name="Groupe 33">
              <a:extLst>
                <a:ext uri="{FF2B5EF4-FFF2-40B4-BE49-F238E27FC236}">
                  <a16:creationId xmlns:a16="http://schemas.microsoft.com/office/drawing/2014/main" id="{DB86CDC5-27D5-CD3C-1F5F-AC8B3B71A809}"/>
                </a:ext>
              </a:extLst>
            </p:cNvPr>
            <p:cNvGrpSpPr/>
            <p:nvPr/>
          </p:nvGrpSpPr>
          <p:grpSpPr>
            <a:xfrm>
              <a:off x="1030762" y="3040188"/>
              <a:ext cx="8631875" cy="3452457"/>
              <a:chOff x="924449" y="3307214"/>
              <a:chExt cx="8631875" cy="3452457"/>
            </a:xfrm>
          </p:grpSpPr>
          <p:sp>
            <p:nvSpPr>
              <p:cNvPr id="20" name="TextBox 65">
                <a:extLst>
                  <a:ext uri="{FF2B5EF4-FFF2-40B4-BE49-F238E27FC236}">
                    <a16:creationId xmlns:a16="http://schemas.microsoft.com/office/drawing/2014/main" id="{D52010A4-7818-E484-C670-546D78B298E9}"/>
                  </a:ext>
                </a:extLst>
              </p:cNvPr>
              <p:cNvSpPr txBox="1"/>
              <p:nvPr/>
            </p:nvSpPr>
            <p:spPr>
              <a:xfrm>
                <a:off x="1932431" y="6390339"/>
                <a:ext cx="2224472" cy="369332"/>
              </a:xfrm>
              <a:prstGeom prst="rect">
                <a:avLst/>
              </a:prstGeom>
              <a:noFill/>
            </p:spPr>
            <p:txBody>
              <a:bodyPr wrap="square">
                <a:spAutoFit/>
              </a:bodyPr>
              <a:lstStyle/>
              <a:p>
                <a:pPr algn="ctr"/>
                <a:r>
                  <a:rPr lang="en-GB" b="1" i="1" noProof="0" dirty="0">
                    <a:solidFill>
                      <a:srgbClr val="BD4845"/>
                    </a:solidFill>
                    <a:latin typeface="Arial" panose="020B0604020202020204" pitchFamily="34" charset="0"/>
                    <a:cs typeface="Arial" panose="020B0604020202020204" pitchFamily="34" charset="0"/>
                  </a:rPr>
                  <a:t>CONSUMPTION</a:t>
                </a:r>
              </a:p>
            </p:txBody>
          </p:sp>
          <p:sp>
            <p:nvSpPr>
              <p:cNvPr id="21" name="TextBox 66">
                <a:extLst>
                  <a:ext uri="{FF2B5EF4-FFF2-40B4-BE49-F238E27FC236}">
                    <a16:creationId xmlns:a16="http://schemas.microsoft.com/office/drawing/2014/main" id="{49A40F9E-3A98-3396-A58B-9ACF0FC300D2}"/>
                  </a:ext>
                </a:extLst>
              </p:cNvPr>
              <p:cNvSpPr txBox="1"/>
              <p:nvPr/>
            </p:nvSpPr>
            <p:spPr>
              <a:xfrm>
                <a:off x="6417125" y="6385707"/>
                <a:ext cx="1835546" cy="369332"/>
              </a:xfrm>
              <a:prstGeom prst="rect">
                <a:avLst/>
              </a:prstGeom>
              <a:noFill/>
            </p:spPr>
            <p:txBody>
              <a:bodyPr wrap="square">
                <a:spAutoFit/>
              </a:bodyPr>
              <a:lstStyle/>
              <a:p>
                <a:pPr algn="ctr"/>
                <a:r>
                  <a:rPr lang="en-GB" b="1" i="1" noProof="0" dirty="0">
                    <a:solidFill>
                      <a:srgbClr val="9BBB58"/>
                    </a:solidFill>
                    <a:latin typeface="Arial" panose="020B0604020202020204" pitchFamily="34" charset="0"/>
                    <a:cs typeface="Arial" panose="020B0604020202020204" pitchFamily="34" charset="0"/>
                  </a:rPr>
                  <a:t>PRODUCTION</a:t>
                </a:r>
              </a:p>
            </p:txBody>
          </p:sp>
          <p:sp>
            <p:nvSpPr>
              <p:cNvPr id="33" name="Rectangle: Rounded Corners 62">
                <a:extLst>
                  <a:ext uri="{FF2B5EF4-FFF2-40B4-BE49-F238E27FC236}">
                    <a16:creationId xmlns:a16="http://schemas.microsoft.com/office/drawing/2014/main" id="{93CDC52B-F81A-38B7-9434-5AFA3EEC184D}"/>
                  </a:ext>
                </a:extLst>
              </p:cNvPr>
              <p:cNvSpPr/>
              <p:nvPr/>
            </p:nvSpPr>
            <p:spPr>
              <a:xfrm>
                <a:off x="5315887" y="3309826"/>
                <a:ext cx="4240437" cy="3014435"/>
              </a:xfrm>
              <a:prstGeom prst="roundRect">
                <a:avLst>
                  <a:gd name="adj" fmla="val 9803"/>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Rectangle: Rounded Corners 60">
                <a:extLst>
                  <a:ext uri="{FF2B5EF4-FFF2-40B4-BE49-F238E27FC236}">
                    <a16:creationId xmlns:a16="http://schemas.microsoft.com/office/drawing/2014/main" id="{F6523D70-899B-6986-A9DA-F7029734DF7F}"/>
                  </a:ext>
                </a:extLst>
              </p:cNvPr>
              <p:cNvSpPr/>
              <p:nvPr/>
            </p:nvSpPr>
            <p:spPr>
              <a:xfrm>
                <a:off x="924449" y="3307214"/>
                <a:ext cx="4240437" cy="3013198"/>
              </a:xfrm>
              <a:prstGeom prst="roundRect">
                <a:avLst>
                  <a:gd name="adj" fmla="val 7763"/>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450F8B6E-8FB4-8EB6-0013-9FCDFDCB846A}"/>
                  </a:ext>
                </a:extLst>
              </p:cNvPr>
              <p:cNvSpPr txBox="1"/>
              <p:nvPr/>
            </p:nvSpPr>
            <p:spPr>
              <a:xfrm>
                <a:off x="1071606" y="3567318"/>
                <a:ext cx="4107856" cy="2492990"/>
              </a:xfrm>
              <a:prstGeom prst="rect">
                <a:avLst/>
              </a:prstGeom>
              <a:noFill/>
            </p:spPr>
            <p:txBody>
              <a:bodyPr wrap="square" rtlCol="0">
                <a:spAutoFit/>
              </a:bodyPr>
              <a:lstStyle/>
              <a:p>
                <a:pPr>
                  <a:spcBef>
                    <a:spcPts val="600"/>
                  </a:spcBef>
                </a:pPr>
                <a:r>
                  <a:rPr lang="en-GB" noProof="0" dirty="0">
                    <a:latin typeface="Arial" panose="020B0604020202020204" pitchFamily="34" charset="0"/>
                    <a:cs typeface="Arial" panose="020B0604020202020204" pitchFamily="34" charset="0"/>
                  </a:rPr>
                  <a:t>Chapter 04 – Cars</a:t>
                </a:r>
              </a:p>
              <a:p>
                <a:pPr>
                  <a:spcBef>
                    <a:spcPts val="600"/>
                  </a:spcBef>
                </a:pPr>
                <a:r>
                  <a:rPr lang="en-GB" noProof="0" dirty="0">
                    <a:latin typeface="Arial" panose="020B0604020202020204" pitchFamily="34" charset="0"/>
                    <a:cs typeface="Arial" panose="020B0604020202020204" pitchFamily="34" charset="0"/>
                  </a:rPr>
                  <a:t>Chapter 06 – Planes</a:t>
                </a:r>
              </a:p>
              <a:p>
                <a:pPr>
                  <a:spcBef>
                    <a:spcPts val="600"/>
                  </a:spcBef>
                </a:pPr>
                <a:r>
                  <a:rPr lang="en-GB" noProof="0" dirty="0">
                    <a:latin typeface="Arial" panose="020B0604020202020204" pitchFamily="34" charset="0"/>
                    <a:cs typeface="Arial" panose="020B0604020202020204" pitchFamily="34" charset="0"/>
                  </a:rPr>
                  <a:t>Chapter 08 – Heating and cooling</a:t>
                </a:r>
              </a:p>
              <a:p>
                <a:pPr>
                  <a:spcBef>
                    <a:spcPts val="600"/>
                  </a:spcBef>
                </a:pPr>
                <a:r>
                  <a:rPr lang="en-GB" noProof="0" dirty="0">
                    <a:latin typeface="Arial" panose="020B0604020202020204" pitchFamily="34" charset="0"/>
                    <a:cs typeface="Arial" panose="020B0604020202020204" pitchFamily="34" charset="0"/>
                  </a:rPr>
                  <a:t>Chapter 10 – Lighting</a:t>
                </a:r>
              </a:p>
              <a:p>
                <a:pPr>
                  <a:spcBef>
                    <a:spcPts val="600"/>
                  </a:spcBef>
                </a:pPr>
                <a:r>
                  <a:rPr lang="en-GB" noProof="0" dirty="0">
                    <a:latin typeface="Arial" panose="020B0604020202020204" pitchFamily="34" charset="0"/>
                    <a:cs typeface="Arial" panose="020B0604020202020204" pitchFamily="34" charset="0"/>
                  </a:rPr>
                  <a:t>Chapter 12 – Appliances</a:t>
                </a:r>
              </a:p>
              <a:p>
                <a:pPr>
                  <a:spcBef>
                    <a:spcPts val="600"/>
                  </a:spcBef>
                </a:pPr>
                <a:r>
                  <a:rPr lang="en-GB" noProof="0" dirty="0">
                    <a:latin typeface="Arial" panose="020B0604020202020204" pitchFamily="34" charset="0"/>
                    <a:cs typeface="Arial" panose="020B0604020202020204" pitchFamily="34" charset="0"/>
                  </a:rPr>
                  <a:t>Chapter 14 – Food and farming</a:t>
                </a:r>
              </a:p>
              <a:p>
                <a:pPr>
                  <a:spcBef>
                    <a:spcPts val="600"/>
                  </a:spcBef>
                </a:pPr>
                <a:r>
                  <a:rPr lang="en-GB" noProof="0" dirty="0">
                    <a:latin typeface="Arial" panose="020B0604020202020204" pitchFamily="34" charset="0"/>
                    <a:cs typeface="Arial" panose="020B0604020202020204" pitchFamily="34" charset="0"/>
                  </a:rPr>
                  <a:t>Chapter 16 – </a:t>
                </a:r>
                <a:r>
                  <a:rPr lang="en-GB" noProof="0" dirty="0"/>
                  <a:t>Stuff</a:t>
                </a:r>
                <a:endParaRPr lang="en-GB"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D62488A-5238-572F-8147-87AA7BDD5F6C}"/>
                  </a:ext>
                </a:extLst>
              </p:cNvPr>
              <p:cNvSpPr txBox="1"/>
              <p:nvPr/>
            </p:nvSpPr>
            <p:spPr>
              <a:xfrm>
                <a:off x="5415315" y="3567318"/>
                <a:ext cx="3839167" cy="2492990"/>
              </a:xfrm>
              <a:prstGeom prst="rect">
                <a:avLst/>
              </a:prstGeom>
              <a:noFill/>
            </p:spPr>
            <p:txBody>
              <a:bodyPr wrap="square">
                <a:spAutoFit/>
              </a:bodyPr>
              <a:lstStyle/>
              <a:p>
                <a:pPr>
                  <a:spcBef>
                    <a:spcPts val="600"/>
                  </a:spcBef>
                </a:pPr>
                <a:r>
                  <a:rPr lang="en-GB" noProof="0" dirty="0">
                    <a:latin typeface="Arial" panose="020B0604020202020204" pitchFamily="34" charset="0"/>
                    <a:cs typeface="Arial" panose="020B0604020202020204" pitchFamily="34" charset="0"/>
                  </a:rPr>
                  <a:t>Chapter 05 – Onshore wind energy</a:t>
                </a:r>
              </a:p>
              <a:p>
                <a:pPr>
                  <a:spcBef>
                    <a:spcPts val="600"/>
                  </a:spcBef>
                </a:pPr>
                <a:r>
                  <a:rPr lang="en-GB" noProof="0" dirty="0">
                    <a:latin typeface="Arial" panose="020B0604020202020204" pitchFamily="34" charset="0"/>
                    <a:cs typeface="Arial" panose="020B0604020202020204" pitchFamily="34" charset="0"/>
                  </a:rPr>
                  <a:t>Chapter 07 – Solar energy</a:t>
                </a:r>
              </a:p>
              <a:p>
                <a:pPr>
                  <a:spcBef>
                    <a:spcPts val="600"/>
                  </a:spcBef>
                </a:pPr>
                <a:r>
                  <a:rPr lang="en-GB" noProof="0" dirty="0">
                    <a:latin typeface="Arial" panose="020B0604020202020204" pitchFamily="34" charset="0"/>
                    <a:cs typeface="Arial" panose="020B0604020202020204" pitchFamily="34" charset="0"/>
                  </a:rPr>
                  <a:t>Chapter 09 – Hydroelectric energy</a:t>
                </a:r>
              </a:p>
              <a:p>
                <a:pPr>
                  <a:spcBef>
                    <a:spcPts val="600"/>
                  </a:spcBef>
                </a:pPr>
                <a:r>
                  <a:rPr lang="en-GB" noProof="0" dirty="0">
                    <a:latin typeface="Arial" panose="020B0604020202020204" pitchFamily="34" charset="0"/>
                    <a:cs typeface="Arial" panose="020B0604020202020204" pitchFamily="34" charset="0"/>
                  </a:rPr>
                  <a:t>Chapter 11 – Offshore wind energy</a:t>
                </a:r>
              </a:p>
              <a:p>
                <a:pPr>
                  <a:spcBef>
                    <a:spcPts val="600"/>
                  </a:spcBef>
                </a:pPr>
                <a:r>
                  <a:rPr lang="en-GB" noProof="0" dirty="0">
                    <a:latin typeface="Arial" panose="020B0604020202020204" pitchFamily="34" charset="0"/>
                    <a:cs typeface="Arial" panose="020B0604020202020204" pitchFamily="34" charset="0"/>
                  </a:rPr>
                  <a:t>Chapter 13 – Wave energy</a:t>
                </a:r>
              </a:p>
              <a:p>
                <a:pPr>
                  <a:spcBef>
                    <a:spcPts val="600"/>
                  </a:spcBef>
                </a:pPr>
                <a:r>
                  <a:rPr lang="en-GB" noProof="0" dirty="0">
                    <a:latin typeface="Arial" panose="020B0604020202020204" pitchFamily="34" charset="0"/>
                    <a:cs typeface="Arial" panose="020B0604020202020204" pitchFamily="34" charset="0"/>
                  </a:rPr>
                  <a:t>Chapter 15 – Tidal energy</a:t>
                </a:r>
              </a:p>
              <a:p>
                <a:pPr>
                  <a:spcBef>
                    <a:spcPts val="600"/>
                  </a:spcBef>
                </a:pPr>
                <a:r>
                  <a:rPr lang="en-GB" noProof="0" dirty="0">
                    <a:latin typeface="Arial" panose="020B0604020202020204" pitchFamily="34" charset="0"/>
                    <a:cs typeface="Arial" panose="020B0604020202020204" pitchFamily="34" charset="0"/>
                  </a:rPr>
                  <a:t>Chapter 17 – Geothermal energy</a:t>
                </a:r>
              </a:p>
            </p:txBody>
          </p:sp>
        </p:grpSp>
      </p:grpSp>
      <p:sp>
        <p:nvSpPr>
          <p:cNvPr id="2" name="TextBox 66">
            <a:extLst>
              <a:ext uri="{FF2B5EF4-FFF2-40B4-BE49-F238E27FC236}">
                <a16:creationId xmlns:a16="http://schemas.microsoft.com/office/drawing/2014/main" id="{6F8CDB97-983C-24A8-8A70-76362ADFB226}"/>
              </a:ext>
            </a:extLst>
          </p:cNvPr>
          <p:cNvSpPr txBox="1"/>
          <p:nvPr/>
        </p:nvSpPr>
        <p:spPr>
          <a:xfrm>
            <a:off x="4074384" y="2805082"/>
            <a:ext cx="2544630" cy="369332"/>
          </a:xfrm>
          <a:prstGeom prst="rect">
            <a:avLst/>
          </a:prstGeom>
          <a:noFill/>
        </p:spPr>
        <p:txBody>
          <a:bodyPr wrap="square">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4" name="TextBox 3">
            <a:extLst>
              <a:ext uri="{FF2B5EF4-FFF2-40B4-BE49-F238E27FC236}">
                <a16:creationId xmlns:a16="http://schemas.microsoft.com/office/drawing/2014/main" id="{909EEFE1-B070-6219-3A57-06E7750BE1D0}"/>
              </a:ext>
            </a:extLst>
          </p:cNvPr>
          <p:cNvSpPr txBox="1"/>
          <p:nvPr/>
        </p:nvSpPr>
        <p:spPr>
          <a:xfrm>
            <a:off x="589583" y="349890"/>
            <a:ext cx="10003389" cy="461665"/>
          </a:xfrm>
          <a:prstGeom prst="rect">
            <a:avLst/>
          </a:prstGeom>
          <a:noFill/>
        </p:spPr>
        <p:txBody>
          <a:bodyPr wrap="square">
            <a:spAutoFit/>
          </a:bodyPr>
          <a:lstStyle/>
          <a:p>
            <a:r>
              <a:rPr lang="en-GB" sz="2400" b="1" noProof="0" dirty="0"/>
              <a:t>Is a fossil-free future possible for Belgium? (2/3)</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44211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298CFB2-000C-D20C-D6E8-F38EDF18F4C8}"/>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a.  Production of carbon-neutral kerosene (1/2)</a:t>
            </a:r>
            <a:endParaRPr lang="en-GB" sz="2400" b="1"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3EF9B1AC-2622-7488-FF93-6C2CF71EBA52}"/>
              </a:ext>
            </a:extLst>
          </p:cNvPr>
          <p:cNvSpPr txBox="1"/>
          <p:nvPr/>
        </p:nvSpPr>
        <p:spPr>
          <a:xfrm>
            <a:off x="589585" y="2222361"/>
            <a:ext cx="9542754" cy="4247317"/>
          </a:xfrm>
          <a:prstGeom prst="rect">
            <a:avLst/>
          </a:prstGeom>
          <a:noFill/>
        </p:spPr>
        <p:txBody>
          <a:bodyPr wrap="square">
            <a:spAutoFit/>
          </a:bodyPr>
          <a:lstStyle/>
          <a:p>
            <a:pPr algn="just"/>
            <a:r>
              <a:rPr lang="en-GB" sz="2000" noProof="0" dirty="0"/>
              <a:t>The Fischer-Tropsch synthesis is a chemical process that converts a mixture of carbon dioxide (CO₂) and hydrogen (H₂) into carbon-neutral kerosene.</a:t>
            </a:r>
          </a:p>
          <a:p>
            <a:pPr algn="just"/>
            <a:endParaRPr lang="en-GB" sz="2000" noProof="0" dirty="0"/>
          </a:p>
          <a:p>
            <a:pPr algn="just"/>
            <a:r>
              <a:rPr lang="en-GB" sz="2000" noProof="0" dirty="0"/>
              <a:t>Steps of the process:</a:t>
            </a:r>
          </a:p>
          <a:p>
            <a:pPr algn="just"/>
            <a:endParaRPr lang="en-GB" sz="1000" noProof="0" dirty="0"/>
          </a:p>
          <a:p>
            <a:pPr marL="514350" indent="-514350" algn="just">
              <a:buAutoNum type="romanLcParenBoth"/>
            </a:pPr>
            <a:r>
              <a:rPr lang="en-GB" sz="2000" b="1" noProof="0" dirty="0"/>
              <a:t>Hydrogen production</a:t>
            </a:r>
            <a:r>
              <a:rPr lang="en-GB" sz="2000" noProof="0" dirty="0"/>
              <a:t>: Generate H₂ from water through electrolysis using renewable electricity;</a:t>
            </a:r>
          </a:p>
          <a:p>
            <a:pPr marL="514350" indent="-514350" algn="just">
              <a:buAutoNum type="romanLcParenBoth"/>
            </a:pPr>
            <a:endParaRPr lang="en-GB" sz="1000" noProof="0" dirty="0"/>
          </a:p>
          <a:p>
            <a:pPr marL="514350" indent="-514350" algn="just">
              <a:buAutoNum type="romanLcParenBoth"/>
            </a:pPr>
            <a:r>
              <a:rPr lang="en-GB" sz="2000" b="1" noProof="0" dirty="0"/>
              <a:t>Carbon capture</a:t>
            </a:r>
            <a:r>
              <a:rPr lang="en-GB" sz="2000" noProof="0" dirty="0"/>
              <a:t>: Extract CO₂ directly from the air through direct air capture (DAC);</a:t>
            </a:r>
          </a:p>
          <a:p>
            <a:pPr marL="514350" indent="-514350" algn="just">
              <a:buAutoNum type="romanLcParenBoth"/>
            </a:pPr>
            <a:endParaRPr lang="en-GB" sz="1000" noProof="0" dirty="0"/>
          </a:p>
          <a:p>
            <a:pPr marL="514350" indent="-514350" algn="just">
              <a:buAutoNum type="romanLcParenBoth"/>
            </a:pPr>
            <a:r>
              <a:rPr lang="en-GB" sz="2000" b="1" noProof="0" dirty="0"/>
              <a:t>Fischer-Tropsch reaction</a:t>
            </a:r>
            <a:r>
              <a:rPr lang="en-GB" sz="2000" noProof="0" dirty="0"/>
              <a:t>: Convert H₂ and CO₂ into carbon-neutral kerosene through the Fischer-Tropsch process.</a:t>
            </a:r>
          </a:p>
          <a:p>
            <a:pPr marL="514350" indent="-514350" algn="just">
              <a:buAutoNum type="romanLcParenBoth"/>
            </a:pPr>
            <a:endParaRPr lang="en-GB" sz="2000" noProof="0" dirty="0"/>
          </a:p>
          <a:p>
            <a:pPr algn="just"/>
            <a:r>
              <a:rPr lang="en-GB" sz="2000" noProof="0" dirty="0"/>
              <a:t>These reactions will be detailed in Chapter 22 (Remote Renewable Energy Hubs).</a:t>
            </a:r>
          </a:p>
        </p:txBody>
      </p:sp>
      <p:sp>
        <p:nvSpPr>
          <p:cNvPr id="3" name="Slide Number Placeholder 6">
            <a:extLst>
              <a:ext uri="{FF2B5EF4-FFF2-40B4-BE49-F238E27FC236}">
                <a16:creationId xmlns:a16="http://schemas.microsoft.com/office/drawing/2014/main" id="{65CC9B3D-FDF5-0857-9BF9-D1E592B727F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330</a:t>
            </a:fld>
            <a:endParaRPr lang="en-GB" spc="80" noProof="0" dirty="0"/>
          </a:p>
        </p:txBody>
      </p:sp>
      <p:pic>
        <p:nvPicPr>
          <p:cNvPr id="5" name="Image 4">
            <a:extLst>
              <a:ext uri="{FF2B5EF4-FFF2-40B4-BE49-F238E27FC236}">
                <a16:creationId xmlns:a16="http://schemas.microsoft.com/office/drawing/2014/main" id="{5AEDDF42-4CC5-6886-4792-6FE749CEEBFB}"/>
              </a:ext>
            </a:extLst>
          </p:cNvPr>
          <p:cNvPicPr>
            <a:picLocks noChangeAspect="1"/>
          </p:cNvPicPr>
          <p:nvPr/>
        </p:nvPicPr>
        <p:blipFill>
          <a:blip r:embed="rId2"/>
          <a:stretch>
            <a:fillRect/>
          </a:stretch>
        </p:blipFill>
        <p:spPr>
          <a:xfrm>
            <a:off x="665998" y="3640029"/>
            <a:ext cx="470176" cy="1869231"/>
          </a:xfrm>
          <a:prstGeom prst="rect">
            <a:avLst/>
          </a:prstGeom>
        </p:spPr>
      </p:pic>
    </p:spTree>
    <p:extLst>
      <p:ext uri="{BB962C8B-B14F-4D97-AF65-F5344CB8AC3E}">
        <p14:creationId xmlns:p14="http://schemas.microsoft.com/office/powerpoint/2010/main" val="92445371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51B0B9F-E44F-85CA-2291-ABAAE97A5CDE}"/>
              </a:ext>
            </a:extLst>
          </p:cNvPr>
          <p:cNvGrpSpPr/>
          <p:nvPr/>
        </p:nvGrpSpPr>
        <p:grpSpPr>
          <a:xfrm>
            <a:off x="746125" y="1350982"/>
            <a:ext cx="9201150" cy="5979937"/>
            <a:chOff x="720090" y="1339552"/>
            <a:chExt cx="9201150" cy="5979937"/>
          </a:xfrm>
        </p:grpSpPr>
        <p:grpSp>
          <p:nvGrpSpPr>
            <p:cNvPr id="10" name="Groupe 9">
              <a:extLst>
                <a:ext uri="{FF2B5EF4-FFF2-40B4-BE49-F238E27FC236}">
                  <a16:creationId xmlns:a16="http://schemas.microsoft.com/office/drawing/2014/main" id="{2290B184-C05A-5E7C-ECE7-E0E8A81C01BC}"/>
                </a:ext>
              </a:extLst>
            </p:cNvPr>
            <p:cNvGrpSpPr/>
            <p:nvPr/>
          </p:nvGrpSpPr>
          <p:grpSpPr>
            <a:xfrm>
              <a:off x="720090" y="1339552"/>
              <a:ext cx="9201150" cy="5392718"/>
              <a:chOff x="720090" y="1339552"/>
              <a:chExt cx="9201150" cy="5392718"/>
            </a:xfrm>
          </p:grpSpPr>
          <p:pic>
            <p:nvPicPr>
              <p:cNvPr id="6" name="Picture 2" descr="KIT - IMVT - Forschung - Drittmittelforschung - EU-Projekte - Production of  Sustainable aircraft grade Kerosine from water and air powered by Renewable  Electricity, through the splitting of CO2, formation of syngas">
                <a:extLst>
                  <a:ext uri="{FF2B5EF4-FFF2-40B4-BE49-F238E27FC236}">
                    <a16:creationId xmlns:a16="http://schemas.microsoft.com/office/drawing/2014/main" id="{049F5A72-0259-1C83-B573-7742E7A51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84" y="1583524"/>
                <a:ext cx="8882212" cy="48657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BC350BB-3F14-4F57-3473-CE863068A40E}"/>
                  </a:ext>
                </a:extLst>
              </p:cNvPr>
              <p:cNvSpPr/>
              <p:nvPr/>
            </p:nvSpPr>
            <p:spPr>
              <a:xfrm>
                <a:off x="720090" y="1339552"/>
                <a:ext cx="9201150" cy="539271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129A2100-6A5B-0075-76FE-146F7E623A37}"/>
                </a:ext>
              </a:extLst>
            </p:cNvPr>
            <p:cNvSpPr txBox="1"/>
            <p:nvPr/>
          </p:nvSpPr>
          <p:spPr>
            <a:xfrm>
              <a:off x="720090" y="6796269"/>
              <a:ext cx="9201150" cy="523220"/>
            </a:xfrm>
            <a:prstGeom prst="rect">
              <a:avLst/>
            </a:prstGeom>
            <a:noFill/>
          </p:spPr>
          <p:txBody>
            <a:bodyPr wrap="square">
              <a:spAutoFit/>
            </a:bodyPr>
            <a:lstStyle/>
            <a:p>
              <a:pPr algn="ctr"/>
              <a:r>
                <a:rPr lang="en-GB" sz="1400" i="1" noProof="0" dirty="0">
                  <a:solidFill>
                    <a:schemeClr val="tx1"/>
                  </a:solidFill>
                  <a:effectLst/>
                  <a:highlight>
                    <a:srgbClr val="FFFFFF"/>
                  </a:highlight>
                  <a:latin typeface="Arial" panose="020B0604020202020204" pitchFamily="34" charset="0"/>
                  <a:cs typeface="Arial" panose="020B0604020202020204" pitchFamily="34" charset="0"/>
                </a:rPr>
                <a:t>Production of carbon-neutral kerosene from water and air powered by renewable </a:t>
              </a:r>
              <a:r>
                <a:rPr lang="en-GB" sz="1400" i="1" noProof="0" dirty="0">
                  <a:solidFill>
                    <a:schemeClr val="tx1"/>
                  </a:solidFill>
                  <a:highlight>
                    <a:srgbClr val="FFFFFF"/>
                  </a:highlight>
                  <a:latin typeface="Arial" panose="020B0604020202020204" pitchFamily="34" charset="0"/>
                  <a:cs typeface="Arial" panose="020B0604020202020204" pitchFamily="34" charset="0"/>
                </a:rPr>
                <a:t>e</a:t>
              </a:r>
              <a:r>
                <a:rPr lang="en-GB" sz="1400" i="1" noProof="0" dirty="0">
                  <a:solidFill>
                    <a:schemeClr val="tx1"/>
                  </a:solidFill>
                  <a:effectLst/>
                  <a:highlight>
                    <a:srgbClr val="FFFFFF"/>
                  </a:highlight>
                  <a:latin typeface="Arial" panose="020B0604020202020204" pitchFamily="34" charset="0"/>
                  <a:cs typeface="Arial" panose="020B0604020202020204" pitchFamily="34" charset="0"/>
                </a:rPr>
                <a:t>lectricity, through the splitting of CO2, formation of syngas and Fischer-Tropsch synthesis.</a:t>
              </a:r>
            </a:p>
          </p:txBody>
        </p:sp>
      </p:grpSp>
      <p:sp>
        <p:nvSpPr>
          <p:cNvPr id="12" name="Slide Number Placeholder 6">
            <a:extLst>
              <a:ext uri="{FF2B5EF4-FFF2-40B4-BE49-F238E27FC236}">
                <a16:creationId xmlns:a16="http://schemas.microsoft.com/office/drawing/2014/main" id="{F9C1BB75-12DC-B736-1155-1F3E45F9AF4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331</a:t>
            </a:fld>
            <a:endParaRPr lang="en-GB" spc="80" noProof="0" dirty="0"/>
          </a:p>
        </p:txBody>
      </p:sp>
      <p:sp>
        <p:nvSpPr>
          <p:cNvPr id="13" name="ZoneTexte 12">
            <a:extLst>
              <a:ext uri="{FF2B5EF4-FFF2-40B4-BE49-F238E27FC236}">
                <a16:creationId xmlns:a16="http://schemas.microsoft.com/office/drawing/2014/main" id="{67404402-13CC-56D9-4EA4-C106CB49EA74}"/>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a.  Production of carbon-neutral kerosene (2/2)</a:t>
            </a:r>
            <a:endParaRPr lang="en-GB"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46723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742260B-5D68-E68B-C370-78C66F30E379}"/>
              </a:ext>
            </a:extLst>
          </p:cNvPr>
          <p:cNvSpPr txBox="1"/>
          <p:nvPr/>
        </p:nvSpPr>
        <p:spPr>
          <a:xfrm>
            <a:off x="589585" y="349892"/>
            <a:ext cx="9542754" cy="830997"/>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a.</a:t>
            </a:r>
            <a:r>
              <a:rPr lang="en-GB" sz="100" b="1" noProof="0" dirty="0">
                <a:solidFill>
                  <a:srgbClr val="0D0D0D"/>
                </a:solidFill>
                <a:latin typeface="Arial" panose="020B0604020202020204" pitchFamily="34" charset="0"/>
                <a:cs typeface="Arial" panose="020B0604020202020204" pitchFamily="34" charset="0"/>
              </a:rPr>
              <a:t> </a:t>
            </a:r>
            <a:r>
              <a:rPr lang="en-GB" sz="2400" b="1" noProof="0" dirty="0">
                <a:solidFill>
                  <a:srgbClr val="0D0D0D"/>
                </a:solidFill>
                <a:latin typeface="Arial" panose="020B0604020202020204" pitchFamily="34" charset="0"/>
                <a:cs typeface="Arial" panose="020B0604020202020204" pitchFamily="34" charset="0"/>
              </a:rPr>
              <a:t>Electrolysis and </a:t>
            </a:r>
            <a:r>
              <a:rPr lang="en-GB" sz="2400" b="1" i="0" noProof="0" dirty="0">
                <a:solidFill>
                  <a:srgbClr val="0D0D0D"/>
                </a:solidFill>
                <a:effectLst/>
                <a:latin typeface="Arial" panose="020B0604020202020204" pitchFamily="34" charset="0"/>
                <a:cs typeface="Arial" panose="020B0604020202020204" pitchFamily="34" charset="0"/>
              </a:rPr>
              <a:t>Fischer-Tropsch synthesis are </a:t>
            </a:r>
            <a:r>
              <a:rPr lang="en-GB" sz="2400" b="1" noProof="0" dirty="0"/>
              <a:t>well established processes that have been mastered over decades</a:t>
            </a:r>
          </a:p>
        </p:txBody>
      </p:sp>
      <p:grpSp>
        <p:nvGrpSpPr>
          <p:cNvPr id="9" name="Groupe 8">
            <a:extLst>
              <a:ext uri="{FF2B5EF4-FFF2-40B4-BE49-F238E27FC236}">
                <a16:creationId xmlns:a16="http://schemas.microsoft.com/office/drawing/2014/main" id="{14B20D37-AEA9-F86B-580C-D34409F92351}"/>
              </a:ext>
            </a:extLst>
          </p:cNvPr>
          <p:cNvGrpSpPr/>
          <p:nvPr/>
        </p:nvGrpSpPr>
        <p:grpSpPr>
          <a:xfrm>
            <a:off x="3056252" y="3490595"/>
            <a:ext cx="4580896" cy="3992313"/>
            <a:chOff x="608324" y="3399155"/>
            <a:chExt cx="4580896" cy="3992313"/>
          </a:xfrm>
        </p:grpSpPr>
        <p:sp>
          <p:nvSpPr>
            <p:cNvPr id="12" name="ZoneTexte 11">
              <a:extLst>
                <a:ext uri="{FF2B5EF4-FFF2-40B4-BE49-F238E27FC236}">
                  <a16:creationId xmlns:a16="http://schemas.microsoft.com/office/drawing/2014/main" id="{638B69EC-BCB5-BABC-3CB6-7EBA81D83EC3}"/>
                </a:ext>
              </a:extLst>
            </p:cNvPr>
            <p:cNvSpPr txBox="1"/>
            <p:nvPr/>
          </p:nvSpPr>
          <p:spPr>
            <a:xfrm>
              <a:off x="608324" y="6868248"/>
              <a:ext cx="4580896"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In 1944, half of the fuel used by the Wehrmacht was produced from coal using the Fischer-Tropsch reaction.</a:t>
              </a:r>
            </a:p>
          </p:txBody>
        </p:sp>
        <p:grpSp>
          <p:nvGrpSpPr>
            <p:cNvPr id="3" name="Groupe 2">
              <a:extLst>
                <a:ext uri="{FF2B5EF4-FFF2-40B4-BE49-F238E27FC236}">
                  <a16:creationId xmlns:a16="http://schemas.microsoft.com/office/drawing/2014/main" id="{01ADDEE6-8D46-6696-AF82-7391BF9A0F09}"/>
                </a:ext>
              </a:extLst>
            </p:cNvPr>
            <p:cNvGrpSpPr/>
            <p:nvPr/>
          </p:nvGrpSpPr>
          <p:grpSpPr>
            <a:xfrm>
              <a:off x="654044" y="3399155"/>
              <a:ext cx="4489936" cy="3401695"/>
              <a:chOff x="850899" y="3330575"/>
              <a:chExt cx="4171800" cy="3160667"/>
            </a:xfrm>
          </p:grpSpPr>
          <p:pic>
            <p:nvPicPr>
              <p:cNvPr id="7" name="Picture 2" descr="IG Farben - Ludwigshafen - usine chimique">
                <a:extLst>
                  <a:ext uri="{FF2B5EF4-FFF2-40B4-BE49-F238E27FC236}">
                    <a16:creationId xmlns:a16="http://schemas.microsoft.com/office/drawing/2014/main" id="{6E2C240D-ADC8-AC08-15E5-10EBDAD29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8" t="4207" r="5848" b="3907"/>
              <a:stretch/>
            </p:blipFill>
            <p:spPr bwMode="auto">
              <a:xfrm>
                <a:off x="850900" y="3330575"/>
                <a:ext cx="4171799" cy="316066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AEBF2BFD-8838-D57F-7631-1B8D1DF01652}"/>
                  </a:ext>
                </a:extLst>
              </p:cNvPr>
              <p:cNvSpPr/>
              <p:nvPr/>
            </p:nvSpPr>
            <p:spPr>
              <a:xfrm>
                <a:off x="850899" y="3330575"/>
                <a:ext cx="4171799" cy="316066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 name="Slide Number Placeholder 6">
            <a:extLst>
              <a:ext uri="{FF2B5EF4-FFF2-40B4-BE49-F238E27FC236}">
                <a16:creationId xmlns:a16="http://schemas.microsoft.com/office/drawing/2014/main" id="{D81414CC-F6D0-6817-3B27-65BA90D4542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332</a:t>
            </a:fld>
            <a:endParaRPr lang="en-GB" spc="80" noProof="0" dirty="0"/>
          </a:p>
        </p:txBody>
      </p:sp>
      <p:sp>
        <p:nvSpPr>
          <p:cNvPr id="8" name="ZoneTexte 7">
            <a:extLst>
              <a:ext uri="{FF2B5EF4-FFF2-40B4-BE49-F238E27FC236}">
                <a16:creationId xmlns:a16="http://schemas.microsoft.com/office/drawing/2014/main" id="{66FB72DA-7AFA-FCAE-64A2-816834F22C3E}"/>
              </a:ext>
            </a:extLst>
          </p:cNvPr>
          <p:cNvSpPr txBox="1"/>
          <p:nvPr/>
        </p:nvSpPr>
        <p:spPr>
          <a:xfrm>
            <a:off x="561060" y="1556864"/>
            <a:ext cx="9571279" cy="1631216"/>
          </a:xfrm>
          <a:prstGeom prst="rect">
            <a:avLst/>
          </a:prstGeom>
          <a:noFill/>
        </p:spPr>
        <p:txBody>
          <a:bodyPr wrap="square">
            <a:spAutoFit/>
          </a:bodyPr>
          <a:lstStyle/>
          <a:p>
            <a:pPr algn="just"/>
            <a:r>
              <a:rPr lang="en-GB" sz="2000" noProof="0" dirty="0"/>
              <a:t>Industrial-scale water electrolysis has been in use since 1900.</a:t>
            </a:r>
          </a:p>
          <a:p>
            <a:pPr algn="just"/>
            <a:endParaRPr lang="en-GB" sz="2000" noProof="0" dirty="0"/>
          </a:p>
          <a:p>
            <a:pPr algn="just"/>
            <a:r>
              <a:rPr lang="en-GB" sz="2000" noProof="0" dirty="0"/>
              <a:t>During World War II, Nazi Germany relied heavily on the Fischer-Tropsch process to produce synthetic fuels from coal, compensating for its limited access to crude oil.</a:t>
            </a:r>
          </a:p>
        </p:txBody>
      </p:sp>
    </p:spTree>
    <p:extLst>
      <p:ext uri="{BB962C8B-B14F-4D97-AF65-F5344CB8AC3E}">
        <p14:creationId xmlns:p14="http://schemas.microsoft.com/office/powerpoint/2010/main" val="300940034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AB59850C-27D6-9DE9-796D-49024CB90500}"/>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a.</a:t>
            </a:r>
            <a:r>
              <a:rPr lang="en-GB" sz="100" b="1" noProof="0" dirty="0">
                <a:solidFill>
                  <a:srgbClr val="0D0D0D"/>
                </a:solidFill>
                <a:latin typeface="Arial" panose="020B0604020202020204" pitchFamily="34" charset="0"/>
                <a:cs typeface="Arial" panose="020B0604020202020204" pitchFamily="34" charset="0"/>
              </a:rPr>
              <a:t> </a:t>
            </a:r>
            <a:r>
              <a:rPr lang="en-GB" sz="2400" b="1" noProof="0" dirty="0">
                <a:solidFill>
                  <a:srgbClr val="0D0D0D"/>
                </a:solidFill>
                <a:latin typeface="Arial" panose="020B0604020202020204" pitchFamily="34" charset="0"/>
                <a:cs typeface="Arial" panose="020B0604020202020204" pitchFamily="34" charset="0"/>
              </a:rPr>
              <a:t>  Direct Air Capture (DAC) </a:t>
            </a:r>
            <a:endParaRPr lang="en-GB" sz="2400" b="1" noProof="0" dirty="0"/>
          </a:p>
        </p:txBody>
      </p:sp>
      <p:sp>
        <p:nvSpPr>
          <p:cNvPr id="16" name="ZoneTexte 15">
            <a:extLst>
              <a:ext uri="{FF2B5EF4-FFF2-40B4-BE49-F238E27FC236}">
                <a16:creationId xmlns:a16="http://schemas.microsoft.com/office/drawing/2014/main" id="{A16C0DEA-F007-1FCD-C20D-9236498FC90D}"/>
              </a:ext>
            </a:extLst>
          </p:cNvPr>
          <p:cNvSpPr txBox="1"/>
          <p:nvPr/>
        </p:nvSpPr>
        <p:spPr>
          <a:xfrm>
            <a:off x="589584" y="1156217"/>
            <a:ext cx="9542754" cy="2246769"/>
          </a:xfrm>
          <a:prstGeom prst="rect">
            <a:avLst/>
          </a:prstGeom>
          <a:noFill/>
        </p:spPr>
        <p:txBody>
          <a:bodyPr wrap="square">
            <a:spAutoFit/>
          </a:bodyPr>
          <a:lstStyle/>
          <a:p>
            <a:pPr algn="just"/>
            <a:r>
              <a:rPr lang="en-GB" sz="2000" noProof="0" dirty="0"/>
              <a:t>DAC is a much more recent technology. While the basic chemistry behind CO₂ capture has been known for decades, large-scale DAC systems have only started to emerge in recent years.</a:t>
            </a:r>
          </a:p>
          <a:p>
            <a:pPr algn="just"/>
            <a:endParaRPr lang="en-GB" sz="2000" noProof="0" dirty="0"/>
          </a:p>
          <a:p>
            <a:pPr algn="just"/>
            <a:r>
              <a:rPr lang="en-GB" sz="2000" noProof="0" dirty="0"/>
              <a:t>The largest direct air capture and storage plant, Mammoth, began operations in Iceland in 2024. Developed by Climeworks, it is designed to capture up to                  36,000 tons of CO₂ per year.</a:t>
            </a:r>
            <a:endParaRPr lang="en-GB" noProof="0" dirty="0"/>
          </a:p>
        </p:txBody>
      </p:sp>
      <p:sp>
        <p:nvSpPr>
          <p:cNvPr id="17" name="Slide Number Placeholder 6">
            <a:extLst>
              <a:ext uri="{FF2B5EF4-FFF2-40B4-BE49-F238E27FC236}">
                <a16:creationId xmlns:a16="http://schemas.microsoft.com/office/drawing/2014/main" id="{3F8A7B74-C50C-E9D4-BF94-B89A25281A3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333</a:t>
            </a:fld>
            <a:endParaRPr lang="en-GB" spc="80" noProof="0" dirty="0"/>
          </a:p>
        </p:txBody>
      </p:sp>
      <p:grpSp>
        <p:nvGrpSpPr>
          <p:cNvPr id="19" name="Groupe 18">
            <a:extLst>
              <a:ext uri="{FF2B5EF4-FFF2-40B4-BE49-F238E27FC236}">
                <a16:creationId xmlns:a16="http://schemas.microsoft.com/office/drawing/2014/main" id="{C6864FE8-E648-4A98-1C7F-92D555892ECE}"/>
              </a:ext>
            </a:extLst>
          </p:cNvPr>
          <p:cNvGrpSpPr/>
          <p:nvPr/>
        </p:nvGrpSpPr>
        <p:grpSpPr>
          <a:xfrm>
            <a:off x="2751137" y="3880668"/>
            <a:ext cx="5191125" cy="3302236"/>
            <a:chOff x="2595536" y="3793365"/>
            <a:chExt cx="5530850" cy="3518346"/>
          </a:xfrm>
        </p:grpSpPr>
        <p:pic>
          <p:nvPicPr>
            <p:cNvPr id="6146" name="Picture 2" descr="Mammoth, the world’s largest direct air capture and storage plant, is designed for a nameplate capture capacity of up to 36,000 tons of CO₂ per year.">
              <a:extLst>
                <a:ext uri="{FF2B5EF4-FFF2-40B4-BE49-F238E27FC236}">
                  <a16:creationId xmlns:a16="http://schemas.microsoft.com/office/drawing/2014/main" id="{6A293C05-A3B2-D7D0-D2CB-4A22FDC4FB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7" b="8934"/>
            <a:stretch/>
          </p:blipFill>
          <p:spPr bwMode="auto">
            <a:xfrm>
              <a:off x="2595536" y="3793366"/>
              <a:ext cx="5530850" cy="351834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6DC34A3-6024-719C-1F29-01B3BBBC98FD}"/>
                </a:ext>
              </a:extLst>
            </p:cNvPr>
            <p:cNvSpPr/>
            <p:nvPr/>
          </p:nvSpPr>
          <p:spPr>
            <a:xfrm>
              <a:off x="2595536" y="3793365"/>
              <a:ext cx="5502328" cy="351834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1" name="ZoneTexte 20">
            <a:extLst>
              <a:ext uri="{FF2B5EF4-FFF2-40B4-BE49-F238E27FC236}">
                <a16:creationId xmlns:a16="http://schemas.microsoft.com/office/drawing/2014/main" id="{543123F0-BEB2-13D3-DAC2-47088FD5DCBB}"/>
              </a:ext>
            </a:extLst>
          </p:cNvPr>
          <p:cNvSpPr txBox="1"/>
          <p:nvPr/>
        </p:nvSpPr>
        <p:spPr>
          <a:xfrm>
            <a:off x="2751137" y="7241378"/>
            <a:ext cx="5191125" cy="307777"/>
          </a:xfrm>
          <a:prstGeom prst="rect">
            <a:avLst/>
          </a:prstGeom>
          <a:noFill/>
        </p:spPr>
        <p:txBody>
          <a:bodyPr wrap="square">
            <a:spAutoFit/>
          </a:bodyPr>
          <a:lstStyle/>
          <a:p>
            <a:pPr algn="ctr"/>
            <a:r>
              <a:rPr lang="en-GB" sz="1400" i="1" noProof="0" dirty="0">
                <a:latin typeface="+mj-lt"/>
                <a:cs typeface="Arial" panose="020B0604020202020204" pitchFamily="34" charset="0"/>
              </a:rPr>
              <a:t>Mammoth DAC plant in </a:t>
            </a:r>
            <a:r>
              <a:rPr lang="en-GB" sz="1400" b="0" i="1" noProof="0" dirty="0">
                <a:solidFill>
                  <a:srgbClr val="000000"/>
                </a:solidFill>
                <a:effectLst/>
                <a:latin typeface="+mj-lt"/>
              </a:rPr>
              <a:t>Hellisheiði, Iceland</a:t>
            </a:r>
            <a:r>
              <a:rPr lang="en-GB" sz="1400" i="1" noProof="0" dirty="0">
                <a:solidFill>
                  <a:srgbClr val="000000"/>
                </a:solidFill>
                <a:latin typeface="+mj-lt"/>
              </a:rPr>
              <a:t>.</a:t>
            </a:r>
            <a:r>
              <a:rPr lang="en-GB" sz="1400" i="1" noProof="0" dirty="0">
                <a:latin typeface="+mj-lt"/>
                <a:cs typeface="Arial" panose="020B0604020202020204" pitchFamily="34" charset="0"/>
              </a:rPr>
              <a:t> </a:t>
            </a:r>
          </a:p>
        </p:txBody>
      </p:sp>
    </p:spTree>
    <p:extLst>
      <p:ext uri="{BB962C8B-B14F-4D97-AF65-F5344CB8AC3E}">
        <p14:creationId xmlns:p14="http://schemas.microsoft.com/office/powerpoint/2010/main" val="56019890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0D0462D-0BA6-97AE-2B73-8E4D336708E4}"/>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4:</a:t>
            </a:r>
            <a:endParaRPr lang="en-GB" sz="2400" b="1" u="sng"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65FFFB18-F0BA-7B53-83D2-2D28CDB36D11}"/>
              </a:ext>
            </a:extLst>
          </p:cNvPr>
          <p:cNvSpPr txBox="1"/>
          <p:nvPr/>
        </p:nvSpPr>
        <p:spPr>
          <a:xfrm>
            <a:off x="589585" y="2018146"/>
            <a:ext cx="9542754" cy="4401205"/>
          </a:xfrm>
          <a:prstGeom prst="rect">
            <a:avLst/>
          </a:prstGeom>
          <a:noFill/>
        </p:spPr>
        <p:txBody>
          <a:bodyPr wrap="square">
            <a:spAutoFit/>
          </a:bodyPr>
          <a:lstStyle/>
          <a:p>
            <a:pPr algn="just"/>
            <a:r>
              <a:rPr lang="en-GB" sz="2000" noProof="0" dirty="0"/>
              <a:t>This time, you propose an alternative to algae-based biofuel production: synthesising carbon-neutral kerosene via the Fischer-Tropsch process. To fully replace fossil-derived kerosene in the U.S., you suggest installing PV systems to generate the necessary electricity for this synthesis.</a:t>
            </a:r>
          </a:p>
          <a:p>
            <a:pPr algn="just"/>
            <a:endParaRPr lang="en-GB" sz="2000" i="0" noProof="0" dirty="0">
              <a:solidFill>
                <a:srgbClr val="0D0D0D"/>
              </a:solidFill>
              <a:effectLst/>
              <a:highlight>
                <a:srgbClr val="FFFFFF"/>
              </a:highlight>
              <a:latin typeface="Arial" panose="020B0604020202020204" pitchFamily="34" charset="0"/>
              <a:cs typeface="Arial" panose="020B0604020202020204" pitchFamily="34" charset="0"/>
            </a:endParaRPr>
          </a:p>
          <a:p>
            <a:pPr algn="just"/>
            <a:r>
              <a:rPr lang="en-GB" sz="2000" noProof="0" dirty="0"/>
              <a:t>We assume that:</a:t>
            </a:r>
          </a:p>
          <a:p>
            <a:pPr algn="just"/>
            <a:endParaRPr lang="en-GB" sz="1000" noProof="0" dirty="0"/>
          </a:p>
          <a:p>
            <a:pPr marL="514350" indent="-514350" algn="just">
              <a:buAutoNum type="romanLcParenBoth"/>
            </a:pPr>
            <a:r>
              <a:rPr lang="en-GB" sz="2000" noProof="0" dirty="0"/>
              <a:t>The energy content per barrel of kerosene is 1.6 MWh;</a:t>
            </a:r>
          </a:p>
          <a:p>
            <a:pPr marL="514350" indent="-514350" algn="just">
              <a:buAutoNum type="romanLcParenBoth"/>
            </a:pPr>
            <a:endParaRPr lang="en-GB" sz="500" noProof="0" dirty="0"/>
          </a:p>
          <a:p>
            <a:pPr marL="514350" indent="-514350" algn="just">
              <a:buAutoNum type="romanLcParenBoth"/>
            </a:pPr>
            <a:r>
              <a:rPr lang="en-GB" sz="2000" noProof="0" dirty="0">
                <a:latin typeface="Arial" panose="020B0604020202020204" pitchFamily="34" charset="0"/>
                <a:cs typeface="Arial" panose="020B0604020202020204" pitchFamily="34" charset="0"/>
              </a:rPr>
              <a:t>PV panels in Texas produce 50 W/m²;</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efficiency of electricity-to-kerosene conversion is 50%.</a:t>
            </a:r>
          </a:p>
          <a:p>
            <a:pPr marL="514350" indent="-514350" algn="just">
              <a:buAutoNum type="romanLcParenBoth"/>
            </a:pPr>
            <a:endParaRPr lang="en-GB" sz="2000" i="0" noProof="0" dirty="0">
              <a:solidFill>
                <a:srgbClr val="0D0D0D"/>
              </a:solidFill>
              <a:effectLst/>
              <a:highlight>
                <a:srgbClr val="FFFFFF"/>
              </a:highlight>
              <a:latin typeface="Arial" panose="020B0604020202020204" pitchFamily="34" charset="0"/>
              <a:cs typeface="Arial" panose="020B0604020202020204" pitchFamily="34" charset="0"/>
            </a:endParaRPr>
          </a:p>
          <a:p>
            <a:pPr algn="just"/>
            <a:r>
              <a:rPr lang="en-GB" sz="2000" i="0" noProof="0" dirty="0">
                <a:solidFill>
                  <a:srgbClr val="0D0D0D"/>
                </a:solidFill>
                <a:effectLst/>
                <a:highlight>
                  <a:srgbClr val="FFFFFF"/>
                </a:highlight>
                <a:latin typeface="Arial" panose="020B0604020202020204" pitchFamily="34" charset="0"/>
                <a:cs typeface="Arial" panose="020B0604020202020204" pitchFamily="34" charset="0"/>
              </a:rPr>
              <a:t>Estimate the total surface area of PV panels required in Texas </a:t>
            </a:r>
            <a:r>
              <a:rPr lang="en-GB" sz="2000" noProof="0" dirty="0"/>
              <a:t>to fully replace the 1.6 million barrels per day of fossil kerosene consumed in the U.S. in 2022 with carbon-neutral kerosene.</a:t>
            </a:r>
            <a:endParaRPr lang="en-GB" noProof="0" dirty="0"/>
          </a:p>
        </p:txBody>
      </p:sp>
      <p:sp>
        <p:nvSpPr>
          <p:cNvPr id="4" name="Slide Number Placeholder 6">
            <a:extLst>
              <a:ext uri="{FF2B5EF4-FFF2-40B4-BE49-F238E27FC236}">
                <a16:creationId xmlns:a16="http://schemas.microsoft.com/office/drawing/2014/main" id="{855866D8-035E-5B5B-9A19-650C4366955C}"/>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334</a:t>
            </a:fld>
            <a:endParaRPr lang="en-GB" spc="80" noProof="0" dirty="0"/>
          </a:p>
        </p:txBody>
      </p:sp>
    </p:spTree>
    <p:extLst>
      <p:ext uri="{BB962C8B-B14F-4D97-AF65-F5344CB8AC3E}">
        <p14:creationId xmlns:p14="http://schemas.microsoft.com/office/powerpoint/2010/main" val="84503095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3D6A37C-8913-C74B-187A-C225BF331CDE}"/>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u="sng"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AB75E59-9E46-3C4C-5C15-4693B60B03EB}"/>
              </a:ext>
            </a:extLst>
          </p:cNvPr>
          <p:cNvSpPr txBox="1"/>
          <p:nvPr/>
        </p:nvSpPr>
        <p:spPr>
          <a:xfrm>
            <a:off x="589584" y="1177925"/>
            <a:ext cx="9481515" cy="3170099"/>
          </a:xfrm>
          <a:prstGeom prst="rect">
            <a:avLst/>
          </a:prstGeom>
          <a:noFill/>
        </p:spPr>
        <p:txBody>
          <a:bodyPr wrap="square">
            <a:spAutoFit/>
          </a:bodyPr>
          <a:lstStyle/>
          <a:p>
            <a:pPr algn="just"/>
            <a:r>
              <a:rPr lang="en-GB" sz="2000" noProof="0" dirty="0"/>
              <a:t>The U.S. aviation industry consumes 1.6 million barrels of oil per day, with each barrel containing 1.6 MWh of energy. The annual energy consumption is:</a:t>
            </a:r>
            <a:endParaRPr lang="en-GB" sz="2000" i="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i="0" noProof="0" dirty="0">
              <a:solidFill>
                <a:srgbClr val="222222"/>
              </a:solidFill>
              <a:highlight>
                <a:srgbClr val="FFFFFF"/>
              </a:highlight>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PV panels in Texas produce 50 W/m²</a:t>
            </a:r>
            <a:r>
              <a:rPr lang="en-GB" sz="2000" noProof="0" dirty="0"/>
              <a:t>. Over a year, the energy production per                   1 km² of PV panels is: </a:t>
            </a:r>
            <a:endParaRPr lang="en-GB" sz="2000" i="0" noProof="0" dirty="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pPr algn="just"/>
            <a:r>
              <a:rPr lang="en-GB" sz="2000" noProof="0" dirty="0"/>
              <a:t>With an electricity-to-kerosene conversion efficiency of 50%, the energy available in kerosene per 1 km² of PV panels is:</a:t>
            </a:r>
          </a:p>
        </p:txBody>
      </p:sp>
      <p:pic>
        <p:nvPicPr>
          <p:cNvPr id="10" name="Image 9">
            <a:extLst>
              <a:ext uri="{FF2B5EF4-FFF2-40B4-BE49-F238E27FC236}">
                <a16:creationId xmlns:a16="http://schemas.microsoft.com/office/drawing/2014/main" id="{56D8890D-A12D-B1E2-2C96-CD51061B9FA3}"/>
              </a:ext>
            </a:extLst>
          </p:cNvPr>
          <p:cNvPicPr>
            <a:picLocks noChangeAspect="1"/>
          </p:cNvPicPr>
          <p:nvPr/>
        </p:nvPicPr>
        <p:blipFill>
          <a:blip r:embed="rId2"/>
          <a:stretch>
            <a:fillRect/>
          </a:stretch>
        </p:blipFill>
        <p:spPr>
          <a:xfrm>
            <a:off x="6502131" y="4738731"/>
            <a:ext cx="3350529" cy="2143397"/>
          </a:xfrm>
          <a:prstGeom prst="rect">
            <a:avLst/>
          </a:prstGeom>
        </p:spPr>
      </p:pic>
      <p:sp>
        <p:nvSpPr>
          <p:cNvPr id="3" name="Slide Number Placeholder 6">
            <a:extLst>
              <a:ext uri="{FF2B5EF4-FFF2-40B4-BE49-F238E27FC236}">
                <a16:creationId xmlns:a16="http://schemas.microsoft.com/office/drawing/2014/main" id="{3E4514EE-1A78-6679-F00A-E857048B2B9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335</a:t>
            </a:fld>
            <a:endParaRPr lang="en-GB" spc="80" noProof="0" dirty="0"/>
          </a:p>
        </p:txBody>
      </p:sp>
      <p:sp>
        <p:nvSpPr>
          <p:cNvPr id="4" name="ZoneTexte 3">
            <a:extLst>
              <a:ext uri="{FF2B5EF4-FFF2-40B4-BE49-F238E27FC236}">
                <a16:creationId xmlns:a16="http://schemas.microsoft.com/office/drawing/2014/main" id="{688346BB-F49C-1C91-AD2B-0397B0C3C682}"/>
              </a:ext>
            </a:extLst>
          </p:cNvPr>
          <p:cNvSpPr txBox="1"/>
          <p:nvPr/>
        </p:nvSpPr>
        <p:spPr>
          <a:xfrm>
            <a:off x="589584" y="5061211"/>
            <a:ext cx="5296866" cy="2246769"/>
          </a:xfrm>
          <a:prstGeom prst="rect">
            <a:avLst/>
          </a:prstGeom>
          <a:noFill/>
        </p:spPr>
        <p:txBody>
          <a:bodyPr wrap="square">
            <a:spAutoFit/>
          </a:bodyPr>
          <a:lstStyle/>
          <a:p>
            <a:pPr algn="just"/>
            <a:r>
              <a:rPr lang="en-GB" sz="2000" noProof="0" dirty="0"/>
              <a:t>To replace the total U.S. jet fuel consumption, the required PV panels area is:</a:t>
            </a:r>
          </a:p>
          <a:p>
            <a:pPr algn="just"/>
            <a:endParaRPr lang="en-GB" sz="1000" noProof="0" dirty="0">
              <a:solidFill>
                <a:srgbClr val="222222"/>
              </a:solidFill>
              <a:highlight>
                <a:srgbClr val="FFFFFF"/>
              </a:highlight>
              <a:latin typeface="Arial" panose="020B0604020202020204" pitchFamily="34" charset="0"/>
              <a:cs typeface="Arial" panose="020B0604020202020204" pitchFamily="34" charset="0"/>
            </a:endParaRPr>
          </a:p>
          <a:p>
            <a:pPr algn="just"/>
            <a:endParaRPr lang="en-GB" sz="1000" noProof="0" dirty="0">
              <a:highlight>
                <a:srgbClr val="FFFFFF"/>
              </a:highlight>
              <a:latin typeface="+mj-lt"/>
              <a:cs typeface="Arial" panose="020B0604020202020204" pitchFamily="34" charset="0"/>
            </a:endParaRPr>
          </a:p>
          <a:p>
            <a:pPr algn="just"/>
            <a:endParaRPr lang="en-GB" sz="1000" noProof="0" dirty="0">
              <a:highlight>
                <a:srgbClr val="FFFFFF"/>
              </a:highlight>
              <a:latin typeface="+mj-lt"/>
              <a:cs typeface="Arial" panose="020B0604020202020204" pitchFamily="34" charset="0"/>
            </a:endParaRPr>
          </a:p>
          <a:p>
            <a:pPr algn="just"/>
            <a:endParaRPr lang="en-GB" sz="1000" noProof="0" dirty="0">
              <a:highlight>
                <a:srgbClr val="FFFFFF"/>
              </a:highlight>
              <a:latin typeface="+mj-lt"/>
              <a:cs typeface="Arial" panose="020B0604020202020204" pitchFamily="34" charset="0"/>
            </a:endParaRPr>
          </a:p>
          <a:p>
            <a:pPr algn="just"/>
            <a:endParaRPr lang="en-GB" sz="1000" noProof="0" dirty="0">
              <a:highlight>
                <a:srgbClr val="FFFFFF"/>
              </a:highlight>
              <a:latin typeface="+mj-lt"/>
              <a:cs typeface="Arial" panose="020B0604020202020204" pitchFamily="34" charset="0"/>
            </a:endParaRPr>
          </a:p>
          <a:p>
            <a:pPr algn="just"/>
            <a:endParaRPr lang="en-GB" sz="1000" noProof="0" dirty="0">
              <a:highlight>
                <a:srgbClr val="FFFFFF"/>
              </a:highlight>
              <a:latin typeface="+mj-lt"/>
              <a:cs typeface="Arial" panose="020B0604020202020204" pitchFamily="34" charset="0"/>
            </a:endParaRPr>
          </a:p>
          <a:p>
            <a:pPr algn="just"/>
            <a:r>
              <a:rPr lang="en-GB" sz="2000" noProof="0" dirty="0">
                <a:highlight>
                  <a:srgbClr val="FFFFFF"/>
                </a:highlight>
                <a:latin typeface="Arial" panose="020B0604020202020204" pitchFamily="34" charset="0"/>
                <a:cs typeface="Arial" panose="020B0604020202020204" pitchFamily="34" charset="0"/>
              </a:rPr>
              <a:t>This</a:t>
            </a:r>
            <a:r>
              <a:rPr lang="en-GB" sz="2000" noProof="0" dirty="0">
                <a:solidFill>
                  <a:schemeClr val="tx1"/>
                </a:solidFill>
                <a:highlight>
                  <a:srgbClr val="FFFFFF"/>
                </a:highlight>
                <a:latin typeface="Arial" panose="020B0604020202020204" pitchFamily="34" charset="0"/>
                <a:cs typeface="Arial" panose="020B0604020202020204" pitchFamily="34" charset="0"/>
              </a:rPr>
              <a:t> is equivalent to only 0.6 % of the size of the state of Texas (695,662 km²).</a:t>
            </a:r>
            <a:endParaRPr lang="en-GB" sz="2000" noProof="0" dirty="0">
              <a:solidFill>
                <a:srgbClr val="222222"/>
              </a:solidFill>
              <a:highlight>
                <a:srgbClr val="FFFFFF"/>
              </a:highligh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19060D7-636A-5FF9-005C-0021DF3B0DEE}"/>
              </a:ext>
            </a:extLst>
          </p:cNvPr>
          <p:cNvSpPr/>
          <p:nvPr/>
        </p:nvSpPr>
        <p:spPr>
          <a:xfrm>
            <a:off x="6330950" y="4648835"/>
            <a:ext cx="3667503" cy="233489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AA4DE33-BFF9-DEA2-AA41-7331D8945E21}"/>
                  </a:ext>
                </a:extLst>
              </p:cNvPr>
              <p:cNvSpPr txBox="1"/>
              <p:nvPr/>
            </p:nvSpPr>
            <p:spPr>
              <a:xfrm>
                <a:off x="578154" y="1935599"/>
                <a:ext cx="6252210" cy="400110"/>
              </a:xfrm>
              <a:prstGeom prst="rect">
                <a:avLst/>
              </a:prstGeom>
              <a:noFill/>
            </p:spPr>
            <p:txBody>
              <a:bodyPr wrap="square">
                <a:spAutoFit/>
              </a:bodyPr>
              <a:lstStyle/>
              <a:p>
                <a:pPr algn="just"/>
                <a14:m>
                  <m:oMath xmlns:m="http://schemas.openxmlformats.org/officeDocument/2006/math">
                    <m:r>
                      <m:rPr>
                        <m:nor/>
                      </m:rPr>
                      <a:rPr lang="en-GB" sz="2000" i="0" noProof="0" smtClean="0">
                        <a:solidFill>
                          <a:srgbClr val="222222"/>
                        </a:solidFill>
                        <a:highlight>
                          <a:srgbClr val="FFFFFF"/>
                        </a:highlight>
                        <a:latin typeface="Arial" panose="020B0604020202020204" pitchFamily="34" charset="0"/>
                        <a:cs typeface="Arial" panose="020B0604020202020204" pitchFamily="34" charset="0"/>
                      </a:rPr>
                      <m:t>1.6 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6</m:t>
                    </m:r>
                    <m:r>
                      <m:rPr>
                        <m:nor/>
                      </m:rPr>
                      <a:rPr lang="en-GB" sz="2000" i="0" noProof="0" smtClean="0">
                        <a:highlight>
                          <a:srgbClr val="FFFFFF"/>
                        </a:highlight>
                        <a:ea typeface="Cambria Math" panose="02040503050406030204" pitchFamily="18" charset="0"/>
                        <a:cs typeface="Arial" panose="020B0604020202020204" pitchFamily="34" charset="0"/>
                      </a:rPr>
                      <m:t>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1.6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365</m:t>
                    </m:r>
                    <m:r>
                      <a:rPr lang="en-GB" sz="2000" i="1" noProof="0" smtClean="0">
                        <a:solidFill>
                          <a:srgbClr val="222222"/>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9.34 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i="0" baseline="30000" noProof="0" smtClean="0">
                        <a:highlight>
                          <a:srgbClr val="FFFFFF"/>
                        </a:highlight>
                        <a:ea typeface="Cambria Math" panose="02040503050406030204" pitchFamily="18" charset="0"/>
                        <a:cs typeface="Arial" panose="020B0604020202020204" pitchFamily="34" charset="0"/>
                      </a:rPr>
                      <m:t>8</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 MWh/year.</a:t>
                </a:r>
              </a:p>
            </p:txBody>
          </p:sp>
        </mc:Choice>
        <mc:Fallback xmlns="">
          <p:sp>
            <p:nvSpPr>
              <p:cNvPr id="7" name="ZoneTexte 6">
                <a:extLst>
                  <a:ext uri="{FF2B5EF4-FFF2-40B4-BE49-F238E27FC236}">
                    <a16:creationId xmlns:a16="http://schemas.microsoft.com/office/drawing/2014/main" id="{BAA4DE33-BFF9-DEA2-AA41-7331D8945E21}"/>
                  </a:ext>
                </a:extLst>
              </p:cNvPr>
              <p:cNvSpPr txBox="1">
                <a:spLocks noRot="1" noChangeAspect="1" noMove="1" noResize="1" noEditPoints="1" noAdjustHandles="1" noChangeArrowheads="1" noChangeShapeType="1" noTextEdit="1"/>
              </p:cNvSpPr>
              <p:nvPr/>
            </p:nvSpPr>
            <p:spPr>
              <a:xfrm>
                <a:off x="578154" y="1935599"/>
                <a:ext cx="6252210" cy="400110"/>
              </a:xfrm>
              <a:prstGeom prst="rect">
                <a:avLst/>
              </a:prstGeom>
              <a:blipFill>
                <a:blip r:embed="rId3"/>
                <a:stretch>
                  <a:fillRect l="-98" t="-7692"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AB8DD9DD-6DD9-C0ED-F1F3-22C1E0A1CBE5}"/>
                  </a:ext>
                </a:extLst>
              </p:cNvPr>
              <p:cNvSpPr txBox="1"/>
              <p:nvPr/>
            </p:nvSpPr>
            <p:spPr>
              <a:xfrm>
                <a:off x="578154" y="3171003"/>
                <a:ext cx="5349240" cy="400110"/>
              </a:xfrm>
              <a:prstGeom prst="rect">
                <a:avLst/>
              </a:prstGeom>
              <a:noFill/>
            </p:spPr>
            <p:txBody>
              <a:bodyPr wrap="square">
                <a:spAutoFit/>
              </a:bodyPr>
              <a:lstStyle/>
              <a:p>
                <a14:m>
                  <m:oMath xmlns:m="http://schemas.openxmlformats.org/officeDocument/2006/math">
                    <m:r>
                      <m:rPr>
                        <m:nor/>
                      </m:rPr>
                      <a:rPr lang="en-GB" sz="2000" b="0" i="0" noProof="0" smtClean="0">
                        <a:solidFill>
                          <a:srgbClr val="222222"/>
                        </a:solidFill>
                        <a:highlight>
                          <a:srgbClr val="FFFFFF"/>
                        </a:highlight>
                        <a:latin typeface="Arial" panose="020B0604020202020204" pitchFamily="34" charset="0"/>
                        <a:cs typeface="Arial" panose="020B0604020202020204" pitchFamily="34" charset="0"/>
                      </a:rPr>
                      <m:t>50 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6</m:t>
                    </m:r>
                    <m:r>
                      <m:rPr>
                        <m:nor/>
                      </m:rPr>
                      <a:rPr lang="en-GB" sz="2000" b="0" i="0" noProof="0" smtClean="0">
                        <a:highlight>
                          <a:srgbClr val="FFFFFF"/>
                        </a:highlight>
                        <a:ea typeface="Cambria Math" panose="02040503050406030204" pitchFamily="18" charset="0"/>
                        <a:cs typeface="Arial" panose="020B0604020202020204" pitchFamily="34" charset="0"/>
                      </a:rPr>
                      <m:t>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365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24 = 4.38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highlight>
                          <a:srgbClr val="FFFFFF"/>
                        </a:highlight>
                        <a:ea typeface="Cambria Math" panose="02040503050406030204" pitchFamily="18" charset="0"/>
                        <a:cs typeface="Arial" panose="020B0604020202020204" pitchFamily="34" charset="0"/>
                      </a:rPr>
                      <m:t>10</m:t>
                    </m:r>
                    <m:r>
                      <m:rPr>
                        <m:nor/>
                      </m:rPr>
                      <a:rPr lang="en-GB" sz="2000" b="0" i="0" baseline="30000" noProof="0" smtClean="0">
                        <a:highlight>
                          <a:srgbClr val="FFFFFF"/>
                        </a:highlight>
                        <a:ea typeface="Cambria Math" panose="02040503050406030204" pitchFamily="18" charset="0"/>
                        <a:cs typeface="Arial" panose="020B0604020202020204" pitchFamily="34" charset="0"/>
                      </a:rPr>
                      <m:t>5 </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MWh</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/year.</a:t>
                </a:r>
              </a:p>
            </p:txBody>
          </p:sp>
        </mc:Choice>
        <mc:Fallback xmlns="">
          <p:sp>
            <p:nvSpPr>
              <p:cNvPr id="11" name="ZoneTexte 10">
                <a:extLst>
                  <a:ext uri="{FF2B5EF4-FFF2-40B4-BE49-F238E27FC236}">
                    <a16:creationId xmlns:a16="http://schemas.microsoft.com/office/drawing/2014/main" id="{AB8DD9DD-6DD9-C0ED-F1F3-22C1E0A1CBE5}"/>
                  </a:ext>
                </a:extLst>
              </p:cNvPr>
              <p:cNvSpPr txBox="1">
                <a:spLocks noRot="1" noChangeAspect="1" noMove="1" noResize="1" noEditPoints="1" noAdjustHandles="1" noChangeArrowheads="1" noChangeShapeType="1" noTextEdit="1"/>
              </p:cNvSpPr>
              <p:nvPr/>
            </p:nvSpPr>
            <p:spPr>
              <a:xfrm>
                <a:off x="578154" y="3171003"/>
                <a:ext cx="5349240" cy="400110"/>
              </a:xfrm>
              <a:prstGeom prst="rect">
                <a:avLst/>
              </a:prstGeom>
              <a:blipFill>
                <a:blip r:embed="rId4"/>
                <a:stretch>
                  <a:fillRect l="-114"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0F551EBB-EBFF-81EC-89B5-0955351AF901}"/>
                  </a:ext>
                </a:extLst>
              </p:cNvPr>
              <p:cNvSpPr txBox="1"/>
              <p:nvPr/>
            </p:nvSpPr>
            <p:spPr>
              <a:xfrm>
                <a:off x="578154" y="4415740"/>
                <a:ext cx="5349240" cy="600614"/>
              </a:xfrm>
              <a:prstGeom prst="rect">
                <a:avLst/>
              </a:prstGeom>
              <a:noFill/>
            </p:spPr>
            <p:txBody>
              <a:bodyPr wrap="square">
                <a:spAutoFit/>
              </a:bodyPr>
              <a:lstStyle/>
              <a:p>
                <a14:m>
                  <m:oMath xmlns:m="http://schemas.openxmlformats.org/officeDocument/2006/math">
                    <m:f>
                      <m:fPr>
                        <m:ctrlPr>
                          <a:rPr lang="en-GB" sz="2000" i="1" noProof="0" smtClean="0">
                            <a:solidFill>
                              <a:srgbClr val="222222"/>
                            </a:solidFill>
                            <a:highlight>
                              <a:srgbClr val="FFFFFF"/>
                            </a:highlight>
                            <a:latin typeface="Cambria Math" panose="02040503050406030204" pitchFamily="18" charset="0"/>
                          </a:rPr>
                        </m:ctrlPr>
                      </m:fPr>
                      <m:num>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4.38 </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5</m:t>
                        </m:r>
                      </m:num>
                      <m:den>
                        <m:r>
                          <m:rPr>
                            <m:nor/>
                          </m:rPr>
                          <a:rPr lang="en-GB" sz="2000" b="0" i="0" noProof="0" smtClean="0">
                            <a:solidFill>
                              <a:srgbClr val="222222"/>
                            </a:solidFill>
                            <a:highlight>
                              <a:srgbClr val="FFFFFF"/>
                            </a:highlight>
                            <a:latin typeface="Arial" panose="020B0604020202020204" pitchFamily="34" charset="0"/>
                            <a:cs typeface="Arial" panose="020B0604020202020204" pitchFamily="34" charset="0"/>
                          </a:rPr>
                          <m:t>2</m:t>
                        </m:r>
                      </m:den>
                    </m:f>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2.19 </m:t>
                    </m:r>
                    <m:r>
                      <m:rPr>
                        <m:nor/>
                      </m:rPr>
                      <a:rPr lang="en-GB" sz="200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rgbClr val="222222"/>
                        </a:solidFill>
                        <a:highlight>
                          <a:srgbClr val="FFFFFF"/>
                        </a:highlight>
                        <a:latin typeface="Arial" panose="020B0604020202020204" pitchFamily="34" charset="0"/>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smtClean="0">
                        <a:highlight>
                          <a:srgbClr val="FFFFFF"/>
                        </a:highlight>
                        <a:ea typeface="Cambria Math" panose="02040503050406030204" pitchFamily="18" charset="0"/>
                        <a:cs typeface="Arial" panose="020B0604020202020204" pitchFamily="34" charset="0"/>
                      </a:rPr>
                      <m:t>5</m:t>
                    </m:r>
                  </m:oMath>
                </a14:m>
                <a:r>
                  <a:rPr lang="en-GB" sz="2000" noProof="0" dirty="0">
                    <a:solidFill>
                      <a:srgbClr val="222222"/>
                    </a:solidFill>
                    <a:highlight>
                      <a:srgbClr val="FFFFFF"/>
                    </a:highlight>
                    <a:latin typeface="Arial" panose="020B0604020202020204" pitchFamily="34" charset="0"/>
                    <a:cs typeface="Arial" panose="020B0604020202020204" pitchFamily="34" charset="0"/>
                  </a:rPr>
                  <a:t> MWh/year/km².</a:t>
                </a:r>
                <a:endParaRPr lang="en-GB" sz="1800" noProof="0" dirty="0">
                  <a:solidFill>
                    <a:schemeClr val="tx1"/>
                  </a:solidFill>
                  <a:highlight>
                    <a:srgbClr val="FFFFFF"/>
                  </a:highlight>
                  <a:latin typeface="+mj-lt"/>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0F551EBB-EBFF-81EC-89B5-0955351AF901}"/>
                  </a:ext>
                </a:extLst>
              </p:cNvPr>
              <p:cNvSpPr txBox="1">
                <a:spLocks noRot="1" noChangeAspect="1" noMove="1" noResize="1" noEditPoints="1" noAdjustHandles="1" noChangeArrowheads="1" noChangeShapeType="1" noTextEdit="1"/>
              </p:cNvSpPr>
              <p:nvPr/>
            </p:nvSpPr>
            <p:spPr>
              <a:xfrm>
                <a:off x="578154" y="4415740"/>
                <a:ext cx="5349240" cy="600614"/>
              </a:xfrm>
              <a:prstGeom prst="rect">
                <a:avLst/>
              </a:prstGeom>
              <a:blipFill>
                <a:blip r:embed="rId5"/>
                <a:stretch>
                  <a:fillRect t="-18182" b="-131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B084CBE7-8A08-3AA8-1BF1-590491C74F94}"/>
                  </a:ext>
                </a:extLst>
              </p:cNvPr>
              <p:cNvSpPr txBox="1"/>
              <p:nvPr/>
            </p:nvSpPr>
            <p:spPr>
              <a:xfrm>
                <a:off x="589584" y="5843059"/>
                <a:ext cx="5349240" cy="683072"/>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highlight>
                                <a:srgbClr val="FFFFFF"/>
                              </a:highlight>
                              <a:latin typeface="Cambria Math" panose="02040503050406030204" pitchFamily="18" charset="0"/>
                            </a:rPr>
                          </m:ctrlPr>
                        </m:fPr>
                        <m:num>
                          <m:r>
                            <m:rPr>
                              <m:nor/>
                            </m:rPr>
                            <a:rPr lang="en-GB" sz="2000" b="0" i="0" noProof="0" smtClean="0">
                              <a:solidFill>
                                <a:schemeClr val="tx1"/>
                              </a:solidFill>
                              <a:highlight>
                                <a:srgbClr val="FFFFFF"/>
                              </a:highlight>
                              <a:latin typeface="+mj-lt"/>
                              <a:ea typeface="Cambria Math" panose="02040503050406030204" pitchFamily="18" charset="0"/>
                              <a:cs typeface="Arial" panose="020B0604020202020204" pitchFamily="34" charset="0"/>
                            </a:rPr>
                            <m:t>9.34 </m:t>
                          </m:r>
                          <m:r>
                            <m:rPr>
                              <m:nor/>
                            </m:rPr>
                            <a:rPr lang="en-GB" sz="2000" b="0" i="0" noProof="0" smtClean="0">
                              <a:solidFill>
                                <a:schemeClr val="tx1"/>
                              </a:solidFill>
                              <a:highlight>
                                <a:srgbClr val="FFFFFF"/>
                              </a:highlight>
                              <a:latin typeface="+mj-lt"/>
                              <a:ea typeface="Cambria Math" panose="02040503050406030204" pitchFamily="18" charset="0"/>
                              <a:cs typeface="Arial" panose="020B0604020202020204" pitchFamily="34" charset="0"/>
                            </a:rPr>
                            <m:t>×</m:t>
                          </m:r>
                          <m:r>
                            <m:rPr>
                              <m:nor/>
                            </m:rPr>
                            <a:rPr lang="en-GB" sz="2000" b="0" i="0" noProof="0" smtClean="0">
                              <a:solidFill>
                                <a:schemeClr val="tx1"/>
                              </a:solidFill>
                              <a:highlight>
                                <a:srgbClr val="FFFFFF"/>
                              </a:highlight>
                              <a:latin typeface="+mj-lt"/>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a:highlight>
                                <a:srgbClr val="FFFFFF"/>
                              </a:highlight>
                              <a:ea typeface="Cambria Math" panose="02040503050406030204" pitchFamily="18" charset="0"/>
                              <a:cs typeface="Arial" panose="020B0604020202020204" pitchFamily="34" charset="0"/>
                            </a:rPr>
                            <m:t>8</m:t>
                          </m:r>
                        </m:num>
                        <m:den>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2.19 </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m:t>
                          </m:r>
                          <m:r>
                            <m:rPr>
                              <m:nor/>
                            </m:rPr>
                            <a:rPr lang="en-GB" sz="2000" b="0" i="0" noProof="0" smtClean="0">
                              <a:solidFill>
                                <a:schemeClr val="tx1"/>
                              </a:solidFill>
                              <a:highlight>
                                <a:srgbClr val="FFFFFF"/>
                              </a:highlight>
                              <a:latin typeface="+mj-lt"/>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m:rPr>
                              <m:nor/>
                            </m:rPr>
                            <a:rPr lang="en-GB" sz="2000" baseline="30000" noProof="0">
                              <a:highlight>
                                <a:srgbClr val="FFFFFF"/>
                              </a:highlight>
                              <a:ea typeface="Cambria Math" panose="02040503050406030204" pitchFamily="18" charset="0"/>
                              <a:cs typeface="Arial" panose="020B0604020202020204" pitchFamily="34" charset="0"/>
                            </a:rPr>
                            <m:t>5</m:t>
                          </m:r>
                        </m:den>
                      </m:f>
                      <m:r>
                        <a:rPr lang="en-GB" sz="2000" i="1" noProof="0" smtClean="0">
                          <a:solidFill>
                            <a:schemeClr val="tx1"/>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4.26 </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m:t>
                      </m:r>
                      <m:r>
                        <m:rPr>
                          <m:nor/>
                        </m:rPr>
                        <a:rPr lang="en-GB" sz="2000" b="0" i="0" noProof="0" smtClean="0">
                          <a:solidFill>
                            <a:schemeClr val="tx1"/>
                          </a:solidFill>
                          <a:highlight>
                            <a:srgbClr val="FFFFFF"/>
                          </a:highlight>
                          <a:latin typeface="+mj-lt"/>
                          <a:ea typeface="Cambria Math" panose="02040503050406030204" pitchFamily="18" charset="0"/>
                          <a:cs typeface="Arial" panose="020B0604020202020204" pitchFamily="34" charset="0"/>
                        </a:rPr>
                        <m:t> </m:t>
                      </m:r>
                      <m:r>
                        <m:rPr>
                          <m:nor/>
                        </m:rPr>
                        <a:rPr lang="en-GB" sz="2000" noProof="0">
                          <a:highlight>
                            <a:srgbClr val="FFFFFF"/>
                          </a:highlight>
                          <a:ea typeface="Cambria Math" panose="02040503050406030204" pitchFamily="18" charset="0"/>
                          <a:cs typeface="Arial" panose="020B0604020202020204" pitchFamily="34" charset="0"/>
                        </a:rPr>
                        <m:t>10</m:t>
                      </m:r>
                      <m:r>
                        <a:rPr lang="en-GB" sz="2000" b="0" i="1" baseline="30000" noProof="0" smtClean="0">
                          <a:highlight>
                            <a:srgbClr val="FFFFFF"/>
                          </a:highlight>
                          <a:latin typeface="Cambria Math" panose="02040503050406030204" pitchFamily="18" charset="0"/>
                          <a:ea typeface="Cambria Math" panose="02040503050406030204" pitchFamily="18" charset="0"/>
                          <a:cs typeface="Arial" panose="020B0604020202020204" pitchFamily="34" charset="0"/>
                        </a:rPr>
                        <m:t>3</m:t>
                      </m:r>
                      <m:r>
                        <a:rPr lang="en-GB" sz="2000" b="0" i="1" noProof="0" smtClean="0">
                          <a:solidFill>
                            <a:schemeClr val="tx1"/>
                          </a:solidFill>
                          <a:highlight>
                            <a:srgbClr val="FFFFFF"/>
                          </a:highlight>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4,260 </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km</m:t>
                      </m:r>
                      <m:r>
                        <m:rPr>
                          <m:nor/>
                        </m:rPr>
                        <a:rPr lang="en-GB" sz="2000" noProof="0" smtClean="0">
                          <a:solidFill>
                            <a:schemeClr val="tx1"/>
                          </a:solidFill>
                          <a:highlight>
                            <a:srgbClr val="FFFFFF"/>
                          </a:highlight>
                          <a:latin typeface="+mj-lt"/>
                          <a:ea typeface="Cambria Math" panose="02040503050406030204" pitchFamily="18" charset="0"/>
                          <a:cs typeface="Arial" panose="020B0604020202020204" pitchFamily="34" charset="0"/>
                        </a:rPr>
                        <m:t>².</m:t>
                      </m:r>
                    </m:oMath>
                  </m:oMathPara>
                </a14:m>
                <a:endParaRPr lang="en-GB" sz="1800" noProof="0" dirty="0">
                  <a:solidFill>
                    <a:schemeClr val="tx1"/>
                  </a:solidFill>
                  <a:highlight>
                    <a:srgbClr val="FFFFFF"/>
                  </a:highlight>
                  <a:latin typeface="+mj-lt"/>
                  <a:cs typeface="Arial" panose="020B0604020202020204" pitchFamily="34" charset="0"/>
                </a:endParaRPr>
              </a:p>
            </p:txBody>
          </p:sp>
        </mc:Choice>
        <mc:Fallback xmlns="">
          <p:sp>
            <p:nvSpPr>
              <p:cNvPr id="15" name="ZoneTexte 14">
                <a:extLst>
                  <a:ext uri="{FF2B5EF4-FFF2-40B4-BE49-F238E27FC236}">
                    <a16:creationId xmlns:a16="http://schemas.microsoft.com/office/drawing/2014/main" id="{B084CBE7-8A08-3AA8-1BF1-590491C74F94}"/>
                  </a:ext>
                </a:extLst>
              </p:cNvPr>
              <p:cNvSpPr txBox="1">
                <a:spLocks noRot="1" noChangeAspect="1" noMove="1" noResize="1" noEditPoints="1" noAdjustHandles="1" noChangeArrowheads="1" noChangeShapeType="1" noTextEdit="1"/>
              </p:cNvSpPr>
              <p:nvPr/>
            </p:nvSpPr>
            <p:spPr>
              <a:xfrm>
                <a:off x="589584" y="5843059"/>
                <a:ext cx="5349240" cy="683072"/>
              </a:xfrm>
              <a:prstGeom prst="rect">
                <a:avLst/>
              </a:prstGeom>
              <a:blipFill>
                <a:blip r:embed="rId6"/>
                <a:stretch>
                  <a:fillRect t="-22321" b="-17857"/>
                </a:stretch>
              </a:blipFill>
            </p:spPr>
            <p:txBody>
              <a:bodyPr/>
              <a:lstStyle/>
              <a:p>
                <a:r>
                  <a:rPr lang="en-US">
                    <a:noFill/>
                  </a:rPr>
                  <a:t> </a:t>
                </a:r>
              </a:p>
            </p:txBody>
          </p:sp>
        </mc:Fallback>
      </mc:AlternateContent>
    </p:spTree>
    <p:extLst>
      <p:ext uri="{BB962C8B-B14F-4D97-AF65-F5344CB8AC3E}">
        <p14:creationId xmlns:p14="http://schemas.microsoft.com/office/powerpoint/2010/main" val="320913393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4BEA164-44F8-ADBD-28F5-61D02BC3A3C8}"/>
              </a:ext>
            </a:extLst>
          </p:cNvPr>
          <p:cNvSpPr txBox="1"/>
          <p:nvPr/>
        </p:nvSpPr>
        <p:spPr>
          <a:xfrm>
            <a:off x="871223" y="7043481"/>
            <a:ext cx="3618227"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Airbus ZEROe hydrogen tanks design.</a:t>
            </a:r>
          </a:p>
        </p:txBody>
      </p:sp>
      <p:sp>
        <p:nvSpPr>
          <p:cNvPr id="4" name="ZoneTexte 3">
            <a:extLst>
              <a:ext uri="{FF2B5EF4-FFF2-40B4-BE49-F238E27FC236}">
                <a16:creationId xmlns:a16="http://schemas.microsoft.com/office/drawing/2014/main" id="{14BF813A-291F-F42C-7347-376353ED4E4A}"/>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b.  Hydrogen-powered airplanes</a:t>
            </a:r>
            <a:endParaRPr lang="en-GB" sz="2400" b="1" noProof="0" dirty="0">
              <a:latin typeface="Arial" panose="020B0604020202020204" pitchFamily="34" charset="0"/>
              <a:cs typeface="Arial" panose="020B0604020202020204" pitchFamily="34" charset="0"/>
            </a:endParaRPr>
          </a:p>
        </p:txBody>
      </p:sp>
      <p:grpSp>
        <p:nvGrpSpPr>
          <p:cNvPr id="27" name="Groupe 26">
            <a:extLst>
              <a:ext uri="{FF2B5EF4-FFF2-40B4-BE49-F238E27FC236}">
                <a16:creationId xmlns:a16="http://schemas.microsoft.com/office/drawing/2014/main" id="{4E670A5E-6EFC-D49D-C04C-94A10733A07A}"/>
              </a:ext>
            </a:extLst>
          </p:cNvPr>
          <p:cNvGrpSpPr/>
          <p:nvPr/>
        </p:nvGrpSpPr>
        <p:grpSpPr>
          <a:xfrm>
            <a:off x="871223" y="4171587"/>
            <a:ext cx="3618227" cy="2764063"/>
            <a:chOff x="698500" y="4217307"/>
            <a:chExt cx="3618227" cy="2764063"/>
          </a:xfrm>
        </p:grpSpPr>
        <p:pic>
          <p:nvPicPr>
            <p:cNvPr id="3074" name="Picture 2" descr="Airbus A380 Demonstrator Jet Will Test Hydrogen-Powered Engines">
              <a:extLst>
                <a:ext uri="{FF2B5EF4-FFF2-40B4-BE49-F238E27FC236}">
                  <a16:creationId xmlns:a16="http://schemas.microsoft.com/office/drawing/2014/main" id="{4E2D6C1A-6AAF-8583-4B5C-7227D59CBE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4" t="2273"/>
            <a:stretch/>
          </p:blipFill>
          <p:spPr bwMode="auto">
            <a:xfrm>
              <a:off x="698500" y="4217307"/>
              <a:ext cx="3618227" cy="276406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D7E3B60-6BCF-5AC3-1D16-0659A0222969}"/>
                </a:ext>
              </a:extLst>
            </p:cNvPr>
            <p:cNvSpPr/>
            <p:nvPr/>
          </p:nvSpPr>
          <p:spPr>
            <a:xfrm>
              <a:off x="698500" y="4217308"/>
              <a:ext cx="3618227" cy="27640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6" name="Groupe 25">
            <a:extLst>
              <a:ext uri="{FF2B5EF4-FFF2-40B4-BE49-F238E27FC236}">
                <a16:creationId xmlns:a16="http://schemas.microsoft.com/office/drawing/2014/main" id="{86B490BD-6038-2913-69EC-1B52A20C7361}"/>
              </a:ext>
            </a:extLst>
          </p:cNvPr>
          <p:cNvGrpSpPr/>
          <p:nvPr/>
        </p:nvGrpSpPr>
        <p:grpSpPr>
          <a:xfrm>
            <a:off x="5137150" y="4177030"/>
            <a:ext cx="4648200" cy="2808531"/>
            <a:chOff x="5041900" y="4231141"/>
            <a:chExt cx="4648200" cy="2808531"/>
          </a:xfrm>
        </p:grpSpPr>
        <p:grpSp>
          <p:nvGrpSpPr>
            <p:cNvPr id="25" name="Groupe 24">
              <a:extLst>
                <a:ext uri="{FF2B5EF4-FFF2-40B4-BE49-F238E27FC236}">
                  <a16:creationId xmlns:a16="http://schemas.microsoft.com/office/drawing/2014/main" id="{48B8D066-353E-9045-05E0-25B4647BD2BC}"/>
                </a:ext>
              </a:extLst>
            </p:cNvPr>
            <p:cNvGrpSpPr/>
            <p:nvPr/>
          </p:nvGrpSpPr>
          <p:grpSpPr>
            <a:xfrm>
              <a:off x="5241164" y="4288327"/>
              <a:ext cx="4249671" cy="2751345"/>
              <a:chOff x="5346700" y="4291187"/>
              <a:chExt cx="4249671" cy="2751345"/>
            </a:xfrm>
          </p:grpSpPr>
          <p:pic>
            <p:nvPicPr>
              <p:cNvPr id="21" name="Image 20">
                <a:extLst>
                  <a:ext uri="{FF2B5EF4-FFF2-40B4-BE49-F238E27FC236}">
                    <a16:creationId xmlns:a16="http://schemas.microsoft.com/office/drawing/2014/main" id="{F46D4A44-A126-F475-FC09-223316D28EF3}"/>
                  </a:ext>
                </a:extLst>
              </p:cNvPr>
              <p:cNvPicPr>
                <a:picLocks noChangeAspect="1"/>
              </p:cNvPicPr>
              <p:nvPr/>
            </p:nvPicPr>
            <p:blipFill rotWithShape="1">
              <a:blip r:embed="rId3"/>
              <a:srcRect l="55706" r="1442"/>
              <a:stretch/>
            </p:blipFill>
            <p:spPr>
              <a:xfrm>
                <a:off x="7433929" y="4291187"/>
                <a:ext cx="2162442" cy="2748486"/>
              </a:xfrm>
              <a:prstGeom prst="rect">
                <a:avLst/>
              </a:prstGeom>
            </p:spPr>
          </p:pic>
          <p:pic>
            <p:nvPicPr>
              <p:cNvPr id="22" name="Image 21">
                <a:extLst>
                  <a:ext uri="{FF2B5EF4-FFF2-40B4-BE49-F238E27FC236}">
                    <a16:creationId xmlns:a16="http://schemas.microsoft.com/office/drawing/2014/main" id="{FB66CF82-9BCF-14F2-CEBB-479BCB18B331}"/>
                  </a:ext>
                </a:extLst>
              </p:cNvPr>
              <p:cNvPicPr>
                <a:picLocks noChangeAspect="1"/>
              </p:cNvPicPr>
              <p:nvPr/>
            </p:nvPicPr>
            <p:blipFill rotWithShape="1">
              <a:blip r:embed="rId3"/>
              <a:srcRect l="2857" r="54292"/>
              <a:stretch/>
            </p:blipFill>
            <p:spPr>
              <a:xfrm>
                <a:off x="5346700" y="4294045"/>
                <a:ext cx="2162442" cy="2748487"/>
              </a:xfrm>
              <a:prstGeom prst="rect">
                <a:avLst/>
              </a:prstGeom>
            </p:spPr>
          </p:pic>
        </p:grpSp>
        <p:sp>
          <p:nvSpPr>
            <p:cNvPr id="24" name="Rectangle 23">
              <a:extLst>
                <a:ext uri="{FF2B5EF4-FFF2-40B4-BE49-F238E27FC236}">
                  <a16:creationId xmlns:a16="http://schemas.microsoft.com/office/drawing/2014/main" id="{1EA3FCCE-8D9B-1BCC-7A04-1C604124430B}"/>
                </a:ext>
              </a:extLst>
            </p:cNvPr>
            <p:cNvSpPr/>
            <p:nvPr/>
          </p:nvSpPr>
          <p:spPr>
            <a:xfrm>
              <a:off x="5041900" y="4231141"/>
              <a:ext cx="4648200" cy="27640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8" name="ZoneTexte 27">
            <a:extLst>
              <a:ext uri="{FF2B5EF4-FFF2-40B4-BE49-F238E27FC236}">
                <a16:creationId xmlns:a16="http://schemas.microsoft.com/office/drawing/2014/main" id="{0FB7318D-D96E-FB5B-D678-E8079F28DF62}"/>
              </a:ext>
            </a:extLst>
          </p:cNvPr>
          <p:cNvSpPr txBox="1"/>
          <p:nvPr/>
        </p:nvSpPr>
        <p:spPr>
          <a:xfrm>
            <a:off x="5137150" y="7041569"/>
            <a:ext cx="4648200" cy="523220"/>
          </a:xfrm>
          <a:prstGeom prst="rect">
            <a:avLst/>
          </a:prstGeom>
          <a:noFill/>
        </p:spPr>
        <p:txBody>
          <a:bodyPr wrap="square">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Consumption of jet fuel (kerosene vs. hydrogen) for a trip from NY to Brussels.</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04A31B25-2FD5-4544-10C5-0943388F50B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336</a:t>
            </a:fld>
            <a:endParaRPr lang="en-GB" spc="80" noProof="0" dirty="0"/>
          </a:p>
        </p:txBody>
      </p:sp>
      <p:sp>
        <p:nvSpPr>
          <p:cNvPr id="6" name="ZoneTexte 5">
            <a:extLst>
              <a:ext uri="{FF2B5EF4-FFF2-40B4-BE49-F238E27FC236}">
                <a16:creationId xmlns:a16="http://schemas.microsoft.com/office/drawing/2014/main" id="{70156BC3-BCFF-09F3-F688-081D05C042B0}"/>
              </a:ext>
            </a:extLst>
          </p:cNvPr>
          <p:cNvSpPr txBox="1"/>
          <p:nvPr/>
        </p:nvSpPr>
        <p:spPr>
          <a:xfrm>
            <a:off x="589584" y="1076131"/>
            <a:ext cx="9542755" cy="2708434"/>
          </a:xfrm>
          <a:prstGeom prst="rect">
            <a:avLst/>
          </a:prstGeom>
          <a:noFill/>
        </p:spPr>
        <p:txBody>
          <a:bodyPr wrap="square">
            <a:spAutoFit/>
          </a:bodyPr>
          <a:lstStyle/>
          <a:p>
            <a:pPr algn="just"/>
            <a:r>
              <a:rPr lang="en-GB" sz="2000" noProof="0" dirty="0"/>
              <a:t>As with cars, the use of hydrogen to power aircraft is being explored. For instance, Airbus aims to develop the world's first commercial hydrogen-powered aircraft by 2035.</a:t>
            </a:r>
          </a:p>
          <a:p>
            <a:pPr algn="just"/>
            <a:endParaRPr lang="en-GB" sz="1000" noProof="0" dirty="0"/>
          </a:p>
          <a:p>
            <a:pPr algn="just"/>
            <a:r>
              <a:rPr lang="en-GB" sz="2000" noProof="0" dirty="0"/>
              <a:t>For a New York to Brussels flight (7,838 km) aboard a Boeing 747, the required kerosene consumption is 76,860 liters. If the same chemical energy were stored using hydrogen, significantly larger tanks would be required due to hydrogen’s low volumetric energy density. In this case, the necessary hydrogen volume would be 282,735 liters of liquid hydrogen, which corresponds approximately to 283 m³.</a:t>
            </a:r>
          </a:p>
        </p:txBody>
      </p:sp>
    </p:spTree>
    <p:extLst>
      <p:ext uri="{BB962C8B-B14F-4D97-AF65-F5344CB8AC3E}">
        <p14:creationId xmlns:p14="http://schemas.microsoft.com/office/powerpoint/2010/main" val="109759372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ucune description alternative pour cette image">
            <a:extLst>
              <a:ext uri="{FF2B5EF4-FFF2-40B4-BE49-F238E27FC236}">
                <a16:creationId xmlns:a16="http://schemas.microsoft.com/office/drawing/2014/main" id="{37BCAE48-5B34-F94B-4EA9-D80EC5A52E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33" b="6000"/>
          <a:stretch/>
        </p:blipFill>
        <p:spPr bwMode="auto">
          <a:xfrm>
            <a:off x="3052521" y="4209405"/>
            <a:ext cx="4588358" cy="284478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640B80CB-2F20-8ACE-B5D1-9885848CB170}"/>
              </a:ext>
            </a:extLst>
          </p:cNvPr>
          <p:cNvSpPr txBox="1"/>
          <p:nvPr/>
        </p:nvSpPr>
        <p:spPr>
          <a:xfrm>
            <a:off x="2810027" y="7113948"/>
            <a:ext cx="5040630" cy="307777"/>
          </a:xfrm>
          <a:prstGeom prst="rect">
            <a:avLst/>
          </a:prstGeom>
          <a:noFill/>
        </p:spPr>
        <p:txBody>
          <a:bodyPr wrap="square">
            <a:spAutoFit/>
          </a:bodyPr>
          <a:lstStyle/>
          <a:p>
            <a:pPr algn="ctr"/>
            <a:r>
              <a:rPr lang="en-GB" sz="1400" i="1" noProof="0" dirty="0">
                <a:solidFill>
                  <a:schemeClr val="tx1"/>
                </a:solidFill>
                <a:effectLst/>
                <a:latin typeface="Arial" panose="020B0604020202020204" pitchFamily="34" charset="0"/>
                <a:cs typeface="Arial" panose="020B0604020202020204" pitchFamily="34" charset="0"/>
              </a:rPr>
              <a:t>E22 Spark electric aircraft </a:t>
            </a:r>
            <a:r>
              <a:rPr lang="en-GB" sz="1400" i="1" noProof="0" dirty="0">
                <a:solidFill>
                  <a:schemeClr val="tx1"/>
                </a:solidFill>
                <a:latin typeface="Arial" panose="020B0604020202020204" pitchFamily="34" charset="0"/>
                <a:cs typeface="Arial" panose="020B0604020202020204" pitchFamily="34" charset="0"/>
              </a:rPr>
              <a:t>revealed by I</a:t>
            </a:r>
            <a:r>
              <a:rPr lang="en-GB" sz="1400" i="1" noProof="0" dirty="0">
                <a:solidFill>
                  <a:schemeClr val="tx1"/>
                </a:solidFill>
                <a:effectLst/>
                <a:latin typeface="Arial" panose="020B0604020202020204" pitchFamily="34" charset="0"/>
                <a:cs typeface="Arial" panose="020B0604020202020204" pitchFamily="34" charset="0"/>
              </a:rPr>
              <a:t>nfinitus Aero in 2023.</a:t>
            </a:r>
          </a:p>
        </p:txBody>
      </p:sp>
      <p:sp>
        <p:nvSpPr>
          <p:cNvPr id="16" name="Rectangle 15">
            <a:extLst>
              <a:ext uri="{FF2B5EF4-FFF2-40B4-BE49-F238E27FC236}">
                <a16:creationId xmlns:a16="http://schemas.microsoft.com/office/drawing/2014/main" id="{B4C560A3-0F25-1A15-959F-3D044A2F50A3}"/>
              </a:ext>
            </a:extLst>
          </p:cNvPr>
          <p:cNvSpPr/>
          <p:nvPr/>
        </p:nvSpPr>
        <p:spPr>
          <a:xfrm>
            <a:off x="3052520" y="4209404"/>
            <a:ext cx="4588357" cy="284478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B194AD34-DAC5-8454-9A8C-10352639CD9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337</a:t>
            </a:fld>
            <a:endParaRPr lang="en-GB" spc="80" noProof="0" dirty="0"/>
          </a:p>
        </p:txBody>
      </p:sp>
      <p:sp>
        <p:nvSpPr>
          <p:cNvPr id="2" name="ZoneTexte 1">
            <a:extLst>
              <a:ext uri="{FF2B5EF4-FFF2-40B4-BE49-F238E27FC236}">
                <a16:creationId xmlns:a16="http://schemas.microsoft.com/office/drawing/2014/main" id="{E1497813-79C9-703F-9F6B-CBEC6097EEB0}"/>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Electric airplanes</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1EEB9E7-038D-F8BC-E61B-75AA324887F8}"/>
              </a:ext>
            </a:extLst>
          </p:cNvPr>
          <p:cNvSpPr txBox="1"/>
          <p:nvPr/>
        </p:nvSpPr>
        <p:spPr>
          <a:xfrm>
            <a:off x="589585" y="1180399"/>
            <a:ext cx="9542754" cy="2554545"/>
          </a:xfrm>
          <a:prstGeom prst="rect">
            <a:avLst/>
          </a:prstGeom>
          <a:noFill/>
        </p:spPr>
        <p:txBody>
          <a:bodyPr wrap="square">
            <a:spAutoFit/>
          </a:bodyPr>
          <a:lstStyle/>
          <a:p>
            <a:pPr algn="just"/>
            <a:r>
              <a:rPr lang="en-GB" sz="2000" noProof="0" dirty="0"/>
              <a:t>In this configuration, a battery powers an electro-mechanical motor. The main challenge is the energy density of commercial batteries, which is approximately 270 Wh/kg—far lower than kerosene’s 12 kWh/kg. As a result, the range of electric airplanes is currently limited to 500–1,000 km.</a:t>
            </a:r>
          </a:p>
          <a:p>
            <a:pPr algn="just"/>
            <a:endParaRPr lang="en-GB" sz="2000" noProof="0" dirty="0"/>
          </a:p>
          <a:p>
            <a:pPr algn="just"/>
            <a:r>
              <a:rPr lang="en-GB" sz="2000" noProof="0" dirty="0"/>
              <a:t>However, higher-energy-density batteries are in development. Emerging battery chemistries could reach up to 1,000 Wh/kg, potentially enabling electric airplanes with ranges of 3,000 km in the near future.</a:t>
            </a:r>
          </a:p>
        </p:txBody>
      </p:sp>
    </p:spTree>
    <p:extLst>
      <p:ext uri="{BB962C8B-B14F-4D97-AF65-F5344CB8AC3E}">
        <p14:creationId xmlns:p14="http://schemas.microsoft.com/office/powerpoint/2010/main" val="4267077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C87DF60-76EA-0963-9964-4640EA5E98B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338</a:t>
            </a:fld>
            <a:endParaRPr lang="en-GB" spc="80" noProof="0" dirty="0"/>
          </a:p>
        </p:txBody>
      </p:sp>
      <p:sp>
        <p:nvSpPr>
          <p:cNvPr id="4" name="ZoneTexte 3">
            <a:extLst>
              <a:ext uri="{FF2B5EF4-FFF2-40B4-BE49-F238E27FC236}">
                <a16:creationId xmlns:a16="http://schemas.microsoft.com/office/drawing/2014/main" id="{8047005F-4DFE-D72B-255D-82B34172DB96}"/>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c. Toward faster electric airplanes</a:t>
            </a:r>
            <a:endParaRPr lang="en-GB" sz="2400" b="1" noProof="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DC1EA2A-D3FA-41B3-3CBF-F795DD1C3FDE}"/>
              </a:ext>
            </a:extLst>
          </p:cNvPr>
          <p:cNvSpPr txBox="1"/>
          <p:nvPr/>
        </p:nvSpPr>
        <p:spPr>
          <a:xfrm>
            <a:off x="589585" y="1212489"/>
            <a:ext cx="9542754" cy="1938992"/>
          </a:xfrm>
          <a:prstGeom prst="rect">
            <a:avLst/>
          </a:prstGeom>
          <a:noFill/>
        </p:spPr>
        <p:txBody>
          <a:bodyPr wrap="square">
            <a:spAutoFit/>
          </a:bodyPr>
          <a:lstStyle/>
          <a:p>
            <a:pPr algn="just"/>
            <a:r>
              <a:rPr lang="en-GB" sz="2000" noProof="0" dirty="0"/>
              <a:t>The limited range of electric airplanes may be addressed through advancements in battery technology, but electromechanical motors may result in electric airplanes that travel too slowly (the fastest currently reaches 670 km/h).</a:t>
            </a:r>
          </a:p>
          <a:p>
            <a:pPr algn="just"/>
            <a:endParaRPr lang="en-GB" sz="2000" noProof="0" dirty="0"/>
          </a:p>
          <a:p>
            <a:pPr algn="just"/>
            <a:r>
              <a:rPr lang="en-GB" sz="2000" noProof="0" dirty="0"/>
              <a:t>However, new technological developments, such as electric plasma motors, could enable much faster electric airplanes in the future.</a:t>
            </a:r>
          </a:p>
        </p:txBody>
      </p:sp>
      <p:grpSp>
        <p:nvGrpSpPr>
          <p:cNvPr id="13" name="Groupe 12">
            <a:extLst>
              <a:ext uri="{FF2B5EF4-FFF2-40B4-BE49-F238E27FC236}">
                <a16:creationId xmlns:a16="http://schemas.microsoft.com/office/drawing/2014/main" id="{C2C4DB8A-3F2A-1FD3-43F5-9B957703FB18}"/>
              </a:ext>
            </a:extLst>
          </p:cNvPr>
          <p:cNvGrpSpPr/>
          <p:nvPr/>
        </p:nvGrpSpPr>
        <p:grpSpPr>
          <a:xfrm>
            <a:off x="2537062" y="3518627"/>
            <a:ext cx="5619274" cy="3944747"/>
            <a:chOff x="2537062" y="3495767"/>
            <a:chExt cx="5619274" cy="3944747"/>
          </a:xfrm>
        </p:grpSpPr>
        <p:sp>
          <p:nvSpPr>
            <p:cNvPr id="5" name="Rectangle 4">
              <a:extLst>
                <a:ext uri="{FF2B5EF4-FFF2-40B4-BE49-F238E27FC236}">
                  <a16:creationId xmlns:a16="http://schemas.microsoft.com/office/drawing/2014/main" id="{D4F4C34A-F242-C07D-CA5A-76C6B2982E94}"/>
                </a:ext>
              </a:extLst>
            </p:cNvPr>
            <p:cNvSpPr/>
            <p:nvPr/>
          </p:nvSpPr>
          <p:spPr>
            <a:xfrm>
              <a:off x="5499099" y="7169818"/>
              <a:ext cx="2514601" cy="27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512467BC-1977-0528-5757-ADDC6B596A28}"/>
                </a:ext>
              </a:extLst>
            </p:cNvPr>
            <p:cNvSpPr txBox="1"/>
            <p:nvPr/>
          </p:nvSpPr>
          <p:spPr>
            <a:xfrm>
              <a:off x="2537062" y="7106805"/>
              <a:ext cx="5619274"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VASIMR laboratory experiment.</a:t>
              </a:r>
            </a:p>
          </p:txBody>
        </p:sp>
        <p:grpSp>
          <p:nvGrpSpPr>
            <p:cNvPr id="12" name="Groupe 11">
              <a:extLst>
                <a:ext uri="{FF2B5EF4-FFF2-40B4-BE49-F238E27FC236}">
                  <a16:creationId xmlns:a16="http://schemas.microsoft.com/office/drawing/2014/main" id="{43D76D20-7A38-2498-54BC-28936A3E5862}"/>
                </a:ext>
              </a:extLst>
            </p:cNvPr>
            <p:cNvGrpSpPr/>
            <p:nvPr/>
          </p:nvGrpSpPr>
          <p:grpSpPr>
            <a:xfrm>
              <a:off x="2537062" y="3495767"/>
              <a:ext cx="5619274" cy="3550561"/>
              <a:chOff x="2394426" y="3406775"/>
              <a:chExt cx="5619274" cy="3550561"/>
            </a:xfrm>
          </p:grpSpPr>
          <p:sp>
            <p:nvSpPr>
              <p:cNvPr id="15" name="Rectangle 14">
                <a:extLst>
                  <a:ext uri="{FF2B5EF4-FFF2-40B4-BE49-F238E27FC236}">
                    <a16:creationId xmlns:a16="http://schemas.microsoft.com/office/drawing/2014/main" id="{AB521031-42F2-B8E6-25BF-2352D497FCE2}"/>
                  </a:ext>
                </a:extLst>
              </p:cNvPr>
              <p:cNvSpPr/>
              <p:nvPr/>
            </p:nvSpPr>
            <p:spPr>
              <a:xfrm>
                <a:off x="2394426" y="3406775"/>
                <a:ext cx="5619274" cy="355056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Image 10">
                <a:extLst>
                  <a:ext uri="{FF2B5EF4-FFF2-40B4-BE49-F238E27FC236}">
                    <a16:creationId xmlns:a16="http://schemas.microsoft.com/office/drawing/2014/main" id="{551A48EC-5D16-223E-A1B8-65E4A7FA5F0F}"/>
                  </a:ext>
                </a:extLst>
              </p:cNvPr>
              <p:cNvPicPr>
                <a:picLocks noChangeAspect="1"/>
              </p:cNvPicPr>
              <p:nvPr/>
            </p:nvPicPr>
            <p:blipFill>
              <a:blip r:embed="rId2"/>
              <a:stretch>
                <a:fillRect/>
              </a:stretch>
            </p:blipFill>
            <p:spPr>
              <a:xfrm>
                <a:off x="2447436" y="3463925"/>
                <a:ext cx="5566264" cy="3419716"/>
              </a:xfrm>
              <a:prstGeom prst="rect">
                <a:avLst/>
              </a:prstGeom>
            </p:spPr>
          </p:pic>
        </p:grpSp>
      </p:grpSp>
    </p:spTree>
    <p:extLst>
      <p:ext uri="{BB962C8B-B14F-4D97-AF65-F5344CB8AC3E}">
        <p14:creationId xmlns:p14="http://schemas.microsoft.com/office/powerpoint/2010/main" val="356992420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DAD0-CC04-E4AA-BDED-36DD2D645E3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B8C6E13-4092-AF95-87BA-618CD1D51400}"/>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E1220015-378E-AF78-CFA8-7BF3F0F91BCD}"/>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ED81A893-0707-5A3A-CFBF-061BB2BB3C22}"/>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84CDA479-E2F0-89E4-19EE-3910F00B3500}"/>
                </a:ext>
              </a:extLst>
            </p:cNvPr>
            <p:cNvSpPr txBox="1"/>
            <p:nvPr/>
          </p:nvSpPr>
          <p:spPr>
            <a:xfrm>
              <a:off x="1901366" y="2784407"/>
              <a:ext cx="6890661" cy="954107"/>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V. </a:t>
              </a:r>
              <a:r>
                <a:rPr lang="en-GB" sz="2800" noProof="0" dirty="0">
                  <a:effectLst/>
                  <a:latin typeface="+mj-lt"/>
                </a:rPr>
                <a:t>Decarbonising the freight sector and enhancing its energy efficiency</a:t>
              </a:r>
              <a:endParaRPr lang="en-GB" sz="3200" noProof="0" dirty="0">
                <a:latin typeface="+mj-lt"/>
                <a:cs typeface="Arial"/>
              </a:endParaRPr>
            </a:p>
          </p:txBody>
        </p:sp>
      </p:grpSp>
    </p:spTree>
    <p:extLst>
      <p:ext uri="{BB962C8B-B14F-4D97-AF65-F5344CB8AC3E}">
        <p14:creationId xmlns:p14="http://schemas.microsoft.com/office/powerpoint/2010/main" val="307842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F925EE07-E327-81A3-94E1-68F5EAC07033}"/>
              </a:ext>
            </a:extLst>
          </p:cNvPr>
          <p:cNvSpPr txBox="1"/>
          <p:nvPr/>
        </p:nvSpPr>
        <p:spPr>
          <a:xfrm>
            <a:off x="586764" y="1557855"/>
            <a:ext cx="5190225" cy="255454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As we progress through the chapters, we will accumulate the kilowatt-hours per person per day (kWh/pers/d) values that we have calculated for both sides.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will result in two columns composed of the summed values, allowing us to compare which of the two is higher.</a:t>
            </a:r>
          </a:p>
        </p:txBody>
      </p:sp>
      <p:sp>
        <p:nvSpPr>
          <p:cNvPr id="46" name="Slide Number Placeholder 6">
            <a:extLst>
              <a:ext uri="{FF2B5EF4-FFF2-40B4-BE49-F238E27FC236}">
                <a16:creationId xmlns:a16="http://schemas.microsoft.com/office/drawing/2014/main" id="{492B37B0-3687-80B4-C2F2-24C3B514A290}"/>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a:t>
            </a:fld>
            <a:endParaRPr lang="en-GB" spc="80" noProof="0" dirty="0"/>
          </a:p>
        </p:txBody>
      </p:sp>
      <p:sp>
        <p:nvSpPr>
          <p:cNvPr id="4" name="ZoneTexte 3">
            <a:extLst>
              <a:ext uri="{FF2B5EF4-FFF2-40B4-BE49-F238E27FC236}">
                <a16:creationId xmlns:a16="http://schemas.microsoft.com/office/drawing/2014/main" id="{452DA017-5035-229E-5DDB-B8A88E979867}"/>
              </a:ext>
            </a:extLst>
          </p:cNvPr>
          <p:cNvSpPr txBox="1"/>
          <p:nvPr/>
        </p:nvSpPr>
        <p:spPr>
          <a:xfrm>
            <a:off x="589582" y="4946151"/>
            <a:ext cx="9528496" cy="2246769"/>
          </a:xfrm>
          <a:prstGeom prst="rect">
            <a:avLst/>
          </a:prstGeom>
          <a:noFill/>
        </p:spPr>
        <p:txBody>
          <a:bodyPr wrap="square">
            <a:spAutoFit/>
          </a:bodyPr>
          <a:lstStyle/>
          <a:p>
            <a:pPr algn="just"/>
            <a:r>
              <a:rPr lang="en-GB" sz="2000" noProof="0" dirty="0"/>
              <a:t>If total energy consumption exceeds potential renewable energy production, then the answer is NO — Belgium could not sustain its energy needs without relying on fossil fuels.</a:t>
            </a:r>
          </a:p>
          <a:p>
            <a:pPr algn="just"/>
            <a:endParaRPr lang="en-GB" sz="2000" noProof="0" dirty="0"/>
          </a:p>
          <a:p>
            <a:pPr algn="just"/>
            <a:r>
              <a:rPr lang="en-GB" sz="2000" noProof="0" dirty="0"/>
              <a:t>If total energy consumption is lower than potential renewable energy production, then the answer is YES — Belgium could meet its energy needs using only domestic renewable sources.</a:t>
            </a:r>
          </a:p>
        </p:txBody>
      </p:sp>
      <p:sp>
        <p:nvSpPr>
          <p:cNvPr id="5" name="TextBox 3">
            <a:extLst>
              <a:ext uri="{FF2B5EF4-FFF2-40B4-BE49-F238E27FC236}">
                <a16:creationId xmlns:a16="http://schemas.microsoft.com/office/drawing/2014/main" id="{0209FE0B-9072-A2F1-A4B9-B68D13214FEF}"/>
              </a:ext>
            </a:extLst>
          </p:cNvPr>
          <p:cNvSpPr txBox="1"/>
          <p:nvPr/>
        </p:nvSpPr>
        <p:spPr>
          <a:xfrm>
            <a:off x="589583" y="349890"/>
            <a:ext cx="10003389" cy="461665"/>
          </a:xfrm>
          <a:prstGeom prst="rect">
            <a:avLst/>
          </a:prstGeom>
          <a:noFill/>
        </p:spPr>
        <p:txBody>
          <a:bodyPr wrap="square">
            <a:spAutoFit/>
          </a:bodyPr>
          <a:lstStyle/>
          <a:p>
            <a:r>
              <a:rPr lang="en-GB" sz="2400" b="1" noProof="0" dirty="0"/>
              <a:t>Is a fossil-free future possible for Belgium? (3/3)</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7029184D-0DF0-ACF1-9CF4-A74FC299F0F3}"/>
              </a:ext>
            </a:extLst>
          </p:cNvPr>
          <p:cNvGrpSpPr/>
          <p:nvPr/>
        </p:nvGrpSpPr>
        <p:grpSpPr>
          <a:xfrm>
            <a:off x="6294945" y="1259392"/>
            <a:ext cx="3579223" cy="3269989"/>
            <a:chOff x="6345185" y="1105320"/>
            <a:chExt cx="3579223" cy="3269989"/>
          </a:xfrm>
        </p:grpSpPr>
        <p:sp>
          <p:nvSpPr>
            <p:cNvPr id="13" name="Rectangle: Single Corner Rounded 55">
              <a:extLst>
                <a:ext uri="{FF2B5EF4-FFF2-40B4-BE49-F238E27FC236}">
                  <a16:creationId xmlns:a16="http://schemas.microsoft.com/office/drawing/2014/main" id="{A8A81F41-7EB1-D785-B86C-8B35BD4F4DE5}"/>
                </a:ext>
              </a:extLst>
            </p:cNvPr>
            <p:cNvSpPr/>
            <p:nvPr/>
          </p:nvSpPr>
          <p:spPr>
            <a:xfrm>
              <a:off x="6345185" y="1105320"/>
              <a:ext cx="3579223" cy="3269989"/>
            </a:xfrm>
            <a:prstGeom prst="round1Rect">
              <a:avLst>
                <a:gd name="adj" fmla="val 0"/>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3" name="Groupe 2">
              <a:extLst>
                <a:ext uri="{FF2B5EF4-FFF2-40B4-BE49-F238E27FC236}">
                  <a16:creationId xmlns:a16="http://schemas.microsoft.com/office/drawing/2014/main" id="{39D31A18-66CF-8F68-FA60-BB07CEA38A46}"/>
                </a:ext>
              </a:extLst>
            </p:cNvPr>
            <p:cNvGrpSpPr/>
            <p:nvPr/>
          </p:nvGrpSpPr>
          <p:grpSpPr>
            <a:xfrm>
              <a:off x="6447259" y="1714357"/>
              <a:ext cx="3291710" cy="2508017"/>
              <a:chOff x="6457307" y="1714357"/>
              <a:chExt cx="3291710" cy="2508017"/>
            </a:xfrm>
          </p:grpSpPr>
          <p:sp>
            <p:nvSpPr>
              <p:cNvPr id="14" name="Rectangle: Rounded Corners 56">
                <a:extLst>
                  <a:ext uri="{FF2B5EF4-FFF2-40B4-BE49-F238E27FC236}">
                    <a16:creationId xmlns:a16="http://schemas.microsoft.com/office/drawing/2014/main" id="{C766CEC8-A940-A05F-0FA2-F5FD9D98732F}"/>
                  </a:ext>
                </a:extLst>
              </p:cNvPr>
              <p:cNvSpPr/>
              <p:nvPr/>
            </p:nvSpPr>
            <p:spPr>
              <a:xfrm>
                <a:off x="6686066" y="3452663"/>
                <a:ext cx="1369902" cy="399103"/>
              </a:xfrm>
              <a:prstGeom prst="roundRect">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Rounded Corners 57">
                <a:extLst>
                  <a:ext uri="{FF2B5EF4-FFF2-40B4-BE49-F238E27FC236}">
                    <a16:creationId xmlns:a16="http://schemas.microsoft.com/office/drawing/2014/main" id="{2B32AFD4-AC51-6138-F42C-B7FD7D115A15}"/>
                  </a:ext>
                </a:extLst>
              </p:cNvPr>
              <p:cNvSpPr/>
              <p:nvPr/>
            </p:nvSpPr>
            <p:spPr>
              <a:xfrm>
                <a:off x="8256956" y="2547858"/>
                <a:ext cx="1369902" cy="227148"/>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tangle: Rounded Corners 58">
                <a:extLst>
                  <a:ext uri="{FF2B5EF4-FFF2-40B4-BE49-F238E27FC236}">
                    <a16:creationId xmlns:a16="http://schemas.microsoft.com/office/drawing/2014/main" id="{0D9B7528-29EE-4EBD-A47C-0B17545C060F}"/>
                  </a:ext>
                </a:extLst>
              </p:cNvPr>
              <p:cNvSpPr/>
              <p:nvPr/>
            </p:nvSpPr>
            <p:spPr>
              <a:xfrm>
                <a:off x="6686066" y="1714357"/>
                <a:ext cx="1369902" cy="444147"/>
              </a:xfrm>
              <a:prstGeom prst="roundRect">
                <a:avLst/>
              </a:prstGeom>
              <a:solidFill>
                <a:srgbClr val="F2DCDB"/>
              </a:solidFill>
              <a:ln w="38100">
                <a:solidFill>
                  <a:srgbClr val="BD48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ectangle: Rounded Corners 59">
                <a:extLst>
                  <a:ext uri="{FF2B5EF4-FFF2-40B4-BE49-F238E27FC236}">
                    <a16:creationId xmlns:a16="http://schemas.microsoft.com/office/drawing/2014/main" id="{DAA27C43-9B24-6E56-1AFE-B212944B4FD2}"/>
                  </a:ext>
                </a:extLst>
              </p:cNvPr>
              <p:cNvSpPr/>
              <p:nvPr/>
            </p:nvSpPr>
            <p:spPr>
              <a:xfrm>
                <a:off x="6686066" y="2872730"/>
                <a:ext cx="1369902" cy="530847"/>
              </a:xfrm>
              <a:prstGeom prst="roundRect">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Rectangle: Rounded Corners 60">
                <a:extLst>
                  <a:ext uri="{FF2B5EF4-FFF2-40B4-BE49-F238E27FC236}">
                    <a16:creationId xmlns:a16="http://schemas.microsoft.com/office/drawing/2014/main" id="{ABA683B7-2929-034D-47AE-2428D0C4FFCF}"/>
                  </a:ext>
                </a:extLst>
              </p:cNvPr>
              <p:cNvSpPr/>
              <p:nvPr/>
            </p:nvSpPr>
            <p:spPr>
              <a:xfrm>
                <a:off x="6686066" y="2629409"/>
                <a:ext cx="1369902" cy="190382"/>
              </a:xfrm>
              <a:prstGeom prst="roundRect">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tangle: Rounded Corners 61">
                <a:extLst>
                  <a:ext uri="{FF2B5EF4-FFF2-40B4-BE49-F238E27FC236}">
                    <a16:creationId xmlns:a16="http://schemas.microsoft.com/office/drawing/2014/main" id="{3323079F-AAAF-AA86-7C8B-EBF96957EF58}"/>
                  </a:ext>
                </a:extLst>
              </p:cNvPr>
              <p:cNvSpPr/>
              <p:nvPr/>
            </p:nvSpPr>
            <p:spPr>
              <a:xfrm>
                <a:off x="8256956" y="2823710"/>
                <a:ext cx="1369902" cy="38208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ectangle: Rounded Corners 62">
                <a:extLst>
                  <a:ext uri="{FF2B5EF4-FFF2-40B4-BE49-F238E27FC236}">
                    <a16:creationId xmlns:a16="http://schemas.microsoft.com/office/drawing/2014/main" id="{55D578A0-23E9-77EA-2345-A04564BE7C71}"/>
                  </a:ext>
                </a:extLst>
              </p:cNvPr>
              <p:cNvSpPr/>
              <p:nvPr/>
            </p:nvSpPr>
            <p:spPr>
              <a:xfrm>
                <a:off x="8256956" y="3254594"/>
                <a:ext cx="1369902" cy="597171"/>
              </a:xfrm>
              <a:prstGeom prst="roundRect">
                <a:avLst>
                  <a:gd name="adj" fmla="val 9803"/>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ectangle: Rounded Corners 63">
                <a:extLst>
                  <a:ext uri="{FF2B5EF4-FFF2-40B4-BE49-F238E27FC236}">
                    <a16:creationId xmlns:a16="http://schemas.microsoft.com/office/drawing/2014/main" id="{FC9A6939-4837-EEA1-A981-BC757ADEAD9A}"/>
                  </a:ext>
                </a:extLst>
              </p:cNvPr>
              <p:cNvSpPr/>
              <p:nvPr/>
            </p:nvSpPr>
            <p:spPr>
              <a:xfrm>
                <a:off x="8256957" y="1718557"/>
                <a:ext cx="1369902" cy="303944"/>
              </a:xfrm>
              <a:prstGeom prst="roundRect">
                <a:avLst/>
              </a:prstGeom>
              <a:solidFill>
                <a:srgbClr val="EBF1DE"/>
              </a:solidFill>
              <a:ln w="38100">
                <a:solidFill>
                  <a:srgbClr val="9BBB5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TextBox 65">
                <a:extLst>
                  <a:ext uri="{FF2B5EF4-FFF2-40B4-BE49-F238E27FC236}">
                    <a16:creationId xmlns:a16="http://schemas.microsoft.com/office/drawing/2014/main" id="{3FF734D3-C54E-0FB8-C3ED-E64524FC0933}"/>
                  </a:ext>
                </a:extLst>
              </p:cNvPr>
              <p:cNvSpPr txBox="1"/>
              <p:nvPr/>
            </p:nvSpPr>
            <p:spPr>
              <a:xfrm>
                <a:off x="6457307" y="3900852"/>
                <a:ext cx="1828800" cy="307777"/>
              </a:xfrm>
              <a:prstGeom prst="rect">
                <a:avLst/>
              </a:prstGeom>
              <a:noFill/>
            </p:spPr>
            <p:txBody>
              <a:bodyPr wrap="square">
                <a:spAutoFit/>
              </a:bodyPr>
              <a:lstStyle/>
              <a:p>
                <a:pPr algn="ctr"/>
                <a:r>
                  <a:rPr lang="en-GB" sz="1400" b="1" i="1" noProof="0" dirty="0">
                    <a:solidFill>
                      <a:srgbClr val="BD4845"/>
                    </a:solidFill>
                    <a:latin typeface="Arial" panose="020B0604020202020204" pitchFamily="34" charset="0"/>
                    <a:cs typeface="Arial" panose="020B0604020202020204" pitchFamily="34" charset="0"/>
                  </a:rPr>
                  <a:t>CONSUMPTION</a:t>
                </a:r>
              </a:p>
            </p:txBody>
          </p:sp>
          <p:sp>
            <p:nvSpPr>
              <p:cNvPr id="26" name="TextBox 66">
                <a:extLst>
                  <a:ext uri="{FF2B5EF4-FFF2-40B4-BE49-F238E27FC236}">
                    <a16:creationId xmlns:a16="http://schemas.microsoft.com/office/drawing/2014/main" id="{534D7118-BFBF-2819-77DB-CA38E11746E6}"/>
                  </a:ext>
                </a:extLst>
              </p:cNvPr>
              <p:cNvSpPr txBox="1"/>
              <p:nvPr/>
            </p:nvSpPr>
            <p:spPr>
              <a:xfrm>
                <a:off x="8134797" y="3914597"/>
                <a:ext cx="1614220" cy="307777"/>
              </a:xfrm>
              <a:prstGeom prst="rect">
                <a:avLst/>
              </a:prstGeom>
              <a:noFill/>
            </p:spPr>
            <p:txBody>
              <a:bodyPr wrap="square">
                <a:spAutoFit/>
              </a:bodyPr>
              <a:lstStyle/>
              <a:p>
                <a:pPr algn="ctr"/>
                <a:r>
                  <a:rPr lang="en-GB" sz="1400" b="1" i="1" noProof="0" dirty="0">
                    <a:solidFill>
                      <a:srgbClr val="9BBB58"/>
                    </a:solidFill>
                    <a:latin typeface="Arial" panose="020B0604020202020204" pitchFamily="34" charset="0"/>
                    <a:cs typeface="Arial" panose="020B0604020202020204" pitchFamily="34" charset="0"/>
                  </a:rPr>
                  <a:t>PRODUCTION</a:t>
                </a:r>
              </a:p>
            </p:txBody>
          </p:sp>
          <p:sp>
            <p:nvSpPr>
              <p:cNvPr id="27" name="Arrow: Down 67">
                <a:extLst>
                  <a:ext uri="{FF2B5EF4-FFF2-40B4-BE49-F238E27FC236}">
                    <a16:creationId xmlns:a16="http://schemas.microsoft.com/office/drawing/2014/main" id="{0B34AF93-8B29-4475-92B1-AEC4C7B0297D}"/>
                  </a:ext>
                </a:extLst>
              </p:cNvPr>
              <p:cNvSpPr/>
              <p:nvPr/>
            </p:nvSpPr>
            <p:spPr>
              <a:xfrm>
                <a:off x="7276156" y="2262457"/>
                <a:ext cx="189722" cy="258997"/>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Arrow: Down 68">
                <a:extLst>
                  <a:ext uri="{FF2B5EF4-FFF2-40B4-BE49-F238E27FC236}">
                    <a16:creationId xmlns:a16="http://schemas.microsoft.com/office/drawing/2014/main" id="{D66DA363-C6FB-7F1F-A7D9-5306BD885E5E}"/>
                  </a:ext>
                </a:extLst>
              </p:cNvPr>
              <p:cNvSpPr/>
              <p:nvPr/>
            </p:nvSpPr>
            <p:spPr>
              <a:xfrm>
                <a:off x="8847046" y="2130080"/>
                <a:ext cx="189722" cy="308650"/>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3" name="ZoneTexte 32">
                <a:extLst>
                  <a:ext uri="{FF2B5EF4-FFF2-40B4-BE49-F238E27FC236}">
                    <a16:creationId xmlns:a16="http://schemas.microsoft.com/office/drawing/2014/main" id="{71A97FBD-0262-BAEA-9FAD-A912AA1F33B3}"/>
                  </a:ext>
                </a:extLst>
              </p:cNvPr>
              <p:cNvSpPr txBox="1"/>
              <p:nvPr/>
            </p:nvSpPr>
            <p:spPr>
              <a:xfrm>
                <a:off x="6801199" y="3533543"/>
                <a:ext cx="1073964" cy="246221"/>
              </a:xfrm>
              <a:prstGeom prst="rect">
                <a:avLst/>
              </a:prstGeom>
              <a:noFill/>
            </p:spPr>
            <p:txBody>
              <a:bodyPr wrap="square">
                <a:spAutoFit/>
              </a:bodyPr>
              <a:lstStyle/>
              <a:p>
                <a:pPr algn="ctr"/>
                <a:r>
                  <a:rPr lang="en-GB" sz="1000" noProof="0" dirty="0">
                    <a:latin typeface="Arial" panose="020B0604020202020204" pitchFamily="34" charset="0"/>
                    <a:cs typeface="Arial" panose="020B0604020202020204" pitchFamily="34" charset="0"/>
                  </a:rPr>
                  <a:t> kWh/pers/d</a:t>
                </a:r>
                <a:endParaRPr lang="en-GB" sz="1000" noProof="0" dirty="0"/>
              </a:p>
            </p:txBody>
          </p:sp>
          <p:sp>
            <p:nvSpPr>
              <p:cNvPr id="34" name="ZoneTexte 33">
                <a:extLst>
                  <a:ext uri="{FF2B5EF4-FFF2-40B4-BE49-F238E27FC236}">
                    <a16:creationId xmlns:a16="http://schemas.microsoft.com/office/drawing/2014/main" id="{5AD6C01E-92F2-053B-6A94-F4726AF4E0CB}"/>
                  </a:ext>
                </a:extLst>
              </p:cNvPr>
              <p:cNvSpPr txBox="1"/>
              <p:nvPr/>
            </p:nvSpPr>
            <p:spPr>
              <a:xfrm>
                <a:off x="8404925" y="3429391"/>
                <a:ext cx="1073964" cy="276999"/>
              </a:xfrm>
              <a:prstGeom prst="rect">
                <a:avLst/>
              </a:prstGeom>
              <a:noFill/>
            </p:spPr>
            <p:txBody>
              <a:bodyPr wrap="square">
                <a:spAutoFit/>
              </a:bodyPr>
              <a:lstStyle/>
              <a:p>
                <a:pPr algn="ctr"/>
                <a:r>
                  <a:rPr lang="en-GB" sz="1100" noProof="0" dirty="0">
                    <a:latin typeface="Arial" panose="020B0604020202020204" pitchFamily="34" charset="0"/>
                    <a:cs typeface="Arial" panose="020B0604020202020204" pitchFamily="34" charset="0"/>
                  </a:rPr>
                  <a:t> </a:t>
                </a:r>
                <a:r>
                  <a:rPr lang="en-GB" sz="1200" noProof="0" dirty="0">
                    <a:latin typeface="Arial" panose="020B0604020202020204" pitchFamily="34" charset="0"/>
                    <a:cs typeface="Arial" panose="020B0604020202020204" pitchFamily="34" charset="0"/>
                  </a:rPr>
                  <a:t>kWh/pers/d</a:t>
                </a:r>
                <a:endParaRPr lang="en-GB" sz="1100" noProof="0" dirty="0"/>
              </a:p>
            </p:txBody>
          </p:sp>
          <p:sp>
            <p:nvSpPr>
              <p:cNvPr id="35" name="ZoneTexte 34">
                <a:extLst>
                  <a:ext uri="{FF2B5EF4-FFF2-40B4-BE49-F238E27FC236}">
                    <a16:creationId xmlns:a16="http://schemas.microsoft.com/office/drawing/2014/main" id="{4CC1DF1E-9419-3BA8-04EA-4F5C63E3DA67}"/>
                  </a:ext>
                </a:extLst>
              </p:cNvPr>
              <p:cNvSpPr txBox="1"/>
              <p:nvPr/>
            </p:nvSpPr>
            <p:spPr>
              <a:xfrm>
                <a:off x="6834035" y="2997281"/>
                <a:ext cx="1073964" cy="261610"/>
              </a:xfrm>
              <a:prstGeom prst="rect">
                <a:avLst/>
              </a:prstGeom>
              <a:noFill/>
            </p:spPr>
            <p:txBody>
              <a:bodyPr wrap="square">
                <a:spAutoFit/>
              </a:bodyPr>
              <a:lstStyle/>
              <a:p>
                <a:pPr algn="ctr"/>
                <a:r>
                  <a:rPr lang="en-GB" sz="1100" noProof="0" dirty="0">
                    <a:latin typeface="Arial" panose="020B0604020202020204" pitchFamily="34" charset="0"/>
                    <a:cs typeface="Arial" panose="020B0604020202020204" pitchFamily="34" charset="0"/>
                  </a:rPr>
                  <a:t> kWh/pers/d</a:t>
                </a:r>
                <a:endParaRPr lang="en-GB" sz="1100" noProof="0" dirty="0"/>
              </a:p>
            </p:txBody>
          </p:sp>
          <p:sp>
            <p:nvSpPr>
              <p:cNvPr id="36" name="ZoneTexte 35">
                <a:extLst>
                  <a:ext uri="{FF2B5EF4-FFF2-40B4-BE49-F238E27FC236}">
                    <a16:creationId xmlns:a16="http://schemas.microsoft.com/office/drawing/2014/main" id="{A97329FF-F9E5-EADB-583F-E43C0DB8102D}"/>
                  </a:ext>
                </a:extLst>
              </p:cNvPr>
              <p:cNvSpPr txBox="1"/>
              <p:nvPr/>
            </p:nvSpPr>
            <p:spPr>
              <a:xfrm>
                <a:off x="8416644" y="2881375"/>
                <a:ext cx="1073964" cy="261610"/>
              </a:xfrm>
              <a:prstGeom prst="rect">
                <a:avLst/>
              </a:prstGeom>
              <a:noFill/>
            </p:spPr>
            <p:txBody>
              <a:bodyPr wrap="square">
                <a:spAutoFit/>
              </a:bodyPr>
              <a:lstStyle/>
              <a:p>
                <a:pPr algn="ctr"/>
                <a:r>
                  <a:rPr lang="en-GB" sz="1100" noProof="0" dirty="0">
                    <a:latin typeface="Arial" panose="020B0604020202020204" pitchFamily="34" charset="0"/>
                    <a:cs typeface="Arial" panose="020B0604020202020204" pitchFamily="34" charset="0"/>
                  </a:rPr>
                  <a:t> </a:t>
                </a:r>
                <a:r>
                  <a:rPr lang="en-GB" sz="1000" noProof="0" dirty="0">
                    <a:latin typeface="Arial" panose="020B0604020202020204" pitchFamily="34" charset="0"/>
                    <a:cs typeface="Arial" panose="020B0604020202020204" pitchFamily="34" charset="0"/>
                  </a:rPr>
                  <a:t>kWh/pers/d</a:t>
                </a:r>
                <a:endParaRPr lang="en-GB" sz="1100" noProof="0" dirty="0"/>
              </a:p>
            </p:txBody>
          </p:sp>
          <p:sp>
            <p:nvSpPr>
              <p:cNvPr id="37" name="ZoneTexte 36">
                <a:extLst>
                  <a:ext uri="{FF2B5EF4-FFF2-40B4-BE49-F238E27FC236}">
                    <a16:creationId xmlns:a16="http://schemas.microsoft.com/office/drawing/2014/main" id="{EFFAADAF-EEE0-5432-1BBF-0610798EBCD2}"/>
                  </a:ext>
                </a:extLst>
              </p:cNvPr>
              <p:cNvSpPr txBox="1"/>
              <p:nvPr/>
            </p:nvSpPr>
            <p:spPr>
              <a:xfrm>
                <a:off x="8408172" y="2525689"/>
                <a:ext cx="1073964" cy="246221"/>
              </a:xfrm>
              <a:prstGeom prst="rect">
                <a:avLst/>
              </a:prstGeom>
              <a:noFill/>
            </p:spPr>
            <p:txBody>
              <a:bodyPr wrap="square">
                <a:spAutoFit/>
              </a:bodyPr>
              <a:lstStyle/>
              <a:p>
                <a:pPr algn="ctr"/>
                <a:r>
                  <a:rPr lang="en-GB" sz="1000" noProof="0" dirty="0">
                    <a:latin typeface="Arial" panose="020B0604020202020204" pitchFamily="34" charset="0"/>
                    <a:cs typeface="Arial" panose="020B0604020202020204" pitchFamily="34" charset="0"/>
                  </a:rPr>
                  <a:t> </a:t>
                </a:r>
                <a:r>
                  <a:rPr lang="en-GB" sz="800" noProof="0" dirty="0">
                    <a:latin typeface="Arial" panose="020B0604020202020204" pitchFamily="34" charset="0"/>
                    <a:cs typeface="Arial" panose="020B0604020202020204" pitchFamily="34" charset="0"/>
                  </a:rPr>
                  <a:t>kWh/pers/d</a:t>
                </a:r>
                <a:endParaRPr lang="en-GB" sz="1000" noProof="0" dirty="0"/>
              </a:p>
            </p:txBody>
          </p:sp>
          <p:sp>
            <p:nvSpPr>
              <p:cNvPr id="38" name="ZoneTexte 37">
                <a:extLst>
                  <a:ext uri="{FF2B5EF4-FFF2-40B4-BE49-F238E27FC236}">
                    <a16:creationId xmlns:a16="http://schemas.microsoft.com/office/drawing/2014/main" id="{C9A55A58-2064-F9A5-FBC4-DBC609F92DCB}"/>
                  </a:ext>
                </a:extLst>
              </p:cNvPr>
              <p:cNvSpPr txBox="1"/>
              <p:nvPr/>
            </p:nvSpPr>
            <p:spPr>
              <a:xfrm>
                <a:off x="6808642" y="2620835"/>
                <a:ext cx="1073964" cy="215444"/>
              </a:xfrm>
              <a:prstGeom prst="rect">
                <a:avLst/>
              </a:prstGeom>
              <a:noFill/>
            </p:spPr>
            <p:txBody>
              <a:bodyPr wrap="square">
                <a:spAutoFit/>
              </a:bodyPr>
              <a:lstStyle/>
              <a:p>
                <a:pPr algn="ctr"/>
                <a:r>
                  <a:rPr lang="en-GB" sz="800" noProof="0" dirty="0">
                    <a:latin typeface="Arial" panose="020B0604020202020204" pitchFamily="34" charset="0"/>
                    <a:cs typeface="Arial" panose="020B0604020202020204" pitchFamily="34" charset="0"/>
                  </a:rPr>
                  <a:t> </a:t>
                </a:r>
                <a:r>
                  <a:rPr lang="en-GB" sz="600" noProof="0" dirty="0">
                    <a:latin typeface="Arial" panose="020B0604020202020204" pitchFamily="34" charset="0"/>
                    <a:cs typeface="Arial" panose="020B0604020202020204" pitchFamily="34" charset="0"/>
                  </a:rPr>
                  <a:t>kWh/pers/d</a:t>
                </a:r>
                <a:endParaRPr lang="en-GB" sz="800" noProof="0" dirty="0"/>
              </a:p>
            </p:txBody>
          </p:sp>
          <p:sp>
            <p:nvSpPr>
              <p:cNvPr id="40" name="ZoneTexte 39">
                <a:extLst>
                  <a:ext uri="{FF2B5EF4-FFF2-40B4-BE49-F238E27FC236}">
                    <a16:creationId xmlns:a16="http://schemas.microsoft.com/office/drawing/2014/main" id="{A73DCADA-BBAD-5004-FE30-B5A749C2D0C2}"/>
                  </a:ext>
                </a:extLst>
              </p:cNvPr>
              <p:cNvSpPr txBox="1"/>
              <p:nvPr/>
            </p:nvSpPr>
            <p:spPr>
              <a:xfrm>
                <a:off x="6840561" y="1802090"/>
                <a:ext cx="1073964" cy="261610"/>
              </a:xfrm>
              <a:prstGeom prst="rect">
                <a:avLst/>
              </a:prstGeom>
              <a:noFill/>
            </p:spPr>
            <p:txBody>
              <a:bodyPr wrap="square">
                <a:spAutoFit/>
              </a:bodyPr>
              <a:lstStyle/>
              <a:p>
                <a:pPr algn="ctr"/>
                <a:r>
                  <a:rPr lang="en-GB" sz="1100" noProof="0" dirty="0">
                    <a:latin typeface="Arial" panose="020B0604020202020204" pitchFamily="34" charset="0"/>
                    <a:cs typeface="Arial" panose="020B0604020202020204" pitchFamily="34" charset="0"/>
                  </a:rPr>
                  <a:t> </a:t>
                </a:r>
                <a:r>
                  <a:rPr lang="en-GB" sz="1000" noProof="0" dirty="0">
                    <a:latin typeface="Arial" panose="020B0604020202020204" pitchFamily="34" charset="0"/>
                    <a:cs typeface="Arial" panose="020B0604020202020204" pitchFamily="34" charset="0"/>
                  </a:rPr>
                  <a:t>kWh/pers/d</a:t>
                </a:r>
                <a:endParaRPr lang="en-GB" sz="1100" noProof="0" dirty="0"/>
              </a:p>
            </p:txBody>
          </p:sp>
          <p:sp>
            <p:nvSpPr>
              <p:cNvPr id="41" name="ZoneTexte 40">
                <a:extLst>
                  <a:ext uri="{FF2B5EF4-FFF2-40B4-BE49-F238E27FC236}">
                    <a16:creationId xmlns:a16="http://schemas.microsoft.com/office/drawing/2014/main" id="{9C90285A-6FE8-075D-A856-B90663D8C722}"/>
                  </a:ext>
                </a:extLst>
              </p:cNvPr>
              <p:cNvSpPr txBox="1"/>
              <p:nvPr/>
            </p:nvSpPr>
            <p:spPr>
              <a:xfrm>
                <a:off x="8401809" y="1746857"/>
                <a:ext cx="1073964" cy="261610"/>
              </a:xfrm>
              <a:prstGeom prst="rect">
                <a:avLst/>
              </a:prstGeom>
              <a:noFill/>
            </p:spPr>
            <p:txBody>
              <a:bodyPr wrap="square">
                <a:spAutoFit/>
              </a:bodyPr>
              <a:lstStyle/>
              <a:p>
                <a:pPr algn="ctr"/>
                <a:r>
                  <a:rPr lang="en-GB" sz="1050" noProof="0" dirty="0">
                    <a:latin typeface="Arial" panose="020B0604020202020204" pitchFamily="34" charset="0"/>
                    <a:cs typeface="Arial" panose="020B0604020202020204" pitchFamily="34" charset="0"/>
                  </a:rPr>
                  <a:t> </a:t>
                </a:r>
                <a:r>
                  <a:rPr lang="en-GB" sz="900" noProof="0" dirty="0">
                    <a:latin typeface="Arial" panose="020B0604020202020204" pitchFamily="34" charset="0"/>
                    <a:cs typeface="Arial" panose="020B0604020202020204" pitchFamily="34" charset="0"/>
                  </a:rPr>
                  <a:t>kWh/pers/d</a:t>
                </a:r>
                <a:endParaRPr lang="en-GB" sz="1050" noProof="0" dirty="0"/>
              </a:p>
            </p:txBody>
          </p:sp>
        </p:grpSp>
        <p:sp>
          <p:nvSpPr>
            <p:cNvPr id="2" name="TextBox 66">
              <a:extLst>
                <a:ext uri="{FF2B5EF4-FFF2-40B4-BE49-F238E27FC236}">
                  <a16:creationId xmlns:a16="http://schemas.microsoft.com/office/drawing/2014/main" id="{3506C3C6-F71C-8735-91F2-A62C6B68BCC5}"/>
                </a:ext>
              </a:extLst>
            </p:cNvPr>
            <p:cNvSpPr txBox="1"/>
            <p:nvPr/>
          </p:nvSpPr>
          <p:spPr>
            <a:xfrm>
              <a:off x="6421669" y="1175202"/>
              <a:ext cx="3426253" cy="307777"/>
            </a:xfrm>
            <a:prstGeom prst="rect">
              <a:avLst/>
            </a:prstGeom>
            <a:noFill/>
          </p:spPr>
          <p:txBody>
            <a:bodyPr wrap="square">
              <a:spAutoFit/>
            </a:bodyPr>
            <a:lstStyle/>
            <a:p>
              <a:pPr algn="ctr"/>
              <a:r>
                <a:rPr lang="en-GB" sz="1400" b="1" i="1" noProof="0" dirty="0">
                  <a:latin typeface="Arial" panose="020B0604020202020204" pitchFamily="34" charset="0"/>
                  <a:cs typeface="Arial" panose="020B0604020202020204" pitchFamily="34" charset="0"/>
                </a:rPr>
                <a:t>The balance sheet</a:t>
              </a:r>
            </a:p>
          </p:txBody>
        </p:sp>
      </p:grpSp>
    </p:spTree>
    <p:extLst>
      <p:ext uri="{BB962C8B-B14F-4D97-AF65-F5344CB8AC3E}">
        <p14:creationId xmlns:p14="http://schemas.microsoft.com/office/powerpoint/2010/main" val="124509287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6419A291-CE89-2C86-09AB-AFE270AA457E}"/>
              </a:ext>
            </a:extLst>
          </p:cNvPr>
          <p:cNvSpPr>
            <a:spLocks noChangeArrowheads="1"/>
          </p:cNvSpPr>
          <p:nvPr/>
        </p:nvSpPr>
        <p:spPr bwMode="auto">
          <a:xfrm>
            <a:off x="2247413" y="7042567"/>
            <a:ext cx="61985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dirty="0">
                <a:ln>
                  <a:noFill/>
                </a:ln>
                <a:solidFill>
                  <a:schemeClr val="tx1"/>
                </a:solidFill>
                <a:effectLst/>
                <a:latin typeface="Arial" panose="020B0604020202020204" pitchFamily="34" charset="0"/>
              </a:rPr>
              <a:t>NS Savannah, the first nuclear-powered ship for freight</a:t>
            </a:r>
            <a:r>
              <a:rPr kumimoji="0" lang="en-GB" sz="1400" b="0" i="1" u="none" strike="noStrike" cap="none" normalizeH="0" noProof="0" dirty="0">
                <a:ln>
                  <a:noFill/>
                </a:ln>
                <a:solidFill>
                  <a:schemeClr val="tx1"/>
                </a:solidFill>
                <a:effectLst/>
                <a:latin typeface="Arial" panose="020B0604020202020204" pitchFamily="34" charset="0"/>
              </a:rPr>
              <a:t> transport</a:t>
            </a:r>
            <a:r>
              <a:rPr lang="en-GB" sz="1400" i="1" noProof="0" dirty="0">
                <a:solidFill>
                  <a:schemeClr val="tx1"/>
                </a:solidFill>
                <a:latin typeface="Arial" panose="020B0604020202020204" pitchFamily="34" charset="0"/>
              </a:rPr>
              <a:t>,</a:t>
            </a:r>
            <a:r>
              <a:rPr kumimoji="0" lang="en-GB" sz="1400" b="0" i="1" u="none" strike="noStrike" cap="none" normalizeH="0" baseline="0" noProof="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dirty="0">
                <a:ln>
                  <a:noFill/>
                </a:ln>
                <a:solidFill>
                  <a:schemeClr val="tx1"/>
                </a:solidFill>
                <a:effectLst/>
                <a:latin typeface="Arial" panose="020B0604020202020204" pitchFamily="34" charset="0"/>
              </a:rPr>
              <a:t>was launched in 1962.</a:t>
            </a:r>
          </a:p>
        </p:txBody>
      </p:sp>
      <p:grpSp>
        <p:nvGrpSpPr>
          <p:cNvPr id="19" name="Groupe 18">
            <a:extLst>
              <a:ext uri="{FF2B5EF4-FFF2-40B4-BE49-F238E27FC236}">
                <a16:creationId xmlns:a16="http://schemas.microsoft.com/office/drawing/2014/main" id="{D1538588-921C-AC2D-0C9C-DB633FA82A6C}"/>
              </a:ext>
            </a:extLst>
          </p:cNvPr>
          <p:cNvGrpSpPr/>
          <p:nvPr/>
        </p:nvGrpSpPr>
        <p:grpSpPr>
          <a:xfrm>
            <a:off x="2247414" y="4385945"/>
            <a:ext cx="6198572" cy="2581970"/>
            <a:chOff x="2336800" y="4473575"/>
            <a:chExt cx="6019800" cy="2507503"/>
          </a:xfrm>
        </p:grpSpPr>
        <p:pic>
          <p:nvPicPr>
            <p:cNvPr id="27650" name="Picture 2">
              <a:extLst>
                <a:ext uri="{FF2B5EF4-FFF2-40B4-BE49-F238E27FC236}">
                  <a16:creationId xmlns:a16="http://schemas.microsoft.com/office/drawing/2014/main" id="{2D896BC6-8217-DC87-4B1A-5647572BD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440" b="8578"/>
            <a:stretch/>
          </p:blipFill>
          <p:spPr bwMode="auto">
            <a:xfrm>
              <a:off x="2336800" y="4473575"/>
              <a:ext cx="6019800" cy="25075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FC34F69-9719-382D-91F5-0E2034B62DC8}"/>
                </a:ext>
              </a:extLst>
            </p:cNvPr>
            <p:cNvSpPr/>
            <p:nvPr/>
          </p:nvSpPr>
          <p:spPr>
            <a:xfrm>
              <a:off x="2336801" y="4473575"/>
              <a:ext cx="6019799" cy="250750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Rectangle 2">
            <a:extLst>
              <a:ext uri="{FF2B5EF4-FFF2-40B4-BE49-F238E27FC236}">
                <a16:creationId xmlns:a16="http://schemas.microsoft.com/office/drawing/2014/main" id="{779C1610-C537-7B82-EFE9-1466680E4A58}"/>
              </a:ext>
            </a:extLst>
          </p:cNvPr>
          <p:cNvSpPr/>
          <p:nvPr/>
        </p:nvSpPr>
        <p:spPr>
          <a:xfrm>
            <a:off x="2247414" y="4385946"/>
            <a:ext cx="6198571" cy="25819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D23796F1-0369-7D9D-2CE1-9F74EC561CE1}"/>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340</a:t>
            </a:fld>
            <a:endParaRPr lang="en-GB" spc="80" noProof="0" dirty="0"/>
          </a:p>
        </p:txBody>
      </p:sp>
      <p:sp>
        <p:nvSpPr>
          <p:cNvPr id="2" name="ZoneTexte 1">
            <a:extLst>
              <a:ext uri="{FF2B5EF4-FFF2-40B4-BE49-F238E27FC236}">
                <a16:creationId xmlns:a16="http://schemas.microsoft.com/office/drawing/2014/main" id="{64C844F1-8C4D-A912-BCBC-6EFB7AF436BD}"/>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Improving f</a:t>
            </a:r>
            <a:r>
              <a:rPr lang="en-GB" sz="2400" b="1" noProof="0" dirty="0">
                <a:latin typeface="Arial" panose="020B0604020202020204" pitchFamily="34" charset="0"/>
                <a:cs typeface="Arial" panose="020B0604020202020204" pitchFamily="34" charset="0"/>
              </a:rPr>
              <a:t>reight (1/2)</a:t>
            </a:r>
          </a:p>
        </p:txBody>
      </p:sp>
      <p:sp>
        <p:nvSpPr>
          <p:cNvPr id="6" name="ZoneTexte 5">
            <a:extLst>
              <a:ext uri="{FF2B5EF4-FFF2-40B4-BE49-F238E27FC236}">
                <a16:creationId xmlns:a16="http://schemas.microsoft.com/office/drawing/2014/main" id="{3D34E104-57F6-B8AF-D35F-93CD6B9211EC}"/>
              </a:ext>
            </a:extLst>
          </p:cNvPr>
          <p:cNvSpPr txBox="1"/>
          <p:nvPr/>
        </p:nvSpPr>
        <p:spPr>
          <a:xfrm>
            <a:off x="589585" y="1179134"/>
            <a:ext cx="9542754" cy="2862322"/>
          </a:xfrm>
          <a:prstGeom prst="rect">
            <a:avLst/>
          </a:prstGeom>
          <a:noFill/>
        </p:spPr>
        <p:txBody>
          <a:bodyPr wrap="square">
            <a:spAutoFit/>
          </a:bodyPr>
          <a:lstStyle/>
          <a:p>
            <a:pPr algn="just"/>
            <a:r>
              <a:rPr lang="en-GB" sz="2000" b="1" noProof="0" dirty="0"/>
              <a:t>Surface freight transport: </a:t>
            </a:r>
            <a:r>
              <a:rPr lang="en-GB" sz="2000" noProof="0" dirty="0"/>
              <a:t>To reduce energy consumption, alternatives include using trains instead of trucks, adopting carbon-neutral fuels, or utilising electric trucks. In April 2024, Kempower, a Finnish EV charging manufacturer, launched its Megawatt Charging System for electric trucks over 1 MW.</a:t>
            </a:r>
          </a:p>
          <a:p>
            <a:pPr algn="just"/>
            <a:endParaRPr lang="en-GB" sz="2000" noProof="0" dirty="0"/>
          </a:p>
          <a:p>
            <a:pPr algn="just"/>
            <a:r>
              <a:rPr lang="en-GB" sz="2000" b="1" noProof="0" dirty="0"/>
              <a:t>Sea freight transport: </a:t>
            </a:r>
            <a:r>
              <a:rPr lang="en-GB" sz="2000" noProof="0" dirty="0"/>
              <a:t>This mode is energy efficient, consuming about                      0.015 kWh/t-km. Transitioning sea freight away from fossil fuels is possible by adopting carbon-neutral fuels, hydrogen-powered ships, battery-powered vessels, or even nuclear-powered ships.</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577520-6A17-D5CB-04B5-1BA708A55EE5}"/>
              </a:ext>
            </a:extLst>
          </p:cNvPr>
          <p:cNvSpPr txBox="1"/>
          <p:nvPr/>
        </p:nvSpPr>
        <p:spPr>
          <a:xfrm>
            <a:off x="589585" y="1604645"/>
            <a:ext cx="9542754" cy="1015663"/>
          </a:xfrm>
          <a:prstGeom prst="rect">
            <a:avLst/>
          </a:prstGeom>
          <a:noFill/>
        </p:spPr>
        <p:txBody>
          <a:bodyPr wrap="square">
            <a:spAutoFit/>
          </a:bodyPr>
          <a:lstStyle/>
          <a:p>
            <a:pPr algn="just"/>
            <a:r>
              <a:rPr lang="en-GB" sz="2000" b="1" noProof="0" dirty="0"/>
              <a:t>Air freight transport</a:t>
            </a:r>
            <a:r>
              <a:rPr lang="en-GB" sz="2000" noProof="0" dirty="0"/>
              <a:t>: The same solutions apply as for airplanes, but the transition can also include shifting to surface transport, sea transport, freight movement by airships, or a combination of these three methods.</a:t>
            </a:r>
            <a:endParaRPr lang="en-GB" sz="2000"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DC44A8F5-C223-F817-B43E-C9463A762086}"/>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341</a:t>
            </a:fld>
            <a:endParaRPr lang="en-GB" spc="80" noProof="0" dirty="0"/>
          </a:p>
        </p:txBody>
      </p:sp>
      <p:sp>
        <p:nvSpPr>
          <p:cNvPr id="2" name="ZoneTexte 1">
            <a:extLst>
              <a:ext uri="{FF2B5EF4-FFF2-40B4-BE49-F238E27FC236}">
                <a16:creationId xmlns:a16="http://schemas.microsoft.com/office/drawing/2014/main" id="{02D1896C-0557-71D5-5704-A93C99C0CEA8}"/>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Improving f</a:t>
            </a:r>
            <a:r>
              <a:rPr lang="en-GB" sz="2400" b="1" noProof="0" dirty="0">
                <a:latin typeface="Arial" panose="020B0604020202020204" pitchFamily="34" charset="0"/>
                <a:cs typeface="Arial" panose="020B0604020202020204" pitchFamily="34" charset="0"/>
              </a:rPr>
              <a:t>reight (2/2)</a:t>
            </a:r>
          </a:p>
        </p:txBody>
      </p:sp>
      <p:grpSp>
        <p:nvGrpSpPr>
          <p:cNvPr id="4" name="Groupe 3">
            <a:extLst>
              <a:ext uri="{FF2B5EF4-FFF2-40B4-BE49-F238E27FC236}">
                <a16:creationId xmlns:a16="http://schemas.microsoft.com/office/drawing/2014/main" id="{A74163C0-7051-3B09-0895-0B335773A575}"/>
              </a:ext>
            </a:extLst>
          </p:cNvPr>
          <p:cNvGrpSpPr/>
          <p:nvPr/>
        </p:nvGrpSpPr>
        <p:grpSpPr>
          <a:xfrm>
            <a:off x="2177734" y="3064028"/>
            <a:ext cx="6337932" cy="3935532"/>
            <a:chOff x="2177734" y="3051810"/>
            <a:chExt cx="6337932" cy="3935532"/>
          </a:xfrm>
        </p:grpSpPr>
        <p:pic>
          <p:nvPicPr>
            <p:cNvPr id="10" name="Image 9" descr="Une image contenant dirigeable, avion, transport, ciel&#10;&#10;Description générée automatiquement">
              <a:extLst>
                <a:ext uri="{FF2B5EF4-FFF2-40B4-BE49-F238E27FC236}">
                  <a16:creationId xmlns:a16="http://schemas.microsoft.com/office/drawing/2014/main" id="{1B965F12-513E-F8B1-9238-637D56BFE897}"/>
                </a:ext>
              </a:extLst>
            </p:cNvPr>
            <p:cNvPicPr>
              <a:picLocks noChangeAspect="1"/>
            </p:cNvPicPr>
            <p:nvPr/>
          </p:nvPicPr>
          <p:blipFill rotWithShape="1">
            <a:blip r:embed="rId2">
              <a:extLst>
                <a:ext uri="{28A0092B-C50C-407E-A947-70E740481C1C}">
                  <a14:useLocalDpi xmlns:a14="http://schemas.microsoft.com/office/drawing/2010/main" val="0"/>
                </a:ext>
              </a:extLst>
            </a:blip>
            <a:srcRect l="9570" t="8380" r="22412" b="31378"/>
            <a:stretch/>
          </p:blipFill>
          <p:spPr>
            <a:xfrm>
              <a:off x="2378075" y="3051810"/>
              <a:ext cx="6015815" cy="3543300"/>
            </a:xfrm>
            <a:prstGeom prst="rect">
              <a:avLst/>
            </a:prstGeom>
          </p:spPr>
        </p:pic>
        <p:sp>
          <p:nvSpPr>
            <p:cNvPr id="14" name="ZoneTexte 13">
              <a:extLst>
                <a:ext uri="{FF2B5EF4-FFF2-40B4-BE49-F238E27FC236}">
                  <a16:creationId xmlns:a16="http://schemas.microsoft.com/office/drawing/2014/main" id="{A225A5B8-2E64-EDEB-2FD5-D683F63341DB}"/>
                </a:ext>
              </a:extLst>
            </p:cNvPr>
            <p:cNvSpPr txBox="1"/>
            <p:nvPr/>
          </p:nvSpPr>
          <p:spPr>
            <a:xfrm>
              <a:off x="2177734" y="6679565"/>
              <a:ext cx="6337932"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Lockheed Martin’s P-791, a fully functional cargo airship demonstrator – 2006.</a:t>
              </a:r>
            </a:p>
          </p:txBody>
        </p:sp>
        <p:sp>
          <p:nvSpPr>
            <p:cNvPr id="15" name="Rectangle 14">
              <a:extLst>
                <a:ext uri="{FF2B5EF4-FFF2-40B4-BE49-F238E27FC236}">
                  <a16:creationId xmlns:a16="http://schemas.microsoft.com/office/drawing/2014/main" id="{F2021C21-088E-0029-B6D6-62B7FB4445E2}"/>
                </a:ext>
              </a:extLst>
            </p:cNvPr>
            <p:cNvSpPr/>
            <p:nvPr/>
          </p:nvSpPr>
          <p:spPr>
            <a:xfrm>
              <a:off x="2378074" y="3051810"/>
              <a:ext cx="6015815" cy="35433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287144899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C208-EBCD-9158-2689-AF4BBE8B794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F9DE36A-D340-C8D2-5721-0242823AB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5" r="42017" b="1945"/>
          <a:stretch/>
        </p:blipFill>
        <p:spPr bwMode="auto">
          <a:xfrm>
            <a:off x="3079708" y="4287820"/>
            <a:ext cx="4533968" cy="3053224"/>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F2210554-88E3-4D43-7E9F-7500281C7447}"/>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2AD0F2E0-6B9C-281C-A27F-390A4B1A6718}"/>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CD17D9CD-8AA9-0D76-FD72-89D61DECA58E}"/>
              </a:ext>
            </a:extLst>
          </p:cNvPr>
          <p:cNvSpPr txBox="1"/>
          <p:nvPr/>
        </p:nvSpPr>
        <p:spPr>
          <a:xfrm>
            <a:off x="1330557" y="3042331"/>
            <a:ext cx="8032275" cy="95414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20 – </a:t>
            </a:r>
            <a:r>
              <a:rPr lang="en-GB" sz="2800" b="1" noProof="0" dirty="0"/>
              <a:t>Reducing energy consumption and decarbonising the heating sector</a:t>
            </a:r>
            <a:r>
              <a:rPr lang="en-GB" sz="2800" b="1" noProof="0" dirty="0">
                <a:solidFill>
                  <a:srgbClr val="333333"/>
                </a:solidFill>
                <a:latin typeface="Arial"/>
                <a:cs typeface="Arial"/>
              </a:rPr>
              <a:t> </a:t>
            </a:r>
          </a:p>
        </p:txBody>
      </p:sp>
      <p:sp>
        <p:nvSpPr>
          <p:cNvPr id="8" name="Rectangle 7">
            <a:extLst>
              <a:ext uri="{FF2B5EF4-FFF2-40B4-BE49-F238E27FC236}">
                <a16:creationId xmlns:a16="http://schemas.microsoft.com/office/drawing/2014/main" id="{1C6A1630-3A9E-BF36-614A-18FEA0B58705}"/>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29D06362-B550-A22E-978F-80E160718B24}"/>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6" name="TextBox 4">
            <a:extLst>
              <a:ext uri="{FF2B5EF4-FFF2-40B4-BE49-F238E27FC236}">
                <a16:creationId xmlns:a16="http://schemas.microsoft.com/office/drawing/2014/main" id="{78811FA0-2620-781C-3C87-D7CEB41A1DE8}"/>
              </a:ext>
            </a:extLst>
          </p:cNvPr>
          <p:cNvSpPr txBox="1"/>
          <p:nvPr/>
        </p:nvSpPr>
        <p:spPr>
          <a:xfrm>
            <a:off x="3079708" y="7341362"/>
            <a:ext cx="4533968" cy="215444"/>
          </a:xfrm>
          <a:prstGeom prst="rect">
            <a:avLst/>
          </a:prstGeom>
          <a:noFill/>
        </p:spPr>
        <p:txBody>
          <a:bodyPr wrap="square">
            <a:spAutoFit/>
          </a:bodyPr>
          <a:lstStyle/>
          <a:p>
            <a:pPr algn="r"/>
            <a:r>
              <a:rPr lang="en-GB" sz="800" b="1" noProof="0" dirty="0"/>
              <a:t>Micro-Combined Heat and Power (CHP) system</a:t>
            </a:r>
            <a:r>
              <a:rPr lang="en-GB" sz="800" i="1" noProof="0" dirty="0">
                <a:solidFill>
                  <a:schemeClr val="tx1"/>
                </a:solidFill>
                <a:latin typeface="Arial" panose="020B0604020202020204" pitchFamily="34" charset="0"/>
                <a:cs typeface="Arial" panose="020B0604020202020204" pitchFamily="34" charset="0"/>
              </a:rPr>
              <a:t>.</a:t>
            </a:r>
            <a:endParaRPr lang="en-GB" sz="800" noProof="0" dirty="0"/>
          </a:p>
        </p:txBody>
      </p:sp>
      <p:sp>
        <p:nvSpPr>
          <p:cNvPr id="5" name="Rectangle 4">
            <a:extLst>
              <a:ext uri="{FF2B5EF4-FFF2-40B4-BE49-F238E27FC236}">
                <a16:creationId xmlns:a16="http://schemas.microsoft.com/office/drawing/2014/main" id="{95FAD380-83B6-5CCC-A22F-4B7B1F6B9026}"/>
              </a:ext>
            </a:extLst>
          </p:cNvPr>
          <p:cNvSpPr/>
          <p:nvPr/>
        </p:nvSpPr>
        <p:spPr>
          <a:xfrm>
            <a:off x="3079710" y="4288138"/>
            <a:ext cx="4533968" cy="30532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82966025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C3C8EE-4BF1-9609-23D6-A4CCB6EB365E}"/>
              </a:ext>
            </a:extLst>
          </p:cNvPr>
          <p:cNvSpPr txBox="1"/>
          <p:nvPr/>
        </p:nvSpPr>
        <p:spPr>
          <a:xfrm>
            <a:off x="589585" y="1913952"/>
            <a:ext cx="9542754" cy="707886"/>
          </a:xfrm>
          <a:prstGeom prst="rect">
            <a:avLst/>
          </a:prstGeom>
          <a:noFill/>
        </p:spPr>
        <p:txBody>
          <a:bodyPr wrap="square">
            <a:spAutoFit/>
          </a:bodyPr>
          <a:lstStyle/>
          <a:p>
            <a:pPr algn="just"/>
            <a:r>
              <a:rPr lang="en-GB" sz="2000" noProof="0" dirty="0"/>
              <a:t>Based on what we saw in Chapter 08 (Heating and cooling), the power required to heat a building can be expressed as:</a:t>
            </a:r>
          </a:p>
        </p:txBody>
      </p:sp>
      <p:sp>
        <p:nvSpPr>
          <p:cNvPr id="6" name="ZoneTexte 5">
            <a:extLst>
              <a:ext uri="{FF2B5EF4-FFF2-40B4-BE49-F238E27FC236}">
                <a16:creationId xmlns:a16="http://schemas.microsoft.com/office/drawing/2014/main" id="{9DC2A2B0-9B65-FE18-5EDC-028EC1C71A70}"/>
              </a:ext>
            </a:extLst>
          </p:cNvPr>
          <p:cNvSpPr txBox="1"/>
          <p:nvPr/>
        </p:nvSpPr>
        <p:spPr>
          <a:xfrm>
            <a:off x="589585" y="349892"/>
            <a:ext cx="9481515" cy="461665"/>
          </a:xfrm>
          <a:prstGeom prst="rect">
            <a:avLst/>
          </a:prstGeom>
          <a:noFill/>
        </p:spPr>
        <p:txBody>
          <a:bodyPr wrap="square">
            <a:spAutoFit/>
          </a:bodyPr>
          <a:lstStyle/>
          <a:p>
            <a:r>
              <a:rPr lang="en-GB" sz="2400" b="1" i="0" noProof="0" dirty="0">
                <a:solidFill>
                  <a:srgbClr val="0D0D0D"/>
                </a:solidFill>
                <a:effectLst/>
                <a:latin typeface="Arial" panose="020B0604020202020204" pitchFamily="34" charset="0"/>
                <a:cs typeface="Arial" panose="020B0604020202020204" pitchFamily="34" charset="0"/>
              </a:rPr>
              <a:t>Exploring sustainable heating </a:t>
            </a:r>
            <a:endParaRPr lang="en-GB" sz="2400" b="1"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4DABFA4-AA76-AA63-7180-E165571E74D6}"/>
              </a:ext>
            </a:extLst>
          </p:cNvPr>
          <p:cNvSpPr txBox="1"/>
          <p:nvPr/>
        </p:nvSpPr>
        <p:spPr>
          <a:xfrm>
            <a:off x="589585" y="4104001"/>
            <a:ext cx="9542754" cy="2092881"/>
          </a:xfrm>
          <a:prstGeom prst="rect">
            <a:avLst/>
          </a:prstGeom>
          <a:noFill/>
        </p:spPr>
        <p:txBody>
          <a:bodyPr wrap="square">
            <a:spAutoFit/>
          </a:bodyPr>
          <a:lstStyle/>
          <a:p>
            <a:pPr algn="just"/>
            <a:r>
              <a:rPr lang="en-GB" sz="2000" noProof="0" dirty="0"/>
              <a:t>Therefore, we will discuss three approaches to reducing heating power consumption:</a:t>
            </a:r>
          </a:p>
          <a:p>
            <a:pPr algn="just"/>
            <a:endParaRPr lang="en-GB" sz="1000" noProof="0" dirty="0"/>
          </a:p>
          <a:p>
            <a:pPr marL="514350" indent="-514350" algn="just">
              <a:buAutoNum type="romanUcPeriod"/>
            </a:pPr>
            <a:r>
              <a:rPr lang="en-GB" sz="2000" noProof="0" dirty="0"/>
              <a:t>Lowering the average temperature difference;</a:t>
            </a:r>
          </a:p>
          <a:p>
            <a:pPr marL="514350" indent="-514350" algn="just">
              <a:buAutoNum type="romanUcPeriod"/>
            </a:pPr>
            <a:endParaRPr lang="en-GB" sz="1000" noProof="0" dirty="0"/>
          </a:p>
          <a:p>
            <a:pPr marL="514350" indent="-514350" algn="just">
              <a:buAutoNum type="romanUcPeriod"/>
            </a:pPr>
            <a:r>
              <a:rPr lang="en-GB" sz="2000" noProof="0" dirty="0"/>
              <a:t>Reducing the leakiness of the building;</a:t>
            </a:r>
          </a:p>
          <a:p>
            <a:pPr marL="514350" indent="-514350" algn="just">
              <a:buAutoNum type="romanUcPeriod"/>
            </a:pPr>
            <a:endParaRPr lang="en-GB" sz="1000" noProof="0" dirty="0"/>
          </a:p>
          <a:p>
            <a:pPr marL="514350" indent="-514350" algn="just">
              <a:buAutoNum type="romanUcPeriod"/>
            </a:pPr>
            <a:r>
              <a:rPr lang="en-GB" sz="2000" noProof="0" dirty="0"/>
              <a:t>Increasing the efficiency of the heating system.</a:t>
            </a:r>
          </a:p>
        </p:txBody>
      </p:sp>
      <p:sp>
        <p:nvSpPr>
          <p:cNvPr id="9" name="Slide Number Placeholder 6">
            <a:extLst>
              <a:ext uri="{FF2B5EF4-FFF2-40B4-BE49-F238E27FC236}">
                <a16:creationId xmlns:a16="http://schemas.microsoft.com/office/drawing/2014/main" id="{61439764-FA05-5843-EAE4-BAC14B052A4A}"/>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343</a:t>
            </a:fld>
            <a:endParaRPr lang="en-GB" spc="80" noProof="0" dirty="0"/>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AFD40A0D-1D43-EE24-AA06-1185DF3E2288}"/>
                  </a:ext>
                </a:extLst>
              </p:cNvPr>
              <p:cNvSpPr txBox="1"/>
              <p:nvPr/>
            </p:nvSpPr>
            <p:spPr>
              <a:xfrm>
                <a:off x="605942" y="2935107"/>
                <a:ext cx="9481515" cy="73629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Power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consumption</m:t>
                      </m:r>
                      <m:r>
                        <m:rPr>
                          <m:nor/>
                        </m:rPr>
                        <a:rPr lang="en-GB" sz="2000" b="0" i="0" noProof="0" smtClean="0">
                          <a:latin typeface="Arial" panose="020B0604020202020204" pitchFamily="34" charset="0"/>
                          <a:cs typeface="Arial" panose="020B0604020202020204" pitchFamily="34" charset="0"/>
                        </a:rPr>
                        <m:t> =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average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temperature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difference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leakiness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of</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the</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building</m:t>
                          </m:r>
                        </m:num>
                        <m:den>
                          <m:r>
                            <m:rPr>
                              <m:nor/>
                            </m:rPr>
                            <a:rPr lang="en-GB" sz="2000" b="0" i="0" noProof="0" smtClean="0">
                              <a:latin typeface="Arial" panose="020B0604020202020204" pitchFamily="34" charset="0"/>
                              <a:cs typeface="Arial" panose="020B0604020202020204" pitchFamily="34" charset="0"/>
                            </a:rPr>
                            <m:t>heating</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system</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efficiency</m:t>
                          </m:r>
                        </m:den>
                      </m:f>
                      <m:r>
                        <a:rPr lang="en-GB" sz="2000" b="0" i="1" noProof="0" smtClean="0">
                          <a:latin typeface="Cambria Math" panose="02040503050406030204" pitchFamily="18" charset="0"/>
                          <a:cs typeface="Arial" panose="020B0604020202020204" pitchFamily="34" charset="0"/>
                        </a:rPr>
                        <m:t>.</m:t>
                      </m:r>
                    </m:oMath>
                  </m:oMathPara>
                </a14:m>
                <a:endParaRPr lang="en-GB" sz="2000" noProof="0" dirty="0"/>
              </a:p>
            </p:txBody>
          </p:sp>
        </mc:Choice>
        <mc:Fallback xmlns="">
          <p:sp>
            <p:nvSpPr>
              <p:cNvPr id="11" name="ZoneTexte 10">
                <a:extLst>
                  <a:ext uri="{FF2B5EF4-FFF2-40B4-BE49-F238E27FC236}">
                    <a16:creationId xmlns:a16="http://schemas.microsoft.com/office/drawing/2014/main" id="{AFD40A0D-1D43-EE24-AA06-1185DF3E2288}"/>
                  </a:ext>
                </a:extLst>
              </p:cNvPr>
              <p:cNvSpPr txBox="1">
                <a:spLocks noRot="1" noChangeAspect="1" noMove="1" noResize="1" noEditPoints="1" noAdjustHandles="1" noChangeArrowheads="1" noChangeShapeType="1" noTextEdit="1"/>
              </p:cNvSpPr>
              <p:nvPr/>
            </p:nvSpPr>
            <p:spPr>
              <a:xfrm>
                <a:off x="605942" y="2935107"/>
                <a:ext cx="9481515" cy="73629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245084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DA93-E1CD-0391-5633-33093B80FAE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8E39D15-69D0-40D8-CE4B-C97342C78DE4}"/>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7DB4BA95-56CE-20E3-7C36-3382427E3E22}"/>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5654152E-5009-C347-1F0D-99932E154A29}"/>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562BDBFF-526E-95AE-053F-AF8DA6FA9281}"/>
                </a:ext>
              </a:extLst>
            </p:cNvPr>
            <p:cNvSpPr txBox="1"/>
            <p:nvPr/>
          </p:nvSpPr>
          <p:spPr>
            <a:xfrm>
              <a:off x="2573546" y="2784407"/>
              <a:ext cx="5546301" cy="954107"/>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I. </a:t>
              </a:r>
              <a:r>
                <a:rPr lang="en-GB" sz="2800" noProof="0" dirty="0"/>
                <a:t>Lowering the average temperature difference</a:t>
              </a:r>
              <a:endParaRPr lang="en-GB" sz="3200" noProof="0" dirty="0">
                <a:latin typeface="+mj-lt"/>
                <a:cs typeface="Arial"/>
              </a:endParaRPr>
            </a:p>
          </p:txBody>
        </p:sp>
      </p:grpSp>
    </p:spTree>
    <p:extLst>
      <p:ext uri="{BB962C8B-B14F-4D97-AF65-F5344CB8AC3E}">
        <p14:creationId xmlns:p14="http://schemas.microsoft.com/office/powerpoint/2010/main" val="188509549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796111B-74B4-B806-6C90-6138023F3E44}"/>
              </a:ext>
            </a:extLst>
          </p:cNvPr>
          <p:cNvSpPr txBox="1"/>
          <p:nvPr/>
        </p:nvSpPr>
        <p:spPr>
          <a:xfrm>
            <a:off x="589585" y="349892"/>
            <a:ext cx="9481515" cy="461665"/>
          </a:xfrm>
          <a:prstGeom prst="rect">
            <a:avLst/>
          </a:prstGeom>
          <a:noFill/>
        </p:spPr>
        <p:txBody>
          <a:bodyPr wrap="square">
            <a:spAutoFit/>
          </a:bodyPr>
          <a:lstStyle/>
          <a:p>
            <a:r>
              <a:rPr lang="en-GB" sz="2400" b="1" noProof="0" dirty="0"/>
              <a:t>Impact of lowering indoor setpoints on heating demand</a:t>
            </a:r>
            <a:endParaRPr lang="en-GB" sz="2400" b="1" noProof="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8525D43B-3F01-A437-1359-D101D10E5318}"/>
              </a:ext>
            </a:extLst>
          </p:cNvPr>
          <p:cNvGrpSpPr/>
          <p:nvPr/>
        </p:nvGrpSpPr>
        <p:grpSpPr>
          <a:xfrm>
            <a:off x="7090185" y="4337716"/>
            <a:ext cx="2836969" cy="2530699"/>
            <a:chOff x="7136375" y="4418741"/>
            <a:chExt cx="2664179" cy="2407161"/>
          </a:xfrm>
        </p:grpSpPr>
        <p:pic>
          <p:nvPicPr>
            <p:cNvPr id="2052" name="Picture 4" descr="Beat the Heat: Reduce Heat Gain and Stay Cool This Summer with Proper  Insulation">
              <a:extLst>
                <a:ext uri="{FF2B5EF4-FFF2-40B4-BE49-F238E27FC236}">
                  <a16:creationId xmlns:a16="http://schemas.microsoft.com/office/drawing/2014/main" id="{FC8DA3E1-DC1C-BAD6-D999-F480793BCC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69" b="3185"/>
            <a:stretch/>
          </p:blipFill>
          <p:spPr bwMode="auto">
            <a:xfrm>
              <a:off x="7136375" y="4478672"/>
              <a:ext cx="2664179" cy="234723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03BA30F-E506-9278-8839-21C0035BE0FA}"/>
                </a:ext>
              </a:extLst>
            </p:cNvPr>
            <p:cNvSpPr/>
            <p:nvPr/>
          </p:nvSpPr>
          <p:spPr>
            <a:xfrm>
              <a:off x="7136375" y="4418741"/>
              <a:ext cx="2664179" cy="240716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6" name="ZoneTexte 25">
            <a:extLst>
              <a:ext uri="{FF2B5EF4-FFF2-40B4-BE49-F238E27FC236}">
                <a16:creationId xmlns:a16="http://schemas.microsoft.com/office/drawing/2014/main" id="{3E042554-9EAA-7161-5B47-BC1AAEB9EAC2}"/>
              </a:ext>
            </a:extLst>
          </p:cNvPr>
          <p:cNvSpPr txBox="1"/>
          <p:nvPr/>
        </p:nvSpPr>
        <p:spPr>
          <a:xfrm>
            <a:off x="7090185" y="6928310"/>
            <a:ext cx="2836969"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 Incidental » heat gains. </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A6E64FA-09A1-1FD8-F610-B5BD287AD8F0}"/>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345</a:t>
            </a:fld>
            <a:endParaRPr lang="en-GB" spc="80" noProof="0" dirty="0"/>
          </a:p>
        </p:txBody>
      </p:sp>
      <p:sp>
        <p:nvSpPr>
          <p:cNvPr id="12" name="ZoneTexte 11">
            <a:extLst>
              <a:ext uri="{FF2B5EF4-FFF2-40B4-BE49-F238E27FC236}">
                <a16:creationId xmlns:a16="http://schemas.microsoft.com/office/drawing/2014/main" id="{4CEBDF28-0CC9-6694-1D38-2DA5A0C63057}"/>
              </a:ext>
            </a:extLst>
          </p:cNvPr>
          <p:cNvSpPr txBox="1"/>
          <p:nvPr/>
        </p:nvSpPr>
        <p:spPr>
          <a:xfrm>
            <a:off x="81879" y="7650918"/>
            <a:ext cx="5349240"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Playing my part. (</a:t>
            </a:r>
            <a:r>
              <a:rPr lang="en-GB" sz="1100" noProof="0" dirty="0">
                <a:solidFill>
                  <a:srgbClr val="05103E"/>
                </a:solidFill>
                <a:latin typeface="+mj-lt"/>
                <a:hlinkClick r:id="rId4"/>
              </a:rPr>
              <a:t>2022</a:t>
            </a:r>
            <a:r>
              <a:rPr lang="en-GB" sz="1100" b="0" noProof="0" dirty="0">
                <a:solidFill>
                  <a:srgbClr val="05103E"/>
                </a:solidFill>
                <a:effectLst/>
                <a:latin typeface="+mj-lt"/>
                <a:hlinkClick r:id="rId4"/>
              </a:rPr>
              <a:t>). European Comission</a:t>
            </a:r>
            <a:r>
              <a:rPr lang="en-GB" sz="1100" b="0" i="0" noProof="0" dirty="0">
                <a:solidFill>
                  <a:srgbClr val="05103E"/>
                </a:solidFill>
                <a:effectLst/>
                <a:latin typeface="+mj-lt"/>
                <a:hlinkClick r:id="rId4"/>
              </a:rPr>
              <a:t>.</a:t>
            </a:r>
            <a:endParaRPr lang="en-GB" sz="1100" noProof="0" dirty="0">
              <a:latin typeface="+mj-lt"/>
            </a:endParaRPr>
          </a:p>
        </p:txBody>
      </p:sp>
      <p:sp>
        <p:nvSpPr>
          <p:cNvPr id="4" name="ZoneTexte 3">
            <a:extLst>
              <a:ext uri="{FF2B5EF4-FFF2-40B4-BE49-F238E27FC236}">
                <a16:creationId xmlns:a16="http://schemas.microsoft.com/office/drawing/2014/main" id="{33B87EE4-A9C9-811A-C9E6-81445BEE8994}"/>
              </a:ext>
            </a:extLst>
          </p:cNvPr>
          <p:cNvSpPr txBox="1"/>
          <p:nvPr/>
        </p:nvSpPr>
        <p:spPr>
          <a:xfrm>
            <a:off x="589585" y="4177566"/>
            <a:ext cx="6019559" cy="3170099"/>
          </a:xfrm>
          <a:prstGeom prst="rect">
            <a:avLst/>
          </a:prstGeom>
          <a:noFill/>
        </p:spPr>
        <p:txBody>
          <a:bodyPr wrap="square">
            <a:spAutoFit/>
          </a:bodyPr>
          <a:lstStyle/>
          <a:p>
            <a:pPr algn="just"/>
            <a:r>
              <a:rPr lang="en-GB" sz="2000" noProof="0" dirty="0"/>
              <a:t>It is important to note that heating demand can also be (partially)</a:t>
            </a:r>
            <a:r>
              <a:rPr lang="en-GB" sz="2000" b="1" noProof="0" dirty="0"/>
              <a:t> </a:t>
            </a:r>
            <a:r>
              <a:rPr lang="en-GB" sz="2000" noProof="0" dirty="0"/>
              <a:t>offset by </a:t>
            </a:r>
            <a:r>
              <a:rPr lang="en-GB" sz="2000" b="1" noProof="0" dirty="0"/>
              <a:t>incidental heat gains</a:t>
            </a:r>
            <a:r>
              <a:rPr lang="en-GB" sz="2000" noProof="0" dirty="0"/>
              <a:t>, such as those from solar radiation, appliance usage, and body heat from occupants. These factors contribute to indoor warmth and reduce the need for active heating.</a:t>
            </a:r>
          </a:p>
          <a:p>
            <a:pPr algn="just"/>
            <a:endParaRPr lang="en-GB" sz="2000" noProof="0" dirty="0"/>
          </a:p>
          <a:p>
            <a:pPr algn="just"/>
            <a:r>
              <a:rPr lang="en-GB" sz="2000" noProof="0" dirty="0"/>
              <a:t>These incidental gains can help maintain a comfortable indoor temperature with reduced heating input.</a:t>
            </a:r>
          </a:p>
        </p:txBody>
      </p:sp>
      <p:sp>
        <p:nvSpPr>
          <p:cNvPr id="8" name="ZoneTexte 7">
            <a:extLst>
              <a:ext uri="{FF2B5EF4-FFF2-40B4-BE49-F238E27FC236}">
                <a16:creationId xmlns:a16="http://schemas.microsoft.com/office/drawing/2014/main" id="{719A77AA-2668-332C-2783-02968C7C71D4}"/>
              </a:ext>
            </a:extLst>
          </p:cNvPr>
          <p:cNvSpPr txBox="1"/>
          <p:nvPr/>
        </p:nvSpPr>
        <p:spPr>
          <a:xfrm>
            <a:off x="589585" y="1105040"/>
            <a:ext cx="9542754" cy="2862322"/>
          </a:xfrm>
          <a:prstGeom prst="rect">
            <a:avLst/>
          </a:prstGeom>
          <a:noFill/>
        </p:spPr>
        <p:txBody>
          <a:bodyPr wrap="square">
            <a:spAutoFit/>
          </a:bodyPr>
          <a:lstStyle/>
          <a:p>
            <a:pPr algn="just"/>
            <a:r>
              <a:rPr lang="en-GB" sz="2000" noProof="0" dirty="0"/>
              <a:t>Lowering the average temperature difference can be achieved by adjusting thermostats. For instance, reducing the thermostat setting by just 1°C can decrease heating energy consumption by approximately 7%.</a:t>
            </a:r>
            <a:r>
              <a:rPr lang="en-GB" baseline="30000" noProof="0" dirty="0"/>
              <a:t>1</a:t>
            </a:r>
          </a:p>
          <a:p>
            <a:pPr algn="just"/>
            <a:endParaRPr lang="en-GB" sz="2000" noProof="0" dirty="0"/>
          </a:p>
          <a:p>
            <a:pPr algn="just"/>
            <a:r>
              <a:rPr lang="en-GB" sz="2000" noProof="0" dirty="0"/>
              <a:t>This is directly linked to the concept of Heating Degree Days (HDDs), which we discussed in Chapter 08. HDDs define a building's heating demand based on outdoor temperatures and the indoor setpoint temperature. Lowering the indoor setpoint reduces the total HDD calculated for the building and, consequently, its heating demand.</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83ECF-2956-39D9-C83F-3ED87900AE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2486282-C7A4-34B4-05E2-A3A63BFD91CB}"/>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6D10A26E-238E-B667-F84E-923D24ACA7DA}"/>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5944E6C8-DB74-BECD-8109-8CCE25961624}"/>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C986DD85-6255-87C7-BDA7-DA6530901F0F}"/>
                </a:ext>
              </a:extLst>
            </p:cNvPr>
            <p:cNvSpPr txBox="1"/>
            <p:nvPr/>
          </p:nvSpPr>
          <p:spPr>
            <a:xfrm>
              <a:off x="1545613" y="2978585"/>
              <a:ext cx="7602168" cy="523220"/>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II. </a:t>
              </a:r>
              <a:r>
                <a:rPr lang="en-GB" sz="2800" noProof="0" dirty="0"/>
                <a:t>Reducing the leakiness of the building</a:t>
              </a:r>
              <a:endParaRPr lang="en-GB" sz="3200" noProof="0" dirty="0">
                <a:latin typeface="+mj-lt"/>
                <a:cs typeface="Arial"/>
              </a:endParaRPr>
            </a:p>
          </p:txBody>
        </p:sp>
      </p:grpSp>
    </p:spTree>
    <p:extLst>
      <p:ext uri="{BB962C8B-B14F-4D97-AF65-F5344CB8AC3E}">
        <p14:creationId xmlns:p14="http://schemas.microsoft.com/office/powerpoint/2010/main" val="100449806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E35E25E-E44E-3CE8-F82D-6675C6ED3B3D}"/>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347</a:t>
            </a:fld>
            <a:endParaRPr lang="en-GB" spc="80" noProof="0" dirty="0"/>
          </a:p>
        </p:txBody>
      </p:sp>
      <p:sp>
        <p:nvSpPr>
          <p:cNvPr id="5" name="ZoneTexte 4">
            <a:extLst>
              <a:ext uri="{FF2B5EF4-FFF2-40B4-BE49-F238E27FC236}">
                <a16:creationId xmlns:a16="http://schemas.microsoft.com/office/drawing/2014/main" id="{87D38A0B-04E6-830A-8C88-DFBFBB772CF7}"/>
              </a:ext>
            </a:extLst>
          </p:cNvPr>
          <p:cNvSpPr txBox="1"/>
          <p:nvPr/>
        </p:nvSpPr>
        <p:spPr>
          <a:xfrm>
            <a:off x="589585" y="349892"/>
            <a:ext cx="9481515" cy="461665"/>
          </a:xfrm>
          <a:prstGeom prst="rect">
            <a:avLst/>
          </a:prstGeom>
          <a:noFill/>
        </p:spPr>
        <p:txBody>
          <a:bodyPr wrap="square">
            <a:spAutoFit/>
          </a:bodyPr>
          <a:lstStyle/>
          <a:p>
            <a:pPr algn="just"/>
            <a:r>
              <a:rPr lang="en-GB" sz="2400" b="1" noProof="0" dirty="0"/>
              <a:t>Minimising heat loss through effective insulation</a:t>
            </a:r>
          </a:p>
        </p:txBody>
      </p:sp>
      <p:sp>
        <p:nvSpPr>
          <p:cNvPr id="8" name="ZoneTexte 7">
            <a:extLst>
              <a:ext uri="{FF2B5EF4-FFF2-40B4-BE49-F238E27FC236}">
                <a16:creationId xmlns:a16="http://schemas.microsoft.com/office/drawing/2014/main" id="{F9346400-F081-CA62-060F-EB608489A41B}"/>
              </a:ext>
            </a:extLst>
          </p:cNvPr>
          <p:cNvSpPr txBox="1"/>
          <p:nvPr/>
        </p:nvSpPr>
        <p:spPr>
          <a:xfrm>
            <a:off x="589584" y="3373999"/>
            <a:ext cx="4804986" cy="3631763"/>
          </a:xfrm>
          <a:prstGeom prst="rect">
            <a:avLst/>
          </a:prstGeom>
          <a:noFill/>
        </p:spPr>
        <p:txBody>
          <a:bodyPr wrap="square">
            <a:spAutoFit/>
          </a:bodyPr>
          <a:lstStyle/>
          <a:p>
            <a:pPr algn="just"/>
            <a:r>
              <a:rPr lang="en-GB" sz="2000" noProof="0" dirty="0"/>
              <a:t>A higher R-value means better insulation performance, as it resists heat transfer more effectively. </a:t>
            </a:r>
            <a:r>
              <a:rPr lang="en-GB" sz="2000" b="1" noProof="0" dirty="0"/>
              <a:t>The R-value is the inverse of the U-value</a:t>
            </a:r>
            <a:r>
              <a:rPr lang="en-GB" sz="2000" noProof="0" dirty="0"/>
              <a:t>, which measures the rate of heat transfer through a material.</a:t>
            </a:r>
          </a:p>
          <a:p>
            <a:pPr algn="just"/>
            <a:endParaRPr lang="en-GB" sz="1000" noProof="0" dirty="0"/>
          </a:p>
          <a:p>
            <a:pPr algn="just"/>
            <a:r>
              <a:rPr lang="en-GB" sz="2000" noProof="0" dirty="0"/>
              <a:t>Various insulation materials, such as fiberglass, cellulose, and foam, offer different R-values and are selected based on climate conditions and building requirements. </a:t>
            </a:r>
          </a:p>
        </p:txBody>
      </p:sp>
      <p:grpSp>
        <p:nvGrpSpPr>
          <p:cNvPr id="12" name="Groupe 11">
            <a:extLst>
              <a:ext uri="{FF2B5EF4-FFF2-40B4-BE49-F238E27FC236}">
                <a16:creationId xmlns:a16="http://schemas.microsoft.com/office/drawing/2014/main" id="{61BD33A7-922A-EEB4-538B-E3D587C6B0B2}"/>
              </a:ext>
            </a:extLst>
          </p:cNvPr>
          <p:cNvGrpSpPr/>
          <p:nvPr/>
        </p:nvGrpSpPr>
        <p:grpSpPr>
          <a:xfrm>
            <a:off x="5766936" y="1642702"/>
            <a:ext cx="4315739" cy="4754881"/>
            <a:chOff x="5772151" y="1234442"/>
            <a:chExt cx="4549660" cy="4912836"/>
          </a:xfrm>
        </p:grpSpPr>
        <p:pic>
          <p:nvPicPr>
            <p:cNvPr id="3074" name="Picture 2">
              <a:extLst>
                <a:ext uri="{FF2B5EF4-FFF2-40B4-BE49-F238E27FC236}">
                  <a16:creationId xmlns:a16="http://schemas.microsoft.com/office/drawing/2014/main" id="{448399A9-BDE3-0FD8-0ADA-E23522B08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43" r="40478"/>
            <a:stretch/>
          </p:blipFill>
          <p:spPr bwMode="auto">
            <a:xfrm>
              <a:off x="5930283" y="1351419"/>
              <a:ext cx="4210536" cy="30719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40441661-C40F-FC31-CF00-E587219215F0}"/>
                </a:ext>
              </a:extLst>
            </p:cNvPr>
            <p:cNvSpPr/>
            <p:nvPr/>
          </p:nvSpPr>
          <p:spPr>
            <a:xfrm>
              <a:off x="5772151" y="1234442"/>
              <a:ext cx="4549660" cy="491283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2">
              <a:extLst>
                <a:ext uri="{FF2B5EF4-FFF2-40B4-BE49-F238E27FC236}">
                  <a16:creationId xmlns:a16="http://schemas.microsoft.com/office/drawing/2014/main" id="{6436ED9E-9677-8A5F-9393-0AA11B68D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46" t="8190" b="48279"/>
            <a:stretch/>
          </p:blipFill>
          <p:spPr bwMode="auto">
            <a:xfrm>
              <a:off x="5961758" y="4471431"/>
              <a:ext cx="2790800" cy="1472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2E80AF4-5578-C84D-3679-0D247AE270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46" t="51619" r="20791" b="1"/>
            <a:stretch/>
          </p:blipFill>
          <p:spPr bwMode="auto">
            <a:xfrm>
              <a:off x="8891150" y="4414281"/>
              <a:ext cx="1248530" cy="159415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ZoneTexte 13">
            <a:extLst>
              <a:ext uri="{FF2B5EF4-FFF2-40B4-BE49-F238E27FC236}">
                <a16:creationId xmlns:a16="http://schemas.microsoft.com/office/drawing/2014/main" id="{5BC8E15D-CCA6-E636-782E-4A7019354FEA}"/>
              </a:ext>
            </a:extLst>
          </p:cNvPr>
          <p:cNvSpPr txBox="1"/>
          <p:nvPr/>
        </p:nvSpPr>
        <p:spPr>
          <a:xfrm>
            <a:off x="589584" y="1391192"/>
            <a:ext cx="4757115" cy="1938992"/>
          </a:xfrm>
          <a:prstGeom prst="rect">
            <a:avLst/>
          </a:prstGeom>
          <a:noFill/>
        </p:spPr>
        <p:txBody>
          <a:bodyPr wrap="square">
            <a:spAutoFit/>
          </a:bodyPr>
          <a:lstStyle/>
          <a:p>
            <a:pPr algn="just"/>
            <a:r>
              <a:rPr lang="en-GB" sz="2000" noProof="0" dirty="0"/>
              <a:t>Proper insulation is one of the most effective ways to minimise heat loss through walls, floors, and roofs. The effectiveness of insulation is measured by its R-value, which indicates the material’s thermal resistance.</a:t>
            </a:r>
          </a:p>
        </p:txBody>
      </p:sp>
      <p:sp>
        <p:nvSpPr>
          <p:cNvPr id="16" name="ZoneTexte 15">
            <a:extLst>
              <a:ext uri="{FF2B5EF4-FFF2-40B4-BE49-F238E27FC236}">
                <a16:creationId xmlns:a16="http://schemas.microsoft.com/office/drawing/2014/main" id="{050A0068-D6F4-9E07-B49A-49D9513EE354}"/>
              </a:ext>
            </a:extLst>
          </p:cNvPr>
          <p:cNvSpPr txBox="1"/>
          <p:nvPr/>
        </p:nvSpPr>
        <p:spPr>
          <a:xfrm>
            <a:off x="5766935" y="6462079"/>
            <a:ext cx="4315739" cy="307777"/>
          </a:xfrm>
          <a:prstGeom prst="rect">
            <a:avLst/>
          </a:prstGeom>
          <a:noFill/>
        </p:spPr>
        <p:txBody>
          <a:bodyPr wrap="square">
            <a:spAutoFit/>
          </a:bodyPr>
          <a:lstStyle/>
          <a:p>
            <a:pPr algn="ctr"/>
            <a:r>
              <a:rPr lang="en-GB" sz="1400" i="1" noProof="0" dirty="0"/>
              <a:t>Insulation R-values.</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E4CE21E-9583-AEBD-C2FD-0195AE81CAB1}"/>
              </a:ext>
            </a:extLst>
          </p:cNvPr>
          <p:cNvSpPr txBox="1"/>
          <p:nvPr/>
        </p:nvSpPr>
        <p:spPr>
          <a:xfrm>
            <a:off x="589585" y="1593751"/>
            <a:ext cx="9542753" cy="1015663"/>
          </a:xfrm>
          <a:prstGeom prst="rect">
            <a:avLst/>
          </a:prstGeom>
          <a:noFill/>
        </p:spPr>
        <p:txBody>
          <a:bodyPr wrap="square">
            <a:spAutoFit/>
          </a:bodyPr>
          <a:lstStyle/>
          <a:p>
            <a:pPr algn="just"/>
            <a:r>
              <a:rPr lang="en-GB" sz="2000" noProof="0" dirty="0"/>
              <a:t>Effective ventilation enhances energy efficiency. There are three main methods to ventilate a building: natural ventilation, single-flow ventilation and double-flow ventilation.</a:t>
            </a:r>
          </a:p>
        </p:txBody>
      </p:sp>
      <p:pic>
        <p:nvPicPr>
          <p:cNvPr id="7" name="Image 6">
            <a:extLst>
              <a:ext uri="{FF2B5EF4-FFF2-40B4-BE49-F238E27FC236}">
                <a16:creationId xmlns:a16="http://schemas.microsoft.com/office/drawing/2014/main" id="{5C2A46ED-26F9-22D1-A1F5-AB8F2D449992}"/>
              </a:ext>
            </a:extLst>
          </p:cNvPr>
          <p:cNvPicPr>
            <a:picLocks noChangeAspect="1"/>
          </p:cNvPicPr>
          <p:nvPr/>
        </p:nvPicPr>
        <p:blipFill>
          <a:blip r:embed="rId2"/>
          <a:stretch>
            <a:fillRect/>
          </a:stretch>
        </p:blipFill>
        <p:spPr>
          <a:xfrm>
            <a:off x="1343089" y="2969354"/>
            <a:ext cx="8007222" cy="3728626"/>
          </a:xfrm>
          <a:prstGeom prst="rect">
            <a:avLst/>
          </a:prstGeom>
        </p:spPr>
      </p:pic>
      <p:sp>
        <p:nvSpPr>
          <p:cNvPr id="2" name="ZoneTexte 1">
            <a:extLst>
              <a:ext uri="{FF2B5EF4-FFF2-40B4-BE49-F238E27FC236}">
                <a16:creationId xmlns:a16="http://schemas.microsoft.com/office/drawing/2014/main" id="{3BD87E83-C961-5F59-65B7-A97D8DB27EF1}"/>
              </a:ext>
            </a:extLst>
          </p:cNvPr>
          <p:cNvSpPr txBox="1"/>
          <p:nvPr/>
        </p:nvSpPr>
        <p:spPr>
          <a:xfrm>
            <a:off x="589585" y="349892"/>
            <a:ext cx="9481515" cy="461665"/>
          </a:xfrm>
          <a:prstGeom prst="rect">
            <a:avLst/>
          </a:prstGeom>
          <a:noFill/>
        </p:spPr>
        <p:txBody>
          <a:bodyPr wrap="square">
            <a:spAutoFit/>
          </a:bodyPr>
          <a:lstStyle/>
          <a:p>
            <a:pPr algn="just"/>
            <a:r>
              <a:rPr lang="en-GB" sz="2400" b="1" i="0" noProof="0" dirty="0">
                <a:solidFill>
                  <a:srgbClr val="0D0D0D"/>
                </a:solidFill>
                <a:effectLst/>
                <a:latin typeface="Arial" panose="020B0604020202020204" pitchFamily="34" charset="0"/>
                <a:cs typeface="Arial" panose="020B0604020202020204" pitchFamily="34" charset="0"/>
              </a:rPr>
              <a:t>Ventilation systems (1/2)</a:t>
            </a:r>
            <a:endParaRPr lang="en-GB" sz="2400" b="1" noProof="0" dirty="0"/>
          </a:p>
        </p:txBody>
      </p:sp>
      <p:sp>
        <p:nvSpPr>
          <p:cNvPr id="3" name="Slide Number Placeholder 6">
            <a:extLst>
              <a:ext uri="{FF2B5EF4-FFF2-40B4-BE49-F238E27FC236}">
                <a16:creationId xmlns:a16="http://schemas.microsoft.com/office/drawing/2014/main" id="{DF9EFAFF-46DC-5EAD-9B83-222B7473676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348</a:t>
            </a:fld>
            <a:endParaRPr lang="en-GB" spc="80" noProof="0" dirty="0"/>
          </a:p>
        </p:txBody>
      </p:sp>
    </p:spTree>
    <p:extLst>
      <p:ext uri="{BB962C8B-B14F-4D97-AF65-F5344CB8AC3E}">
        <p14:creationId xmlns:p14="http://schemas.microsoft.com/office/powerpoint/2010/main" val="186398090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3F3D14-5DD8-EC2A-E5A9-AD7650933EB4}"/>
              </a:ext>
            </a:extLst>
          </p:cNvPr>
          <p:cNvSpPr txBox="1"/>
          <p:nvPr/>
        </p:nvSpPr>
        <p:spPr>
          <a:xfrm>
            <a:off x="589585" y="349892"/>
            <a:ext cx="9481515" cy="461665"/>
          </a:xfrm>
          <a:prstGeom prst="rect">
            <a:avLst/>
          </a:prstGeom>
          <a:noFill/>
        </p:spPr>
        <p:txBody>
          <a:bodyPr wrap="square">
            <a:spAutoFit/>
          </a:bodyPr>
          <a:lstStyle/>
          <a:p>
            <a:pPr algn="just"/>
            <a:r>
              <a:rPr lang="en-GB" sz="2400" b="1" i="0" noProof="0" dirty="0">
                <a:solidFill>
                  <a:srgbClr val="0D0D0D"/>
                </a:solidFill>
                <a:effectLst/>
                <a:latin typeface="Arial" panose="020B0604020202020204" pitchFamily="34" charset="0"/>
                <a:cs typeface="Arial" panose="020B0604020202020204" pitchFamily="34" charset="0"/>
              </a:rPr>
              <a:t>Ventilation systems (2/2)</a:t>
            </a:r>
            <a:endParaRPr lang="en-GB" sz="2400" b="1" noProof="0" dirty="0"/>
          </a:p>
        </p:txBody>
      </p:sp>
      <p:sp>
        <p:nvSpPr>
          <p:cNvPr id="7" name="Slide Number Placeholder 6">
            <a:extLst>
              <a:ext uri="{FF2B5EF4-FFF2-40B4-BE49-F238E27FC236}">
                <a16:creationId xmlns:a16="http://schemas.microsoft.com/office/drawing/2014/main" id="{B5998CBD-FD2A-D7D9-A68E-B66608D712C9}"/>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349</a:t>
            </a:fld>
            <a:endParaRPr lang="en-GB" spc="80" noProof="0" dirty="0"/>
          </a:p>
        </p:txBody>
      </p:sp>
      <p:sp>
        <p:nvSpPr>
          <p:cNvPr id="9" name="ZoneTexte 8">
            <a:extLst>
              <a:ext uri="{FF2B5EF4-FFF2-40B4-BE49-F238E27FC236}">
                <a16:creationId xmlns:a16="http://schemas.microsoft.com/office/drawing/2014/main" id="{38292E76-7E96-4D24-07AB-977335022D63}"/>
              </a:ext>
            </a:extLst>
          </p:cNvPr>
          <p:cNvSpPr txBox="1"/>
          <p:nvPr/>
        </p:nvSpPr>
        <p:spPr>
          <a:xfrm>
            <a:off x="589585" y="2089636"/>
            <a:ext cx="9542754" cy="4401205"/>
          </a:xfrm>
          <a:prstGeom prst="rect">
            <a:avLst/>
          </a:prstGeom>
          <a:noFill/>
        </p:spPr>
        <p:txBody>
          <a:bodyPr wrap="square">
            <a:spAutoFit/>
          </a:bodyPr>
          <a:lstStyle/>
          <a:p>
            <a:pPr marL="514350" indent="-514350" algn="just">
              <a:buAutoNum type="romanLcParenBoth"/>
            </a:pPr>
            <a:r>
              <a:rPr lang="en-GB" sz="2000" b="1" noProof="0" dirty="0"/>
              <a:t>Natural ventilation</a:t>
            </a:r>
            <a:r>
              <a:rPr lang="en-GB" sz="2000" noProof="0" dirty="0"/>
              <a:t>: This is the simplest form of ventilation, occurring when doors and windows are open to allow fresh air to circulate. However, it significantly reduces energy efficiency, as most heat escapes.</a:t>
            </a:r>
            <a:endParaRPr lang="en-GB" sz="2000" b="1" noProof="0" dirty="0"/>
          </a:p>
          <a:p>
            <a:pPr marL="514350" indent="-514350" algn="just">
              <a:buAutoNum type="romanLcParenBoth"/>
            </a:pPr>
            <a:endParaRPr lang="en-GB" sz="2000" b="1" noProof="0" dirty="0"/>
          </a:p>
          <a:p>
            <a:pPr marL="514350" indent="-514350" algn="just">
              <a:buAutoNum type="romanLcParenBoth"/>
            </a:pPr>
            <a:r>
              <a:rPr lang="en-GB" sz="2000" b="1" noProof="0" dirty="0"/>
              <a:t>Single-flow ventilation</a:t>
            </a:r>
            <a:r>
              <a:rPr lang="en-GB" sz="2000" noProof="0" dirty="0"/>
              <a:t>: The majority of Belgian buildings use a single-flow mechanical ventilation system to meet thermal regulations. These buildings are generally well-sealed, making forced ventilation necessary. This system operates with a single fan to ensure continuous airflow.</a:t>
            </a:r>
          </a:p>
          <a:p>
            <a:pPr marL="514350" indent="-514350" algn="just">
              <a:buAutoNum type="romanLcParenBoth"/>
            </a:pPr>
            <a:endParaRPr lang="en-GB" sz="2000" b="1" noProof="0" dirty="0"/>
          </a:p>
          <a:p>
            <a:pPr marL="514350" indent="-514350" algn="just">
              <a:buAutoNum type="romanLcParenBoth"/>
            </a:pPr>
            <a:r>
              <a:rPr lang="en-GB" sz="2000" b="1" noProof="0" dirty="0"/>
              <a:t>Double-flow ventilation</a:t>
            </a:r>
            <a:r>
              <a:rPr lang="en-GB" sz="2000" noProof="0" dirty="0"/>
              <a:t>: This system preconditions incoming fresh air using an air-to-air heat exchanger, which can recover over 80% of the heat from extracted stale air. The heat-recovery process helps maintain energy efficiency while providing ventilation. Two fans are required for operation, and this system is commonly used in passive houses.</a:t>
            </a:r>
          </a:p>
        </p:txBody>
      </p:sp>
      <p:pic>
        <p:nvPicPr>
          <p:cNvPr id="11" name="Image 10">
            <a:extLst>
              <a:ext uri="{FF2B5EF4-FFF2-40B4-BE49-F238E27FC236}">
                <a16:creationId xmlns:a16="http://schemas.microsoft.com/office/drawing/2014/main" id="{37B96FFD-D935-D16A-4959-1C399E7ADD14}"/>
              </a:ext>
            </a:extLst>
          </p:cNvPr>
          <p:cNvPicPr>
            <a:picLocks noChangeAspect="1"/>
          </p:cNvPicPr>
          <p:nvPr/>
        </p:nvPicPr>
        <p:blipFill>
          <a:blip r:embed="rId2"/>
          <a:stretch>
            <a:fillRect/>
          </a:stretch>
        </p:blipFill>
        <p:spPr>
          <a:xfrm>
            <a:off x="663932" y="2100147"/>
            <a:ext cx="497278" cy="3122444"/>
          </a:xfrm>
          <a:prstGeom prst="rect">
            <a:avLst/>
          </a:prstGeom>
        </p:spPr>
      </p:pic>
    </p:spTree>
    <p:extLst>
      <p:ext uri="{BB962C8B-B14F-4D97-AF65-F5344CB8AC3E}">
        <p14:creationId xmlns:p14="http://schemas.microsoft.com/office/powerpoint/2010/main" val="490577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49C2C-AA45-BAC9-EA12-7692FFC3091F}"/>
              </a:ext>
            </a:extLst>
          </p:cNvPr>
          <p:cNvSpPr txBox="1"/>
          <p:nvPr/>
        </p:nvSpPr>
        <p:spPr>
          <a:xfrm>
            <a:off x="589583" y="2357078"/>
            <a:ext cx="9542755" cy="3477875"/>
          </a:xfrm>
          <a:prstGeom prst="rect">
            <a:avLst/>
          </a:prstGeom>
          <a:noFill/>
        </p:spPr>
        <p:txBody>
          <a:bodyPr wrap="square">
            <a:spAutoFit/>
          </a:bodyPr>
          <a:lstStyle/>
          <a:p>
            <a:pPr algn="just"/>
            <a:r>
              <a:rPr lang="en-GB" sz="2000" noProof="0" dirty="0"/>
              <a:t>ABC Manufacturing wants to compare their renewable energy production with their daily energy consumption.</a:t>
            </a:r>
          </a:p>
          <a:p>
            <a:pPr algn="just"/>
            <a:endParaRPr lang="en-GB" sz="2000" noProof="0" dirty="0"/>
          </a:p>
          <a:p>
            <a:pPr algn="just"/>
            <a:r>
              <a:rPr lang="en-GB" sz="2000" noProof="0" dirty="0"/>
              <a:t>The company operates its entire fleet of equipment, with a total installed capacity of 100 kW, at full capacity from 9 AM to 6 PM each day. Outside these hours, all equipment remains inactive. Their renewable energy sources include solar panels and a wind turbine, producing an average of 240 kWh and 480 kWh daily, respectively.</a:t>
            </a:r>
          </a:p>
          <a:p>
            <a:pPr algn="just"/>
            <a:endParaRPr lang="en-GB" sz="2000" noProof="0" dirty="0"/>
          </a:p>
          <a:p>
            <a:pPr algn="just"/>
            <a:r>
              <a:rPr lang="en-GB" sz="2000" noProof="0" dirty="0"/>
              <a:t>Create a balance sheet to compare the daily renewable energy production of the company to its daily energy consumption.</a:t>
            </a:r>
          </a:p>
        </p:txBody>
      </p:sp>
      <p:sp>
        <p:nvSpPr>
          <p:cNvPr id="2" name="Slide Number Placeholder 6">
            <a:extLst>
              <a:ext uri="{FF2B5EF4-FFF2-40B4-BE49-F238E27FC236}">
                <a16:creationId xmlns:a16="http://schemas.microsoft.com/office/drawing/2014/main" id="{4A455A6F-823A-CBC2-7CC8-9A36798311B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a:t>
            </a:fld>
            <a:endParaRPr lang="en-GB" spc="80" noProof="0" dirty="0"/>
          </a:p>
        </p:txBody>
      </p:sp>
      <p:sp>
        <p:nvSpPr>
          <p:cNvPr id="5" name="TextBox 3">
            <a:extLst>
              <a:ext uri="{FF2B5EF4-FFF2-40B4-BE49-F238E27FC236}">
                <a16:creationId xmlns:a16="http://schemas.microsoft.com/office/drawing/2014/main" id="{4D315120-1F28-9A5F-9F49-309476854083}"/>
              </a:ext>
            </a:extLst>
          </p:cNvPr>
          <p:cNvSpPr txBox="1"/>
          <p:nvPr/>
        </p:nvSpPr>
        <p:spPr>
          <a:xfrm>
            <a:off x="589583" y="349890"/>
            <a:ext cx="10003389" cy="461665"/>
          </a:xfrm>
          <a:prstGeom prst="rect">
            <a:avLst/>
          </a:prstGeom>
          <a:noFill/>
        </p:spPr>
        <p:txBody>
          <a:bodyPr wrap="square">
            <a:spAutoFit/>
          </a:bodyPr>
          <a:lstStyle/>
          <a:p>
            <a:r>
              <a:rPr lang="en-GB" sz="2400" b="1" i="0" u="sng" spc="30" noProof="0" dirty="0">
                <a:solidFill>
                  <a:schemeClr val="tx1"/>
                </a:solidFill>
                <a:effectLst/>
                <a:latin typeface="Arial" panose="020B0604020202020204" pitchFamily="34" charset="0"/>
                <a:cs typeface="Arial" panose="020B0604020202020204" pitchFamily="34" charset="0"/>
              </a:rPr>
              <a:t>Exercise 1:</a:t>
            </a:r>
            <a:endParaRPr lang="en-GB" sz="2400" b="1" u="sng" spc="3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56167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D6AFBD7D-ABC2-ACF3-07FE-A75907BC1FD7}"/>
              </a:ext>
            </a:extLst>
          </p:cNvPr>
          <p:cNvGrpSpPr/>
          <p:nvPr/>
        </p:nvGrpSpPr>
        <p:grpSpPr>
          <a:xfrm>
            <a:off x="5042159" y="2270727"/>
            <a:ext cx="5028941" cy="3612332"/>
            <a:chOff x="5042159" y="1402047"/>
            <a:chExt cx="5028941" cy="3612332"/>
          </a:xfrm>
        </p:grpSpPr>
        <p:pic>
          <p:nvPicPr>
            <p:cNvPr id="18434" name="Picture 2" descr="Passivhaus Institut">
              <a:extLst>
                <a:ext uri="{FF2B5EF4-FFF2-40B4-BE49-F238E27FC236}">
                  <a16:creationId xmlns:a16="http://schemas.microsoft.com/office/drawing/2014/main" id="{B30B4208-418C-4A50-ED7F-F132EF1DE1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5455" y="1432707"/>
              <a:ext cx="4762348" cy="3581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26A1880-2414-C345-E3D1-C3DADAAA9D56}"/>
                </a:ext>
              </a:extLst>
            </p:cNvPr>
            <p:cNvSpPr/>
            <p:nvPr/>
          </p:nvSpPr>
          <p:spPr>
            <a:xfrm>
              <a:off x="5042159" y="1402047"/>
              <a:ext cx="5028941" cy="358167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8137FD2A-C0CC-A64C-C829-2AE7098C6921}"/>
              </a:ext>
            </a:extLst>
          </p:cNvPr>
          <p:cNvSpPr txBox="1"/>
          <p:nvPr/>
        </p:nvSpPr>
        <p:spPr>
          <a:xfrm>
            <a:off x="5042159" y="5923811"/>
            <a:ext cx="5028941"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Passive house.</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7F37AE6C-43E0-A895-1ED3-FBC73195BEC4}"/>
              </a:ext>
            </a:extLst>
          </p:cNvPr>
          <p:cNvSpPr txBox="1"/>
          <p:nvPr/>
        </p:nvSpPr>
        <p:spPr>
          <a:xfrm>
            <a:off x="589585" y="349892"/>
            <a:ext cx="9481515" cy="461665"/>
          </a:xfrm>
          <a:prstGeom prst="rect">
            <a:avLst/>
          </a:prstGeom>
          <a:noFill/>
        </p:spPr>
        <p:txBody>
          <a:bodyPr wrap="square">
            <a:spAutoFit/>
          </a:bodyPr>
          <a:lstStyle/>
          <a:p>
            <a:pPr algn="just"/>
            <a:r>
              <a:rPr lang="en-GB" sz="2400" b="1" i="0" noProof="0" dirty="0">
                <a:solidFill>
                  <a:srgbClr val="0D0D0D"/>
                </a:solidFill>
                <a:effectLst/>
                <a:latin typeface="Arial" panose="020B0604020202020204" pitchFamily="34" charset="0"/>
                <a:cs typeface="Arial" panose="020B0604020202020204" pitchFamily="34" charset="0"/>
              </a:rPr>
              <a:t>Energy efficiency of ventilation</a:t>
            </a:r>
            <a:endParaRPr lang="en-GB" sz="2400" b="1" noProof="0" dirty="0"/>
          </a:p>
        </p:txBody>
      </p:sp>
      <p:sp>
        <p:nvSpPr>
          <p:cNvPr id="9" name="ZoneTexte 8">
            <a:extLst>
              <a:ext uri="{FF2B5EF4-FFF2-40B4-BE49-F238E27FC236}">
                <a16:creationId xmlns:a16="http://schemas.microsoft.com/office/drawing/2014/main" id="{C7F6421D-7FE9-B379-1A05-DEC31AD0D940}"/>
              </a:ext>
            </a:extLst>
          </p:cNvPr>
          <p:cNvSpPr txBox="1"/>
          <p:nvPr/>
        </p:nvSpPr>
        <p:spPr>
          <a:xfrm>
            <a:off x="589585" y="2306915"/>
            <a:ext cx="3902405" cy="34778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At the same ventilation rates and motor efficiency, double-flow ventilation requires twice as much electrical energy as single-flow ventilation. </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2000" noProof="0" dirty="0"/>
          </a:p>
          <a:p>
            <a:pPr marL="0" marR="0" lvl="0" indent="0" algn="just" defTabSz="914400" rtl="0" eaLnBrk="0" fontAlgn="base" latinLnBrk="0" hangingPunct="0">
              <a:lnSpc>
                <a:spcPct val="100000"/>
              </a:lnSpc>
              <a:spcBef>
                <a:spcPct val="0"/>
              </a:spcBef>
              <a:spcAft>
                <a:spcPct val="0"/>
              </a:spcAft>
              <a:buClrTx/>
              <a:buSzTx/>
              <a:buFontTx/>
              <a:buNone/>
              <a:tabLst/>
            </a:pPr>
            <a:r>
              <a:rPr lang="en-GB" sz="2000" noProof="0" dirty="0"/>
              <a:t>However, it recovers a significant portion of the heat from the discharged stale air. This is the case in passive houses, where energy efficiency is prioritised.</a:t>
            </a:r>
          </a:p>
        </p:txBody>
      </p:sp>
      <p:sp>
        <p:nvSpPr>
          <p:cNvPr id="10" name="Slide Number Placeholder 6">
            <a:extLst>
              <a:ext uri="{FF2B5EF4-FFF2-40B4-BE49-F238E27FC236}">
                <a16:creationId xmlns:a16="http://schemas.microsoft.com/office/drawing/2014/main" id="{002AF4AF-65B0-3CAC-A0B9-2B8BBF792CD3}"/>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350</a:t>
            </a:fld>
            <a:endParaRPr lang="en-GB" spc="80" noProof="0" dirty="0"/>
          </a:p>
        </p:txBody>
      </p:sp>
    </p:spTree>
    <p:extLst>
      <p:ext uri="{BB962C8B-B14F-4D97-AF65-F5344CB8AC3E}">
        <p14:creationId xmlns:p14="http://schemas.microsoft.com/office/powerpoint/2010/main" val="66799858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1EE441F-6F73-B4B2-C845-208CBD342FA9}"/>
              </a:ext>
            </a:extLst>
          </p:cNvPr>
          <p:cNvSpPr txBox="1"/>
          <p:nvPr/>
        </p:nvSpPr>
        <p:spPr>
          <a:xfrm>
            <a:off x="589585" y="349892"/>
            <a:ext cx="9481515" cy="461665"/>
          </a:xfrm>
          <a:prstGeom prst="rect">
            <a:avLst/>
          </a:prstGeom>
          <a:noFill/>
        </p:spPr>
        <p:txBody>
          <a:bodyPr wrap="square">
            <a:spAutoFit/>
          </a:bodyPr>
          <a:lstStyle/>
          <a:p>
            <a:pPr algn="just"/>
            <a:r>
              <a:rPr lang="en-GB" sz="2400" b="1" noProof="0" dirty="0"/>
              <a:t>Rebound effect</a:t>
            </a:r>
          </a:p>
        </p:txBody>
      </p:sp>
      <p:sp>
        <p:nvSpPr>
          <p:cNvPr id="12" name="ZoneTexte 11">
            <a:extLst>
              <a:ext uri="{FF2B5EF4-FFF2-40B4-BE49-F238E27FC236}">
                <a16:creationId xmlns:a16="http://schemas.microsoft.com/office/drawing/2014/main" id="{F7EA409F-1A80-5FC2-824D-A8EECB5669C3}"/>
              </a:ext>
            </a:extLst>
          </p:cNvPr>
          <p:cNvSpPr txBox="1"/>
          <p:nvPr/>
        </p:nvSpPr>
        <p:spPr>
          <a:xfrm>
            <a:off x="166672" y="7455984"/>
            <a:ext cx="8874457" cy="430887"/>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2"/>
              </a:rPr>
              <a:t>Özsoy, T. (2024). The “energy rebound effect” within the framework of environmental sustainability. Wiley Interdisciplinary Reviews Energy and Environment, 13(2). </a:t>
            </a:r>
            <a:endParaRPr lang="en-GB" sz="1100" noProof="0" dirty="0">
              <a:latin typeface="+mj-lt"/>
            </a:endParaRPr>
          </a:p>
        </p:txBody>
      </p:sp>
      <p:sp>
        <p:nvSpPr>
          <p:cNvPr id="13" name="Slide Number Placeholder 6">
            <a:extLst>
              <a:ext uri="{FF2B5EF4-FFF2-40B4-BE49-F238E27FC236}">
                <a16:creationId xmlns:a16="http://schemas.microsoft.com/office/drawing/2014/main" id="{535E965D-D2D3-A504-15DB-15287C8DCF7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351</a:t>
            </a:fld>
            <a:endParaRPr lang="en-GB" spc="80" noProof="0" dirty="0"/>
          </a:p>
        </p:txBody>
      </p:sp>
      <p:sp>
        <p:nvSpPr>
          <p:cNvPr id="15" name="ZoneTexte 14">
            <a:extLst>
              <a:ext uri="{FF2B5EF4-FFF2-40B4-BE49-F238E27FC236}">
                <a16:creationId xmlns:a16="http://schemas.microsoft.com/office/drawing/2014/main" id="{FDC829E2-00D9-4F49-761C-1FDB4B8FB827}"/>
              </a:ext>
            </a:extLst>
          </p:cNvPr>
          <p:cNvSpPr txBox="1"/>
          <p:nvPr/>
        </p:nvSpPr>
        <p:spPr>
          <a:xfrm>
            <a:off x="589585" y="1961326"/>
            <a:ext cx="9542754" cy="4093428"/>
          </a:xfrm>
          <a:prstGeom prst="rect">
            <a:avLst/>
          </a:prstGeom>
          <a:noFill/>
        </p:spPr>
        <p:txBody>
          <a:bodyPr wrap="square">
            <a:spAutoFit/>
          </a:bodyPr>
          <a:lstStyle/>
          <a:p>
            <a:pPr algn="just"/>
            <a:r>
              <a:rPr lang="en-GB" sz="2000" noProof="0" dirty="0"/>
              <a:t>Energy efficiency improvements can sometimes lead to disappointing gains in energy consumption. This phenomenon is known as the </a:t>
            </a:r>
            <a:r>
              <a:rPr lang="en-GB" sz="2000" b="1" noProof="0" dirty="0"/>
              <a:t>rebound effect</a:t>
            </a:r>
            <a:r>
              <a:rPr lang="en-GB" sz="2000" noProof="0" dirty="0"/>
              <a:t>. It occurs when energy savings achieved through more efficient technologies lead to behavioral changes that partially or even fully offset those gains.</a:t>
            </a:r>
          </a:p>
          <a:p>
            <a:pPr algn="just"/>
            <a:endParaRPr lang="en-GB" sz="2000" noProof="0" dirty="0"/>
          </a:p>
          <a:p>
            <a:pPr algn="just"/>
            <a:r>
              <a:rPr lang="en-GB" sz="2000" noProof="0" dirty="0"/>
              <a:t>For example, if a building is better insulated and equipped with a more efficient ventilation system, its occupants might choose to raise the indoor temperature or heat rooms that were previously kept cooler. In extreme cases, where increased consumption completely negates efficiency gains, this is referred to as total rebound or the Jevons paradox.</a:t>
            </a:r>
            <a:r>
              <a:rPr lang="en-GB" baseline="30000" noProof="0" dirty="0"/>
              <a:t>1</a:t>
            </a:r>
          </a:p>
          <a:p>
            <a:pPr algn="just"/>
            <a:endParaRPr lang="en-GB" sz="2000" noProof="0" dirty="0"/>
          </a:p>
          <a:p>
            <a:pPr algn="just"/>
            <a:r>
              <a:rPr lang="en-GB" sz="2000" noProof="0" dirty="0"/>
              <a:t>The rebound effect is not limited to home heating but also occurs in transportation, industry, and other areas of energy use.</a:t>
            </a:r>
          </a:p>
        </p:txBody>
      </p:sp>
    </p:spTree>
    <p:extLst>
      <p:ext uri="{BB962C8B-B14F-4D97-AF65-F5344CB8AC3E}">
        <p14:creationId xmlns:p14="http://schemas.microsoft.com/office/powerpoint/2010/main" val="29303026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D3CC-7061-7BC4-0A26-9051D2E1A3D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1204988-07EF-2662-833C-D68603F095F7}"/>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8CA11800-99B6-BC09-50AC-E0ABC84F2BE5}"/>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56A00E6C-4ACC-7FE3-7423-D9D2E07B36D8}"/>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6A990BF3-8AC4-367E-4A79-247F13068073}"/>
                </a:ext>
              </a:extLst>
            </p:cNvPr>
            <p:cNvSpPr txBox="1"/>
            <p:nvPr/>
          </p:nvSpPr>
          <p:spPr>
            <a:xfrm>
              <a:off x="2941808" y="2784407"/>
              <a:ext cx="4809778" cy="954107"/>
            </a:xfrm>
            <a:prstGeom prst="rect">
              <a:avLst/>
            </a:prstGeom>
            <a:noFill/>
          </p:spPr>
          <p:txBody>
            <a:bodyPr wrap="square">
              <a:spAutoFit/>
            </a:bodyPr>
            <a:lstStyle/>
            <a:p>
              <a:pPr algn="ctr"/>
              <a:r>
                <a:rPr lang="en-GB" sz="2600" noProof="0" dirty="0">
                  <a:latin typeface="Arial" panose="020B0604020202020204" pitchFamily="34" charset="0"/>
                  <a:cs typeface="Arial" panose="020B0604020202020204" pitchFamily="34" charset="0"/>
                </a:rPr>
                <a:t>III. </a:t>
              </a:r>
              <a:r>
                <a:rPr lang="en-GB" sz="2800" noProof="0" dirty="0"/>
                <a:t>Increasing the efficiency of the heating system</a:t>
              </a:r>
            </a:p>
          </p:txBody>
        </p:sp>
      </p:grpSp>
    </p:spTree>
    <p:extLst>
      <p:ext uri="{BB962C8B-B14F-4D97-AF65-F5344CB8AC3E}">
        <p14:creationId xmlns:p14="http://schemas.microsoft.com/office/powerpoint/2010/main" val="402808008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BDB44DE-B3E0-057D-E4DD-640FBD7BF45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353</a:t>
            </a:fld>
            <a:endParaRPr lang="en-GB" spc="80" noProof="0" dirty="0"/>
          </a:p>
        </p:txBody>
      </p:sp>
      <p:sp>
        <p:nvSpPr>
          <p:cNvPr id="6" name="ZoneTexte 5">
            <a:extLst>
              <a:ext uri="{FF2B5EF4-FFF2-40B4-BE49-F238E27FC236}">
                <a16:creationId xmlns:a16="http://schemas.microsoft.com/office/drawing/2014/main" id="{855DE347-BBD0-E021-2B20-A0987D50C3A3}"/>
              </a:ext>
            </a:extLst>
          </p:cNvPr>
          <p:cNvSpPr txBox="1"/>
          <p:nvPr/>
        </p:nvSpPr>
        <p:spPr>
          <a:xfrm>
            <a:off x="589585" y="349892"/>
            <a:ext cx="9481515" cy="461665"/>
          </a:xfrm>
          <a:prstGeom prst="rect">
            <a:avLst/>
          </a:prstGeom>
          <a:noFill/>
        </p:spPr>
        <p:txBody>
          <a:bodyPr wrap="square">
            <a:spAutoFit/>
          </a:bodyPr>
          <a:lstStyle/>
          <a:p>
            <a:pPr algn="just"/>
            <a:r>
              <a:rPr lang="en-GB" sz="2400" b="1" noProof="0" dirty="0"/>
              <a:t>Increasing the efficiency of the heating system</a:t>
            </a:r>
          </a:p>
        </p:txBody>
      </p:sp>
      <p:sp>
        <p:nvSpPr>
          <p:cNvPr id="8" name="ZoneTexte 7">
            <a:extLst>
              <a:ext uri="{FF2B5EF4-FFF2-40B4-BE49-F238E27FC236}">
                <a16:creationId xmlns:a16="http://schemas.microsoft.com/office/drawing/2014/main" id="{564C49BC-BD39-3AFF-CFB1-D3190EDFE88A}"/>
              </a:ext>
            </a:extLst>
          </p:cNvPr>
          <p:cNvSpPr txBox="1"/>
          <p:nvPr/>
        </p:nvSpPr>
        <p:spPr>
          <a:xfrm>
            <a:off x="589585" y="1418660"/>
            <a:ext cx="9542754" cy="5632311"/>
          </a:xfrm>
          <a:prstGeom prst="rect">
            <a:avLst/>
          </a:prstGeom>
          <a:noFill/>
        </p:spPr>
        <p:txBody>
          <a:bodyPr wrap="square">
            <a:spAutoFit/>
          </a:bodyPr>
          <a:lstStyle/>
          <a:p>
            <a:pPr algn="just"/>
            <a:r>
              <a:rPr lang="en-GB" sz="2000" noProof="0" dirty="0"/>
              <a:t>Electric heating systems are typically highly efficient, with an energy efficiency close to 100%, meaning nearly all the electricity consumed is converted into heat.</a:t>
            </a:r>
          </a:p>
          <a:p>
            <a:pPr algn="just"/>
            <a:endParaRPr lang="en-GB" sz="2000" noProof="0" dirty="0"/>
          </a:p>
          <a:p>
            <a:pPr algn="just"/>
            <a:r>
              <a:rPr lang="en-GB" sz="2000" noProof="0" dirty="0"/>
              <a:t>In contrast, fossil fuel boiler systems that burn natural gas, oil, or propane use combustion to heat water or produce steam, which is then circulated through a building to provide warmth. The efficiency of these systems typically ranges from 80% to 95%.</a:t>
            </a:r>
          </a:p>
          <a:p>
            <a:pPr algn="just"/>
            <a:endParaRPr lang="en-GB" sz="2000" noProof="0" dirty="0"/>
          </a:p>
          <a:p>
            <a:pPr algn="just"/>
            <a:r>
              <a:rPr lang="en-GB" sz="2000" noProof="0" dirty="0"/>
              <a:t>We will now:</a:t>
            </a:r>
          </a:p>
          <a:p>
            <a:pPr algn="just"/>
            <a:endParaRPr lang="en-GB" sz="1000" noProof="0" dirty="0"/>
          </a:p>
          <a:p>
            <a:pPr marL="514350" indent="-514350" algn="just">
              <a:buAutoNum type="romanLcParenBoth"/>
            </a:pPr>
            <a:r>
              <a:rPr lang="en-GB" sz="2000" noProof="0" dirty="0"/>
              <a:t>Explore the performance of these two traditional methods for generating a combination of electricity and heat from gas;</a:t>
            </a:r>
          </a:p>
          <a:p>
            <a:pPr marL="514350" indent="-514350" algn="just">
              <a:buAutoNum type="romanLcParenBoth"/>
            </a:pPr>
            <a:endParaRPr lang="en-GB" sz="1000" noProof="0" dirty="0"/>
          </a:p>
          <a:p>
            <a:pPr marL="514350" indent="-514350" algn="just">
              <a:buAutoNum type="romanLcParenBoth"/>
            </a:pPr>
            <a:r>
              <a:rPr lang="en-GB" sz="2000" noProof="0" dirty="0"/>
              <a:t>Examine two alternative technologies for improving building heating efficiency: combined heat and power (CHP) systems and heat pumps;</a:t>
            </a:r>
          </a:p>
          <a:p>
            <a:pPr marL="514350" indent="-514350" algn="just">
              <a:buAutoNum type="romanLcParenBoth"/>
            </a:pPr>
            <a:endParaRPr lang="en-GB" sz="1000" noProof="0" dirty="0"/>
          </a:p>
          <a:p>
            <a:pPr marL="514350" indent="-514350" algn="just">
              <a:buAutoNum type="romanLcParenBoth"/>
            </a:pPr>
            <a:r>
              <a:rPr lang="en-GB" sz="2000" noProof="0" dirty="0"/>
              <a:t>Compare these technologies;</a:t>
            </a:r>
          </a:p>
          <a:p>
            <a:pPr marL="514350" indent="-514350" algn="just">
              <a:buAutoNum type="romanLcParenBoth"/>
            </a:pPr>
            <a:endParaRPr lang="en-GB" sz="1000" noProof="0" dirty="0"/>
          </a:p>
          <a:p>
            <a:pPr marL="514350" indent="-514350" algn="just">
              <a:buAutoNum type="romanLcParenBoth"/>
            </a:pPr>
            <a:r>
              <a:rPr lang="en-GB" sz="2000" noProof="0" dirty="0"/>
              <a:t>Discuss the limitations associated with the large-scale adoption of heat pumps.</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A2DDB286-E151-8DF1-D8B0-9B2B6FB53504}"/>
              </a:ext>
            </a:extLst>
          </p:cNvPr>
          <p:cNvSpPr txBox="1"/>
          <p:nvPr/>
        </p:nvSpPr>
        <p:spPr>
          <a:xfrm>
            <a:off x="589585" y="1338818"/>
            <a:ext cx="9542754" cy="6340197"/>
          </a:xfrm>
          <a:prstGeom prst="rect">
            <a:avLst/>
          </a:prstGeom>
          <a:noFill/>
        </p:spPr>
        <p:txBody>
          <a:bodyPr wrap="square">
            <a:spAutoFit/>
          </a:bodyPr>
          <a:lstStyle/>
          <a:p>
            <a:pPr algn="just"/>
            <a:r>
              <a:rPr lang="en-GB" sz="2000" noProof="0" dirty="0"/>
              <a:t>We will focus on two systems for producing heat and electricity: fossil fuel boilers and gas turbines.</a:t>
            </a:r>
          </a:p>
          <a:p>
            <a:pPr algn="just"/>
            <a:endParaRPr lang="en-GB" sz="1000" noProof="0" dirty="0"/>
          </a:p>
          <a:p>
            <a:pPr algn="just"/>
            <a:r>
              <a:rPr lang="en-GB" sz="2000" noProof="0" dirty="0"/>
              <a:t>A boiler is a device that burns fuel (like gas, oil, or propane) to heat water or to  produce steam. This hot water or steam is then circulated through a building to provide warmth. Boilers are typically 80% to 95% efficient; the most efficient boiler systems are condensing boilers.</a:t>
            </a:r>
          </a:p>
          <a:p>
            <a:pPr algn="just"/>
            <a:endParaRPr lang="en-GB" sz="200" noProof="0" dirty="0"/>
          </a:p>
          <a:p>
            <a:pPr algn="just"/>
            <a:r>
              <a:rPr lang="en-GB" sz="2000" noProof="0" dirty="0"/>
              <a:t>They are called condensing boilers because they capture and condense the water vapor from combustion back into liquid water, which is drained from the system. These boilers achieve high efficiency by using waste heat from the flue gases to preheat the cold water before it enters the boiler.</a:t>
            </a:r>
          </a:p>
          <a:p>
            <a:pPr algn="just"/>
            <a:endParaRPr lang="en-GB" sz="200" noProof="0" dirty="0"/>
          </a:p>
          <a:p>
            <a:pPr algn="just"/>
            <a:r>
              <a:rPr lang="en-GB" sz="2000" noProof="0" dirty="0"/>
              <a:t>Note that electric heating systems tend to be even more efficient, with nearly 100% of the electricity used being converted into heat.</a:t>
            </a:r>
          </a:p>
          <a:p>
            <a:pPr algn="just"/>
            <a:endParaRPr lang="en-GB" sz="1000" noProof="0" dirty="0"/>
          </a:p>
          <a:p>
            <a:pPr algn="just">
              <a:buNone/>
            </a:pPr>
            <a:r>
              <a:rPr lang="en-GB" sz="2000" noProof="0" dirty="0"/>
              <a:t>Traditional gas turbines are Open Cycle Gas Turbines (OCGT). They work by compressing air, mixing it with fuel, and burning it. The hot gases from this combustion expand and spin a turbine, which is connected to a generator that produces electricity. These systems are usually about 35% efficient.</a:t>
            </a:r>
          </a:p>
          <a:p>
            <a:pPr algn="just">
              <a:buNone/>
            </a:pPr>
            <a:endParaRPr lang="en-GB" sz="200" noProof="0" dirty="0"/>
          </a:p>
          <a:p>
            <a:pPr algn="just"/>
            <a:r>
              <a:rPr lang="en-GB" sz="2000" noProof="0" dirty="0"/>
              <a:t>A Combined Cycle Gas Turbine (CCGT) captures the hot exhaust gases from the gas turbine to produce steam, which drives a secondary steam turbine. The most efficient CCGT systems can achieve an efficiency of around 64%.</a:t>
            </a:r>
          </a:p>
        </p:txBody>
      </p:sp>
      <p:sp>
        <p:nvSpPr>
          <p:cNvPr id="16" name="ZoneTexte 15">
            <a:extLst>
              <a:ext uri="{FF2B5EF4-FFF2-40B4-BE49-F238E27FC236}">
                <a16:creationId xmlns:a16="http://schemas.microsoft.com/office/drawing/2014/main" id="{58D24545-9AEB-5972-FD58-F622E9D0C6C5}"/>
              </a:ext>
            </a:extLst>
          </p:cNvPr>
          <p:cNvSpPr txBox="1"/>
          <p:nvPr/>
        </p:nvSpPr>
        <p:spPr>
          <a:xfrm>
            <a:off x="589585" y="349892"/>
            <a:ext cx="9481515" cy="830997"/>
          </a:xfrm>
          <a:prstGeom prst="rect">
            <a:avLst/>
          </a:prstGeom>
          <a:noFill/>
        </p:spPr>
        <p:txBody>
          <a:bodyPr wrap="square">
            <a:spAutoFit/>
          </a:bodyPr>
          <a:lstStyle/>
          <a:p>
            <a:pPr algn="just"/>
            <a:r>
              <a:rPr lang="en-GB" sz="2400" b="1" noProof="0" dirty="0"/>
              <a:t>Comparing the performance of boilers and gas turbines for combined heat and power generation (1/2)</a:t>
            </a:r>
          </a:p>
        </p:txBody>
      </p:sp>
      <p:sp>
        <p:nvSpPr>
          <p:cNvPr id="17" name="Slide Number Placeholder 6">
            <a:extLst>
              <a:ext uri="{FF2B5EF4-FFF2-40B4-BE49-F238E27FC236}">
                <a16:creationId xmlns:a16="http://schemas.microsoft.com/office/drawing/2014/main" id="{3E3E5F55-9AEE-CBB4-76AF-1668DAC259D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354</a:t>
            </a:fld>
            <a:endParaRPr lang="en-GB" spc="80" noProof="0" dirty="0"/>
          </a:p>
        </p:txBody>
      </p:sp>
    </p:spTree>
    <p:extLst>
      <p:ext uri="{BB962C8B-B14F-4D97-AF65-F5344CB8AC3E}">
        <p14:creationId xmlns:p14="http://schemas.microsoft.com/office/powerpoint/2010/main" val="319651335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BAB92EF-6F00-61CD-0655-9F265F0C8A7A}"/>
              </a:ext>
            </a:extLst>
          </p:cNvPr>
          <p:cNvSpPr txBox="1"/>
          <p:nvPr/>
        </p:nvSpPr>
        <p:spPr>
          <a:xfrm>
            <a:off x="589585" y="349892"/>
            <a:ext cx="9481515" cy="830997"/>
          </a:xfrm>
          <a:prstGeom prst="rect">
            <a:avLst/>
          </a:prstGeom>
          <a:noFill/>
        </p:spPr>
        <p:txBody>
          <a:bodyPr wrap="square">
            <a:spAutoFit/>
          </a:bodyPr>
          <a:lstStyle/>
          <a:p>
            <a:pPr algn="just"/>
            <a:r>
              <a:rPr lang="en-GB" sz="2400" b="1" noProof="0" dirty="0"/>
              <a:t>Comparing the performance of boilers and gas turbines for combined heat and power generation (2/2)</a:t>
            </a:r>
          </a:p>
        </p:txBody>
      </p:sp>
      <p:sp>
        <p:nvSpPr>
          <p:cNvPr id="7" name="ZoneTexte 6">
            <a:extLst>
              <a:ext uri="{FF2B5EF4-FFF2-40B4-BE49-F238E27FC236}">
                <a16:creationId xmlns:a16="http://schemas.microsoft.com/office/drawing/2014/main" id="{38C6D5D1-B8A1-99B4-4071-C4502D67867B}"/>
              </a:ext>
            </a:extLst>
          </p:cNvPr>
          <p:cNvSpPr txBox="1"/>
          <p:nvPr/>
        </p:nvSpPr>
        <p:spPr>
          <a:xfrm>
            <a:off x="589586" y="6645333"/>
            <a:ext cx="9542754" cy="1015663"/>
          </a:xfrm>
          <a:prstGeom prst="rect">
            <a:avLst/>
          </a:prstGeom>
          <a:noFill/>
        </p:spPr>
        <p:txBody>
          <a:bodyPr wrap="square">
            <a:spAutoFit/>
          </a:bodyPr>
          <a:lstStyle/>
          <a:p>
            <a:pPr algn="just"/>
            <a:r>
              <a:rPr lang="en-GB" sz="2000" noProof="0" dirty="0"/>
              <a:t>Each point on the two dashed lines shows the percentage of electricity and heat that can be generated from a given amount of fossil fuel energy, depending on the combination of power plants and boilers used.</a:t>
            </a:r>
          </a:p>
        </p:txBody>
      </p:sp>
      <p:grpSp>
        <p:nvGrpSpPr>
          <p:cNvPr id="8" name="Groupe 7">
            <a:extLst>
              <a:ext uri="{FF2B5EF4-FFF2-40B4-BE49-F238E27FC236}">
                <a16:creationId xmlns:a16="http://schemas.microsoft.com/office/drawing/2014/main" id="{F7E3B4CB-5F13-1978-2A54-D75AB11003C3}"/>
              </a:ext>
            </a:extLst>
          </p:cNvPr>
          <p:cNvGrpSpPr/>
          <p:nvPr/>
        </p:nvGrpSpPr>
        <p:grpSpPr>
          <a:xfrm>
            <a:off x="1283403" y="1313395"/>
            <a:ext cx="8990299" cy="5211713"/>
            <a:chOff x="604572" y="2359826"/>
            <a:chExt cx="9527767" cy="5523285"/>
          </a:xfrm>
        </p:grpSpPr>
        <p:grpSp>
          <p:nvGrpSpPr>
            <p:cNvPr id="9" name="Groupe 8">
              <a:extLst>
                <a:ext uri="{FF2B5EF4-FFF2-40B4-BE49-F238E27FC236}">
                  <a16:creationId xmlns:a16="http://schemas.microsoft.com/office/drawing/2014/main" id="{4BCBD2F2-F285-78A2-E344-98EB4B34F30A}"/>
                </a:ext>
              </a:extLst>
            </p:cNvPr>
            <p:cNvGrpSpPr/>
            <p:nvPr/>
          </p:nvGrpSpPr>
          <p:grpSpPr>
            <a:xfrm>
              <a:off x="604572" y="2359826"/>
              <a:ext cx="9527767" cy="5523285"/>
              <a:chOff x="652406" y="2383732"/>
              <a:chExt cx="8820982" cy="5113558"/>
            </a:xfrm>
          </p:grpSpPr>
          <p:graphicFrame>
            <p:nvGraphicFramePr>
              <p:cNvPr id="11" name="Graphique 10">
                <a:extLst>
                  <a:ext uri="{FF2B5EF4-FFF2-40B4-BE49-F238E27FC236}">
                    <a16:creationId xmlns:a16="http://schemas.microsoft.com/office/drawing/2014/main" id="{6C73FDA7-74DB-DE1D-F569-95E381DD16FA}"/>
                  </a:ext>
                </a:extLst>
              </p:cNvPr>
              <p:cNvGraphicFramePr>
                <a:graphicFrameLocks/>
              </p:cNvGraphicFramePr>
              <p:nvPr>
                <p:extLst>
                  <p:ext uri="{D42A27DB-BD31-4B8C-83A1-F6EECF244321}">
                    <p14:modId xmlns:p14="http://schemas.microsoft.com/office/powerpoint/2010/main" val="1988540896"/>
                  </p:ext>
                </p:extLst>
              </p:nvPr>
            </p:nvGraphicFramePr>
            <p:xfrm>
              <a:off x="1220009" y="2383732"/>
              <a:ext cx="8253379" cy="5016757"/>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1314612D-683D-AFA8-3217-2825B7186198}"/>
                  </a:ext>
                </a:extLst>
              </p:cNvPr>
              <p:cNvSpPr txBox="1"/>
              <p:nvPr/>
            </p:nvSpPr>
            <p:spPr>
              <a:xfrm rot="2255049">
                <a:off x="2799649" y="4938010"/>
                <a:ext cx="2261419" cy="307777"/>
              </a:xfrm>
              <a:prstGeom prst="rect">
                <a:avLst/>
              </a:prstGeom>
              <a:noFill/>
            </p:spPr>
            <p:txBody>
              <a:bodyPr wrap="square" rtlCol="0">
                <a:spAutoFit/>
              </a:bodyPr>
              <a:lstStyle/>
              <a:p>
                <a:r>
                  <a:rPr lang="en-GB" sz="1400" noProof="0" dirty="0">
                    <a:solidFill>
                      <a:srgbClr val="4472C4"/>
                    </a:solidFill>
                    <a:latin typeface="Arial" panose="020B0604020202020204" pitchFamily="34" charset="0"/>
                    <a:cs typeface="Arial" panose="020B0604020202020204" pitchFamily="34" charset="0"/>
                  </a:rPr>
                  <a:t>Old CCGT</a:t>
                </a:r>
              </a:p>
            </p:txBody>
          </p:sp>
          <p:sp>
            <p:nvSpPr>
              <p:cNvPr id="13" name="ZoneTexte 12">
                <a:extLst>
                  <a:ext uri="{FF2B5EF4-FFF2-40B4-BE49-F238E27FC236}">
                    <a16:creationId xmlns:a16="http://schemas.microsoft.com/office/drawing/2014/main" id="{621CD5E8-25A0-D180-5C4C-660AE6C6AA94}"/>
                  </a:ext>
                </a:extLst>
              </p:cNvPr>
              <p:cNvSpPr txBox="1"/>
              <p:nvPr/>
            </p:nvSpPr>
            <p:spPr>
              <a:xfrm rot="2034261">
                <a:off x="4008080" y="5008287"/>
                <a:ext cx="2261419" cy="307777"/>
              </a:xfrm>
              <a:prstGeom prst="rect">
                <a:avLst/>
              </a:prstGeom>
              <a:noFill/>
            </p:spPr>
            <p:txBody>
              <a:bodyPr wrap="square" rtlCol="0">
                <a:spAutoFit/>
              </a:bodyPr>
              <a:lstStyle/>
              <a:p>
                <a:r>
                  <a:rPr lang="en-GB" sz="1400" noProof="0" dirty="0">
                    <a:solidFill>
                      <a:srgbClr val="FF0000"/>
                    </a:solidFill>
                    <a:latin typeface="Arial" panose="020B0604020202020204" pitchFamily="34" charset="0"/>
                    <a:cs typeface="Arial" panose="020B0604020202020204" pitchFamily="34" charset="0"/>
                  </a:rPr>
                  <a:t>Best CCGT</a:t>
                </a:r>
              </a:p>
            </p:txBody>
          </p:sp>
          <p:sp>
            <p:nvSpPr>
              <p:cNvPr id="14" name="ZoneTexte 13">
                <a:extLst>
                  <a:ext uri="{FF2B5EF4-FFF2-40B4-BE49-F238E27FC236}">
                    <a16:creationId xmlns:a16="http://schemas.microsoft.com/office/drawing/2014/main" id="{2C2F3E08-3D0C-CB56-A5B5-A475CABD9C14}"/>
                  </a:ext>
                </a:extLst>
              </p:cNvPr>
              <p:cNvSpPr txBox="1"/>
              <p:nvPr/>
            </p:nvSpPr>
            <p:spPr>
              <a:xfrm rot="19568282">
                <a:off x="652406" y="3352660"/>
                <a:ext cx="1288101"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Condensing boiler</a:t>
                </a:r>
              </a:p>
            </p:txBody>
          </p:sp>
          <p:sp>
            <p:nvSpPr>
              <p:cNvPr id="15" name="ZoneTexte 14">
                <a:extLst>
                  <a:ext uri="{FF2B5EF4-FFF2-40B4-BE49-F238E27FC236}">
                    <a16:creationId xmlns:a16="http://schemas.microsoft.com/office/drawing/2014/main" id="{3E71A32C-34B1-A42C-48AE-AF23A08AABFD}"/>
                  </a:ext>
                </a:extLst>
              </p:cNvPr>
              <p:cNvSpPr txBox="1"/>
              <p:nvPr/>
            </p:nvSpPr>
            <p:spPr>
              <a:xfrm rot="19568282">
                <a:off x="815366" y="3903424"/>
                <a:ext cx="1147983"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Standard boiler</a:t>
                </a:r>
              </a:p>
            </p:txBody>
          </p:sp>
          <p:sp>
            <p:nvSpPr>
              <p:cNvPr id="16" name="ZoneTexte 15">
                <a:extLst>
                  <a:ext uri="{FF2B5EF4-FFF2-40B4-BE49-F238E27FC236}">
                    <a16:creationId xmlns:a16="http://schemas.microsoft.com/office/drawing/2014/main" id="{951EBA11-C15C-91AE-6A2B-EED78E2827BF}"/>
                  </a:ext>
                </a:extLst>
              </p:cNvPr>
              <p:cNvSpPr txBox="1"/>
              <p:nvPr/>
            </p:nvSpPr>
            <p:spPr>
              <a:xfrm rot="2410194">
                <a:off x="3463321" y="6516285"/>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Old coal plant</a:t>
                </a:r>
              </a:p>
            </p:txBody>
          </p:sp>
          <p:sp>
            <p:nvSpPr>
              <p:cNvPr id="17" name="ZoneTexte 16">
                <a:extLst>
                  <a:ext uri="{FF2B5EF4-FFF2-40B4-BE49-F238E27FC236}">
                    <a16:creationId xmlns:a16="http://schemas.microsoft.com/office/drawing/2014/main" id="{FBA4DDA4-97C6-C04C-FC2C-A6E09A39C080}"/>
                  </a:ext>
                </a:extLst>
              </p:cNvPr>
              <p:cNvSpPr txBox="1"/>
              <p:nvPr/>
            </p:nvSpPr>
            <p:spPr>
              <a:xfrm rot="2493277">
                <a:off x="4662103" y="7251069"/>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OCGT</a:t>
                </a:r>
              </a:p>
            </p:txBody>
          </p:sp>
          <p:sp>
            <p:nvSpPr>
              <p:cNvPr id="18" name="ZoneTexte 17">
                <a:extLst>
                  <a:ext uri="{FF2B5EF4-FFF2-40B4-BE49-F238E27FC236}">
                    <a16:creationId xmlns:a16="http://schemas.microsoft.com/office/drawing/2014/main" id="{7C5FD975-4818-0694-9206-86C01433ACA5}"/>
                  </a:ext>
                </a:extLst>
              </p:cNvPr>
              <p:cNvSpPr txBox="1"/>
              <p:nvPr/>
            </p:nvSpPr>
            <p:spPr>
              <a:xfrm rot="2493277">
                <a:off x="6349202" y="7251068"/>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CCGT</a:t>
                </a:r>
              </a:p>
            </p:txBody>
          </p:sp>
          <p:sp>
            <p:nvSpPr>
              <p:cNvPr id="19" name="ZoneTexte 18">
                <a:extLst>
                  <a:ext uri="{FF2B5EF4-FFF2-40B4-BE49-F238E27FC236}">
                    <a16:creationId xmlns:a16="http://schemas.microsoft.com/office/drawing/2014/main" id="{C4147CB3-80E8-DDCA-A72E-0BF0B4C33D8B}"/>
                  </a:ext>
                </a:extLst>
              </p:cNvPr>
              <p:cNvSpPr txBox="1"/>
              <p:nvPr/>
            </p:nvSpPr>
            <p:spPr>
              <a:xfrm rot="18925902">
                <a:off x="5859436" y="6032323"/>
                <a:ext cx="1550538" cy="351348"/>
              </a:xfrm>
              <a:prstGeom prst="rect">
                <a:avLst/>
              </a:prstGeom>
              <a:noFill/>
            </p:spPr>
            <p:txBody>
              <a:bodyPr wrap="square">
                <a:spAutoFit/>
              </a:bodyPr>
              <a:lstStyle/>
              <a:p>
                <a:r>
                  <a:rPr lang="en-GB" sz="900" noProof="0" dirty="0">
                    <a:solidFill>
                      <a:srgbClr val="FF0000"/>
                    </a:solidFill>
                    <a:highlight>
                      <a:srgbClr val="FFFFFF"/>
                    </a:highlight>
                    <a:latin typeface="Arial" panose="020B0604020202020204" pitchFamily="34" charset="0"/>
                    <a:cs typeface="Arial" panose="020B0604020202020204" pitchFamily="34" charset="0"/>
                  </a:rPr>
                  <a:t>China's Pingshan Phase II</a:t>
                </a:r>
              </a:p>
              <a:p>
                <a:r>
                  <a:rPr lang="en-GB" sz="900" noProof="0" dirty="0">
                    <a:solidFill>
                      <a:srgbClr val="FF0000"/>
                    </a:solidFill>
                    <a:highlight>
                      <a:srgbClr val="FFFFFF"/>
                    </a:highlight>
                    <a:latin typeface="Arial" panose="020B0604020202020204" pitchFamily="34" charset="0"/>
                    <a:cs typeface="Arial" panose="020B0604020202020204" pitchFamily="34" charset="0"/>
                  </a:rPr>
                  <a:t>record coal plant (49.4%)</a:t>
                </a:r>
              </a:p>
            </p:txBody>
          </p:sp>
          <p:sp>
            <p:nvSpPr>
              <p:cNvPr id="20" name="ZoneTexte 19">
                <a:extLst>
                  <a:ext uri="{FF2B5EF4-FFF2-40B4-BE49-F238E27FC236}">
                    <a16:creationId xmlns:a16="http://schemas.microsoft.com/office/drawing/2014/main" id="{71BB8AE2-F4A8-5086-B5B9-37FECA3686C0}"/>
                  </a:ext>
                </a:extLst>
              </p:cNvPr>
              <p:cNvSpPr txBox="1"/>
              <p:nvPr/>
            </p:nvSpPr>
            <p:spPr>
              <a:xfrm rot="18768415">
                <a:off x="7129240" y="6140985"/>
                <a:ext cx="1249829" cy="351348"/>
              </a:xfrm>
              <a:prstGeom prst="rect">
                <a:avLst/>
              </a:prstGeom>
              <a:noFill/>
            </p:spPr>
            <p:txBody>
              <a:bodyPr wrap="square">
                <a:spAutoFit/>
              </a:bodyPr>
              <a:lstStyle/>
              <a:p>
                <a:r>
                  <a:rPr lang="en-GB" sz="900" noProof="0" dirty="0">
                    <a:solidFill>
                      <a:srgbClr val="FF0000"/>
                    </a:solidFill>
                    <a:highlight>
                      <a:srgbClr val="FFFFFF"/>
                    </a:highlight>
                    <a:latin typeface="Arial" panose="020B0604020202020204" pitchFamily="34" charset="0"/>
                    <a:cs typeface="Arial" panose="020B0604020202020204" pitchFamily="34" charset="0"/>
                  </a:rPr>
                  <a:t>Siemens record</a:t>
                </a:r>
              </a:p>
              <a:p>
                <a:r>
                  <a:rPr lang="en-GB" sz="900" noProof="0" dirty="0">
                    <a:solidFill>
                      <a:srgbClr val="FF0000"/>
                    </a:solidFill>
                    <a:highlight>
                      <a:srgbClr val="FFFFFF"/>
                    </a:highlight>
                    <a:latin typeface="Arial" panose="020B0604020202020204" pitchFamily="34" charset="0"/>
                    <a:cs typeface="Arial" panose="020B0604020202020204" pitchFamily="34" charset="0"/>
                  </a:rPr>
                  <a:t>gas turbine (64.2%)</a:t>
                </a:r>
              </a:p>
            </p:txBody>
          </p:sp>
        </p:grpSp>
        <p:sp>
          <p:nvSpPr>
            <p:cNvPr id="10" name="Rectangle 9">
              <a:extLst>
                <a:ext uri="{FF2B5EF4-FFF2-40B4-BE49-F238E27FC236}">
                  <a16:creationId xmlns:a16="http://schemas.microsoft.com/office/drawing/2014/main" id="{37D0F12C-3FB6-B029-EC44-6B7D31E0A789}"/>
                </a:ext>
              </a:extLst>
            </p:cNvPr>
            <p:cNvSpPr/>
            <p:nvPr/>
          </p:nvSpPr>
          <p:spPr>
            <a:xfrm>
              <a:off x="648475" y="2545775"/>
              <a:ext cx="8576548" cy="517489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1" name="Slide Number Placeholder 6">
            <a:extLst>
              <a:ext uri="{FF2B5EF4-FFF2-40B4-BE49-F238E27FC236}">
                <a16:creationId xmlns:a16="http://schemas.microsoft.com/office/drawing/2014/main" id="{9180F55D-15CC-C4DD-25C8-C0F9CE64E382}"/>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355</a:t>
            </a:fld>
            <a:endParaRPr lang="en-GB" spc="80" noProof="0" dirty="0"/>
          </a:p>
        </p:txBody>
      </p:sp>
    </p:spTree>
    <p:extLst>
      <p:ext uri="{BB962C8B-B14F-4D97-AF65-F5344CB8AC3E}">
        <p14:creationId xmlns:p14="http://schemas.microsoft.com/office/powerpoint/2010/main" val="304885518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39E1B7C-C00B-E0F6-C393-4C38AF16D5F6}"/>
              </a:ext>
            </a:extLst>
          </p:cNvPr>
          <p:cNvSpPr txBox="1"/>
          <p:nvPr/>
        </p:nvSpPr>
        <p:spPr>
          <a:xfrm>
            <a:off x="589585" y="349892"/>
            <a:ext cx="9481515" cy="461665"/>
          </a:xfrm>
          <a:prstGeom prst="rect">
            <a:avLst/>
          </a:prstGeom>
          <a:noFill/>
        </p:spPr>
        <p:txBody>
          <a:bodyPr wrap="square">
            <a:spAutoFit/>
          </a:bodyPr>
          <a:lstStyle/>
          <a:p>
            <a:pPr algn="just"/>
            <a:r>
              <a:rPr lang="en-GB" sz="2400" b="1" noProof="0" dirty="0"/>
              <a:t>Performance of Combined Heat and Power systems (1/2)</a:t>
            </a:r>
          </a:p>
        </p:txBody>
      </p:sp>
      <p:sp>
        <p:nvSpPr>
          <p:cNvPr id="11" name="Slide Number Placeholder 6">
            <a:extLst>
              <a:ext uri="{FF2B5EF4-FFF2-40B4-BE49-F238E27FC236}">
                <a16:creationId xmlns:a16="http://schemas.microsoft.com/office/drawing/2014/main" id="{80930C7A-39A3-22AD-8E7B-3C88AE78B1EE}"/>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356</a:t>
            </a:fld>
            <a:endParaRPr lang="en-GB" spc="80" noProof="0" dirty="0"/>
          </a:p>
        </p:txBody>
      </p:sp>
      <p:sp>
        <p:nvSpPr>
          <p:cNvPr id="13" name="ZoneTexte 12">
            <a:extLst>
              <a:ext uri="{FF2B5EF4-FFF2-40B4-BE49-F238E27FC236}">
                <a16:creationId xmlns:a16="http://schemas.microsoft.com/office/drawing/2014/main" id="{2949530B-03F9-9293-7CC6-216E1214C1E9}"/>
              </a:ext>
            </a:extLst>
          </p:cNvPr>
          <p:cNvSpPr txBox="1"/>
          <p:nvPr/>
        </p:nvSpPr>
        <p:spPr>
          <a:xfrm>
            <a:off x="589584" y="1261800"/>
            <a:ext cx="9500849" cy="3170099"/>
          </a:xfrm>
          <a:prstGeom prst="rect">
            <a:avLst/>
          </a:prstGeom>
          <a:noFill/>
        </p:spPr>
        <p:txBody>
          <a:bodyPr wrap="square">
            <a:spAutoFit/>
          </a:bodyPr>
          <a:lstStyle/>
          <a:p>
            <a:pPr algn="just"/>
            <a:r>
              <a:rPr lang="en-GB" sz="2000" noProof="0" dirty="0"/>
              <a:t>Unlike traditional systems, which focus on either heat or electricity, Combined Heat and Power (CHP) systems are designed to produce both electricity and useful heat simultaneously from a single energy source.</a:t>
            </a:r>
          </a:p>
          <a:p>
            <a:pPr algn="just"/>
            <a:endParaRPr lang="en-GB" sz="2000" noProof="0" dirty="0"/>
          </a:p>
          <a:p>
            <a:pPr algn="just"/>
            <a:r>
              <a:rPr lang="en-GB" sz="2000" noProof="0" dirty="0"/>
              <a:t>In a conventional large centralised power station, much of the energy is lost as waste heat through chimneys and cooling towers. This inefficiency happens because heat engines always need to release excess heat into a colder environment. However, with CHP systems, instead of letting this waste heat escape, it can be redirected to provide heating for buildings or industrial processes, which makes the system much more efficient overall.</a:t>
            </a:r>
          </a:p>
        </p:txBody>
      </p:sp>
      <p:grpSp>
        <p:nvGrpSpPr>
          <p:cNvPr id="14" name="Groupe 13">
            <a:extLst>
              <a:ext uri="{FF2B5EF4-FFF2-40B4-BE49-F238E27FC236}">
                <a16:creationId xmlns:a16="http://schemas.microsoft.com/office/drawing/2014/main" id="{BC89F845-DBA0-9766-EA0F-568379AA5FD2}"/>
              </a:ext>
            </a:extLst>
          </p:cNvPr>
          <p:cNvGrpSpPr/>
          <p:nvPr/>
        </p:nvGrpSpPr>
        <p:grpSpPr>
          <a:xfrm>
            <a:off x="676316" y="4794645"/>
            <a:ext cx="9340769" cy="2127152"/>
            <a:chOff x="1055661" y="3628735"/>
            <a:chExt cx="8610600" cy="1960108"/>
          </a:xfrm>
        </p:grpSpPr>
        <p:grpSp>
          <p:nvGrpSpPr>
            <p:cNvPr id="15" name="Groupe 14">
              <a:extLst>
                <a:ext uri="{FF2B5EF4-FFF2-40B4-BE49-F238E27FC236}">
                  <a16:creationId xmlns:a16="http://schemas.microsoft.com/office/drawing/2014/main" id="{92C6EE0D-74B7-6E02-5528-0841A180D406}"/>
                </a:ext>
              </a:extLst>
            </p:cNvPr>
            <p:cNvGrpSpPr/>
            <p:nvPr/>
          </p:nvGrpSpPr>
          <p:grpSpPr>
            <a:xfrm>
              <a:off x="1322361" y="3842597"/>
              <a:ext cx="8077200" cy="1508760"/>
              <a:chOff x="1003300" y="3711575"/>
              <a:chExt cx="8077200" cy="1508760"/>
            </a:xfrm>
          </p:grpSpPr>
          <p:pic>
            <p:nvPicPr>
              <p:cNvPr id="17" name="Picture 4" descr="Simple artwork comparing the efficiency of a conventional power plant and a CHP combined heat and power cogeneration plant.">
                <a:extLst>
                  <a:ext uri="{FF2B5EF4-FFF2-40B4-BE49-F238E27FC236}">
                    <a16:creationId xmlns:a16="http://schemas.microsoft.com/office/drawing/2014/main" id="{12E44D86-0975-58E8-9D0F-465142855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431"/>
              <a:stretch/>
            </p:blipFill>
            <p:spPr bwMode="auto">
              <a:xfrm>
                <a:off x="1003300" y="3711575"/>
                <a:ext cx="38862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imple artwork comparing the efficiency of a conventional power plant and a CHP combined heat and power cogeneration plant.">
                <a:extLst>
                  <a:ext uri="{FF2B5EF4-FFF2-40B4-BE49-F238E27FC236}">
                    <a16:creationId xmlns:a16="http://schemas.microsoft.com/office/drawing/2014/main" id="{37561D93-6623-D3E3-576C-3854919EB3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70"/>
              <a:stretch/>
            </p:blipFill>
            <p:spPr bwMode="auto">
              <a:xfrm>
                <a:off x="5194300" y="3711575"/>
                <a:ext cx="3886200" cy="15087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23E13CE9-A8DE-BCC1-49DA-763666F6F1D2}"/>
                </a:ext>
              </a:extLst>
            </p:cNvPr>
            <p:cNvSpPr/>
            <p:nvPr/>
          </p:nvSpPr>
          <p:spPr>
            <a:xfrm>
              <a:off x="1055661" y="3628735"/>
              <a:ext cx="8610600" cy="196010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9" name="ZoneTexte 18">
            <a:extLst>
              <a:ext uri="{FF2B5EF4-FFF2-40B4-BE49-F238E27FC236}">
                <a16:creationId xmlns:a16="http://schemas.microsoft.com/office/drawing/2014/main" id="{20A51EB8-D47A-9FC7-FFEE-50D00508EF80}"/>
              </a:ext>
            </a:extLst>
          </p:cNvPr>
          <p:cNvSpPr txBox="1"/>
          <p:nvPr/>
        </p:nvSpPr>
        <p:spPr>
          <a:xfrm>
            <a:off x="676317" y="6989363"/>
            <a:ext cx="9340768" cy="307777"/>
          </a:xfrm>
          <a:prstGeom prst="rect">
            <a:avLst/>
          </a:prstGeom>
          <a:noFill/>
        </p:spPr>
        <p:txBody>
          <a:bodyPr wrap="square">
            <a:spAutoFit/>
          </a:bodyPr>
          <a:lstStyle/>
          <a:p>
            <a:pPr algn="ctr"/>
            <a:r>
              <a:rPr lang="en-GB" sz="1400" b="0" i="1" noProof="0" dirty="0">
                <a:effectLst/>
                <a:highlight>
                  <a:srgbClr val="FFFFFF"/>
                </a:highlight>
                <a:latin typeface="Arial" panose="020B0604020202020204" pitchFamily="34" charset="0"/>
                <a:cs typeface="Arial" panose="020B0604020202020204" pitchFamily="34" charset="0"/>
              </a:rPr>
              <a:t>Performance of a conventional plant vs. a CHP plant.</a:t>
            </a:r>
            <a:endParaRPr lang="en-GB" sz="1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5588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EDCB842-6AC6-FE5F-D9EC-B4EF9BE9850B}"/>
              </a:ext>
            </a:extLst>
          </p:cNvPr>
          <p:cNvSpPr txBox="1"/>
          <p:nvPr/>
        </p:nvSpPr>
        <p:spPr>
          <a:xfrm rot="18992640">
            <a:off x="-55485" y="155714"/>
            <a:ext cx="963447" cy="430887"/>
          </a:xfrm>
          <a:prstGeom prst="rect">
            <a:avLst/>
          </a:prstGeom>
          <a:noFill/>
        </p:spPr>
        <p:txBody>
          <a:bodyPr wrap="square" rtlCol="0">
            <a:spAutoFit/>
          </a:bodyPr>
          <a:lstStyle/>
          <a:p>
            <a:pPr algn="ctr"/>
            <a:r>
              <a:rPr lang="en-GB" sz="2200" b="1" spc="300" noProof="0" dirty="0">
                <a:solidFill>
                  <a:schemeClr val="bg1"/>
                </a:solidFill>
                <a:latin typeface="Arial Rounded MT Bold" panose="020F0704030504030204" pitchFamily="34" charset="0"/>
              </a:rPr>
              <a:t>NEW</a:t>
            </a:r>
          </a:p>
        </p:txBody>
      </p:sp>
      <p:sp>
        <p:nvSpPr>
          <p:cNvPr id="8" name="ZoneTexte 7">
            <a:extLst>
              <a:ext uri="{FF2B5EF4-FFF2-40B4-BE49-F238E27FC236}">
                <a16:creationId xmlns:a16="http://schemas.microsoft.com/office/drawing/2014/main" id="{615C7A49-DD72-78A4-268D-98F7C0A54D33}"/>
              </a:ext>
            </a:extLst>
          </p:cNvPr>
          <p:cNvSpPr txBox="1"/>
          <p:nvPr/>
        </p:nvSpPr>
        <p:spPr>
          <a:xfrm>
            <a:off x="589585" y="349892"/>
            <a:ext cx="9481515" cy="461665"/>
          </a:xfrm>
          <a:prstGeom prst="rect">
            <a:avLst/>
          </a:prstGeom>
          <a:noFill/>
        </p:spPr>
        <p:txBody>
          <a:bodyPr wrap="square">
            <a:spAutoFit/>
          </a:bodyPr>
          <a:lstStyle/>
          <a:p>
            <a:pPr algn="just"/>
            <a:r>
              <a:rPr lang="en-GB" sz="2400" b="1" noProof="0" dirty="0"/>
              <a:t>Performance of Combined Heat and Power systems (2/2)</a:t>
            </a:r>
          </a:p>
        </p:txBody>
      </p:sp>
      <p:sp>
        <p:nvSpPr>
          <p:cNvPr id="12" name="ZoneTexte 11">
            <a:extLst>
              <a:ext uri="{FF2B5EF4-FFF2-40B4-BE49-F238E27FC236}">
                <a16:creationId xmlns:a16="http://schemas.microsoft.com/office/drawing/2014/main" id="{0DB17722-3B0C-DCE9-838B-2C59EC44B9B2}"/>
              </a:ext>
            </a:extLst>
          </p:cNvPr>
          <p:cNvSpPr txBox="1"/>
          <p:nvPr/>
        </p:nvSpPr>
        <p:spPr>
          <a:xfrm>
            <a:off x="589585" y="1414138"/>
            <a:ext cx="9542754" cy="3939540"/>
          </a:xfrm>
          <a:prstGeom prst="rect">
            <a:avLst/>
          </a:prstGeom>
          <a:noFill/>
        </p:spPr>
        <p:txBody>
          <a:bodyPr wrap="square">
            <a:spAutoFit/>
          </a:bodyPr>
          <a:lstStyle/>
          <a:p>
            <a:pPr algn="just">
              <a:buNone/>
            </a:pPr>
            <a:r>
              <a:rPr lang="en-GB" sz="2000" noProof="0" dirty="0"/>
              <a:t>Here are some examples of CHP plants around the world:</a:t>
            </a:r>
          </a:p>
          <a:p>
            <a:pPr algn="just">
              <a:buNone/>
            </a:pPr>
            <a:endParaRPr lang="en-GB" sz="1000" b="1" noProof="0" dirty="0"/>
          </a:p>
          <a:p>
            <a:pPr marL="514350" indent="-514350" algn="just">
              <a:buAutoNum type="romanLcParenBoth"/>
            </a:pPr>
            <a:r>
              <a:rPr lang="en-GB" sz="2000" b="1" noProof="0" dirty="0"/>
              <a:t>Co-op City CHP plant </a:t>
            </a:r>
            <a:r>
              <a:rPr lang="en-GB" sz="2000" noProof="0" dirty="0"/>
              <a:t>in New York, USA:</a:t>
            </a:r>
          </a:p>
          <a:p>
            <a:pPr lvl="1" algn="just"/>
            <a:r>
              <a:rPr lang="en-GB" sz="2000" noProof="0" dirty="0"/>
              <a:t> Heat efficiency 40%, electrical efficiency 33%;</a:t>
            </a:r>
          </a:p>
          <a:p>
            <a:pPr lvl="1" algn="just"/>
            <a:endParaRPr lang="en-GB" sz="500" b="1" noProof="0" dirty="0"/>
          </a:p>
          <a:p>
            <a:pPr marL="514350" indent="-514350" algn="just">
              <a:buAutoNum type="romanLcParenBoth"/>
            </a:pPr>
            <a:r>
              <a:rPr lang="en-GB" sz="2000" b="1" noProof="0" dirty="0"/>
              <a:t>Battersea power station </a:t>
            </a:r>
            <a:r>
              <a:rPr lang="en-GB" sz="2000" noProof="0" dirty="0"/>
              <a:t>in London, UK:</a:t>
            </a:r>
          </a:p>
          <a:p>
            <a:pPr lvl="1" algn="just"/>
            <a:r>
              <a:rPr lang="en-GB" sz="2000" noProof="0" dirty="0"/>
              <a:t> Heat efficiency 45%, electrical efficiency 28%;</a:t>
            </a:r>
          </a:p>
          <a:p>
            <a:pPr lvl="1" algn="just"/>
            <a:endParaRPr lang="en-GB" sz="500" b="1" noProof="0" dirty="0"/>
          </a:p>
          <a:p>
            <a:pPr marL="514350" indent="-514350" algn="just">
              <a:buAutoNum type="romanLcParenBoth"/>
            </a:pPr>
            <a:r>
              <a:rPr lang="en-GB" sz="2000" b="1" noProof="0" dirty="0"/>
              <a:t>Helen Oy CHP plants </a:t>
            </a:r>
            <a:r>
              <a:rPr lang="en-GB" sz="2000" noProof="0" dirty="0"/>
              <a:t>in Helsinki, Finland:</a:t>
            </a:r>
          </a:p>
          <a:p>
            <a:pPr lvl="1" algn="just"/>
            <a:r>
              <a:rPr lang="en-GB" sz="2000" noProof="0" dirty="0"/>
              <a:t> Heat efficiency 50%, electrical efficiency 40%;</a:t>
            </a:r>
          </a:p>
          <a:p>
            <a:pPr lvl="1" algn="just"/>
            <a:endParaRPr lang="en-GB" sz="500" b="1" noProof="0" dirty="0"/>
          </a:p>
          <a:p>
            <a:pPr marL="514350" indent="-514350" algn="just">
              <a:buAutoNum type="romanLcParenBoth"/>
            </a:pPr>
            <a:r>
              <a:rPr lang="en-GB" sz="2000" b="1" noProof="0" dirty="0"/>
              <a:t>Avedøre power station </a:t>
            </a:r>
            <a:r>
              <a:rPr lang="en-GB" sz="2000" noProof="0" dirty="0"/>
              <a:t>in Copenhagen, Denmark:</a:t>
            </a:r>
          </a:p>
          <a:p>
            <a:pPr lvl="1" algn="just"/>
            <a:r>
              <a:rPr lang="en-GB" sz="2000" noProof="0" dirty="0"/>
              <a:t> Heat efficiency 44%, electrical efficiency 43%;</a:t>
            </a:r>
          </a:p>
          <a:p>
            <a:pPr lvl="1" algn="just"/>
            <a:endParaRPr lang="en-GB" sz="500" b="1" noProof="0" dirty="0"/>
          </a:p>
          <a:p>
            <a:pPr marL="514350" indent="-514350" algn="just">
              <a:buAutoNum type="romanLcParenBoth"/>
            </a:pPr>
            <a:r>
              <a:rPr lang="en-GB" sz="2000" b="1" noProof="0" dirty="0"/>
              <a:t>Vattenfall CHP plants </a:t>
            </a:r>
            <a:r>
              <a:rPr lang="en-GB" sz="2000" noProof="0" dirty="0"/>
              <a:t>in Berlin, Germany:</a:t>
            </a:r>
          </a:p>
          <a:p>
            <a:pPr lvl="1" algn="just"/>
            <a:r>
              <a:rPr lang="en-GB" sz="2000" noProof="0" dirty="0"/>
              <a:t> Heat efficiency 47%, electrical efficiency 45%.</a:t>
            </a:r>
          </a:p>
        </p:txBody>
      </p:sp>
      <p:sp>
        <p:nvSpPr>
          <p:cNvPr id="13" name="Slide Number Placeholder 6">
            <a:extLst>
              <a:ext uri="{FF2B5EF4-FFF2-40B4-BE49-F238E27FC236}">
                <a16:creationId xmlns:a16="http://schemas.microsoft.com/office/drawing/2014/main" id="{CBF1FFAB-BFCF-07F0-5E47-10576965F634}"/>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357</a:t>
            </a:fld>
            <a:endParaRPr lang="en-GB" spc="80" noProof="0" dirty="0"/>
          </a:p>
        </p:txBody>
      </p:sp>
      <p:pic>
        <p:nvPicPr>
          <p:cNvPr id="15" name="Image 14">
            <a:extLst>
              <a:ext uri="{FF2B5EF4-FFF2-40B4-BE49-F238E27FC236}">
                <a16:creationId xmlns:a16="http://schemas.microsoft.com/office/drawing/2014/main" id="{2E963EE8-0115-ABBB-CA68-7A156D4C844D}"/>
              </a:ext>
            </a:extLst>
          </p:cNvPr>
          <p:cNvPicPr>
            <a:picLocks noChangeAspect="1"/>
          </p:cNvPicPr>
          <p:nvPr/>
        </p:nvPicPr>
        <p:blipFill>
          <a:blip r:embed="rId2"/>
          <a:stretch>
            <a:fillRect/>
          </a:stretch>
        </p:blipFill>
        <p:spPr>
          <a:xfrm>
            <a:off x="594380" y="1890783"/>
            <a:ext cx="455203" cy="3069975"/>
          </a:xfrm>
          <a:prstGeom prst="rect">
            <a:avLst/>
          </a:prstGeom>
        </p:spPr>
      </p:pic>
      <p:sp>
        <p:nvSpPr>
          <p:cNvPr id="17" name="ZoneTexte 16">
            <a:extLst>
              <a:ext uri="{FF2B5EF4-FFF2-40B4-BE49-F238E27FC236}">
                <a16:creationId xmlns:a16="http://schemas.microsoft.com/office/drawing/2014/main" id="{4AC02720-09B1-1C37-E48B-0C8D1A2D8852}"/>
              </a:ext>
            </a:extLst>
          </p:cNvPr>
          <p:cNvSpPr txBox="1"/>
          <p:nvPr/>
        </p:nvSpPr>
        <p:spPr>
          <a:xfrm>
            <a:off x="7345215" y="4616244"/>
            <a:ext cx="2808389" cy="523220"/>
          </a:xfrm>
          <a:prstGeom prst="rect">
            <a:avLst/>
          </a:prstGeom>
          <a:noFill/>
        </p:spPr>
        <p:txBody>
          <a:bodyPr wrap="square">
            <a:spAutoFit/>
          </a:bodyPr>
          <a:lstStyle/>
          <a:p>
            <a:pPr algn="ctr"/>
            <a:r>
              <a:rPr lang="en-GB" sz="1400" i="1" noProof="0" dirty="0">
                <a:effectLst/>
                <a:latin typeface="+mj-lt"/>
              </a:rPr>
              <a:t>Vatenfall</a:t>
            </a:r>
            <a:r>
              <a:rPr lang="en-GB" sz="1400" i="1" noProof="0" dirty="0">
                <a:latin typeface="+mj-lt"/>
              </a:rPr>
              <a:t> Rostock plant</a:t>
            </a:r>
          </a:p>
          <a:p>
            <a:pPr algn="ctr"/>
            <a:r>
              <a:rPr lang="en-GB" sz="1400" i="1" noProof="0" dirty="0">
                <a:latin typeface="+mj-lt"/>
              </a:rPr>
              <a:t>(15 MW</a:t>
            </a:r>
            <a:r>
              <a:rPr lang="en-GB" sz="1400" i="1" baseline="-25000" noProof="0" dirty="0">
                <a:latin typeface="+mj-lt"/>
              </a:rPr>
              <a:t>e</a:t>
            </a:r>
            <a:r>
              <a:rPr lang="en-GB" sz="1400" i="1" noProof="0" dirty="0">
                <a:latin typeface="+mj-lt"/>
              </a:rPr>
              <a:t>/27MW</a:t>
            </a:r>
            <a:r>
              <a:rPr lang="en-GB" sz="1400" i="1" baseline="-25000" noProof="0" dirty="0">
                <a:latin typeface="+mj-lt"/>
              </a:rPr>
              <a:t>th</a:t>
            </a:r>
            <a:r>
              <a:rPr lang="en-GB" sz="1400" i="1" noProof="0" dirty="0">
                <a:latin typeface="+mj-lt"/>
              </a:rPr>
              <a:t>).</a:t>
            </a:r>
            <a:endParaRPr lang="en-GB" sz="1400" i="1" noProof="0" dirty="0">
              <a:effectLst/>
              <a:latin typeface="+mj-lt"/>
            </a:endParaRPr>
          </a:p>
        </p:txBody>
      </p:sp>
      <p:grpSp>
        <p:nvGrpSpPr>
          <p:cNvPr id="24" name="Groupe 23">
            <a:extLst>
              <a:ext uri="{FF2B5EF4-FFF2-40B4-BE49-F238E27FC236}">
                <a16:creationId xmlns:a16="http://schemas.microsoft.com/office/drawing/2014/main" id="{F9830B1B-2AF4-0B9C-0746-316D3E1FD55C}"/>
              </a:ext>
            </a:extLst>
          </p:cNvPr>
          <p:cNvGrpSpPr/>
          <p:nvPr/>
        </p:nvGrpSpPr>
        <p:grpSpPr>
          <a:xfrm>
            <a:off x="7345214" y="2189742"/>
            <a:ext cx="2808391" cy="2373082"/>
            <a:chOff x="7345214" y="1870757"/>
            <a:chExt cx="2808391" cy="2373082"/>
          </a:xfrm>
        </p:grpSpPr>
        <p:pic>
          <p:nvPicPr>
            <p:cNvPr id="5122" name="Picture 2" descr="Rostock">
              <a:extLst>
                <a:ext uri="{FF2B5EF4-FFF2-40B4-BE49-F238E27FC236}">
                  <a16:creationId xmlns:a16="http://schemas.microsoft.com/office/drawing/2014/main" id="{A3F87551-8509-F91D-FF12-B74CD0876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8" r="8937"/>
            <a:stretch/>
          </p:blipFill>
          <p:spPr bwMode="auto">
            <a:xfrm>
              <a:off x="7345216" y="1870757"/>
              <a:ext cx="2808389" cy="237308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87E5306-B2B8-28F1-8165-94A6DF08FD9A}"/>
                </a:ext>
              </a:extLst>
            </p:cNvPr>
            <p:cNvSpPr/>
            <p:nvPr/>
          </p:nvSpPr>
          <p:spPr>
            <a:xfrm>
              <a:off x="7345214" y="1870757"/>
              <a:ext cx="2808389" cy="237308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6" name="ZoneTexte 25">
            <a:extLst>
              <a:ext uri="{FF2B5EF4-FFF2-40B4-BE49-F238E27FC236}">
                <a16:creationId xmlns:a16="http://schemas.microsoft.com/office/drawing/2014/main" id="{F762E3FE-7797-39CD-820D-0BF3DEE25E95}"/>
              </a:ext>
            </a:extLst>
          </p:cNvPr>
          <p:cNvSpPr txBox="1"/>
          <p:nvPr/>
        </p:nvSpPr>
        <p:spPr>
          <a:xfrm>
            <a:off x="589585" y="5754224"/>
            <a:ext cx="9564018" cy="1323439"/>
          </a:xfrm>
          <a:prstGeom prst="rect">
            <a:avLst/>
          </a:prstGeom>
          <a:noFill/>
        </p:spPr>
        <p:txBody>
          <a:bodyPr wrap="square">
            <a:spAutoFit/>
          </a:bodyPr>
          <a:lstStyle/>
          <a:p>
            <a:pPr algn="just"/>
            <a:r>
              <a:rPr lang="en-GB" sz="2000" noProof="0" dirty="0"/>
              <a:t>Today, the focus of CHP technology has shifted towards micro-CHP systems, which are designed for individual buildings or small groups of buildings. These systems provide both heat and electricity to the buildings, making energy production more decentralised, while also exporting any surplus electricity to the grid.</a:t>
            </a:r>
          </a:p>
        </p:txBody>
      </p:sp>
    </p:spTree>
    <p:extLst>
      <p:ext uri="{BB962C8B-B14F-4D97-AF65-F5344CB8AC3E}">
        <p14:creationId xmlns:p14="http://schemas.microsoft.com/office/powerpoint/2010/main" val="307323109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4C862BE-511F-BD01-7EDF-117B12FA9DA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358</a:t>
            </a:fld>
            <a:endParaRPr lang="en-GB" spc="80" noProof="0" dirty="0"/>
          </a:p>
        </p:txBody>
      </p:sp>
      <p:sp>
        <p:nvSpPr>
          <p:cNvPr id="4" name="ZoneTexte 3">
            <a:extLst>
              <a:ext uri="{FF2B5EF4-FFF2-40B4-BE49-F238E27FC236}">
                <a16:creationId xmlns:a16="http://schemas.microsoft.com/office/drawing/2014/main" id="{3B30E4B4-5E63-05A1-1D44-24C342C1E2CB}"/>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Performances of CHP systems vs. </a:t>
            </a:r>
            <a:r>
              <a:rPr lang="en-GB" sz="2400" b="1" noProof="0" dirty="0"/>
              <a:t>traditional methods </a:t>
            </a:r>
          </a:p>
        </p:txBody>
      </p:sp>
      <p:sp>
        <p:nvSpPr>
          <p:cNvPr id="5" name="Rectangle 4">
            <a:extLst>
              <a:ext uri="{FF2B5EF4-FFF2-40B4-BE49-F238E27FC236}">
                <a16:creationId xmlns:a16="http://schemas.microsoft.com/office/drawing/2014/main" id="{13FB0577-B189-CE8F-AD4A-B61032530EC5}"/>
              </a:ext>
            </a:extLst>
          </p:cNvPr>
          <p:cNvSpPr/>
          <p:nvPr/>
        </p:nvSpPr>
        <p:spPr>
          <a:xfrm>
            <a:off x="674369" y="1111515"/>
            <a:ext cx="9315451" cy="86868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D21ED051-ED7E-D59C-AE0C-1AC2D94F5413}"/>
              </a:ext>
            </a:extLst>
          </p:cNvPr>
          <p:cNvSpPr txBox="1"/>
          <p:nvPr/>
        </p:nvSpPr>
        <p:spPr>
          <a:xfrm>
            <a:off x="920396" y="1345800"/>
            <a:ext cx="8852607" cy="400110"/>
          </a:xfrm>
          <a:prstGeom prst="rect">
            <a:avLst/>
          </a:prstGeom>
          <a:noFill/>
        </p:spPr>
        <p:txBody>
          <a:bodyPr wrap="square">
            <a:spAutoFit/>
          </a:bodyPr>
          <a:lstStyle/>
          <a:p>
            <a:pPr algn="ctr"/>
            <a:r>
              <a:rPr lang="en-GB" sz="2000" b="1" noProof="0" dirty="0"/>
              <a:t>What relevant comments can be made about CHP systems?</a:t>
            </a:r>
          </a:p>
        </p:txBody>
      </p:sp>
      <p:grpSp>
        <p:nvGrpSpPr>
          <p:cNvPr id="28" name="Groupe 27">
            <a:extLst>
              <a:ext uri="{FF2B5EF4-FFF2-40B4-BE49-F238E27FC236}">
                <a16:creationId xmlns:a16="http://schemas.microsoft.com/office/drawing/2014/main" id="{3329E370-39A7-18EC-5ADA-ED383799F8B8}"/>
              </a:ext>
            </a:extLst>
          </p:cNvPr>
          <p:cNvGrpSpPr/>
          <p:nvPr/>
        </p:nvGrpSpPr>
        <p:grpSpPr>
          <a:xfrm>
            <a:off x="993620" y="2150531"/>
            <a:ext cx="9527767" cy="5523285"/>
            <a:chOff x="993620" y="2312778"/>
            <a:chExt cx="9527767" cy="5523285"/>
          </a:xfrm>
        </p:grpSpPr>
        <p:grpSp>
          <p:nvGrpSpPr>
            <p:cNvPr id="6" name="Groupe 5">
              <a:extLst>
                <a:ext uri="{FF2B5EF4-FFF2-40B4-BE49-F238E27FC236}">
                  <a16:creationId xmlns:a16="http://schemas.microsoft.com/office/drawing/2014/main" id="{9D1E3F66-77C0-DE99-FD41-03DB77A90E5E}"/>
                </a:ext>
              </a:extLst>
            </p:cNvPr>
            <p:cNvGrpSpPr/>
            <p:nvPr/>
          </p:nvGrpSpPr>
          <p:grpSpPr>
            <a:xfrm>
              <a:off x="993620" y="2312778"/>
              <a:ext cx="9527767" cy="5523285"/>
              <a:chOff x="604572" y="2359826"/>
              <a:chExt cx="9527767" cy="5523285"/>
            </a:xfrm>
          </p:grpSpPr>
          <p:grpSp>
            <p:nvGrpSpPr>
              <p:cNvPr id="8" name="Groupe 7">
                <a:extLst>
                  <a:ext uri="{FF2B5EF4-FFF2-40B4-BE49-F238E27FC236}">
                    <a16:creationId xmlns:a16="http://schemas.microsoft.com/office/drawing/2014/main" id="{8FE20BFD-AB0A-4296-46CE-AACE42CC84A9}"/>
                  </a:ext>
                </a:extLst>
              </p:cNvPr>
              <p:cNvGrpSpPr/>
              <p:nvPr/>
            </p:nvGrpSpPr>
            <p:grpSpPr>
              <a:xfrm>
                <a:off x="604572" y="2359826"/>
                <a:ext cx="9527767" cy="5523285"/>
                <a:chOff x="652406" y="2383732"/>
                <a:chExt cx="8820982" cy="5113558"/>
              </a:xfrm>
            </p:grpSpPr>
            <p:graphicFrame>
              <p:nvGraphicFramePr>
                <p:cNvPr id="13" name="Graphique 12">
                  <a:extLst>
                    <a:ext uri="{FF2B5EF4-FFF2-40B4-BE49-F238E27FC236}">
                      <a16:creationId xmlns:a16="http://schemas.microsoft.com/office/drawing/2014/main" id="{CF9EEA63-713A-8EF1-9064-8670C8FA15A0}"/>
                    </a:ext>
                  </a:extLst>
                </p:cNvPr>
                <p:cNvGraphicFramePr>
                  <a:graphicFrameLocks/>
                </p:cNvGraphicFramePr>
                <p:nvPr>
                  <p:extLst>
                    <p:ext uri="{D42A27DB-BD31-4B8C-83A1-F6EECF244321}">
                      <p14:modId xmlns:p14="http://schemas.microsoft.com/office/powerpoint/2010/main" val="2892351064"/>
                    </p:ext>
                  </p:extLst>
                </p:nvPr>
              </p:nvGraphicFramePr>
              <p:xfrm>
                <a:off x="1220009" y="2383732"/>
                <a:ext cx="8253379" cy="5016757"/>
              </p:xfrm>
              <a:graphic>
                <a:graphicData uri="http://schemas.openxmlformats.org/drawingml/2006/chart">
                  <c:chart xmlns:c="http://schemas.openxmlformats.org/drawingml/2006/chart" xmlns:r="http://schemas.openxmlformats.org/officeDocument/2006/relationships" r:id="rId2"/>
                </a:graphicData>
              </a:graphic>
            </p:graphicFrame>
            <p:sp>
              <p:nvSpPr>
                <p:cNvPr id="14" name="ZoneTexte 13">
                  <a:extLst>
                    <a:ext uri="{FF2B5EF4-FFF2-40B4-BE49-F238E27FC236}">
                      <a16:creationId xmlns:a16="http://schemas.microsoft.com/office/drawing/2014/main" id="{18FEFF7D-7233-54D3-0EB8-1380BAB70CB2}"/>
                    </a:ext>
                  </a:extLst>
                </p:cNvPr>
                <p:cNvSpPr txBox="1"/>
                <p:nvPr/>
              </p:nvSpPr>
              <p:spPr>
                <a:xfrm rot="2255049">
                  <a:off x="2117979" y="4354879"/>
                  <a:ext cx="2261419" cy="284946"/>
                </a:xfrm>
                <a:prstGeom prst="rect">
                  <a:avLst/>
                </a:prstGeom>
                <a:noFill/>
              </p:spPr>
              <p:txBody>
                <a:bodyPr wrap="square" rtlCol="0">
                  <a:spAutoFit/>
                </a:bodyPr>
                <a:lstStyle/>
                <a:p>
                  <a:r>
                    <a:rPr lang="en-GB" sz="1400" noProof="0" dirty="0">
                      <a:solidFill>
                        <a:srgbClr val="4472C4"/>
                      </a:solidFill>
                      <a:latin typeface="Arial" panose="020B0604020202020204" pitchFamily="34" charset="0"/>
                      <a:cs typeface="Arial" panose="020B0604020202020204" pitchFamily="34" charset="0"/>
                    </a:rPr>
                    <a:t>Old CCGT</a:t>
                  </a:r>
                </a:p>
              </p:txBody>
            </p:sp>
            <p:sp>
              <p:nvSpPr>
                <p:cNvPr id="15" name="ZoneTexte 14">
                  <a:extLst>
                    <a:ext uri="{FF2B5EF4-FFF2-40B4-BE49-F238E27FC236}">
                      <a16:creationId xmlns:a16="http://schemas.microsoft.com/office/drawing/2014/main" id="{BCA8AA00-C5F8-36A6-D190-085A4A588678}"/>
                    </a:ext>
                  </a:extLst>
                </p:cNvPr>
                <p:cNvSpPr txBox="1"/>
                <p:nvPr/>
              </p:nvSpPr>
              <p:spPr>
                <a:xfrm rot="2034261">
                  <a:off x="2619819" y="4135123"/>
                  <a:ext cx="2261419" cy="284946"/>
                </a:xfrm>
                <a:prstGeom prst="rect">
                  <a:avLst/>
                </a:prstGeom>
                <a:noFill/>
              </p:spPr>
              <p:txBody>
                <a:bodyPr wrap="square" rtlCol="0">
                  <a:spAutoFit/>
                </a:bodyPr>
                <a:lstStyle/>
                <a:p>
                  <a:r>
                    <a:rPr lang="en-GB" sz="1400" noProof="0" dirty="0">
                      <a:solidFill>
                        <a:srgbClr val="FF0000"/>
                      </a:solidFill>
                      <a:latin typeface="Arial" panose="020B0604020202020204" pitchFamily="34" charset="0"/>
                      <a:cs typeface="Arial" panose="020B0604020202020204" pitchFamily="34" charset="0"/>
                    </a:rPr>
                    <a:t>Best CCGT</a:t>
                  </a:r>
                </a:p>
              </p:txBody>
            </p:sp>
            <p:sp>
              <p:nvSpPr>
                <p:cNvPr id="16" name="ZoneTexte 15">
                  <a:extLst>
                    <a:ext uri="{FF2B5EF4-FFF2-40B4-BE49-F238E27FC236}">
                      <a16:creationId xmlns:a16="http://schemas.microsoft.com/office/drawing/2014/main" id="{90BC2D59-C7B1-81CD-722F-41E1648642DB}"/>
                    </a:ext>
                  </a:extLst>
                </p:cNvPr>
                <p:cNvSpPr txBox="1"/>
                <p:nvPr/>
              </p:nvSpPr>
              <p:spPr>
                <a:xfrm rot="19568282">
                  <a:off x="652406" y="3352660"/>
                  <a:ext cx="1288101"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Condensing boiler</a:t>
                  </a:r>
                </a:p>
              </p:txBody>
            </p:sp>
            <p:sp>
              <p:nvSpPr>
                <p:cNvPr id="17" name="ZoneTexte 16">
                  <a:extLst>
                    <a:ext uri="{FF2B5EF4-FFF2-40B4-BE49-F238E27FC236}">
                      <a16:creationId xmlns:a16="http://schemas.microsoft.com/office/drawing/2014/main" id="{99ED34DB-4B17-AC97-111A-1CA2D056E4CF}"/>
                    </a:ext>
                  </a:extLst>
                </p:cNvPr>
                <p:cNvSpPr txBox="1"/>
                <p:nvPr/>
              </p:nvSpPr>
              <p:spPr>
                <a:xfrm rot="19568282">
                  <a:off x="815366" y="3903424"/>
                  <a:ext cx="1147983"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Standard boiler</a:t>
                  </a:r>
                </a:p>
              </p:txBody>
            </p:sp>
            <p:sp>
              <p:nvSpPr>
                <p:cNvPr id="18" name="ZoneTexte 17">
                  <a:extLst>
                    <a:ext uri="{FF2B5EF4-FFF2-40B4-BE49-F238E27FC236}">
                      <a16:creationId xmlns:a16="http://schemas.microsoft.com/office/drawing/2014/main" id="{1A2141C7-0FAC-A5DD-F56A-4B6096A770C5}"/>
                    </a:ext>
                  </a:extLst>
                </p:cNvPr>
                <p:cNvSpPr txBox="1"/>
                <p:nvPr/>
              </p:nvSpPr>
              <p:spPr>
                <a:xfrm rot="2410194">
                  <a:off x="3463321" y="6516285"/>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Old coal plant</a:t>
                  </a:r>
                </a:p>
              </p:txBody>
            </p:sp>
            <p:sp>
              <p:nvSpPr>
                <p:cNvPr id="19" name="ZoneTexte 18">
                  <a:extLst>
                    <a:ext uri="{FF2B5EF4-FFF2-40B4-BE49-F238E27FC236}">
                      <a16:creationId xmlns:a16="http://schemas.microsoft.com/office/drawing/2014/main" id="{653B0F96-C61D-B77E-5EBB-A768FFD0F224}"/>
                    </a:ext>
                  </a:extLst>
                </p:cNvPr>
                <p:cNvSpPr txBox="1"/>
                <p:nvPr/>
              </p:nvSpPr>
              <p:spPr>
                <a:xfrm rot="2493277">
                  <a:off x="4662103" y="7251069"/>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OCGT</a:t>
                  </a:r>
                </a:p>
              </p:txBody>
            </p:sp>
            <p:sp>
              <p:nvSpPr>
                <p:cNvPr id="20" name="ZoneTexte 19">
                  <a:extLst>
                    <a:ext uri="{FF2B5EF4-FFF2-40B4-BE49-F238E27FC236}">
                      <a16:creationId xmlns:a16="http://schemas.microsoft.com/office/drawing/2014/main" id="{82529CF2-E5E3-6BC8-D36F-64E1596979B8}"/>
                    </a:ext>
                  </a:extLst>
                </p:cNvPr>
                <p:cNvSpPr txBox="1"/>
                <p:nvPr/>
              </p:nvSpPr>
              <p:spPr>
                <a:xfrm rot="2493277">
                  <a:off x="6349202" y="7251068"/>
                  <a:ext cx="1550538" cy="246221"/>
                </a:xfrm>
                <a:prstGeom prst="rect">
                  <a:avLst/>
                </a:prstGeom>
                <a:noFill/>
              </p:spPr>
              <p:txBody>
                <a:bodyPr wrap="square">
                  <a:spAutoFit/>
                </a:bodyPr>
                <a:lstStyle/>
                <a:p>
                  <a:r>
                    <a:rPr lang="en-GB" sz="1000" noProof="0" dirty="0">
                      <a:solidFill>
                        <a:srgbClr val="4472C4"/>
                      </a:solidFill>
                      <a:latin typeface="Arial" panose="020B0604020202020204" pitchFamily="34" charset="0"/>
                      <a:cs typeface="Arial" panose="020B0604020202020204" pitchFamily="34" charset="0"/>
                    </a:rPr>
                    <a:t>CCGT</a:t>
                  </a:r>
                </a:p>
              </p:txBody>
            </p:sp>
            <p:sp>
              <p:nvSpPr>
                <p:cNvPr id="21" name="ZoneTexte 20">
                  <a:extLst>
                    <a:ext uri="{FF2B5EF4-FFF2-40B4-BE49-F238E27FC236}">
                      <a16:creationId xmlns:a16="http://schemas.microsoft.com/office/drawing/2014/main" id="{3DFC934B-B6A6-19D8-0F88-7383DE6C51BF}"/>
                    </a:ext>
                  </a:extLst>
                </p:cNvPr>
                <p:cNvSpPr txBox="1"/>
                <p:nvPr/>
              </p:nvSpPr>
              <p:spPr>
                <a:xfrm rot="18925902">
                  <a:off x="5859436" y="6032323"/>
                  <a:ext cx="1550538" cy="351348"/>
                </a:xfrm>
                <a:prstGeom prst="rect">
                  <a:avLst/>
                </a:prstGeom>
                <a:noFill/>
              </p:spPr>
              <p:txBody>
                <a:bodyPr wrap="square">
                  <a:spAutoFit/>
                </a:bodyPr>
                <a:lstStyle/>
                <a:p>
                  <a:r>
                    <a:rPr lang="en-GB" sz="900" noProof="0" dirty="0">
                      <a:solidFill>
                        <a:srgbClr val="FF0000"/>
                      </a:solidFill>
                      <a:highlight>
                        <a:srgbClr val="FFFFFF"/>
                      </a:highlight>
                      <a:latin typeface="Arial" panose="020B0604020202020204" pitchFamily="34" charset="0"/>
                      <a:cs typeface="Arial" panose="020B0604020202020204" pitchFamily="34" charset="0"/>
                    </a:rPr>
                    <a:t>China's Pingshan Phase II</a:t>
                  </a:r>
                </a:p>
                <a:p>
                  <a:r>
                    <a:rPr lang="en-GB" sz="900" noProof="0" dirty="0">
                      <a:solidFill>
                        <a:srgbClr val="FF0000"/>
                      </a:solidFill>
                      <a:highlight>
                        <a:srgbClr val="FFFFFF"/>
                      </a:highlight>
                      <a:latin typeface="Arial" panose="020B0604020202020204" pitchFamily="34" charset="0"/>
                      <a:cs typeface="Arial" panose="020B0604020202020204" pitchFamily="34" charset="0"/>
                    </a:rPr>
                    <a:t>record coal plant (49.4%)</a:t>
                  </a:r>
                </a:p>
              </p:txBody>
            </p:sp>
            <p:sp>
              <p:nvSpPr>
                <p:cNvPr id="22" name="ZoneTexte 21">
                  <a:extLst>
                    <a:ext uri="{FF2B5EF4-FFF2-40B4-BE49-F238E27FC236}">
                      <a16:creationId xmlns:a16="http://schemas.microsoft.com/office/drawing/2014/main" id="{4D889458-0853-9BCC-DB29-672AC1E6A31F}"/>
                    </a:ext>
                  </a:extLst>
                </p:cNvPr>
                <p:cNvSpPr txBox="1"/>
                <p:nvPr/>
              </p:nvSpPr>
              <p:spPr>
                <a:xfrm rot="18768415">
                  <a:off x="7129240" y="6140985"/>
                  <a:ext cx="1249829" cy="351348"/>
                </a:xfrm>
                <a:prstGeom prst="rect">
                  <a:avLst/>
                </a:prstGeom>
                <a:noFill/>
              </p:spPr>
              <p:txBody>
                <a:bodyPr wrap="square">
                  <a:spAutoFit/>
                </a:bodyPr>
                <a:lstStyle/>
                <a:p>
                  <a:r>
                    <a:rPr lang="en-GB" sz="900" noProof="0" dirty="0">
                      <a:solidFill>
                        <a:srgbClr val="FF0000"/>
                      </a:solidFill>
                      <a:highlight>
                        <a:srgbClr val="FFFFFF"/>
                      </a:highlight>
                      <a:latin typeface="Arial" panose="020B0604020202020204" pitchFamily="34" charset="0"/>
                      <a:cs typeface="Arial" panose="020B0604020202020204" pitchFamily="34" charset="0"/>
                    </a:rPr>
                    <a:t>Siemens record</a:t>
                  </a:r>
                </a:p>
                <a:p>
                  <a:r>
                    <a:rPr lang="en-GB" sz="900" noProof="0" dirty="0">
                      <a:solidFill>
                        <a:srgbClr val="FF0000"/>
                      </a:solidFill>
                      <a:highlight>
                        <a:srgbClr val="FFFFFF"/>
                      </a:highlight>
                      <a:latin typeface="Arial" panose="020B0604020202020204" pitchFamily="34" charset="0"/>
                      <a:cs typeface="Arial" panose="020B0604020202020204" pitchFamily="34" charset="0"/>
                    </a:rPr>
                    <a:t>CCGT (64.2%)</a:t>
                  </a:r>
                </a:p>
              </p:txBody>
            </p:sp>
          </p:grpSp>
          <p:sp>
            <p:nvSpPr>
              <p:cNvPr id="9" name="Rectangle 8">
                <a:extLst>
                  <a:ext uri="{FF2B5EF4-FFF2-40B4-BE49-F238E27FC236}">
                    <a16:creationId xmlns:a16="http://schemas.microsoft.com/office/drawing/2014/main" id="{9B6AC696-C403-0C8C-6477-9842DD2DCCA5}"/>
                  </a:ext>
                </a:extLst>
              </p:cNvPr>
              <p:cNvSpPr/>
              <p:nvPr/>
            </p:nvSpPr>
            <p:spPr>
              <a:xfrm>
                <a:off x="648475" y="2545775"/>
                <a:ext cx="8576548" cy="517489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3" name="ZoneTexte 22">
              <a:extLst>
                <a:ext uri="{FF2B5EF4-FFF2-40B4-BE49-F238E27FC236}">
                  <a16:creationId xmlns:a16="http://schemas.microsoft.com/office/drawing/2014/main" id="{7CE63803-F35C-82CC-A6FA-E8D44579799A}"/>
                </a:ext>
              </a:extLst>
            </p:cNvPr>
            <p:cNvSpPr txBox="1"/>
            <p:nvPr/>
          </p:nvSpPr>
          <p:spPr>
            <a:xfrm>
              <a:off x="3876106" y="5093809"/>
              <a:ext cx="1172840" cy="276999"/>
            </a:xfrm>
            <a:prstGeom prst="rect">
              <a:avLst/>
            </a:prstGeom>
            <a:noFill/>
          </p:spPr>
          <p:txBody>
            <a:bodyPr wrap="square" rtlCol="0">
              <a:spAutoFit/>
            </a:bodyPr>
            <a:lstStyle/>
            <a:p>
              <a:r>
                <a:rPr lang="en-GB" sz="1200" noProof="0" dirty="0">
                  <a:solidFill>
                    <a:srgbClr val="ED7D31"/>
                  </a:solidFill>
                  <a:highlight>
                    <a:srgbClr val="FFFFFF"/>
                  </a:highlight>
                </a:rPr>
                <a:t>Co-op City</a:t>
              </a:r>
              <a:endParaRPr lang="en-GB" sz="1200" noProof="0" dirty="0">
                <a:solidFill>
                  <a:srgbClr val="ED7D31"/>
                </a:solidFill>
                <a:highlight>
                  <a:srgbClr val="FFFFFF"/>
                </a:highlight>
                <a:latin typeface="Arial" panose="020B0604020202020204" pitchFamily="34" charset="0"/>
                <a:cs typeface="Arial" panose="020B0604020202020204" pitchFamily="34" charset="0"/>
              </a:endParaRPr>
            </a:p>
          </p:txBody>
        </p:sp>
      </p:grpSp>
      <p:sp>
        <p:nvSpPr>
          <p:cNvPr id="29" name="ZoneTexte 28">
            <a:extLst>
              <a:ext uri="{FF2B5EF4-FFF2-40B4-BE49-F238E27FC236}">
                <a16:creationId xmlns:a16="http://schemas.microsoft.com/office/drawing/2014/main" id="{3919351A-C5B3-193C-2E2C-47882FD501B4}"/>
              </a:ext>
            </a:extLst>
          </p:cNvPr>
          <p:cNvSpPr txBox="1"/>
          <p:nvPr/>
        </p:nvSpPr>
        <p:spPr>
          <a:xfrm>
            <a:off x="4404953" y="5155516"/>
            <a:ext cx="1172840" cy="276999"/>
          </a:xfrm>
          <a:prstGeom prst="rect">
            <a:avLst/>
          </a:prstGeom>
          <a:noFill/>
        </p:spPr>
        <p:txBody>
          <a:bodyPr wrap="square" rtlCol="0">
            <a:spAutoFit/>
          </a:bodyPr>
          <a:lstStyle/>
          <a:p>
            <a:r>
              <a:rPr lang="en-GB" sz="1200" noProof="0" dirty="0">
                <a:solidFill>
                  <a:srgbClr val="ED7D31"/>
                </a:solidFill>
                <a:highlight>
                  <a:srgbClr val="FFFFFF"/>
                </a:highlight>
              </a:rPr>
              <a:t>Battersea</a:t>
            </a:r>
            <a:endParaRPr lang="en-GB" sz="1200" noProof="0" dirty="0">
              <a:solidFill>
                <a:srgbClr val="ED7D31"/>
              </a:solidFill>
              <a:highlight>
                <a:srgbClr val="FFFFFF"/>
              </a:highlight>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47E4E6D8-F7C4-CB64-F9E0-1A7199DF8747}"/>
              </a:ext>
            </a:extLst>
          </p:cNvPr>
          <p:cNvSpPr txBox="1"/>
          <p:nvPr/>
        </p:nvSpPr>
        <p:spPr>
          <a:xfrm>
            <a:off x="5074897" y="4733602"/>
            <a:ext cx="912021" cy="276999"/>
          </a:xfrm>
          <a:prstGeom prst="rect">
            <a:avLst/>
          </a:prstGeom>
          <a:noFill/>
        </p:spPr>
        <p:txBody>
          <a:bodyPr wrap="square">
            <a:spAutoFit/>
          </a:bodyPr>
          <a:lstStyle/>
          <a:p>
            <a:r>
              <a:rPr lang="en-GB" sz="1200" noProof="0" dirty="0">
                <a:solidFill>
                  <a:srgbClr val="ED7D31"/>
                </a:solidFill>
                <a:highlight>
                  <a:srgbClr val="FFFFFF"/>
                </a:highlight>
              </a:rPr>
              <a:t>Helen Oy </a:t>
            </a:r>
          </a:p>
        </p:txBody>
      </p:sp>
      <p:sp>
        <p:nvSpPr>
          <p:cNvPr id="33" name="ZoneTexte 32">
            <a:extLst>
              <a:ext uri="{FF2B5EF4-FFF2-40B4-BE49-F238E27FC236}">
                <a16:creationId xmlns:a16="http://schemas.microsoft.com/office/drawing/2014/main" id="{C77207E4-94E2-CC8A-E687-0FD3F441A6D2}"/>
              </a:ext>
            </a:extLst>
          </p:cNvPr>
          <p:cNvSpPr txBox="1"/>
          <p:nvPr/>
        </p:nvSpPr>
        <p:spPr>
          <a:xfrm>
            <a:off x="5218388" y="4984092"/>
            <a:ext cx="1106700" cy="276999"/>
          </a:xfrm>
          <a:prstGeom prst="rect">
            <a:avLst/>
          </a:prstGeom>
          <a:noFill/>
        </p:spPr>
        <p:txBody>
          <a:bodyPr wrap="square">
            <a:spAutoFit/>
          </a:bodyPr>
          <a:lstStyle/>
          <a:p>
            <a:pPr algn="ctr"/>
            <a:r>
              <a:rPr lang="en-GB" sz="1200" noProof="0" dirty="0">
                <a:solidFill>
                  <a:srgbClr val="ED7D31"/>
                </a:solidFill>
                <a:highlight>
                  <a:srgbClr val="FFFFFF"/>
                </a:highlight>
              </a:rPr>
              <a:t> Avedøre</a:t>
            </a:r>
          </a:p>
        </p:txBody>
      </p:sp>
      <p:sp>
        <p:nvSpPr>
          <p:cNvPr id="35" name="ZoneTexte 34">
            <a:extLst>
              <a:ext uri="{FF2B5EF4-FFF2-40B4-BE49-F238E27FC236}">
                <a16:creationId xmlns:a16="http://schemas.microsoft.com/office/drawing/2014/main" id="{B0E8B6CA-A19E-D45B-2E2B-6E4A44A3B021}"/>
              </a:ext>
            </a:extLst>
          </p:cNvPr>
          <p:cNvSpPr txBox="1"/>
          <p:nvPr/>
        </p:nvSpPr>
        <p:spPr>
          <a:xfrm>
            <a:off x="6488461" y="4878118"/>
            <a:ext cx="855077" cy="276999"/>
          </a:xfrm>
          <a:prstGeom prst="rect">
            <a:avLst/>
          </a:prstGeom>
          <a:noFill/>
        </p:spPr>
        <p:txBody>
          <a:bodyPr wrap="square">
            <a:spAutoFit/>
          </a:bodyPr>
          <a:lstStyle/>
          <a:p>
            <a:r>
              <a:rPr lang="en-GB" sz="1200" noProof="0" dirty="0">
                <a:solidFill>
                  <a:srgbClr val="ED7D31"/>
                </a:solidFill>
              </a:rPr>
              <a:t>Vattenfall</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F1927DC-9A5C-7067-07F9-E4664972D1E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359</a:t>
            </a:fld>
            <a:endParaRPr lang="en-GB" spc="80" noProof="0" dirty="0"/>
          </a:p>
        </p:txBody>
      </p:sp>
      <p:sp>
        <p:nvSpPr>
          <p:cNvPr id="6" name="ZoneTexte 5">
            <a:extLst>
              <a:ext uri="{FF2B5EF4-FFF2-40B4-BE49-F238E27FC236}">
                <a16:creationId xmlns:a16="http://schemas.microsoft.com/office/drawing/2014/main" id="{079EEC35-06FB-01A7-3F82-37196526F48C}"/>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Elements of the answer</a:t>
            </a:r>
            <a:endParaRPr lang="en-GB" sz="2400" b="1" noProof="0" dirty="0"/>
          </a:p>
        </p:txBody>
      </p:sp>
      <p:sp>
        <p:nvSpPr>
          <p:cNvPr id="10" name="ZoneTexte 9">
            <a:extLst>
              <a:ext uri="{FF2B5EF4-FFF2-40B4-BE49-F238E27FC236}">
                <a16:creationId xmlns:a16="http://schemas.microsoft.com/office/drawing/2014/main" id="{E92AA449-13CB-CA0B-974A-3CC521980AD1}"/>
              </a:ext>
            </a:extLst>
          </p:cNvPr>
          <p:cNvSpPr txBox="1"/>
          <p:nvPr/>
        </p:nvSpPr>
        <p:spPr>
          <a:xfrm>
            <a:off x="589585" y="1799044"/>
            <a:ext cx="9542754" cy="4708981"/>
          </a:xfrm>
          <a:prstGeom prst="rect">
            <a:avLst/>
          </a:prstGeom>
          <a:noFill/>
        </p:spPr>
        <p:txBody>
          <a:bodyPr wrap="square">
            <a:spAutoFit/>
          </a:bodyPr>
          <a:lstStyle/>
          <a:p>
            <a:pPr marL="514350" indent="-514350" algn="just">
              <a:buAutoNum type="romanLcParenBoth"/>
            </a:pPr>
            <a:r>
              <a:rPr lang="en-GB" sz="2000" noProof="0" dirty="0"/>
              <a:t>The heat generated by CHP systems is not a free by-product of a standard gas-fired power station. In fact, the electrical efficiency of CHP systems is significantly lower than that of electricity-only gas power stations. </a:t>
            </a:r>
          </a:p>
          <a:p>
            <a:pPr marL="514350" indent="-514350" algn="just">
              <a:buAutoNum type="romanLcParenBoth"/>
            </a:pPr>
            <a:endParaRPr lang="en-GB" sz="2000" noProof="0" dirty="0"/>
          </a:p>
          <a:p>
            <a:pPr marL="514350" indent="-514350" algn="just">
              <a:buAutoNum type="romanLcParenBoth"/>
            </a:pPr>
            <a:r>
              <a:rPr lang="en-GB" sz="2000" noProof="0" dirty="0"/>
              <a:t>The combined electrical and heat efficiencies of CHP systems can be lower than those of an energy system that uses the "right mix" of condensing boilers and gas-fired power stations, even if it is not always the case. </a:t>
            </a:r>
          </a:p>
          <a:p>
            <a:pPr marL="514350" indent="-514350" algn="just">
              <a:buAutoNum type="romanLcParenBoth"/>
            </a:pPr>
            <a:endParaRPr lang="en-GB" sz="2000" noProof="0" dirty="0"/>
          </a:p>
          <a:p>
            <a:pPr marL="514350" indent="-514350" algn="just">
              <a:buAutoNum type="romanLcParenBoth"/>
            </a:pPr>
            <a:r>
              <a:rPr lang="en-GB" sz="2000" noProof="0" dirty="0"/>
              <a:t>CHP systems also come with certain constraints:</a:t>
            </a:r>
          </a:p>
          <a:p>
            <a:pPr marL="514350" indent="-514350" algn="just">
              <a:buAutoNum type="romanLcParenBoth"/>
            </a:pPr>
            <a:endParaRPr lang="en-GB" sz="1000" noProof="0" dirty="0"/>
          </a:p>
          <a:p>
            <a:pPr marL="800100" lvl="1" indent="-342900" algn="just">
              <a:buFont typeface="Arial" panose="020B0604020202020204" pitchFamily="34" charset="0"/>
              <a:buChar char="–"/>
            </a:pPr>
            <a:r>
              <a:rPr lang="en-GB" sz="2000" noProof="0" dirty="0"/>
              <a:t>They are less flexible in balancing electricity and heat production, which can lead to inefficiencies, such as excess heat generation at times;</a:t>
            </a:r>
          </a:p>
          <a:p>
            <a:pPr marL="800100" lvl="1" indent="-342900" algn="just">
              <a:buFont typeface="Arial" panose="020B0604020202020204" pitchFamily="34" charset="0"/>
              <a:buChar char="–"/>
            </a:pPr>
            <a:endParaRPr lang="en-GB" sz="1000" noProof="0" dirty="0"/>
          </a:p>
          <a:p>
            <a:pPr marL="800100" lvl="1" indent="-342900" algn="just">
              <a:buFont typeface="Arial" panose="020B0604020202020204" pitchFamily="34" charset="0"/>
              <a:buChar char="–"/>
            </a:pPr>
            <a:r>
              <a:rPr lang="en-GB" sz="2000" noProof="0" dirty="0"/>
              <a:t>Additionally, CHP systems can only deliver heat to locations within a relatively small neighbourhood, whereas power plants can supply electricity to all customers connected to the grid.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10C7D848-DFEF-5B39-EAAA-AA2A4EE6B17B}"/>
              </a:ext>
            </a:extLst>
          </p:cNvPr>
          <p:cNvSpPr txBox="1"/>
          <p:nvPr/>
        </p:nvSpPr>
        <p:spPr>
          <a:xfrm>
            <a:off x="589583" y="349890"/>
            <a:ext cx="10003389" cy="461665"/>
          </a:xfrm>
          <a:prstGeom prst="rect">
            <a:avLst/>
          </a:prstGeom>
          <a:noFill/>
        </p:spPr>
        <p:txBody>
          <a:bodyPr wrap="square">
            <a:spAutoFit/>
          </a:bodyPr>
          <a:lstStyle/>
          <a:p>
            <a:r>
              <a:rPr lang="en-GB" sz="2400" b="1" i="0" u="sng" spc="30" noProof="0" dirty="0">
                <a:solidFill>
                  <a:schemeClr val="tx1"/>
                </a:solidFill>
                <a:effectLst/>
                <a:latin typeface="Arial" panose="020B0604020202020204" pitchFamily="34" charset="0"/>
                <a:cs typeface="Arial" panose="020B0604020202020204" pitchFamily="34" charset="0"/>
              </a:rPr>
              <a:t>Solution:</a:t>
            </a:r>
            <a:endParaRPr lang="en-GB" sz="2400" b="1" u="sng" spc="30" noProof="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9624C702-7FED-BD27-04DA-A183580A77A6}"/>
                  </a:ext>
                </a:extLst>
              </p:cNvPr>
              <p:cNvSpPr txBox="1"/>
              <p:nvPr/>
            </p:nvSpPr>
            <p:spPr>
              <a:xfrm>
                <a:off x="589583" y="1056646"/>
                <a:ext cx="9542756" cy="2354491"/>
              </a:xfrm>
              <a:prstGeom prst="rect">
                <a:avLst/>
              </a:prstGeom>
              <a:noFill/>
            </p:spPr>
            <p:txBody>
              <a:bodyPr wrap="square">
                <a:spAutoFit/>
              </a:bodyPr>
              <a:lstStyle/>
              <a:p>
                <a:pPr algn="just"/>
                <a:r>
                  <a:rPr lang="en-GB" sz="2000" noProof="0" dirty="0"/>
                  <a:t>The company's equipment operates at 100 kW for nine hours each day. It therefore has a daily electricity consumption of:</a:t>
                </a:r>
              </a:p>
              <a:p>
                <a:pPr algn="just"/>
                <a:endParaRPr lang="en-GB" sz="700" noProof="0" dirty="0"/>
              </a:p>
              <a:p>
                <a:pPr algn="just"/>
                <a:r>
                  <a:rPr lang="en-GB" sz="2000" noProof="0" dirty="0"/>
                  <a:t>100 </a:t>
                </a:r>
                <a14:m>
                  <m:oMath xmlns:m="http://schemas.openxmlformats.org/officeDocument/2006/math">
                    <m:r>
                      <a:rPr lang="en-GB" sz="2000" i="1" noProof="0" smtClean="0">
                        <a:latin typeface="Cambria Math" panose="02040503050406030204" pitchFamily="18" charset="0"/>
                      </a:rPr>
                      <m:t>×</m:t>
                    </m:r>
                  </m:oMath>
                </a14:m>
                <a:r>
                  <a:rPr lang="en-GB" sz="2000" noProof="0" dirty="0"/>
                  <a:t> 9 = 900 kWh/d.</a:t>
                </a:r>
              </a:p>
              <a:p>
                <a:pPr algn="just"/>
                <a:endParaRPr lang="en-GB" sz="1000" noProof="0" dirty="0"/>
              </a:p>
              <a:p>
                <a:pPr algn="just"/>
                <a:r>
                  <a:rPr lang="en-GB" sz="2000" noProof="0" dirty="0"/>
                  <a:t>For electricity production, the company generates 240 kWh/d from solar energy and 480 kWh/d from wind energy.</a:t>
                </a:r>
              </a:p>
              <a:p>
                <a:pPr algn="just"/>
                <a:endParaRPr lang="en-GB" sz="1000" noProof="0" dirty="0"/>
              </a:p>
              <a:p>
                <a:pPr algn="just"/>
                <a:r>
                  <a:rPr lang="en-GB" sz="2000" noProof="0" dirty="0"/>
                  <a:t>This results in a total energy production of 720 kWh/d.</a:t>
                </a:r>
              </a:p>
            </p:txBody>
          </p:sp>
        </mc:Choice>
        <mc:Fallback xmlns="">
          <p:sp>
            <p:nvSpPr>
              <p:cNvPr id="10" name="ZoneTexte 9">
                <a:extLst>
                  <a:ext uri="{FF2B5EF4-FFF2-40B4-BE49-F238E27FC236}">
                    <a16:creationId xmlns:a16="http://schemas.microsoft.com/office/drawing/2014/main" id="{9624C702-7FED-BD27-04DA-A183580A77A6}"/>
                  </a:ext>
                </a:extLst>
              </p:cNvPr>
              <p:cNvSpPr txBox="1">
                <a:spLocks noRot="1" noChangeAspect="1" noMove="1" noResize="1" noEditPoints="1" noAdjustHandles="1" noChangeArrowheads="1" noChangeShapeType="1" noTextEdit="1"/>
              </p:cNvSpPr>
              <p:nvPr/>
            </p:nvSpPr>
            <p:spPr>
              <a:xfrm>
                <a:off x="589583" y="1056646"/>
                <a:ext cx="9542756" cy="2354491"/>
              </a:xfrm>
              <a:prstGeom prst="rect">
                <a:avLst/>
              </a:prstGeom>
              <a:blipFill>
                <a:blip r:embed="rId2"/>
                <a:stretch>
                  <a:fillRect l="-703" t="-1034" r="-639" b="-3618"/>
                </a:stretch>
              </a:blipFill>
            </p:spPr>
            <p:txBody>
              <a:bodyPr/>
              <a:lstStyle/>
              <a:p>
                <a:r>
                  <a:rPr lang="en-US">
                    <a:noFill/>
                  </a:rPr>
                  <a:t> </a:t>
                </a:r>
              </a:p>
            </p:txBody>
          </p:sp>
        </mc:Fallback>
      </mc:AlternateContent>
      <p:sp>
        <p:nvSpPr>
          <p:cNvPr id="11" name="Slide Number Placeholder 6">
            <a:extLst>
              <a:ext uri="{FF2B5EF4-FFF2-40B4-BE49-F238E27FC236}">
                <a16:creationId xmlns:a16="http://schemas.microsoft.com/office/drawing/2014/main" id="{67572F29-CD8E-75C4-B0AF-DC749627FC6B}"/>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a:t>
            </a:fld>
            <a:endParaRPr lang="en-GB" spc="80" noProof="0" dirty="0"/>
          </a:p>
        </p:txBody>
      </p:sp>
      <p:sp>
        <p:nvSpPr>
          <p:cNvPr id="12" name="Rectangle: Single Corner Rounded 7">
            <a:extLst>
              <a:ext uri="{FF2B5EF4-FFF2-40B4-BE49-F238E27FC236}">
                <a16:creationId xmlns:a16="http://schemas.microsoft.com/office/drawing/2014/main" id="{B2840CCF-251B-8987-DB8B-EDB559CF752A}"/>
              </a:ext>
            </a:extLst>
          </p:cNvPr>
          <p:cNvSpPr/>
          <p:nvPr/>
        </p:nvSpPr>
        <p:spPr>
          <a:xfrm>
            <a:off x="2750877" y="3794096"/>
            <a:ext cx="5181600" cy="3717946"/>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6" name="Groupe 25">
            <a:extLst>
              <a:ext uri="{FF2B5EF4-FFF2-40B4-BE49-F238E27FC236}">
                <a16:creationId xmlns:a16="http://schemas.microsoft.com/office/drawing/2014/main" id="{FCF1431F-52DA-78DB-188D-82507D4A2605}"/>
              </a:ext>
            </a:extLst>
          </p:cNvPr>
          <p:cNvGrpSpPr/>
          <p:nvPr/>
        </p:nvGrpSpPr>
        <p:grpSpPr>
          <a:xfrm>
            <a:off x="3453277" y="4214956"/>
            <a:ext cx="3736607" cy="3118802"/>
            <a:chOff x="3363130" y="4127307"/>
            <a:chExt cx="3736607" cy="3118802"/>
          </a:xfrm>
        </p:grpSpPr>
        <p:sp>
          <p:nvSpPr>
            <p:cNvPr id="13" name="Rectangle: Rounded Corners 8">
              <a:extLst>
                <a:ext uri="{FF2B5EF4-FFF2-40B4-BE49-F238E27FC236}">
                  <a16:creationId xmlns:a16="http://schemas.microsoft.com/office/drawing/2014/main" id="{7D65BF46-D2EA-4B81-2E4D-ECF06CC61FE0}"/>
                </a:ext>
              </a:extLst>
            </p:cNvPr>
            <p:cNvSpPr/>
            <p:nvPr/>
          </p:nvSpPr>
          <p:spPr>
            <a:xfrm>
              <a:off x="3422427" y="4127307"/>
              <a:ext cx="1710207" cy="2665948"/>
            </a:xfrm>
            <a:prstGeom prst="roundRect">
              <a:avLst>
                <a:gd name="adj" fmla="val 5740"/>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solidFill>
                    <a:schemeClr val="tx1"/>
                  </a:solidFill>
                </a:rPr>
                <a:t>Electricity:</a:t>
              </a:r>
            </a:p>
            <a:p>
              <a:pPr algn="ctr"/>
              <a:r>
                <a:rPr lang="en-GB" sz="1600" noProof="0" dirty="0">
                  <a:solidFill>
                    <a:schemeClr val="tx1"/>
                  </a:solidFill>
                </a:rPr>
                <a:t>900 kWh/d</a:t>
              </a:r>
            </a:p>
          </p:txBody>
        </p:sp>
        <p:sp>
          <p:nvSpPr>
            <p:cNvPr id="15" name="TextBox 17">
              <a:extLst>
                <a:ext uri="{FF2B5EF4-FFF2-40B4-BE49-F238E27FC236}">
                  <a16:creationId xmlns:a16="http://schemas.microsoft.com/office/drawing/2014/main" id="{3AA21DB3-D7E3-F7F0-562E-BAD47F676A3B}"/>
                </a:ext>
              </a:extLst>
            </p:cNvPr>
            <p:cNvSpPr txBox="1"/>
            <p:nvPr/>
          </p:nvSpPr>
          <p:spPr>
            <a:xfrm>
              <a:off x="3363130" y="6907555"/>
              <a:ext cx="18288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8">
              <a:extLst>
                <a:ext uri="{FF2B5EF4-FFF2-40B4-BE49-F238E27FC236}">
                  <a16:creationId xmlns:a16="http://schemas.microsoft.com/office/drawing/2014/main" id="{2D804B6C-7B48-74AF-D65E-18987042F262}"/>
                </a:ext>
              </a:extLst>
            </p:cNvPr>
            <p:cNvSpPr txBox="1"/>
            <p:nvPr/>
          </p:nvSpPr>
          <p:spPr>
            <a:xfrm>
              <a:off x="5437524" y="6907555"/>
              <a:ext cx="1614220"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20" name="Rectangle: Rounded Corners 33">
              <a:extLst>
                <a:ext uri="{FF2B5EF4-FFF2-40B4-BE49-F238E27FC236}">
                  <a16:creationId xmlns:a16="http://schemas.microsoft.com/office/drawing/2014/main" id="{26D8C764-5961-B184-D146-A9FC81E0C2E0}"/>
                </a:ext>
              </a:extLst>
            </p:cNvPr>
            <p:cNvSpPr/>
            <p:nvPr/>
          </p:nvSpPr>
          <p:spPr>
            <a:xfrm>
              <a:off x="5389530" y="5296536"/>
              <a:ext cx="1710207" cy="1494565"/>
            </a:xfrm>
            <a:prstGeom prst="roundRect">
              <a:avLst>
                <a:gd name="adj" fmla="val 9264"/>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solidFill>
                    <a:schemeClr val="tx1"/>
                  </a:solidFill>
                </a:rPr>
                <a:t>Wind:</a:t>
              </a:r>
            </a:p>
            <a:p>
              <a:pPr algn="ctr"/>
              <a:r>
                <a:rPr lang="en-GB" sz="1600" noProof="0" dirty="0">
                  <a:solidFill>
                    <a:schemeClr val="tx1"/>
                  </a:solidFill>
                </a:rPr>
                <a:t>480 kWh/d</a:t>
              </a:r>
            </a:p>
          </p:txBody>
        </p:sp>
        <p:sp>
          <p:nvSpPr>
            <p:cNvPr id="21" name="Rectangle: Rounded Corners 34">
              <a:extLst>
                <a:ext uri="{FF2B5EF4-FFF2-40B4-BE49-F238E27FC236}">
                  <a16:creationId xmlns:a16="http://schemas.microsoft.com/office/drawing/2014/main" id="{FE1477D8-D13C-6478-F8EA-3E3753859940}"/>
                </a:ext>
              </a:extLst>
            </p:cNvPr>
            <p:cNvSpPr/>
            <p:nvPr/>
          </p:nvSpPr>
          <p:spPr>
            <a:xfrm>
              <a:off x="5389529" y="4517619"/>
              <a:ext cx="1710207" cy="705600"/>
            </a:xfrm>
            <a:prstGeom prst="roundRect">
              <a:avLst>
                <a:gd name="adj" fmla="val 12336"/>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solidFill>
                    <a:schemeClr val="tx1"/>
                  </a:solidFill>
                </a:rPr>
                <a:t>Solar:</a:t>
              </a:r>
            </a:p>
            <a:p>
              <a:pPr algn="ctr"/>
              <a:r>
                <a:rPr lang="en-GB" sz="1600" noProof="0" dirty="0">
                  <a:solidFill>
                    <a:schemeClr val="tx1"/>
                  </a:solidFill>
                </a:rPr>
                <a:t>240 kWh/d</a:t>
              </a:r>
            </a:p>
          </p:txBody>
        </p:sp>
      </p:grpSp>
    </p:spTree>
    <p:extLst>
      <p:ext uri="{BB962C8B-B14F-4D97-AF65-F5344CB8AC3E}">
        <p14:creationId xmlns:p14="http://schemas.microsoft.com/office/powerpoint/2010/main" val="7143011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69FB42BE-4D85-6AD8-D68D-471DD8865595}"/>
              </a:ext>
            </a:extLst>
          </p:cNvPr>
          <p:cNvGrpSpPr/>
          <p:nvPr/>
        </p:nvGrpSpPr>
        <p:grpSpPr>
          <a:xfrm>
            <a:off x="2164395" y="4347704"/>
            <a:ext cx="6364610" cy="2929389"/>
            <a:chOff x="2022475" y="4239667"/>
            <a:chExt cx="6364610" cy="2929389"/>
          </a:xfrm>
        </p:grpSpPr>
        <p:pic>
          <p:nvPicPr>
            <p:cNvPr id="4" name="object 4"/>
            <p:cNvPicPr/>
            <p:nvPr/>
          </p:nvPicPr>
          <p:blipFill>
            <a:blip r:embed="rId2" cstate="print"/>
            <a:stretch>
              <a:fillRect/>
            </a:stretch>
          </p:blipFill>
          <p:spPr>
            <a:xfrm>
              <a:off x="2229356" y="4374350"/>
              <a:ext cx="5949388" cy="2685326"/>
            </a:xfrm>
            <a:prstGeom prst="rect">
              <a:avLst/>
            </a:prstGeom>
          </p:spPr>
        </p:pic>
        <p:sp>
          <p:nvSpPr>
            <p:cNvPr id="16" name="Rectangle 15">
              <a:extLst>
                <a:ext uri="{FF2B5EF4-FFF2-40B4-BE49-F238E27FC236}">
                  <a16:creationId xmlns:a16="http://schemas.microsoft.com/office/drawing/2014/main" id="{64B0F884-7C8F-0CFD-46BF-CC90975B61D2}"/>
                </a:ext>
              </a:extLst>
            </p:cNvPr>
            <p:cNvSpPr/>
            <p:nvPr/>
          </p:nvSpPr>
          <p:spPr>
            <a:xfrm>
              <a:off x="2022475" y="4239667"/>
              <a:ext cx="6364610" cy="292938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8" name="ZoneTexte 17">
            <a:extLst>
              <a:ext uri="{FF2B5EF4-FFF2-40B4-BE49-F238E27FC236}">
                <a16:creationId xmlns:a16="http://schemas.microsoft.com/office/drawing/2014/main" id="{4880E70E-F3E3-F962-22DE-F43BEE4C3E49}"/>
              </a:ext>
            </a:extLst>
          </p:cNvPr>
          <p:cNvSpPr txBox="1"/>
          <p:nvPr/>
        </p:nvSpPr>
        <p:spPr>
          <a:xfrm>
            <a:off x="2164395" y="7351931"/>
            <a:ext cx="6364610" cy="307777"/>
          </a:xfrm>
          <a:prstGeom prst="rect">
            <a:avLst/>
          </a:prstGeom>
          <a:noFill/>
        </p:spPr>
        <p:txBody>
          <a:bodyPr wrap="square">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Air and ground-source heat pumps.</a:t>
            </a:r>
            <a:endParaRPr lang="en-GB" sz="1400"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8BE0CC87-66C9-BDCB-8814-E64AE2A8885D}"/>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360</a:t>
            </a:fld>
            <a:endParaRPr lang="en-GB" spc="80" noProof="0" dirty="0"/>
          </a:p>
        </p:txBody>
      </p:sp>
      <p:sp>
        <p:nvSpPr>
          <p:cNvPr id="3" name="ZoneTexte 2">
            <a:extLst>
              <a:ext uri="{FF2B5EF4-FFF2-40B4-BE49-F238E27FC236}">
                <a16:creationId xmlns:a16="http://schemas.microsoft.com/office/drawing/2014/main" id="{14F0FC82-916C-569D-BA1F-9A34E4096900}"/>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Performance of heat pumps (1/2)</a:t>
            </a:r>
            <a:endParaRPr lang="en-GB" sz="2400" b="1" noProof="0" dirty="0"/>
          </a:p>
        </p:txBody>
      </p:sp>
      <p:sp>
        <p:nvSpPr>
          <p:cNvPr id="7" name="ZoneTexte 6">
            <a:extLst>
              <a:ext uri="{FF2B5EF4-FFF2-40B4-BE49-F238E27FC236}">
                <a16:creationId xmlns:a16="http://schemas.microsoft.com/office/drawing/2014/main" id="{D26FDC0A-E406-3DE7-E154-24733E4267B1}"/>
              </a:ext>
            </a:extLst>
          </p:cNvPr>
          <p:cNvSpPr txBox="1"/>
          <p:nvPr/>
        </p:nvSpPr>
        <p:spPr>
          <a:xfrm>
            <a:off x="589585" y="1050718"/>
            <a:ext cx="9542754" cy="3016210"/>
          </a:xfrm>
          <a:prstGeom prst="rect">
            <a:avLst/>
          </a:prstGeom>
          <a:noFill/>
        </p:spPr>
        <p:txBody>
          <a:bodyPr wrap="square">
            <a:spAutoFit/>
          </a:bodyPr>
          <a:lstStyle/>
          <a:p>
            <a:pPr algn="just"/>
            <a:r>
              <a:rPr lang="en-GB" sz="2000" noProof="0" dirty="0"/>
              <a:t>A heat pump transfers heat from a lower-temperature heat source to a higher-temperature heat sink. It operates by using a refrigerant or working fluid to absorb heat from the heat source (such as air, water, or the ground). Through a cycle of compression and expansion, the temperature of the absorbed heat is raised to a level suitable for heating purposes.</a:t>
            </a:r>
          </a:p>
          <a:p>
            <a:pPr algn="just"/>
            <a:endParaRPr lang="en-GB" sz="1000" noProof="0" dirty="0"/>
          </a:p>
          <a:p>
            <a:pPr algn="just"/>
            <a:r>
              <a:rPr lang="en-GB" sz="2000" noProof="0" dirty="0"/>
              <a:t>The heat is then released into the higher-temperature space, such as a building or water heater. A heat pump moves heat from where it is not needed to where it is needed, providing either heating or cooling effects depending on the direction of heat transfer.</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BBC0C0F1-CD02-FD33-0EDB-EAF2D65090F1}"/>
                  </a:ext>
                </a:extLst>
              </p:cNvPr>
              <p:cNvSpPr txBox="1"/>
              <p:nvPr/>
            </p:nvSpPr>
            <p:spPr>
              <a:xfrm>
                <a:off x="671332" y="4298639"/>
                <a:ext cx="6146157" cy="6305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Carnot</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COP</m:t>
                      </m:r>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𝑄</m:t>
                              </m:r>
                            </m:e>
                            <m:sub>
                              <m:r>
                                <a:rPr lang="en-GB" sz="2000" b="0" i="1" noProof="0" smtClean="0">
                                  <a:latin typeface="Cambria Math" panose="02040503050406030204" pitchFamily="18" charset="0"/>
                                </a:rPr>
                                <m:t>𝐻</m:t>
                              </m:r>
                            </m:sub>
                          </m:sSub>
                        </m:num>
                        <m:den>
                          <m:r>
                            <a:rPr lang="en-GB" sz="2000" b="0" i="1" noProof="0" smtClean="0">
                              <a:latin typeface="Cambria Math" panose="02040503050406030204" pitchFamily="18" charset="0"/>
                            </a:rPr>
                            <m:t>𝑊</m:t>
                          </m:r>
                        </m:den>
                      </m:f>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𝑄</m:t>
                              </m:r>
                            </m:e>
                            <m:sub>
                              <m:r>
                                <a:rPr lang="en-GB" sz="2000" b="0" i="1" noProof="0" smtClean="0">
                                  <a:latin typeface="Cambria Math" panose="02040503050406030204" pitchFamily="18" charset="0"/>
                                </a:rPr>
                                <m:t>𝐻</m:t>
                              </m:r>
                            </m:sub>
                          </m:sSub>
                        </m:num>
                        <m:den>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𝑄</m:t>
                              </m:r>
                            </m:e>
                            <m:sub>
                              <m:r>
                                <a:rPr lang="en-GB" sz="2000" b="0" i="1" noProof="0" smtClean="0">
                                  <a:latin typeface="Cambria Math" panose="02040503050406030204" pitchFamily="18" charset="0"/>
                                </a:rPr>
                                <m:t>𝐻</m:t>
                              </m:r>
                            </m:sub>
                          </m:sSub>
                          <m:r>
                            <a:rPr lang="en-GB" sz="2000" b="0" i="1" noProof="0" smtClean="0">
                              <a:latin typeface="Cambria Math" panose="02040503050406030204" pitchFamily="18" charset="0"/>
                            </a:rPr>
                            <m:t> − </m:t>
                          </m:r>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𝑄</m:t>
                              </m:r>
                            </m:e>
                            <m:sub>
                              <m:r>
                                <a:rPr lang="en-GB" sz="2000" b="0" i="1" noProof="0" smtClean="0">
                                  <a:latin typeface="Cambria Math" panose="02040503050406030204" pitchFamily="18" charset="0"/>
                                </a:rPr>
                                <m:t>𝐶</m:t>
                              </m:r>
                            </m:sub>
                          </m:sSub>
                        </m:den>
                      </m:f>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𝑇</m:t>
                              </m:r>
                            </m:e>
                            <m:sub>
                              <m:r>
                                <a:rPr lang="en-GB" sz="2000" b="0" i="1" noProof="0" smtClean="0">
                                  <a:latin typeface="Cambria Math" panose="02040503050406030204" pitchFamily="18" charset="0"/>
                                </a:rPr>
                                <m:t>𝐻</m:t>
                              </m:r>
                            </m:sub>
                          </m:sSub>
                        </m:num>
                        <m:den>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𝑇</m:t>
                              </m:r>
                            </m:e>
                            <m:sub>
                              <m:r>
                                <a:rPr lang="en-GB" sz="2000" b="0" i="1" noProof="0" smtClean="0">
                                  <a:latin typeface="Cambria Math" panose="02040503050406030204" pitchFamily="18" charset="0"/>
                                </a:rPr>
                                <m:t>𝐻</m:t>
                              </m:r>
                            </m:sub>
                          </m:sSub>
                          <m:r>
                            <a:rPr lang="en-GB" sz="2000" b="0" i="1" noProof="0" smtClean="0">
                              <a:latin typeface="Cambria Math" panose="02040503050406030204" pitchFamily="18" charset="0"/>
                            </a:rPr>
                            <m:t> −</m:t>
                          </m:r>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 </m:t>
                              </m:r>
                              <m:r>
                                <a:rPr lang="en-GB" sz="2000" b="0" i="1" noProof="0" smtClean="0">
                                  <a:latin typeface="Cambria Math" panose="02040503050406030204" pitchFamily="18" charset="0"/>
                                </a:rPr>
                                <m:t>𝑇</m:t>
                              </m:r>
                            </m:e>
                            <m:sub>
                              <m:r>
                                <a:rPr lang="en-GB" sz="2000" b="0" i="1" noProof="0" smtClean="0">
                                  <a:latin typeface="Cambria Math" panose="02040503050406030204" pitchFamily="18" charset="0"/>
                                </a:rPr>
                                <m:t>𝐶</m:t>
                              </m:r>
                            </m:sub>
                          </m:sSub>
                        </m:den>
                      </m:f>
                      <m:r>
                        <a:rPr lang="en-GB" sz="2000" b="0" i="1" noProof="0" smtClean="0">
                          <a:latin typeface="Cambria Math" panose="02040503050406030204" pitchFamily="18"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19" name="ZoneTexte 18">
                <a:extLst>
                  <a:ext uri="{FF2B5EF4-FFF2-40B4-BE49-F238E27FC236}">
                    <a16:creationId xmlns:a16="http://schemas.microsoft.com/office/drawing/2014/main" id="{BBC0C0F1-CD02-FD33-0EDB-EAF2D65090F1}"/>
                  </a:ext>
                </a:extLst>
              </p:cNvPr>
              <p:cNvSpPr txBox="1">
                <a:spLocks noRot="1" noChangeAspect="1" noMove="1" noResize="1" noEditPoints="1" noAdjustHandles="1" noChangeArrowheads="1" noChangeShapeType="1" noTextEdit="1"/>
              </p:cNvSpPr>
              <p:nvPr/>
            </p:nvSpPr>
            <p:spPr>
              <a:xfrm>
                <a:off x="671332" y="4298639"/>
                <a:ext cx="6146157" cy="63055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0257626E-0755-8F2E-8D8C-DD0AF12B9879}"/>
                  </a:ext>
                </a:extLst>
              </p:cNvPr>
              <p:cNvSpPr txBox="1"/>
              <p:nvPr/>
            </p:nvSpPr>
            <p:spPr>
              <a:xfrm>
                <a:off x="589585" y="5243404"/>
                <a:ext cx="9542754" cy="1834861"/>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Let us consider a ground-source heat pump with a ground temperature of 6°C and a desired indoor temperature of 21°C. The ideal efficiency, in this case, would be:</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273.15 + 21</m:t>
                        </m:r>
                      </m:num>
                      <m:den>
                        <m:r>
                          <m:rPr>
                            <m:nor/>
                          </m:rPr>
                          <a:rPr lang="en-GB" sz="2000" b="0" i="0" noProof="0" smtClean="0">
                            <a:latin typeface="Arial" panose="020B0604020202020204" pitchFamily="34" charset="0"/>
                            <a:cs typeface="Arial" panose="020B0604020202020204" pitchFamily="34" charset="0"/>
                          </a:rPr>
                          <m:t>21 − 6</m:t>
                        </m:r>
                      </m:den>
                    </m:f>
                    <m:r>
                      <m:rPr>
                        <m:nor/>
                      </m:rPr>
                      <a:rPr lang="en-GB" sz="2000" b="0" i="0" noProof="0" smtClean="0">
                        <a:latin typeface="Cambria Math" panose="02040503050406030204" pitchFamily="18" charset="0"/>
                      </a:rPr>
                      <m:t> </m:t>
                    </m:r>
                    <m:r>
                      <m:rPr>
                        <m:nor/>
                      </m:rPr>
                      <a:rPr lang="en-GB" sz="2000" b="0" i="0" noProof="0" smtClean="0">
                        <a:latin typeface="Arial" panose="020B0604020202020204" pitchFamily="34"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19.61. </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average COP for installed heat pumps typically ranges between 3 and 4.</a:t>
                </a:r>
              </a:p>
            </p:txBody>
          </p:sp>
        </mc:Choice>
        <mc:Fallback xmlns="">
          <p:sp>
            <p:nvSpPr>
              <p:cNvPr id="21" name="ZoneTexte 20">
                <a:extLst>
                  <a:ext uri="{FF2B5EF4-FFF2-40B4-BE49-F238E27FC236}">
                    <a16:creationId xmlns:a16="http://schemas.microsoft.com/office/drawing/2014/main" id="{0257626E-0755-8F2E-8D8C-DD0AF12B9879}"/>
                  </a:ext>
                </a:extLst>
              </p:cNvPr>
              <p:cNvSpPr txBox="1">
                <a:spLocks noRot="1" noChangeAspect="1" noMove="1" noResize="1" noEditPoints="1" noAdjustHandles="1" noChangeArrowheads="1" noChangeShapeType="1" noTextEdit="1"/>
              </p:cNvSpPr>
              <p:nvPr/>
            </p:nvSpPr>
            <p:spPr>
              <a:xfrm>
                <a:off x="589585" y="5243404"/>
                <a:ext cx="9542754" cy="1834861"/>
              </a:xfrm>
              <a:prstGeom prst="rect">
                <a:avLst/>
              </a:prstGeom>
              <a:blipFill>
                <a:blip r:embed="rId3"/>
                <a:stretch>
                  <a:fillRect l="-703" t="-1329" r="-639" b="-5316"/>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65908271-F7E8-A918-4F8F-667E1826D38F}"/>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361</a:t>
            </a:fld>
            <a:endParaRPr lang="en-GB" spc="80" noProof="0" dirty="0"/>
          </a:p>
        </p:txBody>
      </p:sp>
      <p:sp>
        <p:nvSpPr>
          <p:cNvPr id="4" name="ZoneTexte 3">
            <a:extLst>
              <a:ext uri="{FF2B5EF4-FFF2-40B4-BE49-F238E27FC236}">
                <a16:creationId xmlns:a16="http://schemas.microsoft.com/office/drawing/2014/main" id="{C24CBD6B-EFD6-53FF-BDB8-66C552B1CEB3}"/>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Performance of heat pumps (2/2)</a:t>
            </a:r>
            <a:endParaRPr lang="en-GB" sz="2400" b="1"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30612A11-02F4-E18E-764C-917849A73271}"/>
                  </a:ext>
                </a:extLst>
              </p:cNvPr>
              <p:cNvSpPr txBox="1"/>
              <p:nvPr/>
            </p:nvSpPr>
            <p:spPr>
              <a:xfrm>
                <a:off x="589585" y="1241425"/>
                <a:ext cx="6227904" cy="2862322"/>
              </a:xfrm>
              <a:prstGeom prst="rect">
                <a:avLst/>
              </a:prstGeom>
              <a:noFill/>
            </p:spPr>
            <p:txBody>
              <a:bodyPr wrap="square">
                <a:spAutoFit/>
              </a:bodyPr>
              <a:lstStyle/>
              <a:p>
                <a:pPr algn="just"/>
                <a:r>
                  <a:rPr lang="en-GB" sz="2000" noProof="0" dirty="0"/>
                  <a:t>The efficiency of a heat pump, also known as the coefficient of performance (COP), is the ratio of the heat pumped to the energy input required (work done by the compressor). If we are pumping heat from a lower-temperature source at temperature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𝑇</m:t>
                        </m:r>
                      </m:e>
                      <m:sub>
                        <m:r>
                          <a:rPr lang="en-GB" sz="2000" b="0" i="1" noProof="0" smtClean="0">
                            <a:latin typeface="Cambria Math" panose="02040503050406030204" pitchFamily="18" charset="0"/>
                          </a:rPr>
                          <m:t>𝐶</m:t>
                        </m:r>
                      </m:sub>
                    </m:sSub>
                  </m:oMath>
                </a14:m>
                <a:r>
                  <a:rPr lang="en-GB" sz="2000" noProof="0" dirty="0"/>
                  <a:t>​ into a higher-temperature space at temperature </a:t>
                </a:r>
                <a14:m>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𝑇</m:t>
                        </m:r>
                      </m:e>
                      <m:sub>
                        <m:r>
                          <a:rPr lang="en-GB" sz="2000" i="1" noProof="0" smtClean="0">
                            <a:latin typeface="Cambria Math" panose="02040503050406030204" pitchFamily="18" charset="0"/>
                          </a:rPr>
                          <m:t>𝐻</m:t>
                        </m:r>
                      </m:sub>
                    </m:sSub>
                  </m:oMath>
                </a14:m>
                <a:r>
                  <a:rPr lang="en-GB" sz="2000" noProof="0" dirty="0"/>
                  <a:t>​, both temperatures expressed in Kelvin (relative to absolute zero), the ideal efficiency of a heat pump (Carnot COP) is expressed by:</a:t>
                </a:r>
              </a:p>
            </p:txBody>
          </p:sp>
        </mc:Choice>
        <mc:Fallback xmlns="">
          <p:sp>
            <p:nvSpPr>
              <p:cNvPr id="6" name="ZoneTexte 5">
                <a:extLst>
                  <a:ext uri="{FF2B5EF4-FFF2-40B4-BE49-F238E27FC236}">
                    <a16:creationId xmlns:a16="http://schemas.microsoft.com/office/drawing/2014/main" id="{30612A11-02F4-E18E-764C-917849A73271}"/>
                  </a:ext>
                </a:extLst>
              </p:cNvPr>
              <p:cNvSpPr txBox="1">
                <a:spLocks noRot="1" noChangeAspect="1" noMove="1" noResize="1" noEditPoints="1" noAdjustHandles="1" noChangeArrowheads="1" noChangeShapeType="1" noTextEdit="1"/>
              </p:cNvSpPr>
              <p:nvPr/>
            </p:nvSpPr>
            <p:spPr>
              <a:xfrm>
                <a:off x="589585" y="1241425"/>
                <a:ext cx="6227904" cy="2862322"/>
              </a:xfrm>
              <a:prstGeom prst="rect">
                <a:avLst/>
              </a:prstGeom>
              <a:blipFill>
                <a:blip r:embed="rId4"/>
                <a:stretch>
                  <a:fillRect l="-1077" t="-1066" r="-979" b="-3198"/>
                </a:stretch>
              </a:blipFill>
            </p:spPr>
            <p:txBody>
              <a:bodyPr/>
              <a:lstStyle/>
              <a:p>
                <a:r>
                  <a:rPr lang="en-US">
                    <a:noFill/>
                  </a:rPr>
                  <a:t> </a:t>
                </a:r>
              </a:p>
            </p:txBody>
          </p:sp>
        </mc:Fallback>
      </mc:AlternateContent>
      <p:grpSp>
        <p:nvGrpSpPr>
          <p:cNvPr id="2" name="Groupe 1">
            <a:extLst>
              <a:ext uri="{FF2B5EF4-FFF2-40B4-BE49-F238E27FC236}">
                <a16:creationId xmlns:a16="http://schemas.microsoft.com/office/drawing/2014/main" id="{CD0D218B-9863-9192-E3F1-FA17A6152C9C}"/>
              </a:ext>
            </a:extLst>
          </p:cNvPr>
          <p:cNvGrpSpPr/>
          <p:nvPr/>
        </p:nvGrpSpPr>
        <p:grpSpPr>
          <a:xfrm>
            <a:off x="7442789" y="1365742"/>
            <a:ext cx="2424225" cy="3183534"/>
            <a:chOff x="7315198" y="1654281"/>
            <a:chExt cx="2410685" cy="3132668"/>
          </a:xfrm>
        </p:grpSpPr>
        <p:pic>
          <p:nvPicPr>
            <p:cNvPr id="6146" name="Picture 2">
              <a:extLst>
                <a:ext uri="{FF2B5EF4-FFF2-40B4-BE49-F238E27FC236}">
                  <a16:creationId xmlns:a16="http://schemas.microsoft.com/office/drawing/2014/main" id="{AA2B2393-27CB-20DE-B89E-7690D6D96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198" y="1654282"/>
              <a:ext cx="2410685" cy="3132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53B66B8-0FE8-4F38-B082-5CF77D9CBF92}"/>
                </a:ext>
              </a:extLst>
            </p:cNvPr>
            <p:cNvSpPr/>
            <p:nvPr/>
          </p:nvSpPr>
          <p:spPr>
            <a:xfrm>
              <a:off x="7315198" y="1654281"/>
              <a:ext cx="2410685" cy="313266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4BCA9BC-DFEA-1A96-6488-595626254B78}"/>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362</a:t>
            </a:fld>
            <a:endParaRPr lang="en-GB" spc="80" noProof="0" dirty="0"/>
          </a:p>
        </p:txBody>
      </p:sp>
      <p:sp>
        <p:nvSpPr>
          <p:cNvPr id="3" name="ZoneTexte 2">
            <a:extLst>
              <a:ext uri="{FF2B5EF4-FFF2-40B4-BE49-F238E27FC236}">
                <a16:creationId xmlns:a16="http://schemas.microsoft.com/office/drawing/2014/main" id="{FE8D74F8-1E91-1387-090B-4255B9399805}"/>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Performance of heat pumps vs. </a:t>
            </a:r>
            <a:r>
              <a:rPr lang="en-GB" sz="2400" b="1" noProof="0" dirty="0"/>
              <a:t>other technologies</a:t>
            </a:r>
          </a:p>
        </p:txBody>
      </p:sp>
      <p:sp>
        <p:nvSpPr>
          <p:cNvPr id="5" name="Rectangle 4">
            <a:extLst>
              <a:ext uri="{FF2B5EF4-FFF2-40B4-BE49-F238E27FC236}">
                <a16:creationId xmlns:a16="http://schemas.microsoft.com/office/drawing/2014/main" id="{94765B5F-4D0A-6036-0BE4-952F40BC551D}"/>
              </a:ext>
            </a:extLst>
          </p:cNvPr>
          <p:cNvSpPr/>
          <p:nvPr/>
        </p:nvSpPr>
        <p:spPr>
          <a:xfrm>
            <a:off x="695915" y="1134664"/>
            <a:ext cx="2794990" cy="166568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5DF9ACDD-8583-FC46-378A-B447A390C8D6}"/>
              </a:ext>
            </a:extLst>
          </p:cNvPr>
          <p:cNvSpPr txBox="1"/>
          <p:nvPr/>
        </p:nvSpPr>
        <p:spPr>
          <a:xfrm>
            <a:off x="945979" y="1305787"/>
            <a:ext cx="2294862" cy="1323439"/>
          </a:xfrm>
          <a:prstGeom prst="rect">
            <a:avLst/>
          </a:prstGeom>
          <a:noFill/>
        </p:spPr>
        <p:txBody>
          <a:bodyPr wrap="square">
            <a:spAutoFit/>
          </a:bodyPr>
          <a:lstStyle/>
          <a:p>
            <a:pPr algn="ctr"/>
            <a:r>
              <a:rPr lang="en-GB" sz="2000" b="1" noProof="0" dirty="0"/>
              <a:t>What relevant comments can be made about heat pumps?</a:t>
            </a:r>
          </a:p>
        </p:txBody>
      </p:sp>
      <p:grpSp>
        <p:nvGrpSpPr>
          <p:cNvPr id="15" name="Groupe 14">
            <a:extLst>
              <a:ext uri="{FF2B5EF4-FFF2-40B4-BE49-F238E27FC236}">
                <a16:creationId xmlns:a16="http://schemas.microsoft.com/office/drawing/2014/main" id="{9EB83F7D-1D76-38C9-C667-77249BE5DD7C}"/>
              </a:ext>
            </a:extLst>
          </p:cNvPr>
          <p:cNvGrpSpPr/>
          <p:nvPr/>
        </p:nvGrpSpPr>
        <p:grpSpPr>
          <a:xfrm>
            <a:off x="3916285" y="1123234"/>
            <a:ext cx="5960121" cy="6423207"/>
            <a:chOff x="3916285" y="1123234"/>
            <a:chExt cx="5960121" cy="6423207"/>
          </a:xfrm>
        </p:grpSpPr>
        <p:sp>
          <p:nvSpPr>
            <p:cNvPr id="8" name="Rectangle 7">
              <a:extLst>
                <a:ext uri="{FF2B5EF4-FFF2-40B4-BE49-F238E27FC236}">
                  <a16:creationId xmlns:a16="http://schemas.microsoft.com/office/drawing/2014/main" id="{914ABAC6-B1F3-72DA-CFC0-8F8E9D753514}"/>
                </a:ext>
              </a:extLst>
            </p:cNvPr>
            <p:cNvSpPr/>
            <p:nvPr/>
          </p:nvSpPr>
          <p:spPr>
            <a:xfrm>
              <a:off x="3916285" y="1123234"/>
              <a:ext cx="5960121" cy="642320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aphicFrame>
          <p:nvGraphicFramePr>
            <p:cNvPr id="4" name="Graphique 3">
              <a:extLst>
                <a:ext uri="{FF2B5EF4-FFF2-40B4-BE49-F238E27FC236}">
                  <a16:creationId xmlns:a16="http://schemas.microsoft.com/office/drawing/2014/main" id="{F02AD0C3-E417-86E4-7ADE-75B141DA91B6}"/>
                </a:ext>
              </a:extLst>
            </p:cNvPr>
            <p:cNvGraphicFramePr>
              <a:graphicFrameLocks/>
            </p:cNvGraphicFramePr>
            <p:nvPr>
              <p:extLst>
                <p:ext uri="{D42A27DB-BD31-4B8C-83A1-F6EECF244321}">
                  <p14:modId xmlns:p14="http://schemas.microsoft.com/office/powerpoint/2010/main" val="1752484434"/>
                </p:ext>
              </p:extLst>
            </p:nvPr>
          </p:nvGraphicFramePr>
          <p:xfrm>
            <a:off x="3976476" y="1173654"/>
            <a:ext cx="5702365" cy="6338206"/>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Connecteur droit 8">
              <a:extLst>
                <a:ext uri="{FF2B5EF4-FFF2-40B4-BE49-F238E27FC236}">
                  <a16:creationId xmlns:a16="http://schemas.microsoft.com/office/drawing/2014/main" id="{6606F29C-9A81-1D48-E6B4-E0382DCAF595}"/>
                </a:ext>
              </a:extLst>
            </p:cNvPr>
            <p:cNvCxnSpPr>
              <a:cxnSpLocks/>
            </p:cNvCxnSpPr>
            <p:nvPr/>
          </p:nvCxnSpPr>
          <p:spPr>
            <a:xfrm flipH="1" flipV="1">
              <a:off x="4609090" y="3082202"/>
              <a:ext cx="4435850" cy="3827314"/>
            </a:xfrm>
            <a:prstGeom prst="line">
              <a:avLst/>
            </a:prstGeom>
            <a:ln w="25400">
              <a:solidFill>
                <a:srgbClr val="1CEF11"/>
              </a:solidFill>
              <a:prstDash val="dash"/>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B4650EB8-3093-2CB2-7627-F00D1988B448}"/>
                </a:ext>
              </a:extLst>
            </p:cNvPr>
            <p:cNvCxnSpPr>
              <a:cxnSpLocks/>
            </p:cNvCxnSpPr>
            <p:nvPr/>
          </p:nvCxnSpPr>
          <p:spPr>
            <a:xfrm flipH="1" flipV="1">
              <a:off x="4609090" y="1784678"/>
              <a:ext cx="4435850" cy="5124838"/>
            </a:xfrm>
            <a:prstGeom prst="line">
              <a:avLst/>
            </a:prstGeom>
            <a:ln w="2540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2D41A492-FA49-8CB1-F46D-8D4C2F8E867B}"/>
                </a:ext>
              </a:extLst>
            </p:cNvPr>
            <p:cNvSpPr txBox="1"/>
            <p:nvPr/>
          </p:nvSpPr>
          <p:spPr>
            <a:xfrm rot="2449125">
              <a:off x="4428785" y="4195011"/>
              <a:ext cx="2474985" cy="276999"/>
            </a:xfrm>
            <a:prstGeom prst="rect">
              <a:avLst/>
            </a:prstGeom>
            <a:noFill/>
          </p:spPr>
          <p:txBody>
            <a:bodyPr wrap="square" rtlCol="0">
              <a:spAutoFit/>
            </a:bodyPr>
            <a:lstStyle/>
            <a:p>
              <a:r>
                <a:rPr lang="en-GB" sz="1200" b="1" noProof="0" dirty="0">
                  <a:solidFill>
                    <a:srgbClr val="1CEF11"/>
                  </a:solidFill>
                  <a:latin typeface="Arial" panose="020B0604020202020204" pitchFamily="34" charset="0"/>
                  <a:cs typeface="Arial" panose="020B0604020202020204" pitchFamily="34" charset="0"/>
                </a:rPr>
                <a:t>Heat pump COP-3 / Old CCGT</a:t>
              </a:r>
            </a:p>
          </p:txBody>
        </p:sp>
        <p:sp>
          <p:nvSpPr>
            <p:cNvPr id="16" name="ZoneTexte 15">
              <a:extLst>
                <a:ext uri="{FF2B5EF4-FFF2-40B4-BE49-F238E27FC236}">
                  <a16:creationId xmlns:a16="http://schemas.microsoft.com/office/drawing/2014/main" id="{F445755E-59D1-C961-4BE1-18B9500514E2}"/>
                </a:ext>
              </a:extLst>
            </p:cNvPr>
            <p:cNvSpPr txBox="1"/>
            <p:nvPr/>
          </p:nvSpPr>
          <p:spPr>
            <a:xfrm rot="2951845">
              <a:off x="4961244" y="3418699"/>
              <a:ext cx="2798065" cy="276999"/>
            </a:xfrm>
            <a:prstGeom prst="rect">
              <a:avLst/>
            </a:prstGeom>
            <a:noFill/>
          </p:spPr>
          <p:txBody>
            <a:bodyPr wrap="square" rtlCol="0">
              <a:spAutoFit/>
            </a:bodyPr>
            <a:lstStyle/>
            <a:p>
              <a:r>
                <a:rPr lang="en-GB" sz="1200" b="1" noProof="0" dirty="0">
                  <a:solidFill>
                    <a:srgbClr val="00B050"/>
                  </a:solidFill>
                  <a:latin typeface="Arial" panose="020B0604020202020204" pitchFamily="34" charset="0"/>
                  <a:cs typeface="Arial" panose="020B0604020202020204" pitchFamily="34" charset="0"/>
                </a:rPr>
                <a:t>Heat pump COP-4 / Best CCGT</a:t>
              </a:r>
            </a:p>
          </p:txBody>
        </p:sp>
      </p:gr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65FC-65A8-057C-1830-60FB9636C704}"/>
            </a:ext>
          </a:extLst>
        </p:cNvPr>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5835E10-529C-D23D-17DC-3143743F285E}"/>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363</a:t>
            </a:fld>
            <a:endParaRPr lang="en-GB" spc="80" noProof="0" dirty="0"/>
          </a:p>
        </p:txBody>
      </p:sp>
      <p:sp>
        <p:nvSpPr>
          <p:cNvPr id="3" name="ZoneTexte 2">
            <a:extLst>
              <a:ext uri="{FF2B5EF4-FFF2-40B4-BE49-F238E27FC236}">
                <a16:creationId xmlns:a16="http://schemas.microsoft.com/office/drawing/2014/main" id="{CD9F4A63-F1BD-B5CB-A849-B790A618890C}"/>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Elements of the answer</a:t>
            </a:r>
            <a:endParaRPr lang="en-GB" sz="2400" b="1" noProof="0" dirty="0"/>
          </a:p>
        </p:txBody>
      </p:sp>
      <p:sp>
        <p:nvSpPr>
          <p:cNvPr id="8" name="ZoneTexte 7">
            <a:extLst>
              <a:ext uri="{FF2B5EF4-FFF2-40B4-BE49-F238E27FC236}">
                <a16:creationId xmlns:a16="http://schemas.microsoft.com/office/drawing/2014/main" id="{E9C5DDC2-7FE5-383E-9206-1779A84CE52A}"/>
              </a:ext>
            </a:extLst>
          </p:cNvPr>
          <p:cNvSpPr txBox="1"/>
          <p:nvPr/>
        </p:nvSpPr>
        <p:spPr>
          <a:xfrm>
            <a:off x="589585" y="1678692"/>
            <a:ext cx="9542754" cy="5016758"/>
          </a:xfrm>
          <a:prstGeom prst="rect">
            <a:avLst/>
          </a:prstGeom>
          <a:noFill/>
        </p:spPr>
        <p:txBody>
          <a:bodyPr wrap="square">
            <a:spAutoFit/>
          </a:bodyPr>
          <a:lstStyle/>
          <a:p>
            <a:pPr marL="514350" indent="-514350" algn="just">
              <a:buAutoNum type="romanLcParenBoth"/>
            </a:pPr>
            <a:r>
              <a:rPr lang="en-GB" sz="2000" noProof="0" dirty="0"/>
              <a:t>Heat pumps with a COP of 3 powered by modern CCGTs are always more efficient than CHP systems;</a:t>
            </a:r>
          </a:p>
          <a:p>
            <a:pPr marL="514350" indent="-514350" algn="just">
              <a:buAutoNum type="romanLcParenBoth"/>
            </a:pPr>
            <a:endParaRPr lang="en-GB" sz="2000" noProof="0" dirty="0"/>
          </a:p>
          <a:p>
            <a:pPr marL="514350" indent="-514350" algn="just">
              <a:buAutoNum type="romanLcParenBoth"/>
            </a:pPr>
            <a:r>
              <a:rPr lang="en-GB" sz="2000" noProof="0" dirty="0"/>
              <a:t>If the goal is to heat multiple buildings using natural gas, condensing boilers, which are 95% efficient, can be used. Alternatively, natural gas can be used in a modern CCGT to generate electricity, which then powers heat pumps in the buildings. This second approach can achieve an overall efficiency of between 192% with a COP of 3 and 256% with a COP of 4;</a:t>
            </a:r>
          </a:p>
          <a:p>
            <a:pPr marL="514350" indent="-514350" algn="just">
              <a:buAutoNum type="romanLcParenBoth"/>
            </a:pPr>
            <a:endParaRPr lang="en-GB" sz="2000" noProof="0" dirty="0"/>
          </a:p>
          <a:p>
            <a:pPr marL="514350" indent="-514350" algn="just">
              <a:buAutoNum type="romanLcParenBoth"/>
            </a:pPr>
            <a:r>
              <a:rPr lang="en-GB" sz="2000" noProof="0" dirty="0"/>
              <a:t>However, CHP systems can still be a good choice when high-grade heat is needed (e.g., at 200°C), as heat pumps become less efficient at higher temperature differences;</a:t>
            </a:r>
          </a:p>
          <a:p>
            <a:pPr marL="514350" indent="-514350" algn="just">
              <a:buAutoNum type="romanLcParenBoth"/>
            </a:pPr>
            <a:endParaRPr lang="en-GB" sz="2000" noProof="0" dirty="0"/>
          </a:p>
          <a:p>
            <a:pPr marL="514350" indent="-514350" algn="just">
              <a:buAutoNum type="romanLcParenBoth"/>
            </a:pPr>
            <a:r>
              <a:rPr lang="en-GB" sz="2000" noProof="0" dirty="0"/>
              <a:t>Additionally, electricity network losses, typically between 5% and 10%, may reduce the advantage of heat pumps over CHP systems, especially if the electricity is generated by older CCGT units.</a:t>
            </a:r>
          </a:p>
        </p:txBody>
      </p:sp>
    </p:spTree>
    <p:extLst>
      <p:ext uri="{BB962C8B-B14F-4D97-AF65-F5344CB8AC3E}">
        <p14:creationId xmlns:p14="http://schemas.microsoft.com/office/powerpoint/2010/main" val="336779117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5D7D98D-6AC2-9ED5-0CC7-FE636B4D5CE3}"/>
              </a:ext>
            </a:extLst>
          </p:cNvPr>
          <p:cNvSpPr txBox="1"/>
          <p:nvPr/>
        </p:nvSpPr>
        <p:spPr>
          <a:xfrm>
            <a:off x="589585" y="349892"/>
            <a:ext cx="9542754" cy="461665"/>
          </a:xfrm>
          <a:prstGeom prst="rect">
            <a:avLst/>
          </a:prstGeom>
          <a:noFill/>
        </p:spPr>
        <p:txBody>
          <a:bodyPr wrap="square">
            <a:spAutoFit/>
          </a:bodyPr>
          <a:lstStyle/>
          <a:p>
            <a:pPr algn="just"/>
            <a:r>
              <a:rPr lang="en-GB" sz="2400" b="1" noProof="0" dirty="0">
                <a:solidFill>
                  <a:srgbClr val="0D0D0D"/>
                </a:solidFill>
                <a:latin typeface="Arial" panose="020B0604020202020204" pitchFamily="34" charset="0"/>
                <a:cs typeface="Arial" panose="020B0604020202020204" pitchFamily="34" charset="0"/>
              </a:rPr>
              <a:t>L</a:t>
            </a:r>
            <a:r>
              <a:rPr lang="en-GB" sz="2400" b="1" noProof="0" dirty="0"/>
              <a:t>imitations linked to the large-scale adoption of heat pumps</a:t>
            </a:r>
          </a:p>
        </p:txBody>
      </p:sp>
      <p:sp>
        <p:nvSpPr>
          <p:cNvPr id="7" name="ZoneTexte 6">
            <a:extLst>
              <a:ext uri="{FF2B5EF4-FFF2-40B4-BE49-F238E27FC236}">
                <a16:creationId xmlns:a16="http://schemas.microsoft.com/office/drawing/2014/main" id="{4BC9400B-B9E8-C98B-2AF2-0C22E8AECB31}"/>
              </a:ext>
            </a:extLst>
          </p:cNvPr>
          <p:cNvSpPr txBox="1"/>
          <p:nvPr/>
        </p:nvSpPr>
        <p:spPr>
          <a:xfrm>
            <a:off x="575320" y="1185700"/>
            <a:ext cx="9542754" cy="3170099"/>
          </a:xfrm>
          <a:prstGeom prst="rect">
            <a:avLst/>
          </a:prstGeom>
          <a:noFill/>
        </p:spPr>
        <p:txBody>
          <a:bodyPr wrap="square">
            <a:spAutoFit/>
          </a:bodyPr>
          <a:lstStyle/>
          <a:p>
            <a:pPr algn="just"/>
            <a:r>
              <a:rPr lang="en-GB" sz="2000" noProof="0" dirty="0"/>
              <a:t>Due to the ground's relatively stable temperature of around 11°C throughout the year, ground-source heat pumps can offer better performance, especially in winter when air temperatures can be more than 10°C colder than the ground.</a:t>
            </a:r>
          </a:p>
          <a:p>
            <a:pPr algn="just"/>
            <a:endParaRPr lang="en-GB" sz="2000" noProof="0" dirty="0"/>
          </a:p>
          <a:p>
            <a:pPr algn="just"/>
            <a:r>
              <a:rPr lang="en-GB" sz="2000" noProof="0" dirty="0"/>
              <a:t>However, the ground is not an unlimited heat reservoir. If heat is extracted too quickly, especially in winter in neighbourhoods where many heat pumps are used, the ground temperature can drop significantly, potentially reducing the heat pump’s COP. One solution to maintain good performance in winter is to operate the heat pumps in </a:t>
            </a:r>
            <a:r>
              <a:rPr lang="en-GB" sz="2000" b="1" noProof="0" dirty="0"/>
              <a:t>reverse mode </a:t>
            </a:r>
            <a:r>
              <a:rPr lang="en-GB" sz="2000" noProof="0" dirty="0"/>
              <a:t>during the summer to complement the natural heat regeneration process that occurs in the warm season.</a:t>
            </a:r>
          </a:p>
        </p:txBody>
      </p:sp>
      <p:grpSp>
        <p:nvGrpSpPr>
          <p:cNvPr id="10" name="Groupe 9">
            <a:extLst>
              <a:ext uri="{FF2B5EF4-FFF2-40B4-BE49-F238E27FC236}">
                <a16:creationId xmlns:a16="http://schemas.microsoft.com/office/drawing/2014/main" id="{545BDDFC-3C87-04D6-7D20-CE051B46F7C7}"/>
              </a:ext>
            </a:extLst>
          </p:cNvPr>
          <p:cNvGrpSpPr/>
          <p:nvPr/>
        </p:nvGrpSpPr>
        <p:grpSpPr>
          <a:xfrm>
            <a:off x="720239" y="4755287"/>
            <a:ext cx="9273458" cy="2624195"/>
            <a:chOff x="720239" y="4876235"/>
            <a:chExt cx="9273458" cy="2624195"/>
          </a:xfrm>
        </p:grpSpPr>
        <p:pic>
          <p:nvPicPr>
            <p:cNvPr id="3" name="Image 2">
              <a:extLst>
                <a:ext uri="{FF2B5EF4-FFF2-40B4-BE49-F238E27FC236}">
                  <a16:creationId xmlns:a16="http://schemas.microsoft.com/office/drawing/2014/main" id="{C361B6A7-2FA2-309C-1653-7CBFDB4BC6A7}"/>
                </a:ext>
              </a:extLst>
            </p:cNvPr>
            <p:cNvPicPr>
              <a:picLocks noChangeAspect="1"/>
            </p:cNvPicPr>
            <p:nvPr/>
          </p:nvPicPr>
          <p:blipFill>
            <a:blip r:embed="rId2"/>
            <a:stretch>
              <a:fillRect/>
            </a:stretch>
          </p:blipFill>
          <p:spPr>
            <a:xfrm>
              <a:off x="720239" y="4876236"/>
              <a:ext cx="9252917" cy="2399239"/>
            </a:xfrm>
            <a:prstGeom prst="rect">
              <a:avLst/>
            </a:prstGeom>
          </p:spPr>
        </p:pic>
        <p:sp>
          <p:nvSpPr>
            <p:cNvPr id="8" name="Rectangle 7">
              <a:extLst>
                <a:ext uri="{FF2B5EF4-FFF2-40B4-BE49-F238E27FC236}">
                  <a16:creationId xmlns:a16="http://schemas.microsoft.com/office/drawing/2014/main" id="{A5CBA246-2BA0-BE66-A736-7870315F4F6D}"/>
                </a:ext>
              </a:extLst>
            </p:cNvPr>
            <p:cNvSpPr/>
            <p:nvPr/>
          </p:nvSpPr>
          <p:spPr>
            <a:xfrm>
              <a:off x="740780" y="4876235"/>
              <a:ext cx="9252917" cy="262419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object 4">
              <a:extLst>
                <a:ext uri="{FF2B5EF4-FFF2-40B4-BE49-F238E27FC236}">
                  <a16:creationId xmlns:a16="http://schemas.microsoft.com/office/drawing/2014/main" id="{FB9C356B-B156-53AF-FD60-CBB94307EE7E}"/>
                </a:ext>
              </a:extLst>
            </p:cNvPr>
            <p:cNvPicPr/>
            <p:nvPr/>
          </p:nvPicPr>
          <p:blipFill>
            <a:blip r:embed="rId3" cstate="print"/>
            <a:srcRect l="60752" t="93233" r="13888" b="240"/>
            <a:stretch/>
          </p:blipFill>
          <p:spPr>
            <a:xfrm>
              <a:off x="4592318" y="7187844"/>
              <a:ext cx="1508761" cy="175261"/>
            </a:xfrm>
            <a:prstGeom prst="rect">
              <a:avLst/>
            </a:prstGeom>
          </p:spPr>
        </p:pic>
      </p:grpSp>
      <p:sp>
        <p:nvSpPr>
          <p:cNvPr id="5" name="Slide Number Placeholder 6">
            <a:extLst>
              <a:ext uri="{FF2B5EF4-FFF2-40B4-BE49-F238E27FC236}">
                <a16:creationId xmlns:a16="http://schemas.microsoft.com/office/drawing/2014/main" id="{15B1AC38-6403-123D-3105-9B4736DF69D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364</a:t>
            </a:fld>
            <a:endParaRPr lang="en-GB" spc="80" noProof="0"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C6C3-F286-4729-D5EF-55FDF8AAF4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B1C98FB-9670-7BFF-2A99-7171275B1824}"/>
              </a:ext>
            </a:extLst>
          </p:cNvPr>
          <p:cNvSpPr/>
          <p:nvPr/>
        </p:nvSpPr>
        <p:spPr>
          <a:xfrm>
            <a:off x="2715771" y="3949115"/>
            <a:ext cx="5261843" cy="3400476"/>
          </a:xfrm>
          <a:prstGeom prst="rect">
            <a:avLst/>
          </a:prstGeom>
          <a:solidFill>
            <a:srgbClr val="B4E0F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object 3">
            <a:extLst>
              <a:ext uri="{FF2B5EF4-FFF2-40B4-BE49-F238E27FC236}">
                <a16:creationId xmlns:a16="http://schemas.microsoft.com/office/drawing/2014/main" id="{6558D548-7D3E-E9BD-EB76-6DB41218FE52}"/>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1D88EC72-34AB-5644-CB86-EED425FB93DD}"/>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725E59A0-95BA-8510-982C-18332B805984}"/>
              </a:ext>
            </a:extLst>
          </p:cNvPr>
          <p:cNvSpPr txBox="1"/>
          <p:nvPr/>
        </p:nvSpPr>
        <p:spPr>
          <a:xfrm>
            <a:off x="1000944" y="3061143"/>
            <a:ext cx="8691500"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21 – </a:t>
            </a:r>
            <a:r>
              <a:rPr lang="en-GB" sz="2800" b="1" spc="30" noProof="0" dirty="0">
                <a:latin typeface="Arial"/>
                <a:cs typeface="Arial"/>
              </a:rPr>
              <a:t>Management of energy fluctuations </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3C6D690B-9F21-3AE4-BDAB-871A1F44D101}"/>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466AF6CF-6F58-4878-8F73-6D7FBCE0C872}"/>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6" name="TextBox 4">
            <a:extLst>
              <a:ext uri="{FF2B5EF4-FFF2-40B4-BE49-F238E27FC236}">
                <a16:creationId xmlns:a16="http://schemas.microsoft.com/office/drawing/2014/main" id="{B9CA3C27-1D54-1E7D-C5E8-54CB3E334716}"/>
              </a:ext>
            </a:extLst>
          </p:cNvPr>
          <p:cNvSpPr txBox="1"/>
          <p:nvPr/>
        </p:nvSpPr>
        <p:spPr>
          <a:xfrm>
            <a:off x="3443646" y="7349508"/>
            <a:ext cx="4533968" cy="215444"/>
          </a:xfrm>
          <a:prstGeom prst="rect">
            <a:avLst/>
          </a:prstGeom>
          <a:noFill/>
        </p:spPr>
        <p:txBody>
          <a:bodyPr wrap="square">
            <a:spAutoFit/>
          </a:bodyPr>
          <a:lstStyle/>
          <a:p>
            <a:pPr algn="r"/>
            <a:r>
              <a:rPr lang="en-GB" sz="800" b="0" noProof="0" dirty="0">
                <a:effectLst/>
                <a:latin typeface="+mj-lt"/>
              </a:rPr>
              <a:t>Frequency control in power </a:t>
            </a:r>
            <a:r>
              <a:rPr lang="en-GB" sz="800" noProof="0" dirty="0">
                <a:latin typeface="+mj-lt"/>
              </a:rPr>
              <a:t>s</a:t>
            </a:r>
            <a:r>
              <a:rPr lang="en-GB" sz="800" b="0" noProof="0" dirty="0">
                <a:effectLst/>
                <a:latin typeface="+mj-lt"/>
              </a:rPr>
              <a:t>ystem</a:t>
            </a:r>
            <a:r>
              <a:rPr lang="en-GB" sz="800" noProof="0" dirty="0">
                <a:latin typeface="+mj-lt"/>
                <a:cs typeface="Arial" panose="020B0604020202020204" pitchFamily="34" charset="0"/>
              </a:rPr>
              <a:t>.</a:t>
            </a:r>
          </a:p>
        </p:txBody>
      </p:sp>
      <p:pic>
        <p:nvPicPr>
          <p:cNvPr id="11" name="Image 10">
            <a:extLst>
              <a:ext uri="{FF2B5EF4-FFF2-40B4-BE49-F238E27FC236}">
                <a16:creationId xmlns:a16="http://schemas.microsoft.com/office/drawing/2014/main" id="{A8A879E7-34B2-AA42-2090-5D0F36D57A11}"/>
              </a:ext>
            </a:extLst>
          </p:cNvPr>
          <p:cNvPicPr>
            <a:picLocks noChangeAspect="1"/>
          </p:cNvPicPr>
          <p:nvPr/>
        </p:nvPicPr>
        <p:blipFill>
          <a:blip r:embed="rId2"/>
          <a:stretch>
            <a:fillRect/>
          </a:stretch>
        </p:blipFill>
        <p:spPr>
          <a:xfrm>
            <a:off x="2899303" y="4382611"/>
            <a:ext cx="4894794" cy="2748845"/>
          </a:xfrm>
          <a:prstGeom prst="rect">
            <a:avLst/>
          </a:prstGeom>
        </p:spPr>
      </p:pic>
    </p:spTree>
    <p:extLst>
      <p:ext uri="{BB962C8B-B14F-4D97-AF65-F5344CB8AC3E}">
        <p14:creationId xmlns:p14="http://schemas.microsoft.com/office/powerpoint/2010/main" val="382544199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E2EBDE08-91FD-6FCE-1371-4EB17DBE6450}"/>
              </a:ext>
            </a:extLst>
          </p:cNvPr>
          <p:cNvSpPr txBox="1"/>
          <p:nvPr/>
        </p:nvSpPr>
        <p:spPr>
          <a:xfrm>
            <a:off x="975675" y="5651859"/>
            <a:ext cx="8742048" cy="830997"/>
          </a:xfrm>
          <a:prstGeom prst="rect">
            <a:avLst/>
          </a:prstGeom>
          <a:noFill/>
        </p:spPr>
        <p:txBody>
          <a:bodyPr wrap="square">
            <a:spAutoFit/>
          </a:bodyPr>
          <a:lstStyle/>
          <a:p>
            <a:pPr algn="ctr"/>
            <a:r>
              <a:rPr lang="en-GB" sz="2400" noProof="0" dirty="0">
                <a:latin typeface="Arial" panose="020B0604020202020204" pitchFamily="34" charset="0"/>
                <a:cs typeface="Arial" panose="020B0604020202020204" pitchFamily="34" charset="0"/>
              </a:rPr>
              <a:t>How can we ensure that we can balance supply and demand for electricity in an electrical network powered by renewables? </a:t>
            </a:r>
          </a:p>
        </p:txBody>
      </p:sp>
      <p:sp>
        <p:nvSpPr>
          <p:cNvPr id="3" name="TextBox 10">
            <a:extLst>
              <a:ext uri="{FF2B5EF4-FFF2-40B4-BE49-F238E27FC236}">
                <a16:creationId xmlns:a16="http://schemas.microsoft.com/office/drawing/2014/main" id="{2E5FA9F8-E925-FDA2-F7C8-5066151C7E38}"/>
              </a:ext>
            </a:extLst>
          </p:cNvPr>
          <p:cNvSpPr txBox="1"/>
          <p:nvPr/>
        </p:nvSpPr>
        <p:spPr>
          <a:xfrm>
            <a:off x="589584" y="349891"/>
            <a:ext cx="8835769" cy="461665"/>
          </a:xfrm>
          <a:prstGeom prst="rect">
            <a:avLst/>
          </a:prstGeom>
          <a:noFill/>
        </p:spPr>
        <p:txBody>
          <a:bodyPr wrap="square">
            <a:spAutoFit/>
          </a:bodyPr>
          <a:lstStyle/>
          <a:p>
            <a:pPr marL="12700">
              <a:lnSpc>
                <a:spcPct val="100000"/>
              </a:lnSpc>
              <a:spcBef>
                <a:spcPts val="130"/>
              </a:spcBef>
            </a:pPr>
            <a:r>
              <a:rPr lang="en-GB" sz="2400" b="1" noProof="0" dirty="0"/>
              <a:t>Overall problem of supply and demand fluctuations</a:t>
            </a:r>
            <a:endParaRPr lang="en-GB" sz="2400" b="1" spc="30" noProof="0" dirty="0">
              <a:latin typeface="Arial"/>
              <a:cs typeface="Arial"/>
            </a:endParaRPr>
          </a:p>
        </p:txBody>
      </p:sp>
      <p:sp>
        <p:nvSpPr>
          <p:cNvPr id="10" name="ZoneTexte 9">
            <a:extLst>
              <a:ext uri="{FF2B5EF4-FFF2-40B4-BE49-F238E27FC236}">
                <a16:creationId xmlns:a16="http://schemas.microsoft.com/office/drawing/2014/main" id="{7E92CB42-C50E-EC9D-5529-38A85AC4BB8E}"/>
              </a:ext>
            </a:extLst>
          </p:cNvPr>
          <p:cNvSpPr txBox="1"/>
          <p:nvPr/>
        </p:nvSpPr>
        <p:spPr>
          <a:xfrm>
            <a:off x="589585" y="1538440"/>
            <a:ext cx="9542754" cy="3477875"/>
          </a:xfrm>
          <a:prstGeom prst="rect">
            <a:avLst/>
          </a:prstGeom>
          <a:noFill/>
        </p:spPr>
        <p:txBody>
          <a:bodyPr wrap="square" lIns="91440" tIns="45720" rIns="91440" bIns="45720" anchor="t">
            <a:spAutoFit/>
          </a:bodyPr>
          <a:lstStyle/>
          <a:p>
            <a:pPr algn="just"/>
            <a:r>
              <a:rPr lang="en-GB" sz="2000" noProof="0" dirty="0"/>
              <a:t>Energy supply and demand are constantly shifting. Renewable energy sources generate electricity at varying levels throughout the day, week, month, and seasons. At the same time, demand for electricity fluctuates as well, increasing during peak hours when people use appliances and heating or cooling systems and decreasing at night or during periods of reduced activity.</a:t>
            </a:r>
          </a:p>
          <a:p>
            <a:pPr algn="just"/>
            <a:endParaRPr lang="en-GB" sz="2000" noProof="0" dirty="0"/>
          </a:p>
          <a:p>
            <a:pPr algn="just"/>
            <a:r>
              <a:rPr lang="en-GB" sz="2000" noProof="0" dirty="0"/>
              <a:t>These variations create challenges in </a:t>
            </a:r>
            <a:r>
              <a:rPr lang="en-GB" sz="2000" b="1" noProof="0" dirty="0"/>
              <a:t>balancing supply and demand, </a:t>
            </a:r>
            <a:r>
              <a:rPr lang="en-GB" sz="2000" noProof="0" dirty="0"/>
              <a:t>especially when energy production is low during high-demand periods, such as cold, windless winter evenings.</a:t>
            </a:r>
            <a:endParaRPr lang="en-GB" sz="2000" noProof="0" dirty="0">
              <a:cs typeface="Arial"/>
            </a:endParaRPr>
          </a:p>
          <a:p>
            <a:pPr algn="just"/>
            <a:endParaRPr lang="en-GB" sz="2000" noProof="0" dirty="0"/>
          </a:p>
          <a:p>
            <a:pPr algn="just"/>
            <a:r>
              <a:rPr lang="en-GB" sz="2000" noProof="0" dirty="0"/>
              <a:t>In this chapter, we will explore solutions to the following question:</a:t>
            </a:r>
            <a:endParaRPr lang="en-GB" sz="2000" b="1" noProof="0" dirty="0"/>
          </a:p>
        </p:txBody>
      </p:sp>
      <p:sp>
        <p:nvSpPr>
          <p:cNvPr id="11" name="Rectangle 10">
            <a:extLst>
              <a:ext uri="{FF2B5EF4-FFF2-40B4-BE49-F238E27FC236}">
                <a16:creationId xmlns:a16="http://schemas.microsoft.com/office/drawing/2014/main" id="{B8C3F928-D4AE-7F9B-485B-AAE55E3850F3}"/>
              </a:ext>
            </a:extLst>
          </p:cNvPr>
          <p:cNvSpPr/>
          <p:nvPr/>
        </p:nvSpPr>
        <p:spPr>
          <a:xfrm>
            <a:off x="711079" y="5313533"/>
            <a:ext cx="9271241" cy="150765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60C06BD3-C44D-4DAE-9798-7E938D7897E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366</a:t>
            </a:fld>
            <a:endParaRPr lang="en-GB" spc="80" noProof="0" dirty="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57159D20-E7F5-BAD1-3708-3EC06731BB29}"/>
              </a:ext>
            </a:extLst>
          </p:cNvPr>
          <p:cNvSpPr txBox="1"/>
          <p:nvPr/>
        </p:nvSpPr>
        <p:spPr>
          <a:xfrm>
            <a:off x="589584" y="349891"/>
            <a:ext cx="8835769" cy="461665"/>
          </a:xfrm>
          <a:prstGeom prst="rect">
            <a:avLst/>
          </a:prstGeom>
          <a:noFill/>
        </p:spPr>
        <p:txBody>
          <a:bodyPr wrap="square">
            <a:spAutoFit/>
          </a:bodyPr>
          <a:lstStyle/>
          <a:p>
            <a:pPr marL="12700">
              <a:lnSpc>
                <a:spcPct val="100000"/>
              </a:lnSpc>
              <a:spcBef>
                <a:spcPts val="130"/>
              </a:spcBef>
            </a:pPr>
            <a:r>
              <a:rPr lang="en-GB" sz="2400" b="1" noProof="0" dirty="0"/>
              <a:t>Solutions to balance supply and demand</a:t>
            </a:r>
            <a:endParaRPr lang="en-GB" sz="2400" b="1" spc="30" noProof="0" dirty="0">
              <a:latin typeface="Arial"/>
              <a:cs typeface="Arial"/>
            </a:endParaRPr>
          </a:p>
        </p:txBody>
      </p:sp>
      <p:sp>
        <p:nvSpPr>
          <p:cNvPr id="3" name="ZoneTexte 2">
            <a:extLst>
              <a:ext uri="{FF2B5EF4-FFF2-40B4-BE49-F238E27FC236}">
                <a16:creationId xmlns:a16="http://schemas.microsoft.com/office/drawing/2014/main" id="{597296BD-47F9-2817-45FF-EBC9DABBF1D0}"/>
              </a:ext>
            </a:extLst>
          </p:cNvPr>
          <p:cNvSpPr txBox="1"/>
          <p:nvPr/>
        </p:nvSpPr>
        <p:spPr>
          <a:xfrm>
            <a:off x="589584" y="1559472"/>
            <a:ext cx="9542755" cy="5324535"/>
          </a:xfrm>
          <a:prstGeom prst="rect">
            <a:avLst/>
          </a:prstGeom>
          <a:noFill/>
        </p:spPr>
        <p:txBody>
          <a:bodyPr wrap="square">
            <a:spAutoFit/>
          </a:bodyPr>
          <a:lstStyle/>
          <a:p>
            <a:pPr algn="just">
              <a:buNone/>
            </a:pPr>
            <a:r>
              <a:rPr lang="en-GB" sz="2000" noProof="0" dirty="0"/>
              <a:t>Four solutions can help address this challenge:</a:t>
            </a:r>
          </a:p>
          <a:p>
            <a:pPr algn="just"/>
            <a:endParaRPr lang="en-GB" sz="2000" noProof="0" dirty="0"/>
          </a:p>
          <a:p>
            <a:pPr marL="514350" indent="-514350" algn="just">
              <a:buAutoNum type="romanUcPeriod"/>
            </a:pPr>
            <a:r>
              <a:rPr lang="en-GB" sz="2000" b="1" noProof="0" dirty="0"/>
              <a:t>Storing energy: </a:t>
            </a:r>
            <a:r>
              <a:rPr lang="en-GB" sz="2000" noProof="0" dirty="0"/>
              <a:t>Excess energy produced during times of high generation can be stored and released when needed.</a:t>
            </a:r>
          </a:p>
          <a:p>
            <a:pPr marL="514350" indent="-514350" algn="just">
              <a:buAutoNum type="romanUcPeriod"/>
            </a:pPr>
            <a:endParaRPr lang="en-GB" sz="2000" b="1" noProof="0" dirty="0"/>
          </a:p>
          <a:p>
            <a:pPr marL="514350" indent="-514350" algn="just">
              <a:buAutoNum type="romanUcPeriod"/>
            </a:pPr>
            <a:r>
              <a:rPr lang="en-GB" sz="2000" b="1" noProof="0" dirty="0"/>
              <a:t>Regulating power generation: </a:t>
            </a:r>
            <a:r>
              <a:rPr lang="en-GB" sz="2000" noProof="0" dirty="0"/>
              <a:t>Power plants can be adjusted to better match demand, either by curtailing excess production or ramping up dispatchable sources like hydro or bioenergy.</a:t>
            </a:r>
          </a:p>
          <a:p>
            <a:pPr marL="514350" indent="-514350" algn="just">
              <a:buAutoNum type="romanUcPeriod"/>
            </a:pPr>
            <a:endParaRPr lang="en-GB" sz="2000" b="1" noProof="0" dirty="0"/>
          </a:p>
          <a:p>
            <a:pPr marL="514350" indent="-514350" algn="just">
              <a:buAutoNum type="romanUcPeriod"/>
            </a:pPr>
            <a:r>
              <a:rPr lang="en-GB" sz="2000" b="1" noProof="0" dirty="0"/>
              <a:t>Managing energy demand</a:t>
            </a:r>
            <a:r>
              <a:rPr lang="en-GB" sz="2000" noProof="0" dirty="0"/>
              <a:t>: Demand-side management encourages consumers to shift their electricity usage to times when energy supply is higher, reducing strain on the grid.</a:t>
            </a:r>
          </a:p>
          <a:p>
            <a:pPr marL="514350" indent="-514350" algn="just">
              <a:buAutoNum type="romanUcPeriod"/>
            </a:pPr>
            <a:endParaRPr lang="en-GB" sz="2000" b="1" noProof="0" dirty="0"/>
          </a:p>
          <a:p>
            <a:pPr marL="514350" indent="-514350" algn="just">
              <a:buAutoNum type="romanUcPeriod"/>
            </a:pPr>
            <a:r>
              <a:rPr lang="en-GB" sz="2000" b="1" noProof="0" dirty="0"/>
              <a:t>Global Grid integration: </a:t>
            </a:r>
            <a:r>
              <a:rPr lang="en-GB" sz="2000" noProof="0" dirty="0"/>
              <a:t>Expanding transmission networks and interconnecting grids across regions can help balance supply and demand by transporting electricity from areas with surplus production to those with consumption needs.</a:t>
            </a:r>
          </a:p>
        </p:txBody>
      </p:sp>
      <p:sp>
        <p:nvSpPr>
          <p:cNvPr id="2" name="Slide Number Placeholder 6">
            <a:extLst>
              <a:ext uri="{FF2B5EF4-FFF2-40B4-BE49-F238E27FC236}">
                <a16:creationId xmlns:a16="http://schemas.microsoft.com/office/drawing/2014/main" id="{C2E6E608-6F8D-BDC2-ED95-331CAEB7BE0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367</a:t>
            </a:fld>
            <a:endParaRPr lang="en-GB" spc="80" noProof="0" dirty="0"/>
          </a:p>
        </p:txBody>
      </p:sp>
      <p:pic>
        <p:nvPicPr>
          <p:cNvPr id="8" name="Image 7">
            <a:extLst>
              <a:ext uri="{FF2B5EF4-FFF2-40B4-BE49-F238E27FC236}">
                <a16:creationId xmlns:a16="http://schemas.microsoft.com/office/drawing/2014/main" id="{601D819A-AEE0-2B34-A74F-78C22AAAB980}"/>
              </a:ext>
            </a:extLst>
          </p:cNvPr>
          <p:cNvPicPr>
            <a:picLocks noChangeAspect="1"/>
          </p:cNvPicPr>
          <p:nvPr/>
        </p:nvPicPr>
        <p:blipFill>
          <a:blip r:embed="rId2"/>
          <a:stretch>
            <a:fillRect/>
          </a:stretch>
        </p:blipFill>
        <p:spPr>
          <a:xfrm>
            <a:off x="592963" y="2190306"/>
            <a:ext cx="447734" cy="3689500"/>
          </a:xfrm>
          <a:prstGeom prst="rect">
            <a:avLst/>
          </a:prstGeom>
        </p:spPr>
      </p:pic>
    </p:spTree>
    <p:extLst>
      <p:ext uri="{BB962C8B-B14F-4D97-AF65-F5344CB8AC3E}">
        <p14:creationId xmlns:p14="http://schemas.microsoft.com/office/powerpoint/2010/main" val="16811425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DAD0-CC04-E4AA-BDED-36DD2D645E3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B8C6E13-4092-AF95-87BA-618CD1D51400}"/>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E1220015-378E-AF78-CFA8-7BF3F0F91BCD}"/>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ED81A893-0707-5A3A-CFBF-061BB2BB3C22}"/>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84CDA479-E2F0-89E4-19EE-3910F00B3500}"/>
                </a:ext>
              </a:extLst>
            </p:cNvPr>
            <p:cNvSpPr txBox="1"/>
            <p:nvPr/>
          </p:nvSpPr>
          <p:spPr>
            <a:xfrm>
              <a:off x="1901366" y="2999851"/>
              <a:ext cx="6890661" cy="523220"/>
            </a:xfrm>
            <a:prstGeom prst="rect">
              <a:avLst/>
            </a:prstGeom>
            <a:noFill/>
          </p:spPr>
          <p:txBody>
            <a:bodyPr wrap="square">
              <a:spAutoFit/>
            </a:bodyPr>
            <a:lstStyle/>
            <a:p>
              <a:pPr algn="ctr"/>
              <a:r>
                <a:rPr lang="en-GB" sz="2800" noProof="0" dirty="0">
                  <a:latin typeface="Arial" panose="020B0604020202020204" pitchFamily="34" charset="0"/>
                  <a:cs typeface="Arial" panose="020B0604020202020204" pitchFamily="34" charset="0"/>
                </a:rPr>
                <a:t>I. S</a:t>
              </a:r>
              <a:r>
                <a:rPr lang="en-GB" sz="2800" noProof="0" dirty="0">
                  <a:solidFill>
                    <a:schemeClr val="tx1"/>
                  </a:solidFill>
                  <a:latin typeface="Arial" panose="020B0604020202020204" pitchFamily="34" charset="0"/>
                  <a:cs typeface="Arial" panose="020B0604020202020204" pitchFamily="34" charset="0"/>
                </a:rPr>
                <a:t>toring energy</a:t>
              </a:r>
              <a:endParaRPr lang="en-GB" sz="2800" noProof="0" dirty="0">
                <a:latin typeface="+mj-lt"/>
                <a:cs typeface="Arial"/>
              </a:endParaRPr>
            </a:p>
          </p:txBody>
        </p:sp>
      </p:grpSp>
    </p:spTree>
    <p:extLst>
      <p:ext uri="{BB962C8B-B14F-4D97-AF65-F5344CB8AC3E}">
        <p14:creationId xmlns:p14="http://schemas.microsoft.com/office/powerpoint/2010/main" val="368073762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A63FCEF-E94F-E3F0-CCB4-36841EF668AC}"/>
              </a:ext>
            </a:extLst>
          </p:cNvPr>
          <p:cNvSpPr txBox="1"/>
          <p:nvPr/>
        </p:nvSpPr>
        <p:spPr>
          <a:xfrm>
            <a:off x="589585" y="349892"/>
            <a:ext cx="9421673"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Round-trip efficiency of energy storage systems</a:t>
            </a: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273808D7-C2FB-F7C5-260D-C7C0C7B30AD2}"/>
                  </a:ext>
                </a:extLst>
              </p:cNvPr>
              <p:cNvSpPr txBox="1"/>
              <p:nvPr/>
            </p:nvSpPr>
            <p:spPr>
              <a:xfrm>
                <a:off x="837175" y="2798841"/>
                <a:ext cx="9019050" cy="733149"/>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m:rPr>
                          <m:nor/>
                        </m:rPr>
                        <a:rPr lang="en-GB" sz="2000" noProof="0" smtClean="0">
                          <a:latin typeface="Arial" panose="020B0604020202020204" pitchFamily="34" charset="0"/>
                          <a:cs typeface="Arial" panose="020B0604020202020204" pitchFamily="34" charset="0"/>
                        </a:rPr>
                        <m:t>Round</m:t>
                      </m:r>
                      <m:r>
                        <m:rPr>
                          <m:nor/>
                        </m:rPr>
                        <a:rPr lang="en-GB" sz="2000" i="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trip</m:t>
                      </m:r>
                      <m:r>
                        <m:rPr>
                          <m:nor/>
                        </m:rPr>
                        <a:rPr lang="en-GB" sz="200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efficiency</m:t>
                      </m:r>
                      <m:r>
                        <m:rPr>
                          <m:nor/>
                        </m:rPr>
                        <a:rPr lang="en-GB" sz="2000" i="0" noProof="0" smtClean="0">
                          <a:latin typeface="Arial" panose="020B0604020202020204" pitchFamily="34" charset="0"/>
                          <a:cs typeface="Arial" panose="020B0604020202020204" pitchFamily="34" charset="0"/>
                        </a:rPr>
                        <m:t> = </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Electrical</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output</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during</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discharge</m:t>
                          </m:r>
                        </m:num>
                        <m:den>
                          <m:r>
                            <m:rPr>
                              <m:nor/>
                            </m:rPr>
                            <a:rPr lang="en-GB" sz="2000" b="0" i="0" noProof="0" smtClean="0">
                              <a:latin typeface="Arial" panose="020B0604020202020204" pitchFamily="34" charset="0"/>
                              <a:cs typeface="Arial" panose="020B0604020202020204" pitchFamily="34" charset="0"/>
                            </a:rPr>
                            <m:t>Electrical</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input</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during</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charge</m:t>
                          </m:r>
                        </m:den>
                      </m:f>
                      <m:r>
                        <m:rPr>
                          <m:nor/>
                        </m:rPr>
                        <a:rPr lang="en-GB" sz="2000" b="0" i="0" noProof="0" smtClean="0">
                          <a:latin typeface="Cambria Math" panose="02040503050406030204" pitchFamily="18"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m:t>
                      </m:r>
                    </m:oMath>
                  </m:oMathPara>
                </a14:m>
                <a:endParaRPr lang="en-GB" noProof="0" dirty="0">
                  <a:latin typeface="Arial" panose="020B0604020202020204" pitchFamily="34" charset="0"/>
                  <a:cs typeface="Arial" panose="020B0604020202020204" pitchFamily="34" charset="0"/>
                </a:endParaRPr>
              </a:p>
            </p:txBody>
          </p:sp>
        </mc:Choice>
        <mc:Fallback xmlns="">
          <p:sp>
            <p:nvSpPr>
              <p:cNvPr id="16" name="ZoneTexte 15">
                <a:extLst>
                  <a:ext uri="{FF2B5EF4-FFF2-40B4-BE49-F238E27FC236}">
                    <a16:creationId xmlns:a16="http://schemas.microsoft.com/office/drawing/2014/main" id="{273808D7-C2FB-F7C5-260D-C7C0C7B30AD2}"/>
                  </a:ext>
                </a:extLst>
              </p:cNvPr>
              <p:cNvSpPr txBox="1">
                <a:spLocks noRot="1" noChangeAspect="1" noMove="1" noResize="1" noEditPoints="1" noAdjustHandles="1" noChangeArrowheads="1" noChangeShapeType="1" noTextEdit="1"/>
              </p:cNvSpPr>
              <p:nvPr/>
            </p:nvSpPr>
            <p:spPr>
              <a:xfrm>
                <a:off x="837175" y="2798841"/>
                <a:ext cx="9019050" cy="733149"/>
              </a:xfrm>
              <a:prstGeom prst="rect">
                <a:avLst/>
              </a:prstGeom>
              <a:blipFill>
                <a:blip r:embed="rId2"/>
                <a:stretch>
                  <a:fillRect/>
                </a:stretch>
              </a:blipFill>
            </p:spPr>
            <p:txBody>
              <a:bodyPr/>
              <a:lstStyle/>
              <a:p>
                <a:r>
                  <a:rPr lang="en-GB">
                    <a:noFill/>
                  </a:rPr>
                  <a:t> </a:t>
                </a:r>
              </a:p>
            </p:txBody>
          </p:sp>
        </mc:Fallback>
      </mc:AlternateContent>
      <p:sp>
        <p:nvSpPr>
          <p:cNvPr id="22" name="ZoneTexte 21">
            <a:extLst>
              <a:ext uri="{FF2B5EF4-FFF2-40B4-BE49-F238E27FC236}">
                <a16:creationId xmlns:a16="http://schemas.microsoft.com/office/drawing/2014/main" id="{1CF26DAA-A283-7583-D4CB-7B0692B05C58}"/>
              </a:ext>
            </a:extLst>
          </p:cNvPr>
          <p:cNvSpPr txBox="1"/>
          <p:nvPr/>
        </p:nvSpPr>
        <p:spPr>
          <a:xfrm>
            <a:off x="5983878" y="6966368"/>
            <a:ext cx="3764698"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Round-trip efficiency of a battery. </a:t>
            </a:r>
            <a:endParaRPr lang="en-GB" sz="1400" i="1" noProof="0" dirty="0"/>
          </a:p>
        </p:txBody>
      </p:sp>
      <p:sp>
        <p:nvSpPr>
          <p:cNvPr id="4" name="ZoneTexte 3">
            <a:extLst>
              <a:ext uri="{FF2B5EF4-FFF2-40B4-BE49-F238E27FC236}">
                <a16:creationId xmlns:a16="http://schemas.microsoft.com/office/drawing/2014/main" id="{7EC60668-19CC-48C2-6257-16333AF102A2}"/>
              </a:ext>
            </a:extLst>
          </p:cNvPr>
          <p:cNvSpPr txBox="1"/>
          <p:nvPr/>
        </p:nvSpPr>
        <p:spPr>
          <a:xfrm>
            <a:off x="589584" y="3843655"/>
            <a:ext cx="4757116" cy="3170099"/>
          </a:xfrm>
          <a:prstGeom prst="rect">
            <a:avLst/>
          </a:prstGeom>
          <a:noFill/>
        </p:spPr>
        <p:txBody>
          <a:bodyPr wrap="square">
            <a:spAutoFit/>
          </a:bodyPr>
          <a:lstStyle/>
          <a:p>
            <a:pPr algn="just"/>
            <a:r>
              <a:rPr lang="en-GB" sz="2000" noProof="0" dirty="0"/>
              <a:t>A higher round-trip efficiency means less energy is lost during a charge and discharge, improving the overall performance of the storage system.</a:t>
            </a:r>
          </a:p>
          <a:p>
            <a:pPr algn="just"/>
            <a:endParaRPr lang="en-GB" sz="2000" noProof="0" dirty="0"/>
          </a:p>
          <a:p>
            <a:pPr algn="just"/>
            <a:r>
              <a:rPr lang="en-GB" sz="2000" noProof="0" dirty="0"/>
              <a:t>Note that round-trip efficiency is not a static value; it can decrease over time because of factors like self-discharge in storage units, aging of components, and variations in operating conditions.</a:t>
            </a:r>
          </a:p>
        </p:txBody>
      </p:sp>
      <p:sp>
        <p:nvSpPr>
          <p:cNvPr id="7" name="ZoneTexte 6">
            <a:extLst>
              <a:ext uri="{FF2B5EF4-FFF2-40B4-BE49-F238E27FC236}">
                <a16:creationId xmlns:a16="http://schemas.microsoft.com/office/drawing/2014/main" id="{DE3A41B4-3D06-3410-A6C3-ADA1A216CA32}"/>
              </a:ext>
            </a:extLst>
          </p:cNvPr>
          <p:cNvSpPr txBox="1"/>
          <p:nvPr/>
        </p:nvSpPr>
        <p:spPr>
          <a:xfrm>
            <a:off x="589585" y="1259724"/>
            <a:ext cx="9542754" cy="1323439"/>
          </a:xfrm>
          <a:prstGeom prst="rect">
            <a:avLst/>
          </a:prstGeom>
          <a:noFill/>
        </p:spPr>
        <p:txBody>
          <a:bodyPr wrap="square">
            <a:spAutoFit/>
          </a:bodyPr>
          <a:lstStyle/>
          <a:p>
            <a:pPr algn="just"/>
            <a:r>
              <a:rPr lang="en-GB" sz="2000" noProof="0" dirty="0"/>
              <a:t>Energy storage involves absorbing electricity (</a:t>
            </a:r>
            <a:r>
              <a:rPr lang="en-GB" sz="2000" noProof="0" dirty="0" err="1"/>
              <a:t>charg</a:t>
            </a:r>
            <a:r>
              <a:rPr lang="en-GB" sz="2000" dirty="0" err="1"/>
              <a:t>ing</a:t>
            </a:r>
            <a:r>
              <a:rPr lang="en-GB" sz="2000" noProof="0" dirty="0"/>
              <a:t>), storing it in some form, and later delivering it back to the grid (discharging). The ratio of energy output during discharging to energy input during charging represents the </a:t>
            </a:r>
            <a:r>
              <a:rPr lang="en-GB" sz="2000" b="1" noProof="0" dirty="0"/>
              <a:t>round-trip efficiency</a:t>
            </a:r>
            <a:r>
              <a:rPr lang="en-GB" sz="2000" noProof="0" dirty="0"/>
              <a:t> of the process.</a:t>
            </a:r>
          </a:p>
        </p:txBody>
      </p:sp>
      <p:grpSp>
        <p:nvGrpSpPr>
          <p:cNvPr id="24" name="Groupe 23">
            <a:extLst>
              <a:ext uri="{FF2B5EF4-FFF2-40B4-BE49-F238E27FC236}">
                <a16:creationId xmlns:a16="http://schemas.microsoft.com/office/drawing/2014/main" id="{B77E2770-B271-C637-CA60-DF0EEC4F2C56}"/>
              </a:ext>
            </a:extLst>
          </p:cNvPr>
          <p:cNvGrpSpPr/>
          <p:nvPr/>
        </p:nvGrpSpPr>
        <p:grpSpPr>
          <a:xfrm>
            <a:off x="5973244" y="3955415"/>
            <a:ext cx="3764698" cy="2952906"/>
            <a:chOff x="5943601" y="4201236"/>
            <a:chExt cx="3764698" cy="2952906"/>
          </a:xfrm>
        </p:grpSpPr>
        <p:sp>
          <p:nvSpPr>
            <p:cNvPr id="20" name="Rectangle 19">
              <a:extLst>
                <a:ext uri="{FF2B5EF4-FFF2-40B4-BE49-F238E27FC236}">
                  <a16:creationId xmlns:a16="http://schemas.microsoft.com/office/drawing/2014/main" id="{F23F46FF-6DA8-B353-21AA-CFE117C76341}"/>
                </a:ext>
              </a:extLst>
            </p:cNvPr>
            <p:cNvSpPr/>
            <p:nvPr/>
          </p:nvSpPr>
          <p:spPr>
            <a:xfrm>
              <a:off x="5943601" y="4201236"/>
              <a:ext cx="3764698" cy="295290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Image 8">
              <a:extLst>
                <a:ext uri="{FF2B5EF4-FFF2-40B4-BE49-F238E27FC236}">
                  <a16:creationId xmlns:a16="http://schemas.microsoft.com/office/drawing/2014/main" id="{CCBC0635-526D-7B5F-7D2F-EC61F82D3B56}"/>
                </a:ext>
              </a:extLst>
            </p:cNvPr>
            <p:cNvPicPr>
              <a:picLocks noChangeAspect="1"/>
            </p:cNvPicPr>
            <p:nvPr/>
          </p:nvPicPr>
          <p:blipFill>
            <a:blip r:embed="rId3"/>
            <a:srcRect t="8617"/>
            <a:stretch/>
          </p:blipFill>
          <p:spPr>
            <a:xfrm>
              <a:off x="6469490" y="4270143"/>
              <a:ext cx="2731050" cy="2724734"/>
            </a:xfrm>
            <a:prstGeom prst="rect">
              <a:avLst/>
            </a:prstGeom>
          </p:spPr>
        </p:pic>
        <p:sp>
          <p:nvSpPr>
            <p:cNvPr id="10" name="ZoneTexte 9">
              <a:extLst>
                <a:ext uri="{FF2B5EF4-FFF2-40B4-BE49-F238E27FC236}">
                  <a16:creationId xmlns:a16="http://schemas.microsoft.com/office/drawing/2014/main" id="{C9543014-FFE4-52FF-37E0-FFE76A2CDF16}"/>
                </a:ext>
              </a:extLst>
            </p:cNvPr>
            <p:cNvSpPr txBox="1"/>
            <p:nvPr/>
          </p:nvSpPr>
          <p:spPr>
            <a:xfrm>
              <a:off x="6536153" y="4394453"/>
              <a:ext cx="751840" cy="276999"/>
            </a:xfrm>
            <a:prstGeom prst="rect">
              <a:avLst/>
            </a:prstGeom>
            <a:noFill/>
          </p:spPr>
          <p:txBody>
            <a:bodyPr wrap="square" rtlCol="0">
              <a:spAutoFit/>
            </a:bodyPr>
            <a:lstStyle/>
            <a:p>
              <a:pPr algn="r"/>
              <a:r>
                <a:rPr lang="en-GB" sz="1200" b="1" noProof="0" dirty="0"/>
                <a:t>100 Wh</a:t>
              </a:r>
            </a:p>
          </p:txBody>
        </p:sp>
        <p:sp>
          <p:nvSpPr>
            <p:cNvPr id="12" name="ZoneTexte 11">
              <a:extLst>
                <a:ext uri="{FF2B5EF4-FFF2-40B4-BE49-F238E27FC236}">
                  <a16:creationId xmlns:a16="http://schemas.microsoft.com/office/drawing/2014/main" id="{78E718A2-DB54-CA2D-41E0-9CD6B2D66113}"/>
                </a:ext>
              </a:extLst>
            </p:cNvPr>
            <p:cNvSpPr txBox="1"/>
            <p:nvPr/>
          </p:nvSpPr>
          <p:spPr>
            <a:xfrm>
              <a:off x="8390463" y="4388787"/>
              <a:ext cx="751840" cy="276999"/>
            </a:xfrm>
            <a:prstGeom prst="rect">
              <a:avLst/>
            </a:prstGeom>
            <a:noFill/>
          </p:spPr>
          <p:txBody>
            <a:bodyPr wrap="square" rtlCol="0">
              <a:spAutoFit/>
            </a:bodyPr>
            <a:lstStyle/>
            <a:p>
              <a:r>
                <a:rPr lang="en-GB" sz="1200" b="1" noProof="0" dirty="0"/>
                <a:t>80 Wh</a:t>
              </a:r>
            </a:p>
          </p:txBody>
        </p:sp>
        <p:sp>
          <p:nvSpPr>
            <p:cNvPr id="17" name="ZoneTexte 16">
              <a:extLst>
                <a:ext uri="{FF2B5EF4-FFF2-40B4-BE49-F238E27FC236}">
                  <a16:creationId xmlns:a16="http://schemas.microsoft.com/office/drawing/2014/main" id="{1EC934F9-E454-D029-5317-30C1A7006A7B}"/>
                </a:ext>
              </a:extLst>
            </p:cNvPr>
            <p:cNvSpPr txBox="1"/>
            <p:nvPr/>
          </p:nvSpPr>
          <p:spPr>
            <a:xfrm>
              <a:off x="6141648" y="6247339"/>
              <a:ext cx="751840" cy="461665"/>
            </a:xfrm>
            <a:prstGeom prst="rect">
              <a:avLst/>
            </a:prstGeom>
            <a:noFill/>
          </p:spPr>
          <p:txBody>
            <a:bodyPr wrap="square" rtlCol="0">
              <a:spAutoFit/>
            </a:bodyPr>
            <a:lstStyle/>
            <a:p>
              <a:pPr algn="ctr"/>
              <a:r>
                <a:rPr lang="en-GB" sz="1200" b="1" noProof="0" dirty="0">
                  <a:solidFill>
                    <a:srgbClr val="FF6400"/>
                  </a:solidFill>
                </a:rPr>
                <a:t>Charge losses</a:t>
              </a:r>
            </a:p>
          </p:txBody>
        </p:sp>
        <p:sp>
          <p:nvSpPr>
            <p:cNvPr id="21" name="ZoneTexte 20">
              <a:extLst>
                <a:ext uri="{FF2B5EF4-FFF2-40B4-BE49-F238E27FC236}">
                  <a16:creationId xmlns:a16="http://schemas.microsoft.com/office/drawing/2014/main" id="{5F90CC33-5EE0-9238-6345-F7BE4D1FA24F}"/>
                </a:ext>
              </a:extLst>
            </p:cNvPr>
            <p:cNvSpPr txBox="1"/>
            <p:nvPr/>
          </p:nvSpPr>
          <p:spPr>
            <a:xfrm>
              <a:off x="8581805" y="6247339"/>
              <a:ext cx="946577" cy="461665"/>
            </a:xfrm>
            <a:prstGeom prst="rect">
              <a:avLst/>
            </a:prstGeom>
            <a:noFill/>
          </p:spPr>
          <p:txBody>
            <a:bodyPr wrap="square" rtlCol="0">
              <a:spAutoFit/>
            </a:bodyPr>
            <a:lstStyle/>
            <a:p>
              <a:pPr algn="ctr"/>
              <a:r>
                <a:rPr lang="en-GB" sz="1200" b="1" noProof="0" dirty="0">
                  <a:solidFill>
                    <a:srgbClr val="FF6400"/>
                  </a:solidFill>
                </a:rPr>
                <a:t>Discharge losses</a:t>
              </a:r>
            </a:p>
          </p:txBody>
        </p:sp>
      </p:grpSp>
      <p:sp>
        <p:nvSpPr>
          <p:cNvPr id="3" name="Slide Number Placeholder 6">
            <a:extLst>
              <a:ext uri="{FF2B5EF4-FFF2-40B4-BE49-F238E27FC236}">
                <a16:creationId xmlns:a16="http://schemas.microsoft.com/office/drawing/2014/main" id="{06EAB608-1F97-7B58-9122-DAE5DC2B262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369</a:t>
            </a:fld>
            <a:endParaRPr lang="en-GB" spc="80" noProof="0" dirty="0"/>
          </a:p>
        </p:txBody>
      </p:sp>
    </p:spTree>
    <p:extLst>
      <p:ext uri="{BB962C8B-B14F-4D97-AF65-F5344CB8AC3E}">
        <p14:creationId xmlns:p14="http://schemas.microsoft.com/office/powerpoint/2010/main" val="2421843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9E410-AD73-E8D8-4666-343433CED0DE}"/>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4C90E8B-5FA6-14B3-6A72-FDA50A6DFB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8" r="6953"/>
          <a:stretch/>
        </p:blipFill>
        <p:spPr bwMode="auto">
          <a:xfrm>
            <a:off x="3079709" y="3940886"/>
            <a:ext cx="4533969" cy="3414022"/>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F0D96966-856F-0EE8-9667-27647E00E114}"/>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B121106A-BC08-8269-28A2-8612381F4322}"/>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3C56369B-5D60-4F61-C158-C45D00B71A45}"/>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04 – Cars </a:t>
            </a:r>
          </a:p>
        </p:txBody>
      </p:sp>
      <p:sp>
        <p:nvSpPr>
          <p:cNvPr id="8" name="Rectangle 7">
            <a:extLst>
              <a:ext uri="{FF2B5EF4-FFF2-40B4-BE49-F238E27FC236}">
                <a16:creationId xmlns:a16="http://schemas.microsoft.com/office/drawing/2014/main" id="{7B4E4C99-A83B-F86D-E0C4-B32889D5AA94}"/>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7BAEB720-66B8-717D-A2D1-795752740089}"/>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3" name="Groupe 12">
            <a:extLst>
              <a:ext uri="{FF2B5EF4-FFF2-40B4-BE49-F238E27FC236}">
                <a16:creationId xmlns:a16="http://schemas.microsoft.com/office/drawing/2014/main" id="{DCF9B9A5-B207-ECA8-189B-653A9D3B2A8E}"/>
              </a:ext>
            </a:extLst>
          </p:cNvPr>
          <p:cNvGrpSpPr/>
          <p:nvPr/>
        </p:nvGrpSpPr>
        <p:grpSpPr>
          <a:xfrm>
            <a:off x="3079710" y="3940886"/>
            <a:ext cx="4533969" cy="3615920"/>
            <a:chOff x="3079710" y="3891526"/>
            <a:chExt cx="4533969" cy="3615920"/>
          </a:xfrm>
        </p:grpSpPr>
        <p:sp>
          <p:nvSpPr>
            <p:cNvPr id="6" name="TextBox 4">
              <a:extLst>
                <a:ext uri="{FF2B5EF4-FFF2-40B4-BE49-F238E27FC236}">
                  <a16:creationId xmlns:a16="http://schemas.microsoft.com/office/drawing/2014/main" id="{AC5EC087-2503-A516-F962-3CDFC239E68F}"/>
                </a:ext>
              </a:extLst>
            </p:cNvPr>
            <p:cNvSpPr txBox="1"/>
            <p:nvPr/>
          </p:nvSpPr>
          <p:spPr>
            <a:xfrm>
              <a:off x="4647253" y="7292002"/>
              <a:ext cx="2966426" cy="215444"/>
            </a:xfrm>
            <a:prstGeom prst="rect">
              <a:avLst/>
            </a:prstGeom>
            <a:noFill/>
          </p:spPr>
          <p:txBody>
            <a:bodyPr wrap="square">
              <a:spAutoFit/>
            </a:bodyPr>
            <a:lstStyle/>
            <a:p>
              <a:pPr algn="r"/>
              <a:r>
                <a:rPr lang="en-GB" sz="800" i="1" noProof="0" dirty="0">
                  <a:latin typeface="Arial" panose="020B0604020202020204" pitchFamily="34" charset="0"/>
                  <a:cs typeface="Arial" panose="020B0604020202020204" pitchFamily="34" charset="0"/>
                </a:rPr>
                <a:t>Image from Getty Images.</a:t>
              </a:r>
            </a:p>
          </p:txBody>
        </p:sp>
        <p:sp>
          <p:nvSpPr>
            <p:cNvPr id="7" name="Rectangle 6">
              <a:extLst>
                <a:ext uri="{FF2B5EF4-FFF2-40B4-BE49-F238E27FC236}">
                  <a16:creationId xmlns:a16="http://schemas.microsoft.com/office/drawing/2014/main" id="{C4F90530-E4EC-9A67-27EA-717AC5F74D9B}"/>
                </a:ext>
              </a:extLst>
            </p:cNvPr>
            <p:cNvSpPr/>
            <p:nvPr/>
          </p:nvSpPr>
          <p:spPr>
            <a:xfrm>
              <a:off x="3079710" y="3891526"/>
              <a:ext cx="4533968"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411165376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2FED58-9924-82DD-1A0F-63C87D4663FA}"/>
              </a:ext>
            </a:extLst>
          </p:cNvPr>
          <p:cNvSpPr txBox="1"/>
          <p:nvPr/>
        </p:nvSpPr>
        <p:spPr>
          <a:xfrm>
            <a:off x="589586" y="349892"/>
            <a:ext cx="5244056"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Cycles of energy storage systems</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AC2A616-CE8E-BCC4-82FB-F0F65A4A515D}"/>
              </a:ext>
            </a:extLst>
          </p:cNvPr>
          <p:cNvSpPr txBox="1"/>
          <p:nvPr/>
        </p:nvSpPr>
        <p:spPr>
          <a:xfrm>
            <a:off x="589585" y="2534483"/>
            <a:ext cx="5244057" cy="3170099"/>
          </a:xfrm>
          <a:prstGeom prst="rect">
            <a:avLst/>
          </a:prstGeom>
          <a:noFill/>
        </p:spPr>
        <p:txBody>
          <a:bodyPr wrap="square">
            <a:spAutoFit/>
          </a:bodyPr>
          <a:lstStyle/>
          <a:p>
            <a:pPr algn="just">
              <a:buNone/>
            </a:pPr>
            <a:r>
              <a:rPr lang="en-GB" sz="2000" noProof="0" dirty="0">
                <a:latin typeface="Arial (corps)"/>
              </a:rPr>
              <a:t>During the discharging phase of a cycle, the storage system releases energy until it reaches a specified limit. </a:t>
            </a:r>
            <a:r>
              <a:rPr lang="en-GB" sz="2000" noProof="0" dirty="0">
                <a:solidFill>
                  <a:srgbClr val="040C28"/>
                </a:solidFill>
                <a:latin typeface="Arial (corps)"/>
              </a:rPr>
              <a:t>T</a:t>
            </a:r>
            <a:r>
              <a:rPr lang="en-GB" sz="2000" b="0" i="0" noProof="0" dirty="0">
                <a:solidFill>
                  <a:srgbClr val="040C28"/>
                </a:solidFill>
                <a:effectLst/>
                <a:latin typeface="Arial (corps)"/>
              </a:rPr>
              <a:t>he percentage of the battery that has been discharged relative to the overall capacity of the battery is </a:t>
            </a:r>
            <a:r>
              <a:rPr lang="en-GB" sz="2000" noProof="0" dirty="0">
                <a:latin typeface="Arial (corps)"/>
              </a:rPr>
              <a:t>known as the </a:t>
            </a:r>
            <a:r>
              <a:rPr lang="en-GB" sz="2000" b="1" noProof="0" dirty="0">
                <a:latin typeface="Arial (corps)"/>
              </a:rPr>
              <a:t>Depth of Discharge (DoD)</a:t>
            </a:r>
            <a:r>
              <a:rPr lang="en-GB" sz="2000" noProof="0" dirty="0">
                <a:latin typeface="Arial (corps)"/>
              </a:rPr>
              <a:t>.</a:t>
            </a:r>
            <a:r>
              <a:rPr lang="en-GB" sz="2000" b="1" noProof="0" dirty="0">
                <a:latin typeface="Arial (corps)"/>
              </a:rPr>
              <a:t> </a:t>
            </a:r>
          </a:p>
          <a:p>
            <a:pPr algn="just">
              <a:buNone/>
            </a:pPr>
            <a:endParaRPr lang="en-GB" sz="2000" noProof="0" dirty="0">
              <a:latin typeface="Arial (corps)"/>
            </a:endParaRPr>
          </a:p>
          <a:p>
            <a:pPr algn="just">
              <a:buNone/>
            </a:pPr>
            <a:r>
              <a:rPr lang="en-GB" sz="2000" noProof="0" dirty="0">
                <a:latin typeface="Arial (corps)"/>
              </a:rPr>
              <a:t>In the charging phase of a cycle, the system absorbs energy until it reaches its maximum </a:t>
            </a:r>
            <a:r>
              <a:rPr lang="en-GB" sz="2000" b="1" noProof="0" dirty="0">
                <a:latin typeface="Arial (corps)"/>
              </a:rPr>
              <a:t>State of Charge (SoC)</a:t>
            </a:r>
            <a:r>
              <a:rPr lang="en-GB" sz="2000" noProof="0" dirty="0">
                <a:latin typeface="Arial (corps)"/>
              </a:rPr>
              <a:t>.</a:t>
            </a:r>
          </a:p>
        </p:txBody>
      </p:sp>
      <p:sp>
        <p:nvSpPr>
          <p:cNvPr id="19" name="ZoneTexte 18">
            <a:extLst>
              <a:ext uri="{FF2B5EF4-FFF2-40B4-BE49-F238E27FC236}">
                <a16:creationId xmlns:a16="http://schemas.microsoft.com/office/drawing/2014/main" id="{41AC34DA-8759-5DD4-9191-38C5E1B11226}"/>
              </a:ext>
            </a:extLst>
          </p:cNvPr>
          <p:cNvSpPr txBox="1"/>
          <p:nvPr/>
        </p:nvSpPr>
        <p:spPr>
          <a:xfrm>
            <a:off x="589585" y="1290293"/>
            <a:ext cx="9542753" cy="1015663"/>
          </a:xfrm>
          <a:prstGeom prst="rect">
            <a:avLst/>
          </a:prstGeom>
          <a:noFill/>
        </p:spPr>
        <p:txBody>
          <a:bodyPr wrap="square">
            <a:spAutoFit/>
          </a:bodyPr>
          <a:lstStyle/>
          <a:p>
            <a:pPr algn="just">
              <a:buNone/>
            </a:pPr>
            <a:r>
              <a:rPr lang="en-GB" sz="2000" noProof="0" dirty="0"/>
              <a:t>Round-trip efficiency can decrease over time as the number of cycles increases.               A cycle is one full use of a storage system. One cycle happens when the storage system is discharged and then recharged.</a:t>
            </a:r>
          </a:p>
        </p:txBody>
      </p:sp>
      <p:sp>
        <p:nvSpPr>
          <p:cNvPr id="32" name="ZoneTexte 31">
            <a:extLst>
              <a:ext uri="{FF2B5EF4-FFF2-40B4-BE49-F238E27FC236}">
                <a16:creationId xmlns:a16="http://schemas.microsoft.com/office/drawing/2014/main" id="{79846751-BAC1-EFF7-1CC2-4BFDA5CF6CB8}"/>
              </a:ext>
            </a:extLst>
          </p:cNvPr>
          <p:cNvSpPr txBox="1"/>
          <p:nvPr/>
        </p:nvSpPr>
        <p:spPr>
          <a:xfrm>
            <a:off x="589585" y="5944685"/>
            <a:ext cx="9542752" cy="1323439"/>
          </a:xfrm>
          <a:prstGeom prst="rect">
            <a:avLst/>
          </a:prstGeom>
          <a:noFill/>
        </p:spPr>
        <p:txBody>
          <a:bodyPr wrap="square">
            <a:spAutoFit/>
          </a:bodyPr>
          <a:lstStyle/>
          <a:p>
            <a:pPr algn="just">
              <a:buNone/>
            </a:pPr>
            <a:r>
              <a:rPr kumimoji="0" lang="en-GB" sz="2000" b="0" i="0" u="none" strike="noStrike" cap="none" normalizeH="0" baseline="0" noProof="0" dirty="0">
                <a:ln>
                  <a:noFill/>
                </a:ln>
                <a:solidFill>
                  <a:schemeClr val="tx1"/>
                </a:solidFill>
                <a:effectLst/>
                <a:latin typeface="Arial" panose="020B0604020202020204" pitchFamily="34" charset="0"/>
              </a:rPr>
              <a:t>Note that c</a:t>
            </a:r>
            <a:r>
              <a:rPr lang="en-GB" sz="2000" noProof="0" dirty="0"/>
              <a:t>harging a battery to 100% and discharging it to 0% places stress on the battery, reducing its lifespan. To extend battery life, many systems limit the cycle range, for example, between 10% and 90% of total capacity, ensuring a safety margin.</a:t>
            </a:r>
          </a:p>
        </p:txBody>
      </p:sp>
      <p:grpSp>
        <p:nvGrpSpPr>
          <p:cNvPr id="36" name="Groupe 35">
            <a:extLst>
              <a:ext uri="{FF2B5EF4-FFF2-40B4-BE49-F238E27FC236}">
                <a16:creationId xmlns:a16="http://schemas.microsoft.com/office/drawing/2014/main" id="{C81E2D0D-2092-D1A6-5CB6-E47262AE4CCA}"/>
              </a:ext>
            </a:extLst>
          </p:cNvPr>
          <p:cNvGrpSpPr/>
          <p:nvPr/>
        </p:nvGrpSpPr>
        <p:grpSpPr>
          <a:xfrm>
            <a:off x="6443677" y="2529499"/>
            <a:ext cx="3422439" cy="3019627"/>
            <a:chOff x="6709898" y="2889954"/>
            <a:chExt cx="3422439" cy="3019627"/>
          </a:xfrm>
        </p:grpSpPr>
        <p:grpSp>
          <p:nvGrpSpPr>
            <p:cNvPr id="30" name="Groupe 29">
              <a:extLst>
                <a:ext uri="{FF2B5EF4-FFF2-40B4-BE49-F238E27FC236}">
                  <a16:creationId xmlns:a16="http://schemas.microsoft.com/office/drawing/2014/main" id="{C7638D9B-8968-B929-FE79-8DA2CA3DC9C1}"/>
                </a:ext>
              </a:extLst>
            </p:cNvPr>
            <p:cNvGrpSpPr/>
            <p:nvPr/>
          </p:nvGrpSpPr>
          <p:grpSpPr>
            <a:xfrm>
              <a:off x="6910086" y="2920240"/>
              <a:ext cx="3100798" cy="2907701"/>
              <a:chOff x="6910086" y="2920240"/>
              <a:chExt cx="3100798" cy="2907701"/>
            </a:xfrm>
          </p:grpSpPr>
          <p:pic>
            <p:nvPicPr>
              <p:cNvPr id="21" name="Image 20">
                <a:extLst>
                  <a:ext uri="{FF2B5EF4-FFF2-40B4-BE49-F238E27FC236}">
                    <a16:creationId xmlns:a16="http://schemas.microsoft.com/office/drawing/2014/main" id="{C72F5440-40DC-9978-19F1-C83EDD3F6721}"/>
                  </a:ext>
                </a:extLst>
              </p:cNvPr>
              <p:cNvPicPr>
                <a:picLocks noChangeAspect="1"/>
              </p:cNvPicPr>
              <p:nvPr/>
            </p:nvPicPr>
            <p:blipFill>
              <a:blip r:embed="rId3"/>
              <a:srcRect l="51903"/>
              <a:stretch/>
            </p:blipFill>
            <p:spPr>
              <a:xfrm>
                <a:off x="8379738" y="2920240"/>
                <a:ext cx="1631146" cy="2603023"/>
              </a:xfrm>
              <a:prstGeom prst="rect">
                <a:avLst/>
              </a:prstGeom>
            </p:spPr>
          </p:pic>
          <p:pic>
            <p:nvPicPr>
              <p:cNvPr id="22" name="Image 21">
                <a:extLst>
                  <a:ext uri="{FF2B5EF4-FFF2-40B4-BE49-F238E27FC236}">
                    <a16:creationId xmlns:a16="http://schemas.microsoft.com/office/drawing/2014/main" id="{6CB5F0EF-932B-3006-62FD-BEB2C5796EC8}"/>
                  </a:ext>
                </a:extLst>
              </p:cNvPr>
              <p:cNvPicPr>
                <a:picLocks noChangeAspect="1"/>
              </p:cNvPicPr>
              <p:nvPr/>
            </p:nvPicPr>
            <p:blipFill>
              <a:blip r:embed="rId3"/>
              <a:srcRect l="3724" r="57027"/>
              <a:stretch/>
            </p:blipFill>
            <p:spPr>
              <a:xfrm>
                <a:off x="6910086" y="2920240"/>
                <a:ext cx="1331089" cy="2603023"/>
              </a:xfrm>
              <a:prstGeom prst="rect">
                <a:avLst/>
              </a:prstGeom>
            </p:spPr>
          </p:pic>
          <p:sp>
            <p:nvSpPr>
              <p:cNvPr id="23" name="ZoneTexte 22">
                <a:extLst>
                  <a:ext uri="{FF2B5EF4-FFF2-40B4-BE49-F238E27FC236}">
                    <a16:creationId xmlns:a16="http://schemas.microsoft.com/office/drawing/2014/main" id="{344A244F-C202-A1D1-7FEB-CF72A736FEFB}"/>
                  </a:ext>
                </a:extLst>
              </p:cNvPr>
              <p:cNvSpPr txBox="1"/>
              <p:nvPr/>
            </p:nvSpPr>
            <p:spPr>
              <a:xfrm>
                <a:off x="6950156" y="5366276"/>
                <a:ext cx="1192192" cy="461665"/>
              </a:xfrm>
              <a:prstGeom prst="rect">
                <a:avLst/>
              </a:prstGeom>
              <a:noFill/>
            </p:spPr>
            <p:txBody>
              <a:bodyPr wrap="square" rtlCol="0">
                <a:spAutoFit/>
              </a:bodyPr>
              <a:lstStyle/>
              <a:p>
                <a:pPr algn="ctr"/>
                <a:r>
                  <a:rPr lang="en-GB" sz="1200" b="1" noProof="0" dirty="0"/>
                  <a:t>SoC of the battery</a:t>
                </a:r>
              </a:p>
            </p:txBody>
          </p:sp>
          <p:sp>
            <p:nvSpPr>
              <p:cNvPr id="29" name="ZoneTexte 28">
                <a:extLst>
                  <a:ext uri="{FF2B5EF4-FFF2-40B4-BE49-F238E27FC236}">
                    <a16:creationId xmlns:a16="http://schemas.microsoft.com/office/drawing/2014/main" id="{9506E401-09FE-31B9-1F4A-3CB0D0C5290F}"/>
                  </a:ext>
                </a:extLst>
              </p:cNvPr>
              <p:cNvSpPr txBox="1"/>
              <p:nvPr/>
            </p:nvSpPr>
            <p:spPr>
              <a:xfrm>
                <a:off x="8694515" y="5366276"/>
                <a:ext cx="1192192" cy="461665"/>
              </a:xfrm>
              <a:prstGeom prst="rect">
                <a:avLst/>
              </a:prstGeom>
              <a:noFill/>
            </p:spPr>
            <p:txBody>
              <a:bodyPr wrap="square" rtlCol="0">
                <a:spAutoFit/>
              </a:bodyPr>
              <a:lstStyle/>
              <a:p>
                <a:pPr algn="ctr"/>
                <a:r>
                  <a:rPr lang="en-GB" sz="1200" b="1" noProof="0" dirty="0"/>
                  <a:t>DoD of the battery</a:t>
                </a:r>
              </a:p>
            </p:txBody>
          </p:sp>
        </p:grpSp>
        <p:sp>
          <p:nvSpPr>
            <p:cNvPr id="35" name="Rectangle 34">
              <a:extLst>
                <a:ext uri="{FF2B5EF4-FFF2-40B4-BE49-F238E27FC236}">
                  <a16:creationId xmlns:a16="http://schemas.microsoft.com/office/drawing/2014/main" id="{0719491F-7CFC-E500-758B-565A5799BB02}"/>
                </a:ext>
              </a:extLst>
            </p:cNvPr>
            <p:cNvSpPr/>
            <p:nvPr/>
          </p:nvSpPr>
          <p:spPr>
            <a:xfrm>
              <a:off x="6709898" y="2889954"/>
              <a:ext cx="3422439" cy="301962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Slide Number Placeholder 6">
            <a:extLst>
              <a:ext uri="{FF2B5EF4-FFF2-40B4-BE49-F238E27FC236}">
                <a16:creationId xmlns:a16="http://schemas.microsoft.com/office/drawing/2014/main" id="{2398FDE4-A1FE-21E5-A5B7-FE0FF1471C0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370</a:t>
            </a:fld>
            <a:endParaRPr lang="en-GB" spc="80" noProof="0" dirty="0"/>
          </a:p>
        </p:txBody>
      </p:sp>
    </p:spTree>
    <p:extLst>
      <p:ext uri="{BB962C8B-B14F-4D97-AF65-F5344CB8AC3E}">
        <p14:creationId xmlns:p14="http://schemas.microsoft.com/office/powerpoint/2010/main" val="834853297"/>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4902578E-65CC-5FD6-FF06-8B2BDAFDC0A5}"/>
              </a:ext>
            </a:extLst>
          </p:cNvPr>
          <p:cNvSpPr txBox="1"/>
          <p:nvPr/>
        </p:nvSpPr>
        <p:spPr>
          <a:xfrm>
            <a:off x="589585" y="349892"/>
            <a:ext cx="9542754" cy="461665"/>
          </a:xfrm>
          <a:prstGeom prst="rect">
            <a:avLst/>
          </a:prstGeom>
          <a:noFill/>
        </p:spPr>
        <p:txBody>
          <a:bodyPr wrap="square">
            <a:spAutoFit/>
          </a:bodyPr>
          <a:lstStyle/>
          <a:p>
            <a:r>
              <a:rPr lang="en-GB" sz="2400" b="1" noProof="0" dirty="0"/>
              <a:t>Evaluating energy storage needs for a 100% renewable EU grid</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359A1A70-E6FD-032B-C325-CA360EF30475}"/>
              </a:ext>
            </a:extLst>
          </p:cNvPr>
          <p:cNvSpPr txBox="1"/>
          <p:nvPr/>
        </p:nvSpPr>
        <p:spPr>
          <a:xfrm>
            <a:off x="589585" y="3920678"/>
            <a:ext cx="6215252" cy="3016210"/>
          </a:xfrm>
          <a:prstGeom prst="rect">
            <a:avLst/>
          </a:prstGeom>
          <a:noFill/>
        </p:spPr>
        <p:txBody>
          <a:bodyPr wrap="square">
            <a:spAutoFit/>
          </a:bodyPr>
          <a:lstStyle/>
          <a:p>
            <a:pPr algn="just">
              <a:buNone/>
            </a:pPr>
            <a:r>
              <a:rPr lang="en-GB" sz="2000" noProof="0" dirty="0"/>
              <a:t>After this section on storing energy, we will:</a:t>
            </a:r>
          </a:p>
          <a:p>
            <a:pPr algn="just">
              <a:buNone/>
            </a:pPr>
            <a:endParaRPr lang="en-GB" sz="1000" noProof="0" dirty="0"/>
          </a:p>
          <a:p>
            <a:pPr marL="457200" indent="-457200" algn="just">
              <a:buAutoNum type="alphaLcPeriod"/>
            </a:pPr>
            <a:r>
              <a:rPr lang="en-GB" sz="2000" noProof="0" dirty="0"/>
              <a:t>Provide an overview of each technology;</a:t>
            </a:r>
          </a:p>
          <a:p>
            <a:pPr marL="457200" indent="-457200" algn="just">
              <a:buAutoNum type="alphaLcPeriod"/>
            </a:pPr>
            <a:endParaRPr lang="en-GB" sz="1000" noProof="0" dirty="0"/>
          </a:p>
          <a:p>
            <a:pPr marL="457200" indent="-457200" algn="just">
              <a:buAutoNum type="alphaLcPeriod"/>
            </a:pPr>
            <a:r>
              <a:rPr lang="en-GB" sz="2000" noProof="0" dirty="0"/>
              <a:t>Estimate the storage capacity needed to balance daily and seasonal variations in photovoltaic energy generation within an EU scenario targeting 100% renewable energy;</a:t>
            </a:r>
          </a:p>
          <a:p>
            <a:pPr marL="457200" indent="-457200" algn="just">
              <a:buAutoNum type="alphaLcPeriod"/>
            </a:pPr>
            <a:endParaRPr lang="en-GB" sz="1000" noProof="0" dirty="0"/>
          </a:p>
          <a:p>
            <a:pPr marL="457200" indent="-457200" algn="just">
              <a:buAutoNum type="alphaLcPeriod"/>
            </a:pPr>
            <a:r>
              <a:rPr lang="en-GB" sz="2000" noProof="0" dirty="0"/>
              <a:t>Assess which storage technologies are best suited to meet these requirements.</a:t>
            </a:r>
          </a:p>
        </p:txBody>
      </p:sp>
      <p:sp>
        <p:nvSpPr>
          <p:cNvPr id="29" name="ZoneTexte 28">
            <a:extLst>
              <a:ext uri="{FF2B5EF4-FFF2-40B4-BE49-F238E27FC236}">
                <a16:creationId xmlns:a16="http://schemas.microsoft.com/office/drawing/2014/main" id="{0BF89C3C-4FB3-C446-7D85-D1ABAB6B9338}"/>
              </a:ext>
            </a:extLst>
          </p:cNvPr>
          <p:cNvSpPr txBox="1"/>
          <p:nvPr/>
        </p:nvSpPr>
        <p:spPr>
          <a:xfrm>
            <a:off x="589586" y="1509609"/>
            <a:ext cx="6023866" cy="1938992"/>
          </a:xfrm>
          <a:prstGeom prst="rect">
            <a:avLst/>
          </a:prstGeom>
          <a:noFill/>
        </p:spPr>
        <p:txBody>
          <a:bodyPr wrap="square">
            <a:spAutoFit/>
          </a:bodyPr>
          <a:lstStyle/>
          <a:p>
            <a:pPr algn="just">
              <a:buNone/>
            </a:pPr>
            <a:r>
              <a:rPr lang="en-GB" sz="2000" noProof="0" dirty="0"/>
              <a:t>We will explore four energy storage technologies:</a:t>
            </a:r>
          </a:p>
          <a:p>
            <a:pPr algn="just">
              <a:buNone/>
            </a:pPr>
            <a:endParaRPr lang="en-GB" sz="500" noProof="0" dirty="0"/>
          </a:p>
          <a:p>
            <a:pPr marL="514350" indent="-514350" algn="just">
              <a:buAutoNum type="romanLcParenBoth"/>
            </a:pPr>
            <a:r>
              <a:rPr lang="en-GB" sz="2000" noProof="0" dirty="0"/>
              <a:t>Compressed air energy storage (CAES);</a:t>
            </a:r>
          </a:p>
          <a:p>
            <a:pPr marL="514350" indent="-514350" algn="just">
              <a:buAutoNum type="romanLcParenBoth"/>
            </a:pPr>
            <a:endParaRPr lang="en-GB" sz="500" noProof="0" dirty="0"/>
          </a:p>
          <a:p>
            <a:pPr marL="514350" indent="-514350" algn="just">
              <a:buAutoNum type="romanLcParenBoth"/>
            </a:pPr>
            <a:r>
              <a:rPr lang="en-GB" sz="2000" noProof="0" dirty="0"/>
              <a:t>Pumped-hydro energy storage (PHES);</a:t>
            </a:r>
          </a:p>
          <a:p>
            <a:pPr marL="514350" indent="-514350" algn="just">
              <a:buAutoNum type="romanLcParenBoth"/>
            </a:pPr>
            <a:endParaRPr lang="en-GB" sz="500" noProof="0" dirty="0"/>
          </a:p>
          <a:p>
            <a:pPr marL="514350" indent="-514350" algn="just">
              <a:buAutoNum type="romanLcParenBoth"/>
            </a:pPr>
            <a:r>
              <a:rPr lang="en-GB" sz="2000" noProof="0" dirty="0"/>
              <a:t>Fuels;</a:t>
            </a:r>
          </a:p>
          <a:p>
            <a:pPr marL="514350" indent="-514350" algn="just">
              <a:buAutoNum type="romanLcParenBoth"/>
            </a:pPr>
            <a:endParaRPr lang="en-GB" sz="500" noProof="0" dirty="0"/>
          </a:p>
          <a:p>
            <a:pPr marL="514350" indent="-514350" algn="just">
              <a:buAutoNum type="romanLcParenBoth"/>
            </a:pPr>
            <a:r>
              <a:rPr lang="en-GB" sz="2000" noProof="0" dirty="0"/>
              <a:t>Batteries.</a:t>
            </a:r>
          </a:p>
        </p:txBody>
      </p:sp>
      <p:grpSp>
        <p:nvGrpSpPr>
          <p:cNvPr id="38" name="Groupe 37">
            <a:extLst>
              <a:ext uri="{FF2B5EF4-FFF2-40B4-BE49-F238E27FC236}">
                <a16:creationId xmlns:a16="http://schemas.microsoft.com/office/drawing/2014/main" id="{B3FA1257-F53A-F210-9470-730BAB7A212F}"/>
              </a:ext>
            </a:extLst>
          </p:cNvPr>
          <p:cNvGrpSpPr/>
          <p:nvPr/>
        </p:nvGrpSpPr>
        <p:grpSpPr>
          <a:xfrm>
            <a:off x="7251542" y="1291589"/>
            <a:ext cx="2619968" cy="6056439"/>
            <a:chOff x="7251542" y="1268729"/>
            <a:chExt cx="2619968" cy="6056439"/>
          </a:xfrm>
        </p:grpSpPr>
        <p:grpSp>
          <p:nvGrpSpPr>
            <p:cNvPr id="37" name="Groupe 36">
              <a:extLst>
                <a:ext uri="{FF2B5EF4-FFF2-40B4-BE49-F238E27FC236}">
                  <a16:creationId xmlns:a16="http://schemas.microsoft.com/office/drawing/2014/main" id="{20410590-7069-4169-8E76-2659D92C643C}"/>
                </a:ext>
              </a:extLst>
            </p:cNvPr>
            <p:cNvGrpSpPr/>
            <p:nvPr/>
          </p:nvGrpSpPr>
          <p:grpSpPr>
            <a:xfrm>
              <a:off x="7566998" y="1268729"/>
              <a:ext cx="2304512" cy="6056439"/>
              <a:chOff x="7416030" y="1067615"/>
              <a:chExt cx="2541957" cy="6680464"/>
            </a:xfrm>
          </p:grpSpPr>
          <p:pic>
            <p:nvPicPr>
              <p:cNvPr id="3" name="Picture 3" descr="Compressed Air Energy Storage: New Facilities, How the Tech Works">
                <a:extLst>
                  <a:ext uri="{FF2B5EF4-FFF2-40B4-BE49-F238E27FC236}">
                    <a16:creationId xmlns:a16="http://schemas.microsoft.com/office/drawing/2014/main" id="{DA7A9138-7E43-E06F-783D-4C583C1B27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65" t="9435" r="5746"/>
              <a:stretch/>
            </p:blipFill>
            <p:spPr bwMode="auto">
              <a:xfrm>
                <a:off x="7416032" y="1067615"/>
                <a:ext cx="2541955" cy="1631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Neoen to build first big battery in Finland, to allow for growing wind  share | RenewEconomy">
                <a:extLst>
                  <a:ext uri="{FF2B5EF4-FFF2-40B4-BE49-F238E27FC236}">
                    <a16:creationId xmlns:a16="http://schemas.microsoft.com/office/drawing/2014/main" id="{5576F5A2-C23E-7B8F-9941-B3A5E55D09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1" t="8949" r="4606"/>
              <a:stretch/>
            </p:blipFill>
            <p:spPr bwMode="auto">
              <a:xfrm>
                <a:off x="7416030" y="6108103"/>
                <a:ext cx="2541955" cy="1639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Hydrogen Poised to Play a Role in Renewable Storage | Energy Intelligence">
                <a:extLst>
                  <a:ext uri="{FF2B5EF4-FFF2-40B4-BE49-F238E27FC236}">
                    <a16:creationId xmlns:a16="http://schemas.microsoft.com/office/drawing/2014/main" id="{9FBB5F73-E9E3-CD52-44BA-F9D1EBFAA5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269" b="9378"/>
              <a:stretch/>
            </p:blipFill>
            <p:spPr bwMode="auto">
              <a:xfrm>
                <a:off x="7416031" y="4396643"/>
                <a:ext cx="2541955" cy="16312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Zimbabwe to construct pumped hydroelectric energy storage (PHES) plant">
                <a:extLst>
                  <a:ext uri="{FF2B5EF4-FFF2-40B4-BE49-F238E27FC236}">
                    <a16:creationId xmlns:a16="http://schemas.microsoft.com/office/drawing/2014/main" id="{87A15F0E-42DE-6E59-D3A6-C35DB81D21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71" b="6144"/>
              <a:stretch/>
            </p:blipFill>
            <p:spPr bwMode="auto">
              <a:xfrm>
                <a:off x="7416032" y="2732129"/>
                <a:ext cx="2541955" cy="1631216"/>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ZoneTexte 31">
              <a:extLst>
                <a:ext uri="{FF2B5EF4-FFF2-40B4-BE49-F238E27FC236}">
                  <a16:creationId xmlns:a16="http://schemas.microsoft.com/office/drawing/2014/main" id="{DE63BAC0-C4C8-E745-189F-3709B5D6F5AF}"/>
                </a:ext>
              </a:extLst>
            </p:cNvPr>
            <p:cNvSpPr txBox="1"/>
            <p:nvPr/>
          </p:nvSpPr>
          <p:spPr>
            <a:xfrm>
              <a:off x="7282797" y="2450872"/>
              <a:ext cx="1192192" cy="276999"/>
            </a:xfrm>
            <a:prstGeom prst="rect">
              <a:avLst/>
            </a:prstGeom>
            <a:noFill/>
          </p:spPr>
          <p:txBody>
            <a:bodyPr wrap="square" rtlCol="0">
              <a:spAutoFit/>
            </a:bodyPr>
            <a:lstStyle/>
            <a:p>
              <a:pPr algn="ctr"/>
              <a:r>
                <a:rPr lang="en-GB" sz="1200" b="1" noProof="0" dirty="0">
                  <a:highlight>
                    <a:srgbClr val="FAFAFA"/>
                  </a:highlight>
                </a:rPr>
                <a:t> CAES</a:t>
              </a:r>
              <a:r>
                <a:rPr lang="en-GB" sz="1200" b="1" noProof="0" dirty="0">
                  <a:solidFill>
                    <a:schemeClr val="bg1"/>
                  </a:solidFill>
                  <a:highlight>
                    <a:srgbClr val="FAFAFA"/>
                  </a:highlight>
                </a:rPr>
                <a:t>.</a:t>
              </a:r>
            </a:p>
          </p:txBody>
        </p:sp>
        <p:sp>
          <p:nvSpPr>
            <p:cNvPr id="33" name="ZoneTexte 32">
              <a:extLst>
                <a:ext uri="{FF2B5EF4-FFF2-40B4-BE49-F238E27FC236}">
                  <a16:creationId xmlns:a16="http://schemas.microsoft.com/office/drawing/2014/main" id="{F3224A29-B7BE-FAC0-C898-5F16DFAFE3FA}"/>
                </a:ext>
              </a:extLst>
            </p:cNvPr>
            <p:cNvSpPr txBox="1"/>
            <p:nvPr/>
          </p:nvSpPr>
          <p:spPr>
            <a:xfrm>
              <a:off x="7282797" y="3948473"/>
              <a:ext cx="1192192" cy="276999"/>
            </a:xfrm>
            <a:prstGeom prst="rect">
              <a:avLst/>
            </a:prstGeom>
            <a:noFill/>
          </p:spPr>
          <p:txBody>
            <a:bodyPr wrap="square" rtlCol="0">
              <a:spAutoFit/>
            </a:bodyPr>
            <a:lstStyle/>
            <a:p>
              <a:pPr algn="ctr"/>
              <a:r>
                <a:rPr lang="en-GB" sz="1200" b="1" noProof="0" dirty="0">
                  <a:highlight>
                    <a:srgbClr val="FAFAFA"/>
                  </a:highlight>
                </a:rPr>
                <a:t> PHES</a:t>
              </a:r>
              <a:r>
                <a:rPr lang="en-GB" sz="1200" b="1" noProof="0" dirty="0">
                  <a:solidFill>
                    <a:schemeClr val="bg1"/>
                  </a:solidFill>
                  <a:highlight>
                    <a:srgbClr val="FAFAFA"/>
                  </a:highlight>
                </a:rPr>
                <a:t>.</a:t>
              </a:r>
            </a:p>
          </p:txBody>
        </p:sp>
        <p:sp>
          <p:nvSpPr>
            <p:cNvPr id="34" name="ZoneTexte 33">
              <a:extLst>
                <a:ext uri="{FF2B5EF4-FFF2-40B4-BE49-F238E27FC236}">
                  <a16:creationId xmlns:a16="http://schemas.microsoft.com/office/drawing/2014/main" id="{7A2698BE-9AD1-ABB5-B5A1-E606EC036CB8}"/>
                </a:ext>
              </a:extLst>
            </p:cNvPr>
            <p:cNvSpPr txBox="1"/>
            <p:nvPr/>
          </p:nvSpPr>
          <p:spPr>
            <a:xfrm>
              <a:off x="7251542" y="5457504"/>
              <a:ext cx="1192192" cy="276999"/>
            </a:xfrm>
            <a:prstGeom prst="rect">
              <a:avLst/>
            </a:prstGeom>
            <a:noFill/>
          </p:spPr>
          <p:txBody>
            <a:bodyPr wrap="square" rtlCol="0">
              <a:spAutoFit/>
            </a:bodyPr>
            <a:lstStyle/>
            <a:p>
              <a:pPr algn="ctr"/>
              <a:r>
                <a:rPr lang="en-GB" sz="1200" b="1" noProof="0" dirty="0">
                  <a:highlight>
                    <a:srgbClr val="FAFAFA"/>
                  </a:highlight>
                </a:rPr>
                <a:t> fuels</a:t>
              </a:r>
              <a:r>
                <a:rPr lang="en-GB" sz="1200" b="1" noProof="0" dirty="0">
                  <a:solidFill>
                    <a:schemeClr val="bg1"/>
                  </a:solidFill>
                  <a:highlight>
                    <a:srgbClr val="FAFAFA"/>
                  </a:highlight>
                </a:rPr>
                <a:t>.</a:t>
              </a:r>
              <a:r>
                <a:rPr lang="en-GB" sz="1200" b="1" noProof="0" dirty="0">
                  <a:highlight>
                    <a:srgbClr val="FAFAFA"/>
                  </a:highlight>
                </a:rPr>
                <a:t> </a:t>
              </a:r>
            </a:p>
          </p:txBody>
        </p:sp>
        <p:sp>
          <p:nvSpPr>
            <p:cNvPr id="35" name="ZoneTexte 34">
              <a:extLst>
                <a:ext uri="{FF2B5EF4-FFF2-40B4-BE49-F238E27FC236}">
                  <a16:creationId xmlns:a16="http://schemas.microsoft.com/office/drawing/2014/main" id="{557EACDF-923C-479D-8286-33B77975B7FF}"/>
                </a:ext>
              </a:extLst>
            </p:cNvPr>
            <p:cNvSpPr txBox="1"/>
            <p:nvPr/>
          </p:nvSpPr>
          <p:spPr>
            <a:xfrm>
              <a:off x="7399824" y="7029417"/>
              <a:ext cx="1192192" cy="276999"/>
            </a:xfrm>
            <a:prstGeom prst="rect">
              <a:avLst/>
            </a:prstGeom>
            <a:noFill/>
          </p:spPr>
          <p:txBody>
            <a:bodyPr wrap="square" rtlCol="0">
              <a:spAutoFit/>
            </a:bodyPr>
            <a:lstStyle/>
            <a:p>
              <a:pPr algn="ctr"/>
              <a:r>
                <a:rPr lang="en-GB" sz="1200" b="1" noProof="0" dirty="0">
                  <a:highlight>
                    <a:srgbClr val="FAFAFA"/>
                  </a:highlight>
                </a:rPr>
                <a:t> batteries</a:t>
              </a:r>
              <a:r>
                <a:rPr lang="en-GB" sz="1200" b="1" noProof="0" dirty="0">
                  <a:solidFill>
                    <a:schemeClr val="bg1"/>
                  </a:solidFill>
                  <a:highlight>
                    <a:srgbClr val="FAFAFA"/>
                  </a:highlight>
                </a:rPr>
                <a:t>.</a:t>
              </a:r>
              <a:endParaRPr lang="en-GB" sz="1200" b="1" noProof="0" dirty="0">
                <a:highlight>
                  <a:srgbClr val="FAFAFA"/>
                </a:highlight>
              </a:endParaRPr>
            </a:p>
          </p:txBody>
        </p:sp>
      </p:grpSp>
      <p:sp>
        <p:nvSpPr>
          <p:cNvPr id="39" name="Rectangle 38">
            <a:extLst>
              <a:ext uri="{FF2B5EF4-FFF2-40B4-BE49-F238E27FC236}">
                <a16:creationId xmlns:a16="http://schemas.microsoft.com/office/drawing/2014/main" id="{678F9CDE-46D7-A127-A253-43449779D89F}"/>
              </a:ext>
            </a:extLst>
          </p:cNvPr>
          <p:cNvSpPr/>
          <p:nvPr/>
        </p:nvSpPr>
        <p:spPr>
          <a:xfrm>
            <a:off x="7561606" y="1291590"/>
            <a:ext cx="2304510" cy="605643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E1305263-D3C8-46E9-C35D-F0E22AF8871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371</a:t>
            </a:fld>
            <a:endParaRPr lang="en-GB" spc="80" noProof="0" dirty="0"/>
          </a:p>
        </p:txBody>
      </p:sp>
    </p:spTree>
    <p:extLst>
      <p:ext uri="{BB962C8B-B14F-4D97-AF65-F5344CB8AC3E}">
        <p14:creationId xmlns:p14="http://schemas.microsoft.com/office/powerpoint/2010/main" val="277181593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67398C1-07BD-2F0B-1D52-52AACA067764}"/>
              </a:ext>
            </a:extLst>
          </p:cNvPr>
          <p:cNvSpPr txBox="1"/>
          <p:nvPr/>
        </p:nvSpPr>
        <p:spPr>
          <a:xfrm>
            <a:off x="589585" y="1027671"/>
            <a:ext cx="9542754" cy="2400657"/>
          </a:xfrm>
          <a:prstGeom prst="rect">
            <a:avLst/>
          </a:prstGeom>
          <a:noFill/>
        </p:spPr>
        <p:txBody>
          <a:bodyPr wrap="square">
            <a:spAutoFit/>
          </a:bodyPr>
          <a:lstStyle/>
          <a:p>
            <a:pPr algn="just">
              <a:buNone/>
            </a:pPr>
            <a:r>
              <a:rPr lang="en-GB" sz="2000" noProof="0" dirty="0"/>
              <a:t>Compressed air energy storage (CAES) is a method of storing energy for later use by compressing air. It helps stabilise power grids by using excess electricity to compress air into storage tanks or underground reservoirs at high pressures. The stored energy can later be recovered by expanding the high-pressure air (approximately 200 bar) through a turbine to generate electricity.</a:t>
            </a:r>
          </a:p>
          <a:p>
            <a:pPr algn="just">
              <a:buNone/>
            </a:pPr>
            <a:endParaRPr lang="en-GB" sz="1000" noProof="0" dirty="0"/>
          </a:p>
          <a:p>
            <a:pPr algn="just"/>
            <a:r>
              <a:rPr lang="en-GB" sz="2000" noProof="0" dirty="0"/>
              <a:t>The round-trip efficiency of CAES typically ranges from 60% to 65% on the first day of storage.</a:t>
            </a:r>
          </a:p>
        </p:txBody>
      </p:sp>
      <p:sp>
        <p:nvSpPr>
          <p:cNvPr id="14" name="ZoneTexte 13">
            <a:extLst>
              <a:ext uri="{FF2B5EF4-FFF2-40B4-BE49-F238E27FC236}">
                <a16:creationId xmlns:a16="http://schemas.microsoft.com/office/drawing/2014/main" id="{E4FD8067-71BC-F9CD-841D-32418811C220}"/>
              </a:ext>
            </a:extLst>
          </p:cNvPr>
          <p:cNvSpPr txBox="1"/>
          <p:nvPr/>
        </p:nvSpPr>
        <p:spPr>
          <a:xfrm>
            <a:off x="589585" y="349892"/>
            <a:ext cx="864585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Overview of c</a:t>
            </a:r>
            <a:r>
              <a:rPr lang="en-GB" sz="2400" b="1" noProof="0" dirty="0">
                <a:solidFill>
                  <a:schemeClr val="tx1"/>
                </a:solidFill>
                <a:latin typeface="Arial" panose="020B0604020202020204" pitchFamily="34" charset="0"/>
                <a:cs typeface="Arial" panose="020B0604020202020204" pitchFamily="34" charset="0"/>
              </a:rPr>
              <a:t>ompressed air energy storage (CAES)</a:t>
            </a:r>
          </a:p>
        </p:txBody>
      </p:sp>
      <p:sp>
        <p:nvSpPr>
          <p:cNvPr id="18" name="ZoneTexte 17">
            <a:extLst>
              <a:ext uri="{FF2B5EF4-FFF2-40B4-BE49-F238E27FC236}">
                <a16:creationId xmlns:a16="http://schemas.microsoft.com/office/drawing/2014/main" id="{B3DBED13-F68B-A9F8-8BBA-301713FE9D44}"/>
              </a:ext>
            </a:extLst>
          </p:cNvPr>
          <p:cNvSpPr txBox="1"/>
          <p:nvPr/>
        </p:nvSpPr>
        <p:spPr>
          <a:xfrm>
            <a:off x="5990137" y="7152397"/>
            <a:ext cx="3733800"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Working of compressed air storage.</a:t>
            </a:r>
            <a:endParaRPr lang="en-GB" sz="1600" i="1" noProof="0" dirty="0">
              <a:solidFill>
                <a:schemeClr val="tx1"/>
              </a:solidFill>
              <a:latin typeface="Arial" panose="020B0604020202020204" pitchFamily="34" charset="0"/>
              <a:cs typeface="Arial" panose="020B0604020202020204" pitchFamily="34" charset="0"/>
            </a:endParaRPr>
          </a:p>
        </p:txBody>
      </p:sp>
      <p:grpSp>
        <p:nvGrpSpPr>
          <p:cNvPr id="27" name="Groupe 26">
            <a:extLst>
              <a:ext uri="{FF2B5EF4-FFF2-40B4-BE49-F238E27FC236}">
                <a16:creationId xmlns:a16="http://schemas.microsoft.com/office/drawing/2014/main" id="{3150015A-E1F3-1CE9-0653-3F22FAF64846}"/>
              </a:ext>
            </a:extLst>
          </p:cNvPr>
          <p:cNvGrpSpPr/>
          <p:nvPr/>
        </p:nvGrpSpPr>
        <p:grpSpPr>
          <a:xfrm>
            <a:off x="5828150" y="3655872"/>
            <a:ext cx="4164715" cy="3438725"/>
            <a:chOff x="5816460" y="3681197"/>
            <a:chExt cx="4176405" cy="3341123"/>
          </a:xfrm>
        </p:grpSpPr>
        <p:pic>
          <p:nvPicPr>
            <p:cNvPr id="17" name="Picture 2">
              <a:extLst>
                <a:ext uri="{FF2B5EF4-FFF2-40B4-BE49-F238E27FC236}">
                  <a16:creationId xmlns:a16="http://schemas.microsoft.com/office/drawing/2014/main" id="{D306F0FE-8BDB-0FA9-5978-DFA4D93BC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461" y="3681197"/>
              <a:ext cx="4176404" cy="33411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CBFC2A4-97CB-AFD9-6F64-85D7B2FB4182}"/>
                </a:ext>
              </a:extLst>
            </p:cNvPr>
            <p:cNvSpPr/>
            <p:nvPr/>
          </p:nvSpPr>
          <p:spPr>
            <a:xfrm>
              <a:off x="5816460" y="3681197"/>
              <a:ext cx="4176404" cy="33411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6" name="Groupe 25">
            <a:extLst>
              <a:ext uri="{FF2B5EF4-FFF2-40B4-BE49-F238E27FC236}">
                <a16:creationId xmlns:a16="http://schemas.microsoft.com/office/drawing/2014/main" id="{4F6DE5ED-2E58-CB47-B94C-F633F20CD897}"/>
              </a:ext>
            </a:extLst>
          </p:cNvPr>
          <p:cNvGrpSpPr/>
          <p:nvPr/>
        </p:nvGrpSpPr>
        <p:grpSpPr>
          <a:xfrm>
            <a:off x="700535" y="3655872"/>
            <a:ext cx="4762716" cy="3438725"/>
            <a:chOff x="589586" y="3588597"/>
            <a:chExt cx="5049214" cy="3645579"/>
          </a:xfrm>
        </p:grpSpPr>
        <p:pic>
          <p:nvPicPr>
            <p:cNvPr id="20" name="Picture 2">
              <a:extLst>
                <a:ext uri="{FF2B5EF4-FFF2-40B4-BE49-F238E27FC236}">
                  <a16:creationId xmlns:a16="http://schemas.microsoft.com/office/drawing/2014/main" id="{03FFB4B6-5FFE-9CF2-6452-0FAEB05C78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4" r="42022" b="9644"/>
            <a:stretch/>
          </p:blipFill>
          <p:spPr bwMode="auto">
            <a:xfrm>
              <a:off x="1064871" y="3702802"/>
              <a:ext cx="3420971" cy="32282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116909E-26BD-A041-84F5-8B781F96CD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86" r="2946" b="12111"/>
            <a:stretch/>
          </p:blipFill>
          <p:spPr bwMode="auto">
            <a:xfrm>
              <a:off x="4485843" y="3702802"/>
              <a:ext cx="975297" cy="30333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FCF55AEB-8C63-D50B-D1F5-72B9260C58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53" t="88543" r="32673" b="1460"/>
            <a:stretch/>
          </p:blipFill>
          <p:spPr bwMode="auto">
            <a:xfrm>
              <a:off x="1451720" y="6780186"/>
              <a:ext cx="3068848" cy="35718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0C3EAAD6-922E-618B-972F-953D3668596B}"/>
                </a:ext>
              </a:extLst>
            </p:cNvPr>
            <p:cNvSpPr/>
            <p:nvPr/>
          </p:nvSpPr>
          <p:spPr>
            <a:xfrm>
              <a:off x="589586" y="3588597"/>
              <a:ext cx="5049214" cy="364557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5" name="Picture 2">
              <a:extLst>
                <a:ext uri="{FF2B5EF4-FFF2-40B4-BE49-F238E27FC236}">
                  <a16:creationId xmlns:a16="http://schemas.microsoft.com/office/drawing/2014/main" id="{52BEF6C7-2B41-CFA1-4D51-0BCA3BDD4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5004" b="23002"/>
            <a:stretch/>
          </p:blipFill>
          <p:spPr bwMode="auto">
            <a:xfrm>
              <a:off x="702196" y="3704347"/>
              <a:ext cx="351099" cy="275095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6">
            <a:extLst>
              <a:ext uri="{FF2B5EF4-FFF2-40B4-BE49-F238E27FC236}">
                <a16:creationId xmlns:a16="http://schemas.microsoft.com/office/drawing/2014/main" id="{BF08A1F5-6074-D9EF-60F7-ABEB0A13EB9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372</a:t>
            </a:fld>
            <a:endParaRPr lang="en-GB" spc="80" noProof="0" dirty="0"/>
          </a:p>
        </p:txBody>
      </p:sp>
      <p:sp>
        <p:nvSpPr>
          <p:cNvPr id="3" name="ZoneTexte 2">
            <a:extLst>
              <a:ext uri="{FF2B5EF4-FFF2-40B4-BE49-F238E27FC236}">
                <a16:creationId xmlns:a16="http://schemas.microsoft.com/office/drawing/2014/main" id="{4297D4F0-AC80-BB45-5D20-E3DE3CDBE313}"/>
              </a:ext>
            </a:extLst>
          </p:cNvPr>
          <p:cNvSpPr txBox="1"/>
          <p:nvPr/>
        </p:nvSpPr>
        <p:spPr>
          <a:xfrm>
            <a:off x="700535" y="7152397"/>
            <a:ext cx="4762716"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CAES round-trip efficiency in function of storage duration.</a:t>
            </a:r>
            <a:endParaRPr lang="en-GB" sz="1600" i="1"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33218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650FA7D-3251-6455-8268-15FD456157BC}"/>
              </a:ext>
            </a:extLst>
          </p:cNvPr>
          <p:cNvSpPr txBox="1"/>
          <p:nvPr/>
        </p:nvSpPr>
        <p:spPr>
          <a:xfrm>
            <a:off x="589585" y="349892"/>
            <a:ext cx="8033715"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1:</a:t>
            </a:r>
          </a:p>
        </p:txBody>
      </p:sp>
      <p:sp>
        <p:nvSpPr>
          <p:cNvPr id="8" name="ZoneTexte 7">
            <a:extLst>
              <a:ext uri="{FF2B5EF4-FFF2-40B4-BE49-F238E27FC236}">
                <a16:creationId xmlns:a16="http://schemas.microsoft.com/office/drawing/2014/main" id="{965035C8-30E7-82C3-4779-745E65F200A7}"/>
              </a:ext>
            </a:extLst>
          </p:cNvPr>
          <p:cNvSpPr txBox="1"/>
          <p:nvPr/>
        </p:nvSpPr>
        <p:spPr>
          <a:xfrm>
            <a:off x="589585" y="2819112"/>
            <a:ext cx="9542754" cy="2554545"/>
          </a:xfrm>
          <a:prstGeom prst="rect">
            <a:avLst/>
          </a:prstGeom>
          <a:noFill/>
        </p:spPr>
        <p:txBody>
          <a:bodyPr wrap="square">
            <a:spAutoFit/>
          </a:bodyPr>
          <a:lstStyle/>
          <a:p>
            <a:pPr algn="just">
              <a:buNone/>
            </a:pPr>
            <a:r>
              <a:rPr lang="en-GB" sz="2000" noProof="0" dirty="0"/>
              <a:t>A power plant has an output of 100 MW and operates continuously for 24 hours, generating a total of 2,400 MWh of energy per day.</a:t>
            </a:r>
          </a:p>
          <a:p>
            <a:pPr algn="just">
              <a:buNone/>
            </a:pPr>
            <a:endParaRPr lang="en-GB" sz="2000" noProof="0" dirty="0"/>
          </a:p>
          <a:p>
            <a:pPr algn="just">
              <a:buNone/>
            </a:pPr>
            <a:r>
              <a:rPr lang="en-GB" sz="2000" noProof="0" dirty="0"/>
              <a:t>CAES uses compressed air at 200 bars, which has a potential energy of 106 MJ per cubic meter.</a:t>
            </a:r>
          </a:p>
          <a:p>
            <a:pPr algn="just"/>
            <a:endParaRPr lang="en-GB" sz="2000" noProof="0" dirty="0"/>
          </a:p>
          <a:p>
            <a:pPr algn="just"/>
            <a:r>
              <a:rPr lang="en-GB" sz="2000" noProof="0" dirty="0"/>
              <a:t>Estimate the volume of compressed air (in cubic meters) that would be needed to store the energy produced by this power plant in one day.</a:t>
            </a:r>
          </a:p>
        </p:txBody>
      </p:sp>
      <p:sp>
        <p:nvSpPr>
          <p:cNvPr id="3" name="Slide Number Placeholder 6">
            <a:extLst>
              <a:ext uri="{FF2B5EF4-FFF2-40B4-BE49-F238E27FC236}">
                <a16:creationId xmlns:a16="http://schemas.microsoft.com/office/drawing/2014/main" id="{3987A51A-97B6-8522-DEAB-7516D7D635F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373</a:t>
            </a:fld>
            <a:endParaRPr lang="en-GB" spc="80" noProof="0" dirty="0"/>
          </a:p>
        </p:txBody>
      </p:sp>
    </p:spTree>
    <p:extLst>
      <p:ext uri="{BB962C8B-B14F-4D97-AF65-F5344CB8AC3E}">
        <p14:creationId xmlns:p14="http://schemas.microsoft.com/office/powerpoint/2010/main" val="99121540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4184BCF-E1CD-F9F0-E5B7-79C4017AB196}"/>
              </a:ext>
            </a:extLst>
          </p:cNvPr>
          <p:cNvSpPr txBox="1"/>
          <p:nvPr/>
        </p:nvSpPr>
        <p:spPr>
          <a:xfrm>
            <a:off x="589585" y="2196603"/>
            <a:ext cx="9542754" cy="3477875"/>
          </a:xfrm>
          <a:prstGeom prst="rect">
            <a:avLst/>
          </a:prstGeom>
          <a:noFill/>
        </p:spPr>
        <p:txBody>
          <a:bodyPr wrap="square">
            <a:spAutoFit/>
          </a:bodyPr>
          <a:lstStyle/>
          <a:p>
            <a:pPr algn="just"/>
            <a:r>
              <a:rPr lang="en-GB" sz="2000" noProof="0" dirty="0">
                <a:latin typeface="+mj-lt"/>
                <a:cs typeface="Arial" panose="020B0604020202020204" pitchFamily="34" charset="0"/>
              </a:rPr>
              <a:t>When air is compressed to 200 bars, its volumetric energy density is 106 MJ/m³, or:</a:t>
            </a:r>
          </a:p>
          <a:p>
            <a:pPr algn="just"/>
            <a:endParaRPr lang="en-GB" sz="1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r>
              <a:rPr lang="en-GB" sz="2000" noProof="0" dirty="0"/>
              <a:t>The volume of the reservoir needed</a:t>
            </a:r>
            <a:r>
              <a:rPr lang="en-GB" sz="2000" noProof="0" dirty="0">
                <a:latin typeface="+mj-lt"/>
                <a:cs typeface="Arial" panose="020B0604020202020204" pitchFamily="34" charset="0"/>
              </a:rPr>
              <a:t> to store </a:t>
            </a:r>
            <a:r>
              <a:rPr lang="en-GB" sz="2000" noProof="0" dirty="0"/>
              <a:t>a total of 2,400 MWh of energy in one day is equal to:</a:t>
            </a:r>
          </a:p>
          <a:p>
            <a:pPr algn="just"/>
            <a:endParaRPr lang="en-GB" sz="1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endParaRPr lang="en-GB" sz="2000" noProof="0" dirty="0">
              <a:latin typeface="+mj-lt"/>
              <a:cs typeface="Arial" panose="020B0604020202020204" pitchFamily="34" charset="0"/>
            </a:endParaRPr>
          </a:p>
          <a:p>
            <a:pPr algn="just"/>
            <a:r>
              <a:rPr lang="en-GB" sz="2000" noProof="0" dirty="0">
                <a:latin typeface="+mj-lt"/>
                <a:cs typeface="Arial" panose="020B0604020202020204" pitchFamily="34" charset="0"/>
              </a:rPr>
              <a:t>This volume of the reservoir is equivalent to a cube with a side length of:</a:t>
            </a:r>
          </a:p>
        </p:txBody>
      </p:sp>
      <p:sp>
        <p:nvSpPr>
          <p:cNvPr id="2" name="ZoneTexte 1">
            <a:extLst>
              <a:ext uri="{FF2B5EF4-FFF2-40B4-BE49-F238E27FC236}">
                <a16:creationId xmlns:a16="http://schemas.microsoft.com/office/drawing/2014/main" id="{FBA1EEF8-6F18-E579-692D-C0D557A9002D}"/>
              </a:ext>
            </a:extLst>
          </p:cNvPr>
          <p:cNvSpPr txBox="1"/>
          <p:nvPr/>
        </p:nvSpPr>
        <p:spPr>
          <a:xfrm>
            <a:off x="589585" y="349892"/>
            <a:ext cx="8033715"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E467710C-666D-5E29-B7D8-FDBFA47EAE4C}"/>
                  </a:ext>
                </a:extLst>
              </p:cNvPr>
              <p:cNvSpPr txBox="1"/>
              <p:nvPr/>
            </p:nvSpPr>
            <p:spPr>
              <a:xfrm>
                <a:off x="589585" y="2787480"/>
                <a:ext cx="5347504" cy="603883"/>
              </a:xfrm>
              <a:prstGeom prst="rect">
                <a:avLst/>
              </a:prstGeom>
              <a:noFill/>
            </p:spPr>
            <p:txBody>
              <a:bodyPr wrap="square">
                <a:spAutoFit/>
              </a:bodyPr>
              <a:lstStyle/>
              <a:p>
                <a:pPr algn="just"/>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cs typeface="Arial" panose="020B0604020202020204" pitchFamily="34" charset="0"/>
                          </a:rPr>
                          <m:t>106 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cs typeface="Arial" panose="020B0604020202020204" pitchFamily="34" charset="0"/>
                          </a:rPr>
                          <m:t>10</m:t>
                        </m:r>
                        <m:r>
                          <m:rPr>
                            <m:nor/>
                          </m:rPr>
                          <a:rPr lang="en-GB" sz="2000" baseline="23569" noProof="0">
                            <a:cs typeface="Arial" panose="020B0604020202020204" pitchFamily="34" charset="0"/>
                          </a:rPr>
                          <m:t>6</m:t>
                        </m:r>
                      </m:num>
                      <m:den>
                        <m:r>
                          <m:rPr>
                            <m:nor/>
                          </m:rPr>
                          <a:rPr lang="en-GB" sz="2000" b="0" i="0" noProof="0" smtClean="0">
                            <a:latin typeface="+mj-lt"/>
                            <a:cs typeface="Arial" panose="020B0604020202020204" pitchFamily="34" charset="0"/>
                          </a:rPr>
                          <m:t>3.6 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cs typeface="Arial" panose="020B0604020202020204" pitchFamily="34" charset="0"/>
                          </a:rPr>
                          <m:t>10</m:t>
                        </m:r>
                        <m:r>
                          <m:rPr>
                            <m:nor/>
                          </m:rPr>
                          <a:rPr lang="en-GB" sz="2000" baseline="23569" noProof="0">
                            <a:cs typeface="Arial" panose="020B0604020202020204" pitchFamily="34" charset="0"/>
                          </a:rPr>
                          <m:t>6</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mj-lt"/>
                        <a:ea typeface="Cambria Math" panose="02040503050406030204" pitchFamily="18" charset="0"/>
                        <a:cs typeface="Arial" panose="020B0604020202020204" pitchFamily="34" charset="0"/>
                      </a:rPr>
                      <m:t>29.5</m:t>
                    </m:r>
                  </m:oMath>
                </a14:m>
                <a:r>
                  <a:rPr lang="en-GB" sz="2000" noProof="0" dirty="0">
                    <a:latin typeface="+mj-lt"/>
                    <a:cs typeface="Arial" panose="020B0604020202020204" pitchFamily="34" charset="0"/>
                  </a:rPr>
                  <a:t> kWh.</a:t>
                </a:r>
                <a:endParaRPr lang="en-GB" sz="1800" noProof="0" dirty="0">
                  <a:latin typeface="+mj-lt"/>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E467710C-666D-5E29-B7D8-FDBFA47EAE4C}"/>
                  </a:ext>
                </a:extLst>
              </p:cNvPr>
              <p:cNvSpPr txBox="1">
                <a:spLocks noRot="1" noChangeAspect="1" noMove="1" noResize="1" noEditPoints="1" noAdjustHandles="1" noChangeArrowheads="1" noChangeShapeType="1" noTextEdit="1"/>
              </p:cNvSpPr>
              <p:nvPr/>
            </p:nvSpPr>
            <p:spPr>
              <a:xfrm>
                <a:off x="589585" y="2787480"/>
                <a:ext cx="5347504" cy="603883"/>
              </a:xfrm>
              <a:prstGeom prst="rect">
                <a:avLst/>
              </a:prstGeom>
              <a:blipFill>
                <a:blip r:embed="rId2"/>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8C9169D5-11D4-F213-BF0E-73BC41BCBD75}"/>
                  </a:ext>
                </a:extLst>
              </p:cNvPr>
              <p:cNvSpPr txBox="1"/>
              <p:nvPr/>
            </p:nvSpPr>
            <p:spPr>
              <a:xfrm>
                <a:off x="589585" y="4401988"/>
                <a:ext cx="5347504" cy="603755"/>
              </a:xfrm>
              <a:prstGeom prst="rect">
                <a:avLst/>
              </a:prstGeom>
              <a:noFill/>
            </p:spPr>
            <p:txBody>
              <a:bodyPr wrap="square">
                <a:spAutoFit/>
              </a:bodyPr>
              <a:lstStyle/>
              <a:p>
                <a:pPr algn="just"/>
                <a14:m>
                  <m:oMath xmlns:m="http://schemas.openxmlformats.org/officeDocument/2006/math">
                    <m:f>
                      <m:fPr>
                        <m:ctrlPr>
                          <a:rPr lang="en-GB" sz="2000" i="1" spc="150" noProof="0" smtClean="0">
                            <a:latin typeface="Cambria Math" panose="02040503050406030204" pitchFamily="18" charset="0"/>
                          </a:rPr>
                        </m:ctrlPr>
                      </m:fPr>
                      <m:num>
                        <m:r>
                          <m:rPr>
                            <m:nor/>
                          </m:rPr>
                          <a:rPr lang="en-GB" sz="2000" b="0" i="0" spc="150" noProof="0" smtClean="0">
                            <a:latin typeface="+mj-lt"/>
                            <a:cs typeface="Arial" panose="020B0604020202020204" pitchFamily="34" charset="0"/>
                          </a:rPr>
                          <m:t>2.4 </m:t>
                        </m:r>
                        <m:r>
                          <m:rPr>
                            <m:nor/>
                          </m:rPr>
                          <a:rPr lang="en-GB" sz="2000" b="0" i="0" spc="150" noProof="0" smtClean="0">
                            <a:latin typeface="+mj-lt"/>
                            <a:ea typeface="Cambria Math" panose="02040503050406030204" pitchFamily="18" charset="0"/>
                            <a:cs typeface="Arial" panose="020B0604020202020204" pitchFamily="34" charset="0"/>
                          </a:rPr>
                          <m:t>×</m:t>
                        </m:r>
                        <m:r>
                          <m:rPr>
                            <m:nor/>
                          </m:rPr>
                          <a:rPr lang="en-GB" sz="2000" b="0" i="0" spc="150" noProof="0" smtClean="0">
                            <a:latin typeface="+mj-lt"/>
                            <a:ea typeface="Cambria Math" panose="02040503050406030204" pitchFamily="18" charset="0"/>
                            <a:cs typeface="Arial" panose="020B0604020202020204" pitchFamily="34" charset="0"/>
                          </a:rPr>
                          <m:t> </m:t>
                        </m:r>
                        <m:r>
                          <m:rPr>
                            <m:nor/>
                          </m:rPr>
                          <a:rPr lang="en-GB" sz="2000" noProof="0">
                            <a:cs typeface="Arial" panose="020B0604020202020204" pitchFamily="34" charset="0"/>
                          </a:rPr>
                          <m:t>10</m:t>
                        </m:r>
                        <m:r>
                          <m:rPr>
                            <m:nor/>
                          </m:rPr>
                          <a:rPr lang="en-GB" sz="2000" baseline="23569" noProof="0">
                            <a:cs typeface="Arial" panose="020B0604020202020204" pitchFamily="34" charset="0"/>
                          </a:rPr>
                          <m:t>6</m:t>
                        </m:r>
                      </m:num>
                      <m:den>
                        <m:r>
                          <m:rPr>
                            <m:nor/>
                          </m:rPr>
                          <a:rPr lang="en-GB" sz="2000" b="0" i="0" spc="150" noProof="0" smtClean="0">
                            <a:latin typeface="+mj-lt"/>
                            <a:cs typeface="Arial" panose="020B0604020202020204" pitchFamily="34" charset="0"/>
                          </a:rPr>
                          <m:t>29.5</m:t>
                        </m:r>
                      </m:den>
                    </m:f>
                    <m:r>
                      <m:rPr>
                        <m:nor/>
                      </m:rPr>
                      <a:rPr lang="en-GB" sz="2000" b="0" i="0" spc="150" noProof="0" smtClean="0">
                        <a:latin typeface="+mj-lt"/>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dirty="0">
                    <a:latin typeface="+mj-lt"/>
                    <a:cs typeface="Arial" panose="020B0604020202020204" pitchFamily="34" charset="0"/>
                  </a:rPr>
                  <a:t>81,356 m³.</a:t>
                </a:r>
                <a:endParaRPr lang="en-GB" sz="1800" noProof="0" dirty="0">
                  <a:latin typeface="+mj-lt"/>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8C9169D5-11D4-F213-BF0E-73BC41BCBD75}"/>
                  </a:ext>
                </a:extLst>
              </p:cNvPr>
              <p:cNvSpPr txBox="1">
                <a:spLocks noRot="1" noChangeAspect="1" noMove="1" noResize="1" noEditPoints="1" noAdjustHandles="1" noChangeArrowheads="1" noChangeShapeType="1" noTextEdit="1"/>
              </p:cNvSpPr>
              <p:nvPr/>
            </p:nvSpPr>
            <p:spPr>
              <a:xfrm>
                <a:off x="589585" y="4401988"/>
                <a:ext cx="5347504" cy="603755"/>
              </a:xfrm>
              <a:prstGeom prst="rect">
                <a:avLst/>
              </a:prstGeom>
              <a:blipFill>
                <a:blip r:embed="rId3"/>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73AE1294-5BB3-E300-A6F8-AF6740B083FB}"/>
                  </a:ext>
                </a:extLst>
              </p:cNvPr>
              <p:cNvSpPr txBox="1"/>
              <p:nvPr/>
            </p:nvSpPr>
            <p:spPr>
              <a:xfrm>
                <a:off x="589585" y="5813811"/>
                <a:ext cx="5347504" cy="419346"/>
              </a:xfrm>
              <a:prstGeom prst="rect">
                <a:avLst/>
              </a:prstGeom>
              <a:noFill/>
            </p:spPr>
            <p:txBody>
              <a:bodyPr wrap="square">
                <a:spAutoFit/>
              </a:bodyPr>
              <a:lstStyle/>
              <a:p>
                <a14:m>
                  <m:oMath xmlns:m="http://schemas.openxmlformats.org/officeDocument/2006/math">
                    <m:sSup>
                      <m:sSupPr>
                        <m:ctrlPr>
                          <a:rPr lang="en-GB" sz="2000" i="1" noProof="0" smtClean="0">
                            <a:latin typeface="Cambria Math" panose="02040503050406030204" pitchFamily="18" charset="0"/>
                          </a:rPr>
                        </m:ctrlPr>
                      </m:sSupPr>
                      <m:e>
                        <m:r>
                          <m:rPr>
                            <m:nor/>
                          </m:rPr>
                          <a:rPr lang="en-GB" sz="2000" b="0" i="0" noProof="0" smtClean="0">
                            <a:latin typeface="+mj-lt"/>
                            <a:cs typeface="Arial" panose="020B0604020202020204" pitchFamily="34" charset="0"/>
                          </a:rPr>
                          <m:t>81,356</m:t>
                        </m:r>
                      </m:e>
                      <m:sup>
                        <m:f>
                          <m:fPr>
                            <m:type m:val="lin"/>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rPr>
                              <m:t>3</m:t>
                            </m:r>
                          </m:den>
                        </m:f>
                      </m:sup>
                    </m:sSup>
                  </m:oMath>
                </a14:m>
                <a:r>
                  <a:rPr lang="en-GB" sz="2000" noProof="0" dirty="0">
                    <a:latin typeface="+mj-lt"/>
                    <a:cs typeface="Arial" panose="020B0604020202020204" pitchFamily="34" charset="0"/>
                  </a:rPr>
                  <a:t> </a:t>
                </a:r>
                <a14:m>
                  <m:oMath xmlns:m="http://schemas.openxmlformats.org/officeDocument/2006/math">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mj-lt"/>
                    <a:cs typeface="Arial" panose="020B0604020202020204" pitchFamily="34" charset="0"/>
                  </a:rPr>
                  <a:t> 43.3 m.</a:t>
                </a:r>
                <a:endParaRPr lang="en-GB" noProof="0" dirty="0"/>
              </a:p>
            </p:txBody>
          </p:sp>
        </mc:Choice>
        <mc:Fallback xmlns="">
          <p:sp>
            <p:nvSpPr>
              <p:cNvPr id="15" name="ZoneTexte 14">
                <a:extLst>
                  <a:ext uri="{FF2B5EF4-FFF2-40B4-BE49-F238E27FC236}">
                    <a16:creationId xmlns:a16="http://schemas.microsoft.com/office/drawing/2014/main" id="{73AE1294-5BB3-E300-A6F8-AF6740B083FB}"/>
                  </a:ext>
                </a:extLst>
              </p:cNvPr>
              <p:cNvSpPr txBox="1">
                <a:spLocks noRot="1" noChangeAspect="1" noMove="1" noResize="1" noEditPoints="1" noAdjustHandles="1" noChangeArrowheads="1" noChangeShapeType="1" noTextEdit="1"/>
              </p:cNvSpPr>
              <p:nvPr/>
            </p:nvSpPr>
            <p:spPr>
              <a:xfrm>
                <a:off x="589585" y="5813811"/>
                <a:ext cx="5347504" cy="419346"/>
              </a:xfrm>
              <a:prstGeom prst="rect">
                <a:avLst/>
              </a:prstGeom>
              <a:blipFill>
                <a:blip r:embed="rId4"/>
                <a:stretch>
                  <a:fillRect l="-456" t="-75000" b="-94118"/>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B67EDD3F-8288-ED16-FAF7-572BD419FE9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374</a:t>
            </a:fld>
            <a:endParaRPr lang="en-GB" spc="80" noProof="0" dirty="0"/>
          </a:p>
        </p:txBody>
      </p:sp>
    </p:spTree>
    <p:extLst>
      <p:ext uri="{BB962C8B-B14F-4D97-AF65-F5344CB8AC3E}">
        <p14:creationId xmlns:p14="http://schemas.microsoft.com/office/powerpoint/2010/main" val="210818822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1918405-04E5-2034-E983-447164041C20}"/>
              </a:ext>
            </a:extLst>
          </p:cNvPr>
          <p:cNvSpPr txBox="1"/>
          <p:nvPr/>
        </p:nvSpPr>
        <p:spPr>
          <a:xfrm>
            <a:off x="575323" y="1582508"/>
            <a:ext cx="4885240" cy="2246769"/>
          </a:xfrm>
          <a:prstGeom prst="rect">
            <a:avLst/>
          </a:prstGeom>
          <a:noFill/>
        </p:spPr>
        <p:txBody>
          <a:bodyPr wrap="square">
            <a:spAutoFit/>
          </a:bodyPr>
          <a:lstStyle/>
          <a:p>
            <a:pPr algn="just"/>
            <a:r>
              <a:rPr lang="en-GB" sz="2000" noProof="0" dirty="0">
                <a:latin typeface="+mj-lt"/>
              </a:rPr>
              <a:t>A pumped-hydro energy storage (PHES) system stores energy </a:t>
            </a:r>
            <a:r>
              <a:rPr lang="en-GB" sz="2000" noProof="0" dirty="0">
                <a:latin typeface="+mj-lt"/>
                <a:cs typeface="Arial" panose="020B0604020202020204" pitchFamily="34" charset="0"/>
              </a:rPr>
              <a:t>in the form of potential energy of water, </a:t>
            </a:r>
            <a:r>
              <a:rPr lang="en-GB" sz="2000" noProof="0" dirty="0">
                <a:latin typeface="+mj-lt"/>
              </a:rPr>
              <a:t>by pumping water from a lower to a higher reservoir. Later, the water is released through a turbine to generate electricity when needed.</a:t>
            </a:r>
            <a:endParaRPr lang="en-GB" sz="2000" noProof="0" dirty="0">
              <a:latin typeface="+mj-lt"/>
              <a:cs typeface="Arial" panose="020B0604020202020204" pitchFamily="34" charset="0"/>
            </a:endParaRPr>
          </a:p>
        </p:txBody>
      </p:sp>
      <p:sp>
        <p:nvSpPr>
          <p:cNvPr id="4" name="ZoneTexte 3">
            <a:extLst>
              <a:ext uri="{FF2B5EF4-FFF2-40B4-BE49-F238E27FC236}">
                <a16:creationId xmlns:a16="http://schemas.microsoft.com/office/drawing/2014/main" id="{B763A78B-5BCB-B986-B669-F59CF85055ED}"/>
              </a:ext>
            </a:extLst>
          </p:cNvPr>
          <p:cNvSpPr txBox="1"/>
          <p:nvPr/>
        </p:nvSpPr>
        <p:spPr>
          <a:xfrm>
            <a:off x="5598306" y="5645823"/>
            <a:ext cx="4758922" cy="307777"/>
          </a:xfrm>
          <a:prstGeom prst="rect">
            <a:avLst/>
          </a:prstGeom>
          <a:noFill/>
        </p:spPr>
        <p:txBody>
          <a:bodyPr wrap="square">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Working of a pumped </a:t>
            </a:r>
            <a:r>
              <a:rPr lang="en-GB" sz="1400" i="1" noProof="0" dirty="0">
                <a:solidFill>
                  <a:schemeClr val="tx1"/>
                </a:solidFill>
                <a:highlight>
                  <a:srgbClr val="FFFFFF"/>
                </a:highlight>
                <a:latin typeface="Arial" panose="020B0604020202020204" pitchFamily="34" charset="0"/>
                <a:cs typeface="Arial" panose="020B0604020202020204" pitchFamily="34" charset="0"/>
              </a:rPr>
              <a:t>s</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torage </a:t>
            </a:r>
            <a:r>
              <a:rPr lang="en-GB" sz="1400" i="1" noProof="0" dirty="0">
                <a:solidFill>
                  <a:schemeClr val="tx1"/>
                </a:solidFill>
                <a:highlight>
                  <a:srgbClr val="FFFFFF"/>
                </a:highlight>
                <a:latin typeface="Arial" panose="020B0604020202020204" pitchFamily="34" charset="0"/>
                <a:cs typeface="Arial" panose="020B0604020202020204" pitchFamily="34" charset="0"/>
              </a:rPr>
              <a:t>h</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ydro </a:t>
            </a:r>
            <a:r>
              <a:rPr lang="en-GB" sz="1400" i="1" noProof="0" dirty="0">
                <a:solidFill>
                  <a:schemeClr val="tx1"/>
                </a:solidFill>
                <a:highlight>
                  <a:srgbClr val="FFFFFF"/>
                </a:highlight>
                <a:latin typeface="Arial" panose="020B0604020202020204" pitchFamily="34" charset="0"/>
                <a:cs typeface="Arial" panose="020B0604020202020204" pitchFamily="34" charset="0"/>
              </a:rPr>
              <a:t>p</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ower </a:t>
            </a:r>
            <a:r>
              <a:rPr lang="en-GB" sz="1400" i="1" noProof="0" dirty="0">
                <a:solidFill>
                  <a:schemeClr val="tx1"/>
                </a:solidFill>
                <a:highlight>
                  <a:srgbClr val="FFFFFF"/>
                </a:highlight>
                <a:latin typeface="Arial" panose="020B0604020202020204" pitchFamily="34" charset="0"/>
                <a:cs typeface="Arial" panose="020B0604020202020204" pitchFamily="34" charset="0"/>
              </a:rPr>
              <a:t>p</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lant.</a:t>
            </a:r>
            <a:endParaRPr lang="en-GB" sz="1400" i="1" noProof="0" dirty="0">
              <a:solidFill>
                <a:schemeClr val="tx1"/>
              </a:solidFill>
              <a:highlight>
                <a:srgbClr val="FFFFFF"/>
              </a:highlight>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EAC12B02-EE52-8FC1-6578-DFB023189D6F}"/>
              </a:ext>
            </a:extLst>
          </p:cNvPr>
          <p:cNvGrpSpPr/>
          <p:nvPr/>
        </p:nvGrpSpPr>
        <p:grpSpPr>
          <a:xfrm>
            <a:off x="6132253" y="2302635"/>
            <a:ext cx="3643715" cy="3247610"/>
            <a:chOff x="5755026" y="3892965"/>
            <a:chExt cx="3643715" cy="3247610"/>
          </a:xfrm>
        </p:grpSpPr>
        <p:pic>
          <p:nvPicPr>
            <p:cNvPr id="18434" name="Picture 2" descr="Working of a Pumped Storage Hydro Power Plant">
              <a:extLst>
                <a:ext uri="{FF2B5EF4-FFF2-40B4-BE49-F238E27FC236}">
                  <a16:creationId xmlns:a16="http://schemas.microsoft.com/office/drawing/2014/main" id="{0D3E06D0-A615-C08C-DADA-1A5BE0F0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027" y="4016375"/>
              <a:ext cx="3643714"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F4A62B6-5DDD-0967-B184-D4318D02DA5B}"/>
                </a:ext>
              </a:extLst>
            </p:cNvPr>
            <p:cNvSpPr/>
            <p:nvPr/>
          </p:nvSpPr>
          <p:spPr>
            <a:xfrm>
              <a:off x="5755026" y="3892965"/>
              <a:ext cx="3643714" cy="324761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ZoneTexte 2">
            <a:extLst>
              <a:ext uri="{FF2B5EF4-FFF2-40B4-BE49-F238E27FC236}">
                <a16:creationId xmlns:a16="http://schemas.microsoft.com/office/drawing/2014/main" id="{9BA272FC-C211-DF33-EF1F-0998B5D0B3BA}"/>
              </a:ext>
            </a:extLst>
          </p:cNvPr>
          <p:cNvSpPr txBox="1"/>
          <p:nvPr/>
        </p:nvSpPr>
        <p:spPr>
          <a:xfrm>
            <a:off x="589585" y="349892"/>
            <a:ext cx="8033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Overview of p</a:t>
            </a:r>
            <a:r>
              <a:rPr lang="en-GB" sz="2400" b="1" i="0" u="none" strike="noStrike" baseline="0" noProof="0" dirty="0">
                <a:latin typeface="Arial" panose="020B0604020202020204" pitchFamily="34" charset="0"/>
                <a:cs typeface="Arial" panose="020B0604020202020204" pitchFamily="34" charset="0"/>
              </a:rPr>
              <a:t>umped-hydro energy storage</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98976A9-4DD6-5FF6-DDBD-295A5F6AB63D}"/>
              </a:ext>
            </a:extLst>
          </p:cNvPr>
          <p:cNvSpPr txBox="1"/>
          <p:nvPr/>
        </p:nvSpPr>
        <p:spPr>
          <a:xfrm>
            <a:off x="575323" y="4012079"/>
            <a:ext cx="4885240" cy="2862322"/>
          </a:xfrm>
          <a:prstGeom prst="rect">
            <a:avLst/>
          </a:prstGeom>
          <a:noFill/>
        </p:spPr>
        <p:txBody>
          <a:bodyPr wrap="square">
            <a:spAutoFit/>
          </a:bodyPr>
          <a:lstStyle/>
          <a:p>
            <a:pPr algn="just">
              <a:buNone/>
            </a:pPr>
            <a:r>
              <a:rPr lang="en-GB" sz="2000" noProof="0" dirty="0">
                <a:latin typeface="+mj-lt"/>
              </a:rPr>
              <a:t>The round-trip efficiency of this process is relatively high, typically around 75 - 80%.</a:t>
            </a:r>
          </a:p>
          <a:p>
            <a:pPr algn="just">
              <a:buNone/>
            </a:pPr>
            <a:endParaRPr lang="en-GB" sz="2000" noProof="0" dirty="0">
              <a:latin typeface="+mj-lt"/>
            </a:endParaRPr>
          </a:p>
          <a:p>
            <a:pPr algn="just">
              <a:buNone/>
            </a:pPr>
            <a:r>
              <a:rPr lang="en-GB" sz="2000" noProof="0" dirty="0">
                <a:latin typeface="+mj-lt"/>
              </a:rPr>
              <a:t>Additionally, there is no self-discharge. Once stored, the water remains available for use. Evaporation losses are minimal compared to the total volume of the reservoir, ensuring long-term energy storage with little loss.</a:t>
            </a:r>
          </a:p>
        </p:txBody>
      </p:sp>
      <p:sp>
        <p:nvSpPr>
          <p:cNvPr id="5" name="Slide Number Placeholder 6">
            <a:extLst>
              <a:ext uri="{FF2B5EF4-FFF2-40B4-BE49-F238E27FC236}">
                <a16:creationId xmlns:a16="http://schemas.microsoft.com/office/drawing/2014/main" id="{7716C5F1-9E71-4CDD-14EB-FC1CEE74A2A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375</a:t>
            </a:fld>
            <a:endParaRPr lang="en-GB" spc="80" noProof="0" dirty="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49CC7968-6ABA-CC03-B435-1C451C16E2A1}"/>
              </a:ext>
            </a:extLst>
          </p:cNvPr>
          <p:cNvSpPr txBox="1"/>
          <p:nvPr/>
        </p:nvSpPr>
        <p:spPr>
          <a:xfrm>
            <a:off x="589585" y="1288584"/>
            <a:ext cx="9542754" cy="1631216"/>
          </a:xfrm>
          <a:prstGeom prst="rect">
            <a:avLst/>
          </a:prstGeom>
          <a:noFill/>
        </p:spPr>
        <p:txBody>
          <a:bodyPr wrap="square">
            <a:spAutoFit/>
          </a:bodyPr>
          <a:lstStyle/>
          <a:p>
            <a:pPr algn="just"/>
            <a:r>
              <a:rPr lang="en-GB" sz="2000" noProof="0" dirty="0"/>
              <a:t>According to the International Energy Agency (IEA), global electrical storage capacity in 2023 was estimated at 272 GW, with 67% of it coming from PHES units.</a:t>
            </a:r>
          </a:p>
          <a:p>
            <a:pPr algn="just"/>
            <a:endParaRPr lang="en-GB" sz="2000" noProof="0" dirty="0"/>
          </a:p>
          <a:p>
            <a:pPr algn="just"/>
            <a:r>
              <a:rPr lang="en-GB" sz="2000" noProof="0" dirty="0"/>
              <a:t>In 2013, PHES accounted for 99% of storage capacity. The shift is due to the rapid growth of battery storage in recent years.</a:t>
            </a:r>
          </a:p>
        </p:txBody>
      </p:sp>
      <p:grpSp>
        <p:nvGrpSpPr>
          <p:cNvPr id="9" name="Groupe 8">
            <a:extLst>
              <a:ext uri="{FF2B5EF4-FFF2-40B4-BE49-F238E27FC236}">
                <a16:creationId xmlns:a16="http://schemas.microsoft.com/office/drawing/2014/main" id="{3628C679-E2C9-265C-8CB2-1AFEF0A486CD}"/>
              </a:ext>
            </a:extLst>
          </p:cNvPr>
          <p:cNvGrpSpPr/>
          <p:nvPr/>
        </p:nvGrpSpPr>
        <p:grpSpPr>
          <a:xfrm>
            <a:off x="2574612" y="3322073"/>
            <a:ext cx="5544175" cy="4120065"/>
            <a:chOff x="2387200" y="3234032"/>
            <a:chExt cx="5544175" cy="4120065"/>
          </a:xfrm>
        </p:grpSpPr>
        <p:sp>
          <p:nvSpPr>
            <p:cNvPr id="2" name="Rectangle 1">
              <a:extLst>
                <a:ext uri="{FF2B5EF4-FFF2-40B4-BE49-F238E27FC236}">
                  <a16:creationId xmlns:a16="http://schemas.microsoft.com/office/drawing/2014/main" id="{D2F89137-071F-5B22-B992-F26E91002953}"/>
                </a:ext>
              </a:extLst>
            </p:cNvPr>
            <p:cNvSpPr/>
            <p:nvPr/>
          </p:nvSpPr>
          <p:spPr>
            <a:xfrm>
              <a:off x="2686736" y="3234032"/>
              <a:ext cx="5037704" cy="37330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aphicFrame>
          <p:nvGraphicFramePr>
            <p:cNvPr id="7" name="Graphique 6">
              <a:extLst>
                <a:ext uri="{FF2B5EF4-FFF2-40B4-BE49-F238E27FC236}">
                  <a16:creationId xmlns:a16="http://schemas.microsoft.com/office/drawing/2014/main" id="{1B574A8A-F896-7EF9-922A-2884AB336F14}"/>
                </a:ext>
              </a:extLst>
            </p:cNvPr>
            <p:cNvGraphicFramePr/>
            <p:nvPr/>
          </p:nvGraphicFramePr>
          <p:xfrm>
            <a:off x="2387200" y="3320216"/>
            <a:ext cx="5544175" cy="3056167"/>
          </p:xfrm>
          <a:graphic>
            <a:graphicData uri="http://schemas.openxmlformats.org/drawingml/2006/chart">
              <c:chart xmlns:c="http://schemas.openxmlformats.org/drawingml/2006/chart" xmlns:r="http://schemas.openxmlformats.org/officeDocument/2006/relationships" r:id="rId3"/>
            </a:graphicData>
          </a:graphic>
        </p:graphicFrame>
        <p:pic>
          <p:nvPicPr>
            <p:cNvPr id="15" name="Image 14">
              <a:extLst>
                <a:ext uri="{FF2B5EF4-FFF2-40B4-BE49-F238E27FC236}">
                  <a16:creationId xmlns:a16="http://schemas.microsoft.com/office/drawing/2014/main" id="{906529E2-9280-7DFA-8A0B-FCB7F2EEB2C4}"/>
                </a:ext>
              </a:extLst>
            </p:cNvPr>
            <p:cNvPicPr>
              <a:picLocks noChangeAspect="1"/>
            </p:cNvPicPr>
            <p:nvPr/>
          </p:nvPicPr>
          <p:blipFill rotWithShape="1">
            <a:blip r:embed="rId4"/>
            <a:srcRect l="55667"/>
            <a:stretch/>
          </p:blipFill>
          <p:spPr>
            <a:xfrm>
              <a:off x="3057918" y="6148133"/>
              <a:ext cx="2002109" cy="662690"/>
            </a:xfrm>
            <a:prstGeom prst="rect">
              <a:avLst/>
            </a:prstGeom>
          </p:spPr>
        </p:pic>
        <p:pic>
          <p:nvPicPr>
            <p:cNvPr id="20" name="Image 19">
              <a:extLst>
                <a:ext uri="{FF2B5EF4-FFF2-40B4-BE49-F238E27FC236}">
                  <a16:creationId xmlns:a16="http://schemas.microsoft.com/office/drawing/2014/main" id="{F1977578-765F-7D0A-2FB1-23AE3721E180}"/>
                </a:ext>
              </a:extLst>
            </p:cNvPr>
            <p:cNvPicPr>
              <a:picLocks noChangeAspect="1"/>
            </p:cNvPicPr>
            <p:nvPr/>
          </p:nvPicPr>
          <p:blipFill rotWithShape="1">
            <a:blip r:embed="rId4"/>
            <a:srcRect r="46520" b="597"/>
            <a:stretch/>
          </p:blipFill>
          <p:spPr>
            <a:xfrm>
              <a:off x="5205588" y="6151599"/>
              <a:ext cx="2417008" cy="659224"/>
            </a:xfrm>
            <a:prstGeom prst="rect">
              <a:avLst/>
            </a:prstGeom>
          </p:spPr>
        </p:pic>
        <p:sp>
          <p:nvSpPr>
            <p:cNvPr id="23" name="ZoneTexte 22">
              <a:extLst>
                <a:ext uri="{FF2B5EF4-FFF2-40B4-BE49-F238E27FC236}">
                  <a16:creationId xmlns:a16="http://schemas.microsoft.com/office/drawing/2014/main" id="{3771A8D4-BF8B-9E3A-8803-71FC18F9929D}"/>
                </a:ext>
              </a:extLst>
            </p:cNvPr>
            <p:cNvSpPr txBox="1"/>
            <p:nvPr/>
          </p:nvSpPr>
          <p:spPr>
            <a:xfrm>
              <a:off x="2686736" y="7046320"/>
              <a:ext cx="5037704" cy="307777"/>
            </a:xfrm>
            <a:prstGeom prst="rect">
              <a:avLst/>
            </a:prstGeom>
            <a:noFill/>
          </p:spPr>
          <p:txBody>
            <a:bodyPr wrap="square">
              <a:spAutoFit/>
            </a:bodyPr>
            <a:lstStyle/>
            <a:p>
              <a:pPr algn="ctr" fontAlgn="base"/>
              <a:r>
                <a:rPr lang="en-GB" sz="1400" i="1" noProof="0" dirty="0">
                  <a:solidFill>
                    <a:srgbClr val="000000"/>
                  </a:solidFill>
                  <a:effectLst/>
                  <a:highlight>
                    <a:srgbClr val="FFFFFF"/>
                  </a:highlight>
                  <a:latin typeface="Arial" panose="020B0604020202020204" pitchFamily="34" charset="0"/>
                  <a:cs typeface="Arial" panose="020B0604020202020204" pitchFamily="34" charset="0"/>
                </a:rPr>
                <a:t>Global installed electrical storage capacity in 2023.</a:t>
              </a:r>
            </a:p>
          </p:txBody>
        </p:sp>
      </p:grpSp>
      <p:sp>
        <p:nvSpPr>
          <p:cNvPr id="8" name="ZoneTexte 7">
            <a:extLst>
              <a:ext uri="{FF2B5EF4-FFF2-40B4-BE49-F238E27FC236}">
                <a16:creationId xmlns:a16="http://schemas.microsoft.com/office/drawing/2014/main" id="{236CCECB-B142-F3D7-EB2B-86629DBF6697}"/>
              </a:ext>
            </a:extLst>
          </p:cNvPr>
          <p:cNvSpPr txBox="1"/>
          <p:nvPr/>
        </p:nvSpPr>
        <p:spPr>
          <a:xfrm>
            <a:off x="589585" y="349892"/>
            <a:ext cx="9542754"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P</a:t>
            </a:r>
            <a:r>
              <a:rPr lang="en-GB" sz="2400" b="1" i="0" u="none" strike="noStrike" baseline="0" noProof="0" dirty="0">
                <a:latin typeface="Arial" panose="020B0604020202020204" pitchFamily="34" charset="0"/>
                <a:cs typeface="Arial" panose="020B0604020202020204" pitchFamily="34" charset="0"/>
              </a:rPr>
              <a:t>HES capacity in the world</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C75AAB5D-855B-BCE6-CD71-C7FBD337F12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376</a:t>
            </a:fld>
            <a:endParaRPr lang="en-GB" spc="80" noProof="0"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790746E-72B4-CFC6-E2F9-80EE4E1A30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7" t="5462"/>
          <a:stretch/>
        </p:blipFill>
        <p:spPr bwMode="auto">
          <a:xfrm>
            <a:off x="6480809" y="1351484"/>
            <a:ext cx="3507733"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6CABB5F-C2EC-DE74-CC3B-11316BADB2A3}"/>
              </a:ext>
            </a:extLst>
          </p:cNvPr>
          <p:cNvSpPr txBox="1"/>
          <p:nvPr/>
        </p:nvSpPr>
        <p:spPr>
          <a:xfrm>
            <a:off x="6480808" y="4147295"/>
            <a:ext cx="3507733"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Reservoirs of the Coo power plant.</a:t>
            </a:r>
          </a:p>
        </p:txBody>
      </p:sp>
      <p:sp>
        <p:nvSpPr>
          <p:cNvPr id="4" name="Rectangle 3">
            <a:extLst>
              <a:ext uri="{FF2B5EF4-FFF2-40B4-BE49-F238E27FC236}">
                <a16:creationId xmlns:a16="http://schemas.microsoft.com/office/drawing/2014/main" id="{4A5D324C-9D93-FA75-F57A-65074ED119F2}"/>
              </a:ext>
            </a:extLst>
          </p:cNvPr>
          <p:cNvSpPr/>
          <p:nvPr/>
        </p:nvSpPr>
        <p:spPr>
          <a:xfrm>
            <a:off x="6480809" y="1351485"/>
            <a:ext cx="3507734" cy="27257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693F10FA-5392-31D1-766F-8D229003234A}"/>
              </a:ext>
            </a:extLst>
          </p:cNvPr>
          <p:cNvSpPr txBox="1"/>
          <p:nvPr/>
        </p:nvSpPr>
        <p:spPr>
          <a:xfrm>
            <a:off x="589585" y="349892"/>
            <a:ext cx="9542754"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P</a:t>
            </a:r>
            <a:r>
              <a:rPr lang="en-GB" sz="2400" b="1" i="0" u="none" strike="noStrike" baseline="0" noProof="0" dirty="0">
                <a:latin typeface="Arial" panose="020B0604020202020204" pitchFamily="34" charset="0"/>
                <a:cs typeface="Arial" panose="020B0604020202020204" pitchFamily="34" charset="0"/>
              </a:rPr>
              <a:t>HES capacity in Belgium</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C4AEEEFA-6696-DBFE-4CFA-CDB6A8871F78}"/>
              </a:ext>
            </a:extLst>
          </p:cNvPr>
          <p:cNvSpPr txBox="1"/>
          <p:nvPr/>
        </p:nvSpPr>
        <p:spPr>
          <a:xfrm>
            <a:off x="589585" y="1237913"/>
            <a:ext cx="5406102" cy="3170099"/>
          </a:xfrm>
          <a:prstGeom prst="rect">
            <a:avLst/>
          </a:prstGeom>
          <a:noFill/>
        </p:spPr>
        <p:txBody>
          <a:bodyPr wrap="square">
            <a:spAutoFit/>
          </a:bodyPr>
          <a:lstStyle/>
          <a:p>
            <a:pPr algn="just">
              <a:buNone/>
            </a:pPr>
            <a:r>
              <a:rPr lang="en-GB" sz="2000" noProof="0" dirty="0"/>
              <a:t>The Coo power station in Belgium can store approximately 6 GWh of electrical energy, with a turbine capacity of 1,160 MW, comparable to the output of a PWR nuclear reactor.</a:t>
            </a:r>
          </a:p>
          <a:p>
            <a:pPr algn="just">
              <a:buNone/>
            </a:pPr>
            <a:endParaRPr lang="en-GB" sz="2000" noProof="0" dirty="0"/>
          </a:p>
          <a:p>
            <a:pPr algn="just">
              <a:buNone/>
            </a:pPr>
            <a:r>
              <a:rPr lang="en-GB" sz="2000" noProof="0" dirty="0"/>
              <a:t>Expanding this type of storage is relatively limited in the country due to land constraints, surface area requirements, and NIMBY opposition. Additionally, sufficient elevation is needed for effective water flow.</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9B079E4-B420-B983-B8E6-C4591D353AE9}"/>
                  </a:ext>
                </a:extLst>
              </p:cNvPr>
              <p:cNvSpPr txBox="1"/>
              <p:nvPr/>
            </p:nvSpPr>
            <p:spPr>
              <a:xfrm>
                <a:off x="589584" y="4675651"/>
                <a:ext cx="9542754" cy="2554545"/>
              </a:xfrm>
              <a:prstGeom prst="rect">
                <a:avLst/>
              </a:prstGeom>
              <a:noFill/>
            </p:spPr>
            <p:txBody>
              <a:bodyPr wrap="square">
                <a:spAutoFit/>
              </a:bodyPr>
              <a:lstStyle/>
              <a:p>
                <a:pPr algn="just">
                  <a:buNone/>
                </a:pPr>
                <a:r>
                  <a:rPr lang="en-GB" sz="2000" noProof="0" dirty="0"/>
                  <a:t>In theory, smaller-scale installations could serve as system services for medium-voltage networks. For example, Switzerland is developing a village-scale hydroelectric storage system capable of storing 250 kWh.</a:t>
                </a:r>
                <a:r>
                  <a:rPr lang="en-GB" i="0" baseline="30000" noProof="0" dirty="0">
                    <a:effectLst/>
                    <a:latin typeface="+mj-lt"/>
                  </a:rPr>
                  <a:t>1</a:t>
                </a:r>
                <a:endParaRPr lang="en-GB" noProof="0" dirty="0"/>
              </a:p>
              <a:p>
                <a:pPr algn="just">
                  <a:buNone/>
                </a:pPr>
                <a:endParaRPr lang="en-GB" sz="2000" noProof="0" dirty="0"/>
              </a:p>
              <a:p>
                <a:pPr algn="just"/>
                <a:r>
                  <a:rPr lang="en-GB" sz="2000" noProof="0" dirty="0"/>
                  <a:t>The potential energy </a:t>
                </a:r>
                <a14:m>
                  <m:oMath xmlns:m="http://schemas.openxmlformats.org/officeDocument/2006/math">
                    <m:r>
                      <a:rPr lang="en-GB" sz="2000" i="1" noProof="0" smtClean="0">
                        <a:latin typeface="Cambria Math" panose="02040503050406030204" pitchFamily="18" charset="0"/>
                      </a:rPr>
                      <m:t>𝑚𝑔h</m:t>
                    </m:r>
                  </m:oMath>
                </a14:m>
                <a:r>
                  <a:rPr lang="en-GB" sz="2000" noProof="0" dirty="0"/>
                  <a:t> indicates that, for the same stored energy, one can either increase the water mass or the height of the drop. However, to minimise reservoir size, pipe diameter, and turbine dimensions, it is preferable to increase the height rather than the volume of stored water.</a:t>
                </a:r>
              </a:p>
            </p:txBody>
          </p:sp>
        </mc:Choice>
        <mc:Fallback xmlns="">
          <p:sp>
            <p:nvSpPr>
              <p:cNvPr id="11" name="ZoneTexte 10">
                <a:extLst>
                  <a:ext uri="{FF2B5EF4-FFF2-40B4-BE49-F238E27FC236}">
                    <a16:creationId xmlns:a16="http://schemas.microsoft.com/office/drawing/2014/main" id="{B9B079E4-B420-B983-B8E6-C4591D353AE9}"/>
                  </a:ext>
                </a:extLst>
              </p:cNvPr>
              <p:cNvSpPr txBox="1">
                <a:spLocks noRot="1" noChangeAspect="1" noMove="1" noResize="1" noEditPoints="1" noAdjustHandles="1" noChangeArrowheads="1" noChangeShapeType="1" noTextEdit="1"/>
              </p:cNvSpPr>
              <p:nvPr/>
            </p:nvSpPr>
            <p:spPr>
              <a:xfrm>
                <a:off x="589584" y="4675651"/>
                <a:ext cx="9542754" cy="2554545"/>
              </a:xfrm>
              <a:prstGeom prst="rect">
                <a:avLst/>
              </a:prstGeom>
              <a:blipFill>
                <a:blip r:embed="rId3"/>
                <a:stretch>
                  <a:fillRect l="-703" t="-955" r="-639" b="-3580"/>
                </a:stretch>
              </a:blipFill>
            </p:spPr>
            <p:txBody>
              <a:bodyPr/>
              <a:lstStyle/>
              <a:p>
                <a:r>
                  <a:rPr lang="en-GB">
                    <a:noFill/>
                  </a:rPr>
                  <a:t> </a:t>
                </a:r>
              </a:p>
            </p:txBody>
          </p:sp>
        </mc:Fallback>
      </mc:AlternateContent>
      <p:sp>
        <p:nvSpPr>
          <p:cNvPr id="8" name="ZoneTexte 7">
            <a:extLst>
              <a:ext uri="{FF2B5EF4-FFF2-40B4-BE49-F238E27FC236}">
                <a16:creationId xmlns:a16="http://schemas.microsoft.com/office/drawing/2014/main" id="{D61E6531-62C0-26B8-5732-341C598C1BB4}"/>
              </a:ext>
            </a:extLst>
          </p:cNvPr>
          <p:cNvSpPr txBox="1"/>
          <p:nvPr/>
        </p:nvSpPr>
        <p:spPr>
          <a:xfrm>
            <a:off x="23418" y="7676541"/>
            <a:ext cx="5348176" cy="261610"/>
          </a:xfrm>
          <a:prstGeom prst="rect">
            <a:avLst/>
          </a:prstGeom>
          <a:noFill/>
        </p:spPr>
        <p:txBody>
          <a:bodyPr wrap="square">
            <a:spAutoFit/>
          </a:bodyPr>
          <a:lstStyle/>
          <a:p>
            <a:pPr algn="l"/>
            <a:r>
              <a:rPr lang="en-GB" sz="1100" b="1" i="0" baseline="30000" noProof="0" dirty="0">
                <a:effectLst/>
                <a:latin typeface="+mj-lt"/>
              </a:rPr>
              <a:t>1 </a:t>
            </a:r>
            <a:r>
              <a:rPr lang="en-GB" sz="1100" b="0" i="0" noProof="0" dirty="0">
                <a:effectLst/>
                <a:latin typeface="+mj-lt"/>
                <a:hlinkClick r:id="rId4"/>
              </a:rPr>
              <a:t>CMS. (2018, April 24). Energy storage regulation in Switzerland.</a:t>
            </a:r>
            <a:endParaRPr lang="en-GB" sz="1100" b="0" i="0" noProof="0" dirty="0">
              <a:effectLst/>
              <a:latin typeface="+mj-lt"/>
            </a:endParaRPr>
          </a:p>
        </p:txBody>
      </p:sp>
      <p:sp>
        <p:nvSpPr>
          <p:cNvPr id="6" name="Slide Number Placeholder 6">
            <a:extLst>
              <a:ext uri="{FF2B5EF4-FFF2-40B4-BE49-F238E27FC236}">
                <a16:creationId xmlns:a16="http://schemas.microsoft.com/office/drawing/2014/main" id="{C7F19037-AB10-51A5-9741-5B887FE2E69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377</a:t>
            </a:fld>
            <a:endParaRPr lang="en-GB" spc="80" noProof="0" dirty="0"/>
          </a:p>
        </p:txBody>
      </p:sp>
    </p:spTree>
    <p:extLst>
      <p:ext uri="{BB962C8B-B14F-4D97-AF65-F5344CB8AC3E}">
        <p14:creationId xmlns:p14="http://schemas.microsoft.com/office/powerpoint/2010/main" val="417056675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29B6950-F1CD-7A1D-1720-3CF60229E5CA}"/>
              </a:ext>
            </a:extLst>
          </p:cNvPr>
          <p:cNvSpPr txBox="1"/>
          <p:nvPr/>
        </p:nvSpPr>
        <p:spPr>
          <a:xfrm>
            <a:off x="589585" y="349892"/>
            <a:ext cx="8033715"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2:</a:t>
            </a:r>
          </a:p>
        </p:txBody>
      </p:sp>
      <p:sp>
        <p:nvSpPr>
          <p:cNvPr id="8" name="ZoneTexte 7">
            <a:extLst>
              <a:ext uri="{FF2B5EF4-FFF2-40B4-BE49-F238E27FC236}">
                <a16:creationId xmlns:a16="http://schemas.microsoft.com/office/drawing/2014/main" id="{F090310D-F43E-0F21-1C13-43834F6D82BB}"/>
              </a:ext>
            </a:extLst>
          </p:cNvPr>
          <p:cNvSpPr txBox="1"/>
          <p:nvPr/>
        </p:nvSpPr>
        <p:spPr>
          <a:xfrm>
            <a:off x="589585" y="2364937"/>
            <a:ext cx="9542754" cy="3785652"/>
          </a:xfrm>
          <a:prstGeom prst="rect">
            <a:avLst/>
          </a:prstGeom>
          <a:noFill/>
        </p:spPr>
        <p:txBody>
          <a:bodyPr wrap="square">
            <a:spAutoFit/>
          </a:bodyPr>
          <a:lstStyle/>
          <a:p>
            <a:pPr algn="just"/>
            <a:r>
              <a:rPr lang="en-GB" sz="2000" b="1" noProof="0" dirty="0"/>
              <a:t>1. </a:t>
            </a:r>
            <a:r>
              <a:rPr lang="en-GB" sz="2000" noProof="0" dirty="0"/>
              <a:t>Calculate the energy in kilowatt-hours that can be stored in a pumped storage station, assuming the following conditions:</a:t>
            </a:r>
          </a:p>
          <a:p>
            <a:pPr algn="just"/>
            <a:endParaRPr lang="en-GB" sz="1000" noProof="0" dirty="0"/>
          </a:p>
          <a:p>
            <a:pPr marL="400050" indent="-400050" algn="just">
              <a:buAutoNum type="romanLcParenBoth"/>
            </a:pPr>
            <a:r>
              <a:rPr lang="en-GB" sz="2000" noProof="0" dirty="0"/>
              <a:t>The upper reservoir covers an area of 1 km², and its depth is 50 m;</a:t>
            </a:r>
          </a:p>
          <a:p>
            <a:pPr marL="400050" indent="-400050" algn="just">
              <a:buAutoNum type="romanLcParenBoth"/>
            </a:pPr>
            <a:endParaRPr lang="en-GB" sz="1000" noProof="0" dirty="0"/>
          </a:p>
          <a:p>
            <a:pPr marL="400050" indent="-400050" algn="just">
              <a:buAutoNum type="romanLcParenBoth"/>
            </a:pPr>
            <a:r>
              <a:rPr lang="en-GB" sz="2000" noProof="0" dirty="0"/>
              <a:t>The altitude difference between the bottom of the upper reservoir and the lower reservoir is 400 m, with the height of the lower reservoir remaining constant;</a:t>
            </a:r>
          </a:p>
          <a:p>
            <a:pPr marL="400050" indent="-400050" algn="just">
              <a:buAutoNum type="romanLcParenBoth"/>
            </a:pPr>
            <a:endParaRPr lang="en-GB" sz="1000" noProof="0" dirty="0"/>
          </a:p>
          <a:p>
            <a:pPr marL="400050" indent="-400050" algn="just">
              <a:buAutoNum type="romanLcParenBoth"/>
            </a:pPr>
            <a:r>
              <a:rPr lang="en-GB" sz="2000" noProof="0" dirty="0"/>
              <a:t>The system operates with a round-trip efficiency of 1;</a:t>
            </a:r>
          </a:p>
          <a:p>
            <a:pPr marL="400050" indent="-400050" algn="just">
              <a:buAutoNum type="romanLcParenBoth"/>
            </a:pPr>
            <a:endParaRPr lang="en-GB" sz="1000" noProof="0" dirty="0"/>
          </a:p>
          <a:p>
            <a:pPr marL="400050" indent="-400050" algn="just">
              <a:buAutoNum type="romanLcParenBoth"/>
            </a:pPr>
            <a:r>
              <a:rPr lang="en-GB" sz="2000" noProof="0" dirty="0"/>
              <a:t> The density of water is 1,000 kg/m³.</a:t>
            </a:r>
          </a:p>
          <a:p>
            <a:pPr algn="just"/>
            <a:endParaRPr lang="en-GB" sz="2000" noProof="0" dirty="0"/>
          </a:p>
          <a:p>
            <a:pPr algn="just"/>
            <a:r>
              <a:rPr lang="en-GB" sz="2000" b="1" noProof="0" dirty="0">
                <a:latin typeface="Arial" panose="020B0604020202020204" pitchFamily="34" charset="0"/>
                <a:cs typeface="Arial" panose="020B0604020202020204" pitchFamily="34" charset="0"/>
              </a:rPr>
              <a:t>2. </a:t>
            </a:r>
            <a:r>
              <a:rPr lang="en-GB" sz="2000" noProof="0" dirty="0"/>
              <a:t>Estimate the “energy density” of water in watt-hours per kilogram using this pumped storage station.</a:t>
            </a:r>
          </a:p>
        </p:txBody>
      </p:sp>
      <p:sp>
        <p:nvSpPr>
          <p:cNvPr id="3" name="Slide Number Placeholder 6">
            <a:extLst>
              <a:ext uri="{FF2B5EF4-FFF2-40B4-BE49-F238E27FC236}">
                <a16:creationId xmlns:a16="http://schemas.microsoft.com/office/drawing/2014/main" id="{03E79C93-9090-F41D-4EA7-947DE439956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378</a:t>
            </a:fld>
            <a:endParaRPr lang="en-GB" spc="80" noProof="0" dirty="0"/>
          </a:p>
        </p:txBody>
      </p:sp>
    </p:spTree>
    <p:extLst>
      <p:ext uri="{BB962C8B-B14F-4D97-AF65-F5344CB8AC3E}">
        <p14:creationId xmlns:p14="http://schemas.microsoft.com/office/powerpoint/2010/main" val="53206429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1ECD964-5D1D-D2C2-6200-B5253AB7A365}"/>
              </a:ext>
            </a:extLst>
          </p:cNvPr>
          <p:cNvSpPr txBox="1"/>
          <p:nvPr/>
        </p:nvSpPr>
        <p:spPr>
          <a:xfrm>
            <a:off x="589585" y="349892"/>
            <a:ext cx="8033715"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B903126-203D-142F-63ED-844D542996B2}"/>
                  </a:ext>
                </a:extLst>
              </p:cNvPr>
              <p:cNvSpPr txBox="1"/>
              <p:nvPr/>
            </p:nvSpPr>
            <p:spPr>
              <a:xfrm>
                <a:off x="471563" y="1237685"/>
                <a:ext cx="9632252" cy="4855175"/>
              </a:xfrm>
              <a:prstGeom prst="rect">
                <a:avLst/>
              </a:prstGeom>
              <a:noFill/>
            </p:spPr>
            <p:txBody>
              <a:bodyPr wrap="square">
                <a:spAutoFit/>
              </a:bodyPr>
              <a:lstStyle/>
              <a:p>
                <a:pPr marL="63500" algn="just">
                  <a:spcBef>
                    <a:spcPts val="540"/>
                  </a:spcBef>
                  <a:tabLst>
                    <a:tab pos="535305" algn="l"/>
                  </a:tabLst>
                </a:pPr>
                <a:r>
                  <a:rPr lang="en-GB" sz="2000" b="1" noProof="0" dirty="0">
                    <a:latin typeface="+mj-lt"/>
                  </a:rPr>
                  <a:t>Part 1:</a:t>
                </a:r>
              </a:p>
              <a:p>
                <a:pPr marL="63500" algn="just">
                  <a:spcBef>
                    <a:spcPts val="540"/>
                  </a:spcBef>
                  <a:tabLst>
                    <a:tab pos="535305" algn="l"/>
                  </a:tabLst>
                </a:pPr>
                <a:endParaRPr lang="en-GB" sz="500" noProof="0" dirty="0">
                  <a:latin typeface="+mj-lt"/>
                </a:endParaRPr>
              </a:p>
              <a:p>
                <a:pPr marL="63500" algn="just">
                  <a:spcBef>
                    <a:spcPts val="540"/>
                  </a:spcBef>
                  <a:tabLst>
                    <a:tab pos="535305" algn="l"/>
                  </a:tabLst>
                </a:pPr>
                <a:r>
                  <a:rPr lang="en-GB" sz="2000" noProof="0" dirty="0">
                    <a:latin typeface="+mj-lt"/>
                  </a:rPr>
                  <a:t>To calculate the energy stored in the pumped storage station, we will estimate the potential energy of the water in the upper reservoir using the formula </a:t>
                </a:r>
                <a14:m>
                  <m:oMath xmlns:m="http://schemas.openxmlformats.org/officeDocument/2006/math">
                    <m:r>
                      <a:rPr lang="en-GB" sz="2000" i="1" noProof="0" smtClean="0">
                        <a:latin typeface="Cambria Math" panose="02040503050406030204" pitchFamily="18" charset="0"/>
                      </a:rPr>
                      <m:t>𝑚𝑔h</m:t>
                    </m:r>
                  </m:oMath>
                </a14:m>
                <a:r>
                  <a:rPr lang="en-GB" sz="2000" i="1" noProof="0" dirty="0">
                    <a:latin typeface="+mj-lt"/>
                  </a:rPr>
                  <a:t>.</a:t>
                </a:r>
                <a:endParaRPr lang="en-GB" sz="2000" noProof="0" dirty="0">
                  <a:latin typeface="+mj-lt"/>
                </a:endParaRPr>
              </a:p>
              <a:p>
                <a:pPr marL="63500" algn="just">
                  <a:spcBef>
                    <a:spcPts val="540"/>
                  </a:spcBef>
                  <a:tabLst>
                    <a:tab pos="535305" algn="l"/>
                  </a:tabLst>
                </a:pPr>
                <a:endParaRPr lang="en-GB" sz="1000" noProof="0" dirty="0">
                  <a:latin typeface="+mj-lt"/>
                </a:endParaRPr>
              </a:p>
              <a:p>
                <a:pPr marL="63500" algn="just">
                  <a:spcBef>
                    <a:spcPts val="540"/>
                  </a:spcBef>
                  <a:tabLst>
                    <a:tab pos="535305" algn="l"/>
                  </a:tabLst>
                </a:pPr>
                <a:r>
                  <a:rPr lang="en-GB" sz="2000" noProof="0" dirty="0">
                    <a:latin typeface="+mj-lt"/>
                  </a:rPr>
                  <a:t>The mass </a:t>
                </a:r>
                <a14:m>
                  <m:oMath xmlns:m="http://schemas.openxmlformats.org/officeDocument/2006/math">
                    <m:r>
                      <a:rPr lang="en-GB" sz="2000" i="1" noProof="0" smtClean="0">
                        <a:latin typeface="Cambria Math" panose="02040503050406030204" pitchFamily="18" charset="0"/>
                      </a:rPr>
                      <m:t>𝑚</m:t>
                    </m:r>
                  </m:oMath>
                </a14:m>
                <a:r>
                  <a:rPr lang="en-GB" sz="2000" i="1" noProof="0" dirty="0">
                    <a:latin typeface="+mj-lt"/>
                  </a:rPr>
                  <a:t> </a:t>
                </a:r>
                <a:r>
                  <a:rPr lang="en-GB" sz="2000" noProof="0" dirty="0">
                    <a:latin typeface="+mj-lt"/>
                  </a:rPr>
                  <a:t>is the mass of water in the upper reservoir and is calculated as</a:t>
                </a:r>
                <a:r>
                  <a:rPr lang="en-GB" sz="2000" spc="90" noProof="0" dirty="0">
                    <a:latin typeface="+mj-lt"/>
                    <a:cs typeface="Arial MT"/>
                  </a:rPr>
                  <a:t>:</a:t>
                </a:r>
              </a:p>
              <a:p>
                <a:pPr marL="63500" algn="just">
                  <a:spcBef>
                    <a:spcPts val="540"/>
                  </a:spcBef>
                  <a:tabLst>
                    <a:tab pos="535305" algn="l"/>
                  </a:tabLst>
                </a:pPr>
                <a:endParaRPr lang="en-GB" sz="100" spc="90" noProof="0" dirty="0">
                  <a:latin typeface="+mj-lt"/>
                  <a:cs typeface="Arial MT"/>
                </a:endParaRPr>
              </a:p>
              <a:p>
                <a:pPr marL="63500" algn="just">
                  <a:spcBef>
                    <a:spcPts val="540"/>
                  </a:spcBef>
                  <a:tabLst>
                    <a:tab pos="535305" algn="l"/>
                  </a:tabLst>
                </a:pPr>
                <a:endParaRPr lang="en-GB" sz="1000" noProof="0" dirty="0">
                  <a:latin typeface="+mj-lt"/>
                </a:endParaRPr>
              </a:p>
              <a:p>
                <a:pPr marL="63500" algn="just">
                  <a:spcBef>
                    <a:spcPts val="540"/>
                  </a:spcBef>
                  <a:tabLst>
                    <a:tab pos="535305" algn="l"/>
                  </a:tabLst>
                </a:pPr>
                <a:endParaRPr lang="en-GB" sz="1000" noProof="0" dirty="0">
                  <a:latin typeface="+mj-lt"/>
                </a:endParaRPr>
              </a:p>
              <a:p>
                <a:pPr marL="63500" algn="just">
                  <a:spcBef>
                    <a:spcPts val="540"/>
                  </a:spcBef>
                  <a:tabLst>
                    <a:tab pos="535305" algn="l"/>
                  </a:tabLst>
                </a:pPr>
                <a:endParaRPr lang="en-GB" sz="1000" noProof="0" dirty="0">
                  <a:latin typeface="+mj-lt"/>
                </a:endParaRPr>
              </a:p>
              <a:p>
                <a:pPr marL="63500" algn="just">
                  <a:spcBef>
                    <a:spcPts val="540"/>
                  </a:spcBef>
                  <a:tabLst>
                    <a:tab pos="535305" algn="l"/>
                  </a:tabLst>
                </a:pPr>
                <a:r>
                  <a:rPr lang="en-GB" sz="2000" noProof="0" dirty="0">
                    <a:latin typeface="+mj-lt"/>
                  </a:rPr>
                  <a:t>The height </a:t>
                </a:r>
                <a14:m>
                  <m:oMath xmlns:m="http://schemas.openxmlformats.org/officeDocument/2006/math">
                    <m:r>
                      <a:rPr lang="en-GB" sz="2000" i="1" noProof="0" smtClean="0">
                        <a:latin typeface="Cambria Math" panose="02040503050406030204" pitchFamily="18" charset="0"/>
                      </a:rPr>
                      <m:t>h</m:t>
                    </m:r>
                  </m:oMath>
                </a14:m>
                <a:r>
                  <a:rPr lang="en-GB" sz="2000" noProof="0" dirty="0">
                    <a:latin typeface="+mj-lt"/>
                  </a:rPr>
                  <a:t> represents the height of the centre of mass of the upper reservoir with respect to the lower reservoir. This height is equal to:</a:t>
                </a:r>
              </a:p>
              <a:p>
                <a:pPr marL="63500" algn="just">
                  <a:spcBef>
                    <a:spcPts val="540"/>
                  </a:spcBef>
                  <a:tabLst>
                    <a:tab pos="535305" algn="l"/>
                  </a:tabLst>
                </a:pPr>
                <a:endParaRPr lang="en-GB" sz="100" noProof="0" dirty="0">
                  <a:latin typeface="+mj-lt"/>
                </a:endParaRPr>
              </a:p>
              <a:p>
                <a:pPr marL="63500" algn="just">
                  <a:spcBef>
                    <a:spcPts val="540"/>
                  </a:spcBef>
                  <a:tabLst>
                    <a:tab pos="535305" algn="l"/>
                  </a:tabLst>
                </a:pPr>
                <a:endParaRPr lang="en-GB" sz="1000" spc="130" noProof="0" dirty="0">
                  <a:latin typeface="+mj-lt"/>
                  <a:cs typeface="Arial MT"/>
                </a:endParaRPr>
              </a:p>
              <a:p>
                <a:pPr marL="63500" algn="just">
                  <a:spcBef>
                    <a:spcPts val="540"/>
                  </a:spcBef>
                  <a:tabLst>
                    <a:tab pos="535305" algn="l"/>
                  </a:tabLst>
                </a:pPr>
                <a:endParaRPr lang="en-GB" sz="1000" spc="130" noProof="0" dirty="0">
                  <a:latin typeface="+mj-lt"/>
                  <a:cs typeface="Arial MT"/>
                </a:endParaRPr>
              </a:p>
              <a:p>
                <a:pPr marL="63500" algn="just">
                  <a:spcBef>
                    <a:spcPts val="540"/>
                  </a:spcBef>
                  <a:tabLst>
                    <a:tab pos="535305" algn="l"/>
                  </a:tabLst>
                </a:pPr>
                <a:endParaRPr lang="en-GB" sz="1000" spc="130" noProof="0" dirty="0">
                  <a:latin typeface="+mj-lt"/>
                  <a:cs typeface="Arial MT"/>
                </a:endParaRPr>
              </a:p>
              <a:p>
                <a:pPr marL="63500" algn="just">
                  <a:spcBef>
                    <a:spcPts val="540"/>
                  </a:spcBef>
                  <a:tabLst>
                    <a:tab pos="535305" algn="l"/>
                  </a:tabLst>
                </a:pPr>
                <a:endParaRPr lang="en-GB" sz="1000" spc="130" noProof="0" dirty="0">
                  <a:latin typeface="+mj-lt"/>
                  <a:cs typeface="Arial MT"/>
                </a:endParaRPr>
              </a:p>
              <a:p>
                <a:pPr marL="63500" algn="just">
                  <a:spcBef>
                    <a:spcPts val="540"/>
                  </a:spcBef>
                  <a:tabLst>
                    <a:tab pos="535305" algn="l"/>
                  </a:tabLst>
                </a:pPr>
                <a:r>
                  <a:rPr lang="en-GB" sz="2000" noProof="0" dirty="0">
                    <a:latin typeface="+mj-lt"/>
                  </a:rPr>
                  <a:t>Therefore, the potential energy </a:t>
                </a:r>
                <a:r>
                  <a:rPr lang="en-GB" sz="2000" noProof="0" dirty="0"/>
                  <a:t>that can be stored in the pumped storage station is equal to:</a:t>
                </a:r>
              </a:p>
            </p:txBody>
          </p:sp>
        </mc:Choice>
        <mc:Fallback xmlns="">
          <p:sp>
            <p:nvSpPr>
              <p:cNvPr id="8" name="ZoneTexte 7">
                <a:extLst>
                  <a:ext uri="{FF2B5EF4-FFF2-40B4-BE49-F238E27FC236}">
                    <a16:creationId xmlns:a16="http://schemas.microsoft.com/office/drawing/2014/main" id="{4B903126-203D-142F-63ED-844D542996B2}"/>
                  </a:ext>
                </a:extLst>
              </p:cNvPr>
              <p:cNvSpPr txBox="1">
                <a:spLocks noRot="1" noChangeAspect="1" noMove="1" noResize="1" noEditPoints="1" noAdjustHandles="1" noChangeArrowheads="1" noChangeShapeType="1" noTextEdit="1"/>
              </p:cNvSpPr>
              <p:nvPr/>
            </p:nvSpPr>
            <p:spPr>
              <a:xfrm>
                <a:off x="471563" y="1237685"/>
                <a:ext cx="9632252" cy="4855175"/>
              </a:xfrm>
              <a:prstGeom prst="rect">
                <a:avLst/>
              </a:prstGeom>
              <a:blipFill>
                <a:blip r:embed="rId2"/>
                <a:stretch>
                  <a:fillRect t="-503" r="-696" b="-13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E751B5F1-F20F-C650-AE77-D17F9E70BA2E}"/>
                  </a:ext>
                </a:extLst>
              </p:cNvPr>
              <p:cNvSpPr txBox="1"/>
              <p:nvPr/>
            </p:nvSpPr>
            <p:spPr>
              <a:xfrm>
                <a:off x="500087" y="3195141"/>
                <a:ext cx="5347504" cy="400110"/>
              </a:xfrm>
              <a:prstGeom prst="rect">
                <a:avLst/>
              </a:prstGeom>
              <a:noFill/>
            </p:spPr>
            <p:txBody>
              <a:bodyPr wrap="square">
                <a:spAutoFit/>
              </a:bodyPr>
              <a:lstStyle/>
              <a:p>
                <a:pPr marL="63500" algn="just">
                  <a:spcBef>
                    <a:spcPts val="540"/>
                  </a:spcBef>
                  <a:tabLst>
                    <a:tab pos="535305" algn="l"/>
                  </a:tabLst>
                </a:pPr>
                <a:r>
                  <a:rPr lang="en-GB" sz="2000" noProof="0" dirty="0">
                    <a:latin typeface="+mj-lt"/>
                    <a:cs typeface="Arial MT"/>
                  </a:rPr>
                  <a:t>1,000 </a:t>
                </a:r>
                <a14:m>
                  <m:oMath xmlns:m="http://schemas.openxmlformats.org/officeDocument/2006/math">
                    <m:r>
                      <m:rPr>
                        <m:nor/>
                      </m:rPr>
                      <a:rPr lang="en-GB" sz="2000" b="0" i="0" noProof="0" smtClean="0">
                        <a:latin typeface="+mj-lt"/>
                        <a:ea typeface="Cambria Math" panose="02040503050406030204" pitchFamily="18" charset="0"/>
                        <a:cs typeface="Arial" panose="020B0604020202020204" pitchFamily="34" charset="0"/>
                      </a:rPr>
                      <m:t>×</m:t>
                    </m:r>
                  </m:oMath>
                </a14:m>
                <a:r>
                  <a:rPr lang="en-GB" sz="2000" noProof="0" dirty="0">
                    <a:latin typeface="+mj-lt"/>
                    <a:cs typeface="Cambria"/>
                  </a:rPr>
                  <a:t> </a:t>
                </a:r>
                <a:r>
                  <a:rPr lang="en-GB" sz="2000" noProof="0" dirty="0">
                    <a:latin typeface="+mj-lt"/>
                    <a:cs typeface="Arial MT"/>
                  </a:rPr>
                  <a:t>50</a:t>
                </a:r>
                <a:r>
                  <a:rPr lang="en-GB" sz="2000" noProof="0" dirty="0">
                    <a:latin typeface="+mj-lt"/>
                    <a:ea typeface="Cambria Math" panose="02040503050406030204" pitchFamily="18" charset="0"/>
                    <a:cs typeface="Arial" panose="020B0604020202020204" pitchFamily="34" charset="0"/>
                  </a:rPr>
                  <a:t> </a:t>
                </a:r>
                <a14:m>
                  <m:oMath xmlns:m="http://schemas.openxmlformats.org/officeDocument/2006/math">
                    <m:r>
                      <m:rPr>
                        <m:nor/>
                      </m:rPr>
                      <a:rPr lang="en-GB" sz="2000" noProof="0" smtClean="0">
                        <a:latin typeface="+mj-lt"/>
                        <a:ea typeface="Cambria Math" panose="02040503050406030204" pitchFamily="18" charset="0"/>
                        <a:cs typeface="Arial" panose="020B0604020202020204" pitchFamily="34" charset="0"/>
                      </a:rPr>
                      <m:t>×</m:t>
                    </m:r>
                  </m:oMath>
                </a14:m>
                <a:r>
                  <a:rPr lang="en-GB" sz="2000" noProof="0" dirty="0">
                    <a:latin typeface="+mj-lt"/>
                    <a:cs typeface="Arial MT"/>
                  </a:rPr>
                  <a:t> </a:t>
                </a:r>
                <a14:m>
                  <m:oMath xmlns:m="http://schemas.openxmlformats.org/officeDocument/2006/math">
                    <m:r>
                      <m:rPr>
                        <m:nor/>
                      </m:rPr>
                      <a:rPr lang="en-GB" sz="2000" noProof="0" smtClean="0">
                        <a:latin typeface="+mj-lt"/>
                        <a:cs typeface="Arial MT"/>
                      </a:rPr>
                      <m:t>10</m:t>
                    </m:r>
                    <m:r>
                      <m:rPr>
                        <m:nor/>
                      </m:rPr>
                      <a:rPr lang="en-GB" sz="2000" b="0" i="0" baseline="23569" noProof="0" smtClean="0">
                        <a:latin typeface="+mj-lt"/>
                        <a:cs typeface="Arial MT"/>
                      </a:rPr>
                      <m:t>6</m:t>
                    </m:r>
                    <m:r>
                      <a:rPr lang="en-GB" sz="2000" i="1" baseline="23569" noProof="0" smtClean="0">
                        <a:latin typeface="Cambria Math" panose="02040503050406030204" pitchFamily="18" charset="0"/>
                        <a:cs typeface="Arial MT"/>
                      </a:rPr>
                      <m:t> </m:t>
                    </m:r>
                  </m:oMath>
                </a14:m>
                <a:r>
                  <a:rPr lang="en-GB" sz="2000" noProof="0" dirty="0">
                    <a:latin typeface="+mj-lt"/>
                    <a:cs typeface="Arial MT"/>
                  </a:rPr>
                  <a:t> = 5 </a:t>
                </a:r>
                <a14:m>
                  <m:oMath xmlns:m="http://schemas.openxmlformats.org/officeDocument/2006/math">
                    <m:r>
                      <m:rPr>
                        <m:nor/>
                      </m:rPr>
                      <a:rPr lang="en-GB" sz="2000" b="0" i="0" noProof="0" smtClean="0">
                        <a:latin typeface="+mj-lt"/>
                        <a:ea typeface="Cambria Math" panose="02040503050406030204" pitchFamily="18" charset="0"/>
                        <a:cs typeface="Arial" panose="020B0604020202020204" pitchFamily="34" charset="0"/>
                      </a:rPr>
                      <m:t>×</m:t>
                    </m:r>
                  </m:oMath>
                </a14:m>
                <a:r>
                  <a:rPr lang="en-GB" sz="2000" noProof="0" dirty="0">
                    <a:latin typeface="+mj-lt"/>
                    <a:cs typeface="Cambria"/>
                  </a:rPr>
                  <a:t> </a:t>
                </a:r>
                <a:r>
                  <a:rPr lang="en-GB" sz="2000" noProof="0" dirty="0">
                    <a:latin typeface="+mj-lt"/>
                    <a:cs typeface="Arial MT"/>
                  </a:rPr>
                  <a:t>10</a:t>
                </a:r>
                <a:r>
                  <a:rPr lang="en-GB" sz="2000" baseline="23569" noProof="0" dirty="0">
                    <a:latin typeface="+mj-lt"/>
                    <a:cs typeface="Arial MT"/>
                  </a:rPr>
                  <a:t>10  </a:t>
                </a:r>
                <a:r>
                  <a:rPr lang="en-GB" sz="2000" noProof="0" dirty="0">
                    <a:latin typeface="+mj-lt"/>
                    <a:cs typeface="Arial MT"/>
                  </a:rPr>
                  <a:t>kg.</a:t>
                </a:r>
              </a:p>
            </p:txBody>
          </p:sp>
        </mc:Choice>
        <mc:Fallback xmlns="">
          <p:sp>
            <p:nvSpPr>
              <p:cNvPr id="10" name="ZoneTexte 9">
                <a:extLst>
                  <a:ext uri="{FF2B5EF4-FFF2-40B4-BE49-F238E27FC236}">
                    <a16:creationId xmlns:a16="http://schemas.microsoft.com/office/drawing/2014/main" id="{E751B5F1-F20F-C650-AE77-D17F9E70BA2E}"/>
                  </a:ext>
                </a:extLst>
              </p:cNvPr>
              <p:cNvSpPr txBox="1">
                <a:spLocks noRot="1" noChangeAspect="1" noMove="1" noResize="1" noEditPoints="1" noAdjustHandles="1" noChangeArrowheads="1" noChangeShapeType="1" noTextEdit="1"/>
              </p:cNvSpPr>
              <p:nvPr/>
            </p:nvSpPr>
            <p:spPr>
              <a:xfrm>
                <a:off x="500087" y="3195141"/>
                <a:ext cx="5347504" cy="400110"/>
              </a:xfrm>
              <a:prstGeom prst="rect">
                <a:avLst/>
              </a:prstGeom>
              <a:blipFill>
                <a:blip r:embed="rId3"/>
                <a:stretch>
                  <a:fillRect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66EA317-CB4F-17CA-2007-37611A587CA0}"/>
                  </a:ext>
                </a:extLst>
              </p:cNvPr>
              <p:cNvSpPr txBox="1"/>
              <p:nvPr/>
            </p:nvSpPr>
            <p:spPr>
              <a:xfrm>
                <a:off x="471563" y="4543748"/>
                <a:ext cx="5347504" cy="600614"/>
              </a:xfrm>
              <a:prstGeom prst="rect">
                <a:avLst/>
              </a:prstGeom>
              <a:noFill/>
            </p:spPr>
            <p:txBody>
              <a:bodyPr wrap="square">
                <a:spAutoFit/>
              </a:bodyPr>
              <a:lstStyle/>
              <a:p>
                <a:pPr marL="63500" algn="just">
                  <a:spcBef>
                    <a:spcPts val="540"/>
                  </a:spcBef>
                  <a:tabLst>
                    <a:tab pos="535305" algn="l"/>
                  </a:tabLst>
                </a:pPr>
                <a:r>
                  <a:rPr lang="en-GB" sz="2000" noProof="0" dirty="0">
                    <a:latin typeface="+mj-lt"/>
                  </a:rPr>
                  <a:t>400 +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cs typeface="Arial MT"/>
                          </a:rPr>
                          <m:t>50</m:t>
                        </m:r>
                      </m:num>
                      <m:den>
                        <m:r>
                          <m:rPr>
                            <m:nor/>
                          </m:rPr>
                          <a:rPr lang="en-GB" sz="2000" b="0" i="0" noProof="0" smtClean="0">
                            <a:latin typeface="+mj-lt"/>
                            <a:ea typeface="Cambria Math" panose="02040503050406030204" pitchFamily="18" charset="0"/>
                            <a:cs typeface="Arial" panose="020B0604020202020204" pitchFamily="34" charset="0"/>
                          </a:rPr>
                          <m:t>2</m:t>
                        </m:r>
                      </m:den>
                    </m:f>
                  </m:oMath>
                </a14:m>
                <a:r>
                  <a:rPr lang="en-GB" sz="2000" noProof="0" dirty="0">
                    <a:latin typeface="+mj-lt"/>
                  </a:rPr>
                  <a:t> = 425 m.</a:t>
                </a:r>
              </a:p>
            </p:txBody>
          </p:sp>
        </mc:Choice>
        <mc:Fallback xmlns="">
          <p:sp>
            <p:nvSpPr>
              <p:cNvPr id="12" name="ZoneTexte 11">
                <a:extLst>
                  <a:ext uri="{FF2B5EF4-FFF2-40B4-BE49-F238E27FC236}">
                    <a16:creationId xmlns:a16="http://schemas.microsoft.com/office/drawing/2014/main" id="{266EA317-CB4F-17CA-2007-37611A587CA0}"/>
                  </a:ext>
                </a:extLst>
              </p:cNvPr>
              <p:cNvSpPr txBox="1">
                <a:spLocks noRot="1" noChangeAspect="1" noMove="1" noResize="1" noEditPoints="1" noAdjustHandles="1" noChangeArrowheads="1" noChangeShapeType="1" noTextEdit="1"/>
              </p:cNvSpPr>
              <p:nvPr/>
            </p:nvSpPr>
            <p:spPr>
              <a:xfrm>
                <a:off x="471563" y="4543748"/>
                <a:ext cx="5347504" cy="600614"/>
              </a:xfrm>
              <a:prstGeom prst="rect">
                <a:avLst/>
              </a:prstGeom>
              <a:blipFill>
                <a:blip r:embed="rId4"/>
                <a:stretch>
                  <a:fillRect b="-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8C511131-D871-56FC-5C10-B588A02E996B}"/>
                  </a:ext>
                </a:extLst>
              </p:cNvPr>
              <p:cNvSpPr txBox="1"/>
              <p:nvPr/>
            </p:nvSpPr>
            <p:spPr>
              <a:xfrm>
                <a:off x="589585" y="6191182"/>
                <a:ext cx="5347504" cy="603883"/>
              </a:xfrm>
              <a:prstGeom prst="rect">
                <a:avLst/>
              </a:prstGeom>
              <a:noFill/>
            </p:spPr>
            <p:txBody>
              <a:bodyPr wrap="square">
                <a:spAutoFit/>
              </a:bodyPr>
              <a:lstStyle/>
              <a:p>
                <a14:m>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mj-lt"/>
                            <a:cs typeface="Arial MT"/>
                          </a:rPr>
                          <m:t>5 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latin typeface="+mj-lt"/>
                            <a:cs typeface="Cambria"/>
                          </a:rPr>
                          <m:t> </m:t>
                        </m:r>
                        <m:r>
                          <m:rPr>
                            <m:nor/>
                          </m:rPr>
                          <a:rPr lang="en-GB" sz="2000" noProof="0" smtClean="0">
                            <a:latin typeface="+mj-lt"/>
                            <a:cs typeface="Arial MT"/>
                          </a:rPr>
                          <m:t>10</m:t>
                        </m:r>
                        <m:r>
                          <m:rPr>
                            <m:nor/>
                          </m:rPr>
                          <a:rPr lang="en-GB" sz="2000" baseline="23569" noProof="0" smtClean="0">
                            <a:latin typeface="+mj-lt"/>
                            <a:cs typeface="Arial MT"/>
                          </a:rPr>
                          <m:t>10 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latin typeface="+mj-lt"/>
                            <a:cs typeface="Cambria"/>
                          </a:rPr>
                          <m:t> 9.81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latin typeface="+mj-lt"/>
                            <a:cs typeface="Cambria"/>
                          </a:rPr>
                          <m:t> </m:t>
                        </m:r>
                        <m:r>
                          <m:rPr>
                            <m:nor/>
                          </m:rPr>
                          <a:rPr lang="en-GB" sz="2000" noProof="0" smtClean="0">
                            <a:latin typeface="+mj-lt"/>
                            <a:cs typeface="Arial MT"/>
                          </a:rPr>
                          <m:t>4</m:t>
                        </m:r>
                        <m:r>
                          <m:rPr>
                            <m:nor/>
                          </m:rPr>
                          <a:rPr lang="en-GB" sz="2000" b="0" i="0" noProof="0" smtClean="0">
                            <a:latin typeface="+mj-lt"/>
                            <a:cs typeface="Arial MT"/>
                          </a:rPr>
                          <m:t>25</m:t>
                        </m:r>
                      </m:num>
                      <m:den>
                        <m:r>
                          <m:rPr>
                            <m:nor/>
                          </m:rPr>
                          <a:rPr lang="en-GB" sz="2000" b="0" i="0" noProof="0" smtClean="0">
                            <a:latin typeface="+mj-lt"/>
                            <a:ea typeface="Cambria Math" panose="02040503050406030204" pitchFamily="18" charset="0"/>
                            <a:cs typeface="Arial" panose="020B0604020202020204" pitchFamily="34" charset="0"/>
                          </a:rPr>
                          <m:t>3.6 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cs typeface="Arial MT"/>
                          </a:rPr>
                          <m:t>10</m:t>
                        </m:r>
                        <m:r>
                          <m:rPr>
                            <m:nor/>
                          </m:rPr>
                          <a:rPr lang="en-GB" sz="2000" baseline="23569" noProof="0" smtClean="0">
                            <a:cs typeface="Arial MT"/>
                          </a:rPr>
                          <m:t>6</m:t>
                        </m:r>
                      </m:den>
                    </m:f>
                    <m:r>
                      <a:rPr lang="en-GB" sz="2000" b="0" i="1"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i="0" noProof="0" smtClean="0">
                        <a:latin typeface="+mj-lt"/>
                        <a:ea typeface="Cambria Math" panose="02040503050406030204" pitchFamily="18" charset="0"/>
                        <a:cs typeface="Arial" panose="020B0604020202020204" pitchFamily="34" charset="0"/>
                      </a:rPr>
                      <m:t>5.8 </m:t>
                    </m:r>
                    <m:r>
                      <m:rPr>
                        <m:nor/>
                      </m:rPr>
                      <a:rPr lang="en-GB" sz="200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cs typeface="Arial MT"/>
                      </a:rPr>
                      <m:t>10</m:t>
                    </m:r>
                    <m:r>
                      <m:rPr>
                        <m:nor/>
                      </m:rPr>
                      <a:rPr lang="en-GB" sz="2000" b="0" i="0" baseline="23569" noProof="0" smtClean="0">
                        <a:cs typeface="Arial MT"/>
                      </a:rPr>
                      <m:t>7 </m:t>
                    </m:r>
                  </m:oMath>
                </a14:m>
                <a:r>
                  <a:rPr lang="en-GB" sz="2000" noProof="0" dirty="0">
                    <a:latin typeface="+mj-lt"/>
                    <a:cs typeface="Arial MT"/>
                  </a:rPr>
                  <a:t>kWh.</a:t>
                </a:r>
                <a:endParaRPr lang="en-GB" noProof="0" dirty="0"/>
              </a:p>
            </p:txBody>
          </p:sp>
        </mc:Choice>
        <mc:Fallback xmlns="">
          <p:sp>
            <p:nvSpPr>
              <p:cNvPr id="14" name="ZoneTexte 13">
                <a:extLst>
                  <a:ext uri="{FF2B5EF4-FFF2-40B4-BE49-F238E27FC236}">
                    <a16:creationId xmlns:a16="http://schemas.microsoft.com/office/drawing/2014/main" id="{8C511131-D871-56FC-5C10-B588A02E996B}"/>
                  </a:ext>
                </a:extLst>
              </p:cNvPr>
              <p:cNvSpPr txBox="1">
                <a:spLocks noRot="1" noChangeAspect="1" noMove="1" noResize="1" noEditPoints="1" noAdjustHandles="1" noChangeArrowheads="1" noChangeShapeType="1" noTextEdit="1"/>
              </p:cNvSpPr>
              <p:nvPr/>
            </p:nvSpPr>
            <p:spPr>
              <a:xfrm>
                <a:off x="589585" y="6191182"/>
                <a:ext cx="5347504" cy="603883"/>
              </a:xfrm>
              <a:prstGeom prst="rect">
                <a:avLst/>
              </a:prstGeom>
              <a:blipFill>
                <a:blip r:embed="rId5"/>
                <a:stretch>
                  <a:fillRect b="-4040"/>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66478B5D-2D55-3EFD-013B-19AE49EC9B3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379</a:t>
            </a:fld>
            <a:endParaRPr lang="en-GB" spc="80" noProof="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E5E211C-1C8E-E472-8C33-E14E7C469372}"/>
              </a:ext>
            </a:extLst>
          </p:cNvPr>
          <p:cNvSpPr txBox="1"/>
          <p:nvPr/>
        </p:nvSpPr>
        <p:spPr>
          <a:xfrm>
            <a:off x="589582" y="1702004"/>
            <a:ext cx="9542757" cy="707886"/>
          </a:xfrm>
          <a:prstGeom prst="rect">
            <a:avLst/>
          </a:prstGeom>
          <a:noFill/>
        </p:spPr>
        <p:txBody>
          <a:bodyPr wrap="square">
            <a:spAutoFit/>
          </a:bodyPr>
          <a:lstStyle/>
          <a:p>
            <a:pPr algn="just"/>
            <a:r>
              <a:rPr lang="en-GB" sz="2000" noProof="0" dirty="0"/>
              <a:t>We calculate the daily energy consumption for an </a:t>
            </a:r>
            <a:r>
              <a:rPr lang="en-GB" sz="2000" noProof="0" dirty="0">
                <a:solidFill>
                  <a:schemeClr val="tx1"/>
                </a:solidFill>
              </a:rPr>
              <a:t>internal </a:t>
            </a:r>
            <a:r>
              <a:rPr lang="en-GB" sz="2000" noProof="0" dirty="0"/>
              <a:t>c</a:t>
            </a:r>
            <a:r>
              <a:rPr lang="en-GB" sz="2000" noProof="0" dirty="0">
                <a:solidFill>
                  <a:schemeClr val="tx1"/>
                </a:solidFill>
              </a:rPr>
              <a:t>ombustion </a:t>
            </a:r>
            <a:r>
              <a:rPr lang="en-GB" sz="2000" noProof="0" dirty="0"/>
              <a:t>e</a:t>
            </a:r>
            <a:r>
              <a:rPr lang="en-GB" sz="2000" noProof="0" dirty="0">
                <a:solidFill>
                  <a:schemeClr val="tx1"/>
                </a:solidFill>
              </a:rPr>
              <a:t>ngine</a:t>
            </a:r>
            <a:r>
              <a:rPr lang="en-GB" sz="2000" noProof="0" dirty="0"/>
              <a:t> (ICE)</a:t>
            </a:r>
            <a:r>
              <a:rPr lang="en-GB" sz="2000" noProof="0" dirty="0">
                <a:solidFill>
                  <a:schemeClr val="tx1"/>
                </a:solidFill>
              </a:rPr>
              <a:t> </a:t>
            </a:r>
            <a:r>
              <a:rPr lang="en-GB" sz="2000" noProof="0" dirty="0"/>
              <a:t>car user as follows:</a:t>
            </a:r>
            <a:endParaRPr lang="en-GB" sz="2000" noProof="0" dirty="0">
              <a:latin typeface="Arial" panose="020B0604020202020204" pitchFamily="34" charset="0"/>
              <a:cs typeface="Arial" panose="020B0604020202020204" pitchFamily="34" charset="0"/>
            </a:endParaRPr>
          </a:p>
        </p:txBody>
      </p:sp>
      <p:sp>
        <p:nvSpPr>
          <p:cNvPr id="6" name="TextBox 3">
            <a:extLst>
              <a:ext uri="{FF2B5EF4-FFF2-40B4-BE49-F238E27FC236}">
                <a16:creationId xmlns:a16="http://schemas.microsoft.com/office/drawing/2014/main" id="{59BD97FD-FBFD-81D6-A917-4F475B359524}"/>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t>Daily energy consumption per person for car travel</a:t>
            </a:r>
            <a:endParaRPr lang="en-GB" sz="2400" b="1" noProof="0" dirty="0">
              <a:solidFill>
                <a:schemeClr val="tx1"/>
              </a:solidFill>
            </a:endParaRPr>
          </a:p>
        </p:txBody>
      </p:sp>
      <p:sp>
        <p:nvSpPr>
          <p:cNvPr id="7" name="Slide Number Placeholder 6">
            <a:extLst>
              <a:ext uri="{FF2B5EF4-FFF2-40B4-BE49-F238E27FC236}">
                <a16:creationId xmlns:a16="http://schemas.microsoft.com/office/drawing/2014/main" id="{7F3EF630-EC69-79DB-9EF2-17D8E1530AA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a:t>
            </a:fld>
            <a:endParaRPr lang="en-GB" spc="80" noProof="0" dirty="0"/>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FCBF86F2-20BE-17CE-8E04-524BC6F9BE2A}"/>
                  </a:ext>
                </a:extLst>
              </p:cNvPr>
              <p:cNvSpPr txBox="1"/>
              <p:nvPr/>
            </p:nvSpPr>
            <p:spPr>
              <a:xfrm>
                <a:off x="589582" y="5512638"/>
                <a:ext cx="9542756" cy="1061188"/>
              </a:xfrm>
              <a:prstGeom prst="rect">
                <a:avLst/>
              </a:prstGeom>
              <a:noFill/>
            </p:spPr>
            <p:txBody>
              <a:bodyPr wrap="square">
                <a:spAutoFit/>
              </a:bodyPr>
              <a:lstStyle/>
              <a:p>
                <a:pPr marL="12700" marR="5080" algn="just">
                  <a:lnSpc>
                    <a:spcPct val="119200"/>
                  </a:lnSpc>
                  <a:spcBef>
                    <a:spcPts val="90"/>
                  </a:spcBef>
                </a:pPr>
                <a:r>
                  <a:rPr lang="en-GB" sz="2000" noProof="0" dirty="0"/>
                  <a:t>We therefore have the daily energy consumption per person for car travel equal to:</a:t>
                </a:r>
                <a:endParaRPr lang="en-GB" sz="2000" b="0" i="0" noProof="0" dirty="0">
                  <a:latin typeface="Arial" panose="020B0604020202020204" pitchFamily="34" charset="0"/>
                  <a:cs typeface="Arial" panose="020B0604020202020204" pitchFamily="34" charset="0"/>
                </a:endParaRPr>
              </a:p>
              <a:p>
                <a:pPr marL="12700" marR="5080" algn="just">
                  <a:lnSpc>
                    <a:spcPct val="119200"/>
                  </a:lnSpc>
                  <a:spcBef>
                    <a:spcPts val="90"/>
                  </a:spcBef>
                </a:pPr>
                <a14:m>
                  <m:oMath xmlns:m="http://schemas.openxmlformats.org/officeDocument/2006/math">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50</m:t>
                        </m:r>
                        <m:r>
                          <a:rPr lang="en-GB" sz="2000" b="0" i="1" noProof="0" smtClean="0">
                            <a:latin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km</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d</m:t>
                        </m:r>
                      </m:num>
                      <m:den>
                        <m:r>
                          <m:rPr>
                            <m:nor/>
                          </m:rPr>
                          <a:rPr lang="en-GB" sz="2000" b="0" i="0" noProof="0" smtClean="0">
                            <a:latin typeface="Arial" panose="020B0604020202020204" pitchFamily="34" charset="0"/>
                            <a:cs typeface="Arial" panose="020B0604020202020204" pitchFamily="34" charset="0"/>
                          </a:rPr>
                          <m:t>14.5</m:t>
                        </m:r>
                        <m:r>
                          <a:rPr lang="en-GB" sz="2000" b="0" i="1" noProof="0" smtClean="0">
                            <a:latin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km</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l</m:t>
                        </m:r>
                      </m:den>
                    </m:f>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8.8</m:t>
                    </m:r>
                    <m:f>
                      <m:fPr>
                        <m:type m:val="lin"/>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kWh</m:t>
                        </m:r>
                      </m:num>
                      <m:den>
                        <m:r>
                          <m:rPr>
                            <m:nor/>
                          </m:rPr>
                          <a:rPr lang="en-GB" sz="2000" b="0" i="0" noProof="0" smtClean="0">
                            <a:latin typeface="Arial" panose="020B0604020202020204" pitchFamily="34" charset="0"/>
                            <a:cs typeface="Arial" panose="020B0604020202020204" pitchFamily="34" charset="0"/>
                          </a:rPr>
                          <m:t>l</m:t>
                        </m:r>
                      </m:den>
                    </m:f>
                    <m:r>
                      <a:rPr lang="en-GB" sz="2000" i="1" noProof="0" smtClean="0">
                        <a:latin typeface="Cambria Math" panose="02040503050406030204" pitchFamily="18" charset="0"/>
                        <a:cs typeface="Arial" panose="020B0604020202020204" pitchFamily="34" charset="0"/>
                      </a:rPr>
                      <m:t>≈</m:t>
                    </m:r>
                    <m:r>
                      <m:rPr>
                        <m:nor/>
                      </m:rPr>
                      <a:rPr lang="en-GB" sz="2000" b="1" i="0" noProof="0" smtClean="0">
                        <a:latin typeface="Arial" panose="020B0604020202020204" pitchFamily="34" charset="0"/>
                        <a:cs typeface="Arial" panose="020B0604020202020204" pitchFamily="34" charset="0"/>
                      </a:rPr>
                      <m:t>30 </m:t>
                    </m:r>
                    <m:r>
                      <m:rPr>
                        <m:nor/>
                      </m:rPr>
                      <a:rPr lang="en-GB" sz="2000" b="1" i="0" noProof="0" smtClean="0">
                        <a:latin typeface="Arial" panose="020B0604020202020204" pitchFamily="34" charset="0"/>
                        <a:cs typeface="Arial" panose="020B0604020202020204" pitchFamily="34" charset="0"/>
                      </a:rPr>
                      <m:t>kWh</m:t>
                    </m:r>
                    <m:r>
                      <m:rPr>
                        <m:nor/>
                      </m:rPr>
                      <a:rPr lang="en-GB" sz="2000" b="1" i="0" noProof="0" smtClean="0">
                        <a:latin typeface="Arial" panose="020B0604020202020204" pitchFamily="34" charset="0"/>
                        <a:cs typeface="Arial" panose="020B0604020202020204" pitchFamily="34" charset="0"/>
                      </a:rPr>
                      <m:t>/</m:t>
                    </m:r>
                    <m:r>
                      <m:rPr>
                        <m:nor/>
                      </m:rPr>
                      <a:rPr lang="en-GB" sz="2000" b="1" i="0" noProof="0" smtClean="0">
                        <a:latin typeface="Arial" panose="020B0604020202020204" pitchFamily="34" charset="0"/>
                        <a:cs typeface="Arial" panose="020B0604020202020204" pitchFamily="34" charset="0"/>
                      </a:rPr>
                      <m:t>pers</m:t>
                    </m:r>
                    <m:r>
                      <m:rPr>
                        <m:nor/>
                      </m:rPr>
                      <a:rPr lang="en-GB" sz="2000" b="1" i="0" noProof="0" smtClean="0">
                        <a:latin typeface="Arial" panose="020B0604020202020204" pitchFamily="34" charset="0"/>
                        <a:cs typeface="Arial" panose="020B0604020202020204" pitchFamily="34" charset="0"/>
                      </a:rPr>
                      <m:t>/</m:t>
                    </m:r>
                    <m:r>
                      <m:rPr>
                        <m:nor/>
                      </m:rPr>
                      <a:rPr lang="en-GB" sz="2000" b="1" i="0" noProof="0" smtClean="0">
                        <a:latin typeface="Arial" panose="020B0604020202020204" pitchFamily="34" charset="0"/>
                        <a:cs typeface="Arial" panose="020B0604020202020204" pitchFamily="34" charset="0"/>
                      </a:rPr>
                      <m:t>d</m:t>
                    </m:r>
                  </m:oMath>
                </a14:m>
                <a:r>
                  <a:rPr lang="en-GB" sz="2000" noProof="0" dirty="0">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FCBF86F2-20BE-17CE-8E04-524BC6F9BE2A}"/>
                  </a:ext>
                </a:extLst>
              </p:cNvPr>
              <p:cNvSpPr txBox="1">
                <a:spLocks noRot="1" noChangeAspect="1" noMove="1" noResize="1" noEditPoints="1" noAdjustHandles="1" noChangeArrowheads="1" noChangeShapeType="1" noTextEdit="1"/>
              </p:cNvSpPr>
              <p:nvPr/>
            </p:nvSpPr>
            <p:spPr>
              <a:xfrm>
                <a:off x="589582" y="5512638"/>
                <a:ext cx="9542756" cy="1061188"/>
              </a:xfrm>
              <a:prstGeom prst="rect">
                <a:avLst/>
              </a:prstGeom>
              <a:blipFill>
                <a:blip r:embed="rId2"/>
                <a:stretch>
                  <a:fillRect l="-575"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20">
                <a:extLst>
                  <a:ext uri="{FF2B5EF4-FFF2-40B4-BE49-F238E27FC236}">
                    <a16:creationId xmlns:a16="http://schemas.microsoft.com/office/drawing/2014/main" id="{8E2C8FC1-5117-C0DA-A520-E33DBDBF56AB}"/>
                  </a:ext>
                </a:extLst>
              </p:cNvPr>
              <p:cNvSpPr txBox="1"/>
              <p:nvPr/>
            </p:nvSpPr>
            <p:spPr>
              <a:xfrm>
                <a:off x="1542846" y="2548429"/>
                <a:ext cx="7607707" cy="60202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person</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day</m:t>
                      </m:r>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distance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travelled</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day</m:t>
                          </m:r>
                        </m:num>
                        <m:den>
                          <m:r>
                            <m:rPr>
                              <m:nor/>
                            </m:rPr>
                            <a:rPr lang="en-GB" sz="2000" b="0" i="0" noProof="0" smtClean="0">
                              <a:latin typeface="Arial" panose="020B0604020202020204" pitchFamily="34" charset="0"/>
                              <a:cs typeface="Arial" panose="020B0604020202020204" pitchFamily="34" charset="0"/>
                            </a:rPr>
                            <m:t>distance</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liter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of</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fuel</m:t>
                          </m:r>
                        </m:den>
                      </m:f>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liter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of</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fuel</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10" name="TextBox 20">
                <a:extLst>
                  <a:ext uri="{FF2B5EF4-FFF2-40B4-BE49-F238E27FC236}">
                    <a16:creationId xmlns:a16="http://schemas.microsoft.com/office/drawing/2014/main" id="{8E2C8FC1-5117-C0DA-A520-E33DBDBF56AB}"/>
                  </a:ext>
                </a:extLst>
              </p:cNvPr>
              <p:cNvSpPr txBox="1">
                <a:spLocks noRot="1" noChangeAspect="1" noMove="1" noResize="1" noEditPoints="1" noAdjustHandles="1" noChangeArrowheads="1" noChangeShapeType="1" noTextEdit="1"/>
              </p:cNvSpPr>
              <p:nvPr/>
            </p:nvSpPr>
            <p:spPr>
              <a:xfrm>
                <a:off x="1542846" y="2548429"/>
                <a:ext cx="7607707" cy="602024"/>
              </a:xfrm>
              <a:prstGeom prst="rect">
                <a:avLst/>
              </a:prstGeom>
              <a:blipFill>
                <a:blip r:embed="rId3"/>
                <a:stretch>
                  <a:fillRect/>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336A6B7C-B6A0-811D-83CF-545578ED4845}"/>
              </a:ext>
            </a:extLst>
          </p:cNvPr>
          <p:cNvSpPr txBox="1"/>
          <p:nvPr/>
        </p:nvSpPr>
        <p:spPr>
          <a:xfrm>
            <a:off x="589582" y="3663537"/>
            <a:ext cx="5347504" cy="1554272"/>
          </a:xfrm>
          <a:prstGeom prst="rect">
            <a:avLst/>
          </a:prstGeom>
          <a:noFill/>
        </p:spPr>
        <p:txBody>
          <a:bodyPr wrap="square">
            <a:spAutoFit/>
          </a:bodyPr>
          <a:lstStyle/>
          <a:p>
            <a:pPr algn="just"/>
            <a:r>
              <a:rPr lang="en-GB" sz="2000" noProof="0" dirty="0"/>
              <a:t>We make the following assumptions:</a:t>
            </a:r>
          </a:p>
          <a:p>
            <a:pPr algn="just"/>
            <a:endParaRPr lang="en-GB" sz="500" noProof="0" dirty="0"/>
          </a:p>
          <a:p>
            <a:pPr marL="514350" indent="-514350" algn="just">
              <a:buAutoNum type="romanLcParenBoth"/>
            </a:pPr>
            <a:r>
              <a:rPr lang="en-GB" sz="2000" noProof="0" dirty="0"/>
              <a:t>Daily travel distance = 50 km/d;</a:t>
            </a:r>
          </a:p>
          <a:p>
            <a:pPr marL="514350" indent="-514350" algn="just">
              <a:buAutoNum type="romanLcParenBoth"/>
            </a:pPr>
            <a:endParaRPr lang="en-GB" sz="500" noProof="0" dirty="0"/>
          </a:p>
          <a:p>
            <a:pPr marL="514350" indent="-514350" algn="just">
              <a:buAutoNum type="romanLcParenBoth"/>
            </a:pPr>
            <a:r>
              <a:rPr lang="en-GB" sz="2000" noProof="0" dirty="0"/>
              <a:t>Fuel efficiency = 14.5 km/l;</a:t>
            </a:r>
          </a:p>
          <a:p>
            <a:pPr marL="514350" indent="-514350" algn="just">
              <a:buAutoNum type="romanLcParenBoth"/>
            </a:pPr>
            <a:endParaRPr lang="en-GB" sz="500" noProof="0" dirty="0"/>
          </a:p>
          <a:p>
            <a:pPr marL="514350" indent="-514350" algn="just">
              <a:buAutoNum type="romanLcParenBoth"/>
            </a:pPr>
            <a:r>
              <a:rPr lang="en-GB" sz="2000" noProof="0" dirty="0"/>
              <a:t>Energy content of gasoline</a:t>
            </a:r>
            <a:r>
              <a:rPr lang="en-GB" sz="2000" dirty="0"/>
              <a:t> = </a:t>
            </a:r>
            <a:r>
              <a:rPr lang="en-GB" sz="2000" noProof="0" dirty="0"/>
              <a:t>8.8 kWh/l</a:t>
            </a:r>
            <a:r>
              <a:rPr lang="en-GB" sz="1800" noProof="0" dirty="0"/>
              <a:t>.</a:t>
            </a:r>
          </a:p>
        </p:txBody>
      </p:sp>
    </p:spTree>
    <p:extLst>
      <p:ext uri="{BB962C8B-B14F-4D97-AF65-F5344CB8AC3E}">
        <p14:creationId xmlns:p14="http://schemas.microsoft.com/office/powerpoint/2010/main" val="235812061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05C1B00-8287-6794-C792-52D3AD70BACB}"/>
                  </a:ext>
                </a:extLst>
              </p:cNvPr>
              <p:cNvSpPr txBox="1"/>
              <p:nvPr/>
            </p:nvSpPr>
            <p:spPr>
              <a:xfrm>
                <a:off x="500087" y="2768275"/>
                <a:ext cx="9632252" cy="1220847"/>
              </a:xfrm>
              <a:prstGeom prst="rect">
                <a:avLst/>
              </a:prstGeom>
              <a:noFill/>
            </p:spPr>
            <p:txBody>
              <a:bodyPr wrap="square">
                <a:spAutoFit/>
              </a:bodyPr>
              <a:lstStyle/>
              <a:p>
                <a:pPr marL="63500" algn="just">
                  <a:spcBef>
                    <a:spcPts val="540"/>
                  </a:spcBef>
                  <a:tabLst>
                    <a:tab pos="535305" algn="l"/>
                  </a:tabLst>
                </a:pPr>
                <a:r>
                  <a:rPr lang="en-GB" sz="2000" b="1" noProof="0" dirty="0">
                    <a:latin typeface="+mj-lt"/>
                  </a:rPr>
                  <a:t>Part 2:</a:t>
                </a:r>
              </a:p>
              <a:p>
                <a:pPr marL="63500" algn="just">
                  <a:spcBef>
                    <a:spcPts val="540"/>
                  </a:spcBef>
                  <a:tabLst>
                    <a:tab pos="535305" algn="l"/>
                  </a:tabLst>
                </a:pPr>
                <a:endParaRPr lang="en-GB" sz="500" noProof="0" dirty="0">
                  <a:latin typeface="+mj-lt"/>
                </a:endParaRPr>
              </a:p>
              <a:p>
                <a:pPr marL="63500" algn="just">
                  <a:spcBef>
                    <a:spcPts val="540"/>
                  </a:spcBef>
                  <a:tabLst>
                    <a:tab pos="535305" algn="l"/>
                  </a:tabLst>
                </a:pPr>
                <a:r>
                  <a:rPr lang="en-GB" sz="2000" noProof="0" dirty="0">
                    <a:latin typeface="+mj-lt"/>
                  </a:rPr>
                  <a:t>The “energy density” of water is simply expressed by </a:t>
                </a:r>
                <a14:m>
                  <m:oMath xmlns:m="http://schemas.openxmlformats.org/officeDocument/2006/math">
                    <m:r>
                      <a:rPr lang="en-GB" sz="2000" i="1" noProof="0" smtClean="0">
                        <a:latin typeface="Cambria Math" panose="02040503050406030204" pitchFamily="18" charset="0"/>
                      </a:rPr>
                      <m:t>𝑔h</m:t>
                    </m:r>
                  </m:oMath>
                </a14:m>
                <a:r>
                  <a:rPr lang="en-GB" sz="2000" i="1" noProof="0" dirty="0">
                    <a:latin typeface="+mj-lt"/>
                  </a:rPr>
                  <a:t>. </a:t>
                </a:r>
                <a:r>
                  <a:rPr lang="en-GB" sz="2000" noProof="0" dirty="0">
                    <a:latin typeface="+mj-lt"/>
                  </a:rPr>
                  <a:t>Using the data of this specific pumped storage station, it is equal to:</a:t>
                </a:r>
              </a:p>
            </p:txBody>
          </p:sp>
        </mc:Choice>
        <mc:Fallback xmlns="">
          <p:sp>
            <p:nvSpPr>
              <p:cNvPr id="6" name="ZoneTexte 5">
                <a:extLst>
                  <a:ext uri="{FF2B5EF4-FFF2-40B4-BE49-F238E27FC236}">
                    <a16:creationId xmlns:a16="http://schemas.microsoft.com/office/drawing/2014/main" id="{805C1B00-8287-6794-C792-52D3AD70BACB}"/>
                  </a:ext>
                </a:extLst>
              </p:cNvPr>
              <p:cNvSpPr txBox="1">
                <a:spLocks noRot="1" noChangeAspect="1" noMove="1" noResize="1" noEditPoints="1" noAdjustHandles="1" noChangeArrowheads="1" noChangeShapeType="1" noTextEdit="1"/>
              </p:cNvSpPr>
              <p:nvPr/>
            </p:nvSpPr>
            <p:spPr>
              <a:xfrm>
                <a:off x="500087" y="2768275"/>
                <a:ext cx="9632252" cy="1220847"/>
              </a:xfrm>
              <a:prstGeom prst="rect">
                <a:avLst/>
              </a:prstGeom>
              <a:blipFill>
                <a:blip r:embed="rId2"/>
                <a:stretch>
                  <a:fillRect t="-2000" r="-696" b="-8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3AA4CF98-6107-C4C1-E7D0-9F46A51054ED}"/>
                  </a:ext>
                </a:extLst>
              </p:cNvPr>
              <p:cNvSpPr txBox="1"/>
              <p:nvPr/>
            </p:nvSpPr>
            <p:spPr>
              <a:xfrm>
                <a:off x="500087" y="4121060"/>
                <a:ext cx="5347504" cy="68320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cs typeface="Arial MT"/>
                            </a:rPr>
                            <m:t> </m:t>
                          </m:r>
                          <m:r>
                            <m:rPr>
                              <m:nor/>
                            </m:rPr>
                            <a:rPr lang="en-GB" sz="2000" noProof="0" smtClean="0">
                              <a:latin typeface="+mj-lt"/>
                              <a:cs typeface="Cambria"/>
                            </a:rPr>
                            <m:t>9.81 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latin typeface="+mj-lt"/>
                              <a:cs typeface="Cambria"/>
                            </a:rPr>
                            <m:t> </m:t>
                          </m:r>
                          <m:r>
                            <m:rPr>
                              <m:nor/>
                            </m:rPr>
                            <a:rPr lang="en-GB" sz="2000" noProof="0" smtClean="0">
                              <a:latin typeface="+mj-lt"/>
                              <a:cs typeface="Arial MT"/>
                            </a:rPr>
                            <m:t>4</m:t>
                          </m:r>
                          <m:r>
                            <m:rPr>
                              <m:nor/>
                            </m:rPr>
                            <a:rPr lang="en-GB" sz="2000" b="0" i="0" noProof="0" smtClean="0">
                              <a:latin typeface="+mj-lt"/>
                              <a:cs typeface="Arial MT"/>
                            </a:rPr>
                            <m:t>25</m:t>
                          </m:r>
                        </m:num>
                        <m:den>
                          <m:r>
                            <m:rPr>
                              <m:nor/>
                            </m:rPr>
                            <a:rPr lang="en-GB" sz="2000" b="0" i="0" noProof="0" smtClean="0">
                              <a:latin typeface="+mj-lt"/>
                              <a:ea typeface="Cambria Math" panose="02040503050406030204" pitchFamily="18" charset="0"/>
                              <a:cs typeface="Arial" panose="020B0604020202020204" pitchFamily="34" charset="0"/>
                            </a:rPr>
                            <m:t>3.6 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noProof="0" smtClean="0">
                              <a:cs typeface="Arial MT"/>
                            </a:rPr>
                            <m:t>10</m:t>
                          </m:r>
                          <m:r>
                            <a:rPr lang="en-GB" sz="2000" b="0" i="1" baseline="23569" noProof="0" smtClean="0">
                              <a:latin typeface="Cambria Math" panose="02040503050406030204" pitchFamily="18" charset="0"/>
                              <a:cs typeface="Arial MT"/>
                            </a:rPr>
                            <m:t>3</m:t>
                          </m:r>
                        </m:den>
                      </m:f>
                      <m:r>
                        <a:rPr lang="en-GB" sz="2000" b="0" i="1" noProof="0" smtClean="0">
                          <a:latin typeface="Cambria Math" panose="02040503050406030204" pitchFamily="18" charset="0"/>
                          <a:ea typeface="Cambria Math" panose="02040503050406030204" pitchFamily="18" charset="0"/>
                          <a:cs typeface="Arial MT"/>
                        </a:rPr>
                        <m:t>≈</m:t>
                      </m:r>
                      <m:r>
                        <m:rPr>
                          <m:nor/>
                        </m:rPr>
                        <a:rPr lang="en-GB" sz="2000" noProof="0" smtClean="0">
                          <a:latin typeface="Arial" panose="020B0604020202020204" pitchFamily="34" charset="0"/>
                          <a:cs typeface="Arial" panose="020B0604020202020204" pitchFamily="34" charset="0"/>
                        </a:rPr>
                        <m:t>1.2 </m:t>
                      </m:r>
                      <m:r>
                        <m:rPr>
                          <m:nor/>
                        </m:rPr>
                        <a:rPr lang="en-GB" sz="2000" noProof="0" smtClean="0">
                          <a:latin typeface="Arial" panose="020B0604020202020204" pitchFamily="34" charset="0"/>
                          <a:cs typeface="Arial" panose="020B0604020202020204" pitchFamily="34" charset="0"/>
                        </a:rPr>
                        <m:t>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kg</m:t>
                      </m:r>
                      <m:r>
                        <m:rPr>
                          <m:nor/>
                        </m:rPr>
                        <a:rPr lang="en-GB" sz="2000" b="0" i="0" noProof="0" smtClean="0">
                          <a:latin typeface="Arial" panose="020B0604020202020204" pitchFamily="34" charset="0"/>
                          <a:cs typeface="Arial" panose="020B0604020202020204" pitchFamily="34" charset="0"/>
                        </a:rPr>
                        <m:t>.</m:t>
                      </m:r>
                    </m:oMath>
                  </m:oMathPara>
                </a14:m>
                <a:endParaRPr lang="en-GB" noProof="0" dirty="0"/>
              </a:p>
            </p:txBody>
          </p:sp>
        </mc:Choice>
        <mc:Fallback xmlns="">
          <p:sp>
            <p:nvSpPr>
              <p:cNvPr id="9" name="ZoneTexte 8">
                <a:extLst>
                  <a:ext uri="{FF2B5EF4-FFF2-40B4-BE49-F238E27FC236}">
                    <a16:creationId xmlns:a16="http://schemas.microsoft.com/office/drawing/2014/main" id="{3AA4CF98-6107-C4C1-E7D0-9F46A51054ED}"/>
                  </a:ext>
                </a:extLst>
              </p:cNvPr>
              <p:cNvSpPr txBox="1">
                <a:spLocks noRot="1" noChangeAspect="1" noMove="1" noResize="1" noEditPoints="1" noAdjustHandles="1" noChangeArrowheads="1" noChangeShapeType="1" noTextEdit="1"/>
              </p:cNvSpPr>
              <p:nvPr/>
            </p:nvSpPr>
            <p:spPr>
              <a:xfrm>
                <a:off x="500087" y="4121060"/>
                <a:ext cx="5347504" cy="683200"/>
              </a:xfrm>
              <a:prstGeom prst="rect">
                <a:avLst/>
              </a:prstGeom>
              <a:blipFill>
                <a:blip r:embed="rId3"/>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069DF2B0-698F-DAB5-AA3A-908829D7E92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380</a:t>
            </a:fld>
            <a:endParaRPr lang="en-GB" spc="80" noProof="0" dirty="0"/>
          </a:p>
        </p:txBody>
      </p:sp>
    </p:spTree>
    <p:extLst>
      <p:ext uri="{BB962C8B-B14F-4D97-AF65-F5344CB8AC3E}">
        <p14:creationId xmlns:p14="http://schemas.microsoft.com/office/powerpoint/2010/main" val="288074616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8370F85-2759-E609-602A-90B90FE2AEC0}"/>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a:t>
            </a:r>
            <a:r>
              <a:rPr lang="en-GB" sz="2400" b="1" noProof="0" dirty="0">
                <a:solidFill>
                  <a:schemeClr val="tx1"/>
                </a:solidFill>
                <a:latin typeface="Arial" panose="020B0604020202020204" pitchFamily="34" charset="0"/>
                <a:cs typeface="Arial" panose="020B0604020202020204" pitchFamily="34" charset="0"/>
              </a:rPr>
              <a:t>Overview of fuels</a:t>
            </a:r>
          </a:p>
        </p:txBody>
      </p:sp>
      <p:sp>
        <p:nvSpPr>
          <p:cNvPr id="14" name="ZoneTexte 13">
            <a:extLst>
              <a:ext uri="{FF2B5EF4-FFF2-40B4-BE49-F238E27FC236}">
                <a16:creationId xmlns:a16="http://schemas.microsoft.com/office/drawing/2014/main" id="{1953CDAB-9621-F85D-E98A-306F29EF7B8A}"/>
              </a:ext>
            </a:extLst>
          </p:cNvPr>
          <p:cNvSpPr txBox="1"/>
          <p:nvPr/>
        </p:nvSpPr>
        <p:spPr>
          <a:xfrm>
            <a:off x="589585" y="1811344"/>
            <a:ext cx="9542754" cy="5016758"/>
          </a:xfrm>
          <a:prstGeom prst="rect">
            <a:avLst/>
          </a:prstGeom>
          <a:noFill/>
        </p:spPr>
        <p:txBody>
          <a:bodyPr wrap="square">
            <a:spAutoFit/>
          </a:bodyPr>
          <a:lstStyle/>
          <a:p>
            <a:pPr algn="just">
              <a:buNone/>
            </a:pPr>
            <a:r>
              <a:rPr lang="en-GB" sz="2000" noProof="0" dirty="0"/>
              <a:t>This type of storage refers to the conversion of a low-energy material, such as water or biomass, into a high-energy-density fuel, such as hydrogen (H₂), synthetic fuels, or hydrocarbons using electricity. The high-energy-density fuel can be stored and later used to generate electricity when needed.</a:t>
            </a:r>
          </a:p>
          <a:p>
            <a:pPr algn="just">
              <a:buNone/>
            </a:pPr>
            <a:endParaRPr lang="en-GB" sz="2000" noProof="0" dirty="0"/>
          </a:p>
          <a:p>
            <a:pPr algn="just">
              <a:buNone/>
            </a:pPr>
            <a:r>
              <a:rPr lang="en-GB" sz="2000" noProof="0" dirty="0"/>
              <a:t>For example, electrolysis splits water into H₂ and oxygen, transforming water, a low-energy material, into hydrogen, a high-energy-density fuel.</a:t>
            </a:r>
          </a:p>
          <a:p>
            <a:pPr algn="just">
              <a:buNone/>
            </a:pPr>
            <a:endParaRPr lang="en-GB" sz="2000" noProof="0" dirty="0"/>
          </a:p>
          <a:p>
            <a:pPr algn="just">
              <a:buNone/>
            </a:pPr>
            <a:r>
              <a:rPr lang="en-GB" sz="2000" noProof="0" dirty="0"/>
              <a:t>The fuel can be burned in a conventional combustion engine or power plant to produce electricity. Alternatively, it can be used in a fuel cell, which directly converts the fuel’s chemical energy into electricity through an electrochemical reaction with oxygen.</a:t>
            </a:r>
          </a:p>
          <a:p>
            <a:pPr algn="just">
              <a:buNone/>
            </a:pPr>
            <a:endParaRPr lang="en-GB" sz="2000" noProof="0" dirty="0"/>
          </a:p>
          <a:p>
            <a:pPr algn="just"/>
            <a:r>
              <a:rPr lang="en-GB" sz="2000" noProof="0" dirty="0"/>
              <a:t>Commercial electrolysers have typically an efficiency of 70%. This efficiency should improve to around 80% in the years to come. Fuel cells that convert hydrogen back into electricity operate at an efficiency in excess of 60%.</a:t>
            </a:r>
          </a:p>
        </p:txBody>
      </p:sp>
      <p:sp>
        <p:nvSpPr>
          <p:cNvPr id="2" name="Slide Number Placeholder 6">
            <a:extLst>
              <a:ext uri="{FF2B5EF4-FFF2-40B4-BE49-F238E27FC236}">
                <a16:creationId xmlns:a16="http://schemas.microsoft.com/office/drawing/2014/main" id="{44444B39-EA88-2E78-C322-0D75A4715DF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381</a:t>
            </a:fld>
            <a:endParaRPr lang="en-GB" spc="80" noProof="0" dirty="0"/>
          </a:p>
        </p:txBody>
      </p:sp>
    </p:spTree>
    <p:extLst>
      <p:ext uri="{BB962C8B-B14F-4D97-AF65-F5344CB8AC3E}">
        <p14:creationId xmlns:p14="http://schemas.microsoft.com/office/powerpoint/2010/main" val="63632376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FE3020-C96F-36D2-43CA-2502B0F140FB}"/>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H</a:t>
            </a:r>
            <a:r>
              <a:rPr lang="en-GB" sz="2400" b="1" noProof="0" dirty="0"/>
              <a:t>igh-energy-density fuels</a:t>
            </a:r>
            <a:endParaRPr lang="en-GB" sz="2400" b="1" noProof="0" dirty="0">
              <a:solidFill>
                <a:schemeClr val="tx1"/>
              </a:solidFill>
              <a:latin typeface="Arial" panose="020B0604020202020204" pitchFamily="34" charset="0"/>
              <a:cs typeface="Arial" panose="020B0604020202020204" pitchFamily="34" charset="0"/>
            </a:endParaRPr>
          </a:p>
        </p:txBody>
      </p:sp>
      <p:graphicFrame>
        <p:nvGraphicFramePr>
          <p:cNvPr id="5" name="Tableau 4">
            <a:extLst>
              <a:ext uri="{FF2B5EF4-FFF2-40B4-BE49-F238E27FC236}">
                <a16:creationId xmlns:a16="http://schemas.microsoft.com/office/drawing/2014/main" id="{640E39B8-8B23-BD26-CE5C-B6E6641A0B6A}"/>
              </a:ext>
            </a:extLst>
          </p:cNvPr>
          <p:cNvGraphicFramePr>
            <a:graphicFrameLocks noGrp="1"/>
          </p:cNvGraphicFramePr>
          <p:nvPr>
            <p:extLst>
              <p:ext uri="{D42A27DB-BD31-4B8C-83A1-F6EECF244321}">
                <p14:modId xmlns:p14="http://schemas.microsoft.com/office/powerpoint/2010/main" val="3131864506"/>
              </p:ext>
            </p:extLst>
          </p:nvPr>
        </p:nvGraphicFramePr>
        <p:xfrm>
          <a:off x="732170" y="2861626"/>
          <a:ext cx="9229060" cy="3957058"/>
        </p:xfrm>
        <a:graphic>
          <a:graphicData uri="http://schemas.openxmlformats.org/drawingml/2006/table">
            <a:tbl>
              <a:tblPr firstRow="1" bandRow="1">
                <a:tableStyleId>{2D5ABB26-0587-4C30-8999-92F81FD0307C}</a:tableStyleId>
              </a:tblPr>
              <a:tblGrid>
                <a:gridCol w="1420665">
                  <a:extLst>
                    <a:ext uri="{9D8B030D-6E8A-4147-A177-3AD203B41FA5}">
                      <a16:colId xmlns:a16="http://schemas.microsoft.com/office/drawing/2014/main" val="1598418210"/>
                    </a:ext>
                  </a:extLst>
                </a:gridCol>
                <a:gridCol w="2883424">
                  <a:extLst>
                    <a:ext uri="{9D8B030D-6E8A-4147-A177-3AD203B41FA5}">
                      <a16:colId xmlns:a16="http://schemas.microsoft.com/office/drawing/2014/main" val="2296283748"/>
                    </a:ext>
                  </a:extLst>
                </a:gridCol>
                <a:gridCol w="2441438">
                  <a:extLst>
                    <a:ext uri="{9D8B030D-6E8A-4147-A177-3AD203B41FA5}">
                      <a16:colId xmlns:a16="http://schemas.microsoft.com/office/drawing/2014/main" val="330996900"/>
                    </a:ext>
                  </a:extLst>
                </a:gridCol>
                <a:gridCol w="2483533">
                  <a:extLst>
                    <a:ext uri="{9D8B030D-6E8A-4147-A177-3AD203B41FA5}">
                      <a16:colId xmlns:a16="http://schemas.microsoft.com/office/drawing/2014/main" val="117221403"/>
                    </a:ext>
                  </a:extLst>
                </a:gridCol>
              </a:tblGrid>
              <a:tr h="987191">
                <a:tc gridSpan="2">
                  <a:txBody>
                    <a:bodyPr/>
                    <a:lstStyle/>
                    <a:p>
                      <a:pPr algn="ctr">
                        <a:lnSpc>
                          <a:spcPts val="1610"/>
                        </a:lnSpc>
                      </a:pPr>
                      <a:r>
                        <a:rPr lang="en-GB" sz="1800" b="0" spc="0" noProof="0" dirty="0">
                          <a:latin typeface="Arial" panose="020B0604020202020204" pitchFamily="34" charset="0"/>
                          <a:cs typeface="Arial" panose="020B0604020202020204" pitchFamily="34" charset="0"/>
                        </a:rPr>
                        <a:t>Storage technologies</a:t>
                      </a: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hMerge="1">
                  <a:txBody>
                    <a:bodyPr/>
                    <a:lstStyle/>
                    <a:p>
                      <a:endParaRPr lang="en-GB"/>
                    </a:p>
                  </a:txBody>
                  <a:tcPr/>
                </a:tc>
                <a:tc>
                  <a:txBody>
                    <a:bodyPr/>
                    <a:lstStyle/>
                    <a:p>
                      <a:pPr algn="ctr">
                        <a:lnSpc>
                          <a:spcPts val="1610"/>
                        </a:lnSpc>
                      </a:pPr>
                      <a:r>
                        <a:rPr lang="en-GB" sz="1800" b="0" noProof="0" dirty="0">
                          <a:solidFill>
                            <a:schemeClr val="tx1"/>
                          </a:solidFill>
                          <a:latin typeface="Arial" panose="020B0604020202020204" pitchFamily="34" charset="0"/>
                          <a:cs typeface="Arial" panose="020B0604020202020204" pitchFamily="34" charset="0"/>
                        </a:rPr>
                        <a:t>Typical (range of)</a:t>
                      </a:r>
                    </a:p>
                    <a:p>
                      <a:pPr algn="ctr">
                        <a:lnSpc>
                          <a:spcPts val="1610"/>
                        </a:lnSpc>
                      </a:pPr>
                      <a:r>
                        <a:rPr lang="en-GB" sz="1800" b="0" spc="0" noProof="0" dirty="0">
                          <a:solidFill>
                            <a:schemeClr val="tx1"/>
                          </a:solidFill>
                          <a:latin typeface="Arial" panose="020B0604020202020204" pitchFamily="34" charset="0"/>
                          <a:cs typeface="Arial" panose="020B0604020202020204" pitchFamily="34" charset="0"/>
                        </a:rPr>
                        <a:t>e</a:t>
                      </a:r>
                      <a:r>
                        <a:rPr lang="en-GB" sz="1800" b="0" spc="0" noProof="0" dirty="0">
                          <a:latin typeface="Arial" panose="020B0604020202020204" pitchFamily="34" charset="0"/>
                          <a:cs typeface="Arial" panose="020B0604020202020204" pitchFamily="34" charset="0"/>
                        </a:rPr>
                        <a:t>nergy density</a:t>
                      </a:r>
                    </a:p>
                    <a:p>
                      <a:pPr algn="ctr">
                        <a:lnSpc>
                          <a:spcPts val="1610"/>
                        </a:lnSpc>
                      </a:pPr>
                      <a:r>
                        <a:rPr lang="en-GB" sz="1800" b="0" spc="0" noProof="0" dirty="0">
                          <a:latin typeface="Arial" panose="020B0604020202020204" pitchFamily="34" charset="0"/>
                          <a:cs typeface="Arial" panose="020B0604020202020204" pitchFamily="34" charset="0"/>
                        </a:rPr>
                        <a:t>(kWh/kg)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marL="84455" algn="ctr">
                        <a:lnSpc>
                          <a:spcPts val="1610"/>
                        </a:lnSpc>
                      </a:pPr>
                      <a:r>
                        <a:rPr lang="en-GB" sz="1800" b="0" spc="0" noProof="0" dirty="0">
                          <a:latin typeface="Arial" panose="020B0604020202020204" pitchFamily="34" charset="0"/>
                          <a:cs typeface="Arial" panose="020B0604020202020204" pitchFamily="34" charset="0"/>
                        </a:rPr>
                        <a:t>Typical </a:t>
                      </a:r>
                      <a:r>
                        <a:rPr lang="en-GB" sz="1800" b="0" noProof="0" dirty="0">
                          <a:solidFill>
                            <a:schemeClr val="tx1"/>
                          </a:solidFill>
                          <a:latin typeface="Arial" panose="020B0604020202020204" pitchFamily="34" charset="0"/>
                          <a:cs typeface="Arial" panose="020B0604020202020204" pitchFamily="34" charset="0"/>
                        </a:rPr>
                        <a:t>(range of) </a:t>
                      </a:r>
                      <a:r>
                        <a:rPr lang="en-GB" sz="1800" b="0" spc="0" noProof="0" dirty="0">
                          <a:solidFill>
                            <a:schemeClr val="tx1"/>
                          </a:solidFill>
                          <a:latin typeface="Arial" panose="020B0604020202020204" pitchFamily="34" charset="0"/>
                          <a:cs typeface="Arial" panose="020B0604020202020204" pitchFamily="34" charset="0"/>
                        </a:rPr>
                        <a:t>v</a:t>
                      </a:r>
                      <a:r>
                        <a:rPr lang="en-GB" sz="1800" b="0" spc="0" noProof="0" dirty="0">
                          <a:latin typeface="Arial" panose="020B0604020202020204" pitchFamily="34" charset="0"/>
                          <a:cs typeface="Arial" panose="020B0604020202020204" pitchFamily="34" charset="0"/>
                        </a:rPr>
                        <a:t>olumetric energy</a:t>
                      </a:r>
                    </a:p>
                    <a:p>
                      <a:pPr marL="84455" algn="ctr">
                        <a:lnSpc>
                          <a:spcPts val="1610"/>
                        </a:lnSpc>
                      </a:pPr>
                      <a:r>
                        <a:rPr lang="en-GB" sz="1800" b="0" spc="0" noProof="0" dirty="0">
                          <a:latin typeface="Arial" panose="020B0604020202020204" pitchFamily="34" charset="0"/>
                          <a:cs typeface="Arial" panose="020B0604020202020204" pitchFamily="34" charset="0"/>
                        </a:rPr>
                        <a:t>density (kWh/m</a:t>
                      </a:r>
                      <a:r>
                        <a:rPr lang="en-GB" sz="1800" b="0" spc="0" baseline="27777" noProof="0" dirty="0">
                          <a:latin typeface="Arial" panose="020B0604020202020204" pitchFamily="34" charset="0"/>
                          <a:cs typeface="Arial" panose="020B0604020202020204" pitchFamily="34" charset="0"/>
                        </a:rPr>
                        <a:t>3</a:t>
                      </a:r>
                      <a:r>
                        <a:rPr lang="en-GB" sz="1800" b="0" spc="0" noProof="0" dirty="0">
                          <a:latin typeface="Arial" panose="020B0604020202020204" pitchFamily="34"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04972053"/>
                  </a:ext>
                </a:extLst>
              </a:tr>
              <a:tr h="450854">
                <a:tc>
                  <a:txBody>
                    <a:bodyPr/>
                    <a:lstStyle/>
                    <a:p>
                      <a:pPr algn="ctr">
                        <a:lnSpc>
                          <a:spcPts val="1820"/>
                        </a:lnSpc>
                      </a:pPr>
                      <a:r>
                        <a:rPr lang="en-GB" sz="1800" spc="0" noProof="0" dirty="0">
                          <a:latin typeface="Arial" panose="020B0604020202020204" pitchFamily="34" charset="0"/>
                          <a:cs typeface="Arial" panose="020B0604020202020204" pitchFamily="34" charset="0"/>
                        </a:rPr>
                        <a:t>CAES</a:t>
                      </a: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20"/>
                        </a:lnSpc>
                      </a:pPr>
                      <a:r>
                        <a:rPr lang="en-GB" sz="1800" spc="0" noProof="0" dirty="0">
                          <a:latin typeface="Arial" panose="020B0604020202020204" pitchFamily="34" charset="0"/>
                          <a:cs typeface="Arial" panose="020B0604020202020204" pitchFamily="34" charset="0"/>
                        </a:rPr>
                        <a:t>   Air (200 bars)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20"/>
                        </a:lnSpc>
                      </a:pPr>
                      <a:r>
                        <a:rPr lang="en-GB" sz="1800" spc="0" noProof="0" dirty="0">
                          <a:latin typeface="Arial" panose="020B0604020202020204" pitchFamily="34" charset="0"/>
                          <a:cs typeface="Arial" panose="020B0604020202020204" pitchFamily="34" charset="0"/>
                        </a:rPr>
                        <a:t>0.11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20"/>
                        </a:lnSpc>
                      </a:pPr>
                      <a:r>
                        <a:rPr lang="en-GB" sz="1800" spc="0" noProof="0" dirty="0">
                          <a:latin typeface="Arial" panose="020B0604020202020204" pitchFamily="34" charset="0"/>
                          <a:cs typeface="Arial" panose="020B0604020202020204" pitchFamily="34" charset="0"/>
                        </a:rPr>
                        <a:t>29.5</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3968791"/>
                  </a:ext>
                </a:extLst>
              </a:tr>
              <a:tr h="443753">
                <a:tc>
                  <a:txBody>
                    <a:bodyPr/>
                    <a:lstStyle/>
                    <a:p>
                      <a:pPr algn="ctr">
                        <a:lnSpc>
                          <a:spcPts val="1689"/>
                        </a:lnSpc>
                      </a:pPr>
                      <a:r>
                        <a:rPr lang="en-GB" sz="1800" spc="0" noProof="0" dirty="0">
                          <a:latin typeface="Arial" panose="020B0604020202020204" pitchFamily="34" charset="0"/>
                          <a:cs typeface="Arial" panose="020B0604020202020204" pitchFamily="34" charset="0"/>
                        </a:rPr>
                        <a:t>PHES</a:t>
                      </a: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89"/>
                        </a:lnSpc>
                      </a:pPr>
                      <a:r>
                        <a:rPr lang="en-GB" sz="1800" spc="0" noProof="0" dirty="0">
                          <a:latin typeface="Arial" panose="020B0604020202020204" pitchFamily="34" charset="0"/>
                          <a:cs typeface="Arial" panose="020B0604020202020204" pitchFamily="34" charset="0"/>
                        </a:rPr>
                        <a:t>   Pumped station (Ex. 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89"/>
                        </a:lnSpc>
                      </a:pPr>
                      <a:r>
                        <a:rPr lang="en-GB" sz="1800" spc="0" noProof="0" dirty="0">
                          <a:latin typeface="Arial" panose="020B0604020202020204" pitchFamily="34" charset="0"/>
                          <a:cs typeface="Arial" panose="020B0604020202020204" pitchFamily="34" charset="0"/>
                        </a:rPr>
                        <a:t>0.0012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689"/>
                        </a:lnSpc>
                      </a:pPr>
                      <a:r>
                        <a:rPr lang="en-GB" sz="1800" spc="0" noProof="0" dirty="0">
                          <a:latin typeface="Arial" panose="020B0604020202020204" pitchFamily="34" charset="0"/>
                          <a:cs typeface="Arial" panose="020B0604020202020204" pitchFamily="34" charset="0"/>
                        </a:rPr>
                        <a:t>1.2</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8753426"/>
                  </a:ext>
                </a:extLst>
              </a:tr>
              <a:tr h="430305">
                <a:tc rowSpan="3">
                  <a:txBody>
                    <a:bodyPr/>
                    <a:lstStyle/>
                    <a:p>
                      <a:pPr algn="ctr">
                        <a:lnSpc>
                          <a:spcPts val="1805"/>
                        </a:lnSpc>
                      </a:pPr>
                      <a:r>
                        <a:rPr lang="en-GB" sz="1800" b="0" noProof="0" dirty="0"/>
                        <a:t>Fuels</a:t>
                      </a:r>
                      <a:endParaRPr lang="en-GB" sz="1800" b="0" spc="0" noProof="0" dirty="0">
                        <a:latin typeface="Arial" panose="020B0604020202020204" pitchFamily="34" charset="0"/>
                        <a:cs typeface="Arial" panose="020B0604020202020204" pitchFamily="34" charset="0"/>
                      </a:endParaRP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5"/>
                        </a:lnSpc>
                      </a:pPr>
                      <a:r>
                        <a:rPr lang="en-GB" sz="1800" spc="0" noProof="0" dirty="0">
                          <a:latin typeface="Arial" panose="020B0604020202020204" pitchFamily="34" charset="0"/>
                          <a:cs typeface="Arial" panose="020B0604020202020204" pitchFamily="34" charset="0"/>
                        </a:rPr>
                        <a:t>   Hydrogen (350 bars)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39.4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394</a:t>
                      </a:r>
                      <a:r>
                        <a:rPr lang="en-GB" sz="1800" b="1" spc="0" noProof="0" dirty="0">
                          <a:latin typeface="Arial" panose="020B0604020202020204" pitchFamily="34"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284796"/>
                  </a:ext>
                </a:extLst>
              </a:tr>
              <a:tr h="430306">
                <a:tc vMerge="1">
                  <a:txBody>
                    <a:bodyPr/>
                    <a:lstStyle/>
                    <a:p>
                      <a:pPr algn="l">
                        <a:lnSpc>
                          <a:spcPts val="1805"/>
                        </a:lnSpc>
                      </a:pPr>
                      <a:endParaRPr lang="en-GB" sz="1800" spc="0" noProof="0" dirty="0">
                        <a:latin typeface="Arial" panose="020B0604020202020204" pitchFamily="34" charset="0"/>
                        <a:cs typeface="Arial" panose="020B0604020202020204" pitchFamily="34" charset="0"/>
                      </a:endParaRP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5"/>
                        </a:lnSpc>
                      </a:pPr>
                      <a:r>
                        <a:rPr lang="en-GB" sz="1800" spc="0" noProof="0" dirty="0">
                          <a:latin typeface="Arial" panose="020B0604020202020204" pitchFamily="34" charset="0"/>
                          <a:cs typeface="Arial" panose="020B0604020202020204" pitchFamily="34" charset="0"/>
                        </a:rPr>
                        <a:t>   Natural gas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13.5 – 15.1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10.8 – 11.3</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4179926"/>
                  </a:ext>
                </a:extLst>
              </a:tr>
              <a:tr h="409043">
                <a:tc vMerge="1">
                  <a:txBody>
                    <a:bodyPr/>
                    <a:lstStyle/>
                    <a:p>
                      <a:pPr algn="l">
                        <a:lnSpc>
                          <a:spcPts val="1805"/>
                        </a:lnSpc>
                      </a:pPr>
                      <a:endParaRPr lang="en-GB" sz="1800" spc="0" noProof="0" dirty="0">
                        <a:latin typeface="Arial" panose="020B0604020202020204" pitchFamily="34" charset="0"/>
                        <a:cs typeface="Arial" panose="020B0604020202020204" pitchFamily="34" charset="0"/>
                      </a:endParaRP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lnSpc>
                          <a:spcPts val="1805"/>
                        </a:lnSpc>
                      </a:pPr>
                      <a:r>
                        <a:rPr lang="en-GB" sz="1800" spc="0" noProof="0" dirty="0">
                          <a:latin typeface="Arial" panose="020B0604020202020204" pitchFamily="34" charset="0"/>
                          <a:cs typeface="Arial" panose="020B0604020202020204" pitchFamily="34" charset="0"/>
                        </a:rPr>
                        <a:t>   Methane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11</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697010"/>
                  </a:ext>
                </a:extLst>
              </a:tr>
              <a:tr h="374894">
                <a:tc rowSpan="2">
                  <a:txBody>
                    <a:bodyPr/>
                    <a:lstStyle/>
                    <a:p>
                      <a:pPr algn="ctr">
                        <a:lnSpc>
                          <a:spcPts val="1805"/>
                        </a:lnSpc>
                      </a:pPr>
                      <a:r>
                        <a:rPr lang="en-GB" sz="1800" spc="0" noProof="0" dirty="0">
                          <a:latin typeface="Arial" panose="020B0604020202020204" pitchFamily="34" charset="0"/>
                          <a:cs typeface="Arial" panose="020B0604020202020204" pitchFamily="34" charset="0"/>
                        </a:rPr>
                        <a:t>Batteries</a:t>
                      </a: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5"/>
                        </a:lnSpc>
                      </a:pPr>
                      <a:r>
                        <a:rPr lang="en-GB" sz="1800" spc="0" noProof="0" dirty="0">
                          <a:latin typeface="Arial" panose="020B0604020202020204" pitchFamily="34" charset="0"/>
                          <a:cs typeface="Arial" panose="020B0604020202020204" pitchFamily="34" charset="0"/>
                        </a:rPr>
                        <a:t>   Lithium-Ion battery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0.16 – 0.30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352 - 660</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557483"/>
                  </a:ext>
                </a:extLst>
              </a:tr>
              <a:tr h="430712">
                <a:tc vMerge="1">
                  <a:txBody>
                    <a:bodyPr/>
                    <a:lstStyle/>
                    <a:p>
                      <a:pPr algn="l">
                        <a:lnSpc>
                          <a:spcPts val="1805"/>
                        </a:lnSpc>
                      </a:pPr>
                      <a:endParaRPr lang="en-GB" sz="1800" spc="0" noProof="0" dirty="0">
                        <a:latin typeface="Arial" panose="020B0604020202020204" pitchFamily="34" charset="0"/>
                        <a:cs typeface="Arial" panose="020B0604020202020204" pitchFamily="34" charset="0"/>
                      </a:endParaRPr>
                    </a:p>
                  </a:txBody>
                  <a:tcPr marL="0" marR="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lnSpc>
                          <a:spcPts val="1805"/>
                        </a:lnSpc>
                      </a:pPr>
                      <a:r>
                        <a:rPr lang="en-GB" sz="1800" spc="0" noProof="0" dirty="0">
                          <a:latin typeface="Arial" panose="020B0604020202020204" pitchFamily="34" charset="0"/>
                          <a:cs typeface="Arial" panose="020B0604020202020204" pitchFamily="34" charset="0"/>
                        </a:rPr>
                        <a:t>   Sodium-Ion battery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0.14 - 0.16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lnSpc>
                          <a:spcPts val="1805"/>
                        </a:lnSpc>
                      </a:pPr>
                      <a:r>
                        <a:rPr lang="en-GB" sz="1800" spc="0" noProof="0" dirty="0">
                          <a:latin typeface="Arial" panose="020B0604020202020204" pitchFamily="34" charset="0"/>
                          <a:cs typeface="Arial" panose="020B0604020202020204" pitchFamily="34" charset="0"/>
                        </a:rPr>
                        <a:t>252 - 288</a:t>
                      </a:r>
                    </a:p>
                  </a:txBody>
                  <a:tcPr marL="0" marR="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924729"/>
                  </a:ext>
                </a:extLst>
              </a:tr>
            </a:tbl>
          </a:graphicData>
        </a:graphic>
      </p:graphicFrame>
      <p:sp>
        <p:nvSpPr>
          <p:cNvPr id="6" name="ZoneTexte 5">
            <a:extLst>
              <a:ext uri="{FF2B5EF4-FFF2-40B4-BE49-F238E27FC236}">
                <a16:creationId xmlns:a16="http://schemas.microsoft.com/office/drawing/2014/main" id="{3882CA1D-F02C-3BE4-0C1C-C11AB56A1332}"/>
              </a:ext>
            </a:extLst>
          </p:cNvPr>
          <p:cNvSpPr txBox="1"/>
          <p:nvPr/>
        </p:nvSpPr>
        <p:spPr>
          <a:xfrm>
            <a:off x="652167" y="6872687"/>
            <a:ext cx="9309064" cy="738664"/>
          </a:xfrm>
          <a:prstGeom prst="rect">
            <a:avLst/>
          </a:prstGeom>
          <a:noFill/>
        </p:spPr>
        <p:txBody>
          <a:bodyPr wrap="square">
            <a:spAutoFit/>
          </a:bodyPr>
          <a:lstStyle/>
          <a:p>
            <a:pPr algn="just"/>
            <a:r>
              <a:rPr lang="en-GB" sz="1400" b="1" noProof="0" dirty="0"/>
              <a:t>*</a:t>
            </a:r>
            <a:r>
              <a:rPr lang="en-GB" sz="1400" noProof="0" dirty="0"/>
              <a:t>Hydrogen compressed at 350 bar has a density of only 0.010 kg/L (or 10 kg/m³). Therefore, its volumetric energy density at 350 bar is: 39.4 × 10  = 394 kWh/m³. The value of 394  kWh/kg relates to the higher heating value of hydrogen. Its lower heating value is around 33 kWh/kg.</a:t>
            </a:r>
          </a:p>
        </p:txBody>
      </p:sp>
      <p:sp>
        <p:nvSpPr>
          <p:cNvPr id="9" name="ZoneTexte 8">
            <a:extLst>
              <a:ext uri="{FF2B5EF4-FFF2-40B4-BE49-F238E27FC236}">
                <a16:creationId xmlns:a16="http://schemas.microsoft.com/office/drawing/2014/main" id="{BDA82B13-14C9-67B7-46D3-19353863AF6B}"/>
              </a:ext>
            </a:extLst>
          </p:cNvPr>
          <p:cNvSpPr txBox="1"/>
          <p:nvPr/>
        </p:nvSpPr>
        <p:spPr>
          <a:xfrm>
            <a:off x="589585" y="1158923"/>
            <a:ext cx="9542754" cy="1323439"/>
          </a:xfrm>
          <a:prstGeom prst="rect">
            <a:avLst/>
          </a:prstGeom>
          <a:noFill/>
        </p:spPr>
        <p:txBody>
          <a:bodyPr wrap="square">
            <a:spAutoFit/>
          </a:bodyPr>
          <a:lstStyle/>
          <a:p>
            <a:pPr algn="just"/>
            <a:r>
              <a:rPr lang="en-GB" sz="2000" noProof="0" dirty="0"/>
              <a:t>Fuels like hydrogen can store a large amount of energy relative to their mass and volume. This high-energy density makes them particularly valuable in heavy industries such as steel production, chemical manufacturing, and maritime shipping, where efficient energy storage and transportation are essential.</a:t>
            </a:r>
          </a:p>
        </p:txBody>
      </p:sp>
      <p:sp>
        <p:nvSpPr>
          <p:cNvPr id="3" name="Slide Number Placeholder 6">
            <a:extLst>
              <a:ext uri="{FF2B5EF4-FFF2-40B4-BE49-F238E27FC236}">
                <a16:creationId xmlns:a16="http://schemas.microsoft.com/office/drawing/2014/main" id="{E26E1B71-F22E-6F9D-613A-727FA0545F5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382</a:t>
            </a:fld>
            <a:endParaRPr lang="en-GB" spc="80" noProof="0" dirty="0"/>
          </a:p>
        </p:txBody>
      </p:sp>
    </p:spTree>
    <p:extLst>
      <p:ext uri="{BB962C8B-B14F-4D97-AF65-F5344CB8AC3E}">
        <p14:creationId xmlns:p14="http://schemas.microsoft.com/office/powerpoint/2010/main" val="249328515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ode vs Cathode: What's the difference? - BioLogic">
            <a:extLst>
              <a:ext uri="{FF2B5EF4-FFF2-40B4-BE49-F238E27FC236}">
                <a16:creationId xmlns:a16="http://schemas.microsoft.com/office/drawing/2014/main" id="{86A721A4-DEAB-3DCC-C9A7-465BCF688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904"/>
          <a:stretch/>
        </p:blipFill>
        <p:spPr bwMode="auto">
          <a:xfrm>
            <a:off x="7627625" y="4093943"/>
            <a:ext cx="1740962" cy="23555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3FD1FF1-B02B-A5DF-9242-2F029803EAC8}"/>
              </a:ext>
            </a:extLst>
          </p:cNvPr>
          <p:cNvSpPr/>
          <p:nvPr/>
        </p:nvSpPr>
        <p:spPr>
          <a:xfrm>
            <a:off x="7178115" y="1456452"/>
            <a:ext cx="2639982" cy="499971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2" descr="Anode vs Cathode: What's the difference? - BioLogic">
            <a:extLst>
              <a:ext uri="{FF2B5EF4-FFF2-40B4-BE49-F238E27FC236}">
                <a16:creationId xmlns:a16="http://schemas.microsoft.com/office/drawing/2014/main" id="{544AFCD4-0BF2-8C1E-515E-44AFA7C65A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856"/>
          <a:stretch/>
        </p:blipFill>
        <p:spPr bwMode="auto">
          <a:xfrm>
            <a:off x="7533147" y="1550163"/>
            <a:ext cx="1969674" cy="239620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0A0586C-8582-1194-6791-2BB79378CE93}"/>
              </a:ext>
            </a:extLst>
          </p:cNvPr>
          <p:cNvSpPr txBox="1"/>
          <p:nvPr/>
        </p:nvSpPr>
        <p:spPr>
          <a:xfrm>
            <a:off x="7178115" y="6539248"/>
            <a:ext cx="2639981"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Discharging</a:t>
            </a:r>
            <a:r>
              <a:rPr lang="en-GB" sz="1400" i="1" noProof="0" dirty="0">
                <a:solidFill>
                  <a:schemeClr val="tx1"/>
                </a:solidFill>
                <a:latin typeface="Arial" panose="020B0604020202020204" pitchFamily="34" charset="0"/>
                <a:cs typeface="Arial" panose="020B0604020202020204" pitchFamily="34" charset="0"/>
              </a:rPr>
              <a:t> and charging</a:t>
            </a:r>
          </a:p>
          <a:p>
            <a:pPr algn="ctr"/>
            <a:r>
              <a:rPr lang="en-GB" sz="1400" i="1" noProof="0" dirty="0">
                <a:solidFill>
                  <a:schemeClr val="tx1"/>
                </a:solidFill>
                <a:latin typeface="Arial" panose="020B0604020202020204" pitchFamily="34" charset="0"/>
                <a:cs typeface="Arial" panose="020B0604020202020204" pitchFamily="34" charset="0"/>
              </a:rPr>
              <a:t>of a battery.</a:t>
            </a:r>
          </a:p>
        </p:txBody>
      </p:sp>
      <p:sp>
        <p:nvSpPr>
          <p:cNvPr id="4" name="ZoneTexte 3">
            <a:extLst>
              <a:ext uri="{FF2B5EF4-FFF2-40B4-BE49-F238E27FC236}">
                <a16:creationId xmlns:a16="http://schemas.microsoft.com/office/drawing/2014/main" id="{C376BF37-CC37-3950-AA72-922B307C7E01}"/>
              </a:ext>
            </a:extLst>
          </p:cNvPr>
          <p:cNvSpPr txBox="1"/>
          <p:nvPr/>
        </p:nvSpPr>
        <p:spPr>
          <a:xfrm>
            <a:off x="589585" y="349892"/>
            <a:ext cx="8033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Overview of batteries</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F32AEEF-BFD7-81B9-8037-FD4B34C57F48}"/>
              </a:ext>
            </a:extLst>
          </p:cNvPr>
          <p:cNvSpPr txBox="1"/>
          <p:nvPr/>
        </p:nvSpPr>
        <p:spPr>
          <a:xfrm>
            <a:off x="589585" y="1119559"/>
            <a:ext cx="5970703" cy="6247864"/>
          </a:xfrm>
          <a:prstGeom prst="rect">
            <a:avLst/>
          </a:prstGeom>
          <a:noFill/>
        </p:spPr>
        <p:txBody>
          <a:bodyPr wrap="square">
            <a:spAutoFit/>
          </a:bodyPr>
          <a:lstStyle/>
          <a:p>
            <a:pPr algn="just">
              <a:buNone/>
            </a:pPr>
            <a:r>
              <a:rPr lang="en-GB" sz="2000" dirty="0"/>
              <a:t>The first b</a:t>
            </a:r>
            <a:r>
              <a:rPr lang="en-GB" sz="2000" noProof="0" dirty="0"/>
              <a:t>attery cells were developed by Volta in the early 19th century. Battery cells generate electricity through a redox reaction, a chemical process in which electrons are exchanged.</a:t>
            </a:r>
          </a:p>
          <a:p>
            <a:pPr algn="just">
              <a:buNone/>
            </a:pPr>
            <a:endParaRPr lang="en-GB" sz="1000" noProof="0" dirty="0"/>
          </a:p>
          <a:p>
            <a:pPr algn="just">
              <a:buNone/>
            </a:pPr>
            <a:r>
              <a:rPr lang="en-GB" sz="2000" noProof="0" dirty="0"/>
              <a:t>Batteries consist of three distinct components:</a:t>
            </a:r>
          </a:p>
          <a:p>
            <a:pPr algn="just">
              <a:buNone/>
            </a:pPr>
            <a:endParaRPr lang="en-GB" sz="1000" noProof="0" dirty="0"/>
          </a:p>
          <a:p>
            <a:pPr marL="514350" indent="-514350" algn="just">
              <a:buAutoNum type="romanLcParenBoth"/>
            </a:pPr>
            <a:r>
              <a:rPr lang="en-GB" sz="2000" noProof="0" dirty="0"/>
              <a:t>An anode: The negative electrode, typically a metal, that donates electrons to the electrical circuit during the discharge of the battery.</a:t>
            </a:r>
          </a:p>
          <a:p>
            <a:pPr marL="514350" indent="-514350" algn="just">
              <a:buAutoNum type="romanLcParenBoth"/>
            </a:pPr>
            <a:endParaRPr lang="en-GB" sz="1000" noProof="0" dirty="0"/>
          </a:p>
          <a:p>
            <a:pPr marL="514350" indent="-514350" algn="just">
              <a:buAutoNum type="romanLcParenBoth"/>
            </a:pPr>
            <a:r>
              <a:rPr lang="en-GB" sz="2000" noProof="0" dirty="0"/>
              <a:t>A cathode: The positive electrode, usually a metal oxide, that receives electrons from the circuit during the discharge of the battery. </a:t>
            </a:r>
          </a:p>
          <a:p>
            <a:pPr marL="514350" indent="-514350" algn="just">
              <a:buAutoNum type="romanLcParenBoth"/>
            </a:pPr>
            <a:endParaRPr lang="en-GB" sz="1000" noProof="0" dirty="0"/>
          </a:p>
          <a:p>
            <a:pPr marL="514350" indent="-514350" algn="just">
              <a:buAutoNum type="romanLcParenBoth"/>
            </a:pPr>
            <a:r>
              <a:rPr lang="en-GB" sz="2000" noProof="0" dirty="0"/>
              <a:t>An electrolyte: The medium in which electrochemical reactions occur, facilitating ion transfer between the electrodes. It can be an aqueous solution, an acid, or a base. The chemical energy stored in atomic bonds is converted into electricity when the electrolyte chemically interacts with the electrodes.</a:t>
            </a:r>
          </a:p>
        </p:txBody>
      </p:sp>
      <p:sp>
        <p:nvSpPr>
          <p:cNvPr id="3" name="Slide Number Placeholder 6">
            <a:extLst>
              <a:ext uri="{FF2B5EF4-FFF2-40B4-BE49-F238E27FC236}">
                <a16:creationId xmlns:a16="http://schemas.microsoft.com/office/drawing/2014/main" id="{E9A9B6C8-63D4-294F-A11C-868F514C859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383</a:t>
            </a:fld>
            <a:endParaRPr lang="en-GB" spc="80" noProof="0" dirty="0"/>
          </a:p>
        </p:txBody>
      </p:sp>
    </p:spTree>
    <p:extLst>
      <p:ext uri="{BB962C8B-B14F-4D97-AF65-F5344CB8AC3E}">
        <p14:creationId xmlns:p14="http://schemas.microsoft.com/office/powerpoint/2010/main" val="355014597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F880-6933-B66D-583B-C214BEC26D8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27BF358-544F-496E-F46C-AD4C76BB8977}"/>
              </a:ext>
            </a:extLst>
          </p:cNvPr>
          <p:cNvSpPr txBox="1"/>
          <p:nvPr/>
        </p:nvSpPr>
        <p:spPr>
          <a:xfrm>
            <a:off x="589585" y="349892"/>
            <a:ext cx="8033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Description </a:t>
            </a:r>
            <a:r>
              <a:rPr lang="en-GB" sz="2400" b="1" i="0" noProof="0" dirty="0">
                <a:effectLst/>
                <a:latin typeface="+mj-lt"/>
              </a:rPr>
              <a:t>of the structure of batteries (1/2) </a:t>
            </a:r>
            <a:endParaRPr lang="en-GB" sz="2400" b="1" noProof="0" dirty="0">
              <a:latin typeface="+mj-lt"/>
              <a:cs typeface="Arial" panose="020B0604020202020204" pitchFamily="34" charset="0"/>
            </a:endParaRPr>
          </a:p>
        </p:txBody>
      </p:sp>
      <p:sp>
        <p:nvSpPr>
          <p:cNvPr id="3" name="Slide Number Placeholder 6">
            <a:extLst>
              <a:ext uri="{FF2B5EF4-FFF2-40B4-BE49-F238E27FC236}">
                <a16:creationId xmlns:a16="http://schemas.microsoft.com/office/drawing/2014/main" id="{245F3153-8259-3CB9-B456-0C433520FB9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384</a:t>
            </a:fld>
            <a:endParaRPr lang="en-GB" spc="80" noProof="0" dirty="0"/>
          </a:p>
        </p:txBody>
      </p:sp>
      <p:sp>
        <p:nvSpPr>
          <p:cNvPr id="2" name="ZoneTexte 11">
            <a:extLst>
              <a:ext uri="{FF2B5EF4-FFF2-40B4-BE49-F238E27FC236}">
                <a16:creationId xmlns:a16="http://schemas.microsoft.com/office/drawing/2014/main" id="{A3790708-153D-1663-763E-28C950C0965D}"/>
              </a:ext>
            </a:extLst>
          </p:cNvPr>
          <p:cNvSpPr txBox="1"/>
          <p:nvPr/>
        </p:nvSpPr>
        <p:spPr>
          <a:xfrm>
            <a:off x="589585" y="5380216"/>
            <a:ext cx="9542754" cy="1938992"/>
          </a:xfrm>
          <a:prstGeom prst="rect">
            <a:avLst/>
          </a:prstGeom>
          <a:noFill/>
        </p:spPr>
        <p:txBody>
          <a:bodyPr wrap="square">
            <a:spAutoFit/>
          </a:bodyPr>
          <a:lstStyle/>
          <a:p>
            <a:pPr algn="just"/>
            <a:r>
              <a:rPr lang="en-GB" sz="2000" noProof="0" dirty="0"/>
              <a:t>A battery cell is the smallest electrochemical unit in a battery system. It stores and releases electrical energy through chemical reactions. Each cell typically operates at a voltage of around 3.6 to 3.7 volts.</a:t>
            </a:r>
          </a:p>
          <a:p>
            <a:pPr algn="just"/>
            <a:endParaRPr lang="en-GB" sz="2000" noProof="0" dirty="0"/>
          </a:p>
          <a:p>
            <a:pPr algn="just"/>
            <a:r>
              <a:rPr lang="en-GB" sz="2000" noProof="0" dirty="0"/>
              <a:t>Battery cells are manufactured in various formats, including cylindrical, prismatic, and pouch shapes, depending on the application. </a:t>
            </a:r>
          </a:p>
        </p:txBody>
      </p:sp>
      <p:grpSp>
        <p:nvGrpSpPr>
          <p:cNvPr id="9" name="Groupe 8">
            <a:extLst>
              <a:ext uri="{FF2B5EF4-FFF2-40B4-BE49-F238E27FC236}">
                <a16:creationId xmlns:a16="http://schemas.microsoft.com/office/drawing/2014/main" id="{D62E7D40-7182-2D96-E072-61850ABED86B}"/>
              </a:ext>
            </a:extLst>
          </p:cNvPr>
          <p:cNvGrpSpPr/>
          <p:nvPr/>
        </p:nvGrpSpPr>
        <p:grpSpPr>
          <a:xfrm>
            <a:off x="1497714" y="1223336"/>
            <a:ext cx="7697972" cy="3810144"/>
            <a:chOff x="1497714" y="914990"/>
            <a:chExt cx="7697972" cy="3810144"/>
          </a:xfrm>
        </p:grpSpPr>
        <p:pic>
          <p:nvPicPr>
            <p:cNvPr id="1026" name="Picture 2">
              <a:extLst>
                <a:ext uri="{FF2B5EF4-FFF2-40B4-BE49-F238E27FC236}">
                  <a16:creationId xmlns:a16="http://schemas.microsoft.com/office/drawing/2014/main" id="{8EE8ABC9-45C8-2ACF-99D1-66E505C39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714" y="914990"/>
              <a:ext cx="7697972" cy="3513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FC19849-E7FA-9E55-4DEE-CCFB0433DBE7}"/>
                </a:ext>
              </a:extLst>
            </p:cNvPr>
            <p:cNvSpPr txBox="1"/>
            <p:nvPr/>
          </p:nvSpPr>
          <p:spPr>
            <a:xfrm>
              <a:off x="2552996" y="4417357"/>
              <a:ext cx="5587408" cy="307777"/>
            </a:xfrm>
            <a:prstGeom prst="rect">
              <a:avLst/>
            </a:prstGeom>
            <a:noFill/>
          </p:spPr>
          <p:txBody>
            <a:bodyPr wrap="square">
              <a:spAutoFit/>
            </a:bodyPr>
            <a:lstStyle/>
            <a:p>
              <a:pPr algn="ctr"/>
              <a:r>
                <a:rPr lang="en-GB" sz="1400" b="0" i="1" noProof="0" dirty="0">
                  <a:solidFill>
                    <a:srgbClr val="464547"/>
                  </a:solidFill>
                  <a:effectLst/>
                  <a:latin typeface="+mj-lt"/>
                </a:rPr>
                <a:t>Diagram of the battery cell, module, and pack.</a:t>
              </a:r>
              <a:endParaRPr lang="en-GB" sz="1400" i="1" noProof="0" dirty="0">
                <a:latin typeface="+mj-lt"/>
              </a:endParaRPr>
            </a:p>
          </p:txBody>
        </p:sp>
        <p:sp>
          <p:nvSpPr>
            <p:cNvPr id="8" name="Rectangle 7">
              <a:extLst>
                <a:ext uri="{FF2B5EF4-FFF2-40B4-BE49-F238E27FC236}">
                  <a16:creationId xmlns:a16="http://schemas.microsoft.com/office/drawing/2014/main" id="{4D3AD4DC-063B-C244-805B-C693C764836D}"/>
                </a:ext>
              </a:extLst>
            </p:cNvPr>
            <p:cNvSpPr/>
            <p:nvPr/>
          </p:nvSpPr>
          <p:spPr>
            <a:xfrm>
              <a:off x="1722474" y="1004898"/>
              <a:ext cx="7336466" cy="333318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255276274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8DF490B-6390-2A82-5165-3F71495E4ECC}"/>
              </a:ext>
            </a:extLst>
          </p:cNvPr>
          <p:cNvSpPr txBox="1"/>
          <p:nvPr/>
        </p:nvSpPr>
        <p:spPr>
          <a:xfrm>
            <a:off x="589585" y="1806552"/>
            <a:ext cx="9542754" cy="5016758"/>
          </a:xfrm>
          <a:prstGeom prst="rect">
            <a:avLst/>
          </a:prstGeom>
          <a:noFill/>
        </p:spPr>
        <p:txBody>
          <a:bodyPr wrap="square">
            <a:spAutoFit/>
          </a:bodyPr>
          <a:lstStyle/>
          <a:p>
            <a:pPr algn="just"/>
            <a:r>
              <a:rPr lang="en-GB" sz="2000" noProof="0" dirty="0"/>
              <a:t>A</a:t>
            </a:r>
            <a:r>
              <a:rPr lang="en-GB" sz="2000" b="1" noProof="0" dirty="0"/>
              <a:t> </a:t>
            </a:r>
            <a:r>
              <a:rPr lang="en-GB" sz="2000" noProof="0" dirty="0"/>
              <a:t>battery module is an intermediate unit composed of multiple cells connected in series or parallel. This configuration increases the overall voltage and/or capacity compared to a single cell.</a:t>
            </a:r>
          </a:p>
          <a:p>
            <a:pPr algn="just"/>
            <a:endParaRPr lang="en-GB" sz="2000" noProof="0" dirty="0"/>
          </a:p>
          <a:p>
            <a:pPr algn="just"/>
            <a:r>
              <a:rPr lang="en-GB" sz="2000" noProof="0" dirty="0"/>
              <a:t>Modules are housed in protective enclosures and often include basic sensors. They are easier to manage, monitor, or replace than individual cells, making them practical for maintenance and system design.</a:t>
            </a:r>
          </a:p>
          <a:p>
            <a:pPr algn="just"/>
            <a:endParaRPr lang="en-GB" sz="2000" b="1" noProof="0" dirty="0"/>
          </a:p>
          <a:p>
            <a:pPr algn="just"/>
            <a:endParaRPr lang="en-GB" sz="2000" b="1" noProof="0" dirty="0"/>
          </a:p>
          <a:p>
            <a:pPr algn="just"/>
            <a:r>
              <a:rPr lang="en-GB" sz="2000" noProof="0" dirty="0"/>
              <a:t>A battery pack consists of multiple modules assembled into a complete energy storage system. It integrates a Battery Management System (BMS), along with cooling and safety mechanisms to ensure stable operation.</a:t>
            </a:r>
          </a:p>
          <a:p>
            <a:pPr algn="just"/>
            <a:endParaRPr lang="en-GB" sz="2000" noProof="0" dirty="0"/>
          </a:p>
          <a:p>
            <a:pPr algn="just"/>
            <a:r>
              <a:rPr lang="en-GB" sz="2000" noProof="0" dirty="0"/>
              <a:t>Battery packs are commonly used in electric vehicles, renewable energy storage, and backup power applications. They are engineered to deliver the </a:t>
            </a:r>
            <a:r>
              <a:rPr lang="en-GB" sz="2000" b="1" noProof="0" dirty="0"/>
              <a:t>final required performance</a:t>
            </a:r>
            <a:r>
              <a:rPr lang="en-GB" sz="2000" noProof="0" dirty="0"/>
              <a:t> in terms of voltage, capacity, and durability for the end-use system.</a:t>
            </a:r>
          </a:p>
        </p:txBody>
      </p:sp>
      <p:sp>
        <p:nvSpPr>
          <p:cNvPr id="4" name="ZoneTexte 3">
            <a:extLst>
              <a:ext uri="{FF2B5EF4-FFF2-40B4-BE49-F238E27FC236}">
                <a16:creationId xmlns:a16="http://schemas.microsoft.com/office/drawing/2014/main" id="{AE16FD0B-6BF6-6BB0-2E2D-7AE36C705360}"/>
              </a:ext>
            </a:extLst>
          </p:cNvPr>
          <p:cNvSpPr txBox="1"/>
          <p:nvPr/>
        </p:nvSpPr>
        <p:spPr>
          <a:xfrm>
            <a:off x="589585" y="349892"/>
            <a:ext cx="8033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Description </a:t>
            </a:r>
            <a:r>
              <a:rPr lang="en-GB" sz="2400" b="1" i="0" noProof="0" dirty="0">
                <a:effectLst/>
                <a:latin typeface="+mj-lt"/>
              </a:rPr>
              <a:t>of the structure of batteries (2/2) </a:t>
            </a:r>
            <a:endParaRPr lang="en-GB" sz="2400" b="1" noProof="0" dirty="0">
              <a:latin typeface="+mj-lt"/>
              <a:cs typeface="Arial" panose="020B0604020202020204" pitchFamily="34" charset="0"/>
            </a:endParaRPr>
          </a:p>
        </p:txBody>
      </p:sp>
      <p:sp>
        <p:nvSpPr>
          <p:cNvPr id="5" name="Slide Number Placeholder 6">
            <a:extLst>
              <a:ext uri="{FF2B5EF4-FFF2-40B4-BE49-F238E27FC236}">
                <a16:creationId xmlns:a16="http://schemas.microsoft.com/office/drawing/2014/main" id="{8FB2E6CE-F094-C14F-DF28-47D8B764BF0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385</a:t>
            </a:fld>
            <a:endParaRPr lang="en-GB" spc="80" noProof="0" dirty="0"/>
          </a:p>
        </p:txBody>
      </p:sp>
    </p:spTree>
    <p:extLst>
      <p:ext uri="{BB962C8B-B14F-4D97-AF65-F5344CB8AC3E}">
        <p14:creationId xmlns:p14="http://schemas.microsoft.com/office/powerpoint/2010/main" val="419737429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82B8D91D-C3F9-4800-AF56-43EE170D8D25}"/>
              </a:ext>
            </a:extLst>
          </p:cNvPr>
          <p:cNvSpPr txBox="1"/>
          <p:nvPr/>
        </p:nvSpPr>
        <p:spPr>
          <a:xfrm>
            <a:off x="589585" y="1787286"/>
            <a:ext cx="9542754" cy="5016758"/>
          </a:xfrm>
          <a:prstGeom prst="rect">
            <a:avLst/>
          </a:prstGeom>
          <a:noFill/>
        </p:spPr>
        <p:txBody>
          <a:bodyPr wrap="square" lIns="91440" tIns="45720" rIns="91440" bIns="45720" anchor="t">
            <a:spAutoFit/>
          </a:bodyPr>
          <a:lstStyle/>
          <a:p>
            <a:pPr algn="just"/>
            <a:r>
              <a:rPr lang="en-GB" sz="2000" noProof="0" dirty="0">
                <a:latin typeface="+mj-lt"/>
              </a:rPr>
              <a:t>Ah (ampere-hours) measures the charge capacity of a battery, which is the amount of current a battery can supply over a period of time at a specific voltage.</a:t>
            </a:r>
          </a:p>
          <a:p>
            <a:pPr algn="just"/>
            <a:endParaRPr lang="en-GB" sz="2000" noProof="0" dirty="0">
              <a:latin typeface="+mj-lt"/>
            </a:endParaRPr>
          </a:p>
          <a:p>
            <a:pPr algn="just"/>
            <a:r>
              <a:rPr lang="en-GB" sz="2000" noProof="0" dirty="0">
                <a:latin typeface="+mj-lt"/>
              </a:rPr>
              <a:t>The C-rating of a battery indicates how quickly it can be safely charged (or discharged) relative to its total capacity.</a:t>
            </a:r>
            <a:endParaRPr lang="en-GB" sz="2000" noProof="0" dirty="0">
              <a:latin typeface="+mj-lt"/>
              <a:cs typeface="Arial"/>
            </a:endParaRPr>
          </a:p>
          <a:p>
            <a:pPr algn="just"/>
            <a:endParaRPr lang="en-GB" sz="2000" noProof="0" dirty="0">
              <a:latin typeface="+mj-lt"/>
            </a:endParaRPr>
          </a:p>
          <a:p>
            <a:pPr algn="just"/>
            <a:r>
              <a:rPr lang="en-GB" sz="2000" noProof="0" dirty="0">
                <a:latin typeface="+mj-lt"/>
              </a:rPr>
              <a:t>More specifically, the minimum charging/discharging time of a battery is equal to one hour divided by its C-rating value. </a:t>
            </a:r>
            <a:r>
              <a:rPr lang="en-GB" sz="2000" noProof="0" dirty="0">
                <a:latin typeface="+mj-lt"/>
                <a:cs typeface="Arial"/>
              </a:rPr>
              <a:t>A higher C-rating means the battery can deliver or absorb more current in a shorter time. </a:t>
            </a:r>
          </a:p>
          <a:p>
            <a:pPr algn="just"/>
            <a:endParaRPr lang="en-GB" sz="2000" noProof="0" dirty="0">
              <a:latin typeface="+mj-lt"/>
              <a:cs typeface="Arial" panose="020B0604020202020204" pitchFamily="34" charset="0"/>
            </a:endParaRPr>
          </a:p>
          <a:p>
            <a:pPr algn="just">
              <a:buNone/>
            </a:pPr>
            <a:r>
              <a:rPr lang="en-GB" sz="2000" noProof="0" dirty="0"/>
              <a:t>For example, if you have a 20 Ah battery with a C-rating of 1C, it means the battery can deliver 20 A over 1 h.</a:t>
            </a:r>
            <a:endParaRPr lang="en-GB" sz="2000" noProof="0" dirty="0">
              <a:cs typeface="Arial"/>
            </a:endParaRPr>
          </a:p>
          <a:p>
            <a:pPr algn="just">
              <a:buNone/>
            </a:pPr>
            <a:endParaRPr lang="en-GB" sz="1000" noProof="0" dirty="0"/>
          </a:p>
          <a:p>
            <a:pPr marL="514350" indent="-514350" algn="just">
              <a:buAutoNum type="romanLcParenBoth"/>
            </a:pPr>
            <a:r>
              <a:rPr lang="en-GB" sz="2000" noProof="0" dirty="0"/>
              <a:t>If the C-rating were 2C, the minimum time it could take to discharge 20 Ah is 30 minutes.</a:t>
            </a:r>
            <a:endParaRPr lang="en-GB" sz="2000" noProof="0" dirty="0">
              <a:cs typeface="Arial"/>
            </a:endParaRPr>
          </a:p>
          <a:p>
            <a:pPr marL="514350" indent="-514350" algn="just">
              <a:buAutoNum type="romanLcParenBoth"/>
            </a:pPr>
            <a:endParaRPr lang="en-GB" sz="1000" noProof="0" dirty="0"/>
          </a:p>
          <a:p>
            <a:pPr marL="514350" indent="-514350" algn="just">
              <a:buAutoNum type="romanLcParenBoth"/>
            </a:pPr>
            <a:r>
              <a:rPr lang="en-GB" sz="2000" noProof="0" dirty="0"/>
              <a:t>If the C-rating were 0.5C, this time would be equal to 2 h.</a:t>
            </a:r>
            <a:endParaRPr lang="en-GB" sz="2000" noProof="0" dirty="0">
              <a:cs typeface="Arial"/>
            </a:endParaRPr>
          </a:p>
        </p:txBody>
      </p:sp>
      <p:sp>
        <p:nvSpPr>
          <p:cNvPr id="3" name="ZoneTexte 2">
            <a:extLst>
              <a:ext uri="{FF2B5EF4-FFF2-40B4-BE49-F238E27FC236}">
                <a16:creationId xmlns:a16="http://schemas.microsoft.com/office/drawing/2014/main" id="{B8B113D2-BCED-6D21-B896-633B81A76A4A}"/>
              </a:ext>
            </a:extLst>
          </p:cNvPr>
          <p:cNvSpPr txBox="1"/>
          <p:nvPr/>
        </p:nvSpPr>
        <p:spPr>
          <a:xfrm>
            <a:off x="589585" y="349892"/>
            <a:ext cx="8033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a:t>
            </a:r>
            <a:r>
              <a:rPr lang="en-GB" sz="2400" b="1" noProof="0" dirty="0">
                <a:solidFill>
                  <a:schemeClr val="tx1"/>
                </a:solidFill>
                <a:latin typeface="Arial" panose="020B0604020202020204" pitchFamily="34" charset="0"/>
                <a:cs typeface="Arial" panose="020B0604020202020204" pitchFamily="34" charset="0"/>
              </a:rPr>
              <a:t>C-rating of batteries</a:t>
            </a:r>
          </a:p>
        </p:txBody>
      </p:sp>
      <p:sp>
        <p:nvSpPr>
          <p:cNvPr id="4" name="Slide Number Placeholder 6">
            <a:extLst>
              <a:ext uri="{FF2B5EF4-FFF2-40B4-BE49-F238E27FC236}">
                <a16:creationId xmlns:a16="http://schemas.microsoft.com/office/drawing/2014/main" id="{35B36355-3571-3A7B-F464-C4C35E348DF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386</a:t>
            </a:fld>
            <a:endParaRPr lang="en-GB" spc="80" noProof="0" dirty="0"/>
          </a:p>
        </p:txBody>
      </p:sp>
    </p:spTree>
    <p:extLst>
      <p:ext uri="{BB962C8B-B14F-4D97-AF65-F5344CB8AC3E}">
        <p14:creationId xmlns:p14="http://schemas.microsoft.com/office/powerpoint/2010/main" val="302387213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7FF7F71-1091-B210-4F58-9F166A40A964}"/>
              </a:ext>
            </a:extLst>
          </p:cNvPr>
          <p:cNvSpPr txBox="1"/>
          <p:nvPr/>
        </p:nvSpPr>
        <p:spPr>
          <a:xfrm>
            <a:off x="589585" y="3001538"/>
            <a:ext cx="5834075" cy="1631216"/>
          </a:xfrm>
          <a:prstGeom prst="rect">
            <a:avLst/>
          </a:prstGeom>
          <a:noFill/>
        </p:spPr>
        <p:txBody>
          <a:bodyPr wrap="square">
            <a:spAutoFit/>
          </a:bodyPr>
          <a:lstStyle/>
          <a:p>
            <a:pPr algn="just"/>
            <a:r>
              <a:rPr lang="en-GB" sz="2000" noProof="0" dirty="0"/>
              <a:t>You have a 0.5C-rated 300 ampere-hours battery pack with a voltage of 715 volts. </a:t>
            </a:r>
          </a:p>
          <a:p>
            <a:pPr algn="just"/>
            <a:endParaRPr lang="en-GB" sz="2000" noProof="0" dirty="0"/>
          </a:p>
          <a:p>
            <a:pPr algn="just"/>
            <a:r>
              <a:rPr lang="en-GB" sz="2000" noProof="0" dirty="0"/>
              <a:t>Determine how much energy in kilowatt-hours can be stored in the battery pack in one hour.</a:t>
            </a:r>
          </a:p>
        </p:txBody>
      </p:sp>
      <p:pic>
        <p:nvPicPr>
          <p:cNvPr id="12" name="Image 11">
            <a:extLst>
              <a:ext uri="{FF2B5EF4-FFF2-40B4-BE49-F238E27FC236}">
                <a16:creationId xmlns:a16="http://schemas.microsoft.com/office/drawing/2014/main" id="{144AFD5E-311F-A60B-1AFE-D578E46FC68C}"/>
              </a:ext>
            </a:extLst>
          </p:cNvPr>
          <p:cNvPicPr>
            <a:picLocks noChangeAspect="1"/>
          </p:cNvPicPr>
          <p:nvPr/>
        </p:nvPicPr>
        <p:blipFill>
          <a:blip r:embed="rId2"/>
          <a:stretch>
            <a:fillRect/>
          </a:stretch>
        </p:blipFill>
        <p:spPr>
          <a:xfrm flipH="1">
            <a:off x="7232602" y="2528443"/>
            <a:ext cx="2298812" cy="2862322"/>
          </a:xfrm>
          <a:prstGeom prst="rect">
            <a:avLst/>
          </a:prstGeom>
        </p:spPr>
      </p:pic>
      <p:sp>
        <p:nvSpPr>
          <p:cNvPr id="3" name="ZoneTexte 2">
            <a:extLst>
              <a:ext uri="{FF2B5EF4-FFF2-40B4-BE49-F238E27FC236}">
                <a16:creationId xmlns:a16="http://schemas.microsoft.com/office/drawing/2014/main" id="{D5AE73C8-3DBC-E886-789D-7BB97A12AE64}"/>
              </a:ext>
            </a:extLst>
          </p:cNvPr>
          <p:cNvSpPr txBox="1"/>
          <p:nvPr/>
        </p:nvSpPr>
        <p:spPr>
          <a:xfrm>
            <a:off x="589585" y="349892"/>
            <a:ext cx="8033715"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3:</a:t>
            </a:r>
          </a:p>
        </p:txBody>
      </p:sp>
      <p:sp>
        <p:nvSpPr>
          <p:cNvPr id="4" name="Slide Number Placeholder 6">
            <a:extLst>
              <a:ext uri="{FF2B5EF4-FFF2-40B4-BE49-F238E27FC236}">
                <a16:creationId xmlns:a16="http://schemas.microsoft.com/office/drawing/2014/main" id="{6BBBF797-7CF7-B844-D211-C5FAB30FA77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387</a:t>
            </a:fld>
            <a:endParaRPr lang="en-GB" spc="80" noProof="0" dirty="0"/>
          </a:p>
        </p:txBody>
      </p:sp>
    </p:spTree>
    <p:extLst>
      <p:ext uri="{BB962C8B-B14F-4D97-AF65-F5344CB8AC3E}">
        <p14:creationId xmlns:p14="http://schemas.microsoft.com/office/powerpoint/2010/main" val="48235601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3FF3C2-EEFD-79EB-D0D2-58F0774BE29F}"/>
              </a:ext>
            </a:extLst>
          </p:cNvPr>
          <p:cNvSpPr txBox="1"/>
          <p:nvPr/>
        </p:nvSpPr>
        <p:spPr>
          <a:xfrm>
            <a:off x="589585" y="349892"/>
            <a:ext cx="9421673"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DFD77CA8-9683-1DA5-9D3A-475EF1A9F977}"/>
                  </a:ext>
                </a:extLst>
              </p:cNvPr>
              <p:cNvSpPr txBox="1"/>
              <p:nvPr/>
            </p:nvSpPr>
            <p:spPr>
              <a:xfrm>
                <a:off x="589585" y="2697585"/>
                <a:ext cx="9542755" cy="2908938"/>
              </a:xfrm>
              <a:prstGeom prst="rect">
                <a:avLst/>
              </a:prstGeom>
              <a:noFill/>
            </p:spPr>
            <p:txBody>
              <a:bodyPr wrap="square">
                <a:spAutoFit/>
              </a:bodyPr>
              <a:lstStyle/>
              <a:p>
                <a:pPr algn="just"/>
                <a:r>
                  <a:rPr lang="en-GB" sz="2000" noProof="0" dirty="0">
                    <a:latin typeface="+mj-lt"/>
                    <a:cs typeface="Arial" panose="020B0604020202020204" pitchFamily="34" charset="0"/>
                  </a:rPr>
                  <a:t>By using the relation </a:t>
                </a:r>
                <a14:m>
                  <m:oMath xmlns:m="http://schemas.openxmlformats.org/officeDocument/2006/math">
                    <m:r>
                      <m:rPr>
                        <m:nor/>
                      </m:rPr>
                      <a:rPr lang="en-GB" sz="2000" b="0" i="1" noProof="0" smtClean="0">
                        <a:latin typeface="+mj-lt"/>
                      </a:rPr>
                      <m:t>Current</m:t>
                    </m:r>
                    <m:r>
                      <a:rPr lang="en-GB" sz="2000" b="0" i="1" noProof="0" smtClean="0">
                        <a:latin typeface="Cambria Math" panose="02040503050406030204" pitchFamily="18" charset="0"/>
                      </a:rPr>
                      <m:t> </m:t>
                    </m:r>
                    <m:r>
                      <a:rPr lang="en-GB" sz="2000" i="1" noProof="0" smtClean="0">
                        <a:latin typeface="Cambria Math" panose="02040503050406030204" pitchFamily="18" charset="0"/>
                      </a:rPr>
                      <m:t>×</m:t>
                    </m:r>
                    <m:r>
                      <m:rPr>
                        <m:nor/>
                      </m:rPr>
                      <a:rPr lang="en-GB" sz="2000" b="0" i="1" noProof="0" smtClean="0">
                        <a:latin typeface="+mj-lt"/>
                      </a:rPr>
                      <m:t>Voltage</m:t>
                    </m:r>
                    <m:r>
                      <a:rPr lang="en-GB" sz="2000" b="0" i="1" noProof="0" smtClean="0">
                        <a:latin typeface="Cambria Math" panose="02040503050406030204" pitchFamily="18" charset="0"/>
                      </a:rPr>
                      <m:t> </m:t>
                    </m:r>
                    <m:r>
                      <a:rPr lang="en-GB" sz="2000" i="1" noProof="0" smtClean="0">
                        <a:latin typeface="Cambria Math" panose="02040503050406030204" pitchFamily="18" charset="0"/>
                      </a:rPr>
                      <m:t>×</m:t>
                    </m:r>
                    <m:r>
                      <m:rPr>
                        <m:nor/>
                      </m:rPr>
                      <a:rPr lang="en-GB" sz="2000" b="0" i="1" noProof="0" smtClean="0">
                        <a:latin typeface="+mj-lt"/>
                        <a:ea typeface="Cambria Math" panose="02040503050406030204" pitchFamily="18" charset="0"/>
                      </a:rPr>
                      <m:t>Time</m:t>
                    </m:r>
                    <m:r>
                      <m:rPr>
                        <m:nor/>
                      </m:rPr>
                      <a:rPr lang="en-GB" sz="2000" b="0" i="1" noProof="0" smtClean="0">
                        <a:latin typeface="+mj-lt"/>
                        <a:ea typeface="Cambria Math" panose="02040503050406030204" pitchFamily="18" charset="0"/>
                      </a:rPr>
                      <m:t> = </m:t>
                    </m:r>
                    <m:r>
                      <m:rPr>
                        <m:nor/>
                      </m:rPr>
                      <a:rPr lang="en-GB" sz="2000" b="0" i="1" noProof="0" smtClean="0">
                        <a:latin typeface="+mj-lt"/>
                        <a:ea typeface="Cambria Math" panose="02040503050406030204" pitchFamily="18" charset="0"/>
                      </a:rPr>
                      <m:t>Energy</m:t>
                    </m:r>
                  </m:oMath>
                </a14:m>
                <a:r>
                  <a:rPr lang="en-GB" sz="2000" noProof="0" dirty="0">
                    <a:latin typeface="+mj-lt"/>
                    <a:cs typeface="Arial" panose="020B0604020202020204" pitchFamily="34" charset="0"/>
                  </a:rPr>
                  <a:t>, the </a:t>
                </a:r>
                <a:r>
                  <a:rPr lang="en-GB" sz="2000" noProof="0" dirty="0">
                    <a:latin typeface="+mj-lt"/>
                  </a:rPr>
                  <a:t>energy that can be stored in the battery pack is equal to:</a:t>
                </a:r>
                <a:endParaRPr lang="en-GB" sz="2000" noProof="0" dirty="0">
                  <a:latin typeface="+mj-lt"/>
                  <a:cs typeface="Arial" panose="020B0604020202020204" pitchFamily="34" charset="0"/>
                </a:endParaRPr>
              </a:p>
              <a:p>
                <a:pPr algn="just"/>
                <a:endParaRPr lang="en-GB" sz="1000" noProof="0" dirty="0">
                  <a:latin typeface="+mj-lt"/>
                  <a:cs typeface="Arial" panose="020B0604020202020204" pitchFamily="34" charset="0"/>
                </a:endParaRPr>
              </a:p>
              <a:p>
                <a:pPr algn="just"/>
                <a:r>
                  <a:rPr lang="en-GB" sz="2000" noProof="0" dirty="0">
                    <a:latin typeface="+mj-lt"/>
                    <a:cs typeface="Arial" panose="020B0604020202020204" pitchFamily="34" charset="0"/>
                  </a:rPr>
                  <a:t>300 A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mj-lt"/>
                    <a:cs typeface="Arial" panose="020B0604020202020204" pitchFamily="34" charset="0"/>
                  </a:rPr>
                  <a:t> 715 V</a:t>
                </a:r>
                <a:r>
                  <a:rPr lang="en-GB" sz="2000" noProof="0" dirty="0">
                    <a:latin typeface="+mj-lt"/>
                  </a:rPr>
                  <a:t>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mj-lt"/>
                    <a:cs typeface="Arial" panose="020B0604020202020204" pitchFamily="34" charset="0"/>
                  </a:rPr>
                  <a:t> 1 h = 214.5 kWh.</a:t>
                </a:r>
              </a:p>
              <a:p>
                <a:pPr algn="just"/>
                <a:endParaRPr lang="en-GB" sz="2000" noProof="0" dirty="0">
                  <a:latin typeface="+mj-lt"/>
                  <a:cs typeface="Arial" panose="020B0604020202020204" pitchFamily="34" charset="0"/>
                </a:endParaRPr>
              </a:p>
              <a:p>
                <a:pPr algn="just"/>
                <a:r>
                  <a:rPr kumimoji="0" lang="en-GB" sz="2000" b="0" i="0" u="none" strike="noStrike" cap="none" normalizeH="0" baseline="0" noProof="0" dirty="0">
                    <a:ln>
                      <a:noFill/>
                    </a:ln>
                    <a:solidFill>
                      <a:schemeClr val="tx1"/>
                    </a:solidFill>
                    <a:effectLst/>
                    <a:latin typeface="+mj-lt"/>
                  </a:rPr>
                  <a:t>The C-rating of 0.5 of the battery pack indicates that </a:t>
                </a:r>
                <a:r>
                  <a:rPr lang="en-GB" sz="2000" noProof="0" dirty="0">
                    <a:effectLst/>
                    <a:latin typeface="+mj-lt"/>
                  </a:rPr>
                  <a:t>half of its capacity can be charged </a:t>
                </a:r>
                <a:r>
                  <a:rPr lang="en-GB" sz="2000" noProof="0" dirty="0">
                    <a:latin typeface="+mj-lt"/>
                  </a:rPr>
                  <a:t>in </a:t>
                </a:r>
                <a:r>
                  <a:rPr lang="en-GB" sz="2000" noProof="0" dirty="0">
                    <a:effectLst/>
                    <a:latin typeface="+mj-lt"/>
                  </a:rPr>
                  <a:t>one hour.</a:t>
                </a:r>
              </a:p>
              <a:p>
                <a:pPr algn="just"/>
                <a:endParaRPr lang="en-GB" sz="2000" noProof="0" dirty="0">
                  <a:latin typeface="+mj-lt"/>
                </a:endParaRPr>
              </a:p>
              <a:p>
                <a:pPr algn="just"/>
                <a:r>
                  <a:rPr lang="en-GB" sz="2000" noProof="0" dirty="0">
                    <a:effectLst/>
                    <a:latin typeface="+mj-lt"/>
                  </a:rPr>
                  <a:t>Therefore, </a:t>
                </a:r>
                <a14:m>
                  <m:oMath xmlns:m="http://schemas.openxmlformats.org/officeDocument/2006/math">
                    <m:f>
                      <m:fPr>
                        <m:ctrlPr>
                          <a:rPr lang="en-GB" sz="2000" i="1" noProof="0" smtClean="0">
                            <a:effectLst/>
                            <a:latin typeface="Cambria Math" panose="02040503050406030204" pitchFamily="18" charset="0"/>
                          </a:rPr>
                        </m:ctrlPr>
                      </m:fPr>
                      <m:num>
                        <m:r>
                          <m:rPr>
                            <m:nor/>
                          </m:rPr>
                          <a:rPr lang="en-GB" sz="2000" b="0" i="0" noProof="0" smtClean="0">
                            <a:effectLst/>
                            <a:latin typeface="+mj-lt"/>
                          </a:rPr>
                          <m:t>214.5</m:t>
                        </m:r>
                      </m:num>
                      <m:den>
                        <m:r>
                          <m:rPr>
                            <m:nor/>
                          </m:rPr>
                          <a:rPr lang="en-GB" sz="2000" b="0" i="0" noProof="0" smtClean="0">
                            <a:effectLst/>
                            <a:latin typeface="+mj-lt"/>
                          </a:rPr>
                          <m:t>2</m:t>
                        </m:r>
                      </m:den>
                    </m:f>
                    <m:r>
                      <m:rPr>
                        <m:nor/>
                      </m:rPr>
                      <a:rPr lang="en-GB" sz="2000" b="0" i="0" noProof="0" smtClean="0">
                        <a:effectLst/>
                        <a:latin typeface="+mj-lt"/>
                      </a:rPr>
                      <m:t> = 107.25 </m:t>
                    </m:r>
                    <m:r>
                      <m:rPr>
                        <m:nor/>
                      </m:rPr>
                      <a:rPr lang="en-GB" sz="2000" b="0" i="0" noProof="0" smtClean="0">
                        <a:effectLst/>
                        <a:latin typeface="+mj-lt"/>
                      </a:rPr>
                      <m:t>kWh</m:t>
                    </m:r>
                  </m:oMath>
                </a14:m>
                <a:r>
                  <a:rPr lang="en-GB" sz="2000" noProof="0" dirty="0">
                    <a:effectLst/>
                    <a:latin typeface="+mj-lt"/>
                  </a:rPr>
                  <a:t> can be charged in this battery </a:t>
                </a:r>
                <a:r>
                  <a:rPr lang="en-GB" sz="2000" noProof="0" dirty="0">
                    <a:latin typeface="+mj-lt"/>
                  </a:rPr>
                  <a:t>in </a:t>
                </a:r>
                <a:r>
                  <a:rPr lang="en-GB" sz="2000" noProof="0" dirty="0">
                    <a:effectLst/>
                    <a:latin typeface="+mj-lt"/>
                  </a:rPr>
                  <a:t>one hour.</a:t>
                </a:r>
              </a:p>
            </p:txBody>
          </p:sp>
        </mc:Choice>
        <mc:Fallback xmlns="">
          <p:sp>
            <p:nvSpPr>
              <p:cNvPr id="5" name="ZoneTexte 4">
                <a:extLst>
                  <a:ext uri="{FF2B5EF4-FFF2-40B4-BE49-F238E27FC236}">
                    <a16:creationId xmlns:a16="http://schemas.microsoft.com/office/drawing/2014/main" id="{DFD77CA8-9683-1DA5-9D3A-475EF1A9F977}"/>
                  </a:ext>
                </a:extLst>
              </p:cNvPr>
              <p:cNvSpPr txBox="1">
                <a:spLocks noRot="1" noChangeAspect="1" noMove="1" noResize="1" noEditPoints="1" noAdjustHandles="1" noChangeArrowheads="1" noChangeShapeType="1" noTextEdit="1"/>
              </p:cNvSpPr>
              <p:nvPr/>
            </p:nvSpPr>
            <p:spPr>
              <a:xfrm>
                <a:off x="589585" y="2697585"/>
                <a:ext cx="9542755" cy="2908938"/>
              </a:xfrm>
              <a:prstGeom prst="rect">
                <a:avLst/>
              </a:prstGeom>
              <a:blipFill>
                <a:blip r:embed="rId2"/>
                <a:stretch>
                  <a:fillRect l="-703" t="-1048" r="-639" b="-210"/>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E3C84DDD-EA06-7448-7202-7F86DD70AFE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388</a:t>
            </a:fld>
            <a:endParaRPr lang="en-GB" spc="80" noProof="0" dirty="0"/>
          </a:p>
        </p:txBody>
      </p:sp>
    </p:spTree>
    <p:extLst>
      <p:ext uri="{BB962C8B-B14F-4D97-AF65-F5344CB8AC3E}">
        <p14:creationId xmlns:p14="http://schemas.microsoft.com/office/powerpoint/2010/main" val="3126648496"/>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E05177-A0C5-EDAC-A9CC-D921BAEEE9FC}"/>
              </a:ext>
            </a:extLst>
          </p:cNvPr>
          <p:cNvSpPr txBox="1"/>
          <p:nvPr/>
        </p:nvSpPr>
        <p:spPr>
          <a:xfrm>
            <a:off x="575322" y="948753"/>
            <a:ext cx="9542754" cy="2092881"/>
          </a:xfrm>
          <a:prstGeom prst="rect">
            <a:avLst/>
          </a:prstGeom>
          <a:noFill/>
        </p:spPr>
        <p:txBody>
          <a:bodyPr wrap="square">
            <a:spAutoFit/>
          </a:bodyPr>
          <a:lstStyle/>
          <a:p>
            <a:pPr algn="just">
              <a:buNone/>
            </a:pPr>
            <a:r>
              <a:rPr lang="en-GB" sz="2000" noProof="0" dirty="0"/>
              <a:t>The energy density of a battery cell refers to the amount of energy it can store in relation to its weight. It is usually measured in Wh/kg. A higher energy density means the cell can store more energy for the same weight, making it more efficient and lighter for use.</a:t>
            </a:r>
          </a:p>
          <a:p>
            <a:pPr algn="just">
              <a:buNone/>
            </a:pPr>
            <a:endParaRPr lang="en-GB" sz="1000" noProof="0" dirty="0"/>
          </a:p>
          <a:p>
            <a:pPr algn="just"/>
            <a:r>
              <a:rPr lang="en-GB" sz="2000" noProof="0" dirty="0"/>
              <a:t>The choice of materials in the electrodes and the overall design of the battery have a big impact on energy density.</a:t>
            </a:r>
          </a:p>
        </p:txBody>
      </p:sp>
      <p:sp>
        <p:nvSpPr>
          <p:cNvPr id="4" name="ZoneTexte 3">
            <a:extLst>
              <a:ext uri="{FF2B5EF4-FFF2-40B4-BE49-F238E27FC236}">
                <a16:creationId xmlns:a16="http://schemas.microsoft.com/office/drawing/2014/main" id="{D555548D-9351-47E6-4B0F-91F77351186A}"/>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a:t>
            </a:r>
            <a:r>
              <a:rPr lang="en-GB" sz="2400" b="1" noProof="0" dirty="0">
                <a:solidFill>
                  <a:schemeClr val="tx1"/>
                </a:solidFill>
                <a:latin typeface="Arial" panose="020B0604020202020204" pitchFamily="34" charset="0"/>
                <a:cs typeface="Arial" panose="020B0604020202020204" pitchFamily="34" charset="0"/>
              </a:rPr>
              <a:t>Energy density of different battery technologies</a:t>
            </a:r>
          </a:p>
        </p:txBody>
      </p:sp>
      <p:sp>
        <p:nvSpPr>
          <p:cNvPr id="5" name="Slide Number Placeholder 6">
            <a:extLst>
              <a:ext uri="{FF2B5EF4-FFF2-40B4-BE49-F238E27FC236}">
                <a16:creationId xmlns:a16="http://schemas.microsoft.com/office/drawing/2014/main" id="{595C963C-AD0C-B1EE-7CB1-0EB6341F749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389</a:t>
            </a:fld>
            <a:endParaRPr lang="en-GB" spc="80" noProof="0" dirty="0"/>
          </a:p>
        </p:txBody>
      </p:sp>
      <p:graphicFrame>
        <p:nvGraphicFramePr>
          <p:cNvPr id="8" name="Tableau 7">
            <a:extLst>
              <a:ext uri="{FF2B5EF4-FFF2-40B4-BE49-F238E27FC236}">
                <a16:creationId xmlns:a16="http://schemas.microsoft.com/office/drawing/2014/main" id="{F320112E-D952-7280-7B2C-5FFCAB1D7FD1}"/>
              </a:ext>
            </a:extLst>
          </p:cNvPr>
          <p:cNvGraphicFramePr>
            <a:graphicFrameLocks noGrp="1"/>
          </p:cNvGraphicFramePr>
          <p:nvPr>
            <p:extLst>
              <p:ext uri="{D42A27DB-BD31-4B8C-83A1-F6EECF244321}">
                <p14:modId xmlns:p14="http://schemas.microsoft.com/office/powerpoint/2010/main" val="3027779923"/>
              </p:ext>
            </p:extLst>
          </p:nvPr>
        </p:nvGraphicFramePr>
        <p:xfrm>
          <a:off x="710903" y="3265965"/>
          <a:ext cx="9271592" cy="4004489"/>
        </p:xfrm>
        <a:graphic>
          <a:graphicData uri="http://schemas.openxmlformats.org/drawingml/2006/table">
            <a:tbl>
              <a:tblPr firstRow="1" bandRow="1">
                <a:tableStyleId>{5C22544A-7EE6-4342-B048-85BDC9FD1C3A}</a:tableStyleId>
              </a:tblPr>
              <a:tblGrid>
                <a:gridCol w="2437783">
                  <a:extLst>
                    <a:ext uri="{9D8B030D-6E8A-4147-A177-3AD203B41FA5}">
                      <a16:colId xmlns:a16="http://schemas.microsoft.com/office/drawing/2014/main" val="206790260"/>
                    </a:ext>
                  </a:extLst>
                </a:gridCol>
                <a:gridCol w="2245830">
                  <a:extLst>
                    <a:ext uri="{9D8B030D-6E8A-4147-A177-3AD203B41FA5}">
                      <a16:colId xmlns:a16="http://schemas.microsoft.com/office/drawing/2014/main" val="3117773569"/>
                    </a:ext>
                  </a:extLst>
                </a:gridCol>
                <a:gridCol w="1931317">
                  <a:extLst>
                    <a:ext uri="{9D8B030D-6E8A-4147-A177-3AD203B41FA5}">
                      <a16:colId xmlns:a16="http://schemas.microsoft.com/office/drawing/2014/main" val="3827806991"/>
                    </a:ext>
                  </a:extLst>
                </a:gridCol>
                <a:gridCol w="2656662">
                  <a:extLst>
                    <a:ext uri="{9D8B030D-6E8A-4147-A177-3AD203B41FA5}">
                      <a16:colId xmlns:a16="http://schemas.microsoft.com/office/drawing/2014/main" val="2448856718"/>
                    </a:ext>
                  </a:extLst>
                </a:gridCol>
              </a:tblGrid>
              <a:tr h="815578">
                <a:tc>
                  <a:txBody>
                    <a:bodyPr/>
                    <a:lstStyle/>
                    <a:p>
                      <a:pPr algn="ctr"/>
                      <a:r>
                        <a:rPr lang="en-GB" sz="1500" spc="0" noProof="0" dirty="0">
                          <a:solidFill>
                            <a:schemeClr val="tx1"/>
                          </a:solidFill>
                          <a:latin typeface="Arial" panose="020B0604020202020204" pitchFamily="34" charset="0"/>
                          <a:cs typeface="Arial" panose="020B0604020202020204" pitchFamily="34" charset="0"/>
                        </a:rPr>
                        <a:t>Technology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a:lnSpc>
                          <a:spcPts val="1610"/>
                        </a:lnSpc>
                      </a:pPr>
                      <a:r>
                        <a:rPr lang="en-GB" sz="1500" b="1" noProof="0" dirty="0">
                          <a:solidFill>
                            <a:schemeClr val="tx1"/>
                          </a:solidFill>
                          <a:latin typeface="Arial" panose="020B0604020202020204" pitchFamily="34" charset="0"/>
                          <a:cs typeface="Arial" panose="020B0604020202020204" pitchFamily="34" charset="0"/>
                        </a:rPr>
                        <a:t>Estimated time</a:t>
                      </a:r>
                    </a:p>
                    <a:p>
                      <a:pPr algn="ctr">
                        <a:lnSpc>
                          <a:spcPts val="1610"/>
                        </a:lnSpc>
                      </a:pPr>
                      <a:r>
                        <a:rPr lang="en-GB" sz="1500" b="1" noProof="0" dirty="0">
                          <a:solidFill>
                            <a:schemeClr val="tx1"/>
                          </a:solidFill>
                          <a:latin typeface="Arial" panose="020B0604020202020204" pitchFamily="34" charset="0"/>
                          <a:cs typeface="Arial" panose="020B0604020202020204" pitchFamily="34" charset="0"/>
                        </a:rPr>
                        <a:t>to market</a:t>
                      </a:r>
                      <a:endParaRPr lang="en-GB" sz="1500" b="1" spc="0" noProof="0"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a:lnSpc>
                          <a:spcPts val="1610"/>
                        </a:lnSpc>
                      </a:pPr>
                      <a:r>
                        <a:rPr lang="en-GB" sz="1500" b="1" noProof="0" dirty="0">
                          <a:solidFill>
                            <a:schemeClr val="tx1"/>
                          </a:solidFill>
                          <a:latin typeface="Arial" panose="020B0604020202020204" pitchFamily="34" charset="0"/>
                          <a:cs typeface="Arial" panose="020B0604020202020204" pitchFamily="34" charset="0"/>
                        </a:rPr>
                        <a:t>Typical (range of) </a:t>
                      </a:r>
                      <a:r>
                        <a:rPr lang="en-GB" sz="1500" b="1" spc="0" noProof="0" dirty="0">
                          <a:solidFill>
                            <a:schemeClr val="tx1"/>
                          </a:solidFill>
                          <a:latin typeface="Arial" panose="020B0604020202020204" pitchFamily="34" charset="0"/>
                          <a:cs typeface="Arial" panose="020B0604020202020204" pitchFamily="34" charset="0"/>
                        </a:rPr>
                        <a:t>energy density (Wh/kg)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a:r>
                        <a:rPr lang="en-GB" sz="1500" spc="0" noProof="0" dirty="0">
                          <a:solidFill>
                            <a:schemeClr val="tx1"/>
                          </a:solidFill>
                          <a:latin typeface="Arial" panose="020B0604020202020204" pitchFamily="34" charset="0"/>
                          <a:cs typeface="Arial" panose="020B0604020202020204" pitchFamily="34" charset="0"/>
                        </a:rPr>
                        <a:t>Company developing</a:t>
                      </a:r>
                    </a:p>
                    <a:p>
                      <a:pPr algn="ctr"/>
                      <a:r>
                        <a:rPr lang="en-GB" sz="1500" spc="0" noProof="0" dirty="0">
                          <a:solidFill>
                            <a:schemeClr val="tx1"/>
                          </a:solidFill>
                          <a:latin typeface="Arial" panose="020B0604020202020204" pitchFamily="34" charset="0"/>
                          <a:cs typeface="Arial" panose="020B0604020202020204" pitchFamily="34" charset="0"/>
                        </a:rPr>
                        <a:t>the technology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97453757"/>
                  </a:ext>
                </a:extLst>
              </a:tr>
              <a:tr h="543582">
                <a:tc>
                  <a:txBody>
                    <a:bodyPr/>
                    <a:lstStyle/>
                    <a:p>
                      <a:r>
                        <a:rPr lang="en-GB" sz="1500" noProof="0" dirty="0"/>
                        <a:t>Lithium-ion with Nickel Manganese Cobalt</a:t>
                      </a:r>
                      <a:endParaRPr lang="en-GB" sz="1500" spc="0" noProof="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Commonly used today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Tesla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6981364"/>
                  </a:ext>
                </a:extLst>
              </a:tr>
              <a:tr h="583711">
                <a:tc>
                  <a:txBody>
                    <a:bodyPr/>
                    <a:lstStyle/>
                    <a:p>
                      <a:r>
                        <a:rPr lang="en-GB" sz="1500" noProof="0" dirty="0"/>
                        <a:t>Lithium Iron Phosphate </a:t>
                      </a:r>
                      <a:endParaRPr lang="en-GB" sz="1500" spc="0" noProof="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Already used, still in development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170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BYD, Ford, GM, Rivian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1713765"/>
                  </a:ext>
                </a:extLst>
              </a:tr>
              <a:tr h="543582">
                <a:tc>
                  <a:txBody>
                    <a:bodyPr/>
                    <a:lstStyle/>
                    <a:p>
                      <a:r>
                        <a:rPr lang="en-GB" sz="1500" spc="0" noProof="0" dirty="0">
                          <a:latin typeface="Arial" panose="020B0604020202020204" pitchFamily="34" charset="0"/>
                          <a:cs typeface="Arial" panose="020B0604020202020204" pitchFamily="34" charset="0"/>
                        </a:rPr>
                        <a:t>Lithium Manganese Iron Phosphate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2024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Gotion High Tech, CATL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8648617"/>
                  </a:ext>
                </a:extLst>
              </a:tr>
              <a:tr h="340498">
                <a:tc>
                  <a:txBody>
                    <a:bodyPr/>
                    <a:lstStyle/>
                    <a:p>
                      <a:r>
                        <a:rPr lang="en-GB" sz="1500" spc="0" noProof="0" dirty="0">
                          <a:latin typeface="Arial" panose="020B0604020202020204" pitchFamily="34" charset="0"/>
                          <a:cs typeface="Arial" panose="020B0604020202020204" pitchFamily="34" charset="0"/>
                        </a:rPr>
                        <a:t>Sodium-ion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2024-2025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160-200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CATL, BYD, Nothvolt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994988"/>
                  </a:ext>
                </a:extLst>
              </a:tr>
              <a:tr h="583711">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500" spc="0" noProof="0" dirty="0">
                          <a:latin typeface="Arial" panose="020B0604020202020204" pitchFamily="34" charset="0"/>
                          <a:cs typeface="Arial" panose="020B0604020202020204" pitchFamily="34" charset="0"/>
                        </a:rPr>
                        <a:t>Li-ion with silicium anode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2025-2028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300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Group14, Enevate, Amprius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895174"/>
                  </a:ext>
                </a:extLst>
              </a:tr>
              <a:tr h="583711">
                <a:tc>
                  <a:txBody>
                    <a:bodyPr/>
                    <a:lstStyle/>
                    <a:p>
                      <a:r>
                        <a:rPr lang="en-GB" sz="1500" spc="0" noProof="0" dirty="0">
                          <a:latin typeface="Arial" panose="020B0604020202020204" pitchFamily="34" charset="0"/>
                          <a:cs typeface="Arial" panose="020B0604020202020204" pitchFamily="34" charset="0"/>
                        </a:rPr>
                        <a:t>Li-Sulfur with metallic lithium anode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2027-2030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450-690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500" spc="0" noProof="0" dirty="0">
                          <a:latin typeface="Arial" panose="020B0604020202020204" pitchFamily="34" charset="0"/>
                          <a:cs typeface="Arial" panose="020B0604020202020204" pitchFamily="34" charset="0"/>
                        </a:rPr>
                        <a:t>Zeta Energy, Lyten, Theion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0274657"/>
                  </a:ext>
                </a:extLst>
              </a:tr>
            </a:tbl>
          </a:graphicData>
        </a:graphic>
      </p:graphicFrame>
      <p:sp>
        <p:nvSpPr>
          <p:cNvPr id="11" name="ZoneTexte 10">
            <a:extLst>
              <a:ext uri="{FF2B5EF4-FFF2-40B4-BE49-F238E27FC236}">
                <a16:creationId xmlns:a16="http://schemas.microsoft.com/office/drawing/2014/main" id="{A59B823C-0ADB-8CE9-FBDE-823608645876}"/>
              </a:ext>
            </a:extLst>
          </p:cNvPr>
          <p:cNvSpPr txBox="1"/>
          <p:nvPr/>
        </p:nvSpPr>
        <p:spPr>
          <a:xfrm>
            <a:off x="2672612" y="7336633"/>
            <a:ext cx="5348176" cy="307777"/>
          </a:xfrm>
          <a:prstGeom prst="rect">
            <a:avLst/>
          </a:prstGeom>
          <a:noFill/>
        </p:spPr>
        <p:txBody>
          <a:bodyPr wrap="square">
            <a:spAutoFit/>
          </a:bodyPr>
          <a:lstStyle/>
          <a:p>
            <a:pPr lvl="0" algn="ctr" defTabSz="914400" eaLnBrk="0" fontAlgn="base" hangingPunct="0">
              <a:spcBef>
                <a:spcPct val="0"/>
              </a:spcBef>
              <a:spcAft>
                <a:spcPct val="0"/>
              </a:spcAft>
            </a:pPr>
            <a:r>
              <a:rPr lang="en-GB" sz="1400" i="1" noProof="0" dirty="0"/>
              <a:t>Next-generation battery technologies and their performances.</a:t>
            </a:r>
            <a:r>
              <a:rPr lang="en-GB" sz="1400" b="1" baseline="30000" noProof="0" dirty="0"/>
              <a:t>1</a:t>
            </a:r>
            <a:endParaRPr kumimoji="0" lang="en-GB" sz="1400" b="1" u="none" strike="noStrike" cap="none" normalizeH="0" baseline="30000" noProof="0" dirty="0">
              <a:ln>
                <a:noFill/>
              </a:ln>
              <a:effectLst/>
              <a:latin typeface="Arial" panose="020B0604020202020204" pitchFamily="34" charset="0"/>
            </a:endParaRPr>
          </a:p>
        </p:txBody>
      </p:sp>
      <p:sp>
        <p:nvSpPr>
          <p:cNvPr id="14" name="ZoneTexte 13">
            <a:extLst>
              <a:ext uri="{FF2B5EF4-FFF2-40B4-BE49-F238E27FC236}">
                <a16:creationId xmlns:a16="http://schemas.microsoft.com/office/drawing/2014/main" id="{95FE2B43-00D6-1E11-02BD-D32A572C5DA4}"/>
              </a:ext>
            </a:extLst>
          </p:cNvPr>
          <p:cNvSpPr txBox="1"/>
          <p:nvPr/>
        </p:nvSpPr>
        <p:spPr>
          <a:xfrm>
            <a:off x="10633" y="7708005"/>
            <a:ext cx="7593124"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0" i="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i="0" u="none" strike="noStrike" cap="none" normalizeH="0" baseline="0" noProof="0" dirty="0">
                <a:ln>
                  <a:noFill/>
                </a:ln>
                <a:solidFill>
                  <a:schemeClr val="tx1"/>
                </a:solidFill>
                <a:effectLst/>
                <a:latin typeface="+mj-lt"/>
                <a:cs typeface="Times New Roman" panose="02020603050405020304" pitchFamily="18" charset="0"/>
                <a:hlinkClick r:id="rId2"/>
              </a:rPr>
              <a:t>S</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2"/>
              </a:rPr>
              <a:t>abrina.Ramessur. (2024, December 9). Next-Generation battery Technologies. Blog De L’ISIGE - MINES Paris.</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149711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0077-88C6-798A-460D-02D3B30BEE3D}"/>
            </a:ext>
          </a:extLst>
        </p:cNvPr>
        <p:cNvGrpSpPr/>
        <p:nvPr/>
      </p:nvGrpSpPr>
      <p:grpSpPr>
        <a:xfrm>
          <a:off x="0" y="0"/>
          <a:ext cx="0" cy="0"/>
          <a:chOff x="0" y="0"/>
          <a:chExt cx="0" cy="0"/>
        </a:xfrm>
      </p:grpSpPr>
      <p:sp>
        <p:nvSpPr>
          <p:cNvPr id="12" name="object 2">
            <a:extLst>
              <a:ext uri="{FF2B5EF4-FFF2-40B4-BE49-F238E27FC236}">
                <a16:creationId xmlns:a16="http://schemas.microsoft.com/office/drawing/2014/main" id="{69BCA477-C2F4-79FC-80DE-6CD27E42B08D}"/>
              </a:ext>
            </a:extLst>
          </p:cNvPr>
          <p:cNvSpPr txBox="1">
            <a:spLocks/>
          </p:cNvSpPr>
          <p:nvPr/>
        </p:nvSpPr>
        <p:spPr>
          <a:xfrm>
            <a:off x="656844" y="361098"/>
            <a:ext cx="9185656"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spc="30" noProof="0" dirty="0">
                <a:solidFill>
                  <a:schemeClr val="tx1"/>
                </a:solidFill>
              </a:rPr>
              <a:t>Completion of the current balance sheet</a:t>
            </a:r>
          </a:p>
        </p:txBody>
      </p:sp>
      <p:sp>
        <p:nvSpPr>
          <p:cNvPr id="2" name="Rectangle: Single Corner Rounded 1">
            <a:extLst>
              <a:ext uri="{FF2B5EF4-FFF2-40B4-BE49-F238E27FC236}">
                <a16:creationId xmlns:a16="http://schemas.microsoft.com/office/drawing/2014/main" id="{EFE5FE6D-1D84-0A64-A0D7-C492E173DEDF}"/>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CE9622D0-BA24-E857-4AAA-CDCA55402593}"/>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41153B90-5489-9220-6904-E15576F1F5B6}"/>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D840B828-362A-2933-A1A8-0CE47EAD436F}"/>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3225B4E8-E122-B60E-D132-CE5524C655C9}"/>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8A534F68-A104-71E2-3056-D98F921261E2}"/>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C7211342-38B5-9E67-E94C-95843E1209E5}"/>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a:t>
            </a:fld>
            <a:endParaRPr lang="en-GB" spc="80" noProof="0" dirty="0"/>
          </a:p>
        </p:txBody>
      </p:sp>
    </p:spTree>
    <p:extLst>
      <p:ext uri="{BB962C8B-B14F-4D97-AF65-F5344CB8AC3E}">
        <p14:creationId xmlns:p14="http://schemas.microsoft.com/office/powerpoint/2010/main" val="383230701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AA4E080-574A-897F-2960-433551EB81BF}"/>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a:t>
            </a:r>
            <a:r>
              <a:rPr lang="en-GB" sz="2400" b="1" noProof="0" dirty="0">
                <a:solidFill>
                  <a:schemeClr val="tx1"/>
                </a:solidFill>
                <a:latin typeface="Arial" panose="020B0604020202020204" pitchFamily="34" charset="0"/>
                <a:cs typeface="Arial" panose="020B0604020202020204" pitchFamily="34" charset="0"/>
              </a:rPr>
              <a:t>Cost of </a:t>
            </a:r>
            <a:r>
              <a:rPr lang="en-GB" sz="2400" b="1" noProof="0" dirty="0"/>
              <a:t>Lithium-ion battery cells and packs</a:t>
            </a:r>
            <a:r>
              <a:rPr lang="en-GB" sz="2400" b="1" noProof="0" dirty="0">
                <a:solidFill>
                  <a:schemeClr val="tx1"/>
                </a:solidFill>
                <a:latin typeface="Arial" panose="020B0604020202020204" pitchFamily="34" charset="0"/>
                <a:cs typeface="Arial" panose="020B0604020202020204" pitchFamily="34" charset="0"/>
              </a:rPr>
              <a:t> </a:t>
            </a:r>
          </a:p>
        </p:txBody>
      </p:sp>
      <p:grpSp>
        <p:nvGrpSpPr>
          <p:cNvPr id="9" name="Groupe 8">
            <a:extLst>
              <a:ext uri="{FF2B5EF4-FFF2-40B4-BE49-F238E27FC236}">
                <a16:creationId xmlns:a16="http://schemas.microsoft.com/office/drawing/2014/main" id="{8C3533C2-F1E8-928E-F87A-37728EA1B93E}"/>
              </a:ext>
            </a:extLst>
          </p:cNvPr>
          <p:cNvGrpSpPr/>
          <p:nvPr/>
        </p:nvGrpSpPr>
        <p:grpSpPr>
          <a:xfrm>
            <a:off x="1878397" y="2641599"/>
            <a:ext cx="6936606" cy="4380611"/>
            <a:chOff x="1774016" y="2527299"/>
            <a:chExt cx="6322096" cy="3992535"/>
          </a:xfrm>
        </p:grpSpPr>
        <p:pic>
          <p:nvPicPr>
            <p:cNvPr id="5" name="Image 4">
              <a:extLst>
                <a:ext uri="{FF2B5EF4-FFF2-40B4-BE49-F238E27FC236}">
                  <a16:creationId xmlns:a16="http://schemas.microsoft.com/office/drawing/2014/main" id="{5E9ECC5D-0D95-8B7D-BB74-54BDD7E32302}"/>
                </a:ext>
              </a:extLst>
            </p:cNvPr>
            <p:cNvPicPr>
              <a:picLocks noChangeAspect="1"/>
            </p:cNvPicPr>
            <p:nvPr/>
          </p:nvPicPr>
          <p:blipFill>
            <a:blip r:embed="rId2"/>
            <a:srcRect t="7774" r="1550" b="6422"/>
            <a:stretch/>
          </p:blipFill>
          <p:spPr>
            <a:xfrm>
              <a:off x="1971350" y="2664924"/>
              <a:ext cx="5991274" cy="3333499"/>
            </a:xfrm>
            <a:prstGeom prst="rect">
              <a:avLst/>
            </a:prstGeom>
          </p:spPr>
        </p:pic>
        <p:sp>
          <p:nvSpPr>
            <p:cNvPr id="4" name="ZoneTexte 3">
              <a:extLst>
                <a:ext uri="{FF2B5EF4-FFF2-40B4-BE49-F238E27FC236}">
                  <a16:creationId xmlns:a16="http://schemas.microsoft.com/office/drawing/2014/main" id="{DFD6EC83-D98F-87D6-C468-C856CBDE6944}"/>
                </a:ext>
              </a:extLst>
            </p:cNvPr>
            <p:cNvSpPr txBox="1"/>
            <p:nvPr/>
          </p:nvSpPr>
          <p:spPr>
            <a:xfrm>
              <a:off x="1774016" y="6239323"/>
              <a:ext cx="6322096" cy="280511"/>
            </a:xfrm>
            <a:prstGeom prst="rect">
              <a:avLst/>
            </a:prstGeom>
            <a:noFill/>
          </p:spPr>
          <p:txBody>
            <a:bodyPr wrap="square" lIns="91440" tIns="45720" rIns="91440" bIns="45720" anchor="t">
              <a:spAutoFit/>
            </a:bodyPr>
            <a:lstStyle/>
            <a:p>
              <a:pPr algn="ctr"/>
              <a:r>
                <a:rPr lang="en-GB" sz="1400" i="1" noProof="0" dirty="0"/>
                <a:t>Average price trend for lithium-ion battery cells and packs, 2013-2024.</a:t>
              </a:r>
              <a:r>
                <a:rPr lang="en-GB" sz="1400" baseline="30000" noProof="0" dirty="0"/>
                <a:t>1</a:t>
              </a:r>
            </a:p>
          </p:txBody>
        </p:sp>
        <p:sp>
          <p:nvSpPr>
            <p:cNvPr id="8" name="Rectangle 7">
              <a:extLst>
                <a:ext uri="{FF2B5EF4-FFF2-40B4-BE49-F238E27FC236}">
                  <a16:creationId xmlns:a16="http://schemas.microsoft.com/office/drawing/2014/main" id="{9589F584-F738-210C-1B9B-E766A77EE099}"/>
                </a:ext>
              </a:extLst>
            </p:cNvPr>
            <p:cNvSpPr/>
            <p:nvPr/>
          </p:nvSpPr>
          <p:spPr>
            <a:xfrm>
              <a:off x="1907504" y="2527299"/>
              <a:ext cx="6055121" cy="362519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1" name="ZoneTexte 10">
            <a:extLst>
              <a:ext uri="{FF2B5EF4-FFF2-40B4-BE49-F238E27FC236}">
                <a16:creationId xmlns:a16="http://schemas.microsoft.com/office/drawing/2014/main" id="{DA6B3689-1F43-F863-CC3C-168901050626}"/>
              </a:ext>
            </a:extLst>
          </p:cNvPr>
          <p:cNvSpPr txBox="1"/>
          <p:nvPr/>
        </p:nvSpPr>
        <p:spPr>
          <a:xfrm>
            <a:off x="575322" y="1453983"/>
            <a:ext cx="9542755" cy="707886"/>
          </a:xfrm>
          <a:prstGeom prst="rect">
            <a:avLst/>
          </a:prstGeom>
          <a:noFill/>
        </p:spPr>
        <p:txBody>
          <a:bodyPr wrap="square">
            <a:spAutoFit/>
          </a:bodyPr>
          <a:lstStyle/>
          <a:p>
            <a:pPr algn="just"/>
            <a:r>
              <a:rPr lang="en-GB" sz="2000" noProof="0" dirty="0"/>
              <a:t>Lithium-ion battery cell and pack costs have never been so low. Like PV panels, their prices have dropped significantly over the past decade.</a:t>
            </a:r>
          </a:p>
        </p:txBody>
      </p:sp>
      <p:sp>
        <p:nvSpPr>
          <p:cNvPr id="12" name="Slide Number Placeholder 6">
            <a:extLst>
              <a:ext uri="{FF2B5EF4-FFF2-40B4-BE49-F238E27FC236}">
                <a16:creationId xmlns:a16="http://schemas.microsoft.com/office/drawing/2014/main" id="{5181A38E-DB32-F4C0-2F8B-7CC3ACD43D5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390</a:t>
            </a:fld>
            <a:endParaRPr lang="en-GB" spc="80" noProof="0" dirty="0"/>
          </a:p>
        </p:txBody>
      </p:sp>
      <p:sp>
        <p:nvSpPr>
          <p:cNvPr id="13" name="ZoneTexte 12">
            <a:extLst>
              <a:ext uri="{FF2B5EF4-FFF2-40B4-BE49-F238E27FC236}">
                <a16:creationId xmlns:a16="http://schemas.microsoft.com/office/drawing/2014/main" id="{11CB2579-B9D8-F89C-1C13-652A8CE00100}"/>
              </a:ext>
            </a:extLst>
          </p:cNvPr>
          <p:cNvSpPr txBox="1"/>
          <p:nvPr/>
        </p:nvSpPr>
        <p:spPr>
          <a:xfrm>
            <a:off x="3822" y="7695558"/>
            <a:ext cx="9822937"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hlinkClick r:id="rId3"/>
              </a:rPr>
              <a:t> BloombergNEF. (2024, </a:t>
            </a:r>
            <a:r>
              <a:rPr lang="en-GB" sz="1100" noProof="0" dirty="0">
                <a:solidFill>
                  <a:srgbClr val="05103E"/>
                </a:solidFill>
                <a:latin typeface="+mj-lt"/>
                <a:hlinkClick r:id="rId3"/>
              </a:rPr>
              <a:t>December 10</a:t>
            </a:r>
            <a:r>
              <a:rPr lang="en-GB" sz="1100" b="0" noProof="0" dirty="0">
                <a:solidFill>
                  <a:srgbClr val="05103E"/>
                </a:solidFill>
                <a:effectLst/>
                <a:latin typeface="+mj-lt"/>
                <a:hlinkClick r:id="rId3"/>
              </a:rPr>
              <a:t>). Lithium-Ion Battery Pack Prices See Largest Drop Since 2017, Falling to $ 115 per Kilowatt-Hour</a:t>
            </a:r>
            <a:r>
              <a:rPr lang="en-GB" sz="1100" b="0" noProof="0" dirty="0">
                <a:solidFill>
                  <a:srgbClr val="05103E"/>
                </a:solidFill>
                <a:effectLst/>
                <a:latin typeface="Times New Roman" panose="02020603050405020304" pitchFamily="18" charset="0"/>
                <a:hlinkClick r:id="rId3"/>
              </a:rPr>
              <a:t>.</a:t>
            </a:r>
            <a:endParaRPr lang="en-GB" sz="1100" noProof="0" dirty="0"/>
          </a:p>
        </p:txBody>
      </p:sp>
    </p:spTree>
    <p:extLst>
      <p:ext uri="{BB962C8B-B14F-4D97-AF65-F5344CB8AC3E}">
        <p14:creationId xmlns:p14="http://schemas.microsoft.com/office/powerpoint/2010/main" val="275443372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95CFF75-6B35-057F-40AB-3C18F5A10585}"/>
              </a:ext>
            </a:extLst>
          </p:cNvPr>
          <p:cNvSpPr txBox="1"/>
          <p:nvPr/>
        </p:nvSpPr>
        <p:spPr>
          <a:xfrm>
            <a:off x="589585" y="349892"/>
            <a:ext cx="9430715" cy="830997"/>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a.  </a:t>
            </a:r>
            <a:r>
              <a:rPr lang="en-GB" sz="2400" b="1" noProof="0" dirty="0">
                <a:solidFill>
                  <a:schemeClr val="tx1"/>
                </a:solidFill>
                <a:latin typeface="Arial" panose="020B0604020202020204" pitchFamily="34" charset="0"/>
                <a:cs typeface="Arial" panose="020B0604020202020204" pitchFamily="34" charset="0"/>
              </a:rPr>
              <a:t>Cost of </a:t>
            </a:r>
            <a:r>
              <a:rPr lang="en-GB" sz="2400" b="1" noProof="0" dirty="0"/>
              <a:t>Nickel Manganese Cobalt (NMC)</a:t>
            </a:r>
            <a:r>
              <a:rPr lang="en-GB" sz="2400" b="1" noProof="0" dirty="0">
                <a:solidFill>
                  <a:schemeClr val="tx1"/>
                </a:solidFill>
                <a:latin typeface="Arial" panose="020B0604020202020204" pitchFamily="34" charset="0"/>
                <a:cs typeface="Arial" panose="020B0604020202020204" pitchFamily="34" charset="0"/>
              </a:rPr>
              <a:t> </a:t>
            </a:r>
            <a:r>
              <a:rPr lang="en-GB" sz="2400" b="1" noProof="0" dirty="0"/>
              <a:t>and Lithium Iron Phosphate </a:t>
            </a:r>
            <a:r>
              <a:rPr lang="en-GB" sz="2400" b="1" noProof="0" dirty="0">
                <a:latin typeface="Arial" panose="020B0604020202020204" pitchFamily="34" charset="0"/>
                <a:cs typeface="Arial" panose="020B0604020202020204" pitchFamily="34" charset="0"/>
              </a:rPr>
              <a:t>(</a:t>
            </a:r>
            <a:r>
              <a:rPr lang="en-GB" sz="2400" b="1" noProof="0" dirty="0"/>
              <a:t>LFP) battery modules</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2C5B3F23-A37C-8C58-EDBC-F0B5CF219C8C}"/>
              </a:ext>
            </a:extLst>
          </p:cNvPr>
          <p:cNvSpPr txBox="1"/>
          <p:nvPr/>
        </p:nvSpPr>
        <p:spPr>
          <a:xfrm>
            <a:off x="103022" y="7629969"/>
            <a:ext cx="7120738"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Thunder Said Energy. (2024, September 26). Lithium ion battery costs: materials and manufacturing? </a:t>
            </a:r>
            <a:endParaRPr lang="en-GB" sz="1100" noProof="0" dirty="0">
              <a:latin typeface="+mj-lt"/>
            </a:endParaRPr>
          </a:p>
        </p:txBody>
      </p:sp>
      <p:grpSp>
        <p:nvGrpSpPr>
          <p:cNvPr id="32" name="Groupe 31">
            <a:extLst>
              <a:ext uri="{FF2B5EF4-FFF2-40B4-BE49-F238E27FC236}">
                <a16:creationId xmlns:a16="http://schemas.microsoft.com/office/drawing/2014/main" id="{1E457B29-1161-AF27-4F8B-216350E44C20}"/>
              </a:ext>
            </a:extLst>
          </p:cNvPr>
          <p:cNvGrpSpPr/>
          <p:nvPr/>
        </p:nvGrpSpPr>
        <p:grpSpPr>
          <a:xfrm>
            <a:off x="1197742" y="2922313"/>
            <a:ext cx="8297915" cy="3793137"/>
            <a:chOff x="1239370" y="2730837"/>
            <a:chExt cx="7951522" cy="3634794"/>
          </a:xfrm>
        </p:grpSpPr>
        <p:grpSp>
          <p:nvGrpSpPr>
            <p:cNvPr id="30" name="Groupe 29">
              <a:extLst>
                <a:ext uri="{FF2B5EF4-FFF2-40B4-BE49-F238E27FC236}">
                  <a16:creationId xmlns:a16="http://schemas.microsoft.com/office/drawing/2014/main" id="{87E9584C-8C62-0FA5-416E-4F37AEC18B11}"/>
                </a:ext>
              </a:extLst>
            </p:cNvPr>
            <p:cNvGrpSpPr/>
            <p:nvPr/>
          </p:nvGrpSpPr>
          <p:grpSpPr>
            <a:xfrm>
              <a:off x="1419752" y="2881705"/>
              <a:ext cx="7668780" cy="3392974"/>
              <a:chOff x="1512310" y="3108602"/>
              <a:chExt cx="7668780" cy="3392974"/>
            </a:xfrm>
          </p:grpSpPr>
          <p:grpSp>
            <p:nvGrpSpPr>
              <p:cNvPr id="18" name="Groupe 17">
                <a:extLst>
                  <a:ext uri="{FF2B5EF4-FFF2-40B4-BE49-F238E27FC236}">
                    <a16:creationId xmlns:a16="http://schemas.microsoft.com/office/drawing/2014/main" id="{C58F00FA-B3E6-1D15-0D3A-62C7E834B783}"/>
                  </a:ext>
                </a:extLst>
              </p:cNvPr>
              <p:cNvGrpSpPr/>
              <p:nvPr/>
            </p:nvGrpSpPr>
            <p:grpSpPr>
              <a:xfrm>
                <a:off x="1512310" y="3108602"/>
                <a:ext cx="5447175" cy="3392974"/>
                <a:chOff x="1041922" y="2527766"/>
                <a:chExt cx="4798807" cy="2989114"/>
              </a:xfrm>
            </p:grpSpPr>
            <p:pic>
              <p:nvPicPr>
                <p:cNvPr id="12" name="Picture 2">
                  <a:extLst>
                    <a:ext uri="{FF2B5EF4-FFF2-40B4-BE49-F238E27FC236}">
                      <a16:creationId xmlns:a16="http://schemas.microsoft.com/office/drawing/2014/main" id="{AE73EBB9-2011-D800-0D9A-D7CBA5B534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64" r="29941" b="23908"/>
                <a:stretch/>
              </p:blipFill>
              <p:spPr bwMode="auto">
                <a:xfrm>
                  <a:off x="3399943" y="2533639"/>
                  <a:ext cx="1595120" cy="29832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DF0211C-1A38-670F-5045-CF03D6EC06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278" b="23759"/>
                <a:stretch/>
              </p:blipFill>
              <p:spPr bwMode="auto">
                <a:xfrm>
                  <a:off x="1041922" y="2527766"/>
                  <a:ext cx="2356599" cy="2989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8D8A7E9-8958-F898-BF8B-FFD77D4CDF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809" r="20403" b="23908"/>
                <a:stretch/>
              </p:blipFill>
              <p:spPr bwMode="auto">
                <a:xfrm>
                  <a:off x="4936490" y="2527766"/>
                  <a:ext cx="904239" cy="2983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DE31BF3C-FE32-5B7E-B547-61361B0538EC}"/>
                  </a:ext>
                </a:extLst>
              </p:cNvPr>
              <p:cNvGrpSpPr/>
              <p:nvPr/>
            </p:nvGrpSpPr>
            <p:grpSpPr>
              <a:xfrm>
                <a:off x="7254948" y="3245152"/>
                <a:ext cx="1926142" cy="2970880"/>
                <a:chOff x="6950741" y="2421574"/>
                <a:chExt cx="1926142" cy="2970880"/>
              </a:xfrm>
            </p:grpSpPr>
            <p:pic>
              <p:nvPicPr>
                <p:cNvPr id="25" name="Picture 2">
                  <a:extLst>
                    <a:ext uri="{FF2B5EF4-FFF2-40B4-BE49-F238E27FC236}">
                      <a16:creationId xmlns:a16="http://schemas.microsoft.com/office/drawing/2014/main" id="{144793EF-A280-A256-175F-7718F81415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65" t="77986" r="33388"/>
                <a:stretch/>
              </p:blipFill>
              <p:spPr bwMode="auto">
                <a:xfrm>
                  <a:off x="6962464" y="4529386"/>
                  <a:ext cx="1230924" cy="8630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1F071FC-D346-BE79-52A0-4AD66ED0D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808" t="77986" b="2238"/>
                <a:stretch/>
              </p:blipFill>
              <p:spPr bwMode="auto">
                <a:xfrm>
                  <a:off x="7021200" y="3835182"/>
                  <a:ext cx="1855683" cy="7753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0DEB0F44-86D3-2322-BA9C-1342173ECC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6" t="77986" r="49979" b="2407"/>
                <a:stretch/>
              </p:blipFill>
              <p:spPr bwMode="auto">
                <a:xfrm>
                  <a:off x="7021200" y="3131688"/>
                  <a:ext cx="1776961" cy="7687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9575E44B-E240-94E6-6D32-3ED706B05E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2" t="77986" r="75252" b="2407"/>
                <a:stretch/>
              </p:blipFill>
              <p:spPr bwMode="auto">
                <a:xfrm>
                  <a:off x="6950741" y="2421574"/>
                  <a:ext cx="1776961" cy="768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Rectangle 30">
              <a:extLst>
                <a:ext uri="{FF2B5EF4-FFF2-40B4-BE49-F238E27FC236}">
                  <a16:creationId xmlns:a16="http://schemas.microsoft.com/office/drawing/2014/main" id="{3917B07E-949B-80AC-2763-39F28B41A577}"/>
                </a:ext>
              </a:extLst>
            </p:cNvPr>
            <p:cNvSpPr/>
            <p:nvPr/>
          </p:nvSpPr>
          <p:spPr>
            <a:xfrm>
              <a:off x="1239370" y="2730837"/>
              <a:ext cx="7951522" cy="363479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4" name="ZoneTexte 33">
            <a:extLst>
              <a:ext uri="{FF2B5EF4-FFF2-40B4-BE49-F238E27FC236}">
                <a16:creationId xmlns:a16="http://schemas.microsoft.com/office/drawing/2014/main" id="{E706CBDC-3D23-DB3C-23CC-44D3DECFFA38}"/>
              </a:ext>
            </a:extLst>
          </p:cNvPr>
          <p:cNvSpPr txBox="1"/>
          <p:nvPr/>
        </p:nvSpPr>
        <p:spPr>
          <a:xfrm>
            <a:off x="589585" y="1536170"/>
            <a:ext cx="9542753" cy="1015663"/>
          </a:xfrm>
          <a:prstGeom prst="rect">
            <a:avLst/>
          </a:prstGeom>
          <a:noFill/>
        </p:spPr>
        <p:txBody>
          <a:bodyPr wrap="square">
            <a:spAutoFit/>
          </a:bodyPr>
          <a:lstStyle/>
          <a:p>
            <a:pPr algn="just"/>
            <a:r>
              <a:rPr lang="en-GB" sz="2000" noProof="0" dirty="0"/>
              <a:t>In 2024, global lithium-ion battery module costs ranged from $93/kWh to $106/kWh, depending on the chemistry (LFP vs. NMC). However, prices were significantly lower for Chinese modules, which were less than $60/kWh.</a:t>
            </a:r>
          </a:p>
        </p:txBody>
      </p:sp>
      <p:sp>
        <p:nvSpPr>
          <p:cNvPr id="36" name="ZoneTexte 35">
            <a:extLst>
              <a:ext uri="{FF2B5EF4-FFF2-40B4-BE49-F238E27FC236}">
                <a16:creationId xmlns:a16="http://schemas.microsoft.com/office/drawing/2014/main" id="{F463FF1D-874F-C762-68C7-DD864845D562}"/>
              </a:ext>
            </a:extLst>
          </p:cNvPr>
          <p:cNvSpPr txBox="1"/>
          <p:nvPr/>
        </p:nvSpPr>
        <p:spPr>
          <a:xfrm>
            <a:off x="2673838" y="6785936"/>
            <a:ext cx="5345722" cy="307777"/>
          </a:xfrm>
          <a:prstGeom prst="rect">
            <a:avLst/>
          </a:prstGeom>
          <a:noFill/>
        </p:spPr>
        <p:txBody>
          <a:bodyPr wrap="square">
            <a:spAutoFit/>
          </a:bodyPr>
          <a:lstStyle/>
          <a:p>
            <a:pPr algn="ctr"/>
            <a:r>
              <a:rPr lang="en-GB" sz="1400" i="1" noProof="0" dirty="0">
                <a:latin typeface="+mj-lt"/>
              </a:rPr>
              <a:t>B</a:t>
            </a:r>
            <a:r>
              <a:rPr lang="en-GB" sz="1400" b="0" i="1" noProof="0" dirty="0">
                <a:effectLst/>
                <a:latin typeface="+mj-lt"/>
              </a:rPr>
              <a:t>reakdown of lithium-ion battery costs.</a:t>
            </a:r>
            <a:r>
              <a:rPr lang="en-GB" sz="1400" b="1" baseline="30000" noProof="0" dirty="0">
                <a:effectLst/>
                <a:latin typeface="+mj-lt"/>
              </a:rPr>
              <a:t>1</a:t>
            </a:r>
            <a:endParaRPr lang="en-GB" sz="1400" b="1" baseline="30000" noProof="0" dirty="0">
              <a:latin typeface="+mj-lt"/>
            </a:endParaRPr>
          </a:p>
        </p:txBody>
      </p:sp>
      <p:sp>
        <p:nvSpPr>
          <p:cNvPr id="3" name="Slide Number Placeholder 6">
            <a:extLst>
              <a:ext uri="{FF2B5EF4-FFF2-40B4-BE49-F238E27FC236}">
                <a16:creationId xmlns:a16="http://schemas.microsoft.com/office/drawing/2014/main" id="{5CF8F1CE-52F6-F1C5-8A06-AD9152507F5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391</a:t>
            </a:fld>
            <a:endParaRPr lang="en-GB" spc="80" noProof="0" dirty="0"/>
          </a:p>
        </p:txBody>
      </p:sp>
    </p:spTree>
    <p:extLst>
      <p:ext uri="{BB962C8B-B14F-4D97-AF65-F5344CB8AC3E}">
        <p14:creationId xmlns:p14="http://schemas.microsoft.com/office/powerpoint/2010/main" val="270979068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95C090-D4E5-3E5A-4A31-001C76FEFB3D}"/>
              </a:ext>
            </a:extLst>
          </p:cNvPr>
          <p:cNvSpPr txBox="1"/>
          <p:nvPr/>
        </p:nvSpPr>
        <p:spPr>
          <a:xfrm>
            <a:off x="2432048" y="6948860"/>
            <a:ext cx="5829300" cy="523220"/>
          </a:xfrm>
          <a:prstGeom prst="rect">
            <a:avLst/>
          </a:prstGeom>
          <a:noFill/>
        </p:spPr>
        <p:txBody>
          <a:bodyPr wrap="square" lIns="91440" tIns="45720" rIns="91440" bIns="45720" anchor="t">
            <a:spAutoFit/>
          </a:bodyPr>
          <a:lstStyle/>
          <a:p>
            <a:pPr algn="ctr"/>
            <a:r>
              <a:rPr lang="en-GB" sz="1400" i="0" noProof="0" dirty="0">
                <a:effectLst/>
                <a:latin typeface="+mj-lt"/>
              </a:rPr>
              <a:t>So</a:t>
            </a:r>
            <a:r>
              <a:rPr lang="en-GB" sz="1400" noProof="0" dirty="0">
                <a:latin typeface="+mj-lt"/>
              </a:rPr>
              <a:t>dium-ion battery cell over the last decade.</a:t>
            </a:r>
          </a:p>
          <a:p>
            <a:pPr algn="ctr"/>
            <a:r>
              <a:rPr lang="en-GB" sz="1400" i="0" noProof="0" dirty="0">
                <a:effectLst/>
                <a:latin typeface="+mj-lt"/>
              </a:rPr>
              <a:t>As battery production scales, the </a:t>
            </a:r>
            <a:r>
              <a:rPr lang="en-GB" sz="1400" noProof="0" dirty="0">
                <a:latin typeface="+mj-lt"/>
              </a:rPr>
              <a:t>battery cell costs are coming</a:t>
            </a:r>
            <a:r>
              <a:rPr lang="en-GB" sz="1400" i="0" noProof="0" dirty="0">
                <a:effectLst/>
                <a:latin typeface="+mj-lt"/>
              </a:rPr>
              <a:t> down.</a:t>
            </a:r>
            <a:r>
              <a:rPr lang="en-GB" sz="1400" b="1" i="0" baseline="30000" noProof="0" dirty="0">
                <a:effectLst/>
                <a:latin typeface="+mj-lt"/>
              </a:rPr>
              <a:t>2</a:t>
            </a:r>
            <a:endParaRPr lang="en-GB" sz="1400" b="1" baseline="30000" noProof="0" dirty="0">
              <a:latin typeface="+mj-lt"/>
            </a:endParaRPr>
          </a:p>
        </p:txBody>
      </p:sp>
      <p:sp>
        <p:nvSpPr>
          <p:cNvPr id="3" name="ZoneTexte 2">
            <a:extLst>
              <a:ext uri="{FF2B5EF4-FFF2-40B4-BE49-F238E27FC236}">
                <a16:creationId xmlns:a16="http://schemas.microsoft.com/office/drawing/2014/main" id="{6B994BF5-8986-5AAA-01C9-614A819063A8}"/>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a:t>
            </a:r>
            <a:r>
              <a:rPr lang="en-GB" sz="2400" b="1" noProof="0" dirty="0"/>
              <a:t>Cost of sodium-ion battery cells </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CE93735-0E65-5702-FF43-1CF595BDAFDF}"/>
              </a:ext>
            </a:extLst>
          </p:cNvPr>
          <p:cNvSpPr txBox="1"/>
          <p:nvPr/>
        </p:nvSpPr>
        <p:spPr>
          <a:xfrm>
            <a:off x="589585" y="938153"/>
            <a:ext cx="9542754" cy="2862322"/>
          </a:xfrm>
          <a:prstGeom prst="rect">
            <a:avLst/>
          </a:prstGeom>
          <a:noFill/>
        </p:spPr>
        <p:txBody>
          <a:bodyPr wrap="square">
            <a:spAutoFit/>
          </a:bodyPr>
          <a:lstStyle/>
          <a:p>
            <a:pPr algn="just"/>
            <a:r>
              <a:rPr lang="en-GB" sz="2000" noProof="0" dirty="0"/>
              <a:t>Sodium-ion battery technology is experiencing significant advances in energy density, comparable to those seen in LIBs two decades ago, if not greater. SIBs tend also to offer high round-trip efficiency than LIBs with a LFP chemistry.</a:t>
            </a:r>
          </a:p>
          <a:p>
            <a:pPr algn="just"/>
            <a:endParaRPr lang="en-GB" sz="1000" noProof="0" dirty="0"/>
          </a:p>
          <a:p>
            <a:pPr algn="just"/>
            <a:r>
              <a:rPr lang="en-GB" sz="2000" noProof="0" dirty="0"/>
              <a:t>In 2024, the average global cost of sodium-ion cells is $87/kWh. Sodium-ion batteries are expected to become</a:t>
            </a:r>
            <a:r>
              <a:rPr lang="en-GB" sz="2000" b="1" noProof="0" dirty="0"/>
              <a:t> </a:t>
            </a:r>
            <a:r>
              <a:rPr lang="en-GB" sz="2000" noProof="0" dirty="0"/>
              <a:t>much cheaper over time, mostly because they are only composed of abundant and inexpensive materials such as sodium, iron, carbon, and nitrogen.</a:t>
            </a:r>
          </a:p>
          <a:p>
            <a:pPr algn="just"/>
            <a:endParaRPr lang="en-GB" sz="1000" noProof="0" dirty="0"/>
          </a:p>
          <a:p>
            <a:pPr algn="just"/>
            <a:r>
              <a:rPr lang="en-GB" sz="2000" noProof="0" dirty="0"/>
              <a:t>They are projected to reach approximately $10/kWh by 2028.</a:t>
            </a:r>
            <a:r>
              <a:rPr lang="en-GB" baseline="30000" noProof="0" dirty="0"/>
              <a:t>1</a:t>
            </a:r>
            <a:endParaRPr lang="en-GB" sz="2000" baseline="30000" noProof="0" dirty="0"/>
          </a:p>
        </p:txBody>
      </p:sp>
      <p:sp>
        <p:nvSpPr>
          <p:cNvPr id="5" name="Slide Number Placeholder 6">
            <a:extLst>
              <a:ext uri="{FF2B5EF4-FFF2-40B4-BE49-F238E27FC236}">
                <a16:creationId xmlns:a16="http://schemas.microsoft.com/office/drawing/2014/main" id="{A24EA771-F63F-480C-A00A-C5F486AF3B9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392</a:t>
            </a:fld>
            <a:endParaRPr lang="en-GB" spc="80" noProof="0" dirty="0"/>
          </a:p>
        </p:txBody>
      </p:sp>
      <p:grpSp>
        <p:nvGrpSpPr>
          <p:cNvPr id="7" name="Groupe 6">
            <a:extLst>
              <a:ext uri="{FF2B5EF4-FFF2-40B4-BE49-F238E27FC236}">
                <a16:creationId xmlns:a16="http://schemas.microsoft.com/office/drawing/2014/main" id="{93AE2BC3-47C7-441D-8C84-6DE764704E5B}"/>
              </a:ext>
            </a:extLst>
          </p:cNvPr>
          <p:cNvGrpSpPr/>
          <p:nvPr/>
        </p:nvGrpSpPr>
        <p:grpSpPr>
          <a:xfrm>
            <a:off x="1805153" y="4030192"/>
            <a:ext cx="7083091" cy="2862321"/>
            <a:chOff x="758342" y="4156076"/>
            <a:chExt cx="7083091" cy="2862321"/>
          </a:xfrm>
        </p:grpSpPr>
        <p:pic>
          <p:nvPicPr>
            <p:cNvPr id="6146" name="Picture 2" descr="Bar chart by Benchmark Mineral Intelligence showing the increase between 2014 and 2024 in sodium-ion battery production with a red trendline showing their price falling as production expands">
              <a:extLst>
                <a:ext uri="{FF2B5EF4-FFF2-40B4-BE49-F238E27FC236}">
                  <a16:creationId xmlns:a16="http://schemas.microsoft.com/office/drawing/2014/main" id="{020D57D6-9154-A110-55F2-3AB4D1F22B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9" b="16156"/>
            <a:stretch/>
          </p:blipFill>
          <p:spPr bwMode="auto">
            <a:xfrm>
              <a:off x="758342" y="4237823"/>
              <a:ext cx="7083091" cy="26328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826D0B5-9136-4B87-00A8-C8DF50DF41FB}"/>
                </a:ext>
              </a:extLst>
            </p:cNvPr>
            <p:cNvSpPr/>
            <p:nvPr/>
          </p:nvSpPr>
          <p:spPr>
            <a:xfrm>
              <a:off x="1108843" y="4156076"/>
              <a:ext cx="6536558" cy="286232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0" name="ZoneTexte 9">
            <a:extLst>
              <a:ext uri="{FF2B5EF4-FFF2-40B4-BE49-F238E27FC236}">
                <a16:creationId xmlns:a16="http://schemas.microsoft.com/office/drawing/2014/main" id="{98D8AC5F-D752-D3FB-0E3C-391575D4F029}"/>
              </a:ext>
            </a:extLst>
          </p:cNvPr>
          <p:cNvSpPr txBox="1"/>
          <p:nvPr/>
        </p:nvSpPr>
        <p:spPr>
          <a:xfrm>
            <a:off x="0" y="7758208"/>
            <a:ext cx="8356598"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2</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Sparks, P. (2024, December 18). The Sodium ion Batteries: A Complementary Technology to Lithium ion Batteries. MMTA.</a:t>
            </a:r>
            <a:endParaRPr kumimoji="0" lang="en-GB" sz="1600" b="0" u="none" strike="noStrike" cap="none" normalizeH="0" baseline="0" noProof="0" dirty="0">
              <a:ln>
                <a:noFill/>
              </a:ln>
              <a:solidFill>
                <a:schemeClr val="tx1"/>
              </a:solidFill>
              <a:effectLst/>
              <a:latin typeface="+mj-lt"/>
            </a:endParaRPr>
          </a:p>
        </p:txBody>
      </p:sp>
      <p:sp>
        <p:nvSpPr>
          <p:cNvPr id="11" name="ZoneTexte 10">
            <a:extLst>
              <a:ext uri="{FF2B5EF4-FFF2-40B4-BE49-F238E27FC236}">
                <a16:creationId xmlns:a16="http://schemas.microsoft.com/office/drawing/2014/main" id="{ACA4C053-309A-05FA-0C15-649ED5AE1C80}"/>
              </a:ext>
            </a:extLst>
          </p:cNvPr>
          <p:cNvSpPr txBox="1"/>
          <p:nvPr/>
        </p:nvSpPr>
        <p:spPr>
          <a:xfrm>
            <a:off x="0" y="7560120"/>
            <a:ext cx="8749296" cy="261610"/>
          </a:xfrm>
          <a:prstGeom prst="rect">
            <a:avLst/>
          </a:prstGeom>
          <a:noFill/>
        </p:spPr>
        <p:txBody>
          <a:bodyPr wrap="square">
            <a:spAutoFit/>
          </a:bodyPr>
          <a:lstStyle/>
          <a:p>
            <a:r>
              <a:rPr lang="en-GB" sz="1100" b="1" baseline="30000" noProof="0" dirty="0">
                <a:effectLst/>
                <a:latin typeface="+mj-lt"/>
              </a:rPr>
              <a:t>1</a:t>
            </a:r>
            <a:r>
              <a:rPr lang="en-GB" sz="1100" b="0" noProof="0" dirty="0">
                <a:effectLst/>
                <a:latin typeface="+mj-lt"/>
              </a:rPr>
              <a:t> </a:t>
            </a:r>
            <a:r>
              <a:rPr lang="en-GB" sz="1100" b="0" noProof="0" dirty="0">
                <a:solidFill>
                  <a:srgbClr val="467886"/>
                </a:solidFill>
                <a:effectLst/>
                <a:latin typeface="+mj-lt"/>
                <a:hlinkClick r:id="rId4">
                  <a:extLst>
                    <a:ext uri="{A12FA001-AC4F-418D-AE19-62706E023703}">
                      <ahyp:hlinkClr xmlns:ahyp="http://schemas.microsoft.com/office/drawing/2018/hyperlinkcolor" val="tx"/>
                    </a:ext>
                  </a:extLst>
                </a:hlinkClick>
              </a:rPr>
              <a:t>Gordon, O. (2024, July 1). Exclusive: sodium batteries to disrupt energy storage market. Energy Monitor</a:t>
            </a:r>
            <a:r>
              <a:rPr lang="en-GB" sz="1100" b="0" noProof="0" dirty="0">
                <a:effectLst/>
                <a:latin typeface="+mj-lt"/>
                <a:hlinkClick r:id="rId4">
                  <a:extLst>
                    <a:ext uri="{A12FA001-AC4F-418D-AE19-62706E023703}">
                      <ahyp:hlinkClr xmlns:ahyp="http://schemas.microsoft.com/office/drawing/2018/hyperlinkcolor" val="tx"/>
                    </a:ext>
                  </a:extLst>
                </a:hlinkClick>
              </a:rPr>
              <a:t>.</a:t>
            </a:r>
            <a:endParaRPr lang="en-GB" sz="1100" noProof="0" dirty="0">
              <a:latin typeface="+mj-lt"/>
            </a:endParaRPr>
          </a:p>
        </p:txBody>
      </p:sp>
    </p:spTree>
    <p:extLst>
      <p:ext uri="{BB962C8B-B14F-4D97-AF65-F5344CB8AC3E}">
        <p14:creationId xmlns:p14="http://schemas.microsoft.com/office/powerpoint/2010/main" val="79307735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E478C5-422C-FA2B-E1EC-328DB99FB1BD}"/>
              </a:ext>
            </a:extLst>
          </p:cNvPr>
          <p:cNvSpPr txBox="1"/>
          <p:nvPr/>
        </p:nvSpPr>
        <p:spPr>
          <a:xfrm>
            <a:off x="589585" y="1497100"/>
            <a:ext cx="9542754" cy="5478423"/>
          </a:xfrm>
          <a:prstGeom prst="rect">
            <a:avLst/>
          </a:prstGeom>
          <a:noFill/>
        </p:spPr>
        <p:txBody>
          <a:bodyPr wrap="square">
            <a:spAutoFit/>
          </a:bodyPr>
          <a:lstStyle/>
          <a:p>
            <a:pPr algn="just">
              <a:buNone/>
            </a:pPr>
            <a:r>
              <a:rPr lang="en-GB" sz="2000" noProof="0" dirty="0"/>
              <a:t>In Lazard's 2023 analysis, the cost of solar electricity production in very sunny places was reported at €21.70/MWh.</a:t>
            </a:r>
            <a:r>
              <a:rPr lang="en-GB" baseline="30000" noProof="0" dirty="0"/>
              <a:t>1</a:t>
            </a:r>
            <a:r>
              <a:rPr lang="en-GB" sz="2000" noProof="0" dirty="0"/>
              <a:t> However, this value did not account for the cost of energy storage, which is necessary for ensuring electricity availability when solar generation is insufficient.</a:t>
            </a:r>
          </a:p>
          <a:p>
            <a:pPr algn="just">
              <a:buNone/>
            </a:pPr>
            <a:endParaRPr lang="en-GB" sz="2000" noProof="0" dirty="0"/>
          </a:p>
          <a:p>
            <a:pPr algn="just">
              <a:buNone/>
            </a:pPr>
            <a:r>
              <a:rPr lang="en-GB" sz="2000" noProof="0" dirty="0"/>
              <a:t>The goal of this exercise is to determine the cost per MWh of electricity consumed when storage is integrated using lithium-ion battery systems.</a:t>
            </a:r>
          </a:p>
          <a:p>
            <a:pPr algn="just">
              <a:buNone/>
            </a:pPr>
            <a:endParaRPr lang="en-GB" sz="2000" noProof="0" dirty="0"/>
          </a:p>
          <a:p>
            <a:pPr algn="just">
              <a:buNone/>
            </a:pPr>
            <a:r>
              <a:rPr lang="en-GB" sz="2000" u="sng" noProof="0" dirty="0"/>
              <a:t>Data:</a:t>
            </a:r>
          </a:p>
          <a:p>
            <a:pPr algn="just">
              <a:buNone/>
            </a:pPr>
            <a:endParaRPr lang="en-GB" sz="1000" noProof="0" dirty="0"/>
          </a:p>
          <a:p>
            <a:pPr marL="514350" indent="-514350" algn="just">
              <a:buAutoNum type="romanLcParenBoth"/>
            </a:pPr>
            <a:r>
              <a:rPr lang="en-GB" sz="2000" noProof="0" dirty="0"/>
              <a:t>50% of the solar energy is used directly, while 50% is stored in batteries;</a:t>
            </a:r>
          </a:p>
          <a:p>
            <a:pPr marL="514350" indent="-514350" algn="just">
              <a:buAutoNum type="romanLcParenBoth"/>
            </a:pPr>
            <a:endParaRPr lang="en-GB" sz="1000" noProof="0" dirty="0"/>
          </a:p>
          <a:p>
            <a:pPr marL="514350" indent="-514350" algn="just">
              <a:buAutoNum type="romanLcParenBoth"/>
            </a:pPr>
            <a:r>
              <a:rPr lang="en-GB" sz="2000" noProof="0" dirty="0"/>
              <a:t>The charging efficiency is 97%;</a:t>
            </a:r>
          </a:p>
          <a:p>
            <a:pPr marL="514350" indent="-514350" algn="just">
              <a:buAutoNum type="romanLcParenBoth"/>
            </a:pPr>
            <a:endParaRPr lang="en-GB" sz="1000" noProof="0" dirty="0"/>
          </a:p>
          <a:p>
            <a:pPr marL="514350" indent="-514350" algn="just">
              <a:buAutoNum type="romanLcParenBoth"/>
            </a:pPr>
            <a:r>
              <a:rPr lang="en-GB" sz="2000" noProof="0" dirty="0"/>
              <a:t>The discharging efficiency is 97%;</a:t>
            </a:r>
          </a:p>
          <a:p>
            <a:pPr marL="514350" indent="-514350" algn="just">
              <a:buAutoNum type="romanLcParenBoth"/>
            </a:pPr>
            <a:endParaRPr lang="en-GB" sz="1000" noProof="0" dirty="0"/>
          </a:p>
          <a:p>
            <a:pPr marL="514350" indent="-514350" algn="just">
              <a:buAutoNum type="romanLcParenBoth"/>
            </a:pPr>
            <a:r>
              <a:rPr lang="en-GB" sz="2000" noProof="0" dirty="0"/>
              <a:t>The cost of lithium-ion battery systems is €100/kWh;</a:t>
            </a:r>
          </a:p>
          <a:p>
            <a:pPr marL="514350" indent="-514350" algn="just">
              <a:buAutoNum type="romanLcParenBoth"/>
            </a:pPr>
            <a:endParaRPr lang="en-GB" sz="1000" noProof="0" dirty="0"/>
          </a:p>
          <a:p>
            <a:pPr marL="514350" indent="-514350" algn="just">
              <a:buAutoNum type="romanLcParenBoth"/>
            </a:pPr>
            <a:r>
              <a:rPr lang="en-GB" sz="2000" noProof="0" dirty="0"/>
              <a:t>The batteries have a ten-year lifetime with one full cycle per day and 100% depth of discharge</a:t>
            </a:r>
            <a:r>
              <a:rPr lang="en-GB" noProof="0" dirty="0"/>
              <a:t>.</a:t>
            </a:r>
          </a:p>
        </p:txBody>
      </p:sp>
      <p:sp>
        <p:nvSpPr>
          <p:cNvPr id="4" name="ZoneTexte 3">
            <a:extLst>
              <a:ext uri="{FF2B5EF4-FFF2-40B4-BE49-F238E27FC236}">
                <a16:creationId xmlns:a16="http://schemas.microsoft.com/office/drawing/2014/main" id="{4DF2BFDC-A0A3-1481-2E14-09F46D0616F4}"/>
              </a:ext>
            </a:extLst>
          </p:cNvPr>
          <p:cNvSpPr txBox="1"/>
          <p:nvPr/>
        </p:nvSpPr>
        <p:spPr>
          <a:xfrm>
            <a:off x="589585" y="349892"/>
            <a:ext cx="9421673"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4:</a:t>
            </a:r>
          </a:p>
        </p:txBody>
      </p:sp>
      <p:sp>
        <p:nvSpPr>
          <p:cNvPr id="5" name="Slide Number Placeholder 6">
            <a:extLst>
              <a:ext uri="{FF2B5EF4-FFF2-40B4-BE49-F238E27FC236}">
                <a16:creationId xmlns:a16="http://schemas.microsoft.com/office/drawing/2014/main" id="{3B1F1DA9-5414-A67D-A18D-5CCBF17ECF27}"/>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393</a:t>
            </a:fld>
            <a:endParaRPr lang="en-GB" spc="80" noProof="0" dirty="0"/>
          </a:p>
        </p:txBody>
      </p:sp>
      <p:sp>
        <p:nvSpPr>
          <p:cNvPr id="2" name="ZoneTexte 1">
            <a:extLst>
              <a:ext uri="{FF2B5EF4-FFF2-40B4-BE49-F238E27FC236}">
                <a16:creationId xmlns:a16="http://schemas.microsoft.com/office/drawing/2014/main" id="{53B471C1-D4B8-16C2-CE12-4B2C16FBC7C7}"/>
              </a:ext>
            </a:extLst>
          </p:cNvPr>
          <p:cNvSpPr txBox="1"/>
          <p:nvPr/>
        </p:nvSpPr>
        <p:spPr>
          <a:xfrm>
            <a:off x="85242" y="7657746"/>
            <a:ext cx="5346700" cy="261610"/>
          </a:xfrm>
          <a:prstGeom prst="rect">
            <a:avLst/>
          </a:prstGeom>
          <a:noFill/>
        </p:spPr>
        <p:txBody>
          <a:bodyPr wrap="square">
            <a:spAutoFit/>
          </a:bodyPr>
          <a:lstStyle/>
          <a:p>
            <a:r>
              <a:rPr lang="en-GB" sz="1100" b="1" baseline="30000" noProof="0" dirty="0"/>
              <a:t>1</a:t>
            </a:r>
            <a:r>
              <a:rPr lang="en-GB" sz="1100" noProof="0" dirty="0"/>
              <a:t> </a:t>
            </a:r>
            <a:r>
              <a:rPr lang="en-GB" sz="1100" noProof="0" dirty="0">
                <a:hlinkClick r:id="rId2"/>
              </a:rPr>
              <a:t>Lazard. (2023, April). LCOE+, Lazard’s levelised cost of energy analysis.</a:t>
            </a:r>
            <a:endParaRPr lang="en-GB" sz="1100" noProof="0" dirty="0"/>
          </a:p>
        </p:txBody>
      </p:sp>
    </p:spTree>
    <p:extLst>
      <p:ext uri="{BB962C8B-B14F-4D97-AF65-F5344CB8AC3E}">
        <p14:creationId xmlns:p14="http://schemas.microsoft.com/office/powerpoint/2010/main" val="417856186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A4A1B16-F9BF-AD7C-BE65-554105430E81}"/>
              </a:ext>
            </a:extLst>
          </p:cNvPr>
          <p:cNvSpPr txBox="1"/>
          <p:nvPr/>
        </p:nvSpPr>
        <p:spPr>
          <a:xfrm>
            <a:off x="589585" y="349892"/>
            <a:ext cx="9421673"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p>
        </p:txBody>
      </p:sp>
      <p:sp>
        <p:nvSpPr>
          <p:cNvPr id="6" name="ZoneTexte 5">
            <a:extLst>
              <a:ext uri="{FF2B5EF4-FFF2-40B4-BE49-F238E27FC236}">
                <a16:creationId xmlns:a16="http://schemas.microsoft.com/office/drawing/2014/main" id="{EFABEF2A-EC0D-C21A-5173-B6459A870985}"/>
              </a:ext>
            </a:extLst>
          </p:cNvPr>
          <p:cNvSpPr txBox="1"/>
          <p:nvPr/>
        </p:nvSpPr>
        <p:spPr>
          <a:xfrm>
            <a:off x="589584" y="1165004"/>
            <a:ext cx="9542753" cy="1631216"/>
          </a:xfrm>
          <a:prstGeom prst="rect">
            <a:avLst/>
          </a:prstGeom>
          <a:noFill/>
        </p:spPr>
        <p:txBody>
          <a:bodyPr wrap="square">
            <a:spAutoFit/>
          </a:bodyPr>
          <a:lstStyle/>
          <a:p>
            <a:pPr algn="just"/>
            <a:r>
              <a:rPr lang="en-GB" sz="2000" noProof="0" dirty="0"/>
              <a:t>First, let us compute how much energy can be consumed from 1 MWh produced by PV panels. Since 50% of the energy is used directly and 50% is stored, we must account for storage efficiency losses to know exactly the amount of energy that can be consumed. With a charging efficiency of 0.97 and a discharging efficiency of 0.97, the total energy available to the consumer is:</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3D3D6A70-D9D8-A54D-5495-DE1007AC4361}"/>
                  </a:ext>
                </a:extLst>
              </p:cNvPr>
              <p:cNvSpPr txBox="1"/>
              <p:nvPr/>
            </p:nvSpPr>
            <p:spPr>
              <a:xfrm>
                <a:off x="627682" y="2958205"/>
                <a:ext cx="445474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000" b="0" i="0" noProof="0" smtClean="0">
                          <a:latin typeface="Arial (corps)"/>
                        </a:rPr>
                        <m:t>0.5 + 0.5 </m:t>
                      </m:r>
                      <m:r>
                        <m:rPr>
                          <m:nor/>
                        </m:rPr>
                        <a:rPr lang="en-GB" sz="2000" b="0" i="0" noProof="0" smtClean="0">
                          <a:latin typeface="Arial (corps)"/>
                          <a:ea typeface="Cambria Math" panose="02040503050406030204" pitchFamily="18" charset="0"/>
                        </a:rPr>
                        <m:t>×</m:t>
                      </m:r>
                      <m:r>
                        <m:rPr>
                          <m:nor/>
                        </m:rPr>
                        <a:rPr lang="en-GB" sz="2000" b="0" i="0" noProof="0" smtClean="0">
                          <a:latin typeface="Arial (corps)"/>
                          <a:ea typeface="Cambria Math" panose="02040503050406030204" pitchFamily="18" charset="0"/>
                        </a:rPr>
                        <m:t> (0.97 </m:t>
                      </m:r>
                      <m:r>
                        <m:rPr>
                          <m:nor/>
                        </m:rPr>
                        <a:rPr lang="en-GB" sz="2000" i="0" noProof="0" smtClean="0">
                          <a:latin typeface="Arial (corps)"/>
                          <a:ea typeface="Cambria Math" panose="02040503050406030204" pitchFamily="18" charset="0"/>
                        </a:rPr>
                        <m:t>×</m:t>
                      </m:r>
                      <m:r>
                        <m:rPr>
                          <m:nor/>
                        </m:rPr>
                        <a:rPr lang="en-GB" sz="2000" b="0" i="0" noProof="0" smtClean="0">
                          <a:latin typeface="Arial (corps)"/>
                          <a:ea typeface="Cambria Math" panose="02040503050406030204" pitchFamily="18" charset="0"/>
                        </a:rPr>
                        <m:t> 0.97) ≈ 0.97 </m:t>
                      </m:r>
                      <m:r>
                        <m:rPr>
                          <m:nor/>
                        </m:rPr>
                        <a:rPr lang="en-GB" sz="2000" b="0" i="0" noProof="0" smtClean="0">
                          <a:latin typeface="Arial (corps)"/>
                          <a:ea typeface="Cambria Math" panose="02040503050406030204" pitchFamily="18" charset="0"/>
                        </a:rPr>
                        <m:t>MWh</m:t>
                      </m:r>
                      <m:r>
                        <m:rPr>
                          <m:nor/>
                        </m:rPr>
                        <a:rPr lang="en-GB" sz="2000" b="0" i="0" noProof="0" smtClean="0">
                          <a:latin typeface="Arial (corps)"/>
                          <a:ea typeface="Cambria Math" panose="02040503050406030204" pitchFamily="18" charset="0"/>
                        </a:rPr>
                        <m:t>.</m:t>
                      </m:r>
                    </m:oMath>
                  </m:oMathPara>
                </a14:m>
                <a:endParaRPr lang="en-GB" sz="2000" noProof="0" dirty="0">
                  <a:latin typeface="Arial (corps)"/>
                </a:endParaRPr>
              </a:p>
            </p:txBody>
          </p:sp>
        </mc:Choice>
        <mc:Fallback xmlns="">
          <p:sp>
            <p:nvSpPr>
              <p:cNvPr id="9" name="ZoneTexte 8">
                <a:extLst>
                  <a:ext uri="{FF2B5EF4-FFF2-40B4-BE49-F238E27FC236}">
                    <a16:creationId xmlns:a16="http://schemas.microsoft.com/office/drawing/2014/main" id="{3D3D6A70-D9D8-A54D-5495-DE1007AC4361}"/>
                  </a:ext>
                </a:extLst>
              </p:cNvPr>
              <p:cNvSpPr txBox="1">
                <a:spLocks noRot="1" noChangeAspect="1" noMove="1" noResize="1" noEditPoints="1" noAdjustHandles="1" noChangeArrowheads="1" noChangeShapeType="1" noTextEdit="1"/>
              </p:cNvSpPr>
              <p:nvPr/>
            </p:nvSpPr>
            <p:spPr>
              <a:xfrm>
                <a:off x="627682" y="2958205"/>
                <a:ext cx="4454746" cy="307777"/>
              </a:xfrm>
              <a:prstGeom prst="rect">
                <a:avLst/>
              </a:prstGeom>
              <a:blipFill>
                <a:blip r:embed="rId2"/>
                <a:stretch>
                  <a:fillRect l="-410" r="-410"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CC92E08-0271-DAA1-F163-73739CADC013}"/>
                  </a:ext>
                </a:extLst>
              </p:cNvPr>
              <p:cNvSpPr txBox="1"/>
              <p:nvPr/>
            </p:nvSpPr>
            <p:spPr>
              <a:xfrm>
                <a:off x="575323" y="3440667"/>
                <a:ext cx="9542753" cy="3631763"/>
              </a:xfrm>
              <a:prstGeom prst="rect">
                <a:avLst/>
              </a:prstGeom>
              <a:noFill/>
            </p:spPr>
            <p:txBody>
              <a:bodyPr wrap="square">
                <a:spAutoFit/>
              </a:bodyPr>
              <a:lstStyle/>
              <a:p>
                <a:pPr algn="just"/>
                <a:r>
                  <a:rPr lang="en-GB" sz="2000" noProof="0" dirty="0"/>
                  <a:t>The total cost of this 0.97 MWh of energy is the sum of two components: the €21.70/MWh paid for the PV energy and the cost of storage.</a:t>
                </a:r>
              </a:p>
              <a:p>
                <a:pPr algn="just"/>
                <a:endParaRPr lang="en-GB" sz="1000" noProof="0" dirty="0"/>
              </a:p>
              <a:p>
                <a:pPr algn="just"/>
                <a:r>
                  <a:rPr lang="en-GB" sz="2000" noProof="0" dirty="0"/>
                  <a:t>We indeed need to invest into a battery that has a capacity of 0.97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0.5 =                0.485 MWh. This battery costs 0.485</a:t>
                </a:r>
                <a:r>
                  <a:rPr lang="en-GB" sz="2000" noProof="0" dirty="0">
                    <a:ea typeface="Cambria Math" panose="02040503050406030204" pitchFamily="18"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 </m:t>
                    </m:r>
                  </m:oMath>
                </a14:m>
                <a:r>
                  <a:rPr lang="en-GB" sz="2000" noProof="0" dirty="0"/>
                  <a:t>100</a:t>
                </a:r>
                <a:r>
                  <a:rPr lang="en-GB" sz="2000" noProof="0" dirty="0">
                    <a:ea typeface="Cambria Math" panose="02040503050406030204" pitchFamily="18"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 </m:t>
                    </m:r>
                  </m:oMath>
                </a14:m>
                <a:r>
                  <a:rPr lang="en-GB" sz="2000" noProof="0" dirty="0"/>
                  <a:t>100 = €4,850. This results in a cost per cycle of:</a:t>
                </a:r>
              </a:p>
              <a:p>
                <a:pPr algn="just"/>
                <a:endParaRPr lang="en-GB" sz="2000" noProof="0" dirty="0"/>
              </a:p>
              <a:p>
                <a:pPr algn="just"/>
                <a:endParaRPr lang="en-GB" sz="2000" noProof="0" dirty="0"/>
              </a:p>
              <a:p>
                <a:pPr algn="just"/>
                <a:endParaRPr lang="en-GB" sz="2000" noProof="0" dirty="0"/>
              </a:p>
              <a:p>
                <a:pPr algn="just"/>
                <a:r>
                  <a:rPr lang="en-GB" sz="2000" noProof="0" dirty="0"/>
                  <a:t>Hence, when storage is integrated using lithium-ion battery modules, the cost of electricity consumed is:</a:t>
                </a:r>
              </a:p>
              <a:p>
                <a:pPr algn="just"/>
                <a:endParaRPr lang="en-GB" sz="2000" noProof="0" dirty="0"/>
              </a:p>
            </p:txBody>
          </p:sp>
        </mc:Choice>
        <mc:Fallback xmlns="">
          <p:sp>
            <p:nvSpPr>
              <p:cNvPr id="11" name="ZoneTexte 10">
                <a:extLst>
                  <a:ext uri="{FF2B5EF4-FFF2-40B4-BE49-F238E27FC236}">
                    <a16:creationId xmlns:a16="http://schemas.microsoft.com/office/drawing/2014/main" id="{1CC92E08-0271-DAA1-F163-73739CADC013}"/>
                  </a:ext>
                </a:extLst>
              </p:cNvPr>
              <p:cNvSpPr txBox="1">
                <a:spLocks noRot="1" noChangeAspect="1" noMove="1" noResize="1" noEditPoints="1" noAdjustHandles="1" noChangeArrowheads="1" noChangeShapeType="1" noTextEdit="1"/>
              </p:cNvSpPr>
              <p:nvPr/>
            </p:nvSpPr>
            <p:spPr>
              <a:xfrm>
                <a:off x="575323" y="3440667"/>
                <a:ext cx="9542753" cy="3631763"/>
              </a:xfrm>
              <a:prstGeom prst="rect">
                <a:avLst/>
              </a:prstGeom>
              <a:blipFill>
                <a:blip r:embed="rId3"/>
                <a:stretch>
                  <a:fillRect l="-639" t="-671" r="-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FD57ECCE-6163-4769-F085-E7D7F3BEA520}"/>
                  </a:ext>
                </a:extLst>
              </p:cNvPr>
              <p:cNvSpPr txBox="1"/>
              <p:nvPr/>
            </p:nvSpPr>
            <p:spPr>
              <a:xfrm>
                <a:off x="627682" y="5347681"/>
                <a:ext cx="2121863" cy="590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mj-lt"/>
                              <a:ea typeface="Cambria Math" panose="02040503050406030204" pitchFamily="18" charset="0"/>
                            </a:rPr>
                            <m:t>4,850</m:t>
                          </m:r>
                        </m:num>
                        <m:den>
                          <m:r>
                            <m:rPr>
                              <m:nor/>
                            </m:rPr>
                            <a:rPr lang="en-GB" sz="2000" b="0" i="0" noProof="0" smtClean="0">
                              <a:latin typeface="+mj-lt"/>
                              <a:ea typeface="Cambria Math" panose="02040503050406030204" pitchFamily="18" charset="0"/>
                            </a:rPr>
                            <m:t>10 </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365</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€1.33.</m:t>
                      </m:r>
                    </m:oMath>
                  </m:oMathPara>
                </a14:m>
                <a:endParaRPr lang="en-GB" sz="2000" noProof="0" dirty="0">
                  <a:latin typeface="+mj-lt"/>
                </a:endParaRPr>
              </a:p>
            </p:txBody>
          </p:sp>
        </mc:Choice>
        <mc:Fallback xmlns="">
          <p:sp>
            <p:nvSpPr>
              <p:cNvPr id="20" name="ZoneTexte 19">
                <a:extLst>
                  <a:ext uri="{FF2B5EF4-FFF2-40B4-BE49-F238E27FC236}">
                    <a16:creationId xmlns:a16="http://schemas.microsoft.com/office/drawing/2014/main" id="{FD57ECCE-6163-4769-F085-E7D7F3BEA520}"/>
                  </a:ext>
                </a:extLst>
              </p:cNvPr>
              <p:cNvSpPr txBox="1">
                <a:spLocks noRot="1" noChangeAspect="1" noMove="1" noResize="1" noEditPoints="1" noAdjustHandles="1" noChangeArrowheads="1" noChangeShapeType="1" noTextEdit="1"/>
              </p:cNvSpPr>
              <p:nvPr/>
            </p:nvSpPr>
            <p:spPr>
              <a:xfrm>
                <a:off x="627682" y="5347681"/>
                <a:ext cx="2121863" cy="5908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8EA0CE2A-4F27-0C7E-C8C8-E768B491BEEC}"/>
                  </a:ext>
                </a:extLst>
              </p:cNvPr>
              <p:cNvSpPr txBox="1"/>
              <p:nvPr/>
            </p:nvSpPr>
            <p:spPr>
              <a:xfrm>
                <a:off x="640382" y="6854953"/>
                <a:ext cx="3495637" cy="59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mj-lt"/>
                              <a:ea typeface="Cambria Math" panose="02040503050406030204" pitchFamily="18" charset="0"/>
                            </a:rPr>
                            <m:t>(21.70 + 1.33)</m:t>
                          </m:r>
                        </m:num>
                        <m:den>
                          <m:r>
                            <m:rPr>
                              <m:nor/>
                            </m:rPr>
                            <a:rPr lang="en-GB" sz="2000" b="0" i="0" noProof="0" smtClean="0">
                              <a:latin typeface="+mj-lt"/>
                              <a:ea typeface="Cambria Math" panose="02040503050406030204" pitchFamily="18" charset="0"/>
                            </a:rPr>
                            <m:t>0.97</m:t>
                          </m:r>
                        </m:den>
                      </m:f>
                      <m:r>
                        <m:rPr>
                          <m:nor/>
                        </m:rPr>
                        <a:rPr lang="en-GB" sz="2000" b="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€23.74/</m:t>
                      </m:r>
                      <m:r>
                        <m:rPr>
                          <m:nor/>
                        </m:rPr>
                        <a:rPr lang="en-GB" sz="2000" b="0" i="0" noProof="0" smtClean="0">
                          <a:latin typeface="+mj-lt"/>
                          <a:ea typeface="Cambria Math" panose="02040503050406030204" pitchFamily="18" charset="0"/>
                        </a:rPr>
                        <m:t>MWh</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21" name="ZoneTexte 20">
                <a:extLst>
                  <a:ext uri="{FF2B5EF4-FFF2-40B4-BE49-F238E27FC236}">
                    <a16:creationId xmlns:a16="http://schemas.microsoft.com/office/drawing/2014/main" id="{8EA0CE2A-4F27-0C7E-C8C8-E768B491BEEC}"/>
                  </a:ext>
                </a:extLst>
              </p:cNvPr>
              <p:cNvSpPr txBox="1">
                <a:spLocks noRot="1" noChangeAspect="1" noMove="1" noResize="1" noEditPoints="1" noAdjustHandles="1" noChangeArrowheads="1" noChangeShapeType="1" noTextEdit="1"/>
              </p:cNvSpPr>
              <p:nvPr/>
            </p:nvSpPr>
            <p:spPr>
              <a:xfrm>
                <a:off x="640382" y="6854953"/>
                <a:ext cx="3495637" cy="593111"/>
              </a:xfrm>
              <a:prstGeom prst="rect">
                <a:avLst/>
              </a:prstGeom>
              <a:blipFill>
                <a:blip r:embed="rId5"/>
                <a:stretch>
                  <a:fillRect/>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23881747-B4D6-BFB3-1BF4-C69862EEA40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394</a:t>
            </a:fld>
            <a:endParaRPr lang="en-GB" spc="80" noProof="0" dirty="0"/>
          </a:p>
        </p:txBody>
      </p:sp>
    </p:spTree>
    <p:extLst>
      <p:ext uri="{BB962C8B-B14F-4D97-AF65-F5344CB8AC3E}">
        <p14:creationId xmlns:p14="http://schemas.microsoft.com/office/powerpoint/2010/main" val="179683626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B5A2D17-1AAB-B41D-9999-976BEE082CD5}"/>
              </a:ext>
            </a:extLst>
          </p:cNvPr>
          <p:cNvSpPr txBox="1"/>
          <p:nvPr/>
        </p:nvSpPr>
        <p:spPr>
          <a:xfrm>
            <a:off x="589585" y="349892"/>
            <a:ext cx="9421673"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Exercise 5:</a:t>
            </a:r>
          </a:p>
        </p:txBody>
      </p:sp>
      <p:sp>
        <p:nvSpPr>
          <p:cNvPr id="7" name="ZoneTexte 6">
            <a:extLst>
              <a:ext uri="{FF2B5EF4-FFF2-40B4-BE49-F238E27FC236}">
                <a16:creationId xmlns:a16="http://schemas.microsoft.com/office/drawing/2014/main" id="{C634B123-5020-664E-6F4B-0CB4125CC8A7}"/>
              </a:ext>
            </a:extLst>
          </p:cNvPr>
          <p:cNvSpPr txBox="1"/>
          <p:nvPr/>
        </p:nvSpPr>
        <p:spPr>
          <a:xfrm>
            <a:off x="589584" y="1469214"/>
            <a:ext cx="9542755" cy="2954655"/>
          </a:xfrm>
          <a:prstGeom prst="rect">
            <a:avLst/>
          </a:prstGeom>
          <a:noFill/>
        </p:spPr>
        <p:txBody>
          <a:bodyPr wrap="square">
            <a:spAutoFit/>
          </a:bodyPr>
          <a:lstStyle/>
          <a:p>
            <a:pPr algn="just">
              <a:buFont typeface="+mj-lt"/>
              <a:buAutoNum type="arabicPeriod"/>
            </a:pPr>
            <a:r>
              <a:rPr lang="en-GB" sz="2000" b="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Calculate the weight</a:t>
            </a:r>
            <a:r>
              <a:rPr lang="en-GB" sz="2000" noProof="0" dirty="0"/>
              <a:t> of lithium-ion batteries required to store enough electricity to cover the daily primary energy needs of one million Belgians.</a:t>
            </a:r>
            <a:endParaRPr lang="en-GB" sz="1000" noProof="0" dirty="0"/>
          </a:p>
          <a:p>
            <a:pPr algn="just"/>
            <a:endParaRPr lang="en-GB" sz="1000" u="sng" noProof="0" dirty="0"/>
          </a:p>
          <a:p>
            <a:pPr algn="just"/>
            <a:r>
              <a:rPr lang="en-GB" sz="2000" u="sng" noProof="0" dirty="0"/>
              <a:t>Data:</a:t>
            </a:r>
          </a:p>
          <a:p>
            <a:pPr algn="just"/>
            <a:endParaRPr lang="en-GB" sz="600" noProof="0" dirty="0"/>
          </a:p>
          <a:p>
            <a:pPr marL="514350" indent="-514350" algn="just">
              <a:buAutoNum type="romanLcParenBoth"/>
            </a:pPr>
            <a:r>
              <a:rPr lang="en-GB" sz="2000" noProof="0" dirty="0"/>
              <a:t>The daily energy consumption per Belgian, as determined through the balance sheet process, is 137.9 kWh/pers/d;</a:t>
            </a:r>
          </a:p>
          <a:p>
            <a:pPr marL="514350" indent="-514350" algn="just">
              <a:buAutoNum type="romanLcParenBoth"/>
            </a:pPr>
            <a:endParaRPr lang="en-GB" sz="500" noProof="0" dirty="0"/>
          </a:p>
          <a:p>
            <a:pPr marL="514350" indent="-514350" algn="just">
              <a:buAutoNum type="romanLcParenBoth"/>
            </a:pPr>
            <a:r>
              <a:rPr lang="en-GB" sz="2000" noProof="0" dirty="0"/>
              <a:t>The energy density of lithium-ion batteries is 250 Wh/kg;</a:t>
            </a:r>
          </a:p>
          <a:p>
            <a:pPr marL="514350" indent="-514350" algn="just">
              <a:buAutoNum type="romanLcParenBoth"/>
            </a:pPr>
            <a:endParaRPr lang="en-GB" sz="500" noProof="0" dirty="0"/>
          </a:p>
          <a:p>
            <a:pPr marL="514350" indent="-514350" algn="just">
              <a:buFontTx/>
              <a:buAutoNum type="romanLcParenBoth"/>
            </a:pPr>
            <a:r>
              <a:rPr lang="en-GB" sz="2000" noProof="0" dirty="0"/>
              <a:t>Lithium-ion batteries have a discharging efficiency of 95%.</a:t>
            </a:r>
          </a:p>
          <a:p>
            <a:pPr marL="514350" indent="-514350" algn="just">
              <a:buAutoNum type="romanLcParenBoth"/>
            </a:pPr>
            <a:endParaRPr lang="en-GB" sz="2000" noProof="0" dirty="0"/>
          </a:p>
        </p:txBody>
      </p:sp>
      <p:sp>
        <p:nvSpPr>
          <p:cNvPr id="4" name="ZoneTexte 3">
            <a:extLst>
              <a:ext uri="{FF2B5EF4-FFF2-40B4-BE49-F238E27FC236}">
                <a16:creationId xmlns:a16="http://schemas.microsoft.com/office/drawing/2014/main" id="{E6531866-6BFF-C09D-7895-B2BAB8A32770}"/>
              </a:ext>
            </a:extLst>
          </p:cNvPr>
          <p:cNvSpPr txBox="1"/>
          <p:nvPr/>
        </p:nvSpPr>
        <p:spPr>
          <a:xfrm>
            <a:off x="589585" y="5931850"/>
            <a:ext cx="5315916" cy="1015663"/>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3. </a:t>
            </a:r>
            <a:r>
              <a:rPr lang="en-GB" sz="2000" noProof="0" dirty="0"/>
              <a:t>Estimate the cost of those lithium-ion batteries assuming that you will pay €7,000 per 100-kWh of battery.</a:t>
            </a:r>
          </a:p>
        </p:txBody>
      </p:sp>
      <p:grpSp>
        <p:nvGrpSpPr>
          <p:cNvPr id="3" name="Groupe 2">
            <a:extLst>
              <a:ext uri="{FF2B5EF4-FFF2-40B4-BE49-F238E27FC236}">
                <a16:creationId xmlns:a16="http://schemas.microsoft.com/office/drawing/2014/main" id="{7F4355BD-2DD6-0BD5-6174-A96860769C5C}"/>
              </a:ext>
            </a:extLst>
          </p:cNvPr>
          <p:cNvGrpSpPr/>
          <p:nvPr/>
        </p:nvGrpSpPr>
        <p:grpSpPr>
          <a:xfrm>
            <a:off x="6382750" y="4572941"/>
            <a:ext cx="3565008" cy="2079495"/>
            <a:chOff x="6470248" y="1825382"/>
            <a:chExt cx="3565008" cy="2079495"/>
          </a:xfrm>
        </p:grpSpPr>
        <p:pic>
          <p:nvPicPr>
            <p:cNvPr id="6" name="Picture 6" descr="French aircraft carrier Charles de Gaulle - Wikipedia">
              <a:extLst>
                <a:ext uri="{FF2B5EF4-FFF2-40B4-BE49-F238E27FC236}">
                  <a16:creationId xmlns:a16="http://schemas.microsoft.com/office/drawing/2014/main" id="{4F693DA4-207A-58E3-3405-A306305D3A2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39"/>
            <a:stretch/>
          </p:blipFill>
          <p:spPr bwMode="auto">
            <a:xfrm>
              <a:off x="6470248" y="1825383"/>
              <a:ext cx="3565007" cy="20794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F1C869B-5A0B-B2CE-BE5D-8BFD44E5DC21}"/>
                </a:ext>
              </a:extLst>
            </p:cNvPr>
            <p:cNvSpPr/>
            <p:nvPr/>
          </p:nvSpPr>
          <p:spPr>
            <a:xfrm>
              <a:off x="6470248" y="1825382"/>
              <a:ext cx="3565008" cy="207949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9" name="ZoneTexte 8">
            <a:extLst>
              <a:ext uri="{FF2B5EF4-FFF2-40B4-BE49-F238E27FC236}">
                <a16:creationId xmlns:a16="http://schemas.microsoft.com/office/drawing/2014/main" id="{AE8B5095-2699-FB75-D620-9DD4608E6321}"/>
              </a:ext>
            </a:extLst>
          </p:cNvPr>
          <p:cNvSpPr txBox="1"/>
          <p:nvPr/>
        </p:nvSpPr>
        <p:spPr>
          <a:xfrm>
            <a:off x="6382749" y="6711344"/>
            <a:ext cx="3565008" cy="338554"/>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Charles de Gaulle aircraft carrier</a:t>
            </a:r>
            <a:r>
              <a:rPr lang="en-GB" sz="1600" i="1" noProof="0" dirty="0">
                <a:latin typeface="Arial" panose="020B0604020202020204" pitchFamily="34" charset="0"/>
                <a:cs typeface="Arial" panose="020B0604020202020204" pitchFamily="34" charset="0"/>
              </a:rPr>
              <a:t>.</a:t>
            </a:r>
          </a:p>
        </p:txBody>
      </p:sp>
      <p:sp>
        <p:nvSpPr>
          <p:cNvPr id="12" name="ZoneTexte 11">
            <a:extLst>
              <a:ext uri="{FF2B5EF4-FFF2-40B4-BE49-F238E27FC236}">
                <a16:creationId xmlns:a16="http://schemas.microsoft.com/office/drawing/2014/main" id="{EB218DD9-550B-6009-AB90-D53F8ACA3A18}"/>
              </a:ext>
            </a:extLst>
          </p:cNvPr>
          <p:cNvSpPr txBox="1"/>
          <p:nvPr/>
        </p:nvSpPr>
        <p:spPr>
          <a:xfrm>
            <a:off x="589585" y="4524672"/>
            <a:ext cx="5315916" cy="1015663"/>
          </a:xfrm>
          <a:prstGeom prst="rect">
            <a:avLst/>
          </a:prstGeom>
          <a:noFill/>
        </p:spPr>
        <p:txBody>
          <a:bodyPr wrap="square">
            <a:spAutoFit/>
          </a:bodyPr>
          <a:lstStyle/>
          <a:p>
            <a:pPr algn="just"/>
            <a:r>
              <a:rPr lang="en-GB" sz="2000" b="1" noProof="0" dirty="0"/>
              <a:t>2. </a:t>
            </a:r>
            <a:r>
              <a:rPr lang="en-GB" sz="2000" noProof="0" dirty="0"/>
              <a:t>Compare the weight of those lithium-ion batteries with the weight of the Charles de Gaulle aircraft carrier, which is 42,000 tons.</a:t>
            </a:r>
          </a:p>
        </p:txBody>
      </p:sp>
      <p:sp>
        <p:nvSpPr>
          <p:cNvPr id="10" name="Slide Number Placeholder 6">
            <a:extLst>
              <a:ext uri="{FF2B5EF4-FFF2-40B4-BE49-F238E27FC236}">
                <a16:creationId xmlns:a16="http://schemas.microsoft.com/office/drawing/2014/main" id="{76D58EF0-D24B-A794-CD72-6C04291AC92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395</a:t>
            </a:fld>
            <a:endParaRPr lang="en-GB" spc="80" noProof="0" dirty="0"/>
          </a:p>
        </p:txBody>
      </p:sp>
    </p:spTree>
    <p:extLst>
      <p:ext uri="{BB962C8B-B14F-4D97-AF65-F5344CB8AC3E}">
        <p14:creationId xmlns:p14="http://schemas.microsoft.com/office/powerpoint/2010/main" val="403716569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840648C-2394-4803-624F-A4DCE29E4BB8}"/>
              </a:ext>
            </a:extLst>
          </p:cNvPr>
          <p:cNvSpPr txBox="1"/>
          <p:nvPr/>
        </p:nvSpPr>
        <p:spPr>
          <a:xfrm>
            <a:off x="589585" y="349892"/>
            <a:ext cx="9421673" cy="461665"/>
          </a:xfrm>
          <a:prstGeom prst="rect">
            <a:avLst/>
          </a:prstGeom>
          <a:noFill/>
        </p:spPr>
        <p:txBody>
          <a:bodyPr wrap="square">
            <a:spAutoFit/>
          </a:bodyPr>
          <a:lstStyle/>
          <a:p>
            <a:r>
              <a:rPr lang="en-GB" sz="2400" b="1" u="sng" noProof="0" dirty="0">
                <a:solidFill>
                  <a:schemeClr val="tx1"/>
                </a:solidFill>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00E70F6D-D6BD-E04B-5F9A-7348CF383BE6}"/>
                  </a:ext>
                </a:extLst>
              </p:cNvPr>
              <p:cNvSpPr txBox="1"/>
              <p:nvPr/>
            </p:nvSpPr>
            <p:spPr>
              <a:xfrm>
                <a:off x="589585" y="997489"/>
                <a:ext cx="9542754" cy="1785104"/>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1:</a:t>
                </a:r>
              </a:p>
              <a:p>
                <a:endParaRPr lang="en-GB" sz="1000" b="1"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daily </a:t>
                </a:r>
                <a:r>
                  <a:rPr lang="en-GB" sz="2000" noProof="0" dirty="0"/>
                  <a:t>primary energy </a:t>
                </a:r>
                <a:r>
                  <a:rPr lang="en-GB" sz="2000" noProof="0" dirty="0">
                    <a:latin typeface="Arial" panose="020B0604020202020204" pitchFamily="34" charset="0"/>
                    <a:cs typeface="Arial" panose="020B0604020202020204" pitchFamily="34" charset="0"/>
                  </a:rPr>
                  <a:t>consumption of one million Belgians is equal to                            </a:t>
                </a:r>
                <a:r>
                  <a:rPr lang="en-GB" sz="2000" noProof="0" dirty="0"/>
                  <a:t>137.9</a:t>
                </a:r>
                <a:r>
                  <a:rPr lang="en-GB" sz="2000" spc="114" noProof="0" dirty="0">
                    <a:latin typeface="Arial" panose="020B0604020202020204" pitchFamily="34" charset="0"/>
                    <a:cs typeface="Arial" panose="020B0604020202020204" pitchFamily="34" charset="0"/>
                  </a:rPr>
                  <a:t>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spc="105" noProof="0" dirty="0">
                    <a:latin typeface="Arial" panose="020B0604020202020204" pitchFamily="34" charset="0"/>
                    <a:cs typeface="Arial" panose="020B0604020202020204" pitchFamily="34" charset="0"/>
                  </a:rPr>
                  <a:t> 10</a:t>
                </a:r>
                <a:r>
                  <a:rPr lang="en-GB" sz="2000" spc="157" baseline="23569" noProof="0" dirty="0">
                    <a:latin typeface="Arial" panose="020B0604020202020204" pitchFamily="34" charset="0"/>
                    <a:cs typeface="Arial" panose="020B0604020202020204" pitchFamily="34" charset="0"/>
                  </a:rPr>
                  <a:t>6</a:t>
                </a:r>
                <a:r>
                  <a:rPr lang="en-GB" sz="2000" noProof="0" dirty="0">
                    <a:latin typeface="Arial" panose="020B0604020202020204" pitchFamily="34" charset="0"/>
                    <a:cs typeface="Arial" panose="020B0604020202020204" pitchFamily="34" charset="0"/>
                  </a:rPr>
                  <a:t> kWh</a:t>
                </a:r>
                <a:r>
                  <a:rPr lang="en-GB" sz="2000" spc="210" noProof="0" dirty="0">
                    <a:latin typeface="Arial" panose="020B0604020202020204" pitchFamily="34" charset="0"/>
                    <a:cs typeface="Arial" panose="020B0604020202020204" pitchFamily="34" charset="0"/>
                  </a:rPr>
                  <a:t>. </a:t>
                </a:r>
                <a:r>
                  <a:rPr lang="en-GB" sz="2000" noProof="0" dirty="0"/>
                  <a:t>The weight of li-ion batteries required to store this quantity of energy, assuming an energy density of 250 Wh/kg and a discharging efficiency of 95%, is  equal to:</a:t>
                </a:r>
                <a:endParaRPr lang="en-GB" sz="2000" spc="210" noProof="0" dirty="0">
                  <a:latin typeface="Arial" panose="020B0604020202020204" pitchFamily="34" charset="0"/>
                  <a:cs typeface="Arial" panose="020B0604020202020204" pitchFamily="34" charset="0"/>
                </a:endParaRPr>
              </a:p>
            </p:txBody>
          </p:sp>
        </mc:Choice>
        <mc:Fallback xmlns="">
          <p:sp>
            <p:nvSpPr>
              <p:cNvPr id="21" name="ZoneTexte 20">
                <a:extLst>
                  <a:ext uri="{FF2B5EF4-FFF2-40B4-BE49-F238E27FC236}">
                    <a16:creationId xmlns:a16="http://schemas.microsoft.com/office/drawing/2014/main" id="{00E70F6D-D6BD-E04B-5F9A-7348CF383BE6}"/>
                  </a:ext>
                </a:extLst>
              </p:cNvPr>
              <p:cNvSpPr txBox="1">
                <a:spLocks noRot="1" noChangeAspect="1" noMove="1" noResize="1" noEditPoints="1" noAdjustHandles="1" noChangeArrowheads="1" noChangeShapeType="1" noTextEdit="1"/>
              </p:cNvSpPr>
              <p:nvPr/>
            </p:nvSpPr>
            <p:spPr>
              <a:xfrm>
                <a:off x="589585" y="997489"/>
                <a:ext cx="9542754" cy="1785104"/>
              </a:xfrm>
              <a:prstGeom prst="rect">
                <a:avLst/>
              </a:prstGeom>
              <a:blipFill>
                <a:blip r:embed="rId2"/>
                <a:stretch>
                  <a:fillRect l="-703" t="-1712" r="-639" b="-58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BFD78945-A1B9-139F-EF73-B077F39BD2BA}"/>
                  </a:ext>
                </a:extLst>
              </p:cNvPr>
              <p:cNvSpPr txBox="1"/>
              <p:nvPr/>
            </p:nvSpPr>
            <p:spPr>
              <a:xfrm>
                <a:off x="635885" y="2936125"/>
                <a:ext cx="3341748" cy="590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m:t>137.9</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MT"/>
                              <a:cs typeface="Arial MT"/>
                            </a:rPr>
                            <m:t>10</m:t>
                          </m:r>
                          <m:r>
                            <m:rPr>
                              <m:nor/>
                            </m:rPr>
                            <a:rPr lang="en-GB" sz="2000" b="0" i="0" baseline="23569" noProof="0" smtClean="0">
                              <a:latin typeface="Arial MT"/>
                              <a:cs typeface="Arial MT"/>
                            </a:rPr>
                            <m:t>6</m:t>
                          </m:r>
                        </m:num>
                        <m:den>
                          <m:r>
                            <m:rPr>
                              <m:nor/>
                            </m:rPr>
                            <a:rPr lang="en-GB" sz="2000" b="0" i="0" noProof="0" smtClean="0">
                              <a:latin typeface="Arial" panose="020B0604020202020204" pitchFamily="34" charset="0"/>
                              <a:cs typeface="Arial" panose="020B0604020202020204" pitchFamily="34" charset="0"/>
                            </a:rPr>
                            <m:t>0.250 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0.95</m:t>
                          </m:r>
                        </m:den>
                      </m:f>
                      <m:r>
                        <m:rPr>
                          <m:nor/>
                        </m:rPr>
                        <a:rPr lang="en-GB" sz="2000" b="0" i="0" noProof="0" smtClean="0">
                          <a:latin typeface="Cambria Math" panose="02040503050406030204" pitchFamily="18"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5.8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MT"/>
                          <a:cs typeface="Arial MT"/>
                        </a:rPr>
                        <m:t>10</m:t>
                      </m:r>
                      <m:r>
                        <m:rPr>
                          <m:nor/>
                        </m:rPr>
                        <a:rPr lang="en-GB" sz="2000" b="0" i="0" baseline="23569" noProof="0" smtClean="0">
                          <a:latin typeface="Arial MT"/>
                          <a:cs typeface="Arial MT"/>
                        </a:rPr>
                        <m:t>8 </m:t>
                      </m:r>
                      <m:r>
                        <m:rPr>
                          <m:nor/>
                        </m:rPr>
                        <a:rPr lang="en-GB" sz="2000" b="0" i="0" noProof="0" smtClean="0">
                          <a:latin typeface="Arial" panose="020B0604020202020204" pitchFamily="34" charset="0"/>
                          <a:cs typeface="Arial" panose="020B0604020202020204" pitchFamily="34" charset="0"/>
                        </a:rPr>
                        <m:t>kg</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23" name="ZoneTexte 22">
                <a:extLst>
                  <a:ext uri="{FF2B5EF4-FFF2-40B4-BE49-F238E27FC236}">
                    <a16:creationId xmlns:a16="http://schemas.microsoft.com/office/drawing/2014/main" id="{BFD78945-A1B9-139F-EF73-B077F39BD2BA}"/>
                  </a:ext>
                </a:extLst>
              </p:cNvPr>
              <p:cNvSpPr txBox="1">
                <a:spLocks noRot="1" noChangeAspect="1" noMove="1" noResize="1" noEditPoints="1" noAdjustHandles="1" noChangeArrowheads="1" noChangeShapeType="1" noTextEdit="1"/>
              </p:cNvSpPr>
              <p:nvPr/>
            </p:nvSpPr>
            <p:spPr>
              <a:xfrm>
                <a:off x="635885" y="2936125"/>
                <a:ext cx="3341748" cy="59073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7C8201CF-FAA5-BB65-7DFC-7987AD279A90}"/>
                  </a:ext>
                </a:extLst>
              </p:cNvPr>
              <p:cNvSpPr txBox="1"/>
              <p:nvPr/>
            </p:nvSpPr>
            <p:spPr>
              <a:xfrm>
                <a:off x="589585" y="4271137"/>
                <a:ext cx="9542754" cy="944746"/>
              </a:xfrm>
              <a:prstGeom prst="rect">
                <a:avLst/>
              </a:prstGeom>
              <a:noFill/>
            </p:spPr>
            <p:txBody>
              <a:bodyPr wrap="square" rtlCol="0">
                <a:spAutoFit/>
              </a:bodyPr>
              <a:lstStyle/>
              <a:p>
                <a:pPr algn="just"/>
                <a:r>
                  <a:rPr lang="en-GB" sz="2000" noProof="0" dirty="0"/>
                  <a:t>The weight of the Charles de Gaulle aircraft carrier is 42,000 tons. Therefore, those li-ion batteries correspond to the weight of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5.8 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MT"/>
                            <a:cs typeface="Arial MT"/>
                          </a:rPr>
                          <m:t>10</m:t>
                        </m:r>
                        <m:r>
                          <m:rPr>
                            <m:nor/>
                          </m:rPr>
                          <a:rPr lang="en-GB" sz="2000" b="0" i="0" baseline="23569" noProof="0" smtClean="0">
                            <a:latin typeface="Arial MT"/>
                            <a:cs typeface="Arial MT"/>
                          </a:rPr>
                          <m:t>8</m:t>
                        </m:r>
                      </m:num>
                      <m:den>
                        <m:r>
                          <m:rPr>
                            <m:nor/>
                          </m:rPr>
                          <a:rPr lang="en-GB" sz="2000" b="0" i="0" noProof="0" smtClean="0">
                            <a:latin typeface="Arial" panose="020B0604020202020204" pitchFamily="34" charset="0"/>
                            <a:cs typeface="Arial" panose="020B0604020202020204" pitchFamily="34" charset="0"/>
                          </a:rPr>
                          <m:t>42,000 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MT"/>
                            <a:cs typeface="Arial MT"/>
                          </a:rPr>
                          <m:t>10</m:t>
                        </m:r>
                        <m:r>
                          <m:rPr>
                            <m:nor/>
                          </m:rPr>
                          <a:rPr lang="en-GB" sz="2000" b="0" i="0" baseline="23569" noProof="0" smtClean="0">
                            <a:latin typeface="Arial MT"/>
                            <a:cs typeface="Arial MT"/>
                          </a:rPr>
                          <m:t>3</m:t>
                        </m:r>
                      </m:den>
                    </m:f>
                    <m:r>
                      <m:rPr>
                        <m:nor/>
                      </m:rPr>
                      <a:rPr lang="en-GB" sz="2000" b="0" i="0" noProof="0" smtClean="0">
                        <a:latin typeface="Cambria Math" panose="02040503050406030204" pitchFamily="18"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13.8 </a:t>
                </a:r>
                <a:r>
                  <a:rPr lang="en-GB" sz="2000" noProof="0" dirty="0"/>
                  <a:t>aircraft carriers.</a:t>
                </a:r>
              </a:p>
            </p:txBody>
          </p:sp>
        </mc:Choice>
        <mc:Fallback xmlns="">
          <p:sp>
            <p:nvSpPr>
              <p:cNvPr id="24" name="ZoneTexte 23">
                <a:extLst>
                  <a:ext uri="{FF2B5EF4-FFF2-40B4-BE49-F238E27FC236}">
                    <a16:creationId xmlns:a16="http://schemas.microsoft.com/office/drawing/2014/main" id="{7C8201CF-FAA5-BB65-7DFC-7987AD279A90}"/>
                  </a:ext>
                </a:extLst>
              </p:cNvPr>
              <p:cNvSpPr txBox="1">
                <a:spLocks noRot="1" noChangeAspect="1" noMove="1" noResize="1" noEditPoints="1" noAdjustHandles="1" noChangeArrowheads="1" noChangeShapeType="1" noTextEdit="1"/>
              </p:cNvSpPr>
              <p:nvPr/>
            </p:nvSpPr>
            <p:spPr>
              <a:xfrm>
                <a:off x="589585" y="4271137"/>
                <a:ext cx="9542754" cy="944746"/>
              </a:xfrm>
              <a:prstGeom prst="rect">
                <a:avLst/>
              </a:prstGeom>
              <a:blipFill>
                <a:blip r:embed="rId4"/>
                <a:stretch>
                  <a:fillRect l="-703" t="-3226" r="-639"/>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E13E4D5D-B4FA-7AEB-60A4-E59E4C48A965}"/>
              </a:ext>
            </a:extLst>
          </p:cNvPr>
          <p:cNvSpPr txBox="1"/>
          <p:nvPr/>
        </p:nvSpPr>
        <p:spPr>
          <a:xfrm>
            <a:off x="589585" y="5453344"/>
            <a:ext cx="1295400" cy="400110"/>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3:</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9DF243C-6DC9-0E99-29D4-5A455FC3901E}"/>
                  </a:ext>
                </a:extLst>
              </p:cNvPr>
              <p:cNvSpPr txBox="1"/>
              <p:nvPr/>
            </p:nvSpPr>
            <p:spPr>
              <a:xfrm>
                <a:off x="589585" y="6766072"/>
                <a:ext cx="9786315" cy="68307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m:t>137.9</m:t>
                          </m:r>
                          <m:r>
                            <m:rPr>
                              <m:nor/>
                            </m:rPr>
                            <a:rPr lang="en-GB" sz="2000" b="0" i="0" noProof="0" smtClean="0"/>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MT"/>
                              <a:cs typeface="Arial MT"/>
                            </a:rPr>
                            <m:t>10</m:t>
                          </m:r>
                          <m:r>
                            <m:rPr>
                              <m:nor/>
                            </m:rPr>
                            <a:rPr lang="en-GB" sz="2000" b="0" i="0" baseline="23569" noProof="0" smtClean="0">
                              <a:latin typeface="Arial MT"/>
                              <a:cs typeface="Arial MT"/>
                            </a:rPr>
                            <m:t>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7,000</m:t>
                          </m:r>
                        </m:num>
                        <m:den>
                          <m:r>
                            <m:rPr>
                              <m:nor/>
                            </m:rPr>
                            <a:rPr lang="en-GB" sz="2000" b="0" i="0" noProof="0" smtClean="0">
                              <a:latin typeface="Arial" panose="020B0604020202020204" pitchFamily="34" charset="0"/>
                              <a:cs typeface="Arial" panose="020B0604020202020204" pitchFamily="34" charset="0"/>
                            </a:rPr>
                            <m:t>100</m:t>
                          </m:r>
                        </m:den>
                      </m:f>
                      <m:r>
                        <m:rPr>
                          <m:nor/>
                        </m:rPr>
                        <a:rPr lang="en-GB" sz="2000" b="0" i="0" noProof="0" smtClean="0">
                          <a:latin typeface="Cambria Math" panose="02040503050406030204" pitchFamily="18"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9.7 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billion</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A9DF243C-6DC9-0E99-29D4-5A455FC3901E}"/>
                  </a:ext>
                </a:extLst>
              </p:cNvPr>
              <p:cNvSpPr txBox="1">
                <a:spLocks noRot="1" noChangeAspect="1" noMove="1" noResize="1" noEditPoints="1" noAdjustHandles="1" noChangeArrowheads="1" noChangeShapeType="1" noTextEdit="1"/>
              </p:cNvSpPr>
              <p:nvPr/>
            </p:nvSpPr>
            <p:spPr>
              <a:xfrm>
                <a:off x="589585" y="6766072"/>
                <a:ext cx="9786315" cy="683072"/>
              </a:xfrm>
              <a:prstGeom prst="rect">
                <a:avLst/>
              </a:prstGeom>
              <a:blipFill>
                <a:blip r:embed="rId5"/>
                <a:stretch>
                  <a:fillRect/>
                </a:stretch>
              </a:blipFill>
            </p:spPr>
            <p:txBody>
              <a:bodyPr/>
              <a:lstStyle/>
              <a:p>
                <a:r>
                  <a:rPr lang="en-GB">
                    <a:noFill/>
                  </a:rPr>
                  <a:t> </a:t>
                </a:r>
              </a:p>
            </p:txBody>
          </p:sp>
        </mc:Fallback>
      </mc:AlternateContent>
      <p:sp>
        <p:nvSpPr>
          <p:cNvPr id="9" name="ZoneTexte 8">
            <a:extLst>
              <a:ext uri="{FF2B5EF4-FFF2-40B4-BE49-F238E27FC236}">
                <a16:creationId xmlns:a16="http://schemas.microsoft.com/office/drawing/2014/main" id="{1DDFAB06-9D1D-7FB1-6EA5-8B6ADA65A0B6}"/>
              </a:ext>
            </a:extLst>
          </p:cNvPr>
          <p:cNvSpPr txBox="1"/>
          <p:nvPr/>
        </p:nvSpPr>
        <p:spPr>
          <a:xfrm>
            <a:off x="589585" y="3794847"/>
            <a:ext cx="1295400" cy="400110"/>
          </a:xfrm>
          <a:prstGeom prst="rect">
            <a:avLst/>
          </a:prstGeom>
          <a:noFill/>
        </p:spPr>
        <p:txBody>
          <a:bodyPr wrap="square" rtlCol="0">
            <a:spAutoFit/>
          </a:bodyPr>
          <a:lstStyle/>
          <a:p>
            <a:r>
              <a:rPr lang="en-GB" sz="2000" b="1" noProof="0" dirty="0">
                <a:latin typeface="Arial" panose="020B0604020202020204" pitchFamily="34" charset="0"/>
                <a:cs typeface="Arial" panose="020B0604020202020204" pitchFamily="34" charset="0"/>
              </a:rPr>
              <a:t>Part 2:</a:t>
            </a:r>
          </a:p>
        </p:txBody>
      </p:sp>
      <p:sp>
        <p:nvSpPr>
          <p:cNvPr id="5" name="ZoneTexte 4">
            <a:extLst>
              <a:ext uri="{FF2B5EF4-FFF2-40B4-BE49-F238E27FC236}">
                <a16:creationId xmlns:a16="http://schemas.microsoft.com/office/drawing/2014/main" id="{CE4DF253-A4D5-0AD1-9C01-D2F0A928DE8C}"/>
              </a:ext>
            </a:extLst>
          </p:cNvPr>
          <p:cNvSpPr txBox="1"/>
          <p:nvPr/>
        </p:nvSpPr>
        <p:spPr>
          <a:xfrm>
            <a:off x="589585" y="5978327"/>
            <a:ext cx="9542754" cy="707886"/>
          </a:xfrm>
          <a:prstGeom prst="rect">
            <a:avLst/>
          </a:prstGeom>
          <a:noFill/>
        </p:spPr>
        <p:txBody>
          <a:bodyPr wrap="square">
            <a:spAutoFit/>
          </a:bodyPr>
          <a:lstStyle/>
          <a:p>
            <a:pPr algn="just"/>
            <a:r>
              <a:rPr lang="en-GB" sz="2000" noProof="0" dirty="0"/>
              <a:t>We know that we will pay €7,000 per 100 kWh of battery power. Therefore, the cost of the entire storage system would be equal to:</a:t>
            </a:r>
          </a:p>
        </p:txBody>
      </p:sp>
      <p:sp>
        <p:nvSpPr>
          <p:cNvPr id="2" name="Slide Number Placeholder 6">
            <a:extLst>
              <a:ext uri="{FF2B5EF4-FFF2-40B4-BE49-F238E27FC236}">
                <a16:creationId xmlns:a16="http://schemas.microsoft.com/office/drawing/2014/main" id="{CB45BD2E-BD3A-006C-CB44-38414F78333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396</a:t>
            </a:fld>
            <a:endParaRPr lang="en-GB" spc="80" noProof="0" dirty="0"/>
          </a:p>
        </p:txBody>
      </p:sp>
    </p:spTree>
    <p:extLst>
      <p:ext uri="{BB962C8B-B14F-4D97-AF65-F5344CB8AC3E}">
        <p14:creationId xmlns:p14="http://schemas.microsoft.com/office/powerpoint/2010/main" val="210077570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BB49DD-2DDB-C103-F00B-FCDDA19C8FAD}"/>
              </a:ext>
            </a:extLst>
          </p:cNvPr>
          <p:cNvSpPr txBox="1"/>
          <p:nvPr/>
        </p:nvSpPr>
        <p:spPr>
          <a:xfrm>
            <a:off x="589585" y="349892"/>
            <a:ext cx="9542754" cy="1200329"/>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b. </a:t>
            </a:r>
            <a:r>
              <a:rPr lang="en-GB" sz="2400" b="1" noProof="0" dirty="0"/>
              <a:t>Computation assumptions for storage to balance daily and seasonal fluctuations in an EU scenario targeting 100% renewable energy</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AB7EE372-A8D6-60D9-8F55-FC3E66C0B940}"/>
              </a:ext>
            </a:extLst>
          </p:cNvPr>
          <p:cNvSpPr txBox="1"/>
          <p:nvPr/>
        </p:nvSpPr>
        <p:spPr>
          <a:xfrm>
            <a:off x="589585" y="1812020"/>
            <a:ext cx="9542754" cy="6093976"/>
          </a:xfrm>
          <a:prstGeom prst="rect">
            <a:avLst/>
          </a:prstGeom>
          <a:noFill/>
        </p:spPr>
        <p:txBody>
          <a:bodyPr wrap="square">
            <a:spAutoFit/>
          </a:bodyPr>
          <a:lstStyle/>
          <a:p>
            <a:pPr algn="just"/>
            <a:r>
              <a:rPr lang="en-GB" sz="2000" noProof="0" dirty="0"/>
              <a:t>Let us estimate the storage capacity needed to balance daily and seasonal variations in photovoltaic (PV) energy generation within an EU scenario targeting 100% renewable energy.</a:t>
            </a:r>
          </a:p>
          <a:p>
            <a:pPr algn="just"/>
            <a:endParaRPr lang="en-GB" sz="2000" noProof="0" dirty="0"/>
          </a:p>
          <a:p>
            <a:pPr algn="just">
              <a:buNone/>
            </a:pPr>
            <a:r>
              <a:rPr lang="en-GB" sz="2000" noProof="0" dirty="0"/>
              <a:t>We start by calculating the storage requirements to balance </a:t>
            </a:r>
            <a:r>
              <a:rPr lang="en-GB" sz="2000" b="1" noProof="0" dirty="0"/>
              <a:t>daily fluctuations</a:t>
            </a:r>
            <a:r>
              <a:rPr lang="en-GB" sz="2000" noProof="0" dirty="0"/>
              <a:t>. Here are the assumptions made for the computation:</a:t>
            </a:r>
          </a:p>
          <a:p>
            <a:pPr algn="just">
              <a:buNone/>
            </a:pPr>
            <a:endParaRPr lang="en-GB" sz="1000" noProof="0" dirty="0"/>
          </a:p>
          <a:p>
            <a:pPr marL="514350" indent="-514350" algn="just">
              <a:buAutoNum type="romanLcParenBoth"/>
            </a:pPr>
            <a:r>
              <a:rPr lang="en-GB" sz="2000" noProof="0" dirty="0"/>
              <a:t>The EU aims to ensure an uninterrupted energy supply at all times;</a:t>
            </a:r>
          </a:p>
          <a:p>
            <a:pPr marL="514350" indent="-514350" algn="just">
              <a:buAutoNum type="romanLcParenBoth"/>
            </a:pPr>
            <a:endParaRPr lang="en-GB" sz="1000" noProof="0" dirty="0"/>
          </a:p>
          <a:p>
            <a:pPr marL="514350" indent="-514350" algn="just">
              <a:buAutoNum type="romanLcParenBoth"/>
            </a:pPr>
            <a:r>
              <a:rPr lang="en-GB" sz="2000" noProof="0" dirty="0"/>
              <a:t>Electricity demand and production from other renewable sources, besides PV, remain constant;</a:t>
            </a:r>
          </a:p>
          <a:p>
            <a:pPr marL="514350" indent="-514350" algn="just">
              <a:buAutoNum type="romanLcParenBoth"/>
            </a:pPr>
            <a:endParaRPr lang="en-GB" sz="1000" noProof="0" dirty="0"/>
          </a:p>
          <a:p>
            <a:pPr marL="514350" indent="-514350" algn="just">
              <a:buAutoNum type="romanLcParenBoth"/>
            </a:pPr>
            <a:r>
              <a:rPr lang="en-GB" sz="2000" noProof="0" dirty="0"/>
              <a:t>PV installations generate a constant power output from 7 AM to 7 PM, with no generation outside these hours;</a:t>
            </a:r>
          </a:p>
          <a:p>
            <a:pPr marL="514350" indent="-514350" algn="just">
              <a:buAutoNum type="romanLcParenBoth"/>
            </a:pPr>
            <a:endParaRPr lang="en-GB" sz="1000" noProof="0" dirty="0"/>
          </a:p>
          <a:p>
            <a:pPr marL="514350" indent="-514350" algn="just">
              <a:buAutoNum type="romanLcParenBoth"/>
            </a:pPr>
            <a:r>
              <a:rPr lang="en-GB" sz="2000" noProof="0" dirty="0"/>
              <a:t>PV installations produce 50 kWh/pers/d;</a:t>
            </a:r>
          </a:p>
          <a:p>
            <a:pPr marL="514350" indent="-514350" algn="just">
              <a:buAutoNum type="romanLcParenBoth"/>
            </a:pPr>
            <a:endParaRPr lang="en-GB" sz="1000" noProof="0" dirty="0"/>
          </a:p>
          <a:p>
            <a:pPr marL="514350" indent="-514350" algn="just">
              <a:buFontTx/>
              <a:buAutoNum type="romanLcParenBoth"/>
            </a:pPr>
            <a:r>
              <a:rPr lang="en-GB" sz="2000" noProof="0" dirty="0"/>
              <a:t>Daily energy consumption matches daily energy production;</a:t>
            </a:r>
          </a:p>
          <a:p>
            <a:pPr marL="514350" indent="-514350" algn="just">
              <a:buAutoNum type="romanLcParenBoth"/>
            </a:pPr>
            <a:endParaRPr lang="en-GB" sz="1000" noProof="0" dirty="0"/>
          </a:p>
          <a:p>
            <a:pPr marL="514350" indent="-514350" algn="just">
              <a:buAutoNum type="romanLcParenBoth"/>
            </a:pPr>
            <a:r>
              <a:rPr lang="en-GB" sz="2000" noProof="0" dirty="0"/>
              <a:t>The EU population is 450 million;</a:t>
            </a:r>
          </a:p>
          <a:p>
            <a:pPr marL="514350" indent="-514350" algn="just">
              <a:buAutoNum type="romanLcParenBoth"/>
            </a:pPr>
            <a:endParaRPr lang="en-GB" sz="1000" noProof="0" dirty="0"/>
          </a:p>
          <a:p>
            <a:pPr marL="514350" indent="-514350" algn="just">
              <a:buAutoNum type="romanLcParenBoth"/>
            </a:pPr>
            <a:r>
              <a:rPr lang="en-GB" sz="2000" noProof="0" dirty="0"/>
              <a:t>Storage is assumed to have a 100% round-trip efficiency.</a:t>
            </a:r>
          </a:p>
          <a:p>
            <a:pPr marL="514350" indent="-514350">
              <a:buAutoNum type="romanLcParenBoth"/>
            </a:pPr>
            <a:endParaRPr lang="en-GB" sz="1000" noProof="0" dirty="0"/>
          </a:p>
        </p:txBody>
      </p:sp>
      <p:sp>
        <p:nvSpPr>
          <p:cNvPr id="2" name="Slide Number Placeholder 6">
            <a:extLst>
              <a:ext uri="{FF2B5EF4-FFF2-40B4-BE49-F238E27FC236}">
                <a16:creationId xmlns:a16="http://schemas.microsoft.com/office/drawing/2014/main" id="{86EA358C-1020-428F-B8AF-BB8F0A621D4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397</a:t>
            </a:fld>
            <a:endParaRPr lang="en-GB" spc="80" noProof="0"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DAAA8AF8-6DA1-0085-9FC2-D33E2439C18F}"/>
              </a:ext>
            </a:extLst>
          </p:cNvPr>
          <p:cNvSpPr txBox="1"/>
          <p:nvPr/>
        </p:nvSpPr>
        <p:spPr>
          <a:xfrm>
            <a:off x="589585" y="1346289"/>
            <a:ext cx="9526664" cy="1169551"/>
          </a:xfrm>
          <a:prstGeom prst="rect">
            <a:avLst/>
          </a:prstGeom>
          <a:noFill/>
        </p:spPr>
        <p:txBody>
          <a:bodyPr wrap="square" rtlCol="0">
            <a:spAutoFit/>
          </a:bodyPr>
          <a:lstStyle/>
          <a:p>
            <a:pPr algn="just" defTabSz="914400" eaLnBrk="0" fontAlgn="base" hangingPunct="0">
              <a:spcBef>
                <a:spcPct val="0"/>
              </a:spcBef>
              <a:spcAft>
                <a:spcPct val="0"/>
              </a:spcAft>
            </a:pPr>
            <a:r>
              <a:rPr lang="en-GB" sz="2000" noProof="0" dirty="0"/>
              <a:t>For the twelve hours during which PV sources generate energy, 50 / 2 = 25 kWh per person need to be stored. We know that the population of the EU is 450 million. Hence, we have a total energy storage requirement of:</a:t>
            </a:r>
          </a:p>
          <a:p>
            <a:pPr algn="just"/>
            <a:endParaRPr lang="en-GB" sz="1000"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8974D8BC-E461-2ED0-149B-18B3EEFBB700}"/>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  </a:t>
            </a:r>
            <a:r>
              <a:rPr lang="en-GB" sz="2400" b="1" noProof="0" dirty="0">
                <a:solidFill>
                  <a:schemeClr val="tx1"/>
                </a:solidFill>
                <a:latin typeface="Arial" panose="020B0604020202020204" pitchFamily="34" charset="0"/>
                <a:cs typeface="Arial" panose="020B0604020202020204" pitchFamily="34" charset="0"/>
              </a:rPr>
              <a:t>Computation of storage needs for daily</a:t>
            </a:r>
            <a:r>
              <a:rPr lang="en-GB" sz="2400" b="1" noProof="0" dirty="0">
                <a:latin typeface="Arial" panose="020B0604020202020204" pitchFamily="34" charset="0"/>
                <a:cs typeface="Arial" panose="020B0604020202020204" pitchFamily="34" charset="0"/>
              </a:rPr>
              <a:t> fluctuations</a:t>
            </a:r>
            <a:endParaRPr lang="en-GB" sz="2400" b="1" noProof="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2BADB7E2-B6CE-E267-A037-870C8B5564D4}"/>
                  </a:ext>
                </a:extLst>
              </p:cNvPr>
              <p:cNvSpPr txBox="1"/>
              <p:nvPr/>
            </p:nvSpPr>
            <p:spPr>
              <a:xfrm>
                <a:off x="618211" y="2515840"/>
                <a:ext cx="5972536" cy="400110"/>
              </a:xfrm>
              <a:prstGeom prst="rect">
                <a:avLst/>
              </a:prstGeom>
              <a:noFill/>
            </p:spPr>
            <p:txBody>
              <a:bodyPr wrap="square">
                <a:spAutoFit/>
              </a:bodyPr>
              <a:lstStyle/>
              <a:p>
                <a:pPr algn="just"/>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25 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450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MT"/>
                        <a:cs typeface="Arial MT"/>
                      </a:rPr>
                      <m:t>10</m:t>
                    </m:r>
                    <m:r>
                      <m:rPr>
                        <m:nor/>
                      </m:rPr>
                      <a:rPr lang="fr-BE" sz="2000" b="0" i="0" baseline="23569" smtClean="0">
                        <a:latin typeface="Arial MT"/>
                        <a:cs typeface="Arial MT"/>
                      </a:rPr>
                      <m:t>6</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MT"/>
                        <a:cs typeface="Arial MT"/>
                      </a:rPr>
                      <m:t>10</m:t>
                    </m:r>
                    <m:r>
                      <m:rPr>
                        <m:nor/>
                      </m:rPr>
                      <a:rPr lang="fr-BE" sz="2000" b="0" i="0" baseline="23569" smtClean="0">
                        <a:latin typeface="Arial MT"/>
                        <a:cs typeface="Arial MT"/>
                      </a:rPr>
                      <m:t>10</m:t>
                    </m:r>
                  </m:oMath>
                </a14:m>
                <a:r>
                  <a:rPr lang="en-GB" sz="2000" noProof="0" dirty="0">
                    <a:latin typeface="Arial" panose="020B0604020202020204" pitchFamily="34" charset="0"/>
                    <a:cs typeface="Arial" panose="020B0604020202020204" pitchFamily="34" charset="0"/>
                  </a:rPr>
                  <a:t> kWh of energy.</a:t>
                </a:r>
              </a:p>
            </p:txBody>
          </p:sp>
        </mc:Choice>
        <mc:Fallback xmlns="">
          <p:sp>
            <p:nvSpPr>
              <p:cNvPr id="5" name="ZoneTexte 4">
                <a:extLst>
                  <a:ext uri="{FF2B5EF4-FFF2-40B4-BE49-F238E27FC236}">
                    <a16:creationId xmlns:a16="http://schemas.microsoft.com/office/drawing/2014/main" id="{2BADB7E2-B6CE-E267-A037-870C8B5564D4}"/>
                  </a:ext>
                </a:extLst>
              </p:cNvPr>
              <p:cNvSpPr txBox="1">
                <a:spLocks noRot="1" noChangeAspect="1" noMove="1" noResize="1" noEditPoints="1" noAdjustHandles="1" noChangeArrowheads="1" noChangeShapeType="1" noTextEdit="1"/>
              </p:cNvSpPr>
              <p:nvPr/>
            </p:nvSpPr>
            <p:spPr>
              <a:xfrm>
                <a:off x="618211" y="2515840"/>
                <a:ext cx="5972536" cy="400110"/>
              </a:xfrm>
              <a:prstGeom prst="rect">
                <a:avLst/>
              </a:prstGeom>
              <a:blipFill>
                <a:blip r:embed="rId3"/>
                <a:stretch>
                  <a:fillRect t="-7692" b="-2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6379462B-3633-8D1A-3245-B77237DFED71}"/>
                  </a:ext>
                </a:extLst>
              </p:cNvPr>
              <p:cNvSpPr txBox="1"/>
              <p:nvPr/>
            </p:nvSpPr>
            <p:spPr>
              <a:xfrm>
                <a:off x="618209" y="3915811"/>
                <a:ext cx="9526664" cy="3641638"/>
              </a:xfrm>
              <a:prstGeom prst="rect">
                <a:avLst/>
              </a:prstGeom>
              <a:noFill/>
            </p:spPr>
            <p:txBody>
              <a:bodyPr wrap="square">
                <a:spAutoFit/>
              </a:bodyPr>
              <a:lstStyle/>
              <a:p>
                <a:pPr marL="514350" indent="-514350" algn="just">
                  <a:buAutoNum type="romanLcParenBoth"/>
                </a:pPr>
                <a:r>
                  <a:rPr lang="en-GB" sz="2000" noProof="0" dirty="0"/>
                  <a:t> </a:t>
                </a:r>
                <a14:m>
                  <m:oMath xmlns:m="http://schemas.openxmlformats.org/officeDocument/2006/math">
                    <m:f>
                      <m:fPr>
                        <m:ctrlPr>
                          <a:rPr lang="en-GB" sz="2000" i="1" noProof="0" smtClean="0">
                            <a:latin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MT"/>
                            <a:cs typeface="Arial MT"/>
                          </a:rPr>
                          <m:t>10</m:t>
                        </m:r>
                        <m:r>
                          <m:rPr>
                            <m:nor/>
                          </m:rPr>
                          <a:rPr lang="fr-BE" sz="2000" b="0" i="0" baseline="23569" smtClean="0">
                            <a:latin typeface="Arial MT"/>
                            <a:cs typeface="Arial MT"/>
                          </a:rPr>
                          <m:t>10</m:t>
                        </m:r>
                      </m:num>
                      <m:den>
                        <m:r>
                          <m:rPr>
                            <m:nor/>
                          </m:rPr>
                          <a:rPr lang="en-GB" sz="2000" b="0" noProof="0" smtClean="0">
                            <a:latin typeface="+mj-lt"/>
                            <a:ea typeface="Cambria Math" panose="02040503050406030204" pitchFamily="18" charset="0"/>
                            <a:cs typeface="Arial" panose="020B0604020202020204" pitchFamily="34" charset="0"/>
                          </a:rPr>
                          <m:t>5.9 </m:t>
                        </m:r>
                        <m:r>
                          <m:rPr>
                            <m:nor/>
                          </m:rPr>
                          <a:rPr lang="en-GB" sz="2000" b="0" noProof="0" smtClean="0">
                            <a:latin typeface="+mj-lt"/>
                            <a:ea typeface="Cambria Math" panose="02040503050406030204" pitchFamily="18" charset="0"/>
                            <a:cs typeface="Arial" panose="020B0604020202020204" pitchFamily="34" charset="0"/>
                          </a:rPr>
                          <m:t>×</m:t>
                        </m:r>
                        <m:r>
                          <m:rPr>
                            <m:nor/>
                          </m:rPr>
                          <a:rPr lang="en-GB" sz="2000" noProof="0" smtClean="0">
                            <a:latin typeface="+mj-lt"/>
                            <a:cs typeface="Arial" panose="020B0604020202020204" pitchFamily="34" charset="0"/>
                          </a:rPr>
                          <m:t>10</m:t>
                        </m:r>
                        <m:r>
                          <m:rPr>
                            <m:nor/>
                          </m:rPr>
                          <a:rPr lang="en-GB" sz="2000" b="0" baseline="23569" noProof="0" smtClean="0">
                            <a:latin typeface="+mj-lt"/>
                            <a:cs typeface="Arial" panose="020B0604020202020204" pitchFamily="34" charset="0"/>
                          </a:rPr>
                          <m:t>7</m:t>
                        </m:r>
                      </m:den>
                    </m:f>
                    <m:r>
                      <m:rPr>
                        <m:nor/>
                      </m:rPr>
                      <a:rPr lang="en-GB" sz="2000" b="0" i="0" noProof="0" smtClean="0">
                        <a:latin typeface="Cambria Math" panose="02040503050406030204" pitchFamily="18" charset="0"/>
                        <a:ea typeface="Cambria Math" panose="02040503050406030204" pitchFamily="18"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192</m:t>
                    </m:r>
                  </m:oMath>
                </a14:m>
                <a:r>
                  <a:rPr lang="en-GB" sz="2000" noProof="0" dirty="0">
                    <a:latin typeface="Arial" panose="020B0604020202020204" pitchFamily="34" charset="0"/>
                    <a:cs typeface="Arial" panose="020B0604020202020204" pitchFamily="34" charset="0"/>
                  </a:rPr>
                  <a:t> pumped storage stations (from Exercise 2);</a:t>
                </a:r>
              </a:p>
              <a:p>
                <a:pPr marL="514350" indent="-514350" algn="just">
                  <a:buAutoNum type="romanLcParenBoth"/>
                </a:pPr>
                <a:endParaRPr lang="en-GB" sz="1000" i="1" noProof="0" dirty="0">
                  <a:latin typeface="Arial" panose="020B0604020202020204" pitchFamily="34" charset="0"/>
                  <a:cs typeface="Arial" panose="020B0604020202020204" pitchFamily="34" charset="0"/>
                </a:endParaRPr>
              </a:p>
              <a:p>
                <a:pPr marL="514350" indent="-514350" algn="just">
                  <a:buFontTx/>
                  <a:buAutoNum type="romanLcParenBoth"/>
                </a:pPr>
                <a:endParaRPr lang="en-GB" sz="2000" i="1" noProof="0" dirty="0">
                  <a:latin typeface="Cambria Math" panose="02040503050406030204" pitchFamily="18" charset="0"/>
                </a:endParaRPr>
              </a:p>
              <a:p>
                <a:pPr marL="514350" indent="-514350" algn="just">
                  <a:buFontTx/>
                  <a:buAutoNum type="romanLcParenBoth"/>
                </a:pPr>
                <a:r>
                  <a:rPr lang="en-GB" sz="2000" noProof="0" dirty="0">
                    <a:latin typeface="+mj-lt"/>
                  </a:rPr>
                  <a:t>L</a:t>
                </a:r>
                <a:r>
                  <a:rPr lang="en-GB" sz="2000" b="0" i="0" u="none" strike="noStrike" baseline="0" noProof="0" dirty="0">
                    <a:latin typeface="+mj-lt"/>
                  </a:rPr>
                  <a:t>ithium-ion batteries </a:t>
                </a:r>
                <a:r>
                  <a:rPr lang="en-GB" sz="2000" noProof="0" dirty="0">
                    <a:latin typeface="+mj-lt"/>
                  </a:rPr>
                  <a:t>that </a:t>
                </a:r>
                <a:r>
                  <a:rPr lang="en-GB" sz="2000" b="0" i="0" u="none" strike="noStrike" baseline="0" noProof="0" dirty="0">
                    <a:latin typeface="+mj-lt"/>
                  </a:rPr>
                  <a:t>would weigh the same as</a:t>
                </a:r>
              </a:p>
              <a:p>
                <a:pPr algn="just"/>
                <a:r>
                  <a:rPr lang="en-GB" sz="2000" i="1" noProof="0" dirty="0">
                    <a:latin typeface="+mj-lt"/>
                  </a:rPr>
                  <a:t>	 </a:t>
                </a:r>
                <a14:m>
                  <m:oMath xmlns:m="http://schemas.openxmlformats.org/officeDocument/2006/math">
                    <m:f>
                      <m:fPr>
                        <m:ctrlPr>
                          <a:rPr lang="en-GB" sz="2000" i="1" noProof="0" smtClean="0">
                            <a:latin typeface="Cambria Math" panose="02040503050406030204" pitchFamily="18" charset="0"/>
                          </a:rPr>
                        </m:ctrlPr>
                      </m:fPr>
                      <m:num>
                        <m:r>
                          <m:rPr>
                            <m:nor/>
                          </m:rPr>
                          <a:rPr lang="en-GB" sz="2000" noProof="0">
                            <a:latin typeface="+mj-lt"/>
                            <a:ea typeface="Cambria Math" panose="02040503050406030204" pitchFamily="18" charset="0"/>
                            <a:cs typeface="Arial" panose="020B0604020202020204" pitchFamily="34" charset="0"/>
                          </a:rPr>
                          <m:t>1.13 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m:t>
                        </m:r>
                        <m:r>
                          <m:rPr>
                            <m:nor/>
                          </m:rPr>
                          <a:rPr lang="en-GB" sz="2000">
                            <a:latin typeface="Arial MT"/>
                            <a:cs typeface="Arial MT"/>
                          </a:rPr>
                          <m:t>10</m:t>
                        </m:r>
                        <m:r>
                          <m:rPr>
                            <m:nor/>
                          </m:rPr>
                          <a:rPr lang="fr-BE" sz="2000" b="0" i="0" baseline="23569" smtClean="0">
                            <a:latin typeface="Arial MT"/>
                            <a:cs typeface="Arial MT"/>
                          </a:rPr>
                          <m:t>10</m:t>
                        </m:r>
                      </m:num>
                      <m:den>
                        <m:r>
                          <m:rPr>
                            <m:nor/>
                          </m:rPr>
                          <a:rPr lang="en-GB" sz="2000" b="0" i="0" noProof="0" smtClean="0">
                            <a:latin typeface="+mj-lt"/>
                            <a:cs typeface="Arial" panose="020B0604020202020204" pitchFamily="34" charset="0"/>
                          </a:rPr>
                          <m:t>0.250 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42,000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1,000</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1,076</m:t>
                    </m:r>
                  </m:oMath>
                </a14:m>
                <a:r>
                  <a:rPr lang="en-GB" sz="2000" noProof="0" dirty="0">
                    <a:latin typeface="+mj-lt"/>
                    <a:cs typeface="Arial" panose="020B0604020202020204" pitchFamily="34" charset="0"/>
                  </a:rPr>
                  <a:t> </a:t>
                </a:r>
                <a:r>
                  <a:rPr lang="en-GB" sz="2000" noProof="0" dirty="0">
                    <a:latin typeface="+mj-lt"/>
                  </a:rPr>
                  <a:t>Charles de Gaulle aircraft carriers, under the 	assumption that they have an energy density of 250 Wh/kg;</a:t>
                </a:r>
              </a:p>
              <a:p>
                <a:pPr marL="514350" indent="-514350" algn="just">
                  <a:buFontTx/>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startAt="3"/>
                </a:pPr>
                <a:r>
                  <a:rPr lang="en-GB" sz="2000" noProof="0" dirty="0">
                    <a:latin typeface="Arial" panose="020B0604020202020204" pitchFamily="34" charset="0"/>
                    <a:cs typeface="Arial" panose="020B0604020202020204" pitchFamily="34" charset="0"/>
                  </a:rPr>
                  <a:t>A cube of length </a:t>
                </a:r>
                <a14:m>
                  <m:oMath xmlns:m="http://schemas.openxmlformats.org/officeDocument/2006/math">
                    <m:sSup>
                      <m:sSupPr>
                        <m:ctrlPr>
                          <a:rPr lang="en-GB" sz="2000" i="1" noProof="0" smtClean="0">
                            <a:latin typeface="Cambria Math" panose="02040503050406030204" pitchFamily="18" charset="0"/>
                          </a:rPr>
                        </m:ctrlPr>
                      </m:sSupPr>
                      <m:e>
                        <m:d>
                          <m:dPr>
                            <m:ctrlPr>
                              <a:rPr lang="en-GB" sz="2000" i="1" noProof="0" smtClean="0">
                                <a:latin typeface="Cambria Math" panose="02040503050406030204" pitchFamily="18" charset="0"/>
                              </a:rPr>
                            </m:ctrlPr>
                          </m:dPr>
                          <m:e>
                            <m:f>
                              <m:fPr>
                                <m:ctrlPr>
                                  <a:rPr lang="en-GB" sz="2000" i="1" noProof="0" smtClean="0">
                                    <a:latin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a:latin typeface="Arial MT"/>
                                    <a:cs typeface="Arial MT"/>
                                  </a:rPr>
                                  <m:t>10</m:t>
                                </m:r>
                                <m:r>
                                  <m:rPr>
                                    <m:nor/>
                                  </m:rPr>
                                  <a:rPr lang="fr-BE" sz="2000" b="0" i="0" baseline="23569" smtClean="0">
                                    <a:latin typeface="Arial MT"/>
                                    <a:cs typeface="Arial MT"/>
                                  </a:rPr>
                                  <m:t>10</m:t>
                                </m:r>
                              </m:num>
                              <m:den>
                                <m:r>
                                  <m:rPr>
                                    <m:nor/>
                                  </m:rPr>
                                  <a:rPr lang="en-GB" sz="2000" b="0" i="0" noProof="0" smtClean="0">
                                    <a:latin typeface="Arial" panose="020B0604020202020204" pitchFamily="34" charset="0"/>
                                    <a:cs typeface="Arial" panose="020B0604020202020204" pitchFamily="34" charset="0"/>
                                  </a:rPr>
                                  <m:t>390</m:t>
                                </m:r>
                              </m:den>
                            </m:f>
                          </m:e>
                        </m:d>
                      </m:e>
                      <m:sup>
                        <m:f>
                          <m:fPr>
                            <m:type m:val="skw"/>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rPr>
                              <m:t>3</m:t>
                            </m:r>
                          </m:den>
                        </m:f>
                      </m:sup>
                    </m:sSup>
                    <m:r>
                      <m:rPr>
                        <m:nor/>
                      </m:rPr>
                      <a:rPr lang="en-GB" sz="2000"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307</m:t>
                    </m:r>
                  </m:oMath>
                </a14:m>
                <a:r>
                  <a:rPr lang="en-GB" sz="2000" noProof="0" dirty="0">
                    <a:latin typeface="Arial" panose="020B0604020202020204" pitchFamily="34" charset="0"/>
                    <a:cs typeface="Arial" panose="020B0604020202020204" pitchFamily="34" charset="0"/>
                  </a:rPr>
                  <a:t> m filled with H</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compressed at                  350 bars.</a:t>
                </a:r>
              </a:p>
              <a:p>
                <a:pPr marL="514350" indent="-514350" algn="just">
                  <a:buAutoNum type="romanLcParenBoth" startAt="3"/>
                </a:pPr>
                <a:endParaRPr lang="en-GB" sz="2000" noProof="0" dirty="0">
                  <a:latin typeface="Arial" panose="020B0604020202020204" pitchFamily="34" charset="0"/>
                  <a:cs typeface="Arial" panose="020B0604020202020204" pitchFamily="34" charset="0"/>
                </a:endParaRPr>
              </a:p>
            </p:txBody>
          </p:sp>
        </mc:Choice>
        <mc:Fallback xmlns="">
          <p:sp>
            <p:nvSpPr>
              <p:cNvPr id="10" name="ZoneTexte 9">
                <a:extLst>
                  <a:ext uri="{FF2B5EF4-FFF2-40B4-BE49-F238E27FC236}">
                    <a16:creationId xmlns:a16="http://schemas.microsoft.com/office/drawing/2014/main" id="{6379462B-3633-8D1A-3245-B77237DFED71}"/>
                  </a:ext>
                </a:extLst>
              </p:cNvPr>
              <p:cNvSpPr txBox="1">
                <a:spLocks noRot="1" noChangeAspect="1" noMove="1" noResize="1" noEditPoints="1" noAdjustHandles="1" noChangeArrowheads="1" noChangeShapeType="1" noTextEdit="1"/>
              </p:cNvSpPr>
              <p:nvPr/>
            </p:nvSpPr>
            <p:spPr>
              <a:xfrm>
                <a:off x="618209" y="3915811"/>
                <a:ext cx="9526664" cy="3641638"/>
              </a:xfrm>
              <a:prstGeom prst="rect">
                <a:avLst/>
              </a:prstGeom>
              <a:blipFill>
                <a:blip r:embed="rId4"/>
                <a:stretch>
                  <a:fillRect l="-576" r="-704"/>
                </a:stretch>
              </a:blipFill>
            </p:spPr>
            <p:txBody>
              <a:bodyPr/>
              <a:lstStyle/>
              <a:p>
                <a:r>
                  <a:rPr lang="en-GB">
                    <a:noFill/>
                  </a:rPr>
                  <a:t> </a:t>
                </a:r>
              </a:p>
            </p:txBody>
          </p:sp>
        </mc:Fallback>
      </mc:AlternateContent>
      <p:sp>
        <p:nvSpPr>
          <p:cNvPr id="9" name="ZoneTexte 8">
            <a:extLst>
              <a:ext uri="{FF2B5EF4-FFF2-40B4-BE49-F238E27FC236}">
                <a16:creationId xmlns:a16="http://schemas.microsoft.com/office/drawing/2014/main" id="{58DFCB5D-F429-CE23-8B5E-955515C190C2}"/>
              </a:ext>
            </a:extLst>
          </p:cNvPr>
          <p:cNvSpPr txBox="1"/>
          <p:nvPr/>
        </p:nvSpPr>
        <p:spPr>
          <a:xfrm>
            <a:off x="618210" y="3155594"/>
            <a:ext cx="5886761" cy="400110"/>
          </a:xfrm>
          <a:prstGeom prst="rect">
            <a:avLst/>
          </a:prstGeom>
          <a:noFill/>
        </p:spPr>
        <p:txBody>
          <a:bodyPr wrap="square">
            <a:spAutoFit/>
          </a:bodyPr>
          <a:lstStyle/>
          <a:p>
            <a:r>
              <a:rPr lang="en-GB" sz="2000" noProof="0" dirty="0"/>
              <a:t>Note that storing this energy would require:</a:t>
            </a:r>
          </a:p>
        </p:txBody>
      </p:sp>
      <p:sp>
        <p:nvSpPr>
          <p:cNvPr id="2" name="Slide Number Placeholder 6">
            <a:extLst>
              <a:ext uri="{FF2B5EF4-FFF2-40B4-BE49-F238E27FC236}">
                <a16:creationId xmlns:a16="http://schemas.microsoft.com/office/drawing/2014/main" id="{6768E270-F30B-B9F7-92AB-7A1E750DAE9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398</a:t>
            </a:fld>
            <a:endParaRPr lang="en-GB" spc="80" noProof="0" dirty="0"/>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0DAC4ED-768B-6C80-8289-0E72FD4E3A83}"/>
              </a:ext>
            </a:extLst>
          </p:cNvPr>
          <p:cNvSpPr txBox="1"/>
          <p:nvPr/>
        </p:nvSpPr>
        <p:spPr>
          <a:xfrm>
            <a:off x="589584" y="2240563"/>
            <a:ext cx="9542755" cy="4708981"/>
          </a:xfrm>
          <a:prstGeom prst="rect">
            <a:avLst/>
          </a:prstGeom>
          <a:noFill/>
        </p:spPr>
        <p:txBody>
          <a:bodyPr wrap="square">
            <a:spAutoFit/>
          </a:bodyPr>
          <a:lstStyle/>
          <a:p>
            <a:pPr algn="just">
              <a:buNone/>
            </a:pPr>
            <a:r>
              <a:rPr lang="en-GB" sz="2000" noProof="0" dirty="0"/>
              <a:t>Now we calculate the storage requirements to balance </a:t>
            </a:r>
            <a:r>
              <a:rPr lang="en-GB" sz="2000" b="1" noProof="0" dirty="0"/>
              <a:t>seasonal fluctuations</a:t>
            </a:r>
            <a:r>
              <a:rPr lang="en-GB" sz="2000" noProof="0" dirty="0"/>
              <a:t>. Here are the assumptions made for the computation:</a:t>
            </a:r>
          </a:p>
          <a:p>
            <a:pPr algn="just">
              <a:buNone/>
            </a:pPr>
            <a:endParaRPr lang="en-GB" sz="1000" noProof="0" dirty="0"/>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The EU aims to ensure an uninterrupted energy supply at all times</a:t>
            </a:r>
            <a:r>
              <a:rPr lang="en-GB" sz="2000" noProof="0" dirty="0">
                <a:latin typeface="Arial" panose="020B0604020202020204" pitchFamily="34" charset="0"/>
              </a:rPr>
              <a:t>;</a:t>
            </a: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indent="-514350" algn="just">
              <a:buAutoNum type="romanLcParenBoth"/>
            </a:pPr>
            <a:r>
              <a:rPr lang="en-GB" sz="2000" noProof="0" dirty="0"/>
              <a:t>Electricity demand and production from other renewable sources, besides PV, remain constant;</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PV installations generate 80 kWh/pers/d </a:t>
            </a:r>
            <a:r>
              <a:rPr lang="en-GB" sz="2000" noProof="0" dirty="0"/>
              <a:t>for half the year during the sunny period</a:t>
            </a:r>
            <a:r>
              <a:rPr kumimoji="0" lang="en-GB" sz="2000" b="0" i="0" u="none" strike="noStrike" cap="none" normalizeH="0" baseline="0" noProof="0" dirty="0">
                <a:ln>
                  <a:noFill/>
                </a:ln>
                <a:solidFill>
                  <a:schemeClr val="tx1"/>
                </a:solidFill>
                <a:effectLst/>
                <a:latin typeface="Arial" panose="020B0604020202020204" pitchFamily="34" charset="0"/>
              </a:rPr>
              <a:t>, from the beginning of May to the end of October. They generate               20 kWh/pers/d for the rest of the year</a:t>
            </a:r>
            <a:r>
              <a:rPr lang="en-GB" sz="2000" noProof="0" dirty="0">
                <a:latin typeface="Arial" panose="020B0604020202020204" pitchFamily="34" charset="0"/>
              </a:rPr>
              <a:t>;</a:t>
            </a: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indent="-514350" algn="just" defTabSz="914400" eaLnBrk="0" fontAlgn="base" hangingPunct="0">
              <a:spcBef>
                <a:spcPct val="0"/>
              </a:spcBef>
              <a:spcAft>
                <a:spcPct val="0"/>
              </a:spcAft>
              <a:buFontTx/>
              <a:buAutoNum type="romanLcParenBoth"/>
            </a:pPr>
            <a:r>
              <a:rPr kumimoji="0" lang="en-GB" sz="2000" b="0" i="0" u="none" strike="noStrike" cap="none" normalizeH="0" baseline="0" noProof="0" dirty="0">
                <a:ln>
                  <a:noFill/>
                </a:ln>
                <a:solidFill>
                  <a:schemeClr val="tx1"/>
                </a:solidFill>
                <a:effectLst/>
                <a:latin typeface="Arial" panose="020B0604020202020204" pitchFamily="34" charset="0"/>
              </a:rPr>
              <a:t>Annual energy consumption matches annual production</a:t>
            </a:r>
            <a:r>
              <a:rPr lang="en-GB" sz="2000" noProof="0" dirty="0">
                <a:latin typeface="Arial" panose="020B0604020202020204" pitchFamily="34" charset="0"/>
              </a:rPr>
              <a:t>;</a:t>
            </a: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indent="-514350" algn="just" defTabSz="914400" eaLnBrk="0" fontAlgn="base" hangingPunct="0">
              <a:spcBef>
                <a:spcPct val="0"/>
              </a:spcBef>
              <a:spcAft>
                <a:spcPct val="0"/>
              </a:spcAft>
              <a:buFontTx/>
              <a:buAutoNum type="romanLcParenBoth"/>
            </a:pPr>
            <a:r>
              <a:rPr kumimoji="0" lang="en-GB" sz="2000" b="0" i="0" u="none" strike="noStrike" cap="none" normalizeH="0" baseline="0" noProof="0" dirty="0">
                <a:ln>
                  <a:noFill/>
                </a:ln>
                <a:solidFill>
                  <a:schemeClr val="tx1"/>
                </a:solidFill>
                <a:effectLst/>
                <a:latin typeface="Arial" panose="020B0604020202020204" pitchFamily="34" charset="0"/>
              </a:rPr>
              <a:t>The EU population is 450 million</a:t>
            </a:r>
            <a:r>
              <a:rPr lang="en-GB" sz="2000" noProof="0" dirty="0">
                <a:latin typeface="Arial" panose="020B0604020202020204" pitchFamily="34" charset="0"/>
              </a:rPr>
              <a:t>;</a:t>
            </a:r>
          </a:p>
          <a:p>
            <a:pPr marL="514350" indent="-514350" algn="just" defTabSz="914400" eaLnBrk="0" fontAlgn="base" hangingPunct="0">
              <a:spcBef>
                <a:spcPct val="0"/>
              </a:spcBef>
              <a:spcAft>
                <a:spcPct val="0"/>
              </a:spcAft>
              <a:buFontTx/>
              <a:buAutoNum type="romanLcParenBoth"/>
            </a:pPr>
            <a:endParaRPr kumimoji="0" lang="en-GB" sz="1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latin typeface="Arial" panose="020B0604020202020204" pitchFamily="34" charset="0"/>
              </a:rPr>
              <a:t>Storage is assumed to have a 100% round-trip efficiency.</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p:txBody>
      </p:sp>
      <p:sp>
        <p:nvSpPr>
          <p:cNvPr id="11" name="ZoneTexte 10">
            <a:extLst>
              <a:ext uri="{FF2B5EF4-FFF2-40B4-BE49-F238E27FC236}">
                <a16:creationId xmlns:a16="http://schemas.microsoft.com/office/drawing/2014/main" id="{93AC405F-C6CF-6458-B577-F7440E9E1960}"/>
              </a:ext>
            </a:extLst>
          </p:cNvPr>
          <p:cNvSpPr txBox="1"/>
          <p:nvPr/>
        </p:nvSpPr>
        <p:spPr>
          <a:xfrm>
            <a:off x="589585" y="349892"/>
            <a:ext cx="9542754" cy="830997"/>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b. </a:t>
            </a:r>
            <a:r>
              <a:rPr lang="en-GB" sz="2400" b="1" noProof="0" dirty="0"/>
              <a:t>Computation assumptions for storage to balance seasonal fluctuations in an EU scenario targeting 100% renewable energy</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CE5A50F-F365-A5C7-17C0-92EBF4A32A4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399</a:t>
            </a:fld>
            <a:endParaRPr lang="en-GB" spc="80"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2755607" y="5948537"/>
            <a:ext cx="5210707" cy="890693"/>
          </a:xfrm>
          <a:prstGeom prst="rect">
            <a:avLst/>
          </a:prstGeom>
        </p:spPr>
        <p:txBody>
          <a:bodyPr vert="horz" wrap="square" lIns="0" tIns="11430" rIns="0" bIns="0" rtlCol="0">
            <a:spAutoFit/>
          </a:bodyPr>
          <a:lstStyle/>
          <a:p>
            <a:pPr marR="5080" algn="ctr">
              <a:lnSpc>
                <a:spcPct val="150000"/>
              </a:lnSpc>
              <a:spcBef>
                <a:spcPts val="90"/>
              </a:spcBef>
              <a:tabLst>
                <a:tab pos="1286510" algn="l"/>
                <a:tab pos="2978785" algn="l"/>
                <a:tab pos="3517900" algn="l"/>
                <a:tab pos="4126865" algn="l"/>
                <a:tab pos="5293995" algn="l"/>
              </a:tabLst>
            </a:pPr>
            <a:r>
              <a:rPr lang="en-GB" sz="2000" noProof="0" dirty="0">
                <a:latin typeface="Arial"/>
                <a:cs typeface="Arial"/>
              </a:rPr>
              <a:t>Detailed information on the website:</a:t>
            </a:r>
          </a:p>
          <a:p>
            <a:pPr marR="5080" algn="ctr">
              <a:lnSpc>
                <a:spcPct val="150000"/>
              </a:lnSpc>
              <a:spcBef>
                <a:spcPts val="90"/>
              </a:spcBef>
              <a:tabLst>
                <a:tab pos="1286510" algn="l"/>
                <a:tab pos="2978785" algn="l"/>
                <a:tab pos="3517900" algn="l"/>
                <a:tab pos="4126865" algn="l"/>
                <a:tab pos="5293995" algn="l"/>
              </a:tabLst>
            </a:pPr>
            <a:r>
              <a:rPr lang="en-GB" sz="2000" i="1" noProof="0" dirty="0">
                <a:latin typeface="Arial"/>
                <a:cs typeface="Arial"/>
                <a:hlinkClick r:id="rId2">
                  <a:extLst>
                    <a:ext uri="{A12FA001-AC4F-418D-AE19-62706E023703}">
                      <ahyp:hlinkClr xmlns:ahyp="http://schemas.microsoft.com/office/drawing/2018/hyperlinkcolor" val="tx"/>
                    </a:ext>
                  </a:extLst>
                </a:hlinkClick>
              </a:rPr>
              <a:t>https://damien-ernst.be</a:t>
            </a:r>
            <a:endParaRPr lang="en-GB" sz="2000" i="1" noProof="0" dirty="0">
              <a:latin typeface="Arial"/>
              <a:cs typeface="Arial"/>
            </a:endParaRPr>
          </a:p>
        </p:txBody>
      </p:sp>
      <p:sp>
        <p:nvSpPr>
          <p:cNvPr id="14" name="Rectangle 13">
            <a:extLst>
              <a:ext uri="{FF2B5EF4-FFF2-40B4-BE49-F238E27FC236}">
                <a16:creationId xmlns:a16="http://schemas.microsoft.com/office/drawing/2014/main" id="{F0356FBC-EF30-F2EC-B7BC-EF6BD64DDDC2}"/>
              </a:ext>
            </a:extLst>
          </p:cNvPr>
          <p:cNvSpPr/>
          <p:nvPr/>
        </p:nvSpPr>
        <p:spPr>
          <a:xfrm>
            <a:off x="2741347" y="5790265"/>
            <a:ext cx="5210706" cy="135131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5E1DAA80-B708-5282-225D-F389FD479220}"/>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a:t>
            </a:fld>
            <a:endParaRPr lang="en-GB" spc="80" noProof="0" dirty="0"/>
          </a:p>
        </p:txBody>
      </p:sp>
      <p:sp>
        <p:nvSpPr>
          <p:cNvPr id="5" name="TextBox 10">
            <a:extLst>
              <a:ext uri="{FF2B5EF4-FFF2-40B4-BE49-F238E27FC236}">
                <a16:creationId xmlns:a16="http://schemas.microsoft.com/office/drawing/2014/main" id="{760D0CAF-209F-EA15-6CE6-A2627965D3C9}"/>
              </a:ext>
            </a:extLst>
          </p:cNvPr>
          <p:cNvSpPr txBox="1"/>
          <p:nvPr/>
        </p:nvSpPr>
        <p:spPr>
          <a:xfrm>
            <a:off x="589584" y="349891"/>
            <a:ext cx="6627141" cy="461665"/>
          </a:xfrm>
          <a:prstGeom prst="rect">
            <a:avLst/>
          </a:prstGeom>
          <a:noFill/>
        </p:spPr>
        <p:txBody>
          <a:bodyPr wrap="square">
            <a:spAutoFit/>
          </a:bodyPr>
          <a:lstStyle/>
          <a:p>
            <a:pPr marL="12700">
              <a:lnSpc>
                <a:spcPct val="100000"/>
              </a:lnSpc>
              <a:spcBef>
                <a:spcPts val="130"/>
              </a:spcBef>
            </a:pPr>
            <a:r>
              <a:rPr lang="en-GB" sz="2400" b="1" spc="30" noProof="0" dirty="0">
                <a:latin typeface="Arial"/>
                <a:cs typeface="Arial"/>
              </a:rPr>
              <a:t>Course program</a:t>
            </a:r>
          </a:p>
        </p:txBody>
      </p:sp>
      <p:sp>
        <p:nvSpPr>
          <p:cNvPr id="11" name="ZoneTexte 10">
            <a:extLst>
              <a:ext uri="{FF2B5EF4-FFF2-40B4-BE49-F238E27FC236}">
                <a16:creationId xmlns:a16="http://schemas.microsoft.com/office/drawing/2014/main" id="{7B1FD219-6410-52C2-B125-5D95694453A3}"/>
              </a:ext>
            </a:extLst>
          </p:cNvPr>
          <p:cNvSpPr txBox="1"/>
          <p:nvPr/>
        </p:nvSpPr>
        <p:spPr>
          <a:xfrm>
            <a:off x="575322" y="1443324"/>
            <a:ext cx="9542755" cy="3708708"/>
          </a:xfrm>
          <a:prstGeom prst="rect">
            <a:avLst/>
          </a:prstGeom>
          <a:noFill/>
        </p:spPr>
        <p:txBody>
          <a:bodyPr wrap="square">
            <a:spAutoFit/>
          </a:bodyPr>
          <a:lstStyle/>
          <a:p>
            <a:pPr algn="just" defTabSz="914400" eaLnBrk="0" fontAlgn="base" hangingPunct="0">
              <a:spcBef>
                <a:spcPct val="0"/>
              </a:spcBef>
              <a:spcAft>
                <a:spcPct val="0"/>
              </a:spcAft>
            </a:pPr>
            <a:r>
              <a:rPr kumimoji="0" lang="en-GB" sz="2000" b="1" i="0" u="none" strike="noStrike" cap="none" normalizeH="0" baseline="0" noProof="0" dirty="0">
                <a:ln>
                  <a:noFill/>
                </a:ln>
                <a:solidFill>
                  <a:schemeClr val="tx1"/>
                </a:solidFill>
                <a:effectLst/>
                <a:latin typeface="Arial" panose="020B0604020202020204" pitchFamily="34" charset="0"/>
              </a:rPr>
              <a:t>Plenary lectures on </a:t>
            </a:r>
            <a:r>
              <a:rPr lang="en-GB" sz="2000" b="1" noProof="0" dirty="0">
                <a:latin typeface="Arial" panose="020B0604020202020204" pitchFamily="34" charset="0"/>
                <a:cs typeface="Arial" panose="020B0604020202020204" pitchFamily="34" charset="0"/>
              </a:rPr>
              <a:t>“</a:t>
            </a:r>
            <a:r>
              <a:rPr kumimoji="0" lang="en-GB" sz="2000" b="1" i="0" u="none" strike="noStrike" cap="none" normalizeH="0" baseline="0" noProof="0" dirty="0">
                <a:ln>
                  <a:noFill/>
                </a:ln>
                <a:solidFill>
                  <a:schemeClr val="tx1"/>
                </a:solidFill>
                <a:effectLst/>
                <a:latin typeface="Arial" panose="020B0604020202020204" pitchFamily="34" charset="0"/>
              </a:rPr>
              <a:t>Energy and sustainable </a:t>
            </a:r>
            <a:r>
              <a:rPr lang="en-GB" sz="2000" b="1" noProof="0" dirty="0">
                <a:latin typeface="Arial" panose="020B0604020202020204" pitchFamily="34" charset="0"/>
              </a:rPr>
              <a:t>d</a:t>
            </a:r>
            <a:r>
              <a:rPr kumimoji="0" lang="en-GB" sz="2000" b="1" i="0" u="none" strike="noStrike" cap="none" normalizeH="0" baseline="0" noProof="0" dirty="0">
                <a:ln>
                  <a:noFill/>
                </a:ln>
                <a:solidFill>
                  <a:schemeClr val="tx1"/>
                </a:solidFill>
                <a:effectLst/>
                <a:latin typeface="Arial" panose="020B0604020202020204" pitchFamily="34" charset="0"/>
              </a:rPr>
              <a:t>evelopment</a:t>
            </a:r>
            <a:r>
              <a:rPr lang="en-GB" sz="2000" b="1" noProof="0" dirty="0">
                <a:latin typeface="Arial" panose="020B0604020202020204" pitchFamily="34" charset="0"/>
                <a:cs typeface="Arial" panose="020B0604020202020204" pitchFamily="34" charset="0"/>
              </a:rPr>
              <a:t>”</a:t>
            </a:r>
          </a:p>
          <a:p>
            <a:pPr marL="285750" indent="-285750" algn="just" defTabSz="914400" eaLnBrk="0" fontAlgn="base" hangingPunct="0">
              <a:spcBef>
                <a:spcPct val="0"/>
              </a:spcBef>
              <a:spcAft>
                <a:spcPct val="0"/>
              </a:spcAft>
              <a:buClr>
                <a:schemeClr val="bg1"/>
              </a:buClr>
              <a:buFont typeface="Arial" panose="020B0604020202020204" pitchFamily="34" charset="0"/>
              <a:buChar char="•"/>
            </a:pPr>
            <a:endParaRPr kumimoji="0" lang="en-GB" sz="5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algn="just" defTabSz="914400" eaLnBrk="0" fontAlgn="base" hangingPunct="0">
              <a:spcBef>
                <a:spcPct val="0"/>
              </a:spcBef>
              <a:spcAft>
                <a:spcPct val="0"/>
              </a:spcAft>
              <a:buClr>
                <a:schemeClr val="bg1"/>
              </a:buClr>
            </a:pPr>
            <a:r>
              <a:rPr kumimoji="0" lang="en-GB" sz="2000" b="0" i="0" u="none" strike="noStrike" cap="none" normalizeH="0" baseline="0" noProof="0" dirty="0">
                <a:ln>
                  <a:noFill/>
                </a:ln>
                <a:solidFill>
                  <a:schemeClr val="tx1"/>
                </a:solidFill>
                <a:effectLst/>
                <a:latin typeface="Arial" panose="020B0604020202020204" pitchFamily="34" charset="0"/>
              </a:rPr>
              <a:t>These lectures will be delivered by Prof. Damien Ernst. </a:t>
            </a:r>
            <a:r>
              <a:rPr lang="en-GB" sz="2000" b="0" i="0" u="none" strike="noStrike" kern="1200" cap="none" spc="0" baseline="0" noProof="0" dirty="0">
                <a:solidFill>
                  <a:srgbClr val="000000"/>
                </a:solidFill>
                <a:uFillTx/>
                <a:latin typeface="Arial" pitchFamily="34"/>
              </a:rPr>
              <a:t>The teaching material for these lectures has been prepared by the professor and his collaborators</a:t>
            </a:r>
            <a:r>
              <a:rPr kumimoji="0" lang="en-GB" sz="2000" b="0" i="0" u="none" strike="noStrike" cap="none" normalizeH="0" baseline="0" noProof="0" dirty="0">
                <a:ln>
                  <a:noFill/>
                </a:ln>
                <a:solidFill>
                  <a:schemeClr val="tx1"/>
                </a:solidFill>
                <a:effectLst/>
                <a:latin typeface="Arial" panose="020B0604020202020204" pitchFamily="34" charset="0"/>
              </a:rPr>
              <a:t>.</a:t>
            </a:r>
            <a:r>
              <a:rPr lang="en-GB" sz="2000" noProof="0" dirty="0">
                <a:latin typeface="Arial" panose="020B0604020202020204" pitchFamily="34" charset="0"/>
              </a:rPr>
              <a:t> </a:t>
            </a:r>
            <a:r>
              <a:rPr kumimoji="0" lang="en-GB" sz="2000" b="0" i="0" u="none" strike="noStrike" cap="none" normalizeH="0" baseline="0" noProof="0" dirty="0">
                <a:ln>
                  <a:noFill/>
                </a:ln>
                <a:solidFill>
                  <a:schemeClr val="tx1"/>
                </a:solidFill>
                <a:effectLst/>
                <a:latin typeface="Arial" panose="020B0604020202020204" pitchFamily="34" charset="0"/>
              </a:rPr>
              <a:t>One book that has been particularly influential in the creation of the lecture slides is </a:t>
            </a:r>
            <a:r>
              <a:rPr kumimoji="0" lang="en-GB" sz="2000" b="0" i="1" u="none" strike="noStrike" cap="none" normalizeH="0" baseline="0" noProof="0" dirty="0">
                <a:ln>
                  <a:noFill/>
                </a:ln>
                <a:solidFill>
                  <a:schemeClr val="tx1"/>
                </a:solidFill>
                <a:effectLst/>
                <a:latin typeface="Arial" panose="020B0604020202020204" pitchFamily="34" charset="0"/>
              </a:rPr>
              <a:t>“</a:t>
            </a:r>
            <a:r>
              <a:rPr kumimoji="0" lang="en-GB" sz="2000" b="0" u="none" strike="noStrike" cap="none" normalizeH="0" baseline="0" noProof="0" dirty="0">
                <a:ln>
                  <a:noFill/>
                </a:ln>
                <a:solidFill>
                  <a:schemeClr val="tx1"/>
                </a:solidFill>
                <a:effectLst/>
                <a:latin typeface="Arial" panose="020B0604020202020204" pitchFamily="34" charset="0"/>
              </a:rPr>
              <a:t>Sustainable Energy – Without the Hot Air</a:t>
            </a:r>
            <a:r>
              <a:rPr kumimoji="0" lang="en-GB" sz="2000" b="0" i="1" u="none" strike="noStrike" cap="none" normalizeH="0" baseline="0" noProof="0" dirty="0">
                <a:ln>
                  <a:noFill/>
                </a:ln>
                <a:solidFill>
                  <a:schemeClr val="tx1"/>
                </a:solidFill>
                <a:effectLst/>
                <a:latin typeface="Arial" panose="020B0604020202020204" pitchFamily="34" charset="0"/>
              </a:rPr>
              <a:t>”</a:t>
            </a:r>
            <a:r>
              <a:rPr kumimoji="0" lang="en-GB" sz="2000" b="0" i="0" u="none" strike="noStrike" cap="none" normalizeH="0" baseline="0" noProof="0" dirty="0">
                <a:ln>
                  <a:noFill/>
                </a:ln>
                <a:solidFill>
                  <a:schemeClr val="tx1"/>
                </a:solidFill>
                <a:effectLst/>
                <a:latin typeface="Arial" panose="020B0604020202020204" pitchFamily="34" charset="0"/>
              </a:rPr>
              <a:t> by the late Prof. David J.C. MacKay.</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dirty="0">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dirty="0">
                <a:ln>
                  <a:noFill/>
                </a:ln>
                <a:solidFill>
                  <a:schemeClr val="tx1"/>
                </a:solidFill>
                <a:effectLst/>
                <a:latin typeface="Arial" panose="020B0604020202020204" pitchFamily="34" charset="0"/>
              </a:rPr>
              <a:t>Plenary </a:t>
            </a:r>
            <a:r>
              <a:rPr lang="en-GB" sz="2000" b="1" noProof="0" dirty="0">
                <a:latin typeface="Arial" panose="020B0604020202020204" pitchFamily="34" charset="0"/>
              </a:rPr>
              <a:t>l</a:t>
            </a:r>
            <a:r>
              <a:rPr kumimoji="0" lang="en-GB" sz="2000" b="1" i="0" u="none" strike="noStrike" cap="none" normalizeH="0" baseline="0" noProof="0" dirty="0">
                <a:ln>
                  <a:noFill/>
                </a:ln>
                <a:solidFill>
                  <a:schemeClr val="tx1"/>
                </a:solidFill>
                <a:effectLst/>
                <a:latin typeface="Arial" panose="020B0604020202020204" pitchFamily="34" charset="0"/>
              </a:rPr>
              <a:t>ectures by invited speakers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noProof="0" dirty="0">
              <a:latin typeface="Arial" panose="020B0604020202020204" pitchFamily="34" charset="0"/>
            </a:endParaRPr>
          </a:p>
          <a:p>
            <a:pPr marR="0" lvl="0" algn="just" defTabSz="914400" rtl="0" eaLnBrk="0" fontAlgn="base" latinLnBrk="0" hangingPunct="0">
              <a:lnSpc>
                <a:spcPct val="100000"/>
              </a:lnSpc>
              <a:spcBef>
                <a:spcPct val="0"/>
              </a:spcBef>
              <a:spcAft>
                <a:spcPct val="0"/>
              </a:spcAft>
              <a:buClr>
                <a:schemeClr val="bg1"/>
              </a:buClr>
              <a:buSzTx/>
              <a:tabLst/>
            </a:pPr>
            <a:r>
              <a:rPr kumimoji="0" lang="en-GB" sz="2000" b="0" i="0" u="none" strike="noStrike" cap="none" normalizeH="0" baseline="0" noProof="0" dirty="0">
                <a:ln>
                  <a:noFill/>
                </a:ln>
                <a:solidFill>
                  <a:schemeClr val="tx1"/>
                </a:solidFill>
                <a:effectLst/>
                <a:latin typeface="Arial" panose="020B0604020202020204" pitchFamily="34" charset="0"/>
              </a:rPr>
              <a:t>These sessions will focus on specific topics related to energy.</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sz="2000" b="1" i="0" u="none" strike="noStrike" cap="none" normalizeH="0" baseline="0" noProof="0" dirty="0">
              <a:ln>
                <a:noFill/>
              </a:ln>
              <a:solidFill>
                <a:schemeClr val="tx1"/>
              </a:solidFill>
              <a:effectLst/>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dirty="0">
                <a:ln>
                  <a:noFill/>
                </a:ln>
                <a:solidFill>
                  <a:schemeClr val="tx1"/>
                </a:solidFill>
                <a:effectLst/>
                <a:latin typeface="Arial" panose="020B0604020202020204" pitchFamily="34" charset="0"/>
              </a:rPr>
              <a:t>Group sessions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noProof="0" dirty="0">
              <a:latin typeface="Arial" panose="020B0604020202020204" pitchFamily="34" charset="0"/>
            </a:endParaRPr>
          </a:p>
          <a:p>
            <a:pPr marR="0" lvl="0" algn="just" defTabSz="914400" rtl="0" eaLnBrk="0" fontAlgn="base" latinLnBrk="0" hangingPunct="0">
              <a:lnSpc>
                <a:spcPct val="100000"/>
              </a:lnSpc>
              <a:spcBef>
                <a:spcPct val="0"/>
              </a:spcBef>
              <a:spcAft>
                <a:spcPct val="0"/>
              </a:spcAft>
              <a:buClr>
                <a:schemeClr val="bg1"/>
              </a:buClr>
              <a:buSzTx/>
              <a:tabLst/>
            </a:pPr>
            <a:r>
              <a:rPr kumimoji="0" lang="en-GB" sz="2000" b="0" i="0" u="none" strike="noStrike" cap="none" normalizeH="0" baseline="0" noProof="0" dirty="0">
                <a:ln>
                  <a:noFill/>
                </a:ln>
                <a:solidFill>
                  <a:schemeClr val="tx1"/>
                </a:solidFill>
                <a:effectLst/>
                <a:latin typeface="Arial" panose="020B0604020202020204" pitchFamily="34" charset="0"/>
              </a:rPr>
              <a:t>Each student will participate in one group session.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5DE17A-0B34-B4B2-2296-BB8729CF7BF2}"/>
                  </a:ext>
                </a:extLst>
              </p:cNvPr>
              <p:cNvSpPr txBox="1"/>
              <p:nvPr/>
            </p:nvSpPr>
            <p:spPr>
              <a:xfrm>
                <a:off x="589582" y="1746862"/>
                <a:ext cx="5399235" cy="3862596"/>
              </a:xfrm>
              <a:prstGeom prst="rect">
                <a:avLst/>
              </a:prstGeom>
              <a:noFill/>
            </p:spPr>
            <p:txBody>
              <a:bodyPr wrap="square">
                <a:spAutoFit/>
              </a:bodyPr>
              <a:lstStyle/>
              <a:p>
                <a:pPr algn="just"/>
                <a:r>
                  <a:rPr lang="en-GB" sz="2000" noProof="0" dirty="0"/>
                  <a:t>Like gasoline, butter is mainly composed of CH chains. There are 717 nutritional calories in 100 g of butter. One nutritional calorie is equal to </a:t>
                </a:r>
                <a:r>
                  <a:rPr lang="en-GB" sz="2000" b="1" noProof="0" dirty="0"/>
                  <a:t>4,184 joules</a:t>
                </a:r>
                <a:r>
                  <a:rPr lang="en-GB" sz="2000" noProof="0" dirty="0"/>
                  <a:t>. The density of butter is around 0.9 kg/l.</a:t>
                </a:r>
              </a:p>
              <a:p>
                <a:pPr algn="just"/>
                <a:endParaRPr lang="en-GB" sz="2000" noProof="0" dirty="0"/>
              </a:p>
              <a:p>
                <a:pPr algn="just"/>
                <a:r>
                  <a:rPr lang="en-GB" sz="2000" noProof="0" dirty="0"/>
                  <a:t>The energy contained in a liter of material is determined by multiplying its density by its calorific value.</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Therefore, the energy per liter of butter is:</a:t>
                </a:r>
              </a:p>
              <a:p>
                <a:pPr algn="just"/>
                <a:endParaRPr lang="en-GB" sz="5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0.9 kg/l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8 kWh/kg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7.2 kWh/l.</a:t>
                </a:r>
              </a:p>
            </p:txBody>
          </p:sp>
        </mc:Choice>
        <mc:Fallback xmlns="">
          <p:sp>
            <p:nvSpPr>
              <p:cNvPr id="5" name="TextBox 4">
                <a:extLst>
                  <a:ext uri="{FF2B5EF4-FFF2-40B4-BE49-F238E27FC236}">
                    <a16:creationId xmlns:a16="http://schemas.microsoft.com/office/drawing/2014/main" id="{975DE17A-0B34-B4B2-2296-BB8729CF7BF2}"/>
                  </a:ext>
                </a:extLst>
              </p:cNvPr>
              <p:cNvSpPr txBox="1">
                <a:spLocks noRot="1" noChangeAspect="1" noMove="1" noResize="1" noEditPoints="1" noAdjustHandles="1" noChangeArrowheads="1" noChangeShapeType="1" noTextEdit="1"/>
              </p:cNvSpPr>
              <p:nvPr/>
            </p:nvSpPr>
            <p:spPr>
              <a:xfrm>
                <a:off x="589582" y="1746862"/>
                <a:ext cx="5399235" cy="3862596"/>
              </a:xfrm>
              <a:prstGeom prst="rect">
                <a:avLst/>
              </a:prstGeom>
              <a:blipFill>
                <a:blip r:embed="rId2"/>
                <a:stretch>
                  <a:fillRect l="-1243" t="-790" r="-1130" b="-2054"/>
                </a:stretch>
              </a:blipFill>
            </p:spPr>
            <p:txBody>
              <a:bodyPr/>
              <a:lstStyle/>
              <a:p>
                <a:r>
                  <a:rPr lang="en-GB">
                    <a:noFill/>
                  </a:rPr>
                  <a:t> </a:t>
                </a:r>
              </a:p>
            </p:txBody>
          </p:sp>
        </mc:Fallback>
      </mc:AlternateContent>
      <p:sp>
        <p:nvSpPr>
          <p:cNvPr id="3" name="Slide Number Placeholder 6">
            <a:extLst>
              <a:ext uri="{FF2B5EF4-FFF2-40B4-BE49-F238E27FC236}">
                <a16:creationId xmlns:a16="http://schemas.microsoft.com/office/drawing/2014/main" id="{72C974F3-9A3E-B515-31F9-B90BFDC783E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a:t>
            </a:fld>
            <a:endParaRPr lang="en-GB" spc="80" noProof="0" dirty="0"/>
          </a:p>
        </p:txBody>
      </p:sp>
      <p:grpSp>
        <p:nvGrpSpPr>
          <p:cNvPr id="6" name="Groupe 5">
            <a:extLst>
              <a:ext uri="{FF2B5EF4-FFF2-40B4-BE49-F238E27FC236}">
                <a16:creationId xmlns:a16="http://schemas.microsoft.com/office/drawing/2014/main" id="{763AE34B-5843-32F0-34B2-BE22B4FB6926}"/>
              </a:ext>
            </a:extLst>
          </p:cNvPr>
          <p:cNvGrpSpPr/>
          <p:nvPr/>
        </p:nvGrpSpPr>
        <p:grpSpPr>
          <a:xfrm>
            <a:off x="6632118" y="1977884"/>
            <a:ext cx="3163910" cy="2206828"/>
            <a:chOff x="6350930" y="2703848"/>
            <a:chExt cx="3163910" cy="2206828"/>
          </a:xfrm>
        </p:grpSpPr>
        <p:pic>
          <p:nvPicPr>
            <p:cNvPr id="1026" name="Picture 2" descr="Carrefour Classic' Beurre de Laiterie Doux 125 g | Carrefour Site">
              <a:extLst>
                <a:ext uri="{FF2B5EF4-FFF2-40B4-BE49-F238E27FC236}">
                  <a16:creationId xmlns:a16="http://schemas.microsoft.com/office/drawing/2014/main" id="{488E1441-425F-6EB1-50F8-541602B951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07" b="12055"/>
            <a:stretch/>
          </p:blipFill>
          <p:spPr bwMode="auto">
            <a:xfrm rot="254140">
              <a:off x="6664576" y="2832718"/>
              <a:ext cx="2536618" cy="1949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098914-45CA-4EBE-044F-6F046E2D4DF7}"/>
                </a:ext>
              </a:extLst>
            </p:cNvPr>
            <p:cNvSpPr/>
            <p:nvPr/>
          </p:nvSpPr>
          <p:spPr>
            <a:xfrm>
              <a:off x="6350930" y="2703848"/>
              <a:ext cx="3163910" cy="220682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7" name="TextBox 3">
            <a:extLst>
              <a:ext uri="{FF2B5EF4-FFF2-40B4-BE49-F238E27FC236}">
                <a16:creationId xmlns:a16="http://schemas.microsoft.com/office/drawing/2014/main" id="{BB7C6268-B4FB-4537-BAB6-F7332CF42E5F}"/>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t>Note on the energy contained in butter</a:t>
            </a:r>
            <a:endParaRPr lang="en-GB" sz="2400" b="1" noProof="0" dirty="0">
              <a:solidFill>
                <a:schemeClr val="tx1"/>
              </a:solidFill>
            </a:endParaRPr>
          </a:p>
        </p:txBody>
      </p:sp>
      <p:sp>
        <p:nvSpPr>
          <p:cNvPr id="9" name="ZoneTexte 8">
            <a:extLst>
              <a:ext uri="{FF2B5EF4-FFF2-40B4-BE49-F238E27FC236}">
                <a16:creationId xmlns:a16="http://schemas.microsoft.com/office/drawing/2014/main" id="{EEE3531A-C71E-2C6F-6676-50A47B6A00D5}"/>
              </a:ext>
            </a:extLst>
          </p:cNvPr>
          <p:cNvSpPr txBox="1"/>
          <p:nvPr/>
        </p:nvSpPr>
        <p:spPr>
          <a:xfrm>
            <a:off x="589583" y="5811217"/>
            <a:ext cx="9542756"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Observe that the energy per liter of butter is in the sat order of magnitude as the energy per liter of gasoline.</a:t>
            </a:r>
          </a:p>
        </p:txBody>
      </p:sp>
    </p:spTree>
    <p:extLst>
      <p:ext uri="{BB962C8B-B14F-4D97-AF65-F5344CB8AC3E}">
        <p14:creationId xmlns:p14="http://schemas.microsoft.com/office/powerpoint/2010/main" val="1107887114"/>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410FF056-C128-3EFF-1B16-060EB828E6E3}"/>
              </a:ext>
            </a:extLst>
          </p:cNvPr>
          <p:cNvSpPr txBox="1"/>
          <p:nvPr/>
        </p:nvSpPr>
        <p:spPr>
          <a:xfrm>
            <a:off x="589584" y="1198526"/>
            <a:ext cx="9542753" cy="2554545"/>
          </a:xfrm>
          <a:prstGeom prst="rect">
            <a:avLst/>
          </a:prstGeom>
          <a:noFill/>
        </p:spPr>
        <p:txBody>
          <a:bodyPr wrap="square" rtlCol="0">
            <a:spAutoFit/>
          </a:bodyPr>
          <a:lstStyle/>
          <a:p>
            <a:pPr algn="just" defTabSz="914400" eaLnBrk="0" fontAlgn="base" hangingPunct="0">
              <a:spcBef>
                <a:spcPct val="0"/>
              </a:spcBef>
              <a:spcAft>
                <a:spcPct val="0"/>
              </a:spcAft>
            </a:pPr>
            <a:r>
              <a:rPr lang="en-GB" sz="2000" noProof="0" dirty="0"/>
              <a:t>To match annual energy consumption with production, (80-20) / 2 = 30 kWh/pers/d must be stored during the sunny period (May–October) to cover the rest of the year. We know that the population of the EU is 450 million. Hence, we have a total energy storage requirement of:</a:t>
            </a:r>
          </a:p>
          <a:p>
            <a:pPr algn="just"/>
            <a:endParaRPr lang="en-GB" sz="1000" noProof="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lang="en-GB" sz="2000" noProof="0" dirty="0"/>
          </a:p>
          <a:p>
            <a:pPr marL="0" marR="0" lvl="0" indent="0" algn="just" defTabSz="914400" rtl="0" eaLnBrk="0" fontAlgn="base" latinLnBrk="0" hangingPunct="0">
              <a:lnSpc>
                <a:spcPct val="100000"/>
              </a:lnSpc>
              <a:spcBef>
                <a:spcPct val="0"/>
              </a:spcBef>
              <a:spcAft>
                <a:spcPct val="0"/>
              </a:spcAft>
              <a:buClrTx/>
              <a:buSzTx/>
              <a:tabLst/>
            </a:pPr>
            <a:endParaRPr lang="en-GB" sz="2000" noProof="0" dirty="0"/>
          </a:p>
          <a:p>
            <a:pPr marL="0" marR="0" lvl="0" indent="0" algn="just" defTabSz="914400" rtl="0" eaLnBrk="0" fontAlgn="base" latinLnBrk="0" hangingPunct="0">
              <a:lnSpc>
                <a:spcPct val="100000"/>
              </a:lnSpc>
              <a:spcBef>
                <a:spcPct val="0"/>
              </a:spcBef>
              <a:spcAft>
                <a:spcPct val="0"/>
              </a:spcAft>
              <a:buClrTx/>
              <a:buSzTx/>
              <a:tabLst/>
            </a:pPr>
            <a:endParaRPr lang="en-GB" sz="1000" noProof="0" dirty="0"/>
          </a:p>
          <a:p>
            <a:pPr algn="just"/>
            <a:r>
              <a:rPr lang="en-GB" sz="2000" noProof="0" dirty="0">
                <a:latin typeface="Arial" panose="020B0604020202020204" pitchFamily="34" charset="0"/>
                <a:cs typeface="Arial" panose="020B0604020202020204" pitchFamily="34" charset="0"/>
              </a:rPr>
              <a:t>Note that storing this energy would require:</a:t>
            </a:r>
          </a:p>
        </p:txBody>
      </p:sp>
      <p:pic>
        <p:nvPicPr>
          <p:cNvPr id="1026" name="Picture 2" descr="un homme qui regarde une ville au loin, avec un cube de taille réduite pour que sa hauteur puisse être comparée à celle des immeubles">
            <a:extLst>
              <a:ext uri="{FF2B5EF4-FFF2-40B4-BE49-F238E27FC236}">
                <a16:creationId xmlns:a16="http://schemas.microsoft.com/office/drawing/2014/main" id="{C7A559AB-9A31-C27D-AEE6-E50170EC2D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0" r="1346" b="443"/>
          <a:stretch/>
        </p:blipFill>
        <p:spPr bwMode="auto">
          <a:xfrm>
            <a:off x="7287005" y="3930923"/>
            <a:ext cx="2753874" cy="2705974"/>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3EE74B8C-CFB5-AEB0-2429-9A23EDCF62EC}"/>
              </a:ext>
            </a:extLst>
          </p:cNvPr>
          <p:cNvSpPr txBox="1"/>
          <p:nvPr/>
        </p:nvSpPr>
        <p:spPr>
          <a:xfrm>
            <a:off x="7109968" y="6700345"/>
            <a:ext cx="3107946"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This is how big the cube filled with H</a:t>
            </a:r>
            <a:r>
              <a:rPr lang="en-GB" sz="1400" i="1" baseline="-25000" noProof="0" dirty="0">
                <a:latin typeface="Arial" panose="020B0604020202020204" pitchFamily="34" charset="0"/>
                <a:cs typeface="Arial" panose="020B0604020202020204" pitchFamily="34" charset="0"/>
              </a:rPr>
              <a:t>2</a:t>
            </a:r>
            <a:r>
              <a:rPr lang="en-GB" sz="1400" i="1" noProof="0" dirty="0">
                <a:latin typeface="Arial" panose="020B0604020202020204" pitchFamily="34" charset="0"/>
                <a:cs typeface="Arial" panose="020B0604020202020204" pitchFamily="34" charset="0"/>
              </a:rPr>
              <a:t> compressed at 350 bars may be.</a:t>
            </a:r>
          </a:p>
        </p:txBody>
      </p:sp>
      <p:sp>
        <p:nvSpPr>
          <p:cNvPr id="36" name="Rectangle 35">
            <a:extLst>
              <a:ext uri="{FF2B5EF4-FFF2-40B4-BE49-F238E27FC236}">
                <a16:creationId xmlns:a16="http://schemas.microsoft.com/office/drawing/2014/main" id="{1471DE9B-870E-BA4A-0163-A2AB66EE0E93}"/>
              </a:ext>
            </a:extLst>
          </p:cNvPr>
          <p:cNvSpPr/>
          <p:nvPr/>
        </p:nvSpPr>
        <p:spPr>
          <a:xfrm>
            <a:off x="7287004" y="3930924"/>
            <a:ext cx="2753874" cy="270597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249D9DD9-B887-C18C-90F6-1D97ED073851}"/>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  </a:t>
            </a:r>
            <a:r>
              <a:rPr lang="en-GB" sz="2400" b="1" noProof="0" dirty="0">
                <a:solidFill>
                  <a:schemeClr val="tx1"/>
                </a:solidFill>
                <a:latin typeface="Arial" panose="020B0604020202020204" pitchFamily="34" charset="0"/>
                <a:cs typeface="Arial" panose="020B0604020202020204" pitchFamily="34" charset="0"/>
              </a:rPr>
              <a:t>Computation of storage needs for </a:t>
            </a:r>
            <a:r>
              <a:rPr lang="en-GB" sz="2400" b="1" noProof="0" dirty="0">
                <a:latin typeface="Arial" panose="020B0604020202020204" pitchFamily="34" charset="0"/>
                <a:cs typeface="Arial" panose="020B0604020202020204" pitchFamily="34" charset="0"/>
              </a:rPr>
              <a:t>seasonal fluctuations</a:t>
            </a:r>
            <a:endParaRPr lang="en-GB" sz="2400" b="1" noProof="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86F76630-1E7A-DAED-19F5-3799C22DFD5F}"/>
                  </a:ext>
                </a:extLst>
              </p:cNvPr>
              <p:cNvSpPr txBox="1"/>
              <p:nvPr/>
            </p:nvSpPr>
            <p:spPr>
              <a:xfrm>
                <a:off x="589584" y="3827784"/>
                <a:ext cx="6508808" cy="3333861"/>
              </a:xfrm>
              <a:prstGeom prst="rect">
                <a:avLst/>
              </a:prstGeom>
              <a:noFill/>
            </p:spPr>
            <p:txBody>
              <a:bodyPr wrap="square">
                <a:spAutoFit/>
              </a:bodyPr>
              <a:lstStyle/>
              <a:p>
                <a:pPr marL="514350" indent="-514350" algn="just">
                  <a:buAutoNum type="romanLcParenBoth"/>
                </a:pPr>
                <a:r>
                  <a:rPr lang="en-GB" sz="2000" noProof="0" dirty="0"/>
                  <a:t>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2.46 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5.9 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7</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41,695</m:t>
                    </m:r>
                  </m:oMath>
                </a14:m>
                <a:r>
                  <a:rPr lang="en-GB" sz="2000" noProof="0" dirty="0">
                    <a:latin typeface="Arial" panose="020B0604020202020204" pitchFamily="34" charset="0"/>
                    <a:cs typeface="Arial" panose="020B0604020202020204" pitchFamily="34" charset="0"/>
                  </a:rPr>
                  <a:t> pumped storage stations (from Exercise 2);</a:t>
                </a:r>
                <a:endParaRPr lang="en-GB" sz="2000" i="1" noProof="0" dirty="0">
                  <a:latin typeface="Cambria Math" panose="02040503050406030204" pitchFamily="18" charset="0"/>
                </a:endParaRPr>
              </a:p>
              <a:p>
                <a:pPr marL="514350" indent="-514350" algn="just">
                  <a:buAutoNum type="romanLcParenBoth"/>
                </a:pPr>
                <a:endParaRPr lang="en-GB" sz="1000" i="1" noProof="0" dirty="0">
                  <a:latin typeface="Cambria Math" panose="02040503050406030204" pitchFamily="18" charset="0"/>
                </a:endParaRPr>
              </a:p>
              <a:p>
                <a:pPr marL="514350" indent="-514350" algn="just">
                  <a:buFontTx/>
                  <a:buAutoNum type="romanLcParenBoth"/>
                </a:pPr>
                <a:r>
                  <a:rPr lang="en-GB" sz="2000" noProof="0" dirty="0">
                    <a:latin typeface="+mj-lt"/>
                  </a:rPr>
                  <a:t>Lithium-ion batteries that would weigh the same as</a:t>
                </a:r>
              </a:p>
              <a:p>
                <a:pPr algn="just"/>
                <a:r>
                  <a:rPr lang="en-GB" sz="2000" noProof="0" dirty="0"/>
                  <a:t>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2.46 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cs typeface="Arial" panose="020B0604020202020204" pitchFamily="34" charset="0"/>
                          </a:rPr>
                          <m:t>0.250 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42,000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1,000</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234,286</m:t>
                    </m:r>
                  </m:oMath>
                </a14:m>
                <a:r>
                  <a:rPr lang="en-GB" sz="2000" noProof="0" dirty="0">
                    <a:latin typeface="Arial" panose="020B0604020202020204" pitchFamily="34" charset="0"/>
                    <a:cs typeface="Arial" panose="020B0604020202020204" pitchFamily="34" charset="0"/>
                  </a:rPr>
                  <a:t> Charles de 	Gaulle aircraft carriers</a:t>
                </a:r>
                <a:r>
                  <a:rPr lang="en-GB" sz="2000" noProof="0" dirty="0"/>
                  <a:t>;</a:t>
                </a:r>
              </a:p>
              <a:p>
                <a:pPr marL="514350" indent="-514350" algn="just">
                  <a:buAutoNum type="romanLcParenBoth"/>
                </a:pPr>
                <a:endParaRPr lang="en-GB" sz="500" noProof="0" dirty="0">
                  <a:latin typeface="Arial" panose="020B0604020202020204" pitchFamily="34" charset="0"/>
                  <a:cs typeface="Arial" panose="020B0604020202020204" pitchFamily="34" charset="0"/>
                </a:endParaRPr>
              </a:p>
              <a:p>
                <a:pPr marL="514350" indent="-514350" algn="just">
                  <a:buAutoNum type="romanLcParenBoth" startAt="3"/>
                </a:pPr>
                <a:r>
                  <a:rPr lang="en-GB" sz="2000" noProof="0" dirty="0">
                    <a:latin typeface="Arial" panose="020B0604020202020204" pitchFamily="34" charset="0"/>
                    <a:cs typeface="Arial" panose="020B0604020202020204" pitchFamily="34" charset="0"/>
                  </a:rPr>
                  <a:t>A cube of side length </a:t>
                </a:r>
                <a14:m>
                  <m:oMath xmlns:m="http://schemas.openxmlformats.org/officeDocument/2006/math">
                    <m:sSup>
                      <m:sSupPr>
                        <m:ctrlPr>
                          <a:rPr lang="en-GB" sz="2000" i="1" noProof="0" smtClean="0">
                            <a:latin typeface="Cambria Math" panose="02040503050406030204" pitchFamily="18" charset="0"/>
                          </a:rPr>
                        </m:ctrlPr>
                      </m:sSupPr>
                      <m:e>
                        <m:d>
                          <m:dPr>
                            <m:ctrlPr>
                              <a:rPr lang="en-GB" sz="2000" i="1" noProof="0" smtClean="0">
                                <a:latin typeface="Cambria Math" panose="02040503050406030204" pitchFamily="18" charset="0"/>
                              </a:rPr>
                            </m:ctrlPr>
                          </m:dPr>
                          <m:e>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2.46 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cs typeface="Arial" panose="020B0604020202020204" pitchFamily="34" charset="0"/>
                                  </a:rPr>
                                  <m:t>390</m:t>
                                </m:r>
                              </m:den>
                            </m:f>
                          </m:e>
                        </m:d>
                      </m:e>
                      <m:sup>
                        <m:f>
                          <m:fPr>
                            <m:type m:val="skw"/>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rPr>
                              <m:t>3</m:t>
                            </m:r>
                          </m:den>
                        </m:f>
                      </m:sup>
                    </m:sSup>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1,848</m:t>
                    </m:r>
                  </m:oMath>
                </a14:m>
                <a:r>
                  <a:rPr lang="en-GB" sz="2000" noProof="0" dirty="0">
                    <a:latin typeface="Arial" panose="020B0604020202020204" pitchFamily="34" charset="0"/>
                    <a:cs typeface="Arial" panose="020B0604020202020204" pitchFamily="34" charset="0"/>
                  </a:rPr>
                  <a:t> m filled with H</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compressed at 350 bars.</a:t>
                </a:r>
              </a:p>
            </p:txBody>
          </p:sp>
        </mc:Choice>
        <mc:Fallback xmlns="">
          <p:sp>
            <p:nvSpPr>
              <p:cNvPr id="5" name="ZoneTexte 4">
                <a:extLst>
                  <a:ext uri="{FF2B5EF4-FFF2-40B4-BE49-F238E27FC236}">
                    <a16:creationId xmlns:a16="http://schemas.microsoft.com/office/drawing/2014/main" id="{86F76630-1E7A-DAED-19F5-3799C22DFD5F}"/>
                  </a:ext>
                </a:extLst>
              </p:cNvPr>
              <p:cNvSpPr txBox="1">
                <a:spLocks noRot="1" noChangeAspect="1" noMove="1" noResize="1" noEditPoints="1" noAdjustHandles="1" noChangeArrowheads="1" noChangeShapeType="1" noTextEdit="1"/>
              </p:cNvSpPr>
              <p:nvPr/>
            </p:nvSpPr>
            <p:spPr>
              <a:xfrm>
                <a:off x="589584" y="3827784"/>
                <a:ext cx="6508808" cy="3333861"/>
              </a:xfrm>
              <a:prstGeom prst="rect">
                <a:avLst/>
              </a:prstGeom>
              <a:blipFill>
                <a:blip r:embed="rId4"/>
                <a:stretch>
                  <a:fillRect l="-843" r="-1031" b="-1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0FD2135C-1BB3-9865-524C-31247AFD4D58}"/>
                  </a:ext>
                </a:extLst>
              </p:cNvPr>
              <p:cNvSpPr txBox="1"/>
              <p:nvPr/>
            </p:nvSpPr>
            <p:spPr>
              <a:xfrm>
                <a:off x="601159" y="2621903"/>
                <a:ext cx="6337448" cy="600614"/>
              </a:xfrm>
              <a:prstGeom prst="rect">
                <a:avLst/>
              </a:prstGeom>
              <a:noFill/>
            </p:spPr>
            <p:txBody>
              <a:bodyPr wrap="square">
                <a:spAutoFit/>
              </a:bodyPr>
              <a:lstStyle/>
              <a:p>
                <a14:m>
                  <m:oMath xmlns:m="http://schemas.openxmlformats.org/officeDocument/2006/math">
                    <m:r>
                      <m:rPr>
                        <m:nor/>
                      </m:rPr>
                      <a:rPr lang="en-GB" sz="2000" noProof="0" smtClean="0">
                        <a:latin typeface="Arial" panose="020B0604020202020204" pitchFamily="34" charset="0"/>
                        <a:cs typeface="Arial" panose="020B0604020202020204" pitchFamily="34" charset="0"/>
                      </a:rPr>
                      <m:t>30 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i="1" noProof="0">
                            <a:latin typeface="Cambria Math" panose="02040503050406030204" pitchFamily="18" charset="0"/>
                            <a:ea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365</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2</m:t>
                        </m:r>
                      </m:den>
                    </m:f>
                    <m:r>
                      <m:rPr>
                        <m:nor/>
                      </m:rPr>
                      <a:rPr lang="en-GB" sz="2000" noProof="0">
                        <a:latin typeface="Cambria Math" panose="02040503050406030204" pitchFamily="18" charset="0"/>
                        <a:ea typeface="Cambria Math" panose="02040503050406030204" pitchFamily="18"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450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6 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2.46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23569" noProof="0" smtClean="0">
                        <a:latin typeface="Arial" panose="020B0604020202020204" pitchFamily="34" charset="0"/>
                        <a:cs typeface="Arial" panose="020B0604020202020204" pitchFamily="34" charset="0"/>
                      </a:rPr>
                      <m:t>12</m:t>
                    </m:r>
                    <m:r>
                      <m:rPr>
                        <m:nor/>
                      </m:rPr>
                      <a:rPr lang="en-GB" sz="2000" b="0" i="0" baseline="23569" noProof="0" smtClean="0">
                        <a:latin typeface="Arial" panose="020B0604020202020204" pitchFamily="34" charset="0"/>
                        <a:cs typeface="Arial" panose="020B0604020202020204" pitchFamily="34" charset="0"/>
                      </a:rPr>
                      <m:t> </m:t>
                    </m:r>
                  </m:oMath>
                </a14:m>
                <a:r>
                  <a:rPr lang="en-GB" sz="2000" noProof="0" dirty="0"/>
                  <a:t>kWh of energy.</a:t>
                </a:r>
              </a:p>
            </p:txBody>
          </p:sp>
        </mc:Choice>
        <mc:Fallback xmlns="">
          <p:sp>
            <p:nvSpPr>
              <p:cNvPr id="9" name="ZoneTexte 8">
                <a:extLst>
                  <a:ext uri="{FF2B5EF4-FFF2-40B4-BE49-F238E27FC236}">
                    <a16:creationId xmlns:a16="http://schemas.microsoft.com/office/drawing/2014/main" id="{0FD2135C-1BB3-9865-524C-31247AFD4D58}"/>
                  </a:ext>
                </a:extLst>
              </p:cNvPr>
              <p:cNvSpPr txBox="1">
                <a:spLocks noRot="1" noChangeAspect="1" noMove="1" noResize="1" noEditPoints="1" noAdjustHandles="1" noChangeArrowheads="1" noChangeShapeType="1" noTextEdit="1"/>
              </p:cNvSpPr>
              <p:nvPr/>
            </p:nvSpPr>
            <p:spPr>
              <a:xfrm>
                <a:off x="601159" y="2621903"/>
                <a:ext cx="6337448" cy="600614"/>
              </a:xfrm>
              <a:prstGeom prst="rect">
                <a:avLst/>
              </a:prstGeom>
              <a:blipFill>
                <a:blip r:embed="rId5"/>
                <a:stretch>
                  <a:fillRect b="-4040"/>
                </a:stretch>
              </a:blipFill>
            </p:spPr>
            <p:txBody>
              <a:bodyPr/>
              <a:lstStyle/>
              <a:p>
                <a:r>
                  <a:rPr lang="en-GB">
                    <a:noFill/>
                  </a:rPr>
                  <a:t> </a:t>
                </a:r>
              </a:p>
            </p:txBody>
          </p:sp>
        </mc:Fallback>
      </mc:AlternateContent>
      <p:sp>
        <p:nvSpPr>
          <p:cNvPr id="4" name="Slide Number Placeholder 6">
            <a:extLst>
              <a:ext uri="{FF2B5EF4-FFF2-40B4-BE49-F238E27FC236}">
                <a16:creationId xmlns:a16="http://schemas.microsoft.com/office/drawing/2014/main" id="{CA95F6A9-C695-731B-004B-3CB718F26D9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400</a:t>
            </a:fld>
            <a:endParaRPr lang="en-GB" spc="80" noProof="0" dirty="0"/>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F91098C-74DE-AC6E-21A6-29D7DA73C125}"/>
              </a:ext>
            </a:extLst>
          </p:cNvPr>
          <p:cNvSpPr txBox="1"/>
          <p:nvPr/>
        </p:nvSpPr>
        <p:spPr>
          <a:xfrm>
            <a:off x="589585" y="349892"/>
            <a:ext cx="9542754" cy="818686"/>
          </a:xfrm>
          <a:prstGeom prst="rect">
            <a:avLst/>
          </a:prstGeom>
          <a:noFill/>
        </p:spPr>
        <p:txBody>
          <a:bodyPr wrap="square">
            <a:spAutoFit/>
          </a:bodyPr>
          <a:lstStyle/>
          <a:p>
            <a:pPr algn="just"/>
            <a:r>
              <a:rPr lang="en-GB" sz="2360" b="1" noProof="0" dirty="0">
                <a:solidFill>
                  <a:schemeClr val="tx1"/>
                </a:solidFill>
                <a:latin typeface="Arial" panose="020B0604020202020204" pitchFamily="34" charset="0"/>
                <a:cs typeface="Arial" panose="020B0604020202020204" pitchFamily="34" charset="0"/>
              </a:rPr>
              <a:t>c.</a:t>
            </a:r>
            <a:r>
              <a:rPr lang="en-GB" sz="2360" b="1" noProof="0" dirty="0">
                <a:latin typeface="Arial" panose="020B0604020202020204" pitchFamily="34" charset="0"/>
                <a:cs typeface="Arial" panose="020B0604020202020204" pitchFamily="34" charset="0"/>
              </a:rPr>
              <a:t> W</a:t>
            </a:r>
            <a:r>
              <a:rPr lang="en-GB" sz="2360" b="1" noProof="0" dirty="0"/>
              <a:t>hich storage technologies are best suited to balance fluctuations in an EU scenario targeting 100% renewable energy?</a:t>
            </a:r>
            <a:endParaRPr lang="en-GB" sz="2360" b="1" noProof="0"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769020D-B7EB-A145-6838-D8142721A425}"/>
              </a:ext>
            </a:extLst>
          </p:cNvPr>
          <p:cNvSpPr txBox="1"/>
          <p:nvPr/>
        </p:nvSpPr>
        <p:spPr>
          <a:xfrm>
            <a:off x="589584" y="1702289"/>
            <a:ext cx="9542753" cy="5478423"/>
          </a:xfrm>
          <a:prstGeom prst="rect">
            <a:avLst/>
          </a:prstGeom>
          <a:noFill/>
        </p:spPr>
        <p:txBody>
          <a:bodyPr wrap="square">
            <a:spAutoFit/>
          </a:bodyPr>
          <a:lstStyle/>
          <a:p>
            <a:pPr algn="just">
              <a:buNone/>
            </a:pPr>
            <a:r>
              <a:rPr lang="en-GB" sz="2000" noProof="0" dirty="0"/>
              <a:t>Four criteria can be used to select the most suitable storage technology for investment:</a:t>
            </a:r>
          </a:p>
          <a:p>
            <a:pPr algn="just">
              <a:buNone/>
            </a:pPr>
            <a:endParaRPr lang="en-GB" sz="1000" noProof="0" dirty="0"/>
          </a:p>
          <a:p>
            <a:pPr marL="514350" indent="-514350" algn="just">
              <a:buAutoNum type="romanLcParenBoth"/>
            </a:pPr>
            <a:r>
              <a:rPr lang="en-GB" sz="2000" b="1" noProof="0" dirty="0"/>
              <a:t>Investment costs: </a:t>
            </a:r>
            <a:r>
              <a:rPr lang="en-GB" sz="2000" noProof="0" dirty="0"/>
              <a:t>For most storage systems, except batteries, investment costs are divided into two components:</a:t>
            </a:r>
          </a:p>
          <a:p>
            <a:pPr marL="514350" indent="-514350" algn="just">
              <a:buAutoNum type="romanLcParenBoth"/>
            </a:pPr>
            <a:endParaRPr lang="en-GB" sz="500" noProof="0" dirty="0"/>
          </a:p>
          <a:p>
            <a:pPr marL="971550" lvl="1" indent="-514350" algn="just">
              <a:buFont typeface="Arial" panose="020B0604020202020204" pitchFamily="34" charset="0"/>
              <a:buChar char="–"/>
            </a:pPr>
            <a:r>
              <a:rPr lang="en-GB" sz="2000" noProof="0" dirty="0"/>
              <a:t>Reservoir cost: The cost of storing the energy storage vector, which increases with capacity;</a:t>
            </a:r>
          </a:p>
          <a:p>
            <a:pPr marL="971550" lvl="1" indent="-514350" algn="just">
              <a:buFont typeface="Arial" panose="020B0604020202020204" pitchFamily="34" charset="0"/>
              <a:buChar char="–"/>
            </a:pPr>
            <a:endParaRPr lang="en-GB" sz="500" noProof="0" dirty="0"/>
          </a:p>
          <a:p>
            <a:pPr marL="971550" lvl="1" indent="-514350" algn="just">
              <a:buFont typeface="Arial" panose="020B0604020202020204" pitchFamily="34" charset="0"/>
              <a:buChar char="–"/>
            </a:pPr>
            <a:r>
              <a:rPr lang="en-GB" sz="2000" noProof="0" dirty="0"/>
              <a:t>Conversion system cost: The cost of converting electricity into the energy storage vector and back, which increases with the power exchange rate with the grid.</a:t>
            </a:r>
          </a:p>
          <a:p>
            <a:pPr algn="just"/>
            <a:endParaRPr lang="en-GB" sz="1000" b="1" noProof="0" dirty="0"/>
          </a:p>
          <a:p>
            <a:pPr marL="514350" indent="-514350" algn="just">
              <a:buAutoNum type="romanLcParenBoth" startAt="2"/>
            </a:pPr>
            <a:r>
              <a:rPr lang="en-GB" sz="2000" b="1" noProof="0" dirty="0"/>
              <a:t>Lifetime: </a:t>
            </a:r>
            <a:r>
              <a:rPr lang="en-GB" sz="2000" noProof="0" dirty="0"/>
              <a:t>The number of cycles the storage system can complete before requiring refurbishment.</a:t>
            </a:r>
          </a:p>
          <a:p>
            <a:pPr marL="514350" indent="-514350" algn="just">
              <a:buAutoNum type="romanLcParenBoth" startAt="2"/>
            </a:pPr>
            <a:endParaRPr lang="en-GB" sz="1000" b="1" noProof="0" dirty="0"/>
          </a:p>
          <a:p>
            <a:pPr marL="514350" indent="-514350" algn="just">
              <a:buAutoNum type="romanLcParenBoth" startAt="2"/>
            </a:pPr>
            <a:r>
              <a:rPr lang="en-GB" sz="2000" b="1" noProof="0" dirty="0"/>
              <a:t>Environmental impact: </a:t>
            </a:r>
            <a:r>
              <a:rPr lang="en-GB" sz="2000" noProof="0" dirty="0"/>
              <a:t>The ecological footprint associated with the storage technology.</a:t>
            </a:r>
          </a:p>
          <a:p>
            <a:pPr marL="514350" indent="-514350" algn="just">
              <a:buAutoNum type="romanLcParenBoth" startAt="2"/>
            </a:pPr>
            <a:endParaRPr lang="en-GB" sz="1000" noProof="0" dirty="0"/>
          </a:p>
          <a:p>
            <a:pPr marL="514350" indent="-514350" algn="just">
              <a:buAutoNum type="romanLcParenBoth" startAt="2"/>
            </a:pPr>
            <a:r>
              <a:rPr lang="en-GB" sz="2000" b="1" noProof="0" dirty="0"/>
              <a:t>Efficiency and operating costs: </a:t>
            </a:r>
            <a:r>
              <a:rPr lang="en-GB" sz="2000" noProof="0" dirty="0"/>
              <a:t>The overall efficiency of the system and its associated operating costs.</a:t>
            </a:r>
          </a:p>
        </p:txBody>
      </p:sp>
      <p:pic>
        <p:nvPicPr>
          <p:cNvPr id="7" name="Image 6">
            <a:extLst>
              <a:ext uri="{FF2B5EF4-FFF2-40B4-BE49-F238E27FC236}">
                <a16:creationId xmlns:a16="http://schemas.microsoft.com/office/drawing/2014/main" id="{F2A571D6-2DB0-F6AF-4A3C-920EB01287F9}"/>
              </a:ext>
            </a:extLst>
          </p:cNvPr>
          <p:cNvPicPr>
            <a:picLocks noChangeAspect="1"/>
          </p:cNvPicPr>
          <p:nvPr/>
        </p:nvPicPr>
        <p:blipFill>
          <a:blip r:embed="rId2"/>
          <a:stretch>
            <a:fillRect/>
          </a:stretch>
        </p:blipFill>
        <p:spPr>
          <a:xfrm>
            <a:off x="642088" y="2493299"/>
            <a:ext cx="461260" cy="4358914"/>
          </a:xfrm>
          <a:prstGeom prst="rect">
            <a:avLst/>
          </a:prstGeom>
        </p:spPr>
      </p:pic>
      <p:sp>
        <p:nvSpPr>
          <p:cNvPr id="3" name="Slide Number Placeholder 6">
            <a:extLst>
              <a:ext uri="{FF2B5EF4-FFF2-40B4-BE49-F238E27FC236}">
                <a16:creationId xmlns:a16="http://schemas.microsoft.com/office/drawing/2014/main" id="{91118715-A712-B698-1E1C-66EA3591C5F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401</a:t>
            </a:fld>
            <a:endParaRPr lang="en-GB" spc="80" noProof="0"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1F059C16-506E-EA67-8129-F4FCA7845C5D}"/>
              </a:ext>
            </a:extLst>
          </p:cNvPr>
          <p:cNvSpPr txBox="1"/>
          <p:nvPr/>
        </p:nvSpPr>
        <p:spPr>
          <a:xfrm>
            <a:off x="589585" y="1339429"/>
            <a:ext cx="9542754" cy="5986254"/>
          </a:xfrm>
          <a:prstGeom prst="rect">
            <a:avLst/>
          </a:prstGeom>
          <a:noFill/>
        </p:spPr>
        <p:txBody>
          <a:bodyPr wrap="square" rtlCol="0">
            <a:spAutoFit/>
          </a:bodyPr>
          <a:lstStyle/>
          <a:p>
            <a:pPr marL="514350" indent="-514350" algn="just">
              <a:buAutoNum type="romanLcParenBoth"/>
            </a:pPr>
            <a:r>
              <a:rPr lang="en-GB" sz="2000" b="1" noProof="0" dirty="0"/>
              <a:t>Investment costs</a:t>
            </a:r>
            <a:r>
              <a:rPr lang="en-GB" sz="2000" noProof="0" dirty="0"/>
              <a:t>: It is very difficult to know what the investment costs are. We may guess that the cost of compressors and generators is at least €1,000/kW or €1 per W. Using this number, the investment cost for CAES capacity needed to balance daily fluctuations in PV energy generation within an EU scenario targeting 100% renewable energy would be equal to:</a:t>
            </a:r>
          </a:p>
          <a:p>
            <a:pPr marL="514350" indent="-514350" algn="just">
              <a:buAutoNum type="romanLcParenBoth"/>
            </a:pPr>
            <a:endParaRPr lang="en-GB" sz="2000" i="1" noProof="0" dirty="0">
              <a:latin typeface="Cambria Math" panose="02040503050406030204" pitchFamily="18" charset="0"/>
              <a:ea typeface="Cambria Math" panose="02040503050406030204" pitchFamily="18"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endParaRPr lang="en-GB" sz="500" noProof="0" dirty="0">
              <a:latin typeface="Arial" panose="020B0604020202020204" pitchFamily="34" charset="0"/>
              <a:cs typeface="Arial" panose="020B0604020202020204" pitchFamily="34" charset="0"/>
            </a:endParaRPr>
          </a:p>
          <a:p>
            <a:pPr marL="514350" indent="-514350" algn="just">
              <a:buClr>
                <a:srgbClr val="FAFAFA"/>
              </a:buClr>
              <a:buFont typeface="+mj-lt"/>
              <a:buAutoNum type="arabicPeriod"/>
            </a:pPr>
            <a:r>
              <a:rPr lang="en-GB" sz="2000" noProof="0" dirty="0">
                <a:latin typeface="Arial" panose="020B0604020202020204" pitchFamily="34" charset="0"/>
                <a:cs typeface="Arial" panose="020B0604020202020204" pitchFamily="34" charset="0"/>
              </a:rPr>
              <a:t>Huge costs are expected for the reservoirs but no clear data are available.</a:t>
            </a:r>
          </a:p>
          <a:p>
            <a:pPr algn="just"/>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Lifetime</a:t>
            </a:r>
            <a:r>
              <a:rPr lang="en-GB" sz="2000" noProof="0" dirty="0"/>
              <a:t>: </a:t>
            </a:r>
            <a:r>
              <a:rPr lang="en-GB" sz="2000" noProof="0" dirty="0">
                <a:latin typeface="Arial" panose="020B0604020202020204" pitchFamily="34" charset="0"/>
                <a:cs typeface="Arial" panose="020B0604020202020204" pitchFamily="34" charset="0"/>
              </a:rPr>
              <a:t>At least 10,000 cycles.</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Environmental impact</a:t>
            </a:r>
            <a:r>
              <a:rPr lang="en-GB" sz="2000" noProof="0" dirty="0"/>
              <a:t>: It </a:t>
            </a:r>
            <a:r>
              <a:rPr lang="en-GB" sz="2000" noProof="0" dirty="0">
                <a:latin typeface="Arial" panose="020B0604020202020204" pitchFamily="34" charset="0"/>
                <a:cs typeface="Arial" panose="020B0604020202020204" pitchFamily="34" charset="0"/>
              </a:rPr>
              <a:t>is low because the reservoirs would be underground. May be much higher if gas were to be burned to warm up the air during the decompression phase. This is a strategy that is sometimes used in CAES systems. </a:t>
            </a:r>
          </a:p>
          <a:p>
            <a:pPr marL="514350" indent="-514350" algn="just">
              <a:buAutoNum type="romanLcParenBoth" startAt="2"/>
            </a:pPr>
            <a:endParaRPr lang="en-GB" sz="2000" b="1"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Efficiency and operating costs</a:t>
            </a:r>
            <a:r>
              <a:rPr lang="en-GB" sz="2000" noProof="0" dirty="0"/>
              <a:t>: </a:t>
            </a:r>
            <a:r>
              <a:rPr lang="en-GB" sz="2000" noProof="0" dirty="0">
                <a:effectLst/>
                <a:latin typeface="+mj-lt"/>
              </a:rPr>
              <a:t>Efficiency can be as high as 60-65% if the energy stored is recovered after a short period of time.</a:t>
            </a:r>
            <a:endParaRPr lang="en-GB" sz="2000" noProof="0" dirty="0">
              <a:latin typeface="+mj-lt"/>
              <a:cs typeface="Arial" panose="020B0604020202020204" pitchFamily="34" charset="0"/>
            </a:endParaRPr>
          </a:p>
        </p:txBody>
      </p:sp>
      <p:sp>
        <p:nvSpPr>
          <p:cNvPr id="4" name="ZoneTexte 3">
            <a:extLst>
              <a:ext uri="{FF2B5EF4-FFF2-40B4-BE49-F238E27FC236}">
                <a16:creationId xmlns:a16="http://schemas.microsoft.com/office/drawing/2014/main" id="{44EEACD1-20F4-37C5-6E66-C684B44168D7}"/>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Investment in compressed air energy storage (CAES) </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29ACFC8F-8BC1-2556-570E-8024E475AF9C}"/>
                  </a:ext>
                </a:extLst>
              </p:cNvPr>
              <p:cNvSpPr txBox="1"/>
              <p:nvPr/>
            </p:nvSpPr>
            <p:spPr>
              <a:xfrm>
                <a:off x="1099594" y="3113192"/>
                <a:ext cx="5833641" cy="636969"/>
              </a:xfrm>
              <a:prstGeom prst="rect">
                <a:avLst/>
              </a:prstGeom>
              <a:noFill/>
            </p:spPr>
            <p:txBody>
              <a:bodyPr wrap="square">
                <a:spAutoFit/>
              </a:bodyPr>
              <a:lstStyle/>
              <a:p>
                <a14:m>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3,600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1,000</m:t>
                        </m:r>
                      </m:num>
                      <m:den>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12</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3,600</m:t>
                        </m:r>
                      </m:den>
                    </m:f>
                    <m:r>
                      <a:rPr lang="en-GB" sz="2000" b="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€940 billion.</a:t>
                </a:r>
                <a:endParaRPr lang="en-GB" noProof="0" dirty="0"/>
              </a:p>
            </p:txBody>
          </p:sp>
        </mc:Choice>
        <mc:Fallback xmlns="">
          <p:sp>
            <p:nvSpPr>
              <p:cNvPr id="8" name="ZoneTexte 7">
                <a:extLst>
                  <a:ext uri="{FF2B5EF4-FFF2-40B4-BE49-F238E27FC236}">
                    <a16:creationId xmlns:a16="http://schemas.microsoft.com/office/drawing/2014/main" id="{29ACFC8F-8BC1-2556-570E-8024E475AF9C}"/>
                  </a:ext>
                </a:extLst>
              </p:cNvPr>
              <p:cNvSpPr txBox="1">
                <a:spLocks noRot="1" noChangeAspect="1" noMove="1" noResize="1" noEditPoints="1" noAdjustHandles="1" noChangeArrowheads="1" noChangeShapeType="1" noTextEdit="1"/>
              </p:cNvSpPr>
              <p:nvPr/>
            </p:nvSpPr>
            <p:spPr>
              <a:xfrm>
                <a:off x="1099594" y="3113192"/>
                <a:ext cx="5833641" cy="636969"/>
              </a:xfrm>
              <a:prstGeom prst="rect">
                <a:avLst/>
              </a:prstGeom>
              <a:blipFill>
                <a:blip r:embed="rId2"/>
                <a:stretch>
                  <a:fillRect/>
                </a:stretch>
              </a:blipFill>
            </p:spPr>
            <p:txBody>
              <a:bodyPr/>
              <a:lstStyle/>
              <a:p>
                <a:r>
                  <a:rPr lang="en-GB">
                    <a:noFill/>
                  </a:rPr>
                  <a:t> </a:t>
                </a:r>
              </a:p>
            </p:txBody>
          </p:sp>
        </mc:Fallback>
      </mc:AlternateContent>
      <p:pic>
        <p:nvPicPr>
          <p:cNvPr id="9" name="Image 8">
            <a:extLst>
              <a:ext uri="{FF2B5EF4-FFF2-40B4-BE49-F238E27FC236}">
                <a16:creationId xmlns:a16="http://schemas.microsoft.com/office/drawing/2014/main" id="{6997E4A1-D2CD-A09B-66F5-D1D256D69A8F}"/>
              </a:ext>
            </a:extLst>
          </p:cNvPr>
          <p:cNvPicPr>
            <a:picLocks noChangeAspect="1"/>
          </p:cNvPicPr>
          <p:nvPr/>
        </p:nvPicPr>
        <p:blipFill>
          <a:blip r:embed="rId3"/>
          <a:stretch>
            <a:fillRect/>
          </a:stretch>
        </p:blipFill>
        <p:spPr>
          <a:xfrm>
            <a:off x="673476" y="1388961"/>
            <a:ext cx="414543" cy="5541978"/>
          </a:xfrm>
          <a:prstGeom prst="rect">
            <a:avLst/>
          </a:prstGeom>
        </p:spPr>
      </p:pic>
      <p:sp>
        <p:nvSpPr>
          <p:cNvPr id="2" name="Slide Number Placeholder 6">
            <a:extLst>
              <a:ext uri="{FF2B5EF4-FFF2-40B4-BE49-F238E27FC236}">
                <a16:creationId xmlns:a16="http://schemas.microsoft.com/office/drawing/2014/main" id="{94F06537-D653-7B27-49D9-7CE5B139CD1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402</a:t>
            </a:fld>
            <a:endParaRPr lang="en-GB" spc="80" noProof="0" dirty="0"/>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0D45B8-4EB0-6656-28FA-E4CA75C155DC}"/>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Investment in p</a:t>
            </a:r>
            <a:r>
              <a:rPr lang="en-GB" sz="2400" b="1" i="0" u="none" strike="noStrike" baseline="0" noProof="0" dirty="0">
                <a:latin typeface="Arial" panose="020B0604020202020204" pitchFamily="34" charset="0"/>
                <a:cs typeface="Arial" panose="020B0604020202020204" pitchFamily="34" charset="0"/>
              </a:rPr>
              <a:t>umped-hydro energy storage </a:t>
            </a:r>
            <a:r>
              <a:rPr lang="en-GB" sz="2400" b="1" noProof="0" dirty="0">
                <a:solidFill>
                  <a:schemeClr val="tx1"/>
                </a:solidFill>
                <a:latin typeface="Arial" panose="020B0604020202020204" pitchFamily="34" charset="0"/>
                <a:cs typeface="Arial" panose="020B0604020202020204" pitchFamily="34" charset="0"/>
              </a:rPr>
              <a:t>(PHES) </a:t>
            </a:r>
          </a:p>
        </p:txBody>
      </p:sp>
      <p:sp>
        <p:nvSpPr>
          <p:cNvPr id="5" name="ZoneTexte 4">
            <a:extLst>
              <a:ext uri="{FF2B5EF4-FFF2-40B4-BE49-F238E27FC236}">
                <a16:creationId xmlns:a16="http://schemas.microsoft.com/office/drawing/2014/main" id="{48751CCB-8373-87E2-DA7B-850467A2E8C3}"/>
              </a:ext>
            </a:extLst>
          </p:cNvPr>
          <p:cNvSpPr txBox="1"/>
          <p:nvPr/>
        </p:nvSpPr>
        <p:spPr>
          <a:xfrm>
            <a:off x="575323" y="1261873"/>
            <a:ext cx="9557016" cy="5940088"/>
          </a:xfrm>
          <a:prstGeom prst="rect">
            <a:avLst/>
          </a:prstGeom>
          <a:noFill/>
        </p:spPr>
        <p:txBody>
          <a:bodyPr wrap="square" rtlCol="0">
            <a:spAutoFit/>
          </a:bodyPr>
          <a:lstStyle/>
          <a:p>
            <a:pPr marL="514350" indent="-514350" algn="just">
              <a:buAutoNum type="romanLcParenBoth"/>
            </a:pPr>
            <a:r>
              <a:rPr lang="en-GB" sz="2000" b="1" noProof="0" dirty="0"/>
              <a:t>Investment costs</a:t>
            </a:r>
            <a:r>
              <a:rPr lang="en-GB" sz="2000" noProof="0" dirty="0"/>
              <a:t>: In classic hydro projects, they range between €2,000 and €4,000/kW. Let us consider a cost of €2,000/kW. Hence, the investment costs to balance daily fluctuations in PV energy generation within an EU scenario targeting 100% renewable energy would be equal to:</a:t>
            </a:r>
          </a:p>
          <a:p>
            <a:pPr algn="just"/>
            <a:endParaRPr lang="en-GB" sz="2000" i="1" noProof="0" dirty="0">
              <a:latin typeface="Cambria Math" panose="02040503050406030204" pitchFamily="18" charset="0"/>
              <a:ea typeface="Cambria Math" panose="02040503050406030204" pitchFamily="18" charset="0"/>
            </a:endParaRPr>
          </a:p>
          <a:p>
            <a:pPr algn="just"/>
            <a:endParaRPr lang="en-GB" sz="2000" i="1" noProof="0" dirty="0">
              <a:latin typeface="Cambria Math" panose="02040503050406030204" pitchFamily="18" charset="0"/>
              <a:ea typeface="Cambria Math" panose="02040503050406030204" pitchFamily="18" charset="0"/>
            </a:endParaRPr>
          </a:p>
          <a:p>
            <a:pPr algn="just"/>
            <a:endParaRPr lang="en-GB" sz="2000" noProof="0" dirty="0"/>
          </a:p>
          <a:p>
            <a:pPr marL="514350" indent="-514350" algn="just">
              <a:buClr>
                <a:srgbClr val="FAFAFA"/>
              </a:buClr>
              <a:buFont typeface="+mj-lt"/>
              <a:buAutoNum type="arabicPeriod"/>
            </a:pPr>
            <a:r>
              <a:rPr lang="en-GB" sz="2000" noProof="0" dirty="0"/>
              <a:t>Much larger reservoirs may be needed than in classic hydro projects and this may significantly increase the costs, especially if people have to be displaced to build the reservoirs.</a:t>
            </a:r>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Lifetime</a:t>
            </a:r>
            <a:r>
              <a:rPr lang="en-GB" sz="2000" noProof="0" dirty="0"/>
              <a:t>: </a:t>
            </a:r>
            <a:r>
              <a:rPr lang="en-GB" sz="2000" noProof="0" dirty="0">
                <a:latin typeface="Arial" panose="020B0604020202020204" pitchFamily="34" charset="0"/>
                <a:cs typeface="Arial" panose="020B0604020202020204" pitchFamily="34" charset="0"/>
              </a:rPr>
              <a:t>At least 50,000 cycles.</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Environmental impact</a:t>
            </a:r>
            <a:r>
              <a:rPr lang="en-GB" sz="2000" noProof="0" dirty="0"/>
              <a:t>: </a:t>
            </a:r>
            <a:r>
              <a:rPr lang="en-GB" sz="2000" noProof="0" dirty="0">
                <a:latin typeface="Arial" panose="020B0604020202020204" pitchFamily="34" charset="0"/>
                <a:cs typeface="Arial" panose="020B0604020202020204" pitchFamily="34" charset="0"/>
              </a:rPr>
              <a:t>This </a:t>
            </a:r>
            <a:r>
              <a:rPr lang="en-GB" sz="2000" noProof="0" dirty="0"/>
              <a:t>may be huge. Reservoirs would have to cover hundreds of km² just to cope with daily fluctuations and perhaps thousands of km² or more to cope with seasonal fluctuations.</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Efficiency and operating costs</a:t>
            </a:r>
            <a:r>
              <a:rPr lang="en-GB" sz="2000" noProof="0" dirty="0"/>
              <a:t>: Efficiency is high (80%) and operating costs are low.</a:t>
            </a:r>
            <a:endParaRPr lang="en-GB" sz="2000"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E4417F9E-6AC1-3F3E-D220-A6467C428F2A}"/>
                  </a:ext>
                </a:extLst>
              </p:cNvPr>
              <p:cNvSpPr txBox="1"/>
              <p:nvPr/>
            </p:nvSpPr>
            <p:spPr>
              <a:xfrm>
                <a:off x="1134465" y="2697278"/>
                <a:ext cx="6261904" cy="636969"/>
              </a:xfrm>
              <a:prstGeom prst="rect">
                <a:avLst/>
              </a:prstGeom>
              <a:noFill/>
            </p:spPr>
            <p:txBody>
              <a:bodyPr wrap="square">
                <a:spAutoFit/>
              </a:bodyPr>
              <a:lstStyle/>
              <a:p>
                <a:pPr algn="just"/>
                <a14:m>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r>
                          <m:rPr>
                            <m:nor/>
                          </m:rPr>
                          <a:rPr lang="en-GB" sz="2000" b="0" i="0" baseline="23569" noProof="0" smtClean="0">
                            <a:latin typeface="Arial" panose="020B0604020202020204" pitchFamily="34"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3,600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2,000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12 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3,600</m:t>
                        </m:r>
                      </m:den>
                    </m:f>
                    <m:r>
                      <a:rPr lang="en-GB" sz="2000" i="1" noProof="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€1,880 billion</a:t>
                </a:r>
                <a:r>
                  <a:rPr lang="en-GB" sz="2000" noProof="0" dirty="0"/>
                  <a:t>.</a:t>
                </a:r>
                <a:endParaRPr lang="en-GB" sz="1800" noProof="0" dirty="0"/>
              </a:p>
            </p:txBody>
          </p:sp>
        </mc:Choice>
        <mc:Fallback xmlns="">
          <p:sp>
            <p:nvSpPr>
              <p:cNvPr id="8" name="ZoneTexte 7">
                <a:extLst>
                  <a:ext uri="{FF2B5EF4-FFF2-40B4-BE49-F238E27FC236}">
                    <a16:creationId xmlns:a16="http://schemas.microsoft.com/office/drawing/2014/main" id="{E4417F9E-6AC1-3F3E-D220-A6467C428F2A}"/>
                  </a:ext>
                </a:extLst>
              </p:cNvPr>
              <p:cNvSpPr txBox="1">
                <a:spLocks noRot="1" noChangeAspect="1" noMove="1" noResize="1" noEditPoints="1" noAdjustHandles="1" noChangeArrowheads="1" noChangeShapeType="1" noTextEdit="1"/>
              </p:cNvSpPr>
              <p:nvPr/>
            </p:nvSpPr>
            <p:spPr>
              <a:xfrm>
                <a:off x="1134465" y="2697278"/>
                <a:ext cx="6261904" cy="636969"/>
              </a:xfrm>
              <a:prstGeom prst="rect">
                <a:avLst/>
              </a:prstGeom>
              <a:blipFill>
                <a:blip r:embed="rId2"/>
                <a:stretch>
                  <a:fillRect/>
                </a:stretch>
              </a:blipFill>
            </p:spPr>
            <p:txBody>
              <a:bodyPr/>
              <a:lstStyle/>
              <a:p>
                <a:r>
                  <a:rPr lang="en-GB">
                    <a:noFill/>
                  </a:rPr>
                  <a:t> </a:t>
                </a:r>
              </a:p>
            </p:txBody>
          </p:sp>
        </mc:Fallback>
      </mc:AlternateContent>
      <p:pic>
        <p:nvPicPr>
          <p:cNvPr id="13" name="Image 12">
            <a:extLst>
              <a:ext uri="{FF2B5EF4-FFF2-40B4-BE49-F238E27FC236}">
                <a16:creationId xmlns:a16="http://schemas.microsoft.com/office/drawing/2014/main" id="{948022C0-884F-A06F-88EF-7E94372EEBFA}"/>
              </a:ext>
            </a:extLst>
          </p:cNvPr>
          <p:cNvPicPr>
            <a:picLocks noChangeAspect="1"/>
          </p:cNvPicPr>
          <p:nvPr/>
        </p:nvPicPr>
        <p:blipFill>
          <a:blip r:embed="rId3"/>
          <a:stretch>
            <a:fillRect/>
          </a:stretch>
        </p:blipFill>
        <p:spPr>
          <a:xfrm>
            <a:off x="631263" y="1319749"/>
            <a:ext cx="447262" cy="5463017"/>
          </a:xfrm>
          <a:prstGeom prst="rect">
            <a:avLst/>
          </a:prstGeom>
        </p:spPr>
      </p:pic>
      <p:sp>
        <p:nvSpPr>
          <p:cNvPr id="3" name="Slide Number Placeholder 6">
            <a:extLst>
              <a:ext uri="{FF2B5EF4-FFF2-40B4-BE49-F238E27FC236}">
                <a16:creationId xmlns:a16="http://schemas.microsoft.com/office/drawing/2014/main" id="{64777227-9470-1965-7C0F-85DBD475594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403</a:t>
            </a:fld>
            <a:endParaRPr lang="en-GB" spc="80" noProof="0" dirty="0"/>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B33AA82-CF95-9D7B-2C17-915AD9B4196C}"/>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Investment in fuels</a:t>
            </a:r>
          </a:p>
        </p:txBody>
      </p:sp>
      <p:sp>
        <p:nvSpPr>
          <p:cNvPr id="5" name="ZoneTexte 4">
            <a:extLst>
              <a:ext uri="{FF2B5EF4-FFF2-40B4-BE49-F238E27FC236}">
                <a16:creationId xmlns:a16="http://schemas.microsoft.com/office/drawing/2014/main" id="{4A36A159-B9FC-2293-BCE5-17F21B693A35}"/>
              </a:ext>
            </a:extLst>
          </p:cNvPr>
          <p:cNvSpPr txBox="1"/>
          <p:nvPr/>
        </p:nvSpPr>
        <p:spPr>
          <a:xfrm>
            <a:off x="628034" y="1080125"/>
            <a:ext cx="9504305" cy="6247864"/>
          </a:xfrm>
          <a:prstGeom prst="rect">
            <a:avLst/>
          </a:prstGeom>
          <a:noFill/>
        </p:spPr>
        <p:txBody>
          <a:bodyPr wrap="square" rtlCol="0">
            <a:spAutoFit/>
          </a:bodyPr>
          <a:lstStyle/>
          <a:p>
            <a:pPr marL="514350" indent="-514350" algn="just">
              <a:buAutoNum type="romanLcParenBoth"/>
            </a:pPr>
            <a:r>
              <a:rPr lang="en-GB" sz="2000" b="1" noProof="0" dirty="0"/>
              <a:t>Investment costs</a:t>
            </a:r>
            <a:r>
              <a:rPr lang="en-GB" sz="2000" noProof="0" dirty="0"/>
              <a:t>: We can assume a price of €400/kW installed for electrolysers. We note that we cannot exclude a significant price drop for electrolysers in the future. To balance the daily fluctuations in PV energy in our 100% renewable energy scenario, the cost of the electrolysers would therefore be:</a:t>
            </a:r>
          </a:p>
          <a:p>
            <a:pPr marL="514350" indent="-514350" algn="just">
              <a:buAutoNum type="romanLcParenBoth"/>
            </a:pPr>
            <a:endParaRPr lang="en-GB" sz="2000" noProof="0" dirty="0"/>
          </a:p>
          <a:p>
            <a:pPr marL="514350" indent="-514350" algn="just">
              <a:buAutoNum type="romanLcParenBoth"/>
            </a:pPr>
            <a:endParaRPr lang="en-GB" sz="2000" noProof="0" dirty="0"/>
          </a:p>
          <a:p>
            <a:pPr algn="just"/>
            <a:endParaRPr lang="en-GB" sz="2000" noProof="0" dirty="0">
              <a:latin typeface="Arial" panose="020B0604020202020204" pitchFamily="34" charset="0"/>
              <a:cs typeface="Arial" panose="020B0604020202020204" pitchFamily="34" charset="0"/>
            </a:endParaRPr>
          </a:p>
          <a:p>
            <a:pPr marL="514350" indent="-514350" algn="just">
              <a:buClr>
                <a:schemeClr val="bg1"/>
              </a:buClr>
              <a:buFont typeface="+mj-lt"/>
              <a:buAutoNum type="romanUcPeriod"/>
            </a:pPr>
            <a:r>
              <a:rPr lang="en-GB" sz="2000" noProof="0" dirty="0"/>
              <a:t>Investments in other devices such as for example storage tanks, compressors, fuel cells may also be needed.  For more information on this subject, the reader is referred to Chapter 22.</a:t>
            </a:r>
          </a:p>
          <a:p>
            <a:pPr algn="just"/>
            <a:endParaRPr lang="en-GB" sz="2000" noProof="0" dirty="0"/>
          </a:p>
          <a:p>
            <a:pPr marL="514350" indent="-514350" algn="just">
              <a:buAutoNum type="romanLcParenBoth" startAt="2"/>
            </a:pPr>
            <a:r>
              <a:rPr lang="en-GB" sz="2000" b="1" noProof="0" dirty="0"/>
              <a:t>Lifetime</a:t>
            </a:r>
            <a:r>
              <a:rPr lang="en-GB" sz="2000" noProof="0" dirty="0"/>
              <a:t>: </a:t>
            </a:r>
            <a:r>
              <a:rPr lang="en-GB" sz="2000" noProof="0" dirty="0">
                <a:latin typeface="Arial" panose="020B0604020202020204" pitchFamily="34" charset="0"/>
                <a:cs typeface="Arial" panose="020B0604020202020204" pitchFamily="34" charset="0"/>
              </a:rPr>
              <a:t>Based on the performance of existing fuel cells, the number of cycles may be fewer than 10,000.</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Environmental impact</a:t>
            </a:r>
            <a:r>
              <a:rPr lang="en-GB" sz="2000" noProof="0" dirty="0"/>
              <a:t>: </a:t>
            </a:r>
            <a:r>
              <a:rPr lang="en-GB" sz="2000" noProof="0" dirty="0">
                <a:latin typeface="Arial" panose="020B0604020202020204" pitchFamily="34" charset="0"/>
                <a:cs typeface="Arial" panose="020B0604020202020204" pitchFamily="34" charset="0"/>
              </a:rPr>
              <a:t>They may be low, as hydrogen and other fuels have a  high volumetric energy density.</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Efficiency and operating costs</a:t>
            </a:r>
            <a:r>
              <a:rPr lang="en-GB" sz="2000" noProof="0" dirty="0"/>
              <a:t>: </a:t>
            </a:r>
            <a:r>
              <a:rPr lang="en-GB" sz="2000" noProof="0" dirty="0">
                <a:latin typeface="Arial" panose="020B0604020202020204" pitchFamily="34" charset="0"/>
                <a:cs typeface="Arial" panose="020B0604020202020204" pitchFamily="34" charset="0"/>
              </a:rPr>
              <a:t>The efficiency is currently quite low (50%) but may significantly improve with advancements in technology.</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D24CB23F-9446-4EE1-BEF0-0E43619AC509}"/>
                  </a:ext>
                </a:extLst>
              </p:cNvPr>
              <p:cNvSpPr txBox="1"/>
              <p:nvPr/>
            </p:nvSpPr>
            <p:spPr>
              <a:xfrm>
                <a:off x="1092456" y="2785558"/>
                <a:ext cx="8862289" cy="636969"/>
              </a:xfrm>
              <a:prstGeom prst="rect">
                <a:avLst/>
              </a:prstGeom>
              <a:noFill/>
            </p:spPr>
            <p:txBody>
              <a:bodyPr wrap="square">
                <a:spAutoFit/>
              </a:bodyPr>
              <a:lstStyle/>
              <a:p>
                <a:pPr algn="just"/>
                <a14:m>
                  <m:oMath xmlns:m="http://schemas.openxmlformats.org/officeDocument/2006/math">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r>
                          <m:rPr>
                            <m:nor/>
                          </m:rPr>
                          <a:rPr lang="en-GB" sz="2000" b="0" i="0" baseline="23569" noProof="0" smtClean="0">
                            <a:latin typeface="Arial" panose="020B0604020202020204" pitchFamily="34"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3,600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400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12 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ea typeface="Cambria Math" panose="02040503050406030204" pitchFamily="18" charset="0"/>
                            <a:cs typeface="Arial" panose="020B0604020202020204" pitchFamily="34" charset="0"/>
                          </a:rPr>
                          <m:t> 3,600</m:t>
                        </m:r>
                      </m:den>
                    </m:f>
                    <m:r>
                      <a:rPr lang="en-GB" sz="2000" i="1" noProof="0">
                        <a:latin typeface="Cambria Math" panose="02040503050406030204" pitchFamily="18" charset="0"/>
                        <a:ea typeface="Cambria Math" panose="02040503050406030204" pitchFamily="18" charset="0"/>
                      </a:rPr>
                      <m:t>≈</m:t>
                    </m:r>
                    <m:r>
                      <a:rPr lang="en-GB" sz="2000" b="0" i="0" noProof="0" smtClean="0">
                        <a:latin typeface="Cambria Math" panose="02040503050406030204" pitchFamily="18" charset="0"/>
                        <a:ea typeface="Cambria Math" panose="02040503050406030204" pitchFamily="18" charset="0"/>
                      </a:rPr>
                      <m:t> </m:t>
                    </m:r>
                  </m:oMath>
                </a14:m>
                <a:r>
                  <a:rPr lang="en-GB" sz="2000" noProof="0" dirty="0">
                    <a:latin typeface="Arial" panose="020B0604020202020204" pitchFamily="34" charset="0"/>
                    <a:cs typeface="Arial" panose="020B0604020202020204" pitchFamily="34" charset="0"/>
                  </a:rPr>
                  <a:t>€377 billion</a:t>
                </a:r>
                <a:r>
                  <a:rPr lang="en-GB" sz="2000" noProof="0" dirty="0"/>
                  <a:t>.</a:t>
                </a:r>
              </a:p>
            </p:txBody>
          </p:sp>
        </mc:Choice>
        <mc:Fallback xmlns="">
          <p:sp>
            <p:nvSpPr>
              <p:cNvPr id="8" name="ZoneTexte 7">
                <a:extLst>
                  <a:ext uri="{FF2B5EF4-FFF2-40B4-BE49-F238E27FC236}">
                    <a16:creationId xmlns:a16="http://schemas.microsoft.com/office/drawing/2014/main" id="{D24CB23F-9446-4EE1-BEF0-0E43619AC509}"/>
                  </a:ext>
                </a:extLst>
              </p:cNvPr>
              <p:cNvSpPr txBox="1">
                <a:spLocks noRot="1" noChangeAspect="1" noMove="1" noResize="1" noEditPoints="1" noAdjustHandles="1" noChangeArrowheads="1" noChangeShapeType="1" noTextEdit="1"/>
              </p:cNvSpPr>
              <p:nvPr/>
            </p:nvSpPr>
            <p:spPr>
              <a:xfrm>
                <a:off x="1092456" y="2785558"/>
                <a:ext cx="8862289" cy="636969"/>
              </a:xfrm>
              <a:prstGeom prst="rect">
                <a:avLst/>
              </a:prstGeom>
              <a:blipFill>
                <a:blip r:embed="rId2"/>
                <a:stretch>
                  <a:fillRect/>
                </a:stretch>
              </a:blipFill>
            </p:spPr>
            <p:txBody>
              <a:bodyPr/>
              <a:lstStyle/>
              <a:p>
                <a:r>
                  <a:rPr lang="en-GB">
                    <a:noFill/>
                  </a:rPr>
                  <a:t> </a:t>
                </a:r>
              </a:p>
            </p:txBody>
          </p:sp>
        </mc:Fallback>
      </mc:AlternateContent>
      <p:sp>
        <p:nvSpPr>
          <p:cNvPr id="4" name="Slide Number Placeholder 6">
            <a:extLst>
              <a:ext uri="{FF2B5EF4-FFF2-40B4-BE49-F238E27FC236}">
                <a16:creationId xmlns:a16="http://schemas.microsoft.com/office/drawing/2014/main" id="{D9E9D362-F766-2A37-8893-EAC643C9D79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404</a:t>
            </a:fld>
            <a:endParaRPr lang="en-GB" spc="80" noProof="0" dirty="0"/>
          </a:p>
        </p:txBody>
      </p:sp>
      <p:pic>
        <p:nvPicPr>
          <p:cNvPr id="6" name="Image 5">
            <a:extLst>
              <a:ext uri="{FF2B5EF4-FFF2-40B4-BE49-F238E27FC236}">
                <a16:creationId xmlns:a16="http://schemas.microsoft.com/office/drawing/2014/main" id="{E880094D-4C12-C43B-246F-82C95FA3EC4B}"/>
              </a:ext>
            </a:extLst>
          </p:cNvPr>
          <p:cNvPicPr>
            <a:picLocks noChangeAspect="1"/>
          </p:cNvPicPr>
          <p:nvPr/>
        </p:nvPicPr>
        <p:blipFill>
          <a:blip r:embed="rId3"/>
          <a:stretch>
            <a:fillRect/>
          </a:stretch>
        </p:blipFill>
        <p:spPr>
          <a:xfrm>
            <a:off x="628034" y="1108591"/>
            <a:ext cx="481634" cy="5854667"/>
          </a:xfrm>
          <a:prstGeom prst="rect">
            <a:avLst/>
          </a:prstGeom>
        </p:spPr>
      </p:pic>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974B64-0AFF-3367-FA52-4E8F859703E5}"/>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Investment in batteries</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BA4970F2-11CA-2BE7-7B07-C306E4FF7896}"/>
                  </a:ext>
                </a:extLst>
              </p:cNvPr>
              <p:cNvSpPr txBox="1"/>
              <p:nvPr/>
            </p:nvSpPr>
            <p:spPr>
              <a:xfrm>
                <a:off x="589585" y="1972743"/>
                <a:ext cx="9542754" cy="4247317"/>
              </a:xfrm>
              <a:prstGeom prst="rect">
                <a:avLst/>
              </a:prstGeom>
              <a:noFill/>
            </p:spPr>
            <p:txBody>
              <a:bodyPr wrap="square" rtlCol="0">
                <a:spAutoFit/>
              </a:bodyPr>
              <a:lstStyle/>
              <a:p>
                <a:pPr marL="514350" indent="-514350" algn="just">
                  <a:buAutoNum type="romanLcParenBoth"/>
                </a:pPr>
                <a:r>
                  <a:rPr lang="en-GB" sz="2000" b="1" noProof="0" dirty="0"/>
                  <a:t>Investment costs</a:t>
                </a:r>
                <a:r>
                  <a:rPr lang="en-GB" sz="2000" noProof="0" dirty="0"/>
                  <a:t>: Technology is rapidly evolving to build low-cost lithium-ion and sodium-ion batteries. Let us consider lithium-ion battery systems at €100/kWh. Hence, storing </a:t>
                </a:r>
                <a14:m>
                  <m:oMath xmlns:m="http://schemas.openxmlformats.org/officeDocument/2006/math">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r>
                      <m:rPr>
                        <m:nor/>
                      </m:rPr>
                      <a:rPr lang="en-GB" sz="2000" baseline="23569" noProof="0" smtClean="0">
                        <a:latin typeface="Arial" panose="020B0604020202020204" pitchFamily="34" charset="0"/>
                        <a:cs typeface="Arial" panose="020B0604020202020204" pitchFamily="34" charset="0"/>
                      </a:rPr>
                      <m:t> </m:t>
                    </m:r>
                  </m:oMath>
                </a14:m>
                <a:r>
                  <a:rPr lang="en-GB" sz="2000" noProof="0" dirty="0"/>
                  <a:t>kWh for managing daily fluctuations would lead to a cost of €1,130 billion. The investment cost for battery storage capacity needed to balance seasonal fluctuations in PV energy generation within an EU scenario targeting 100% renewable energy would be equal to:</a:t>
                </a:r>
              </a:p>
              <a:p>
                <a:pPr algn="just"/>
                <a:endParaRPr lang="en-GB" sz="2000" noProof="0" dirty="0">
                  <a:latin typeface="Arial" panose="020B0604020202020204" pitchFamily="34" charset="0"/>
                  <a:ea typeface="Cambria Math" panose="02040503050406030204" pitchFamily="18" charset="0"/>
                  <a:cs typeface="Arial" panose="020B0604020202020204" pitchFamily="34" charset="0"/>
                </a:endParaRPr>
              </a:p>
              <a:p>
                <a:pPr algn="just"/>
                <a:endParaRPr lang="en-GB" sz="2000" noProof="0" dirty="0">
                  <a:latin typeface="Arial" panose="020B0604020202020204" pitchFamily="34" charset="0"/>
                  <a:ea typeface="Cambria Math" panose="02040503050406030204" pitchFamily="18" charset="0"/>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Lifetime</a:t>
                </a:r>
                <a:r>
                  <a:rPr lang="en-GB" sz="2000" noProof="0" dirty="0"/>
                  <a:t>: </a:t>
                </a:r>
                <a:r>
                  <a:rPr lang="en-GB" sz="2000" i="0" noProof="0" dirty="0">
                    <a:solidFill>
                      <a:srgbClr val="1F1F1F"/>
                    </a:solidFill>
                    <a:effectLst/>
                    <a:latin typeface="+mj-lt"/>
                  </a:rPr>
                  <a:t>±</a:t>
                </a:r>
                <a:r>
                  <a:rPr lang="en-GB" sz="2000" noProof="0" dirty="0">
                    <a:latin typeface="Arial" panose="020B0604020202020204" pitchFamily="34" charset="0"/>
                    <a:cs typeface="Arial" panose="020B0604020202020204" pitchFamily="34" charset="0"/>
                  </a:rPr>
                  <a:t>10,000 cycles.</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Environmental impact</a:t>
                </a:r>
                <a:r>
                  <a:rPr lang="en-GB" sz="2000" noProof="0" dirty="0"/>
                  <a:t>: </a:t>
                </a:r>
                <a:r>
                  <a:rPr lang="en-GB" sz="2000" noProof="0" dirty="0">
                    <a:latin typeface="Arial" panose="020B0604020202020204" pitchFamily="34" charset="0"/>
                    <a:cs typeface="Arial" panose="020B0604020202020204" pitchFamily="34" charset="0"/>
                  </a:rPr>
                  <a:t>They may be </a:t>
                </a:r>
                <a:r>
                  <a:rPr lang="en-GB" sz="2000" noProof="0" dirty="0"/>
                  <a:t>low if batteries are properly recycled.</a:t>
                </a:r>
              </a:p>
              <a:p>
                <a:pPr marL="514350" indent="-514350" algn="just">
                  <a:buAutoNum type="romanLcParenBoth" startAt="2"/>
                </a:pPr>
                <a:endParaRPr lang="en-GB" sz="2000"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t>Efficiency and operating costs</a:t>
                </a:r>
                <a:r>
                  <a:rPr lang="en-GB" sz="2000" noProof="0" dirty="0"/>
                  <a:t>: </a:t>
                </a:r>
                <a:r>
                  <a:rPr lang="en-GB" sz="2000" noProof="0" dirty="0">
                    <a:latin typeface="Arial" panose="020B0604020202020204" pitchFamily="34" charset="0"/>
                    <a:cs typeface="Arial" panose="020B0604020202020204" pitchFamily="34" charset="0"/>
                  </a:rPr>
                  <a:t>The efficiency </a:t>
                </a:r>
                <a:r>
                  <a:rPr lang="en-GB" sz="2000" noProof="0" dirty="0"/>
                  <a:t>is very high (&gt;92%).</a:t>
                </a:r>
                <a:endParaRPr lang="en-GB" sz="2000" noProof="0" dirty="0">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BA4970F2-11CA-2BE7-7B07-C306E4FF7896}"/>
                  </a:ext>
                </a:extLst>
              </p:cNvPr>
              <p:cNvSpPr txBox="1">
                <a:spLocks noRot="1" noChangeAspect="1" noMove="1" noResize="1" noEditPoints="1" noAdjustHandles="1" noChangeArrowheads="1" noChangeShapeType="1" noTextEdit="1"/>
              </p:cNvSpPr>
              <p:nvPr/>
            </p:nvSpPr>
            <p:spPr>
              <a:xfrm>
                <a:off x="589585" y="1972743"/>
                <a:ext cx="9542754" cy="4247317"/>
              </a:xfrm>
              <a:prstGeom prst="rect">
                <a:avLst/>
              </a:prstGeom>
              <a:blipFill>
                <a:blip r:embed="rId3"/>
                <a:stretch>
                  <a:fillRect l="-575" t="-718" r="-639" b="-18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FFE5FDD-DDE1-2E7D-2688-8599941F37ED}"/>
                  </a:ext>
                </a:extLst>
              </p:cNvPr>
              <p:cNvSpPr txBox="1"/>
              <p:nvPr/>
            </p:nvSpPr>
            <p:spPr>
              <a:xfrm>
                <a:off x="1114506" y="4054475"/>
                <a:ext cx="5349240" cy="400110"/>
              </a:xfrm>
              <a:prstGeom prst="rect">
                <a:avLst/>
              </a:prstGeom>
              <a:noFill/>
            </p:spPr>
            <p:txBody>
              <a:bodyPr wrap="square">
                <a:spAutoFit/>
              </a:bodyPr>
              <a:lstStyle/>
              <a:p>
                <a:pPr algn="just"/>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2.46 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a:latin typeface="Arial" panose="020B0604020202020204" pitchFamily="34" charset="0"/>
                        <a:cs typeface="Arial" panose="020B0604020202020204" pitchFamily="34" charset="0"/>
                      </a:rPr>
                      <m:t>10</m:t>
                    </m:r>
                    <m:r>
                      <m:rPr>
                        <m:nor/>
                      </m:rPr>
                      <a:rPr lang="fr-BE" sz="2000" b="0" i="0" baseline="23569" smtClean="0">
                        <a:latin typeface="Arial" panose="020B0604020202020204" pitchFamily="34" charset="0"/>
                        <a:cs typeface="Arial" panose="020B0604020202020204" pitchFamily="34" charset="0"/>
                      </a:rPr>
                      <m:t>12 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 =</m:t>
                    </m:r>
                  </m:oMath>
                </a14:m>
                <a:r>
                  <a:rPr lang="en-GB" sz="2000" noProof="0" dirty="0">
                    <a:latin typeface="Arial" panose="020B0604020202020204" pitchFamily="34" charset="0"/>
                    <a:cs typeface="Arial" panose="020B0604020202020204" pitchFamily="34" charset="0"/>
                  </a:rPr>
                  <a:t> €</a:t>
                </a:r>
                <a:r>
                  <a:rPr lang="en-GB" sz="2000" noProof="0" dirty="0"/>
                  <a:t>246,000 billion.</a:t>
                </a:r>
              </a:p>
            </p:txBody>
          </p:sp>
        </mc:Choice>
        <mc:Fallback xmlns="">
          <p:sp>
            <p:nvSpPr>
              <p:cNvPr id="6" name="ZoneTexte 5">
                <a:extLst>
                  <a:ext uri="{FF2B5EF4-FFF2-40B4-BE49-F238E27FC236}">
                    <a16:creationId xmlns:a16="http://schemas.microsoft.com/office/drawing/2014/main" id="{1FFE5FDD-DDE1-2E7D-2688-8599941F37ED}"/>
                  </a:ext>
                </a:extLst>
              </p:cNvPr>
              <p:cNvSpPr txBox="1">
                <a:spLocks noRot="1" noChangeAspect="1" noMove="1" noResize="1" noEditPoints="1" noAdjustHandles="1" noChangeArrowheads="1" noChangeShapeType="1" noTextEdit="1"/>
              </p:cNvSpPr>
              <p:nvPr/>
            </p:nvSpPr>
            <p:spPr>
              <a:xfrm>
                <a:off x="1114506" y="4054475"/>
                <a:ext cx="5349240" cy="400110"/>
              </a:xfrm>
              <a:prstGeom prst="rect">
                <a:avLst/>
              </a:prstGeom>
              <a:blipFill>
                <a:blip r:embed="rId4"/>
                <a:stretch>
                  <a:fillRect l="-114" t="-6061" b="-27273"/>
                </a:stretch>
              </a:blipFill>
            </p:spPr>
            <p:txBody>
              <a:bodyPr/>
              <a:lstStyle/>
              <a:p>
                <a:r>
                  <a:rPr lang="en-GB">
                    <a:noFill/>
                  </a:rPr>
                  <a:t> </a:t>
                </a:r>
              </a:p>
            </p:txBody>
          </p:sp>
        </mc:Fallback>
      </mc:AlternateContent>
      <p:sp>
        <p:nvSpPr>
          <p:cNvPr id="5" name="Slide Number Placeholder 6">
            <a:extLst>
              <a:ext uri="{FF2B5EF4-FFF2-40B4-BE49-F238E27FC236}">
                <a16:creationId xmlns:a16="http://schemas.microsoft.com/office/drawing/2014/main" id="{0153EEA8-7FBE-5D81-B910-6CD277C5ED6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405</a:t>
            </a:fld>
            <a:endParaRPr lang="en-GB" spc="80" noProof="0" dirty="0"/>
          </a:p>
        </p:txBody>
      </p:sp>
      <p:pic>
        <p:nvPicPr>
          <p:cNvPr id="9" name="Image 8">
            <a:extLst>
              <a:ext uri="{FF2B5EF4-FFF2-40B4-BE49-F238E27FC236}">
                <a16:creationId xmlns:a16="http://schemas.microsoft.com/office/drawing/2014/main" id="{736EA2AB-FCBC-1274-EF95-428670BC0037}"/>
              </a:ext>
            </a:extLst>
          </p:cNvPr>
          <p:cNvPicPr>
            <a:picLocks noChangeAspect="1"/>
          </p:cNvPicPr>
          <p:nvPr/>
        </p:nvPicPr>
        <p:blipFill>
          <a:blip r:embed="rId5"/>
          <a:stretch>
            <a:fillRect/>
          </a:stretch>
        </p:blipFill>
        <p:spPr>
          <a:xfrm>
            <a:off x="646822" y="2002102"/>
            <a:ext cx="404184" cy="4137797"/>
          </a:xfrm>
          <a:prstGeom prst="rect">
            <a:avLst/>
          </a:prstGeom>
        </p:spPr>
      </p:pic>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DA666ED-D72B-E27B-EA07-90E22A8CA431}"/>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What would you do to store electricity?</a:t>
            </a:r>
          </a:p>
        </p:txBody>
      </p:sp>
      <p:sp>
        <p:nvSpPr>
          <p:cNvPr id="6" name="ZoneTexte 5">
            <a:extLst>
              <a:ext uri="{FF2B5EF4-FFF2-40B4-BE49-F238E27FC236}">
                <a16:creationId xmlns:a16="http://schemas.microsoft.com/office/drawing/2014/main" id="{34140AF4-7158-1D1A-8D8C-6CFC0AC03F19}"/>
              </a:ext>
            </a:extLst>
          </p:cNvPr>
          <p:cNvSpPr txBox="1"/>
          <p:nvPr/>
        </p:nvSpPr>
        <p:spPr>
          <a:xfrm>
            <a:off x="1736945" y="3240429"/>
            <a:ext cx="7219507" cy="1323439"/>
          </a:xfrm>
          <a:prstGeom prst="rect">
            <a:avLst/>
          </a:prstGeom>
          <a:noFill/>
        </p:spPr>
        <p:txBody>
          <a:bodyPr wrap="square">
            <a:spAutoFit/>
          </a:bodyPr>
          <a:lstStyle/>
          <a:p>
            <a:pPr algn="ctr"/>
            <a:r>
              <a:rPr lang="en-GB" sz="2000" noProof="0" dirty="0">
                <a:effectLst/>
                <a:latin typeface="+mj-lt"/>
                <a:ea typeface="Aptos" panose="020B0004020202020204" pitchFamily="34" charset="0"/>
                <a:cs typeface="Aptos" panose="020B0004020202020204" pitchFamily="34" charset="0"/>
              </a:rPr>
              <a:t>You are tasked by your government to develop its energy policy in terms of storage.</a:t>
            </a:r>
          </a:p>
          <a:p>
            <a:pPr algn="ctr"/>
            <a:endParaRPr lang="en-GB" sz="2000" noProof="0" dirty="0">
              <a:effectLst/>
              <a:latin typeface="+mj-lt"/>
              <a:ea typeface="Aptos" panose="020B0004020202020204" pitchFamily="34" charset="0"/>
              <a:cs typeface="Aptos" panose="020B0004020202020204" pitchFamily="34" charset="0"/>
            </a:endParaRPr>
          </a:p>
          <a:p>
            <a:pPr algn="ctr"/>
            <a:r>
              <a:rPr lang="en-GB" sz="2000" b="1" noProof="0" dirty="0">
                <a:effectLst/>
                <a:latin typeface="+mj-lt"/>
                <a:ea typeface="Aptos" panose="020B0004020202020204" pitchFamily="34" charset="0"/>
                <a:cs typeface="Aptos" panose="020B0004020202020204" pitchFamily="34" charset="0"/>
              </a:rPr>
              <a:t>What would be the main guidelines of your policy?</a:t>
            </a:r>
          </a:p>
        </p:txBody>
      </p:sp>
      <p:sp>
        <p:nvSpPr>
          <p:cNvPr id="3" name="Slide Number Placeholder 6">
            <a:extLst>
              <a:ext uri="{FF2B5EF4-FFF2-40B4-BE49-F238E27FC236}">
                <a16:creationId xmlns:a16="http://schemas.microsoft.com/office/drawing/2014/main" id="{2D89204B-3DAF-0CA7-CFF5-38475B3D041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406</a:t>
            </a:fld>
            <a:endParaRPr lang="en-GB" spc="80" noProof="0" dirty="0"/>
          </a:p>
        </p:txBody>
      </p:sp>
      <p:sp>
        <p:nvSpPr>
          <p:cNvPr id="2" name="Speech Bubble: Rectangle with Corners Rounded 9">
            <a:extLst>
              <a:ext uri="{FF2B5EF4-FFF2-40B4-BE49-F238E27FC236}">
                <a16:creationId xmlns:a16="http://schemas.microsoft.com/office/drawing/2014/main" id="{04474AFC-4597-B50E-A99B-055D6D107B29}"/>
              </a:ext>
            </a:extLst>
          </p:cNvPr>
          <p:cNvSpPr/>
          <p:nvPr/>
        </p:nvSpPr>
        <p:spPr>
          <a:xfrm>
            <a:off x="1255633" y="2680770"/>
            <a:ext cx="8301818" cy="2442756"/>
          </a:xfrm>
          <a:custGeom>
            <a:avLst>
              <a:gd name="f0" fmla="val 3552"/>
              <a:gd name="f1" fmla="val 2674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extLst>
      <p:ext uri="{BB962C8B-B14F-4D97-AF65-F5344CB8AC3E}">
        <p14:creationId xmlns:p14="http://schemas.microsoft.com/office/powerpoint/2010/main" val="348259636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EFFCC09-92DA-6F4A-97C2-E2A7EBA98486}"/>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  </a:t>
            </a:r>
            <a:r>
              <a:rPr lang="en-GB" sz="2400" b="1" noProof="0" dirty="0">
                <a:solidFill>
                  <a:schemeClr val="tx1"/>
                </a:solidFill>
                <a:latin typeface="Arial" panose="020B0604020202020204" pitchFamily="34" charset="0"/>
                <a:cs typeface="Arial" panose="020B0604020202020204" pitchFamily="34" charset="0"/>
              </a:rPr>
              <a:t>Elements of the answer</a:t>
            </a:r>
          </a:p>
        </p:txBody>
      </p:sp>
      <p:sp>
        <p:nvSpPr>
          <p:cNvPr id="6" name="ZoneTexte 5">
            <a:extLst>
              <a:ext uri="{FF2B5EF4-FFF2-40B4-BE49-F238E27FC236}">
                <a16:creationId xmlns:a16="http://schemas.microsoft.com/office/drawing/2014/main" id="{5AAC3487-016A-0855-D227-9D76929268F7}"/>
              </a:ext>
            </a:extLst>
          </p:cNvPr>
          <p:cNvSpPr txBox="1"/>
          <p:nvPr/>
        </p:nvSpPr>
        <p:spPr>
          <a:xfrm>
            <a:off x="589584" y="1662083"/>
            <a:ext cx="9542755" cy="5324535"/>
          </a:xfrm>
          <a:prstGeom prst="rect">
            <a:avLst/>
          </a:prstGeom>
          <a:noFill/>
        </p:spPr>
        <p:txBody>
          <a:bodyPr wrap="square">
            <a:spAutoFit/>
          </a:bodyPr>
          <a:lstStyle/>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Developing pumped hydro-energy storage sites where feasible in an environmentally friendly manner, given the high efficiency and low cost of this technology;</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Investing in batteries to store energy and balance daily fluctuations between production and consumption. However, this technology may be too expensive for addressing long-term imbalances;</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Avoiding investment in compressed air energy storage due to its low efficiency and the difficulties to find suitable</a:t>
            </a:r>
            <a:r>
              <a:rPr lang="en-GB" sz="2000" noProof="0" dirty="0">
                <a:latin typeface="Arial" panose="020B0604020202020204" pitchFamily="34" charset="0"/>
              </a:rPr>
              <a:t> places for installing CAES systems.</a:t>
            </a: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Investing in technologies that convert electricity into fuels, with the fuel used for applications where it is especially useful (e.g., aviation, heavy industries) rather than being converted back into electricity for the grid. The fuel would be created when supply of energy is high and used all year long. This would offer a way to compensate for long-term imbalances between production and consumption.</a:t>
            </a:r>
          </a:p>
        </p:txBody>
      </p:sp>
      <p:sp>
        <p:nvSpPr>
          <p:cNvPr id="4" name="Slide Number Placeholder 6">
            <a:extLst>
              <a:ext uri="{FF2B5EF4-FFF2-40B4-BE49-F238E27FC236}">
                <a16:creationId xmlns:a16="http://schemas.microsoft.com/office/drawing/2014/main" id="{B457D7A2-68C1-094B-8FD4-FCD6A847313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407</a:t>
            </a:fld>
            <a:endParaRPr lang="en-GB" spc="80" noProof="0" dirty="0"/>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DAD0-CC04-E4AA-BDED-36DD2D645E3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B8C6E13-4092-AF95-87BA-618CD1D51400}"/>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E1220015-378E-AF78-CFA8-7BF3F0F91BCD}"/>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ED81A893-0707-5A3A-CFBF-061BB2BB3C22}"/>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84CDA479-E2F0-89E4-19EE-3910F00B3500}"/>
                </a:ext>
              </a:extLst>
            </p:cNvPr>
            <p:cNvSpPr txBox="1"/>
            <p:nvPr/>
          </p:nvSpPr>
          <p:spPr>
            <a:xfrm>
              <a:off x="1901366" y="2999851"/>
              <a:ext cx="6890661" cy="523220"/>
            </a:xfrm>
            <a:prstGeom prst="rect">
              <a:avLst/>
            </a:prstGeom>
            <a:noFill/>
          </p:spPr>
          <p:txBody>
            <a:bodyPr wrap="square">
              <a:spAutoFit/>
            </a:bodyPr>
            <a:lstStyle/>
            <a:p>
              <a:pPr algn="ctr"/>
              <a:r>
                <a:rPr lang="en-GB" sz="2800" noProof="0" dirty="0">
                  <a:latin typeface="Arial" panose="020B0604020202020204" pitchFamily="34" charset="0"/>
                  <a:cs typeface="Arial" panose="020B0604020202020204" pitchFamily="34" charset="0"/>
                </a:rPr>
                <a:t>II. </a:t>
              </a:r>
              <a:r>
                <a:rPr lang="en-GB" sz="2800" noProof="0" dirty="0"/>
                <a:t>Regulating power generation</a:t>
              </a:r>
              <a:endParaRPr lang="en-GB" sz="2800" noProof="0" dirty="0">
                <a:latin typeface="+mj-lt"/>
                <a:cs typeface="Arial"/>
              </a:endParaRPr>
            </a:p>
          </p:txBody>
        </p:sp>
      </p:grpSp>
    </p:spTree>
    <p:extLst>
      <p:ext uri="{BB962C8B-B14F-4D97-AF65-F5344CB8AC3E}">
        <p14:creationId xmlns:p14="http://schemas.microsoft.com/office/powerpoint/2010/main" val="292709717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227B536-1AA9-3471-A768-093F81392D4A}"/>
              </a:ext>
            </a:extLst>
          </p:cNvPr>
          <p:cNvSpPr txBox="1"/>
          <p:nvPr/>
        </p:nvSpPr>
        <p:spPr>
          <a:xfrm>
            <a:off x="589585" y="1347014"/>
            <a:ext cx="9542754" cy="2462213"/>
          </a:xfrm>
          <a:prstGeom prst="rect">
            <a:avLst/>
          </a:prstGeom>
          <a:noFill/>
        </p:spPr>
        <p:txBody>
          <a:bodyPr wrap="square" lIns="91440" tIns="45720" rIns="91440" bIns="45720" anchor="t">
            <a:spAutoFit/>
          </a:bodyPr>
          <a:lstStyle/>
          <a:p>
            <a:pPr algn="just"/>
            <a:r>
              <a:rPr lang="en-GB" sz="2000" noProof="0" dirty="0"/>
              <a:t>There are three possibilities to adjust power generation to better match demand:</a:t>
            </a:r>
          </a:p>
          <a:p>
            <a:pPr algn="just"/>
            <a:endParaRPr lang="en-GB" sz="1400" noProof="0" dirty="0"/>
          </a:p>
          <a:p>
            <a:pPr algn="just"/>
            <a:endParaRPr lang="en-GB" sz="2000" noProof="0" dirty="0"/>
          </a:p>
          <a:p>
            <a:pPr marL="514350" indent="-514350" algn="just">
              <a:buAutoNum type="romanLcParenBoth"/>
            </a:pPr>
            <a:r>
              <a:rPr lang="en-GB" sz="2000" noProof="0" dirty="0"/>
              <a:t>Exploit the storage capabilities of renewable energy (RE) sources</a:t>
            </a:r>
            <a:endParaRPr lang="en-GB" sz="2000" noProof="0" dirty="0">
              <a:cs typeface="Arial"/>
            </a:endParaRPr>
          </a:p>
          <a:p>
            <a:pPr algn="just"/>
            <a:endParaRPr lang="en-GB" sz="2000" noProof="0" dirty="0"/>
          </a:p>
          <a:p>
            <a:pPr marL="457200" indent="-457200" algn="just">
              <a:buClr>
                <a:srgbClr val="FAFAFA"/>
              </a:buClr>
              <a:buAutoNum type="alphaLcPeriod"/>
            </a:pPr>
            <a:r>
              <a:rPr lang="en-GB" sz="2000" noProof="0" dirty="0"/>
              <a:t>Many RE sources have – or can be designed to have – storage capabilities. These storage capabilities can be used to adjust their power production to match demand.</a:t>
            </a:r>
          </a:p>
        </p:txBody>
      </p:sp>
      <p:graphicFrame>
        <p:nvGraphicFramePr>
          <p:cNvPr id="12" name="Tableau 11">
            <a:extLst>
              <a:ext uri="{FF2B5EF4-FFF2-40B4-BE49-F238E27FC236}">
                <a16:creationId xmlns:a16="http://schemas.microsoft.com/office/drawing/2014/main" id="{4758F3AF-21C7-DCBE-4984-55A4E0D6E254}"/>
              </a:ext>
            </a:extLst>
          </p:cNvPr>
          <p:cNvGraphicFramePr>
            <a:graphicFrameLocks noGrp="1"/>
          </p:cNvGraphicFramePr>
          <p:nvPr>
            <p:extLst>
              <p:ext uri="{D42A27DB-BD31-4B8C-83A1-F6EECF244321}">
                <p14:modId xmlns:p14="http://schemas.microsoft.com/office/powerpoint/2010/main" val="3100782603"/>
              </p:ext>
            </p:extLst>
          </p:nvPr>
        </p:nvGraphicFramePr>
        <p:xfrm>
          <a:off x="1460500" y="4166414"/>
          <a:ext cx="7772400" cy="27584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029636484"/>
                    </a:ext>
                  </a:extLst>
                </a:gridCol>
                <a:gridCol w="5334000">
                  <a:extLst>
                    <a:ext uri="{9D8B030D-6E8A-4147-A177-3AD203B41FA5}">
                      <a16:colId xmlns:a16="http://schemas.microsoft.com/office/drawing/2014/main" val="43360791"/>
                    </a:ext>
                  </a:extLst>
                </a:gridCol>
              </a:tblGrid>
              <a:tr h="533400">
                <a:tc>
                  <a:txBody>
                    <a:bodyPr/>
                    <a:lstStyle/>
                    <a:p>
                      <a:pPr algn="ctr"/>
                      <a:r>
                        <a:rPr lang="en-GB" sz="1600" spc="0" noProof="0" dirty="0">
                          <a:solidFill>
                            <a:schemeClr val="tx1"/>
                          </a:solidFill>
                          <a:latin typeface="Arial" panose="020B0604020202020204" pitchFamily="34" charset="0"/>
                          <a:cs typeface="Arial" panose="020B0604020202020204" pitchFamily="34" charset="0"/>
                        </a:rPr>
                        <a:t>Plant type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a:r>
                        <a:rPr lang="en-GB" sz="1600" spc="0" noProof="0" dirty="0">
                          <a:solidFill>
                            <a:schemeClr val="tx1"/>
                          </a:solidFill>
                          <a:latin typeface="Arial" panose="020B0604020202020204" pitchFamily="34" charset="0"/>
                          <a:cs typeface="Arial" panose="020B0604020202020204" pitchFamily="34" charset="0"/>
                        </a:rPr>
                        <a:t>Energy storage vector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55204408"/>
                  </a:ext>
                </a:extLst>
              </a:tr>
              <a:tr h="370840">
                <a:tc>
                  <a:txBody>
                    <a:bodyPr/>
                    <a:lstStyle/>
                    <a:p>
                      <a:r>
                        <a:rPr lang="en-GB" sz="1600" spc="0" noProof="0" dirty="0">
                          <a:latin typeface="Arial" panose="020B0604020202020204" pitchFamily="34" charset="0"/>
                          <a:cs typeface="Arial" panose="020B0604020202020204" pitchFamily="34" charset="0"/>
                        </a:rPr>
                        <a:t>  Hydro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spc="0" noProof="0" dirty="0">
                          <a:latin typeface="Arial" panose="020B0604020202020204" pitchFamily="34" charset="0"/>
                          <a:cs typeface="Arial" panose="020B0604020202020204" pitchFamily="34" charset="0"/>
                        </a:rPr>
                        <a:t>  Water in a reservoir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5713161"/>
                  </a:ext>
                </a:extLst>
              </a:tr>
              <a:tr h="370840">
                <a:tc>
                  <a:txBody>
                    <a:bodyPr/>
                    <a:lstStyle/>
                    <a:p>
                      <a:r>
                        <a:rPr lang="en-GB" sz="1600" spc="0" noProof="0" dirty="0">
                          <a:latin typeface="Arial" panose="020B0604020202020204" pitchFamily="34" charset="0"/>
                          <a:cs typeface="Arial" panose="020B0604020202020204" pitchFamily="34" charset="0"/>
                        </a:rPr>
                        <a:t>  Tidal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spc="0" noProof="0" dirty="0">
                          <a:latin typeface="Arial" panose="020B0604020202020204" pitchFamily="34" charset="0"/>
                          <a:cs typeface="Arial" panose="020B0604020202020204" pitchFamily="34" charset="0"/>
                        </a:rPr>
                        <a:t>  Water in a reservoir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1257904"/>
                  </a:ext>
                </a:extLst>
              </a:tr>
              <a:tr h="370840">
                <a:tc>
                  <a:txBody>
                    <a:bodyPr/>
                    <a:lstStyle/>
                    <a:p>
                      <a:r>
                        <a:rPr lang="en-GB" sz="1600" spc="0" noProof="0" dirty="0">
                          <a:latin typeface="Arial" panose="020B0604020202020204" pitchFamily="34" charset="0"/>
                          <a:cs typeface="Arial" panose="020B0604020202020204" pitchFamily="34" charset="0"/>
                        </a:rPr>
                        <a:t>  Geothermal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spc="0" noProof="0" dirty="0">
                          <a:latin typeface="Arial" panose="020B0604020202020204" pitchFamily="34" charset="0"/>
                          <a:cs typeface="Arial" panose="020B0604020202020204" pitchFamily="34" charset="0"/>
                        </a:rPr>
                        <a:t>  Heat in the ground</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732916"/>
                  </a:ext>
                </a:extLst>
              </a:tr>
              <a:tr h="370840">
                <a:tc>
                  <a:txBody>
                    <a:bodyPr/>
                    <a:lstStyle/>
                    <a:p>
                      <a:r>
                        <a:rPr lang="en-GB" sz="1600" spc="0" noProof="0" dirty="0">
                          <a:latin typeface="Arial" panose="020B0604020202020204" pitchFamily="34" charset="0"/>
                          <a:cs typeface="Arial" panose="020B0604020202020204" pitchFamily="34" charset="0"/>
                        </a:rPr>
                        <a:t>  Thermal solar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spc="0" noProof="0" dirty="0">
                          <a:latin typeface="Arial" panose="020B0604020202020204" pitchFamily="34" charset="0"/>
                          <a:cs typeface="Arial" panose="020B0604020202020204" pitchFamily="34" charset="0"/>
                        </a:rPr>
                        <a:t>  Heat in pressurised steam, concrete, molten salts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000025"/>
                  </a:ext>
                </a:extLst>
              </a:tr>
              <a:tr h="370840">
                <a:tc>
                  <a:txBody>
                    <a:bodyPr/>
                    <a:lstStyle/>
                    <a:p>
                      <a:r>
                        <a:rPr lang="en-GB" sz="1600" spc="0" noProof="0" dirty="0">
                          <a:latin typeface="Arial" panose="020B0604020202020204" pitchFamily="34" charset="0"/>
                          <a:cs typeface="Arial" panose="020B0604020202020204" pitchFamily="34" charset="0"/>
                        </a:rPr>
                        <a:t>  Wind</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spc="0" noProof="0" dirty="0">
                          <a:latin typeface="Arial" panose="020B0604020202020204" pitchFamily="34" charset="0"/>
                          <a:cs typeface="Arial" panose="020B0604020202020204" pitchFamily="34" charset="0"/>
                        </a:rPr>
                        <a:t>  Blades that store kinetic energy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893022"/>
                  </a:ext>
                </a:extLst>
              </a:tr>
              <a:tr h="370840">
                <a:tc>
                  <a:txBody>
                    <a:bodyPr/>
                    <a:lstStyle/>
                    <a:p>
                      <a:r>
                        <a:rPr lang="en-GB" sz="1600" spc="0" noProof="0" dirty="0">
                          <a:latin typeface="Arial" panose="020B0604020202020204" pitchFamily="34" charset="0"/>
                          <a:cs typeface="Arial" panose="020B0604020202020204" pitchFamily="34" charset="0"/>
                        </a:rPr>
                        <a:t>  Biofuel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1600" spc="0" noProof="0" dirty="0">
                          <a:latin typeface="Arial" panose="020B0604020202020204" pitchFamily="34" charset="0"/>
                          <a:cs typeface="Arial" panose="020B0604020202020204" pitchFamily="34" charset="0"/>
                        </a:rPr>
                        <a:t>  Fuel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124238"/>
                  </a:ext>
                </a:extLst>
              </a:tr>
            </a:tbl>
          </a:graphicData>
        </a:graphic>
      </p:graphicFrame>
      <p:sp>
        <p:nvSpPr>
          <p:cNvPr id="6" name="ZoneTexte 5">
            <a:extLst>
              <a:ext uri="{FF2B5EF4-FFF2-40B4-BE49-F238E27FC236}">
                <a16:creationId xmlns:a16="http://schemas.microsoft.com/office/drawing/2014/main" id="{F057776D-29CB-5E68-C576-67170903D056}"/>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a:t>
            </a:r>
            <a:r>
              <a:rPr lang="en-GB" sz="2400" b="1" noProof="0" dirty="0">
                <a:solidFill>
                  <a:schemeClr val="tx1"/>
                </a:solidFill>
                <a:latin typeface="Arial" panose="020B0604020202020204" pitchFamily="34" charset="0"/>
                <a:cs typeface="Arial" panose="020B0604020202020204" pitchFamily="34" charset="0"/>
              </a:rPr>
              <a:t>ontrolling the power generated (1/2)</a:t>
            </a:r>
          </a:p>
        </p:txBody>
      </p:sp>
      <p:sp>
        <p:nvSpPr>
          <p:cNvPr id="2" name="Slide Number Placeholder 6">
            <a:extLst>
              <a:ext uri="{FF2B5EF4-FFF2-40B4-BE49-F238E27FC236}">
                <a16:creationId xmlns:a16="http://schemas.microsoft.com/office/drawing/2014/main" id="{AAD26DFF-DB64-BBE6-3B3D-E714FA8E40B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409</a:t>
            </a:fld>
            <a:endParaRPr lang="en-GB" spc="80" noProof="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A71D5378-22E9-9A9A-6228-E46A907EB570}"/>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a:t>
            </a:fld>
            <a:endParaRPr lang="en-GB" spc="80" noProof="0" dirty="0"/>
          </a:p>
        </p:txBody>
      </p:sp>
      <p:sp>
        <p:nvSpPr>
          <p:cNvPr id="18" name="ZoneTexte 17">
            <a:extLst>
              <a:ext uri="{FF2B5EF4-FFF2-40B4-BE49-F238E27FC236}">
                <a16:creationId xmlns:a16="http://schemas.microsoft.com/office/drawing/2014/main" id="{620B8437-4655-599F-6628-B04BA18EF6CE}"/>
              </a:ext>
            </a:extLst>
          </p:cNvPr>
          <p:cNvSpPr txBox="1"/>
          <p:nvPr/>
        </p:nvSpPr>
        <p:spPr>
          <a:xfrm>
            <a:off x="589582" y="1111440"/>
            <a:ext cx="9542756" cy="1938992"/>
          </a:xfrm>
          <a:prstGeom prst="rect">
            <a:avLst/>
          </a:prstGeom>
          <a:noFill/>
        </p:spPr>
        <p:txBody>
          <a:bodyPr wrap="square">
            <a:spAutoFit/>
          </a:bodyPr>
          <a:lstStyle/>
          <a:p>
            <a:pPr algn="just"/>
            <a:r>
              <a:rPr lang="en-GB" sz="2000" noProof="0" dirty="0"/>
              <a:t>The energy used in ICE cars is mainly lost in four ways:</a:t>
            </a:r>
          </a:p>
          <a:p>
            <a:pPr algn="just"/>
            <a:endParaRPr lang="en-GB" sz="500" noProof="0" dirty="0"/>
          </a:p>
          <a:p>
            <a:pPr marL="342900" indent="-342900" algn="just">
              <a:buFont typeface="+mj-lt"/>
              <a:buAutoNum type="arabicPeriod"/>
            </a:pPr>
            <a:r>
              <a:rPr lang="en-GB" sz="2000" noProof="0" dirty="0"/>
              <a:t>Acceleration and deceleration (through brake usage);</a:t>
            </a:r>
          </a:p>
          <a:p>
            <a:pPr marL="342900" indent="-342900" algn="just">
              <a:buFont typeface="+mj-lt"/>
              <a:buAutoNum type="arabicPeriod"/>
            </a:pPr>
            <a:endParaRPr lang="en-GB" sz="500" noProof="0" dirty="0"/>
          </a:p>
          <a:p>
            <a:pPr marL="342900" indent="-342900" algn="just">
              <a:buFont typeface="+mj-lt"/>
              <a:buAutoNum type="arabicPeriod"/>
            </a:pPr>
            <a:r>
              <a:rPr lang="en-GB" sz="2000" noProof="0" dirty="0"/>
              <a:t>Overcoming air resistance;</a:t>
            </a:r>
          </a:p>
          <a:p>
            <a:pPr marL="342900" indent="-342900" algn="just">
              <a:buFont typeface="+mj-lt"/>
              <a:buAutoNum type="arabicPeriod"/>
            </a:pPr>
            <a:endParaRPr lang="en-GB" sz="500" noProof="0" dirty="0"/>
          </a:p>
          <a:p>
            <a:pPr marL="342900" indent="-342900" algn="just">
              <a:buFont typeface="+mj-lt"/>
              <a:buAutoNum type="arabicPeriod"/>
            </a:pPr>
            <a:r>
              <a:rPr lang="en-GB" sz="2000" noProof="0" dirty="0"/>
              <a:t>Overcoming rolling resistance;</a:t>
            </a:r>
          </a:p>
          <a:p>
            <a:pPr marL="342900" indent="-342900" algn="just">
              <a:buFont typeface="+mj-lt"/>
              <a:buAutoNum type="arabicPeriod"/>
            </a:pPr>
            <a:endParaRPr lang="en-GB" sz="500" noProof="0" dirty="0"/>
          </a:p>
          <a:p>
            <a:pPr marL="342900" indent="-342900" algn="just">
              <a:buFont typeface="+mj-lt"/>
              <a:buAutoNum type="arabicPeriod"/>
            </a:pPr>
            <a:r>
              <a:rPr lang="en-GB" sz="2000" noProof="0" dirty="0"/>
              <a:t>Heat dissipation — approximately 75% of the energy is lost as heat.</a:t>
            </a:r>
          </a:p>
        </p:txBody>
      </p:sp>
      <p:sp>
        <p:nvSpPr>
          <p:cNvPr id="19" name="TextBox 3">
            <a:extLst>
              <a:ext uri="{FF2B5EF4-FFF2-40B4-BE49-F238E27FC236}">
                <a16:creationId xmlns:a16="http://schemas.microsoft.com/office/drawing/2014/main" id="{3DE69C19-EA93-362A-D493-0E3BADF53B0D}"/>
              </a:ext>
            </a:extLst>
          </p:cNvPr>
          <p:cNvSpPr txBox="1"/>
          <p:nvPr/>
        </p:nvSpPr>
        <p:spPr>
          <a:xfrm>
            <a:off x="589581" y="349890"/>
            <a:ext cx="9542757" cy="461665"/>
          </a:xfrm>
          <a:prstGeom prst="rect">
            <a:avLst/>
          </a:prstGeom>
          <a:noFill/>
        </p:spPr>
        <p:txBody>
          <a:bodyPr wrap="square">
            <a:spAutoFit/>
          </a:bodyPr>
          <a:lstStyle/>
          <a:p>
            <a:pPr marL="12700" algn="just">
              <a:spcBef>
                <a:spcPts val="130"/>
              </a:spcBef>
            </a:pPr>
            <a:r>
              <a:rPr lang="en-GB" sz="2400" b="1" noProof="0" dirty="0">
                <a:solidFill>
                  <a:schemeClr val="tx1"/>
                </a:solidFill>
              </a:rPr>
              <a:t>Technical notes on the consumption in </a:t>
            </a:r>
            <a:r>
              <a:rPr lang="en-GB" sz="2400" b="1" noProof="0" dirty="0"/>
              <a:t>ICE</a:t>
            </a:r>
            <a:r>
              <a:rPr lang="en-GB" sz="2400" b="1" noProof="0" dirty="0">
                <a:solidFill>
                  <a:schemeClr val="tx1"/>
                </a:solidFill>
              </a:rPr>
              <a:t> cars</a:t>
            </a:r>
          </a:p>
        </p:txBody>
      </p:sp>
      <p:sp>
        <p:nvSpPr>
          <p:cNvPr id="26" name="ZoneTexte 25">
            <a:extLst>
              <a:ext uri="{FF2B5EF4-FFF2-40B4-BE49-F238E27FC236}">
                <a16:creationId xmlns:a16="http://schemas.microsoft.com/office/drawing/2014/main" id="{5897967A-72F1-0298-8DD6-0771225D0170}"/>
              </a:ext>
            </a:extLst>
          </p:cNvPr>
          <p:cNvSpPr txBox="1"/>
          <p:nvPr/>
        </p:nvSpPr>
        <p:spPr>
          <a:xfrm>
            <a:off x="589582" y="5268592"/>
            <a:ext cx="9542756" cy="1631216"/>
          </a:xfrm>
          <a:prstGeom prst="rect">
            <a:avLst/>
          </a:prstGeom>
          <a:noFill/>
        </p:spPr>
        <p:txBody>
          <a:bodyPr wrap="square">
            <a:spAutoFit/>
          </a:bodyPr>
          <a:lstStyle/>
          <a:p>
            <a:pPr algn="just"/>
            <a:r>
              <a:rPr lang="en-GB" sz="2000" noProof="0" dirty="0"/>
              <a:t>We will analyse the energy consumption of this car using simple physical models in order to answer questions of this type: (i) How does the energy lost due to air resistance compare to the energy lost through braking? (ii) What is the total energy consumption of the car during its trip from A to B? (iii) What practical measures can be taken to decrease the car’s energy consumption?</a:t>
            </a:r>
          </a:p>
        </p:txBody>
      </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BA3F75D7-21A2-412A-6B52-5B10B4B2A316}"/>
                  </a:ext>
                </a:extLst>
              </p:cNvPr>
              <p:cNvSpPr txBox="1"/>
              <p:nvPr/>
            </p:nvSpPr>
            <p:spPr>
              <a:xfrm>
                <a:off x="3859586" y="3687295"/>
                <a:ext cx="6272751" cy="707886"/>
              </a:xfrm>
              <a:prstGeom prst="rect">
                <a:avLst/>
              </a:prstGeom>
              <a:noFill/>
            </p:spPr>
            <p:txBody>
              <a:bodyPr wrap="square">
                <a:spAutoFit/>
              </a:bodyPr>
              <a:lstStyle/>
              <a:p>
                <a:pPr algn="just"/>
                <a:r>
                  <a:rPr lang="en-GB" sz="2000" noProof="0" dirty="0"/>
                  <a:t>We will consider an ICE car with mass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𝑚</m:t>
                    </m:r>
                    <m:r>
                      <a:rPr lang="en-GB" sz="2000" b="0" i="1" baseline="-25000" noProof="0" smtClean="0">
                        <a:latin typeface="Cambria Math" panose="02040503050406030204" pitchFamily="18" charset="0"/>
                        <a:ea typeface="Cambria Math" panose="02040503050406030204" pitchFamily="18" charset="0"/>
                      </a:rPr>
                      <m:t>𝑐</m:t>
                    </m:r>
                  </m:oMath>
                </a14:m>
                <a:r>
                  <a:rPr lang="en-GB" sz="2000" noProof="0" dirty="0"/>
                  <a:t> traveling at speed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𝑣</m:t>
                    </m:r>
                  </m:oMath>
                </a14:m>
                <a:r>
                  <a:rPr lang="en-GB" sz="2000" noProof="0" dirty="0"/>
                  <a:t>, and stopping every </a:t>
                </a:r>
                <a14:m>
                  <m:oMath xmlns:m="http://schemas.openxmlformats.org/officeDocument/2006/math">
                    <m:r>
                      <a:rPr lang="en-GB" sz="2000" b="0" i="1" noProof="0" smtClean="0">
                        <a:latin typeface="Cambria Math" panose="02040503050406030204" pitchFamily="18" charset="0"/>
                      </a:rPr>
                      <m:t>𝑑</m:t>
                    </m:r>
                  </m:oMath>
                </a14:m>
                <a:r>
                  <a:rPr lang="en-GB" sz="2000" noProof="0" dirty="0"/>
                  <a:t> meters.</a:t>
                </a:r>
              </a:p>
            </p:txBody>
          </p:sp>
        </mc:Choice>
        <mc:Fallback xmlns="">
          <p:sp>
            <p:nvSpPr>
              <p:cNvPr id="28" name="ZoneTexte 27">
                <a:extLst>
                  <a:ext uri="{FF2B5EF4-FFF2-40B4-BE49-F238E27FC236}">
                    <a16:creationId xmlns:a16="http://schemas.microsoft.com/office/drawing/2014/main" id="{BA3F75D7-21A2-412A-6B52-5B10B4B2A316}"/>
                  </a:ext>
                </a:extLst>
              </p:cNvPr>
              <p:cNvSpPr txBox="1">
                <a:spLocks noRot="1" noChangeAspect="1" noMove="1" noResize="1" noEditPoints="1" noAdjustHandles="1" noChangeArrowheads="1" noChangeShapeType="1" noTextEdit="1"/>
              </p:cNvSpPr>
              <p:nvPr/>
            </p:nvSpPr>
            <p:spPr>
              <a:xfrm>
                <a:off x="3859586" y="3687295"/>
                <a:ext cx="6272751" cy="707886"/>
              </a:xfrm>
              <a:prstGeom prst="rect">
                <a:avLst/>
              </a:prstGeom>
              <a:blipFill>
                <a:blip r:embed="rId2"/>
                <a:stretch>
                  <a:fillRect l="-972" t="-4310" r="-1069" b="-15517"/>
                </a:stretch>
              </a:blipFill>
            </p:spPr>
            <p:txBody>
              <a:bodyPr/>
              <a:lstStyle/>
              <a:p>
                <a:r>
                  <a:rPr lang="en-US">
                    <a:noFill/>
                  </a:rPr>
                  <a:t> </a:t>
                </a:r>
              </a:p>
            </p:txBody>
          </p:sp>
        </mc:Fallback>
      </mc:AlternateContent>
      <p:grpSp>
        <p:nvGrpSpPr>
          <p:cNvPr id="5" name="Groupe 4">
            <a:extLst>
              <a:ext uri="{FF2B5EF4-FFF2-40B4-BE49-F238E27FC236}">
                <a16:creationId xmlns:a16="http://schemas.microsoft.com/office/drawing/2014/main" id="{0772C105-20F8-0106-B18A-E43139CD0DFF}"/>
              </a:ext>
            </a:extLst>
          </p:cNvPr>
          <p:cNvGrpSpPr/>
          <p:nvPr/>
        </p:nvGrpSpPr>
        <p:grpSpPr>
          <a:xfrm>
            <a:off x="693756" y="3430677"/>
            <a:ext cx="2595608" cy="1376649"/>
            <a:chOff x="6748432" y="3690161"/>
            <a:chExt cx="2883875" cy="1529539"/>
          </a:xfrm>
        </p:grpSpPr>
        <p:grpSp>
          <p:nvGrpSpPr>
            <p:cNvPr id="23" name="Group 22">
              <a:extLst>
                <a:ext uri="{FF2B5EF4-FFF2-40B4-BE49-F238E27FC236}">
                  <a16:creationId xmlns:a16="http://schemas.microsoft.com/office/drawing/2014/main" id="{07E6B129-378E-A839-F792-62950C1AD7C2}"/>
                </a:ext>
              </a:extLst>
            </p:cNvPr>
            <p:cNvGrpSpPr/>
            <p:nvPr/>
          </p:nvGrpSpPr>
          <p:grpSpPr>
            <a:xfrm>
              <a:off x="6880452" y="3763543"/>
              <a:ext cx="2619834" cy="1404211"/>
              <a:chOff x="7078471" y="4762607"/>
              <a:chExt cx="2753109" cy="1648055"/>
            </a:xfrm>
          </p:grpSpPr>
          <p:pic>
            <p:nvPicPr>
              <p:cNvPr id="20" name="Picture 19">
                <a:extLst>
                  <a:ext uri="{FF2B5EF4-FFF2-40B4-BE49-F238E27FC236}">
                    <a16:creationId xmlns:a16="http://schemas.microsoft.com/office/drawing/2014/main" id="{96466D78-2A4D-A9CD-9433-D1196B460962}"/>
                  </a:ext>
                </a:extLst>
              </p:cNvPr>
              <p:cNvPicPr>
                <a:picLocks noChangeAspect="1"/>
              </p:cNvPicPr>
              <p:nvPr/>
            </p:nvPicPr>
            <p:blipFill>
              <a:blip r:embed="rId3"/>
              <a:stretch>
                <a:fillRect/>
              </a:stretch>
            </p:blipFill>
            <p:spPr>
              <a:xfrm>
                <a:off x="7078471" y="4762607"/>
                <a:ext cx="2753109" cy="1648055"/>
              </a:xfrm>
              <a:prstGeom prst="rect">
                <a:avLst/>
              </a:prstGeom>
            </p:spPr>
          </p:pic>
          <p:sp>
            <p:nvSpPr>
              <p:cNvPr id="21" name="TextBox 20">
                <a:extLst>
                  <a:ext uri="{FF2B5EF4-FFF2-40B4-BE49-F238E27FC236}">
                    <a16:creationId xmlns:a16="http://schemas.microsoft.com/office/drawing/2014/main" id="{6491730B-BB52-C495-939B-C6D425271B2E}"/>
                  </a:ext>
                </a:extLst>
              </p:cNvPr>
              <p:cNvSpPr txBox="1"/>
              <p:nvPr/>
            </p:nvSpPr>
            <p:spPr>
              <a:xfrm>
                <a:off x="7110148" y="5450571"/>
                <a:ext cx="533400" cy="397345"/>
              </a:xfrm>
              <a:prstGeom prst="rect">
                <a:avLst/>
              </a:prstGeom>
              <a:noFill/>
            </p:spPr>
            <p:txBody>
              <a:bodyPr wrap="square" rtlCol="0">
                <a:spAutoFit/>
              </a:bodyPr>
              <a:lstStyle/>
              <a:p>
                <a:r>
                  <a:rPr lang="en-GB" sz="1600" noProof="0" dirty="0"/>
                  <a:t>A</a:t>
                </a:r>
              </a:p>
            </p:txBody>
          </p:sp>
          <p:sp>
            <p:nvSpPr>
              <p:cNvPr id="22" name="TextBox 21">
                <a:extLst>
                  <a:ext uri="{FF2B5EF4-FFF2-40B4-BE49-F238E27FC236}">
                    <a16:creationId xmlns:a16="http://schemas.microsoft.com/office/drawing/2014/main" id="{4ED4DCBE-1384-289B-6360-3B9568086C71}"/>
                  </a:ext>
                </a:extLst>
              </p:cNvPr>
              <p:cNvSpPr txBox="1"/>
              <p:nvPr/>
            </p:nvSpPr>
            <p:spPr>
              <a:xfrm>
                <a:off x="9256326" y="5472651"/>
                <a:ext cx="533400" cy="397345"/>
              </a:xfrm>
              <a:prstGeom prst="rect">
                <a:avLst/>
              </a:prstGeom>
              <a:noFill/>
            </p:spPr>
            <p:txBody>
              <a:bodyPr wrap="square" rtlCol="0">
                <a:spAutoFit/>
              </a:bodyPr>
              <a:lstStyle/>
              <a:p>
                <a:pPr algn="r"/>
                <a:r>
                  <a:rPr lang="en-GB" sz="1600" noProof="0" dirty="0"/>
                  <a:t>B</a:t>
                </a:r>
              </a:p>
            </p:txBody>
          </p:sp>
        </p:grpSp>
        <p:sp>
          <p:nvSpPr>
            <p:cNvPr id="29" name="Rectangle 28">
              <a:extLst>
                <a:ext uri="{FF2B5EF4-FFF2-40B4-BE49-F238E27FC236}">
                  <a16:creationId xmlns:a16="http://schemas.microsoft.com/office/drawing/2014/main" id="{55E336E9-39C1-B4D7-DB2C-C7D5024B8BE1}"/>
                </a:ext>
              </a:extLst>
            </p:cNvPr>
            <p:cNvSpPr/>
            <p:nvPr/>
          </p:nvSpPr>
          <p:spPr>
            <a:xfrm>
              <a:off x="6748432" y="3690161"/>
              <a:ext cx="2883875" cy="152953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ZoneTexte 3">
            <a:extLst>
              <a:ext uri="{FF2B5EF4-FFF2-40B4-BE49-F238E27FC236}">
                <a16:creationId xmlns:a16="http://schemas.microsoft.com/office/drawing/2014/main" id="{0C860B1C-F7B8-C2D0-3272-0EB4C4C5B626}"/>
              </a:ext>
            </a:extLst>
          </p:cNvPr>
          <p:cNvSpPr txBox="1"/>
          <p:nvPr/>
        </p:nvSpPr>
        <p:spPr>
          <a:xfrm>
            <a:off x="589581" y="7094853"/>
            <a:ext cx="5347504" cy="400110"/>
          </a:xfrm>
          <a:prstGeom prst="rect">
            <a:avLst/>
          </a:prstGeom>
          <a:noFill/>
        </p:spPr>
        <p:txBody>
          <a:bodyPr wrap="square">
            <a:spAutoFit/>
          </a:bodyPr>
          <a:lstStyle/>
          <a:p>
            <a:r>
              <a:rPr lang="en-GB" sz="2000" noProof="0" dirty="0"/>
              <a:t>We will first neglect the rolling resistance</a:t>
            </a:r>
            <a:r>
              <a:rPr lang="en-GB" sz="1800" noProof="0" dirty="0"/>
              <a:t>.</a:t>
            </a:r>
            <a:endParaRPr lang="en-GB" noProof="0" dirty="0"/>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22BCACA-2B86-3C5D-3F7D-CB7AEFC4546D}"/>
              </a:ext>
            </a:extLst>
          </p:cNvPr>
          <p:cNvSpPr txBox="1"/>
          <p:nvPr/>
        </p:nvSpPr>
        <p:spPr>
          <a:xfrm>
            <a:off x="589585" y="2308471"/>
            <a:ext cx="9542754" cy="3785652"/>
          </a:xfrm>
          <a:prstGeom prst="rect">
            <a:avLst/>
          </a:prstGeom>
          <a:noFill/>
        </p:spPr>
        <p:txBody>
          <a:bodyPr wrap="square">
            <a:spAutoFit/>
          </a:bodyPr>
          <a:lstStyle/>
          <a:p>
            <a:pPr marL="514350" indent="-514350" algn="just">
              <a:buAutoNum type="romanLcParenBoth" startAt="2"/>
            </a:pPr>
            <a:r>
              <a:rPr lang="en-GB" sz="2000" noProof="0" dirty="0"/>
              <a:t>Downward modulation by curtailing RE:</a:t>
            </a:r>
          </a:p>
          <a:p>
            <a:pPr algn="just">
              <a:buClr>
                <a:srgbClr val="FAFAFA"/>
              </a:buClr>
            </a:pPr>
            <a:endParaRPr lang="en-GB" sz="2000" noProof="0" dirty="0"/>
          </a:p>
          <a:p>
            <a:pPr algn="just">
              <a:buClr>
                <a:srgbClr val="FAFAFA"/>
              </a:buClr>
            </a:pPr>
            <a:r>
              <a:rPr lang="en-GB" sz="2000" noProof="0" dirty="0"/>
              <a:t>	When electricity production exceeds demand, renewable energy sources, such 	as wind farms or PV installations could be curtailed, partially or totally.</a:t>
            </a:r>
          </a:p>
          <a:p>
            <a:pPr marL="514350" indent="-514350" algn="just">
              <a:buAutoNum type="romanLcParenBoth" startAt="2"/>
            </a:pPr>
            <a:endParaRPr lang="en-GB" sz="2000" noProof="0" dirty="0"/>
          </a:p>
          <a:p>
            <a:pPr marL="514350" indent="-514350" algn="just">
              <a:buAutoNum type="romanLcParenBoth" startAt="2"/>
            </a:pPr>
            <a:endParaRPr lang="en-GB" sz="2000" noProof="0" dirty="0"/>
          </a:p>
          <a:p>
            <a:pPr marL="514350" indent="-514350" algn="just">
              <a:buAutoNum type="romanLcParenBoth" startAt="3"/>
            </a:pPr>
            <a:r>
              <a:rPr lang="en-GB" sz="2000" noProof="0" dirty="0"/>
              <a:t>Upward modulation when RE sources are not fully utilised: </a:t>
            </a:r>
          </a:p>
          <a:p>
            <a:pPr algn="just"/>
            <a:r>
              <a:rPr lang="en-GB" sz="2000" noProof="0" dirty="0"/>
              <a:t>	</a:t>
            </a:r>
          </a:p>
          <a:p>
            <a:pPr algn="just"/>
            <a:r>
              <a:rPr lang="en-GB" sz="2000" noProof="0" dirty="0"/>
              <a:t>	We could invest in renewable energy sources so as to ensure that there is, 	for a significant amount of the time, a surplus of capacity. In such a context, 	when the demand for electricity increases, renewable energy sources could 	potentially be modulated upwards</a:t>
            </a:r>
          </a:p>
        </p:txBody>
      </p:sp>
      <p:sp>
        <p:nvSpPr>
          <p:cNvPr id="5" name="ZoneTexte 4">
            <a:extLst>
              <a:ext uri="{FF2B5EF4-FFF2-40B4-BE49-F238E27FC236}">
                <a16:creationId xmlns:a16="http://schemas.microsoft.com/office/drawing/2014/main" id="{C4F87740-232B-730C-6CE6-DA43EDAD4332}"/>
              </a:ext>
            </a:extLst>
          </p:cNvPr>
          <p:cNvSpPr txBox="1"/>
          <p:nvPr/>
        </p:nvSpPr>
        <p:spPr>
          <a:xfrm>
            <a:off x="589585" y="349892"/>
            <a:ext cx="9633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a:t>
            </a:r>
            <a:r>
              <a:rPr lang="en-GB" sz="2400" b="1" noProof="0" dirty="0">
                <a:solidFill>
                  <a:schemeClr val="tx1"/>
                </a:solidFill>
                <a:latin typeface="Arial" panose="020B0604020202020204" pitchFamily="34" charset="0"/>
                <a:cs typeface="Arial" panose="020B0604020202020204" pitchFamily="34" charset="0"/>
              </a:rPr>
              <a:t>ontrolling the power generated (2/2)</a:t>
            </a:r>
          </a:p>
        </p:txBody>
      </p:sp>
      <p:sp>
        <p:nvSpPr>
          <p:cNvPr id="2" name="Slide Number Placeholder 6">
            <a:extLst>
              <a:ext uri="{FF2B5EF4-FFF2-40B4-BE49-F238E27FC236}">
                <a16:creationId xmlns:a16="http://schemas.microsoft.com/office/drawing/2014/main" id="{4442472B-9092-78B8-E35B-E17FFCC193B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410</a:t>
            </a:fld>
            <a:endParaRPr lang="en-GB" spc="80" noProof="0" dirty="0"/>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95EDB-450B-B38E-61E3-68F6EC41F7F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A81540-BB08-257B-D5D9-8ECB47BB37DF}"/>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42842E8E-E5FC-3172-2274-C2F434828C4F}"/>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460468DC-E3CC-0186-25FE-8F9F700D96EA}"/>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A87FA119-BCA4-0CDB-DFEE-4376687D42C8}"/>
                </a:ext>
              </a:extLst>
            </p:cNvPr>
            <p:cNvSpPr txBox="1"/>
            <p:nvPr/>
          </p:nvSpPr>
          <p:spPr>
            <a:xfrm>
              <a:off x="1901366" y="2999851"/>
              <a:ext cx="6890661" cy="523220"/>
            </a:xfrm>
            <a:prstGeom prst="rect">
              <a:avLst/>
            </a:prstGeom>
            <a:noFill/>
          </p:spPr>
          <p:txBody>
            <a:bodyPr wrap="square">
              <a:spAutoFit/>
            </a:bodyPr>
            <a:lstStyle/>
            <a:p>
              <a:pPr algn="ctr"/>
              <a:r>
                <a:rPr lang="en-GB" sz="2800" noProof="0" dirty="0">
                  <a:latin typeface="Arial" panose="020B0604020202020204" pitchFamily="34" charset="0"/>
                  <a:cs typeface="Arial" panose="020B0604020202020204" pitchFamily="34" charset="0"/>
                </a:rPr>
                <a:t>III. </a:t>
              </a:r>
              <a:r>
                <a:rPr lang="en-GB" sz="2800" noProof="0" dirty="0"/>
                <a:t>Managing energy demand</a:t>
              </a:r>
            </a:p>
          </p:txBody>
        </p:sp>
      </p:grpSp>
    </p:spTree>
    <p:extLst>
      <p:ext uri="{BB962C8B-B14F-4D97-AF65-F5344CB8AC3E}">
        <p14:creationId xmlns:p14="http://schemas.microsoft.com/office/powerpoint/2010/main" val="348314045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8B199B6A-8A8F-5688-70EE-CE9CBB5CA7CC}"/>
              </a:ext>
            </a:extLst>
          </p:cNvPr>
          <p:cNvSpPr txBox="1"/>
          <p:nvPr/>
        </p:nvSpPr>
        <p:spPr>
          <a:xfrm>
            <a:off x="589585" y="2434201"/>
            <a:ext cx="9542754" cy="3477875"/>
          </a:xfrm>
          <a:prstGeom prst="rect">
            <a:avLst/>
          </a:prstGeom>
          <a:noFill/>
        </p:spPr>
        <p:txBody>
          <a:bodyPr wrap="square">
            <a:spAutoFit/>
          </a:bodyPr>
          <a:lstStyle/>
          <a:p>
            <a:pPr algn="just">
              <a:buNone/>
            </a:pPr>
            <a:r>
              <a:rPr lang="en-GB" sz="2000" noProof="0" dirty="0"/>
              <a:t>Demand-side management adjusts energy consumption patterns by shifting usage from periods of electricity scarcity to times when there is a surplus.</a:t>
            </a:r>
          </a:p>
          <a:p>
            <a:pPr algn="just">
              <a:buNone/>
            </a:pPr>
            <a:endParaRPr lang="en-GB" sz="2000" noProof="0" dirty="0"/>
          </a:p>
          <a:p>
            <a:pPr algn="just">
              <a:buNone/>
            </a:pPr>
            <a:r>
              <a:rPr lang="en-GB" sz="2000" noProof="0" dirty="0"/>
              <a:t>Examples of electrical loads that can be shifted include washing machines, electric vehicles, and heating/cooling systems.</a:t>
            </a:r>
          </a:p>
          <a:p>
            <a:pPr algn="just">
              <a:buNone/>
            </a:pPr>
            <a:endParaRPr lang="en-GB" sz="2000" noProof="0" dirty="0"/>
          </a:p>
          <a:p>
            <a:pPr algn="just"/>
            <a:r>
              <a:rPr lang="en-GB" sz="2000" noProof="0" dirty="0"/>
              <a:t>Demand-side management is an </a:t>
            </a:r>
            <a:r>
              <a:rPr lang="en-GB" sz="2000" b="1" noProof="0" dirty="0"/>
              <a:t>old</a:t>
            </a:r>
            <a:r>
              <a:rPr lang="en-GB" sz="2000" noProof="0" dirty="0"/>
              <a:t> </a:t>
            </a:r>
            <a:r>
              <a:rPr lang="en-GB" sz="2000" b="1" noProof="0" dirty="0"/>
              <a:t>concept in power systems </a:t>
            </a:r>
            <a:r>
              <a:rPr lang="en-GB" sz="2000" noProof="0" dirty="0"/>
              <a:t>for maintaining the balance between electricity production and consumption. It has traditionally been applied to industrial loads. Now, with smart meters and time-based electricity pricing, households are also more and more encouraged to adapt their consumption to the level of renewable energy production.</a:t>
            </a:r>
            <a:r>
              <a:rPr lang="en-GB" baseline="30000" noProof="0" dirty="0"/>
              <a:t>1</a:t>
            </a:r>
            <a:endParaRPr lang="en-GB" sz="2000" noProof="0" dirty="0"/>
          </a:p>
        </p:txBody>
      </p:sp>
      <p:sp>
        <p:nvSpPr>
          <p:cNvPr id="3" name="ZoneTexte 2">
            <a:extLst>
              <a:ext uri="{FF2B5EF4-FFF2-40B4-BE49-F238E27FC236}">
                <a16:creationId xmlns:a16="http://schemas.microsoft.com/office/drawing/2014/main" id="{BA5BDB90-8960-359D-7CE2-AB23464174B7}"/>
              </a:ext>
            </a:extLst>
          </p:cNvPr>
          <p:cNvSpPr txBox="1"/>
          <p:nvPr/>
        </p:nvSpPr>
        <p:spPr>
          <a:xfrm>
            <a:off x="589585" y="349892"/>
            <a:ext cx="964026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Managing energy demand effectively</a:t>
            </a:r>
            <a:endParaRPr lang="en-GB" sz="2400" b="1" noProof="0" dirty="0"/>
          </a:p>
        </p:txBody>
      </p:sp>
      <p:sp>
        <p:nvSpPr>
          <p:cNvPr id="7" name="ZoneTexte 6">
            <a:extLst>
              <a:ext uri="{FF2B5EF4-FFF2-40B4-BE49-F238E27FC236}">
                <a16:creationId xmlns:a16="http://schemas.microsoft.com/office/drawing/2014/main" id="{505A3C88-CBDE-1E1B-E22B-E02F1DD2F9A8}"/>
              </a:ext>
            </a:extLst>
          </p:cNvPr>
          <p:cNvSpPr txBox="1"/>
          <p:nvPr/>
        </p:nvSpPr>
        <p:spPr>
          <a:xfrm>
            <a:off x="190022" y="7547647"/>
            <a:ext cx="10696903" cy="369332"/>
          </a:xfrm>
          <a:prstGeom prst="rect">
            <a:avLst/>
          </a:prstGeom>
          <a:noFill/>
        </p:spPr>
        <p:txBody>
          <a:bodyPr wrap="square">
            <a:spAutoFit/>
          </a:bodyPr>
          <a:lstStyle/>
          <a:p>
            <a:r>
              <a:rPr lang="en-GB" sz="1800" b="1" baseline="30000" noProof="0" dirty="0">
                <a:solidFill>
                  <a:srgbClr val="05103E"/>
                </a:solidFill>
                <a:effectLst/>
                <a:latin typeface="+mj-lt"/>
              </a:rPr>
              <a:t>1</a:t>
            </a:r>
            <a:r>
              <a:rPr lang="en-GB" sz="1800" b="0" noProof="0" dirty="0">
                <a:solidFill>
                  <a:srgbClr val="05103E"/>
                </a:solidFill>
                <a:effectLst/>
                <a:latin typeface="+mj-lt"/>
              </a:rPr>
              <a:t> </a:t>
            </a:r>
            <a:r>
              <a:rPr lang="en-GB" sz="1100" noProof="0" dirty="0">
                <a:hlinkClick r:id="rId2"/>
              </a:rPr>
              <a:t>Ernst, D. (2024). Energy market and regulation.  (ULiège - University of Liège [Faculty of Applied Sciences], Liège, Belgium). </a:t>
            </a:r>
            <a:endParaRPr lang="en-GB" sz="1100" noProof="0" dirty="0"/>
          </a:p>
        </p:txBody>
      </p:sp>
      <p:sp>
        <p:nvSpPr>
          <p:cNvPr id="4" name="Slide Number Placeholder 6">
            <a:extLst>
              <a:ext uri="{FF2B5EF4-FFF2-40B4-BE49-F238E27FC236}">
                <a16:creationId xmlns:a16="http://schemas.microsoft.com/office/drawing/2014/main" id="{0B6FC85A-D58C-91E6-C628-230842E778B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412</a:t>
            </a:fld>
            <a:endParaRPr lang="en-GB" spc="80" noProof="0"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9DD3501-B300-CE0B-92AA-B16D3BFA4B59}"/>
              </a:ext>
            </a:extLst>
          </p:cNvPr>
          <p:cNvSpPr txBox="1"/>
          <p:nvPr/>
        </p:nvSpPr>
        <p:spPr>
          <a:xfrm>
            <a:off x="589584" y="1120775"/>
            <a:ext cx="9542755" cy="1015663"/>
          </a:xfrm>
          <a:prstGeom prst="rect">
            <a:avLst/>
          </a:prstGeom>
          <a:noFill/>
        </p:spPr>
        <p:txBody>
          <a:bodyPr wrap="square" rtlCol="0">
            <a:spAutoFit/>
          </a:bodyPr>
          <a:lstStyle/>
          <a:p>
            <a:pPr algn="just"/>
            <a:r>
              <a:rPr lang="en-GB" sz="2000" noProof="0" dirty="0"/>
              <a:t>In the near future, consumers may have the ability to communicate their energy preferences to the power grid and automatically adjust their electricity consumption based on personal needs and available load flexibility.</a:t>
            </a:r>
            <a:endParaRPr lang="en-GB" sz="2000" noProof="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1C15B87D-88A4-35BD-BC40-04E4C6929900}"/>
              </a:ext>
            </a:extLst>
          </p:cNvPr>
          <p:cNvSpPr txBox="1"/>
          <p:nvPr/>
        </p:nvSpPr>
        <p:spPr>
          <a:xfrm>
            <a:off x="1574800" y="7055510"/>
            <a:ext cx="7543800" cy="523220"/>
          </a:xfrm>
          <a:prstGeom prst="rect">
            <a:avLst/>
          </a:prstGeom>
          <a:noFill/>
        </p:spPr>
        <p:txBody>
          <a:bodyPr wrap="square">
            <a:spAutoFit/>
          </a:bodyPr>
          <a:lstStyle/>
          <a:p>
            <a:pPr algn="ctr"/>
            <a:r>
              <a:rPr lang="en-GB" sz="1400" i="1" dirty="0">
                <a:latin typeface="Arial" panose="020B0604020202020204" pitchFamily="34" charset="0"/>
                <a:cs typeface="Arial" panose="020B0604020202020204" pitchFamily="34" charset="0"/>
              </a:rPr>
              <a:t>The</a:t>
            </a:r>
            <a:r>
              <a:rPr lang="en-GB" sz="1400" i="1" noProof="0" dirty="0">
                <a:latin typeface="Arial" panose="020B0604020202020204" pitchFamily="34" charset="0"/>
                <a:cs typeface="Arial" panose="020B0604020202020204" pitchFamily="34" charset="0"/>
              </a:rPr>
              <a:t> concept of a smart house relies on information technology for shifting/managing domestic loads in real-time.</a:t>
            </a:r>
          </a:p>
        </p:txBody>
      </p:sp>
      <p:grpSp>
        <p:nvGrpSpPr>
          <p:cNvPr id="11" name="Groupe 10">
            <a:extLst>
              <a:ext uri="{FF2B5EF4-FFF2-40B4-BE49-F238E27FC236}">
                <a16:creationId xmlns:a16="http://schemas.microsoft.com/office/drawing/2014/main" id="{88A4C586-D8B3-36C1-90EE-A96FBE26BA15}"/>
              </a:ext>
            </a:extLst>
          </p:cNvPr>
          <p:cNvGrpSpPr/>
          <p:nvPr/>
        </p:nvGrpSpPr>
        <p:grpSpPr>
          <a:xfrm>
            <a:off x="1574800" y="2492375"/>
            <a:ext cx="7543800" cy="4492971"/>
            <a:chOff x="1231900" y="2350037"/>
            <a:chExt cx="8229600" cy="4714338"/>
          </a:xfrm>
        </p:grpSpPr>
        <p:pic>
          <p:nvPicPr>
            <p:cNvPr id="3074" name="Picture 2">
              <a:extLst>
                <a:ext uri="{FF2B5EF4-FFF2-40B4-BE49-F238E27FC236}">
                  <a16:creationId xmlns:a16="http://schemas.microsoft.com/office/drawing/2014/main" id="{8CF9D260-3343-3D0A-7C4D-382BF668A6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86" b="2753"/>
            <a:stretch/>
          </p:blipFill>
          <p:spPr bwMode="auto">
            <a:xfrm>
              <a:off x="1874299" y="2531176"/>
              <a:ext cx="6944801" cy="43330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4643DC8-472B-9C5B-BF83-08F29ED24427}"/>
                </a:ext>
              </a:extLst>
            </p:cNvPr>
            <p:cNvSpPr/>
            <p:nvPr/>
          </p:nvSpPr>
          <p:spPr>
            <a:xfrm>
              <a:off x="1231900" y="2350037"/>
              <a:ext cx="8229600" cy="471433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Forme libre : forme 9">
              <a:extLst>
                <a:ext uri="{FF2B5EF4-FFF2-40B4-BE49-F238E27FC236}">
                  <a16:creationId xmlns:a16="http://schemas.microsoft.com/office/drawing/2014/main" id="{685B733F-97E2-2401-FDB7-E085BA908214}"/>
                </a:ext>
              </a:extLst>
            </p:cNvPr>
            <p:cNvSpPr/>
            <p:nvPr/>
          </p:nvSpPr>
          <p:spPr>
            <a:xfrm>
              <a:off x="1772227" y="2461216"/>
              <a:ext cx="2078182" cy="768318"/>
            </a:xfrm>
            <a:custGeom>
              <a:avLst/>
              <a:gdLst>
                <a:gd name="connsiteX0" fmla="*/ 2111433 w 2111433"/>
                <a:gd name="connsiteY0" fmla="*/ 242466 h 840983"/>
                <a:gd name="connsiteX1" fmla="*/ 2111433 w 2111433"/>
                <a:gd name="connsiteY1" fmla="*/ 242466 h 840983"/>
                <a:gd name="connsiteX2" fmla="*/ 2019993 w 2111433"/>
                <a:gd name="connsiteY2" fmla="*/ 151026 h 840983"/>
                <a:gd name="connsiteX3" fmla="*/ 1911927 w 2111433"/>
                <a:gd name="connsiteY3" fmla="*/ 84525 h 840983"/>
                <a:gd name="connsiteX4" fmla="*/ 872837 w 2111433"/>
                <a:gd name="connsiteY4" fmla="*/ 67899 h 840983"/>
                <a:gd name="connsiteX5" fmla="*/ 41564 w 2111433"/>
                <a:gd name="connsiteY5" fmla="*/ 126088 h 840983"/>
                <a:gd name="connsiteX6" fmla="*/ 8313 w 2111433"/>
                <a:gd name="connsiteY6" fmla="*/ 184277 h 840983"/>
                <a:gd name="connsiteX7" fmla="*/ 0 w 2111433"/>
                <a:gd name="connsiteY7" fmla="*/ 259092 h 840983"/>
                <a:gd name="connsiteX8" fmla="*/ 24938 w 2111433"/>
                <a:gd name="connsiteY8" fmla="*/ 400408 h 840983"/>
                <a:gd name="connsiteX9" fmla="*/ 58189 w 2111433"/>
                <a:gd name="connsiteY9" fmla="*/ 550037 h 840983"/>
                <a:gd name="connsiteX10" fmla="*/ 74815 w 2111433"/>
                <a:gd name="connsiteY10" fmla="*/ 599914 h 840983"/>
                <a:gd name="connsiteX11" fmla="*/ 91440 w 2111433"/>
                <a:gd name="connsiteY11" fmla="*/ 658103 h 840983"/>
                <a:gd name="connsiteX12" fmla="*/ 157942 w 2111433"/>
                <a:gd name="connsiteY12" fmla="*/ 716292 h 840983"/>
                <a:gd name="connsiteX13" fmla="*/ 207818 w 2111433"/>
                <a:gd name="connsiteY13" fmla="*/ 757856 h 840983"/>
                <a:gd name="connsiteX14" fmla="*/ 257695 w 2111433"/>
                <a:gd name="connsiteY14" fmla="*/ 807732 h 840983"/>
                <a:gd name="connsiteX15" fmla="*/ 773084 w 2111433"/>
                <a:gd name="connsiteY15" fmla="*/ 840983 h 840983"/>
                <a:gd name="connsiteX16" fmla="*/ 1055717 w 2111433"/>
                <a:gd name="connsiteY16" fmla="*/ 824357 h 840983"/>
                <a:gd name="connsiteX17" fmla="*/ 1197033 w 2111433"/>
                <a:gd name="connsiteY17" fmla="*/ 791106 h 840983"/>
                <a:gd name="connsiteX18" fmla="*/ 1238597 w 2111433"/>
                <a:gd name="connsiteY18" fmla="*/ 782794 h 840983"/>
                <a:gd name="connsiteX19" fmla="*/ 1321724 w 2111433"/>
                <a:gd name="connsiteY19" fmla="*/ 757856 h 840983"/>
                <a:gd name="connsiteX20" fmla="*/ 1371600 w 2111433"/>
                <a:gd name="connsiteY20" fmla="*/ 749543 h 840983"/>
                <a:gd name="connsiteX21" fmla="*/ 1413164 w 2111433"/>
                <a:gd name="connsiteY21" fmla="*/ 741230 h 840983"/>
                <a:gd name="connsiteX22" fmla="*/ 1446415 w 2111433"/>
                <a:gd name="connsiteY22" fmla="*/ 732917 h 840983"/>
                <a:gd name="connsiteX23" fmla="*/ 1679171 w 2111433"/>
                <a:gd name="connsiteY23" fmla="*/ 716292 h 840983"/>
                <a:gd name="connsiteX24" fmla="*/ 1704109 w 2111433"/>
                <a:gd name="connsiteY24" fmla="*/ 707979 h 840983"/>
                <a:gd name="connsiteX25" fmla="*/ 1745673 w 2111433"/>
                <a:gd name="connsiteY25" fmla="*/ 699666 h 840983"/>
                <a:gd name="connsiteX26" fmla="*/ 1787237 w 2111433"/>
                <a:gd name="connsiteY26" fmla="*/ 666416 h 840983"/>
                <a:gd name="connsiteX27" fmla="*/ 1828800 w 2111433"/>
                <a:gd name="connsiteY27" fmla="*/ 574976 h 840983"/>
                <a:gd name="connsiteX28" fmla="*/ 1862051 w 2111433"/>
                <a:gd name="connsiteY28" fmla="*/ 541725 h 840983"/>
                <a:gd name="connsiteX29" fmla="*/ 1870364 w 2111433"/>
                <a:gd name="connsiteY29" fmla="*/ 516786 h 840983"/>
                <a:gd name="connsiteX30" fmla="*/ 1920240 w 2111433"/>
                <a:gd name="connsiteY30" fmla="*/ 458597 h 840983"/>
                <a:gd name="connsiteX31" fmla="*/ 1945178 w 2111433"/>
                <a:gd name="connsiteY31" fmla="*/ 441972 h 840983"/>
                <a:gd name="connsiteX32" fmla="*/ 2011680 w 2111433"/>
                <a:gd name="connsiteY32" fmla="*/ 392096 h 840983"/>
                <a:gd name="connsiteX33" fmla="*/ 2086495 w 2111433"/>
                <a:gd name="connsiteY33" fmla="*/ 325594 h 840983"/>
                <a:gd name="connsiteX34" fmla="*/ 2103120 w 2111433"/>
                <a:gd name="connsiteY34" fmla="*/ 300656 h 840983"/>
                <a:gd name="connsiteX35" fmla="*/ 2111433 w 2111433"/>
                <a:gd name="connsiteY35" fmla="*/ 242466 h 8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11433" h="840983">
                  <a:moveTo>
                    <a:pt x="2111433" y="242466"/>
                  </a:moveTo>
                  <a:lnTo>
                    <a:pt x="2111433" y="242466"/>
                  </a:lnTo>
                  <a:cubicBezTo>
                    <a:pt x="1792882" y="-36265"/>
                    <a:pt x="2176253" y="307284"/>
                    <a:pt x="2019993" y="151026"/>
                  </a:cubicBezTo>
                  <a:cubicBezTo>
                    <a:pt x="2000464" y="131497"/>
                    <a:pt x="1936485" y="84918"/>
                    <a:pt x="1911927" y="84525"/>
                  </a:cubicBezTo>
                  <a:lnTo>
                    <a:pt x="872837" y="67899"/>
                  </a:lnTo>
                  <a:cubicBezTo>
                    <a:pt x="562644" y="74362"/>
                    <a:pt x="207313" y="-122533"/>
                    <a:pt x="41564" y="126088"/>
                  </a:cubicBezTo>
                  <a:cubicBezTo>
                    <a:pt x="29172" y="144676"/>
                    <a:pt x="19397" y="164881"/>
                    <a:pt x="8313" y="184277"/>
                  </a:cubicBezTo>
                  <a:cubicBezTo>
                    <a:pt x="5542" y="209215"/>
                    <a:pt x="0" y="234000"/>
                    <a:pt x="0" y="259092"/>
                  </a:cubicBezTo>
                  <a:cubicBezTo>
                    <a:pt x="0" y="283079"/>
                    <a:pt x="22223" y="387739"/>
                    <a:pt x="24938" y="400408"/>
                  </a:cubicBezTo>
                  <a:cubicBezTo>
                    <a:pt x="35643" y="450367"/>
                    <a:pt x="42032" y="501566"/>
                    <a:pt x="58189" y="550037"/>
                  </a:cubicBezTo>
                  <a:cubicBezTo>
                    <a:pt x="63731" y="566663"/>
                    <a:pt x="69661" y="583164"/>
                    <a:pt x="74815" y="599914"/>
                  </a:cubicBezTo>
                  <a:cubicBezTo>
                    <a:pt x="80747" y="619194"/>
                    <a:pt x="79715" y="641688"/>
                    <a:pt x="91440" y="658103"/>
                  </a:cubicBezTo>
                  <a:cubicBezTo>
                    <a:pt x="108560" y="682072"/>
                    <a:pt x="137114" y="695464"/>
                    <a:pt x="157942" y="716292"/>
                  </a:cubicBezTo>
                  <a:cubicBezTo>
                    <a:pt x="291202" y="849552"/>
                    <a:pt x="29486" y="615191"/>
                    <a:pt x="207818" y="757856"/>
                  </a:cubicBezTo>
                  <a:cubicBezTo>
                    <a:pt x="226178" y="772544"/>
                    <a:pt x="234885" y="802030"/>
                    <a:pt x="257695" y="807732"/>
                  </a:cubicBezTo>
                  <a:cubicBezTo>
                    <a:pt x="469458" y="860671"/>
                    <a:pt x="301363" y="823511"/>
                    <a:pt x="773084" y="840983"/>
                  </a:cubicBezTo>
                  <a:cubicBezTo>
                    <a:pt x="867295" y="835441"/>
                    <a:pt x="964974" y="850283"/>
                    <a:pt x="1055717" y="824357"/>
                  </a:cubicBezTo>
                  <a:cubicBezTo>
                    <a:pt x="1141069" y="799971"/>
                    <a:pt x="1094136" y="811685"/>
                    <a:pt x="1197033" y="791106"/>
                  </a:cubicBezTo>
                  <a:cubicBezTo>
                    <a:pt x="1210888" y="788335"/>
                    <a:pt x="1225193" y="787262"/>
                    <a:pt x="1238597" y="782794"/>
                  </a:cubicBezTo>
                  <a:cubicBezTo>
                    <a:pt x="1270419" y="772186"/>
                    <a:pt x="1290307" y="764139"/>
                    <a:pt x="1321724" y="757856"/>
                  </a:cubicBezTo>
                  <a:cubicBezTo>
                    <a:pt x="1338251" y="754551"/>
                    <a:pt x="1355017" y="752558"/>
                    <a:pt x="1371600" y="749543"/>
                  </a:cubicBezTo>
                  <a:cubicBezTo>
                    <a:pt x="1385501" y="747015"/>
                    <a:pt x="1399371" y="744295"/>
                    <a:pt x="1413164" y="741230"/>
                  </a:cubicBezTo>
                  <a:cubicBezTo>
                    <a:pt x="1424317" y="738752"/>
                    <a:pt x="1435068" y="734252"/>
                    <a:pt x="1446415" y="732917"/>
                  </a:cubicBezTo>
                  <a:cubicBezTo>
                    <a:pt x="1476490" y="729379"/>
                    <a:pt x="1656244" y="717821"/>
                    <a:pt x="1679171" y="716292"/>
                  </a:cubicBezTo>
                  <a:cubicBezTo>
                    <a:pt x="1687484" y="713521"/>
                    <a:pt x="1695608" y="710104"/>
                    <a:pt x="1704109" y="707979"/>
                  </a:cubicBezTo>
                  <a:cubicBezTo>
                    <a:pt x="1717816" y="704552"/>
                    <a:pt x="1732444" y="704627"/>
                    <a:pt x="1745673" y="699666"/>
                  </a:cubicBezTo>
                  <a:cubicBezTo>
                    <a:pt x="1762450" y="693375"/>
                    <a:pt x="1775064" y="678588"/>
                    <a:pt x="1787237" y="666416"/>
                  </a:cubicBezTo>
                  <a:cubicBezTo>
                    <a:pt x="1796816" y="637676"/>
                    <a:pt x="1810211" y="593565"/>
                    <a:pt x="1828800" y="574976"/>
                  </a:cubicBezTo>
                  <a:lnTo>
                    <a:pt x="1862051" y="541725"/>
                  </a:lnTo>
                  <a:cubicBezTo>
                    <a:pt x="1864822" y="533412"/>
                    <a:pt x="1865720" y="524217"/>
                    <a:pt x="1870364" y="516786"/>
                  </a:cubicBezTo>
                  <a:cubicBezTo>
                    <a:pt x="1875307" y="508877"/>
                    <a:pt x="1905737" y="470200"/>
                    <a:pt x="1920240" y="458597"/>
                  </a:cubicBezTo>
                  <a:cubicBezTo>
                    <a:pt x="1928041" y="452356"/>
                    <a:pt x="1937659" y="448551"/>
                    <a:pt x="1945178" y="441972"/>
                  </a:cubicBezTo>
                  <a:cubicBezTo>
                    <a:pt x="2003959" y="390539"/>
                    <a:pt x="1963225" y="408246"/>
                    <a:pt x="2011680" y="392096"/>
                  </a:cubicBezTo>
                  <a:cubicBezTo>
                    <a:pt x="2036391" y="373562"/>
                    <a:pt x="2069378" y="351270"/>
                    <a:pt x="2086495" y="325594"/>
                  </a:cubicBezTo>
                  <a:lnTo>
                    <a:pt x="2103120" y="300656"/>
                  </a:lnTo>
                  <a:lnTo>
                    <a:pt x="2111433" y="242466"/>
                  </a:lnTo>
                  <a:close/>
                </a:path>
              </a:pathLst>
            </a:cu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ZoneTexte 2">
            <a:extLst>
              <a:ext uri="{FF2B5EF4-FFF2-40B4-BE49-F238E27FC236}">
                <a16:creationId xmlns:a16="http://schemas.microsoft.com/office/drawing/2014/main" id="{9834213F-5A5D-1646-B635-77895281CDC0}"/>
              </a:ext>
            </a:extLst>
          </p:cNvPr>
          <p:cNvSpPr txBox="1"/>
          <p:nvPr/>
        </p:nvSpPr>
        <p:spPr>
          <a:xfrm>
            <a:off x="589585" y="349892"/>
            <a:ext cx="964026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Smart house for demand side management </a:t>
            </a:r>
            <a:endParaRPr lang="en-GB" sz="2400" b="1" noProof="0" dirty="0"/>
          </a:p>
        </p:txBody>
      </p:sp>
      <p:sp>
        <p:nvSpPr>
          <p:cNvPr id="4" name="Slide Number Placeholder 6">
            <a:extLst>
              <a:ext uri="{FF2B5EF4-FFF2-40B4-BE49-F238E27FC236}">
                <a16:creationId xmlns:a16="http://schemas.microsoft.com/office/drawing/2014/main" id="{A67E9BD5-B751-1609-8770-C8EF72A76F8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413</a:t>
            </a:fld>
            <a:endParaRPr lang="en-GB" spc="80" noProof="0" dirty="0"/>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64222216-E09C-926D-E401-EECA507AA857}"/>
              </a:ext>
            </a:extLst>
          </p:cNvPr>
          <p:cNvSpPr txBox="1"/>
          <p:nvPr/>
        </p:nvSpPr>
        <p:spPr>
          <a:xfrm>
            <a:off x="589585" y="349892"/>
            <a:ext cx="9421673"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Demand-side management using electrical vehicles</a:t>
            </a:r>
            <a:endParaRPr lang="en-GB" sz="2400" b="1" noProof="0"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D3E56C80-8DF3-631A-1620-2CFDD9643CDE}"/>
                  </a:ext>
                </a:extLst>
              </p:cNvPr>
              <p:cNvSpPr txBox="1"/>
              <p:nvPr/>
            </p:nvSpPr>
            <p:spPr>
              <a:xfrm>
                <a:off x="589585" y="1447592"/>
                <a:ext cx="9542754" cy="5989973"/>
              </a:xfrm>
              <a:prstGeom prst="rect">
                <a:avLst/>
              </a:prstGeom>
              <a:noFill/>
            </p:spPr>
            <p:txBody>
              <a:bodyPr wrap="square">
                <a:spAutoFit/>
              </a:bodyPr>
              <a:lstStyle/>
              <a:p>
                <a:pPr algn="just">
                  <a:buNone/>
                </a:pPr>
                <a:r>
                  <a:rPr lang="en-GB" sz="2000" noProof="0" dirty="0"/>
                  <a:t>In a future powered entirely by renewable energy, surface transport will be electrified. There are currently more than 290 million vehicles on European roads. We assume that:</a:t>
                </a:r>
              </a:p>
              <a:p>
                <a:pPr algn="just">
                  <a:buNone/>
                </a:pPr>
                <a:endParaRPr lang="en-GB" sz="500" noProof="0" dirty="0"/>
              </a:p>
              <a:p>
                <a:pPr marL="400050" indent="-400050" algn="just">
                  <a:buAutoNum type="romanLcParenBoth"/>
                </a:pPr>
                <a:r>
                  <a:rPr lang="en-GB" sz="2000" noProof="0" dirty="0"/>
                  <a:t>All vehicles will be electrified;</a:t>
                </a:r>
              </a:p>
              <a:p>
                <a:pPr marL="400050" indent="-400050" algn="just">
                  <a:buAutoNum type="romanLcParenBoth"/>
                </a:pPr>
                <a:endParaRPr lang="en-GB" sz="500" noProof="0" dirty="0"/>
              </a:p>
              <a:p>
                <a:pPr marL="400050" indent="-400050" algn="just">
                  <a:buAutoNum type="romanLcParenBoth"/>
                </a:pPr>
                <a:r>
                  <a:rPr lang="en-GB" sz="2000" noProof="0" dirty="0"/>
                  <a:t>Each vehicle's battery will have an average capacity of 100 kWh.</a:t>
                </a:r>
              </a:p>
              <a:p>
                <a:pPr algn="just">
                  <a:buNone/>
                </a:pPr>
                <a:endParaRPr lang="en-GB" sz="2000" noProof="0" dirty="0"/>
              </a:p>
              <a:p>
                <a:pPr algn="just">
                  <a:buNone/>
                </a:pPr>
                <a:r>
                  <a:rPr lang="en-GB" sz="2000" noProof="0" dirty="0"/>
                  <a:t>The total storage capacity of these vehicles would be equal to:</a:t>
                </a:r>
              </a:p>
              <a:p>
                <a:pPr algn="just">
                  <a:buNone/>
                </a:pPr>
                <a:endParaRPr lang="en-GB" sz="2000" noProof="0" dirty="0"/>
              </a:p>
              <a:p>
                <a:pPr algn="just">
                  <a:buNone/>
                </a:pPr>
                <a:endParaRPr lang="en-GB" sz="2000" noProof="0" dirty="0"/>
              </a:p>
              <a:p>
                <a:pPr algn="just">
                  <a:buNone/>
                </a:pPr>
                <a:endParaRPr lang="en-GB" sz="2000" noProof="0" dirty="0"/>
              </a:p>
              <a:p>
                <a:pPr algn="just"/>
                <a:r>
                  <a:rPr lang="en-GB" sz="2000" noProof="0" dirty="0"/>
                  <a:t>This represents approximately </a:t>
                </a:r>
                <a14:m>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2.9 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10</m:t>
                        </m:r>
                        <m:r>
                          <m:rPr>
                            <m:nor/>
                          </m:rPr>
                          <a:rPr lang="en-GB" sz="2000" baseline="23569" noProof="0">
                            <a:latin typeface="Arial" panose="020B0604020202020204" pitchFamily="34" charset="0"/>
                            <a:cs typeface="Arial" panose="020B0604020202020204" pitchFamily="34" charset="0"/>
                          </a:rPr>
                          <m:t>10</m:t>
                        </m:r>
                      </m:den>
                    </m:f>
                    <m:r>
                      <m:rPr>
                        <m:nor/>
                      </m:rPr>
                      <a:rPr lang="en-GB" sz="2000" b="0" i="0" noProof="0" smtClean="0">
                        <a:latin typeface="Cambria Math" panose="02040503050406030204" pitchFamily="18" charset="0"/>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2.5</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fr-BE" sz="2000" b="0" i="0" noProof="0" smtClean="0">
                        <a:latin typeface="Arial" panose="020B0604020202020204" pitchFamily="34" charset="0"/>
                        <a:ea typeface="Cambria Math" panose="02040503050406030204" pitchFamily="18" charset="0"/>
                        <a:cs typeface="Arial" panose="020B0604020202020204" pitchFamily="34" charset="0"/>
                      </a:rPr>
                      <m:t>times</m:t>
                    </m:r>
                  </m:oMath>
                </a14:m>
                <a:r>
                  <a:rPr lang="en-GB" sz="2000" noProof="0" dirty="0"/>
                  <a:t> the amount of energy required to manage daily electricity fluctuations in our example of an EU running on 100% renewable energy.</a:t>
                </a:r>
              </a:p>
              <a:p>
                <a:pPr algn="just">
                  <a:buNone/>
                </a:pPr>
                <a:endParaRPr lang="en-GB" sz="2000" noProof="0" dirty="0"/>
              </a:p>
              <a:p>
                <a:pPr algn="just">
                  <a:buNone/>
                </a:pPr>
                <a:r>
                  <a:rPr lang="en-GB" sz="2000" noProof="0" dirty="0"/>
                  <a:t>Developing demand-side management strategies to utilise this storage capacity would be highly beneficial. If renewable energy generation exceeds demand, electric vehicles connected to the grid could store the surplus energy. Conversely, when generation falls short, they could feed power back into the grid.</a:t>
                </a:r>
              </a:p>
            </p:txBody>
          </p:sp>
        </mc:Choice>
        <mc:Fallback xmlns="">
          <p:sp>
            <p:nvSpPr>
              <p:cNvPr id="3" name="ZoneTexte 2">
                <a:extLst>
                  <a:ext uri="{FF2B5EF4-FFF2-40B4-BE49-F238E27FC236}">
                    <a16:creationId xmlns:a16="http://schemas.microsoft.com/office/drawing/2014/main" id="{D3E56C80-8DF3-631A-1620-2CFDD9643CDE}"/>
                  </a:ext>
                </a:extLst>
              </p:cNvPr>
              <p:cNvSpPr txBox="1">
                <a:spLocks noRot="1" noChangeAspect="1" noMove="1" noResize="1" noEditPoints="1" noAdjustHandles="1" noChangeArrowheads="1" noChangeShapeType="1" noTextEdit="1"/>
              </p:cNvSpPr>
              <p:nvPr/>
            </p:nvSpPr>
            <p:spPr>
              <a:xfrm>
                <a:off x="589585" y="1447592"/>
                <a:ext cx="9542754" cy="5989973"/>
              </a:xfrm>
              <a:prstGeom prst="rect">
                <a:avLst/>
              </a:prstGeom>
              <a:blipFill>
                <a:blip r:embed="rId2"/>
                <a:stretch>
                  <a:fillRect l="-703" t="-407" r="-639" b="-9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96BC180-6473-2863-3136-99788DD8B201}"/>
                  </a:ext>
                </a:extLst>
              </p:cNvPr>
              <p:cNvSpPr txBox="1"/>
              <p:nvPr/>
            </p:nvSpPr>
            <p:spPr>
              <a:xfrm>
                <a:off x="589585" y="4004760"/>
                <a:ext cx="5347504" cy="400110"/>
              </a:xfrm>
              <a:prstGeom prst="rect">
                <a:avLst/>
              </a:prstGeom>
              <a:noFill/>
            </p:spPr>
            <p:txBody>
              <a:bodyPr wrap="square">
                <a:spAutoFit/>
              </a:bodyPr>
              <a:lstStyle/>
              <a:p>
                <a:pPr algn="just"/>
                <a:r>
                  <a:rPr lang="en-GB" sz="2000" dirty="0"/>
                  <a:t>100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dirty="0"/>
                  <a:t> 290</a:t>
                </a:r>
                <a:r>
                  <a:rPr lang="en-GB" sz="2000" baseline="30000" dirty="0"/>
                  <a:t>6 </a:t>
                </a:r>
                <a:r>
                  <a:rPr lang="en-GB" sz="2000" dirty="0"/>
                  <a:t>= 2.9 × 10</a:t>
                </a:r>
                <a:r>
                  <a:rPr lang="en-GB" sz="2000" baseline="30000" dirty="0"/>
                  <a:t>10 </a:t>
                </a:r>
                <a:r>
                  <a:rPr lang="en-GB" sz="2000" dirty="0"/>
                  <a:t>kWh.</a:t>
                </a:r>
                <a:endParaRPr lang="fr-BE" sz="2000" dirty="0"/>
              </a:p>
            </p:txBody>
          </p:sp>
        </mc:Choice>
        <mc:Fallback xmlns="">
          <p:sp>
            <p:nvSpPr>
              <p:cNvPr id="5" name="ZoneTexte 4">
                <a:extLst>
                  <a:ext uri="{FF2B5EF4-FFF2-40B4-BE49-F238E27FC236}">
                    <a16:creationId xmlns:a16="http://schemas.microsoft.com/office/drawing/2014/main" id="{696BC180-6473-2863-3136-99788DD8B201}"/>
                  </a:ext>
                </a:extLst>
              </p:cNvPr>
              <p:cNvSpPr txBox="1">
                <a:spLocks noRot="1" noChangeAspect="1" noMove="1" noResize="1" noEditPoints="1" noAdjustHandles="1" noChangeArrowheads="1" noChangeShapeType="1" noTextEdit="1"/>
              </p:cNvSpPr>
              <p:nvPr/>
            </p:nvSpPr>
            <p:spPr>
              <a:xfrm>
                <a:off x="589585" y="4004760"/>
                <a:ext cx="5347504" cy="400110"/>
              </a:xfrm>
              <a:prstGeom prst="rect">
                <a:avLst/>
              </a:prstGeom>
              <a:blipFill>
                <a:blip r:embed="rId3"/>
                <a:stretch>
                  <a:fillRect l="-1254" t="-7576" b="-27273"/>
                </a:stretch>
              </a:blipFill>
            </p:spPr>
            <p:txBody>
              <a:bodyPr/>
              <a:lstStyle/>
              <a:p>
                <a:r>
                  <a:rPr lang="en-GB">
                    <a:noFill/>
                  </a:rPr>
                  <a:t> </a:t>
                </a:r>
              </a:p>
            </p:txBody>
          </p:sp>
        </mc:Fallback>
      </mc:AlternateContent>
      <p:sp>
        <p:nvSpPr>
          <p:cNvPr id="4" name="Slide Number Placeholder 6">
            <a:extLst>
              <a:ext uri="{FF2B5EF4-FFF2-40B4-BE49-F238E27FC236}">
                <a16:creationId xmlns:a16="http://schemas.microsoft.com/office/drawing/2014/main" id="{66A676B6-7F0C-E3D3-0F5C-F9E20826F7F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414</a:t>
            </a:fld>
            <a:endParaRPr lang="en-GB" spc="80" noProof="0" dirty="0"/>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E04A6045-ED05-1394-F879-7E1FE5B67B72}"/>
              </a:ext>
            </a:extLst>
          </p:cNvPr>
          <p:cNvSpPr txBox="1"/>
          <p:nvPr/>
        </p:nvSpPr>
        <p:spPr>
          <a:xfrm>
            <a:off x="5224778" y="6614302"/>
            <a:ext cx="4639311" cy="307777"/>
          </a:xfrm>
          <a:prstGeom prst="rect">
            <a:avLst/>
          </a:prstGeom>
          <a:noFill/>
        </p:spPr>
        <p:txBody>
          <a:bodyPr wrap="square">
            <a:spAutoFit/>
          </a:bodyPr>
          <a:lstStyle/>
          <a:p>
            <a:pPr algn="ct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Heat </a:t>
            </a:r>
            <a:r>
              <a:rPr lang="en-GB" sz="1400" i="1" noProof="0" dirty="0">
                <a:solidFill>
                  <a:srgbClr val="202122"/>
                </a:solidFill>
                <a:highlight>
                  <a:srgbClr val="FFFFFF"/>
                </a:highlight>
                <a:latin typeface="Arial" panose="020B0604020202020204" pitchFamily="34" charset="0"/>
                <a:cs typeface="Arial" panose="020B0604020202020204" pitchFamily="34" charset="0"/>
              </a:rPr>
              <a:t>a</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nd </a:t>
            </a:r>
            <a:r>
              <a:rPr lang="en-GB" sz="1400" i="1" noProof="0" dirty="0">
                <a:solidFill>
                  <a:srgbClr val="202122"/>
                </a:solidFill>
                <a:highlight>
                  <a:srgbClr val="FFFFFF"/>
                </a:highlight>
                <a:latin typeface="Arial" panose="020B0604020202020204" pitchFamily="34" charset="0"/>
                <a:cs typeface="Arial" panose="020B0604020202020204" pitchFamily="34" charset="0"/>
              </a:rPr>
              <a:t>c</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old </a:t>
            </a:r>
            <a:r>
              <a:rPr lang="en-GB" sz="1400" i="1" noProof="0" dirty="0">
                <a:solidFill>
                  <a:srgbClr val="202122"/>
                </a:solidFill>
                <a:highlight>
                  <a:srgbClr val="FFFFFF"/>
                </a:highlight>
                <a:latin typeface="Arial" panose="020B0604020202020204" pitchFamily="34" charset="0"/>
                <a:cs typeface="Arial" panose="020B0604020202020204" pitchFamily="34" charset="0"/>
              </a:rPr>
              <a:t>s</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torage </a:t>
            </a:r>
            <a:r>
              <a:rPr lang="en-GB" sz="1400" i="1" noProof="0" dirty="0">
                <a:solidFill>
                  <a:srgbClr val="202122"/>
                </a:solidFill>
                <a:highlight>
                  <a:srgbClr val="FFFFFF"/>
                </a:highlight>
                <a:latin typeface="Arial" panose="020B0604020202020204" pitchFamily="34" charset="0"/>
                <a:cs typeface="Arial" panose="020B0604020202020204" pitchFamily="34" charset="0"/>
              </a:rPr>
              <a:t>w</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ith </a:t>
            </a:r>
            <a:r>
              <a:rPr lang="en-GB" sz="1400" i="1" noProof="0" dirty="0">
                <a:solidFill>
                  <a:srgbClr val="202122"/>
                </a:solidFill>
                <a:highlight>
                  <a:srgbClr val="FFFFFF"/>
                </a:highlight>
                <a:latin typeface="Arial" panose="020B0604020202020204" pitchFamily="34" charset="0"/>
                <a:cs typeface="Arial" panose="020B0604020202020204" pitchFamily="34" charset="0"/>
              </a:rPr>
              <a:t>h</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eat </a:t>
            </a:r>
            <a:r>
              <a:rPr lang="en-GB" sz="1400" i="1" noProof="0" dirty="0">
                <a:solidFill>
                  <a:srgbClr val="202122"/>
                </a:solidFill>
                <a:highlight>
                  <a:srgbClr val="FFFFFF"/>
                </a:highlight>
                <a:latin typeface="Arial" panose="020B0604020202020204" pitchFamily="34" charset="0"/>
                <a:cs typeface="Arial" panose="020B0604020202020204" pitchFamily="34" charset="0"/>
              </a:rPr>
              <a:t>p</a:t>
            </a:r>
            <a:r>
              <a:rPr lang="en-GB" sz="1400" i="1" noProof="0" dirty="0">
                <a:solidFill>
                  <a:srgbClr val="202122"/>
                </a:solidFill>
                <a:effectLst/>
                <a:highlight>
                  <a:srgbClr val="FFFFFF"/>
                </a:highlight>
                <a:latin typeface="Arial" panose="020B0604020202020204" pitchFamily="34" charset="0"/>
                <a:cs typeface="Arial" panose="020B0604020202020204" pitchFamily="34" charset="0"/>
              </a:rPr>
              <a:t>ump.</a:t>
            </a:r>
          </a:p>
        </p:txBody>
      </p:sp>
      <p:pic>
        <p:nvPicPr>
          <p:cNvPr id="16388" name="Picture 4">
            <a:extLst>
              <a:ext uri="{FF2B5EF4-FFF2-40B4-BE49-F238E27FC236}">
                <a16:creationId xmlns:a16="http://schemas.microsoft.com/office/drawing/2014/main" id="{5F4C71C9-93A8-BDCB-AE0F-3EE902F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731" y="3594001"/>
            <a:ext cx="4095961" cy="284797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3E79F54-304A-E23F-9D94-79A0A67CF7B2}"/>
              </a:ext>
            </a:extLst>
          </p:cNvPr>
          <p:cNvSpPr/>
          <p:nvPr/>
        </p:nvSpPr>
        <p:spPr>
          <a:xfrm>
            <a:off x="5224778" y="3421673"/>
            <a:ext cx="4639311" cy="31161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ZoneTexte 3">
            <a:extLst>
              <a:ext uri="{FF2B5EF4-FFF2-40B4-BE49-F238E27FC236}">
                <a16:creationId xmlns:a16="http://schemas.microsoft.com/office/drawing/2014/main" id="{B34118C9-6B42-101F-BE5E-8335629CDAFE}"/>
              </a:ext>
            </a:extLst>
          </p:cNvPr>
          <p:cNvSpPr txBox="1"/>
          <p:nvPr/>
        </p:nvSpPr>
        <p:spPr>
          <a:xfrm>
            <a:off x="589585" y="1726555"/>
            <a:ext cx="9542754" cy="1323439"/>
          </a:xfrm>
          <a:prstGeom prst="rect">
            <a:avLst/>
          </a:prstGeom>
          <a:noFill/>
        </p:spPr>
        <p:txBody>
          <a:bodyPr wrap="square">
            <a:spAutoFit/>
          </a:bodyPr>
          <a:lstStyle/>
          <a:p>
            <a:pPr algn="just">
              <a:buNone/>
            </a:pPr>
            <a:r>
              <a:rPr lang="en-GB" sz="2000" noProof="0" dirty="0"/>
              <a:t>Typical demand-side management strategies can help address short-term imbalances between electricity generation and consumption. However, for long-term imbalances, such as seasonal variations, </a:t>
            </a:r>
            <a:r>
              <a:rPr lang="en-GB" sz="2000" b="1" noProof="0" dirty="0"/>
              <a:t>long-term thermal storage</a:t>
            </a:r>
            <a:r>
              <a:rPr lang="en-GB" sz="2000" noProof="0" dirty="0"/>
              <a:t> would be a valuable solution.</a:t>
            </a:r>
          </a:p>
        </p:txBody>
      </p:sp>
      <p:sp>
        <p:nvSpPr>
          <p:cNvPr id="6" name="ZoneTexte 5">
            <a:extLst>
              <a:ext uri="{FF2B5EF4-FFF2-40B4-BE49-F238E27FC236}">
                <a16:creationId xmlns:a16="http://schemas.microsoft.com/office/drawing/2014/main" id="{2E241E06-C487-6717-611F-AB15A6C7D294}"/>
              </a:ext>
            </a:extLst>
          </p:cNvPr>
          <p:cNvSpPr txBox="1"/>
          <p:nvPr/>
        </p:nvSpPr>
        <p:spPr>
          <a:xfrm>
            <a:off x="589585" y="3302103"/>
            <a:ext cx="4109737" cy="2862322"/>
          </a:xfrm>
          <a:prstGeom prst="rect">
            <a:avLst/>
          </a:prstGeom>
          <a:noFill/>
        </p:spPr>
        <p:txBody>
          <a:bodyPr wrap="square">
            <a:spAutoFit/>
          </a:bodyPr>
          <a:lstStyle/>
          <a:p>
            <a:pPr algn="just"/>
            <a:r>
              <a:rPr lang="en-GB" sz="2000" noProof="0" dirty="0"/>
              <a:t>With long-term thermal storage, heat pumps in buildings would operate in reverse during the summer, transferring heat to the ground. This stored heat would then be used in winter to warm buildings, reducing their electricity consumption during the colder months.</a:t>
            </a:r>
          </a:p>
        </p:txBody>
      </p:sp>
      <p:sp>
        <p:nvSpPr>
          <p:cNvPr id="8" name="ZoneTexte 7">
            <a:extLst>
              <a:ext uri="{FF2B5EF4-FFF2-40B4-BE49-F238E27FC236}">
                <a16:creationId xmlns:a16="http://schemas.microsoft.com/office/drawing/2014/main" id="{894331FD-FD8B-F1F7-F151-DFBD7F85C04D}"/>
              </a:ext>
            </a:extLst>
          </p:cNvPr>
          <p:cNvSpPr txBox="1"/>
          <p:nvPr/>
        </p:nvSpPr>
        <p:spPr>
          <a:xfrm>
            <a:off x="589585" y="349892"/>
            <a:ext cx="9421673"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Demand-side management using </a:t>
            </a:r>
            <a:r>
              <a:rPr lang="en-GB" sz="2400" b="1" noProof="0" dirty="0">
                <a:latin typeface="Arial" panose="020B0604020202020204" pitchFamily="34" charset="0"/>
                <a:cs typeface="Arial" panose="020B0604020202020204" pitchFamily="34" charset="0"/>
              </a:rPr>
              <a:t>l</a:t>
            </a:r>
            <a:r>
              <a:rPr lang="en-GB" sz="2400" b="1" noProof="0" dirty="0">
                <a:solidFill>
                  <a:schemeClr val="tx1"/>
                </a:solidFill>
                <a:latin typeface="Arial" panose="020B0604020202020204" pitchFamily="34" charset="0"/>
                <a:cs typeface="Arial" panose="020B0604020202020204" pitchFamily="34" charset="0"/>
              </a:rPr>
              <a:t>ong-term thermal storage</a:t>
            </a:r>
            <a:endParaRPr lang="en-GB" sz="2400" b="1" noProof="0" dirty="0"/>
          </a:p>
        </p:txBody>
      </p:sp>
      <p:sp>
        <p:nvSpPr>
          <p:cNvPr id="3" name="Slide Number Placeholder 6">
            <a:extLst>
              <a:ext uri="{FF2B5EF4-FFF2-40B4-BE49-F238E27FC236}">
                <a16:creationId xmlns:a16="http://schemas.microsoft.com/office/drawing/2014/main" id="{16D66C6F-4D57-2A7B-3A70-7CB88D19902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415</a:t>
            </a:fld>
            <a:endParaRPr lang="en-GB" spc="80" noProof="0" dirty="0"/>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1B081-A48E-A7C5-858A-E580AFF2C64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6E7AECA-D1F1-ED9D-CA82-BC86C3F8151F}"/>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5" name="Groupe 14">
            <a:extLst>
              <a:ext uri="{FF2B5EF4-FFF2-40B4-BE49-F238E27FC236}">
                <a16:creationId xmlns:a16="http://schemas.microsoft.com/office/drawing/2014/main" id="{54923B43-B5AA-10E7-44ED-4D34B0232377}"/>
              </a:ext>
            </a:extLst>
          </p:cNvPr>
          <p:cNvGrpSpPr/>
          <p:nvPr/>
        </p:nvGrpSpPr>
        <p:grpSpPr>
          <a:xfrm>
            <a:off x="1189861" y="3202983"/>
            <a:ext cx="8313677" cy="1626783"/>
            <a:chOff x="1189859" y="2448070"/>
            <a:chExt cx="8313677" cy="1626783"/>
          </a:xfrm>
        </p:grpSpPr>
        <p:sp>
          <p:nvSpPr>
            <p:cNvPr id="8" name="Rectangle 7">
              <a:extLst>
                <a:ext uri="{FF2B5EF4-FFF2-40B4-BE49-F238E27FC236}">
                  <a16:creationId xmlns:a16="http://schemas.microsoft.com/office/drawing/2014/main" id="{CAF59C6C-CEC7-92FF-84EE-D3300F224293}"/>
                </a:ext>
              </a:extLst>
            </p:cNvPr>
            <p:cNvSpPr/>
            <p:nvPr/>
          </p:nvSpPr>
          <p:spPr>
            <a:xfrm>
              <a:off x="1189859" y="2448070"/>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1" name="ZoneTexte 10">
              <a:extLst>
                <a:ext uri="{FF2B5EF4-FFF2-40B4-BE49-F238E27FC236}">
                  <a16:creationId xmlns:a16="http://schemas.microsoft.com/office/drawing/2014/main" id="{CCB654BB-807E-AD64-C896-AA7208A3A915}"/>
                </a:ext>
              </a:extLst>
            </p:cNvPr>
            <p:cNvSpPr txBox="1"/>
            <p:nvPr/>
          </p:nvSpPr>
          <p:spPr>
            <a:xfrm>
              <a:off x="1901366" y="2999851"/>
              <a:ext cx="6890661" cy="523220"/>
            </a:xfrm>
            <a:prstGeom prst="rect">
              <a:avLst/>
            </a:prstGeom>
            <a:noFill/>
          </p:spPr>
          <p:txBody>
            <a:bodyPr wrap="square">
              <a:spAutoFit/>
            </a:bodyPr>
            <a:lstStyle/>
            <a:p>
              <a:pPr algn="ctr"/>
              <a:r>
                <a:rPr lang="en-GB" sz="2800" noProof="0" dirty="0">
                  <a:latin typeface="Arial" panose="020B0604020202020204" pitchFamily="34" charset="0"/>
                  <a:cs typeface="Arial" panose="020B0604020202020204" pitchFamily="34" charset="0"/>
                </a:rPr>
                <a:t>IV. </a:t>
              </a:r>
              <a:r>
                <a:rPr lang="en-GB" sz="2800" noProof="0" dirty="0"/>
                <a:t>Global Grid integration</a:t>
              </a:r>
            </a:p>
          </p:txBody>
        </p:sp>
      </p:grpSp>
    </p:spTree>
    <p:extLst>
      <p:ext uri="{BB962C8B-B14F-4D97-AF65-F5344CB8AC3E}">
        <p14:creationId xmlns:p14="http://schemas.microsoft.com/office/powerpoint/2010/main" val="243677901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90399D5D-7FB4-1DF9-DE0D-F373A2717A47}"/>
              </a:ext>
            </a:extLst>
          </p:cNvPr>
          <p:cNvSpPr txBox="1"/>
          <p:nvPr/>
        </p:nvSpPr>
        <p:spPr>
          <a:xfrm>
            <a:off x="589585" y="976312"/>
            <a:ext cx="9542754" cy="2400657"/>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 Global Grid is an electrical network that spans the entire planet, connecting the world's electricity consumers and producers. Its backbone would be composed of very long High-Voltage Direct Current (HVDC) links.</a:t>
            </a:r>
            <a:r>
              <a:rPr lang="en-GB" baseline="30000" noProof="0" dirty="0">
                <a:latin typeface="Arial" panose="020B0604020202020204" pitchFamily="34" charset="0"/>
                <a:cs typeface="Arial" panose="020B0604020202020204" pitchFamily="34" charset="0"/>
              </a:rPr>
              <a:t>1</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It could drive </a:t>
            </a:r>
            <a:r>
              <a:rPr lang="en-GB" sz="2000" noProof="0" dirty="0">
                <a:solidFill>
                  <a:srgbClr val="000000"/>
                </a:solidFill>
                <a:latin typeface="Arial" panose="020B0604020202020204" pitchFamily="34" charset="0"/>
                <a:cs typeface="Arial" panose="020B0604020202020204" pitchFamily="34" charset="0"/>
              </a:rPr>
              <a:t>renewable electricity </a:t>
            </a:r>
            <a:r>
              <a:rPr lang="en-GB" sz="2000" noProof="0" dirty="0">
                <a:latin typeface="Arial" panose="020B0604020202020204" pitchFamily="34" charset="0"/>
                <a:cs typeface="Arial" panose="020B0604020202020204" pitchFamily="34" charset="0"/>
              </a:rPr>
              <a:t>costs significantly downward, potentially putting fossil fuels out of business, mainly for two main reasons: (i) it can naturally smooth out fluctuations </a:t>
            </a:r>
            <a:r>
              <a:rPr lang="en-GB" sz="2000" dirty="0">
                <a:latin typeface="Arial" panose="020B0604020202020204" pitchFamily="34" charset="0"/>
                <a:cs typeface="Arial" panose="020B0604020202020204" pitchFamily="34" charset="0"/>
              </a:rPr>
              <a:t>in</a:t>
            </a:r>
            <a:r>
              <a:rPr lang="en-GB" sz="2000" noProof="0" dirty="0">
                <a:latin typeface="Arial" panose="020B0604020202020204" pitchFamily="34" charset="0"/>
                <a:cs typeface="Arial" panose="020B0604020202020204" pitchFamily="34" charset="0"/>
              </a:rPr>
              <a:t> renewable energy generation as well of the load and (ii) it can facilitate the harvesting of renewable energy where it is particularly abundant.</a:t>
            </a:r>
          </a:p>
        </p:txBody>
      </p:sp>
      <p:grpSp>
        <p:nvGrpSpPr>
          <p:cNvPr id="7" name="Groupe 6">
            <a:extLst>
              <a:ext uri="{FF2B5EF4-FFF2-40B4-BE49-F238E27FC236}">
                <a16:creationId xmlns:a16="http://schemas.microsoft.com/office/drawing/2014/main" id="{64B3151F-841A-9AB4-70BB-7FFAFD9ED586}"/>
              </a:ext>
            </a:extLst>
          </p:cNvPr>
          <p:cNvGrpSpPr/>
          <p:nvPr/>
        </p:nvGrpSpPr>
        <p:grpSpPr>
          <a:xfrm>
            <a:off x="1977659" y="3634358"/>
            <a:ext cx="6539021" cy="3652227"/>
            <a:chOff x="1562816" y="3239793"/>
            <a:chExt cx="7572141" cy="4066074"/>
          </a:xfrm>
        </p:grpSpPr>
        <p:grpSp>
          <p:nvGrpSpPr>
            <p:cNvPr id="20" name="Groupe 19">
              <a:extLst>
                <a:ext uri="{FF2B5EF4-FFF2-40B4-BE49-F238E27FC236}">
                  <a16:creationId xmlns:a16="http://schemas.microsoft.com/office/drawing/2014/main" id="{76CA0FF8-7120-C694-4A45-F9542BB078C6}"/>
                </a:ext>
              </a:extLst>
            </p:cNvPr>
            <p:cNvGrpSpPr/>
            <p:nvPr/>
          </p:nvGrpSpPr>
          <p:grpSpPr>
            <a:xfrm>
              <a:off x="1656944" y="3239793"/>
              <a:ext cx="7379512" cy="3649666"/>
              <a:chOff x="764440" y="2941981"/>
              <a:chExt cx="6904511" cy="3414746"/>
            </a:xfrm>
          </p:grpSpPr>
          <p:pic>
            <p:nvPicPr>
              <p:cNvPr id="17" name="Picture 2">
                <a:extLst>
                  <a:ext uri="{FF2B5EF4-FFF2-40B4-BE49-F238E27FC236}">
                    <a16:creationId xmlns:a16="http://schemas.microsoft.com/office/drawing/2014/main" id="{43495EBE-DE11-1C76-156A-BF734B163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9"/>
              <a:stretch/>
            </p:blipFill>
            <p:spPr bwMode="auto">
              <a:xfrm>
                <a:off x="764441" y="2941982"/>
                <a:ext cx="6904510" cy="3414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BBF2197-7D3D-2C6B-B773-CE33FBB61487}"/>
                  </a:ext>
                </a:extLst>
              </p:cNvPr>
              <p:cNvSpPr/>
              <p:nvPr/>
            </p:nvSpPr>
            <p:spPr>
              <a:xfrm>
                <a:off x="764440" y="2941981"/>
                <a:ext cx="6904509" cy="34147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48" noProof="0" dirty="0"/>
              </a:p>
            </p:txBody>
          </p:sp>
        </p:grpSp>
        <p:sp>
          <p:nvSpPr>
            <p:cNvPr id="19" name="ZoneTexte 18">
              <a:extLst>
                <a:ext uri="{FF2B5EF4-FFF2-40B4-BE49-F238E27FC236}">
                  <a16:creationId xmlns:a16="http://schemas.microsoft.com/office/drawing/2014/main" id="{C261568A-CBB8-08E8-EAA4-DE418EC21878}"/>
                </a:ext>
              </a:extLst>
            </p:cNvPr>
            <p:cNvSpPr txBox="1"/>
            <p:nvPr/>
          </p:nvSpPr>
          <p:spPr>
            <a:xfrm>
              <a:off x="1562816" y="6963215"/>
              <a:ext cx="7572141" cy="342652"/>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A mapped prototype of the Global Energy Interconnection (GEI) Backbone Grid.</a:t>
              </a:r>
              <a:r>
                <a:rPr lang="en-GB" sz="1400" b="1" baseline="30000" noProof="0" dirty="0">
                  <a:latin typeface="Arial" panose="020B0604020202020204" pitchFamily="34" charset="0"/>
                  <a:cs typeface="Arial" panose="020B0604020202020204" pitchFamily="34" charset="0"/>
                </a:rPr>
                <a:t>2</a:t>
              </a:r>
            </a:p>
          </p:txBody>
        </p:sp>
      </p:grpSp>
      <p:sp>
        <p:nvSpPr>
          <p:cNvPr id="3" name="ZoneTexte 2">
            <a:extLst>
              <a:ext uri="{FF2B5EF4-FFF2-40B4-BE49-F238E27FC236}">
                <a16:creationId xmlns:a16="http://schemas.microsoft.com/office/drawing/2014/main" id="{C585B875-6BFB-0C16-D867-02EEA6CBF83C}"/>
              </a:ext>
            </a:extLst>
          </p:cNvPr>
          <p:cNvSpPr txBox="1"/>
          <p:nvPr/>
        </p:nvSpPr>
        <p:spPr>
          <a:xfrm>
            <a:off x="589585" y="349892"/>
            <a:ext cx="9421673"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Definition of the Global Grid</a:t>
            </a:r>
          </a:p>
        </p:txBody>
      </p:sp>
      <p:sp>
        <p:nvSpPr>
          <p:cNvPr id="6" name="ZoneTexte 5">
            <a:extLst>
              <a:ext uri="{FF2B5EF4-FFF2-40B4-BE49-F238E27FC236}">
                <a16:creationId xmlns:a16="http://schemas.microsoft.com/office/drawing/2014/main" id="{22BE03DF-AC15-F939-C3F8-34BC2814D77A}"/>
              </a:ext>
            </a:extLst>
          </p:cNvPr>
          <p:cNvSpPr txBox="1"/>
          <p:nvPr/>
        </p:nvSpPr>
        <p:spPr>
          <a:xfrm>
            <a:off x="102613" y="7660748"/>
            <a:ext cx="7650866"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3"/>
              </a:rPr>
              <a:t>Harvard-China project. (2018, June 15). Does the path to a low-carbon future run through a Global Grid? Medium.</a:t>
            </a:r>
            <a:endParaRPr lang="en-GB" sz="1100" noProof="0" dirty="0">
              <a:latin typeface="+mj-lt"/>
            </a:endParaRPr>
          </a:p>
        </p:txBody>
      </p:sp>
      <p:sp>
        <p:nvSpPr>
          <p:cNvPr id="5" name="ZoneTexte 4">
            <a:extLst>
              <a:ext uri="{FF2B5EF4-FFF2-40B4-BE49-F238E27FC236}">
                <a16:creationId xmlns:a16="http://schemas.microsoft.com/office/drawing/2014/main" id="{3888DBF3-5021-8D6D-C7B0-6D45AB15B5CC}"/>
              </a:ext>
            </a:extLst>
          </p:cNvPr>
          <p:cNvSpPr txBox="1"/>
          <p:nvPr/>
        </p:nvSpPr>
        <p:spPr>
          <a:xfrm>
            <a:off x="101010" y="7402649"/>
            <a:ext cx="9910248" cy="261610"/>
          </a:xfrm>
          <a:prstGeom prst="rect">
            <a:avLst/>
          </a:prstGeom>
          <a:noFill/>
        </p:spPr>
        <p:txBody>
          <a:bodyPr wrap="square">
            <a:spAutoFit/>
          </a:bodyPr>
          <a:lstStyle/>
          <a:p>
            <a:r>
              <a:rPr lang="en-GB" sz="1100" b="1" baseline="30000" noProof="0" dirty="0">
                <a:solidFill>
                  <a:srgbClr val="05103E"/>
                </a:solidFill>
                <a:latin typeface="+mj-lt"/>
              </a:rPr>
              <a:t>1</a:t>
            </a:r>
            <a:r>
              <a:rPr lang="en-GB" sz="1100" noProof="0" dirty="0">
                <a:solidFill>
                  <a:srgbClr val="05103E"/>
                </a:solidFill>
                <a:latin typeface="+mj-lt"/>
              </a:rPr>
              <a:t> </a:t>
            </a:r>
            <a:r>
              <a:rPr lang="en-GB" sz="1100" b="0" noProof="0" dirty="0">
                <a:solidFill>
                  <a:srgbClr val="454A54"/>
                </a:solidFill>
                <a:effectLst/>
                <a:latin typeface="+mj-lt"/>
                <a:hlinkClick r:id="rId4"/>
              </a:rPr>
              <a:t>Chatzivasileiadis, S., Ernst, D., &amp; Andersson, G. (September 2013). The global grid. Renewable Energy, 57, 372-383</a:t>
            </a:r>
            <a:r>
              <a:rPr lang="en-GB" sz="1100" b="0" i="0" noProof="0" dirty="0">
                <a:solidFill>
                  <a:srgbClr val="454A54"/>
                </a:solidFill>
                <a:effectLst/>
                <a:latin typeface="+mj-lt"/>
                <a:hlinkClick r:id="rId4"/>
              </a:rPr>
              <a:t>.</a:t>
            </a:r>
            <a:endParaRPr lang="en-GB" sz="1100" noProof="0" dirty="0">
              <a:solidFill>
                <a:srgbClr val="454A54"/>
              </a:solidFill>
              <a:latin typeface="+mj-lt"/>
            </a:endParaRPr>
          </a:p>
        </p:txBody>
      </p:sp>
      <p:sp>
        <p:nvSpPr>
          <p:cNvPr id="2" name="Slide Number Placeholder 6">
            <a:extLst>
              <a:ext uri="{FF2B5EF4-FFF2-40B4-BE49-F238E27FC236}">
                <a16:creationId xmlns:a16="http://schemas.microsoft.com/office/drawing/2014/main" id="{6F845880-1C21-65BD-FF64-7A3A471473C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417</a:t>
            </a:fld>
            <a:endParaRPr lang="en-GB" spc="80" noProof="0" dirty="0"/>
          </a:p>
        </p:txBody>
      </p:sp>
    </p:spTree>
    <p:extLst>
      <p:ext uri="{BB962C8B-B14F-4D97-AF65-F5344CB8AC3E}">
        <p14:creationId xmlns:p14="http://schemas.microsoft.com/office/powerpoint/2010/main" val="2194953987"/>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B5284C9-6F39-827D-89BC-BB2B0AAAD426}"/>
              </a:ext>
            </a:extLst>
          </p:cNvPr>
          <p:cNvSpPr txBox="1"/>
          <p:nvPr/>
        </p:nvSpPr>
        <p:spPr>
          <a:xfrm>
            <a:off x="589585" y="349892"/>
            <a:ext cx="9421673" cy="830997"/>
          </a:xfrm>
          <a:prstGeom prst="rect">
            <a:avLst/>
          </a:prstGeom>
          <a:noFill/>
        </p:spPr>
        <p:txBody>
          <a:bodyPr wrap="square">
            <a:spAutoFit/>
          </a:bodyPr>
          <a:lstStyle/>
          <a:p>
            <a:r>
              <a:rPr lang="en-GB" sz="2400" b="1" noProof="0" dirty="0">
                <a:latin typeface="Arial" panose="020B0604020202020204" pitchFamily="34" charset="0"/>
              </a:rPr>
              <a:t>Natural smoothing of renewable energy generation fluctuations in a Global Grid setting </a:t>
            </a:r>
            <a:r>
              <a:rPr kumimoji="0" lang="en-GB" sz="2400" b="1" i="0" u="none" strike="noStrike" cap="none" normalizeH="0" baseline="0" noProof="0" dirty="0">
                <a:ln>
                  <a:noFill/>
                </a:ln>
                <a:solidFill>
                  <a:schemeClr val="tx1"/>
                </a:solidFill>
                <a:effectLst/>
                <a:latin typeface="Arial" panose="020B0604020202020204" pitchFamily="34" charset="0"/>
              </a:rPr>
              <a:t>(1/2)</a:t>
            </a:r>
            <a:endParaRPr lang="en-GB" sz="2400" b="1"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8A2948D9-8C1A-069C-B5C5-86CB70297009}"/>
              </a:ext>
            </a:extLst>
          </p:cNvPr>
          <p:cNvSpPr txBox="1"/>
          <p:nvPr/>
        </p:nvSpPr>
        <p:spPr>
          <a:xfrm>
            <a:off x="589585" y="2123394"/>
            <a:ext cx="9542754" cy="4093428"/>
          </a:xfrm>
          <a:prstGeom prst="rect">
            <a:avLst/>
          </a:prstGeom>
          <a:noFill/>
        </p:spPr>
        <p:txBody>
          <a:bodyPr wrap="square">
            <a:spAutoFit/>
          </a:bodyPr>
          <a:lstStyle/>
          <a:p>
            <a:pPr algn="just">
              <a:buNone/>
            </a:pPr>
            <a:endParaRPr lang="en-GB" sz="2000" noProof="0" dirty="0"/>
          </a:p>
          <a:p>
            <a:pPr algn="just">
              <a:buNone/>
            </a:pPr>
            <a:r>
              <a:rPr lang="en-GB" sz="2000" noProof="0" dirty="0"/>
              <a:t>Here are three examples that illustrate why a Global Grid may naturally smooth out renewable energy generation fluctuations:</a:t>
            </a:r>
          </a:p>
          <a:p>
            <a:pPr algn="just"/>
            <a:endParaRPr lang="en-GB" sz="2000" noProof="0" dirty="0"/>
          </a:p>
          <a:p>
            <a:pPr marL="514350" indent="-514350" algn="just">
              <a:buAutoNum type="romanLcParenBoth"/>
            </a:pPr>
            <a:r>
              <a:rPr lang="en-GB" sz="2000" noProof="0" dirty="0"/>
              <a:t>Solar energy is only produced during daylight hours, but sunrise and sunset times vary by longitude. In a Global Grid setting, electricity generated by PV installations in one time zone can be transmitted to another time zone where it is nighttime, helping to reduce daily fluctuations;</a:t>
            </a:r>
          </a:p>
          <a:p>
            <a:pPr marL="514350" indent="-514350" algn="just">
              <a:buAutoNum type="romanLcParenBoth"/>
            </a:pPr>
            <a:endParaRPr lang="en-GB" sz="2000" noProof="0" dirty="0"/>
          </a:p>
          <a:p>
            <a:pPr marL="514350" indent="-514350" algn="just">
              <a:buAutoNum type="romanLcParenBoth"/>
            </a:pPr>
            <a:r>
              <a:rPr lang="en-GB" sz="2000" noProof="0" dirty="0"/>
              <a:t>When it is winter in the Northern Hemisphere, it is summer in the Southern Hemisphere. Thanks to electrical connections between the Northern and the Southern hemispheres, one could naturally smooth out the seasonal fluctuations of renewable energy generation and, in particular, of solar energy. </a:t>
            </a:r>
          </a:p>
        </p:txBody>
      </p:sp>
      <p:sp>
        <p:nvSpPr>
          <p:cNvPr id="2" name="Slide Number Placeholder 6">
            <a:extLst>
              <a:ext uri="{FF2B5EF4-FFF2-40B4-BE49-F238E27FC236}">
                <a16:creationId xmlns:a16="http://schemas.microsoft.com/office/drawing/2014/main" id="{67632F3E-5E76-8A47-107B-B45E348F568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418</a:t>
            </a:fld>
            <a:endParaRPr lang="en-GB" spc="80" noProof="0" dirty="0"/>
          </a:p>
        </p:txBody>
      </p:sp>
    </p:spTree>
    <p:extLst>
      <p:ext uri="{BB962C8B-B14F-4D97-AF65-F5344CB8AC3E}">
        <p14:creationId xmlns:p14="http://schemas.microsoft.com/office/powerpoint/2010/main" val="3393920004"/>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7BE0F73-9318-4942-F4BB-9EB311F45CAA}"/>
              </a:ext>
            </a:extLst>
          </p:cNvPr>
          <p:cNvPicPr>
            <a:picLocks noChangeAspect="1"/>
          </p:cNvPicPr>
          <p:nvPr/>
        </p:nvPicPr>
        <p:blipFill>
          <a:blip r:embed="rId2"/>
          <a:srcRect t="4368"/>
          <a:stretch/>
        </p:blipFill>
        <p:spPr>
          <a:xfrm>
            <a:off x="1541902" y="2825346"/>
            <a:ext cx="7630590" cy="3828235"/>
          </a:xfrm>
          <a:prstGeom prst="rect">
            <a:avLst/>
          </a:prstGeom>
        </p:spPr>
      </p:pic>
      <p:grpSp>
        <p:nvGrpSpPr>
          <p:cNvPr id="4" name="Groupe 3">
            <a:extLst>
              <a:ext uri="{FF2B5EF4-FFF2-40B4-BE49-F238E27FC236}">
                <a16:creationId xmlns:a16="http://schemas.microsoft.com/office/drawing/2014/main" id="{C53360FA-2283-C97A-421C-A1FB29C55230}"/>
              </a:ext>
            </a:extLst>
          </p:cNvPr>
          <p:cNvGrpSpPr/>
          <p:nvPr/>
        </p:nvGrpSpPr>
        <p:grpSpPr>
          <a:xfrm>
            <a:off x="1235846" y="2760399"/>
            <a:ext cx="8221707" cy="4696792"/>
            <a:chOff x="1774253" y="1845970"/>
            <a:chExt cx="7373075" cy="4087253"/>
          </a:xfrm>
        </p:grpSpPr>
        <p:sp>
          <p:nvSpPr>
            <p:cNvPr id="5" name="ZoneTexte 4">
              <a:extLst>
                <a:ext uri="{FF2B5EF4-FFF2-40B4-BE49-F238E27FC236}">
                  <a16:creationId xmlns:a16="http://schemas.microsoft.com/office/drawing/2014/main" id="{2C303328-0A82-BD85-CCA3-FF3DE3B556FC}"/>
                </a:ext>
              </a:extLst>
            </p:cNvPr>
            <p:cNvSpPr txBox="1"/>
            <p:nvPr/>
          </p:nvSpPr>
          <p:spPr>
            <a:xfrm>
              <a:off x="1774253" y="5290422"/>
              <a:ext cx="7373075" cy="642801"/>
            </a:xfrm>
            <a:prstGeom prst="rect">
              <a:avLst/>
            </a:prstGeom>
            <a:noFill/>
          </p:spPr>
          <p:txBody>
            <a:bodyPr wrap="square">
              <a:spAutoFit/>
            </a:bodyPr>
            <a:lstStyle/>
            <a:p>
              <a:pPr algn="ctr"/>
              <a:r>
                <a:rPr lang="en-GB" sz="1400" i="1" noProof="0" dirty="0"/>
                <a:t>Frequency of relative power changes in one-hour intervals from (i) a single offshore wind farm in the Danish North Sea, (ii) all expected Danish offshore wind farms in 2030 (3.8 GW) and (iii) all expected wind farms (onshore &amp; offshore) in Denmark in 2030 (8.1 GW).</a:t>
              </a:r>
              <a:r>
                <a:rPr lang="en-GB" sz="1400" b="1" baseline="30000" noProof="0" dirty="0"/>
                <a:t>1</a:t>
              </a:r>
            </a:p>
          </p:txBody>
        </p:sp>
        <p:sp>
          <p:nvSpPr>
            <p:cNvPr id="8" name="Rectangle 7">
              <a:extLst>
                <a:ext uri="{FF2B5EF4-FFF2-40B4-BE49-F238E27FC236}">
                  <a16:creationId xmlns:a16="http://schemas.microsoft.com/office/drawing/2014/main" id="{FA7E0B83-CC8B-4C2E-9F00-C9DDDD615354}"/>
                </a:ext>
              </a:extLst>
            </p:cNvPr>
            <p:cNvSpPr/>
            <p:nvPr/>
          </p:nvSpPr>
          <p:spPr>
            <a:xfrm>
              <a:off x="2048719" y="1845970"/>
              <a:ext cx="6842972" cy="337421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13" name="ZoneTexte 12">
            <a:extLst>
              <a:ext uri="{FF2B5EF4-FFF2-40B4-BE49-F238E27FC236}">
                <a16:creationId xmlns:a16="http://schemas.microsoft.com/office/drawing/2014/main" id="{0963F5F9-789E-6424-6E71-F972B6332B8D}"/>
              </a:ext>
            </a:extLst>
          </p:cNvPr>
          <p:cNvSpPr txBox="1"/>
          <p:nvPr/>
        </p:nvSpPr>
        <p:spPr>
          <a:xfrm>
            <a:off x="575323" y="1457831"/>
            <a:ext cx="9542754" cy="1015663"/>
          </a:xfrm>
          <a:prstGeom prst="rect">
            <a:avLst/>
          </a:prstGeom>
          <a:noFill/>
        </p:spPr>
        <p:txBody>
          <a:bodyPr wrap="square">
            <a:spAutoFit/>
          </a:bodyPr>
          <a:lstStyle/>
          <a:p>
            <a:pPr marL="514350" indent="-514350" algn="just">
              <a:buAutoNum type="romanLcParenBoth" startAt="3"/>
            </a:pPr>
            <a:r>
              <a:rPr lang="en-GB" sz="2000" noProof="0" dirty="0"/>
              <a:t>The larger the area on which wind power is collected, the more stable the wind power production is. This phenomenon is already observed at a country level and would be exploited at its maximum potential in a Global Grid setting. </a:t>
            </a:r>
          </a:p>
        </p:txBody>
      </p:sp>
      <p:sp>
        <p:nvSpPr>
          <p:cNvPr id="17" name="ZoneTexte 16">
            <a:extLst>
              <a:ext uri="{FF2B5EF4-FFF2-40B4-BE49-F238E27FC236}">
                <a16:creationId xmlns:a16="http://schemas.microsoft.com/office/drawing/2014/main" id="{177796A8-3B5E-7A71-8EE2-8B7EC84144D7}"/>
              </a:ext>
            </a:extLst>
          </p:cNvPr>
          <p:cNvSpPr txBox="1"/>
          <p:nvPr/>
        </p:nvSpPr>
        <p:spPr>
          <a:xfrm>
            <a:off x="65789" y="7631932"/>
            <a:ext cx="7897592" cy="261610"/>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noProof="0" dirty="0">
                <a:solidFill>
                  <a:srgbClr val="05103E"/>
                </a:solidFill>
                <a:effectLst/>
                <a:latin typeface="+mj-lt"/>
                <a:hlinkClick r:id="rId3"/>
              </a:rPr>
              <a:t>Ernst, D. (2013). Solving the fluctuation problems in a land with 100% of renewable energy. ULiège.</a:t>
            </a:r>
            <a:endParaRPr lang="en-GB" sz="1100" noProof="0" dirty="0">
              <a:latin typeface="+mj-lt"/>
            </a:endParaRPr>
          </a:p>
        </p:txBody>
      </p:sp>
      <p:sp>
        <p:nvSpPr>
          <p:cNvPr id="18" name="ZoneTexte 17">
            <a:extLst>
              <a:ext uri="{FF2B5EF4-FFF2-40B4-BE49-F238E27FC236}">
                <a16:creationId xmlns:a16="http://schemas.microsoft.com/office/drawing/2014/main" id="{366FC974-A513-329F-B0E7-423C387BCCC9}"/>
              </a:ext>
            </a:extLst>
          </p:cNvPr>
          <p:cNvSpPr txBox="1"/>
          <p:nvPr/>
        </p:nvSpPr>
        <p:spPr>
          <a:xfrm>
            <a:off x="589585" y="349892"/>
            <a:ext cx="9421673" cy="830997"/>
          </a:xfrm>
          <a:prstGeom prst="rect">
            <a:avLst/>
          </a:prstGeom>
          <a:noFill/>
        </p:spPr>
        <p:txBody>
          <a:bodyPr wrap="square">
            <a:spAutoFit/>
          </a:bodyPr>
          <a:lstStyle/>
          <a:p>
            <a:r>
              <a:rPr lang="en-GB" sz="2400" b="1" noProof="0" dirty="0">
                <a:latin typeface="Arial" panose="020B0604020202020204" pitchFamily="34" charset="0"/>
              </a:rPr>
              <a:t>Natural smoothing of renewable energy generation fluctuations in a Global Grid setting </a:t>
            </a:r>
            <a:r>
              <a:rPr kumimoji="0" lang="en-GB" sz="2400" b="1" i="0" u="none" strike="noStrike" cap="none" normalizeH="0" baseline="0" noProof="0" dirty="0">
                <a:ln>
                  <a:noFill/>
                </a:ln>
                <a:solidFill>
                  <a:schemeClr val="tx1"/>
                </a:solidFill>
                <a:effectLst/>
                <a:latin typeface="Arial" panose="020B0604020202020204" pitchFamily="34" charset="0"/>
              </a:rPr>
              <a:t>(2/2)</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A32C3808-99A2-1C19-09E1-7A0C6419B64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419</a:t>
            </a:fld>
            <a:endParaRPr lang="en-GB" spc="80" noProof="0" dirty="0"/>
          </a:p>
        </p:txBody>
      </p:sp>
    </p:spTree>
    <p:extLst>
      <p:ext uri="{BB962C8B-B14F-4D97-AF65-F5344CB8AC3E}">
        <p14:creationId xmlns:p14="http://schemas.microsoft.com/office/powerpoint/2010/main" val="3776868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1E5D844-12B4-513E-8200-3C2CB671D046}"/>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solidFill>
                  <a:schemeClr val="tx1"/>
                </a:solidFill>
              </a:rPr>
              <a:t>Rate of energy transfer to the brakes</a:t>
            </a:r>
          </a:p>
        </p:txBody>
      </p:sp>
      <p:sp>
        <p:nvSpPr>
          <p:cNvPr id="4" name="ZoneTexte 3">
            <a:extLst>
              <a:ext uri="{FF2B5EF4-FFF2-40B4-BE49-F238E27FC236}">
                <a16:creationId xmlns:a16="http://schemas.microsoft.com/office/drawing/2014/main" id="{0F2E3797-6527-3676-54A5-F82E0211BDD7}"/>
              </a:ext>
            </a:extLst>
          </p:cNvPr>
          <p:cNvSpPr txBox="1"/>
          <p:nvPr/>
        </p:nvSpPr>
        <p:spPr>
          <a:xfrm>
            <a:off x="589583" y="1625216"/>
            <a:ext cx="9542756" cy="707886"/>
          </a:xfrm>
          <a:prstGeom prst="rect">
            <a:avLst/>
          </a:prstGeom>
          <a:noFill/>
        </p:spPr>
        <p:txBody>
          <a:bodyPr wrap="square">
            <a:spAutoFit/>
          </a:bodyPr>
          <a:lstStyle/>
          <a:p>
            <a:pPr algn="just"/>
            <a:r>
              <a:rPr lang="en-GB" sz="2000" noProof="0" dirty="0"/>
              <a:t>The rate at which energy is transferred to the brakes during deceleration is expressed as:</a:t>
            </a:r>
          </a:p>
        </p:txBody>
      </p:sp>
      <p:sp>
        <p:nvSpPr>
          <p:cNvPr id="5" name="Slide Number Placeholder 6">
            <a:extLst>
              <a:ext uri="{FF2B5EF4-FFF2-40B4-BE49-F238E27FC236}">
                <a16:creationId xmlns:a16="http://schemas.microsoft.com/office/drawing/2014/main" id="{141E4F1C-4674-4426-1AE2-5FA0548ECD1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a:t>
            </a:fld>
            <a:endParaRPr lang="en-GB" spc="80" noProof="0" dirty="0"/>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FA9066D6-5461-C523-4099-DC7BD4B9FCB0}"/>
                  </a:ext>
                </a:extLst>
              </p:cNvPr>
              <p:cNvSpPr txBox="1"/>
              <p:nvPr/>
            </p:nvSpPr>
            <p:spPr>
              <a:xfrm>
                <a:off x="589583" y="3504277"/>
                <a:ext cx="9531909" cy="1699119"/>
              </a:xfrm>
              <a:prstGeom prst="rect">
                <a:avLst/>
              </a:prstGeom>
              <a:noFill/>
            </p:spPr>
            <p:txBody>
              <a:bodyPr wrap="square">
                <a:spAutoFit/>
              </a:bodyPr>
              <a:lstStyle/>
              <a:p>
                <a:pPr algn="just"/>
                <a:r>
                  <a:rPr lang="en-GB" sz="2000" noProof="0" dirty="0"/>
                  <a:t>We can therefore say that the rate of energy transfer to the brakes, expressed in watts, is equal to:</a:t>
                </a:r>
              </a:p>
              <a:p>
                <a:endParaRPr lang="en-GB" sz="1000" noProof="0" dirty="0"/>
              </a:p>
              <a:p>
                <a:pPr/>
                <a14:m>
                  <m:oMathPara xmlns:m="http://schemas.openxmlformats.org/officeDocument/2006/math">
                    <m:oMathParaPr>
                      <m:jc m:val="center"/>
                    </m:oMathParaPr>
                    <m:oMath xmlns:m="http://schemas.openxmlformats.org/officeDocument/2006/math">
                      <m:f>
                        <m:fPr>
                          <m:ctrlPr>
                            <a:rPr lang="en-GB" sz="2000" i="1" noProof="0" smtClean="0">
                              <a:latin typeface="Cambria Math" panose="02040503050406030204" pitchFamily="18" charset="0"/>
                            </a:rPr>
                          </m:ctrlPr>
                        </m:fPr>
                        <m:num>
                          <m:f>
                            <m:fPr>
                              <m:ctrlPr>
                                <a:rPr lang="en-GB" sz="2000" i="1" noProof="0" smtClean="0">
                                  <a:latin typeface="Cambria Math" panose="02040503050406030204" pitchFamily="18" charset="0"/>
                                </a:rPr>
                              </m:ctrlPr>
                            </m:fPr>
                            <m:num>
                              <m:r>
                                <m:rPr>
                                  <m:nor/>
                                </m:rPr>
                                <a:rPr lang="en-GB" sz="2000" b="0" i="0" noProof="0" smtClean="0">
                                  <a:latin typeface="+mj-lt"/>
                                  <a:cs typeface="Arial" panose="020B0604020202020204" pitchFamily="34" charset="0"/>
                                </a:rPr>
                                <m:t>1</m:t>
                              </m:r>
                            </m:num>
                            <m:den>
                              <m:r>
                                <m:rPr>
                                  <m:nor/>
                                </m:rPr>
                                <a:rPr lang="en-GB" sz="2000" b="0" i="0" noProof="0" smtClean="0">
                                  <a:latin typeface="+mj-lt"/>
                                  <a:cs typeface="Arial" panose="020B0604020202020204" pitchFamily="34" charset="0"/>
                                </a:rPr>
                                <m:t>2</m:t>
                              </m:r>
                            </m:den>
                          </m:f>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2</m:t>
                              </m:r>
                            </m:sup>
                          </m:sSup>
                        </m:num>
                        <m:den>
                          <m:f>
                            <m:fPr>
                              <m:type m:val="lin"/>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𝑑</m:t>
                              </m:r>
                            </m:num>
                            <m:den>
                              <m:r>
                                <a:rPr lang="en-GB" sz="2000" b="0" i="1" noProof="0" smtClean="0">
                                  <a:latin typeface="Cambria Math" panose="02040503050406030204" pitchFamily="18" charset="0"/>
                                </a:rPr>
                                <m:t>𝑣</m:t>
                              </m:r>
                            </m:den>
                          </m:f>
                        </m:den>
                      </m:f>
                      <m:r>
                        <m:rPr>
                          <m:nor/>
                        </m:rPr>
                        <a:rPr lang="en-GB" sz="2000" b="0" i="0" noProof="0" smtClean="0">
                          <a:latin typeface="Cambria Math" panose="02040503050406030204" pitchFamily="18" charset="0"/>
                        </a:rPr>
                        <m:t> </m:t>
                      </m:r>
                      <m:r>
                        <m:rPr>
                          <m:nor/>
                        </m:rPr>
                        <a:rPr lang="en-GB" sz="2000" i="0" noProof="0" smtClean="0">
                          <a:latin typeface="Cambria Math" panose="02040503050406030204" pitchFamily="18" charset="0"/>
                        </a:rPr>
                        <m:t>=</m:t>
                      </m:r>
                      <m:r>
                        <m:rPr>
                          <m:nor/>
                        </m:rPr>
                        <a:rPr lang="en-GB" sz="2000" b="0" i="0" noProof="0" smtClean="0">
                          <a:latin typeface="Cambria Math" panose="02040503050406030204" pitchFamily="18" charset="0"/>
                        </a:rPr>
                        <m:t> </m:t>
                      </m:r>
                      <m:f>
                        <m:fPr>
                          <m:ctrlPr>
                            <a:rPr lang="en-GB" sz="2000" i="1" noProof="0" smtClean="0">
                              <a:latin typeface="Cambria Math" panose="02040503050406030204" pitchFamily="18" charset="0"/>
                            </a:rPr>
                          </m:ctrlPr>
                        </m:fPr>
                        <m:num>
                          <m:f>
                            <m:fPr>
                              <m:ctrlPr>
                                <a:rPr lang="en-GB" sz="2000" i="1" noProof="0" smtClean="0">
                                  <a:latin typeface="Cambria Math" panose="02040503050406030204" pitchFamily="18" charset="0"/>
                                </a:rPr>
                              </m:ctrlPr>
                            </m:fPr>
                            <m:num>
                              <m:r>
                                <m:rPr>
                                  <m:nor/>
                                </m:rPr>
                                <a:rPr lang="en-GB" sz="2000" b="0" i="0" noProof="0" smtClean="0">
                                  <a:latin typeface="+mj-lt"/>
                                  <a:cs typeface="Arial" panose="020B0604020202020204" pitchFamily="34" charset="0"/>
                                </a:rPr>
                                <m:t>1</m:t>
                              </m:r>
                            </m:num>
                            <m:den>
                              <m:r>
                                <m:rPr>
                                  <m:nor/>
                                </m:rPr>
                                <a:rPr lang="en-GB" sz="2000" b="0" i="0" noProof="0" smtClean="0">
                                  <a:latin typeface="+mj-lt"/>
                                  <a:cs typeface="Arial" panose="020B0604020202020204" pitchFamily="34" charset="0"/>
                                </a:rPr>
                                <m:t>2</m:t>
                              </m:r>
                            </m:den>
                          </m:f>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3</m:t>
                              </m:r>
                            </m:sup>
                          </m:sSup>
                        </m:num>
                        <m:den>
                          <m:r>
                            <a:rPr lang="en-GB" sz="2000" b="0" i="1" noProof="0" smtClean="0">
                              <a:latin typeface="Cambria Math" panose="02040503050406030204" pitchFamily="18" charset="0"/>
                            </a:rPr>
                            <m:t>𝑑</m:t>
                          </m:r>
                        </m:den>
                      </m:f>
                    </m:oMath>
                  </m:oMathPara>
                </a14:m>
                <a:endParaRPr lang="en-GB" sz="2000" i="0" noProof="0" dirty="0">
                  <a:latin typeface="Cambria Math" panose="02040503050406030204" pitchFamily="18" charset="0"/>
                </a:endParaRPr>
              </a:p>
            </p:txBody>
          </p:sp>
        </mc:Choice>
        <mc:Fallback xmlns="">
          <p:sp>
            <p:nvSpPr>
              <p:cNvPr id="12" name="ZoneTexte 11">
                <a:extLst>
                  <a:ext uri="{FF2B5EF4-FFF2-40B4-BE49-F238E27FC236}">
                    <a16:creationId xmlns:a16="http://schemas.microsoft.com/office/drawing/2014/main" id="{FA9066D6-5461-C523-4099-DC7BD4B9FCB0}"/>
                  </a:ext>
                </a:extLst>
              </p:cNvPr>
              <p:cNvSpPr txBox="1">
                <a:spLocks noRot="1" noChangeAspect="1" noMove="1" noResize="1" noEditPoints="1" noAdjustHandles="1" noChangeArrowheads="1" noChangeShapeType="1" noTextEdit="1"/>
              </p:cNvSpPr>
              <p:nvPr/>
            </p:nvSpPr>
            <p:spPr>
              <a:xfrm>
                <a:off x="589583" y="3504277"/>
                <a:ext cx="9531909" cy="1699119"/>
              </a:xfrm>
              <a:prstGeom prst="rect">
                <a:avLst/>
              </a:prstGeom>
              <a:blipFill>
                <a:blip r:embed="rId2"/>
                <a:stretch>
                  <a:fillRect l="-704" t="-1792" r="-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FD74F33A-DF46-3DC3-66F8-35FFC944FBD8}"/>
                  </a:ext>
                </a:extLst>
              </p:cNvPr>
              <p:cNvSpPr txBox="1"/>
              <p:nvPr/>
            </p:nvSpPr>
            <p:spPr>
              <a:xfrm>
                <a:off x="589583" y="5336806"/>
                <a:ext cx="6135309" cy="1323439"/>
              </a:xfrm>
              <a:prstGeom prst="rect">
                <a:avLst/>
              </a:prstGeom>
              <a:noFill/>
            </p:spPr>
            <p:txBody>
              <a:bodyPr wrap="square">
                <a:spAutoFit/>
              </a:bodyPr>
              <a:lstStyle/>
              <a:p>
                <a:r>
                  <a:rPr lang="en-GB" sz="2000" noProof="0" dirty="0"/>
                  <a:t>where:</a:t>
                </a:r>
              </a:p>
              <a:p>
                <a:pPr marL="342900" indent="-342900">
                  <a:buFont typeface="Cambria Math" panose="02040503050406030204" pitchFamily="18" charset="0"/>
                  <a:buChar char="–"/>
                </a:pP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𝑚</m:t>
                    </m:r>
                    <m:r>
                      <a:rPr lang="en-GB" sz="2000" b="0" i="1" baseline="-25000" noProof="0" smtClean="0">
                        <a:latin typeface="Cambria Math" panose="02040503050406030204" pitchFamily="18" charset="0"/>
                        <a:ea typeface="Cambria Math" panose="02040503050406030204" pitchFamily="18" charset="0"/>
                      </a:rPr>
                      <m:t>𝑐</m:t>
                    </m:r>
                  </m:oMath>
                </a14:m>
                <a:r>
                  <a:rPr lang="en-GB" sz="2000" noProof="0" dirty="0"/>
                  <a:t>​ is the mass of the car;</a:t>
                </a:r>
              </a:p>
              <a:p>
                <a:pPr marL="342900" indent="-342900">
                  <a:buFont typeface="Cambria Math" panose="02040503050406030204" pitchFamily="18" charset="0"/>
                  <a:buChar char="–"/>
                </a:pP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𝑣</m:t>
                    </m:r>
                  </m:oMath>
                </a14:m>
                <a:r>
                  <a:rPr lang="en-GB" sz="2000" noProof="0" dirty="0"/>
                  <a:t> is the speed of the car;</a:t>
                </a:r>
                <a:endParaRPr lang="en-GB" sz="2000" noProof="0" dirty="0">
                  <a:ea typeface="Cambria Math" panose="02040503050406030204" pitchFamily="18" charset="0"/>
                </a:endParaRPr>
              </a:p>
              <a:p>
                <a:pPr marL="342900" indent="-342900">
                  <a:buFont typeface="Cambria Math" panose="02040503050406030204" pitchFamily="18" charset="0"/>
                  <a:buChar char="–"/>
                </a:pP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𝑑</m:t>
                    </m:r>
                  </m:oMath>
                </a14:m>
                <a:r>
                  <a:rPr lang="en-GB" sz="2000" noProof="0" dirty="0"/>
                  <a:t> is the distance between braking instances.</a:t>
                </a:r>
              </a:p>
            </p:txBody>
          </p:sp>
        </mc:Choice>
        <mc:Fallback xmlns="">
          <p:sp>
            <p:nvSpPr>
              <p:cNvPr id="14" name="ZoneTexte 13">
                <a:extLst>
                  <a:ext uri="{FF2B5EF4-FFF2-40B4-BE49-F238E27FC236}">
                    <a16:creationId xmlns:a16="http://schemas.microsoft.com/office/drawing/2014/main" id="{FD74F33A-DF46-3DC3-66F8-35FFC944FBD8}"/>
                  </a:ext>
                </a:extLst>
              </p:cNvPr>
              <p:cNvSpPr txBox="1">
                <a:spLocks noRot="1" noChangeAspect="1" noMove="1" noResize="1" noEditPoints="1" noAdjustHandles="1" noChangeArrowheads="1" noChangeShapeType="1" noTextEdit="1"/>
              </p:cNvSpPr>
              <p:nvPr/>
            </p:nvSpPr>
            <p:spPr>
              <a:xfrm>
                <a:off x="589583" y="5336806"/>
                <a:ext cx="6135309" cy="1323439"/>
              </a:xfrm>
              <a:prstGeom prst="rect">
                <a:avLst/>
              </a:prstGeom>
              <a:blipFill>
                <a:blip r:embed="rId3"/>
                <a:stretch>
                  <a:fillRect l="-1093" t="-1835" b="-7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E5A17E87-6AFE-5444-5B18-2B4C9671C8F2}"/>
                  </a:ext>
                </a:extLst>
              </p:cNvPr>
              <p:cNvSpPr txBox="1"/>
              <p:nvPr/>
            </p:nvSpPr>
            <p:spPr>
              <a:xfrm>
                <a:off x="812719" y="2472166"/>
                <a:ext cx="9067961" cy="733149"/>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kinetic</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num>
                        <m:den>
                          <m:r>
                            <m:rPr>
                              <m:nor/>
                            </m:rPr>
                            <a:rPr lang="en-GB" sz="2000" b="0" i="0" noProof="0" smtClean="0">
                              <a:latin typeface="Arial" panose="020B0604020202020204" pitchFamily="34" charset="0"/>
                              <a:cs typeface="Arial" panose="020B0604020202020204" pitchFamily="34" charset="0"/>
                            </a:rPr>
                            <m:t>duration</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between</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instances</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of</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braking</m:t>
                          </m:r>
                        </m:den>
                      </m:f>
                      <m:r>
                        <a:rPr lang="en-GB" sz="2000" b="0" i="1" noProof="0" smtClean="0">
                          <a:latin typeface="Cambria Math" panose="02040503050406030204" pitchFamily="18" charset="0"/>
                          <a:cs typeface="Arial" panose="020B0604020202020204" pitchFamily="34" charset="0"/>
                        </a:rPr>
                        <m:t>.</m:t>
                      </m:r>
                    </m:oMath>
                  </m:oMathPara>
                </a14:m>
                <a:endParaRPr lang="en-GB" sz="2000" i="1" noProof="0" dirty="0">
                  <a:latin typeface="Cambria Math" panose="02040503050406030204" pitchFamily="18" charset="0"/>
                </a:endParaRPr>
              </a:p>
            </p:txBody>
          </p:sp>
        </mc:Choice>
        <mc:Fallback xmlns="">
          <p:sp>
            <p:nvSpPr>
              <p:cNvPr id="6" name="ZoneTexte 5">
                <a:extLst>
                  <a:ext uri="{FF2B5EF4-FFF2-40B4-BE49-F238E27FC236}">
                    <a16:creationId xmlns:a16="http://schemas.microsoft.com/office/drawing/2014/main" id="{E5A17E87-6AFE-5444-5B18-2B4C9671C8F2}"/>
                  </a:ext>
                </a:extLst>
              </p:cNvPr>
              <p:cNvSpPr txBox="1">
                <a:spLocks noRot="1" noChangeAspect="1" noMove="1" noResize="1" noEditPoints="1" noAdjustHandles="1" noChangeArrowheads="1" noChangeShapeType="1" noTextEdit="1"/>
              </p:cNvSpPr>
              <p:nvPr/>
            </p:nvSpPr>
            <p:spPr>
              <a:xfrm>
                <a:off x="812719" y="2472166"/>
                <a:ext cx="9067961" cy="73314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5563542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5AD6E44-8B2A-33FE-2487-AC1F1BA5B9E6}"/>
                  </a:ext>
                </a:extLst>
              </p:cNvPr>
              <p:cNvSpPr txBox="1"/>
              <p:nvPr/>
            </p:nvSpPr>
            <p:spPr>
              <a:xfrm>
                <a:off x="589585" y="1972726"/>
                <a:ext cx="9542754" cy="4247317"/>
              </a:xfrm>
              <a:prstGeom prst="rect">
                <a:avLst/>
              </a:prstGeom>
              <a:noFill/>
            </p:spPr>
            <p:txBody>
              <a:bodyPr wrap="square">
                <a:spAutoFit/>
              </a:bodyPr>
              <a:lstStyle/>
              <a:p>
                <a:pPr algn="just">
                  <a:buNone/>
                </a:pPr>
                <a:r>
                  <a:rPr lang="en-GB" sz="2000" noProof="0" dirty="0"/>
                  <a:t>Remember that, to manage the daily fluctuations in our EU scenario targeting 100% renewable energy, we needed to store </a:t>
                </a:r>
                <a14:m>
                  <m:oMath xmlns:m="http://schemas.openxmlformats.org/officeDocument/2006/math">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1.13 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10</m:t>
                    </m:r>
                    <m:r>
                      <m:rPr>
                        <m:nor/>
                      </m:rPr>
                      <a:rPr lang="en-GB" sz="2000" baseline="23569" noProof="0" smtClean="0">
                        <a:latin typeface="Arial" panose="020B0604020202020204" pitchFamily="34" charset="0"/>
                        <a:cs typeface="Arial" panose="020B0604020202020204" pitchFamily="34" charset="0"/>
                      </a:rPr>
                      <m:t>10</m:t>
                    </m:r>
                    <m:r>
                      <m:rPr>
                        <m:nor/>
                      </m:rPr>
                      <a:rPr lang="en-GB" sz="2000" b="0" i="0" baseline="23569" noProof="0" smtClean="0">
                        <a:latin typeface="Arial" panose="020B0604020202020204" pitchFamily="34"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 kWh of energy </a:t>
                </a:r>
                <a:r>
                  <a:rPr lang="en-GB" sz="2000" noProof="0" dirty="0"/>
                  <a:t>within                12 hours. Estimate the cost of the transmission infrastructure required to send this energy to the American continent over 12 hours and then return it over the next                12 hours.</a:t>
                </a:r>
              </a:p>
              <a:p>
                <a:pPr algn="just">
                  <a:buNone/>
                </a:pPr>
                <a:endParaRPr lang="en-GB" sz="2000" b="1" noProof="0" dirty="0"/>
              </a:p>
              <a:p>
                <a:pPr algn="just">
                  <a:buNone/>
                </a:pPr>
                <a:r>
                  <a:rPr lang="en-GB" sz="2000" u="sng" noProof="0" dirty="0"/>
                  <a:t>Data:</a:t>
                </a:r>
              </a:p>
              <a:p>
                <a:pPr algn="just">
                  <a:buNone/>
                </a:pPr>
                <a:endParaRPr lang="en-GB" sz="1000" u="sng" noProof="0" dirty="0"/>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i="0" u="none" strike="noStrike" cap="none" normalizeH="0" baseline="0" noProof="0" dirty="0">
                    <a:ln>
                      <a:noFill/>
                    </a:ln>
                    <a:solidFill>
                      <a:schemeClr val="tx1"/>
                    </a:solidFill>
                    <a:effectLst/>
                    <a:latin typeface="Arial" panose="020B0604020202020204" pitchFamily="34" charset="0"/>
                  </a:rPr>
                  <a:t>The cost is €1.2 billion per 1,000 km for a submarine cable with a             5,000 MW capacity</a:t>
                </a:r>
                <a:r>
                  <a:rPr lang="en-GB" sz="2000" noProof="0" dirty="0">
                    <a:latin typeface="Arial" panose="020B0604020202020204" pitchFamily="34" charset="0"/>
                  </a:rPr>
                  <a:t>;</a:t>
                </a: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i="0" u="none" strike="noStrike" cap="none" normalizeH="0" baseline="0" noProof="0" dirty="0">
                    <a:ln>
                      <a:noFill/>
                    </a:ln>
                    <a:solidFill>
                      <a:schemeClr val="tx1"/>
                    </a:solidFill>
                    <a:effectLst/>
                    <a:latin typeface="Arial" panose="020B0604020202020204" pitchFamily="34" charset="0"/>
                  </a:rPr>
                  <a:t>5,500 km of cable is needed to connect the European grid to the North American grid</a:t>
                </a:r>
                <a:r>
                  <a:rPr lang="en-GB" sz="2000" noProof="0" dirty="0">
                    <a:latin typeface="Arial" panose="020B0604020202020204" pitchFamily="34" charset="0"/>
                  </a:rPr>
                  <a:t>;</a:t>
                </a: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i="0" u="none" strike="noStrike" cap="none" normalizeH="0" baseline="0" noProof="0" dirty="0">
                    <a:ln>
                      <a:noFill/>
                    </a:ln>
                    <a:solidFill>
                      <a:schemeClr val="tx1"/>
                    </a:solidFill>
                    <a:effectLst/>
                    <a:latin typeface="Arial" panose="020B0604020202020204" pitchFamily="34" charset="0"/>
                  </a:rPr>
                  <a:t>Transmission losses are negligible. </a:t>
                </a:r>
              </a:p>
            </p:txBody>
          </p:sp>
        </mc:Choice>
        <mc:Fallback xmlns="">
          <p:sp>
            <p:nvSpPr>
              <p:cNvPr id="4" name="ZoneTexte 3">
                <a:extLst>
                  <a:ext uri="{FF2B5EF4-FFF2-40B4-BE49-F238E27FC236}">
                    <a16:creationId xmlns:a16="http://schemas.microsoft.com/office/drawing/2014/main" id="{65AD6E44-8B2A-33FE-2487-AC1F1BA5B9E6}"/>
                  </a:ext>
                </a:extLst>
              </p:cNvPr>
              <p:cNvSpPr txBox="1">
                <a:spLocks noRot="1" noChangeAspect="1" noMove="1" noResize="1" noEditPoints="1" noAdjustHandles="1" noChangeArrowheads="1" noChangeShapeType="1" noTextEdit="1"/>
              </p:cNvSpPr>
              <p:nvPr/>
            </p:nvSpPr>
            <p:spPr>
              <a:xfrm>
                <a:off x="589585" y="1972726"/>
                <a:ext cx="9542754" cy="4247317"/>
              </a:xfrm>
              <a:prstGeom prst="rect">
                <a:avLst/>
              </a:prstGeom>
              <a:blipFill>
                <a:blip r:embed="rId2"/>
                <a:stretch>
                  <a:fillRect l="-703" t="-718" r="-639" b="-1868"/>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5A08D5E0-91F7-FD20-B9B6-F4AC3564F0F6}"/>
              </a:ext>
            </a:extLst>
          </p:cNvPr>
          <p:cNvSpPr txBox="1"/>
          <p:nvPr/>
        </p:nvSpPr>
        <p:spPr>
          <a:xfrm>
            <a:off x="589585" y="349892"/>
            <a:ext cx="9542754" cy="461665"/>
          </a:xfrm>
          <a:prstGeom prst="rect">
            <a:avLst/>
          </a:prstGeom>
          <a:noFill/>
        </p:spPr>
        <p:txBody>
          <a:bodyPr wrap="square">
            <a:spAutoFit/>
          </a:bodyPr>
          <a:lstStyle/>
          <a:p>
            <a:r>
              <a:rPr lang="en-GB" sz="2400" b="1" u="sng" noProof="0" dirty="0"/>
              <a:t>Exercise 6:</a:t>
            </a:r>
          </a:p>
        </p:txBody>
      </p:sp>
      <p:sp>
        <p:nvSpPr>
          <p:cNvPr id="3" name="Slide Number Placeholder 6">
            <a:extLst>
              <a:ext uri="{FF2B5EF4-FFF2-40B4-BE49-F238E27FC236}">
                <a16:creationId xmlns:a16="http://schemas.microsoft.com/office/drawing/2014/main" id="{181721E0-4A5A-746D-2EA7-4F9FBCFA425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420</a:t>
            </a:fld>
            <a:endParaRPr lang="en-GB" spc="80" noProof="0" dirty="0"/>
          </a:p>
        </p:txBody>
      </p:sp>
    </p:spTree>
    <p:extLst>
      <p:ext uri="{BB962C8B-B14F-4D97-AF65-F5344CB8AC3E}">
        <p14:creationId xmlns:p14="http://schemas.microsoft.com/office/powerpoint/2010/main" val="199607719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D8DB31D-871A-36F4-81CE-0E5D1C3F124B}"/>
                  </a:ext>
                </a:extLst>
              </p:cNvPr>
              <p:cNvSpPr txBox="1"/>
              <p:nvPr/>
            </p:nvSpPr>
            <p:spPr>
              <a:xfrm>
                <a:off x="589585" y="1056005"/>
                <a:ext cx="9542754" cy="6340838"/>
              </a:xfrm>
              <a:prstGeom prst="rect">
                <a:avLst/>
              </a:prstGeom>
              <a:noFill/>
            </p:spPr>
            <p:txBody>
              <a:bodyPr wrap="square">
                <a:spAutoFit/>
              </a:bodyPr>
              <a:lstStyle/>
              <a:p>
                <a:pPr algn="just"/>
                <a:r>
                  <a:rPr lang="en-GB" sz="2000" noProof="0" dirty="0"/>
                  <a:t>To transmit 1.13 × 10¹⁰ kWh over 12 hours, we need to have a  power equal to:</a:t>
                </a:r>
              </a:p>
              <a:p>
                <a:pPr algn="just"/>
                <a:endParaRPr lang="en-GB" sz="1000" b="1" noProof="0" dirty="0"/>
              </a:p>
              <a:p>
                <a:pPr algn="just"/>
                <a:r>
                  <a:rPr lang="en-GB" sz="2000" noProof="0" dirty="0"/>
                  <a:t>1.13 </a:t>
                </a:r>
                <a14:m>
                  <m:oMath xmlns:m="http://schemas.openxmlformats.org/officeDocument/2006/math">
                    <m:r>
                      <m:rPr>
                        <m:nor/>
                      </m:rPr>
                      <a:rPr lang="en-GB" sz="2000" i="0" noProof="0" smtClean="0">
                        <a:latin typeface="+mj-lt"/>
                        <a:ea typeface="Cambria Math" panose="02040503050406030204" pitchFamily="18" charset="0"/>
                      </a:rPr>
                      <m:t>×</m:t>
                    </m:r>
                  </m:oMath>
                </a14:m>
                <a:r>
                  <a:rPr lang="en-GB" sz="2000" noProof="0" dirty="0"/>
                  <a:t> 10¹⁰ / 12 </a:t>
                </a:r>
                <a14:m>
                  <m:oMath xmlns:m="http://schemas.openxmlformats.org/officeDocument/2006/math">
                    <m:r>
                      <m:rPr>
                        <m:nor/>
                      </m:rPr>
                      <a:rPr lang="en-GB" sz="2000" noProof="0" smtClean="0">
                        <a:latin typeface="Cambria Math" panose="02040503050406030204" pitchFamily="18" charset="0"/>
                        <a:ea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 </m:t>
                    </m:r>
                  </m:oMath>
                </a14:m>
                <a:r>
                  <a:rPr lang="en-GB" sz="2000" noProof="0" dirty="0"/>
                  <a:t>9.42 </a:t>
                </a:r>
                <a14:m>
                  <m:oMath xmlns:m="http://schemas.openxmlformats.org/officeDocument/2006/math">
                    <m:r>
                      <m:rPr>
                        <m:nor/>
                      </m:rPr>
                      <a:rPr lang="en-GB" sz="2000" noProof="0" smtClean="0">
                        <a:ea typeface="Cambria Math" panose="02040503050406030204" pitchFamily="18" charset="0"/>
                      </a:rPr>
                      <m:t>×</m:t>
                    </m:r>
                  </m:oMath>
                </a14:m>
                <a:r>
                  <a:rPr lang="en-GB" sz="2000" noProof="0" dirty="0"/>
                  <a:t> 10⁸ kW.</a:t>
                </a:r>
              </a:p>
              <a:p>
                <a:pPr algn="just"/>
                <a:endParaRPr lang="en-GB" sz="1000" noProof="0" dirty="0"/>
              </a:p>
              <a:p>
                <a:pPr algn="just"/>
                <a:r>
                  <a:rPr lang="en-GB" sz="2000" noProof="0" dirty="0"/>
                  <a:t>Since the transmission capacity of the cable is 5,000 MW, the number of cables required is:</a:t>
                </a:r>
              </a:p>
              <a:p>
                <a:pPr algn="just"/>
                <a:endParaRPr lang="en-GB" sz="1000" b="1" noProof="0" dirty="0"/>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i="0" noProof="0" smtClean="0">
                              <a:latin typeface="+mj-lt"/>
                            </a:rPr>
                            <m:t>9.42</m:t>
                          </m:r>
                          <m:r>
                            <m:rPr>
                              <m:nor/>
                            </m:rPr>
                            <a:rPr lang="en-GB" sz="2000" b="0" i="0" noProof="0" smtClean="0">
                              <a:latin typeface="+mj-lt"/>
                            </a:rPr>
                            <m:t> </m:t>
                          </m:r>
                          <m:r>
                            <m:rPr>
                              <m:nor/>
                            </m:rPr>
                            <a:rPr lang="en-GB" sz="2000" noProof="0" smtClean="0">
                              <a:ea typeface="Cambria Math" panose="02040503050406030204" pitchFamily="18" charset="0"/>
                            </a:rPr>
                            <m:t>×</m:t>
                          </m:r>
                          <m:r>
                            <m:rPr>
                              <m:nor/>
                            </m:rPr>
                            <a:rPr lang="en-GB" sz="2000" b="0" i="0" noProof="0" smtClean="0">
                              <a:ea typeface="Cambria Math" panose="02040503050406030204" pitchFamily="18" charset="0"/>
                            </a:rPr>
                            <m:t> </m:t>
                          </m:r>
                          <m:r>
                            <m:rPr>
                              <m:nor/>
                            </m:rPr>
                            <a:rPr lang="en-GB" sz="2000" i="0" noProof="0" smtClean="0">
                              <a:latin typeface="+mj-lt"/>
                            </a:rPr>
                            <m:t>10⁸ </m:t>
                          </m:r>
                          <m:r>
                            <m:rPr>
                              <m:nor/>
                            </m:rPr>
                            <a:rPr lang="en-GB" sz="2000" i="0" noProof="0" smtClean="0">
                              <a:latin typeface="+mj-lt"/>
                            </a:rPr>
                            <m:t>kW</m:t>
                          </m:r>
                        </m:num>
                        <m:den>
                          <m:r>
                            <m:rPr>
                              <m:nor/>
                            </m:rPr>
                            <a:rPr lang="en-GB" sz="2000" i="0" noProof="0" smtClean="0">
                              <a:latin typeface="+mj-lt"/>
                            </a:rPr>
                            <m:t>5,000 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i="0" noProof="0" smtClean="0">
                              <a:latin typeface="+mj-lt"/>
                              <a:ea typeface="Cambria Math" panose="02040503050406030204" pitchFamily="18" charset="0"/>
                            </a:rPr>
                            <m:t>1,000</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i="0" noProof="0" smtClean="0">
                          <a:latin typeface="+mj-lt"/>
                          <a:ea typeface="Cambria Math" panose="02040503050406030204" pitchFamily="18" charset="0"/>
                        </a:rPr>
                        <m:t>189 </m:t>
                      </m:r>
                      <m:r>
                        <m:rPr>
                          <m:nor/>
                        </m:rPr>
                        <a:rPr lang="en-GB" sz="2000" i="0" noProof="0" smtClean="0">
                          <a:latin typeface="+mj-lt"/>
                          <a:ea typeface="Cambria Math" panose="02040503050406030204" pitchFamily="18" charset="0"/>
                        </a:rPr>
                        <m:t>cables</m:t>
                      </m:r>
                      <m:r>
                        <m:rPr>
                          <m:nor/>
                        </m:rPr>
                        <a:rPr lang="en-GB" sz="2000" i="0" noProof="0" smtClean="0">
                          <a:latin typeface="+mj-lt"/>
                          <a:ea typeface="Cambria Math" panose="02040503050406030204" pitchFamily="18" charset="0"/>
                        </a:rPr>
                        <m:t>.</m:t>
                      </m:r>
                    </m:oMath>
                  </m:oMathPara>
                </a14:m>
                <a:endParaRPr lang="en-GB" sz="2000" noProof="0" dirty="0">
                  <a:latin typeface="+mj-lt"/>
                </a:endParaRPr>
              </a:p>
              <a:p>
                <a:pPr algn="just"/>
                <a:endParaRPr lang="en-GB" sz="1000" noProof="0" dirty="0"/>
              </a:p>
              <a:p>
                <a:pPr algn="just"/>
                <a:r>
                  <a:rPr lang="en-GB" sz="2000" noProof="0" dirty="0"/>
                  <a:t>The cost of the submarine cable is €1.2 billion per 1,000 km. The required cable length is 5,500 km. Hence, the cost per cable is:</a:t>
                </a:r>
              </a:p>
              <a:p>
                <a:pPr algn="just"/>
                <a:endParaRPr lang="en-GB" sz="1000" b="1" noProof="0" dirty="0"/>
              </a:p>
              <a:p>
                <a:pPr algn="just"/>
                <a:r>
                  <a:rPr lang="en-GB" sz="2000" noProof="0" dirty="0"/>
                  <a:t>1.2 </a:t>
                </a:r>
                <a14:m>
                  <m:oMath xmlns:m="http://schemas.openxmlformats.org/officeDocument/2006/math">
                    <m:r>
                      <m:rPr>
                        <m:nor/>
                      </m:rPr>
                      <a:rPr lang="en-GB" sz="2000" noProof="0" smtClean="0">
                        <a:ea typeface="Cambria Math" panose="02040503050406030204" pitchFamily="18" charset="0"/>
                      </a:rPr>
                      <m:t>×</m:t>
                    </m:r>
                  </m:oMath>
                </a14:m>
                <a:r>
                  <a:rPr lang="en-GB" sz="2000" b="1" noProof="0" dirty="0"/>
                  <a:t>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5,500</m:t>
                        </m:r>
                      </m:num>
                      <m:den>
                        <m:r>
                          <m:rPr>
                            <m:nor/>
                          </m:rPr>
                          <a:rPr lang="en-GB" sz="2000" i="0" noProof="0" smtClean="0">
                            <a:latin typeface="+mj-lt"/>
                            <a:ea typeface="Cambria Math" panose="02040503050406030204" pitchFamily="18" charset="0"/>
                          </a:rPr>
                          <m:t>1,000</m:t>
                        </m:r>
                      </m:den>
                    </m:f>
                  </m:oMath>
                </a14:m>
                <a:r>
                  <a:rPr lang="en-GB" sz="2000" b="1" noProof="0" dirty="0"/>
                  <a:t>  </a:t>
                </a:r>
                <a:r>
                  <a:rPr lang="en-GB" sz="2000" noProof="0" dirty="0"/>
                  <a:t>= €6.6 billion,</a:t>
                </a:r>
              </a:p>
              <a:p>
                <a:pPr algn="just"/>
                <a:endParaRPr lang="en-GB" sz="1000" noProof="0" dirty="0"/>
              </a:p>
              <a:p>
                <a:pPr algn="just"/>
                <a:r>
                  <a:rPr lang="en-GB" sz="2000" noProof="0" dirty="0"/>
                  <a:t>which leads to a total cost of: </a:t>
                </a:r>
              </a:p>
              <a:p>
                <a:pPr algn="just"/>
                <a:endParaRPr lang="en-GB" sz="1000" b="1" noProof="0" dirty="0"/>
              </a:p>
              <a:p>
                <a:pPr algn="just"/>
                <a:r>
                  <a:rPr lang="en-GB" sz="2000" noProof="0" dirty="0"/>
                  <a:t>€6.6 billion </a:t>
                </a:r>
                <a14:m>
                  <m:oMath xmlns:m="http://schemas.openxmlformats.org/officeDocument/2006/math">
                    <m:r>
                      <m:rPr>
                        <m:nor/>
                      </m:rPr>
                      <a:rPr lang="en-GB" sz="2000" noProof="0" smtClean="0">
                        <a:ea typeface="Cambria Math" panose="02040503050406030204" pitchFamily="18" charset="0"/>
                      </a:rPr>
                      <m:t>×</m:t>
                    </m:r>
                  </m:oMath>
                </a14:m>
                <a:r>
                  <a:rPr lang="en-GB" sz="2000" noProof="0" dirty="0"/>
                  <a:t> 189 cables </a:t>
                </a:r>
                <a14:m>
                  <m:oMath xmlns:m="http://schemas.openxmlformats.org/officeDocument/2006/math">
                    <m:r>
                      <m:rPr>
                        <m:nor/>
                      </m:rPr>
                      <a:rPr lang="en-GB" sz="2000" i="0" noProof="0" smtClean="0">
                        <a:latin typeface="Cambria Math" panose="02040503050406030204" pitchFamily="18" charset="0"/>
                        <a:ea typeface="Cambria Math" panose="02040503050406030204" pitchFamily="18" charset="0"/>
                      </a:rPr>
                      <m:t>≈</m:t>
                    </m:r>
                  </m:oMath>
                </a14:m>
                <a:r>
                  <a:rPr lang="en-GB" sz="2000" noProof="0" dirty="0"/>
                  <a:t> €1.25 trillion.</a:t>
                </a:r>
              </a:p>
              <a:p>
                <a:pPr algn="just"/>
                <a:endParaRPr lang="en-GB" sz="2000" noProof="0" dirty="0"/>
              </a:p>
              <a:p>
                <a:pPr algn="just"/>
                <a:r>
                  <a:rPr lang="en-GB" sz="2000" noProof="0" dirty="0"/>
                  <a:t>Note that, since the cost of the transmission infrastructure depends on the maximum instantaneous imbalance rather than the integral of the energy imbalances, the Global Grid solution could be more cost-efficient for addressing seasonal fluctuations.</a:t>
                </a:r>
              </a:p>
            </p:txBody>
          </p:sp>
        </mc:Choice>
        <mc:Fallback xmlns="">
          <p:sp>
            <p:nvSpPr>
              <p:cNvPr id="8" name="ZoneTexte 7">
                <a:extLst>
                  <a:ext uri="{FF2B5EF4-FFF2-40B4-BE49-F238E27FC236}">
                    <a16:creationId xmlns:a16="http://schemas.microsoft.com/office/drawing/2014/main" id="{0D8DB31D-871A-36F4-81CE-0E5D1C3F124B}"/>
                  </a:ext>
                </a:extLst>
              </p:cNvPr>
              <p:cNvSpPr txBox="1">
                <a:spLocks noRot="1" noChangeAspect="1" noMove="1" noResize="1" noEditPoints="1" noAdjustHandles="1" noChangeArrowheads="1" noChangeShapeType="1" noTextEdit="1"/>
              </p:cNvSpPr>
              <p:nvPr/>
            </p:nvSpPr>
            <p:spPr>
              <a:xfrm>
                <a:off x="589585" y="1056005"/>
                <a:ext cx="9542754" cy="6340838"/>
              </a:xfrm>
              <a:prstGeom prst="rect">
                <a:avLst/>
              </a:prstGeom>
              <a:blipFill>
                <a:blip r:embed="rId2"/>
                <a:stretch>
                  <a:fillRect l="-703" t="-385" r="-639" b="-865"/>
                </a:stretch>
              </a:blipFill>
            </p:spPr>
            <p:txBody>
              <a:bodyPr/>
              <a:lstStyle/>
              <a:p>
                <a:r>
                  <a:rPr lang="en-GB">
                    <a:noFill/>
                  </a:rPr>
                  <a:t> </a:t>
                </a:r>
              </a:p>
            </p:txBody>
          </p:sp>
        </mc:Fallback>
      </mc:AlternateContent>
      <p:sp>
        <p:nvSpPr>
          <p:cNvPr id="3" name="ZoneTexte 2">
            <a:extLst>
              <a:ext uri="{FF2B5EF4-FFF2-40B4-BE49-F238E27FC236}">
                <a16:creationId xmlns:a16="http://schemas.microsoft.com/office/drawing/2014/main" id="{EF79C909-5784-7D2C-B91B-6B6B22FC69A3}"/>
              </a:ext>
            </a:extLst>
          </p:cNvPr>
          <p:cNvSpPr txBox="1"/>
          <p:nvPr/>
        </p:nvSpPr>
        <p:spPr>
          <a:xfrm>
            <a:off x="589585" y="349892"/>
            <a:ext cx="9542754" cy="461665"/>
          </a:xfrm>
          <a:prstGeom prst="rect">
            <a:avLst/>
          </a:prstGeom>
          <a:noFill/>
        </p:spPr>
        <p:txBody>
          <a:bodyPr wrap="square">
            <a:spAutoFit/>
          </a:bodyPr>
          <a:lstStyle/>
          <a:p>
            <a:r>
              <a:rPr lang="en-GB" sz="2400" b="1" u="sng" noProof="0" dirty="0"/>
              <a:t>Solution:</a:t>
            </a:r>
          </a:p>
        </p:txBody>
      </p:sp>
      <p:sp>
        <p:nvSpPr>
          <p:cNvPr id="4" name="Slide Number Placeholder 6">
            <a:extLst>
              <a:ext uri="{FF2B5EF4-FFF2-40B4-BE49-F238E27FC236}">
                <a16:creationId xmlns:a16="http://schemas.microsoft.com/office/drawing/2014/main" id="{81F9BB9E-A3A3-8401-7370-83D08BD78C2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421</a:t>
            </a:fld>
            <a:endParaRPr lang="en-GB" spc="80" noProof="0" dirty="0"/>
          </a:p>
        </p:txBody>
      </p:sp>
    </p:spTree>
    <p:extLst>
      <p:ext uri="{BB962C8B-B14F-4D97-AF65-F5344CB8AC3E}">
        <p14:creationId xmlns:p14="http://schemas.microsoft.com/office/powerpoint/2010/main" val="13639570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229C271-5BC3-FFE2-E0D3-792B68E870BA}"/>
              </a:ext>
            </a:extLst>
          </p:cNvPr>
          <p:cNvSpPr txBox="1"/>
          <p:nvPr/>
        </p:nvSpPr>
        <p:spPr>
          <a:xfrm>
            <a:off x="589586" y="2113868"/>
            <a:ext cx="9542754" cy="4093428"/>
          </a:xfrm>
          <a:prstGeom prst="rect">
            <a:avLst/>
          </a:prstGeom>
          <a:noFill/>
        </p:spPr>
        <p:txBody>
          <a:bodyPr wrap="square">
            <a:spAutoFit/>
          </a:bodyPr>
          <a:lstStyle/>
          <a:p>
            <a:pPr algn="just">
              <a:buNone/>
            </a:pPr>
            <a:r>
              <a:rPr lang="en-GB" sz="2000" noProof="0" dirty="0"/>
              <a:t>Many possibilities exist for solving supply and demand fluctuation problems in a region with 100% renewable energy. The real challenge is deciding where and in which type of technology to invest for generation, storage, and demand-side management to ensure a reliable energy supply at the lowest cost.</a:t>
            </a:r>
          </a:p>
          <a:p>
            <a:pPr algn="just">
              <a:buNone/>
            </a:pPr>
            <a:endParaRPr lang="en-GB" sz="2000" noProof="0" dirty="0"/>
          </a:p>
          <a:p>
            <a:pPr algn="just">
              <a:buNone/>
            </a:pPr>
            <a:r>
              <a:rPr lang="en-GB" sz="2000" noProof="0" dirty="0"/>
              <a:t>In many countries, governments will not directly invest in generation, storage, and demand-side management schemes but will establish incentive mechanisms, regulations, and market structures that define the rules for the different stakeholders of an energy system.</a:t>
            </a:r>
          </a:p>
          <a:p>
            <a:pPr algn="just">
              <a:buNone/>
            </a:pPr>
            <a:endParaRPr lang="en-GB" sz="2000" noProof="0" dirty="0"/>
          </a:p>
          <a:p>
            <a:pPr algn="just"/>
            <a:r>
              <a:rPr lang="en-GB" sz="2000" noProof="0" dirty="0"/>
              <a:t>A key question for governments is how to define these rules to ensure that stakeholders (consumers, prosumers, producers, etc.) act in a way that drives the energy system towards near-optimal performance at minimal cost.</a:t>
            </a:r>
          </a:p>
        </p:txBody>
      </p:sp>
      <p:sp>
        <p:nvSpPr>
          <p:cNvPr id="8" name="ZoneTexte 7">
            <a:extLst>
              <a:ext uri="{FF2B5EF4-FFF2-40B4-BE49-F238E27FC236}">
                <a16:creationId xmlns:a16="http://schemas.microsoft.com/office/drawing/2014/main" id="{BB616389-27B9-0E98-0A14-F697526C4D3D}"/>
              </a:ext>
            </a:extLst>
          </p:cNvPr>
          <p:cNvSpPr txBox="1"/>
          <p:nvPr/>
        </p:nvSpPr>
        <p:spPr>
          <a:xfrm>
            <a:off x="589585" y="349892"/>
            <a:ext cx="9542754"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Governments, energy policy and fluctuations</a:t>
            </a:r>
          </a:p>
        </p:txBody>
      </p:sp>
      <p:sp>
        <p:nvSpPr>
          <p:cNvPr id="3" name="Slide Number Placeholder 6">
            <a:extLst>
              <a:ext uri="{FF2B5EF4-FFF2-40B4-BE49-F238E27FC236}">
                <a16:creationId xmlns:a16="http://schemas.microsoft.com/office/drawing/2014/main" id="{A2A45641-2E0C-EB49-8347-4C4DA5C18B9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422</a:t>
            </a:fld>
            <a:endParaRPr lang="en-GB" spc="80" noProof="0" dirty="0"/>
          </a:p>
        </p:txBody>
      </p:sp>
    </p:spTree>
    <p:extLst>
      <p:ext uri="{BB962C8B-B14F-4D97-AF65-F5344CB8AC3E}">
        <p14:creationId xmlns:p14="http://schemas.microsoft.com/office/powerpoint/2010/main" val="3139944944"/>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ndy beach with a body of water&#10;&#10;Description automatically generated">
            <a:extLst>
              <a:ext uri="{FF2B5EF4-FFF2-40B4-BE49-F238E27FC236}">
                <a16:creationId xmlns:a16="http://schemas.microsoft.com/office/drawing/2014/main" id="{BB744F7D-FCDC-2413-AA1C-7618DDD02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901" y="3949117"/>
            <a:ext cx="5261583" cy="3410509"/>
          </a:xfrm>
          <a:prstGeom prst="rect">
            <a:avLst/>
          </a:prstGeom>
        </p:spPr>
      </p:pic>
      <p:sp>
        <p:nvSpPr>
          <p:cNvPr id="7" name="Rectangle 6">
            <a:extLst>
              <a:ext uri="{FF2B5EF4-FFF2-40B4-BE49-F238E27FC236}">
                <a16:creationId xmlns:a16="http://schemas.microsoft.com/office/drawing/2014/main" id="{F8DC1146-9F0B-A2AE-0B27-91628C98419C}"/>
              </a:ext>
            </a:extLst>
          </p:cNvPr>
          <p:cNvSpPr/>
          <p:nvPr/>
        </p:nvSpPr>
        <p:spPr>
          <a:xfrm>
            <a:off x="184405" y="168466"/>
            <a:ext cx="10324592" cy="769582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Rectangle 2">
            <a:extLst>
              <a:ext uri="{FF2B5EF4-FFF2-40B4-BE49-F238E27FC236}">
                <a16:creationId xmlns:a16="http://schemas.microsoft.com/office/drawing/2014/main" id="{FE7304F9-25BF-80D4-AF25-EC606E691943}"/>
              </a:ext>
            </a:extLst>
          </p:cNvPr>
          <p:cNvSpPr/>
          <p:nvPr/>
        </p:nvSpPr>
        <p:spPr>
          <a:xfrm>
            <a:off x="2715902" y="3949118"/>
            <a:ext cx="5261584" cy="340030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object 3">
            <a:extLst>
              <a:ext uri="{FF2B5EF4-FFF2-40B4-BE49-F238E27FC236}">
                <a16:creationId xmlns:a16="http://schemas.microsoft.com/office/drawing/2014/main" id="{E2B91B5B-06B9-0119-0B5C-F91C71388ABA}"/>
              </a:ext>
            </a:extLst>
          </p:cNvPr>
          <p:cNvSpPr txBox="1"/>
          <p:nvPr/>
        </p:nvSpPr>
        <p:spPr>
          <a:xfrm>
            <a:off x="1423370" y="2383312"/>
            <a:ext cx="7846655" cy="344560"/>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726" marR="5079" indent="-730665" algn="ctr">
              <a:lnSpc>
                <a:spcPct val="119200"/>
              </a:lnSpc>
              <a:spcBef>
                <a:spcPts val="90"/>
              </a:spcBef>
              <a:tabLst>
                <a:tab pos="169874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9" name="TextBox 5">
            <a:extLst>
              <a:ext uri="{FF2B5EF4-FFF2-40B4-BE49-F238E27FC236}">
                <a16:creationId xmlns:a16="http://schemas.microsoft.com/office/drawing/2014/main" id="{BC8FB90C-0D1B-E750-74A5-037C5EF72611}"/>
              </a:ext>
            </a:extLst>
          </p:cNvPr>
          <p:cNvSpPr txBox="1"/>
          <p:nvPr/>
        </p:nvSpPr>
        <p:spPr>
          <a:xfrm>
            <a:off x="956761" y="823762"/>
            <a:ext cx="8779876" cy="1200270"/>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599" noProof="0" dirty="0">
                <a:solidFill>
                  <a:srgbClr val="111111"/>
                </a:solidFill>
                <a:latin typeface="Arial" panose="020B0604020202020204" pitchFamily="34" charset="0"/>
                <a:cs typeface="Arial" panose="020B0604020202020204" pitchFamily="34" charset="0"/>
              </a:rPr>
              <a:t>GENV0002-1</a:t>
            </a:r>
          </a:p>
          <a:p>
            <a:pPr algn="ctr"/>
            <a:r>
              <a:rPr lang="en-GB" sz="3599" noProof="0" dirty="0">
                <a:solidFill>
                  <a:srgbClr val="111111"/>
                </a:solidFill>
                <a:latin typeface="Arial" panose="020B0604020202020204" pitchFamily="34" charset="0"/>
                <a:cs typeface="Arial" panose="020B0604020202020204" pitchFamily="34" charset="0"/>
              </a:rPr>
              <a:t>Energy and sustainable development</a:t>
            </a:r>
          </a:p>
        </p:txBody>
      </p:sp>
      <p:sp>
        <p:nvSpPr>
          <p:cNvPr id="10" name="TextBox 5">
            <a:extLst>
              <a:ext uri="{FF2B5EF4-FFF2-40B4-BE49-F238E27FC236}">
                <a16:creationId xmlns:a16="http://schemas.microsoft.com/office/drawing/2014/main" id="{5926789A-C5C1-DE7C-633B-42064F94A528}"/>
              </a:ext>
            </a:extLst>
          </p:cNvPr>
          <p:cNvSpPr txBox="1"/>
          <p:nvPr/>
        </p:nvSpPr>
        <p:spPr>
          <a:xfrm>
            <a:off x="1001158" y="3061190"/>
            <a:ext cx="8691072" cy="523232"/>
          </a:xfrm>
          <a:prstGeom prst="rect">
            <a:avLst/>
          </a:prstGeom>
          <a:noFill/>
        </p:spPr>
        <p:txBody>
          <a:bodyPr wrap="square" lIns="91472" tIns="45736" rIns="91472" bIns="45736"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799" b="1" noProof="0" dirty="0">
                <a:solidFill>
                  <a:srgbClr val="333333"/>
                </a:solidFill>
                <a:latin typeface="Arial"/>
                <a:cs typeface="Arial"/>
              </a:rPr>
              <a:t>Chapter 22 – </a:t>
            </a:r>
            <a:r>
              <a:rPr lang="en-GB" sz="2799" b="1" spc="30" noProof="0" dirty="0">
                <a:latin typeface="Arial"/>
                <a:cs typeface="Arial"/>
              </a:rPr>
              <a:t>Remote hubs</a:t>
            </a:r>
            <a:endParaRPr lang="en-GB" sz="2799" b="1" noProof="0" dirty="0">
              <a:solidFill>
                <a:srgbClr val="333333"/>
              </a:solidFill>
              <a:latin typeface="Arial"/>
              <a:cs typeface="Arial"/>
            </a:endParaRPr>
          </a:p>
        </p:txBody>
      </p:sp>
      <p:sp>
        <p:nvSpPr>
          <p:cNvPr id="11" name="Rectangle 10">
            <a:extLst>
              <a:ext uri="{FF2B5EF4-FFF2-40B4-BE49-F238E27FC236}">
                <a16:creationId xmlns:a16="http://schemas.microsoft.com/office/drawing/2014/main" id="{826C32DE-55C3-BE6B-D967-7A47EBBEE269}"/>
              </a:ext>
            </a:extLst>
          </p:cNvPr>
          <p:cNvSpPr/>
          <p:nvPr/>
        </p:nvSpPr>
        <p:spPr>
          <a:xfrm>
            <a:off x="1190065" y="647890"/>
            <a:ext cx="8313268" cy="162670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12" name="TextBox 4">
            <a:extLst>
              <a:ext uri="{FF2B5EF4-FFF2-40B4-BE49-F238E27FC236}">
                <a16:creationId xmlns:a16="http://schemas.microsoft.com/office/drawing/2014/main" id="{25479155-6A34-1EC8-466A-A3A715B181D6}"/>
              </a:ext>
            </a:extLst>
          </p:cNvPr>
          <p:cNvSpPr txBox="1"/>
          <p:nvPr/>
        </p:nvSpPr>
        <p:spPr>
          <a:xfrm>
            <a:off x="3443740" y="7349344"/>
            <a:ext cx="4533745" cy="215433"/>
          </a:xfrm>
          <a:prstGeom prst="rect">
            <a:avLst/>
          </a:prstGeom>
          <a:noFill/>
        </p:spPr>
        <p:txBody>
          <a:bodyPr wrap="square">
            <a:spAutoFit/>
          </a:bodyPr>
          <a:lstStyle/>
          <a:p>
            <a:pPr algn="r"/>
            <a:r>
              <a:rPr lang="en-GB" sz="800" noProof="0" dirty="0">
                <a:latin typeface="+mj-lt"/>
              </a:rPr>
              <a:t>Namibian desert.</a:t>
            </a:r>
            <a:endParaRPr lang="en-GB" sz="800" noProof="0" dirty="0">
              <a:latin typeface="+mj-lt"/>
              <a:cs typeface="Arial" panose="020B0604020202020204" pitchFamily="34" charset="0"/>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9955819-7325-D230-FF2C-6752A1ABED7C}"/>
              </a:ext>
            </a:extLst>
          </p:cNvPr>
          <p:cNvSpPr txBox="1"/>
          <p:nvPr/>
        </p:nvSpPr>
        <p:spPr>
          <a:xfrm>
            <a:off x="589820" y="350072"/>
            <a:ext cx="9421210" cy="461643"/>
          </a:xfrm>
          <a:prstGeom prst="rect">
            <a:avLst/>
          </a:prstGeom>
          <a:noFill/>
        </p:spPr>
        <p:txBody>
          <a:bodyPr wrap="square" lIns="91454" tIns="45727" rIns="91454" bIns="45727" anchor="t">
            <a:spAutoFit/>
          </a:bodyPr>
          <a:lstStyle/>
          <a:p>
            <a:r>
              <a:rPr lang="en-GB" sz="2400" b="1" noProof="0" dirty="0">
                <a:latin typeface="Arial"/>
                <a:cs typeface="Arial"/>
              </a:rPr>
              <a:t>The Global Grid: What the Economist says about it</a:t>
            </a:r>
          </a:p>
        </p:txBody>
      </p:sp>
      <p:sp>
        <p:nvSpPr>
          <p:cNvPr id="11" name="ZoneTexte 10">
            <a:extLst>
              <a:ext uri="{FF2B5EF4-FFF2-40B4-BE49-F238E27FC236}">
                <a16:creationId xmlns:a16="http://schemas.microsoft.com/office/drawing/2014/main" id="{03D029C7-91AA-13B2-9584-99315B4B8096}"/>
              </a:ext>
            </a:extLst>
          </p:cNvPr>
          <p:cNvSpPr txBox="1"/>
          <p:nvPr/>
        </p:nvSpPr>
        <p:spPr>
          <a:xfrm>
            <a:off x="589819" y="1382155"/>
            <a:ext cx="9544025" cy="1323636"/>
          </a:xfrm>
          <a:prstGeom prst="rect">
            <a:avLst/>
          </a:prstGeom>
          <a:noFill/>
        </p:spPr>
        <p:txBody>
          <a:bodyPr wrap="square" lIns="91454" tIns="45727" rIns="91454" bIns="45727" anchor="t">
            <a:spAutoFit/>
          </a:bodyPr>
          <a:lstStyle/>
          <a:p>
            <a:pPr algn="just"/>
            <a:r>
              <a:rPr lang="en-GB" sz="2000" noProof="0" dirty="0"/>
              <a:t>An article on the Global Grid was published in the prestigious British magazine  </a:t>
            </a:r>
            <a:r>
              <a:rPr lang="en-GB" sz="2000" b="1" noProof="0" dirty="0"/>
              <a:t>The Economist </a:t>
            </a:r>
            <a:r>
              <a:rPr lang="en-GB" sz="2000" noProof="0" dirty="0"/>
              <a:t>in January 2025</a:t>
            </a:r>
            <a:r>
              <a:rPr lang="en-GB" baseline="30000" noProof="0" dirty="0"/>
              <a:t>1</a:t>
            </a:r>
            <a:r>
              <a:rPr lang="en-GB" noProof="0" dirty="0"/>
              <a:t>,</a:t>
            </a:r>
            <a:r>
              <a:rPr lang="en-GB" sz="2000" noProof="0" dirty="0"/>
              <a:t> 12 years after the original Global Grid paper.</a:t>
            </a:r>
            <a:r>
              <a:rPr lang="en-GB" baseline="30000" noProof="0" dirty="0"/>
              <a:t>2</a:t>
            </a:r>
          </a:p>
          <a:p>
            <a:pPr algn="just"/>
            <a:endParaRPr lang="en-GB" sz="2000" noProof="0" dirty="0">
              <a:cs typeface="Arial"/>
            </a:endParaRPr>
          </a:p>
          <a:p>
            <a:pPr algn="just"/>
            <a:r>
              <a:rPr lang="en-GB" sz="2000" noProof="0" dirty="0">
                <a:cs typeface="Arial"/>
              </a:rPr>
              <a:t>A few quotes from this article:</a:t>
            </a:r>
            <a:endParaRPr lang="en-GB" sz="2000" noProof="0" dirty="0"/>
          </a:p>
        </p:txBody>
      </p:sp>
      <p:grpSp>
        <p:nvGrpSpPr>
          <p:cNvPr id="14" name="Groupe 13">
            <a:extLst>
              <a:ext uri="{FF2B5EF4-FFF2-40B4-BE49-F238E27FC236}">
                <a16:creationId xmlns:a16="http://schemas.microsoft.com/office/drawing/2014/main" id="{0F3704FF-4C0A-67CB-D9CE-5305C6E9350A}"/>
              </a:ext>
            </a:extLst>
          </p:cNvPr>
          <p:cNvGrpSpPr/>
          <p:nvPr/>
        </p:nvGrpSpPr>
        <p:grpSpPr>
          <a:xfrm>
            <a:off x="6880858" y="2894627"/>
            <a:ext cx="2935023" cy="3697510"/>
            <a:chOff x="7007049" y="3352208"/>
            <a:chExt cx="3002494" cy="3753302"/>
          </a:xfrm>
        </p:grpSpPr>
        <p:pic>
          <p:nvPicPr>
            <p:cNvPr id="1026" name="Picture 2" descr="Peut être un graphique de carte et texte">
              <a:extLst>
                <a:ext uri="{FF2B5EF4-FFF2-40B4-BE49-F238E27FC236}">
                  <a16:creationId xmlns:a16="http://schemas.microsoft.com/office/drawing/2014/main" id="{8B22EB0B-74D8-1634-693C-E696FDB9C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050" y="3352208"/>
              <a:ext cx="3002493" cy="37533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4CE98BA-9558-7913-EBE9-A148D990338A}"/>
                </a:ext>
              </a:extLst>
            </p:cNvPr>
            <p:cNvSpPr/>
            <p:nvPr/>
          </p:nvSpPr>
          <p:spPr>
            <a:xfrm>
              <a:off x="7007049" y="3352208"/>
              <a:ext cx="3002493" cy="375330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48" noProof="0" dirty="0"/>
            </a:p>
          </p:txBody>
        </p:sp>
      </p:grpSp>
      <p:sp>
        <p:nvSpPr>
          <p:cNvPr id="16" name="ZoneTexte 15">
            <a:extLst>
              <a:ext uri="{FF2B5EF4-FFF2-40B4-BE49-F238E27FC236}">
                <a16:creationId xmlns:a16="http://schemas.microsoft.com/office/drawing/2014/main" id="{B5F75C36-4D8A-19E9-E968-159100396D8F}"/>
              </a:ext>
            </a:extLst>
          </p:cNvPr>
          <p:cNvSpPr txBox="1"/>
          <p:nvPr/>
        </p:nvSpPr>
        <p:spPr>
          <a:xfrm>
            <a:off x="100782" y="7361802"/>
            <a:ext cx="6748172" cy="261649"/>
          </a:xfrm>
          <a:prstGeom prst="rect">
            <a:avLst/>
          </a:prstGeom>
          <a:noFill/>
        </p:spPr>
        <p:txBody>
          <a:bodyPr wrap="square">
            <a:spAutoFit/>
          </a:bodyPr>
          <a:lstStyle/>
          <a:p>
            <a:r>
              <a:rPr lang="en-GB" sz="1100" b="1" baseline="30000" noProof="0" dirty="0">
                <a:solidFill>
                  <a:srgbClr val="05103E"/>
                </a:solidFill>
                <a:latin typeface="+mj-lt"/>
              </a:rPr>
              <a:t>1 </a:t>
            </a:r>
            <a:r>
              <a:rPr lang="en-GB" sz="1100" noProof="0" dirty="0">
                <a:solidFill>
                  <a:srgbClr val="05103E"/>
                </a:solidFill>
                <a:latin typeface="+mj-lt"/>
                <a:hlinkClick r:id="rId3"/>
              </a:rPr>
              <a:t>The Economist. (2025, January 23). To make electricity cheaper and greener, connect the world’s grids</a:t>
            </a:r>
            <a:r>
              <a:rPr lang="en-GB" sz="1100" noProof="0" dirty="0">
                <a:solidFill>
                  <a:srgbClr val="05103E"/>
                </a:solidFill>
                <a:latin typeface="+mj-lt"/>
              </a:rPr>
              <a:t>. </a:t>
            </a:r>
            <a:endParaRPr lang="en-GB" sz="1100" noProof="0" dirty="0">
              <a:latin typeface="+mj-lt"/>
            </a:endParaRPr>
          </a:p>
        </p:txBody>
      </p:sp>
      <p:sp>
        <p:nvSpPr>
          <p:cNvPr id="3" name="ZoneTexte 2">
            <a:extLst>
              <a:ext uri="{FF2B5EF4-FFF2-40B4-BE49-F238E27FC236}">
                <a16:creationId xmlns:a16="http://schemas.microsoft.com/office/drawing/2014/main" id="{12EC748A-02E3-19D8-E4A3-4604CB6D9F31}"/>
              </a:ext>
            </a:extLst>
          </p:cNvPr>
          <p:cNvSpPr txBox="1"/>
          <p:nvPr/>
        </p:nvSpPr>
        <p:spPr>
          <a:xfrm>
            <a:off x="589819" y="2789800"/>
            <a:ext cx="5637735" cy="4094036"/>
          </a:xfrm>
          <a:prstGeom prst="rect">
            <a:avLst/>
          </a:prstGeom>
          <a:noFill/>
        </p:spPr>
        <p:txBody>
          <a:bodyPr wrap="square">
            <a:spAutoFit/>
          </a:bodyPr>
          <a:lstStyle/>
          <a:p>
            <a:pPr algn="just"/>
            <a:r>
              <a:rPr lang="en-GB" sz="2000" noProof="0" dirty="0">
                <a:solidFill>
                  <a:srgbClr val="0D0D0D"/>
                </a:solidFill>
                <a:latin typeface="+mj-lt"/>
              </a:rPr>
              <a:t>“Connecting up grids brings a host of benefits. Countries need fewer largely redundant power plants that are used only when demand peaks or when other generation goes offline. The top-up to supply can come down a cable instead. This makes it cheaper to generate electricity at both ends of the wire.” </a:t>
            </a:r>
          </a:p>
          <a:p>
            <a:pPr algn="just"/>
            <a:endParaRPr lang="en-GB" sz="1000" noProof="0" dirty="0">
              <a:solidFill>
                <a:srgbClr val="0D0D0D"/>
              </a:solidFill>
              <a:latin typeface="+mj-lt"/>
            </a:endParaRPr>
          </a:p>
          <a:p>
            <a:pPr algn="just"/>
            <a:r>
              <a:rPr lang="en-GB" sz="2000" noProof="0" dirty="0">
                <a:solidFill>
                  <a:srgbClr val="0D0D0D"/>
                </a:solidFill>
                <a:latin typeface="+mj-lt"/>
              </a:rPr>
              <a:t>“Diversifying sources of supply multiplies the economic benefits while reducing dependence on each supplier, and hence their leverage.”</a:t>
            </a:r>
          </a:p>
          <a:p>
            <a:pPr algn="just"/>
            <a:endParaRPr lang="en-GB" sz="1000" noProof="0" dirty="0">
              <a:solidFill>
                <a:srgbClr val="0D0D0D"/>
              </a:solidFill>
              <a:latin typeface="+mj-lt"/>
            </a:endParaRPr>
          </a:p>
          <a:p>
            <a:pPr algn="just"/>
            <a:r>
              <a:rPr lang="en-GB" sz="2000" noProof="0" dirty="0">
                <a:solidFill>
                  <a:srgbClr val="0D0D0D"/>
                </a:solidFill>
                <a:latin typeface="+mj-lt"/>
              </a:rPr>
              <a:t>“[…] international cables help protect against the unpredictable.”</a:t>
            </a:r>
            <a:endParaRPr lang="en-GB" sz="2000" noProof="0" dirty="0">
              <a:latin typeface="+mj-lt"/>
            </a:endParaRPr>
          </a:p>
        </p:txBody>
      </p:sp>
      <p:sp>
        <p:nvSpPr>
          <p:cNvPr id="5" name="ZoneTexte 4">
            <a:extLst>
              <a:ext uri="{FF2B5EF4-FFF2-40B4-BE49-F238E27FC236}">
                <a16:creationId xmlns:a16="http://schemas.microsoft.com/office/drawing/2014/main" id="{82CCB9B0-2661-A5ED-593E-2E7D9469F94C}"/>
              </a:ext>
            </a:extLst>
          </p:cNvPr>
          <p:cNvSpPr txBox="1"/>
          <p:nvPr/>
        </p:nvSpPr>
        <p:spPr>
          <a:xfrm>
            <a:off x="100782" y="7640203"/>
            <a:ext cx="9910248" cy="261610"/>
          </a:xfrm>
          <a:prstGeom prst="rect">
            <a:avLst/>
          </a:prstGeom>
          <a:noFill/>
        </p:spPr>
        <p:txBody>
          <a:bodyPr wrap="square">
            <a:spAutoFit/>
          </a:bodyPr>
          <a:lstStyle/>
          <a:p>
            <a:r>
              <a:rPr lang="en-GB" sz="1100" b="1" baseline="30000" noProof="0" dirty="0">
                <a:solidFill>
                  <a:srgbClr val="05103E"/>
                </a:solidFill>
                <a:latin typeface="+mj-lt"/>
              </a:rPr>
              <a:t>2</a:t>
            </a:r>
            <a:r>
              <a:rPr lang="en-GB" sz="1100" noProof="0" dirty="0">
                <a:solidFill>
                  <a:srgbClr val="05103E"/>
                </a:solidFill>
                <a:latin typeface="+mj-lt"/>
              </a:rPr>
              <a:t> </a:t>
            </a:r>
            <a:r>
              <a:rPr lang="en-GB" sz="1100" b="0" noProof="0" dirty="0">
                <a:solidFill>
                  <a:srgbClr val="454A54"/>
                </a:solidFill>
                <a:effectLst/>
                <a:latin typeface="+mj-lt"/>
                <a:hlinkClick r:id="rId4"/>
              </a:rPr>
              <a:t>Chatzivasileiadis, S., Ernst, D., &amp; Andersson, G. (September 2013). The global grid. Renewable Energy, 57, 372-383</a:t>
            </a:r>
            <a:r>
              <a:rPr lang="en-GB" sz="1100" b="0" i="0" noProof="0" dirty="0">
                <a:solidFill>
                  <a:srgbClr val="454A54"/>
                </a:solidFill>
                <a:effectLst/>
                <a:latin typeface="+mj-lt"/>
                <a:hlinkClick r:id="rId4"/>
              </a:rPr>
              <a:t>.</a:t>
            </a:r>
            <a:endParaRPr lang="en-GB" sz="1100" noProof="0" dirty="0">
              <a:solidFill>
                <a:srgbClr val="454A54"/>
              </a:solidFill>
              <a:latin typeface="+mj-lt"/>
            </a:endParaRPr>
          </a:p>
        </p:txBody>
      </p:sp>
      <p:sp>
        <p:nvSpPr>
          <p:cNvPr id="2" name="Slide Number Placeholder 6">
            <a:extLst>
              <a:ext uri="{FF2B5EF4-FFF2-40B4-BE49-F238E27FC236}">
                <a16:creationId xmlns:a16="http://schemas.microsoft.com/office/drawing/2014/main" id="{97B11121-A380-E521-E377-AD528A086A9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424</a:t>
            </a:fld>
            <a:endParaRPr lang="en-GB" spc="80" noProof="0" dirty="0"/>
          </a:p>
        </p:txBody>
      </p:sp>
    </p:spTree>
    <p:extLst>
      <p:ext uri="{BB962C8B-B14F-4D97-AF65-F5344CB8AC3E}">
        <p14:creationId xmlns:p14="http://schemas.microsoft.com/office/powerpoint/2010/main" val="128761607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4499B4E-6F8B-49B9-A0B1-44F5A2382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7" t="18245" r="17501" b="9455"/>
          <a:stretch/>
        </p:blipFill>
        <p:spPr bwMode="auto">
          <a:xfrm>
            <a:off x="6856571" y="3796494"/>
            <a:ext cx="3056641" cy="316994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E2CACB3-498B-7174-EFBD-ED13E2DFF21C}"/>
              </a:ext>
            </a:extLst>
          </p:cNvPr>
          <p:cNvSpPr txBox="1"/>
          <p:nvPr/>
        </p:nvSpPr>
        <p:spPr>
          <a:xfrm>
            <a:off x="589820" y="350072"/>
            <a:ext cx="871908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Technological feasibility arguments for the Global Grid</a:t>
            </a:r>
          </a:p>
        </p:txBody>
      </p:sp>
      <p:sp>
        <p:nvSpPr>
          <p:cNvPr id="10" name="ZoneTexte 9">
            <a:extLst>
              <a:ext uri="{FF2B5EF4-FFF2-40B4-BE49-F238E27FC236}">
                <a16:creationId xmlns:a16="http://schemas.microsoft.com/office/drawing/2014/main" id="{996D7B22-4DC4-2157-87D4-6227B3224C9B}"/>
              </a:ext>
            </a:extLst>
          </p:cNvPr>
          <p:cNvSpPr txBox="1"/>
          <p:nvPr/>
        </p:nvSpPr>
        <p:spPr>
          <a:xfrm>
            <a:off x="6856573" y="3277342"/>
            <a:ext cx="3056641" cy="307823"/>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Telegraph network in 1901.</a:t>
            </a:r>
          </a:p>
        </p:txBody>
      </p:sp>
      <p:sp>
        <p:nvSpPr>
          <p:cNvPr id="16" name="ZoneTexte 15">
            <a:extLst>
              <a:ext uri="{FF2B5EF4-FFF2-40B4-BE49-F238E27FC236}">
                <a16:creationId xmlns:a16="http://schemas.microsoft.com/office/drawing/2014/main" id="{8F59A8C5-B6A2-05F4-C472-8CE92134509D}"/>
              </a:ext>
            </a:extLst>
          </p:cNvPr>
          <p:cNvSpPr txBox="1"/>
          <p:nvPr/>
        </p:nvSpPr>
        <p:spPr>
          <a:xfrm>
            <a:off x="589820" y="1095308"/>
            <a:ext cx="5748127" cy="5710103"/>
          </a:xfrm>
          <a:prstGeom prst="rect">
            <a:avLst/>
          </a:prstGeom>
          <a:noFill/>
        </p:spPr>
        <p:txBody>
          <a:bodyPr wrap="square">
            <a:spAutoFit/>
          </a:bodyPr>
          <a:lstStyle/>
          <a:p>
            <a:pPr algn="just"/>
            <a:endParaRPr lang="en-GB" sz="2000" noProof="0" dirty="0">
              <a:latin typeface="+mj-lt"/>
              <a:cs typeface="Arial" panose="020B0604020202020204" pitchFamily="34" charset="0"/>
            </a:endParaRPr>
          </a:p>
          <a:p>
            <a:pPr marL="514401" indent="-514401" algn="just">
              <a:buAutoNum type="romanLcParenBoth"/>
            </a:pPr>
            <a:r>
              <a:rPr lang="en-GB" sz="2000" noProof="0" dirty="0">
                <a:latin typeface="+mj-lt"/>
              </a:rPr>
              <a:t>Global cable networks have existed for a long time;</a:t>
            </a:r>
          </a:p>
          <a:p>
            <a:pPr marL="514401" indent="-514401" algn="just">
              <a:buAutoNum type="romanLcParenBoth"/>
            </a:pPr>
            <a:endParaRPr lang="en-GB" sz="2000" noProof="0" dirty="0">
              <a:latin typeface="+mj-lt"/>
            </a:endParaRPr>
          </a:p>
          <a:p>
            <a:pPr marL="514401" indent="-514401" algn="just">
              <a:buAutoNum type="romanLcParenBoth"/>
            </a:pPr>
            <a:r>
              <a:rPr lang="en-GB" sz="2000" noProof="0" dirty="0">
                <a:latin typeface="+mj-lt"/>
              </a:rPr>
              <a:t>Many undersea high-voltage direct current (HVDC) cables are already in operation. In 2024, the longest of these is the 765-km Viking Link, which connects the United Kingdom and Denmark.</a:t>
            </a:r>
          </a:p>
          <a:p>
            <a:pPr marL="514401" indent="-514401" algn="just">
              <a:buAutoNum type="romanLcParenBoth"/>
            </a:pPr>
            <a:endParaRPr lang="en-GB" sz="500" noProof="0" dirty="0">
              <a:latin typeface="+mj-lt"/>
            </a:endParaRPr>
          </a:p>
          <a:p>
            <a:pPr marL="514401" indent="-514401" algn="just">
              <a:buClr>
                <a:schemeClr val="bg1"/>
              </a:buClr>
              <a:buFont typeface="+mj-lt"/>
              <a:buAutoNum type="arabicPeriod"/>
            </a:pPr>
            <a:r>
              <a:rPr lang="en-GB" sz="2000" noProof="0" dirty="0">
                <a:latin typeface="+mj-lt"/>
              </a:rPr>
              <a:t>Additionally, undersea cables have been successfully installed at depths of up to 1,500 m;</a:t>
            </a:r>
          </a:p>
          <a:p>
            <a:pPr marL="514401" indent="-514401" algn="just">
              <a:buClr>
                <a:schemeClr val="bg1"/>
              </a:buClr>
              <a:buFont typeface="+mj-lt"/>
              <a:buAutoNum type="arabicPeriod"/>
            </a:pPr>
            <a:endParaRPr lang="en-GB" sz="2000" noProof="0" dirty="0">
              <a:solidFill>
                <a:srgbClr val="000000"/>
              </a:solidFill>
              <a:latin typeface="+mj-lt"/>
            </a:endParaRPr>
          </a:p>
          <a:p>
            <a:pPr marL="514401" indent="-514401" algn="just">
              <a:buClr>
                <a:schemeClr val="tx1"/>
              </a:buClr>
              <a:buAutoNum type="romanLcParenBoth" startAt="3"/>
            </a:pPr>
            <a:r>
              <a:rPr lang="en-GB" sz="2000" noProof="0" dirty="0">
                <a:solidFill>
                  <a:srgbClr val="000000"/>
                </a:solidFill>
              </a:rPr>
              <a:t>Since 2020, China's Changji-Guquan DC </a:t>
            </a:r>
            <a:r>
              <a:rPr lang="en-GB" sz="2000" b="1" noProof="0" dirty="0">
                <a:solidFill>
                  <a:srgbClr val="000000"/>
                </a:solidFill>
              </a:rPr>
              <a:t>​</a:t>
            </a:r>
            <a:r>
              <a:rPr lang="en-GB" sz="2000" noProof="0" dirty="0">
                <a:solidFill>
                  <a:srgbClr val="000000"/>
                </a:solidFill>
              </a:rPr>
              <a:t>link can transmit 12 GW over 3,000 km.</a:t>
            </a:r>
            <a:r>
              <a:rPr lang="en-GB" sz="2000" noProof="0" dirty="0"/>
              <a:t>​</a:t>
            </a:r>
          </a:p>
          <a:p>
            <a:pPr algn="just"/>
            <a:endParaRPr lang="en-GB" sz="2000" noProof="0" dirty="0">
              <a:latin typeface="+mj-lt"/>
              <a:cs typeface="Arial" panose="020B0604020202020204" pitchFamily="34" charset="0"/>
            </a:endParaRPr>
          </a:p>
          <a:p>
            <a:pPr algn="just" rtl="0" fontAlgn="base"/>
            <a:r>
              <a:rPr lang="en-GB" sz="2000" noProof="0" dirty="0">
                <a:solidFill>
                  <a:srgbClr val="000000"/>
                </a:solidFill>
                <a:latin typeface="Arial" panose="020B0604020202020204" pitchFamily="34" charset="0"/>
              </a:rPr>
              <a:t>There are no technological issues with building very long DC lines or cables on land or undersea.</a:t>
            </a:r>
            <a:r>
              <a:rPr lang="en-GB" sz="2000" noProof="0" dirty="0">
                <a:latin typeface="Arial" panose="020B0604020202020204" pitchFamily="34" charset="0"/>
              </a:rPr>
              <a:t>​</a:t>
            </a:r>
            <a:endParaRPr lang="en-GB" sz="2000" noProof="0" dirty="0"/>
          </a:p>
        </p:txBody>
      </p:sp>
      <p:pic>
        <p:nvPicPr>
          <p:cNvPr id="4" name="object 4"/>
          <p:cNvPicPr/>
          <p:nvPr/>
        </p:nvPicPr>
        <p:blipFill rotWithShape="1">
          <a:blip r:embed="rId4" cstate="print"/>
          <a:srcRect l="1939" t="8242" r="872" b="13295"/>
          <a:stretch/>
        </p:blipFill>
        <p:spPr>
          <a:xfrm>
            <a:off x="6856573" y="1217834"/>
            <a:ext cx="3056641" cy="1998137"/>
          </a:xfrm>
          <a:prstGeom prst="rect">
            <a:avLst/>
          </a:prstGeom>
        </p:spPr>
      </p:pic>
      <p:sp>
        <p:nvSpPr>
          <p:cNvPr id="17" name="Rectangle 16">
            <a:extLst>
              <a:ext uri="{FF2B5EF4-FFF2-40B4-BE49-F238E27FC236}">
                <a16:creationId xmlns:a16="http://schemas.microsoft.com/office/drawing/2014/main" id="{461A891F-C905-EDA7-BE3D-9A7D0ABFEE9B}"/>
              </a:ext>
            </a:extLst>
          </p:cNvPr>
          <p:cNvSpPr/>
          <p:nvPr/>
        </p:nvSpPr>
        <p:spPr>
          <a:xfrm>
            <a:off x="6856573" y="1217833"/>
            <a:ext cx="3056641" cy="199813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tangle 20">
            <a:extLst>
              <a:ext uri="{FF2B5EF4-FFF2-40B4-BE49-F238E27FC236}">
                <a16:creationId xmlns:a16="http://schemas.microsoft.com/office/drawing/2014/main" id="{0019A877-2765-BC30-0EEB-3A4678E01740}"/>
              </a:ext>
            </a:extLst>
          </p:cNvPr>
          <p:cNvSpPr/>
          <p:nvPr/>
        </p:nvSpPr>
        <p:spPr>
          <a:xfrm>
            <a:off x="6856573" y="3796494"/>
            <a:ext cx="3056641" cy="316994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ZoneTexte 22">
            <a:extLst>
              <a:ext uri="{FF2B5EF4-FFF2-40B4-BE49-F238E27FC236}">
                <a16:creationId xmlns:a16="http://schemas.microsoft.com/office/drawing/2014/main" id="{100B80BD-563C-F01F-BA52-53900077A2FC}"/>
              </a:ext>
            </a:extLst>
          </p:cNvPr>
          <p:cNvSpPr txBox="1"/>
          <p:nvPr/>
        </p:nvSpPr>
        <p:spPr>
          <a:xfrm>
            <a:off x="6856572" y="7035900"/>
            <a:ext cx="3056641" cy="307823"/>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European Supergrid.</a:t>
            </a:r>
            <a:r>
              <a:rPr lang="en-GB" sz="1400" b="1" baseline="30000" noProof="0" dirty="0">
                <a:latin typeface="Arial" panose="020B0604020202020204" pitchFamily="34" charset="0"/>
                <a:cs typeface="Arial" panose="020B0604020202020204" pitchFamily="34" charset="0"/>
              </a:rPr>
              <a:t>1</a:t>
            </a:r>
          </a:p>
        </p:txBody>
      </p:sp>
      <p:sp>
        <p:nvSpPr>
          <p:cNvPr id="7" name="ZoneTexte 6">
            <a:extLst>
              <a:ext uri="{FF2B5EF4-FFF2-40B4-BE49-F238E27FC236}">
                <a16:creationId xmlns:a16="http://schemas.microsoft.com/office/drawing/2014/main" id="{137DF878-F862-8B0D-C30A-9B9FBFE4A7AF}"/>
              </a:ext>
            </a:extLst>
          </p:cNvPr>
          <p:cNvSpPr txBox="1"/>
          <p:nvPr/>
        </p:nvSpPr>
        <p:spPr>
          <a:xfrm>
            <a:off x="103814" y="7635936"/>
            <a:ext cx="7818619" cy="261649"/>
          </a:xfrm>
          <a:prstGeom prst="rect">
            <a:avLst/>
          </a:prstGeom>
          <a:noFill/>
        </p:spPr>
        <p:txBody>
          <a:bodyPr wrap="square">
            <a:spAutoFit/>
          </a:bodyPr>
          <a:lstStyle/>
          <a:p>
            <a:r>
              <a:rPr lang="en-GB" sz="1100" b="1" baseline="30000" noProof="0" dirty="0">
                <a:latin typeface="+mj-lt"/>
                <a:cs typeface="Arial" panose="020B0604020202020204" pitchFamily="34" charset="0"/>
              </a:rPr>
              <a:t>1 </a:t>
            </a:r>
            <a:r>
              <a:rPr lang="en-GB" sz="1100" noProof="0" dirty="0">
                <a:solidFill>
                  <a:srgbClr val="05103E"/>
                </a:solidFill>
                <a:latin typeface="+mj-lt"/>
                <a:hlinkClick r:id="rId5"/>
              </a:rPr>
              <a:t>Westphal, K. &amp;. P. M. &amp;. P. J. M. (2022). Geopolitics of electricity : Grids, space and (political) power.</a:t>
            </a:r>
            <a:endParaRPr lang="en-GB" sz="1100" noProof="0" dirty="0">
              <a:latin typeface="+mj-lt"/>
            </a:endParaRPr>
          </a:p>
        </p:txBody>
      </p:sp>
      <p:sp>
        <p:nvSpPr>
          <p:cNvPr id="3" name="Slide Number Placeholder 6">
            <a:extLst>
              <a:ext uri="{FF2B5EF4-FFF2-40B4-BE49-F238E27FC236}">
                <a16:creationId xmlns:a16="http://schemas.microsoft.com/office/drawing/2014/main" id="{125B022A-E1BF-4E42-B243-21AD706D32D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425</a:t>
            </a:fld>
            <a:endParaRPr lang="en-GB" spc="80" noProof="0" dirty="0"/>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B668CFD4-A09A-5E79-F565-C191062D9F32}"/>
              </a:ext>
            </a:extLst>
          </p:cNvPr>
          <p:cNvSpPr txBox="1"/>
          <p:nvPr/>
        </p:nvSpPr>
        <p:spPr>
          <a:xfrm>
            <a:off x="5754039" y="6602040"/>
            <a:ext cx="4202883" cy="307777"/>
          </a:xfrm>
          <a:prstGeom prst="rect">
            <a:avLst/>
          </a:prstGeom>
          <a:noFill/>
        </p:spPr>
        <p:txBody>
          <a:bodyPr wrap="square">
            <a:spAutoFit/>
          </a:bodyPr>
          <a:lstStyle/>
          <a:p>
            <a:pPr algn="ctr"/>
            <a:r>
              <a:rPr lang="en-GB" sz="1400" i="1" noProof="0" dirty="0">
                <a:solidFill>
                  <a:srgbClr val="000000"/>
                </a:solidFill>
                <a:highlight>
                  <a:srgbClr val="FFFFFF"/>
                </a:highlight>
                <a:latin typeface="Arial" panose="020B0604020202020204" pitchFamily="34" charset="0"/>
                <a:cs typeface="Arial" panose="020B0604020202020204" pitchFamily="34" charset="0"/>
              </a:rPr>
              <a:t>Synchronous areas in the European power system.</a:t>
            </a:r>
          </a:p>
        </p:txBody>
      </p:sp>
      <p:sp>
        <p:nvSpPr>
          <p:cNvPr id="4" name="ZoneTexte 3">
            <a:extLst>
              <a:ext uri="{FF2B5EF4-FFF2-40B4-BE49-F238E27FC236}">
                <a16:creationId xmlns:a16="http://schemas.microsoft.com/office/drawing/2014/main" id="{B17790CD-A62F-7771-36FB-3B21A6E96E38}"/>
              </a:ext>
            </a:extLst>
          </p:cNvPr>
          <p:cNvSpPr txBox="1"/>
          <p:nvPr/>
        </p:nvSpPr>
        <p:spPr>
          <a:xfrm>
            <a:off x="589820" y="350073"/>
            <a:ext cx="9481048" cy="461734"/>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Why choose DC technology over AC for interconnection?</a:t>
            </a:r>
          </a:p>
        </p:txBody>
      </p:sp>
      <p:sp>
        <p:nvSpPr>
          <p:cNvPr id="7" name="ZoneTexte 6">
            <a:extLst>
              <a:ext uri="{FF2B5EF4-FFF2-40B4-BE49-F238E27FC236}">
                <a16:creationId xmlns:a16="http://schemas.microsoft.com/office/drawing/2014/main" id="{C3ACC558-1C6A-116C-697C-7CA0E57BBF89}"/>
              </a:ext>
            </a:extLst>
          </p:cNvPr>
          <p:cNvSpPr txBox="1"/>
          <p:nvPr/>
        </p:nvSpPr>
        <p:spPr>
          <a:xfrm>
            <a:off x="589820" y="1595332"/>
            <a:ext cx="4610830" cy="5016758"/>
          </a:xfrm>
          <a:prstGeom prst="rect">
            <a:avLst/>
          </a:prstGeom>
          <a:noFill/>
        </p:spPr>
        <p:txBody>
          <a:bodyPr wrap="square">
            <a:spAutoFit/>
          </a:bodyPr>
          <a:lstStyle/>
          <a:p>
            <a:pPr algn="just"/>
            <a:endParaRPr lang="en-GB" sz="2000" noProof="0" dirty="0"/>
          </a:p>
          <a:p>
            <a:pPr marL="514401" indent="-514401" algn="just" fontAlgn="base">
              <a:buAutoNum type="romanLcParenBoth"/>
            </a:pPr>
            <a:r>
              <a:rPr lang="en-GB" sz="2000" noProof="0" dirty="0">
                <a:solidFill>
                  <a:srgbClr val="000000"/>
                </a:solidFill>
                <a:latin typeface="Arial" panose="020B0604020202020204" pitchFamily="34" charset="0"/>
              </a:rPr>
              <a:t>It is much easier to connect non-synchronous power systems with DC technology, as it acts as a firewall between the AC zones, decoupling their dynamics;</a:t>
            </a:r>
            <a:endParaRPr lang="en-GB" sz="2000" noProof="0" dirty="0">
              <a:latin typeface="Arial" panose="020B0604020202020204" pitchFamily="34" charset="0"/>
            </a:endParaRPr>
          </a:p>
          <a:p>
            <a:pPr marL="514401" indent="-514401" algn="just" fontAlgn="base">
              <a:buAutoNum type="romanLcParenBoth"/>
            </a:pPr>
            <a:endParaRPr lang="en-GB" sz="2000" noProof="0" dirty="0">
              <a:solidFill>
                <a:srgbClr val="000000"/>
              </a:solidFill>
              <a:latin typeface="Arial" panose="020B0604020202020204" pitchFamily="34" charset="0"/>
            </a:endParaRPr>
          </a:p>
          <a:p>
            <a:pPr marL="514401" indent="-514401" algn="just" fontAlgn="base">
              <a:buAutoNum type="romanLcParenBoth"/>
            </a:pPr>
            <a:r>
              <a:rPr lang="en-GB" sz="2000" noProof="0" dirty="0">
                <a:solidFill>
                  <a:srgbClr val="000000"/>
                </a:solidFill>
                <a:latin typeface="Arial" panose="020B0604020202020204" pitchFamily="34" charset="0"/>
              </a:rPr>
              <a:t>For the same voltage level, DC links incur fewer losses than AC ones;</a:t>
            </a:r>
            <a:endParaRPr lang="en-GB" sz="2000" noProof="0" dirty="0">
              <a:latin typeface="Arial" panose="020B0604020202020204" pitchFamily="34" charset="0"/>
            </a:endParaRPr>
          </a:p>
          <a:p>
            <a:pPr marL="514401" indent="-514401" algn="just" fontAlgn="base">
              <a:buAutoNum type="romanLcParenBoth"/>
            </a:pPr>
            <a:endParaRPr lang="en-GB" sz="2000" noProof="0" dirty="0">
              <a:solidFill>
                <a:srgbClr val="000000"/>
              </a:solidFill>
              <a:latin typeface="Arial" panose="020B0604020202020204" pitchFamily="34" charset="0"/>
            </a:endParaRPr>
          </a:p>
          <a:p>
            <a:pPr marL="514401" indent="-514401" algn="just" fontAlgn="base">
              <a:buAutoNum type="romanLcParenBoth"/>
            </a:pPr>
            <a:r>
              <a:rPr lang="en-GB" sz="2000" noProof="0" dirty="0">
                <a:solidFill>
                  <a:srgbClr val="000000"/>
                </a:solidFill>
                <a:latin typeface="Arial" panose="020B0604020202020204" pitchFamily="34" charset="0"/>
              </a:rPr>
              <a:t>There is better control over the power transferred in HVDC lines, which eases the operation of the power system and may encourage merchant investment.</a:t>
            </a:r>
            <a:r>
              <a:rPr lang="en-GB" sz="2000" noProof="0" dirty="0">
                <a:latin typeface="Arial" panose="020B0604020202020204" pitchFamily="34" charset="0"/>
              </a:rPr>
              <a:t>​</a:t>
            </a:r>
          </a:p>
        </p:txBody>
      </p:sp>
      <p:grpSp>
        <p:nvGrpSpPr>
          <p:cNvPr id="10" name="Groupe 9">
            <a:extLst>
              <a:ext uri="{FF2B5EF4-FFF2-40B4-BE49-F238E27FC236}">
                <a16:creationId xmlns:a16="http://schemas.microsoft.com/office/drawing/2014/main" id="{77E89D6E-1596-6AE6-8BC0-A945B69452B9}"/>
              </a:ext>
            </a:extLst>
          </p:cNvPr>
          <p:cNvGrpSpPr/>
          <p:nvPr/>
        </p:nvGrpSpPr>
        <p:grpSpPr>
          <a:xfrm>
            <a:off x="5754039" y="1740346"/>
            <a:ext cx="4202884" cy="4780657"/>
            <a:chOff x="5754039" y="1626046"/>
            <a:chExt cx="4202884" cy="4780657"/>
          </a:xfrm>
        </p:grpSpPr>
        <p:pic>
          <p:nvPicPr>
            <p:cNvPr id="3" name="Picture 2" descr="European Synchronous Power Systems.">
              <a:extLst>
                <a:ext uri="{FF2B5EF4-FFF2-40B4-BE49-F238E27FC236}">
                  <a16:creationId xmlns:a16="http://schemas.microsoft.com/office/drawing/2014/main" id="{9ADEA127-76A3-51E7-4CCB-AA7162E8C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27" r="65601" b="41916"/>
            <a:stretch/>
          </p:blipFill>
          <p:spPr bwMode="auto">
            <a:xfrm>
              <a:off x="5811189" y="5405618"/>
              <a:ext cx="2303412" cy="94869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79F707CA-29EF-41AB-CB9F-5CCC88B98772}"/>
                </a:ext>
              </a:extLst>
            </p:cNvPr>
            <p:cNvPicPr>
              <a:picLocks noChangeAspect="1"/>
            </p:cNvPicPr>
            <p:nvPr/>
          </p:nvPicPr>
          <p:blipFill>
            <a:blip r:embed="rId4"/>
            <a:stretch>
              <a:fillRect/>
            </a:stretch>
          </p:blipFill>
          <p:spPr>
            <a:xfrm>
              <a:off x="5754039" y="1626046"/>
              <a:ext cx="4202884" cy="3779572"/>
            </a:xfrm>
            <a:prstGeom prst="rect">
              <a:avLst/>
            </a:prstGeom>
          </p:spPr>
        </p:pic>
        <p:sp>
          <p:nvSpPr>
            <p:cNvPr id="9" name="Rectangle 8">
              <a:extLst>
                <a:ext uri="{FF2B5EF4-FFF2-40B4-BE49-F238E27FC236}">
                  <a16:creationId xmlns:a16="http://schemas.microsoft.com/office/drawing/2014/main" id="{B7B34BED-BBA7-0B40-C0D2-389CFFFDD1DA}"/>
                </a:ext>
              </a:extLst>
            </p:cNvPr>
            <p:cNvSpPr/>
            <p:nvPr/>
          </p:nvSpPr>
          <p:spPr>
            <a:xfrm>
              <a:off x="5754039" y="1626046"/>
              <a:ext cx="4202884" cy="47806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6" name="Slide Number Placeholder 6">
            <a:extLst>
              <a:ext uri="{FF2B5EF4-FFF2-40B4-BE49-F238E27FC236}">
                <a16:creationId xmlns:a16="http://schemas.microsoft.com/office/drawing/2014/main" id="{D6AA5495-3B57-6566-EBA9-04E1C3A0BF3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426</a:t>
            </a:fld>
            <a:endParaRPr lang="en-GB" spc="80" noProof="0" dirty="0"/>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D9C97F3-AC98-31A5-299D-F44499A065CE}"/>
              </a:ext>
            </a:extLst>
          </p:cNvPr>
          <p:cNvSpPr txBox="1"/>
          <p:nvPr/>
        </p:nvSpPr>
        <p:spPr>
          <a:xfrm>
            <a:off x="589820" y="2034566"/>
            <a:ext cx="9544025" cy="5017485"/>
          </a:xfrm>
          <a:prstGeom prst="rect">
            <a:avLst/>
          </a:prstGeom>
          <a:noFill/>
        </p:spPr>
        <p:txBody>
          <a:bodyPr wrap="square" lIns="91436" tIns="45718" rIns="91436" bIns="45718" anchor="t">
            <a:spAutoFit/>
          </a:bodyPr>
          <a:lstStyle/>
          <a:p>
            <a:pPr algn="just"/>
            <a:r>
              <a:rPr lang="en-GB" sz="2000" noProof="0" dirty="0">
                <a:latin typeface="+mj-lt"/>
                <a:cs typeface="Arial"/>
              </a:rPr>
              <a:t>The pursuit of RE began in Europe in the early 2000s primarily to reduce reliance on fossil fuels due to climate change concerns and to address safety issues related to nuclear power. Initially, this pursuit was fuelled by subsidies. </a:t>
            </a:r>
          </a:p>
          <a:p>
            <a:pPr algn="just"/>
            <a:endParaRPr lang="en-GB" sz="2000" noProof="0" dirty="0">
              <a:latin typeface="+mj-lt"/>
              <a:cs typeface="Arial"/>
            </a:endParaRPr>
          </a:p>
          <a:p>
            <a:pPr algn="just"/>
            <a:r>
              <a:rPr lang="en-GB" sz="2000" noProof="0" dirty="0">
                <a:latin typeface="+mj-lt"/>
                <a:cs typeface="Arial"/>
              </a:rPr>
              <a:t>Over time, the costs of renewable energies, particularly wind and solar power, have significantly decreased. Now, a second phase is emerging as RE costs continue to decline. RE sources, especially in favourable locations, are increasingly putting fossil fuels and nuclear energy out of business. </a:t>
            </a:r>
          </a:p>
          <a:p>
            <a:pPr algn="just"/>
            <a:endParaRPr lang="en-GB" sz="2000" noProof="0" dirty="0">
              <a:latin typeface="+mj-lt"/>
              <a:cs typeface="Arial" panose="020B0604020202020204" pitchFamily="34" charset="0"/>
            </a:endParaRPr>
          </a:p>
          <a:p>
            <a:pPr algn="just"/>
            <a:r>
              <a:rPr lang="en-GB" sz="2000" noProof="0" dirty="0">
                <a:latin typeface="+mj-lt"/>
                <a:cs typeface="Arial"/>
              </a:rPr>
              <a:t>Consequently, a key motivation behind the Global Grid initiative is to </a:t>
            </a:r>
            <a:r>
              <a:rPr lang="en-GB" sz="2000" b="1" noProof="0" dirty="0">
                <a:latin typeface="+mj-lt"/>
                <a:cs typeface="Arial"/>
              </a:rPr>
              <a:t>harness renewable energy from remote generous renewable sources </a:t>
            </a:r>
            <a:r>
              <a:rPr lang="en-GB" sz="2000" b="1" noProof="0" dirty="0">
                <a:latin typeface="+mj-lt"/>
              </a:rPr>
              <a:t>to distribute it to consumers worldwide</a:t>
            </a:r>
            <a:r>
              <a:rPr lang="en-GB" sz="2000" noProof="0" dirty="0">
                <a:latin typeface="+mj-lt"/>
              </a:rPr>
              <a:t>.</a:t>
            </a:r>
          </a:p>
          <a:p>
            <a:pPr algn="just"/>
            <a:endParaRPr lang="en-GB" sz="2000" noProof="0" dirty="0">
              <a:latin typeface="+mj-lt"/>
              <a:cs typeface="Arial" panose="020B0604020202020204" pitchFamily="34" charset="0"/>
            </a:endParaRPr>
          </a:p>
          <a:p>
            <a:pPr algn="just"/>
            <a:r>
              <a:rPr lang="en-GB" sz="2000" noProof="0" dirty="0">
                <a:latin typeface="+mj-lt"/>
                <a:cs typeface="Arial"/>
              </a:rPr>
              <a:t>The other key motivation behind the building of a Global Grid is that it would allow for </a:t>
            </a:r>
            <a:r>
              <a:rPr lang="en-GB" sz="2000" b="1" noProof="0" dirty="0">
                <a:latin typeface="+mj-lt"/>
                <a:cs typeface="Arial"/>
              </a:rPr>
              <a:t>natural smoothing of fluctuations </a:t>
            </a:r>
            <a:r>
              <a:rPr lang="en-GB" sz="2000" noProof="0" dirty="0">
                <a:latin typeface="+mj-lt"/>
                <a:cs typeface="Arial"/>
              </a:rPr>
              <a:t>of the load and the renewable generation (see end of Chapter 21).</a:t>
            </a:r>
            <a:endParaRPr lang="en-GB" sz="2000" noProof="0" dirty="0">
              <a:latin typeface="+mj-lt"/>
              <a:cs typeface="Arial" panose="020B0604020202020204" pitchFamily="34" charset="0"/>
            </a:endParaRPr>
          </a:p>
        </p:txBody>
      </p:sp>
      <p:sp>
        <p:nvSpPr>
          <p:cNvPr id="3" name="ZoneTexte 2">
            <a:extLst>
              <a:ext uri="{FF2B5EF4-FFF2-40B4-BE49-F238E27FC236}">
                <a16:creationId xmlns:a16="http://schemas.microsoft.com/office/drawing/2014/main" id="{423ADACB-44D1-54CE-1F15-6820F447FDD0}"/>
              </a:ext>
            </a:extLst>
          </p:cNvPr>
          <p:cNvSpPr txBox="1"/>
          <p:nvPr/>
        </p:nvSpPr>
        <p:spPr>
          <a:xfrm>
            <a:off x="589819" y="350073"/>
            <a:ext cx="9544025" cy="1200507"/>
          </a:xfrm>
          <a:prstGeom prst="rect">
            <a:avLst/>
          </a:prstGeom>
          <a:noFill/>
        </p:spPr>
        <p:txBody>
          <a:bodyPr wrap="square">
            <a:spAutoFit/>
          </a:bodyPr>
          <a:lstStyle/>
          <a:p>
            <a:pPr algn="just"/>
            <a:r>
              <a:rPr lang="en-GB" sz="2400" b="1" noProof="0" dirty="0"/>
              <a:t>The main forces behind the creation of the Global Grid are the quest for cheap renewable energy and the natural smoothing of fluctuations</a:t>
            </a:r>
            <a:endParaRPr lang="en-GB" sz="2400" b="1" noProof="0" dirty="0">
              <a:latin typeface="Arial"/>
              <a:cs typeface="Arial"/>
            </a:endParaRPr>
          </a:p>
        </p:txBody>
      </p:sp>
      <p:sp>
        <p:nvSpPr>
          <p:cNvPr id="4" name="Slide Number Placeholder 6">
            <a:extLst>
              <a:ext uri="{FF2B5EF4-FFF2-40B4-BE49-F238E27FC236}">
                <a16:creationId xmlns:a16="http://schemas.microsoft.com/office/drawing/2014/main" id="{8DD06566-C13F-33E4-154C-E78E3AD0E00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427</a:t>
            </a:fld>
            <a:endParaRPr lang="en-GB" spc="80" noProof="0"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5D5EFE4-F2CD-2C89-0DAE-97AE6BF611D8}"/>
              </a:ext>
            </a:extLst>
          </p:cNvPr>
          <p:cNvSpPr txBox="1"/>
          <p:nvPr/>
        </p:nvSpPr>
        <p:spPr>
          <a:xfrm>
            <a:off x="589820" y="350073"/>
            <a:ext cx="9544024" cy="461716"/>
          </a:xfrm>
          <a:prstGeom prst="rect">
            <a:avLst/>
          </a:prstGeom>
          <a:noFill/>
        </p:spPr>
        <p:txBody>
          <a:bodyPr wrap="square" lIns="91436" tIns="45718" rIns="91436" bIns="45718" anchor="t">
            <a:spAutoFit/>
          </a:bodyPr>
          <a:lstStyle/>
          <a:p>
            <a:pPr algn="just"/>
            <a:r>
              <a:rPr lang="en-GB" sz="2400" b="1" noProof="0" dirty="0">
                <a:latin typeface="Arial"/>
                <a:cs typeface="Arial"/>
              </a:rPr>
              <a:t>Best RE production areas vs. large energy consumption areas </a:t>
            </a:r>
          </a:p>
        </p:txBody>
      </p:sp>
      <p:grpSp>
        <p:nvGrpSpPr>
          <p:cNvPr id="46" name="Groupe 45">
            <a:extLst>
              <a:ext uri="{FF2B5EF4-FFF2-40B4-BE49-F238E27FC236}">
                <a16:creationId xmlns:a16="http://schemas.microsoft.com/office/drawing/2014/main" id="{1CB73CE2-BDD5-0B2C-4090-6C99D4F9228C}"/>
              </a:ext>
            </a:extLst>
          </p:cNvPr>
          <p:cNvGrpSpPr/>
          <p:nvPr/>
        </p:nvGrpSpPr>
        <p:grpSpPr>
          <a:xfrm>
            <a:off x="804467" y="2313583"/>
            <a:ext cx="4376297" cy="2572731"/>
            <a:chOff x="698498" y="1389445"/>
            <a:chExt cx="4376515" cy="2572858"/>
          </a:xfrm>
        </p:grpSpPr>
        <p:grpSp>
          <p:nvGrpSpPr>
            <p:cNvPr id="17" name="Groupe 16">
              <a:extLst>
                <a:ext uri="{FF2B5EF4-FFF2-40B4-BE49-F238E27FC236}">
                  <a16:creationId xmlns:a16="http://schemas.microsoft.com/office/drawing/2014/main" id="{F8D18320-957F-CA2F-CA3A-B8DD2E0BD281}"/>
                </a:ext>
              </a:extLst>
            </p:cNvPr>
            <p:cNvGrpSpPr/>
            <p:nvPr/>
          </p:nvGrpSpPr>
          <p:grpSpPr>
            <a:xfrm>
              <a:off x="814023" y="1394421"/>
              <a:ext cx="4207780" cy="2128624"/>
              <a:chOff x="5722234" y="1168399"/>
              <a:chExt cx="4419600" cy="2408829"/>
            </a:xfrm>
          </p:grpSpPr>
          <p:pic>
            <p:nvPicPr>
              <p:cNvPr id="18" name="object 3">
                <a:extLst>
                  <a:ext uri="{FF2B5EF4-FFF2-40B4-BE49-F238E27FC236}">
                    <a16:creationId xmlns:a16="http://schemas.microsoft.com/office/drawing/2014/main" id="{46020FD2-EB28-0DC5-2CED-69F7B0D13D8D}"/>
                  </a:ext>
                </a:extLst>
              </p:cNvPr>
              <p:cNvPicPr/>
              <p:nvPr/>
            </p:nvPicPr>
            <p:blipFill rotWithShape="1">
              <a:blip r:embed="rId2" cstate="print"/>
              <a:srcRect l="3622" t="8672" r="4618" b="4824"/>
              <a:stretch/>
            </p:blipFill>
            <p:spPr>
              <a:xfrm>
                <a:off x="5722234" y="1168399"/>
                <a:ext cx="4419600" cy="2408829"/>
              </a:xfrm>
              <a:prstGeom prst="rect">
                <a:avLst/>
              </a:prstGeom>
              <a:ln>
                <a:noFill/>
              </a:ln>
            </p:spPr>
          </p:pic>
          <p:sp>
            <p:nvSpPr>
              <p:cNvPr id="19" name="Ellipse 18">
                <a:extLst>
                  <a:ext uri="{FF2B5EF4-FFF2-40B4-BE49-F238E27FC236}">
                    <a16:creationId xmlns:a16="http://schemas.microsoft.com/office/drawing/2014/main" id="{00100FF2-8694-4AC8-C1B5-2716863FC8D3}"/>
                  </a:ext>
                </a:extLst>
              </p:cNvPr>
              <p:cNvSpPr/>
              <p:nvPr/>
            </p:nvSpPr>
            <p:spPr>
              <a:xfrm>
                <a:off x="6304855" y="1553933"/>
                <a:ext cx="436421" cy="48124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Ellipse 19">
                <a:extLst>
                  <a:ext uri="{FF2B5EF4-FFF2-40B4-BE49-F238E27FC236}">
                    <a16:creationId xmlns:a16="http://schemas.microsoft.com/office/drawing/2014/main" id="{4F3CD6E1-8616-E013-39A6-915A9B8314B1}"/>
                  </a:ext>
                </a:extLst>
              </p:cNvPr>
              <p:cNvSpPr/>
              <p:nvPr/>
            </p:nvSpPr>
            <p:spPr>
              <a:xfrm>
                <a:off x="6944124" y="2353107"/>
                <a:ext cx="208173" cy="382739"/>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Ellipse 20">
                <a:extLst>
                  <a:ext uri="{FF2B5EF4-FFF2-40B4-BE49-F238E27FC236}">
                    <a16:creationId xmlns:a16="http://schemas.microsoft.com/office/drawing/2014/main" id="{FA3370CA-4516-2D9C-320E-A9C2F8BFDA7D}"/>
                  </a:ext>
                </a:extLst>
              </p:cNvPr>
              <p:cNvSpPr/>
              <p:nvPr/>
            </p:nvSpPr>
            <p:spPr>
              <a:xfrm>
                <a:off x="7702550" y="1679739"/>
                <a:ext cx="1164778" cy="41148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Ellipse 21">
                <a:extLst>
                  <a:ext uri="{FF2B5EF4-FFF2-40B4-BE49-F238E27FC236}">
                    <a16:creationId xmlns:a16="http://schemas.microsoft.com/office/drawing/2014/main" id="{A6A161A1-BFF5-4D74-45A2-E5257B622125}"/>
                  </a:ext>
                </a:extLst>
              </p:cNvPr>
              <p:cNvSpPr/>
              <p:nvPr/>
            </p:nvSpPr>
            <p:spPr>
              <a:xfrm>
                <a:off x="8113774" y="2353107"/>
                <a:ext cx="336650" cy="35911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Ellipse 22">
                <a:extLst>
                  <a:ext uri="{FF2B5EF4-FFF2-40B4-BE49-F238E27FC236}">
                    <a16:creationId xmlns:a16="http://schemas.microsoft.com/office/drawing/2014/main" id="{52F4E09C-D8AA-D597-E63F-781A4542070C}"/>
                  </a:ext>
                </a:extLst>
              </p:cNvPr>
              <p:cNvSpPr/>
              <p:nvPr/>
            </p:nvSpPr>
            <p:spPr>
              <a:xfrm>
                <a:off x="8965833" y="1619250"/>
                <a:ext cx="314692" cy="286921"/>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Ellipse 23">
                <a:extLst>
                  <a:ext uri="{FF2B5EF4-FFF2-40B4-BE49-F238E27FC236}">
                    <a16:creationId xmlns:a16="http://schemas.microsoft.com/office/drawing/2014/main" id="{1E8E7207-7161-5300-E645-064BC51437DE}"/>
                  </a:ext>
                </a:extLst>
              </p:cNvPr>
              <p:cNvSpPr/>
              <p:nvPr/>
            </p:nvSpPr>
            <p:spPr>
              <a:xfrm>
                <a:off x="9429562" y="2353273"/>
                <a:ext cx="558800" cy="382739"/>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8" name="ZoneTexte 37">
              <a:extLst>
                <a:ext uri="{FF2B5EF4-FFF2-40B4-BE49-F238E27FC236}">
                  <a16:creationId xmlns:a16="http://schemas.microsoft.com/office/drawing/2014/main" id="{EC0B3ED9-4FCD-8E74-A887-8EF1E610478A}"/>
                </a:ext>
              </a:extLst>
            </p:cNvPr>
            <p:cNvSpPr txBox="1"/>
            <p:nvPr/>
          </p:nvSpPr>
          <p:spPr>
            <a:xfrm>
              <a:off x="698498" y="3654465"/>
              <a:ext cx="4376513" cy="307838"/>
            </a:xfrm>
            <a:prstGeom prst="rect">
              <a:avLst/>
            </a:prstGeom>
            <a:noFill/>
          </p:spPr>
          <p:txBody>
            <a:bodyPr wrap="square">
              <a:spAutoFit/>
            </a:bodyPr>
            <a:lstStyle/>
            <a:p>
              <a:pPr marL="13123" algn="ctr"/>
              <a:r>
                <a:rPr lang="en-GB" sz="1400" i="1" spc="10" noProof="0" dirty="0">
                  <a:latin typeface="Arial" panose="020B0604020202020204" pitchFamily="34" charset="0"/>
                  <a:cs typeface="Arial" panose="020B0604020202020204" pitchFamily="34" charset="0"/>
                </a:rPr>
                <a:t>High</a:t>
              </a:r>
              <a:r>
                <a:rPr lang="en-GB" sz="1400" i="1" spc="16"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photovoltaic (PV)</a:t>
              </a:r>
              <a:r>
                <a:rPr lang="en-GB" sz="1400" i="1" spc="10"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power</a:t>
              </a:r>
              <a:r>
                <a:rPr lang="en-GB" sz="1400" i="1" spc="-10"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potential.</a:t>
              </a:r>
              <a:endParaRPr lang="en-GB" sz="1400" i="1" noProof="0" dirty="0">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E556BB6C-5528-444B-2564-A5DA65067081}"/>
                </a:ext>
              </a:extLst>
            </p:cNvPr>
            <p:cNvSpPr/>
            <p:nvPr/>
          </p:nvSpPr>
          <p:spPr>
            <a:xfrm>
              <a:off x="698500" y="1389445"/>
              <a:ext cx="4376513" cy="220205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47" name="Groupe 46">
            <a:extLst>
              <a:ext uri="{FF2B5EF4-FFF2-40B4-BE49-F238E27FC236}">
                <a16:creationId xmlns:a16="http://schemas.microsoft.com/office/drawing/2014/main" id="{512956FE-AF89-E2F9-1EB4-3E0079A9DA37}"/>
              </a:ext>
            </a:extLst>
          </p:cNvPr>
          <p:cNvGrpSpPr/>
          <p:nvPr/>
        </p:nvGrpSpPr>
        <p:grpSpPr>
          <a:xfrm>
            <a:off x="5510403" y="2313584"/>
            <a:ext cx="4378525" cy="2572441"/>
            <a:chOff x="5245489" y="3845012"/>
            <a:chExt cx="4378742" cy="2572568"/>
          </a:xfrm>
        </p:grpSpPr>
        <p:grpSp>
          <p:nvGrpSpPr>
            <p:cNvPr id="25" name="Groupe 24">
              <a:extLst>
                <a:ext uri="{FF2B5EF4-FFF2-40B4-BE49-F238E27FC236}">
                  <a16:creationId xmlns:a16="http://schemas.microsoft.com/office/drawing/2014/main" id="{E3819FFC-15AC-9F62-0A90-0F64F245C954}"/>
                </a:ext>
              </a:extLst>
            </p:cNvPr>
            <p:cNvGrpSpPr/>
            <p:nvPr/>
          </p:nvGrpSpPr>
          <p:grpSpPr>
            <a:xfrm>
              <a:off x="5404825" y="3940175"/>
              <a:ext cx="4052888" cy="2102606"/>
              <a:chOff x="5580321" y="4249027"/>
              <a:chExt cx="4501055" cy="2350022"/>
            </a:xfrm>
          </p:grpSpPr>
          <p:pic>
            <p:nvPicPr>
              <p:cNvPr id="26" name="object 4">
                <a:extLst>
                  <a:ext uri="{FF2B5EF4-FFF2-40B4-BE49-F238E27FC236}">
                    <a16:creationId xmlns:a16="http://schemas.microsoft.com/office/drawing/2014/main" id="{0C202106-E470-218E-BB57-519F9975801B}"/>
                  </a:ext>
                </a:extLst>
              </p:cNvPr>
              <p:cNvPicPr/>
              <p:nvPr/>
            </p:nvPicPr>
            <p:blipFill>
              <a:blip r:embed="rId3" cstate="print"/>
              <a:stretch>
                <a:fillRect/>
              </a:stretch>
            </p:blipFill>
            <p:spPr>
              <a:xfrm>
                <a:off x="5585919" y="4249027"/>
                <a:ext cx="4495457" cy="2200343"/>
              </a:xfrm>
              <a:prstGeom prst="rect">
                <a:avLst/>
              </a:prstGeom>
            </p:spPr>
          </p:pic>
          <p:grpSp>
            <p:nvGrpSpPr>
              <p:cNvPr id="27" name="object 11">
                <a:extLst>
                  <a:ext uri="{FF2B5EF4-FFF2-40B4-BE49-F238E27FC236}">
                    <a16:creationId xmlns:a16="http://schemas.microsoft.com/office/drawing/2014/main" id="{8446EE91-A930-D1E3-8929-C3110D271779}"/>
                  </a:ext>
                </a:extLst>
              </p:cNvPr>
              <p:cNvGrpSpPr/>
              <p:nvPr/>
            </p:nvGrpSpPr>
            <p:grpSpPr>
              <a:xfrm>
                <a:off x="6651040" y="6324740"/>
                <a:ext cx="2365369" cy="274309"/>
                <a:chOff x="7019734" y="6552914"/>
                <a:chExt cx="2089150" cy="135921"/>
              </a:xfrm>
            </p:grpSpPr>
            <p:pic>
              <p:nvPicPr>
                <p:cNvPr id="33" name="object 12">
                  <a:extLst>
                    <a:ext uri="{FF2B5EF4-FFF2-40B4-BE49-F238E27FC236}">
                      <a16:creationId xmlns:a16="http://schemas.microsoft.com/office/drawing/2014/main" id="{78680386-E198-17A1-7EA9-EDAE5346707B}"/>
                    </a:ext>
                  </a:extLst>
                </p:cNvPr>
                <p:cNvPicPr/>
                <p:nvPr/>
              </p:nvPicPr>
              <p:blipFill>
                <a:blip r:embed="rId4" cstate="print"/>
                <a:stretch>
                  <a:fillRect/>
                </a:stretch>
              </p:blipFill>
              <p:spPr>
                <a:xfrm>
                  <a:off x="7019734" y="6552914"/>
                  <a:ext cx="2088927" cy="135921"/>
                </a:xfrm>
                <a:prstGeom prst="rect">
                  <a:avLst/>
                </a:prstGeom>
              </p:spPr>
            </p:pic>
            <p:sp>
              <p:nvSpPr>
                <p:cNvPr id="34" name="object 13">
                  <a:extLst>
                    <a:ext uri="{FF2B5EF4-FFF2-40B4-BE49-F238E27FC236}">
                      <a16:creationId xmlns:a16="http://schemas.microsoft.com/office/drawing/2014/main" id="{C4EF718F-6E8E-51CF-0484-2F80C698FABE}"/>
                    </a:ext>
                  </a:extLst>
                </p:cNvPr>
                <p:cNvSpPr/>
                <p:nvPr/>
              </p:nvSpPr>
              <p:spPr>
                <a:xfrm>
                  <a:off x="7019734" y="6552914"/>
                  <a:ext cx="2089150" cy="135255"/>
                </a:xfrm>
                <a:custGeom>
                  <a:avLst/>
                  <a:gdLst/>
                  <a:ahLst/>
                  <a:cxnLst/>
                  <a:rect l="l" t="t" r="r" b="b"/>
                  <a:pathLst>
                    <a:path w="2089150" h="135254">
                      <a:moveTo>
                        <a:pt x="0" y="0"/>
                      </a:moveTo>
                      <a:lnTo>
                        <a:pt x="2088927" y="0"/>
                      </a:lnTo>
                      <a:lnTo>
                        <a:pt x="2088927" y="135159"/>
                      </a:lnTo>
                      <a:lnTo>
                        <a:pt x="0" y="135159"/>
                      </a:lnTo>
                      <a:lnTo>
                        <a:pt x="0" y="0"/>
                      </a:lnTo>
                      <a:close/>
                    </a:path>
                  </a:pathLst>
                </a:custGeom>
                <a:ln w="7762">
                  <a:solidFill>
                    <a:srgbClr val="FDFDFD"/>
                  </a:solidFill>
                </a:ln>
              </p:spPr>
              <p:txBody>
                <a:bodyPr wrap="square" lIns="0" tIns="0" rIns="0" bIns="0" rtlCol="0"/>
                <a:lstStyle/>
                <a:p>
                  <a:endParaRPr lang="en-GB" noProof="0" dirty="0"/>
                </a:p>
              </p:txBody>
            </p:sp>
          </p:grpSp>
          <p:sp>
            <p:nvSpPr>
              <p:cNvPr id="28" name="Ellipse 27">
                <a:extLst>
                  <a:ext uri="{FF2B5EF4-FFF2-40B4-BE49-F238E27FC236}">
                    <a16:creationId xmlns:a16="http://schemas.microsoft.com/office/drawing/2014/main" id="{7A7596B7-78E5-A76B-E452-FA4EFCE584AA}"/>
                  </a:ext>
                </a:extLst>
              </p:cNvPr>
              <p:cNvSpPr/>
              <p:nvPr/>
            </p:nvSpPr>
            <p:spPr>
              <a:xfrm>
                <a:off x="5580321" y="4382200"/>
                <a:ext cx="558800" cy="382739"/>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Ellipse 28">
                <a:extLst>
                  <a:ext uri="{FF2B5EF4-FFF2-40B4-BE49-F238E27FC236}">
                    <a16:creationId xmlns:a16="http://schemas.microsoft.com/office/drawing/2014/main" id="{EF67F142-13B4-A57A-BFE9-68B9B83B5ABB}"/>
                  </a:ext>
                </a:extLst>
              </p:cNvPr>
              <p:cNvSpPr/>
              <p:nvPr/>
            </p:nvSpPr>
            <p:spPr>
              <a:xfrm>
                <a:off x="6808756" y="5939480"/>
                <a:ext cx="384151" cy="30067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0" name="Ellipse 29">
                <a:extLst>
                  <a:ext uri="{FF2B5EF4-FFF2-40B4-BE49-F238E27FC236}">
                    <a16:creationId xmlns:a16="http://schemas.microsoft.com/office/drawing/2014/main" id="{2703904F-6BB0-A2EC-0BEF-07088494D25B}"/>
                  </a:ext>
                </a:extLst>
              </p:cNvPr>
              <p:cNvSpPr/>
              <p:nvPr/>
            </p:nvSpPr>
            <p:spPr>
              <a:xfrm>
                <a:off x="7045181" y="4311334"/>
                <a:ext cx="1064419" cy="385006"/>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Ellipse 30">
                <a:extLst>
                  <a:ext uri="{FF2B5EF4-FFF2-40B4-BE49-F238E27FC236}">
                    <a16:creationId xmlns:a16="http://schemas.microsoft.com/office/drawing/2014/main" id="{272D083A-ACCF-D59C-D8C7-3C62E1BD4FE3}"/>
                  </a:ext>
                </a:extLst>
              </p:cNvPr>
              <p:cNvSpPr/>
              <p:nvPr/>
            </p:nvSpPr>
            <p:spPr>
              <a:xfrm>
                <a:off x="9594055" y="4542557"/>
                <a:ext cx="454917" cy="385006"/>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Ellipse 31">
                <a:extLst>
                  <a:ext uri="{FF2B5EF4-FFF2-40B4-BE49-F238E27FC236}">
                    <a16:creationId xmlns:a16="http://schemas.microsoft.com/office/drawing/2014/main" id="{927FB2F7-6908-98A0-94E9-67E0DDFC9B98}"/>
                  </a:ext>
                </a:extLst>
              </p:cNvPr>
              <p:cNvSpPr/>
              <p:nvPr/>
            </p:nvSpPr>
            <p:spPr>
              <a:xfrm>
                <a:off x="9594055" y="5850731"/>
                <a:ext cx="487321" cy="35544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9" name="ZoneTexte 38">
              <a:extLst>
                <a:ext uri="{FF2B5EF4-FFF2-40B4-BE49-F238E27FC236}">
                  <a16:creationId xmlns:a16="http://schemas.microsoft.com/office/drawing/2014/main" id="{2F213F80-CBE3-8E6A-DC66-B6CE6392E362}"/>
                </a:ext>
              </a:extLst>
            </p:cNvPr>
            <p:cNvSpPr txBox="1"/>
            <p:nvPr/>
          </p:nvSpPr>
          <p:spPr>
            <a:xfrm>
              <a:off x="5245489" y="6109742"/>
              <a:ext cx="4376512" cy="307838"/>
            </a:xfrm>
            <a:prstGeom prst="rect">
              <a:avLst/>
            </a:prstGeom>
            <a:noFill/>
          </p:spPr>
          <p:txBody>
            <a:bodyPr wrap="square">
              <a:spAutoFit/>
            </a:bodyPr>
            <a:lstStyle/>
            <a:p>
              <a:pPr algn="ctr"/>
              <a:r>
                <a:rPr lang="en-GB" sz="1400" i="1" spc="10" noProof="0" dirty="0">
                  <a:latin typeface="Arial" panose="020B0604020202020204" pitchFamily="34" charset="0"/>
                  <a:cs typeface="Arial" panose="020B0604020202020204" pitchFamily="34" charset="0"/>
                </a:rPr>
                <a:t>High</a:t>
              </a:r>
              <a:r>
                <a:rPr lang="en-GB" sz="1400" i="1" spc="21"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wind</a:t>
              </a:r>
              <a:r>
                <a:rPr lang="en-GB" sz="1400" i="1" spc="5"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power</a:t>
              </a:r>
              <a:r>
                <a:rPr lang="en-GB" sz="1400" i="1" spc="-10"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density</a:t>
              </a:r>
              <a:r>
                <a:rPr lang="en-GB" sz="1400" i="1" spc="-10" noProof="0" dirty="0">
                  <a:latin typeface="Arial" panose="020B0604020202020204" pitchFamily="34" charset="0"/>
                  <a:cs typeface="Arial" panose="020B0604020202020204" pitchFamily="34" charset="0"/>
                </a:rPr>
                <a:t>.</a:t>
              </a:r>
              <a:endParaRPr lang="en-GB" sz="1400" i="1" noProof="0"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C2EFF8A-5B37-DFF0-F57D-C52C90771949}"/>
                </a:ext>
              </a:extLst>
            </p:cNvPr>
            <p:cNvSpPr/>
            <p:nvPr/>
          </p:nvSpPr>
          <p:spPr>
            <a:xfrm>
              <a:off x="5247718" y="3845012"/>
              <a:ext cx="4376513" cy="220205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5" name="Groupe 4">
            <a:extLst>
              <a:ext uri="{FF2B5EF4-FFF2-40B4-BE49-F238E27FC236}">
                <a16:creationId xmlns:a16="http://schemas.microsoft.com/office/drawing/2014/main" id="{5DFCFD38-C4B4-CDBD-0844-91C39376BFEE}"/>
              </a:ext>
            </a:extLst>
          </p:cNvPr>
          <p:cNvGrpSpPr/>
          <p:nvPr/>
        </p:nvGrpSpPr>
        <p:grpSpPr>
          <a:xfrm>
            <a:off x="3297401" y="5080926"/>
            <a:ext cx="4376295" cy="2572441"/>
            <a:chOff x="3158082" y="4202347"/>
            <a:chExt cx="4375648" cy="2572059"/>
          </a:xfrm>
        </p:grpSpPr>
        <p:sp>
          <p:nvSpPr>
            <p:cNvPr id="8" name="ZoneTexte 7">
              <a:extLst>
                <a:ext uri="{FF2B5EF4-FFF2-40B4-BE49-F238E27FC236}">
                  <a16:creationId xmlns:a16="http://schemas.microsoft.com/office/drawing/2014/main" id="{FE1E4279-9E82-BC29-5826-A6D4DE008A58}"/>
                </a:ext>
              </a:extLst>
            </p:cNvPr>
            <p:cNvSpPr txBox="1"/>
            <p:nvPr/>
          </p:nvSpPr>
          <p:spPr>
            <a:xfrm>
              <a:off x="3158082" y="6466629"/>
              <a:ext cx="4375648" cy="307777"/>
            </a:xfrm>
            <a:prstGeom prst="rect">
              <a:avLst/>
            </a:prstGeom>
            <a:noFill/>
          </p:spPr>
          <p:txBody>
            <a:bodyPr wrap="square">
              <a:spAutoFit/>
            </a:bodyPr>
            <a:lstStyle/>
            <a:p>
              <a:pPr marL="13123" algn="ctr"/>
              <a:r>
                <a:rPr lang="en-GB" sz="1400" i="1" spc="10" noProof="0" dirty="0">
                  <a:latin typeface="Arial" panose="020B0604020202020204" pitchFamily="34" charset="0"/>
                  <a:cs typeface="Arial" panose="020B0604020202020204" pitchFamily="34" charset="0"/>
                </a:rPr>
                <a:t>High</a:t>
              </a:r>
              <a:r>
                <a:rPr lang="en-GB" sz="1400" i="1" spc="16"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population density.</a:t>
              </a:r>
              <a:endParaRPr lang="en-GB" sz="1400" i="1" noProof="0" dirty="0">
                <a:latin typeface="Arial" panose="020B0604020202020204" pitchFamily="34" charset="0"/>
                <a:cs typeface="Arial" panose="020B0604020202020204" pitchFamily="34" charset="0"/>
              </a:endParaRPr>
            </a:p>
          </p:txBody>
        </p:sp>
        <p:grpSp>
          <p:nvGrpSpPr>
            <p:cNvPr id="43" name="Groupe 42">
              <a:extLst>
                <a:ext uri="{FF2B5EF4-FFF2-40B4-BE49-F238E27FC236}">
                  <a16:creationId xmlns:a16="http://schemas.microsoft.com/office/drawing/2014/main" id="{4F77DE3E-7C9A-5679-5C34-BAAE0F492148}"/>
                </a:ext>
              </a:extLst>
            </p:cNvPr>
            <p:cNvGrpSpPr/>
            <p:nvPr/>
          </p:nvGrpSpPr>
          <p:grpSpPr>
            <a:xfrm>
              <a:off x="3158082" y="4202347"/>
              <a:ext cx="4375648" cy="2201619"/>
              <a:chOff x="552478" y="1250951"/>
              <a:chExt cx="3879822" cy="1874068"/>
            </a:xfrm>
          </p:grpSpPr>
          <p:pic>
            <p:nvPicPr>
              <p:cNvPr id="10" name="object 2">
                <a:extLst>
                  <a:ext uri="{FF2B5EF4-FFF2-40B4-BE49-F238E27FC236}">
                    <a16:creationId xmlns:a16="http://schemas.microsoft.com/office/drawing/2014/main" id="{0720FCA3-76F1-E3E6-4BC9-B1D405ECCE79}"/>
                  </a:ext>
                </a:extLst>
              </p:cNvPr>
              <p:cNvPicPr/>
              <p:nvPr/>
            </p:nvPicPr>
            <p:blipFill rotWithShape="1">
              <a:blip r:embed="rId5" cstate="print"/>
              <a:srcRect t="13696" b="1972"/>
              <a:stretch/>
            </p:blipFill>
            <p:spPr>
              <a:xfrm>
                <a:off x="552478" y="1250951"/>
                <a:ext cx="3879822" cy="1874068"/>
              </a:xfrm>
              <a:prstGeom prst="rect">
                <a:avLst/>
              </a:prstGeom>
            </p:spPr>
          </p:pic>
          <p:sp>
            <p:nvSpPr>
              <p:cNvPr id="11" name="Ellipse 10">
                <a:extLst>
                  <a:ext uri="{FF2B5EF4-FFF2-40B4-BE49-F238E27FC236}">
                    <a16:creationId xmlns:a16="http://schemas.microsoft.com/office/drawing/2014/main" id="{E2A4932E-4F24-EB53-9E1C-6FD2E024B9C6}"/>
                  </a:ext>
                </a:extLst>
              </p:cNvPr>
              <p:cNvSpPr/>
              <p:nvPr/>
            </p:nvSpPr>
            <p:spPr>
              <a:xfrm>
                <a:off x="1306507" y="2008466"/>
                <a:ext cx="366361" cy="4332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Ellipse 11">
                <a:extLst>
                  <a:ext uri="{FF2B5EF4-FFF2-40B4-BE49-F238E27FC236}">
                    <a16:creationId xmlns:a16="http://schemas.microsoft.com/office/drawing/2014/main" id="{40F834E6-6705-A065-DC82-A27D38911811}"/>
                  </a:ext>
                </a:extLst>
              </p:cNvPr>
              <p:cNvSpPr/>
              <p:nvPr/>
            </p:nvSpPr>
            <p:spPr>
              <a:xfrm>
                <a:off x="2239232" y="1790094"/>
                <a:ext cx="560360" cy="4145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Ellipse 12">
                <a:extLst>
                  <a:ext uri="{FF2B5EF4-FFF2-40B4-BE49-F238E27FC236}">
                    <a16:creationId xmlns:a16="http://schemas.microsoft.com/office/drawing/2014/main" id="{3376478D-1E1E-8483-1D49-9F896B9CB9A1}"/>
                  </a:ext>
                </a:extLst>
              </p:cNvPr>
              <p:cNvSpPr/>
              <p:nvPr/>
            </p:nvSpPr>
            <p:spPr>
              <a:xfrm>
                <a:off x="2154387" y="2337239"/>
                <a:ext cx="402017" cy="1562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Ellipse 13">
                <a:extLst>
                  <a:ext uri="{FF2B5EF4-FFF2-40B4-BE49-F238E27FC236}">
                    <a16:creationId xmlns:a16="http://schemas.microsoft.com/office/drawing/2014/main" id="{C7DBCB8E-79C8-A771-A1EC-C7BB62C635FC}"/>
                  </a:ext>
                </a:extLst>
              </p:cNvPr>
              <p:cNvSpPr/>
              <p:nvPr/>
            </p:nvSpPr>
            <p:spPr>
              <a:xfrm>
                <a:off x="3040800" y="2204985"/>
                <a:ext cx="271647" cy="264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Ellipse 14">
                <a:extLst>
                  <a:ext uri="{FF2B5EF4-FFF2-40B4-BE49-F238E27FC236}">
                    <a16:creationId xmlns:a16="http://schemas.microsoft.com/office/drawing/2014/main" id="{3023CD57-B9FC-A219-73E1-7033C312B671}"/>
                  </a:ext>
                </a:extLst>
              </p:cNvPr>
              <p:cNvSpPr/>
              <p:nvPr/>
            </p:nvSpPr>
            <p:spPr>
              <a:xfrm>
                <a:off x="3404284" y="1966046"/>
                <a:ext cx="560360" cy="5437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Ellipse 15">
                <a:extLst>
                  <a:ext uri="{FF2B5EF4-FFF2-40B4-BE49-F238E27FC236}">
                    <a16:creationId xmlns:a16="http://schemas.microsoft.com/office/drawing/2014/main" id="{0F1BEF37-BBFF-67B6-8275-F2E1CE095EBB}"/>
                  </a:ext>
                </a:extLst>
              </p:cNvPr>
              <p:cNvSpPr/>
              <p:nvPr/>
            </p:nvSpPr>
            <p:spPr>
              <a:xfrm rot="5400000">
                <a:off x="2531145" y="2495456"/>
                <a:ext cx="415493" cy="1511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8" name="Rectangle 47">
              <a:extLst>
                <a:ext uri="{FF2B5EF4-FFF2-40B4-BE49-F238E27FC236}">
                  <a16:creationId xmlns:a16="http://schemas.microsoft.com/office/drawing/2014/main" id="{9F592496-241B-C9D4-01B5-1328BBB8BB3C}"/>
                </a:ext>
              </a:extLst>
            </p:cNvPr>
            <p:cNvSpPr/>
            <p:nvPr/>
          </p:nvSpPr>
          <p:spPr>
            <a:xfrm>
              <a:off x="3158082" y="4208218"/>
              <a:ext cx="4375648" cy="22016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ZoneTexte 3">
            <a:extLst>
              <a:ext uri="{FF2B5EF4-FFF2-40B4-BE49-F238E27FC236}">
                <a16:creationId xmlns:a16="http://schemas.microsoft.com/office/drawing/2014/main" id="{24C02407-A91D-C559-D19E-E48AADAA9381}"/>
              </a:ext>
            </a:extLst>
          </p:cNvPr>
          <p:cNvSpPr txBox="1"/>
          <p:nvPr/>
        </p:nvSpPr>
        <p:spPr>
          <a:xfrm>
            <a:off x="589820" y="1021320"/>
            <a:ext cx="9544024" cy="1015814"/>
          </a:xfrm>
          <a:prstGeom prst="rect">
            <a:avLst/>
          </a:prstGeom>
          <a:noFill/>
        </p:spPr>
        <p:txBody>
          <a:bodyPr wrap="square">
            <a:spAutoFit/>
          </a:bodyPr>
          <a:lstStyle/>
          <a:p>
            <a:pPr algn="just"/>
            <a:r>
              <a:rPr lang="en-GB" sz="2000" noProof="0" dirty="0"/>
              <a:t>We note that areas with high PV power potential and high wind power density tend to be distant from regions with high population density, which is correlated with high energy demand.</a:t>
            </a:r>
          </a:p>
        </p:txBody>
      </p:sp>
      <p:sp>
        <p:nvSpPr>
          <p:cNvPr id="3" name="Slide Number Placeholder 6">
            <a:extLst>
              <a:ext uri="{FF2B5EF4-FFF2-40B4-BE49-F238E27FC236}">
                <a16:creationId xmlns:a16="http://schemas.microsoft.com/office/drawing/2014/main" id="{54253DE5-B9B7-BF52-2563-20EB6DB6602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428</a:t>
            </a:fld>
            <a:endParaRPr lang="en-GB" spc="80" noProof="0" dirty="0"/>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66674-453A-89C0-3109-DFB097155F5B}"/>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09B53053-C2BC-E4B0-A9DD-F3C9A0D95525}"/>
              </a:ext>
            </a:extLst>
          </p:cNvPr>
          <p:cNvSpPr txBox="1"/>
          <p:nvPr/>
        </p:nvSpPr>
        <p:spPr>
          <a:xfrm>
            <a:off x="589820" y="1525333"/>
            <a:ext cx="9544024" cy="5632307"/>
          </a:xfrm>
          <a:prstGeom prst="rect">
            <a:avLst/>
          </a:prstGeom>
          <a:noFill/>
        </p:spPr>
        <p:txBody>
          <a:bodyPr wrap="square" lIns="91436" tIns="45718" rIns="91436" bIns="45718" anchor="t">
            <a:spAutoFit/>
          </a:bodyPr>
          <a:lstStyle/>
          <a:p>
            <a:pPr algn="just"/>
            <a:r>
              <a:rPr lang="en-GB" sz="2000" noProof="0" dirty="0"/>
              <a:t>Based on the idea of harnessing abundant, cheap, and high-quality RE sources, let us introduce the concept of Remote Renewable Energy Hubs (RREHs) through the following three definitions:</a:t>
            </a:r>
          </a:p>
          <a:p>
            <a:pPr algn="just"/>
            <a:endParaRPr lang="en-GB" sz="1000" noProof="0" dirty="0">
              <a:latin typeface="Arial" panose="020B0604020202020204" pitchFamily="34" charset="0"/>
              <a:cs typeface="Arial" panose="020B0604020202020204" pitchFamily="34" charset="0"/>
            </a:endParaRPr>
          </a:p>
          <a:p>
            <a:pPr algn="just">
              <a:buNone/>
            </a:pPr>
            <a:r>
              <a:rPr lang="en-GB" sz="2000" b="1" noProof="0" dirty="0">
                <a:ea typeface="+mn-lt"/>
                <a:cs typeface="+mn-lt"/>
              </a:rPr>
              <a:t>Definition 1</a:t>
            </a:r>
            <a:r>
              <a:rPr lang="en-GB" sz="2000" noProof="0" dirty="0">
                <a:ea typeface="+mn-lt"/>
                <a:cs typeface="+mn-lt"/>
              </a:rPr>
              <a:t>: </a:t>
            </a:r>
            <a:r>
              <a:rPr lang="en-GB" sz="2000" noProof="0" dirty="0"/>
              <a:t>An </a:t>
            </a:r>
            <a:r>
              <a:rPr lang="en-GB" sz="2000" b="1" noProof="0" dirty="0"/>
              <a:t>energy hub </a:t>
            </a:r>
            <a:r>
              <a:rPr lang="en-GB" sz="2000" noProof="0" dirty="0"/>
              <a:t>integrates the input and output of commodities, conversion, and storage, enabling coupling between different energy systems. It can also include production/consumption units and transportation infrastructure, allowing the exchange of multiple commodities, including </a:t>
            </a:r>
            <a:r>
              <a:rPr lang="en-GB" sz="2000" b="1" noProof="0" dirty="0"/>
              <a:t>e-fuels</a:t>
            </a:r>
            <a:r>
              <a:rPr lang="en-GB" sz="2000" noProof="0" dirty="0"/>
              <a:t>.</a:t>
            </a:r>
            <a:r>
              <a:rPr lang="en-GB" sz="2000" b="1" noProof="0" dirty="0"/>
              <a:t> </a:t>
            </a:r>
            <a:r>
              <a:rPr lang="en-GB" sz="2000" noProof="0" dirty="0"/>
              <a:t>These are synthetic natural gas or liquid fuels produced using electricity.</a:t>
            </a:r>
          </a:p>
          <a:p>
            <a:pPr algn="just"/>
            <a:endParaRPr lang="en-GB" sz="1000" noProof="0" dirty="0">
              <a:ea typeface="+mn-lt"/>
              <a:cs typeface="+mn-lt"/>
            </a:endParaRPr>
          </a:p>
          <a:p>
            <a:pPr algn="just"/>
            <a:r>
              <a:rPr lang="en-GB" sz="2000" b="1" noProof="0" dirty="0">
                <a:ea typeface="+mn-lt"/>
                <a:cs typeface="+mn-lt"/>
              </a:rPr>
              <a:t>Definition 2</a:t>
            </a:r>
            <a:r>
              <a:rPr lang="en-GB" sz="2000" noProof="0" dirty="0">
                <a:ea typeface="+mn-lt"/>
                <a:cs typeface="+mn-lt"/>
              </a:rPr>
              <a:t>: A </a:t>
            </a:r>
            <a:r>
              <a:rPr lang="en-GB" sz="2000" b="1" noProof="0" dirty="0">
                <a:ea typeface="+mn-lt"/>
                <a:cs typeface="+mn-lt"/>
              </a:rPr>
              <a:t>renewable energy hub </a:t>
            </a:r>
            <a:r>
              <a:rPr lang="en-GB" sz="2000" noProof="0" dirty="0">
                <a:ea typeface="+mn-lt"/>
                <a:cs typeface="+mn-lt"/>
              </a:rPr>
              <a:t>is an energy hub that relies on renewable energy sources for energy production.</a:t>
            </a:r>
          </a:p>
          <a:p>
            <a:pPr algn="just"/>
            <a:endParaRPr lang="en-GB" sz="1000" noProof="0" dirty="0">
              <a:ea typeface="+mn-lt"/>
              <a:cs typeface="+mn-lt"/>
            </a:endParaRPr>
          </a:p>
          <a:p>
            <a:pPr algn="just"/>
            <a:r>
              <a:rPr lang="en-GB" sz="2000" b="1" noProof="0" dirty="0">
                <a:ea typeface="+mn-lt"/>
                <a:cs typeface="+mn-lt"/>
              </a:rPr>
              <a:t>Definition 3</a:t>
            </a:r>
            <a:r>
              <a:rPr lang="en-GB" sz="2000" noProof="0" dirty="0">
                <a:ea typeface="+mn-lt"/>
                <a:cs typeface="+mn-lt"/>
              </a:rPr>
              <a:t>: A </a:t>
            </a:r>
            <a:r>
              <a:rPr lang="en-GB" sz="2000" b="1" noProof="0" dirty="0">
                <a:ea typeface="+mn-lt"/>
                <a:cs typeface="+mn-lt"/>
              </a:rPr>
              <a:t>Remote Renewable Energy Hub (RREH) </a:t>
            </a:r>
            <a:r>
              <a:rPr lang="en-GB" sz="2000" noProof="0" dirty="0">
                <a:ea typeface="+mn-lt"/>
                <a:cs typeface="+mn-lt"/>
              </a:rPr>
              <a:t>is a renewable energy hub located in a remote area.</a:t>
            </a:r>
            <a:r>
              <a:rPr lang="en-GB" sz="2000" b="1" noProof="0" dirty="0">
                <a:ea typeface="+mn-lt"/>
                <a:cs typeface="+mn-lt"/>
              </a:rPr>
              <a:t>*</a:t>
            </a:r>
            <a:endParaRPr lang="en-GB" sz="1000" noProof="0" dirty="0">
              <a:latin typeface="Arial" panose="020B0604020202020204" pitchFamily="34" charset="0"/>
              <a:cs typeface="Arial" panose="020B0604020202020204" pitchFamily="34" charset="0"/>
            </a:endParaRPr>
          </a:p>
          <a:p>
            <a:pPr algn="just"/>
            <a:endParaRPr lang="en-GB" sz="2000" noProof="0" dirty="0"/>
          </a:p>
          <a:p>
            <a:pPr algn="just"/>
            <a:r>
              <a:rPr lang="en-GB" sz="2000" noProof="0" dirty="0"/>
              <a:t>We note that the e-fuels produced in RREHs do not necessarily require huge investment in transport infrastructure to be sent to load centres as they can be transported, for example, by boats or existing pipelines. </a:t>
            </a:r>
            <a:endParaRPr lang="en-GB" sz="2000" noProof="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F078E0B0-BB35-D84E-AA51-FA59DFEFE10F}"/>
              </a:ext>
            </a:extLst>
          </p:cNvPr>
          <p:cNvSpPr txBox="1"/>
          <p:nvPr/>
        </p:nvSpPr>
        <p:spPr>
          <a:xfrm>
            <a:off x="589820" y="350073"/>
            <a:ext cx="9544024" cy="831102"/>
          </a:xfrm>
          <a:prstGeom prst="rect">
            <a:avLst/>
          </a:prstGeom>
          <a:noFill/>
        </p:spPr>
        <p:txBody>
          <a:bodyPr wrap="square" lIns="91436" tIns="45718" rIns="91436" bIns="45718" anchor="t">
            <a:spAutoFit/>
          </a:bodyPr>
          <a:lstStyle/>
          <a:p>
            <a:pPr algn="just"/>
            <a:r>
              <a:rPr lang="en-GB" sz="2400" b="1" noProof="0" dirty="0">
                <a:latin typeface="Arial"/>
                <a:cs typeface="Arial"/>
              </a:rPr>
              <a:t>Remote Renewable Energy Hubs (RREHs): another concept for exploiting remote renewable energy sources</a:t>
            </a:r>
          </a:p>
        </p:txBody>
      </p:sp>
      <p:sp>
        <p:nvSpPr>
          <p:cNvPr id="8" name="ZoneTexte 7">
            <a:extLst>
              <a:ext uri="{FF2B5EF4-FFF2-40B4-BE49-F238E27FC236}">
                <a16:creationId xmlns:a16="http://schemas.microsoft.com/office/drawing/2014/main" id="{F02819CE-753F-9BCC-5DF5-922B9C3FDA70}"/>
              </a:ext>
            </a:extLst>
          </p:cNvPr>
          <p:cNvSpPr txBox="1"/>
          <p:nvPr/>
        </p:nvSpPr>
        <p:spPr>
          <a:xfrm>
            <a:off x="105479" y="7315430"/>
            <a:ext cx="9690031" cy="623248"/>
          </a:xfrm>
          <a:prstGeom prst="rect">
            <a:avLst/>
          </a:prstGeom>
          <a:noFill/>
        </p:spPr>
        <p:txBody>
          <a:bodyPr wrap="square">
            <a:spAutoFit/>
          </a:bodyPr>
          <a:lstStyle/>
          <a:p>
            <a:pPr algn="just"/>
            <a:r>
              <a:rPr lang="en-GB" sz="1150" b="1" noProof="0" dirty="0"/>
              <a:t>*</a:t>
            </a:r>
            <a:r>
              <a:rPr lang="en-GB" sz="1150" noProof="0" dirty="0"/>
              <a:t> These definitions are taken from the following reference: </a:t>
            </a:r>
            <a:r>
              <a:rPr lang="en-GB" sz="1150" noProof="0" dirty="0">
                <a:hlinkClick r:id="rId3"/>
              </a:rPr>
              <a:t>Dachet, V., Dubois, A., Miftari, B., Fonteneau, R., &amp; Ernst, D. (19 December 2024). Remote Renewable Energy Hubs: a Taxonomy. </a:t>
            </a:r>
            <a:r>
              <a:rPr lang="en-GB" sz="1150" i="1" noProof="0" dirty="0">
                <a:hlinkClick r:id="rId3"/>
              </a:rPr>
              <a:t>Energy Reports, 13</a:t>
            </a:r>
            <a:r>
              <a:rPr lang="en-GB" sz="1150" noProof="0" dirty="0">
                <a:hlinkClick r:id="rId3"/>
              </a:rPr>
              <a:t>, 3112-2120.</a:t>
            </a:r>
            <a:r>
              <a:rPr lang="en-GB" sz="1150" noProof="0" dirty="0"/>
              <a:t> We note that the nomenclature used afterwards to define these hubs is taken from the same paper.</a:t>
            </a:r>
          </a:p>
        </p:txBody>
      </p:sp>
      <p:sp>
        <p:nvSpPr>
          <p:cNvPr id="2" name="Slide Number Placeholder 6">
            <a:extLst>
              <a:ext uri="{FF2B5EF4-FFF2-40B4-BE49-F238E27FC236}">
                <a16:creationId xmlns:a16="http://schemas.microsoft.com/office/drawing/2014/main" id="{E90473B9-2E8F-1C41-873A-E5457C33078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429</a:t>
            </a:fld>
            <a:endParaRPr lang="en-GB" spc="80" noProof="0" dirty="0"/>
          </a:p>
        </p:txBody>
      </p:sp>
    </p:spTree>
    <p:extLst>
      <p:ext uri="{BB962C8B-B14F-4D97-AF65-F5344CB8AC3E}">
        <p14:creationId xmlns:p14="http://schemas.microsoft.com/office/powerpoint/2010/main" val="1931213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6D678D-BA1D-13F0-000A-372538DA7414}"/>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solidFill>
                  <a:schemeClr val="tx1"/>
                </a:solidFill>
              </a:rPr>
              <a:t>Rate of energy loss to air resistance</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F4AFA0D1-C0B1-2263-8BBA-A71DDF961928}"/>
                  </a:ext>
                </a:extLst>
              </p:cNvPr>
              <p:cNvSpPr txBox="1"/>
              <p:nvPr/>
            </p:nvSpPr>
            <p:spPr>
              <a:xfrm>
                <a:off x="589583" y="1306778"/>
                <a:ext cx="9542756" cy="1785104"/>
              </a:xfrm>
              <a:prstGeom prst="rect">
                <a:avLst/>
              </a:prstGeom>
              <a:noFill/>
            </p:spPr>
            <p:txBody>
              <a:bodyPr wrap="square">
                <a:spAutoFit/>
              </a:bodyPr>
              <a:lstStyle/>
              <a:p>
                <a:pPr algn="just"/>
                <a:r>
                  <a:rPr lang="en-GB" sz="2000" noProof="0" dirty="0"/>
                  <a:t>During a time </a:t>
                </a:r>
                <a14:m>
                  <m:oMath xmlns:m="http://schemas.openxmlformats.org/officeDocument/2006/math">
                    <m:r>
                      <a:rPr lang="en-GB" sz="2000" i="1" noProof="0" smtClean="0">
                        <a:latin typeface="Cambria Math" panose="02040503050406030204" pitchFamily="18" charset="0"/>
                      </a:rPr>
                      <m:t>𝑡</m:t>
                    </m:r>
                  </m:oMath>
                </a14:m>
                <a:r>
                  <a:rPr lang="en-GB" sz="2000" noProof="0" dirty="0"/>
                  <a:t>, the car travels through an air tube with a volume equal to </a:t>
                </a:r>
                <a14:m>
                  <m:oMath xmlns:m="http://schemas.openxmlformats.org/officeDocument/2006/math">
                    <m:r>
                      <a:rPr lang="en-GB" sz="2000" i="1" noProof="0" smtClean="0">
                        <a:latin typeface="Cambria Math" panose="02040503050406030204" pitchFamily="18" charset="0"/>
                      </a:rPr>
                      <m:t>𝐴</m:t>
                    </m:r>
                    <m:r>
                      <a:rPr lang="en-GB" sz="2000" b="0" i="1" noProof="0" smtClean="0">
                        <a:latin typeface="Cambria Math" panose="02040503050406030204" pitchFamily="18" charset="0"/>
                      </a:rPr>
                      <m:t>𝑣𝑡</m:t>
                    </m:r>
                  </m:oMath>
                </a14:m>
                <a:r>
                  <a:rPr lang="en-GB" sz="2000" noProof="0" dirty="0"/>
                  <a:t>,</a:t>
                </a:r>
                <a:r>
                  <a:rPr lang="en-GB" sz="500" noProof="0" dirty="0"/>
                  <a:t> </a:t>
                </a:r>
                <a:r>
                  <a:rPr lang="en-GB" sz="2000" noProof="0" dirty="0"/>
                  <a:t>where:</a:t>
                </a:r>
              </a:p>
              <a:p>
                <a:pPr algn="just"/>
                <a:endParaRPr lang="en-GB" sz="500" noProof="0" dirty="0"/>
              </a:p>
              <a:p>
                <a:pPr marL="342900" indent="-342900" algn="just">
                  <a:buFont typeface="Cambria Math" panose="02040503050406030204" pitchFamily="18" charset="0"/>
                  <a:buChar char="–"/>
                </a:pPr>
                <a14:m>
                  <m:oMath xmlns:m="http://schemas.openxmlformats.org/officeDocument/2006/math">
                    <m:r>
                      <a:rPr lang="en-GB" sz="2000" b="0" i="1" noProof="0" smtClean="0">
                        <a:latin typeface="Cambria Math" panose="02040503050406030204" pitchFamily="18" charset="0"/>
                      </a:rPr>
                      <m:t>𝐴</m:t>
                    </m:r>
                  </m:oMath>
                </a14:m>
                <a:r>
                  <a:rPr lang="en-GB" sz="2000" noProof="0" dirty="0"/>
                  <a:t> is the effective frontal area of the car (calculated as the car’s frontal area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𝐴</m:t>
                        </m:r>
                      </m:e>
                      <m:sub>
                        <m:r>
                          <a:rPr lang="en-GB" sz="2000" b="0" i="1" noProof="0" smtClean="0">
                            <a:latin typeface="Cambria Math" panose="02040503050406030204" pitchFamily="18" charset="0"/>
                          </a:rPr>
                          <m:t>𝑐</m:t>
                        </m:r>
                      </m:sub>
                    </m:sSub>
                  </m:oMath>
                </a14:m>
                <a:r>
                  <a:rPr lang="en-GB" sz="2000" noProof="0" dirty="0"/>
                  <a:t>​ multiplied by the drag coefficient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𝑑</m:t>
                        </m:r>
                      </m:sub>
                    </m:sSub>
                  </m:oMath>
                </a14:m>
                <a:r>
                  <a:rPr lang="en-GB" sz="2000" noProof="0" dirty="0"/>
                  <a:t>);</a:t>
                </a:r>
              </a:p>
              <a:p>
                <a:pPr marL="342900" indent="-342900" algn="just">
                  <a:buFont typeface="Cambria Math" panose="02040503050406030204" pitchFamily="18" charset="0"/>
                  <a:buChar char="–"/>
                </a:pPr>
                <a:endParaRPr lang="en-GB" sz="500" noProof="0" dirty="0"/>
              </a:p>
              <a:p>
                <a:pPr marL="342900" indent="-342900" algn="just">
                  <a:buFont typeface="Cambria Math" panose="02040503050406030204" pitchFamily="18" charset="0"/>
                  <a:buChar char="–"/>
                </a:pPr>
                <a14:m>
                  <m:oMath xmlns:m="http://schemas.openxmlformats.org/officeDocument/2006/math">
                    <m:r>
                      <a:rPr lang="en-GB" sz="2000" i="1" noProof="0" smtClean="0">
                        <a:latin typeface="Cambria Math" panose="02040503050406030204" pitchFamily="18" charset="0"/>
                      </a:rPr>
                      <m:t>𝑣</m:t>
                    </m:r>
                  </m:oMath>
                </a14:m>
                <a:r>
                  <a:rPr lang="en-GB" sz="2000" noProof="0" dirty="0"/>
                  <a:t> is the speed of the car.</a:t>
                </a:r>
              </a:p>
            </p:txBody>
          </p:sp>
        </mc:Choice>
        <mc:Fallback xmlns="">
          <p:sp>
            <p:nvSpPr>
              <p:cNvPr id="6" name="ZoneTexte 5">
                <a:extLst>
                  <a:ext uri="{FF2B5EF4-FFF2-40B4-BE49-F238E27FC236}">
                    <a16:creationId xmlns:a16="http://schemas.microsoft.com/office/drawing/2014/main" id="{F4AFA0D1-C0B1-2263-8BBA-A71DDF961928}"/>
                  </a:ext>
                </a:extLst>
              </p:cNvPr>
              <p:cNvSpPr txBox="1">
                <a:spLocks noRot="1" noChangeAspect="1" noMove="1" noResize="1" noEditPoints="1" noAdjustHandles="1" noChangeArrowheads="1" noChangeShapeType="1" noTextEdit="1"/>
              </p:cNvSpPr>
              <p:nvPr/>
            </p:nvSpPr>
            <p:spPr>
              <a:xfrm>
                <a:off x="589583" y="1306778"/>
                <a:ext cx="9542756" cy="1785104"/>
              </a:xfrm>
              <a:prstGeom prst="rect">
                <a:avLst/>
              </a:prstGeom>
              <a:blipFill>
                <a:blip r:embed="rId2"/>
                <a:stretch>
                  <a:fillRect l="-703" t="-1365" r="-639" b="-546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D2ADE7B-DCBB-E01B-3486-C043CE238B0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a:t>
            </a:fld>
            <a:endParaRPr lang="en-GB" spc="80" noProof="0" dirty="0"/>
          </a:p>
        </p:txBody>
      </p:sp>
      <p:grpSp>
        <p:nvGrpSpPr>
          <p:cNvPr id="3" name="Groupe 2">
            <a:extLst>
              <a:ext uri="{FF2B5EF4-FFF2-40B4-BE49-F238E27FC236}">
                <a16:creationId xmlns:a16="http://schemas.microsoft.com/office/drawing/2014/main" id="{D29941B8-B002-3430-701F-E15EE0BB20F3}"/>
              </a:ext>
            </a:extLst>
          </p:cNvPr>
          <p:cNvGrpSpPr/>
          <p:nvPr/>
        </p:nvGrpSpPr>
        <p:grpSpPr>
          <a:xfrm>
            <a:off x="6004882" y="3654957"/>
            <a:ext cx="3833600" cy="1518010"/>
            <a:chOff x="3161084" y="5894671"/>
            <a:chExt cx="3833600" cy="1518010"/>
          </a:xfrm>
        </p:grpSpPr>
        <p:pic>
          <p:nvPicPr>
            <p:cNvPr id="8" name="object 10">
              <a:extLst>
                <a:ext uri="{FF2B5EF4-FFF2-40B4-BE49-F238E27FC236}">
                  <a16:creationId xmlns:a16="http://schemas.microsoft.com/office/drawing/2014/main" id="{F844D8EE-91F8-0CBA-C008-29AD51A09536}"/>
                </a:ext>
              </a:extLst>
            </p:cNvPr>
            <p:cNvPicPr/>
            <p:nvPr/>
          </p:nvPicPr>
          <p:blipFill>
            <a:blip r:embed="rId3" cstate="print"/>
            <a:stretch>
              <a:fillRect/>
            </a:stretch>
          </p:blipFill>
          <p:spPr>
            <a:xfrm>
              <a:off x="3464709" y="6242940"/>
              <a:ext cx="3226350" cy="822630"/>
            </a:xfrm>
            <a:prstGeom prst="rect">
              <a:avLst/>
            </a:prstGeom>
          </p:spPr>
        </p:pic>
        <p:sp>
          <p:nvSpPr>
            <p:cNvPr id="2" name="Rectangle 1">
              <a:extLst>
                <a:ext uri="{FF2B5EF4-FFF2-40B4-BE49-F238E27FC236}">
                  <a16:creationId xmlns:a16="http://schemas.microsoft.com/office/drawing/2014/main" id="{0D2998D4-AF38-FE48-8FC7-F7F982BBAF21}"/>
                </a:ext>
              </a:extLst>
            </p:cNvPr>
            <p:cNvSpPr/>
            <p:nvPr/>
          </p:nvSpPr>
          <p:spPr>
            <a:xfrm>
              <a:off x="3161084" y="5894671"/>
              <a:ext cx="3833600" cy="15180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9" name="ZoneTexte 8">
            <a:extLst>
              <a:ext uri="{FF2B5EF4-FFF2-40B4-BE49-F238E27FC236}">
                <a16:creationId xmlns:a16="http://schemas.microsoft.com/office/drawing/2014/main" id="{099A55D2-5F5F-0417-C94C-64AA77D53E05}"/>
              </a:ext>
            </a:extLst>
          </p:cNvPr>
          <p:cNvSpPr txBox="1"/>
          <p:nvPr/>
        </p:nvSpPr>
        <p:spPr>
          <a:xfrm>
            <a:off x="589580" y="5807868"/>
            <a:ext cx="9642440" cy="400110"/>
          </a:xfrm>
          <a:prstGeom prst="rect">
            <a:avLst/>
          </a:prstGeom>
          <a:noFill/>
        </p:spPr>
        <p:txBody>
          <a:bodyPr wrap="square">
            <a:spAutoFit/>
          </a:bodyPr>
          <a:lstStyle/>
          <a:p>
            <a:pPr algn="just"/>
            <a:r>
              <a:rPr lang="en-GB" sz="2000" noProof="0" dirty="0"/>
              <a:t>We can therefore say that the rate of kinetic energy transferred to the air is equal to:</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5846C98E-BF8F-7C6A-90E5-1916A4599A5B}"/>
                  </a:ext>
                </a:extLst>
              </p:cNvPr>
              <p:cNvSpPr txBox="1"/>
              <p:nvPr/>
            </p:nvSpPr>
            <p:spPr>
              <a:xfrm>
                <a:off x="589580" y="6255360"/>
                <a:ext cx="3102744" cy="88838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f>
                            <m:fPr>
                              <m:ctrlPr>
                                <a:rPr lang="en-GB" sz="2000" i="1" spc="30" noProof="0" smtClean="0">
                                  <a:latin typeface="Cambria Math" panose="02040503050406030204" pitchFamily="18" charset="0"/>
                                </a:rPr>
                              </m:ctrlPr>
                            </m:fPr>
                            <m:num>
                              <m:r>
                                <m:rPr>
                                  <m:nor/>
                                </m:rPr>
                                <a:rPr lang="en-GB" sz="2000" b="0" i="0" spc="30" noProof="0" smtClean="0">
                                  <a:latin typeface="+mj-lt"/>
                                  <a:cs typeface="Arial" panose="020B0604020202020204" pitchFamily="34" charset="0"/>
                                </a:rPr>
                                <m:t>1</m:t>
                              </m:r>
                            </m:num>
                            <m:den>
                              <m:r>
                                <m:rPr>
                                  <m:nor/>
                                </m:rPr>
                                <a:rPr lang="en-GB" sz="2000" b="0" i="0" spc="30" noProof="0" smtClean="0">
                                  <a:latin typeface="+mj-lt"/>
                                  <a:cs typeface="Arial" panose="020B0604020202020204" pitchFamily="34" charset="0"/>
                                </a:rPr>
                                <m:t>2</m:t>
                              </m:r>
                            </m:den>
                          </m:f>
                          <m:r>
                            <a:rPr lang="en-GB" sz="2000" b="0" i="1" spc="30" noProof="0" smtClean="0">
                              <a:latin typeface="Cambria Math" panose="02040503050406030204" pitchFamily="18" charset="0"/>
                              <a:ea typeface="Cambria Math" panose="02040503050406030204" pitchFamily="18" charset="0"/>
                            </a:rPr>
                            <m:t>𝜌</m:t>
                          </m:r>
                          <m:r>
                            <a:rPr lang="en-GB" sz="2000" b="0" i="1" spc="30" noProof="0" smtClean="0">
                              <a:latin typeface="Cambria Math" panose="02040503050406030204" pitchFamily="18" charset="0"/>
                            </a:rPr>
                            <m:t>𝐴</m:t>
                          </m:r>
                          <m:sSup>
                            <m:sSupPr>
                              <m:ctrlPr>
                                <a:rPr lang="en-GB" sz="2000" i="1" spc="30" noProof="0" smtClean="0">
                                  <a:latin typeface="Cambria Math" panose="02040503050406030204" pitchFamily="18" charset="0"/>
                                </a:rPr>
                              </m:ctrlPr>
                            </m:sSupPr>
                            <m:e>
                              <m:r>
                                <a:rPr lang="en-GB" sz="2000" b="0" i="1" spc="30" noProof="0" smtClean="0">
                                  <a:latin typeface="Cambria Math" panose="02040503050406030204" pitchFamily="18" charset="0"/>
                                </a:rPr>
                                <m:t>𝑣</m:t>
                              </m:r>
                            </m:e>
                            <m:sup>
                              <m:r>
                                <a:rPr lang="en-GB" sz="2000" b="0" i="1" spc="30" noProof="0" smtClean="0">
                                  <a:latin typeface="Cambria Math" panose="02040503050406030204" pitchFamily="18" charset="0"/>
                                </a:rPr>
                                <m:t>3</m:t>
                              </m:r>
                            </m:sup>
                          </m:sSup>
                          <m:r>
                            <a:rPr lang="en-GB" sz="2000" b="0" i="1" spc="30" noProof="0" smtClean="0">
                              <a:latin typeface="Cambria Math" panose="02040503050406030204" pitchFamily="18" charset="0"/>
                            </a:rPr>
                            <m:t>𝑡</m:t>
                          </m:r>
                        </m:num>
                        <m:den>
                          <m:r>
                            <a:rPr lang="en-GB" sz="2000" b="0" i="1" noProof="0" smtClean="0">
                              <a:latin typeface="Cambria Math" panose="02040503050406030204" pitchFamily="18" charset="0"/>
                            </a:rPr>
                            <m:t>𝑡</m:t>
                          </m:r>
                        </m:den>
                      </m:f>
                      <m:r>
                        <a:rPr lang="en-GB" sz="2000" b="0" i="1" noProof="0" smtClean="0">
                          <a:latin typeface="Cambria Math" panose="02040503050406030204" pitchFamily="18" charset="0"/>
                        </a:rPr>
                        <m:t> = </m:t>
                      </m:r>
                      <m:f>
                        <m:fPr>
                          <m:ctrlPr>
                            <a:rPr lang="en-GB" sz="2000" i="1" spc="30" noProof="0" smtClean="0">
                              <a:latin typeface="Cambria Math" panose="02040503050406030204" pitchFamily="18" charset="0"/>
                            </a:rPr>
                          </m:ctrlPr>
                        </m:fPr>
                        <m:num>
                          <m:r>
                            <m:rPr>
                              <m:nor/>
                            </m:rPr>
                            <a:rPr lang="en-GB" sz="2000" b="0" i="0" spc="30" noProof="0" smtClean="0">
                              <a:latin typeface="+mj-lt"/>
                              <a:cs typeface="Arial" panose="020B0604020202020204" pitchFamily="34" charset="0"/>
                            </a:rPr>
                            <m:t>1</m:t>
                          </m:r>
                        </m:num>
                        <m:den>
                          <m:r>
                            <m:rPr>
                              <m:nor/>
                            </m:rPr>
                            <a:rPr lang="en-GB" sz="2000" b="0" i="0" spc="30" noProof="0" smtClean="0">
                              <a:latin typeface="+mj-lt"/>
                              <a:cs typeface="Arial" panose="020B0604020202020204" pitchFamily="34" charset="0"/>
                            </a:rPr>
                            <m:t>2</m:t>
                          </m:r>
                        </m:den>
                      </m:f>
                      <m:r>
                        <a:rPr lang="en-GB" sz="2000" b="0" i="1" spc="30" noProof="0" smtClean="0">
                          <a:latin typeface="Cambria Math" panose="02040503050406030204" pitchFamily="18" charset="0"/>
                          <a:ea typeface="Cambria Math" panose="02040503050406030204" pitchFamily="18" charset="0"/>
                        </a:rPr>
                        <m:t>𝜌</m:t>
                      </m:r>
                      <m:r>
                        <a:rPr lang="en-GB" sz="2000" b="0" i="1" spc="30" noProof="0" smtClean="0">
                          <a:latin typeface="Cambria Math" panose="02040503050406030204" pitchFamily="18" charset="0"/>
                        </a:rPr>
                        <m:t>𝐴</m:t>
                      </m:r>
                      <m:sSup>
                        <m:sSupPr>
                          <m:ctrlPr>
                            <a:rPr lang="en-GB" sz="2000" i="1" spc="30" noProof="0" smtClean="0">
                              <a:latin typeface="Cambria Math" panose="02040503050406030204" pitchFamily="18" charset="0"/>
                            </a:rPr>
                          </m:ctrlPr>
                        </m:sSupPr>
                        <m:e>
                          <m:r>
                            <a:rPr lang="en-GB" sz="2000" b="0" i="1" spc="30" noProof="0" smtClean="0">
                              <a:latin typeface="Cambria Math" panose="02040503050406030204" pitchFamily="18" charset="0"/>
                            </a:rPr>
                            <m:t>𝑣</m:t>
                          </m:r>
                        </m:e>
                        <m:sup>
                          <m:r>
                            <a:rPr lang="en-GB" sz="2000" b="0" i="1" spc="30" noProof="0" smtClean="0">
                              <a:latin typeface="Cambria Math" panose="02040503050406030204" pitchFamily="18" charset="0"/>
                            </a:rPr>
                            <m:t>3</m:t>
                          </m:r>
                        </m:sup>
                      </m:sSup>
                      <m:r>
                        <a:rPr lang="en-GB" sz="2000" b="0" i="1" spc="30" noProof="0" smtClean="0">
                          <a:latin typeface="Cambria Math" panose="02040503050406030204" pitchFamily="18" charset="0"/>
                        </a:rPr>
                        <m:t>.</m:t>
                      </m:r>
                    </m:oMath>
                  </m:oMathPara>
                </a14:m>
                <a:endParaRPr lang="en-GB" sz="2000" i="1" noProof="0" dirty="0">
                  <a:latin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5846C98E-BF8F-7C6A-90E5-1916A4599A5B}"/>
                  </a:ext>
                </a:extLst>
              </p:cNvPr>
              <p:cNvSpPr txBox="1">
                <a:spLocks noRot="1" noChangeAspect="1" noMove="1" noResize="1" noEditPoints="1" noAdjustHandles="1" noChangeArrowheads="1" noChangeShapeType="1" noTextEdit="1"/>
              </p:cNvSpPr>
              <p:nvPr/>
            </p:nvSpPr>
            <p:spPr>
              <a:xfrm>
                <a:off x="589580" y="6255360"/>
                <a:ext cx="3102744" cy="8883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63312970-8B82-39F3-A341-C5976F38D930}"/>
                  </a:ext>
                </a:extLst>
              </p:cNvPr>
              <p:cNvSpPr txBox="1"/>
              <p:nvPr/>
            </p:nvSpPr>
            <p:spPr>
              <a:xfrm>
                <a:off x="589580" y="3559611"/>
                <a:ext cx="4850885" cy="175804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air tube has a mass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𝑎𝑖𝑟</m:t>
                        </m:r>
                      </m:sub>
                    </m:sSub>
                    <m:r>
                      <a:rPr lang="en-GB" sz="2000" b="0" i="1" noProof="0" smtClean="0">
                        <a:latin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𝜌</m:t>
                    </m:r>
                    <m:r>
                      <a:rPr lang="en-GB" sz="2000" i="1" noProof="0" smtClean="0">
                        <a:latin typeface="Cambria Math" panose="02040503050406030204" pitchFamily="18" charset="0"/>
                      </a:rPr>
                      <m:t>𝐴</m:t>
                    </m:r>
                    <m:r>
                      <a:rPr lang="en-GB" sz="2000" b="0" i="1" noProof="0" smtClean="0">
                        <a:latin typeface="Cambria Math" panose="02040503050406030204" pitchFamily="18" charset="0"/>
                      </a:rPr>
                      <m:t>𝑣𝑡</m:t>
                    </m:r>
                  </m:oMath>
                </a14:m>
                <a:r>
                  <a:rPr lang="en-GB" sz="2000" b="0" noProof="0" dirty="0">
                    <a:latin typeface="Arial" panose="020B0604020202020204" pitchFamily="34" charset="0"/>
                  </a:rPr>
                  <a:t>, where</a:t>
                </a:r>
                <a:r>
                  <a:rPr lang="en-GB" sz="2000" noProof="0" dirty="0">
                    <a:latin typeface="Arial" panose="020B0604020202020204" pitchFamily="34" charset="0"/>
                  </a:rPr>
                  <a:t>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𝜌</m:t>
                    </m:r>
                  </m:oMath>
                </a14:m>
                <a:r>
                  <a:rPr lang="en-GB" sz="2000" b="0" noProof="0" dirty="0">
                    <a:latin typeface="Arial" panose="020B0604020202020204" pitchFamily="34" charset="0"/>
                  </a:rPr>
                  <a:t> </a:t>
                </a:r>
                <a:r>
                  <a:rPr lang="en-GB" sz="2000" noProof="0" dirty="0"/>
                  <a:t>is the density of air.</a:t>
                </a:r>
              </a:p>
              <a:p>
                <a:pPr algn="just"/>
                <a:endParaRPr lang="en-GB" sz="2000" b="0" noProof="0" dirty="0">
                  <a:latin typeface="Arial" panose="020B0604020202020204" pitchFamily="34" charset="0"/>
                </a:endParaRPr>
              </a:p>
              <a:p>
                <a:pPr algn="just"/>
                <a:r>
                  <a:rPr lang="en-GB" sz="2000" noProof="0" dirty="0"/>
                  <a:t>This air tube swirls at a velocity </a:t>
                </a:r>
                <a14:m>
                  <m:oMath xmlns:m="http://schemas.openxmlformats.org/officeDocument/2006/math">
                    <m:r>
                      <a:rPr lang="en-GB" sz="2000" i="1" noProof="0" smtClean="0">
                        <a:latin typeface="Cambria Math" panose="02040503050406030204" pitchFamily="18" charset="0"/>
                      </a:rPr>
                      <m:t>𝑣</m:t>
                    </m:r>
                  </m:oMath>
                </a14:m>
                <a:r>
                  <a:rPr lang="en-GB" sz="2000" noProof="0" dirty="0"/>
                  <a:t>, giving it a kinetic energy of </a:t>
                </a:r>
                <a14:m>
                  <m:oMath xmlns:m="http://schemas.openxmlformats.org/officeDocument/2006/math">
                    <m:f>
                      <m:fPr>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rPr>
                          <m:t>2</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rPr>
                      <m:t>𝐴𝑣𝑡</m:t>
                    </m:r>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2</m:t>
                        </m:r>
                      </m:sup>
                    </m:sSup>
                  </m:oMath>
                </a14:m>
                <a:r>
                  <a:rPr lang="en-GB" sz="2000" noProof="0" dirty="0"/>
                  <a:t>.</a:t>
                </a:r>
              </a:p>
            </p:txBody>
          </p:sp>
        </mc:Choice>
        <mc:Fallback xmlns="">
          <p:sp>
            <p:nvSpPr>
              <p:cNvPr id="14" name="ZoneTexte 13">
                <a:extLst>
                  <a:ext uri="{FF2B5EF4-FFF2-40B4-BE49-F238E27FC236}">
                    <a16:creationId xmlns:a16="http://schemas.microsoft.com/office/drawing/2014/main" id="{63312970-8B82-39F3-A341-C5976F38D930}"/>
                  </a:ext>
                </a:extLst>
              </p:cNvPr>
              <p:cNvSpPr txBox="1">
                <a:spLocks noRot="1" noChangeAspect="1" noMove="1" noResize="1" noEditPoints="1" noAdjustHandles="1" noChangeArrowheads="1" noChangeShapeType="1" noTextEdit="1"/>
              </p:cNvSpPr>
              <p:nvPr/>
            </p:nvSpPr>
            <p:spPr>
              <a:xfrm>
                <a:off x="589580" y="3559611"/>
                <a:ext cx="4850885" cy="1758045"/>
              </a:xfrm>
              <a:prstGeom prst="rect">
                <a:avLst/>
              </a:prstGeom>
              <a:blipFill>
                <a:blip r:embed="rId5"/>
                <a:stretch>
                  <a:fillRect l="-1384" t="-1736" r="-1384" b="-1736"/>
                </a:stretch>
              </a:blipFill>
            </p:spPr>
            <p:txBody>
              <a:bodyPr/>
              <a:lstStyle/>
              <a:p>
                <a:r>
                  <a:rPr lang="en-US">
                    <a:noFill/>
                  </a:rPr>
                  <a:t> </a:t>
                </a:r>
              </a:p>
            </p:txBody>
          </p:sp>
        </mc:Fallback>
      </mc:AlternateContent>
    </p:spTree>
    <p:extLst>
      <p:ext uri="{BB962C8B-B14F-4D97-AF65-F5344CB8AC3E}">
        <p14:creationId xmlns:p14="http://schemas.microsoft.com/office/powerpoint/2010/main" val="1430335035"/>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BC7801BA-CBA8-50F7-91AC-C8772AE79D3E}"/>
                  </a:ext>
                </a:extLst>
              </p:cNvPr>
              <p:cNvSpPr txBox="1"/>
              <p:nvPr/>
            </p:nvSpPr>
            <p:spPr>
              <a:xfrm>
                <a:off x="589820" y="1172681"/>
                <a:ext cx="9544024" cy="215475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Any RREH </a:t>
                </a:r>
                <a14:m>
                  <m:oMath xmlns:m="http://schemas.openxmlformats.org/officeDocument/2006/math">
                    <m:r>
                      <a:rPr lang="en-GB" sz="2000" i="1" noProof="0">
                        <a:latin typeface="Cambria Math" panose="02040503050406030204" pitchFamily="18" charset="0"/>
                        <a:cs typeface="Arial" panose="020B0604020202020204" pitchFamily="34" charset="0"/>
                      </a:rPr>
                      <m:t>𝑟</m:t>
                    </m:r>
                  </m:oMath>
                </a14:m>
                <a:r>
                  <a:rPr lang="en-GB" sz="2000" noProof="0" dirty="0">
                    <a:latin typeface="Arial" panose="020B0604020202020204" pitchFamily="34" charset="0"/>
                    <a:cs typeface="Arial" panose="020B0604020202020204" pitchFamily="34" charset="0"/>
                  </a:rPr>
                  <a:t> can be characterised by:</a:t>
                </a:r>
              </a:p>
              <a:p>
                <a:pPr algn="just"/>
                <a:endParaRPr lang="en-GB" sz="1000" noProof="0" dirty="0">
                  <a:latin typeface="Arial" panose="020B0604020202020204" pitchFamily="34" charset="0"/>
                  <a:cs typeface="Arial" panose="020B0604020202020204" pitchFamily="34" charset="0"/>
                </a:endParaRPr>
              </a:p>
              <a:p>
                <a:pPr marL="342934" indent="-342934" algn="just">
                  <a:buFont typeface="Cambria Math" panose="02040503050406030204" pitchFamily="18" charset="0"/>
                  <a:buChar char="–"/>
                </a:pP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𝐿</m:t>
                        </m:r>
                      </m:e>
                      <m:sub>
                        <m:r>
                          <a:rPr lang="en-GB" sz="2000" i="1" noProof="0">
                            <a:latin typeface="Cambria Math" panose="02040503050406030204" pitchFamily="18" charset="0"/>
                            <a:cs typeface="Arial" panose="020B0604020202020204" pitchFamily="34" charset="0"/>
                          </a:rPr>
                          <m:t>𝑟</m:t>
                        </m:r>
                      </m:sub>
                    </m:sSub>
                  </m:oMath>
                </a14:m>
                <a:r>
                  <a:rPr lang="en-GB" sz="2000" noProof="0" dirty="0">
                    <a:latin typeface="Arial" panose="020B0604020202020204" pitchFamily="34" charset="0"/>
                    <a:cs typeface="Arial" panose="020B0604020202020204" pitchFamily="34" charset="0"/>
                  </a:rPr>
                  <a:t>, a set of locations;</a:t>
                </a:r>
              </a:p>
              <a:p>
                <a:pPr marL="342934" indent="-342934" algn="just">
                  <a:buFont typeface="Cambria Math" panose="02040503050406030204" pitchFamily="18" charset="0"/>
                  <a:buChar char="–"/>
                </a:pPr>
                <a:endParaRPr lang="en-GB" sz="500" noProof="0" dirty="0">
                  <a:latin typeface="Arial" panose="020B0604020202020204" pitchFamily="34" charset="0"/>
                  <a:cs typeface="Arial" panose="020B0604020202020204" pitchFamily="34" charset="0"/>
                </a:endParaRPr>
              </a:p>
              <a:p>
                <a:pPr marL="342934" indent="-342934" algn="just">
                  <a:buFont typeface="Cambria Math" panose="02040503050406030204" pitchFamily="18" charset="0"/>
                  <a:buChar char="–"/>
                </a:pP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𝐺</m:t>
                        </m:r>
                      </m:e>
                      <m:sub>
                        <m:r>
                          <a:rPr lang="en-GB" sz="2000" i="1" noProof="0">
                            <a:latin typeface="Cambria Math" panose="02040503050406030204" pitchFamily="18" charset="0"/>
                            <a:cs typeface="Arial" panose="020B0604020202020204" pitchFamily="34" charset="0"/>
                          </a:rPr>
                          <m:t>𝑟</m:t>
                        </m:r>
                      </m:sub>
                    </m:sSub>
                    <m:r>
                      <a:rPr lang="en-GB" sz="2000" i="1" noProof="0">
                        <a:latin typeface="Cambria Math" panose="02040503050406030204" pitchFamily="18" charset="0"/>
                        <a:cs typeface="Arial" panose="020B0604020202020204" pitchFamily="34" charset="0"/>
                      </a:rPr>
                      <m:t>=(</m:t>
                    </m:r>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𝑇</m:t>
                        </m:r>
                      </m:e>
                      <m:sub>
                        <m:r>
                          <a:rPr lang="en-GB" sz="2000" i="1" noProof="0">
                            <a:latin typeface="Cambria Math" panose="02040503050406030204" pitchFamily="18" charset="0"/>
                            <a:cs typeface="Arial" panose="020B0604020202020204" pitchFamily="34" charset="0"/>
                          </a:rPr>
                          <m:t>𝑟</m:t>
                        </m:r>
                      </m:sub>
                    </m:sSub>
                    <m:r>
                      <a:rPr lang="en-GB" sz="2000" i="1" noProof="0">
                        <a:latin typeface="Cambria Math" panose="02040503050406030204" pitchFamily="18" charset="0"/>
                        <a:cs typeface="Arial" panose="020B0604020202020204" pitchFamily="34" charset="0"/>
                      </a:rPr>
                      <m:t>, </m:t>
                    </m:r>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𝐻</m:t>
                        </m:r>
                      </m:e>
                      <m:sub>
                        <m:r>
                          <a:rPr lang="en-GB" sz="2000" i="1" noProof="0">
                            <a:latin typeface="Cambria Math" panose="02040503050406030204" pitchFamily="18" charset="0"/>
                            <a:cs typeface="Arial" panose="020B0604020202020204" pitchFamily="34" charset="0"/>
                          </a:rPr>
                          <m:t>𝑟</m:t>
                        </m:r>
                      </m:sub>
                    </m:sSub>
                    <m:r>
                      <a:rPr lang="en-GB" sz="2000" i="1" noProof="0">
                        <a:latin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 graph of technologies that integrates various technologies (wind turbines, solar panels, methanation, Fischer-Tropsch, Haber-Bosch, direct air capture (DAC), etc.) in the set of nodes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𝑇</m:t>
                        </m:r>
                      </m:e>
                      <m:sub>
                        <m:r>
                          <a:rPr lang="en-GB" sz="2000" i="1" noProof="0">
                            <a:latin typeface="Cambria Math" panose="02040503050406030204" pitchFamily="18" charset="0"/>
                            <a:cs typeface="Arial" panose="020B0604020202020204" pitchFamily="34" charset="0"/>
                          </a:rPr>
                          <m:t>𝑟</m:t>
                        </m:r>
                      </m:sub>
                    </m:sSub>
                  </m:oMath>
                </a14:m>
                <a:r>
                  <a:rPr lang="en-GB" sz="2000" noProof="0" dirty="0">
                    <a:latin typeface="Arial" panose="020B0604020202020204" pitchFamily="34" charset="0"/>
                    <a:cs typeface="Arial" panose="020B0604020202020204" pitchFamily="34" charset="0"/>
                  </a:rPr>
                  <a:t>, and various exchanges of commodities in the set of hyperedges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𝐻</m:t>
                        </m:r>
                      </m:e>
                      <m:sub>
                        <m:r>
                          <a:rPr lang="en-GB" sz="2000" i="1" noProof="0">
                            <a:latin typeface="Cambria Math" panose="02040503050406030204" pitchFamily="18" charset="0"/>
                            <a:cs typeface="Arial" panose="020B0604020202020204" pitchFamily="34" charset="0"/>
                          </a:rPr>
                          <m:t>𝑟</m:t>
                        </m:r>
                      </m:sub>
                    </m:sSub>
                    <m:r>
                      <a:rPr lang="en-GB" sz="2000" noProof="0">
                        <a:latin typeface="Cambria Math" panose="02040503050406030204" pitchFamily="18" charset="0"/>
                        <a:cs typeface="Arial" panose="020B0604020202020204" pitchFamily="34" charset="0"/>
                      </a:rPr>
                      <m:t>.</m:t>
                    </m:r>
                  </m:oMath>
                </a14:m>
                <a:endParaRPr lang="en-GB" sz="4799" noProof="0" dirty="0">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BC7801BA-CBA8-50F7-91AC-C8772AE79D3E}"/>
                  </a:ext>
                </a:extLst>
              </p:cNvPr>
              <p:cNvSpPr txBox="1">
                <a:spLocks noRot="1" noChangeAspect="1" noMove="1" noResize="1" noEditPoints="1" noAdjustHandles="1" noChangeArrowheads="1" noChangeShapeType="1" noTextEdit="1"/>
              </p:cNvSpPr>
              <p:nvPr/>
            </p:nvSpPr>
            <p:spPr>
              <a:xfrm>
                <a:off x="589820" y="1172681"/>
                <a:ext cx="9544024" cy="2154756"/>
              </a:xfrm>
              <a:prstGeom prst="rect">
                <a:avLst/>
              </a:prstGeom>
              <a:blipFill>
                <a:blip r:embed="rId2"/>
                <a:stretch>
                  <a:fillRect l="-703" t="-1130" r="-639" b="-48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FA2357E-164B-790B-E2D4-787D2D2D2FB4}"/>
                  </a:ext>
                </a:extLst>
              </p:cNvPr>
              <p:cNvSpPr txBox="1"/>
              <p:nvPr/>
            </p:nvSpPr>
            <p:spPr>
              <a:xfrm>
                <a:off x="589820" y="3659229"/>
                <a:ext cx="5359515" cy="3247525"/>
              </a:xfrm>
              <a:prstGeom prst="rect">
                <a:avLst/>
              </a:prstGeom>
              <a:noFill/>
            </p:spPr>
            <p:txBody>
              <a:bodyPr wrap="square" rtlCol="0">
                <a:spAutoFit/>
              </a:bodyPr>
              <a:lstStyle/>
              <a:p>
                <a:pPr algn="just"/>
                <a:r>
                  <a:rPr lang="en-GB" sz="2000" noProof="0" dirty="0">
                    <a:latin typeface="+mj-lt"/>
                    <a:cs typeface="Arial" panose="020B0604020202020204" pitchFamily="34" charset="0"/>
                  </a:rPr>
                  <a:t>These key elements enable the processing and production of commodities that fall into four categories:</a:t>
                </a:r>
              </a:p>
              <a:p>
                <a:pPr algn="just"/>
                <a:endParaRPr lang="en-GB" sz="1000" noProof="0" dirty="0">
                  <a:latin typeface="+mj-lt"/>
                  <a:cs typeface="Arial" panose="020B0604020202020204" pitchFamily="34" charset="0"/>
                </a:endParaRPr>
              </a:p>
              <a:p>
                <a:pPr marL="400090" indent="-400090" algn="just">
                  <a:buAutoNum type="romanLcParenBoth"/>
                </a:pPr>
                <a:r>
                  <a:rPr lang="en-GB" sz="2000" noProof="0" dirty="0">
                    <a:latin typeface="+mj-lt"/>
                    <a:cs typeface="Arial" panose="020B0604020202020204" pitchFamily="34" charset="0"/>
                  </a:rPr>
                  <a:t>Imports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𝐼</m:t>
                        </m:r>
                      </m:e>
                      <m:sub>
                        <m:r>
                          <a:rPr lang="en-GB" sz="2000" i="1" noProof="0">
                            <a:latin typeface="Cambria Math" panose="02040503050406030204" pitchFamily="18" charset="0"/>
                            <a:cs typeface="Arial" panose="020B0604020202020204" pitchFamily="34" charset="0"/>
                          </a:rPr>
                          <m:t>𝑟</m:t>
                        </m:r>
                      </m:sub>
                    </m:sSub>
                    <m:r>
                      <a:rPr lang="en-GB" sz="2000" i="1" noProof="0">
                        <a:latin typeface="Cambria Math" panose="02040503050406030204" pitchFamily="18" charset="0"/>
                        <a:cs typeface="Arial" panose="020B0604020202020204" pitchFamily="34" charset="0"/>
                      </a:rPr>
                      <m:t> </m:t>
                    </m:r>
                  </m:oMath>
                </a14:m>
                <a:r>
                  <a:rPr lang="en-GB" sz="2000" noProof="0" dirty="0">
                    <a:latin typeface="+mj-lt"/>
                    <a:cs typeface="Arial" panose="020B0604020202020204" pitchFamily="34" charset="0"/>
                  </a:rPr>
                  <a:t>: carbon dioxide, seawater, etc.;</a:t>
                </a:r>
              </a:p>
              <a:p>
                <a:pPr marL="400090" indent="-400090" algn="just">
                  <a:buAutoNum type="romanLcParenBoth"/>
                </a:pPr>
                <a:endParaRPr lang="en-GB" sz="500" i="1" noProof="0" dirty="0">
                  <a:latin typeface="+mj-lt"/>
                  <a:cs typeface="Arial" panose="020B0604020202020204" pitchFamily="34" charset="0"/>
                </a:endParaRPr>
              </a:p>
              <a:p>
                <a:pPr marL="400090" indent="-400090" algn="just">
                  <a:buAutoNum type="romanLcParenBoth"/>
                </a:pPr>
                <a:r>
                  <a:rPr lang="en-GB" sz="2000" noProof="0" dirty="0">
                    <a:latin typeface="+mj-lt"/>
                    <a:cs typeface="Arial" panose="020B0604020202020204" pitchFamily="34" charset="0"/>
                  </a:rPr>
                  <a:t>Exports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𝐸</m:t>
                        </m:r>
                      </m:e>
                      <m:sub>
                        <m:r>
                          <a:rPr lang="en-GB" sz="2000" i="1" noProof="0">
                            <a:latin typeface="Cambria Math" panose="02040503050406030204" pitchFamily="18" charset="0"/>
                            <a:cs typeface="Arial" panose="020B0604020202020204" pitchFamily="34" charset="0"/>
                          </a:rPr>
                          <m:t>𝑟</m:t>
                        </m:r>
                      </m:sub>
                    </m:sSub>
                  </m:oMath>
                </a14:m>
                <a:r>
                  <a:rPr lang="en-GB" sz="2000" noProof="0" dirty="0">
                    <a:latin typeface="+mj-lt"/>
                    <a:cs typeface="Arial" panose="020B0604020202020204" pitchFamily="34" charset="0"/>
                  </a:rPr>
                  <a:t>: methane, methanol, ammonia, hydrogen, electricity, etc.;</a:t>
                </a:r>
              </a:p>
              <a:p>
                <a:pPr marL="400090" indent="-400090" algn="just">
                  <a:buAutoNum type="romanLcParenBoth"/>
                </a:pPr>
                <a:endParaRPr lang="en-GB" sz="500" i="1" noProof="0" dirty="0">
                  <a:latin typeface="+mj-lt"/>
                  <a:cs typeface="Arial" panose="020B0604020202020204" pitchFamily="34" charset="0"/>
                </a:endParaRPr>
              </a:p>
              <a:p>
                <a:pPr marL="400090" indent="-400090" algn="just">
                  <a:buAutoNum type="romanLcParenBoth"/>
                </a:pPr>
                <a:r>
                  <a:rPr lang="en-GB" sz="2000" noProof="0" dirty="0">
                    <a:latin typeface="+mj-lt"/>
                    <a:cs typeface="Arial" panose="020B0604020202020204" pitchFamily="34" charset="0"/>
                  </a:rPr>
                  <a:t>By-products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𝐵</m:t>
                        </m:r>
                      </m:e>
                      <m:sub>
                        <m:r>
                          <a:rPr lang="en-GB" sz="2000" i="1" noProof="0">
                            <a:latin typeface="Cambria Math" panose="02040503050406030204" pitchFamily="18" charset="0"/>
                            <a:cs typeface="Arial" panose="020B0604020202020204" pitchFamily="34" charset="0"/>
                          </a:rPr>
                          <m:t>𝑟</m:t>
                        </m:r>
                      </m:sub>
                    </m:sSub>
                  </m:oMath>
                </a14:m>
                <a:r>
                  <a:rPr lang="en-GB" sz="2000" b="1" noProof="0" dirty="0">
                    <a:latin typeface="+mj-lt"/>
                    <a:cs typeface="Arial" panose="020B0604020202020204" pitchFamily="34" charset="0"/>
                  </a:rPr>
                  <a:t> </a:t>
                </a:r>
                <a:r>
                  <a:rPr lang="en-GB" sz="2000" noProof="0" dirty="0">
                    <a:latin typeface="+mj-lt"/>
                    <a:cs typeface="Arial" panose="020B0604020202020204" pitchFamily="34" charset="0"/>
                  </a:rPr>
                  <a:t>: heat, oxygen, water, etc.;</a:t>
                </a:r>
              </a:p>
              <a:p>
                <a:pPr marL="400090" indent="-400090" algn="just">
                  <a:buAutoNum type="romanLcParenBoth"/>
                </a:pPr>
                <a:endParaRPr lang="en-GB" sz="500" i="1" noProof="0" dirty="0">
                  <a:latin typeface="+mj-lt"/>
                  <a:cs typeface="Arial" panose="020B0604020202020204" pitchFamily="34" charset="0"/>
                </a:endParaRPr>
              </a:p>
              <a:p>
                <a:pPr marL="400090" indent="-400090" algn="just">
                  <a:buAutoNum type="romanLcParenBoth"/>
                </a:pPr>
                <a:r>
                  <a:rPr lang="en-GB" sz="2000" noProof="0" dirty="0">
                    <a:latin typeface="+mj-lt"/>
                    <a:cs typeface="Arial" panose="020B0604020202020204" pitchFamily="34" charset="0"/>
                  </a:rPr>
                  <a:t>Locally exploited opportunities </a:t>
                </a:r>
                <a14:m>
                  <m:oMath xmlns:m="http://schemas.openxmlformats.org/officeDocument/2006/math">
                    <m:sSub>
                      <m:sSubPr>
                        <m:ctrlPr>
                          <a:rPr lang="en-GB" sz="2000" i="1" noProof="0">
                            <a:latin typeface="Cambria Math" panose="02040503050406030204" pitchFamily="18" charset="0"/>
                            <a:cs typeface="Arial" panose="020B0604020202020204" pitchFamily="34" charset="0"/>
                          </a:rPr>
                        </m:ctrlPr>
                      </m:sSubPr>
                      <m:e>
                        <m:r>
                          <a:rPr lang="en-GB" sz="2000" i="1" noProof="0">
                            <a:latin typeface="Cambria Math" panose="02040503050406030204" pitchFamily="18" charset="0"/>
                            <a:cs typeface="Arial" panose="020B0604020202020204" pitchFamily="34" charset="0"/>
                          </a:rPr>
                          <m:t>𝑂</m:t>
                        </m:r>
                      </m:e>
                      <m:sub>
                        <m:r>
                          <a:rPr lang="en-GB" sz="2000" i="1" noProof="0">
                            <a:latin typeface="Cambria Math" panose="02040503050406030204" pitchFamily="18" charset="0"/>
                            <a:cs typeface="Arial" panose="020B0604020202020204" pitchFamily="34" charset="0"/>
                          </a:rPr>
                          <m:t>𝑟</m:t>
                        </m:r>
                      </m:sub>
                    </m:sSub>
                  </m:oMath>
                </a14:m>
                <a:r>
                  <a:rPr lang="en-GB" sz="2000" noProof="0" dirty="0">
                    <a:latin typeface="+mj-lt"/>
                    <a:cs typeface="Arial" panose="020B0604020202020204" pitchFamily="34" charset="0"/>
                  </a:rPr>
                  <a:t>: </a:t>
                </a:r>
                <a:r>
                  <a:rPr lang="en-GB" sz="2000" noProof="0" dirty="0">
                    <a:latin typeface="+mj-lt"/>
                  </a:rPr>
                  <a:t>potable water, fertiliser, electricity, heat, etc.</a:t>
                </a:r>
                <a:endParaRPr lang="en-GB" sz="2000" noProof="0" dirty="0">
                  <a:latin typeface="+mj-lt"/>
                  <a:cs typeface="Arial" panose="020B0604020202020204" pitchFamily="34" charset="0"/>
                </a:endParaRPr>
              </a:p>
            </p:txBody>
          </p:sp>
        </mc:Choice>
        <mc:Fallback xmlns="">
          <p:sp>
            <p:nvSpPr>
              <p:cNvPr id="7" name="TextBox 6">
                <a:extLst>
                  <a:ext uri="{FF2B5EF4-FFF2-40B4-BE49-F238E27FC236}">
                    <a16:creationId xmlns:a16="http://schemas.microsoft.com/office/drawing/2014/main" id="{0FA2357E-164B-790B-E2D4-787D2D2D2FB4}"/>
                  </a:ext>
                </a:extLst>
              </p:cNvPr>
              <p:cNvSpPr txBox="1">
                <a:spLocks noRot="1" noChangeAspect="1" noMove="1" noResize="1" noEditPoints="1" noAdjustHandles="1" noChangeArrowheads="1" noChangeShapeType="1" noTextEdit="1"/>
              </p:cNvSpPr>
              <p:nvPr/>
            </p:nvSpPr>
            <p:spPr>
              <a:xfrm>
                <a:off x="589820" y="3659229"/>
                <a:ext cx="5359515" cy="3247525"/>
              </a:xfrm>
              <a:prstGeom prst="rect">
                <a:avLst/>
              </a:prstGeom>
              <a:blipFill>
                <a:blip r:embed="rId3"/>
                <a:stretch>
                  <a:fillRect l="-1251" t="-750" r="-1138" b="-2439"/>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CB838363-1C5F-726C-BDCA-B3744D0AFB1A}"/>
              </a:ext>
            </a:extLst>
          </p:cNvPr>
          <p:cNvSpPr txBox="1"/>
          <p:nvPr/>
        </p:nvSpPr>
        <p:spPr>
          <a:xfrm>
            <a:off x="589820" y="350073"/>
            <a:ext cx="9544024" cy="461716"/>
          </a:xfrm>
          <a:prstGeom prst="rect">
            <a:avLst/>
          </a:prstGeom>
          <a:noFill/>
        </p:spPr>
        <p:txBody>
          <a:bodyPr wrap="square" lIns="91436" tIns="45718" rIns="91436" bIns="45718" anchor="t">
            <a:spAutoFit/>
          </a:bodyPr>
          <a:lstStyle/>
          <a:p>
            <a:r>
              <a:rPr lang="en-GB" sz="2400" b="1" noProof="0" dirty="0">
                <a:latin typeface="Arial" panose="020B0604020202020204" pitchFamily="34" charset="0"/>
                <a:cs typeface="Arial" panose="020B0604020202020204" pitchFamily="34" charset="0"/>
              </a:rPr>
              <a:t>Characteristics of an RREH</a:t>
            </a:r>
          </a:p>
        </p:txBody>
      </p:sp>
      <p:grpSp>
        <p:nvGrpSpPr>
          <p:cNvPr id="10" name="Groupe 9">
            <a:extLst>
              <a:ext uri="{FF2B5EF4-FFF2-40B4-BE49-F238E27FC236}">
                <a16:creationId xmlns:a16="http://schemas.microsoft.com/office/drawing/2014/main" id="{06FF2C3F-B562-C658-D481-5C1AC8602BA9}"/>
              </a:ext>
            </a:extLst>
          </p:cNvPr>
          <p:cNvGrpSpPr/>
          <p:nvPr/>
        </p:nvGrpSpPr>
        <p:grpSpPr>
          <a:xfrm>
            <a:off x="6564708" y="3627418"/>
            <a:ext cx="3314545" cy="2953158"/>
            <a:chOff x="6402940" y="3997842"/>
            <a:chExt cx="3486225" cy="3066843"/>
          </a:xfrm>
        </p:grpSpPr>
        <p:pic>
          <p:nvPicPr>
            <p:cNvPr id="3" name="Picture 2" descr="A screen shot of a diagram&#10;&#10;Description automatically generated">
              <a:extLst>
                <a:ext uri="{FF2B5EF4-FFF2-40B4-BE49-F238E27FC236}">
                  <a16:creationId xmlns:a16="http://schemas.microsoft.com/office/drawing/2014/main" id="{BEA1FE38-C335-A298-D238-83FF51191AE2}"/>
                </a:ext>
              </a:extLst>
            </p:cNvPr>
            <p:cNvPicPr>
              <a:picLocks noChangeAspect="1"/>
            </p:cNvPicPr>
            <p:nvPr/>
          </p:nvPicPr>
          <p:blipFill>
            <a:blip r:embed="rId4"/>
            <a:srcRect l="18876" r="18859"/>
            <a:stretch/>
          </p:blipFill>
          <p:spPr>
            <a:xfrm>
              <a:off x="6826101" y="3997842"/>
              <a:ext cx="2700671" cy="3066843"/>
            </a:xfrm>
            <a:prstGeom prst="rect">
              <a:avLst/>
            </a:prstGeom>
          </p:spPr>
        </p:pic>
        <p:pic>
          <p:nvPicPr>
            <p:cNvPr id="8" name="Picture 2" descr="A screen shot of a diagram&#10;&#10;Description automatically generated">
              <a:extLst>
                <a:ext uri="{FF2B5EF4-FFF2-40B4-BE49-F238E27FC236}">
                  <a16:creationId xmlns:a16="http://schemas.microsoft.com/office/drawing/2014/main" id="{3F2C521A-24B6-CB0A-68E8-1B5160409269}"/>
                </a:ext>
              </a:extLst>
            </p:cNvPr>
            <p:cNvPicPr>
              <a:picLocks noChangeAspect="1"/>
            </p:cNvPicPr>
            <p:nvPr/>
          </p:nvPicPr>
          <p:blipFill>
            <a:blip r:embed="rId4"/>
            <a:srcRect l="4011" t="47500" r="79979" b="43798"/>
            <a:stretch/>
          </p:blipFill>
          <p:spPr>
            <a:xfrm>
              <a:off x="6402940" y="5268156"/>
              <a:ext cx="694364" cy="266877"/>
            </a:xfrm>
            <a:prstGeom prst="rect">
              <a:avLst/>
            </a:prstGeom>
          </p:spPr>
        </p:pic>
        <p:pic>
          <p:nvPicPr>
            <p:cNvPr id="9" name="Picture 2" descr="A screen shot of a diagram&#10;&#10;Description automatically generated">
              <a:extLst>
                <a:ext uri="{FF2B5EF4-FFF2-40B4-BE49-F238E27FC236}">
                  <a16:creationId xmlns:a16="http://schemas.microsoft.com/office/drawing/2014/main" id="{6154FED3-9B9A-2774-C0E6-1ADEF30B5F56}"/>
                </a:ext>
              </a:extLst>
            </p:cNvPr>
            <p:cNvPicPr>
              <a:picLocks noChangeAspect="1"/>
            </p:cNvPicPr>
            <p:nvPr/>
          </p:nvPicPr>
          <p:blipFill>
            <a:blip r:embed="rId4"/>
            <a:srcRect l="79907" t="46959" r="5140" b="43680"/>
            <a:stretch/>
          </p:blipFill>
          <p:spPr>
            <a:xfrm>
              <a:off x="9240579" y="5258054"/>
              <a:ext cx="648586" cy="287080"/>
            </a:xfrm>
            <a:prstGeom prst="rect">
              <a:avLst/>
            </a:prstGeom>
          </p:spPr>
        </p:pic>
      </p:grpSp>
      <p:sp>
        <p:nvSpPr>
          <p:cNvPr id="13" name="Rectangle 12">
            <a:extLst>
              <a:ext uri="{FF2B5EF4-FFF2-40B4-BE49-F238E27FC236}">
                <a16:creationId xmlns:a16="http://schemas.microsoft.com/office/drawing/2014/main" id="{DBC892DB-A252-095B-8BD1-C9D39E63F08C}"/>
              </a:ext>
            </a:extLst>
          </p:cNvPr>
          <p:cNvSpPr/>
          <p:nvPr/>
        </p:nvSpPr>
        <p:spPr>
          <a:xfrm>
            <a:off x="6441997" y="3542124"/>
            <a:ext cx="3585372" cy="326182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7">
            <a:extLst>
              <a:ext uri="{FF2B5EF4-FFF2-40B4-BE49-F238E27FC236}">
                <a16:creationId xmlns:a16="http://schemas.microsoft.com/office/drawing/2014/main" id="{DD7AF7C8-9E22-38DB-46EE-BFB1CA9EB470}"/>
              </a:ext>
            </a:extLst>
          </p:cNvPr>
          <p:cNvSpPr txBox="1"/>
          <p:nvPr/>
        </p:nvSpPr>
        <p:spPr>
          <a:xfrm>
            <a:off x="6441997" y="6859233"/>
            <a:ext cx="3585372" cy="523298"/>
          </a:xfrm>
          <a:prstGeom prst="rect">
            <a:avLst/>
          </a:prstGeom>
          <a:noFill/>
        </p:spPr>
        <p:txBody>
          <a:bodyPr wrap="square">
            <a:spAutoFit/>
          </a:bodyPr>
          <a:lstStyle/>
          <a:p>
            <a:pPr marL="13123" algn="ctr"/>
            <a:r>
              <a:rPr lang="en-GB" sz="1400" i="1" noProof="0" dirty="0"/>
              <a:t>Schematic view of an RREH with the different sets which define it.</a:t>
            </a:r>
            <a:r>
              <a:rPr lang="en-GB" sz="1400" i="1" spc="10" noProof="0" dirty="0">
                <a:cs typeface="Arial" panose="020B0604020202020204" pitchFamily="34" charset="0"/>
              </a:rPr>
              <a:t> </a:t>
            </a:r>
            <a:endParaRPr lang="en-GB" sz="1400" i="1" noProof="0" dirty="0">
              <a:cs typeface="Arial" panose="020B0604020202020204" pitchFamily="34" charset="0"/>
            </a:endParaRPr>
          </a:p>
        </p:txBody>
      </p:sp>
      <p:sp>
        <p:nvSpPr>
          <p:cNvPr id="11" name="Slide Number Placeholder 6">
            <a:extLst>
              <a:ext uri="{FF2B5EF4-FFF2-40B4-BE49-F238E27FC236}">
                <a16:creationId xmlns:a16="http://schemas.microsoft.com/office/drawing/2014/main" id="{0D069886-78D5-BD7F-6CDB-0C0166F44A5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430</a:t>
            </a:fld>
            <a:endParaRPr lang="en-GB" spc="80" noProof="0" dirty="0"/>
          </a:p>
        </p:txBody>
      </p:sp>
    </p:spTree>
    <p:extLst>
      <p:ext uri="{BB962C8B-B14F-4D97-AF65-F5344CB8AC3E}">
        <p14:creationId xmlns:p14="http://schemas.microsoft.com/office/powerpoint/2010/main" val="36063146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3E65A82-6CD7-C8B4-CEE0-90685E48F6D0}"/>
              </a:ext>
            </a:extLst>
          </p:cNvPr>
          <p:cNvSpPr txBox="1"/>
          <p:nvPr/>
        </p:nvSpPr>
        <p:spPr>
          <a:xfrm>
            <a:off x="1397522" y="5783897"/>
            <a:ext cx="7898356" cy="523298"/>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Artist’s representation of an infrastructure where solar energy and direct air capture of CO</a:t>
            </a:r>
            <a:r>
              <a:rPr lang="en-GB" sz="1400" i="1" baseline="-25000" noProof="0" dirty="0">
                <a:latin typeface="Arial" panose="020B0604020202020204" pitchFamily="34" charset="0"/>
                <a:cs typeface="Arial" panose="020B0604020202020204" pitchFamily="34" charset="0"/>
              </a:rPr>
              <a:t>2</a:t>
            </a:r>
            <a:r>
              <a:rPr lang="en-GB" sz="1400" i="1" noProof="0" dirty="0">
                <a:latin typeface="Arial" panose="020B0604020202020204" pitchFamily="34" charset="0"/>
                <a:cs typeface="Arial" panose="020B0604020202020204" pitchFamily="34" charset="0"/>
              </a:rPr>
              <a:t> are used to produce CH</a:t>
            </a:r>
            <a:r>
              <a:rPr lang="en-GB" sz="1400" i="1" baseline="-25000" noProof="0" dirty="0">
                <a:latin typeface="Arial" panose="020B0604020202020204" pitchFamily="34" charset="0"/>
                <a:cs typeface="Arial" panose="020B0604020202020204" pitchFamily="34" charset="0"/>
              </a:rPr>
              <a:t>4</a:t>
            </a:r>
            <a:r>
              <a:rPr lang="en-GB" sz="1400" i="1" noProof="0" dirty="0">
                <a:latin typeface="Arial" panose="020B0604020202020204" pitchFamily="34" charset="0"/>
                <a:cs typeface="Arial" panose="020B0604020202020204" pitchFamily="34" charset="0"/>
              </a:rPr>
              <a:t>. The synthetic gas is then liquefied and shipped to consumption centres.</a:t>
            </a:r>
          </a:p>
        </p:txBody>
      </p:sp>
      <p:grpSp>
        <p:nvGrpSpPr>
          <p:cNvPr id="11" name="Groupe 10">
            <a:extLst>
              <a:ext uri="{FF2B5EF4-FFF2-40B4-BE49-F238E27FC236}">
                <a16:creationId xmlns:a16="http://schemas.microsoft.com/office/drawing/2014/main" id="{D1FBD17B-D22F-4DEF-4504-12A942727C5A}"/>
              </a:ext>
            </a:extLst>
          </p:cNvPr>
          <p:cNvGrpSpPr/>
          <p:nvPr/>
        </p:nvGrpSpPr>
        <p:grpSpPr>
          <a:xfrm>
            <a:off x="1397522" y="1639618"/>
            <a:ext cx="7898356" cy="4073631"/>
            <a:chOff x="1231573" y="1406160"/>
            <a:chExt cx="8230257" cy="4244811"/>
          </a:xfrm>
        </p:grpSpPr>
        <p:pic>
          <p:nvPicPr>
            <p:cNvPr id="4" name="Picture 2">
              <a:extLst>
                <a:ext uri="{FF2B5EF4-FFF2-40B4-BE49-F238E27FC236}">
                  <a16:creationId xmlns:a16="http://schemas.microsoft.com/office/drawing/2014/main" id="{520C000B-B041-E187-6251-B0397AFCE8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9" r="1047"/>
            <a:stretch/>
          </p:blipFill>
          <p:spPr>
            <a:xfrm>
              <a:off x="1231573" y="1406160"/>
              <a:ext cx="8230257" cy="4244811"/>
            </a:xfrm>
            <a:prstGeom prst="rect">
              <a:avLst/>
            </a:prstGeom>
          </p:spPr>
        </p:pic>
        <p:sp>
          <p:nvSpPr>
            <p:cNvPr id="9" name="Rectangle 8">
              <a:extLst>
                <a:ext uri="{FF2B5EF4-FFF2-40B4-BE49-F238E27FC236}">
                  <a16:creationId xmlns:a16="http://schemas.microsoft.com/office/drawing/2014/main" id="{0B0BD4F7-0075-5BCC-3876-FEC5FA349EB3}"/>
                </a:ext>
              </a:extLst>
            </p:cNvPr>
            <p:cNvSpPr/>
            <p:nvPr/>
          </p:nvSpPr>
          <p:spPr>
            <a:xfrm>
              <a:off x="1231573" y="1406160"/>
              <a:ext cx="8230257" cy="424481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2" name="ZoneTexte 11">
            <a:extLst>
              <a:ext uri="{FF2B5EF4-FFF2-40B4-BE49-F238E27FC236}">
                <a16:creationId xmlns:a16="http://schemas.microsoft.com/office/drawing/2014/main" id="{503252C3-1045-2CBB-3185-F2F174A12A5E}"/>
              </a:ext>
            </a:extLst>
          </p:cNvPr>
          <p:cNvSpPr txBox="1"/>
          <p:nvPr/>
        </p:nvSpPr>
        <p:spPr>
          <a:xfrm>
            <a:off x="589821" y="350072"/>
            <a:ext cx="9544024" cy="1107996"/>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Example 1: RREH in the Namibian desert for CO2-neutral fuel production</a:t>
            </a:r>
          </a:p>
          <a:p>
            <a:pPr algn="just"/>
            <a:endParaRPr lang="en-GB" b="1"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23D0DF5C-4331-FB0B-B7DD-E6C8191FF33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431</a:t>
            </a:fld>
            <a:endParaRPr lang="en-GB" spc="80" noProof="0" dirty="0"/>
          </a:p>
        </p:txBody>
      </p:sp>
      <p:sp>
        <p:nvSpPr>
          <p:cNvPr id="10" name="ZoneTexte 9">
            <a:extLst>
              <a:ext uri="{FF2B5EF4-FFF2-40B4-BE49-F238E27FC236}">
                <a16:creationId xmlns:a16="http://schemas.microsoft.com/office/drawing/2014/main" id="{4E49B90E-7954-5F78-4BFB-6E0ACA7B4239}"/>
              </a:ext>
            </a:extLst>
          </p:cNvPr>
          <p:cNvSpPr txBox="1"/>
          <p:nvPr/>
        </p:nvSpPr>
        <p:spPr>
          <a:xfrm>
            <a:off x="590574" y="6483993"/>
            <a:ext cx="9541765" cy="707886"/>
          </a:xfrm>
          <a:prstGeom prst="rect">
            <a:avLst/>
          </a:prstGeom>
          <a:noFill/>
        </p:spPr>
        <p:txBody>
          <a:bodyPr wrap="square">
            <a:spAutoFit/>
          </a:bodyPr>
          <a:lstStyle/>
          <a:p>
            <a:pPr algn="just"/>
            <a:r>
              <a:rPr lang="en-GB" sz="2000" noProof="0" dirty="0"/>
              <a:t>The Namibian desert is an excellent choice for an RREH due to vast renewable energy resources, low population density and political stability. </a:t>
            </a:r>
          </a:p>
        </p:txBody>
      </p:sp>
    </p:spTree>
    <p:extLst>
      <p:ext uri="{BB962C8B-B14F-4D97-AF65-F5344CB8AC3E}">
        <p14:creationId xmlns:p14="http://schemas.microsoft.com/office/powerpoint/2010/main" val="88015253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7B392EE-BB51-5CC5-20F9-31A79116B59D}"/>
              </a:ext>
            </a:extLst>
          </p:cNvPr>
          <p:cNvSpPr txBox="1"/>
          <p:nvPr/>
        </p:nvSpPr>
        <p:spPr>
          <a:xfrm>
            <a:off x="589820" y="350073"/>
            <a:ext cx="9544024" cy="831120"/>
          </a:xfrm>
          <a:prstGeom prst="rect">
            <a:avLst/>
          </a:prstGeom>
          <a:noFill/>
        </p:spPr>
        <p:txBody>
          <a:bodyPr wrap="square">
            <a:spAutoFit/>
          </a:bodyPr>
          <a:lstStyle/>
          <a:p>
            <a:pPr algn="just"/>
            <a:r>
              <a:rPr lang="en-GB" sz="2400" b="1" noProof="0" dirty="0">
                <a:latin typeface="Arial" panose="020B0604020202020204" pitchFamily="34" charset="0"/>
                <a:cs typeface="Arial" panose="020B0604020202020204" pitchFamily="34" charset="0"/>
              </a:rPr>
              <a:t>Example 1: Graph of technologies of an RREH in the Namibian desert for CO</a:t>
            </a:r>
            <a:r>
              <a:rPr lang="en-GB" sz="2400" b="1" baseline="-25000" noProof="0" dirty="0">
                <a:latin typeface="Arial" panose="020B0604020202020204" pitchFamily="34" charset="0"/>
                <a:cs typeface="Arial" panose="020B0604020202020204" pitchFamily="34" charset="0"/>
              </a:rPr>
              <a:t>2</a:t>
            </a:r>
            <a:r>
              <a:rPr lang="en-GB" sz="2400" b="1" noProof="0" dirty="0">
                <a:latin typeface="Arial" panose="020B0604020202020204" pitchFamily="34" charset="0"/>
                <a:cs typeface="Arial" panose="020B0604020202020204" pitchFamily="34" charset="0"/>
              </a:rPr>
              <a:t>-neutral methane production</a:t>
            </a:r>
            <a:endParaRPr lang="en-GB" b="1"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CE933C46-96B6-3621-E765-32DE2D10B849}"/>
              </a:ext>
            </a:extLst>
          </p:cNvPr>
          <p:cNvSpPr txBox="1"/>
          <p:nvPr/>
        </p:nvSpPr>
        <p:spPr>
          <a:xfrm>
            <a:off x="1308299" y="7129253"/>
            <a:ext cx="8305392" cy="523298"/>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Commodity exchanges in the technological graph, from electricity generation in Namibia to the distribution of methane gas at the load centre in Belgium.</a:t>
            </a:r>
          </a:p>
        </p:txBody>
      </p:sp>
      <p:pic>
        <p:nvPicPr>
          <p:cNvPr id="10" name="Image 9">
            <a:extLst>
              <a:ext uri="{FF2B5EF4-FFF2-40B4-BE49-F238E27FC236}">
                <a16:creationId xmlns:a16="http://schemas.microsoft.com/office/drawing/2014/main" id="{2BD2F44F-549A-5810-4C41-1381FEDBE8B0}"/>
              </a:ext>
            </a:extLst>
          </p:cNvPr>
          <p:cNvPicPr>
            <a:picLocks noChangeAspect="1"/>
          </p:cNvPicPr>
          <p:nvPr/>
        </p:nvPicPr>
        <p:blipFill>
          <a:blip r:embed="rId2"/>
          <a:stretch>
            <a:fillRect/>
          </a:stretch>
        </p:blipFill>
        <p:spPr>
          <a:xfrm>
            <a:off x="2064377" y="1581251"/>
            <a:ext cx="6552878" cy="4543261"/>
          </a:xfrm>
          <a:prstGeom prst="rect">
            <a:avLst/>
          </a:prstGeom>
        </p:spPr>
      </p:pic>
      <p:sp>
        <p:nvSpPr>
          <p:cNvPr id="11" name="ZoneTexte 10">
            <a:extLst>
              <a:ext uri="{FF2B5EF4-FFF2-40B4-BE49-F238E27FC236}">
                <a16:creationId xmlns:a16="http://schemas.microsoft.com/office/drawing/2014/main" id="{E1B3AB05-4A04-64B8-FD26-DCE58013FB76}"/>
              </a:ext>
            </a:extLst>
          </p:cNvPr>
          <p:cNvSpPr txBox="1"/>
          <p:nvPr/>
        </p:nvSpPr>
        <p:spPr>
          <a:xfrm>
            <a:off x="2064377" y="2350087"/>
            <a:ext cx="985972" cy="338537"/>
          </a:xfrm>
          <a:prstGeom prst="rect">
            <a:avLst/>
          </a:prstGeom>
          <a:noFill/>
        </p:spPr>
        <p:txBody>
          <a:bodyPr wrap="square" rtlCol="0">
            <a:spAutoFit/>
          </a:bodyPr>
          <a:lstStyle/>
          <a:p>
            <a:pPr algn="ctr"/>
            <a:r>
              <a:rPr lang="en-GB" sz="800" b="1" noProof="0" dirty="0">
                <a:solidFill>
                  <a:srgbClr val="454A54"/>
                </a:solidFill>
              </a:rPr>
              <a:t>Namibia desert</a:t>
            </a:r>
          </a:p>
          <a:p>
            <a:pPr algn="ctr"/>
            <a:r>
              <a:rPr lang="en-GB" sz="800" b="1" i="1" noProof="0" dirty="0">
                <a:solidFill>
                  <a:srgbClr val="454A54"/>
                </a:solidFill>
              </a:rPr>
              <a:t>Inland</a:t>
            </a:r>
          </a:p>
        </p:txBody>
      </p:sp>
      <p:sp>
        <p:nvSpPr>
          <p:cNvPr id="12" name="ZoneTexte 11">
            <a:extLst>
              <a:ext uri="{FF2B5EF4-FFF2-40B4-BE49-F238E27FC236}">
                <a16:creationId xmlns:a16="http://schemas.microsoft.com/office/drawing/2014/main" id="{A876D1BB-3B39-034D-EA61-4F59A7DA0155}"/>
              </a:ext>
            </a:extLst>
          </p:cNvPr>
          <p:cNvSpPr txBox="1"/>
          <p:nvPr/>
        </p:nvSpPr>
        <p:spPr>
          <a:xfrm>
            <a:off x="4951652" y="1581250"/>
            <a:ext cx="985972" cy="338537"/>
          </a:xfrm>
          <a:prstGeom prst="rect">
            <a:avLst/>
          </a:prstGeom>
          <a:noFill/>
        </p:spPr>
        <p:txBody>
          <a:bodyPr wrap="square" rtlCol="0">
            <a:spAutoFit/>
          </a:bodyPr>
          <a:lstStyle/>
          <a:p>
            <a:pPr algn="ctr"/>
            <a:r>
              <a:rPr lang="en-GB" sz="800" b="1" noProof="0" dirty="0">
                <a:solidFill>
                  <a:srgbClr val="454A54"/>
                </a:solidFill>
              </a:rPr>
              <a:t>Namibia coast</a:t>
            </a:r>
          </a:p>
          <a:p>
            <a:pPr algn="ctr"/>
            <a:r>
              <a:rPr lang="en-GB" sz="800" b="1" i="1" noProof="0" dirty="0">
                <a:solidFill>
                  <a:srgbClr val="454A54"/>
                </a:solidFill>
              </a:rPr>
              <a:t>Coastland</a:t>
            </a:r>
          </a:p>
        </p:txBody>
      </p:sp>
      <p:sp>
        <p:nvSpPr>
          <p:cNvPr id="13" name="ZoneTexte 12">
            <a:extLst>
              <a:ext uri="{FF2B5EF4-FFF2-40B4-BE49-F238E27FC236}">
                <a16:creationId xmlns:a16="http://schemas.microsoft.com/office/drawing/2014/main" id="{A6A4AB66-F061-700C-61FB-88BBC7FE22B3}"/>
              </a:ext>
            </a:extLst>
          </p:cNvPr>
          <p:cNvSpPr txBox="1"/>
          <p:nvPr/>
        </p:nvSpPr>
        <p:spPr>
          <a:xfrm>
            <a:off x="7556392" y="2324523"/>
            <a:ext cx="985972" cy="338537"/>
          </a:xfrm>
          <a:prstGeom prst="rect">
            <a:avLst/>
          </a:prstGeom>
          <a:noFill/>
        </p:spPr>
        <p:txBody>
          <a:bodyPr wrap="square" rtlCol="0">
            <a:spAutoFit/>
          </a:bodyPr>
          <a:lstStyle/>
          <a:p>
            <a:pPr algn="ctr"/>
            <a:r>
              <a:rPr lang="en-GB" sz="800" b="1" noProof="0" dirty="0">
                <a:solidFill>
                  <a:srgbClr val="454A54"/>
                </a:solidFill>
              </a:rPr>
              <a:t>Belgium</a:t>
            </a:r>
          </a:p>
          <a:p>
            <a:pPr algn="ctr"/>
            <a:r>
              <a:rPr lang="en-GB" sz="800" b="1" i="1" noProof="0" dirty="0">
                <a:solidFill>
                  <a:srgbClr val="454A54"/>
                </a:solidFill>
              </a:rPr>
              <a:t>Destination</a:t>
            </a:r>
          </a:p>
        </p:txBody>
      </p:sp>
      <p:sp>
        <p:nvSpPr>
          <p:cNvPr id="14" name="Rectangle 13">
            <a:extLst>
              <a:ext uri="{FF2B5EF4-FFF2-40B4-BE49-F238E27FC236}">
                <a16:creationId xmlns:a16="http://schemas.microsoft.com/office/drawing/2014/main" id="{0C9675C7-DE24-3C2F-3BA1-2ED73379E5E7}"/>
              </a:ext>
            </a:extLst>
          </p:cNvPr>
          <p:cNvSpPr/>
          <p:nvPr/>
        </p:nvSpPr>
        <p:spPr>
          <a:xfrm>
            <a:off x="1308299" y="1418370"/>
            <a:ext cx="8305392" cy="56204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ZoneTexte 15">
            <a:extLst>
              <a:ext uri="{FF2B5EF4-FFF2-40B4-BE49-F238E27FC236}">
                <a16:creationId xmlns:a16="http://schemas.microsoft.com/office/drawing/2014/main" id="{DA0135F9-546F-6CEE-0DE1-4919D72ADF89}"/>
              </a:ext>
            </a:extLst>
          </p:cNvPr>
          <p:cNvSpPr txBox="1"/>
          <p:nvPr/>
        </p:nvSpPr>
        <p:spPr>
          <a:xfrm>
            <a:off x="5319654" y="6258052"/>
            <a:ext cx="1498836"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By-products:</a:t>
            </a:r>
            <a:endParaRPr lang="en-GB" sz="500" b="1" noProof="0" dirty="0">
              <a:solidFill>
                <a:srgbClr val="454A54"/>
              </a:solidFill>
              <a:latin typeface="Arial" panose="020B0604020202020204" pitchFamily="34" charset="0"/>
              <a:cs typeface="Arial" panose="020B0604020202020204" pitchFamily="34" charset="0"/>
            </a:endParaRPr>
          </a:p>
          <a:p>
            <a:pPr algn="ctr"/>
            <a:r>
              <a:rPr lang="en-GB" sz="1400" noProof="0" dirty="0">
                <a:solidFill>
                  <a:srgbClr val="454A54"/>
                </a:solidFill>
                <a:latin typeface="Arial" panose="020B0604020202020204" pitchFamily="34" charset="0"/>
                <a:cs typeface="Arial" panose="020B0604020202020204" pitchFamily="34" charset="0"/>
              </a:rPr>
              <a:t>heat and oxygen</a:t>
            </a:r>
          </a:p>
        </p:txBody>
      </p:sp>
      <p:sp>
        <p:nvSpPr>
          <p:cNvPr id="17" name="ZoneTexte 16">
            <a:extLst>
              <a:ext uri="{FF2B5EF4-FFF2-40B4-BE49-F238E27FC236}">
                <a16:creationId xmlns:a16="http://schemas.microsoft.com/office/drawing/2014/main" id="{347CBD36-9D90-0922-8CBF-3D4A26C24F1A}"/>
              </a:ext>
            </a:extLst>
          </p:cNvPr>
          <p:cNvSpPr txBox="1"/>
          <p:nvPr/>
        </p:nvSpPr>
        <p:spPr>
          <a:xfrm>
            <a:off x="2043108" y="6233657"/>
            <a:ext cx="1066747"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Imports:</a:t>
            </a:r>
          </a:p>
          <a:p>
            <a:pPr algn="ctr"/>
            <a:r>
              <a:rPr lang="en-GB" sz="1400" noProof="0" dirty="0">
                <a:solidFill>
                  <a:srgbClr val="454A54"/>
                </a:solidFill>
                <a:latin typeface="Arial" panose="020B0604020202020204" pitchFamily="34" charset="0"/>
                <a:cs typeface="Arial" panose="020B0604020202020204" pitchFamily="34" charset="0"/>
              </a:rPr>
              <a:t>seawater</a:t>
            </a:r>
          </a:p>
        </p:txBody>
      </p:sp>
      <p:sp>
        <p:nvSpPr>
          <p:cNvPr id="19" name="ZoneTexte 18">
            <a:extLst>
              <a:ext uri="{FF2B5EF4-FFF2-40B4-BE49-F238E27FC236}">
                <a16:creationId xmlns:a16="http://schemas.microsoft.com/office/drawing/2014/main" id="{66732D99-B2FB-2783-80E5-2456FA31AC93}"/>
              </a:ext>
            </a:extLst>
          </p:cNvPr>
          <p:cNvSpPr txBox="1"/>
          <p:nvPr/>
        </p:nvSpPr>
        <p:spPr>
          <a:xfrm>
            <a:off x="3431547" y="6236168"/>
            <a:ext cx="1498836" cy="523195"/>
          </a:xfrm>
          <a:prstGeom prst="rect">
            <a:avLst/>
          </a:prstGeom>
          <a:noFill/>
        </p:spPr>
        <p:txBody>
          <a:bodyPr wrap="square">
            <a:spAutoFit/>
          </a:bodyPr>
          <a:lstStyle/>
          <a:p>
            <a:pPr algn="ctr"/>
            <a:r>
              <a:rPr lang="en-GB" sz="1400" b="1" noProof="0" dirty="0">
                <a:solidFill>
                  <a:srgbClr val="454A54"/>
                </a:solidFill>
                <a:latin typeface="Arial" panose="020B0604020202020204" pitchFamily="34" charset="0"/>
                <a:cs typeface="Arial" panose="020B0604020202020204" pitchFamily="34" charset="0"/>
              </a:rPr>
              <a:t>Exports:</a:t>
            </a:r>
          </a:p>
          <a:p>
            <a:pPr algn="ctr"/>
            <a:r>
              <a:rPr lang="en-GB" sz="1400" noProof="0" dirty="0">
                <a:solidFill>
                  <a:srgbClr val="454A54"/>
                </a:solidFill>
                <a:latin typeface="Arial" panose="020B0604020202020204" pitchFamily="34" charset="0"/>
                <a:cs typeface="Arial" panose="020B0604020202020204" pitchFamily="34" charset="0"/>
              </a:rPr>
              <a:t>liquefied CH</a:t>
            </a:r>
            <a:r>
              <a:rPr lang="en-GB" sz="1400" baseline="-25000" noProof="0" dirty="0">
                <a:solidFill>
                  <a:srgbClr val="454A54"/>
                </a:solidFill>
                <a:latin typeface="Arial" panose="020B0604020202020204" pitchFamily="34" charset="0"/>
                <a:cs typeface="Arial" panose="020B0604020202020204" pitchFamily="34" charset="0"/>
              </a:rPr>
              <a:t>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B6251B4-6A45-555C-617B-85FF37466724}"/>
                  </a:ext>
                </a:extLst>
              </p:cNvPr>
              <p:cNvSpPr txBox="1"/>
              <p:nvPr/>
            </p:nvSpPr>
            <p:spPr>
              <a:xfrm>
                <a:off x="7071415" y="6233656"/>
                <a:ext cx="1863978" cy="738774"/>
              </a:xfrm>
              <a:prstGeom prst="rect">
                <a:avLst/>
              </a:prstGeom>
              <a:noFill/>
            </p:spPr>
            <p:txBody>
              <a:bodyPr wrap="square" rtlCol="0">
                <a:spAutoFit/>
              </a:bodyPr>
              <a:lstStyle/>
              <a:p>
                <a:pPr algn="ctr"/>
                <a:r>
                  <a:rPr lang="en-GB" sz="1400" b="1" noProof="0" dirty="0">
                    <a:solidFill>
                      <a:srgbClr val="454A54"/>
                    </a:solidFill>
                    <a:cs typeface="Arial" panose="020B0604020202020204" pitchFamily="34" charset="0"/>
                  </a:rPr>
                  <a:t>Locally exploited opportunities:</a:t>
                </a:r>
              </a:p>
              <a:p>
                <a:pPr/>
                <a14:m>
                  <m:oMathPara xmlns:m="http://schemas.openxmlformats.org/officeDocument/2006/math">
                    <m:oMathParaPr>
                      <m:jc m:val="centerGroup"/>
                    </m:oMathParaPr>
                    <m:oMath xmlns:m="http://schemas.openxmlformats.org/officeDocument/2006/math">
                      <m:r>
                        <a:rPr lang="en-GB" sz="1400" i="1" noProof="0">
                          <a:solidFill>
                            <a:srgbClr val="454A54"/>
                          </a:solidFill>
                          <a:latin typeface="Cambria Math" panose="02040503050406030204" pitchFamily="18" charset="0"/>
                        </a:rPr>
                        <m:t>∅</m:t>
                      </m:r>
                    </m:oMath>
                  </m:oMathPara>
                </a14:m>
                <a:endParaRPr lang="en-GB" sz="1400" noProof="0" dirty="0">
                  <a:solidFill>
                    <a:srgbClr val="454A54"/>
                  </a:solidFill>
                </a:endParaRPr>
              </a:p>
            </p:txBody>
          </p:sp>
        </mc:Choice>
        <mc:Fallback xmlns="">
          <p:sp>
            <p:nvSpPr>
              <p:cNvPr id="3" name="TextBox 2">
                <a:extLst>
                  <a:ext uri="{FF2B5EF4-FFF2-40B4-BE49-F238E27FC236}">
                    <a16:creationId xmlns:a16="http://schemas.microsoft.com/office/drawing/2014/main" id="{2B6251B4-6A45-555C-617B-85FF37466724}"/>
                  </a:ext>
                </a:extLst>
              </p:cNvPr>
              <p:cNvSpPr txBox="1">
                <a:spLocks noRot="1" noChangeAspect="1" noMove="1" noResize="1" noEditPoints="1" noAdjustHandles="1" noChangeArrowheads="1" noChangeShapeType="1" noTextEdit="1"/>
              </p:cNvSpPr>
              <p:nvPr/>
            </p:nvSpPr>
            <p:spPr>
              <a:xfrm>
                <a:off x="7071415" y="6233656"/>
                <a:ext cx="1863978" cy="738774"/>
              </a:xfrm>
              <a:prstGeom prst="rect">
                <a:avLst/>
              </a:prstGeom>
              <a:blipFill>
                <a:blip r:embed="rId3"/>
                <a:stretch>
                  <a:fillRect t="-1653"/>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FA91AA5F-A1F6-2AB9-7C20-23E3163B805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432</a:t>
            </a:fld>
            <a:endParaRPr lang="en-GB" spc="80" noProof="0" dirty="0"/>
          </a:p>
        </p:txBody>
      </p:sp>
    </p:spTree>
    <p:extLst>
      <p:ext uri="{BB962C8B-B14F-4D97-AF65-F5344CB8AC3E}">
        <p14:creationId xmlns:p14="http://schemas.microsoft.com/office/powerpoint/2010/main" val="415917758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ZoneTexte 208">
            <a:extLst>
              <a:ext uri="{FF2B5EF4-FFF2-40B4-BE49-F238E27FC236}">
                <a16:creationId xmlns:a16="http://schemas.microsoft.com/office/drawing/2014/main" id="{F618A945-4C90-235E-7536-7C6C5E5E2341}"/>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 2: Variation of Example 1 for ammonia production</a:t>
            </a:r>
            <a:endParaRPr lang="en-GB" b="1" noProof="0" dirty="0">
              <a:latin typeface="Arial" panose="020B0604020202020204" pitchFamily="34" charset="0"/>
              <a:cs typeface="Arial" panose="020B0604020202020204" pitchFamily="34" charset="0"/>
            </a:endParaRPr>
          </a:p>
        </p:txBody>
      </p:sp>
      <p:pic>
        <p:nvPicPr>
          <p:cNvPr id="214" name="Image 213">
            <a:extLst>
              <a:ext uri="{FF2B5EF4-FFF2-40B4-BE49-F238E27FC236}">
                <a16:creationId xmlns:a16="http://schemas.microsoft.com/office/drawing/2014/main" id="{1C9B4CFF-CC56-94C4-7EF8-9966172B95DA}"/>
              </a:ext>
            </a:extLst>
          </p:cNvPr>
          <p:cNvPicPr>
            <a:picLocks noChangeAspect="1"/>
          </p:cNvPicPr>
          <p:nvPr/>
        </p:nvPicPr>
        <p:blipFill>
          <a:blip r:embed="rId2"/>
          <a:srcRect b="2387"/>
          <a:stretch/>
        </p:blipFill>
        <p:spPr>
          <a:xfrm>
            <a:off x="1975691" y="1592730"/>
            <a:ext cx="6698345" cy="4577295"/>
          </a:xfrm>
          <a:prstGeom prst="rect">
            <a:avLst/>
          </a:prstGeom>
        </p:spPr>
      </p:pic>
      <p:sp>
        <p:nvSpPr>
          <p:cNvPr id="215" name="ZoneTexte 214">
            <a:extLst>
              <a:ext uri="{FF2B5EF4-FFF2-40B4-BE49-F238E27FC236}">
                <a16:creationId xmlns:a16="http://schemas.microsoft.com/office/drawing/2014/main" id="{D27154D7-4A94-CB8E-F788-240A5CDAEB89}"/>
              </a:ext>
            </a:extLst>
          </p:cNvPr>
          <p:cNvSpPr txBox="1"/>
          <p:nvPr/>
        </p:nvSpPr>
        <p:spPr>
          <a:xfrm>
            <a:off x="5059753" y="6276369"/>
            <a:ext cx="1498836"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By-products:</a:t>
            </a:r>
            <a:endParaRPr lang="en-GB" sz="500" b="1" noProof="0" dirty="0">
              <a:solidFill>
                <a:srgbClr val="454A54"/>
              </a:solidFill>
              <a:latin typeface="Arial" panose="020B0604020202020204" pitchFamily="34" charset="0"/>
              <a:cs typeface="Arial" panose="020B0604020202020204" pitchFamily="34" charset="0"/>
            </a:endParaRPr>
          </a:p>
          <a:p>
            <a:pPr algn="ctr"/>
            <a:r>
              <a:rPr lang="en-GB" sz="1400" noProof="0" dirty="0">
                <a:solidFill>
                  <a:srgbClr val="454A54"/>
                </a:solidFill>
                <a:latin typeface="Arial" panose="020B0604020202020204" pitchFamily="34" charset="0"/>
                <a:cs typeface="Arial" panose="020B0604020202020204" pitchFamily="34" charset="0"/>
              </a:rPr>
              <a:t>heat and oxygen</a:t>
            </a:r>
          </a:p>
        </p:txBody>
      </p:sp>
      <p:sp>
        <p:nvSpPr>
          <p:cNvPr id="216" name="ZoneTexte 215">
            <a:extLst>
              <a:ext uri="{FF2B5EF4-FFF2-40B4-BE49-F238E27FC236}">
                <a16:creationId xmlns:a16="http://schemas.microsoft.com/office/drawing/2014/main" id="{2F555261-4872-B80A-847C-C19BD9D54560}"/>
              </a:ext>
            </a:extLst>
          </p:cNvPr>
          <p:cNvSpPr txBox="1"/>
          <p:nvPr/>
        </p:nvSpPr>
        <p:spPr>
          <a:xfrm>
            <a:off x="2227349" y="6276371"/>
            <a:ext cx="1066747"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Imports:</a:t>
            </a:r>
          </a:p>
          <a:p>
            <a:pPr algn="ctr"/>
            <a:r>
              <a:rPr lang="en-GB" sz="1400" noProof="0" dirty="0">
                <a:solidFill>
                  <a:srgbClr val="454A54"/>
                </a:solidFill>
                <a:latin typeface="Arial" panose="020B0604020202020204" pitchFamily="34" charset="0"/>
                <a:cs typeface="Arial" panose="020B0604020202020204" pitchFamily="34" charset="0"/>
              </a:rPr>
              <a:t>seawater</a:t>
            </a:r>
          </a:p>
        </p:txBody>
      </p:sp>
      <p:sp>
        <p:nvSpPr>
          <p:cNvPr id="217" name="ZoneTexte 216">
            <a:extLst>
              <a:ext uri="{FF2B5EF4-FFF2-40B4-BE49-F238E27FC236}">
                <a16:creationId xmlns:a16="http://schemas.microsoft.com/office/drawing/2014/main" id="{BB584042-9C01-A1F1-8852-4E468D4F94E2}"/>
              </a:ext>
            </a:extLst>
          </p:cNvPr>
          <p:cNvSpPr txBox="1"/>
          <p:nvPr/>
        </p:nvSpPr>
        <p:spPr>
          <a:xfrm>
            <a:off x="3427506" y="6276370"/>
            <a:ext cx="1498836" cy="523195"/>
          </a:xfrm>
          <a:prstGeom prst="rect">
            <a:avLst/>
          </a:prstGeom>
          <a:noFill/>
        </p:spPr>
        <p:txBody>
          <a:bodyPr wrap="square">
            <a:spAutoFit/>
          </a:bodyPr>
          <a:lstStyle/>
          <a:p>
            <a:pPr algn="ctr"/>
            <a:r>
              <a:rPr lang="en-GB" sz="1400" b="1" noProof="0" dirty="0">
                <a:solidFill>
                  <a:srgbClr val="454A54"/>
                </a:solidFill>
                <a:latin typeface="Arial" panose="020B0604020202020204" pitchFamily="34" charset="0"/>
                <a:cs typeface="Arial" panose="020B0604020202020204" pitchFamily="34" charset="0"/>
              </a:rPr>
              <a:t>Exports:</a:t>
            </a:r>
          </a:p>
          <a:p>
            <a:pPr algn="ctr"/>
            <a:r>
              <a:rPr lang="en-GB" sz="1400" noProof="0" dirty="0">
                <a:solidFill>
                  <a:srgbClr val="454A54"/>
                </a:solidFill>
                <a:latin typeface="Arial" panose="020B0604020202020204" pitchFamily="34" charset="0"/>
                <a:cs typeface="Arial" panose="020B0604020202020204" pitchFamily="34" charset="0"/>
              </a:rPr>
              <a:t>liquefied NH</a:t>
            </a:r>
            <a:r>
              <a:rPr lang="en-GB" sz="1400" baseline="-25000" noProof="0" dirty="0">
                <a:solidFill>
                  <a:srgbClr val="454A54"/>
                </a:solidFill>
                <a:latin typeface="Arial" panose="020B0604020202020204" pitchFamily="34" charset="0"/>
                <a:cs typeface="Arial" panose="020B0604020202020204" pitchFamily="34" charset="0"/>
              </a:rPr>
              <a:t>3</a:t>
            </a:r>
          </a:p>
        </p:txBody>
      </p:sp>
      <p:sp>
        <p:nvSpPr>
          <p:cNvPr id="219" name="Rectangle 218">
            <a:extLst>
              <a:ext uri="{FF2B5EF4-FFF2-40B4-BE49-F238E27FC236}">
                <a16:creationId xmlns:a16="http://schemas.microsoft.com/office/drawing/2014/main" id="{35AC272B-C19A-D0CC-B7AD-AB4A72125BAC}"/>
              </a:ext>
            </a:extLst>
          </p:cNvPr>
          <p:cNvSpPr/>
          <p:nvPr/>
        </p:nvSpPr>
        <p:spPr>
          <a:xfrm>
            <a:off x="1308299" y="1310849"/>
            <a:ext cx="8305392" cy="587802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0" name="Rectangle 219">
            <a:extLst>
              <a:ext uri="{FF2B5EF4-FFF2-40B4-BE49-F238E27FC236}">
                <a16:creationId xmlns:a16="http://schemas.microsoft.com/office/drawing/2014/main" id="{6FB6A207-B663-64BD-3204-DA61129A4B84}"/>
              </a:ext>
            </a:extLst>
          </p:cNvPr>
          <p:cNvSpPr/>
          <p:nvPr/>
        </p:nvSpPr>
        <p:spPr>
          <a:xfrm>
            <a:off x="1975690" y="1902394"/>
            <a:ext cx="457178" cy="914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973EE65C-F78B-577F-6E1A-2748AFCAC049}"/>
                  </a:ext>
                </a:extLst>
              </p:cNvPr>
              <p:cNvSpPr txBox="1"/>
              <p:nvPr/>
            </p:nvSpPr>
            <p:spPr>
              <a:xfrm>
                <a:off x="6691999" y="6276368"/>
                <a:ext cx="1863978" cy="738774"/>
              </a:xfrm>
              <a:prstGeom prst="rect">
                <a:avLst/>
              </a:prstGeom>
              <a:noFill/>
            </p:spPr>
            <p:txBody>
              <a:bodyPr wrap="square" rtlCol="0">
                <a:spAutoFit/>
              </a:bodyPr>
              <a:lstStyle/>
              <a:p>
                <a:pPr algn="ctr"/>
                <a:r>
                  <a:rPr lang="en-GB" sz="1400" b="1" noProof="0" dirty="0">
                    <a:solidFill>
                      <a:srgbClr val="454A54"/>
                    </a:solidFill>
                    <a:cs typeface="Arial" panose="020B0604020202020204" pitchFamily="34" charset="0"/>
                  </a:rPr>
                  <a:t>Locally exploited opportunities:</a:t>
                </a:r>
              </a:p>
              <a:p>
                <a:pPr/>
                <a14:m>
                  <m:oMathPara xmlns:m="http://schemas.openxmlformats.org/officeDocument/2006/math">
                    <m:oMathParaPr>
                      <m:jc m:val="centerGroup"/>
                    </m:oMathParaPr>
                    <m:oMath xmlns:m="http://schemas.openxmlformats.org/officeDocument/2006/math">
                      <m:r>
                        <a:rPr lang="en-GB" sz="1400" i="1" noProof="0">
                          <a:solidFill>
                            <a:srgbClr val="454A54"/>
                          </a:solidFill>
                          <a:latin typeface="Cambria Math" panose="02040503050406030204" pitchFamily="18" charset="0"/>
                        </a:rPr>
                        <m:t>∅</m:t>
                      </m:r>
                    </m:oMath>
                  </m:oMathPara>
                </a14:m>
                <a:endParaRPr lang="en-GB" sz="1400" noProof="0" dirty="0">
                  <a:solidFill>
                    <a:srgbClr val="454A54"/>
                  </a:solidFill>
                </a:endParaRPr>
              </a:p>
            </p:txBody>
          </p:sp>
        </mc:Choice>
        <mc:Fallback xmlns="">
          <p:sp>
            <p:nvSpPr>
              <p:cNvPr id="4" name="TextBox 2">
                <a:extLst>
                  <a:ext uri="{FF2B5EF4-FFF2-40B4-BE49-F238E27FC236}">
                    <a16:creationId xmlns:a16="http://schemas.microsoft.com/office/drawing/2014/main" id="{973EE65C-F78B-577F-6E1A-2748AFCAC049}"/>
                  </a:ext>
                </a:extLst>
              </p:cNvPr>
              <p:cNvSpPr txBox="1">
                <a:spLocks noRot="1" noChangeAspect="1" noMove="1" noResize="1" noEditPoints="1" noAdjustHandles="1" noChangeArrowheads="1" noChangeShapeType="1" noTextEdit="1"/>
              </p:cNvSpPr>
              <p:nvPr/>
            </p:nvSpPr>
            <p:spPr>
              <a:xfrm>
                <a:off x="6691999" y="6276368"/>
                <a:ext cx="1863978" cy="738774"/>
              </a:xfrm>
              <a:prstGeom prst="rect">
                <a:avLst/>
              </a:prstGeom>
              <a:blipFill>
                <a:blip r:embed="rId3"/>
                <a:stretch>
                  <a:fillRect t="-1653"/>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03B00BA9-6296-4283-50AE-B5C1F89633D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433</a:t>
            </a:fld>
            <a:endParaRPr lang="en-GB" spc="80" noProof="0" dirty="0"/>
          </a:p>
        </p:txBody>
      </p:sp>
    </p:spTree>
    <p:extLst>
      <p:ext uri="{BB962C8B-B14F-4D97-AF65-F5344CB8AC3E}">
        <p14:creationId xmlns:p14="http://schemas.microsoft.com/office/powerpoint/2010/main" val="226676068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ZoneTexte 211">
            <a:extLst>
              <a:ext uri="{FF2B5EF4-FFF2-40B4-BE49-F238E27FC236}">
                <a16:creationId xmlns:a16="http://schemas.microsoft.com/office/drawing/2014/main" id="{6544E060-AB10-0B96-689A-21E684C242C3}"/>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 3: Variation of Example 1 for methanol production</a:t>
            </a:r>
            <a:endParaRPr lang="en-GB" b="1" noProof="0" dirty="0">
              <a:latin typeface="Arial" panose="020B0604020202020204" pitchFamily="34" charset="0"/>
              <a:cs typeface="Arial" panose="020B0604020202020204" pitchFamily="34" charset="0"/>
            </a:endParaRPr>
          </a:p>
        </p:txBody>
      </p:sp>
      <p:pic>
        <p:nvPicPr>
          <p:cNvPr id="217" name="Image 216">
            <a:extLst>
              <a:ext uri="{FF2B5EF4-FFF2-40B4-BE49-F238E27FC236}">
                <a16:creationId xmlns:a16="http://schemas.microsoft.com/office/drawing/2014/main" id="{4C44C48B-0BB2-C83A-22FF-96D24753B3B1}"/>
              </a:ext>
            </a:extLst>
          </p:cNvPr>
          <p:cNvPicPr>
            <a:picLocks noChangeAspect="1"/>
          </p:cNvPicPr>
          <p:nvPr/>
        </p:nvPicPr>
        <p:blipFill>
          <a:blip r:embed="rId2"/>
          <a:stretch>
            <a:fillRect/>
          </a:stretch>
        </p:blipFill>
        <p:spPr>
          <a:xfrm>
            <a:off x="2146457" y="1560393"/>
            <a:ext cx="6699245" cy="4603715"/>
          </a:xfrm>
          <a:prstGeom prst="rect">
            <a:avLst/>
          </a:prstGeom>
        </p:spPr>
      </p:pic>
      <p:sp>
        <p:nvSpPr>
          <p:cNvPr id="218" name="ZoneTexte 217">
            <a:extLst>
              <a:ext uri="{FF2B5EF4-FFF2-40B4-BE49-F238E27FC236}">
                <a16:creationId xmlns:a16="http://schemas.microsoft.com/office/drawing/2014/main" id="{8BDBF7FF-2A15-4732-8555-D16C055802A6}"/>
              </a:ext>
            </a:extLst>
          </p:cNvPr>
          <p:cNvSpPr txBox="1"/>
          <p:nvPr/>
        </p:nvSpPr>
        <p:spPr>
          <a:xfrm>
            <a:off x="4884404" y="6301841"/>
            <a:ext cx="1498836"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By-products:</a:t>
            </a:r>
            <a:endParaRPr lang="en-GB" sz="500" b="1" noProof="0" dirty="0">
              <a:solidFill>
                <a:srgbClr val="454A54"/>
              </a:solidFill>
              <a:latin typeface="Arial" panose="020B0604020202020204" pitchFamily="34" charset="0"/>
              <a:cs typeface="Arial" panose="020B0604020202020204" pitchFamily="34" charset="0"/>
            </a:endParaRPr>
          </a:p>
          <a:p>
            <a:pPr algn="ctr"/>
            <a:r>
              <a:rPr lang="en-GB" sz="1400" noProof="0" dirty="0">
                <a:solidFill>
                  <a:srgbClr val="454A54"/>
                </a:solidFill>
                <a:latin typeface="Arial" panose="020B0604020202020204" pitchFamily="34" charset="0"/>
                <a:cs typeface="Arial" panose="020B0604020202020204" pitchFamily="34" charset="0"/>
              </a:rPr>
              <a:t>heat and oxygen</a:t>
            </a:r>
          </a:p>
        </p:txBody>
      </p:sp>
      <p:sp>
        <p:nvSpPr>
          <p:cNvPr id="219" name="ZoneTexte 218">
            <a:extLst>
              <a:ext uri="{FF2B5EF4-FFF2-40B4-BE49-F238E27FC236}">
                <a16:creationId xmlns:a16="http://schemas.microsoft.com/office/drawing/2014/main" id="{1DA35202-C3D6-739C-A39A-27654EC1F8DF}"/>
              </a:ext>
            </a:extLst>
          </p:cNvPr>
          <p:cNvSpPr txBox="1"/>
          <p:nvPr/>
        </p:nvSpPr>
        <p:spPr>
          <a:xfrm>
            <a:off x="2186617" y="6324293"/>
            <a:ext cx="1066747"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Imports:</a:t>
            </a:r>
          </a:p>
          <a:p>
            <a:pPr algn="ctr"/>
            <a:r>
              <a:rPr lang="en-GB" sz="1400" noProof="0" dirty="0">
                <a:solidFill>
                  <a:srgbClr val="454A54"/>
                </a:solidFill>
                <a:latin typeface="Arial" panose="020B0604020202020204" pitchFamily="34" charset="0"/>
                <a:cs typeface="Arial" panose="020B0604020202020204" pitchFamily="34" charset="0"/>
              </a:rPr>
              <a:t>seawater</a:t>
            </a:r>
          </a:p>
        </p:txBody>
      </p:sp>
      <p:sp>
        <p:nvSpPr>
          <p:cNvPr id="220" name="ZoneTexte 219">
            <a:extLst>
              <a:ext uri="{FF2B5EF4-FFF2-40B4-BE49-F238E27FC236}">
                <a16:creationId xmlns:a16="http://schemas.microsoft.com/office/drawing/2014/main" id="{0E1E15C7-8A84-FA12-92BD-565FCB4EB914}"/>
              </a:ext>
            </a:extLst>
          </p:cNvPr>
          <p:cNvSpPr txBox="1"/>
          <p:nvPr/>
        </p:nvSpPr>
        <p:spPr>
          <a:xfrm>
            <a:off x="3262713" y="6324292"/>
            <a:ext cx="1498836" cy="523195"/>
          </a:xfrm>
          <a:prstGeom prst="rect">
            <a:avLst/>
          </a:prstGeom>
          <a:noFill/>
        </p:spPr>
        <p:txBody>
          <a:bodyPr wrap="square">
            <a:spAutoFit/>
          </a:bodyPr>
          <a:lstStyle/>
          <a:p>
            <a:pPr algn="ctr"/>
            <a:r>
              <a:rPr lang="en-GB" sz="1400" b="1" noProof="0" dirty="0">
                <a:solidFill>
                  <a:srgbClr val="454A54"/>
                </a:solidFill>
                <a:latin typeface="Arial" panose="020B0604020202020204" pitchFamily="34" charset="0"/>
                <a:cs typeface="Arial" panose="020B0604020202020204" pitchFamily="34" charset="0"/>
              </a:rPr>
              <a:t>Exports:</a:t>
            </a:r>
          </a:p>
          <a:p>
            <a:pPr algn="ctr"/>
            <a:r>
              <a:rPr lang="en-GB" sz="1400" noProof="0" dirty="0">
                <a:solidFill>
                  <a:srgbClr val="454A54"/>
                </a:solidFill>
                <a:latin typeface="Arial" panose="020B0604020202020204" pitchFamily="34" charset="0"/>
                <a:cs typeface="Arial" panose="020B0604020202020204" pitchFamily="34" charset="0"/>
              </a:rPr>
              <a:t>CH</a:t>
            </a:r>
            <a:r>
              <a:rPr lang="en-GB" sz="1400" baseline="-25000" noProof="0" dirty="0">
                <a:solidFill>
                  <a:srgbClr val="454A54"/>
                </a:solidFill>
                <a:latin typeface="Arial" panose="020B0604020202020204" pitchFamily="34" charset="0"/>
                <a:cs typeface="Arial" panose="020B0604020202020204" pitchFamily="34" charset="0"/>
              </a:rPr>
              <a:t>3</a:t>
            </a:r>
            <a:r>
              <a:rPr lang="en-GB" sz="1400" noProof="0" dirty="0">
                <a:solidFill>
                  <a:srgbClr val="454A54"/>
                </a:solidFill>
                <a:latin typeface="Arial" panose="020B0604020202020204" pitchFamily="34" charset="0"/>
                <a:cs typeface="Arial" panose="020B0604020202020204" pitchFamily="34" charset="0"/>
              </a:rPr>
              <a:t>OH</a:t>
            </a:r>
          </a:p>
        </p:txBody>
      </p:sp>
      <p:pic>
        <p:nvPicPr>
          <p:cNvPr id="221" name="Image 220">
            <a:extLst>
              <a:ext uri="{FF2B5EF4-FFF2-40B4-BE49-F238E27FC236}">
                <a16:creationId xmlns:a16="http://schemas.microsoft.com/office/drawing/2014/main" id="{DAFB082F-53CB-5944-C1BB-8BC8DD01FEA2}"/>
              </a:ext>
            </a:extLst>
          </p:cNvPr>
          <p:cNvPicPr>
            <a:picLocks noChangeAspect="1"/>
          </p:cNvPicPr>
          <p:nvPr/>
        </p:nvPicPr>
        <p:blipFill>
          <a:blip r:embed="rId3"/>
          <a:srcRect b="3044"/>
          <a:stretch/>
        </p:blipFill>
        <p:spPr>
          <a:xfrm>
            <a:off x="2000090" y="1586506"/>
            <a:ext cx="6699245" cy="4546489"/>
          </a:xfrm>
          <a:prstGeom prst="rect">
            <a:avLst/>
          </a:prstGeom>
        </p:spPr>
      </p:pic>
      <p:sp>
        <p:nvSpPr>
          <p:cNvPr id="222" name="Rectangle 221">
            <a:extLst>
              <a:ext uri="{FF2B5EF4-FFF2-40B4-BE49-F238E27FC236}">
                <a16:creationId xmlns:a16="http://schemas.microsoft.com/office/drawing/2014/main" id="{501070EC-E1B2-B8A8-D259-602D9CF03B83}"/>
              </a:ext>
            </a:extLst>
          </p:cNvPr>
          <p:cNvSpPr/>
          <p:nvPr/>
        </p:nvSpPr>
        <p:spPr>
          <a:xfrm>
            <a:off x="1975690" y="2008736"/>
            <a:ext cx="457178" cy="914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4" name="Rectangle 223">
            <a:extLst>
              <a:ext uri="{FF2B5EF4-FFF2-40B4-BE49-F238E27FC236}">
                <a16:creationId xmlns:a16="http://schemas.microsoft.com/office/drawing/2014/main" id="{976C6DD6-AECA-604F-73D4-C4B15ED9A2F0}"/>
              </a:ext>
            </a:extLst>
          </p:cNvPr>
          <p:cNvSpPr/>
          <p:nvPr/>
        </p:nvSpPr>
        <p:spPr>
          <a:xfrm>
            <a:off x="1308299" y="1417192"/>
            <a:ext cx="8305392" cy="56204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474599C6-DCFC-42B8-D3F1-A7215F1AD75C}"/>
                  </a:ext>
                </a:extLst>
              </p:cNvPr>
              <p:cNvSpPr txBox="1"/>
              <p:nvPr/>
            </p:nvSpPr>
            <p:spPr>
              <a:xfrm>
                <a:off x="6798338" y="6323197"/>
                <a:ext cx="1863978" cy="738774"/>
              </a:xfrm>
              <a:prstGeom prst="rect">
                <a:avLst/>
              </a:prstGeom>
              <a:noFill/>
            </p:spPr>
            <p:txBody>
              <a:bodyPr wrap="square" rtlCol="0">
                <a:spAutoFit/>
              </a:bodyPr>
              <a:lstStyle/>
              <a:p>
                <a:pPr algn="ctr"/>
                <a:r>
                  <a:rPr lang="en-GB" sz="1400" b="1" noProof="0" dirty="0">
                    <a:solidFill>
                      <a:srgbClr val="454A54"/>
                    </a:solidFill>
                    <a:cs typeface="Arial" panose="020B0604020202020204" pitchFamily="34" charset="0"/>
                  </a:rPr>
                  <a:t>Locally exploited opportunities:</a:t>
                </a:r>
              </a:p>
              <a:p>
                <a:pPr/>
                <a14:m>
                  <m:oMathPara xmlns:m="http://schemas.openxmlformats.org/officeDocument/2006/math">
                    <m:oMathParaPr>
                      <m:jc m:val="centerGroup"/>
                    </m:oMathParaPr>
                    <m:oMath xmlns:m="http://schemas.openxmlformats.org/officeDocument/2006/math">
                      <m:r>
                        <a:rPr lang="en-GB" sz="1400" i="1" noProof="0">
                          <a:solidFill>
                            <a:srgbClr val="454A54"/>
                          </a:solidFill>
                          <a:latin typeface="Cambria Math" panose="02040503050406030204" pitchFamily="18" charset="0"/>
                        </a:rPr>
                        <m:t>∅</m:t>
                      </m:r>
                    </m:oMath>
                  </m:oMathPara>
                </a14:m>
                <a:endParaRPr lang="en-GB" sz="1400" noProof="0" dirty="0">
                  <a:solidFill>
                    <a:srgbClr val="454A54"/>
                  </a:solidFill>
                </a:endParaRPr>
              </a:p>
            </p:txBody>
          </p:sp>
        </mc:Choice>
        <mc:Fallback xmlns="">
          <p:sp>
            <p:nvSpPr>
              <p:cNvPr id="4" name="TextBox 2">
                <a:extLst>
                  <a:ext uri="{FF2B5EF4-FFF2-40B4-BE49-F238E27FC236}">
                    <a16:creationId xmlns:a16="http://schemas.microsoft.com/office/drawing/2014/main" id="{474599C6-DCFC-42B8-D3F1-A7215F1AD75C}"/>
                  </a:ext>
                </a:extLst>
              </p:cNvPr>
              <p:cNvSpPr txBox="1">
                <a:spLocks noRot="1" noChangeAspect="1" noMove="1" noResize="1" noEditPoints="1" noAdjustHandles="1" noChangeArrowheads="1" noChangeShapeType="1" noTextEdit="1"/>
              </p:cNvSpPr>
              <p:nvPr/>
            </p:nvSpPr>
            <p:spPr>
              <a:xfrm>
                <a:off x="6798338" y="6323197"/>
                <a:ext cx="1863978" cy="738774"/>
              </a:xfrm>
              <a:prstGeom prst="rect">
                <a:avLst/>
              </a:prstGeom>
              <a:blipFill>
                <a:blip r:embed="rId4"/>
                <a:stretch>
                  <a:fillRect t="-826"/>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EBC32BE5-5487-9C39-FBFF-0D7C8E38446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434</a:t>
            </a:fld>
            <a:endParaRPr lang="en-GB" spc="80" noProof="0" dirty="0"/>
          </a:p>
        </p:txBody>
      </p:sp>
    </p:spTree>
    <p:extLst>
      <p:ext uri="{BB962C8B-B14F-4D97-AF65-F5344CB8AC3E}">
        <p14:creationId xmlns:p14="http://schemas.microsoft.com/office/powerpoint/2010/main" val="420213311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ZoneTexte 181">
            <a:extLst>
              <a:ext uri="{FF2B5EF4-FFF2-40B4-BE49-F238E27FC236}">
                <a16:creationId xmlns:a16="http://schemas.microsoft.com/office/drawing/2014/main" id="{B3A8DB29-465B-1BFC-D32D-4AB73A6BFD50}"/>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 4: Variation of Example 1 for hydrogen production</a:t>
            </a:r>
            <a:endParaRPr lang="en-GB" b="1" noProof="0" dirty="0">
              <a:latin typeface="Arial" panose="020B0604020202020204" pitchFamily="34" charset="0"/>
              <a:cs typeface="Arial" panose="020B0604020202020204" pitchFamily="34" charset="0"/>
            </a:endParaRPr>
          </a:p>
        </p:txBody>
      </p:sp>
      <p:pic>
        <p:nvPicPr>
          <p:cNvPr id="187" name="Image 186">
            <a:extLst>
              <a:ext uri="{FF2B5EF4-FFF2-40B4-BE49-F238E27FC236}">
                <a16:creationId xmlns:a16="http://schemas.microsoft.com/office/drawing/2014/main" id="{606C3007-1A88-A553-4097-1EA3252C3FCD}"/>
              </a:ext>
            </a:extLst>
          </p:cNvPr>
          <p:cNvPicPr>
            <a:picLocks noChangeAspect="1"/>
          </p:cNvPicPr>
          <p:nvPr/>
        </p:nvPicPr>
        <p:blipFill rotWithShape="1">
          <a:blip r:embed="rId2"/>
          <a:srcRect t="3690" b="1871"/>
          <a:stretch/>
        </p:blipFill>
        <p:spPr>
          <a:xfrm>
            <a:off x="1917870" y="1462934"/>
            <a:ext cx="7087261" cy="5027013"/>
          </a:xfrm>
          <a:prstGeom prst="rect">
            <a:avLst/>
          </a:prstGeom>
        </p:spPr>
      </p:pic>
      <p:sp>
        <p:nvSpPr>
          <p:cNvPr id="188" name="ZoneTexte 187">
            <a:extLst>
              <a:ext uri="{FF2B5EF4-FFF2-40B4-BE49-F238E27FC236}">
                <a16:creationId xmlns:a16="http://schemas.microsoft.com/office/drawing/2014/main" id="{BA2AFEBD-6972-81C8-E30C-96EADF25C651}"/>
              </a:ext>
            </a:extLst>
          </p:cNvPr>
          <p:cNvSpPr txBox="1"/>
          <p:nvPr/>
        </p:nvSpPr>
        <p:spPr>
          <a:xfrm>
            <a:off x="4914908" y="6569425"/>
            <a:ext cx="1498836"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By-products:</a:t>
            </a:r>
            <a:endParaRPr lang="en-GB" sz="500" b="1" noProof="0" dirty="0">
              <a:solidFill>
                <a:srgbClr val="454A54"/>
              </a:solidFill>
              <a:latin typeface="Arial" panose="020B0604020202020204" pitchFamily="34" charset="0"/>
              <a:cs typeface="Arial" panose="020B0604020202020204" pitchFamily="34" charset="0"/>
            </a:endParaRPr>
          </a:p>
          <a:p>
            <a:pPr algn="ctr"/>
            <a:r>
              <a:rPr lang="en-GB" sz="1400" noProof="0" dirty="0">
                <a:solidFill>
                  <a:srgbClr val="454A54"/>
                </a:solidFill>
                <a:latin typeface="Arial" panose="020B0604020202020204" pitchFamily="34" charset="0"/>
                <a:cs typeface="Arial" panose="020B0604020202020204" pitchFamily="34" charset="0"/>
              </a:rPr>
              <a:t>heat and oxygen</a:t>
            </a:r>
          </a:p>
        </p:txBody>
      </p:sp>
      <p:sp>
        <p:nvSpPr>
          <p:cNvPr id="189" name="ZoneTexte 188">
            <a:extLst>
              <a:ext uri="{FF2B5EF4-FFF2-40B4-BE49-F238E27FC236}">
                <a16:creationId xmlns:a16="http://schemas.microsoft.com/office/drawing/2014/main" id="{5EB0B42C-03EE-CED8-13BB-976E055FD252}"/>
              </a:ext>
            </a:extLst>
          </p:cNvPr>
          <p:cNvSpPr txBox="1"/>
          <p:nvPr/>
        </p:nvSpPr>
        <p:spPr>
          <a:xfrm>
            <a:off x="2031997" y="6575484"/>
            <a:ext cx="1066747" cy="523195"/>
          </a:xfrm>
          <a:prstGeom prst="rect">
            <a:avLst/>
          </a:prstGeom>
          <a:noFill/>
        </p:spPr>
        <p:txBody>
          <a:bodyPr wrap="square" numCol="1">
            <a:spAutoFit/>
          </a:bodyPr>
          <a:lstStyle/>
          <a:p>
            <a:pPr algn="ctr"/>
            <a:r>
              <a:rPr lang="en-GB" sz="1400" b="1" noProof="0" dirty="0">
                <a:solidFill>
                  <a:srgbClr val="454A54"/>
                </a:solidFill>
                <a:latin typeface="Arial" panose="020B0604020202020204" pitchFamily="34" charset="0"/>
                <a:cs typeface="Arial" panose="020B0604020202020204" pitchFamily="34" charset="0"/>
              </a:rPr>
              <a:t>Imports:</a:t>
            </a:r>
          </a:p>
          <a:p>
            <a:pPr algn="ctr"/>
            <a:r>
              <a:rPr lang="en-GB" sz="1400" noProof="0" dirty="0">
                <a:solidFill>
                  <a:srgbClr val="454A54"/>
                </a:solidFill>
                <a:latin typeface="Arial" panose="020B0604020202020204" pitchFamily="34" charset="0"/>
                <a:cs typeface="Arial" panose="020B0604020202020204" pitchFamily="34" charset="0"/>
              </a:rPr>
              <a:t>seawater</a:t>
            </a:r>
          </a:p>
        </p:txBody>
      </p:sp>
      <p:sp>
        <p:nvSpPr>
          <p:cNvPr id="190" name="ZoneTexte 189">
            <a:extLst>
              <a:ext uri="{FF2B5EF4-FFF2-40B4-BE49-F238E27FC236}">
                <a16:creationId xmlns:a16="http://schemas.microsoft.com/office/drawing/2014/main" id="{E90EB3F0-C45B-8EEA-6C44-16F43A0F3020}"/>
              </a:ext>
            </a:extLst>
          </p:cNvPr>
          <p:cNvSpPr txBox="1"/>
          <p:nvPr/>
        </p:nvSpPr>
        <p:spPr>
          <a:xfrm>
            <a:off x="3139031" y="6576156"/>
            <a:ext cx="1498836" cy="523195"/>
          </a:xfrm>
          <a:prstGeom prst="rect">
            <a:avLst/>
          </a:prstGeom>
          <a:noFill/>
        </p:spPr>
        <p:txBody>
          <a:bodyPr wrap="square">
            <a:spAutoFit/>
          </a:bodyPr>
          <a:lstStyle/>
          <a:p>
            <a:pPr algn="ctr"/>
            <a:r>
              <a:rPr lang="en-GB" sz="1400" b="1" noProof="0" dirty="0">
                <a:solidFill>
                  <a:srgbClr val="454A54"/>
                </a:solidFill>
                <a:latin typeface="Arial" panose="020B0604020202020204" pitchFamily="34" charset="0"/>
                <a:cs typeface="Arial" panose="020B0604020202020204" pitchFamily="34" charset="0"/>
              </a:rPr>
              <a:t>Exports:</a:t>
            </a:r>
          </a:p>
          <a:p>
            <a:pPr algn="ctr"/>
            <a:r>
              <a:rPr lang="en-GB" sz="1400" noProof="0" dirty="0">
                <a:solidFill>
                  <a:srgbClr val="454A54"/>
                </a:solidFill>
                <a:latin typeface="Arial" panose="020B0604020202020204" pitchFamily="34" charset="0"/>
                <a:cs typeface="Arial" panose="020B0604020202020204" pitchFamily="34" charset="0"/>
              </a:rPr>
              <a:t>liquefied H</a:t>
            </a:r>
            <a:r>
              <a:rPr lang="en-GB" sz="1400" baseline="-25000" noProof="0" dirty="0">
                <a:solidFill>
                  <a:srgbClr val="454A54"/>
                </a:solidFill>
                <a:latin typeface="Arial" panose="020B0604020202020204" pitchFamily="34" charset="0"/>
                <a:cs typeface="Arial" panose="020B0604020202020204" pitchFamily="34" charset="0"/>
              </a:rPr>
              <a:t>2</a:t>
            </a:r>
          </a:p>
        </p:txBody>
      </p:sp>
      <p:sp>
        <p:nvSpPr>
          <p:cNvPr id="192" name="Rectangle 191">
            <a:extLst>
              <a:ext uri="{FF2B5EF4-FFF2-40B4-BE49-F238E27FC236}">
                <a16:creationId xmlns:a16="http://schemas.microsoft.com/office/drawing/2014/main" id="{42B89E0B-66FD-BD05-D102-ED72795B4FB3}"/>
              </a:ext>
            </a:extLst>
          </p:cNvPr>
          <p:cNvSpPr/>
          <p:nvPr/>
        </p:nvSpPr>
        <p:spPr>
          <a:xfrm>
            <a:off x="1308299" y="1301705"/>
            <a:ext cx="8305392" cy="609986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8C222D72-4CB4-3635-415E-C9679567CA44}"/>
                  </a:ext>
                </a:extLst>
              </p:cNvPr>
              <p:cNvSpPr txBox="1"/>
              <p:nvPr/>
            </p:nvSpPr>
            <p:spPr>
              <a:xfrm>
                <a:off x="6731073" y="6569425"/>
                <a:ext cx="1863978" cy="738774"/>
              </a:xfrm>
              <a:prstGeom prst="rect">
                <a:avLst/>
              </a:prstGeom>
              <a:noFill/>
            </p:spPr>
            <p:txBody>
              <a:bodyPr wrap="square" rtlCol="0">
                <a:spAutoFit/>
              </a:bodyPr>
              <a:lstStyle/>
              <a:p>
                <a:pPr algn="ctr"/>
                <a:r>
                  <a:rPr lang="en-GB" sz="1400" b="1" noProof="0" dirty="0">
                    <a:solidFill>
                      <a:srgbClr val="454A54"/>
                    </a:solidFill>
                    <a:cs typeface="Arial" panose="020B0604020202020204" pitchFamily="34" charset="0"/>
                  </a:rPr>
                  <a:t>Locally exploited opportunities:</a:t>
                </a:r>
              </a:p>
              <a:p>
                <a:pPr/>
                <a14:m>
                  <m:oMathPara xmlns:m="http://schemas.openxmlformats.org/officeDocument/2006/math">
                    <m:oMathParaPr>
                      <m:jc m:val="centerGroup"/>
                    </m:oMathParaPr>
                    <m:oMath xmlns:m="http://schemas.openxmlformats.org/officeDocument/2006/math">
                      <m:r>
                        <a:rPr lang="en-GB" sz="1400" i="1" noProof="0">
                          <a:solidFill>
                            <a:srgbClr val="454A54"/>
                          </a:solidFill>
                          <a:latin typeface="Cambria Math" panose="02040503050406030204" pitchFamily="18" charset="0"/>
                        </a:rPr>
                        <m:t>∅</m:t>
                      </m:r>
                    </m:oMath>
                  </m:oMathPara>
                </a14:m>
                <a:endParaRPr lang="en-GB" sz="1400" noProof="0" dirty="0">
                  <a:solidFill>
                    <a:srgbClr val="454A54"/>
                  </a:solidFill>
                </a:endParaRPr>
              </a:p>
            </p:txBody>
          </p:sp>
        </mc:Choice>
        <mc:Fallback xmlns="">
          <p:sp>
            <p:nvSpPr>
              <p:cNvPr id="4" name="TextBox 2">
                <a:extLst>
                  <a:ext uri="{FF2B5EF4-FFF2-40B4-BE49-F238E27FC236}">
                    <a16:creationId xmlns:a16="http://schemas.microsoft.com/office/drawing/2014/main" id="{8C222D72-4CB4-3635-415E-C9679567CA44}"/>
                  </a:ext>
                </a:extLst>
              </p:cNvPr>
              <p:cNvSpPr txBox="1">
                <a:spLocks noRot="1" noChangeAspect="1" noMove="1" noResize="1" noEditPoints="1" noAdjustHandles="1" noChangeArrowheads="1" noChangeShapeType="1" noTextEdit="1"/>
              </p:cNvSpPr>
              <p:nvPr/>
            </p:nvSpPr>
            <p:spPr>
              <a:xfrm>
                <a:off x="6731073" y="6569425"/>
                <a:ext cx="1863978" cy="738774"/>
              </a:xfrm>
              <a:prstGeom prst="rect">
                <a:avLst/>
              </a:prstGeom>
              <a:blipFill>
                <a:blip r:embed="rId3"/>
                <a:stretch>
                  <a:fillRect t="-1653"/>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F8203264-3529-0505-1E03-3CB179429CB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435</a:t>
            </a:fld>
            <a:endParaRPr lang="en-GB" spc="80" noProof="0" dirty="0"/>
          </a:p>
        </p:txBody>
      </p:sp>
    </p:spTree>
    <p:extLst>
      <p:ext uri="{BB962C8B-B14F-4D97-AF65-F5344CB8AC3E}">
        <p14:creationId xmlns:p14="http://schemas.microsoft.com/office/powerpoint/2010/main" val="1020222442"/>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CC10C-2632-4E8E-47C9-5D5C81338EA0}"/>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24887DF2-0A9E-6DE4-E4C5-B7CF1A2AC065}"/>
              </a:ext>
            </a:extLst>
          </p:cNvPr>
          <p:cNvSpPr txBox="1"/>
          <p:nvPr/>
        </p:nvSpPr>
        <p:spPr>
          <a:xfrm>
            <a:off x="589818" y="2965080"/>
            <a:ext cx="4643358" cy="3788704"/>
          </a:xfrm>
          <a:prstGeom prst="rect">
            <a:avLst/>
          </a:prstGeom>
          <a:noFill/>
        </p:spPr>
        <p:txBody>
          <a:bodyPr wrap="square" lIns="93920" tIns="46960" rIns="93920" bIns="46960" anchor="t">
            <a:spAutoFit/>
          </a:bodyPr>
          <a:lstStyle/>
          <a:p>
            <a:pPr marL="514401" indent="-514401" algn="just">
              <a:buAutoNum type="romanLcParenBoth" startAt="2"/>
            </a:pPr>
            <a:r>
              <a:rPr lang="en-GB" sz="2000" noProof="0" dirty="0">
                <a:latin typeface="+mj-lt"/>
              </a:rPr>
              <a:t>The existing infrastructure for transporting and storing fossil fuels can be reused. For example, the huge gas network in Europe could be reused without adaptation if the e-fuel produced is </a:t>
            </a:r>
            <a:r>
              <a:rPr lang="en-GB" sz="2000" noProof="0" dirty="0">
                <a:latin typeface="+mj-lt"/>
                <a:cs typeface="Arial"/>
              </a:rPr>
              <a:t>CH</a:t>
            </a:r>
            <a:r>
              <a:rPr lang="en-GB" sz="2000" baseline="-25000" noProof="0" dirty="0">
                <a:latin typeface="+mj-lt"/>
                <a:cs typeface="Arial"/>
              </a:rPr>
              <a:t>4</a:t>
            </a:r>
            <a:r>
              <a:rPr lang="en-GB" sz="2000" noProof="0" dirty="0">
                <a:latin typeface="+mj-lt"/>
              </a:rPr>
              <a:t>, as it is the same molecule as natural gas;</a:t>
            </a:r>
          </a:p>
          <a:p>
            <a:pPr marL="514401" indent="-514401" algn="just">
              <a:buAutoNum type="romanLcParenBoth" startAt="2"/>
            </a:pPr>
            <a:endParaRPr lang="en-GB" sz="2000" noProof="0" dirty="0">
              <a:latin typeface="+mj-lt"/>
            </a:endParaRPr>
          </a:p>
          <a:p>
            <a:pPr marL="514401" indent="-514401" algn="just">
              <a:buFontTx/>
              <a:buAutoNum type="romanLcParenBoth" startAt="2"/>
            </a:pPr>
            <a:r>
              <a:rPr lang="en-GB" sz="2000" noProof="0" dirty="0">
                <a:latin typeface="Arial" panose="020B0604020202020204" pitchFamily="34" charset="0"/>
              </a:rPr>
              <a:t>RREHs can be rapidly constructed in parallel at multiple locations worldwide using standardised technology;</a:t>
            </a:r>
          </a:p>
        </p:txBody>
      </p:sp>
      <p:grpSp>
        <p:nvGrpSpPr>
          <p:cNvPr id="14" name="Groupe 13">
            <a:extLst>
              <a:ext uri="{FF2B5EF4-FFF2-40B4-BE49-F238E27FC236}">
                <a16:creationId xmlns:a16="http://schemas.microsoft.com/office/drawing/2014/main" id="{1A0D64AB-9C49-BC64-715B-011FD5328B9F}"/>
              </a:ext>
            </a:extLst>
          </p:cNvPr>
          <p:cNvGrpSpPr/>
          <p:nvPr/>
        </p:nvGrpSpPr>
        <p:grpSpPr>
          <a:xfrm>
            <a:off x="5828397" y="2927221"/>
            <a:ext cx="4098390" cy="3561304"/>
            <a:chOff x="6551270" y="1749634"/>
            <a:chExt cx="4722087" cy="4062707"/>
          </a:xfrm>
        </p:grpSpPr>
        <p:pic>
          <p:nvPicPr>
            <p:cNvPr id="6" name="Picture 5" descr="A map of europe with many roads&#10;&#10;Description automatically generated">
              <a:extLst>
                <a:ext uri="{FF2B5EF4-FFF2-40B4-BE49-F238E27FC236}">
                  <a16:creationId xmlns:a16="http://schemas.microsoft.com/office/drawing/2014/main" id="{09251860-BE1D-6147-DA00-2D941A9105A4}"/>
                </a:ext>
              </a:extLst>
            </p:cNvPr>
            <p:cNvPicPr>
              <a:picLocks noChangeAspect="1"/>
            </p:cNvPicPr>
            <p:nvPr/>
          </p:nvPicPr>
          <p:blipFill>
            <a:blip r:embed="rId3"/>
            <a:srcRect l="4203" r="10067"/>
            <a:stretch/>
          </p:blipFill>
          <p:spPr>
            <a:xfrm>
              <a:off x="6551271" y="1749634"/>
              <a:ext cx="4722086" cy="4062706"/>
            </a:xfrm>
            <a:prstGeom prst="rect">
              <a:avLst/>
            </a:prstGeom>
          </p:spPr>
        </p:pic>
        <p:sp>
          <p:nvSpPr>
            <p:cNvPr id="13" name="Rectangle 12">
              <a:extLst>
                <a:ext uri="{FF2B5EF4-FFF2-40B4-BE49-F238E27FC236}">
                  <a16:creationId xmlns:a16="http://schemas.microsoft.com/office/drawing/2014/main" id="{DFA2BFDF-3D32-8E19-7178-5AB850FD74C0}"/>
                </a:ext>
              </a:extLst>
            </p:cNvPr>
            <p:cNvSpPr/>
            <p:nvPr/>
          </p:nvSpPr>
          <p:spPr>
            <a:xfrm>
              <a:off x="6551270" y="1749635"/>
              <a:ext cx="4722086" cy="406270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49" noProof="0" dirty="0"/>
            </a:p>
          </p:txBody>
        </p:sp>
      </p:grpSp>
      <p:sp>
        <p:nvSpPr>
          <p:cNvPr id="3" name="ZoneTexte 2">
            <a:extLst>
              <a:ext uri="{FF2B5EF4-FFF2-40B4-BE49-F238E27FC236}">
                <a16:creationId xmlns:a16="http://schemas.microsoft.com/office/drawing/2014/main" id="{39C62495-6D1F-7FC2-89C6-9F3B6C416FEF}"/>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Why produce e-fuel in an RREH? (1/2)</a:t>
            </a:r>
          </a:p>
        </p:txBody>
      </p:sp>
      <p:sp>
        <p:nvSpPr>
          <p:cNvPr id="5" name="ZoneTexte 4">
            <a:extLst>
              <a:ext uri="{FF2B5EF4-FFF2-40B4-BE49-F238E27FC236}">
                <a16:creationId xmlns:a16="http://schemas.microsoft.com/office/drawing/2014/main" id="{78E90C4F-D8E9-29DD-0629-4494C5980EFA}"/>
              </a:ext>
            </a:extLst>
          </p:cNvPr>
          <p:cNvSpPr txBox="1"/>
          <p:nvPr/>
        </p:nvSpPr>
        <p:spPr>
          <a:xfrm>
            <a:off x="589819" y="1321126"/>
            <a:ext cx="9544024" cy="400169"/>
          </a:xfrm>
          <a:prstGeom prst="rect">
            <a:avLst/>
          </a:prstGeom>
          <a:noFill/>
        </p:spPr>
        <p:txBody>
          <a:bodyPr wrap="square">
            <a:spAutoFit/>
          </a:bodyPr>
          <a:lstStyle/>
          <a:p>
            <a:pPr algn="just"/>
            <a:r>
              <a:rPr lang="en-GB" sz="2000" noProof="0" dirty="0">
                <a:latin typeface="+mj-lt"/>
              </a:rPr>
              <a:t>An RREH transforming renewable electricity into e-fuels offer several advantages:</a:t>
            </a:r>
          </a:p>
        </p:txBody>
      </p:sp>
      <p:sp>
        <p:nvSpPr>
          <p:cNvPr id="12" name="ZoneTexte 11">
            <a:extLst>
              <a:ext uri="{FF2B5EF4-FFF2-40B4-BE49-F238E27FC236}">
                <a16:creationId xmlns:a16="http://schemas.microsoft.com/office/drawing/2014/main" id="{BB49FAB7-BBD6-557F-1DA6-2AD788B46007}"/>
              </a:ext>
            </a:extLst>
          </p:cNvPr>
          <p:cNvSpPr txBox="1"/>
          <p:nvPr/>
        </p:nvSpPr>
        <p:spPr>
          <a:xfrm>
            <a:off x="589818" y="2026022"/>
            <a:ext cx="9544024" cy="707991"/>
          </a:xfrm>
          <a:prstGeom prst="rect">
            <a:avLst/>
          </a:prstGeom>
          <a:noFill/>
        </p:spPr>
        <p:txBody>
          <a:bodyPr wrap="square">
            <a:spAutoFit/>
          </a:bodyPr>
          <a:lstStyle/>
          <a:p>
            <a:pPr marL="528318" indent="-528318" algn="just">
              <a:buAutoNum type="romanLcParenBoth"/>
            </a:pPr>
            <a:r>
              <a:rPr lang="en-GB" sz="2000" noProof="0" dirty="0">
                <a:latin typeface="+mj-lt"/>
              </a:rPr>
              <a:t>These e-fuels can be used in industries that require high-temperature processes (e.g., the steel industry);</a:t>
            </a:r>
          </a:p>
        </p:txBody>
      </p:sp>
      <p:sp>
        <p:nvSpPr>
          <p:cNvPr id="17" name="ZoneTexte 16">
            <a:extLst>
              <a:ext uri="{FF2B5EF4-FFF2-40B4-BE49-F238E27FC236}">
                <a16:creationId xmlns:a16="http://schemas.microsoft.com/office/drawing/2014/main" id="{1EEA7986-ADEC-222A-441E-747B11C9F0F3}"/>
              </a:ext>
            </a:extLst>
          </p:cNvPr>
          <p:cNvSpPr txBox="1"/>
          <p:nvPr/>
        </p:nvSpPr>
        <p:spPr>
          <a:xfrm>
            <a:off x="115605" y="7642731"/>
            <a:ext cx="5348970" cy="261649"/>
          </a:xfrm>
          <a:prstGeom prst="rect">
            <a:avLst/>
          </a:prstGeom>
          <a:noFill/>
        </p:spPr>
        <p:txBody>
          <a:bodyPr wrap="square">
            <a:spAutoFit/>
          </a:bodyPr>
          <a:lstStyle/>
          <a:p>
            <a:r>
              <a:rPr lang="en-GB" sz="1100" b="1" baseline="30000" noProof="0" dirty="0">
                <a:solidFill>
                  <a:srgbClr val="454A54"/>
                </a:solidFill>
                <a:latin typeface="+mj-lt"/>
              </a:rPr>
              <a:t>1</a:t>
            </a:r>
            <a:r>
              <a:rPr lang="en-GB" sz="1100" noProof="0" dirty="0">
                <a:solidFill>
                  <a:srgbClr val="454A54"/>
                </a:solidFill>
                <a:latin typeface="+mj-lt"/>
              </a:rPr>
              <a:t> </a:t>
            </a:r>
            <a:r>
              <a:rPr lang="en-GB" sz="1100" noProof="0" dirty="0">
                <a:solidFill>
                  <a:srgbClr val="454A54"/>
                </a:solidFill>
                <a:latin typeface="+mj-lt"/>
                <a:hlinkClick r:id="rId4"/>
              </a:rPr>
              <a:t>ENTSOG, GIE, SYSCAP. (2025, January 1). System capacity map 2025.</a:t>
            </a:r>
            <a:endParaRPr lang="en-GB" sz="1100" noProof="0" dirty="0">
              <a:solidFill>
                <a:srgbClr val="454A54"/>
              </a:solidFill>
              <a:latin typeface="+mj-lt"/>
            </a:endParaRPr>
          </a:p>
        </p:txBody>
      </p:sp>
      <p:sp>
        <p:nvSpPr>
          <p:cNvPr id="19" name="ZoneTexte 18">
            <a:extLst>
              <a:ext uri="{FF2B5EF4-FFF2-40B4-BE49-F238E27FC236}">
                <a16:creationId xmlns:a16="http://schemas.microsoft.com/office/drawing/2014/main" id="{107CCE2E-02A8-F3E4-C672-DE9A67E1E256}"/>
              </a:ext>
            </a:extLst>
          </p:cNvPr>
          <p:cNvSpPr txBox="1"/>
          <p:nvPr/>
        </p:nvSpPr>
        <p:spPr>
          <a:xfrm>
            <a:off x="5828397" y="6554117"/>
            <a:ext cx="4098389" cy="307823"/>
          </a:xfrm>
          <a:prstGeom prst="rect">
            <a:avLst/>
          </a:prstGeom>
          <a:noFill/>
        </p:spPr>
        <p:txBody>
          <a:bodyPr wrap="square">
            <a:spAutoFit/>
          </a:bodyPr>
          <a:lstStyle/>
          <a:p>
            <a:pPr algn="ctr"/>
            <a:r>
              <a:rPr lang="en-GB" sz="1400" i="1" noProof="0" dirty="0">
                <a:latin typeface="+mj-lt"/>
              </a:rPr>
              <a:t>European gas system capacity.</a:t>
            </a:r>
            <a:r>
              <a:rPr lang="en-GB" sz="1400" b="1" baseline="30000" noProof="0" dirty="0">
                <a:latin typeface="+mj-lt"/>
              </a:rPr>
              <a:t>1</a:t>
            </a:r>
            <a:endParaRPr lang="en-GB" sz="1400" b="1" baseline="30000" noProof="0" dirty="0"/>
          </a:p>
        </p:txBody>
      </p:sp>
      <p:sp>
        <p:nvSpPr>
          <p:cNvPr id="2" name="Slide Number Placeholder 6">
            <a:extLst>
              <a:ext uri="{FF2B5EF4-FFF2-40B4-BE49-F238E27FC236}">
                <a16:creationId xmlns:a16="http://schemas.microsoft.com/office/drawing/2014/main" id="{31873268-4E82-1AA2-D0B7-52672AECE5C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436</a:t>
            </a:fld>
            <a:endParaRPr lang="en-GB" spc="80" noProof="0" dirty="0"/>
          </a:p>
        </p:txBody>
      </p:sp>
    </p:spTree>
    <p:extLst>
      <p:ext uri="{BB962C8B-B14F-4D97-AF65-F5344CB8AC3E}">
        <p14:creationId xmlns:p14="http://schemas.microsoft.com/office/powerpoint/2010/main" val="3721400971"/>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2731D-82C2-719C-518D-6986C37A6177}"/>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BB20C3AA-A9FF-C043-DF22-AAB921B48D92}"/>
              </a:ext>
            </a:extLst>
          </p:cNvPr>
          <p:cNvSpPr txBox="1"/>
          <p:nvPr/>
        </p:nvSpPr>
        <p:spPr>
          <a:xfrm>
            <a:off x="589819" y="1201425"/>
            <a:ext cx="9544025" cy="1939280"/>
          </a:xfrm>
          <a:prstGeom prst="rect">
            <a:avLst/>
          </a:prstGeom>
          <a:noFill/>
        </p:spPr>
        <p:txBody>
          <a:bodyPr wrap="square">
            <a:spAutoFit/>
          </a:bodyPr>
          <a:lstStyle/>
          <a:p>
            <a:pPr marL="514401" indent="-514401" algn="just" eaLnBrk="0" fontAlgn="base" hangingPunct="0">
              <a:spcBef>
                <a:spcPct val="0"/>
              </a:spcBef>
              <a:spcAft>
                <a:spcPct val="0"/>
              </a:spcAft>
              <a:buAutoNum type="romanLcParenBoth" startAt="4"/>
            </a:pPr>
            <a:r>
              <a:rPr lang="en-GB" sz="2000" noProof="0" dirty="0">
                <a:latin typeface="Arial" panose="020B0604020202020204" pitchFamily="34" charset="0"/>
              </a:rPr>
              <a:t>E-fuels can help decarbonise maritime and aviation transport;</a:t>
            </a:r>
          </a:p>
          <a:p>
            <a:pPr marL="514401" indent="-514401" algn="just" eaLnBrk="0" fontAlgn="base" hangingPunct="0">
              <a:spcBef>
                <a:spcPct val="0"/>
              </a:spcBef>
              <a:spcAft>
                <a:spcPct val="0"/>
              </a:spcAft>
              <a:buAutoNum type="romanLcParenBoth" startAt="4"/>
            </a:pPr>
            <a:endParaRPr lang="en-GB" sz="2000" noProof="0" dirty="0">
              <a:latin typeface="Arial" panose="020B0604020202020204" pitchFamily="34" charset="0"/>
            </a:endParaRPr>
          </a:p>
          <a:p>
            <a:pPr marL="514401" indent="-514401" algn="just" eaLnBrk="0" fontAlgn="base" hangingPunct="0">
              <a:spcBef>
                <a:spcPct val="0"/>
              </a:spcBef>
              <a:spcAft>
                <a:spcPct val="0"/>
              </a:spcAft>
              <a:buAutoNum type="romanLcParenBoth" startAt="4"/>
            </a:pPr>
            <a:r>
              <a:rPr lang="en-GB" sz="2000" noProof="0" dirty="0">
                <a:latin typeface="Arial" panose="020B0604020202020204" pitchFamily="34" charset="0"/>
              </a:rPr>
              <a:t>E-fuels can provide a solution for seasonal energy storage;</a:t>
            </a:r>
          </a:p>
          <a:p>
            <a:pPr marL="514401" indent="-514401" algn="just" eaLnBrk="0" fontAlgn="base" hangingPunct="0">
              <a:spcBef>
                <a:spcPct val="0"/>
              </a:spcBef>
              <a:spcAft>
                <a:spcPct val="0"/>
              </a:spcAft>
              <a:buAutoNum type="romanLcParenBoth" startAt="4"/>
            </a:pPr>
            <a:endParaRPr lang="en-GB" sz="2000" noProof="0" dirty="0">
              <a:latin typeface="Arial" panose="020B0604020202020204" pitchFamily="34" charset="0"/>
            </a:endParaRPr>
          </a:p>
          <a:p>
            <a:pPr marL="514401" indent="-514401" algn="just" eaLnBrk="0" fontAlgn="base" hangingPunct="0">
              <a:spcBef>
                <a:spcPct val="0"/>
              </a:spcBef>
              <a:spcAft>
                <a:spcPct val="0"/>
              </a:spcAft>
              <a:buAutoNum type="romanLcParenBoth" startAt="4"/>
            </a:pPr>
            <a:r>
              <a:rPr lang="en-GB" sz="2000" noProof="0" dirty="0"/>
              <a:t>The Haber-Bosch process can be used to synthesize e-NH</a:t>
            </a:r>
            <a:r>
              <a:rPr lang="en-GB" sz="2000" baseline="-25000" noProof="0" dirty="0"/>
              <a:t>3</a:t>
            </a:r>
            <a:r>
              <a:rPr lang="en-GB" sz="2000" noProof="0" dirty="0"/>
              <a:t> that can be used as a basis for nitrogen fertilisers.</a:t>
            </a:r>
          </a:p>
        </p:txBody>
      </p:sp>
      <p:grpSp>
        <p:nvGrpSpPr>
          <p:cNvPr id="17" name="Groupe 16">
            <a:extLst>
              <a:ext uri="{FF2B5EF4-FFF2-40B4-BE49-F238E27FC236}">
                <a16:creationId xmlns:a16="http://schemas.microsoft.com/office/drawing/2014/main" id="{99E07C18-4D49-A243-A8F4-75AEEFF9A2FF}"/>
              </a:ext>
            </a:extLst>
          </p:cNvPr>
          <p:cNvGrpSpPr/>
          <p:nvPr/>
        </p:nvGrpSpPr>
        <p:grpSpPr>
          <a:xfrm>
            <a:off x="3172325" y="3572228"/>
            <a:ext cx="4652033" cy="3544989"/>
            <a:chOff x="6738062" y="1944547"/>
            <a:chExt cx="4689683" cy="3796496"/>
          </a:xfrm>
        </p:grpSpPr>
        <p:pic>
          <p:nvPicPr>
            <p:cNvPr id="3075" name="Picture 3" descr="undefined">
              <a:extLst>
                <a:ext uri="{FF2B5EF4-FFF2-40B4-BE49-F238E27FC236}">
                  <a16:creationId xmlns:a16="http://schemas.microsoft.com/office/drawing/2014/main" id="{04BFFE50-C24C-A6E7-0099-960F6369E6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3"/>
            <a:stretch/>
          </p:blipFill>
          <p:spPr bwMode="auto">
            <a:xfrm>
              <a:off x="6738066" y="1944547"/>
              <a:ext cx="4689679" cy="37964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9B74526-C759-09FD-BFC2-E61229C4D1EE}"/>
                </a:ext>
              </a:extLst>
            </p:cNvPr>
            <p:cNvSpPr/>
            <p:nvPr/>
          </p:nvSpPr>
          <p:spPr>
            <a:xfrm>
              <a:off x="6738062" y="1944547"/>
              <a:ext cx="4689681" cy="379649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49" noProof="0" dirty="0"/>
            </a:p>
          </p:txBody>
        </p:sp>
      </p:grpSp>
      <p:sp>
        <p:nvSpPr>
          <p:cNvPr id="4" name="ZoneTexte 3">
            <a:extLst>
              <a:ext uri="{FF2B5EF4-FFF2-40B4-BE49-F238E27FC236}">
                <a16:creationId xmlns:a16="http://schemas.microsoft.com/office/drawing/2014/main" id="{1DBE90D1-433F-D8E3-C368-DDFE8312D9C8}"/>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Why produce e-fuel in an RREH? (2/2)</a:t>
            </a:r>
          </a:p>
        </p:txBody>
      </p:sp>
      <p:sp>
        <p:nvSpPr>
          <p:cNvPr id="6" name="ZoneTexte 5">
            <a:extLst>
              <a:ext uri="{FF2B5EF4-FFF2-40B4-BE49-F238E27FC236}">
                <a16:creationId xmlns:a16="http://schemas.microsoft.com/office/drawing/2014/main" id="{3E70F02E-8632-A56A-0E09-8201A2B624E9}"/>
              </a:ext>
            </a:extLst>
          </p:cNvPr>
          <p:cNvSpPr txBox="1"/>
          <p:nvPr/>
        </p:nvSpPr>
        <p:spPr>
          <a:xfrm>
            <a:off x="3172325" y="7195188"/>
            <a:ext cx="4652031" cy="307823"/>
          </a:xfrm>
          <a:prstGeom prst="rect">
            <a:avLst/>
          </a:prstGeom>
          <a:noFill/>
        </p:spPr>
        <p:txBody>
          <a:bodyPr wrap="square">
            <a:spAutoFit/>
          </a:bodyPr>
          <a:lstStyle/>
          <a:p>
            <a:pPr algn="ctr"/>
            <a:r>
              <a:rPr lang="en-GB" sz="1400" i="1" noProof="0" dirty="0">
                <a:solidFill>
                  <a:srgbClr val="000000"/>
                </a:solidFill>
                <a:latin typeface="Arial" panose="020B0604020202020204" pitchFamily="34" charset="0"/>
              </a:rPr>
              <a:t>German Hapag-Lloyd AG ship</a:t>
            </a:r>
            <a:endParaRPr lang="en-GB" sz="1400" i="1" noProof="0" dirty="0">
              <a:solidFill>
                <a:srgbClr val="000000"/>
              </a:solidFill>
            </a:endParaRPr>
          </a:p>
        </p:txBody>
      </p:sp>
      <p:sp>
        <p:nvSpPr>
          <p:cNvPr id="3" name="Slide Number Placeholder 6">
            <a:extLst>
              <a:ext uri="{FF2B5EF4-FFF2-40B4-BE49-F238E27FC236}">
                <a16:creationId xmlns:a16="http://schemas.microsoft.com/office/drawing/2014/main" id="{A552B006-7351-1731-BFD2-C916BE63F67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437</a:t>
            </a:fld>
            <a:endParaRPr lang="en-GB" spc="80" noProof="0" dirty="0"/>
          </a:p>
        </p:txBody>
      </p:sp>
    </p:spTree>
    <p:extLst>
      <p:ext uri="{BB962C8B-B14F-4D97-AF65-F5344CB8AC3E}">
        <p14:creationId xmlns:p14="http://schemas.microsoft.com/office/powerpoint/2010/main" val="519212369"/>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9FABAAF-F6A9-02F4-A787-11562762A61A}"/>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Exploiting local opportunities in sunny areas</a:t>
            </a:r>
            <a:endParaRPr lang="en-GB" b="1" noProof="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36CBD419-68B5-8AAA-F5FD-3961DCE0ED68}"/>
              </a:ext>
            </a:extLst>
          </p:cNvPr>
          <p:cNvSpPr txBox="1"/>
          <p:nvPr/>
        </p:nvSpPr>
        <p:spPr>
          <a:xfrm>
            <a:off x="589819" y="1584348"/>
            <a:ext cx="9544025" cy="163113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RREHs are likely to be developed in sunny areas where access to fresh water is often limited.</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They could be used to produce fresh water, nitrogen fertilisers, and electricity to support local agriculture and help often impoverished communities to thrive.</a:t>
            </a:r>
          </a:p>
        </p:txBody>
      </p:sp>
      <p:sp>
        <p:nvSpPr>
          <p:cNvPr id="14" name="ZoneTexte 13">
            <a:extLst>
              <a:ext uri="{FF2B5EF4-FFF2-40B4-BE49-F238E27FC236}">
                <a16:creationId xmlns:a16="http://schemas.microsoft.com/office/drawing/2014/main" id="{33A4EAED-5490-CD29-5EB8-6165169EE8F8}"/>
              </a:ext>
            </a:extLst>
          </p:cNvPr>
          <p:cNvSpPr txBox="1"/>
          <p:nvPr/>
        </p:nvSpPr>
        <p:spPr>
          <a:xfrm>
            <a:off x="2974404" y="6619336"/>
            <a:ext cx="4744592" cy="307823"/>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Irrigation system in the Wadi Rum desert, Jordan.</a:t>
            </a:r>
          </a:p>
        </p:txBody>
      </p:sp>
      <p:grpSp>
        <p:nvGrpSpPr>
          <p:cNvPr id="3" name="Groupe 2">
            <a:extLst>
              <a:ext uri="{FF2B5EF4-FFF2-40B4-BE49-F238E27FC236}">
                <a16:creationId xmlns:a16="http://schemas.microsoft.com/office/drawing/2014/main" id="{01EBA8E0-2C7C-377B-754C-121688702FAC}"/>
              </a:ext>
            </a:extLst>
          </p:cNvPr>
          <p:cNvGrpSpPr/>
          <p:nvPr/>
        </p:nvGrpSpPr>
        <p:grpSpPr>
          <a:xfrm>
            <a:off x="2974405" y="3632247"/>
            <a:ext cx="4744591" cy="2923008"/>
            <a:chOff x="2788533" y="3482287"/>
            <a:chExt cx="5114747" cy="3151050"/>
          </a:xfrm>
        </p:grpSpPr>
        <p:pic>
          <p:nvPicPr>
            <p:cNvPr id="4" name="object 4"/>
            <p:cNvPicPr/>
            <p:nvPr/>
          </p:nvPicPr>
          <p:blipFill>
            <a:blip r:embed="rId2" cstate="print"/>
            <a:stretch>
              <a:fillRect/>
            </a:stretch>
          </p:blipFill>
          <p:spPr>
            <a:xfrm>
              <a:off x="2788533" y="3482287"/>
              <a:ext cx="5114747" cy="3151050"/>
            </a:xfrm>
            <a:prstGeom prst="rect">
              <a:avLst/>
            </a:prstGeom>
          </p:spPr>
        </p:pic>
        <p:sp>
          <p:nvSpPr>
            <p:cNvPr id="15" name="Rectangle 14">
              <a:extLst>
                <a:ext uri="{FF2B5EF4-FFF2-40B4-BE49-F238E27FC236}">
                  <a16:creationId xmlns:a16="http://schemas.microsoft.com/office/drawing/2014/main" id="{BADA38AC-F030-68A1-AD4E-6504BA7D5CBA}"/>
                </a:ext>
              </a:extLst>
            </p:cNvPr>
            <p:cNvSpPr/>
            <p:nvPr/>
          </p:nvSpPr>
          <p:spPr>
            <a:xfrm>
              <a:off x="2788533" y="3482287"/>
              <a:ext cx="5114747" cy="315104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Slide Number Placeholder 6">
            <a:extLst>
              <a:ext uri="{FF2B5EF4-FFF2-40B4-BE49-F238E27FC236}">
                <a16:creationId xmlns:a16="http://schemas.microsoft.com/office/drawing/2014/main" id="{96AF91CF-2D09-4623-5AA7-5FB805DE89E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438</a:t>
            </a:fld>
            <a:endParaRPr lang="en-GB" spc="80" noProof="0" dirty="0"/>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2352B06-0CAB-F936-8102-DD41114B126D}"/>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Valorising the by-products</a:t>
            </a:r>
            <a:endParaRPr lang="en-GB" b="1" noProof="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F489EFB4-2747-AE99-FF56-3DAFE7635CAE}"/>
              </a:ext>
            </a:extLst>
          </p:cNvPr>
          <p:cNvSpPr txBox="1"/>
          <p:nvPr/>
        </p:nvSpPr>
        <p:spPr>
          <a:xfrm>
            <a:off x="574688" y="1008970"/>
            <a:ext cx="9544024" cy="317009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hubs previously examined for producing e-fuels generate by-products, specifically heat and O₂.</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We note that it could be beneficial to use heat within the technologies of the remote hubs examined, since the performance of processes like methanation, electrolysis, or desalination could be improved by an additional heat input.</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Furthermore, heat from a renewable energy hub in cold places, like windy Greenland for example, could be used for heating buildings. Oxygen can also be sold to generate additional revenue streams and improve the economic sustainability of these hubs.</a:t>
            </a:r>
          </a:p>
        </p:txBody>
      </p:sp>
      <p:sp>
        <p:nvSpPr>
          <p:cNvPr id="19" name="ZoneTexte 18">
            <a:extLst>
              <a:ext uri="{FF2B5EF4-FFF2-40B4-BE49-F238E27FC236}">
                <a16:creationId xmlns:a16="http://schemas.microsoft.com/office/drawing/2014/main" id="{B51B1526-5A3F-9D76-8013-B6722702463A}"/>
              </a:ext>
            </a:extLst>
          </p:cNvPr>
          <p:cNvSpPr txBox="1"/>
          <p:nvPr/>
        </p:nvSpPr>
        <p:spPr>
          <a:xfrm>
            <a:off x="2631721" y="7332317"/>
            <a:ext cx="5429957" cy="307823"/>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Artist’s representation of a remote energy hub in Greenland.</a:t>
            </a:r>
          </a:p>
        </p:txBody>
      </p:sp>
      <p:grpSp>
        <p:nvGrpSpPr>
          <p:cNvPr id="3" name="Groupe 2">
            <a:extLst>
              <a:ext uri="{FF2B5EF4-FFF2-40B4-BE49-F238E27FC236}">
                <a16:creationId xmlns:a16="http://schemas.microsoft.com/office/drawing/2014/main" id="{ECA9AE5B-A4A5-8519-AC67-A5CB6ED97271}"/>
              </a:ext>
            </a:extLst>
          </p:cNvPr>
          <p:cNvGrpSpPr/>
          <p:nvPr/>
        </p:nvGrpSpPr>
        <p:grpSpPr>
          <a:xfrm>
            <a:off x="2798985" y="4431916"/>
            <a:ext cx="5095428" cy="2900401"/>
            <a:chOff x="2631331" y="4091766"/>
            <a:chExt cx="5429151" cy="3090361"/>
          </a:xfrm>
        </p:grpSpPr>
        <p:pic>
          <p:nvPicPr>
            <p:cNvPr id="17" name="Image 16">
              <a:extLst>
                <a:ext uri="{FF2B5EF4-FFF2-40B4-BE49-F238E27FC236}">
                  <a16:creationId xmlns:a16="http://schemas.microsoft.com/office/drawing/2014/main" id="{E49310BF-2D30-7F31-2DF5-8E2DDB72A1CD}"/>
                </a:ext>
              </a:extLst>
            </p:cNvPr>
            <p:cNvPicPr>
              <a:picLocks noChangeAspect="1"/>
            </p:cNvPicPr>
            <p:nvPr/>
          </p:nvPicPr>
          <p:blipFill rotWithShape="1">
            <a:blip r:embed="rId3"/>
            <a:srcRect t="6780" b="1312"/>
            <a:stretch/>
          </p:blipFill>
          <p:spPr>
            <a:xfrm>
              <a:off x="2631331" y="4091767"/>
              <a:ext cx="5429151" cy="3090360"/>
            </a:xfrm>
            <a:prstGeom prst="rect">
              <a:avLst/>
            </a:prstGeom>
          </p:spPr>
        </p:pic>
        <p:sp>
          <p:nvSpPr>
            <p:cNvPr id="20" name="Rectangle 19">
              <a:extLst>
                <a:ext uri="{FF2B5EF4-FFF2-40B4-BE49-F238E27FC236}">
                  <a16:creationId xmlns:a16="http://schemas.microsoft.com/office/drawing/2014/main" id="{B6677C4F-74F6-C93A-D234-A7744F26C1D3}"/>
                </a:ext>
              </a:extLst>
            </p:cNvPr>
            <p:cNvSpPr/>
            <p:nvPr/>
          </p:nvSpPr>
          <p:spPr>
            <a:xfrm>
              <a:off x="2631331" y="4091766"/>
              <a:ext cx="5429151" cy="309036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Slide Number Placeholder 6">
            <a:extLst>
              <a:ext uri="{FF2B5EF4-FFF2-40B4-BE49-F238E27FC236}">
                <a16:creationId xmlns:a16="http://schemas.microsoft.com/office/drawing/2014/main" id="{633AE286-5565-3991-83F5-C491C188941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439</a:t>
            </a:fld>
            <a:endParaRPr lang="en-GB" spc="80" noProof="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0E1DDBA-13CD-E77E-4590-AED8DFD63354}"/>
                  </a:ext>
                </a:extLst>
              </p:cNvPr>
              <p:cNvSpPr txBox="1"/>
              <p:nvPr/>
            </p:nvSpPr>
            <p:spPr>
              <a:xfrm>
                <a:off x="2892504" y="2302259"/>
                <a:ext cx="4908392" cy="1542923"/>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𝑃</m:t>
                          </m:r>
                        </m:e>
                        <m:sub>
                          <m:r>
                            <a:rPr lang="en-GB" sz="2000" b="0" i="1" noProof="0" smtClean="0">
                              <a:latin typeface="Cambria Math" panose="02040503050406030204" pitchFamily="18" charset="0"/>
                              <a:cs typeface="Arial" panose="020B0604020202020204" pitchFamily="34" charset="0"/>
                            </a:rPr>
                            <m:t>𝑡𝑜𝑡𝑎𝑙</m:t>
                          </m:r>
                        </m:sub>
                      </m:sSub>
                      <m:r>
                        <a:rPr lang="en-GB" sz="2000" b="0" i="1" noProof="0" smtClean="0">
                          <a:latin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mj-lt"/>
                              <a:cs typeface="Arial" panose="020B0604020202020204" pitchFamily="34" charset="0"/>
                            </a:rPr>
                            <m:t>1</m:t>
                          </m:r>
                        </m:num>
                        <m:den>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𝜀</m:t>
                          </m:r>
                        </m:den>
                      </m:f>
                      <m:d>
                        <m:d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dPr>
                        <m:e>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𝑃</m:t>
                              </m:r>
                            </m:e>
                            <m:sub>
                              <m:r>
                                <a:rPr lang="en-GB" sz="2000" b="0" i="1" noProof="0" smtClean="0">
                                  <a:latin typeface="Cambria Math" panose="02040503050406030204" pitchFamily="18" charset="0"/>
                                  <a:cs typeface="Arial" panose="020B0604020202020204" pitchFamily="34" charset="0"/>
                                </a:rPr>
                                <m:t>𝑏𝑟𝑎𝑘𝑒𝑠</m:t>
                              </m:r>
                            </m:sub>
                          </m:sSub>
                          <m:r>
                            <a:rPr lang="en-GB" sz="2000" b="0" i="1" noProof="0" smtClean="0">
                              <a:latin typeface="Cambria Math" panose="02040503050406030204" pitchFamily="18" charset="0"/>
                              <a:cs typeface="Arial" panose="020B0604020202020204" pitchFamily="34" charset="0"/>
                            </a:rPr>
                            <m:t>+</m:t>
                          </m:r>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𝑃</m:t>
                              </m:r>
                            </m:e>
                            <m:sub>
                              <m:r>
                                <a:rPr lang="en-GB" sz="2000" b="0" i="1" noProof="0" smtClean="0">
                                  <a:latin typeface="Cambria Math" panose="02040503050406030204" pitchFamily="18" charset="0"/>
                                  <a:cs typeface="Arial" panose="020B0604020202020204" pitchFamily="34" charset="0"/>
                                </a:rPr>
                                <m:t>𝑎𝑖𝑟</m:t>
                              </m:r>
                              <m:r>
                                <a:rPr lang="en-GB" sz="2000" b="0" i="1" noProof="0" smtClean="0">
                                  <a:latin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cs typeface="Arial" panose="020B0604020202020204" pitchFamily="34" charset="0"/>
                                </a:rPr>
                                <m:t>𝑟𝑒𝑠𝑖𝑠𝑡𝑎𝑛𝑐𝑒</m:t>
                              </m:r>
                            </m:sub>
                          </m:sSub>
                        </m:e>
                      </m:d>
                      <m:r>
                        <a:rPr lang="en-GB" sz="2000" b="0" i="1" noProof="0" smtClean="0">
                          <a:latin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endParaRPr lang="en-GB" sz="500" i="1" noProof="0" dirty="0">
                  <a:latin typeface="Cambria Math" panose="02040503050406030204" pitchFamily="18"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𝑃</m:t>
                          </m:r>
                        </m:e>
                        <m:sub>
                          <m:r>
                            <a:rPr lang="en-GB" sz="2000" b="0" i="1" noProof="0" smtClean="0">
                              <a:latin typeface="Cambria Math" panose="02040503050406030204" pitchFamily="18" charset="0"/>
                              <a:cs typeface="Arial" panose="020B0604020202020204" pitchFamily="34" charset="0"/>
                            </a:rPr>
                            <m:t>𝑡𝑜𝑡𝑎𝑙</m:t>
                          </m:r>
                        </m:sub>
                      </m:sSub>
                      <m:r>
                        <a:rPr lang="en-GB" sz="2000" b="0" i="1" noProof="0" smtClean="0">
                          <a:latin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mj-lt"/>
                              <a:cs typeface="Arial" panose="020B0604020202020204" pitchFamily="34" charset="0"/>
                            </a:rPr>
                            <m:t>1</m:t>
                          </m:r>
                        </m:num>
                        <m:den>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𝜀</m:t>
                          </m:r>
                        </m:den>
                      </m:f>
                      <m:d>
                        <m:d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noProof="0" smtClean="0">
                                  <a:latin typeface="Cambria Math" panose="02040503050406030204" pitchFamily="18" charset="0"/>
                                </a:rPr>
                              </m:ctrlPr>
                            </m:fPr>
                            <m:num>
                              <m:f>
                                <m:fPr>
                                  <m:ctrlPr>
                                    <a:rPr lang="en-GB" sz="2000" i="1" noProof="0" smtClean="0">
                                      <a:latin typeface="Cambria Math" panose="02040503050406030204" pitchFamily="18" charset="0"/>
                                    </a:rPr>
                                  </m:ctrlPr>
                                </m:fPr>
                                <m:num>
                                  <m:r>
                                    <m:rPr>
                                      <m:nor/>
                                    </m:rPr>
                                    <a:rPr lang="en-GB" sz="2000" noProof="0" smtClean="0">
                                      <a:latin typeface="+mj-lt"/>
                                    </a:rPr>
                                    <m:t>1</m:t>
                                  </m:r>
                                </m:num>
                                <m:den>
                                  <m:r>
                                    <m:rPr>
                                      <m:nor/>
                                    </m:rPr>
                                    <a:rPr lang="en-GB" sz="2000" noProof="0" smtClean="0">
                                      <a:latin typeface="+mj-lt"/>
                                    </a:rPr>
                                    <m:t>2</m:t>
                                  </m:r>
                                </m:den>
                              </m:f>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3</m:t>
                                  </m:r>
                                </m:sup>
                              </m:sSup>
                            </m:num>
                            <m:den>
                              <m:r>
                                <a:rPr lang="en-GB" sz="2000" b="0" i="1" noProof="0" smtClean="0">
                                  <a:latin typeface="Cambria Math" panose="02040503050406030204" pitchFamily="18" charset="0"/>
                                </a:rPr>
                                <m:t>𝑑</m:t>
                              </m:r>
                            </m:den>
                          </m:f>
                          <m:r>
                            <a:rPr lang="en-GB" sz="2000" b="0" noProof="0" smtClean="0">
                              <a:latin typeface="Cambria Math" panose="02040503050406030204" pitchFamily="18" charset="0"/>
                            </a:rPr>
                            <m:t>+</m:t>
                          </m:r>
                          <m:f>
                            <m:fPr>
                              <m:ctrlPr>
                                <a:rPr lang="en-GB" sz="2000" i="1" spc="30" noProof="0" smtClean="0">
                                  <a:latin typeface="Cambria Math" panose="02040503050406030204" pitchFamily="18" charset="0"/>
                                </a:rPr>
                              </m:ctrlPr>
                            </m:fPr>
                            <m:num>
                              <m:r>
                                <m:rPr>
                                  <m:nor/>
                                </m:rPr>
                                <a:rPr lang="en-GB" sz="2000" b="0" i="0" spc="30" noProof="0" smtClean="0">
                                  <a:latin typeface="+mj-lt"/>
                                </a:rPr>
                                <m:t>1</m:t>
                              </m:r>
                            </m:num>
                            <m:den>
                              <m:r>
                                <m:rPr>
                                  <m:nor/>
                                </m:rPr>
                                <a:rPr lang="en-GB" sz="2000" b="0" i="0" spc="30" noProof="0" smtClean="0">
                                  <a:latin typeface="+mj-lt"/>
                                </a:rPr>
                                <m:t>2</m:t>
                              </m:r>
                            </m:den>
                          </m:f>
                          <m:r>
                            <a:rPr lang="en-GB" sz="2000" b="0" i="1" spc="30" noProof="0" smtClean="0">
                              <a:latin typeface="Cambria Math" panose="02040503050406030204" pitchFamily="18" charset="0"/>
                              <a:ea typeface="Cambria Math" panose="02040503050406030204" pitchFamily="18" charset="0"/>
                            </a:rPr>
                            <m:t>𝜌</m:t>
                          </m:r>
                          <m:r>
                            <a:rPr lang="en-GB" sz="2000" b="0" i="1" spc="30" noProof="0" smtClean="0">
                              <a:latin typeface="Cambria Math" panose="02040503050406030204" pitchFamily="18" charset="0"/>
                            </a:rPr>
                            <m:t>𝐴</m:t>
                          </m:r>
                          <m:sSup>
                            <m:sSupPr>
                              <m:ctrlPr>
                                <a:rPr lang="en-GB" sz="2000" i="1" spc="30" noProof="0" smtClean="0">
                                  <a:latin typeface="Cambria Math" panose="02040503050406030204" pitchFamily="18" charset="0"/>
                                </a:rPr>
                              </m:ctrlPr>
                            </m:sSupPr>
                            <m:e>
                              <m:r>
                                <a:rPr lang="en-GB" sz="2000" b="0" i="1" spc="30" noProof="0" smtClean="0">
                                  <a:latin typeface="Cambria Math" panose="02040503050406030204" pitchFamily="18" charset="0"/>
                                </a:rPr>
                                <m:t>𝑣</m:t>
                              </m:r>
                            </m:e>
                            <m:sup>
                              <m:r>
                                <a:rPr lang="en-GB" sz="2000" b="0" i="1" spc="30" noProof="0" smtClean="0">
                                  <a:latin typeface="Cambria Math" panose="02040503050406030204" pitchFamily="18" charset="0"/>
                                </a:rPr>
                                <m:t>3</m:t>
                              </m:r>
                            </m:sup>
                          </m:sSup>
                        </m:e>
                      </m:d>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0E1DDBA-13CD-E77E-4590-AED8DFD63354}"/>
                  </a:ext>
                </a:extLst>
              </p:cNvPr>
              <p:cNvSpPr txBox="1">
                <a:spLocks noRot="1" noChangeAspect="1" noMove="1" noResize="1" noEditPoints="1" noAdjustHandles="1" noChangeArrowheads="1" noChangeShapeType="1" noTextEdit="1"/>
              </p:cNvSpPr>
              <p:nvPr/>
            </p:nvSpPr>
            <p:spPr>
              <a:xfrm>
                <a:off x="2892504" y="2302259"/>
                <a:ext cx="4908392" cy="1542923"/>
              </a:xfrm>
              <a:prstGeom prst="rect">
                <a:avLst/>
              </a:prstGeom>
              <a:blipFill>
                <a:blip r:embed="rId2"/>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70A6ACFC-E774-9925-134C-4FD1EBEFF136}"/>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a:t>
            </a:fld>
            <a:endParaRPr lang="en-GB" spc="80" noProof="0" dirty="0"/>
          </a:p>
        </p:txBody>
      </p:sp>
      <p:sp>
        <p:nvSpPr>
          <p:cNvPr id="4" name="TextBox 3">
            <a:extLst>
              <a:ext uri="{FF2B5EF4-FFF2-40B4-BE49-F238E27FC236}">
                <a16:creationId xmlns:a16="http://schemas.microsoft.com/office/drawing/2014/main" id="{CEE344AA-20DA-C1BB-FF6C-7608D15326CF}"/>
              </a:ext>
            </a:extLst>
          </p:cNvPr>
          <p:cNvSpPr txBox="1"/>
          <p:nvPr/>
        </p:nvSpPr>
        <p:spPr>
          <a:xfrm>
            <a:off x="589583" y="349890"/>
            <a:ext cx="10003389" cy="461665"/>
          </a:xfrm>
          <a:prstGeom prst="rect">
            <a:avLst/>
          </a:prstGeom>
          <a:noFill/>
        </p:spPr>
        <p:txBody>
          <a:bodyPr wrap="square">
            <a:spAutoFit/>
          </a:bodyPr>
          <a:lstStyle/>
          <a:p>
            <a:r>
              <a:rPr lang="en-GB" sz="2400" b="1" noProof="0" dirty="0"/>
              <a:t>Total power dissipated by the car</a:t>
            </a:r>
            <a:endParaRPr lang="en-GB" sz="2400"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BED70E4F-AC97-F670-ED3D-B37975A1786C}"/>
                  </a:ext>
                </a:extLst>
              </p:cNvPr>
              <p:cNvSpPr txBox="1"/>
              <p:nvPr/>
            </p:nvSpPr>
            <p:spPr>
              <a:xfrm>
                <a:off x="589583" y="1487446"/>
                <a:ext cx="9542756" cy="98488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total power dissipated by the car, </a:t>
                </a:r>
                <a:r>
                  <a:rPr lang="en-GB" sz="2000" kern="100" noProof="0" dirty="0">
                    <a:effectLst/>
                    <a:latin typeface="Arial" panose="020B0604020202020204" pitchFamily="34" charset="0"/>
                    <a:ea typeface="Aptos" panose="020B0004020202020204" pitchFamily="34" charset="0"/>
                    <a:cs typeface="Arial" panose="020B0604020202020204" pitchFamily="34" charset="0"/>
                  </a:rPr>
                  <a:t>neglecting the rolling resistance and assuming an efficiency </a:t>
                </a:r>
                <a14:m>
                  <m:oMath xmlns:m="http://schemas.openxmlformats.org/officeDocument/2006/math">
                    <m:r>
                      <a:rPr lang="en-GB" sz="2000" i="1" kern="100" noProof="0" smtClean="0">
                        <a:effectLst/>
                        <a:latin typeface="Cambria Math" panose="02040503050406030204" pitchFamily="18" charset="0"/>
                        <a:ea typeface="Cambria Math" panose="02040503050406030204" pitchFamily="18" charset="0"/>
                        <a:cs typeface="Times New Roman" panose="02020603050405020304" pitchFamily="18" charset="0"/>
                      </a:rPr>
                      <m:t>𝜀</m:t>
                    </m:r>
                  </m:oMath>
                </a14:m>
                <a:r>
                  <a:rPr lang="en-GB" sz="2000" kern="100" noProof="0" dirty="0">
                    <a:effectLst/>
                    <a:latin typeface="Arial" panose="020B0604020202020204" pitchFamily="34" charset="0"/>
                    <a:ea typeface="Aptos" panose="020B0004020202020204" pitchFamily="34" charset="0"/>
                    <a:cs typeface="Arial" panose="020B0604020202020204" pitchFamily="34" charset="0"/>
                  </a:rPr>
                  <a:t> for the engine, is:</a:t>
                </a:r>
              </a:p>
              <a:p>
                <a:pPr algn="just"/>
                <a:endParaRPr lang="en-GB" kern="100" noProof="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6" name="ZoneTexte 5">
                <a:extLst>
                  <a:ext uri="{FF2B5EF4-FFF2-40B4-BE49-F238E27FC236}">
                    <a16:creationId xmlns:a16="http://schemas.microsoft.com/office/drawing/2014/main" id="{BED70E4F-AC97-F670-ED3D-B37975A1786C}"/>
                  </a:ext>
                </a:extLst>
              </p:cNvPr>
              <p:cNvSpPr txBox="1">
                <a:spLocks noRot="1" noChangeAspect="1" noMove="1" noResize="1" noEditPoints="1" noAdjustHandles="1" noChangeArrowheads="1" noChangeShapeType="1" noTextEdit="1"/>
              </p:cNvSpPr>
              <p:nvPr/>
            </p:nvSpPr>
            <p:spPr>
              <a:xfrm>
                <a:off x="589583" y="1487446"/>
                <a:ext cx="9542756" cy="984885"/>
              </a:xfrm>
              <a:prstGeom prst="rect">
                <a:avLst/>
              </a:prstGeom>
              <a:blipFill>
                <a:blip r:embed="rId3"/>
                <a:stretch>
                  <a:fillRect l="-703" t="-2469" r="-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2">
                <a:extLst>
                  <a:ext uri="{FF2B5EF4-FFF2-40B4-BE49-F238E27FC236}">
                    <a16:creationId xmlns:a16="http://schemas.microsoft.com/office/drawing/2014/main" id="{62C875C8-A560-5B51-70FD-D080F73C6B25}"/>
                  </a:ext>
                </a:extLst>
              </p:cNvPr>
              <p:cNvSpPr>
                <a:spLocks noChangeArrowheads="1"/>
              </p:cNvSpPr>
              <p:nvPr/>
            </p:nvSpPr>
            <p:spPr bwMode="auto">
              <a:xfrm>
                <a:off x="589583" y="4291743"/>
                <a:ext cx="9542756" cy="26586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A few remarks:</a:t>
                </a:r>
              </a:p>
              <a:p>
                <a:pPr marR="0" lvl="0" algn="just" defTabSz="914400" rtl="0" eaLnBrk="0" fontAlgn="base" latinLnBrk="0" hangingPunct="0">
                  <a:lnSpc>
                    <a:spcPct val="100000"/>
                  </a:lnSpc>
                  <a:spcBef>
                    <a:spcPct val="0"/>
                  </a:spcBef>
                  <a:spcAft>
                    <a:spcPct val="0"/>
                  </a:spcAft>
                  <a:buClrTx/>
                  <a:buSzTx/>
                  <a:tabLst/>
                </a:pPr>
                <a:endParaRPr lang="en-GB" sz="5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i="0" u="none" strike="noStrike" cap="none" normalizeH="0" baseline="0" noProof="0" dirty="0">
                    <a:ln>
                      <a:noFill/>
                    </a:ln>
                    <a:solidFill>
                      <a:schemeClr val="tx1"/>
                    </a:solidFill>
                    <a:effectLst/>
                    <a:latin typeface="Arial" panose="020B0604020202020204" pitchFamily="34" charset="0"/>
                  </a:rPr>
                  <a:t>The power lost through brakes and air resistance increase proportionally to the cube of the speed;</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5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i="0" u="none" strike="noStrike" cap="none" normalizeH="0" baseline="0" noProof="0" dirty="0">
                    <a:ln>
                      <a:noFill/>
                    </a:ln>
                    <a:solidFill>
                      <a:schemeClr val="tx1"/>
                    </a:solidFill>
                    <a:effectLst/>
                    <a:latin typeface="Arial" panose="020B0604020202020204" pitchFamily="34" charset="0"/>
                  </a:rPr>
                  <a:t>When you look at the total energy consumption over a given distance (instead of energy per unit of time), it scales with the square of the speed;</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500" spc="3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spc="30" noProof="0" dirty="0"/>
                  <a:t>The energy lost in air resistance surpasses the energy lost in braking when the ratio </a:t>
                </a:r>
                <a14:m>
                  <m:oMath xmlns:m="http://schemas.openxmlformats.org/officeDocument/2006/math">
                    <m:f>
                      <m:fPr>
                        <m:type m:val="lin"/>
                        <m:ctrlPr>
                          <a:rPr lang="en-GB" sz="2000" i="1" spc="30" noProof="0" smtClean="0">
                            <a:latin typeface="Cambria Math" panose="02040503050406030204" pitchFamily="18" charset="0"/>
                          </a:rPr>
                        </m:ctrlPr>
                      </m:fPr>
                      <m:num>
                        <m:r>
                          <a:rPr lang="en-GB" sz="2000" b="0" i="1" spc="30" noProof="0" smtClean="0">
                            <a:latin typeface="Cambria Math" panose="02040503050406030204" pitchFamily="18" charset="0"/>
                          </a:rPr>
                          <m:t>(</m:t>
                        </m:r>
                        <m:f>
                          <m:fPr>
                            <m:ctrlPr>
                              <a:rPr lang="en-GB" sz="2000" i="1" spc="30" noProof="0" smtClean="0">
                                <a:latin typeface="Cambria Math" panose="02040503050406030204" pitchFamily="18" charset="0"/>
                              </a:rPr>
                            </m:ctrlPr>
                          </m:fPr>
                          <m:num>
                            <m:sSub>
                              <m:sSubPr>
                                <m:ctrlPr>
                                  <a:rPr lang="en-GB" sz="2000" i="1" spc="30" noProof="0" smtClean="0">
                                    <a:latin typeface="Cambria Math" panose="02040503050406030204" pitchFamily="18" charset="0"/>
                                  </a:rPr>
                                </m:ctrlPr>
                              </m:sSubPr>
                              <m:e>
                                <m:r>
                                  <a:rPr lang="en-GB" sz="2000" b="0" i="1" spc="30" noProof="0" smtClean="0">
                                    <a:latin typeface="Cambria Math" panose="02040503050406030204" pitchFamily="18" charset="0"/>
                                  </a:rPr>
                                  <m:t>𝑚</m:t>
                                </m:r>
                              </m:e>
                              <m:sub>
                                <m:r>
                                  <a:rPr lang="en-GB" sz="2000" b="0" i="1" spc="30" noProof="0" smtClean="0">
                                    <a:latin typeface="Cambria Math" panose="02040503050406030204" pitchFamily="18" charset="0"/>
                                  </a:rPr>
                                  <m:t>𝑐</m:t>
                                </m:r>
                              </m:sub>
                            </m:sSub>
                          </m:num>
                          <m:den>
                            <m:r>
                              <a:rPr lang="en-GB" sz="2000" b="0" i="1" spc="30" noProof="0" smtClean="0">
                                <a:latin typeface="Cambria Math" panose="02040503050406030204" pitchFamily="18" charset="0"/>
                              </a:rPr>
                              <m:t>𝑑</m:t>
                            </m:r>
                          </m:den>
                        </m:f>
                        <m:r>
                          <a:rPr lang="en-GB" sz="2000" b="0" i="1" spc="30" noProof="0" smtClean="0">
                            <a:latin typeface="Cambria Math" panose="02040503050406030204" pitchFamily="18" charset="0"/>
                          </a:rPr>
                          <m:t>)</m:t>
                        </m:r>
                      </m:num>
                      <m:den>
                        <m:r>
                          <a:rPr lang="en-GB" sz="2000" b="0" i="1" spc="30" noProof="0" smtClean="0">
                            <a:latin typeface="Cambria Math" panose="02040503050406030204" pitchFamily="18" charset="0"/>
                          </a:rPr>
                          <m:t>(</m:t>
                        </m:r>
                        <m:r>
                          <a:rPr lang="en-GB" sz="2000" b="0" i="1" spc="30" noProof="0" smtClean="0">
                            <a:latin typeface="Cambria Math" panose="02040503050406030204" pitchFamily="18" charset="0"/>
                            <a:ea typeface="Cambria Math" panose="02040503050406030204" pitchFamily="18" charset="0"/>
                          </a:rPr>
                          <m:t>𝜌</m:t>
                        </m:r>
                        <m:r>
                          <a:rPr lang="en-GB" sz="2000" b="0" i="1" spc="30" noProof="0" smtClean="0">
                            <a:latin typeface="Cambria Math" panose="02040503050406030204" pitchFamily="18" charset="0"/>
                            <a:ea typeface="Cambria Math" panose="02040503050406030204" pitchFamily="18" charset="0"/>
                          </a:rPr>
                          <m:t>𝐴</m:t>
                        </m:r>
                        <m:r>
                          <a:rPr lang="en-GB" sz="2000" b="0" i="1" spc="30" noProof="0" smtClean="0">
                            <a:latin typeface="Cambria Math" panose="02040503050406030204" pitchFamily="18" charset="0"/>
                            <a:ea typeface="Cambria Math" panose="02040503050406030204" pitchFamily="18" charset="0"/>
                          </a:rPr>
                          <m:t>)</m:t>
                        </m:r>
                      </m:den>
                    </m:f>
                  </m:oMath>
                </a14:m>
                <a:r>
                  <a:rPr lang="en-GB" sz="2000" spc="30" noProof="0" dirty="0"/>
                  <a:t> is smaller than 1 or, equivalently, if </a:t>
                </a:r>
                <a14:m>
                  <m:oMath xmlns:m="http://schemas.openxmlformats.org/officeDocument/2006/math">
                    <m:sSub>
                      <m:sSubPr>
                        <m:ctrlPr>
                          <a:rPr lang="en-GB" sz="2000" i="1" spc="30" noProof="0" smtClean="0">
                            <a:latin typeface="Cambria Math" panose="02040503050406030204" pitchFamily="18" charset="0"/>
                          </a:rPr>
                        </m:ctrlPr>
                      </m:sSubPr>
                      <m:e>
                        <m:r>
                          <a:rPr lang="en-GB" sz="2000" b="0" i="1" spc="30" noProof="0" smtClean="0">
                            <a:latin typeface="Cambria Math" panose="02040503050406030204" pitchFamily="18" charset="0"/>
                          </a:rPr>
                          <m:t>𝑚</m:t>
                        </m:r>
                      </m:e>
                      <m:sub>
                        <m:r>
                          <a:rPr lang="en-GB" sz="2000" b="0" i="1" spc="30" noProof="0" smtClean="0">
                            <a:latin typeface="Cambria Math" panose="02040503050406030204" pitchFamily="18" charset="0"/>
                          </a:rPr>
                          <m:t>𝑐</m:t>
                        </m:r>
                      </m:sub>
                    </m:sSub>
                    <m:r>
                      <a:rPr lang="en-GB" sz="2000" b="0" i="1" spc="30" noProof="0" smtClean="0">
                        <a:latin typeface="Cambria Math" panose="02040503050406030204" pitchFamily="18" charset="0"/>
                        <a:ea typeface="Cambria Math" panose="02040503050406030204" pitchFamily="18" charset="0"/>
                      </a:rPr>
                      <m:t>&lt;</m:t>
                    </m:r>
                    <m:r>
                      <a:rPr lang="en-GB" sz="2000" b="0" i="1" spc="30" noProof="0" smtClean="0">
                        <a:latin typeface="Cambria Math" panose="02040503050406030204" pitchFamily="18" charset="0"/>
                        <a:ea typeface="Cambria Math" panose="02040503050406030204" pitchFamily="18" charset="0"/>
                      </a:rPr>
                      <m:t>𝜌</m:t>
                    </m:r>
                    <m:r>
                      <a:rPr lang="en-GB" sz="2000" b="0" i="1" spc="30" noProof="0" smtClean="0">
                        <a:latin typeface="Cambria Math" panose="02040503050406030204" pitchFamily="18" charset="0"/>
                        <a:ea typeface="Cambria Math" panose="02040503050406030204" pitchFamily="18" charset="0"/>
                      </a:rPr>
                      <m:t>𝐴𝑑</m:t>
                    </m:r>
                  </m:oMath>
                </a14:m>
                <a:r>
                  <a:rPr lang="en-GB" sz="2000" spc="30" noProof="0" dirty="0"/>
                  <a:t>.</a:t>
                </a:r>
              </a:p>
            </p:txBody>
          </p:sp>
        </mc:Choice>
        <mc:Fallback xmlns="">
          <p:sp>
            <p:nvSpPr>
              <p:cNvPr id="8" name="Rectangle 2">
                <a:extLst>
                  <a:ext uri="{FF2B5EF4-FFF2-40B4-BE49-F238E27FC236}">
                    <a16:creationId xmlns:a16="http://schemas.microsoft.com/office/drawing/2014/main" id="{62C875C8-A560-5B51-70FD-D080F73C6B25}"/>
                  </a:ext>
                </a:extLst>
              </p:cNvPr>
              <p:cNvSpPr>
                <a:spLocks noRot="1" noChangeAspect="1" noMove="1" noResize="1" noEditPoints="1" noAdjustHandles="1" noChangeArrowheads="1" noChangeShapeType="1" noTextEdit="1"/>
              </p:cNvSpPr>
              <p:nvPr/>
            </p:nvSpPr>
            <p:spPr bwMode="auto">
              <a:xfrm>
                <a:off x="589583" y="4291743"/>
                <a:ext cx="9542756" cy="2658677"/>
              </a:xfrm>
              <a:prstGeom prst="rect">
                <a:avLst/>
              </a:prstGeom>
              <a:blipFill>
                <a:blip r:embed="rId4"/>
                <a:stretch>
                  <a:fillRect l="-703" r="-639" b="-325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FF1AA68-7EAE-9512-9B04-6453CCED6D8D}"/>
              </a:ext>
            </a:extLst>
          </p:cNvPr>
          <p:cNvSpPr txBox="1"/>
          <p:nvPr/>
        </p:nvSpPr>
        <p:spPr>
          <a:xfrm>
            <a:off x="589819" y="1358310"/>
            <a:ext cx="9544024" cy="1631212"/>
          </a:xfrm>
          <a:prstGeom prst="rect">
            <a:avLst/>
          </a:prstGeom>
          <a:noFill/>
        </p:spPr>
        <p:txBody>
          <a:bodyPr wrap="square" lIns="91436" tIns="45718" rIns="91436" bIns="45718" rtlCol="0" anchor="t">
            <a:spAutoFit/>
          </a:bodyPr>
          <a:lstStyle/>
          <a:p>
            <a:pPr algn="just"/>
            <a:r>
              <a:rPr lang="en-GB" sz="2000" noProof="0" dirty="0"/>
              <a:t>In the following, we will review the physical and chemical transformations occurring in RREHs. These reactions cover Power-to-Gas (converting electrical energy into chemical energy in the form of gases) and Power-to-Liquid (converting electrical energy into chemical energy in the form of liquids) technologies as well as carbon capture ones.</a:t>
            </a:r>
            <a:endParaRPr lang="en-GB" sz="2000" noProof="0" dirty="0">
              <a:latin typeface="Arial"/>
              <a:cs typeface="Arial"/>
            </a:endParaRPr>
          </a:p>
        </p:txBody>
      </p:sp>
      <p:sp>
        <p:nvSpPr>
          <p:cNvPr id="3" name="ZoneTexte 2">
            <a:extLst>
              <a:ext uri="{FF2B5EF4-FFF2-40B4-BE49-F238E27FC236}">
                <a16:creationId xmlns:a16="http://schemas.microsoft.com/office/drawing/2014/main" id="{8D586711-98C2-ADBF-7102-4A61B0709ACD}"/>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latin typeface="Arial" panose="020B0604020202020204" pitchFamily="34" charset="0"/>
                <a:cs typeface="Arial" panose="020B0604020202020204" pitchFamily="34" charset="0"/>
              </a:rPr>
              <a:t>Processes and technologies of an RREH</a:t>
            </a:r>
          </a:p>
        </p:txBody>
      </p:sp>
      <p:sp>
        <p:nvSpPr>
          <p:cNvPr id="5" name="ZoneTexte 4">
            <a:extLst>
              <a:ext uri="{FF2B5EF4-FFF2-40B4-BE49-F238E27FC236}">
                <a16:creationId xmlns:a16="http://schemas.microsoft.com/office/drawing/2014/main" id="{782CACB7-E9F2-C2E7-B8B3-F7A3BB741C4E}"/>
              </a:ext>
            </a:extLst>
          </p:cNvPr>
          <p:cNvSpPr txBox="1"/>
          <p:nvPr/>
        </p:nvSpPr>
        <p:spPr>
          <a:xfrm>
            <a:off x="589820" y="3236500"/>
            <a:ext cx="6828082" cy="4314642"/>
          </a:xfrm>
          <a:prstGeom prst="rect">
            <a:avLst/>
          </a:prstGeom>
          <a:noFill/>
        </p:spPr>
        <p:txBody>
          <a:bodyPr wrap="square">
            <a:spAutoFit/>
          </a:bodyPr>
          <a:lstStyle/>
          <a:p>
            <a:pPr marL="468384" indent="-457246">
              <a:spcBef>
                <a:spcPts val="88"/>
              </a:spcBef>
              <a:buAutoNum type="alphaLcParenR"/>
              <a:tabLst>
                <a:tab pos="261188" algn="l"/>
                <a:tab pos="261744" algn="l"/>
              </a:tabLst>
            </a:pPr>
            <a:r>
              <a:rPr lang="en-GB" sz="2000" spc="-18" noProof="0" dirty="0">
                <a:latin typeface="Arial" panose="020B0604020202020204" pitchFamily="34" charset="0"/>
                <a:cs typeface="Arial" panose="020B0604020202020204" pitchFamily="34" charset="0"/>
              </a:rPr>
              <a:t>Power-to-Gas:</a:t>
            </a:r>
          </a:p>
          <a:p>
            <a:pPr marL="468384" indent="-457246">
              <a:spcBef>
                <a:spcPts val="88"/>
              </a:spcBef>
              <a:buAutoNum type="alphaLcParenR"/>
              <a:tabLst>
                <a:tab pos="261188" algn="l"/>
                <a:tab pos="261744" algn="l"/>
              </a:tabLst>
            </a:pPr>
            <a:endParaRPr lang="en-GB" sz="500" noProof="0" dirty="0">
              <a:latin typeface="Arial" panose="020B0604020202020204" pitchFamily="34" charset="0"/>
              <a:cs typeface="Arial" panose="020B0604020202020204" pitchFamily="34" charset="0"/>
            </a:endParaRPr>
          </a:p>
          <a:p>
            <a:pPr marL="925630" lvl="1" indent="-457246">
              <a:spcBef>
                <a:spcPts val="88"/>
              </a:spcBef>
              <a:buFont typeface="Arial" panose="020B0604020202020204" pitchFamily="34" charset="0"/>
              <a:buChar char="–"/>
              <a:tabLst>
                <a:tab pos="261188" algn="l"/>
                <a:tab pos="261744" algn="l"/>
              </a:tabLst>
            </a:pPr>
            <a:r>
              <a:rPr lang="en-GB" sz="2000" spc="-22" noProof="0" dirty="0">
                <a:latin typeface="Arial" panose="020B0604020202020204" pitchFamily="34" charset="0"/>
                <a:cs typeface="Arial" panose="020B0604020202020204" pitchFamily="34" charset="0"/>
              </a:rPr>
              <a:t>Water</a:t>
            </a:r>
            <a:r>
              <a:rPr lang="en-GB" sz="2000" spc="-35"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electrolysis;</a:t>
            </a:r>
            <a:endParaRPr lang="en-GB" sz="2000" noProof="0" dirty="0">
              <a:latin typeface="Arial" panose="020B0604020202020204" pitchFamily="34" charset="0"/>
              <a:cs typeface="Arial" panose="020B0604020202020204" pitchFamily="34" charset="0"/>
            </a:endParaRPr>
          </a:p>
          <a:p>
            <a:pPr marL="925630" lvl="1" indent="-457246">
              <a:spcBef>
                <a:spcPts val="88"/>
              </a:spcBef>
              <a:buFont typeface="Arial" panose="020B0604020202020204" pitchFamily="34" charset="0"/>
              <a:buChar char="–"/>
              <a:tabLst>
                <a:tab pos="261188" algn="l"/>
                <a:tab pos="261744" algn="l"/>
              </a:tabLst>
            </a:pPr>
            <a:r>
              <a:rPr lang="en-GB" sz="2000" spc="-4" noProof="0" dirty="0">
                <a:latin typeface="Arial" panose="020B0604020202020204" pitchFamily="34" charset="0"/>
                <a:cs typeface="Arial" panose="020B0604020202020204" pitchFamily="34" charset="0"/>
              </a:rPr>
              <a:t>Methane</a:t>
            </a:r>
            <a:r>
              <a:rPr lang="en-GB" sz="2000" spc="-13"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synthesis</a:t>
            </a:r>
            <a:r>
              <a:rPr lang="en-GB" sz="2000" spc="-13"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(methanation).</a:t>
            </a:r>
          </a:p>
          <a:p>
            <a:pPr marL="925630" lvl="1" indent="-457246">
              <a:spcBef>
                <a:spcPts val="88"/>
              </a:spcBef>
              <a:buFont typeface="Arial" panose="020B0604020202020204" pitchFamily="34" charset="0"/>
              <a:buChar char="–"/>
              <a:tabLst>
                <a:tab pos="261188" algn="l"/>
                <a:tab pos="261744" algn="l"/>
              </a:tabLst>
            </a:pPr>
            <a:endParaRPr lang="en-GB" sz="1600" noProof="0" dirty="0">
              <a:latin typeface="Arial" panose="020B0604020202020204" pitchFamily="34" charset="0"/>
              <a:cs typeface="Arial" panose="020B0604020202020204" pitchFamily="34" charset="0"/>
            </a:endParaRPr>
          </a:p>
          <a:p>
            <a:pPr marL="468384" indent="-457246">
              <a:buFontTx/>
              <a:buAutoNum type="alphaLcParenR" startAt="2"/>
              <a:tabLst>
                <a:tab pos="261188" algn="l"/>
                <a:tab pos="261744" algn="l"/>
              </a:tabLst>
            </a:pPr>
            <a:r>
              <a:rPr lang="en-GB" sz="2000" spc="-13" noProof="0" dirty="0">
                <a:latin typeface="Arial" panose="020B0604020202020204" pitchFamily="34" charset="0"/>
                <a:cs typeface="Arial" panose="020B0604020202020204" pitchFamily="34" charset="0"/>
              </a:rPr>
              <a:t>Power-to-Liquids:</a:t>
            </a:r>
          </a:p>
          <a:p>
            <a:pPr marL="468384" indent="-457246">
              <a:buFontTx/>
              <a:buAutoNum type="alphaLcParenR" startAt="2"/>
              <a:tabLst>
                <a:tab pos="261188" algn="l"/>
                <a:tab pos="261744" algn="l"/>
              </a:tabLst>
            </a:pPr>
            <a:endParaRPr lang="en-GB" sz="500" spc="-13" noProof="0" dirty="0">
              <a:latin typeface="Arial" panose="020B0604020202020204" pitchFamily="34" charset="0"/>
              <a:cs typeface="Arial" panose="020B0604020202020204" pitchFamily="34" charset="0"/>
            </a:endParaRPr>
          </a:p>
          <a:p>
            <a:pPr marL="925630" lvl="1" indent="-457246">
              <a:buFont typeface="Arial" panose="020B0604020202020204" pitchFamily="34" charset="0"/>
              <a:buChar char="–"/>
              <a:tabLst>
                <a:tab pos="261188" algn="l"/>
                <a:tab pos="261744" algn="l"/>
              </a:tabLst>
            </a:pPr>
            <a:r>
              <a:rPr lang="en-GB" sz="2000" spc="-13" noProof="0" dirty="0">
                <a:latin typeface="Arial" panose="020B0604020202020204" pitchFamily="34" charset="0"/>
                <a:cs typeface="Arial" panose="020B0604020202020204" pitchFamily="34" charset="0"/>
              </a:rPr>
              <a:t>Fischer-Tropsch</a:t>
            </a:r>
            <a:r>
              <a:rPr lang="en-GB" sz="2000" spc="-39"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synthesis;</a:t>
            </a:r>
            <a:endParaRPr lang="en-GB" sz="2000" noProof="0" dirty="0">
              <a:latin typeface="Arial" panose="020B0604020202020204" pitchFamily="34" charset="0"/>
              <a:cs typeface="Arial" panose="020B0604020202020204" pitchFamily="34" charset="0"/>
            </a:endParaRPr>
          </a:p>
          <a:p>
            <a:pPr marL="925630" lvl="1" indent="-457246">
              <a:buFont typeface="Arial" panose="020B0604020202020204" pitchFamily="34" charset="0"/>
              <a:buChar char="–"/>
              <a:tabLst>
                <a:tab pos="261188" algn="l"/>
                <a:tab pos="261744" algn="l"/>
              </a:tabLst>
            </a:pPr>
            <a:r>
              <a:rPr lang="en-GB" sz="2000" spc="-4" noProof="0" dirty="0">
                <a:latin typeface="Arial" panose="020B0604020202020204" pitchFamily="34" charset="0"/>
                <a:cs typeface="Arial" panose="020B0604020202020204" pitchFamily="34" charset="0"/>
              </a:rPr>
              <a:t>Methanol</a:t>
            </a:r>
            <a:r>
              <a:rPr lang="en-GB" sz="2000" spc="-70"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synthesis;</a:t>
            </a:r>
            <a:endParaRPr lang="en-GB" sz="2000" noProof="0" dirty="0">
              <a:latin typeface="Arial" panose="020B0604020202020204" pitchFamily="34" charset="0"/>
              <a:cs typeface="Arial" panose="020B0604020202020204" pitchFamily="34" charset="0"/>
            </a:endParaRPr>
          </a:p>
          <a:p>
            <a:pPr marL="925630" lvl="1" indent="-457246">
              <a:buFont typeface="Arial" panose="020B0604020202020204" pitchFamily="34" charset="0"/>
              <a:buChar char="–"/>
              <a:tabLst>
                <a:tab pos="261188" algn="l"/>
                <a:tab pos="261744" algn="l"/>
              </a:tabLst>
            </a:pPr>
            <a:r>
              <a:rPr lang="en-GB" sz="2000" spc="-4" noProof="0" dirty="0">
                <a:latin typeface="Arial" panose="020B0604020202020204" pitchFamily="34" charset="0"/>
                <a:cs typeface="Arial" panose="020B0604020202020204" pitchFamily="34" charset="0"/>
              </a:rPr>
              <a:t>Ammonia</a:t>
            </a:r>
            <a:r>
              <a:rPr lang="en-GB" sz="2000" spc="-61"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synthesis.</a:t>
            </a:r>
          </a:p>
          <a:p>
            <a:pPr marL="925630" lvl="1" indent="-457246">
              <a:buFont typeface="Arial" panose="020B0604020202020204" pitchFamily="34" charset="0"/>
              <a:buChar char="–"/>
              <a:tabLst>
                <a:tab pos="261188" algn="l"/>
                <a:tab pos="261744" algn="l"/>
              </a:tabLst>
            </a:pPr>
            <a:endParaRPr lang="en-GB" sz="2000" noProof="0" dirty="0">
              <a:latin typeface="Arial" panose="020B0604020202020204" pitchFamily="34" charset="0"/>
              <a:cs typeface="Arial" panose="020B0604020202020204" pitchFamily="34" charset="0"/>
            </a:endParaRPr>
          </a:p>
          <a:p>
            <a:pPr marL="468384" indent="-457246">
              <a:buFontTx/>
              <a:buAutoNum type="alphaLcParenR" startAt="2"/>
              <a:tabLst>
                <a:tab pos="261188" algn="l"/>
                <a:tab pos="261744" algn="l"/>
              </a:tabLst>
            </a:pPr>
            <a:r>
              <a:rPr lang="en-GB" sz="2000" spc="-4" noProof="0" dirty="0">
                <a:latin typeface="Arial" panose="020B0604020202020204" pitchFamily="34" charset="0"/>
                <a:cs typeface="Arial" panose="020B0604020202020204" pitchFamily="34" charset="0"/>
              </a:rPr>
              <a:t>Carbon</a:t>
            </a:r>
            <a:r>
              <a:rPr lang="en-GB" sz="2000" spc="-31" noProof="0" dirty="0">
                <a:latin typeface="Arial" panose="020B0604020202020204" pitchFamily="34" charset="0"/>
                <a:cs typeface="Arial" panose="020B0604020202020204" pitchFamily="34" charset="0"/>
              </a:rPr>
              <a:t> </a:t>
            </a:r>
            <a:r>
              <a:rPr lang="en-GB" sz="2000" spc="-9" noProof="0" dirty="0">
                <a:latin typeface="Arial" panose="020B0604020202020204" pitchFamily="34" charset="0"/>
                <a:cs typeface="Arial" panose="020B0604020202020204" pitchFamily="34" charset="0"/>
              </a:rPr>
              <a:t>capture:</a:t>
            </a:r>
          </a:p>
          <a:p>
            <a:pPr marL="468384" indent="-457246">
              <a:buFontTx/>
              <a:buAutoNum type="alphaLcParenR" startAt="2"/>
              <a:tabLst>
                <a:tab pos="261188" algn="l"/>
                <a:tab pos="261744" algn="l"/>
              </a:tabLst>
            </a:pPr>
            <a:endParaRPr lang="en-GB" sz="500" noProof="0" dirty="0">
              <a:latin typeface="Arial" panose="020B0604020202020204" pitchFamily="34" charset="0"/>
              <a:cs typeface="Arial" panose="020B0604020202020204" pitchFamily="34" charset="0"/>
            </a:endParaRPr>
          </a:p>
          <a:p>
            <a:pPr marL="811318" lvl="1" indent="-342934">
              <a:buFont typeface="Arial" panose="020B0604020202020204" pitchFamily="34" charset="0"/>
              <a:buChar char="–"/>
              <a:tabLst>
                <a:tab pos="261188" algn="l"/>
                <a:tab pos="261744" algn="l"/>
              </a:tabLst>
            </a:pPr>
            <a:r>
              <a:rPr lang="en-GB" sz="2000" spc="-9" noProof="0" dirty="0">
                <a:latin typeface="Arial" panose="020B0604020202020204" pitchFamily="34" charset="0"/>
                <a:cs typeface="Arial" panose="020B0604020202020204" pitchFamily="34" charset="0"/>
              </a:rPr>
              <a:t>Direct </a:t>
            </a:r>
            <a:r>
              <a:rPr lang="en-GB" sz="2000" noProof="0" dirty="0">
                <a:latin typeface="Arial" panose="020B0604020202020204" pitchFamily="34" charset="0"/>
                <a:cs typeface="Arial" panose="020B0604020202020204" pitchFamily="34" charset="0"/>
              </a:rPr>
              <a:t>Air</a:t>
            </a:r>
            <a:r>
              <a:rPr lang="en-GB" sz="2000" spc="-4" noProof="0" dirty="0">
                <a:latin typeface="Arial" panose="020B0604020202020204" pitchFamily="34" charset="0"/>
                <a:cs typeface="Arial" panose="020B0604020202020204" pitchFamily="34" charset="0"/>
              </a:rPr>
              <a:t> </a:t>
            </a:r>
            <a:r>
              <a:rPr lang="en-GB" sz="2000" spc="-9" noProof="0" dirty="0">
                <a:latin typeface="Arial" panose="020B0604020202020204" pitchFamily="34" charset="0"/>
                <a:cs typeface="Arial" panose="020B0604020202020204" pitchFamily="34" charset="0"/>
              </a:rPr>
              <a:t>Capture (DAC);</a:t>
            </a:r>
          </a:p>
          <a:p>
            <a:pPr marL="811318" lvl="1" indent="-342934">
              <a:buFont typeface="Arial" panose="020B0604020202020204" pitchFamily="34" charset="0"/>
              <a:buChar char="–"/>
              <a:tabLst>
                <a:tab pos="261188" algn="l"/>
                <a:tab pos="261744" algn="l"/>
              </a:tabLst>
            </a:pPr>
            <a:r>
              <a:rPr lang="en-GB" sz="2000" spc="-13" noProof="0" dirty="0">
                <a:latin typeface="Arial" panose="020B0604020202020204" pitchFamily="34" charset="0"/>
                <a:cs typeface="Arial" panose="020B0604020202020204" pitchFamily="34" charset="0"/>
              </a:rPr>
              <a:t>Post-Combustion</a:t>
            </a:r>
            <a:r>
              <a:rPr lang="en-GB" sz="2000" spc="4" noProof="0" dirty="0">
                <a:latin typeface="Arial" panose="020B0604020202020204" pitchFamily="34" charset="0"/>
                <a:cs typeface="Arial" panose="020B0604020202020204" pitchFamily="34" charset="0"/>
              </a:rPr>
              <a:t> </a:t>
            </a:r>
            <a:r>
              <a:rPr lang="en-GB" sz="2000" spc="-4" noProof="0" dirty="0">
                <a:latin typeface="Arial" panose="020B0604020202020204" pitchFamily="34" charset="0"/>
                <a:cs typeface="Arial" panose="020B0604020202020204" pitchFamily="34" charset="0"/>
              </a:rPr>
              <a:t>Carbon</a:t>
            </a:r>
            <a:r>
              <a:rPr lang="en-GB" sz="2000" spc="4" noProof="0" dirty="0">
                <a:latin typeface="Arial" panose="020B0604020202020204" pitchFamily="34" charset="0"/>
                <a:cs typeface="Arial" panose="020B0604020202020204" pitchFamily="34" charset="0"/>
              </a:rPr>
              <a:t> </a:t>
            </a:r>
            <a:r>
              <a:rPr lang="en-GB" sz="2000" spc="-9" noProof="0" dirty="0">
                <a:latin typeface="Arial" panose="020B0604020202020204" pitchFamily="34" charset="0"/>
                <a:cs typeface="Arial" panose="020B0604020202020204" pitchFamily="34" charset="0"/>
              </a:rPr>
              <a:t>Capture (PCCC).</a:t>
            </a:r>
            <a:endParaRPr lang="en-GB" sz="2000" noProof="0" dirty="0">
              <a:latin typeface="Arial" panose="020B0604020202020204" pitchFamily="34" charset="0"/>
              <a:cs typeface="Arial" panose="020B0604020202020204" pitchFamily="34" charset="0"/>
            </a:endParaRPr>
          </a:p>
          <a:p>
            <a:pPr marL="468384" indent="-457246">
              <a:buAutoNum type="alphaLcParenR" startAt="2"/>
              <a:tabLst>
                <a:tab pos="261188" algn="l"/>
                <a:tab pos="261744" algn="l"/>
              </a:tabLst>
            </a:pPr>
            <a:endParaRPr lang="en-GB" sz="2000" spc="-13" noProof="0" dirty="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A8E6F4EC-DE5D-B0AD-491D-24EB62687A9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440</a:t>
            </a:fld>
            <a:endParaRPr lang="en-GB" spc="80" noProof="0" dirty="0"/>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603636" y="2690247"/>
            <a:ext cx="1234136" cy="497126"/>
          </a:xfrm>
          <a:prstGeom prst="rect">
            <a:avLst/>
          </a:prstGeom>
        </p:spPr>
        <p:txBody>
          <a:bodyPr vert="horz" wrap="square" lIns="0" tIns="11139" rIns="0" bIns="0" rtlCol="0">
            <a:spAutoFit/>
          </a:bodyPr>
          <a:lstStyle/>
          <a:p>
            <a:pPr marL="33414">
              <a:spcBef>
                <a:spcPts val="88"/>
              </a:spcBef>
            </a:pPr>
            <a:r>
              <a:rPr lang="en-GB" sz="4735" baseline="12345" noProof="0" dirty="0">
                <a:latin typeface="Calibri"/>
                <a:cs typeface="Calibri"/>
              </a:rPr>
              <a:t>2</a:t>
            </a:r>
            <a:r>
              <a:rPr lang="en-GB" sz="4735" spc="-91" baseline="12345" noProof="0" dirty="0">
                <a:latin typeface="Calibri"/>
                <a:cs typeface="Calibri"/>
              </a:rPr>
              <a:t> </a:t>
            </a:r>
            <a:r>
              <a:rPr lang="en-GB" sz="4735" spc="-6" baseline="12345" noProof="0" dirty="0">
                <a:latin typeface="Calibri"/>
                <a:cs typeface="Calibri"/>
              </a:rPr>
              <a:t>H</a:t>
            </a:r>
            <a:r>
              <a:rPr lang="en-GB" sz="2105" spc="-4" noProof="0" dirty="0">
                <a:latin typeface="Calibri"/>
                <a:cs typeface="Calibri"/>
              </a:rPr>
              <a:t>2</a:t>
            </a:r>
            <a:r>
              <a:rPr lang="en-GB" sz="4735" spc="-6" baseline="12345" noProof="0" dirty="0">
                <a:latin typeface="Calibri"/>
                <a:cs typeface="Calibri"/>
              </a:rPr>
              <a:t>O</a:t>
            </a:r>
            <a:r>
              <a:rPr lang="en-GB" sz="2105" spc="-4" noProof="0" dirty="0">
                <a:latin typeface="Calibri"/>
                <a:cs typeface="Calibri"/>
              </a:rPr>
              <a:t>(l)</a:t>
            </a:r>
            <a:endParaRPr lang="en-GB" sz="2105" noProof="0" dirty="0">
              <a:latin typeface="Calibri"/>
              <a:cs typeface="Calibri"/>
            </a:endParaRPr>
          </a:p>
        </p:txBody>
      </p:sp>
      <p:sp>
        <p:nvSpPr>
          <p:cNvPr id="8" name="object 8"/>
          <p:cNvSpPr/>
          <p:nvPr/>
        </p:nvSpPr>
        <p:spPr>
          <a:xfrm>
            <a:off x="4002743" y="2855295"/>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9" name="object 9"/>
          <p:cNvSpPr txBox="1"/>
          <p:nvPr/>
        </p:nvSpPr>
        <p:spPr>
          <a:xfrm>
            <a:off x="5715304" y="2700941"/>
            <a:ext cx="2396429" cy="497126"/>
          </a:xfrm>
          <a:prstGeom prst="rect">
            <a:avLst/>
          </a:prstGeom>
        </p:spPr>
        <p:txBody>
          <a:bodyPr vert="horz" wrap="square" lIns="0" tIns="11139" rIns="0" bIns="0" rtlCol="0">
            <a:spAutoFit/>
          </a:bodyPr>
          <a:lstStyle/>
          <a:p>
            <a:pPr marL="44552">
              <a:spcBef>
                <a:spcPts val="88"/>
              </a:spcBef>
              <a:tabLst>
                <a:tab pos="1004652" algn="l"/>
                <a:tab pos="1475235" algn="l"/>
              </a:tabLst>
            </a:pPr>
            <a:r>
              <a:rPr lang="en-GB" sz="4735" baseline="12345" noProof="0" dirty="0">
                <a:latin typeface="Calibri"/>
                <a:cs typeface="Calibri"/>
              </a:rPr>
              <a:t>O</a:t>
            </a:r>
            <a:r>
              <a:rPr lang="en-GB" sz="2105" noProof="0" dirty="0">
                <a:latin typeface="Calibri"/>
                <a:cs typeface="Calibri"/>
              </a:rPr>
              <a:t>2(g)	</a:t>
            </a:r>
            <a:r>
              <a:rPr lang="en-GB" sz="4735" baseline="12345" noProof="0" dirty="0">
                <a:latin typeface="Calibri"/>
                <a:cs typeface="Calibri"/>
              </a:rPr>
              <a:t>+	</a:t>
            </a:r>
            <a:r>
              <a:rPr lang="en-GB" sz="4735" spc="-6" baseline="12345" noProof="0" dirty="0">
                <a:latin typeface="Calibri"/>
                <a:cs typeface="Calibri"/>
              </a:rPr>
              <a:t>2H</a:t>
            </a:r>
            <a:r>
              <a:rPr lang="en-GB" sz="2105" spc="-4" noProof="0" dirty="0">
                <a:latin typeface="Calibri"/>
                <a:cs typeface="Calibri"/>
              </a:rPr>
              <a:t>2(g)</a:t>
            </a:r>
            <a:endParaRPr lang="en-GB" sz="2105" noProof="0" dirty="0">
              <a:latin typeface="Calibri"/>
              <a:cs typeface="Calibri"/>
            </a:endParaRPr>
          </a:p>
        </p:txBody>
      </p:sp>
      <p:sp>
        <p:nvSpPr>
          <p:cNvPr id="10" name="object 10"/>
          <p:cNvSpPr txBox="1"/>
          <p:nvPr/>
        </p:nvSpPr>
        <p:spPr>
          <a:xfrm>
            <a:off x="4632231" y="2403478"/>
            <a:ext cx="255070" cy="335231"/>
          </a:xfrm>
          <a:prstGeom prst="rect">
            <a:avLst/>
          </a:prstGeom>
        </p:spPr>
        <p:txBody>
          <a:bodyPr vert="horz" wrap="square" lIns="0" tIns="11139" rIns="0" bIns="0" rtlCol="0">
            <a:spAutoFit/>
          </a:bodyPr>
          <a:lstStyle/>
          <a:p>
            <a:pPr marL="33414" algn="ctr">
              <a:spcBef>
                <a:spcPts val="88"/>
              </a:spcBef>
            </a:pPr>
            <a:r>
              <a:rPr lang="en-GB" sz="3157" baseline="-16203" noProof="0" dirty="0">
                <a:latin typeface="Calibri"/>
                <a:cs typeface="Calibri"/>
              </a:rPr>
              <a:t>e</a:t>
            </a:r>
            <a:r>
              <a:rPr lang="en-GB" sz="1403" noProof="0" dirty="0">
                <a:latin typeface="Calibri"/>
                <a:cs typeface="Calibri"/>
              </a:rPr>
              <a:t>-</a:t>
            </a:r>
          </a:p>
        </p:txBody>
      </p:sp>
      <p:sp>
        <p:nvSpPr>
          <p:cNvPr id="16" name="ZoneTexte 15">
            <a:extLst>
              <a:ext uri="{FF2B5EF4-FFF2-40B4-BE49-F238E27FC236}">
                <a16:creationId xmlns:a16="http://schemas.microsoft.com/office/drawing/2014/main" id="{597CC701-0FDD-EAE5-8884-39E7D72D8F25}"/>
              </a:ext>
            </a:extLst>
          </p:cNvPr>
          <p:cNvSpPr txBox="1"/>
          <p:nvPr/>
        </p:nvSpPr>
        <p:spPr>
          <a:xfrm>
            <a:off x="589820" y="350072"/>
            <a:ext cx="932865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Power-to-Gas – Water electrolysis</a:t>
            </a:r>
            <a:endParaRPr lang="en-GB" b="1" noProof="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F50C1D7A-FB2E-3690-C1FE-4C84B434883B}"/>
              </a:ext>
            </a:extLst>
          </p:cNvPr>
          <p:cNvSpPr txBox="1"/>
          <p:nvPr/>
        </p:nvSpPr>
        <p:spPr>
          <a:xfrm>
            <a:off x="589820" y="1434543"/>
            <a:ext cx="9544024" cy="707851"/>
          </a:xfrm>
          <a:prstGeom prst="rect">
            <a:avLst/>
          </a:prstGeom>
          <a:noFill/>
        </p:spPr>
        <p:txBody>
          <a:bodyPr wrap="square">
            <a:spAutoFit/>
          </a:bodyPr>
          <a:lstStyle/>
          <a:p>
            <a:pPr algn="just"/>
            <a:r>
              <a:rPr lang="en-GB" sz="2000" noProof="0" dirty="0"/>
              <a:t>Water electrolysis is the splitting of water into oxygen and hydrogen through the application of an electric current.</a:t>
            </a:r>
          </a:p>
        </p:txBody>
      </p:sp>
      <p:sp>
        <p:nvSpPr>
          <p:cNvPr id="24" name="ZoneTexte 23">
            <a:extLst>
              <a:ext uri="{FF2B5EF4-FFF2-40B4-BE49-F238E27FC236}">
                <a16:creationId xmlns:a16="http://schemas.microsoft.com/office/drawing/2014/main" id="{7E6E1A0B-7F2F-0D4B-2C3C-B592A5306AD4}"/>
              </a:ext>
            </a:extLst>
          </p:cNvPr>
          <p:cNvSpPr txBox="1"/>
          <p:nvPr/>
        </p:nvSpPr>
        <p:spPr>
          <a:xfrm>
            <a:off x="574689" y="3700560"/>
            <a:ext cx="9544023" cy="335476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are three main technologies:</a:t>
            </a:r>
          </a:p>
          <a:p>
            <a:pPr algn="just"/>
            <a:endParaRPr lang="en-GB" sz="1200" noProof="0" dirty="0">
              <a:latin typeface="Arial" panose="020B0604020202020204" pitchFamily="34" charset="0"/>
              <a:cs typeface="Arial" panose="020B0604020202020204" pitchFamily="34" charset="0"/>
            </a:endParaRPr>
          </a:p>
          <a:p>
            <a:pPr marL="514401" indent="-514401" algn="just" defTabSz="914308" eaLnBrk="0" fontAlgn="base" hangingPunct="0">
              <a:spcBef>
                <a:spcPct val="0"/>
              </a:spcBef>
              <a:spcAft>
                <a:spcPct val="0"/>
              </a:spcAft>
              <a:buAutoNum type="romanLcParenBoth"/>
            </a:pPr>
            <a:r>
              <a:rPr lang="en-GB" sz="2000" noProof="0" dirty="0">
                <a:latin typeface="Arial" panose="020B0604020202020204" pitchFamily="34" charset="0"/>
              </a:rPr>
              <a:t>Alkaline Electrolysis (AEL), which is mature and relatively inexpensive, suitable for large-scale applications requiring a cost-effective solution;</a:t>
            </a:r>
          </a:p>
          <a:p>
            <a:pPr marL="514401" indent="-514401" algn="just" defTabSz="914308" eaLnBrk="0" fontAlgn="base" hangingPunct="0">
              <a:spcBef>
                <a:spcPct val="0"/>
              </a:spcBef>
              <a:spcAft>
                <a:spcPct val="0"/>
              </a:spcAft>
              <a:buAutoNum type="romanLcParenBoth"/>
            </a:pPr>
            <a:endParaRPr lang="en-GB" sz="1000" noProof="0" dirty="0">
              <a:latin typeface="Arial" panose="020B0604020202020204" pitchFamily="34" charset="0"/>
            </a:endParaRPr>
          </a:p>
          <a:p>
            <a:pPr marL="514401" indent="-514401" algn="just" defTabSz="914308" eaLnBrk="0" fontAlgn="base" hangingPunct="0">
              <a:spcBef>
                <a:spcPct val="0"/>
              </a:spcBef>
              <a:spcAft>
                <a:spcPct val="0"/>
              </a:spcAft>
              <a:buAutoNum type="romanLcParenBoth"/>
            </a:pPr>
            <a:r>
              <a:rPr lang="en-GB" sz="2000" noProof="0" dirty="0">
                <a:latin typeface="Arial" panose="020B0604020202020204" pitchFamily="34" charset="0"/>
              </a:rPr>
              <a:t>Proton Exchange Membrane Electrolysis (PEMEL), </a:t>
            </a:r>
            <a:r>
              <a:rPr lang="en-GB" sz="2000" noProof="0" dirty="0"/>
              <a:t>which is commercialised but expensive, is effective for applications requiring compactness and rapid dynamic response, despite the higher cost.</a:t>
            </a:r>
          </a:p>
          <a:p>
            <a:pPr marL="514401" indent="-514401" algn="just" defTabSz="914308" eaLnBrk="0" fontAlgn="base" hangingPunct="0">
              <a:spcBef>
                <a:spcPct val="0"/>
              </a:spcBef>
              <a:spcAft>
                <a:spcPct val="0"/>
              </a:spcAft>
              <a:buAutoNum type="romanLcParenBoth"/>
            </a:pPr>
            <a:endParaRPr lang="en-GB" sz="1000" noProof="0" dirty="0">
              <a:latin typeface="Arial" panose="020B0604020202020204" pitchFamily="34" charset="0"/>
            </a:endParaRPr>
          </a:p>
          <a:p>
            <a:pPr marL="514401" indent="-514401" algn="just" defTabSz="914308" eaLnBrk="0" fontAlgn="base" hangingPunct="0">
              <a:spcBef>
                <a:spcPct val="0"/>
              </a:spcBef>
              <a:spcAft>
                <a:spcPct val="0"/>
              </a:spcAft>
              <a:buAutoNum type="romanLcParenBoth"/>
            </a:pPr>
            <a:r>
              <a:rPr lang="en-GB" sz="2000" noProof="0" dirty="0">
                <a:latin typeface="Arial" panose="020B0604020202020204" pitchFamily="34" charset="0"/>
              </a:rPr>
              <a:t>Solid Oxide Electrolysis (SOEL), still under development and very expensive, promising high energy efficiency but constrained by significant initial costs and specific large-scale applications. </a:t>
            </a:r>
          </a:p>
        </p:txBody>
      </p:sp>
      <p:sp>
        <p:nvSpPr>
          <p:cNvPr id="3" name="Slide Number Placeholder 6">
            <a:extLst>
              <a:ext uri="{FF2B5EF4-FFF2-40B4-BE49-F238E27FC236}">
                <a16:creationId xmlns:a16="http://schemas.microsoft.com/office/drawing/2014/main" id="{F7821EE2-9DD9-D168-7BA9-8E5A8E46253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441</a:t>
            </a:fld>
            <a:endParaRPr lang="en-GB" spc="80" noProof="0" dirty="0"/>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657533" y="2862043"/>
            <a:ext cx="2607502" cy="497126"/>
          </a:xfrm>
          <a:prstGeom prst="rect">
            <a:avLst/>
          </a:prstGeom>
        </p:spPr>
        <p:txBody>
          <a:bodyPr vert="horz" wrap="square" lIns="0" tIns="11139" rIns="0" bIns="0" rtlCol="0">
            <a:spAutoFit/>
          </a:bodyPr>
          <a:lstStyle/>
          <a:p>
            <a:pPr marL="44552">
              <a:spcBef>
                <a:spcPts val="88"/>
              </a:spcBef>
              <a:tabLst>
                <a:tab pos="1215719" algn="l"/>
                <a:tab pos="1685745" algn="l"/>
              </a:tabLst>
            </a:pPr>
            <a:r>
              <a:rPr lang="en-GB" sz="4735" spc="-6" baseline="12345" noProof="0" dirty="0">
                <a:latin typeface="Calibri"/>
                <a:cs typeface="Calibri"/>
              </a:rPr>
              <a:t>CO</a:t>
            </a:r>
            <a:r>
              <a:rPr lang="en-GB" sz="2105" spc="-4" noProof="0" dirty="0">
                <a:latin typeface="Calibri"/>
                <a:cs typeface="Calibri"/>
              </a:rPr>
              <a:t>2(g)	</a:t>
            </a:r>
            <a:r>
              <a:rPr lang="en-GB" sz="4735" baseline="12345" noProof="0" dirty="0">
                <a:latin typeface="Calibri"/>
                <a:cs typeface="Calibri"/>
              </a:rPr>
              <a:t>+	</a:t>
            </a:r>
            <a:r>
              <a:rPr lang="en-GB" sz="4735" spc="-6" baseline="12345" noProof="0" dirty="0">
                <a:latin typeface="Calibri"/>
                <a:cs typeface="Calibri"/>
              </a:rPr>
              <a:t>4H</a:t>
            </a:r>
            <a:r>
              <a:rPr lang="en-GB" sz="2105" spc="-4" noProof="0" dirty="0">
                <a:latin typeface="Calibri"/>
                <a:cs typeface="Calibri"/>
              </a:rPr>
              <a:t>2(g)</a:t>
            </a:r>
            <a:endParaRPr lang="en-GB" sz="2105" noProof="0" dirty="0">
              <a:latin typeface="Calibri"/>
              <a:cs typeface="Calibri"/>
            </a:endParaRPr>
          </a:p>
        </p:txBody>
      </p:sp>
      <p:sp>
        <p:nvSpPr>
          <p:cNvPr id="9" name="object 9"/>
          <p:cNvSpPr txBox="1"/>
          <p:nvPr/>
        </p:nvSpPr>
        <p:spPr>
          <a:xfrm>
            <a:off x="6242362" y="2862043"/>
            <a:ext cx="954005" cy="497126"/>
          </a:xfrm>
          <a:prstGeom prst="rect">
            <a:avLst/>
          </a:prstGeom>
        </p:spPr>
        <p:txBody>
          <a:bodyPr vert="horz" wrap="square" lIns="0" tIns="11139" rIns="0" bIns="0" rtlCol="0">
            <a:spAutoFit/>
          </a:bodyPr>
          <a:lstStyle/>
          <a:p>
            <a:pPr marL="33414">
              <a:spcBef>
                <a:spcPts val="88"/>
              </a:spcBef>
            </a:pPr>
            <a:r>
              <a:rPr lang="en-GB" sz="4735" spc="-6" baseline="12345" noProof="0" dirty="0">
                <a:latin typeface="Calibri"/>
                <a:cs typeface="Calibri"/>
              </a:rPr>
              <a:t>CH</a:t>
            </a:r>
            <a:r>
              <a:rPr lang="en-GB" sz="2105" spc="-4" noProof="0" dirty="0">
                <a:latin typeface="Calibri"/>
                <a:cs typeface="Calibri"/>
              </a:rPr>
              <a:t>4(g)</a:t>
            </a:r>
            <a:endParaRPr lang="en-GB" sz="2105" noProof="0" dirty="0">
              <a:latin typeface="Calibri"/>
              <a:cs typeface="Calibri"/>
            </a:endParaRPr>
          </a:p>
        </p:txBody>
      </p:sp>
      <p:sp>
        <p:nvSpPr>
          <p:cNvPr id="10" name="object 10"/>
          <p:cNvSpPr txBox="1"/>
          <p:nvPr/>
        </p:nvSpPr>
        <p:spPr>
          <a:xfrm>
            <a:off x="7400646" y="2771155"/>
            <a:ext cx="1679672" cy="497191"/>
          </a:xfrm>
          <a:prstGeom prst="rect">
            <a:avLst/>
          </a:prstGeom>
        </p:spPr>
        <p:txBody>
          <a:bodyPr vert="horz" wrap="square" lIns="0" tIns="11139" rIns="0" bIns="0" rtlCol="0">
            <a:spAutoFit/>
          </a:bodyPr>
          <a:lstStyle/>
          <a:p>
            <a:pPr marL="33414">
              <a:spcBef>
                <a:spcPts val="88"/>
              </a:spcBef>
              <a:tabLst>
                <a:tab pos="503439" algn="l"/>
              </a:tabLst>
            </a:pPr>
            <a:r>
              <a:rPr lang="en-GB" sz="3157" noProof="0" dirty="0">
                <a:latin typeface="Calibri"/>
                <a:cs typeface="Calibri"/>
              </a:rPr>
              <a:t>+	</a:t>
            </a:r>
            <a:r>
              <a:rPr lang="en-GB" sz="3157" spc="-4" noProof="0" dirty="0">
                <a:latin typeface="Calibri"/>
                <a:cs typeface="Calibri"/>
              </a:rPr>
              <a:t>2H</a:t>
            </a:r>
            <a:r>
              <a:rPr lang="en-GB" sz="3157" spc="-6" baseline="-18518" noProof="0" dirty="0">
                <a:latin typeface="Calibri"/>
                <a:cs typeface="Calibri"/>
              </a:rPr>
              <a:t>2</a:t>
            </a:r>
            <a:r>
              <a:rPr lang="en-GB" sz="3157" spc="-4" noProof="0" dirty="0">
                <a:latin typeface="Calibri"/>
                <a:cs typeface="Calibri"/>
              </a:rPr>
              <a:t>O</a:t>
            </a:r>
            <a:r>
              <a:rPr lang="en-GB" sz="3157" spc="-6" baseline="-18518" noProof="0" dirty="0">
                <a:latin typeface="Calibri"/>
                <a:cs typeface="Calibri"/>
              </a:rPr>
              <a:t>(g)</a:t>
            </a:r>
            <a:endParaRPr lang="en-GB" sz="3157" baseline="-18518" noProof="0" dirty="0">
              <a:latin typeface="Calibri"/>
              <a:cs typeface="Calibri"/>
            </a:endParaRPr>
          </a:p>
        </p:txBody>
      </p:sp>
      <p:sp>
        <p:nvSpPr>
          <p:cNvPr id="14" name="ZoneTexte 13">
            <a:extLst>
              <a:ext uri="{FF2B5EF4-FFF2-40B4-BE49-F238E27FC236}">
                <a16:creationId xmlns:a16="http://schemas.microsoft.com/office/drawing/2014/main" id="{B8FAAFE0-5A83-1C2D-BA83-58278045B4A6}"/>
              </a:ext>
            </a:extLst>
          </p:cNvPr>
          <p:cNvSpPr txBox="1"/>
          <p:nvPr/>
        </p:nvSpPr>
        <p:spPr>
          <a:xfrm>
            <a:off x="589820" y="350072"/>
            <a:ext cx="932865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  Power-to-Gas – Methane synthesis (methanation)</a:t>
            </a:r>
            <a:endParaRPr lang="en-GB" b="1" noProof="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69750930-B680-2A86-1073-7B441E06A195}"/>
              </a:ext>
            </a:extLst>
          </p:cNvPr>
          <p:cNvSpPr txBox="1"/>
          <p:nvPr/>
        </p:nvSpPr>
        <p:spPr>
          <a:xfrm>
            <a:off x="588775" y="3974927"/>
            <a:ext cx="5331965" cy="1323439"/>
          </a:xfrm>
          <a:prstGeom prst="rect">
            <a:avLst/>
          </a:prstGeom>
          <a:noFill/>
        </p:spPr>
        <p:txBody>
          <a:bodyPr wrap="square">
            <a:spAutoFit/>
          </a:bodyPr>
          <a:lstStyle/>
          <a:p>
            <a:pPr algn="just"/>
            <a:r>
              <a:rPr lang="en-GB" sz="2000" noProof="0" dirty="0"/>
              <a:t>The Sabatier reaction is a highly exothermic reaction. It is typically catalysed by metals such as nickel at high temperatures to facilitate the reaction.</a:t>
            </a:r>
          </a:p>
        </p:txBody>
      </p:sp>
      <p:sp>
        <p:nvSpPr>
          <p:cNvPr id="21" name="object 8">
            <a:extLst>
              <a:ext uri="{FF2B5EF4-FFF2-40B4-BE49-F238E27FC236}">
                <a16:creationId xmlns:a16="http://schemas.microsoft.com/office/drawing/2014/main" id="{1B9FF109-D83A-5B58-4F10-FC06BD410318}"/>
              </a:ext>
            </a:extLst>
          </p:cNvPr>
          <p:cNvSpPr/>
          <p:nvPr/>
        </p:nvSpPr>
        <p:spPr>
          <a:xfrm>
            <a:off x="4491019" y="3069828"/>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26" name="ZoneTexte 25">
            <a:extLst>
              <a:ext uri="{FF2B5EF4-FFF2-40B4-BE49-F238E27FC236}">
                <a16:creationId xmlns:a16="http://schemas.microsoft.com/office/drawing/2014/main" id="{354C89B0-3439-6C22-5185-CCF16D47AD71}"/>
              </a:ext>
            </a:extLst>
          </p:cNvPr>
          <p:cNvSpPr txBox="1"/>
          <p:nvPr/>
        </p:nvSpPr>
        <p:spPr>
          <a:xfrm>
            <a:off x="588777" y="1598104"/>
            <a:ext cx="9545067" cy="707851"/>
          </a:xfrm>
          <a:prstGeom prst="rect">
            <a:avLst/>
          </a:prstGeom>
          <a:noFill/>
        </p:spPr>
        <p:txBody>
          <a:bodyPr wrap="square">
            <a:spAutoFit/>
          </a:bodyPr>
          <a:lstStyle/>
          <a:p>
            <a:pPr algn="just"/>
            <a:r>
              <a:rPr lang="en-GB" sz="2000" noProof="0" dirty="0"/>
              <a:t>Methane can be synthesised using the Sabatier reaction, which converts carbon dioxide (CO₂) and hydrogen (H₂) into methane (CH₄) and water (H₂O).</a:t>
            </a:r>
          </a:p>
        </p:txBody>
      </p:sp>
      <p:sp>
        <p:nvSpPr>
          <p:cNvPr id="4" name="ZoneTexte 3">
            <a:extLst>
              <a:ext uri="{FF2B5EF4-FFF2-40B4-BE49-F238E27FC236}">
                <a16:creationId xmlns:a16="http://schemas.microsoft.com/office/drawing/2014/main" id="{B761D466-5229-6CBE-BF25-712E315A4965}"/>
              </a:ext>
            </a:extLst>
          </p:cNvPr>
          <p:cNvSpPr txBox="1"/>
          <p:nvPr/>
        </p:nvSpPr>
        <p:spPr>
          <a:xfrm>
            <a:off x="588775" y="5514765"/>
            <a:ext cx="5331965" cy="1323439"/>
          </a:xfrm>
          <a:prstGeom prst="rect">
            <a:avLst/>
          </a:prstGeom>
          <a:noFill/>
        </p:spPr>
        <p:txBody>
          <a:bodyPr wrap="square">
            <a:spAutoFit/>
          </a:bodyPr>
          <a:lstStyle/>
          <a:p>
            <a:pPr algn="just"/>
            <a:r>
              <a:rPr lang="en-GB" sz="2000" noProof="0" dirty="0"/>
              <a:t>This reaction is named after Paul Sabatier, a French chemist who won the 1912 Nobel Prize in Chemistry for his work on hydrogenation reactions</a:t>
            </a:r>
            <a:endParaRPr lang="en-GB" sz="2000" noProof="0" dirty="0">
              <a:latin typeface="Arial" panose="020B0604020202020204" pitchFamily="34" charset="0"/>
              <a:cs typeface="Arial" panose="020B0604020202020204" pitchFamily="34" charset="0"/>
            </a:endParaRPr>
          </a:p>
        </p:txBody>
      </p:sp>
      <p:pic>
        <p:nvPicPr>
          <p:cNvPr id="10242" name="Picture 2" descr="Paul Sabatier, French chemist - Stock Image - C006/9689 - Science Photo  Library">
            <a:extLst>
              <a:ext uri="{FF2B5EF4-FFF2-40B4-BE49-F238E27FC236}">
                <a16:creationId xmlns:a16="http://schemas.microsoft.com/office/drawing/2014/main" id="{7A3FC12E-556D-1029-495E-6B3980FD26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83"/>
          <a:stretch/>
        </p:blipFill>
        <p:spPr bwMode="auto">
          <a:xfrm>
            <a:off x="6846984" y="3974927"/>
            <a:ext cx="2649836" cy="2956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F4D806-483E-5491-8760-BC250C36052D}"/>
              </a:ext>
            </a:extLst>
          </p:cNvPr>
          <p:cNvSpPr txBox="1"/>
          <p:nvPr/>
        </p:nvSpPr>
        <p:spPr>
          <a:xfrm>
            <a:off x="6971308" y="6979011"/>
            <a:ext cx="2401188"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Paul Sabatier, Nobel Prize, (1854-1941).</a:t>
            </a:r>
          </a:p>
        </p:txBody>
      </p:sp>
      <p:sp>
        <p:nvSpPr>
          <p:cNvPr id="5" name="Slide Number Placeholder 6">
            <a:extLst>
              <a:ext uri="{FF2B5EF4-FFF2-40B4-BE49-F238E27FC236}">
                <a16:creationId xmlns:a16="http://schemas.microsoft.com/office/drawing/2014/main" id="{D501BD21-6CD6-CE5E-6C4D-D24D89E7B48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442</a:t>
            </a:fld>
            <a:endParaRPr lang="en-GB" spc="80" noProof="0" dirty="0"/>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74259" y="2127363"/>
            <a:ext cx="3334283" cy="497191"/>
          </a:xfrm>
          <a:prstGeom prst="rect">
            <a:avLst/>
          </a:prstGeom>
        </p:spPr>
        <p:txBody>
          <a:bodyPr vert="horz" wrap="square" lIns="0" tIns="11139" rIns="0" bIns="0" rtlCol="0">
            <a:spAutoFit/>
          </a:bodyPr>
          <a:lstStyle/>
          <a:p>
            <a:pPr marL="33414">
              <a:spcBef>
                <a:spcPts val="88"/>
              </a:spcBef>
              <a:tabLst>
                <a:tab pos="1944704" algn="l"/>
                <a:tab pos="2324512" algn="l"/>
              </a:tabLst>
            </a:pPr>
            <a:r>
              <a:rPr lang="en-GB" sz="3157" spc="-4" noProof="0" dirty="0">
                <a:latin typeface="Calibri"/>
                <a:cs typeface="Calibri"/>
              </a:rPr>
              <a:t>(2n+1)H</a:t>
            </a:r>
            <a:r>
              <a:rPr lang="en-GB" sz="3157" spc="-6" baseline="-18518" noProof="0" dirty="0">
                <a:latin typeface="Calibri"/>
                <a:cs typeface="Calibri"/>
              </a:rPr>
              <a:t>2(g)	</a:t>
            </a:r>
            <a:r>
              <a:rPr lang="en-GB" sz="3157" noProof="0" dirty="0">
                <a:latin typeface="Calibri"/>
                <a:cs typeface="Calibri"/>
              </a:rPr>
              <a:t>+	</a:t>
            </a:r>
            <a:r>
              <a:rPr lang="en-GB" sz="3157" spc="-9" noProof="0" dirty="0">
                <a:latin typeface="Calibri"/>
                <a:cs typeface="Calibri"/>
              </a:rPr>
              <a:t>nCO</a:t>
            </a:r>
            <a:r>
              <a:rPr lang="en-GB" sz="3157" spc="-13" baseline="-18518" noProof="0" dirty="0">
                <a:latin typeface="Calibri"/>
                <a:cs typeface="Calibri"/>
              </a:rPr>
              <a:t>(g)</a:t>
            </a:r>
            <a:endParaRPr lang="en-GB" sz="3157" baseline="-18518" noProof="0" dirty="0">
              <a:latin typeface="Calibri"/>
              <a:cs typeface="Calibri"/>
            </a:endParaRPr>
          </a:p>
        </p:txBody>
      </p:sp>
      <p:sp>
        <p:nvSpPr>
          <p:cNvPr id="9" name="object 9"/>
          <p:cNvSpPr txBox="1"/>
          <p:nvPr/>
        </p:nvSpPr>
        <p:spPr>
          <a:xfrm>
            <a:off x="6430323" y="2226269"/>
            <a:ext cx="1439083" cy="497126"/>
          </a:xfrm>
          <a:prstGeom prst="rect">
            <a:avLst/>
          </a:prstGeom>
        </p:spPr>
        <p:txBody>
          <a:bodyPr vert="horz" wrap="square" lIns="0" tIns="11139" rIns="0" bIns="0" rtlCol="0">
            <a:spAutoFit/>
          </a:bodyPr>
          <a:lstStyle/>
          <a:p>
            <a:pPr marL="33414">
              <a:spcBef>
                <a:spcPts val="88"/>
              </a:spcBef>
            </a:pPr>
            <a:r>
              <a:rPr lang="en-GB" sz="4735" spc="-6" baseline="12345" noProof="0" dirty="0">
                <a:latin typeface="Calibri"/>
                <a:cs typeface="Calibri"/>
              </a:rPr>
              <a:t>C</a:t>
            </a:r>
            <a:r>
              <a:rPr lang="en-GB" sz="2105" spc="-4" noProof="0" dirty="0">
                <a:latin typeface="Calibri"/>
                <a:cs typeface="Calibri"/>
              </a:rPr>
              <a:t>n</a:t>
            </a:r>
            <a:r>
              <a:rPr lang="en-GB" sz="4735" spc="-6" baseline="12345" noProof="0" dirty="0">
                <a:latin typeface="Calibri"/>
                <a:cs typeface="Calibri"/>
              </a:rPr>
              <a:t>H</a:t>
            </a:r>
            <a:r>
              <a:rPr lang="en-GB" sz="2105" spc="-4" noProof="0" dirty="0">
                <a:latin typeface="Calibri"/>
                <a:cs typeface="Calibri"/>
              </a:rPr>
              <a:t>2n+2(l)</a:t>
            </a:r>
            <a:endParaRPr lang="en-GB" sz="2105" noProof="0" dirty="0">
              <a:latin typeface="Calibri"/>
              <a:cs typeface="Calibri"/>
            </a:endParaRPr>
          </a:p>
        </p:txBody>
      </p:sp>
      <p:sp>
        <p:nvSpPr>
          <p:cNvPr id="10" name="object 10"/>
          <p:cNvSpPr txBox="1"/>
          <p:nvPr/>
        </p:nvSpPr>
        <p:spPr>
          <a:xfrm>
            <a:off x="8073239" y="2149485"/>
            <a:ext cx="1307093" cy="497191"/>
          </a:xfrm>
          <a:prstGeom prst="rect">
            <a:avLst/>
          </a:prstGeom>
        </p:spPr>
        <p:txBody>
          <a:bodyPr vert="horz" wrap="square" lIns="0" tIns="11139" rIns="0" bIns="0" rtlCol="0">
            <a:spAutoFit/>
          </a:bodyPr>
          <a:lstStyle/>
          <a:p>
            <a:pPr marL="33414">
              <a:spcBef>
                <a:spcPts val="88"/>
              </a:spcBef>
              <a:tabLst>
                <a:tab pos="413221" algn="l"/>
              </a:tabLst>
            </a:pPr>
            <a:r>
              <a:rPr lang="en-GB" sz="3157" noProof="0" dirty="0">
                <a:latin typeface="Calibri"/>
                <a:cs typeface="Calibri"/>
              </a:rPr>
              <a:t>+	</a:t>
            </a:r>
            <a:r>
              <a:rPr lang="en-GB" sz="3157" spc="-4" noProof="0" dirty="0">
                <a:latin typeface="Calibri"/>
                <a:cs typeface="Calibri"/>
              </a:rPr>
              <a:t>nH</a:t>
            </a:r>
            <a:r>
              <a:rPr lang="en-GB" sz="3157" spc="-6" baseline="-18518" noProof="0" dirty="0">
                <a:latin typeface="Calibri"/>
                <a:cs typeface="Calibri"/>
              </a:rPr>
              <a:t>2</a:t>
            </a:r>
            <a:r>
              <a:rPr lang="en-GB" sz="3157" spc="-4" noProof="0" dirty="0">
                <a:latin typeface="Calibri"/>
                <a:cs typeface="Calibri"/>
              </a:rPr>
              <a:t>O</a:t>
            </a:r>
            <a:endParaRPr lang="en-GB" sz="3157" noProof="0" dirty="0">
              <a:latin typeface="Calibri"/>
              <a:cs typeface="Calibri"/>
            </a:endParaRPr>
          </a:p>
        </p:txBody>
      </p:sp>
      <p:sp>
        <p:nvSpPr>
          <p:cNvPr id="14" name="ZoneTexte 13">
            <a:extLst>
              <a:ext uri="{FF2B5EF4-FFF2-40B4-BE49-F238E27FC236}">
                <a16:creationId xmlns:a16="http://schemas.microsoft.com/office/drawing/2014/main" id="{8F5C44C3-4EC9-AA39-61B4-A3EBF97AB95A}"/>
              </a:ext>
            </a:extLst>
          </p:cNvPr>
          <p:cNvSpPr txBox="1"/>
          <p:nvPr/>
        </p:nvSpPr>
        <p:spPr>
          <a:xfrm>
            <a:off x="589820" y="350072"/>
            <a:ext cx="932865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  Power-to-Liquid – </a:t>
            </a:r>
            <a:r>
              <a:rPr lang="en-GB" sz="2400" b="1" spc="-13" noProof="0" dirty="0">
                <a:latin typeface="Arial" panose="020B0604020202020204" pitchFamily="34" charset="0"/>
                <a:cs typeface="Arial" panose="020B0604020202020204" pitchFamily="34" charset="0"/>
              </a:rPr>
              <a:t>Fischer-Tropsch</a:t>
            </a:r>
            <a:r>
              <a:rPr lang="en-GB" sz="2400" b="1" spc="-39" noProof="0" dirty="0">
                <a:latin typeface="Arial" panose="020B0604020202020204" pitchFamily="34" charset="0"/>
                <a:cs typeface="Arial" panose="020B0604020202020204" pitchFamily="34" charset="0"/>
              </a:rPr>
              <a:t> </a:t>
            </a:r>
            <a:r>
              <a:rPr lang="en-GB" sz="2400" b="1" spc="-4" noProof="0" dirty="0">
                <a:latin typeface="Arial" panose="020B0604020202020204" pitchFamily="34" charset="0"/>
                <a:cs typeface="Arial" panose="020B0604020202020204" pitchFamily="34" charset="0"/>
              </a:rPr>
              <a:t>synthesis</a:t>
            </a:r>
            <a:endParaRPr lang="en-GB" sz="2400" b="1" noProof="0" dirty="0">
              <a:latin typeface="Arial" panose="020B0604020202020204" pitchFamily="34" charset="0"/>
              <a:cs typeface="Arial" panose="020B0604020202020204" pitchFamily="34" charset="0"/>
            </a:endParaRPr>
          </a:p>
        </p:txBody>
      </p:sp>
      <p:sp>
        <p:nvSpPr>
          <p:cNvPr id="17" name="object 8">
            <a:extLst>
              <a:ext uri="{FF2B5EF4-FFF2-40B4-BE49-F238E27FC236}">
                <a16:creationId xmlns:a16="http://schemas.microsoft.com/office/drawing/2014/main" id="{46B544A1-D145-AFEF-A484-70C833CCD8B8}"/>
              </a:ext>
            </a:extLst>
          </p:cNvPr>
          <p:cNvSpPr/>
          <p:nvPr/>
        </p:nvSpPr>
        <p:spPr>
          <a:xfrm>
            <a:off x="4660934" y="2375958"/>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20" name="ZoneTexte 19">
            <a:extLst>
              <a:ext uri="{FF2B5EF4-FFF2-40B4-BE49-F238E27FC236}">
                <a16:creationId xmlns:a16="http://schemas.microsoft.com/office/drawing/2014/main" id="{4FF7D447-74E8-556A-9BD1-BFD54F6E38BF}"/>
              </a:ext>
            </a:extLst>
          </p:cNvPr>
          <p:cNvSpPr txBox="1"/>
          <p:nvPr/>
        </p:nvSpPr>
        <p:spPr>
          <a:xfrm>
            <a:off x="574167" y="1191385"/>
            <a:ext cx="9545066" cy="707851"/>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Fischer-Tropsch (FT) reaction converts carbon monoxide and  hydrogen into liquid hydrocarbons.</a:t>
            </a:r>
          </a:p>
        </p:txBody>
      </p:sp>
      <p:sp>
        <p:nvSpPr>
          <p:cNvPr id="25" name="ZoneTexte 24">
            <a:extLst>
              <a:ext uri="{FF2B5EF4-FFF2-40B4-BE49-F238E27FC236}">
                <a16:creationId xmlns:a16="http://schemas.microsoft.com/office/drawing/2014/main" id="{6AA2485B-4095-E760-626B-3F7D6D6D2BDB}"/>
              </a:ext>
            </a:extLst>
          </p:cNvPr>
          <p:cNvSpPr txBox="1"/>
          <p:nvPr/>
        </p:nvSpPr>
        <p:spPr>
          <a:xfrm>
            <a:off x="589820" y="4659543"/>
            <a:ext cx="9545066" cy="2708434"/>
          </a:xfrm>
          <a:prstGeom prst="rect">
            <a:avLst/>
          </a:prstGeom>
          <a:noFill/>
        </p:spPr>
        <p:txBody>
          <a:bodyPr wrap="square">
            <a:spAutoFit/>
          </a:bodyPr>
          <a:lstStyle/>
          <a:p>
            <a:pPr algn="just"/>
            <a:r>
              <a:rPr lang="en-GB" sz="2000" noProof="0" dirty="0"/>
              <a:t>The Fischer-Tropsch reaction involves a complex chain growth mechanism where CO and H₂ molecules adsorb onto the catalyst surface and undergo a series of chemical transformations. These include insertion into hydrocarbon chains and subsequent hydrogenation steps. </a:t>
            </a:r>
          </a:p>
          <a:p>
            <a:pPr algn="just"/>
            <a:endParaRPr lang="en-GB" sz="1000" noProof="0" dirty="0"/>
          </a:p>
          <a:p>
            <a:pPr algn="just"/>
            <a:r>
              <a:rPr lang="en-GB" sz="2000" noProof="0" dirty="0"/>
              <a:t>As chain growth proceeds, longer hydrocarbon chains are formed, varying from methane (CH₄) to heavier liquid hydrocarbons like those found in diesel-range molecules. For instance, kerosene typically comprises hydrocarbons with carbon chains ranging from approximately 10 to 16 atoms.</a:t>
            </a:r>
          </a:p>
        </p:txBody>
      </p:sp>
      <p:sp>
        <p:nvSpPr>
          <p:cNvPr id="3" name="TextBox 2">
            <a:extLst>
              <a:ext uri="{FF2B5EF4-FFF2-40B4-BE49-F238E27FC236}">
                <a16:creationId xmlns:a16="http://schemas.microsoft.com/office/drawing/2014/main" id="{4F08EC10-9473-6556-B0FD-30F65A976C0A}"/>
              </a:ext>
            </a:extLst>
          </p:cNvPr>
          <p:cNvSpPr txBox="1"/>
          <p:nvPr/>
        </p:nvSpPr>
        <p:spPr>
          <a:xfrm>
            <a:off x="574167" y="2959869"/>
            <a:ext cx="9559677" cy="707886"/>
          </a:xfrm>
          <a:prstGeom prst="rect">
            <a:avLst/>
          </a:prstGeom>
          <a:noFill/>
        </p:spPr>
        <p:txBody>
          <a:bodyPr wrap="square" rtlCol="0">
            <a:spAutoFit/>
          </a:bodyPr>
          <a:lstStyle/>
          <a:p>
            <a:pPr algn="just"/>
            <a:r>
              <a:rPr lang="en-GB" sz="2000" noProof="0" dirty="0"/>
              <a:t>The CO in the FT reaction can be produced by the Reverse Water Gas Shift (RWGS) reaction:</a:t>
            </a:r>
          </a:p>
        </p:txBody>
      </p:sp>
      <p:sp>
        <p:nvSpPr>
          <p:cNvPr id="4" name="object 7">
            <a:extLst>
              <a:ext uri="{FF2B5EF4-FFF2-40B4-BE49-F238E27FC236}">
                <a16:creationId xmlns:a16="http://schemas.microsoft.com/office/drawing/2014/main" id="{E49710FC-0A29-E03B-4A84-102DCFFBA863}"/>
              </a:ext>
            </a:extLst>
          </p:cNvPr>
          <p:cNvSpPr txBox="1"/>
          <p:nvPr/>
        </p:nvSpPr>
        <p:spPr>
          <a:xfrm>
            <a:off x="1445034" y="3853990"/>
            <a:ext cx="3334283" cy="497086"/>
          </a:xfrm>
          <a:prstGeom prst="rect">
            <a:avLst/>
          </a:prstGeom>
        </p:spPr>
        <p:txBody>
          <a:bodyPr vert="horz" wrap="square" lIns="0" tIns="11139" rIns="0" bIns="0" rtlCol="0">
            <a:spAutoFit/>
          </a:bodyPr>
          <a:lstStyle/>
          <a:p>
            <a:pPr marL="33414">
              <a:spcBef>
                <a:spcPts val="88"/>
              </a:spcBef>
              <a:tabLst>
                <a:tab pos="1944704" algn="l"/>
                <a:tab pos="2324512" algn="l"/>
              </a:tabLst>
            </a:pPr>
            <a:r>
              <a:rPr lang="en-GB" sz="3157" spc="-4" noProof="0" dirty="0">
                <a:latin typeface="Calibri"/>
                <a:cs typeface="Calibri"/>
              </a:rPr>
              <a:t>H</a:t>
            </a:r>
            <a:r>
              <a:rPr lang="en-GB" sz="3157" spc="-6" baseline="-18518" noProof="0" dirty="0">
                <a:latin typeface="Calibri"/>
                <a:cs typeface="Calibri"/>
              </a:rPr>
              <a:t>2(g)       </a:t>
            </a:r>
            <a:r>
              <a:rPr lang="en-GB" sz="3157" noProof="0" dirty="0">
                <a:latin typeface="Calibri"/>
                <a:cs typeface="Calibri"/>
              </a:rPr>
              <a:t>+	</a:t>
            </a:r>
            <a:r>
              <a:rPr lang="en-GB" sz="3157" spc="-9" noProof="0" dirty="0">
                <a:latin typeface="Calibri"/>
                <a:cs typeface="Calibri"/>
              </a:rPr>
              <a:t>CO</a:t>
            </a:r>
            <a:r>
              <a:rPr lang="en-GB" sz="3157" spc="-6" baseline="-18518" noProof="0" dirty="0">
                <a:latin typeface="Calibri"/>
                <a:cs typeface="Calibri"/>
              </a:rPr>
              <a:t>2</a:t>
            </a:r>
            <a:r>
              <a:rPr lang="en-GB" sz="3157" spc="-13" baseline="-18518" noProof="0" dirty="0">
                <a:latin typeface="Calibri"/>
                <a:cs typeface="Calibri"/>
              </a:rPr>
              <a:t>(g)</a:t>
            </a:r>
            <a:endParaRPr lang="en-GB" sz="3157" baseline="-18518" noProof="0" dirty="0">
              <a:latin typeface="Calibri"/>
              <a:cs typeface="Calibri"/>
            </a:endParaRPr>
          </a:p>
        </p:txBody>
      </p:sp>
      <p:sp>
        <p:nvSpPr>
          <p:cNvPr id="5" name="object 9">
            <a:extLst>
              <a:ext uri="{FF2B5EF4-FFF2-40B4-BE49-F238E27FC236}">
                <a16:creationId xmlns:a16="http://schemas.microsoft.com/office/drawing/2014/main" id="{698DBF0C-6B3B-42E2-CBD6-0CD12B1DA043}"/>
              </a:ext>
            </a:extLst>
          </p:cNvPr>
          <p:cNvSpPr txBox="1"/>
          <p:nvPr/>
        </p:nvSpPr>
        <p:spPr>
          <a:xfrm>
            <a:off x="6389594" y="3775603"/>
            <a:ext cx="1439083" cy="739909"/>
          </a:xfrm>
          <a:prstGeom prst="rect">
            <a:avLst/>
          </a:prstGeom>
        </p:spPr>
        <p:txBody>
          <a:bodyPr vert="horz" wrap="square" lIns="0" tIns="11139" rIns="0" bIns="0" rtlCol="0">
            <a:spAutoFit/>
          </a:bodyPr>
          <a:lstStyle/>
          <a:p>
            <a:pPr marL="33414">
              <a:spcBef>
                <a:spcPts val="88"/>
              </a:spcBef>
            </a:pPr>
            <a:r>
              <a:rPr lang="en-GB" sz="4735" spc="-6" baseline="12345" noProof="0" dirty="0">
                <a:latin typeface="Calibri"/>
                <a:cs typeface="Calibri"/>
              </a:rPr>
              <a:t>CO</a:t>
            </a:r>
            <a:endParaRPr lang="en-GB" sz="2105" noProof="0" dirty="0">
              <a:latin typeface="Calibri"/>
              <a:cs typeface="Calibri"/>
            </a:endParaRPr>
          </a:p>
        </p:txBody>
      </p:sp>
      <p:sp>
        <p:nvSpPr>
          <p:cNvPr id="6" name="object 10">
            <a:extLst>
              <a:ext uri="{FF2B5EF4-FFF2-40B4-BE49-F238E27FC236}">
                <a16:creationId xmlns:a16="http://schemas.microsoft.com/office/drawing/2014/main" id="{FEDC60AF-9EDB-A8E4-FB38-18F360A53126}"/>
              </a:ext>
            </a:extLst>
          </p:cNvPr>
          <p:cNvSpPr txBox="1"/>
          <p:nvPr/>
        </p:nvSpPr>
        <p:spPr>
          <a:xfrm>
            <a:off x="7246685" y="3875795"/>
            <a:ext cx="1222945" cy="497086"/>
          </a:xfrm>
          <a:prstGeom prst="rect">
            <a:avLst/>
          </a:prstGeom>
        </p:spPr>
        <p:txBody>
          <a:bodyPr vert="horz" wrap="square" lIns="0" tIns="11139" rIns="0" bIns="0" rtlCol="0">
            <a:spAutoFit/>
          </a:bodyPr>
          <a:lstStyle/>
          <a:p>
            <a:pPr marL="33414">
              <a:spcBef>
                <a:spcPts val="88"/>
              </a:spcBef>
              <a:tabLst>
                <a:tab pos="413221" algn="l"/>
              </a:tabLst>
            </a:pPr>
            <a:r>
              <a:rPr lang="en-GB" sz="3157" noProof="0" dirty="0">
                <a:latin typeface="Calibri"/>
                <a:cs typeface="Calibri"/>
              </a:rPr>
              <a:t>+	 </a:t>
            </a:r>
            <a:r>
              <a:rPr lang="en-GB" sz="3157" spc="-4" noProof="0" dirty="0">
                <a:latin typeface="Calibri"/>
                <a:cs typeface="Calibri"/>
              </a:rPr>
              <a:t>H</a:t>
            </a:r>
            <a:r>
              <a:rPr lang="en-GB" sz="3157" spc="-6" baseline="-18518" noProof="0" dirty="0">
                <a:latin typeface="Calibri"/>
                <a:cs typeface="Calibri"/>
              </a:rPr>
              <a:t>2</a:t>
            </a:r>
            <a:r>
              <a:rPr lang="en-GB" sz="3157" spc="-4" noProof="0" dirty="0">
                <a:latin typeface="Calibri"/>
                <a:cs typeface="Calibri"/>
              </a:rPr>
              <a:t>O</a:t>
            </a:r>
            <a:endParaRPr lang="en-GB" sz="3157" noProof="0" dirty="0">
              <a:latin typeface="Calibri"/>
              <a:cs typeface="Calibri"/>
            </a:endParaRPr>
          </a:p>
        </p:txBody>
      </p:sp>
      <p:sp>
        <p:nvSpPr>
          <p:cNvPr id="8" name="object 8">
            <a:extLst>
              <a:ext uri="{FF2B5EF4-FFF2-40B4-BE49-F238E27FC236}">
                <a16:creationId xmlns:a16="http://schemas.microsoft.com/office/drawing/2014/main" id="{2DAE2160-3E47-BF1E-4B64-3A6D8861688E}"/>
              </a:ext>
            </a:extLst>
          </p:cNvPr>
          <p:cNvSpPr/>
          <p:nvPr/>
        </p:nvSpPr>
        <p:spPr>
          <a:xfrm>
            <a:off x="4645959" y="4102585"/>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11" name="Slide Number Placeholder 6">
            <a:extLst>
              <a:ext uri="{FF2B5EF4-FFF2-40B4-BE49-F238E27FC236}">
                <a16:creationId xmlns:a16="http://schemas.microsoft.com/office/drawing/2014/main" id="{368EA8CC-283A-B5F0-BE5B-BE27068EDD3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443</a:t>
            </a:fld>
            <a:endParaRPr lang="en-GB" spc="80" noProof="0" dirty="0"/>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486110" y="3285963"/>
            <a:ext cx="2607502" cy="1469011"/>
          </a:xfrm>
          <a:prstGeom prst="rect">
            <a:avLst/>
          </a:prstGeom>
        </p:spPr>
        <p:txBody>
          <a:bodyPr vert="horz" wrap="square" lIns="0" tIns="11139" rIns="0" bIns="0" rtlCol="0">
            <a:spAutoFit/>
          </a:bodyPr>
          <a:lstStyle/>
          <a:p>
            <a:pPr>
              <a:spcBef>
                <a:spcPts val="39"/>
              </a:spcBef>
            </a:pPr>
            <a:endParaRPr lang="en-GB" sz="3157" noProof="0" dirty="0">
              <a:latin typeface="Calibri"/>
              <a:cs typeface="Calibri"/>
            </a:endParaRPr>
          </a:p>
          <a:p>
            <a:pPr>
              <a:spcBef>
                <a:spcPts val="39"/>
              </a:spcBef>
            </a:pPr>
            <a:endParaRPr lang="en-GB" sz="3157" noProof="0" dirty="0">
              <a:latin typeface="Calibri"/>
              <a:cs typeface="Calibri"/>
            </a:endParaRPr>
          </a:p>
          <a:p>
            <a:pPr marL="44552">
              <a:tabLst>
                <a:tab pos="1215719" algn="l"/>
                <a:tab pos="1685745" algn="l"/>
              </a:tabLst>
            </a:pPr>
            <a:r>
              <a:rPr lang="en-GB" sz="4735" spc="-6" baseline="12345" noProof="0" dirty="0">
                <a:latin typeface="Calibri"/>
                <a:cs typeface="Calibri"/>
              </a:rPr>
              <a:t>CO</a:t>
            </a:r>
            <a:r>
              <a:rPr lang="en-GB" sz="2105" spc="-4" noProof="0" dirty="0">
                <a:latin typeface="Calibri"/>
                <a:cs typeface="Calibri"/>
              </a:rPr>
              <a:t>2(g)	</a:t>
            </a:r>
            <a:r>
              <a:rPr lang="en-GB" sz="4735" baseline="12345" noProof="0" dirty="0">
                <a:latin typeface="Calibri"/>
                <a:cs typeface="Calibri"/>
              </a:rPr>
              <a:t>+	</a:t>
            </a:r>
            <a:r>
              <a:rPr lang="en-GB" sz="4735" spc="-6" baseline="12345" noProof="0" dirty="0">
                <a:latin typeface="Calibri"/>
                <a:cs typeface="Calibri"/>
              </a:rPr>
              <a:t>3H</a:t>
            </a:r>
            <a:r>
              <a:rPr lang="en-GB" sz="2105" spc="-4" noProof="0" dirty="0">
                <a:latin typeface="Calibri"/>
                <a:cs typeface="Calibri"/>
              </a:rPr>
              <a:t>2(g)</a:t>
            </a:r>
            <a:endParaRPr lang="en-GB" sz="2105" noProof="0" dirty="0">
              <a:latin typeface="Calibri"/>
              <a:cs typeface="Calibri"/>
            </a:endParaRPr>
          </a:p>
        </p:txBody>
      </p:sp>
      <p:sp>
        <p:nvSpPr>
          <p:cNvPr id="9" name="object 9"/>
          <p:cNvSpPr txBox="1"/>
          <p:nvPr/>
        </p:nvSpPr>
        <p:spPr>
          <a:xfrm>
            <a:off x="6065859" y="3236409"/>
            <a:ext cx="1469157" cy="1469075"/>
          </a:xfrm>
          <a:prstGeom prst="rect">
            <a:avLst/>
          </a:prstGeom>
        </p:spPr>
        <p:txBody>
          <a:bodyPr vert="horz" wrap="square" lIns="0" tIns="11139" rIns="0" bIns="0" rtlCol="0">
            <a:spAutoFit/>
          </a:bodyPr>
          <a:lstStyle/>
          <a:p>
            <a:pPr>
              <a:spcBef>
                <a:spcPts val="39"/>
              </a:spcBef>
            </a:pPr>
            <a:endParaRPr lang="en-GB" sz="3157" noProof="0" dirty="0">
              <a:latin typeface="Calibri"/>
              <a:cs typeface="Calibri"/>
            </a:endParaRPr>
          </a:p>
          <a:p>
            <a:pPr>
              <a:spcBef>
                <a:spcPts val="39"/>
              </a:spcBef>
            </a:pPr>
            <a:endParaRPr lang="en-GB" sz="3157" noProof="0" dirty="0">
              <a:latin typeface="Calibri"/>
              <a:cs typeface="Calibri"/>
            </a:endParaRPr>
          </a:p>
          <a:p>
            <a:pPr marL="33414"/>
            <a:r>
              <a:rPr lang="en-GB" sz="3157" spc="-4" noProof="0" dirty="0">
                <a:latin typeface="Calibri"/>
                <a:cs typeface="Calibri"/>
              </a:rPr>
              <a:t>CH</a:t>
            </a:r>
            <a:r>
              <a:rPr lang="en-GB" sz="3157" spc="-6" baseline="-18518" noProof="0" dirty="0">
                <a:latin typeface="Calibri"/>
                <a:cs typeface="Calibri"/>
              </a:rPr>
              <a:t>3</a:t>
            </a:r>
            <a:r>
              <a:rPr lang="en-GB" sz="3157" spc="-4" noProof="0" dirty="0">
                <a:latin typeface="Calibri"/>
                <a:cs typeface="Calibri"/>
              </a:rPr>
              <a:t>OH</a:t>
            </a:r>
            <a:r>
              <a:rPr lang="en-GB" sz="3157" spc="-6" baseline="-18518" noProof="0" dirty="0">
                <a:latin typeface="Calibri"/>
                <a:cs typeface="Calibri"/>
              </a:rPr>
              <a:t>(g)</a:t>
            </a:r>
            <a:endParaRPr lang="en-GB" sz="3157" baseline="-18518" noProof="0" dirty="0">
              <a:latin typeface="Calibri"/>
              <a:cs typeface="Calibri"/>
            </a:endParaRPr>
          </a:p>
        </p:txBody>
      </p:sp>
      <p:sp>
        <p:nvSpPr>
          <p:cNvPr id="10" name="object 10"/>
          <p:cNvSpPr txBox="1"/>
          <p:nvPr/>
        </p:nvSpPr>
        <p:spPr>
          <a:xfrm>
            <a:off x="7739296" y="4298715"/>
            <a:ext cx="1476396" cy="497126"/>
          </a:xfrm>
          <a:prstGeom prst="rect">
            <a:avLst/>
          </a:prstGeom>
        </p:spPr>
        <p:txBody>
          <a:bodyPr vert="horz" wrap="square" lIns="0" tIns="11139" rIns="0" bIns="0" rtlCol="0">
            <a:spAutoFit/>
          </a:bodyPr>
          <a:lstStyle/>
          <a:p>
            <a:pPr marL="33414">
              <a:spcBef>
                <a:spcPts val="88"/>
              </a:spcBef>
              <a:tabLst>
                <a:tab pos="503439" algn="l"/>
              </a:tabLst>
            </a:pPr>
            <a:r>
              <a:rPr lang="en-GB" sz="4735" baseline="12345" noProof="0" dirty="0">
                <a:latin typeface="Calibri"/>
                <a:cs typeface="Calibri"/>
              </a:rPr>
              <a:t>+	</a:t>
            </a:r>
            <a:r>
              <a:rPr lang="en-GB" sz="4735" spc="-6" baseline="12345" noProof="0" dirty="0">
                <a:latin typeface="Calibri"/>
                <a:cs typeface="Calibri"/>
              </a:rPr>
              <a:t>H</a:t>
            </a:r>
            <a:r>
              <a:rPr lang="en-GB" sz="2105" spc="-4" noProof="0" dirty="0">
                <a:latin typeface="Calibri"/>
                <a:cs typeface="Calibri"/>
              </a:rPr>
              <a:t>2</a:t>
            </a:r>
            <a:r>
              <a:rPr lang="en-GB" sz="4735" spc="-6" baseline="12345" noProof="0" dirty="0">
                <a:latin typeface="Calibri"/>
                <a:cs typeface="Calibri"/>
              </a:rPr>
              <a:t>O</a:t>
            </a:r>
            <a:r>
              <a:rPr lang="en-GB" sz="2105" spc="-4" noProof="0" dirty="0">
                <a:latin typeface="Calibri"/>
                <a:cs typeface="Calibri"/>
              </a:rPr>
              <a:t>(g)</a:t>
            </a:r>
            <a:endParaRPr lang="en-GB" sz="2105" noProof="0" dirty="0">
              <a:latin typeface="Calibri"/>
              <a:cs typeface="Calibri"/>
            </a:endParaRPr>
          </a:p>
        </p:txBody>
      </p:sp>
      <p:sp>
        <p:nvSpPr>
          <p:cNvPr id="16" name="ZoneTexte 15">
            <a:extLst>
              <a:ext uri="{FF2B5EF4-FFF2-40B4-BE49-F238E27FC236}">
                <a16:creationId xmlns:a16="http://schemas.microsoft.com/office/drawing/2014/main" id="{A9E9D63E-0725-003E-456D-FB1588645BA9}"/>
              </a:ext>
            </a:extLst>
          </p:cNvPr>
          <p:cNvSpPr txBox="1"/>
          <p:nvPr/>
        </p:nvSpPr>
        <p:spPr>
          <a:xfrm>
            <a:off x="589820" y="350072"/>
            <a:ext cx="932865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  Power-to-Liquid – </a:t>
            </a:r>
            <a:r>
              <a:rPr lang="en-GB" sz="2400" b="1" spc="-13" noProof="0" dirty="0">
                <a:latin typeface="Arial" panose="020B0604020202020204" pitchFamily="34" charset="0"/>
                <a:cs typeface="Arial" panose="020B0604020202020204" pitchFamily="34" charset="0"/>
              </a:rPr>
              <a:t>Methanol</a:t>
            </a:r>
            <a:r>
              <a:rPr lang="en-GB" sz="2400" b="1" spc="-39" noProof="0" dirty="0">
                <a:latin typeface="Arial" panose="020B0604020202020204" pitchFamily="34" charset="0"/>
                <a:cs typeface="Arial" panose="020B0604020202020204" pitchFamily="34" charset="0"/>
              </a:rPr>
              <a:t> </a:t>
            </a:r>
            <a:r>
              <a:rPr lang="en-GB" sz="2400" b="1" spc="-4" noProof="0" dirty="0">
                <a:latin typeface="Arial" panose="020B0604020202020204" pitchFamily="34" charset="0"/>
                <a:cs typeface="Arial" panose="020B0604020202020204" pitchFamily="34" charset="0"/>
              </a:rPr>
              <a:t>synthesis</a:t>
            </a:r>
            <a:endParaRPr lang="en-GB" sz="2400" b="1" noProof="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89186981-8AF6-45F5-B94C-176F6C4690E4}"/>
              </a:ext>
            </a:extLst>
          </p:cNvPr>
          <p:cNvSpPr txBox="1"/>
          <p:nvPr/>
        </p:nvSpPr>
        <p:spPr>
          <a:xfrm>
            <a:off x="589820" y="1582252"/>
            <a:ext cx="9544024" cy="132337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methanol synthesis reaction involves carbon (di)oxide and hydrogen to produce methanol (CH</a:t>
            </a:r>
            <a:r>
              <a:rPr lang="en-GB" sz="2000" baseline="-25000" noProof="0" dirty="0">
                <a:latin typeface="Arial" panose="020B0604020202020204" pitchFamily="34" charset="0"/>
                <a:cs typeface="Arial" panose="020B0604020202020204" pitchFamily="34" charset="0"/>
              </a:rPr>
              <a:t>3</a:t>
            </a:r>
            <a:r>
              <a:rPr lang="en-GB" sz="2000" noProof="0" dirty="0">
                <a:latin typeface="Arial" panose="020B0604020202020204" pitchFamily="34" charset="0"/>
                <a:cs typeface="Arial" panose="020B0604020202020204" pitchFamily="34" charset="0"/>
              </a:rPr>
              <a:t>OH) and water. While it is related to the Sabatier reaction in terms of utilising CO/CO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and H</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the methanol synthesis reaction has distinct conditions and catalyst requirements.</a:t>
            </a:r>
          </a:p>
        </p:txBody>
      </p:sp>
      <p:sp>
        <p:nvSpPr>
          <p:cNvPr id="21" name="object 7">
            <a:extLst>
              <a:ext uri="{FF2B5EF4-FFF2-40B4-BE49-F238E27FC236}">
                <a16:creationId xmlns:a16="http://schemas.microsoft.com/office/drawing/2014/main" id="{39954AF6-27FA-0BBE-A241-EF98FEF9CAF2}"/>
              </a:ext>
            </a:extLst>
          </p:cNvPr>
          <p:cNvSpPr txBox="1"/>
          <p:nvPr/>
        </p:nvSpPr>
        <p:spPr>
          <a:xfrm>
            <a:off x="1549014" y="3348852"/>
            <a:ext cx="2607502" cy="497126"/>
          </a:xfrm>
          <a:prstGeom prst="rect">
            <a:avLst/>
          </a:prstGeom>
        </p:spPr>
        <p:txBody>
          <a:bodyPr vert="horz" wrap="square" lIns="0" tIns="11139" rIns="0" bIns="0" rtlCol="0">
            <a:spAutoFit/>
          </a:bodyPr>
          <a:lstStyle/>
          <a:p>
            <a:pPr marL="44552">
              <a:spcBef>
                <a:spcPts val="88"/>
              </a:spcBef>
            </a:pPr>
            <a:r>
              <a:rPr lang="en-GB" sz="4735" spc="-13" baseline="12345" noProof="0" dirty="0">
                <a:latin typeface="Calibri"/>
                <a:cs typeface="Calibri"/>
              </a:rPr>
              <a:t>CO</a:t>
            </a:r>
            <a:r>
              <a:rPr lang="en-GB" sz="2105" spc="-9" noProof="0" dirty="0">
                <a:latin typeface="Calibri"/>
                <a:cs typeface="Calibri"/>
              </a:rPr>
              <a:t>(g)</a:t>
            </a:r>
            <a:endParaRPr lang="en-GB" sz="2105" noProof="0" dirty="0">
              <a:latin typeface="Calibri"/>
              <a:cs typeface="Calibri"/>
            </a:endParaRPr>
          </a:p>
        </p:txBody>
      </p:sp>
      <p:sp>
        <p:nvSpPr>
          <p:cNvPr id="23" name="object 9">
            <a:extLst>
              <a:ext uri="{FF2B5EF4-FFF2-40B4-BE49-F238E27FC236}">
                <a16:creationId xmlns:a16="http://schemas.microsoft.com/office/drawing/2014/main" id="{17874674-D3B9-A735-2D2C-535BC17E4773}"/>
              </a:ext>
            </a:extLst>
          </p:cNvPr>
          <p:cNvSpPr txBox="1"/>
          <p:nvPr/>
        </p:nvSpPr>
        <p:spPr>
          <a:xfrm>
            <a:off x="6065858" y="3260637"/>
            <a:ext cx="1469157" cy="497191"/>
          </a:xfrm>
          <a:prstGeom prst="rect">
            <a:avLst/>
          </a:prstGeom>
        </p:spPr>
        <p:txBody>
          <a:bodyPr vert="horz" wrap="square" lIns="0" tIns="11139" rIns="0" bIns="0" rtlCol="0">
            <a:spAutoFit/>
          </a:bodyPr>
          <a:lstStyle/>
          <a:p>
            <a:pPr marL="33414">
              <a:spcBef>
                <a:spcPts val="88"/>
              </a:spcBef>
            </a:pPr>
            <a:r>
              <a:rPr lang="en-GB" sz="3157" spc="-4" noProof="0" dirty="0">
                <a:latin typeface="Calibri"/>
                <a:cs typeface="Calibri"/>
              </a:rPr>
              <a:t>CH</a:t>
            </a:r>
            <a:r>
              <a:rPr lang="en-GB" sz="3157" spc="-6" baseline="-18518" noProof="0" dirty="0">
                <a:latin typeface="Calibri"/>
                <a:cs typeface="Calibri"/>
              </a:rPr>
              <a:t>3</a:t>
            </a:r>
            <a:r>
              <a:rPr lang="en-GB" sz="3157" spc="-4" noProof="0" dirty="0">
                <a:latin typeface="Calibri"/>
                <a:cs typeface="Calibri"/>
              </a:rPr>
              <a:t>OH</a:t>
            </a:r>
            <a:r>
              <a:rPr lang="en-GB" sz="3157" spc="-6" baseline="-18518" noProof="0" dirty="0">
                <a:latin typeface="Calibri"/>
                <a:cs typeface="Calibri"/>
              </a:rPr>
              <a:t>(g)</a:t>
            </a:r>
            <a:endParaRPr lang="en-GB" sz="3157" baseline="-18518" noProof="0" dirty="0">
              <a:latin typeface="Calibri"/>
              <a:cs typeface="Calibri"/>
            </a:endParaRPr>
          </a:p>
        </p:txBody>
      </p:sp>
      <p:sp>
        <p:nvSpPr>
          <p:cNvPr id="25" name="object 11">
            <a:extLst>
              <a:ext uri="{FF2B5EF4-FFF2-40B4-BE49-F238E27FC236}">
                <a16:creationId xmlns:a16="http://schemas.microsoft.com/office/drawing/2014/main" id="{989A84A6-751F-6260-B4AF-2A9D2AEEBE51}"/>
              </a:ext>
            </a:extLst>
          </p:cNvPr>
          <p:cNvSpPr txBox="1"/>
          <p:nvPr/>
        </p:nvSpPr>
        <p:spPr>
          <a:xfrm>
            <a:off x="2618858" y="3260637"/>
            <a:ext cx="222211" cy="497191"/>
          </a:xfrm>
          <a:prstGeom prst="rect">
            <a:avLst/>
          </a:prstGeom>
        </p:spPr>
        <p:txBody>
          <a:bodyPr vert="horz" wrap="square" lIns="0" tIns="11139" rIns="0" bIns="0" rtlCol="0">
            <a:spAutoFit/>
          </a:bodyPr>
          <a:lstStyle/>
          <a:p>
            <a:pPr marL="11138">
              <a:spcBef>
                <a:spcPts val="88"/>
              </a:spcBef>
            </a:pPr>
            <a:r>
              <a:rPr lang="en-GB" sz="3157" noProof="0" dirty="0">
                <a:latin typeface="Calibri"/>
                <a:cs typeface="Calibri"/>
              </a:rPr>
              <a:t>+</a:t>
            </a:r>
          </a:p>
        </p:txBody>
      </p:sp>
      <p:sp>
        <p:nvSpPr>
          <p:cNvPr id="26" name="object 12">
            <a:extLst>
              <a:ext uri="{FF2B5EF4-FFF2-40B4-BE49-F238E27FC236}">
                <a16:creationId xmlns:a16="http://schemas.microsoft.com/office/drawing/2014/main" id="{C27A04A7-6AE8-FF3D-CCCF-B1576A2B3B8E}"/>
              </a:ext>
            </a:extLst>
          </p:cNvPr>
          <p:cNvSpPr txBox="1"/>
          <p:nvPr/>
        </p:nvSpPr>
        <p:spPr>
          <a:xfrm>
            <a:off x="3157337" y="3348851"/>
            <a:ext cx="943424" cy="497126"/>
          </a:xfrm>
          <a:prstGeom prst="rect">
            <a:avLst/>
          </a:prstGeom>
        </p:spPr>
        <p:txBody>
          <a:bodyPr vert="horz" wrap="square" lIns="0" tIns="11139" rIns="0" bIns="0" rtlCol="0">
            <a:spAutoFit/>
          </a:bodyPr>
          <a:lstStyle/>
          <a:p>
            <a:pPr marL="33414">
              <a:spcBef>
                <a:spcPts val="88"/>
              </a:spcBef>
            </a:pPr>
            <a:r>
              <a:rPr lang="en-GB" sz="4735" spc="-6" baseline="12345" noProof="0" dirty="0">
                <a:latin typeface="Calibri"/>
                <a:cs typeface="Calibri"/>
              </a:rPr>
              <a:t>2H</a:t>
            </a:r>
            <a:r>
              <a:rPr lang="en-GB" sz="2105" spc="-4" noProof="0" dirty="0">
                <a:latin typeface="Calibri"/>
                <a:cs typeface="Calibri"/>
              </a:rPr>
              <a:t>2(g)</a:t>
            </a:r>
            <a:endParaRPr lang="en-GB" sz="2105" noProof="0" dirty="0">
              <a:latin typeface="Calibri"/>
              <a:cs typeface="Calibri"/>
            </a:endParaRPr>
          </a:p>
        </p:txBody>
      </p:sp>
      <p:sp>
        <p:nvSpPr>
          <p:cNvPr id="28" name="object 8">
            <a:extLst>
              <a:ext uri="{FF2B5EF4-FFF2-40B4-BE49-F238E27FC236}">
                <a16:creationId xmlns:a16="http://schemas.microsoft.com/office/drawing/2014/main" id="{A29365B6-9E4D-A087-4847-F2073613CDF9}"/>
              </a:ext>
            </a:extLst>
          </p:cNvPr>
          <p:cNvSpPr/>
          <p:nvPr/>
        </p:nvSpPr>
        <p:spPr>
          <a:xfrm>
            <a:off x="4320172" y="4420299"/>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30" name="object 8">
            <a:extLst>
              <a:ext uri="{FF2B5EF4-FFF2-40B4-BE49-F238E27FC236}">
                <a16:creationId xmlns:a16="http://schemas.microsoft.com/office/drawing/2014/main" id="{74C8E398-5CDB-7685-F99D-CD0C1D0E7C72}"/>
              </a:ext>
            </a:extLst>
          </p:cNvPr>
          <p:cNvSpPr/>
          <p:nvPr/>
        </p:nvSpPr>
        <p:spPr>
          <a:xfrm>
            <a:off x="4346324" y="3509230"/>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32" name="ZoneTexte 31">
            <a:extLst>
              <a:ext uri="{FF2B5EF4-FFF2-40B4-BE49-F238E27FC236}">
                <a16:creationId xmlns:a16="http://schemas.microsoft.com/office/drawing/2014/main" id="{65E83029-38EA-8245-2E07-8038BC20136B}"/>
              </a:ext>
            </a:extLst>
          </p:cNvPr>
          <p:cNvSpPr txBox="1"/>
          <p:nvPr/>
        </p:nvSpPr>
        <p:spPr>
          <a:xfrm>
            <a:off x="586805" y="5227335"/>
            <a:ext cx="9544024" cy="1631216"/>
          </a:xfrm>
          <a:prstGeom prst="rect">
            <a:avLst/>
          </a:prstGeom>
          <a:noFill/>
        </p:spPr>
        <p:txBody>
          <a:bodyPr wrap="square">
            <a:spAutoFit/>
          </a:bodyPr>
          <a:lstStyle/>
          <a:p>
            <a:pPr algn="just"/>
            <a:r>
              <a:rPr lang="en-GB" sz="2000" noProof="0" dirty="0"/>
              <a:t>The catalyst typically includes metals such as copper or zinc oxide. The methanol obtained can be liquefied to serve as fuel for trucks or boats.</a:t>
            </a:r>
          </a:p>
          <a:p>
            <a:pPr algn="just"/>
            <a:endParaRPr lang="en-GB" sz="2000" noProof="0" dirty="0"/>
          </a:p>
          <a:p>
            <a:pPr algn="just"/>
            <a:r>
              <a:rPr lang="en-GB" sz="2000" noProof="0" dirty="0">
                <a:latin typeface="Arial" panose="020B0604020202020204" pitchFamily="34" charset="0"/>
                <a:cs typeface="Arial" panose="020B0604020202020204" pitchFamily="34" charset="0"/>
              </a:rPr>
              <a:t>The methanol synthesis reaction typically operates at temperatures ranging from 200 to 300°C and pressures of 50 to 100 bar. </a:t>
            </a:r>
          </a:p>
        </p:txBody>
      </p:sp>
      <p:sp>
        <p:nvSpPr>
          <p:cNvPr id="3" name="Slide Number Placeholder 6">
            <a:extLst>
              <a:ext uri="{FF2B5EF4-FFF2-40B4-BE49-F238E27FC236}">
                <a16:creationId xmlns:a16="http://schemas.microsoft.com/office/drawing/2014/main" id="{AD1C1D82-1B47-726D-66C5-6348FF36C7D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444</a:t>
            </a:fld>
            <a:endParaRPr lang="en-GB" spc="80" noProof="0" dirty="0"/>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119100" y="3417613"/>
            <a:ext cx="2389190" cy="497126"/>
          </a:xfrm>
          <a:prstGeom prst="rect">
            <a:avLst/>
          </a:prstGeom>
        </p:spPr>
        <p:txBody>
          <a:bodyPr vert="horz" wrap="square" lIns="0" tIns="11139" rIns="0" bIns="0" rtlCol="0">
            <a:spAutoFit/>
          </a:bodyPr>
          <a:lstStyle/>
          <a:p>
            <a:pPr marL="44552">
              <a:spcBef>
                <a:spcPts val="88"/>
              </a:spcBef>
              <a:tabLst>
                <a:tab pos="1191215" algn="l"/>
                <a:tab pos="1661797" algn="l"/>
              </a:tabLst>
            </a:pPr>
            <a:r>
              <a:rPr lang="en-GB" sz="4735" spc="-6" baseline="12345" noProof="0" dirty="0">
                <a:latin typeface="Calibri"/>
                <a:cs typeface="Calibri"/>
              </a:rPr>
              <a:t>3H</a:t>
            </a:r>
            <a:r>
              <a:rPr lang="en-GB" sz="2105" spc="-4" noProof="0" dirty="0">
                <a:latin typeface="Calibri"/>
                <a:cs typeface="Calibri"/>
              </a:rPr>
              <a:t>2(g)	</a:t>
            </a:r>
            <a:r>
              <a:rPr lang="en-GB" sz="4735" baseline="12345" noProof="0" dirty="0">
                <a:latin typeface="Calibri"/>
                <a:cs typeface="Calibri"/>
              </a:rPr>
              <a:t>+	</a:t>
            </a:r>
            <a:r>
              <a:rPr lang="en-GB" sz="4735" spc="-6" baseline="12345" noProof="0" dirty="0">
                <a:latin typeface="Calibri"/>
                <a:cs typeface="Calibri"/>
              </a:rPr>
              <a:t>N</a:t>
            </a:r>
            <a:r>
              <a:rPr lang="en-GB" sz="2105" spc="-4" noProof="0" dirty="0">
                <a:latin typeface="Calibri"/>
                <a:cs typeface="Calibri"/>
              </a:rPr>
              <a:t>2(g)</a:t>
            </a:r>
            <a:endParaRPr lang="en-GB" sz="2105" noProof="0" dirty="0">
              <a:latin typeface="Calibri"/>
              <a:cs typeface="Calibri"/>
            </a:endParaRPr>
          </a:p>
        </p:txBody>
      </p:sp>
      <p:sp>
        <p:nvSpPr>
          <p:cNvPr id="9" name="object 9"/>
          <p:cNvSpPr txBox="1"/>
          <p:nvPr/>
        </p:nvSpPr>
        <p:spPr>
          <a:xfrm>
            <a:off x="6794429" y="3417613"/>
            <a:ext cx="1292613" cy="497126"/>
          </a:xfrm>
          <a:prstGeom prst="rect">
            <a:avLst/>
          </a:prstGeom>
        </p:spPr>
        <p:txBody>
          <a:bodyPr vert="horz" wrap="square" lIns="0" tIns="11139" rIns="0" bIns="0" rtlCol="0">
            <a:spAutoFit/>
          </a:bodyPr>
          <a:lstStyle/>
          <a:p>
            <a:pPr marL="33414">
              <a:spcBef>
                <a:spcPts val="88"/>
              </a:spcBef>
            </a:pPr>
            <a:r>
              <a:rPr lang="en-GB" sz="4735" baseline="12345" noProof="0" dirty="0">
                <a:latin typeface="Calibri"/>
                <a:cs typeface="Calibri"/>
              </a:rPr>
              <a:t>2</a:t>
            </a:r>
            <a:r>
              <a:rPr lang="en-GB" sz="4735" spc="-85" baseline="12345" noProof="0" dirty="0">
                <a:latin typeface="Calibri"/>
                <a:cs typeface="Calibri"/>
              </a:rPr>
              <a:t> </a:t>
            </a:r>
            <a:r>
              <a:rPr lang="en-GB" sz="4735" spc="-6" baseline="12345" noProof="0" dirty="0">
                <a:latin typeface="Calibri"/>
                <a:cs typeface="Calibri"/>
              </a:rPr>
              <a:t>NH</a:t>
            </a:r>
            <a:r>
              <a:rPr lang="en-GB" sz="2105" spc="-4" noProof="0" dirty="0">
                <a:latin typeface="Calibri"/>
                <a:cs typeface="Calibri"/>
              </a:rPr>
              <a:t>3(g)</a:t>
            </a:r>
            <a:endParaRPr lang="en-GB" sz="2105" noProof="0" dirty="0">
              <a:latin typeface="Calibri"/>
              <a:cs typeface="Calibri"/>
            </a:endParaRPr>
          </a:p>
        </p:txBody>
      </p:sp>
      <p:sp>
        <p:nvSpPr>
          <p:cNvPr id="13" name="ZoneTexte 12">
            <a:extLst>
              <a:ext uri="{FF2B5EF4-FFF2-40B4-BE49-F238E27FC236}">
                <a16:creationId xmlns:a16="http://schemas.microsoft.com/office/drawing/2014/main" id="{7BE48C70-0D83-36AB-D728-C21951584F22}"/>
              </a:ext>
            </a:extLst>
          </p:cNvPr>
          <p:cNvSpPr txBox="1"/>
          <p:nvPr/>
        </p:nvSpPr>
        <p:spPr>
          <a:xfrm>
            <a:off x="589820" y="350072"/>
            <a:ext cx="9328656"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  Power-to-Liquid – </a:t>
            </a:r>
            <a:r>
              <a:rPr lang="en-GB" sz="2400" b="1" spc="-13" noProof="0" dirty="0">
                <a:latin typeface="Arial" panose="020B0604020202020204" pitchFamily="34" charset="0"/>
                <a:cs typeface="Arial" panose="020B0604020202020204" pitchFamily="34" charset="0"/>
              </a:rPr>
              <a:t>Ammonia</a:t>
            </a:r>
            <a:r>
              <a:rPr lang="en-GB" sz="2400" b="1" spc="-39" noProof="0" dirty="0">
                <a:latin typeface="Arial" panose="020B0604020202020204" pitchFamily="34" charset="0"/>
                <a:cs typeface="Arial" panose="020B0604020202020204" pitchFamily="34" charset="0"/>
              </a:rPr>
              <a:t> </a:t>
            </a:r>
            <a:r>
              <a:rPr lang="en-GB" sz="2400" b="1" spc="-4" noProof="0" dirty="0">
                <a:latin typeface="Arial" panose="020B0604020202020204" pitchFamily="34" charset="0"/>
                <a:cs typeface="Arial" panose="020B0604020202020204" pitchFamily="34" charset="0"/>
              </a:rPr>
              <a:t>synthesis</a:t>
            </a:r>
            <a:endParaRPr lang="en-GB" sz="2400" b="1" noProof="0"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54C78D9D-DF39-B351-6F63-D7ECE1EBE2DB}"/>
              </a:ext>
            </a:extLst>
          </p:cNvPr>
          <p:cNvSpPr txBox="1"/>
          <p:nvPr/>
        </p:nvSpPr>
        <p:spPr>
          <a:xfrm>
            <a:off x="586236" y="1871520"/>
            <a:ext cx="9547607" cy="1015613"/>
          </a:xfrm>
          <a:prstGeom prst="rect">
            <a:avLst/>
          </a:prstGeom>
          <a:noFill/>
        </p:spPr>
        <p:txBody>
          <a:bodyPr wrap="square">
            <a:spAutoFit/>
          </a:bodyPr>
          <a:lstStyle/>
          <a:p>
            <a:pPr algn="just"/>
            <a:r>
              <a:rPr lang="en-GB" sz="2000" noProof="0" dirty="0"/>
              <a:t>The synthesis of ammonia (NH₃) from nitrogen (N₂) and H₂ occurs via the Haber-Bosch process. N₂ is obtained from the air, which is composed of approximately 78% nitrogen.</a:t>
            </a:r>
            <a:endParaRPr lang="en-GB" sz="2000" noProof="0" dirty="0">
              <a:latin typeface="Arial" panose="020B0604020202020204" pitchFamily="34" charset="0"/>
              <a:cs typeface="Arial" panose="020B0604020202020204" pitchFamily="34" charset="0"/>
            </a:endParaRPr>
          </a:p>
        </p:txBody>
      </p:sp>
      <p:sp>
        <p:nvSpPr>
          <p:cNvPr id="19" name="object 8">
            <a:extLst>
              <a:ext uri="{FF2B5EF4-FFF2-40B4-BE49-F238E27FC236}">
                <a16:creationId xmlns:a16="http://schemas.microsoft.com/office/drawing/2014/main" id="{E55DA3B7-1D5D-077D-AB12-8072AEA120A3}"/>
              </a:ext>
            </a:extLst>
          </p:cNvPr>
          <p:cNvSpPr/>
          <p:nvPr/>
        </p:nvSpPr>
        <p:spPr>
          <a:xfrm>
            <a:off x="4861317" y="3602708"/>
            <a:ext cx="1514048" cy="81556"/>
          </a:xfrm>
          <a:custGeom>
            <a:avLst/>
            <a:gdLst/>
            <a:ahLst/>
            <a:cxnLst/>
            <a:rect l="l" t="t" r="r" b="b"/>
            <a:pathLst>
              <a:path w="1912620" h="76200">
                <a:moveTo>
                  <a:pt x="1836098" y="0"/>
                </a:moveTo>
                <a:lnTo>
                  <a:pt x="1835914" y="25399"/>
                </a:lnTo>
                <a:lnTo>
                  <a:pt x="1848613" y="25491"/>
                </a:lnTo>
                <a:lnTo>
                  <a:pt x="1848429" y="50891"/>
                </a:lnTo>
                <a:lnTo>
                  <a:pt x="1835729" y="50891"/>
                </a:lnTo>
                <a:lnTo>
                  <a:pt x="1835546" y="76198"/>
                </a:lnTo>
                <a:lnTo>
                  <a:pt x="1887090" y="50891"/>
                </a:lnTo>
                <a:lnTo>
                  <a:pt x="1848429" y="50891"/>
                </a:lnTo>
                <a:lnTo>
                  <a:pt x="1887277" y="50799"/>
                </a:lnTo>
                <a:lnTo>
                  <a:pt x="1912020" y="38651"/>
                </a:lnTo>
                <a:lnTo>
                  <a:pt x="1836098" y="0"/>
                </a:lnTo>
                <a:close/>
              </a:path>
              <a:path w="1912620" h="76200">
                <a:moveTo>
                  <a:pt x="1835914" y="25399"/>
                </a:moveTo>
                <a:lnTo>
                  <a:pt x="1835730" y="50799"/>
                </a:lnTo>
                <a:lnTo>
                  <a:pt x="1848429" y="50891"/>
                </a:lnTo>
                <a:lnTo>
                  <a:pt x="1848613" y="25491"/>
                </a:lnTo>
                <a:lnTo>
                  <a:pt x="1835914" y="25399"/>
                </a:lnTo>
                <a:close/>
              </a:path>
              <a:path w="1912620" h="76200">
                <a:moveTo>
                  <a:pt x="184" y="12099"/>
                </a:moveTo>
                <a:lnTo>
                  <a:pt x="0" y="37499"/>
                </a:lnTo>
                <a:lnTo>
                  <a:pt x="1835730" y="50799"/>
                </a:lnTo>
                <a:lnTo>
                  <a:pt x="1835914" y="25399"/>
                </a:lnTo>
                <a:lnTo>
                  <a:pt x="184" y="12099"/>
                </a:lnTo>
                <a:close/>
              </a:path>
            </a:pathLst>
          </a:custGeom>
          <a:solidFill>
            <a:srgbClr val="000000"/>
          </a:solidFill>
        </p:spPr>
        <p:txBody>
          <a:bodyPr wrap="square" lIns="0" tIns="0" rIns="0" bIns="0" rtlCol="0"/>
          <a:lstStyle/>
          <a:p>
            <a:endParaRPr lang="en-GB" noProof="0" dirty="0"/>
          </a:p>
        </p:txBody>
      </p:sp>
      <p:sp>
        <p:nvSpPr>
          <p:cNvPr id="21" name="ZoneTexte 20">
            <a:extLst>
              <a:ext uri="{FF2B5EF4-FFF2-40B4-BE49-F238E27FC236}">
                <a16:creationId xmlns:a16="http://schemas.microsoft.com/office/drawing/2014/main" id="{9B4F4CA4-9BB9-3953-EA32-617F4D7BDAF8}"/>
              </a:ext>
            </a:extLst>
          </p:cNvPr>
          <p:cNvSpPr txBox="1"/>
          <p:nvPr/>
        </p:nvSpPr>
        <p:spPr>
          <a:xfrm>
            <a:off x="586236" y="4473643"/>
            <a:ext cx="9547607" cy="224710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reaction </a:t>
            </a:r>
            <a:r>
              <a:rPr lang="en-GB" sz="2000" noProof="0" dirty="0"/>
              <a:t>requires high temperatures raging from 400°C to 500°C and pressures around 150-250 bar. Ammonia is one of the most cost-effective e-fuels to produce and transport from a remote hub.</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is one of the most important industrial chemical processes due to its role in producing fertilisers which are crucial for enhancing agricultural productivity around the world.</a:t>
            </a:r>
          </a:p>
        </p:txBody>
      </p:sp>
      <p:sp>
        <p:nvSpPr>
          <p:cNvPr id="3" name="Slide Number Placeholder 6">
            <a:extLst>
              <a:ext uri="{FF2B5EF4-FFF2-40B4-BE49-F238E27FC236}">
                <a16:creationId xmlns:a16="http://schemas.microsoft.com/office/drawing/2014/main" id="{65982ECB-A1D1-6108-7B2F-A5938984E0D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445</a:t>
            </a:fld>
            <a:endParaRPr lang="en-GB" spc="80" noProof="0" dirty="0"/>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54AD27A2-6AA0-ABDB-1551-87101F571716}"/>
              </a:ext>
            </a:extLst>
          </p:cNvPr>
          <p:cNvSpPr txBox="1"/>
          <p:nvPr/>
        </p:nvSpPr>
        <p:spPr>
          <a:xfrm>
            <a:off x="589820" y="350073"/>
            <a:ext cx="9328656" cy="461734"/>
          </a:xfrm>
          <a:prstGeom prst="rect">
            <a:avLst/>
          </a:prstGeom>
          <a:noFill/>
        </p:spPr>
        <p:txBody>
          <a:bodyPr wrap="square">
            <a:spAutoFit/>
          </a:bodyPr>
          <a:lstStyle/>
          <a:p>
            <a:r>
              <a:rPr lang="en-GB" sz="2400" b="1" spc="-22" noProof="0" dirty="0"/>
              <a:t>c) </a:t>
            </a:r>
            <a:r>
              <a:rPr lang="en-GB" sz="2400" b="1" spc="-4" noProof="0" dirty="0">
                <a:latin typeface="Arial" panose="020B0604020202020204" pitchFamily="34" charset="0"/>
                <a:cs typeface="Arial" panose="020B0604020202020204" pitchFamily="34" charset="0"/>
              </a:rPr>
              <a:t>Carbon</a:t>
            </a:r>
            <a:r>
              <a:rPr lang="en-GB" sz="2400" b="1" spc="-31" noProof="0" dirty="0">
                <a:latin typeface="Arial" panose="020B0604020202020204" pitchFamily="34" charset="0"/>
                <a:cs typeface="Arial" panose="020B0604020202020204" pitchFamily="34" charset="0"/>
              </a:rPr>
              <a:t> </a:t>
            </a:r>
            <a:r>
              <a:rPr lang="en-GB" sz="2400" b="1" spc="-9" noProof="0" dirty="0">
                <a:latin typeface="Arial" panose="020B0604020202020204" pitchFamily="34" charset="0"/>
                <a:cs typeface="Arial" panose="020B0604020202020204" pitchFamily="34" charset="0"/>
              </a:rPr>
              <a:t>capture – </a:t>
            </a:r>
            <a:r>
              <a:rPr lang="en-GB" sz="2400" b="1" spc="-22" noProof="0" dirty="0"/>
              <a:t>Direct Air Capture (DAC)</a:t>
            </a:r>
            <a:endParaRPr lang="en-GB" sz="2400" b="1" noProof="0"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FAECC1EE-E574-1EA6-74DA-3045179A17B6}"/>
              </a:ext>
            </a:extLst>
          </p:cNvPr>
          <p:cNvSpPr txBox="1"/>
          <p:nvPr/>
        </p:nvSpPr>
        <p:spPr>
          <a:xfrm>
            <a:off x="587652" y="1606298"/>
            <a:ext cx="4366314" cy="193899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are technologies available for capturing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directly from the atmosphere, but they are primarily developed by a limited number of companies, notably Carbon Engineering and Climeworks.</a:t>
            </a:r>
          </a:p>
        </p:txBody>
      </p:sp>
      <p:grpSp>
        <p:nvGrpSpPr>
          <p:cNvPr id="22" name="Groupe 21">
            <a:extLst>
              <a:ext uri="{FF2B5EF4-FFF2-40B4-BE49-F238E27FC236}">
                <a16:creationId xmlns:a16="http://schemas.microsoft.com/office/drawing/2014/main" id="{CEA0CBB7-CCB4-DC98-7C43-7A49FA8AA3C7}"/>
              </a:ext>
            </a:extLst>
          </p:cNvPr>
          <p:cNvGrpSpPr/>
          <p:nvPr/>
        </p:nvGrpSpPr>
        <p:grpSpPr>
          <a:xfrm>
            <a:off x="5727862" y="1667246"/>
            <a:ext cx="4159612" cy="3779328"/>
            <a:chOff x="6772849" y="3406775"/>
            <a:chExt cx="3504041" cy="3183691"/>
          </a:xfrm>
        </p:grpSpPr>
        <p:pic>
          <p:nvPicPr>
            <p:cNvPr id="19458" name="Picture 2">
              <a:extLst>
                <a:ext uri="{FF2B5EF4-FFF2-40B4-BE49-F238E27FC236}">
                  <a16:creationId xmlns:a16="http://schemas.microsoft.com/office/drawing/2014/main" id="{BC848562-7725-3D6D-9E9E-829D0F920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97"/>
            <a:stretch/>
          </p:blipFill>
          <p:spPr bwMode="auto">
            <a:xfrm>
              <a:off x="6772849" y="4473575"/>
              <a:ext cx="3498775" cy="21168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1497848-A5AD-07CE-43FA-1254191E34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509"/>
            <a:stretch/>
          </p:blipFill>
          <p:spPr bwMode="auto">
            <a:xfrm>
              <a:off x="6778115" y="3406775"/>
              <a:ext cx="3498775"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ZoneTexte 23">
            <a:extLst>
              <a:ext uri="{FF2B5EF4-FFF2-40B4-BE49-F238E27FC236}">
                <a16:creationId xmlns:a16="http://schemas.microsoft.com/office/drawing/2014/main" id="{90DD1798-1F64-E6F5-20DE-3453DA4C3F59}"/>
              </a:ext>
            </a:extLst>
          </p:cNvPr>
          <p:cNvSpPr txBox="1"/>
          <p:nvPr/>
        </p:nvSpPr>
        <p:spPr>
          <a:xfrm>
            <a:off x="587652" y="3830357"/>
            <a:ext cx="4366314" cy="286232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DAC widespread adoption is still limited:</a:t>
            </a:r>
          </a:p>
          <a:p>
            <a:pPr algn="just"/>
            <a:endParaRPr lang="en-GB" sz="1000" noProof="0" dirty="0">
              <a:latin typeface="Arial" panose="020B0604020202020204" pitchFamily="34" charset="0"/>
              <a:cs typeface="Arial" panose="020B0604020202020204" pitchFamily="34" charset="0"/>
            </a:endParaRPr>
          </a:p>
          <a:p>
            <a:pPr marL="514401" indent="-514401" algn="just">
              <a:buAutoNum type="romanLcParenBoth"/>
            </a:pPr>
            <a:r>
              <a:rPr lang="en-GB" sz="2000" noProof="0" dirty="0">
                <a:effectLst/>
                <a:latin typeface="+mj-lt"/>
              </a:rPr>
              <a:t>The technology is still expensive because it has not yet benefited from economies of scale;</a:t>
            </a:r>
          </a:p>
          <a:p>
            <a:pPr marL="514401" indent="-514401" algn="just">
              <a:buAutoNum type="romanLcParenBoth"/>
            </a:pPr>
            <a:endParaRPr lang="en-GB" sz="1000" noProof="0" dirty="0"/>
          </a:p>
          <a:p>
            <a:pPr marL="514401" indent="-514401" algn="just">
              <a:buAutoNum type="romanLcParenBoth"/>
            </a:pPr>
            <a:r>
              <a:rPr lang="en-GB" sz="2000" noProof="0" dirty="0"/>
              <a:t>Additionally, DAC technologies require substantial energy consumption</a:t>
            </a:r>
            <a:r>
              <a:rPr lang="en-GB" sz="2000" noProof="0" dirty="0">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C4395289-CECB-BC5B-23F1-C975B14DD349}"/>
              </a:ext>
            </a:extLst>
          </p:cNvPr>
          <p:cNvSpPr/>
          <p:nvPr/>
        </p:nvSpPr>
        <p:spPr>
          <a:xfrm>
            <a:off x="5636930" y="1583099"/>
            <a:ext cx="4316709" cy="397911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ZoneTexte 3">
            <a:extLst>
              <a:ext uri="{FF2B5EF4-FFF2-40B4-BE49-F238E27FC236}">
                <a16:creationId xmlns:a16="http://schemas.microsoft.com/office/drawing/2014/main" id="{30E9EADB-6F88-611C-8109-028629A57F68}"/>
              </a:ext>
            </a:extLst>
          </p:cNvPr>
          <p:cNvSpPr txBox="1"/>
          <p:nvPr/>
        </p:nvSpPr>
        <p:spPr>
          <a:xfrm>
            <a:off x="81389" y="7632097"/>
            <a:ext cx="9546192" cy="261649"/>
          </a:xfrm>
          <a:prstGeom prst="rect">
            <a:avLst/>
          </a:prstGeom>
          <a:noFill/>
        </p:spPr>
        <p:txBody>
          <a:bodyPr wrap="square">
            <a:spAutoFit/>
          </a:bodyPr>
          <a:lstStyle/>
          <a:p>
            <a:r>
              <a:rPr lang="en-GB" sz="1100" b="1" baseline="30000" noProof="0" dirty="0">
                <a:solidFill>
                  <a:srgbClr val="05103E"/>
                </a:solidFill>
                <a:latin typeface="+mj-lt"/>
              </a:rPr>
              <a:t>1 </a:t>
            </a:r>
            <a:r>
              <a:rPr lang="en-GB" sz="1100" noProof="0" dirty="0">
                <a:solidFill>
                  <a:srgbClr val="05103E"/>
                </a:solidFill>
                <a:latin typeface="+mj-lt"/>
                <a:hlinkClick r:id="rId3"/>
              </a:rPr>
              <a:t>Keith, D. W., Holmes, G., St Angelo, D., &amp; Heidel, K. (2018). A Process for Capturing CO2 from the Atmosphere. </a:t>
            </a:r>
            <a:r>
              <a:rPr lang="en-GB" sz="1100" i="1" noProof="0" dirty="0">
                <a:solidFill>
                  <a:srgbClr val="05103E"/>
                </a:solidFill>
                <a:latin typeface="+mj-lt"/>
                <a:hlinkClick r:id="rId3"/>
              </a:rPr>
              <a:t>Joule</a:t>
            </a:r>
            <a:r>
              <a:rPr lang="en-GB" sz="1100" noProof="0" dirty="0">
                <a:solidFill>
                  <a:srgbClr val="05103E"/>
                </a:solidFill>
                <a:latin typeface="+mj-lt"/>
                <a:hlinkClick r:id="rId3"/>
              </a:rPr>
              <a:t>, </a:t>
            </a:r>
            <a:r>
              <a:rPr lang="en-GB" sz="1100" i="1" noProof="0" dirty="0">
                <a:solidFill>
                  <a:srgbClr val="05103E"/>
                </a:solidFill>
                <a:latin typeface="+mj-lt"/>
                <a:hlinkClick r:id="rId3"/>
              </a:rPr>
              <a:t>2</a:t>
            </a:r>
            <a:r>
              <a:rPr lang="en-GB" sz="1100" noProof="0" dirty="0">
                <a:solidFill>
                  <a:srgbClr val="05103E"/>
                </a:solidFill>
                <a:latin typeface="+mj-lt"/>
                <a:hlinkClick r:id="rId3"/>
              </a:rPr>
              <a:t>(8), 1573‑1594. </a:t>
            </a:r>
            <a:endParaRPr lang="en-GB" sz="1100" noProof="0" dirty="0">
              <a:latin typeface="+mj-lt"/>
            </a:endParaRPr>
          </a:p>
        </p:txBody>
      </p:sp>
      <p:sp>
        <p:nvSpPr>
          <p:cNvPr id="5" name="ZoneTexte 4">
            <a:extLst>
              <a:ext uri="{FF2B5EF4-FFF2-40B4-BE49-F238E27FC236}">
                <a16:creationId xmlns:a16="http://schemas.microsoft.com/office/drawing/2014/main" id="{A4BA31C0-8D61-CF1E-D170-BFCE85114F5E}"/>
              </a:ext>
            </a:extLst>
          </p:cNvPr>
          <p:cNvSpPr txBox="1"/>
          <p:nvPr/>
        </p:nvSpPr>
        <p:spPr>
          <a:xfrm>
            <a:off x="5549458" y="5639299"/>
            <a:ext cx="4404181" cy="1169551"/>
          </a:xfrm>
          <a:prstGeom prst="rect">
            <a:avLst/>
          </a:prstGeom>
          <a:noFill/>
        </p:spPr>
        <p:txBody>
          <a:bodyPr wrap="square">
            <a:spAutoFit/>
          </a:bodyPr>
          <a:lstStyle/>
          <a:p>
            <a:pPr algn="just"/>
            <a:r>
              <a:rPr lang="en-GB" sz="1400" i="1" noProof="0" dirty="0"/>
              <a:t>Carbon Engineering’s Squamish pilot plant and Climeworks’ Orca plant. When CO</a:t>
            </a:r>
            <a:r>
              <a:rPr lang="en-GB" sz="1400" i="1" baseline="-25000" noProof="0" dirty="0"/>
              <a:t>2</a:t>
            </a:r>
            <a:r>
              <a:rPr lang="en-GB" sz="1400" i="1" noProof="0" dirty="0"/>
              <a:t> is delivered at 15 MPa, the design requires either 8.81 GJ of natural gas, or 5.25 GJ of gas and 366 kWh of electricity, per ton of CO</a:t>
            </a:r>
            <a:r>
              <a:rPr lang="en-GB" sz="1400" i="1" baseline="-25000" noProof="0" dirty="0"/>
              <a:t>2</a:t>
            </a:r>
            <a:r>
              <a:rPr lang="en-GB" sz="1400" i="1" noProof="0" dirty="0"/>
              <a:t> captured.</a:t>
            </a:r>
            <a:r>
              <a:rPr lang="en-GB" sz="1400" b="1" i="1" baseline="30000" noProof="0" dirty="0"/>
              <a:t>1</a:t>
            </a:r>
          </a:p>
        </p:txBody>
      </p:sp>
      <p:sp>
        <p:nvSpPr>
          <p:cNvPr id="3" name="Slide Number Placeholder 6">
            <a:extLst>
              <a:ext uri="{FF2B5EF4-FFF2-40B4-BE49-F238E27FC236}">
                <a16:creationId xmlns:a16="http://schemas.microsoft.com/office/drawing/2014/main" id="{3D41C8DF-9DC9-A63B-8ADB-E1496C7A3F8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446</a:t>
            </a:fld>
            <a:endParaRPr lang="en-GB" spc="80" noProof="0" dirty="0"/>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9958904-01E5-A679-22ED-04E01E01A2ED}"/>
              </a:ext>
            </a:extLst>
          </p:cNvPr>
          <p:cNvSpPr txBox="1"/>
          <p:nvPr/>
        </p:nvSpPr>
        <p:spPr>
          <a:xfrm>
            <a:off x="589820" y="350073"/>
            <a:ext cx="9852045" cy="461734"/>
          </a:xfrm>
          <a:prstGeom prst="rect">
            <a:avLst/>
          </a:prstGeom>
          <a:noFill/>
        </p:spPr>
        <p:txBody>
          <a:bodyPr wrap="square">
            <a:spAutoFit/>
          </a:bodyPr>
          <a:lstStyle/>
          <a:p>
            <a:r>
              <a:rPr lang="en-GB" sz="2370" b="1" spc="-22" noProof="0" dirty="0"/>
              <a:t>c) </a:t>
            </a:r>
            <a:r>
              <a:rPr lang="en-GB" sz="2370" b="1" spc="-4" noProof="0" dirty="0">
                <a:latin typeface="Arial" panose="020B0604020202020204" pitchFamily="34" charset="0"/>
                <a:cs typeface="Arial" panose="020B0604020202020204" pitchFamily="34" charset="0"/>
              </a:rPr>
              <a:t>Carbon</a:t>
            </a:r>
            <a:r>
              <a:rPr lang="en-GB" sz="2370" b="1" spc="-31" noProof="0" dirty="0">
                <a:latin typeface="Arial" panose="020B0604020202020204" pitchFamily="34" charset="0"/>
                <a:cs typeface="Arial" panose="020B0604020202020204" pitchFamily="34" charset="0"/>
              </a:rPr>
              <a:t> </a:t>
            </a:r>
            <a:r>
              <a:rPr lang="en-GB" sz="2370" b="1" spc="-9" noProof="0" dirty="0">
                <a:latin typeface="Arial" panose="020B0604020202020204" pitchFamily="34" charset="0"/>
                <a:cs typeface="Arial" panose="020B0604020202020204" pitchFamily="34" charset="0"/>
              </a:rPr>
              <a:t>capture – </a:t>
            </a:r>
            <a:r>
              <a:rPr lang="en-GB" sz="2370" b="1" spc="-22" noProof="0" dirty="0"/>
              <a:t>Post-Combustion </a:t>
            </a:r>
            <a:r>
              <a:rPr lang="en-GB" sz="2370" b="1" spc="-4" noProof="0" dirty="0"/>
              <a:t>Carbon</a:t>
            </a:r>
            <a:r>
              <a:rPr lang="en-GB" sz="2370" b="1" spc="-18" noProof="0" dirty="0"/>
              <a:t> </a:t>
            </a:r>
            <a:r>
              <a:rPr lang="en-GB" sz="2370" b="1" spc="-13" noProof="0" dirty="0"/>
              <a:t>Capture (PCCC)</a:t>
            </a:r>
            <a:endParaRPr lang="en-GB" sz="2370" b="1" noProof="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6701FB2-D357-A5A1-DECC-A132C5A87B28}"/>
              </a:ext>
            </a:extLst>
          </p:cNvPr>
          <p:cNvSpPr txBox="1"/>
          <p:nvPr/>
        </p:nvSpPr>
        <p:spPr>
          <a:xfrm>
            <a:off x="596153" y="2354836"/>
            <a:ext cx="5057887" cy="378565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Post-combustion carbon capture units filter flue gases produced by the combustion of fuels to extract carbon dioxide and possibly other compounds, such as nitrogen oxides.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process consumes energy/electricity and reduces the efficiency of power plants equipped with such capture units by               5-10%. Additionally, capture units incur extra investment and operating costs, often comparable to those of the electric generator itself.</a:t>
            </a:r>
          </a:p>
        </p:txBody>
      </p:sp>
      <p:grpSp>
        <p:nvGrpSpPr>
          <p:cNvPr id="3" name="Groupe 17">
            <a:extLst>
              <a:ext uri="{FF2B5EF4-FFF2-40B4-BE49-F238E27FC236}">
                <a16:creationId xmlns:a16="http://schemas.microsoft.com/office/drawing/2014/main" id="{B82914BA-EF3C-2365-481D-2B7192FAC747}"/>
              </a:ext>
            </a:extLst>
          </p:cNvPr>
          <p:cNvGrpSpPr/>
          <p:nvPr/>
        </p:nvGrpSpPr>
        <p:grpSpPr>
          <a:xfrm>
            <a:off x="6279330" y="1862065"/>
            <a:ext cx="3503467" cy="5236289"/>
            <a:chOff x="7752784" y="1481559"/>
            <a:chExt cx="3410957" cy="5098024"/>
          </a:xfrm>
        </p:grpSpPr>
        <p:pic>
          <p:nvPicPr>
            <p:cNvPr id="4" name="Image 7">
              <a:extLst>
                <a:ext uri="{FF2B5EF4-FFF2-40B4-BE49-F238E27FC236}">
                  <a16:creationId xmlns:a16="http://schemas.microsoft.com/office/drawing/2014/main" id="{DAD4F0D0-B2E2-48A8-4D9F-DD10E434269F}"/>
                </a:ext>
              </a:extLst>
            </p:cNvPr>
            <p:cNvPicPr>
              <a:picLocks noChangeAspect="1"/>
            </p:cNvPicPr>
            <p:nvPr/>
          </p:nvPicPr>
          <p:blipFill>
            <a:blip r:embed="rId2"/>
            <a:srcRect t="6597"/>
            <a:stretch/>
          </p:blipFill>
          <p:spPr>
            <a:xfrm>
              <a:off x="7752785" y="1481559"/>
              <a:ext cx="3410956" cy="4524450"/>
            </a:xfrm>
            <a:prstGeom prst="rect">
              <a:avLst/>
            </a:prstGeom>
          </p:spPr>
        </p:pic>
        <p:sp>
          <p:nvSpPr>
            <p:cNvPr id="5" name="ZoneTexte 15">
              <a:extLst>
                <a:ext uri="{FF2B5EF4-FFF2-40B4-BE49-F238E27FC236}">
                  <a16:creationId xmlns:a16="http://schemas.microsoft.com/office/drawing/2014/main" id="{A837C2EE-F5A0-9C8D-5460-00F331BF53CD}"/>
                </a:ext>
              </a:extLst>
            </p:cNvPr>
            <p:cNvSpPr txBox="1"/>
            <p:nvPr/>
          </p:nvSpPr>
          <p:spPr>
            <a:xfrm>
              <a:off x="7752784" y="6058740"/>
              <a:ext cx="3410957" cy="520843"/>
            </a:xfrm>
            <a:prstGeom prst="rect">
              <a:avLst/>
            </a:prstGeom>
            <a:noFill/>
          </p:spPr>
          <p:txBody>
            <a:bodyPr wrap="square">
              <a:spAutoFit/>
            </a:bodyPr>
            <a:lstStyle/>
            <a:p>
              <a:pPr algn="ctr"/>
              <a:r>
                <a:rPr lang="en-GB" sz="1400" i="1" noProof="0" dirty="0"/>
                <a:t>Linde-BASF 1 MWe pilot PCCC plant in Wilsonville, USA.</a:t>
              </a:r>
            </a:p>
          </p:txBody>
        </p:sp>
        <p:sp>
          <p:nvSpPr>
            <p:cNvPr id="6" name="Rectangle 5">
              <a:extLst>
                <a:ext uri="{FF2B5EF4-FFF2-40B4-BE49-F238E27FC236}">
                  <a16:creationId xmlns:a16="http://schemas.microsoft.com/office/drawing/2014/main" id="{2F88C719-593E-2305-09FF-597757199E57}"/>
                </a:ext>
              </a:extLst>
            </p:cNvPr>
            <p:cNvSpPr/>
            <p:nvPr/>
          </p:nvSpPr>
          <p:spPr>
            <a:xfrm>
              <a:off x="7752784" y="1481559"/>
              <a:ext cx="3410956" cy="45244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7" name="Slide Number Placeholder 6">
            <a:extLst>
              <a:ext uri="{FF2B5EF4-FFF2-40B4-BE49-F238E27FC236}">
                <a16:creationId xmlns:a16="http://schemas.microsoft.com/office/drawing/2014/main" id="{1941F102-D244-3CE9-B772-85AF17AB484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447</a:t>
            </a:fld>
            <a:endParaRPr lang="en-GB" spc="80" noProof="0" dirty="0"/>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B4AB-AA06-2AEF-B93E-ABE6B8CB964A}"/>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F17F16F6-88C2-B9D7-548F-FA48B2CC8F0E}"/>
              </a:ext>
            </a:extLst>
          </p:cNvPr>
          <p:cNvSpPr txBox="1"/>
          <p:nvPr/>
        </p:nvSpPr>
        <p:spPr>
          <a:xfrm>
            <a:off x="589820" y="1368054"/>
            <a:ext cx="3674469" cy="4401858"/>
          </a:xfrm>
          <a:prstGeom prst="rect">
            <a:avLst/>
          </a:prstGeom>
          <a:noFill/>
        </p:spPr>
        <p:txBody>
          <a:bodyPr wrap="square" lIns="91454" tIns="45727" rIns="91454" bIns="45727" anchor="t">
            <a:spAutoFit/>
          </a:bodyPr>
          <a:lstStyle/>
          <a:p>
            <a:pPr algn="just">
              <a:buNone/>
            </a:pPr>
            <a:r>
              <a:rPr lang="en-GB" sz="2000" noProof="0" dirty="0"/>
              <a:t>Not all the CO₂ utilised for methanation in RREHs needs to come from DAC. There is also the option to import CO₂ from PCCC facilities.</a:t>
            </a:r>
          </a:p>
          <a:p>
            <a:pPr algn="just">
              <a:buNone/>
            </a:pPr>
            <a:endParaRPr lang="en-GB" sz="2000" noProof="0" dirty="0"/>
          </a:p>
          <a:p>
            <a:pPr algn="just"/>
            <a:r>
              <a:rPr lang="en-GB" sz="2000" noProof="0" dirty="0"/>
              <a:t>PCCC may lower the cost of e-fuel production in RREHs because it is easier to capture CO₂ from exhaust fumes with a higher CO₂ concentration (around 7,000 ppm) compared to the CO₂ concentration in the air (around 425 ppm).</a:t>
            </a:r>
          </a:p>
        </p:txBody>
      </p:sp>
      <p:sp>
        <p:nvSpPr>
          <p:cNvPr id="4" name="ZoneTexte 8">
            <a:extLst>
              <a:ext uri="{FF2B5EF4-FFF2-40B4-BE49-F238E27FC236}">
                <a16:creationId xmlns:a16="http://schemas.microsoft.com/office/drawing/2014/main" id="{BA7BC020-0182-E2B6-9244-F741123C2BDA}"/>
              </a:ext>
            </a:extLst>
          </p:cNvPr>
          <p:cNvSpPr txBox="1"/>
          <p:nvPr/>
        </p:nvSpPr>
        <p:spPr>
          <a:xfrm>
            <a:off x="589820" y="350073"/>
            <a:ext cx="9328656" cy="461734"/>
          </a:xfrm>
          <a:prstGeom prst="rect">
            <a:avLst/>
          </a:prstGeom>
          <a:noFill/>
        </p:spPr>
        <p:txBody>
          <a:bodyPr wrap="square">
            <a:spAutoFit/>
          </a:bodyPr>
          <a:lstStyle/>
          <a:p>
            <a:r>
              <a:rPr lang="en-GB" sz="2400" b="1" spc="-22" noProof="0" dirty="0"/>
              <a:t>c) </a:t>
            </a:r>
            <a:r>
              <a:rPr lang="en-GB" sz="2400" b="1" spc="-13" noProof="0" dirty="0"/>
              <a:t>DAC and PCCC for sourcing CO</a:t>
            </a:r>
            <a:r>
              <a:rPr lang="en-GB" sz="2400" b="1" spc="-13" baseline="-25000" noProof="0" dirty="0"/>
              <a:t>2</a:t>
            </a:r>
            <a:r>
              <a:rPr lang="en-GB" sz="2400" b="1" spc="-13" noProof="0" dirty="0"/>
              <a:t> in the RREH</a:t>
            </a:r>
            <a:endParaRPr lang="en-GB" sz="2400"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7D7787A-86B4-FC73-9E84-034BB46221A9}"/>
              </a:ext>
            </a:extLst>
          </p:cNvPr>
          <p:cNvSpPr txBox="1"/>
          <p:nvPr/>
        </p:nvSpPr>
        <p:spPr>
          <a:xfrm>
            <a:off x="833039" y="6545915"/>
            <a:ext cx="3846975" cy="738774"/>
          </a:xfrm>
          <a:prstGeom prst="rect">
            <a:avLst/>
          </a:prstGeom>
          <a:noFill/>
        </p:spPr>
        <p:txBody>
          <a:bodyPr wrap="square" rtlCol="0">
            <a:spAutoFit/>
          </a:bodyPr>
          <a:lstStyle/>
          <a:p>
            <a:pPr algn="r"/>
            <a:r>
              <a:rPr lang="en-GB" sz="1400" i="1" noProof="0" dirty="0"/>
              <a:t>Example of RREH located in Algeria importing part of the CO</a:t>
            </a:r>
            <a:r>
              <a:rPr lang="en-GB" sz="1400" i="1" baseline="-25000" noProof="0" dirty="0"/>
              <a:t>2</a:t>
            </a:r>
            <a:r>
              <a:rPr lang="en-GB" sz="1400" i="1" noProof="0" dirty="0"/>
              <a:t> from Belgium. This CO</a:t>
            </a:r>
            <a:r>
              <a:rPr lang="en-GB" sz="1400" i="1" baseline="-25000" noProof="0" dirty="0"/>
              <a:t>2</a:t>
            </a:r>
            <a:r>
              <a:rPr lang="en-GB" sz="1400" i="1" noProof="0" dirty="0"/>
              <a:t> was captured via PCCC on emitting industries.</a:t>
            </a:r>
            <a:r>
              <a:rPr lang="en-GB" sz="1400" b="1" baseline="30000" noProof="0" dirty="0"/>
              <a:t>1</a:t>
            </a:r>
          </a:p>
        </p:txBody>
      </p:sp>
      <p:grpSp>
        <p:nvGrpSpPr>
          <p:cNvPr id="8" name="Groupe 7">
            <a:extLst>
              <a:ext uri="{FF2B5EF4-FFF2-40B4-BE49-F238E27FC236}">
                <a16:creationId xmlns:a16="http://schemas.microsoft.com/office/drawing/2014/main" id="{93147A59-3273-72B0-6645-394385C75A09}"/>
              </a:ext>
            </a:extLst>
          </p:cNvPr>
          <p:cNvGrpSpPr/>
          <p:nvPr/>
        </p:nvGrpSpPr>
        <p:grpSpPr>
          <a:xfrm>
            <a:off x="4774734" y="1177290"/>
            <a:ext cx="5165017" cy="6074802"/>
            <a:chOff x="5345905" y="1198434"/>
            <a:chExt cx="4988719" cy="6050091"/>
          </a:xfrm>
        </p:grpSpPr>
        <p:pic>
          <p:nvPicPr>
            <p:cNvPr id="3" name="Picture 2">
              <a:extLst>
                <a:ext uri="{FF2B5EF4-FFF2-40B4-BE49-F238E27FC236}">
                  <a16:creationId xmlns:a16="http://schemas.microsoft.com/office/drawing/2014/main" id="{049C26E1-E811-D346-E863-F75CF864DBA8}"/>
                </a:ext>
              </a:extLst>
            </p:cNvPr>
            <p:cNvPicPr>
              <a:picLocks noChangeAspect="1"/>
            </p:cNvPicPr>
            <p:nvPr/>
          </p:nvPicPr>
          <p:blipFill>
            <a:blip r:embed="rId3"/>
            <a:srcRect t="36486"/>
            <a:stretch/>
          </p:blipFill>
          <p:spPr>
            <a:xfrm>
              <a:off x="5409083" y="1285874"/>
              <a:ext cx="4765095" cy="5859453"/>
            </a:xfrm>
            <a:prstGeom prst="rect">
              <a:avLst/>
            </a:prstGeom>
          </p:spPr>
        </p:pic>
        <p:sp>
          <p:nvSpPr>
            <p:cNvPr id="7" name="Rectangle 6">
              <a:extLst>
                <a:ext uri="{FF2B5EF4-FFF2-40B4-BE49-F238E27FC236}">
                  <a16:creationId xmlns:a16="http://schemas.microsoft.com/office/drawing/2014/main" id="{C5CB35A9-95B7-F7B9-D35A-688AAD45132D}"/>
                </a:ext>
              </a:extLst>
            </p:cNvPr>
            <p:cNvSpPr/>
            <p:nvPr/>
          </p:nvSpPr>
          <p:spPr>
            <a:xfrm>
              <a:off x="5345905" y="1198434"/>
              <a:ext cx="4988719" cy="60500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2" name="TextBox 1">
            <a:extLst>
              <a:ext uri="{FF2B5EF4-FFF2-40B4-BE49-F238E27FC236}">
                <a16:creationId xmlns:a16="http://schemas.microsoft.com/office/drawing/2014/main" id="{A6314094-1560-7490-D8B8-C5DF6CC0F9B0}"/>
              </a:ext>
            </a:extLst>
          </p:cNvPr>
          <p:cNvSpPr txBox="1"/>
          <p:nvPr/>
        </p:nvSpPr>
        <p:spPr>
          <a:xfrm>
            <a:off x="124404" y="7468707"/>
            <a:ext cx="9838207" cy="430887"/>
          </a:xfrm>
          <a:prstGeom prst="rect">
            <a:avLst/>
          </a:prstGeom>
          <a:noFill/>
        </p:spPr>
        <p:txBody>
          <a:bodyPr wrap="square" rtlCol="0">
            <a:spAutoFit/>
          </a:bodyPr>
          <a:lstStyle/>
          <a:p>
            <a:pPr algn="just"/>
            <a:r>
              <a:rPr lang="en-GB" sz="1100" b="1" baseline="30000" noProof="0" dirty="0"/>
              <a:t>1 </a:t>
            </a:r>
            <a:r>
              <a:rPr lang="en-GB" sz="1100" noProof="0" dirty="0">
                <a:hlinkClick r:id="rId4"/>
              </a:rPr>
              <a:t>Dachet, V., Benzerga, A., Coppitters, D., Contino, F., Fonteneau, R., &amp; Ernst, D. (2024). Towards CO2 valorization in a multi remote renewable energy hub framework with uncertainty quantification. </a:t>
            </a:r>
            <a:r>
              <a:rPr lang="en-GB" sz="1100" i="1" noProof="0" dirty="0">
                <a:hlinkClick r:id="rId4"/>
              </a:rPr>
              <a:t>Journal of Environmental Management, 363</a:t>
            </a:r>
            <a:r>
              <a:rPr lang="en-GB" sz="1100" noProof="0" dirty="0">
                <a:hlinkClick r:id="rId4"/>
              </a:rPr>
              <a:t>, 121262.</a:t>
            </a:r>
            <a:endParaRPr lang="en-GB" sz="1100" noProof="0" dirty="0"/>
          </a:p>
        </p:txBody>
      </p:sp>
      <p:sp>
        <p:nvSpPr>
          <p:cNvPr id="6" name="Slide Number Placeholder 6">
            <a:extLst>
              <a:ext uri="{FF2B5EF4-FFF2-40B4-BE49-F238E27FC236}">
                <a16:creationId xmlns:a16="http://schemas.microsoft.com/office/drawing/2014/main" id="{F4786C62-B4D4-8B88-C763-9076CE02A06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448</a:t>
            </a:fld>
            <a:endParaRPr lang="en-GB" spc="80" noProof="0" dirty="0"/>
          </a:p>
        </p:txBody>
      </p:sp>
    </p:spTree>
    <p:extLst>
      <p:ext uri="{BB962C8B-B14F-4D97-AF65-F5344CB8AC3E}">
        <p14:creationId xmlns:p14="http://schemas.microsoft.com/office/powerpoint/2010/main" val="370810648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8213C-DD91-7F77-1845-8CDE174EB9D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7A82599-9725-822D-A599-4CCF8615B409}"/>
              </a:ext>
            </a:extLst>
          </p:cNvPr>
          <p:cNvSpPr txBox="1"/>
          <p:nvPr/>
        </p:nvSpPr>
        <p:spPr>
          <a:xfrm>
            <a:off x="589820" y="1220722"/>
            <a:ext cx="9544024" cy="1015814"/>
          </a:xfrm>
          <a:prstGeom prst="rect">
            <a:avLst/>
          </a:prstGeom>
          <a:noFill/>
        </p:spPr>
        <p:txBody>
          <a:bodyPr wrap="square">
            <a:spAutoFit/>
          </a:bodyPr>
          <a:lstStyle/>
          <a:p>
            <a:pPr algn="just"/>
            <a:r>
              <a:rPr lang="en-GB" sz="2000" noProof="0" dirty="0"/>
              <a:t>Let us explore three areas for installing RREHs in Europe, among many others, and their respective advantages: South-East Greenland, Extremadura (Spain), and the Kerguelen Islands (France).</a:t>
            </a:r>
          </a:p>
        </p:txBody>
      </p:sp>
      <p:sp>
        <p:nvSpPr>
          <p:cNvPr id="7" name="ZoneTexte 6">
            <a:extLst>
              <a:ext uri="{FF2B5EF4-FFF2-40B4-BE49-F238E27FC236}">
                <a16:creationId xmlns:a16="http://schemas.microsoft.com/office/drawing/2014/main" id="{143AA6E0-D530-2481-C3BE-715B9A3C7C07}"/>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Where can we install RREHs for e-fuel production in Europe?</a:t>
            </a:r>
          </a:p>
        </p:txBody>
      </p:sp>
      <p:grpSp>
        <p:nvGrpSpPr>
          <p:cNvPr id="20" name="Groupe 19">
            <a:extLst>
              <a:ext uri="{FF2B5EF4-FFF2-40B4-BE49-F238E27FC236}">
                <a16:creationId xmlns:a16="http://schemas.microsoft.com/office/drawing/2014/main" id="{D8764E09-71AA-1194-09F3-BE54F9ABD092}"/>
              </a:ext>
            </a:extLst>
          </p:cNvPr>
          <p:cNvGrpSpPr/>
          <p:nvPr/>
        </p:nvGrpSpPr>
        <p:grpSpPr>
          <a:xfrm>
            <a:off x="813699" y="2645645"/>
            <a:ext cx="9066002" cy="4561342"/>
            <a:chOff x="685539" y="2600255"/>
            <a:chExt cx="9064656" cy="4560665"/>
          </a:xfrm>
        </p:grpSpPr>
        <p:sp>
          <p:nvSpPr>
            <p:cNvPr id="5" name="ZoneTexte 4">
              <a:extLst>
                <a:ext uri="{FF2B5EF4-FFF2-40B4-BE49-F238E27FC236}">
                  <a16:creationId xmlns:a16="http://schemas.microsoft.com/office/drawing/2014/main" id="{591AE78D-73B1-A089-3365-12CFE63EA293}"/>
                </a:ext>
              </a:extLst>
            </p:cNvPr>
            <p:cNvSpPr txBox="1"/>
            <p:nvPr/>
          </p:nvSpPr>
          <p:spPr>
            <a:xfrm>
              <a:off x="685539" y="6853143"/>
              <a:ext cx="2647643" cy="307777"/>
            </a:xfrm>
            <a:prstGeom prst="rect">
              <a:avLst/>
            </a:prstGeom>
            <a:noFill/>
          </p:spPr>
          <p:txBody>
            <a:bodyPr wrap="square">
              <a:spAutoFit/>
            </a:bodyPr>
            <a:lstStyle/>
            <a:p>
              <a:pPr algn="ctr"/>
              <a:r>
                <a:rPr lang="en-GB" sz="1400" i="1" spc="-1" noProof="0" dirty="0">
                  <a:ea typeface="Helvetica Neue Medium"/>
                </a:rPr>
                <a:t>South-east Greenland.</a:t>
              </a:r>
              <a:endParaRPr lang="en-GB" sz="1400" i="1" noProof="0" dirty="0"/>
            </a:p>
          </p:txBody>
        </p:sp>
        <p:sp>
          <p:nvSpPr>
            <p:cNvPr id="9" name="ZoneTexte 8">
              <a:extLst>
                <a:ext uri="{FF2B5EF4-FFF2-40B4-BE49-F238E27FC236}">
                  <a16:creationId xmlns:a16="http://schemas.microsoft.com/office/drawing/2014/main" id="{7A5D7757-D1C7-32B2-FF40-8482C5AEF2A2}"/>
                </a:ext>
              </a:extLst>
            </p:cNvPr>
            <p:cNvSpPr txBox="1"/>
            <p:nvPr/>
          </p:nvSpPr>
          <p:spPr>
            <a:xfrm>
              <a:off x="3908815" y="6381980"/>
              <a:ext cx="2645564" cy="307777"/>
            </a:xfrm>
            <a:prstGeom prst="rect">
              <a:avLst/>
            </a:prstGeom>
            <a:noFill/>
          </p:spPr>
          <p:txBody>
            <a:bodyPr wrap="square">
              <a:spAutoFit/>
            </a:bodyPr>
            <a:lstStyle/>
            <a:p>
              <a:pPr algn="ctr"/>
              <a:r>
                <a:rPr lang="en-GB" sz="1400" i="1" noProof="0" dirty="0"/>
                <a:t>Extremadura (Spain)</a:t>
              </a:r>
            </a:p>
          </p:txBody>
        </p:sp>
        <p:grpSp>
          <p:nvGrpSpPr>
            <p:cNvPr id="8" name="Groupe 7">
              <a:extLst>
                <a:ext uri="{FF2B5EF4-FFF2-40B4-BE49-F238E27FC236}">
                  <a16:creationId xmlns:a16="http://schemas.microsoft.com/office/drawing/2014/main" id="{EC1F5AF6-BDED-0CD0-7CD2-AC086446B408}"/>
                </a:ext>
              </a:extLst>
            </p:cNvPr>
            <p:cNvGrpSpPr/>
            <p:nvPr/>
          </p:nvGrpSpPr>
          <p:grpSpPr>
            <a:xfrm>
              <a:off x="685540" y="2600255"/>
              <a:ext cx="2647643" cy="4184025"/>
              <a:chOff x="202944" y="1896714"/>
              <a:chExt cx="3030604" cy="4789211"/>
            </a:xfrm>
          </p:grpSpPr>
          <p:pic>
            <p:nvPicPr>
              <p:cNvPr id="12" name="Image 11">
                <a:extLst>
                  <a:ext uri="{FF2B5EF4-FFF2-40B4-BE49-F238E27FC236}">
                    <a16:creationId xmlns:a16="http://schemas.microsoft.com/office/drawing/2014/main" id="{BC480546-4F29-67CC-66CA-01EA08EEF652}"/>
                  </a:ext>
                </a:extLst>
              </p:cNvPr>
              <p:cNvPicPr>
                <a:picLocks noChangeAspect="1"/>
              </p:cNvPicPr>
              <p:nvPr/>
            </p:nvPicPr>
            <p:blipFill rotWithShape="1">
              <a:blip r:embed="rId3">
                <a:extLst>
                  <a:ext uri="{28A0092B-C50C-407E-A947-70E740481C1C}">
                    <a14:useLocalDpi xmlns:a14="http://schemas.microsoft.com/office/drawing/2010/main" val="0"/>
                  </a:ext>
                </a:extLst>
              </a:blip>
              <a:srcRect l="6666" t="3521" r="7272" b="5813"/>
              <a:stretch/>
            </p:blipFill>
            <p:spPr>
              <a:xfrm>
                <a:off x="202944" y="1896714"/>
                <a:ext cx="3030604" cy="4789209"/>
              </a:xfrm>
              <a:prstGeom prst="rect">
                <a:avLst/>
              </a:prstGeom>
            </p:spPr>
          </p:pic>
          <p:sp>
            <p:nvSpPr>
              <p:cNvPr id="16" name="Rectangle 15">
                <a:extLst>
                  <a:ext uri="{FF2B5EF4-FFF2-40B4-BE49-F238E27FC236}">
                    <a16:creationId xmlns:a16="http://schemas.microsoft.com/office/drawing/2014/main" id="{C1979E17-A983-0A9A-8B58-F0662824FAD9}"/>
                  </a:ext>
                </a:extLst>
              </p:cNvPr>
              <p:cNvSpPr/>
              <p:nvPr/>
            </p:nvSpPr>
            <p:spPr>
              <a:xfrm>
                <a:off x="202944" y="1896718"/>
                <a:ext cx="3030604" cy="478920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0" name="Groupe 9">
              <a:extLst>
                <a:ext uri="{FF2B5EF4-FFF2-40B4-BE49-F238E27FC236}">
                  <a16:creationId xmlns:a16="http://schemas.microsoft.com/office/drawing/2014/main" id="{11D056CE-754C-AF8B-BB61-16EA2972DA97}"/>
                </a:ext>
              </a:extLst>
            </p:cNvPr>
            <p:cNvGrpSpPr/>
            <p:nvPr/>
          </p:nvGrpSpPr>
          <p:grpSpPr>
            <a:xfrm>
              <a:off x="3908815" y="3076505"/>
              <a:ext cx="2645566" cy="3231522"/>
              <a:chOff x="3843294" y="2984079"/>
              <a:chExt cx="3030606" cy="3701843"/>
            </a:xfrm>
          </p:grpSpPr>
          <p:pic>
            <p:nvPicPr>
              <p:cNvPr id="15" name="Image 14">
                <a:extLst>
                  <a:ext uri="{FF2B5EF4-FFF2-40B4-BE49-F238E27FC236}">
                    <a16:creationId xmlns:a16="http://schemas.microsoft.com/office/drawing/2014/main" id="{63A05C4B-87F9-1C89-38FE-DC830BDA9D5A}"/>
                  </a:ext>
                </a:extLst>
              </p:cNvPr>
              <p:cNvPicPr>
                <a:picLocks noChangeAspect="1"/>
              </p:cNvPicPr>
              <p:nvPr/>
            </p:nvPicPr>
            <p:blipFill>
              <a:blip r:embed="rId4"/>
              <a:srcRect l="25813" t="14514" r="30222"/>
              <a:stretch/>
            </p:blipFill>
            <p:spPr>
              <a:xfrm>
                <a:off x="3843296" y="2984081"/>
                <a:ext cx="3030604" cy="3701841"/>
              </a:xfrm>
              <a:prstGeom prst="rect">
                <a:avLst/>
              </a:prstGeom>
            </p:spPr>
          </p:pic>
          <p:sp>
            <p:nvSpPr>
              <p:cNvPr id="17" name="Rectangle 16">
                <a:extLst>
                  <a:ext uri="{FF2B5EF4-FFF2-40B4-BE49-F238E27FC236}">
                    <a16:creationId xmlns:a16="http://schemas.microsoft.com/office/drawing/2014/main" id="{7DB4E97A-7D28-8DAA-7E79-DF612A475DCD}"/>
                  </a:ext>
                </a:extLst>
              </p:cNvPr>
              <p:cNvSpPr/>
              <p:nvPr/>
            </p:nvSpPr>
            <p:spPr>
              <a:xfrm>
                <a:off x="3843294" y="2984079"/>
                <a:ext cx="3030604" cy="370184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3" name="Groupe 12">
              <a:extLst>
                <a:ext uri="{FF2B5EF4-FFF2-40B4-BE49-F238E27FC236}">
                  <a16:creationId xmlns:a16="http://schemas.microsoft.com/office/drawing/2014/main" id="{C7F1ABB4-9181-4C08-6982-FBAEEED4835D}"/>
                </a:ext>
              </a:extLst>
            </p:cNvPr>
            <p:cNvGrpSpPr/>
            <p:nvPr/>
          </p:nvGrpSpPr>
          <p:grpSpPr>
            <a:xfrm>
              <a:off x="7104627" y="3076505"/>
              <a:ext cx="2645568" cy="3231522"/>
              <a:chOff x="7483645" y="2984081"/>
              <a:chExt cx="3030607" cy="3701841"/>
            </a:xfrm>
          </p:grpSpPr>
          <p:pic>
            <p:nvPicPr>
              <p:cNvPr id="4102" name="Picture 6" descr="Kerguelen Islands, so far away yet so desirable | Travel | POST Online Media">
                <a:extLst>
                  <a:ext uri="{FF2B5EF4-FFF2-40B4-BE49-F238E27FC236}">
                    <a16:creationId xmlns:a16="http://schemas.microsoft.com/office/drawing/2014/main" id="{0AF7FB5A-8AAB-6F7D-8FD7-C2B8E3003C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1" r="56126" b="11089"/>
              <a:stretch/>
            </p:blipFill>
            <p:spPr bwMode="auto">
              <a:xfrm>
                <a:off x="7483648" y="2984081"/>
                <a:ext cx="3030604" cy="37018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92B0434-B317-23BB-22A3-A10E423EC93C}"/>
                  </a:ext>
                </a:extLst>
              </p:cNvPr>
              <p:cNvSpPr/>
              <p:nvPr/>
            </p:nvSpPr>
            <p:spPr>
              <a:xfrm>
                <a:off x="7483645" y="2984082"/>
                <a:ext cx="3030604" cy="370184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19" name="ZoneTexte 18">
              <a:extLst>
                <a:ext uri="{FF2B5EF4-FFF2-40B4-BE49-F238E27FC236}">
                  <a16:creationId xmlns:a16="http://schemas.microsoft.com/office/drawing/2014/main" id="{AA625A2A-9B16-5DD4-DFFB-CBE99C486B4C}"/>
                </a:ext>
              </a:extLst>
            </p:cNvPr>
            <p:cNvSpPr txBox="1"/>
            <p:nvPr/>
          </p:nvSpPr>
          <p:spPr>
            <a:xfrm>
              <a:off x="7104627" y="6384232"/>
              <a:ext cx="2645564" cy="307777"/>
            </a:xfrm>
            <a:prstGeom prst="rect">
              <a:avLst/>
            </a:prstGeom>
            <a:noFill/>
          </p:spPr>
          <p:txBody>
            <a:bodyPr wrap="square">
              <a:spAutoFit/>
            </a:bodyPr>
            <a:lstStyle/>
            <a:p>
              <a:pPr algn="ctr"/>
              <a:r>
                <a:rPr lang="en-GB" sz="1400" i="1" noProof="0" dirty="0"/>
                <a:t>Kerguelen Islands (France)</a:t>
              </a:r>
            </a:p>
          </p:txBody>
        </p:sp>
      </p:grpSp>
      <p:sp>
        <p:nvSpPr>
          <p:cNvPr id="2" name="Slide Number Placeholder 6">
            <a:extLst>
              <a:ext uri="{FF2B5EF4-FFF2-40B4-BE49-F238E27FC236}">
                <a16:creationId xmlns:a16="http://schemas.microsoft.com/office/drawing/2014/main" id="{03143846-258D-064C-B914-46FFA7D9686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449</a:t>
            </a:fld>
            <a:endParaRPr lang="en-GB" spc="80" noProof="0" dirty="0"/>
          </a:p>
        </p:txBody>
      </p:sp>
    </p:spTree>
    <p:extLst>
      <p:ext uri="{BB962C8B-B14F-4D97-AF65-F5344CB8AC3E}">
        <p14:creationId xmlns:p14="http://schemas.microsoft.com/office/powerpoint/2010/main" val="256487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bject 10">
                <a:extLst>
                  <a:ext uri="{FF2B5EF4-FFF2-40B4-BE49-F238E27FC236}">
                    <a16:creationId xmlns:a16="http://schemas.microsoft.com/office/drawing/2014/main" id="{ABEDBEEB-8E5F-CC8F-EDCF-BA50A40D043E}"/>
                  </a:ext>
                </a:extLst>
              </p:cNvPr>
              <p:cNvSpPr txBox="1"/>
              <p:nvPr/>
            </p:nvSpPr>
            <p:spPr>
              <a:xfrm>
                <a:off x="575056" y="2463847"/>
                <a:ext cx="9523248" cy="3705053"/>
              </a:xfrm>
              <a:prstGeom prst="rect">
                <a:avLst/>
              </a:prstGeom>
            </p:spPr>
            <p:txBody>
              <a:bodyPr vert="horz" wrap="square" lIns="0" tIns="11430" rIns="0" bIns="0" rtlCol="0">
                <a:spAutoFit/>
              </a:bodyPr>
              <a:lstStyle/>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What is the critical distance </a:t>
                </a:r>
                <a14:m>
                  <m:oMath xmlns:m="http://schemas.openxmlformats.org/officeDocument/2006/math">
                    <m:sSup>
                      <m:sSupPr>
                        <m:ctrlPr>
                          <a:rPr lang="en-GB" sz="2000" i="1" noProof="0" smtClean="0">
                            <a:latin typeface="Cambria Math" panose="02040503050406030204" pitchFamily="18" charset="0"/>
                            <a:cs typeface="Arial"/>
                          </a:rPr>
                        </m:ctrlPr>
                      </m:sSupPr>
                      <m:e>
                        <m:r>
                          <a:rPr lang="en-GB" sz="2000" b="0" i="1" noProof="0" smtClean="0">
                            <a:latin typeface="Cambria Math" panose="02040503050406030204" pitchFamily="18" charset="0"/>
                            <a:cs typeface="Arial"/>
                          </a:rPr>
                          <m:t>𝑑</m:t>
                        </m:r>
                      </m:e>
                      <m:sup>
                        <m:r>
                          <a:rPr lang="en-GB" sz="2000" b="0" i="1" noProof="0" smtClean="0">
                            <a:latin typeface="Cambria Math" panose="02040503050406030204" pitchFamily="18" charset="0"/>
                            <a:cs typeface="Arial"/>
                          </a:rPr>
                          <m:t>∗</m:t>
                        </m:r>
                      </m:sup>
                    </m:sSup>
                  </m:oMath>
                </a14:m>
                <a:r>
                  <a:rPr lang="en-GB" sz="2000" noProof="0" dirty="0">
                    <a:latin typeface="Arial" panose="020B0604020202020204" pitchFamily="34" charset="0"/>
                    <a:cs typeface="Arial" panose="020B0604020202020204" pitchFamily="34" charset="0"/>
                  </a:rPr>
                  <a:t> between points A and B, below which the dissipation is dominated by braking and above which it is dominated by air swirling,                           assuming </a:t>
                </a:r>
                <a14:m>
                  <m:oMath xmlns:m="http://schemas.openxmlformats.org/officeDocument/2006/math">
                    <m:r>
                      <a:rPr lang="en-GB" sz="2000" i="1" noProof="0" smtClean="0">
                        <a:latin typeface="Cambria Math" panose="02040503050406030204" pitchFamily="18" charset="0"/>
                      </a:rPr>
                      <m:t>𝜌</m:t>
                    </m:r>
                  </m:oMath>
                </a14:m>
                <a:r>
                  <a:rPr lang="en-GB" sz="2000" noProof="0" dirty="0"/>
                  <a:t> = 1.3 kg/m</a:t>
                </a:r>
                <a:r>
                  <a:rPr lang="en-GB" sz="2000" baseline="30000" noProof="0" dirty="0"/>
                  <a:t>3</a:t>
                </a:r>
                <a:r>
                  <a:rPr lang="en-GB" sz="2000" noProof="0" dirty="0"/>
                  <a:t>, </a:t>
                </a:r>
                <a14:m>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𝑚</m:t>
                        </m:r>
                      </m:e>
                      <m:sub>
                        <m:r>
                          <a:rPr lang="en-GB" sz="2000" i="1" noProof="0" smtClean="0">
                            <a:latin typeface="Cambria Math" panose="02040503050406030204" pitchFamily="18" charset="0"/>
                          </a:rPr>
                          <m:t>𝑐</m:t>
                        </m:r>
                      </m:sub>
                    </m:sSub>
                  </m:oMath>
                </a14:m>
                <a:r>
                  <a:rPr lang="en-GB" sz="2000" noProof="0" dirty="0">
                    <a:latin typeface="Arial" panose="020B0604020202020204" pitchFamily="34" charset="0"/>
                    <a:cs typeface="Arial" panose="020B0604020202020204" pitchFamily="34" charset="0"/>
                  </a:rPr>
                  <a:t> = 1,000 kg?</a:t>
                </a:r>
              </a:p>
              <a:p>
                <a:pPr marL="38100" marR="30480" algn="just">
                  <a:lnSpc>
                    <a:spcPct val="119200"/>
                  </a:lnSpc>
                  <a:spcBef>
                    <a:spcPts val="90"/>
                  </a:spcBef>
                  <a:tabLst>
                    <a:tab pos="275590" algn="l"/>
                    <a:tab pos="1165860" algn="l"/>
                    <a:tab pos="1917700" algn="l"/>
                    <a:tab pos="2010410" algn="l"/>
                  </a:tabLst>
                </a:pPr>
                <a:endParaRPr lang="en-GB" sz="20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2. </a:t>
                </a:r>
                <a:r>
                  <a:rPr lang="en-GB" sz="2000" noProof="0" dirty="0"/>
                  <a:t>What actions should be taken to reduce energy consumption for a distance </a:t>
                </a:r>
                <a14:m>
                  <m:oMath xmlns:m="http://schemas.openxmlformats.org/officeDocument/2006/math">
                    <m:r>
                      <a:rPr lang="en-GB" sz="2000" i="1" noProof="0" smtClean="0">
                        <a:latin typeface="Cambria Math" panose="02040503050406030204" pitchFamily="18" charset="0"/>
                      </a:rPr>
                      <m:t>𝑑</m:t>
                    </m:r>
                  </m:oMath>
                </a14:m>
                <a:r>
                  <a:rPr lang="en-GB" sz="2000" noProof="0" dirty="0"/>
                  <a:t>? Provide examples for cases where </a:t>
                </a:r>
                <a14:m>
                  <m:oMath xmlns:m="http://schemas.openxmlformats.org/officeDocument/2006/math">
                    <m:r>
                      <a:rPr lang="en-GB" sz="2000" i="1" noProof="0" smtClean="0">
                        <a:latin typeface="Cambria Math" panose="02040503050406030204" pitchFamily="18" charset="0"/>
                        <a:cs typeface="Arial" panose="020B0604020202020204" pitchFamily="34" charset="0"/>
                      </a:rPr>
                      <m:t>𝑑</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&lt;</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𝑑</m:t>
                        </m:r>
                      </m:e>
                      <m:sup>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GB" sz="2000" b="1" i="0" noProof="0" dirty="0">
                    <a:solidFill>
                      <a:schemeClr val="tx1"/>
                    </a:solidFill>
                    <a:effectLst/>
                    <a:latin typeface="Arial" panose="020B0604020202020204" pitchFamily="34" charset="0"/>
                    <a:cs typeface="Arial" panose="020B0604020202020204" pitchFamily="34" charset="0"/>
                  </a:rPr>
                  <a:t> </a:t>
                </a:r>
                <a:r>
                  <a:rPr lang="en-GB" sz="2000" i="0" noProof="0" dirty="0">
                    <a:solidFill>
                      <a:schemeClr val="tx1"/>
                    </a:solidFill>
                    <a:effectLst/>
                    <a:latin typeface="Arial" panose="020B0604020202020204" pitchFamily="34" charset="0"/>
                    <a:cs typeface="Arial" panose="020B0604020202020204" pitchFamily="34" charset="0"/>
                  </a:rPr>
                  <a:t>and</a:t>
                </a:r>
                <a:r>
                  <a:rPr lang="en-GB" sz="2000" b="1" i="0" noProof="0" dirty="0">
                    <a:solidFill>
                      <a:schemeClr val="tx1"/>
                    </a:solidFill>
                    <a:effectLst/>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cs typeface="Arial" panose="020B0604020202020204" pitchFamily="34" charset="0"/>
                      </a:rPr>
                      <m:t>𝑑</m:t>
                    </m:r>
                    <m:r>
                      <a:rPr lang="en-GB" sz="2000" b="0" i="1" noProof="0" smtClean="0">
                        <a:latin typeface="Cambria Math" panose="02040503050406030204" pitchFamily="18" charset="0"/>
                        <a:cs typeface="Arial" panose="020B0604020202020204" pitchFamily="34" charset="0"/>
                      </a:rPr>
                      <m:t>&gt;</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𝑑</m:t>
                        </m:r>
                      </m:e>
                      <m:sup>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GB" sz="2000" i="0" noProof="0" dirty="0">
                    <a:solidFill>
                      <a:schemeClr val="tx1"/>
                    </a:solidFill>
                    <a:effectLst/>
                    <a:latin typeface="Arial" panose="020B0604020202020204" pitchFamily="34" charset="0"/>
                    <a:cs typeface="Arial" panose="020B0604020202020204" pitchFamily="34" charset="0"/>
                  </a:rPr>
                  <a:t>.</a:t>
                </a:r>
              </a:p>
              <a:p>
                <a:pPr marL="38100" marR="30480" algn="just">
                  <a:lnSpc>
                    <a:spcPct val="119200"/>
                  </a:lnSpc>
                  <a:spcBef>
                    <a:spcPts val="90"/>
                  </a:spcBef>
                  <a:tabLst>
                    <a:tab pos="275590" algn="l"/>
                    <a:tab pos="1165860" algn="l"/>
                    <a:tab pos="1917700" algn="l"/>
                    <a:tab pos="2010410" algn="l"/>
                  </a:tabLst>
                </a:pPr>
                <a:endParaRPr lang="en-GB" sz="2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i="0" noProof="0" dirty="0">
                    <a:solidFill>
                      <a:schemeClr val="tx1"/>
                    </a:solidFill>
                    <a:effectLst/>
                    <a:latin typeface="Arial" panose="020B0604020202020204" pitchFamily="34" charset="0"/>
                    <a:cs typeface="Arial" panose="020B0604020202020204" pitchFamily="34" charset="0"/>
                  </a:rPr>
                  <a:t>3. </a:t>
                </a:r>
                <a:r>
                  <a:rPr lang="en-GB" sz="2000" b="0" i="0" noProof="0" dirty="0">
                    <a:solidFill>
                      <a:schemeClr val="tx1"/>
                    </a:solidFill>
                    <a:effectLst/>
                    <a:latin typeface="Arial" panose="020B0604020202020204" pitchFamily="34" charset="0"/>
                    <a:cs typeface="Arial" panose="020B0604020202020204" pitchFamily="34" charset="0"/>
                  </a:rPr>
                  <a:t>Can this simple model account for our daily consumption of 30 kWh/d, assuming </a:t>
                </a:r>
                <a14:m>
                  <m:oMath xmlns:m="http://schemas.openxmlformats.org/officeDocument/2006/math">
                    <m:r>
                      <a:rPr lang="en-GB" sz="2000" i="1" noProof="0" smtClean="0">
                        <a:latin typeface="Cambria Math" panose="02040503050406030204" pitchFamily="18" charset="0"/>
                      </a:rPr>
                      <m:t>𝜌</m:t>
                    </m:r>
                  </m:oMath>
                </a14:m>
                <a:r>
                  <a:rPr lang="en-GB" sz="2000" noProof="0" dirty="0"/>
                  <a:t> = 1.3 kg/m</a:t>
                </a:r>
                <a:r>
                  <a:rPr lang="en-GB" sz="2000" baseline="30000" noProof="0" dirty="0"/>
                  <a:t>3</a:t>
                </a:r>
                <a:r>
                  <a:rPr lang="en-GB" sz="2000" noProof="0" dirty="0"/>
                  <a:t>, </a:t>
                </a:r>
                <a14:m>
                  <m:oMath xmlns:m="http://schemas.openxmlformats.org/officeDocument/2006/math">
                    <m:r>
                      <a:rPr lang="en-GB" sz="2000" b="0" i="1" spc="30" noProof="0" smtClean="0">
                        <a:latin typeface="Cambria Math" panose="02040503050406030204" pitchFamily="18" charset="0"/>
                        <a:cs typeface="Arial"/>
                      </a:rPr>
                      <m:t>𝑣</m:t>
                    </m:r>
                  </m:oMath>
                </a14:m>
                <a:r>
                  <a:rPr lang="en-GB" sz="2000" spc="30" noProof="0" dirty="0">
                    <a:latin typeface="Arial"/>
                    <a:cs typeface="Arial"/>
                  </a:rPr>
                  <a:t> = 110 km/h </a:t>
                </a:r>
                <a:r>
                  <a:rPr lang="en-GB" sz="2000" spc="30" noProof="0" dirty="0">
                    <a:latin typeface="Calibri" panose="020F0502020204030204" pitchFamily="34" charset="0"/>
                    <a:cs typeface="Calibri" panose="020F0502020204030204" pitchFamily="34" charset="0"/>
                  </a:rPr>
                  <a:t>≈ </a:t>
                </a:r>
                <a:r>
                  <a:rPr lang="en-GB" sz="2000" spc="30" noProof="0" dirty="0">
                    <a:latin typeface="Arial"/>
                    <a:cs typeface="Arial"/>
                  </a:rPr>
                  <a:t>31 m/s,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𝑑</m:t>
                        </m:r>
                      </m:sub>
                    </m:sSub>
                  </m:oMath>
                </a14:m>
                <a:r>
                  <a:rPr lang="en-GB" sz="2000" noProof="0" dirty="0">
                    <a:latin typeface="Arial" panose="020B0604020202020204" pitchFamily="34" charset="0"/>
                    <a:cs typeface="Arial" panose="020B0604020202020204" pitchFamily="34" charset="0"/>
                  </a:rPr>
                  <a:t> = 1/3,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𝐴</m:t>
                        </m:r>
                      </m:e>
                      <m:sub>
                        <m:r>
                          <a:rPr lang="en-GB" sz="2000" b="0" i="1" noProof="0" smtClean="0">
                            <a:latin typeface="Cambria Math" panose="02040503050406030204" pitchFamily="18" charset="0"/>
                          </a:rPr>
                          <m:t>𝑐</m:t>
                        </m:r>
                      </m:sub>
                    </m:sSub>
                  </m:oMath>
                </a14:m>
                <a:r>
                  <a:rPr lang="en-GB" sz="2000" noProof="0" dirty="0">
                    <a:latin typeface="Arial" panose="020B0604020202020204" pitchFamily="34" charset="0"/>
                    <a:cs typeface="Arial" panose="020B0604020202020204" pitchFamily="34" charset="0"/>
                  </a:rPr>
                  <a:t> = 3 m²</a:t>
                </a:r>
                <a:r>
                  <a:rPr lang="en-GB" sz="2000" spc="30" noProof="0" dirty="0">
                    <a:latin typeface="Arial"/>
                    <a:cs typeface="Arial"/>
                  </a:rPr>
                  <a:t>, </a:t>
                </a:r>
                <a:r>
                  <a:rPr lang="en-GB" sz="2000" noProof="0" dirty="0"/>
                  <a:t>and an </a:t>
                </a:r>
                <a:r>
                  <a:rPr lang="en-GB" sz="2000" spc="30" noProof="0" dirty="0">
                    <a:latin typeface="Arial"/>
                    <a:cs typeface="Arial"/>
                  </a:rPr>
                  <a:t>efficiency of 25%? Additionally, assume that </a:t>
                </a:r>
                <a14:m>
                  <m:oMath xmlns:m="http://schemas.openxmlformats.org/officeDocument/2006/math">
                    <m:r>
                      <a:rPr lang="en-GB" sz="2000" i="1" spc="30" noProof="0" smtClean="0">
                        <a:latin typeface="Cambria Math" panose="02040503050406030204" pitchFamily="18" charset="0"/>
                        <a:cs typeface="Georgia"/>
                      </a:rPr>
                      <m:t>𝑑</m:t>
                    </m:r>
                  </m:oMath>
                </a14:m>
                <a:r>
                  <a:rPr lang="en-GB" sz="2000" i="1" spc="30" noProof="0" dirty="0">
                    <a:latin typeface="Georgia"/>
                    <a:cs typeface="Georgia"/>
                  </a:rPr>
                  <a:t> </a:t>
                </a:r>
                <a:r>
                  <a:rPr lang="en-GB" sz="2000" spc="30" noProof="0" dirty="0">
                    <a:latin typeface="Arial"/>
                    <a:cs typeface="Arial"/>
                  </a:rPr>
                  <a:t>is much greater than </a:t>
                </a:r>
                <a14:m>
                  <m:oMath xmlns:m="http://schemas.openxmlformats.org/officeDocument/2006/math">
                    <m:sSup>
                      <m:sSupPr>
                        <m:ctrlPr>
                          <a:rPr lang="en-GB" sz="2000" i="1" spc="30" noProof="0" smtClean="0">
                            <a:latin typeface="Cambria Math" panose="02040503050406030204" pitchFamily="18" charset="0"/>
                            <a:cs typeface="Arial"/>
                          </a:rPr>
                        </m:ctrlPr>
                      </m:sSupPr>
                      <m:e>
                        <m:r>
                          <a:rPr lang="en-GB" sz="2000" b="0" i="1" spc="30" noProof="0" smtClean="0">
                            <a:latin typeface="Cambria Math" panose="02040503050406030204" pitchFamily="18" charset="0"/>
                            <a:cs typeface="Arial"/>
                          </a:rPr>
                          <m:t>𝑑</m:t>
                        </m:r>
                      </m:e>
                      <m:sup>
                        <m:r>
                          <a:rPr lang="en-GB" sz="2000" b="0" i="1" spc="30" noProof="0" smtClean="0">
                            <a:latin typeface="Cambria Math" panose="02040503050406030204" pitchFamily="18" charset="0"/>
                            <a:cs typeface="Arial"/>
                          </a:rPr>
                          <m:t>∗</m:t>
                        </m:r>
                      </m:sup>
                    </m:sSup>
                  </m:oMath>
                </a14:m>
                <a:r>
                  <a:rPr lang="en-GB" sz="2000" noProof="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cs typeface="Arial" panose="020B0604020202020204" pitchFamily="34" charset="0"/>
                      </a:rPr>
                      <m:t>𝑑</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Sup>
                      <m:sSup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𝑑</m:t>
                        </m:r>
                      </m:e>
                      <m:sup>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GB" sz="2000" noProof="0" dirty="0">
                    <a:solidFill>
                      <a:schemeClr val="tx1"/>
                    </a:solidFill>
                    <a:latin typeface="Arial" panose="020B0604020202020204" pitchFamily="34" charset="0"/>
                    <a:cs typeface="Arial" panose="020B0604020202020204" pitchFamily="34" charset="0"/>
                  </a:rPr>
                  <a:t>). </a:t>
                </a:r>
              </a:p>
            </p:txBody>
          </p:sp>
        </mc:Choice>
        <mc:Fallback xmlns="">
          <p:sp>
            <p:nvSpPr>
              <p:cNvPr id="3" name="object 10">
                <a:extLst>
                  <a:ext uri="{FF2B5EF4-FFF2-40B4-BE49-F238E27FC236}">
                    <a16:creationId xmlns:a16="http://schemas.microsoft.com/office/drawing/2014/main" id="{ABEDBEEB-8E5F-CC8F-EDCF-BA50A40D043E}"/>
                  </a:ext>
                </a:extLst>
              </p:cNvPr>
              <p:cNvSpPr txBox="1">
                <a:spLocks noRot="1" noChangeAspect="1" noMove="1" noResize="1" noEditPoints="1" noAdjustHandles="1" noChangeArrowheads="1" noChangeShapeType="1" noTextEdit="1"/>
              </p:cNvSpPr>
              <p:nvPr/>
            </p:nvSpPr>
            <p:spPr>
              <a:xfrm>
                <a:off x="575056" y="2463847"/>
                <a:ext cx="9523248" cy="3705053"/>
              </a:xfrm>
              <a:prstGeom prst="rect">
                <a:avLst/>
              </a:prstGeom>
              <a:blipFill>
                <a:blip r:embed="rId2"/>
                <a:stretch>
                  <a:fillRect l="-1216" t="-987" r="-1280" b="-296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EC17A38-890A-5A24-2E3A-985CA2B50354}"/>
              </a:ext>
            </a:extLst>
          </p:cNvPr>
          <p:cNvSpPr txBox="1"/>
          <p:nvPr/>
        </p:nvSpPr>
        <p:spPr>
          <a:xfrm>
            <a:off x="575056" y="361099"/>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1:</a:t>
            </a:r>
          </a:p>
        </p:txBody>
      </p:sp>
      <p:sp>
        <p:nvSpPr>
          <p:cNvPr id="2" name="Slide Number Placeholder 6">
            <a:extLst>
              <a:ext uri="{FF2B5EF4-FFF2-40B4-BE49-F238E27FC236}">
                <a16:creationId xmlns:a16="http://schemas.microsoft.com/office/drawing/2014/main" id="{B53AA03A-80D4-5B55-7BE7-1CC6641C943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a:t>
            </a:fld>
            <a:endParaRPr lang="en-GB" spc="80" noProof="0" dirty="0"/>
          </a:p>
        </p:txBody>
      </p:sp>
    </p:spTree>
    <p:extLst>
      <p:ext uri="{BB962C8B-B14F-4D97-AF65-F5344CB8AC3E}">
        <p14:creationId xmlns:p14="http://schemas.microsoft.com/office/powerpoint/2010/main" val="3992719466"/>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FCCF-90B9-3BB5-6E6E-92EB65B38553}"/>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B0A366F8-B428-49F8-7033-FFAA4C00116D}"/>
              </a:ext>
            </a:extLst>
          </p:cNvPr>
          <p:cNvSpPr txBox="1"/>
          <p:nvPr/>
        </p:nvSpPr>
        <p:spPr>
          <a:xfrm>
            <a:off x="589820" y="1368815"/>
            <a:ext cx="5646806" cy="2554924"/>
          </a:xfrm>
          <a:prstGeom prst="rect">
            <a:avLst/>
          </a:prstGeom>
          <a:noFill/>
        </p:spPr>
        <p:txBody>
          <a:bodyPr wrap="square">
            <a:spAutoFit/>
          </a:bodyPr>
          <a:lstStyle/>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Vast areas without NIMBY issues, allowing for large-scale renewable energy projects;</a:t>
            </a:r>
          </a:p>
          <a:p>
            <a:pPr marL="528318" indent="-528318" algn="just" eaLnBrk="0" fontAlgn="base" hangingPunct="0">
              <a:spcBef>
                <a:spcPct val="0"/>
              </a:spcBef>
              <a:spcAft>
                <a:spcPct val="0"/>
              </a:spcAft>
              <a:buAutoNum type="romanLcParenBoth"/>
            </a:pPr>
            <a:endParaRPr lang="en-GB" sz="2000" noProof="0" dirty="0">
              <a:latin typeface="Arial" panose="020B0604020202020204" pitchFamily="34" charset="0"/>
            </a:endParaRPr>
          </a:p>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Strong katabatic winds at the southern tip, providing steady wind energy potential;</a:t>
            </a:r>
            <a:r>
              <a:rPr lang="en-GB" baseline="30000" noProof="0" dirty="0">
                <a:latin typeface="Arial" panose="020B0604020202020204" pitchFamily="34" charset="0"/>
              </a:rPr>
              <a:t>1</a:t>
            </a:r>
          </a:p>
          <a:p>
            <a:pPr marL="528318" indent="-528318" algn="just" eaLnBrk="0" fontAlgn="base" hangingPunct="0">
              <a:spcBef>
                <a:spcPct val="0"/>
              </a:spcBef>
              <a:spcAft>
                <a:spcPct val="0"/>
              </a:spcAft>
              <a:buAutoNum type="romanLcParenBoth"/>
            </a:pPr>
            <a:endParaRPr lang="en-GB" sz="2000" noProof="0" dirty="0">
              <a:latin typeface="Arial" panose="020B0604020202020204" pitchFamily="34" charset="0"/>
            </a:endParaRPr>
          </a:p>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Reduced correlation with European wind patterns.</a:t>
            </a:r>
          </a:p>
        </p:txBody>
      </p:sp>
      <p:pic>
        <p:nvPicPr>
          <p:cNvPr id="13" name="Image 12">
            <a:extLst>
              <a:ext uri="{FF2B5EF4-FFF2-40B4-BE49-F238E27FC236}">
                <a16:creationId xmlns:a16="http://schemas.microsoft.com/office/drawing/2014/main" id="{857BAD5A-0F0B-793B-35A9-87D7C2A97165}"/>
              </a:ext>
            </a:extLst>
          </p:cNvPr>
          <p:cNvPicPr>
            <a:picLocks noChangeAspect="1"/>
          </p:cNvPicPr>
          <p:nvPr/>
        </p:nvPicPr>
        <p:blipFill>
          <a:blip r:embed="rId2"/>
          <a:stretch>
            <a:fillRect/>
          </a:stretch>
        </p:blipFill>
        <p:spPr>
          <a:xfrm>
            <a:off x="6948399" y="1379449"/>
            <a:ext cx="2496075" cy="2501751"/>
          </a:xfrm>
          <a:prstGeom prst="rect">
            <a:avLst/>
          </a:prstGeom>
        </p:spPr>
      </p:pic>
      <p:sp>
        <p:nvSpPr>
          <p:cNvPr id="5" name="ZoneTexte 4">
            <a:extLst>
              <a:ext uri="{FF2B5EF4-FFF2-40B4-BE49-F238E27FC236}">
                <a16:creationId xmlns:a16="http://schemas.microsoft.com/office/drawing/2014/main" id="{F06176FC-FB96-1FE2-99E3-39734425ED14}"/>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RREH in </a:t>
            </a:r>
            <a:r>
              <a:rPr lang="en-GB" sz="2400" b="1" spc="-1" noProof="0" dirty="0">
                <a:latin typeface="+mj-lt"/>
                <a:ea typeface="Helvetica Neue Medium"/>
              </a:rPr>
              <a:t>South-east Greenland</a:t>
            </a:r>
            <a:endParaRPr lang="en-GB" sz="2400" b="1" noProof="0" dirty="0"/>
          </a:p>
        </p:txBody>
      </p:sp>
      <p:grpSp>
        <p:nvGrpSpPr>
          <p:cNvPr id="9" name="Groupe 8">
            <a:extLst>
              <a:ext uri="{FF2B5EF4-FFF2-40B4-BE49-F238E27FC236}">
                <a16:creationId xmlns:a16="http://schemas.microsoft.com/office/drawing/2014/main" id="{0EFA9C90-4D1E-D4F8-C571-C36477ACD22F}"/>
              </a:ext>
            </a:extLst>
          </p:cNvPr>
          <p:cNvGrpSpPr/>
          <p:nvPr/>
        </p:nvGrpSpPr>
        <p:grpSpPr>
          <a:xfrm>
            <a:off x="1195875" y="4448933"/>
            <a:ext cx="2622526" cy="2332632"/>
            <a:chOff x="1195697" y="4671368"/>
            <a:chExt cx="2622137" cy="2332286"/>
          </a:xfrm>
        </p:grpSpPr>
        <p:pic>
          <p:nvPicPr>
            <p:cNvPr id="3074" name="Picture 2" descr="South Greenland | What to do &amp; where to go | Guide to Greenland">
              <a:extLst>
                <a:ext uri="{FF2B5EF4-FFF2-40B4-BE49-F238E27FC236}">
                  <a16:creationId xmlns:a16="http://schemas.microsoft.com/office/drawing/2014/main" id="{1B294333-3A1F-06BC-B5C3-A9A8537648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71" t="16172" r="20274"/>
            <a:stretch/>
          </p:blipFill>
          <p:spPr bwMode="auto">
            <a:xfrm>
              <a:off x="1195697" y="4671368"/>
              <a:ext cx="2622136" cy="23322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2C81E8-AA63-F28A-286E-ABEC5051D2EE}"/>
                </a:ext>
              </a:extLst>
            </p:cNvPr>
            <p:cNvSpPr/>
            <p:nvPr/>
          </p:nvSpPr>
          <p:spPr>
            <a:xfrm>
              <a:off x="1195698" y="4671368"/>
              <a:ext cx="2622136" cy="233228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0" name="Groupe 9">
            <a:extLst>
              <a:ext uri="{FF2B5EF4-FFF2-40B4-BE49-F238E27FC236}">
                <a16:creationId xmlns:a16="http://schemas.microsoft.com/office/drawing/2014/main" id="{E02B0A27-AA32-245F-015B-D673C6D101A6}"/>
              </a:ext>
            </a:extLst>
          </p:cNvPr>
          <p:cNvGrpSpPr/>
          <p:nvPr/>
        </p:nvGrpSpPr>
        <p:grpSpPr>
          <a:xfrm>
            <a:off x="4446196" y="4448934"/>
            <a:ext cx="5051330" cy="2357391"/>
            <a:chOff x="4445536" y="4671368"/>
            <a:chExt cx="5050580" cy="2357041"/>
          </a:xfrm>
        </p:grpSpPr>
        <p:pic>
          <p:nvPicPr>
            <p:cNvPr id="3076" name="Picture 4" descr="South Greenland | What to do &amp; where to go | Guide to Greenland">
              <a:extLst>
                <a:ext uri="{FF2B5EF4-FFF2-40B4-BE49-F238E27FC236}">
                  <a16:creationId xmlns:a16="http://schemas.microsoft.com/office/drawing/2014/main" id="{E87D0F7F-182D-2A95-C4DF-15E92494F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48" b="9760"/>
            <a:stretch/>
          </p:blipFill>
          <p:spPr bwMode="auto">
            <a:xfrm>
              <a:off x="4445536" y="4671368"/>
              <a:ext cx="5050580" cy="23570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E363217-CC45-44F5-D86A-DDAEEAFF384C}"/>
                </a:ext>
              </a:extLst>
            </p:cNvPr>
            <p:cNvSpPr/>
            <p:nvPr/>
          </p:nvSpPr>
          <p:spPr>
            <a:xfrm>
              <a:off x="4449825" y="4671368"/>
              <a:ext cx="5046290" cy="233228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14" name="ZoneTexte 13">
            <a:extLst>
              <a:ext uri="{FF2B5EF4-FFF2-40B4-BE49-F238E27FC236}">
                <a16:creationId xmlns:a16="http://schemas.microsoft.com/office/drawing/2014/main" id="{1AE61DDE-B4C9-35C6-6BFF-EEEE23B472CE}"/>
              </a:ext>
            </a:extLst>
          </p:cNvPr>
          <p:cNvSpPr txBox="1"/>
          <p:nvPr/>
        </p:nvSpPr>
        <p:spPr>
          <a:xfrm>
            <a:off x="123927" y="7445010"/>
            <a:ext cx="9373598" cy="430951"/>
          </a:xfrm>
          <a:prstGeom prst="rect">
            <a:avLst/>
          </a:prstGeom>
          <a:noFill/>
        </p:spPr>
        <p:txBody>
          <a:bodyPr wrap="square">
            <a:spAutoFit/>
          </a:bodyPr>
          <a:lstStyle/>
          <a:p>
            <a:pPr>
              <a:tabLst>
                <a:tab pos="469616" algn="l"/>
              </a:tabLst>
            </a:pPr>
            <a:r>
              <a:rPr lang="en-GB" sz="1100" b="1" kern="100" baseline="30000" noProof="0" dirty="0">
                <a:ea typeface="Aptos" panose="020B0004020202020204" pitchFamily="34" charset="0"/>
                <a:cs typeface="Times New Roman" panose="02020603050405020304" pitchFamily="18" charset="0"/>
              </a:rPr>
              <a:t>1</a:t>
            </a:r>
            <a:r>
              <a:rPr lang="en-GB" sz="1100" kern="100" noProof="0" dirty="0">
                <a:ea typeface="Aptos" panose="020B0004020202020204" pitchFamily="34" charset="0"/>
                <a:cs typeface="Times New Roman" panose="02020603050405020304" pitchFamily="18" charset="0"/>
              </a:rPr>
              <a:t> </a:t>
            </a:r>
            <a:r>
              <a:rPr lang="en-GB" sz="1100" kern="100" noProof="0" dirty="0">
                <a:ea typeface="Aptos" panose="020B0004020202020204" pitchFamily="34" charset="0"/>
                <a:cs typeface="Times New Roman" panose="02020603050405020304" pitchFamily="18" charset="0"/>
                <a:hlinkClick r:id="rId5"/>
              </a:rPr>
              <a:t>Radu, D.-C., Berger, M., Fonteneau, R., Hardy, S., Fettweis, X., Le Du, M., Panciatici, P., Balea, L., &amp; Ernst, D. (2019). Complementarity assessment of South Greenland katabatic flows and West Europe wind regimes. </a:t>
            </a:r>
            <a:r>
              <a:rPr lang="en-GB" sz="1100" i="1" kern="100" noProof="0" dirty="0">
                <a:ea typeface="Aptos" panose="020B0004020202020204" pitchFamily="34" charset="0"/>
                <a:cs typeface="Times New Roman" panose="02020603050405020304" pitchFamily="18" charset="0"/>
                <a:hlinkClick r:id="rId5"/>
              </a:rPr>
              <a:t>Energy, 175</a:t>
            </a:r>
            <a:r>
              <a:rPr lang="en-GB" sz="1100" kern="100" noProof="0" dirty="0">
                <a:ea typeface="Aptos" panose="020B0004020202020204" pitchFamily="34" charset="0"/>
                <a:cs typeface="Times New Roman" panose="02020603050405020304" pitchFamily="18" charset="0"/>
                <a:hlinkClick r:id="rId5"/>
              </a:rPr>
              <a:t>, 393-401.</a:t>
            </a:r>
            <a:endParaRPr lang="en-GB" sz="1100" kern="100" noProof="0" dirty="0">
              <a:ea typeface="Aptos" panose="020B0004020202020204" pitchFamily="34" charset="0"/>
              <a:cs typeface="Times New Roman" panose="02020603050405020304" pitchFamily="18" charset="0"/>
            </a:endParaRPr>
          </a:p>
        </p:txBody>
      </p:sp>
      <p:sp>
        <p:nvSpPr>
          <p:cNvPr id="2" name="Slide Number Placeholder 6">
            <a:extLst>
              <a:ext uri="{FF2B5EF4-FFF2-40B4-BE49-F238E27FC236}">
                <a16:creationId xmlns:a16="http://schemas.microsoft.com/office/drawing/2014/main" id="{82506541-72A3-93BD-43F0-E4C609E337E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450</a:t>
            </a:fld>
            <a:endParaRPr lang="en-GB" spc="80" noProof="0" dirty="0"/>
          </a:p>
        </p:txBody>
      </p:sp>
    </p:spTree>
    <p:extLst>
      <p:ext uri="{BB962C8B-B14F-4D97-AF65-F5344CB8AC3E}">
        <p14:creationId xmlns:p14="http://schemas.microsoft.com/office/powerpoint/2010/main" val="2786259897"/>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27B0-59EA-75EF-785A-501E3D5A0AA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9D2CE81-9912-6490-C0E9-51FCC79A5840}"/>
              </a:ext>
            </a:extLst>
          </p:cNvPr>
          <p:cNvSpPr txBox="1"/>
          <p:nvPr/>
        </p:nvSpPr>
        <p:spPr>
          <a:xfrm>
            <a:off x="589820" y="1656561"/>
            <a:ext cx="9544024" cy="132363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Katabatic winds are the result of heat transfer processes between the cold ice cap and the warmer air mass above it.</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leads to higher mean wind speeds than in Europe (i.e., Denmark and France).</a:t>
            </a:r>
          </a:p>
        </p:txBody>
      </p:sp>
      <p:grpSp>
        <p:nvGrpSpPr>
          <p:cNvPr id="13" name="Groupe 12">
            <a:extLst>
              <a:ext uri="{FF2B5EF4-FFF2-40B4-BE49-F238E27FC236}">
                <a16:creationId xmlns:a16="http://schemas.microsoft.com/office/drawing/2014/main" id="{75E11EBB-1C4A-6318-E80F-6E42AD929887}"/>
              </a:ext>
            </a:extLst>
          </p:cNvPr>
          <p:cNvGrpSpPr/>
          <p:nvPr/>
        </p:nvGrpSpPr>
        <p:grpSpPr>
          <a:xfrm>
            <a:off x="919699" y="3471650"/>
            <a:ext cx="4128439" cy="2986422"/>
            <a:chOff x="946883" y="2893355"/>
            <a:chExt cx="4442241" cy="3213419"/>
          </a:xfrm>
        </p:grpSpPr>
        <p:pic>
          <p:nvPicPr>
            <p:cNvPr id="10" name="Image 9">
              <a:extLst>
                <a:ext uri="{FF2B5EF4-FFF2-40B4-BE49-F238E27FC236}">
                  <a16:creationId xmlns:a16="http://schemas.microsoft.com/office/drawing/2014/main" id="{6887C30A-DA13-6480-77F0-3ABE9717736F}"/>
                </a:ext>
              </a:extLst>
            </p:cNvPr>
            <p:cNvPicPr/>
            <p:nvPr/>
          </p:nvPicPr>
          <p:blipFill>
            <a:blip r:embed="rId3"/>
            <a:srcRect l="11086" r="2498" b="1795"/>
            <a:stretch/>
          </p:blipFill>
          <p:spPr>
            <a:xfrm>
              <a:off x="946883" y="2893355"/>
              <a:ext cx="4442240" cy="3213419"/>
            </a:xfrm>
            <a:prstGeom prst="rect">
              <a:avLst/>
            </a:prstGeom>
            <a:ln>
              <a:noFill/>
            </a:ln>
          </p:spPr>
        </p:pic>
        <p:sp>
          <p:nvSpPr>
            <p:cNvPr id="5" name="Rectangle 4">
              <a:extLst>
                <a:ext uri="{FF2B5EF4-FFF2-40B4-BE49-F238E27FC236}">
                  <a16:creationId xmlns:a16="http://schemas.microsoft.com/office/drawing/2014/main" id="{92E6D017-8354-DD24-1CCD-D86C6E7CC914}"/>
                </a:ext>
              </a:extLst>
            </p:cNvPr>
            <p:cNvSpPr/>
            <p:nvPr/>
          </p:nvSpPr>
          <p:spPr>
            <a:xfrm>
              <a:off x="946884" y="2893355"/>
              <a:ext cx="4442240" cy="32134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4" name="Groupe 13">
            <a:extLst>
              <a:ext uri="{FF2B5EF4-FFF2-40B4-BE49-F238E27FC236}">
                <a16:creationId xmlns:a16="http://schemas.microsoft.com/office/drawing/2014/main" id="{04EC3870-141F-6384-A241-016D3D90E380}"/>
              </a:ext>
            </a:extLst>
          </p:cNvPr>
          <p:cNvGrpSpPr/>
          <p:nvPr/>
        </p:nvGrpSpPr>
        <p:grpSpPr>
          <a:xfrm>
            <a:off x="5645265" y="3471650"/>
            <a:ext cx="4128438" cy="2986421"/>
            <a:chOff x="6637742" y="2893353"/>
            <a:chExt cx="4442240" cy="3213419"/>
          </a:xfrm>
        </p:grpSpPr>
        <p:pic>
          <p:nvPicPr>
            <p:cNvPr id="11" name="Image 10">
              <a:extLst>
                <a:ext uri="{FF2B5EF4-FFF2-40B4-BE49-F238E27FC236}">
                  <a16:creationId xmlns:a16="http://schemas.microsoft.com/office/drawing/2014/main" id="{4BB7CB11-20DE-E855-B44D-E0E8C973DE62}"/>
                </a:ext>
              </a:extLst>
            </p:cNvPr>
            <p:cNvPicPr>
              <a:picLocks noChangeAspect="1"/>
            </p:cNvPicPr>
            <p:nvPr/>
          </p:nvPicPr>
          <p:blipFill>
            <a:blip r:embed="rId4"/>
            <a:stretch>
              <a:fillRect/>
            </a:stretch>
          </p:blipFill>
          <p:spPr>
            <a:xfrm>
              <a:off x="6792933" y="3015774"/>
              <a:ext cx="4131858" cy="2988895"/>
            </a:xfrm>
            <a:prstGeom prst="rect">
              <a:avLst/>
            </a:prstGeom>
          </p:spPr>
        </p:pic>
        <p:sp>
          <p:nvSpPr>
            <p:cNvPr id="12" name="Rectangle 11">
              <a:extLst>
                <a:ext uri="{FF2B5EF4-FFF2-40B4-BE49-F238E27FC236}">
                  <a16:creationId xmlns:a16="http://schemas.microsoft.com/office/drawing/2014/main" id="{A9BF9E6D-3F0D-AD68-25A4-E3ABCDB4E0AE}"/>
                </a:ext>
              </a:extLst>
            </p:cNvPr>
            <p:cNvSpPr/>
            <p:nvPr/>
          </p:nvSpPr>
          <p:spPr>
            <a:xfrm>
              <a:off x="6637742" y="2893353"/>
              <a:ext cx="4442240" cy="32134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6" name="ZoneTexte 5">
            <a:extLst>
              <a:ext uri="{FF2B5EF4-FFF2-40B4-BE49-F238E27FC236}">
                <a16:creationId xmlns:a16="http://schemas.microsoft.com/office/drawing/2014/main" id="{69BC68E0-310B-4BB0-4A59-27BAD8853EB8}"/>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Katabatic winds in </a:t>
            </a:r>
            <a:r>
              <a:rPr lang="en-GB" sz="2400" b="1" spc="-1" noProof="0" dirty="0">
                <a:latin typeface="+mj-lt"/>
                <a:ea typeface="Helvetica Neue Medium"/>
              </a:rPr>
              <a:t>South-east </a:t>
            </a:r>
            <a:r>
              <a:rPr lang="en-GB" sz="2400" b="1" noProof="0" dirty="0"/>
              <a:t>Greenland</a:t>
            </a:r>
          </a:p>
        </p:txBody>
      </p:sp>
      <p:sp>
        <p:nvSpPr>
          <p:cNvPr id="4" name="Slide Number Placeholder 6">
            <a:extLst>
              <a:ext uri="{FF2B5EF4-FFF2-40B4-BE49-F238E27FC236}">
                <a16:creationId xmlns:a16="http://schemas.microsoft.com/office/drawing/2014/main" id="{D0521F98-AB6F-C0E3-CE38-0ACBD053B24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451</a:t>
            </a:fld>
            <a:endParaRPr lang="en-GB" spc="80" noProof="0" dirty="0"/>
          </a:p>
        </p:txBody>
      </p:sp>
    </p:spTree>
    <p:extLst>
      <p:ext uri="{BB962C8B-B14F-4D97-AF65-F5344CB8AC3E}">
        <p14:creationId xmlns:p14="http://schemas.microsoft.com/office/powerpoint/2010/main" val="3476661811"/>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F7512-79F2-A3CA-6270-64E6F46F243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D7462987-C3BF-3894-E0F1-6C105030F29F}"/>
              </a:ext>
            </a:extLst>
          </p:cNvPr>
          <p:cNvSpPr txBox="1"/>
          <p:nvPr/>
        </p:nvSpPr>
        <p:spPr>
          <a:xfrm>
            <a:off x="589820" y="1244684"/>
            <a:ext cx="5705589" cy="3170570"/>
          </a:xfrm>
          <a:prstGeom prst="rect">
            <a:avLst/>
          </a:prstGeom>
          <a:noFill/>
        </p:spPr>
        <p:txBody>
          <a:bodyPr wrap="square">
            <a:spAutoFit/>
          </a:bodyPr>
          <a:lstStyle/>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High potential for renewable energy, particularly PV (solar irradiance is 200 W/m² compared to around 110 W/m² in Belgium and Germany);</a:t>
            </a:r>
          </a:p>
          <a:p>
            <a:pPr marL="528318" indent="-528318" algn="just" eaLnBrk="0" fontAlgn="base" hangingPunct="0">
              <a:spcBef>
                <a:spcPct val="0"/>
              </a:spcBef>
              <a:spcAft>
                <a:spcPct val="0"/>
              </a:spcAft>
              <a:buAutoNum type="romanLcParenBoth"/>
            </a:pPr>
            <a:endParaRPr lang="en-GB" sz="2000" noProof="0" dirty="0">
              <a:latin typeface="Arial" panose="020B0604020202020204" pitchFamily="34" charset="0"/>
            </a:endParaRPr>
          </a:p>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The region has a low population density, avoiding NIMBY issues;</a:t>
            </a:r>
          </a:p>
          <a:p>
            <a:pPr marL="528318" indent="-528318" algn="just" eaLnBrk="0" fontAlgn="base" hangingPunct="0">
              <a:spcBef>
                <a:spcPct val="0"/>
              </a:spcBef>
              <a:spcAft>
                <a:spcPct val="0"/>
              </a:spcAft>
              <a:buAutoNum type="romanLcParenBoth"/>
            </a:pPr>
            <a:endParaRPr lang="en-GB" sz="2000" noProof="0" dirty="0">
              <a:latin typeface="Arial" panose="020B0604020202020204" pitchFamily="34" charset="0"/>
            </a:endParaRPr>
          </a:p>
          <a:p>
            <a:pPr marL="528318" indent="-528318" algn="just" eaLnBrk="0" fontAlgn="base" hangingPunct="0">
              <a:spcBef>
                <a:spcPct val="0"/>
              </a:spcBef>
              <a:spcAft>
                <a:spcPct val="0"/>
              </a:spcAft>
              <a:buAutoNum type="romanLcParenBoth"/>
            </a:pPr>
            <a:r>
              <a:rPr lang="en-GB" sz="2000" noProof="0" dirty="0">
                <a:latin typeface="Arial" panose="020B0604020202020204" pitchFamily="34" charset="0"/>
              </a:rPr>
              <a:t>Easy access to the gas grid for the transport and distribution of e-fuels.</a:t>
            </a:r>
            <a:endParaRPr lang="en-GB" sz="2000" noProof="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842C3FCB-0DD3-ECA8-5881-0D29068B075F}"/>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RREH in Extremadura, a region in Spain</a:t>
            </a:r>
          </a:p>
        </p:txBody>
      </p:sp>
      <p:grpSp>
        <p:nvGrpSpPr>
          <p:cNvPr id="19" name="Groupe 18">
            <a:extLst>
              <a:ext uri="{FF2B5EF4-FFF2-40B4-BE49-F238E27FC236}">
                <a16:creationId xmlns:a16="http://schemas.microsoft.com/office/drawing/2014/main" id="{051A815E-B185-CF1B-9F77-889751E2404A}"/>
              </a:ext>
            </a:extLst>
          </p:cNvPr>
          <p:cNvGrpSpPr/>
          <p:nvPr/>
        </p:nvGrpSpPr>
        <p:grpSpPr>
          <a:xfrm>
            <a:off x="1199326" y="4816471"/>
            <a:ext cx="2437183" cy="2347999"/>
            <a:chOff x="1195698" y="4868723"/>
            <a:chExt cx="2436821" cy="2332286"/>
          </a:xfrm>
        </p:grpSpPr>
        <p:pic>
          <p:nvPicPr>
            <p:cNvPr id="9" name="Picture 6" descr="11,200+ Extremadura Landscape Stock Photos, Pictures &amp; Royalty-Free Images  - iStock">
              <a:extLst>
                <a:ext uri="{FF2B5EF4-FFF2-40B4-BE49-F238E27FC236}">
                  <a16:creationId xmlns:a16="http://schemas.microsoft.com/office/drawing/2014/main" id="{5D94277B-776E-C20F-A5FC-57CAFC2D7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00" t="4752" r="1649"/>
            <a:stretch/>
          </p:blipFill>
          <p:spPr bwMode="auto">
            <a:xfrm>
              <a:off x="1199147" y="4868724"/>
              <a:ext cx="2433372" cy="233228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FF551F2-9CEA-F3F2-6F23-857AF58152B4}"/>
                </a:ext>
              </a:extLst>
            </p:cNvPr>
            <p:cNvSpPr/>
            <p:nvPr/>
          </p:nvSpPr>
          <p:spPr>
            <a:xfrm>
              <a:off x="1195698" y="4868723"/>
              <a:ext cx="2433372" cy="233228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8" name="Groupe 17">
            <a:extLst>
              <a:ext uri="{FF2B5EF4-FFF2-40B4-BE49-F238E27FC236}">
                <a16:creationId xmlns:a16="http://schemas.microsoft.com/office/drawing/2014/main" id="{B5B92D4E-7738-745C-1D88-D908D84C6388}"/>
              </a:ext>
            </a:extLst>
          </p:cNvPr>
          <p:cNvGrpSpPr/>
          <p:nvPr/>
        </p:nvGrpSpPr>
        <p:grpSpPr>
          <a:xfrm>
            <a:off x="4439297" y="4816471"/>
            <a:ext cx="5054779" cy="2348000"/>
            <a:chOff x="4438637" y="4868723"/>
            <a:chExt cx="5054029" cy="2347651"/>
          </a:xfrm>
        </p:grpSpPr>
        <p:pic>
          <p:nvPicPr>
            <p:cNvPr id="7" name="Picture 4" descr="ACCIONA Energía's largest pv complex in Spain Extremadura I, II, and III  begins operations">
              <a:extLst>
                <a:ext uri="{FF2B5EF4-FFF2-40B4-BE49-F238E27FC236}">
                  <a16:creationId xmlns:a16="http://schemas.microsoft.com/office/drawing/2014/main" id="{4FA95B80-DCCF-5E43-7728-EC9C1F488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8" b="4447"/>
            <a:stretch/>
          </p:blipFill>
          <p:spPr bwMode="auto">
            <a:xfrm>
              <a:off x="4442087" y="4868724"/>
              <a:ext cx="5050579" cy="2347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B93AA1B-081E-E8A5-5C02-B820B8B425D0}"/>
                </a:ext>
              </a:extLst>
            </p:cNvPr>
            <p:cNvSpPr/>
            <p:nvPr/>
          </p:nvSpPr>
          <p:spPr>
            <a:xfrm>
              <a:off x="4438637" y="4868723"/>
              <a:ext cx="5050579" cy="23476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17" name="Groupe 16">
            <a:extLst>
              <a:ext uri="{FF2B5EF4-FFF2-40B4-BE49-F238E27FC236}">
                <a16:creationId xmlns:a16="http://schemas.microsoft.com/office/drawing/2014/main" id="{A84FF98D-0243-0E8A-96CD-71F00D63F87A}"/>
              </a:ext>
            </a:extLst>
          </p:cNvPr>
          <p:cNvGrpSpPr/>
          <p:nvPr/>
        </p:nvGrpSpPr>
        <p:grpSpPr>
          <a:xfrm>
            <a:off x="6935354" y="1664985"/>
            <a:ext cx="2555272" cy="2351390"/>
            <a:chOff x="6967377" y="1664540"/>
            <a:chExt cx="2554893" cy="2351041"/>
          </a:xfrm>
        </p:grpSpPr>
        <p:pic>
          <p:nvPicPr>
            <p:cNvPr id="8" name="Picture 2" descr="Extremadura - Wikipedia">
              <a:extLst>
                <a:ext uri="{FF2B5EF4-FFF2-40B4-BE49-F238E27FC236}">
                  <a16:creationId xmlns:a16="http://schemas.microsoft.com/office/drawing/2014/main" id="{C289FE72-6F24-36FD-B622-7D00694C5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89"/>
            <a:stretch/>
          </p:blipFill>
          <p:spPr bwMode="auto">
            <a:xfrm>
              <a:off x="6967377" y="1683296"/>
              <a:ext cx="2554893" cy="23322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1E107F0-04C5-E4F7-45BE-63973C12E8D8}"/>
                </a:ext>
              </a:extLst>
            </p:cNvPr>
            <p:cNvSpPr/>
            <p:nvPr/>
          </p:nvSpPr>
          <p:spPr>
            <a:xfrm>
              <a:off x="6967377" y="1664540"/>
              <a:ext cx="2554893" cy="23476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2" name="Slide Number Placeholder 6">
            <a:extLst>
              <a:ext uri="{FF2B5EF4-FFF2-40B4-BE49-F238E27FC236}">
                <a16:creationId xmlns:a16="http://schemas.microsoft.com/office/drawing/2014/main" id="{179FD344-9080-B476-27EB-FB48775BEA1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452</a:t>
            </a:fld>
            <a:endParaRPr lang="en-GB" spc="80" noProof="0" dirty="0"/>
          </a:p>
        </p:txBody>
      </p:sp>
    </p:spTree>
    <p:extLst>
      <p:ext uri="{BB962C8B-B14F-4D97-AF65-F5344CB8AC3E}">
        <p14:creationId xmlns:p14="http://schemas.microsoft.com/office/powerpoint/2010/main" val="222038025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230C9-BD6F-4F27-C566-AB96D8DC179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202F2AC-4809-DE61-7F86-A34A605D8A40}"/>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u="sng" noProof="0" dirty="0"/>
              <a:t>Exercise 1:</a:t>
            </a:r>
          </a:p>
        </p:txBody>
      </p:sp>
      <p:sp>
        <p:nvSpPr>
          <p:cNvPr id="8" name="ZoneTexte 7">
            <a:extLst>
              <a:ext uri="{FF2B5EF4-FFF2-40B4-BE49-F238E27FC236}">
                <a16:creationId xmlns:a16="http://schemas.microsoft.com/office/drawing/2014/main" id="{20F88310-D90B-EB51-0FA3-F946CF08A799}"/>
              </a:ext>
            </a:extLst>
          </p:cNvPr>
          <p:cNvSpPr txBox="1"/>
          <p:nvPr/>
        </p:nvSpPr>
        <p:spPr>
          <a:xfrm>
            <a:off x="589820" y="1626297"/>
            <a:ext cx="9544024" cy="5017503"/>
          </a:xfrm>
          <a:prstGeom prst="rect">
            <a:avLst/>
          </a:prstGeom>
          <a:noFill/>
        </p:spPr>
        <p:txBody>
          <a:bodyPr wrap="square">
            <a:spAutoFit/>
          </a:bodyPr>
          <a:lstStyle/>
          <a:p>
            <a:pPr algn="just"/>
            <a:r>
              <a:rPr lang="en-GB" sz="2000" b="1" noProof="0" dirty="0"/>
              <a:t>1. </a:t>
            </a:r>
            <a:r>
              <a:rPr lang="en-GB" sz="2000" noProof="0" dirty="0"/>
              <a:t>Calculate the land area in Extremadura that should be covered by PV panels to supply the entire gas demand of the EU. This is done by converting renewable energy into synthetic gases.</a:t>
            </a:r>
          </a:p>
          <a:p>
            <a:pPr marL="457246" indent="-457246" algn="just">
              <a:buAutoNum type="arabicPeriod"/>
            </a:pPr>
            <a:endParaRPr lang="en-GB" sz="2000" noProof="0" dirty="0"/>
          </a:p>
          <a:p>
            <a:pPr algn="just"/>
            <a:r>
              <a:rPr lang="en-GB" sz="2000" noProof="0" dirty="0"/>
              <a:t>We assume that:</a:t>
            </a:r>
          </a:p>
          <a:p>
            <a:pPr algn="just"/>
            <a:endParaRPr lang="en-GB" sz="1000" noProof="0" dirty="0"/>
          </a:p>
          <a:p>
            <a:pPr marL="514401" indent="-514401" algn="just">
              <a:buFontTx/>
              <a:buAutoNum type="romanLcParenBoth"/>
            </a:pPr>
            <a:r>
              <a:rPr lang="en-GB" sz="2000" noProof="0" dirty="0"/>
              <a:t>The gas demand of the EU is 330 billion cubic meters per year;</a:t>
            </a:r>
            <a:endParaRPr lang="en-GB" sz="2000" noProof="0" dirty="0">
              <a:cs typeface="Arial" panose="020B0604020202020204" pitchFamily="34" charset="0"/>
            </a:endParaRPr>
          </a:p>
          <a:p>
            <a:pPr marL="514401" indent="-514401" algn="just">
              <a:buAutoNum type="romanLcParenBoth"/>
            </a:pPr>
            <a:r>
              <a:rPr lang="en-GB" sz="2000" noProof="0" dirty="0">
                <a:cs typeface="Arial" panose="020B0604020202020204" pitchFamily="34" charset="0"/>
              </a:rPr>
              <a:t>The energy content of natural gas is 11 kWh/m³;</a:t>
            </a:r>
          </a:p>
          <a:p>
            <a:pPr marL="514401" indent="-514401" algn="just">
              <a:buAutoNum type="romanLcParenBoth"/>
            </a:pPr>
            <a:r>
              <a:rPr lang="en-GB" sz="2000" noProof="0" dirty="0"/>
              <a:t>The solar irradiance is 200 W/m²;</a:t>
            </a:r>
          </a:p>
          <a:p>
            <a:pPr marL="514401" indent="-514401" algn="just">
              <a:buAutoNum type="romanLcParenBoth"/>
            </a:pPr>
            <a:r>
              <a:rPr lang="en-GB" sz="2000" noProof="0" dirty="0"/>
              <a:t>The PV are 25%-efficient;</a:t>
            </a:r>
          </a:p>
          <a:p>
            <a:pPr marL="514401" indent="-514401" algn="just">
              <a:buAutoNum type="romanLcParenBoth"/>
            </a:pPr>
            <a:r>
              <a:rPr lang="en-GB" sz="2000" noProof="0" dirty="0"/>
              <a:t>There are 50% losses in the conversion process.</a:t>
            </a:r>
          </a:p>
          <a:p>
            <a:pPr marL="514401" indent="-514401" algn="just">
              <a:buAutoNum type="romanLcParenBoth"/>
            </a:pPr>
            <a:endParaRPr lang="en-GB" sz="2000" noProof="0" dirty="0"/>
          </a:p>
          <a:p>
            <a:pPr marL="514401" indent="-514401" algn="just">
              <a:buAutoNum type="romanLcParenBoth"/>
            </a:pPr>
            <a:endParaRPr lang="en-GB" sz="2000" noProof="0" dirty="0"/>
          </a:p>
          <a:p>
            <a:pPr algn="just"/>
            <a:r>
              <a:rPr lang="en-GB" sz="2000" b="1" noProof="0" dirty="0"/>
              <a:t>2. </a:t>
            </a:r>
            <a:r>
              <a:rPr lang="en-GB" sz="2000" noProof="0" dirty="0"/>
              <a:t>Estimate the percentage of the Extremadura region that would be covered by this PV installation.</a:t>
            </a:r>
          </a:p>
          <a:p>
            <a:pPr algn="just"/>
            <a:endParaRPr lang="en-GB" sz="1000" noProof="0" dirty="0"/>
          </a:p>
          <a:p>
            <a:pPr algn="just"/>
            <a:r>
              <a:rPr lang="en-GB" sz="2000" noProof="0" dirty="0"/>
              <a:t>The Extremadura has a total area of approximatively 40,000 km².</a:t>
            </a:r>
          </a:p>
        </p:txBody>
      </p:sp>
      <p:sp>
        <p:nvSpPr>
          <p:cNvPr id="2" name="Slide Number Placeholder 6">
            <a:extLst>
              <a:ext uri="{FF2B5EF4-FFF2-40B4-BE49-F238E27FC236}">
                <a16:creationId xmlns:a16="http://schemas.microsoft.com/office/drawing/2014/main" id="{4788357F-82C5-EFF4-89D2-515DA90B411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453</a:t>
            </a:fld>
            <a:endParaRPr lang="en-GB" spc="80" noProof="0" dirty="0"/>
          </a:p>
        </p:txBody>
      </p:sp>
    </p:spTree>
    <p:extLst>
      <p:ext uri="{BB962C8B-B14F-4D97-AF65-F5344CB8AC3E}">
        <p14:creationId xmlns:p14="http://schemas.microsoft.com/office/powerpoint/2010/main" val="3572542640"/>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B9D3A-A344-DCC4-932D-5FB3500097E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B3E9710-70F4-0320-1612-435003CEAA6B}"/>
              </a:ext>
            </a:extLst>
          </p:cNvPr>
          <p:cNvSpPr txBox="1"/>
          <p:nvPr/>
        </p:nvSpPr>
        <p:spPr>
          <a:xfrm>
            <a:off x="589820" y="1811134"/>
            <a:ext cx="11086960" cy="400169"/>
          </a:xfrm>
          <a:prstGeom prst="rect">
            <a:avLst/>
          </a:prstGeom>
          <a:noFill/>
        </p:spPr>
        <p:txBody>
          <a:bodyPr wrap="square">
            <a:spAutoFit/>
          </a:bodyPr>
          <a:lstStyle/>
          <a:p>
            <a:pPr algn="just"/>
            <a:r>
              <a:rPr lang="en-GB" sz="2000" noProof="0" dirty="0">
                <a:latin typeface="+mj-lt"/>
                <a:cs typeface="Arial" panose="020B0604020202020204" pitchFamily="34" charset="0"/>
              </a:rPr>
              <a:t>The EU’s gas demand corresponds to:</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B78C299-4530-0272-ADFB-F768141871A1}"/>
                  </a:ext>
                </a:extLst>
              </p:cNvPr>
              <p:cNvSpPr txBox="1"/>
              <p:nvPr/>
            </p:nvSpPr>
            <p:spPr>
              <a:xfrm>
                <a:off x="574688" y="5699579"/>
                <a:ext cx="5851646" cy="944886"/>
              </a:xfrm>
              <a:prstGeom prst="rect">
                <a:avLst/>
              </a:prstGeom>
              <a:noFill/>
            </p:spPr>
            <p:txBody>
              <a:bodyPr wrap="square">
                <a:spAutoFit/>
              </a:bodyPr>
              <a:lstStyle/>
              <a:p>
                <a:pPr algn="just"/>
                <a:r>
                  <a:rPr lang="en-GB" sz="2000" noProof="0" dirty="0"/>
                  <a:t>This corresponds to approximately </a:t>
                </a:r>
                <a14:m>
                  <m:oMath xmlns:m="http://schemas.openxmlformats.org/officeDocument/2006/math">
                    <m:f>
                      <m:fPr>
                        <m:ctrlPr>
                          <a:rPr lang="en-GB" sz="2000" i="1" noProof="0">
                            <a:latin typeface="Cambria Math" panose="02040503050406030204" pitchFamily="18" charset="0"/>
                          </a:rPr>
                        </m:ctrlPr>
                      </m:fPr>
                      <m:num>
                        <m:r>
                          <m:rPr>
                            <m:nor/>
                          </m:rPr>
                          <a:rPr lang="en-GB" sz="2000" noProof="0">
                            <a:latin typeface="+mj-lt"/>
                          </a:rPr>
                          <m:t>16,</m:t>
                        </m:r>
                        <m:r>
                          <m:rPr>
                            <m:nor/>
                          </m:rPr>
                          <a:rPr lang="en-GB" sz="2000" noProof="0" smtClean="0">
                            <a:ea typeface="Cambria Math" panose="02040503050406030204" pitchFamily="18" charset="0"/>
                          </a:rPr>
                          <m:t>675</m:t>
                        </m:r>
                      </m:num>
                      <m:den>
                        <m:r>
                          <m:rPr>
                            <m:nor/>
                          </m:rPr>
                          <a:rPr lang="en-GB" sz="2000" noProof="0">
                            <a:latin typeface="+mj-lt"/>
                          </a:rPr>
                          <m:t>40,000</m:t>
                        </m:r>
                      </m:den>
                    </m:f>
                    <m:r>
                      <a:rPr lang="en-GB" sz="2000" i="1" noProof="0">
                        <a:latin typeface="Cambria Math" panose="02040503050406030204" pitchFamily="18" charset="0"/>
                      </a:rPr>
                      <m:t>=</m:t>
                    </m:r>
                  </m:oMath>
                </a14:m>
                <a:r>
                  <a:rPr lang="en-GB" sz="2000" noProof="0" dirty="0"/>
                  <a:t> 42% of the land area of the Extremadura region.</a:t>
                </a:r>
                <a:endParaRPr lang="en-GB" sz="2000" noProof="0" dirty="0">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0B78C299-4530-0272-ADFB-F768141871A1}"/>
                  </a:ext>
                </a:extLst>
              </p:cNvPr>
              <p:cNvSpPr txBox="1">
                <a:spLocks noRot="1" noChangeAspect="1" noMove="1" noResize="1" noEditPoints="1" noAdjustHandles="1" noChangeArrowheads="1" noChangeShapeType="1" noTextEdit="1"/>
              </p:cNvSpPr>
              <p:nvPr/>
            </p:nvSpPr>
            <p:spPr>
              <a:xfrm>
                <a:off x="574688" y="5699579"/>
                <a:ext cx="5851646" cy="944886"/>
              </a:xfrm>
              <a:prstGeom prst="rect">
                <a:avLst/>
              </a:prstGeom>
              <a:blipFill>
                <a:blip r:embed="rId2"/>
                <a:stretch>
                  <a:fillRect l="-1042" r="-1146" b="-10968"/>
                </a:stretch>
              </a:blipFill>
            </p:spPr>
            <p:txBody>
              <a:bodyPr/>
              <a:lstStyle/>
              <a:p>
                <a:r>
                  <a:rPr lang="en-US">
                    <a:noFill/>
                  </a:rPr>
                  <a:t> </a:t>
                </a:r>
              </a:p>
            </p:txBody>
          </p:sp>
        </mc:Fallback>
      </mc:AlternateContent>
      <p:grpSp>
        <p:nvGrpSpPr>
          <p:cNvPr id="8" name="Groupe 7">
            <a:extLst>
              <a:ext uri="{FF2B5EF4-FFF2-40B4-BE49-F238E27FC236}">
                <a16:creationId xmlns:a16="http://schemas.microsoft.com/office/drawing/2014/main" id="{88D60BE6-D9D7-306B-5215-93CDED6391F2}"/>
              </a:ext>
            </a:extLst>
          </p:cNvPr>
          <p:cNvGrpSpPr/>
          <p:nvPr/>
        </p:nvGrpSpPr>
        <p:grpSpPr>
          <a:xfrm>
            <a:off x="6871205" y="4351396"/>
            <a:ext cx="2965375" cy="2274599"/>
            <a:chOff x="7117998" y="2682240"/>
            <a:chExt cx="4375104" cy="3362960"/>
          </a:xfrm>
        </p:grpSpPr>
        <p:pic>
          <p:nvPicPr>
            <p:cNvPr id="3" name="Image 2">
              <a:extLst>
                <a:ext uri="{FF2B5EF4-FFF2-40B4-BE49-F238E27FC236}">
                  <a16:creationId xmlns:a16="http://schemas.microsoft.com/office/drawing/2014/main" id="{76884D09-DBC2-116F-4222-5C4A6C38D032}"/>
                </a:ext>
              </a:extLst>
            </p:cNvPr>
            <p:cNvPicPr>
              <a:picLocks noChangeAspect="1"/>
            </p:cNvPicPr>
            <p:nvPr/>
          </p:nvPicPr>
          <p:blipFill>
            <a:blip r:embed="rId3"/>
            <a:stretch>
              <a:fillRect/>
            </a:stretch>
          </p:blipFill>
          <p:spPr>
            <a:xfrm>
              <a:off x="7117998" y="2819145"/>
              <a:ext cx="4344624" cy="3164603"/>
            </a:xfrm>
            <a:prstGeom prst="rect">
              <a:avLst/>
            </a:prstGeom>
          </p:spPr>
        </p:pic>
        <p:sp>
          <p:nvSpPr>
            <p:cNvPr id="5" name="Rectangle 4">
              <a:extLst>
                <a:ext uri="{FF2B5EF4-FFF2-40B4-BE49-F238E27FC236}">
                  <a16:creationId xmlns:a16="http://schemas.microsoft.com/office/drawing/2014/main" id="{A8512FC9-8A0F-4AE4-8FDF-2501047DE457}"/>
                </a:ext>
              </a:extLst>
            </p:cNvPr>
            <p:cNvSpPr/>
            <p:nvPr/>
          </p:nvSpPr>
          <p:spPr>
            <a:xfrm>
              <a:off x="7183120" y="2682240"/>
              <a:ext cx="4309982" cy="336296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10" name="ZoneTexte 9">
            <a:extLst>
              <a:ext uri="{FF2B5EF4-FFF2-40B4-BE49-F238E27FC236}">
                <a16:creationId xmlns:a16="http://schemas.microsoft.com/office/drawing/2014/main" id="{130AABCD-AE86-E333-886B-6039577A3DC4}"/>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u="sng" noProof="0" dirty="0"/>
              <a:t>Solution:</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842BFC64-B014-124A-9CF5-91988FFF631C}"/>
                  </a:ext>
                </a:extLst>
              </p:cNvPr>
              <p:cNvSpPr txBox="1"/>
              <p:nvPr/>
            </p:nvSpPr>
            <p:spPr>
              <a:xfrm>
                <a:off x="589818" y="2348166"/>
                <a:ext cx="7864322" cy="400169"/>
              </a:xfrm>
              <a:prstGeom prst="rect">
                <a:avLst/>
              </a:prstGeom>
              <a:noFill/>
            </p:spPr>
            <p:txBody>
              <a:bodyPr wrap="square">
                <a:spAutoFit/>
              </a:bodyPr>
              <a:lstStyle/>
              <a:p>
                <a14:m>
                  <m:oMath xmlns:m="http://schemas.openxmlformats.org/officeDocument/2006/math">
                    <m:r>
                      <m:rPr>
                        <m:nor/>
                      </m:rPr>
                      <a:rPr lang="en-GB" sz="2000" noProof="0">
                        <a:latin typeface="+mj-lt"/>
                        <a:cs typeface="Arial" panose="020B0604020202020204" pitchFamily="34" charset="0"/>
                      </a:rPr>
                      <m:t>330 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23569" noProof="0" smtClean="0">
                        <a:latin typeface="Arial" panose="020B0604020202020204" pitchFamily="34" charset="0"/>
                        <a:cs typeface="Arial" panose="020B0604020202020204" pitchFamily="34" charset="0"/>
                      </a:rPr>
                      <m:t>9 </m:t>
                    </m:r>
                    <m:r>
                      <m:rPr>
                        <m:nor/>
                      </m:rPr>
                      <a:rPr lang="en-GB" sz="2000" noProof="0">
                        <a:latin typeface="+mj-lt"/>
                        <a:ea typeface="Cambria Math" panose="02040503050406030204" pitchFamily="18" charset="0"/>
                      </a:rPr>
                      <m:t>×</m:t>
                    </m:r>
                    <m:r>
                      <m:rPr>
                        <m:nor/>
                      </m:rPr>
                      <a:rPr lang="en-GB" sz="2000" noProof="0">
                        <a:latin typeface="+mj-lt"/>
                      </a:rPr>
                      <m:t> </m:t>
                    </m:r>
                    <m:r>
                      <m:rPr>
                        <m:nor/>
                      </m:rPr>
                      <a:rPr lang="en-GB" sz="2000" noProof="0">
                        <a:latin typeface="+mj-lt"/>
                        <a:cs typeface="Arial" panose="020B0604020202020204" pitchFamily="34" charset="0"/>
                      </a:rPr>
                      <m:t>1</m:t>
                    </m:r>
                    <m:r>
                      <m:rPr>
                        <m:nor/>
                      </m:rPr>
                      <a:rPr lang="en-GB" sz="2000" b="0" i="0" noProof="0" smtClean="0">
                        <a:latin typeface="+mj-lt"/>
                        <a:cs typeface="Arial" panose="020B0604020202020204" pitchFamily="34" charset="0"/>
                      </a:rPr>
                      <m:t>1</m:t>
                    </m:r>
                    <m:r>
                      <m:rPr>
                        <m:nor/>
                      </m:rPr>
                      <a:rPr lang="en-GB" sz="2000" noProof="0">
                        <a:latin typeface="+mj-lt"/>
                        <a:cs typeface="Arial" panose="020B0604020202020204" pitchFamily="34" charset="0"/>
                      </a:rPr>
                      <m:t> </m:t>
                    </m:r>
                    <m:r>
                      <m:rPr>
                        <m:nor/>
                      </m:rPr>
                      <a:rPr lang="en-GB" sz="2000" baseline="23569" noProof="0" smtClean="0">
                        <a:latin typeface="Arial" panose="020B0604020202020204" pitchFamily="34" charset="0"/>
                        <a:cs typeface="Arial" panose="020B0604020202020204" pitchFamily="34" charset="0"/>
                      </a:rPr>
                      <m:t> </m:t>
                    </m:r>
                    <m:r>
                      <m:rPr>
                        <m:nor/>
                      </m:rPr>
                      <a:rPr lang="en-GB" sz="2000" noProof="0">
                        <a:latin typeface="+mj-lt"/>
                      </a:rPr>
                      <m:t>=</m:t>
                    </m:r>
                    <m:r>
                      <m:rPr>
                        <m:nor/>
                      </m:rPr>
                      <a:rPr lang="en-GB" sz="2000" noProof="0" smtClean="0">
                        <a:latin typeface="+mj-lt"/>
                      </a:rPr>
                      <m:t> </m:t>
                    </m:r>
                    <m:r>
                      <m:rPr>
                        <m:nor/>
                      </m:rPr>
                      <a:rPr lang="en-GB" sz="2000" noProof="0">
                        <a:latin typeface="+mj-lt"/>
                      </a:rPr>
                      <m:t>3,</m:t>
                    </m:r>
                    <m:r>
                      <m:rPr>
                        <m:nor/>
                      </m:rPr>
                      <a:rPr lang="en-GB" sz="2000" b="0" i="0" noProof="0" smtClean="0">
                        <a:latin typeface="+mj-lt"/>
                      </a:rPr>
                      <m:t>630</m:t>
                    </m:r>
                    <m:r>
                      <m:rPr>
                        <m:nor/>
                      </m:rPr>
                      <a:rPr lang="en-GB" sz="2000" noProof="0" smtClean="0">
                        <a:latin typeface="+mj-lt"/>
                      </a:rPr>
                      <m:t> </m:t>
                    </m:r>
                    <m:r>
                      <m:rPr>
                        <m:nor/>
                      </m:rPr>
                      <a:rPr lang="en-GB" sz="2000" noProof="0">
                        <a:ea typeface="Cambria Math" panose="02040503050406030204" pitchFamily="18" charset="0"/>
                        <a:cs typeface="Arial" panose="020B0604020202020204" pitchFamily="34" charset="0"/>
                      </a:rPr>
                      <m:t>×</m:t>
                    </m:r>
                    <m:r>
                      <m:rPr>
                        <m:nor/>
                      </m:rPr>
                      <a:rPr lang="en-GB" sz="2000" noProof="0" smtClean="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aseline="23569" noProof="0" smtClean="0">
                        <a:latin typeface="Arial" panose="020B0604020202020204" pitchFamily="34" charset="0"/>
                        <a:cs typeface="Arial" panose="020B0604020202020204" pitchFamily="34" charset="0"/>
                      </a:rPr>
                      <m:t>9</m:t>
                    </m:r>
                  </m:oMath>
                </a14:m>
                <a:r>
                  <a:rPr lang="en-GB" sz="2000" noProof="0" dirty="0">
                    <a:latin typeface="+mj-lt"/>
                    <a:cs typeface="Arial" panose="020B0604020202020204" pitchFamily="34" charset="0"/>
                  </a:rPr>
                  <a:t> kWh/year = </a:t>
                </a:r>
                <a14:m>
                  <m:oMath xmlns:m="http://schemas.openxmlformats.org/officeDocument/2006/math">
                    <m:r>
                      <m:rPr>
                        <m:nor/>
                      </m:rPr>
                      <a:rPr lang="en-GB" sz="2000" noProof="0"/>
                      <m:t>3,</m:t>
                    </m:r>
                    <m:r>
                      <m:rPr>
                        <m:nor/>
                      </m:rPr>
                      <a:rPr lang="en-GB" sz="2000" b="0" i="0" noProof="0" smtClean="0"/>
                      <m:t>630</m:t>
                    </m:r>
                  </m:oMath>
                </a14:m>
                <a:r>
                  <a:rPr lang="en-GB" sz="2000" noProof="0" dirty="0">
                    <a:latin typeface="+mj-lt"/>
                    <a:cs typeface="Arial" panose="020B0604020202020204" pitchFamily="34" charset="0"/>
                  </a:rPr>
                  <a:t> </a:t>
                </a:r>
                <a:r>
                  <a:rPr lang="en-GB" sz="2000" noProof="0" dirty="0">
                    <a:cs typeface="Arial" panose="020B0604020202020204" pitchFamily="34" charset="0"/>
                  </a:rPr>
                  <a:t>TWh/year</a:t>
                </a:r>
                <a:r>
                  <a:rPr lang="en-GB" sz="2000" noProof="0" dirty="0">
                    <a:latin typeface="+mj-lt"/>
                    <a:cs typeface="Arial" panose="020B0604020202020204" pitchFamily="34" charset="0"/>
                  </a:rPr>
                  <a:t>.</a:t>
                </a:r>
                <a:endParaRPr lang="en-GB" sz="2000" noProof="0" dirty="0"/>
              </a:p>
            </p:txBody>
          </p:sp>
        </mc:Choice>
        <mc:Fallback xmlns="">
          <p:sp>
            <p:nvSpPr>
              <p:cNvPr id="14" name="ZoneTexte 13">
                <a:extLst>
                  <a:ext uri="{FF2B5EF4-FFF2-40B4-BE49-F238E27FC236}">
                    <a16:creationId xmlns:a16="http://schemas.microsoft.com/office/drawing/2014/main" id="{842BFC64-B014-124A-9CF5-91988FFF631C}"/>
                  </a:ext>
                </a:extLst>
              </p:cNvPr>
              <p:cNvSpPr txBox="1">
                <a:spLocks noRot="1" noChangeAspect="1" noMove="1" noResize="1" noEditPoints="1" noAdjustHandles="1" noChangeArrowheads="1" noChangeShapeType="1" noTextEdit="1"/>
              </p:cNvSpPr>
              <p:nvPr/>
            </p:nvSpPr>
            <p:spPr>
              <a:xfrm>
                <a:off x="589818" y="2348166"/>
                <a:ext cx="7864322" cy="400169"/>
              </a:xfrm>
              <a:prstGeom prst="rect">
                <a:avLst/>
              </a:prstGeom>
              <a:blipFill>
                <a:blip r:embed="rId4"/>
                <a:stretch>
                  <a:fillRect l="-78" t="-6061" b="-27273"/>
                </a:stretch>
              </a:blipFill>
            </p:spPr>
            <p:txBody>
              <a:bodyPr/>
              <a:lstStyle/>
              <a:p>
                <a:r>
                  <a:rPr lang="en-US">
                    <a:noFill/>
                  </a:rPr>
                  <a:t> </a:t>
                </a:r>
              </a:p>
            </p:txBody>
          </p:sp>
        </mc:Fallback>
      </mc:AlternateContent>
      <p:sp>
        <p:nvSpPr>
          <p:cNvPr id="16" name="ZoneTexte 15">
            <a:extLst>
              <a:ext uri="{FF2B5EF4-FFF2-40B4-BE49-F238E27FC236}">
                <a16:creationId xmlns:a16="http://schemas.microsoft.com/office/drawing/2014/main" id="{2A3862A7-CD6C-5B0C-CE49-66FD75631758}"/>
              </a:ext>
            </a:extLst>
          </p:cNvPr>
          <p:cNvSpPr txBox="1"/>
          <p:nvPr/>
        </p:nvSpPr>
        <p:spPr>
          <a:xfrm>
            <a:off x="574688" y="2919904"/>
            <a:ext cx="9544024" cy="707991"/>
          </a:xfrm>
          <a:prstGeom prst="rect">
            <a:avLst/>
          </a:prstGeom>
          <a:noFill/>
        </p:spPr>
        <p:txBody>
          <a:bodyPr wrap="square">
            <a:spAutoFit/>
          </a:bodyPr>
          <a:lstStyle/>
          <a:p>
            <a:pPr algn="just"/>
            <a:r>
              <a:rPr lang="en-GB" sz="2000" noProof="0" dirty="0"/>
              <a:t>Supplying the entire gas demand of the EU with solar power and Power-to-Gas technology would require a PV area equal to:</a:t>
            </a: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EF344388-60F6-8D54-B7A6-F06B623EAEF1}"/>
                  </a:ext>
                </a:extLst>
              </p:cNvPr>
              <p:cNvSpPr txBox="1"/>
              <p:nvPr/>
            </p:nvSpPr>
            <p:spPr>
              <a:xfrm>
                <a:off x="589819" y="3815268"/>
                <a:ext cx="5836516" cy="71639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a:latin typeface="+mj-lt"/>
                            </a:rPr>
                            <m:t>3,</m:t>
                          </m:r>
                          <m:r>
                            <m:rPr>
                              <m:nor/>
                            </m:rPr>
                            <a:rPr lang="en-GB" sz="2000" b="0" i="0" noProof="0" smtClean="0">
                              <a:latin typeface="+mj-lt"/>
                            </a:rPr>
                            <m:t>630 </m:t>
                          </m:r>
                          <m:r>
                            <m:rPr>
                              <m:nor/>
                            </m:rPr>
                            <a:rPr lang="en-GB" sz="2000" noProof="0">
                              <a:ea typeface="Cambria Math" panose="02040503050406030204" pitchFamily="18" charset="0"/>
                              <a:cs typeface="Arial" panose="020B0604020202020204" pitchFamily="34" charset="0"/>
                            </a:rPr>
                            <m:t>×</m:t>
                          </m:r>
                          <m:r>
                            <m:rPr>
                              <m:nor/>
                            </m:rPr>
                            <a:rPr lang="en-GB" sz="2000" noProof="0" smtClean="0">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23569" noProof="0" smtClean="0">
                              <a:latin typeface="Arial" panose="020B0604020202020204" pitchFamily="34" charset="0"/>
                              <a:cs typeface="Arial" panose="020B0604020202020204" pitchFamily="34" charset="0"/>
                            </a:rPr>
                            <m:t>6</m:t>
                          </m:r>
                        </m:num>
                        <m:den>
                          <m:r>
                            <m:rPr>
                              <m:nor/>
                            </m:rPr>
                            <a:rPr lang="en-GB" sz="2000" noProof="0">
                              <a:latin typeface="+mj-lt"/>
                            </a:rPr>
                            <m:t>200 </m:t>
                          </m:r>
                          <m:r>
                            <m:rPr>
                              <m:nor/>
                            </m:rPr>
                            <a:rPr lang="en-GB" sz="2000" noProof="0">
                              <a:latin typeface="+mj-lt"/>
                              <a:ea typeface="Cambria Math" panose="02040503050406030204" pitchFamily="18" charset="0"/>
                            </a:rPr>
                            <m:t>×</m:t>
                          </m:r>
                          <m:r>
                            <m:rPr>
                              <m:nor/>
                            </m:rPr>
                            <a:rPr lang="en-GB" sz="2000" noProof="0">
                              <a:latin typeface="+mj-lt"/>
                              <a:ea typeface="Cambria Math" panose="02040503050406030204" pitchFamily="18" charset="0"/>
                            </a:rPr>
                            <m:t> 0.25 </m:t>
                          </m:r>
                          <m:r>
                            <m:rPr>
                              <m:nor/>
                            </m:rPr>
                            <a:rPr lang="en-GB" sz="2000" noProof="0">
                              <a:latin typeface="+mj-lt"/>
                              <a:ea typeface="Cambria Math" panose="02040503050406030204" pitchFamily="18" charset="0"/>
                            </a:rPr>
                            <m:t>×</m:t>
                          </m:r>
                          <m:r>
                            <m:rPr>
                              <m:nor/>
                            </m:rPr>
                            <a:rPr lang="en-GB" sz="2000" noProof="0">
                              <a:latin typeface="+mj-lt"/>
                              <a:ea typeface="Cambria Math" panose="02040503050406030204" pitchFamily="18" charset="0"/>
                            </a:rPr>
                            <m:t> 0.5 </m:t>
                          </m:r>
                          <m:r>
                            <m:rPr>
                              <m:nor/>
                            </m:rPr>
                            <a:rPr lang="en-GB" sz="2000" noProof="0">
                              <a:latin typeface="+mj-lt"/>
                              <a:ea typeface="Cambria Math" panose="02040503050406030204" pitchFamily="18" charset="0"/>
                            </a:rPr>
                            <m:t>×</m:t>
                          </m:r>
                          <m:r>
                            <m:rPr>
                              <m:nor/>
                            </m:rPr>
                            <a:rPr lang="en-GB" sz="2000" noProof="0">
                              <a:latin typeface="+mj-lt"/>
                              <a:ea typeface="Cambria Math" panose="02040503050406030204" pitchFamily="18" charset="0"/>
                            </a:rPr>
                            <m:t> 8,760</m:t>
                          </m:r>
                        </m:den>
                      </m:f>
                      <m:r>
                        <a:rPr lang="en-GB" sz="2000" i="1" noProof="0">
                          <a:latin typeface="Cambria Math" panose="02040503050406030204" pitchFamily="18" charset="0"/>
                          <a:ea typeface="Cambria Math" panose="02040503050406030204" pitchFamily="18" charset="0"/>
                        </a:rPr>
                        <m:t>≈</m:t>
                      </m:r>
                      <m:r>
                        <m:rPr>
                          <m:nor/>
                        </m:rPr>
                        <a:rPr lang="en-GB" sz="2000" noProof="0">
                          <a:ea typeface="Cambria Math" panose="02040503050406030204" pitchFamily="18" charset="0"/>
                        </a:rPr>
                        <m:t>16,</m:t>
                      </m:r>
                      <m:r>
                        <m:rPr>
                          <m:nor/>
                        </m:rPr>
                        <a:rPr lang="en-GB" sz="2000" b="0" i="0" noProof="0" smtClean="0">
                          <a:ea typeface="Cambria Math" panose="02040503050406030204" pitchFamily="18" charset="0"/>
                        </a:rPr>
                        <m:t>675</m:t>
                      </m:r>
                      <m:r>
                        <m:rPr>
                          <m:nor/>
                        </m:rPr>
                        <a:rPr lang="en-GB" sz="2000" noProof="0">
                          <a:ea typeface="Cambria Math" panose="02040503050406030204" pitchFamily="18" charset="0"/>
                        </a:rPr>
                        <m:t> </m:t>
                      </m:r>
                      <m:r>
                        <m:rPr>
                          <m:nor/>
                        </m:rPr>
                        <a:rPr lang="en-GB" sz="2000" noProof="0">
                          <a:ea typeface="Cambria Math" panose="02040503050406030204" pitchFamily="18" charset="0"/>
                        </a:rPr>
                        <m:t>km</m:t>
                      </m:r>
                      <m:r>
                        <m:rPr>
                          <m:nor/>
                        </m:rPr>
                        <a:rPr lang="en-GB" sz="2000" noProof="0">
                          <a:ea typeface="Cambria Math" panose="02040503050406030204" pitchFamily="18" charset="0"/>
                        </a:rPr>
                        <m:t>².</m:t>
                      </m:r>
                    </m:oMath>
                  </m:oMathPara>
                </a14:m>
                <a:endParaRPr lang="en-GB" noProof="0" dirty="0"/>
              </a:p>
            </p:txBody>
          </p:sp>
        </mc:Choice>
        <mc:Fallback xmlns="">
          <p:sp>
            <p:nvSpPr>
              <p:cNvPr id="20" name="ZoneTexte 19">
                <a:extLst>
                  <a:ext uri="{FF2B5EF4-FFF2-40B4-BE49-F238E27FC236}">
                    <a16:creationId xmlns:a16="http://schemas.microsoft.com/office/drawing/2014/main" id="{EF344388-60F6-8D54-B7A6-F06B623EAEF1}"/>
                  </a:ext>
                </a:extLst>
              </p:cNvPr>
              <p:cNvSpPr txBox="1">
                <a:spLocks noRot="1" noChangeAspect="1" noMove="1" noResize="1" noEditPoints="1" noAdjustHandles="1" noChangeArrowheads="1" noChangeShapeType="1" noTextEdit="1"/>
              </p:cNvSpPr>
              <p:nvPr/>
            </p:nvSpPr>
            <p:spPr>
              <a:xfrm>
                <a:off x="589819" y="3815268"/>
                <a:ext cx="5836516" cy="716392"/>
              </a:xfrm>
              <a:prstGeom prst="rect">
                <a:avLst/>
              </a:prstGeom>
              <a:blipFill>
                <a:blip r:embed="rId5"/>
                <a:stretch>
                  <a:fillRect/>
                </a:stretch>
              </a:blipFill>
            </p:spPr>
            <p:txBody>
              <a:bodyPr/>
              <a:lstStyle/>
              <a:p>
                <a:r>
                  <a:rPr lang="en-US">
                    <a:noFill/>
                  </a:rPr>
                  <a:t> </a:t>
                </a:r>
              </a:p>
            </p:txBody>
          </p:sp>
        </mc:Fallback>
      </mc:AlternateContent>
      <p:sp>
        <p:nvSpPr>
          <p:cNvPr id="21" name="ZoneTexte 20">
            <a:extLst>
              <a:ext uri="{FF2B5EF4-FFF2-40B4-BE49-F238E27FC236}">
                <a16:creationId xmlns:a16="http://schemas.microsoft.com/office/drawing/2014/main" id="{DF715F1D-11BD-7666-019A-2563E0D95D1F}"/>
              </a:ext>
            </a:extLst>
          </p:cNvPr>
          <p:cNvSpPr txBox="1"/>
          <p:nvPr/>
        </p:nvSpPr>
        <p:spPr>
          <a:xfrm>
            <a:off x="589820" y="1150636"/>
            <a:ext cx="11086959" cy="400169"/>
          </a:xfrm>
          <a:prstGeom prst="rect">
            <a:avLst/>
          </a:prstGeom>
          <a:noFill/>
        </p:spPr>
        <p:txBody>
          <a:bodyPr wrap="square">
            <a:spAutoFit/>
          </a:bodyPr>
          <a:lstStyle/>
          <a:p>
            <a:pPr algn="just"/>
            <a:r>
              <a:rPr lang="en-GB" sz="2000" b="1" noProof="0" dirty="0">
                <a:latin typeface="+mj-lt"/>
                <a:cs typeface="Arial" panose="020B0604020202020204" pitchFamily="34" charset="0"/>
              </a:rPr>
              <a:t>Part 1:</a:t>
            </a:r>
          </a:p>
        </p:txBody>
      </p:sp>
      <p:sp>
        <p:nvSpPr>
          <p:cNvPr id="22" name="ZoneTexte 21">
            <a:extLst>
              <a:ext uri="{FF2B5EF4-FFF2-40B4-BE49-F238E27FC236}">
                <a16:creationId xmlns:a16="http://schemas.microsoft.com/office/drawing/2014/main" id="{FC313268-BE82-D6DC-6825-C4A8CCF97B5D}"/>
              </a:ext>
            </a:extLst>
          </p:cNvPr>
          <p:cNvSpPr txBox="1"/>
          <p:nvPr/>
        </p:nvSpPr>
        <p:spPr>
          <a:xfrm>
            <a:off x="589819" y="5130139"/>
            <a:ext cx="1845399" cy="400169"/>
          </a:xfrm>
          <a:prstGeom prst="rect">
            <a:avLst/>
          </a:prstGeom>
          <a:noFill/>
        </p:spPr>
        <p:txBody>
          <a:bodyPr wrap="square">
            <a:spAutoFit/>
          </a:bodyPr>
          <a:lstStyle/>
          <a:p>
            <a:pPr algn="just"/>
            <a:r>
              <a:rPr lang="en-GB" sz="2000" b="1" noProof="0" dirty="0">
                <a:latin typeface="+mj-lt"/>
                <a:cs typeface="Arial" panose="020B0604020202020204" pitchFamily="34" charset="0"/>
              </a:rPr>
              <a:t>Part 2:</a:t>
            </a:r>
          </a:p>
        </p:txBody>
      </p:sp>
      <p:sp>
        <p:nvSpPr>
          <p:cNvPr id="2" name="Slide Number Placeholder 6">
            <a:extLst>
              <a:ext uri="{FF2B5EF4-FFF2-40B4-BE49-F238E27FC236}">
                <a16:creationId xmlns:a16="http://schemas.microsoft.com/office/drawing/2014/main" id="{CD4978A3-6A11-D451-C4DA-D4C5C586DEB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454</a:t>
            </a:fld>
            <a:endParaRPr lang="en-GB" spc="80" noProof="0" dirty="0"/>
          </a:p>
        </p:txBody>
      </p:sp>
    </p:spTree>
    <p:extLst>
      <p:ext uri="{BB962C8B-B14F-4D97-AF65-F5344CB8AC3E}">
        <p14:creationId xmlns:p14="http://schemas.microsoft.com/office/powerpoint/2010/main" val="1430460327"/>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B3A50-28AD-74B6-2DB6-28921FCA264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F2FE9090-E632-C2C6-DF2E-A2C0EBA9A4EE}"/>
              </a:ext>
            </a:extLst>
          </p:cNvPr>
          <p:cNvSpPr txBox="1"/>
          <p:nvPr/>
        </p:nvSpPr>
        <p:spPr>
          <a:xfrm>
            <a:off x="589820" y="1413025"/>
            <a:ext cx="5837335" cy="2554924"/>
          </a:xfrm>
          <a:prstGeom prst="rect">
            <a:avLst/>
          </a:prstGeom>
          <a:noFill/>
        </p:spPr>
        <p:txBody>
          <a:bodyPr wrap="square">
            <a:spAutoFit/>
          </a:bodyPr>
          <a:lstStyle/>
          <a:p>
            <a:pPr marL="528318" indent="-528318" algn="just">
              <a:buAutoNum type="romanLcParenBoth"/>
            </a:pPr>
            <a:r>
              <a:rPr lang="en-GB" sz="2000" noProof="0" dirty="0">
                <a:latin typeface="+mj-lt"/>
              </a:rPr>
              <a:t>The west coast receives almost continuous wind at an average speed of 35 km/h at a height of 10 m. Wind speeds of 150 km/h are common and can even reach 200 km/h;</a:t>
            </a:r>
          </a:p>
          <a:p>
            <a:pPr marL="528318" indent="-528318" algn="just">
              <a:buAutoNum type="romanLcParenBoth"/>
            </a:pPr>
            <a:endParaRPr lang="en-GB" sz="2000" noProof="0" dirty="0">
              <a:latin typeface="+mj-lt"/>
            </a:endParaRPr>
          </a:p>
          <a:p>
            <a:pPr marL="528318" indent="-528318" algn="just">
              <a:buAutoNum type="romanLcParenBoth"/>
            </a:pPr>
            <a:r>
              <a:rPr lang="en-GB" sz="2000" noProof="0" dirty="0">
                <a:latin typeface="+mj-lt"/>
              </a:rPr>
              <a:t>Its status as a French overseas territory offers political stability and access to French and EU financial support.</a:t>
            </a:r>
          </a:p>
        </p:txBody>
      </p:sp>
      <p:grpSp>
        <p:nvGrpSpPr>
          <p:cNvPr id="12" name="Groupe 11">
            <a:extLst>
              <a:ext uri="{FF2B5EF4-FFF2-40B4-BE49-F238E27FC236}">
                <a16:creationId xmlns:a16="http://schemas.microsoft.com/office/drawing/2014/main" id="{6756AE0F-D665-D3FE-252B-792740FE55AD}"/>
              </a:ext>
            </a:extLst>
          </p:cNvPr>
          <p:cNvGrpSpPr/>
          <p:nvPr/>
        </p:nvGrpSpPr>
        <p:grpSpPr>
          <a:xfrm>
            <a:off x="7149258" y="1502940"/>
            <a:ext cx="2332555" cy="2332555"/>
            <a:chOff x="5460862" y="1814210"/>
            <a:chExt cx="2332209" cy="2332209"/>
          </a:xfrm>
        </p:grpSpPr>
        <p:pic>
          <p:nvPicPr>
            <p:cNvPr id="4" name="Picture 2">
              <a:extLst>
                <a:ext uri="{FF2B5EF4-FFF2-40B4-BE49-F238E27FC236}">
                  <a16:creationId xmlns:a16="http://schemas.microsoft.com/office/drawing/2014/main" id="{6D05149E-D60A-5F3F-1F8E-C8AB69B90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862" y="1814210"/>
              <a:ext cx="2332209" cy="2332209"/>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EA47FA31-4BB9-FF78-09FE-0566F66DEA36}"/>
                </a:ext>
              </a:extLst>
            </p:cNvPr>
            <p:cNvSpPr/>
            <p:nvPr/>
          </p:nvSpPr>
          <p:spPr>
            <a:xfrm>
              <a:off x="6562183" y="3378617"/>
              <a:ext cx="251320" cy="266102"/>
            </a:xfrm>
            <a:prstGeom prst="ellipse">
              <a:avLst/>
            </a:prstGeom>
            <a:noFill/>
            <a:ln w="57150">
              <a:solidFill>
                <a:srgbClr val="C1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49" noProof="0" dirty="0"/>
            </a:p>
          </p:txBody>
        </p:sp>
      </p:grpSp>
      <p:sp>
        <p:nvSpPr>
          <p:cNvPr id="11" name="ZoneTexte 10">
            <a:extLst>
              <a:ext uri="{FF2B5EF4-FFF2-40B4-BE49-F238E27FC236}">
                <a16:creationId xmlns:a16="http://schemas.microsoft.com/office/drawing/2014/main" id="{5595BF1C-16FF-E9DA-64CC-571826FCB6AE}"/>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RREH in the Kerguelen Islands </a:t>
            </a:r>
          </a:p>
        </p:txBody>
      </p:sp>
      <p:grpSp>
        <p:nvGrpSpPr>
          <p:cNvPr id="21" name="Groupe 20">
            <a:extLst>
              <a:ext uri="{FF2B5EF4-FFF2-40B4-BE49-F238E27FC236}">
                <a16:creationId xmlns:a16="http://schemas.microsoft.com/office/drawing/2014/main" id="{943F3ED4-114F-9DE3-F04C-B046C96948EE}"/>
              </a:ext>
            </a:extLst>
          </p:cNvPr>
          <p:cNvGrpSpPr/>
          <p:nvPr/>
        </p:nvGrpSpPr>
        <p:grpSpPr>
          <a:xfrm>
            <a:off x="1199325" y="4580787"/>
            <a:ext cx="2604185" cy="2357391"/>
            <a:chOff x="1181308" y="4590542"/>
            <a:chExt cx="2603798" cy="2357041"/>
          </a:xfrm>
        </p:grpSpPr>
        <p:pic>
          <p:nvPicPr>
            <p:cNvPr id="5" name="Picture 4" descr="Map of the Kerguelen Islands">
              <a:extLst>
                <a:ext uri="{FF2B5EF4-FFF2-40B4-BE49-F238E27FC236}">
                  <a16:creationId xmlns:a16="http://schemas.microsoft.com/office/drawing/2014/main" id="{B9002D89-6EB4-E779-7F3F-7E0850E8C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308" y="4590542"/>
              <a:ext cx="2603798" cy="23570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22187B-051A-E50F-6D6D-0A153B4FA333}"/>
                </a:ext>
              </a:extLst>
            </p:cNvPr>
            <p:cNvSpPr/>
            <p:nvPr/>
          </p:nvSpPr>
          <p:spPr>
            <a:xfrm>
              <a:off x="1181308" y="4590542"/>
              <a:ext cx="2603798" cy="235704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grpSp>
        <p:nvGrpSpPr>
          <p:cNvPr id="20" name="Groupe 19">
            <a:extLst>
              <a:ext uri="{FF2B5EF4-FFF2-40B4-BE49-F238E27FC236}">
                <a16:creationId xmlns:a16="http://schemas.microsoft.com/office/drawing/2014/main" id="{2FBA2A38-418C-E6DC-D027-0D164FA71CAC}"/>
              </a:ext>
            </a:extLst>
          </p:cNvPr>
          <p:cNvGrpSpPr/>
          <p:nvPr/>
        </p:nvGrpSpPr>
        <p:grpSpPr>
          <a:xfrm>
            <a:off x="4410471" y="4580786"/>
            <a:ext cx="5080154" cy="2357392"/>
            <a:chOff x="4560434" y="4590541"/>
            <a:chExt cx="5079400" cy="2357042"/>
          </a:xfrm>
        </p:grpSpPr>
        <p:pic>
          <p:nvPicPr>
            <p:cNvPr id="2" name="Picture 6" descr="undefined">
              <a:extLst>
                <a:ext uri="{FF2B5EF4-FFF2-40B4-BE49-F238E27FC236}">
                  <a16:creationId xmlns:a16="http://schemas.microsoft.com/office/drawing/2014/main" id="{4CD52D4F-B7DA-E9EF-D77D-6E2F9406F0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740" b="12503"/>
            <a:stretch/>
          </p:blipFill>
          <p:spPr bwMode="auto">
            <a:xfrm>
              <a:off x="4560435" y="4590541"/>
              <a:ext cx="5079399" cy="23570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678953B-1535-B33F-65DC-3EBB26DC7B38}"/>
                </a:ext>
              </a:extLst>
            </p:cNvPr>
            <p:cNvSpPr/>
            <p:nvPr/>
          </p:nvSpPr>
          <p:spPr>
            <a:xfrm>
              <a:off x="4560434" y="4590542"/>
              <a:ext cx="5079399" cy="235704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noProof="0" dirty="0"/>
            </a:p>
          </p:txBody>
        </p:sp>
      </p:grpSp>
      <p:sp>
        <p:nvSpPr>
          <p:cNvPr id="6" name="Slide Number Placeholder 6">
            <a:extLst>
              <a:ext uri="{FF2B5EF4-FFF2-40B4-BE49-F238E27FC236}">
                <a16:creationId xmlns:a16="http://schemas.microsoft.com/office/drawing/2014/main" id="{160870D6-1455-A13F-0AF4-A6F0C622B87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455</a:t>
            </a:fld>
            <a:endParaRPr lang="en-GB" spc="80" noProof="0" dirty="0"/>
          </a:p>
        </p:txBody>
      </p:sp>
    </p:spTree>
    <p:extLst>
      <p:ext uri="{BB962C8B-B14F-4D97-AF65-F5344CB8AC3E}">
        <p14:creationId xmlns:p14="http://schemas.microsoft.com/office/powerpoint/2010/main" val="404997947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7691-6904-BA8D-6543-D733A1A0101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530E1DB-9E0B-B5DB-13FB-24B5736FE4FD}"/>
                  </a:ext>
                </a:extLst>
              </p:cNvPr>
              <p:cNvSpPr txBox="1"/>
              <p:nvPr/>
            </p:nvSpPr>
            <p:spPr>
              <a:xfrm>
                <a:off x="574687" y="2545545"/>
                <a:ext cx="9544023" cy="3939540"/>
              </a:xfrm>
              <a:prstGeom prst="rect">
                <a:avLst/>
              </a:prstGeom>
              <a:noFill/>
            </p:spPr>
            <p:txBody>
              <a:bodyPr wrap="square">
                <a:spAutoFit/>
              </a:bodyPr>
              <a:lstStyle/>
              <a:p>
                <a:pPr algn="just"/>
                <a:r>
                  <a:rPr lang="en-GB" sz="2000" u="sng" noProof="0" dirty="0"/>
                  <a:t>Data:</a:t>
                </a:r>
              </a:p>
              <a:p>
                <a:pPr algn="just"/>
                <a:endParaRPr lang="en-GB" sz="1000" noProof="0" dirty="0"/>
              </a:p>
              <a:p>
                <a:pPr marL="514401" indent="-514401" algn="just">
                  <a:buAutoNum type="romanLcParenBoth"/>
                </a:pPr>
                <a:r>
                  <a:rPr lang="en-GB" sz="2000" noProof="0" dirty="0">
                    <a:latin typeface="Arial"/>
                    <a:cs typeface="Arial"/>
                  </a:rPr>
                  <a:t>The entire land area of the Kerguelen Islands is 7,215 km²;</a:t>
                </a:r>
              </a:p>
              <a:p>
                <a:pPr marL="514401" indent="-514401" algn="just">
                  <a:buAutoNum type="romanLcParenBoth"/>
                </a:pPr>
                <a:r>
                  <a:rPr lang="en-GB" sz="2000" noProof="0" dirty="0">
                    <a:latin typeface="+mj-lt"/>
                    <a:cs typeface="Arial"/>
                  </a:rPr>
                  <a:t>Wind turbines are spaced at </a:t>
                </a:r>
                <a:r>
                  <a:rPr lang="en-GB" sz="2000" noProof="0" dirty="0">
                    <a:latin typeface="+mj-lt"/>
                  </a:rPr>
                  <a:t>a distance equal to five rotor diameters between turbines for optimal power generation;</a:t>
                </a:r>
                <a:endParaRPr lang="en-GB" sz="2000" noProof="0" dirty="0">
                  <a:latin typeface="Arial"/>
                  <a:cs typeface="Arial"/>
                </a:endParaRPr>
              </a:p>
              <a:p>
                <a:pPr marL="514401" indent="-514401" algn="just">
                  <a:buAutoNum type="romanLcParenBoth"/>
                </a:pPr>
                <a:r>
                  <a:rPr lang="en-GB" sz="2000" noProof="0" dirty="0"/>
                  <a:t>The wind speed at a height of 10 m is around 10 m/s in the Kerguelen Islands;</a:t>
                </a:r>
              </a:p>
              <a:p>
                <a:pPr marL="514401" indent="-514401" algn="just">
                  <a:buAutoNum type="romanLcParenBoth"/>
                </a:pPr>
                <a:r>
                  <a:rPr lang="en-GB" sz="2000" noProof="0" dirty="0"/>
                  <a:t>Consider that the wind harnessed by the wind turbines has a speed equal to the wind speed observed at 100 m;</a:t>
                </a:r>
              </a:p>
              <a:p>
                <a:pPr marL="514401" indent="-514401" algn="just">
                  <a:buAutoNum type="romanLcParenBoth"/>
                </a:pPr>
                <a:r>
                  <a:rPr lang="en-GB" sz="2000" noProof="0" dirty="0"/>
                  <a:t>Assume that the wind speed evolves with the height according to the  National Renewable Energy Laboratory (NREL) formula, with a wind shear exponent equal to 0.143;</a:t>
                </a:r>
              </a:p>
              <a:p>
                <a:pPr marL="514401" indent="-514401" algn="just">
                  <a:buAutoNum type="romanLcParenBoth"/>
                </a:pPr>
                <a:r>
                  <a:rPr lang="en-GB" sz="2000" noProof="0" dirty="0"/>
                  <a:t>The</a:t>
                </a:r>
                <a14:m>
                  <m:oMath xmlns:m="http://schemas.openxmlformats.org/officeDocument/2006/math">
                    <m:r>
                      <m:rPr>
                        <m:nor/>
                      </m:rPr>
                      <a:rPr lang="en-GB" sz="2000" noProof="0"/>
                      <m:t> </m:t>
                    </m:r>
                    <m:r>
                      <m:rPr>
                        <m:nor/>
                      </m:rPr>
                      <a:rPr lang="en-GB" sz="2000" noProof="0"/>
                      <m:t>power</m:t>
                    </m:r>
                    <m:r>
                      <m:rPr>
                        <m:nor/>
                      </m:rPr>
                      <a:rPr lang="en-GB" sz="2000" noProof="0"/>
                      <m:t> </m:t>
                    </m:r>
                    <m:r>
                      <m:rPr>
                        <m:nor/>
                      </m:rPr>
                      <a:rPr lang="en-GB" sz="2000" noProof="0"/>
                      <m:t>coefficient</m:t>
                    </m:r>
                    <m:r>
                      <m:rPr>
                        <m:nor/>
                      </m:rPr>
                      <a:rPr lang="en-GB" sz="2000" noProof="0"/>
                      <m:t> </m:t>
                    </m:r>
                  </m:oMath>
                </a14:m>
                <a:r>
                  <a:rPr lang="en-GB" sz="2000" noProof="0" dirty="0"/>
                  <a:t>is 40%;</a:t>
                </a:r>
              </a:p>
              <a:p>
                <a:pPr marL="514401" indent="-514401" algn="just">
                  <a:buAutoNum type="romanLcParenBoth"/>
                </a:pPr>
                <a:r>
                  <a:rPr lang="en-GB" sz="2000" noProof="0" dirty="0"/>
                  <a:t>The air density is 1.3 kg/m³.</a:t>
                </a:r>
              </a:p>
            </p:txBody>
          </p:sp>
        </mc:Choice>
        <mc:Fallback xmlns="">
          <p:sp>
            <p:nvSpPr>
              <p:cNvPr id="5" name="ZoneTexte 4">
                <a:extLst>
                  <a:ext uri="{FF2B5EF4-FFF2-40B4-BE49-F238E27FC236}">
                    <a16:creationId xmlns:a16="http://schemas.microsoft.com/office/drawing/2014/main" id="{3530E1DB-9E0B-B5DB-13FB-24B5736FE4FD}"/>
                  </a:ext>
                </a:extLst>
              </p:cNvPr>
              <p:cNvSpPr txBox="1">
                <a:spLocks noRot="1" noChangeAspect="1" noMove="1" noResize="1" noEditPoints="1" noAdjustHandles="1" noChangeArrowheads="1" noChangeShapeType="1" noTextEdit="1"/>
              </p:cNvSpPr>
              <p:nvPr/>
            </p:nvSpPr>
            <p:spPr>
              <a:xfrm>
                <a:off x="574687" y="2545545"/>
                <a:ext cx="9544023" cy="3939540"/>
              </a:xfrm>
              <a:prstGeom prst="rect">
                <a:avLst/>
              </a:prstGeom>
              <a:blipFill>
                <a:blip r:embed="rId3"/>
                <a:stretch>
                  <a:fillRect l="-639" t="-774" r="-639" b="-2012"/>
                </a:stretch>
              </a:blipFill>
            </p:spPr>
            <p:txBody>
              <a:bodyPr/>
              <a:lstStyle/>
              <a:p>
                <a:r>
                  <a:rPr lang="en-US">
                    <a:noFill/>
                  </a:rPr>
                  <a:t> </a:t>
                </a:r>
              </a:p>
            </p:txBody>
          </p:sp>
        </mc:Fallback>
      </mc:AlternateContent>
      <p:sp>
        <p:nvSpPr>
          <p:cNvPr id="14" name="ZoneTexte 13">
            <a:extLst>
              <a:ext uri="{FF2B5EF4-FFF2-40B4-BE49-F238E27FC236}">
                <a16:creationId xmlns:a16="http://schemas.microsoft.com/office/drawing/2014/main" id="{92842EBA-B0E8-2E9E-05CA-A1EE8A18F635}"/>
              </a:ext>
            </a:extLst>
          </p:cNvPr>
          <p:cNvSpPr txBox="1"/>
          <p:nvPr/>
        </p:nvSpPr>
        <p:spPr>
          <a:xfrm>
            <a:off x="574687" y="1659073"/>
            <a:ext cx="9544025" cy="707991"/>
          </a:xfrm>
          <a:prstGeom prst="rect">
            <a:avLst/>
          </a:prstGeom>
          <a:noFill/>
        </p:spPr>
        <p:txBody>
          <a:bodyPr wrap="square" lIns="91454" tIns="45727" rIns="91454" bIns="45727" anchor="t">
            <a:spAutoFit/>
          </a:bodyPr>
          <a:lstStyle/>
          <a:p>
            <a:pPr algn="just"/>
            <a:r>
              <a:rPr lang="en-GB" sz="2000" b="1" noProof="0" dirty="0"/>
              <a:t>1. </a:t>
            </a:r>
            <a:r>
              <a:rPr lang="en-GB" sz="2000" noProof="0" dirty="0"/>
              <a:t>Calculate the annual wind energy production that could be generated in the Kerguelen Islands if they were fully covered with wind turbines.*</a:t>
            </a:r>
            <a:endParaRPr lang="en-GB" sz="2000" noProof="0" dirty="0">
              <a:latin typeface="+mj-lt"/>
              <a:cs typeface="Arial"/>
            </a:endParaRPr>
          </a:p>
        </p:txBody>
      </p:sp>
      <p:sp>
        <p:nvSpPr>
          <p:cNvPr id="18" name="ZoneTexte 17">
            <a:extLst>
              <a:ext uri="{FF2B5EF4-FFF2-40B4-BE49-F238E27FC236}">
                <a16:creationId xmlns:a16="http://schemas.microsoft.com/office/drawing/2014/main" id="{8D11136D-A132-EE3E-34D1-7F05B92C1E42}"/>
              </a:ext>
            </a:extLst>
          </p:cNvPr>
          <p:cNvSpPr txBox="1"/>
          <p:nvPr/>
        </p:nvSpPr>
        <p:spPr>
          <a:xfrm>
            <a:off x="92024" y="7621463"/>
            <a:ext cx="8851285" cy="277040"/>
          </a:xfrm>
          <a:prstGeom prst="rect">
            <a:avLst/>
          </a:prstGeom>
          <a:noFill/>
        </p:spPr>
        <p:txBody>
          <a:bodyPr wrap="square">
            <a:spAutoFit/>
          </a:bodyPr>
          <a:lstStyle/>
          <a:p>
            <a:r>
              <a:rPr lang="en-GB" sz="1200" noProof="0" dirty="0">
                <a:latin typeface="+mj-lt"/>
                <a:ea typeface="Aptos" panose="020B0004020202020204" pitchFamily="34" charset="0"/>
                <a:cs typeface="Aptos" panose="020B0004020202020204" pitchFamily="34" charset="0"/>
              </a:rPr>
              <a:t>* The methodology for carrying out the computation can be found in Chapter 05.</a:t>
            </a:r>
            <a:endParaRPr lang="en-GB" sz="1200" noProof="0" dirty="0"/>
          </a:p>
        </p:txBody>
      </p:sp>
      <p:sp>
        <p:nvSpPr>
          <p:cNvPr id="2" name="ZoneTexte 1">
            <a:extLst>
              <a:ext uri="{FF2B5EF4-FFF2-40B4-BE49-F238E27FC236}">
                <a16:creationId xmlns:a16="http://schemas.microsoft.com/office/drawing/2014/main" id="{E7321D80-B535-3D46-9F16-F436A0DD3CF1}"/>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u="sng" noProof="0" dirty="0"/>
              <a:t>Exercise 2:</a:t>
            </a:r>
          </a:p>
        </p:txBody>
      </p:sp>
      <p:sp>
        <p:nvSpPr>
          <p:cNvPr id="3" name="Slide Number Placeholder 6">
            <a:extLst>
              <a:ext uri="{FF2B5EF4-FFF2-40B4-BE49-F238E27FC236}">
                <a16:creationId xmlns:a16="http://schemas.microsoft.com/office/drawing/2014/main" id="{33AA3269-7E8E-E8BF-1D97-B6AFCF343C5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456</a:t>
            </a:fld>
            <a:endParaRPr lang="en-GB" spc="80" noProof="0" dirty="0"/>
          </a:p>
        </p:txBody>
      </p:sp>
    </p:spTree>
    <p:extLst>
      <p:ext uri="{BB962C8B-B14F-4D97-AF65-F5344CB8AC3E}">
        <p14:creationId xmlns:p14="http://schemas.microsoft.com/office/powerpoint/2010/main" val="3455056985"/>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6ABFD3-EFC1-64F1-F4A9-22C7F05505D1}"/>
              </a:ext>
            </a:extLst>
          </p:cNvPr>
          <p:cNvSpPr txBox="1"/>
          <p:nvPr/>
        </p:nvSpPr>
        <p:spPr>
          <a:xfrm>
            <a:off x="589820" y="2568289"/>
            <a:ext cx="9544024" cy="2554924"/>
          </a:xfrm>
          <a:prstGeom prst="rect">
            <a:avLst/>
          </a:prstGeom>
          <a:noFill/>
        </p:spPr>
        <p:txBody>
          <a:bodyPr wrap="square">
            <a:spAutoFit/>
          </a:bodyPr>
          <a:lstStyle/>
          <a:p>
            <a:pPr algn="just"/>
            <a:r>
              <a:rPr lang="en-GB" sz="2000" b="1" noProof="0" dirty="0"/>
              <a:t>2. </a:t>
            </a:r>
            <a:r>
              <a:rPr lang="en-GB" sz="2000" noProof="0" dirty="0"/>
              <a:t>Compare the result with the annual electricity production of the French nuclear power fleet.</a:t>
            </a:r>
          </a:p>
          <a:p>
            <a:pPr algn="just"/>
            <a:endParaRPr lang="en-GB" sz="1000" noProof="0" dirty="0"/>
          </a:p>
          <a:p>
            <a:pPr algn="just"/>
            <a:r>
              <a:rPr lang="en-GB" sz="2000" u="sng" noProof="0" dirty="0"/>
              <a:t>Data:</a:t>
            </a:r>
          </a:p>
          <a:p>
            <a:pPr algn="just"/>
            <a:endParaRPr lang="en-GB" sz="1000" noProof="0" dirty="0"/>
          </a:p>
          <a:p>
            <a:pPr marL="514401" indent="-514401" algn="just">
              <a:buAutoNum type="romanLcParenBoth"/>
            </a:pPr>
            <a:r>
              <a:rPr lang="en-GB" sz="2000" noProof="0" dirty="0"/>
              <a:t>There are 50% losses in transforming the electricity into e-fuels and transporting it back to the EU;</a:t>
            </a:r>
          </a:p>
          <a:p>
            <a:pPr marL="514401" indent="-514401" algn="just">
              <a:buAutoNum type="romanLcParenBoth"/>
            </a:pPr>
            <a:r>
              <a:rPr lang="en-GB" sz="2000" noProof="0" dirty="0"/>
              <a:t>The French nuclear power fleet has 61 GW of installed capacity and a load factor of 80%.</a:t>
            </a:r>
          </a:p>
        </p:txBody>
      </p:sp>
      <p:sp>
        <p:nvSpPr>
          <p:cNvPr id="2" name="Slide Number Placeholder 6">
            <a:extLst>
              <a:ext uri="{FF2B5EF4-FFF2-40B4-BE49-F238E27FC236}">
                <a16:creationId xmlns:a16="http://schemas.microsoft.com/office/drawing/2014/main" id="{E99EBF72-5739-D788-2D7E-ED1EF9CFB31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457</a:t>
            </a:fld>
            <a:endParaRPr lang="en-GB" spc="80" noProof="0" dirty="0"/>
          </a:p>
        </p:txBody>
      </p:sp>
    </p:spTree>
    <p:extLst>
      <p:ext uri="{BB962C8B-B14F-4D97-AF65-F5344CB8AC3E}">
        <p14:creationId xmlns:p14="http://schemas.microsoft.com/office/powerpoint/2010/main" val="273743821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2E1EF-5D49-53A1-3A80-3BD3D0782D2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9095C4B-3037-2F4B-3822-6F0E73B3F118}"/>
              </a:ext>
            </a:extLst>
          </p:cNvPr>
          <p:cNvSpPr txBox="1"/>
          <p:nvPr/>
        </p:nvSpPr>
        <p:spPr>
          <a:xfrm>
            <a:off x="574688" y="2197861"/>
            <a:ext cx="9544024" cy="3170570"/>
          </a:xfrm>
          <a:prstGeom prst="rect">
            <a:avLst/>
          </a:prstGeom>
          <a:noFill/>
        </p:spPr>
        <p:txBody>
          <a:bodyPr wrap="square">
            <a:spAutoFit/>
          </a:bodyPr>
          <a:lstStyle/>
          <a:p>
            <a:pPr algn="just"/>
            <a:r>
              <a:rPr lang="en-GB" sz="2000" noProof="0" dirty="0"/>
              <a:t>We know that the wind speed at a height of 10 m is equal to 10 m/s. Using the National Renewable Energy Laboratory (NREL) formula, with a wind shear exponent equal to 0.143, the wind speed at a height of 100 m is given by:</a:t>
            </a:r>
          </a:p>
          <a:p>
            <a:pPr algn="just"/>
            <a:endParaRPr lang="en-GB" sz="2000" noProof="0" dirty="0">
              <a:latin typeface="Arial" panose="020B0604020202020204" pitchFamily="34" charset="0"/>
              <a:cs typeface="Arial" panose="020B0604020202020204" pitchFamily="34" charset="0"/>
            </a:endParaRPr>
          </a:p>
          <a:p>
            <a:pPr algn="just"/>
            <a:endParaRPr lang="en-GB" sz="2000" noProof="0" dirty="0"/>
          </a:p>
          <a:p>
            <a:pPr algn="just"/>
            <a:endParaRPr lang="en-GB" sz="2000" noProof="0" dirty="0"/>
          </a:p>
          <a:p>
            <a:pPr algn="just"/>
            <a:endParaRPr lang="en-GB" sz="2000" noProof="0" dirty="0"/>
          </a:p>
          <a:p>
            <a:pPr algn="just"/>
            <a:r>
              <a:rPr lang="en-GB" sz="2000" noProof="0" dirty="0"/>
              <a:t>We consider a distance equal to five rotor diameters between turbines for optimal power generation. Therefore, the wind power produced per unit area by a wind farm can be computed as follows:</a:t>
            </a:r>
          </a:p>
        </p:txBody>
      </p:sp>
      <p:sp>
        <p:nvSpPr>
          <p:cNvPr id="3" name="ZoneTexte 2">
            <a:extLst>
              <a:ext uri="{FF2B5EF4-FFF2-40B4-BE49-F238E27FC236}">
                <a16:creationId xmlns:a16="http://schemas.microsoft.com/office/drawing/2014/main" id="{2003D731-3508-365D-C66F-D8010AC1873E}"/>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u="sng" noProof="0" dirty="0"/>
              <a:t>Solution:</a:t>
            </a:r>
          </a:p>
        </p:txBody>
      </p:sp>
      <p:sp>
        <p:nvSpPr>
          <p:cNvPr id="5" name="ZoneTexte 4">
            <a:extLst>
              <a:ext uri="{FF2B5EF4-FFF2-40B4-BE49-F238E27FC236}">
                <a16:creationId xmlns:a16="http://schemas.microsoft.com/office/drawing/2014/main" id="{46755C00-75D2-357E-45D8-01D51B15D4B5}"/>
              </a:ext>
            </a:extLst>
          </p:cNvPr>
          <p:cNvSpPr txBox="1"/>
          <p:nvPr/>
        </p:nvSpPr>
        <p:spPr>
          <a:xfrm>
            <a:off x="589821" y="1621792"/>
            <a:ext cx="1251954" cy="400169"/>
          </a:xfrm>
          <a:prstGeom prst="rect">
            <a:avLst/>
          </a:prstGeom>
          <a:noFill/>
        </p:spPr>
        <p:txBody>
          <a:bodyPr wrap="square">
            <a:spAutoFit/>
          </a:bodyPr>
          <a:lstStyle/>
          <a:p>
            <a:pPr algn="just"/>
            <a:r>
              <a:rPr lang="en-GB" sz="2000" b="1" noProof="0" dirty="0">
                <a:latin typeface="+mj-lt"/>
                <a:cs typeface="Arial" panose="020B0604020202020204" pitchFamily="34" charset="0"/>
              </a:rPr>
              <a:t>Part 1:</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EE167A5-3B1E-BEE3-D653-5A519A29EE82}"/>
                  </a:ext>
                </a:extLst>
              </p:cNvPr>
              <p:cNvSpPr txBox="1"/>
              <p:nvPr/>
            </p:nvSpPr>
            <p:spPr>
              <a:xfrm>
                <a:off x="589820" y="3331961"/>
                <a:ext cx="5348970" cy="844780"/>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m:rPr>
                          <m:nor/>
                        </m:rPr>
                        <a:rPr lang="en-GB" sz="2000" noProof="0">
                          <a:latin typeface="Arial" panose="020B0604020202020204" pitchFamily="34" charset="0"/>
                          <a:cs typeface="Arial" panose="020B0604020202020204" pitchFamily="34" charset="0"/>
                        </a:rPr>
                        <m:t>10</m:t>
                      </m:r>
                      <m:r>
                        <a:rPr lang="en-GB" sz="2000" i="1" noProof="0">
                          <a:latin typeface="Cambria Math" panose="02040503050406030204" pitchFamily="18" charset="0"/>
                          <a:ea typeface="Cambria Math" panose="02040503050406030204" pitchFamily="18" charset="0"/>
                          <a:cs typeface="Arial" panose="020B0604020202020204" pitchFamily="34" charset="0"/>
                        </a:rPr>
                        <m:t>×</m:t>
                      </m:r>
                      <m:sSup>
                        <m:sSupPr>
                          <m:ctrlPr>
                            <a:rPr lang="en-GB" sz="2000" i="1" noProof="0">
                              <a:latin typeface="Cambria Math" panose="02040503050406030204" pitchFamily="18" charset="0"/>
                            </a:rPr>
                          </m:ctrlPr>
                        </m:sSupPr>
                        <m:e>
                          <m:d>
                            <m:dPr>
                              <m:ctrlPr>
                                <a:rPr lang="en-GB" sz="2000" i="1" noProof="0">
                                  <a:latin typeface="Cambria Math" panose="02040503050406030204" pitchFamily="18" charset="0"/>
                                </a:rPr>
                              </m:ctrlPr>
                            </m:dPr>
                            <m:e>
                              <m:f>
                                <m:fPr>
                                  <m:ctrlPr>
                                    <a:rPr lang="en-GB" sz="2000" i="1" noProof="0">
                                      <a:latin typeface="Cambria Math" panose="02040503050406030204" pitchFamily="18" charset="0"/>
                                    </a:rPr>
                                  </m:ctrlPr>
                                </m:fPr>
                                <m:num>
                                  <m:r>
                                    <m:rPr>
                                      <m:nor/>
                                    </m:rPr>
                                    <a:rPr lang="en-GB" sz="2000" noProof="0">
                                      <a:latin typeface="Arial" panose="020B0604020202020204" pitchFamily="34" charset="0"/>
                                      <a:cs typeface="Arial" panose="020B0604020202020204" pitchFamily="34" charset="0"/>
                                    </a:rPr>
                                    <m:t>100</m:t>
                                  </m:r>
                                </m:num>
                                <m:den>
                                  <m:r>
                                    <m:rPr>
                                      <m:nor/>
                                    </m:rPr>
                                    <a:rPr lang="en-GB" sz="2000" noProof="0">
                                      <a:latin typeface="Arial" panose="020B0604020202020204" pitchFamily="34" charset="0"/>
                                      <a:cs typeface="Arial" panose="020B0604020202020204" pitchFamily="34" charset="0"/>
                                    </a:rPr>
                                    <m:t>10</m:t>
                                  </m:r>
                                </m:den>
                              </m:f>
                            </m:e>
                          </m:d>
                        </m:e>
                        <m:sup>
                          <m:r>
                            <a:rPr lang="en-GB" sz="2000" i="1" noProof="0">
                              <a:latin typeface="Cambria Math" panose="02040503050406030204" pitchFamily="18" charset="0"/>
                              <a:ea typeface="Cambria Math" panose="02040503050406030204" pitchFamily="18" charset="0"/>
                            </a:rPr>
                            <m:t>0.143</m:t>
                          </m:r>
                        </m:sup>
                      </m:sSup>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14 </m:t>
                      </m:r>
                      <m:r>
                        <m:rPr>
                          <m:nor/>
                        </m:rPr>
                        <a:rPr lang="en-GB" sz="2000" noProof="0">
                          <a:latin typeface="Arial" panose="020B0604020202020204" pitchFamily="34" charset="0"/>
                          <a:cs typeface="Arial" panose="020B0604020202020204" pitchFamily="34" charset="0"/>
                        </a:rPr>
                        <m:t>m</m:t>
                      </m:r>
                      <m:r>
                        <m:rPr>
                          <m:nor/>
                        </m:rPr>
                        <a:rPr lang="en-GB" sz="2000" noProof="0">
                          <a:latin typeface="Arial" panose="020B0604020202020204" pitchFamily="34" charset="0"/>
                          <a:cs typeface="Arial" panose="020B0604020202020204" pitchFamily="34" charset="0"/>
                        </a:rPr>
                        <m:t>/</m:t>
                      </m:r>
                      <m:r>
                        <m:rPr>
                          <m:nor/>
                        </m:rPr>
                        <a:rPr lang="en-GB" sz="2000" noProof="0">
                          <a:latin typeface="Arial" panose="020B0604020202020204" pitchFamily="34" charset="0"/>
                          <a:cs typeface="Arial" panose="020B0604020202020204" pitchFamily="34" charset="0"/>
                        </a:rPr>
                        <m:t>s</m:t>
                      </m:r>
                      <m:r>
                        <m:rPr>
                          <m:nor/>
                        </m:rPr>
                        <a:rPr lang="en-GB" sz="2000" noProof="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9EE167A5-3B1E-BEE3-D653-5A519A29EE82}"/>
                  </a:ext>
                </a:extLst>
              </p:cNvPr>
              <p:cNvSpPr txBox="1">
                <a:spLocks noRot="1" noChangeAspect="1" noMove="1" noResize="1" noEditPoints="1" noAdjustHandles="1" noChangeArrowheads="1" noChangeShapeType="1" noTextEdit="1"/>
              </p:cNvSpPr>
              <p:nvPr/>
            </p:nvSpPr>
            <p:spPr>
              <a:xfrm>
                <a:off x="589820" y="3331961"/>
                <a:ext cx="5348970" cy="8447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4832E5C4-EAAD-0CBC-07D9-D00500519742}"/>
                  </a:ext>
                </a:extLst>
              </p:cNvPr>
              <p:cNvSpPr txBox="1"/>
              <p:nvPr/>
            </p:nvSpPr>
            <p:spPr>
              <a:xfrm>
                <a:off x="589820" y="5521131"/>
                <a:ext cx="5348970" cy="88967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a:latin typeface="Cambria Math" panose="02040503050406030204" pitchFamily="18" charset="0"/>
                            </a:rPr>
                          </m:ctrlPr>
                        </m:fPr>
                        <m:num>
                          <m:r>
                            <m:rPr>
                              <m:nor/>
                            </m:rPr>
                            <a:rPr lang="en-GB" sz="2000" noProof="0">
                              <a:cs typeface="Arial"/>
                            </a:rPr>
                            <m:t>0.4 </m:t>
                          </m:r>
                          <m:r>
                            <m:rPr>
                              <m:nor/>
                            </m:rPr>
                            <a:rPr lang="en-GB" sz="2000" noProof="0">
                              <a:ea typeface="Cambria Math" panose="02040503050406030204" pitchFamily="18" charset="0"/>
                            </a:rPr>
                            <m:t>×</m:t>
                          </m:r>
                          <m:r>
                            <m:rPr>
                              <m:nor/>
                            </m:rPr>
                            <a:rPr lang="en-GB" sz="2000" noProof="0">
                              <a:ea typeface="Cambria Math" panose="02040503050406030204" pitchFamily="18" charset="0"/>
                            </a:rPr>
                            <m:t> </m:t>
                          </m:r>
                          <m:f>
                            <m:fPr>
                              <m:ctrlPr>
                                <a:rPr lang="en-GB" sz="2000" i="1" noProof="0">
                                  <a:latin typeface="Cambria Math" panose="02040503050406030204" pitchFamily="18" charset="0"/>
                                </a:rPr>
                              </m:ctrlPr>
                            </m:fPr>
                            <m:num>
                              <m:r>
                                <m:rPr>
                                  <m:nor/>
                                </m:rPr>
                                <a:rPr lang="en-GB" sz="2000" noProof="0">
                                  <a:cs typeface="Arial" panose="020B0604020202020204" pitchFamily="34" charset="0"/>
                                </a:rPr>
                                <m:t>1</m:t>
                              </m:r>
                            </m:num>
                            <m:den>
                              <m:r>
                                <m:rPr>
                                  <m:nor/>
                                </m:rPr>
                                <a:rPr lang="en-GB" sz="2000" noProof="0">
                                  <a:cs typeface="Arial" panose="020B0604020202020204" pitchFamily="34" charset="0"/>
                                </a:rPr>
                                <m:t>2</m:t>
                              </m:r>
                            </m:den>
                          </m:f>
                          <m:r>
                            <m:rPr>
                              <m:nor/>
                            </m:rPr>
                            <a:rPr lang="en-GB" sz="2000" noProof="0">
                              <a:cs typeface="Arial" panose="020B0604020202020204" pitchFamily="34" charset="0"/>
                            </a:rPr>
                            <m:t> </m:t>
                          </m:r>
                          <m:r>
                            <m:rPr>
                              <m:nor/>
                            </m:rPr>
                            <a:rPr lang="en-GB" sz="2000" noProof="0">
                              <a:ea typeface="Cambria Math" panose="02040503050406030204" pitchFamily="18" charset="0"/>
                            </a:rPr>
                            <m:t>×</m:t>
                          </m:r>
                          <m:r>
                            <m:rPr>
                              <m:nor/>
                            </m:rPr>
                            <a:rPr lang="en-GB" sz="2000" noProof="0">
                              <a:ea typeface="Cambria Math" panose="02040503050406030204" pitchFamily="18" charset="0"/>
                            </a:rPr>
                            <m:t> 1.3 </m:t>
                          </m:r>
                          <m:r>
                            <m:rPr>
                              <m:nor/>
                            </m:rPr>
                            <a:rPr lang="en-GB" sz="2000" noProof="0">
                              <a:ea typeface="Cambria Math" panose="02040503050406030204" pitchFamily="18" charset="0"/>
                            </a:rPr>
                            <m:t>×</m:t>
                          </m:r>
                          <m:r>
                            <m:rPr>
                              <m:nor/>
                            </m:rPr>
                            <a:rPr lang="en-GB" sz="2000" b="0" i="0" noProof="0" smtClean="0">
                              <a:ea typeface="Cambria Math" panose="02040503050406030204" pitchFamily="18"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m:t>
                          </m:r>
                          <m:r>
                            <a:rPr lang="en-GB" sz="2000" i="1" baseline="23569" noProof="0" smtClean="0">
                              <a:latin typeface="Cambria Math" panose="02040503050406030204" pitchFamily="18" charset="0"/>
                              <a:cs typeface="Arial" panose="020B0604020202020204" pitchFamily="34" charset="0"/>
                            </a:rPr>
                            <m:t>3</m:t>
                          </m:r>
                          <m:r>
                            <m:rPr>
                              <m:nor/>
                            </m:rPr>
                            <a:rPr lang="en-GB" sz="2000" b="0" i="0" baseline="23569" noProof="0" smtClean="0">
                              <a:latin typeface="Cambria Math" panose="02040503050406030204" pitchFamily="18" charset="0"/>
                              <a:cs typeface="Arial" panose="020B0604020202020204" pitchFamily="34" charset="0"/>
                            </a:rPr>
                            <m:t> </m:t>
                          </m:r>
                          <m:r>
                            <m:rPr>
                              <m:nor/>
                            </m:rPr>
                            <a:rPr lang="en-GB" sz="2000" noProof="0">
                              <a:ea typeface="Cambria Math" panose="02040503050406030204" pitchFamily="18" charset="0"/>
                            </a:rPr>
                            <m:t>×</m:t>
                          </m:r>
                          <m:r>
                            <m:rPr>
                              <m:nor/>
                            </m:rPr>
                            <a:rPr lang="en-GB" sz="2000" noProof="0">
                              <a:ea typeface="Cambria Math" panose="02040503050406030204" pitchFamily="18" charset="0"/>
                            </a:rPr>
                            <m:t> </m:t>
                          </m:r>
                          <m:f>
                            <m:fPr>
                              <m:ctrlPr>
                                <a:rPr lang="en-GB" sz="2000" i="1" noProof="0">
                                  <a:latin typeface="Cambria Math" panose="02040503050406030204" pitchFamily="18" charset="0"/>
                                  <a:ea typeface="Cambria Math" panose="02040503050406030204" pitchFamily="18" charset="0"/>
                                </a:rPr>
                              </m:ctrlPr>
                            </m:fPr>
                            <m:num>
                              <m:r>
                                <m:rPr>
                                  <m:nor/>
                                </m:rPr>
                                <a:rPr lang="en-GB" sz="2000" noProof="0">
                                  <a:ea typeface="Cambria Math" panose="02040503050406030204" pitchFamily="18" charset="0"/>
                                  <a:cs typeface="Arial" panose="020B0604020202020204" pitchFamily="34" charset="0"/>
                                </a:rPr>
                                <m:t>π</m:t>
                              </m:r>
                            </m:num>
                            <m:den>
                              <m:r>
                                <m:rPr>
                                  <m:nor/>
                                </m:rPr>
                                <a:rPr lang="en-GB" sz="2000" noProof="0">
                                  <a:ea typeface="Cambria Math" panose="02040503050406030204" pitchFamily="18" charset="0"/>
                                  <a:cs typeface="Arial" panose="020B0604020202020204" pitchFamily="34" charset="0"/>
                                </a:rPr>
                                <m:t>4</m:t>
                              </m:r>
                            </m:den>
                          </m:f>
                        </m:num>
                        <m:den>
                          <m:r>
                            <m:rPr>
                              <m:nor/>
                            </m:rPr>
                            <a:rPr lang="en-GB" sz="2000" noProof="0">
                              <a:cs typeface="Arial" panose="020B0604020202020204" pitchFamily="34" charset="0"/>
                            </a:rPr>
                            <m:t>25</m:t>
                          </m:r>
                        </m:den>
                      </m:f>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cs typeface="Arial" panose="020B0604020202020204" pitchFamily="34" charset="0"/>
                        </a:rPr>
                        <m:t>22.4 </m:t>
                      </m:r>
                      <m:r>
                        <m:rPr>
                          <m:nor/>
                        </m:rPr>
                        <a:rPr lang="en-GB" sz="2000" noProof="0">
                          <a:cs typeface="Arial" panose="020B0604020202020204" pitchFamily="34" charset="0"/>
                        </a:rPr>
                        <m:t>W</m:t>
                      </m:r>
                      <m:r>
                        <m:rPr>
                          <m:nor/>
                        </m:rPr>
                        <a:rPr lang="en-GB" sz="2000" noProof="0">
                          <a:cs typeface="Arial" panose="020B0604020202020204" pitchFamily="34" charset="0"/>
                        </a:rPr>
                        <m:t>/</m:t>
                      </m:r>
                      <m:r>
                        <m:rPr>
                          <m:nor/>
                        </m:rPr>
                        <a:rPr lang="en-GB" sz="2000" noProof="0">
                          <a:cs typeface="Arial" panose="020B0604020202020204" pitchFamily="34" charset="0"/>
                        </a:rPr>
                        <m:t>m</m:t>
                      </m:r>
                      <m:r>
                        <m:rPr>
                          <m:nor/>
                        </m:rPr>
                        <a:rPr lang="en-GB" sz="2000" noProof="0">
                          <a:cs typeface="Arial" panose="020B0604020202020204" pitchFamily="34" charset="0"/>
                        </a:rPr>
                        <m:t>²</m:t>
                      </m:r>
                      <m:r>
                        <a:rPr lang="en-GB" sz="2000" i="1" noProof="0">
                          <a:latin typeface="Cambria Math" panose="02040503050406030204" pitchFamily="18" charset="0"/>
                        </a:rPr>
                        <m:t>.</m:t>
                      </m:r>
                    </m:oMath>
                  </m:oMathPara>
                </a14:m>
                <a:endParaRPr lang="en-GB" noProof="0" dirty="0"/>
              </a:p>
            </p:txBody>
          </p:sp>
        </mc:Choice>
        <mc:Fallback xmlns="">
          <p:sp>
            <p:nvSpPr>
              <p:cNvPr id="11" name="ZoneTexte 10">
                <a:extLst>
                  <a:ext uri="{FF2B5EF4-FFF2-40B4-BE49-F238E27FC236}">
                    <a16:creationId xmlns:a16="http://schemas.microsoft.com/office/drawing/2014/main" id="{4832E5C4-EAAD-0CBC-07D9-D00500519742}"/>
                  </a:ext>
                </a:extLst>
              </p:cNvPr>
              <p:cNvSpPr txBox="1">
                <a:spLocks noRot="1" noChangeAspect="1" noMove="1" noResize="1" noEditPoints="1" noAdjustHandles="1" noChangeArrowheads="1" noChangeShapeType="1" noTextEdit="1"/>
              </p:cNvSpPr>
              <p:nvPr/>
            </p:nvSpPr>
            <p:spPr>
              <a:xfrm>
                <a:off x="589820" y="5521131"/>
                <a:ext cx="5348970" cy="889671"/>
              </a:xfrm>
              <a:prstGeom prst="rect">
                <a:avLst/>
              </a:prstGeom>
              <a:blipFill>
                <a:blip r:embed="rId4"/>
                <a:stretch>
                  <a:fillRect/>
                </a:stretch>
              </a:blipFill>
            </p:spPr>
            <p:txBody>
              <a:bodyPr/>
              <a:lstStyle/>
              <a:p>
                <a:r>
                  <a:rPr lang="en-US">
                    <a:noFill/>
                  </a:rPr>
                  <a:t> </a:t>
                </a:r>
              </a:p>
            </p:txBody>
          </p:sp>
        </mc:Fallback>
      </mc:AlternateContent>
      <p:sp>
        <p:nvSpPr>
          <p:cNvPr id="6" name="Slide Number Placeholder 6">
            <a:extLst>
              <a:ext uri="{FF2B5EF4-FFF2-40B4-BE49-F238E27FC236}">
                <a16:creationId xmlns:a16="http://schemas.microsoft.com/office/drawing/2014/main" id="{C6B7E7E5-E7C6-2D6E-8530-B430F0060F0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458</a:t>
            </a:fld>
            <a:endParaRPr lang="en-GB" spc="80" noProof="0" dirty="0"/>
          </a:p>
        </p:txBody>
      </p:sp>
    </p:spTree>
    <p:extLst>
      <p:ext uri="{BB962C8B-B14F-4D97-AF65-F5344CB8AC3E}">
        <p14:creationId xmlns:p14="http://schemas.microsoft.com/office/powerpoint/2010/main" val="89733483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441F-62A1-E8ED-C101-907897492747}"/>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34EA4DA-6E73-6797-D618-736866D72D5D}"/>
              </a:ext>
            </a:extLst>
          </p:cNvPr>
          <p:cNvSpPr txBox="1"/>
          <p:nvPr/>
        </p:nvSpPr>
        <p:spPr>
          <a:xfrm>
            <a:off x="589819" y="1034911"/>
            <a:ext cx="9544024" cy="1356983"/>
          </a:xfrm>
          <a:prstGeom prst="rect">
            <a:avLst/>
          </a:prstGeom>
          <a:noFill/>
        </p:spPr>
        <p:txBody>
          <a:bodyPr wrap="square">
            <a:spAutoFit/>
          </a:bodyPr>
          <a:lstStyle/>
          <a:p>
            <a:pPr algn="just"/>
            <a:r>
              <a:rPr lang="en-GB" sz="2054" noProof="0" dirty="0"/>
              <a:t>Assuming that (i) the entire land area of the Kerguelen Islands (7,215 km²) is covered by wind turbines and (ii) there is a 50% loss in transforming the produced electricity into e-fuels and transporting it back to the EU, the annual energy production of the wind farms is equal to:</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94A7AE1-9985-BD84-BB8C-B33AE6A6C659}"/>
                  </a:ext>
                </a:extLst>
              </p:cNvPr>
              <p:cNvSpPr txBox="1"/>
              <p:nvPr/>
            </p:nvSpPr>
            <p:spPr>
              <a:xfrm>
                <a:off x="642992" y="2561421"/>
                <a:ext cx="6247929" cy="68317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a:rPr>
                          </m:ctrlPr>
                        </m:fPr>
                        <m:num>
                          <m:r>
                            <m:rPr>
                              <m:nor/>
                            </m:rPr>
                            <a:rPr lang="en-GB" sz="2000" noProof="0">
                              <a:cs typeface="Arial"/>
                            </a:rPr>
                            <m:t>7,215 </m:t>
                          </m:r>
                          <m:r>
                            <m:rPr>
                              <m:nor/>
                            </m:rPr>
                            <a:rPr lang="en-GB" sz="2000" noProof="0">
                              <a:ea typeface="Cambria Math" panose="02040503050406030204" pitchFamily="18" charset="0"/>
                            </a:rPr>
                            <m:t>×</m:t>
                          </m:r>
                          <m:r>
                            <m:rPr>
                              <m:nor/>
                            </m:rPr>
                            <a:rPr lang="en-GB" sz="2000" b="0" i="0" noProof="0" smtClean="0">
                              <a:ea typeface="Cambria Math" panose="02040503050406030204" pitchFamily="18"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a:rPr lang="en-GB" sz="2000" i="1" baseline="23569" noProof="0" smtClean="0">
                              <a:latin typeface="Cambria Math" panose="02040503050406030204" pitchFamily="18" charset="0"/>
                              <a:cs typeface="Arial" panose="020B0604020202020204" pitchFamily="34" charset="0"/>
                            </a:rPr>
                            <m:t>6</m:t>
                          </m:r>
                          <m:r>
                            <m:rPr>
                              <m:nor/>
                            </m:rPr>
                            <a:rPr lang="en-GB" sz="2000" b="0" i="0" baseline="23569" noProof="0" smtClean="0">
                              <a:latin typeface="Cambria Math" panose="02040503050406030204" pitchFamily="18" charset="0"/>
                              <a:cs typeface="Arial" panose="020B0604020202020204" pitchFamily="34" charset="0"/>
                            </a:rPr>
                            <m:t> </m:t>
                          </m:r>
                          <m:r>
                            <m:rPr>
                              <m:nor/>
                            </m:rPr>
                            <a:rPr lang="en-GB" sz="2000" noProof="0">
                              <a:ea typeface="Cambria Math" panose="02040503050406030204" pitchFamily="18" charset="0"/>
                            </a:rPr>
                            <m:t>×</m:t>
                          </m:r>
                          <m:r>
                            <m:rPr>
                              <m:nor/>
                            </m:rPr>
                            <a:rPr lang="en-GB" sz="2000" b="0" i="0" noProof="0" smtClean="0">
                              <a:ea typeface="Cambria Math" panose="02040503050406030204" pitchFamily="18" charset="0"/>
                            </a:rPr>
                            <m:t> </m:t>
                          </m:r>
                          <m:r>
                            <m:rPr>
                              <m:nor/>
                            </m:rPr>
                            <a:rPr lang="en-GB" sz="2000" noProof="0">
                              <a:ea typeface="Cambria Math" panose="02040503050406030204" pitchFamily="18" charset="0"/>
                            </a:rPr>
                            <m:t>22.4 </m:t>
                          </m:r>
                          <m:r>
                            <m:rPr>
                              <m:nor/>
                            </m:rPr>
                            <a:rPr lang="en-GB" sz="2000" noProof="0">
                              <a:ea typeface="Cambria Math" panose="02040503050406030204" pitchFamily="18" charset="0"/>
                            </a:rPr>
                            <m:t>×</m:t>
                          </m:r>
                          <m:r>
                            <m:rPr>
                              <m:nor/>
                            </m:rPr>
                            <a:rPr lang="en-GB" sz="2000" noProof="0">
                              <a:ea typeface="Cambria Math" panose="02040503050406030204" pitchFamily="18" charset="0"/>
                            </a:rPr>
                            <m:t> 8,760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a:rPr lang="en-GB" sz="2000" b="0" i="1" baseline="23569" noProof="0" smtClean="0">
                              <a:latin typeface="Cambria Math" panose="02040503050406030204" pitchFamily="18" charset="0"/>
                              <a:cs typeface="Arial" panose="020B0604020202020204" pitchFamily="34" charset="0"/>
                            </a:rPr>
                            <m:t>12</m:t>
                          </m:r>
                        </m:den>
                      </m:f>
                      <m:r>
                        <m:rPr>
                          <m:nor/>
                        </m:rPr>
                        <a:rPr lang="en-GB" sz="2000" noProof="0">
                          <a:latin typeface="+mj-lt"/>
                          <a:ea typeface="Cambria Math" panose="02040503050406030204" pitchFamily="18" charset="0"/>
                        </a:rPr>
                        <m:t>×</m:t>
                      </m:r>
                      <m:f>
                        <m:fPr>
                          <m:ctrlPr>
                            <a:rPr lang="en-GB" sz="2000" i="1" noProof="0">
                              <a:latin typeface="Cambria Math" panose="02040503050406030204" pitchFamily="18" charset="0"/>
                            </a:rPr>
                          </m:ctrlPr>
                        </m:fPr>
                        <m:num>
                          <m:r>
                            <m:rPr>
                              <m:nor/>
                            </m:rPr>
                            <a:rPr lang="en-GB" sz="2000" noProof="0">
                              <a:latin typeface="+mj-lt"/>
                              <a:cs typeface="Arial" panose="020B0604020202020204" pitchFamily="34" charset="0"/>
                            </a:rPr>
                            <m:t>1</m:t>
                          </m:r>
                        </m:num>
                        <m:den>
                          <m:r>
                            <m:rPr>
                              <m:nor/>
                            </m:rPr>
                            <a:rPr lang="en-GB" sz="2000" noProof="0">
                              <a:latin typeface="+mj-lt"/>
                              <a:cs typeface="Arial" panose="020B0604020202020204" pitchFamily="34" charset="0"/>
                            </a:rPr>
                            <m:t>2</m:t>
                          </m:r>
                        </m:den>
                      </m:f>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a:latin typeface="+mj-lt"/>
                          <a:cs typeface="Arial" panose="020B0604020202020204" pitchFamily="34" charset="0"/>
                        </a:rPr>
                        <m:t>708 </m:t>
                      </m:r>
                      <m:r>
                        <m:rPr>
                          <m:nor/>
                        </m:rPr>
                        <a:rPr lang="en-GB" sz="2000" noProof="0">
                          <a:latin typeface="+mj-lt"/>
                          <a:cs typeface="Arial" panose="020B0604020202020204" pitchFamily="34" charset="0"/>
                        </a:rPr>
                        <m:t>TWh</m:t>
                      </m:r>
                      <m:r>
                        <m:rPr>
                          <m:nor/>
                        </m:rPr>
                        <a:rPr lang="en-GB" sz="2000" noProof="0">
                          <a:latin typeface="+mj-lt"/>
                          <a:cs typeface="Arial" panose="020B0604020202020204" pitchFamily="34" charset="0"/>
                        </a:rPr>
                        <m:t>/</m:t>
                      </m:r>
                      <m:r>
                        <m:rPr>
                          <m:nor/>
                        </m:rPr>
                        <a:rPr lang="en-GB" sz="2000" noProof="0">
                          <a:latin typeface="+mj-lt"/>
                          <a:cs typeface="Arial" panose="020B0604020202020204" pitchFamily="34" charset="0"/>
                        </a:rPr>
                        <m:t>year</m:t>
                      </m:r>
                      <m:r>
                        <a:rPr lang="en-GB" sz="2000" i="1" noProof="0">
                          <a:latin typeface="Cambria Math" panose="02040503050406030204" pitchFamily="18" charset="0"/>
                        </a:rPr>
                        <m:t>.</m:t>
                      </m:r>
                    </m:oMath>
                  </m:oMathPara>
                </a14:m>
                <a:endParaRPr lang="en-GB" i="1" noProof="0" dirty="0">
                  <a:latin typeface="Cambria Math" panose="02040503050406030204" pitchFamily="18" charset="0"/>
                </a:endParaRPr>
              </a:p>
            </p:txBody>
          </p:sp>
        </mc:Choice>
        <mc:Fallback xmlns="">
          <p:sp>
            <p:nvSpPr>
              <p:cNvPr id="7" name="ZoneTexte 6">
                <a:extLst>
                  <a:ext uri="{FF2B5EF4-FFF2-40B4-BE49-F238E27FC236}">
                    <a16:creationId xmlns:a16="http://schemas.microsoft.com/office/drawing/2014/main" id="{294A7AE1-9985-BD84-BB8C-B33AE6A6C659}"/>
                  </a:ext>
                </a:extLst>
              </p:cNvPr>
              <p:cNvSpPr txBox="1">
                <a:spLocks noRot="1" noChangeAspect="1" noMove="1" noResize="1" noEditPoints="1" noAdjustHandles="1" noChangeArrowheads="1" noChangeShapeType="1" noTextEdit="1"/>
              </p:cNvSpPr>
              <p:nvPr/>
            </p:nvSpPr>
            <p:spPr>
              <a:xfrm>
                <a:off x="642992" y="2561421"/>
                <a:ext cx="6247929" cy="683173"/>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5CC08874-F7E5-41C3-DA52-0E4195694964}"/>
                  </a:ext>
                </a:extLst>
              </p:cNvPr>
              <p:cNvSpPr txBox="1"/>
              <p:nvPr/>
            </p:nvSpPr>
            <p:spPr>
              <a:xfrm>
                <a:off x="642992" y="3702109"/>
                <a:ext cx="9489347" cy="3578993"/>
              </a:xfrm>
              <a:prstGeom prst="rect">
                <a:avLst/>
              </a:prstGeom>
              <a:noFill/>
            </p:spPr>
            <p:txBody>
              <a:bodyPr wrap="square">
                <a:spAutoFit/>
              </a:bodyPr>
              <a:lstStyle/>
              <a:p>
                <a:pPr algn="just"/>
                <a:r>
                  <a:rPr lang="en-GB" sz="2000" b="1" noProof="0" dirty="0"/>
                  <a:t>Part 2</a:t>
                </a:r>
              </a:p>
              <a:p>
                <a:pPr algn="just"/>
                <a:endParaRPr lang="en-GB" sz="2000" b="1" noProof="0" dirty="0"/>
              </a:p>
              <a:p>
                <a:pPr algn="just"/>
                <a:r>
                  <a:rPr lang="en-GB" sz="2000" noProof="0" dirty="0"/>
                  <a:t>The annual energy production of the French nuclear power fleet would be equal to:</a:t>
                </a:r>
              </a:p>
              <a:p>
                <a:pPr algn="just"/>
                <a:endParaRPr lang="en-GB" sz="2000" noProof="0" dirty="0"/>
              </a:p>
              <a:p>
                <a:pPr algn="just"/>
                <a14:m>
                  <m:oMathPara xmlns:m="http://schemas.openxmlformats.org/officeDocument/2006/math">
                    <m:oMathParaPr>
                      <m:jc m:val="left"/>
                    </m:oMathParaPr>
                    <m:oMath xmlns:m="http://schemas.openxmlformats.org/officeDocument/2006/math">
                      <m:f>
                        <m:fPr>
                          <m:ctrlPr>
                            <a:rPr lang="en-GB" sz="2000" i="1" noProof="0">
                              <a:latin typeface="Cambria Math" panose="02040503050406030204" pitchFamily="18" charset="0"/>
                              <a:cs typeface="Arial"/>
                            </a:rPr>
                          </m:ctrlPr>
                        </m:fPr>
                        <m:num>
                          <m:r>
                            <m:rPr>
                              <m:nor/>
                            </m:rPr>
                            <a:rPr lang="en-GB" sz="2000" noProof="0" smtClean="0">
                              <a:cs typeface="Arial"/>
                            </a:rPr>
                            <m:t>61</m:t>
                          </m:r>
                          <m:r>
                            <m:rPr>
                              <m:nor/>
                            </m:rPr>
                            <a:rPr lang="en-GB" sz="2000" noProof="0">
                              <a:cs typeface="Arial"/>
                            </a:rPr>
                            <m:t> </m:t>
                          </m:r>
                          <m:r>
                            <m:rPr>
                              <m:nor/>
                            </m:rPr>
                            <a:rPr lang="en-GB" sz="2000" noProof="0">
                              <a:ea typeface="Cambria Math" panose="02040503050406030204" pitchFamily="18" charset="0"/>
                            </a:rPr>
                            <m:t>×</m:t>
                          </m:r>
                          <m:r>
                            <m:rPr>
                              <m:nor/>
                            </m:rPr>
                            <a:rPr lang="en-GB" sz="2000" noProof="0">
                              <a:ea typeface="Cambria Math" panose="02040503050406030204" pitchFamily="18" charset="0"/>
                            </a:rPr>
                            <m:t> 0.8 </m:t>
                          </m:r>
                          <m:r>
                            <m:rPr>
                              <m:nor/>
                            </m:rPr>
                            <a:rPr lang="en-GB" sz="2000" noProof="0">
                              <a:ea typeface="Cambria Math" panose="02040503050406030204" pitchFamily="18" charset="0"/>
                            </a:rPr>
                            <m:t>×</m:t>
                          </m:r>
                          <m:r>
                            <m:rPr>
                              <m:nor/>
                            </m:rPr>
                            <a:rPr lang="en-GB" sz="2000" noProof="0">
                              <a:ea typeface="Cambria Math" panose="02040503050406030204" pitchFamily="18" charset="0"/>
                            </a:rPr>
                            <m:t> 8,760</m:t>
                          </m:r>
                        </m:num>
                        <m:den>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a:rPr lang="en-GB" sz="2000" i="1" baseline="23569" noProof="0" smtClean="0">
                              <a:latin typeface="Cambria Math" panose="02040503050406030204" pitchFamily="18" charset="0"/>
                              <a:cs typeface="Arial" panose="020B0604020202020204" pitchFamily="34" charset="0"/>
                            </a:rPr>
                            <m:t>3</m:t>
                          </m:r>
                        </m:den>
                      </m:f>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ea typeface="Cambria Math" panose="02040503050406030204" pitchFamily="18" charset="0"/>
                          <a:cs typeface="Arial" panose="020B0604020202020204" pitchFamily="34" charset="0"/>
                        </a:rPr>
                        <m:t>427</m:t>
                      </m:r>
                      <m:r>
                        <m:rPr>
                          <m:nor/>
                        </m:rPr>
                        <a:rPr lang="en-GB" sz="2000" noProof="0">
                          <a:latin typeface="+mj-lt"/>
                          <a:cs typeface="Arial" panose="020B0604020202020204" pitchFamily="34" charset="0"/>
                        </a:rPr>
                        <m:t> </m:t>
                      </m:r>
                      <m:r>
                        <m:rPr>
                          <m:nor/>
                        </m:rPr>
                        <a:rPr lang="en-GB" sz="2000" noProof="0">
                          <a:latin typeface="+mj-lt"/>
                          <a:cs typeface="Arial" panose="020B0604020202020204" pitchFamily="34" charset="0"/>
                        </a:rPr>
                        <m:t>TWh</m:t>
                      </m:r>
                      <m:r>
                        <m:rPr>
                          <m:nor/>
                        </m:rPr>
                        <a:rPr lang="en-GB" sz="2000" noProof="0">
                          <a:latin typeface="+mj-lt"/>
                          <a:cs typeface="Arial" panose="020B0604020202020204" pitchFamily="34" charset="0"/>
                        </a:rPr>
                        <m:t>/</m:t>
                      </m:r>
                      <m:r>
                        <m:rPr>
                          <m:nor/>
                        </m:rPr>
                        <a:rPr lang="en-GB" sz="2000" noProof="0">
                          <a:latin typeface="+mj-lt"/>
                          <a:cs typeface="Arial" panose="020B0604020202020204" pitchFamily="34" charset="0"/>
                        </a:rPr>
                        <m:t>year</m:t>
                      </m:r>
                      <m:r>
                        <a:rPr lang="en-GB" sz="2000" i="1" noProof="0">
                          <a:latin typeface="Cambria Math" panose="02040503050406030204" pitchFamily="18" charset="0"/>
                        </a:rPr>
                        <m:t>.</m:t>
                      </m:r>
                    </m:oMath>
                  </m:oMathPara>
                </a14:m>
                <a:endParaRPr lang="en-GB" sz="2000" noProof="0" dirty="0"/>
              </a:p>
              <a:p>
                <a:pPr algn="just"/>
                <a:endParaRPr lang="en-GB" sz="2000" noProof="0" dirty="0"/>
              </a:p>
              <a:p>
                <a:pPr algn="just"/>
                <a:r>
                  <a:rPr lang="en-GB" sz="2000" noProof="0" dirty="0"/>
                  <a:t>The ratio between the annual energy production of e-fuels in the Kerguelen islands and the annual electricity production of the French Nuclear power fleet would be:</a:t>
                </a:r>
              </a:p>
              <a:p>
                <a:pPr algn="just"/>
                <a:endParaRPr lang="en-GB" sz="1000" noProof="0" dirty="0"/>
              </a:p>
              <a:p>
                <a:pPr algn="just"/>
                <a14:m>
                  <m:oMathPara xmlns:m="http://schemas.openxmlformats.org/officeDocument/2006/math">
                    <m:oMathParaPr>
                      <m:jc m:val="left"/>
                    </m:oMathParaPr>
                    <m:oMath xmlns:m="http://schemas.openxmlformats.org/officeDocument/2006/math">
                      <m:f>
                        <m:fPr>
                          <m:ctrlPr>
                            <a:rPr lang="en-GB" sz="2000" i="1" noProof="0">
                              <a:latin typeface="Cambria Math" panose="02040503050406030204" pitchFamily="18" charset="0"/>
                            </a:rPr>
                          </m:ctrlPr>
                        </m:fPr>
                        <m:num>
                          <m:r>
                            <m:rPr>
                              <m:nor/>
                            </m:rPr>
                            <a:rPr lang="en-GB" sz="2000" noProof="0">
                              <a:cs typeface="Arial" panose="020B0604020202020204" pitchFamily="34" charset="0"/>
                            </a:rPr>
                            <m:t>708</m:t>
                          </m:r>
                        </m:num>
                        <m:den>
                          <m:r>
                            <m:rPr>
                              <m:nor/>
                            </m:rPr>
                            <a:rPr lang="en-GB" sz="2000" noProof="0" smtClean="0">
                              <a:cs typeface="Arial" panose="020B0604020202020204" pitchFamily="34" charset="0"/>
                            </a:rPr>
                            <m:t>427</m:t>
                          </m:r>
                        </m:den>
                      </m:f>
                      <m:r>
                        <a:rPr lang="en-GB" sz="2000" i="1" noProof="0" smtClean="0">
                          <a:latin typeface="Cambria Math" panose="02040503050406030204" pitchFamily="18" charset="0"/>
                          <a:cs typeface="Arial" panose="020B0604020202020204" pitchFamily="34" charset="0"/>
                        </a:rPr>
                        <m:t> </m:t>
                      </m:r>
                      <m:r>
                        <a:rPr lang="en-GB" sz="2000" i="1" noProof="0">
                          <a:latin typeface="Cambria Math" panose="02040503050406030204" pitchFamily="18" charset="0"/>
                          <a:ea typeface="Cambria Math" panose="02040503050406030204" pitchFamily="18" charset="0"/>
                        </a:rPr>
                        <m:t>×</m:t>
                      </m:r>
                      <m:r>
                        <m:rPr>
                          <m:nor/>
                        </m:rPr>
                        <a:rPr lang="en-GB" sz="2000" noProof="0">
                          <a:latin typeface="+mj-lt"/>
                          <a:ea typeface="Cambria Math" panose="02040503050406030204" pitchFamily="18" charset="0"/>
                        </a:rPr>
                        <m:t>100</m:t>
                      </m:r>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ea typeface="Cambria Math" panose="02040503050406030204" pitchFamily="18" charset="0"/>
                          <a:cs typeface="Arial" panose="020B0604020202020204" pitchFamily="34" charset="0"/>
                        </a:rPr>
                        <m:t>166</m:t>
                      </m:r>
                      <m:r>
                        <m:rPr>
                          <m:nor/>
                        </m:rPr>
                        <a:rPr lang="en-GB" sz="2000" noProof="0">
                          <a:latin typeface="+mj-lt"/>
                          <a:cs typeface="Arial" panose="020B0604020202020204" pitchFamily="34" charset="0"/>
                        </a:rPr>
                        <m:t>%</m:t>
                      </m:r>
                      <m:r>
                        <a:rPr lang="en-GB" sz="2000" i="1" noProof="0">
                          <a:latin typeface="Cambria Math" panose="02040503050406030204" pitchFamily="18" charset="0"/>
                        </a:rPr>
                        <m:t>.</m:t>
                      </m:r>
                    </m:oMath>
                  </m:oMathPara>
                </a14:m>
                <a:endParaRPr lang="en-GB" sz="2000" i="1" noProof="0" dirty="0">
                  <a:latin typeface="Cambria Math" panose="02040503050406030204" pitchFamily="18" charset="0"/>
                </a:endParaRPr>
              </a:p>
            </p:txBody>
          </p:sp>
        </mc:Choice>
        <mc:Fallback xmlns="">
          <p:sp>
            <p:nvSpPr>
              <p:cNvPr id="10" name="ZoneTexte 9">
                <a:extLst>
                  <a:ext uri="{FF2B5EF4-FFF2-40B4-BE49-F238E27FC236}">
                    <a16:creationId xmlns:a16="http://schemas.microsoft.com/office/drawing/2014/main" id="{5CC08874-F7E5-41C3-DA52-0E4195694964}"/>
                  </a:ext>
                </a:extLst>
              </p:cNvPr>
              <p:cNvSpPr txBox="1">
                <a:spLocks noRot="1" noChangeAspect="1" noMove="1" noResize="1" noEditPoints="1" noAdjustHandles="1" noChangeArrowheads="1" noChangeShapeType="1" noTextEdit="1"/>
              </p:cNvSpPr>
              <p:nvPr/>
            </p:nvSpPr>
            <p:spPr>
              <a:xfrm>
                <a:off x="642992" y="3702109"/>
                <a:ext cx="9489347" cy="3578993"/>
              </a:xfrm>
              <a:prstGeom prst="rect">
                <a:avLst/>
              </a:prstGeom>
              <a:blipFill>
                <a:blip r:embed="rId3"/>
                <a:stretch>
                  <a:fillRect l="-642" t="-681" r="-706"/>
                </a:stretch>
              </a:blipFill>
            </p:spPr>
            <p:txBody>
              <a:bodyPr/>
              <a:lstStyle/>
              <a:p>
                <a:r>
                  <a:rPr lang="en-GB">
                    <a:noFill/>
                  </a:rPr>
                  <a:t> </a:t>
                </a:r>
              </a:p>
            </p:txBody>
          </p:sp>
        </mc:Fallback>
      </mc:AlternateContent>
      <p:sp>
        <p:nvSpPr>
          <p:cNvPr id="3" name="Slide Number Placeholder 6">
            <a:extLst>
              <a:ext uri="{FF2B5EF4-FFF2-40B4-BE49-F238E27FC236}">
                <a16:creationId xmlns:a16="http://schemas.microsoft.com/office/drawing/2014/main" id="{4DDF3068-C6C1-10DB-AC00-D0940085306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459</a:t>
            </a:fld>
            <a:endParaRPr lang="en-GB" spc="80" noProof="0" dirty="0"/>
          </a:p>
        </p:txBody>
      </p:sp>
    </p:spTree>
    <p:extLst>
      <p:ext uri="{BB962C8B-B14F-4D97-AF65-F5344CB8AC3E}">
        <p14:creationId xmlns:p14="http://schemas.microsoft.com/office/powerpoint/2010/main" val="2061999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object 9"/>
              <p:cNvSpPr txBox="1"/>
              <p:nvPr/>
            </p:nvSpPr>
            <p:spPr>
              <a:xfrm>
                <a:off x="661488" y="3937038"/>
                <a:ext cx="9470852" cy="3550972"/>
              </a:xfrm>
              <a:prstGeom prst="rect">
                <a:avLst/>
              </a:prstGeom>
            </p:spPr>
            <p:txBody>
              <a:bodyPr vert="horz" wrap="square" lIns="0" tIns="11430" rIns="0" bIns="0" rtlCol="0">
                <a:spAutoFit/>
              </a:bodyPr>
              <a:lstStyle/>
              <a:p>
                <a:pPr algn="just"/>
                <a:r>
                  <a:rPr lang="en-GB" sz="2000" noProof="0" dirty="0">
                    <a:latin typeface="Arial" panose="020B0604020202020204" pitchFamily="34" charset="0"/>
                    <a:cs typeface="Arial" panose="020B0604020202020204" pitchFamily="34" charset="0"/>
                  </a:rPr>
                  <a:t>If the distance </a:t>
                </a:r>
                <a14:m>
                  <m:oMath xmlns:m="http://schemas.openxmlformats.org/officeDocument/2006/math">
                    <m:r>
                      <a:rPr lang="en-GB" sz="2000" i="1" noProof="0" smtClean="0">
                        <a:latin typeface="Cambria Math" panose="02040503050406030204" pitchFamily="18" charset="0"/>
                      </a:rPr>
                      <m:t>𝑑</m:t>
                    </m:r>
                  </m:oMath>
                </a14:m>
                <a:r>
                  <a:rPr lang="en-GB" sz="2000" noProof="0" dirty="0">
                    <a:latin typeface="Arial" panose="020B0604020202020204" pitchFamily="34" charset="0"/>
                    <a:cs typeface="Arial" panose="020B0604020202020204" pitchFamily="34" charset="0"/>
                  </a:rPr>
                  <a:t> is less than the critical distance </a:t>
                </a:r>
                <a14:m>
                  <m:oMath xmlns:m="http://schemas.openxmlformats.org/officeDocument/2006/math">
                    <m:sSup>
                      <m:sSupPr>
                        <m:ctrlPr>
                          <a:rPr lang="en-GB" sz="2000" i="1" noProof="0" smtClean="0">
                            <a:latin typeface="Cambria Math" panose="02040503050406030204" pitchFamily="18" charset="0"/>
                          </a:rPr>
                        </m:ctrlPr>
                      </m:sSupPr>
                      <m:e>
                        <m:r>
                          <a:rPr lang="en-GB" sz="2000" i="1" noProof="0" smtClean="0">
                            <a:latin typeface="Cambria Math" panose="02040503050406030204" pitchFamily="18" charset="0"/>
                          </a:rPr>
                          <m:t>𝑑</m:t>
                        </m:r>
                      </m:e>
                      <m:sup>
                        <m:r>
                          <a:rPr lang="en-GB" sz="2000" i="1" noProof="0" smtClean="0">
                            <a:latin typeface="Cambria Math" panose="02040503050406030204" pitchFamily="18" charset="0"/>
                          </a:rPr>
                          <m:t>∗</m:t>
                        </m:r>
                      </m:sup>
                    </m:sSup>
                  </m:oMath>
                </a14:m>
                <a:r>
                  <a:rPr lang="en-GB" sz="2000" noProof="0" dirty="0">
                    <a:latin typeface="Arial" panose="020B0604020202020204" pitchFamily="34" charset="0"/>
                    <a:cs typeface="Arial" panose="020B0604020202020204" pitchFamily="34" charset="0"/>
                  </a:rPr>
                  <a:t> (e.g., during city driving), energy savings can be achieved by:</a:t>
                </a:r>
              </a:p>
              <a:p>
                <a:pPr algn="just"/>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reducing the mass of the car;</a:t>
                </a:r>
              </a:p>
              <a:p>
                <a:pPr marL="514350" indent="-514350" algn="just">
                  <a:buAutoNum type="romanLcParenBoth"/>
                </a:pPr>
                <a:r>
                  <a:rPr lang="en-GB" sz="2000" noProof="0" dirty="0">
                    <a:latin typeface="Arial" panose="020B0604020202020204" pitchFamily="34" charset="0"/>
                    <a:cs typeface="Arial" panose="020B0604020202020204" pitchFamily="34" charset="0"/>
                  </a:rPr>
                  <a:t>using a car with regenerative brakes;</a:t>
                </a:r>
              </a:p>
              <a:p>
                <a:pPr marL="514350" indent="-514350" algn="just">
                  <a:buAutoNum type="romanLcParenBoth"/>
                </a:pPr>
                <a:r>
                  <a:rPr lang="en-GB" sz="2000" noProof="0" dirty="0">
                    <a:latin typeface="Arial" panose="020B0604020202020204" pitchFamily="34" charset="0"/>
                    <a:cs typeface="Arial" panose="020B0604020202020204" pitchFamily="34" charset="0"/>
                  </a:rPr>
                  <a:t>driving at a slower speed.</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If the distance </a:t>
                </a:r>
                <a14:m>
                  <m:oMath xmlns:m="http://schemas.openxmlformats.org/officeDocument/2006/math">
                    <m:r>
                      <a:rPr lang="en-GB" sz="2000" i="1" noProof="0" smtClean="0">
                        <a:latin typeface="Cambria Math" panose="02040503050406030204" pitchFamily="18" charset="0"/>
                      </a:rPr>
                      <m:t>𝑑</m:t>
                    </m:r>
                  </m:oMath>
                </a14:m>
                <a:r>
                  <a:rPr lang="en-GB" sz="2000" noProof="0" dirty="0">
                    <a:latin typeface="Arial" panose="020B0604020202020204" pitchFamily="34" charset="0"/>
                    <a:cs typeface="Arial" panose="020B0604020202020204" pitchFamily="34" charset="0"/>
                  </a:rPr>
                  <a:t> is greater than the critical distance </a:t>
                </a:r>
                <a14:m>
                  <m:oMath xmlns:m="http://schemas.openxmlformats.org/officeDocument/2006/math">
                    <m:sSup>
                      <m:sSupPr>
                        <m:ctrlPr>
                          <a:rPr lang="en-GB" sz="2000" i="1" noProof="0" smtClean="0">
                            <a:latin typeface="Cambria Math" panose="02040503050406030204" pitchFamily="18" charset="0"/>
                          </a:rPr>
                        </m:ctrlPr>
                      </m:sSupPr>
                      <m:e>
                        <m:r>
                          <a:rPr lang="en-GB" sz="2000" i="1" noProof="0" smtClean="0">
                            <a:latin typeface="Cambria Math" panose="02040503050406030204" pitchFamily="18" charset="0"/>
                          </a:rPr>
                          <m:t>𝑑</m:t>
                        </m:r>
                      </m:e>
                      <m:sup>
                        <m:r>
                          <a:rPr lang="en-GB" sz="2000" i="1" noProof="0" smtClean="0">
                            <a:latin typeface="Cambria Math" panose="02040503050406030204" pitchFamily="18" charset="0"/>
                          </a:rPr>
                          <m:t>∗</m:t>
                        </m:r>
                      </m:sup>
                    </m:sSup>
                  </m:oMath>
                </a14:m>
                <a:r>
                  <a:rPr lang="en-GB" sz="2000" noProof="0" dirty="0">
                    <a:latin typeface="Arial" panose="020B0604020202020204" pitchFamily="34" charset="0"/>
                    <a:cs typeface="Arial" panose="020B0604020202020204" pitchFamily="34" charset="0"/>
                  </a:rPr>
                  <a:t>, where energy dissipation is dominated by drag, energy savings can be achieved by:</a:t>
                </a:r>
              </a:p>
              <a:p>
                <a:pPr algn="just"/>
                <a:endParaRPr lang="en-GB" sz="5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reducing the car's drag coefficient;</a:t>
                </a:r>
              </a:p>
              <a:p>
                <a:pPr marL="514350" indent="-514350" algn="just">
                  <a:buAutoNum type="romanLcParenBoth"/>
                </a:pPr>
                <a:r>
                  <a:rPr lang="en-GB" sz="2000" noProof="0" dirty="0">
                    <a:latin typeface="Arial" panose="020B0604020202020204" pitchFamily="34" charset="0"/>
                    <a:cs typeface="Arial" panose="020B0604020202020204" pitchFamily="34" charset="0"/>
                  </a:rPr>
                  <a:t>reducing the car's cross-sectional area;</a:t>
                </a:r>
              </a:p>
              <a:p>
                <a:pPr marL="514350" indent="-514350" algn="just">
                  <a:buAutoNum type="romanLcParenBoth"/>
                </a:pPr>
                <a:r>
                  <a:rPr lang="en-GB" sz="2000" noProof="0" dirty="0">
                    <a:latin typeface="Arial" panose="020B0604020202020204" pitchFamily="34" charset="0"/>
                    <a:cs typeface="Arial" panose="020B0604020202020204" pitchFamily="34" charset="0"/>
                  </a:rPr>
                  <a:t>driving at a slower speed.</a:t>
                </a:r>
              </a:p>
            </p:txBody>
          </p:sp>
        </mc:Choice>
        <mc:Fallback xmlns="">
          <p:sp>
            <p:nvSpPr>
              <p:cNvPr id="9" name="object 9"/>
              <p:cNvSpPr txBox="1">
                <a:spLocks noRot="1" noChangeAspect="1" noMove="1" noResize="1" noEditPoints="1" noAdjustHandles="1" noChangeArrowheads="1" noChangeShapeType="1" noTextEdit="1"/>
              </p:cNvSpPr>
              <p:nvPr/>
            </p:nvSpPr>
            <p:spPr>
              <a:xfrm>
                <a:off x="661488" y="3937038"/>
                <a:ext cx="9470852" cy="3550972"/>
              </a:xfrm>
              <a:prstGeom prst="rect">
                <a:avLst/>
              </a:prstGeom>
              <a:blipFill>
                <a:blip r:embed="rId2"/>
                <a:stretch>
                  <a:fillRect l="-1674" t="-1718" r="-1610" b="-3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AA99B8-DCFB-ADD9-8186-D6863F239571}"/>
                  </a:ext>
                </a:extLst>
              </p:cNvPr>
              <p:cNvSpPr txBox="1"/>
              <p:nvPr/>
            </p:nvSpPr>
            <p:spPr>
              <a:xfrm>
                <a:off x="661488" y="2381611"/>
                <a:ext cx="5245218" cy="8576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2000" i="1" noProof="0" smtClean="0">
                              <a:latin typeface="Cambria Math" panose="02040503050406030204" pitchFamily="18" charset="0"/>
                            </a:rPr>
                          </m:ctrlPr>
                        </m:sSupPr>
                        <m:e>
                          <m:r>
                            <a:rPr lang="en-GB" sz="2000" b="0" i="1" noProof="0" smtClean="0">
                              <a:latin typeface="Cambria Math" panose="02040503050406030204" pitchFamily="18" charset="0"/>
                            </a:rPr>
                            <m:t>𝑑</m:t>
                          </m:r>
                        </m:e>
                        <m:sup>
                          <m:r>
                            <a:rPr lang="en-GB" sz="2000" b="0" i="1" noProof="0" smtClean="0">
                              <a:latin typeface="Cambria Math" panose="02040503050406030204" pitchFamily="18" charset="0"/>
                            </a:rPr>
                            <m:t>∗</m:t>
                          </m:r>
                        </m:sup>
                      </m:sSup>
                      <m:r>
                        <a:rPr lang="en-GB" sz="2000" i="1" noProof="0" smtClean="0">
                          <a:latin typeface="Cambria Math" panose="02040503050406030204" pitchFamily="18" charset="0"/>
                        </a:rPr>
                        <m:t>=</m:t>
                      </m:r>
                      <m:f>
                        <m:fPr>
                          <m:ctrlPr>
                            <a:rPr lang="en-GB" sz="2000" i="1" noProof="0" smtClean="0">
                              <a:latin typeface="Cambria Math" panose="02040503050406030204" pitchFamily="18" charset="0"/>
                            </a:rPr>
                          </m:ctrlPr>
                        </m:fPr>
                        <m:num>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num>
                        <m:den>
                          <m:r>
                            <a:rPr lang="en-GB" sz="2000" i="1" noProof="0" smtClean="0">
                              <a:latin typeface="Cambria Math" panose="02040503050406030204" pitchFamily="18" charset="0"/>
                              <a:ea typeface="Cambria Math" panose="02040503050406030204" pitchFamily="18" charset="0"/>
                            </a:rPr>
                            <m:t>𝜌</m:t>
                          </m:r>
                          <m:sSub>
                            <m:sSubPr>
                              <m:ctrlPr>
                                <a:rPr lang="en-GB" sz="2000" i="1" noProof="0" smtClean="0">
                                  <a:latin typeface="Cambria Math" panose="02040503050406030204" pitchFamily="18" charset="0"/>
                                  <a:ea typeface="Cambria Math" panose="02040503050406030204" pitchFamily="18" charset="0"/>
                                </a:rPr>
                              </m:ctrlPr>
                            </m:sSubPr>
                            <m:e>
                              <m:r>
                                <a:rPr lang="en-GB" sz="2000" b="0" i="1" noProof="0" smtClean="0">
                                  <a:latin typeface="Cambria Math" panose="02040503050406030204" pitchFamily="18" charset="0"/>
                                  <a:ea typeface="Cambria Math" panose="02040503050406030204" pitchFamily="18" charset="0"/>
                                </a:rPr>
                                <m:t>𝑐</m:t>
                              </m:r>
                            </m:e>
                            <m:sub>
                              <m:r>
                                <a:rPr lang="en-GB" sz="2000" b="0" i="1" noProof="0" smtClean="0">
                                  <a:latin typeface="Cambria Math" panose="02040503050406030204" pitchFamily="18" charset="0"/>
                                  <a:ea typeface="Cambria Math" panose="02040503050406030204" pitchFamily="18" charset="0"/>
                                </a:rPr>
                                <m:t>𝑑</m:t>
                              </m:r>
                            </m:sub>
                          </m:sSub>
                          <m:sSub>
                            <m:sSubPr>
                              <m:ctrlPr>
                                <a:rPr lang="en-GB" sz="2000" i="1" noProof="0" smtClean="0">
                                  <a:latin typeface="Cambria Math" panose="02040503050406030204" pitchFamily="18" charset="0"/>
                                  <a:ea typeface="Cambria Math" panose="02040503050406030204" pitchFamily="18" charset="0"/>
                                </a:rPr>
                              </m:ctrlPr>
                            </m:sSubPr>
                            <m:e>
                              <m:r>
                                <a:rPr lang="en-GB" sz="2000" b="0" i="1" noProof="0" smtClean="0">
                                  <a:latin typeface="Cambria Math" panose="02040503050406030204" pitchFamily="18" charset="0"/>
                                  <a:ea typeface="Cambria Math" panose="02040503050406030204" pitchFamily="18" charset="0"/>
                                </a:rPr>
                                <m:t>𝐴</m:t>
                              </m:r>
                            </m:e>
                            <m:sub>
                              <m:r>
                                <a:rPr lang="en-GB" sz="2000" b="0" i="1" noProof="0" smtClean="0">
                                  <a:latin typeface="Cambria Math" panose="02040503050406030204" pitchFamily="18" charset="0"/>
                                  <a:ea typeface="Cambria Math" panose="02040503050406030204" pitchFamily="18" charset="0"/>
                                </a:rPr>
                                <m:t>𝑐</m:t>
                              </m:r>
                            </m:sub>
                          </m:sSub>
                        </m:den>
                      </m:f>
                      <m:r>
                        <a:rPr lang="en-GB" sz="2000" b="0" i="1" noProof="0" smtClean="0">
                          <a:latin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1,000 </m:t>
                          </m:r>
                          <m:r>
                            <m:rPr>
                              <m:nor/>
                            </m:rPr>
                            <a:rPr lang="en-GB" sz="2000" b="0" i="0" noProof="0" smtClean="0">
                              <a:latin typeface="Arial" panose="020B0604020202020204" pitchFamily="34" charset="0"/>
                              <a:cs typeface="Arial" panose="020B0604020202020204" pitchFamily="34" charset="0"/>
                            </a:rPr>
                            <m:t>kg</m:t>
                          </m:r>
                        </m:num>
                        <m:den>
                          <m:r>
                            <m:rPr>
                              <m:nor/>
                            </m:rPr>
                            <a:rPr lang="en-GB" sz="2000" b="0" i="0" noProof="0" smtClean="0">
                              <a:latin typeface="Arial" panose="020B0604020202020204" pitchFamily="34" charset="0"/>
                              <a:cs typeface="Arial" panose="020B0604020202020204" pitchFamily="34" charset="0"/>
                            </a:rPr>
                            <m:t>1.3 </m:t>
                          </m:r>
                          <m:r>
                            <m:rPr>
                              <m:nor/>
                            </m:rPr>
                            <a:rPr lang="en-GB" sz="2000" b="0" i="0" noProof="0" smtClean="0">
                              <a:latin typeface="Arial" panose="020B0604020202020204" pitchFamily="34" charset="0"/>
                              <a:cs typeface="Arial" panose="020B0604020202020204" pitchFamily="34" charset="0"/>
                            </a:rPr>
                            <m:t>kg</m:t>
                          </m:r>
                          <m:r>
                            <m:rPr>
                              <m:nor/>
                            </m:rPr>
                            <a:rPr lang="en-GB" sz="2000" b="0" i="0" noProof="0" smtClean="0">
                              <a:latin typeface="Arial" panose="020B0604020202020204" pitchFamily="34" charset="0"/>
                              <a:cs typeface="Arial" panose="020B0604020202020204" pitchFamily="34" charset="0"/>
                            </a:rPr>
                            <m:t>/</m:t>
                          </m:r>
                          <m:sSup>
                            <m:sSupPr>
                              <m:ctrlPr>
                                <a:rPr lang="en-GB" sz="2000" b="0" i="1" noProof="0" smtClean="0">
                                  <a:latin typeface="Cambria Math" panose="02040503050406030204" pitchFamily="18" charset="0"/>
                                  <a:cs typeface="Arial" panose="020B0604020202020204" pitchFamily="34" charset="0"/>
                                </a:rPr>
                              </m:ctrlPr>
                            </m:sSupPr>
                            <m:e>
                              <m:r>
                                <m:rPr>
                                  <m:nor/>
                                </m:rPr>
                                <a:rPr lang="en-GB" sz="2000" b="0" i="0" noProof="0" smtClean="0">
                                  <a:latin typeface="Arial" panose="020B0604020202020204" pitchFamily="34" charset="0"/>
                                  <a:cs typeface="Arial" panose="020B0604020202020204" pitchFamily="34" charset="0"/>
                                </a:rPr>
                                <m:t>m</m:t>
                              </m:r>
                            </m:e>
                            <m:sup>
                              <m:r>
                                <a:rPr lang="en-GB" sz="2000" b="0" i="1" noProof="0" smtClean="0">
                                  <a:latin typeface="Cambria Math" panose="02040503050406030204" pitchFamily="18" charset="0"/>
                                  <a:cs typeface="Arial" panose="020B0604020202020204" pitchFamily="34" charset="0"/>
                                </a:rPr>
                                <m:t>3</m:t>
                              </m:r>
                            </m:sup>
                          </m:sSup>
                          <m:r>
                            <m:rPr>
                              <m:nor/>
                            </m:rPr>
                            <a:rPr lang="en-GB" sz="2000" b="0" i="0" noProof="0" smtClean="0">
                              <a:latin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3</m:t>
                              </m:r>
                            </m:den>
                          </m:f>
                          <m:r>
                            <m:rPr>
                              <m:nor/>
                            </m:rPr>
                            <a:rPr lang="en-GB" sz="2000" b="0" i="0" noProof="0" smtClean="0">
                              <a:latin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²</m:t>
                          </m:r>
                        </m:den>
                      </m:f>
                      <m:r>
                        <a:rPr lang="en-GB" sz="2000" i="1" noProof="0" smtClean="0">
                          <a:latin typeface="Cambria Math" panose="02040503050406030204" pitchFamily="18" charset="0"/>
                        </a:rPr>
                        <m:t>≈</m:t>
                      </m:r>
                      <m:r>
                        <m:rPr>
                          <m:nor/>
                        </m:rPr>
                        <a:rPr lang="en-GB" sz="2000" b="0" i="0" noProof="0" smtClean="0">
                          <a:latin typeface="Arial" panose="020B0604020202020204" pitchFamily="34" charset="0"/>
                          <a:cs typeface="Arial" panose="020B0604020202020204" pitchFamily="34" charset="0"/>
                        </a:rPr>
                        <m:t>770 </m:t>
                      </m:r>
                      <m:r>
                        <m:rPr>
                          <m:nor/>
                        </m:rPr>
                        <a:rPr lang="en-GB" sz="2000" b="0" i="0" noProof="0" smtClean="0">
                          <a:latin typeface="Arial" panose="020B0604020202020204" pitchFamily="34" charset="0"/>
                          <a:cs typeface="Arial" panose="020B0604020202020204" pitchFamily="34" charset="0"/>
                        </a:rPr>
                        <m:t>m</m:t>
                      </m:r>
                      <m:r>
                        <m:rPr>
                          <m:nor/>
                        </m:rPr>
                        <a:rPr lang="en-GB" sz="2000" b="0" i="0" noProof="0" smtClean="0">
                          <a:latin typeface="Arial" panose="020B0604020202020204" pitchFamily="34" charset="0"/>
                          <a:cs typeface="Arial" panose="020B0604020202020204" pitchFamily="34" charset="0"/>
                        </a:rPr>
                        <m:t>.</m:t>
                      </m:r>
                    </m:oMath>
                  </m:oMathPara>
                </a14:m>
                <a:endParaRPr lang="en-GB" noProof="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5EAA99B8-DCFB-ADD9-8186-D6863F239571}"/>
                  </a:ext>
                </a:extLst>
              </p:cNvPr>
              <p:cNvSpPr txBox="1">
                <a:spLocks noRot="1" noChangeAspect="1" noMove="1" noResize="1" noEditPoints="1" noAdjustHandles="1" noChangeArrowheads="1" noChangeShapeType="1" noTextEdit="1"/>
              </p:cNvSpPr>
              <p:nvPr/>
            </p:nvSpPr>
            <p:spPr>
              <a:xfrm>
                <a:off x="661488" y="2381611"/>
                <a:ext cx="5245218" cy="857607"/>
              </a:xfrm>
              <a:prstGeom prst="rect">
                <a:avLst/>
              </a:prstGeom>
              <a:blipFill>
                <a:blip r:embed="rId3"/>
                <a:stretch>
                  <a:fillRect/>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CDB5B64B-903C-E986-D97D-429D9C2085D3}"/>
              </a:ext>
            </a:extLst>
          </p:cNvPr>
          <p:cNvSpPr txBox="1"/>
          <p:nvPr/>
        </p:nvSpPr>
        <p:spPr>
          <a:xfrm>
            <a:off x="575056" y="1091089"/>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1:</a:t>
            </a:r>
            <a:endParaRPr lang="en-GB" sz="2000" b="1" noProof="0" dirty="0"/>
          </a:p>
        </p:txBody>
      </p:sp>
      <p:sp>
        <p:nvSpPr>
          <p:cNvPr id="2" name="TextBox 1">
            <a:extLst>
              <a:ext uri="{FF2B5EF4-FFF2-40B4-BE49-F238E27FC236}">
                <a16:creationId xmlns:a16="http://schemas.microsoft.com/office/drawing/2014/main" id="{12A5F3E6-5879-91CD-BB57-E927AA0F1772}"/>
              </a:ext>
            </a:extLst>
          </p:cNvPr>
          <p:cNvSpPr txBox="1"/>
          <p:nvPr/>
        </p:nvSpPr>
        <p:spPr>
          <a:xfrm>
            <a:off x="575056" y="350052"/>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p:sp>
        <p:nvSpPr>
          <p:cNvPr id="5" name="TextBox 4">
            <a:extLst>
              <a:ext uri="{FF2B5EF4-FFF2-40B4-BE49-F238E27FC236}">
                <a16:creationId xmlns:a16="http://schemas.microsoft.com/office/drawing/2014/main" id="{BAC92553-53F9-D462-5A1F-F3AF3CDEB3BB}"/>
              </a:ext>
            </a:extLst>
          </p:cNvPr>
          <p:cNvSpPr txBox="1"/>
          <p:nvPr/>
        </p:nvSpPr>
        <p:spPr>
          <a:xfrm>
            <a:off x="575056" y="3399162"/>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2:</a:t>
            </a:r>
            <a:endParaRPr lang="en-GB" sz="2000" b="1" noProof="0" dirty="0"/>
          </a:p>
        </p:txBody>
      </p:sp>
      <p:sp>
        <p:nvSpPr>
          <p:cNvPr id="4" name="Slide Number Placeholder 6">
            <a:extLst>
              <a:ext uri="{FF2B5EF4-FFF2-40B4-BE49-F238E27FC236}">
                <a16:creationId xmlns:a16="http://schemas.microsoft.com/office/drawing/2014/main" id="{FD8F6019-D533-FDFF-492D-EFD7864FAE36}"/>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a:t>
            </a:fld>
            <a:endParaRPr lang="en-GB" spc="80" noProof="0"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040E0EE-65BE-27FA-6C5B-59C8EF5C8E8C}"/>
                  </a:ext>
                </a:extLst>
              </p:cNvPr>
              <p:cNvSpPr txBox="1"/>
              <p:nvPr/>
            </p:nvSpPr>
            <p:spPr>
              <a:xfrm>
                <a:off x="575056" y="1598984"/>
                <a:ext cx="9557283" cy="707886"/>
              </a:xfrm>
              <a:prstGeom prst="rect">
                <a:avLst/>
              </a:prstGeom>
              <a:noFill/>
            </p:spPr>
            <p:txBody>
              <a:bodyPr wrap="square">
                <a:spAutoFit/>
              </a:bodyPr>
              <a:lstStyle/>
              <a:p>
                <a:pPr algn="just"/>
                <a:r>
                  <a:rPr lang="en-GB" sz="2000" noProof="0" dirty="0"/>
                  <a:t>The </a:t>
                </a:r>
                <a:r>
                  <a:rPr lang="en-GB" sz="2000" noProof="0" dirty="0">
                    <a:latin typeface="Arial" panose="020B0604020202020204" pitchFamily="34" charset="0"/>
                    <a:cs typeface="Arial" panose="020B0604020202020204" pitchFamily="34" charset="0"/>
                  </a:rPr>
                  <a:t>critical distance </a:t>
                </a:r>
                <a14:m>
                  <m:oMath xmlns:m="http://schemas.openxmlformats.org/officeDocument/2006/math">
                    <m:sSup>
                      <m:sSupPr>
                        <m:ctrlPr>
                          <a:rPr lang="en-GB" sz="2000" i="1" noProof="0" smtClean="0">
                            <a:latin typeface="Cambria Math" panose="02040503050406030204" pitchFamily="18" charset="0"/>
                          </a:rPr>
                        </m:ctrlPr>
                      </m:sSupPr>
                      <m:e>
                        <m:r>
                          <a:rPr lang="en-GB" sz="2000" i="1" noProof="0" smtClean="0">
                            <a:latin typeface="Cambria Math" panose="02040503050406030204" pitchFamily="18" charset="0"/>
                          </a:rPr>
                          <m:t>𝑑</m:t>
                        </m:r>
                      </m:e>
                      <m:sup>
                        <m:r>
                          <a:rPr lang="en-GB" sz="2000" i="1" noProof="0" smtClean="0">
                            <a:latin typeface="Cambria Math" panose="02040503050406030204" pitchFamily="18" charset="0"/>
                          </a:rPr>
                          <m:t>∗</m:t>
                        </m:r>
                      </m:sup>
                    </m:sSup>
                  </m:oMath>
                </a14:m>
                <a:r>
                  <a:rPr lang="en-GB" sz="2000" noProof="0" dirty="0">
                    <a:latin typeface="+mj-lt"/>
                  </a:rPr>
                  <a:t> </a:t>
                </a:r>
                <a:r>
                  <a:rPr lang="en-GB" sz="2000" noProof="0" dirty="0">
                    <a:latin typeface="Arial" panose="020B0604020202020204" pitchFamily="34" charset="0"/>
                    <a:cs typeface="Arial" panose="020B0604020202020204" pitchFamily="34" charset="0"/>
                  </a:rPr>
                  <a:t>below which the dissipation is dominated by braking and above which it is dominated by air swirling, </a:t>
                </a:r>
                <a:r>
                  <a:rPr lang="en-GB" sz="2000" noProof="0" dirty="0"/>
                  <a:t>is calculated as:</a:t>
                </a:r>
              </a:p>
            </p:txBody>
          </p:sp>
        </mc:Choice>
        <mc:Fallback xmlns="">
          <p:sp>
            <p:nvSpPr>
              <p:cNvPr id="6" name="ZoneTexte 5">
                <a:extLst>
                  <a:ext uri="{FF2B5EF4-FFF2-40B4-BE49-F238E27FC236}">
                    <a16:creationId xmlns:a16="http://schemas.microsoft.com/office/drawing/2014/main" id="{1040E0EE-65BE-27FA-6C5B-59C8EF5C8E8C}"/>
                  </a:ext>
                </a:extLst>
              </p:cNvPr>
              <p:cNvSpPr txBox="1">
                <a:spLocks noRot="1" noChangeAspect="1" noMove="1" noResize="1" noEditPoints="1" noAdjustHandles="1" noChangeArrowheads="1" noChangeShapeType="1" noTextEdit="1"/>
              </p:cNvSpPr>
              <p:nvPr/>
            </p:nvSpPr>
            <p:spPr>
              <a:xfrm>
                <a:off x="575056" y="1598984"/>
                <a:ext cx="9557283" cy="707886"/>
              </a:xfrm>
              <a:prstGeom prst="rect">
                <a:avLst/>
              </a:prstGeom>
              <a:blipFill>
                <a:blip r:embed="rId4"/>
                <a:stretch>
                  <a:fillRect l="-638" t="-3448" r="-702" b="-15517"/>
                </a:stretch>
              </a:blipFill>
            </p:spPr>
            <p:txBody>
              <a:bodyPr/>
              <a:lstStyle/>
              <a:p>
                <a:r>
                  <a:rPr lang="en-GB">
                    <a:noFill/>
                  </a:rPr>
                  <a:t> </a:t>
                </a:r>
              </a:p>
            </p:txBody>
          </p:sp>
        </mc:Fallback>
      </mc:AlternateContent>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793014FE-F556-BFE0-B754-AE42846E8668}"/>
              </a:ext>
            </a:extLst>
          </p:cNvPr>
          <p:cNvSpPr txBox="1"/>
          <p:nvPr/>
        </p:nvSpPr>
        <p:spPr>
          <a:xfrm>
            <a:off x="589820" y="1375941"/>
            <a:ext cx="9542520" cy="5633147"/>
          </a:xfrm>
          <a:prstGeom prst="rect">
            <a:avLst/>
          </a:prstGeom>
          <a:noFill/>
        </p:spPr>
        <p:txBody>
          <a:bodyPr wrap="square">
            <a:spAutoFit/>
          </a:bodyPr>
          <a:lstStyle/>
          <a:p>
            <a:pPr algn="just"/>
            <a:r>
              <a:rPr lang="en-GB" sz="2000" noProof="0" dirty="0"/>
              <a:t>The Global Grid and the proliferation of RREHs will create a complex web of interdependencies between states. The abundant availability of wind and solar energy resources within these hubs mitigates the risk of their exploitation as political energy weapons, unlike gas and oil reserves that are often concentrated in specific countries.</a:t>
            </a:r>
          </a:p>
          <a:p>
            <a:pPr algn="just"/>
            <a:endParaRPr lang="en-GB" sz="2000" noProof="0" dirty="0"/>
          </a:p>
          <a:p>
            <a:pPr algn="just"/>
            <a:r>
              <a:rPr lang="en-GB" sz="2000" noProof="0" dirty="0"/>
              <a:t>This shift towards remote RE sources promotes stability and equitable energy distribution on an international scale.</a:t>
            </a:r>
          </a:p>
          <a:p>
            <a:pPr algn="just"/>
            <a:endParaRPr lang="en-GB" sz="2000" noProof="0" dirty="0"/>
          </a:p>
          <a:p>
            <a:pPr algn="just"/>
            <a:r>
              <a:rPr lang="en-GB" sz="2000" noProof="0" dirty="0"/>
              <a:t>RREHs would provide the European Union with the opportunity to assert its leadership in technological innovation (such as the hydrogen industry and transportation) and to lead in managing the deployment of these production centres on the international stage.</a:t>
            </a:r>
          </a:p>
          <a:p>
            <a:pPr algn="just"/>
            <a:endParaRPr lang="en-GB" sz="2000" noProof="0" dirty="0"/>
          </a:p>
          <a:p>
            <a:pPr algn="just"/>
            <a:r>
              <a:rPr lang="en-GB" sz="2000" noProof="0" dirty="0"/>
              <a:t>By building and consolidating long-term relationships for establishing RREHs, the EU would also position itself as a normative power, able to promote democratic regimes by favouring collaborations with partners who uphold human rights, democracy, freedom, equality, and the rule of law.</a:t>
            </a:r>
          </a:p>
        </p:txBody>
      </p:sp>
      <p:sp>
        <p:nvSpPr>
          <p:cNvPr id="18" name="ZoneTexte 17">
            <a:extLst>
              <a:ext uri="{FF2B5EF4-FFF2-40B4-BE49-F238E27FC236}">
                <a16:creationId xmlns:a16="http://schemas.microsoft.com/office/drawing/2014/main" id="{A446F6D8-0F50-148F-7C50-4E3466AA8C7D}"/>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Geopolitical opportunities of RREHs</a:t>
            </a:r>
            <a:endParaRPr lang="en-GB" b="1"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A4CA1D9A-7D45-8831-61F2-5431BFFB241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460</a:t>
            </a:fld>
            <a:endParaRPr lang="en-GB" spc="80" noProof="0" dirty="0"/>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F5E41B3-9853-5EE0-386C-4DA62612523C}"/>
              </a:ext>
            </a:extLst>
          </p:cNvPr>
          <p:cNvSpPr txBox="1"/>
          <p:nvPr/>
        </p:nvSpPr>
        <p:spPr>
          <a:xfrm>
            <a:off x="3230730" y="7018265"/>
            <a:ext cx="4231941" cy="307823"/>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Solar panels shipment volume in MW, in 2018.</a:t>
            </a:r>
          </a:p>
        </p:txBody>
      </p:sp>
      <p:grpSp>
        <p:nvGrpSpPr>
          <p:cNvPr id="3" name="Groupe 2">
            <a:extLst>
              <a:ext uri="{FF2B5EF4-FFF2-40B4-BE49-F238E27FC236}">
                <a16:creationId xmlns:a16="http://schemas.microsoft.com/office/drawing/2014/main" id="{1A88128E-8018-45B0-60DF-C5DC3821E19E}"/>
              </a:ext>
            </a:extLst>
          </p:cNvPr>
          <p:cNvGrpSpPr/>
          <p:nvPr/>
        </p:nvGrpSpPr>
        <p:grpSpPr>
          <a:xfrm>
            <a:off x="3230730" y="5072326"/>
            <a:ext cx="4231941" cy="1868141"/>
            <a:chOff x="3494013" y="5680527"/>
            <a:chExt cx="3703784" cy="1609942"/>
          </a:xfrm>
        </p:grpSpPr>
        <p:pic>
          <p:nvPicPr>
            <p:cNvPr id="5" name="object 4">
              <a:extLst>
                <a:ext uri="{FF2B5EF4-FFF2-40B4-BE49-F238E27FC236}">
                  <a16:creationId xmlns:a16="http://schemas.microsoft.com/office/drawing/2014/main" id="{81A85B20-51B2-F808-9326-4B45A735EE09}"/>
                </a:ext>
              </a:extLst>
            </p:cNvPr>
            <p:cNvPicPr/>
            <p:nvPr/>
          </p:nvPicPr>
          <p:blipFill rotWithShape="1">
            <a:blip r:embed="rId2" cstate="print"/>
            <a:srcRect t="13981" b="26617"/>
            <a:stretch/>
          </p:blipFill>
          <p:spPr>
            <a:xfrm>
              <a:off x="3494014" y="5705466"/>
              <a:ext cx="3703783" cy="1508819"/>
            </a:xfrm>
            <a:prstGeom prst="rect">
              <a:avLst/>
            </a:prstGeom>
          </p:spPr>
        </p:pic>
        <p:sp>
          <p:nvSpPr>
            <p:cNvPr id="7" name="Rectangle 6">
              <a:extLst>
                <a:ext uri="{FF2B5EF4-FFF2-40B4-BE49-F238E27FC236}">
                  <a16:creationId xmlns:a16="http://schemas.microsoft.com/office/drawing/2014/main" id="{F6BFECF8-0140-370E-D564-A7BE1898A98F}"/>
                </a:ext>
              </a:extLst>
            </p:cNvPr>
            <p:cNvSpPr/>
            <p:nvPr/>
          </p:nvSpPr>
          <p:spPr>
            <a:xfrm>
              <a:off x="3494013" y="5680527"/>
              <a:ext cx="3703784" cy="16099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1" name="ZoneTexte 10">
            <a:extLst>
              <a:ext uri="{FF2B5EF4-FFF2-40B4-BE49-F238E27FC236}">
                <a16:creationId xmlns:a16="http://schemas.microsoft.com/office/drawing/2014/main" id="{07A0F3C6-34C8-40F3-6BC1-6489CA0EC239}"/>
              </a:ext>
            </a:extLst>
          </p:cNvPr>
          <p:cNvSpPr txBox="1"/>
          <p:nvPr/>
        </p:nvSpPr>
        <p:spPr>
          <a:xfrm>
            <a:off x="589820" y="1203169"/>
            <a:ext cx="9542520" cy="347787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While renewable energies are abundant worldwide and allow for the emergence of numerous energy supply partners, some actors may concentrate certain technological or mining resources.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Therefore, European institutions must remain vigilant regarding the origin of the resources needed for the construction of RREHs. Notably, China’s share of global photovoltaic panel production increased to 74.7% in 2021, compared to only 2.6% for the EU (IEA, 2022).</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It remains therefore important to design supply chains that are diversified to avoid excessive dependence on a few countries that produce these technologies.</a:t>
            </a:r>
          </a:p>
        </p:txBody>
      </p:sp>
      <p:sp>
        <p:nvSpPr>
          <p:cNvPr id="12" name="ZoneTexte 11">
            <a:extLst>
              <a:ext uri="{FF2B5EF4-FFF2-40B4-BE49-F238E27FC236}">
                <a16:creationId xmlns:a16="http://schemas.microsoft.com/office/drawing/2014/main" id="{DFE3108C-E798-3AD2-E15A-E6CA194CB801}"/>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Risk of resources monopoly</a:t>
            </a:r>
            <a:endParaRPr lang="en-GB" b="1" noProof="0" dirty="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1A38644B-E038-A435-F7F4-D4716D278BA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461</a:t>
            </a:fld>
            <a:endParaRPr lang="en-GB" spc="80" noProof="0" dirty="0"/>
          </a:p>
        </p:txBody>
      </p:sp>
    </p:spTree>
    <p:extLst>
      <p:ext uri="{BB962C8B-B14F-4D97-AF65-F5344CB8AC3E}">
        <p14:creationId xmlns:p14="http://schemas.microsoft.com/office/powerpoint/2010/main" val="277482050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rotWithShape="1">
          <a:blip r:embed="rId2" cstate="print"/>
          <a:srcRect t="5770" b="23077"/>
          <a:stretch/>
        </p:blipFill>
        <p:spPr>
          <a:xfrm>
            <a:off x="3124240" y="3545003"/>
            <a:ext cx="4444920" cy="3245729"/>
          </a:xfrm>
          <a:prstGeom prst="rect">
            <a:avLst/>
          </a:prstGeom>
        </p:spPr>
      </p:pic>
      <p:sp>
        <p:nvSpPr>
          <p:cNvPr id="12" name="ZoneTexte 11">
            <a:extLst>
              <a:ext uri="{FF2B5EF4-FFF2-40B4-BE49-F238E27FC236}">
                <a16:creationId xmlns:a16="http://schemas.microsoft.com/office/drawing/2014/main" id="{D3F01133-AEDD-CB1D-0C18-6985B547F6E2}"/>
              </a:ext>
            </a:extLst>
          </p:cNvPr>
          <p:cNvSpPr txBox="1"/>
          <p:nvPr/>
        </p:nvSpPr>
        <p:spPr>
          <a:xfrm>
            <a:off x="589820" y="1044721"/>
            <a:ext cx="9542520" cy="215433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When developing RREHs, it is crucial to carefully consider the local environment. </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Establishing RREHs in the Global South should not be seen as a colonialist or exploitative venture as long as three key principles are respected: ensuring a fair sharing of benefits, promoting economic development through the infrastructure created to develop the RREH, and exploiting the inherent local opportunities while respecting local contextual factors.</a:t>
            </a:r>
          </a:p>
        </p:txBody>
      </p:sp>
      <p:sp>
        <p:nvSpPr>
          <p:cNvPr id="15" name="ZoneTexte 14">
            <a:extLst>
              <a:ext uri="{FF2B5EF4-FFF2-40B4-BE49-F238E27FC236}">
                <a16:creationId xmlns:a16="http://schemas.microsoft.com/office/drawing/2014/main" id="{1CEF7339-D55F-7019-76ED-43417DB7EE30}"/>
              </a:ext>
            </a:extLst>
          </p:cNvPr>
          <p:cNvSpPr txBox="1"/>
          <p:nvPr/>
        </p:nvSpPr>
        <p:spPr>
          <a:xfrm>
            <a:off x="589820" y="350072"/>
            <a:ext cx="9709637" cy="461643"/>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Ethical considerations in developing RREHs</a:t>
            </a:r>
          </a:p>
        </p:txBody>
      </p:sp>
      <p:sp>
        <p:nvSpPr>
          <p:cNvPr id="17" name="ZoneTexte 16">
            <a:extLst>
              <a:ext uri="{FF2B5EF4-FFF2-40B4-BE49-F238E27FC236}">
                <a16:creationId xmlns:a16="http://schemas.microsoft.com/office/drawing/2014/main" id="{EA3CD642-D9C9-B89F-18E4-163E37E7EC68}"/>
              </a:ext>
            </a:extLst>
          </p:cNvPr>
          <p:cNvSpPr txBox="1"/>
          <p:nvPr/>
        </p:nvSpPr>
        <p:spPr>
          <a:xfrm>
            <a:off x="2489855" y="6890713"/>
            <a:ext cx="5713691" cy="737620"/>
          </a:xfrm>
          <a:prstGeom prst="rect">
            <a:avLst/>
          </a:prstGeom>
          <a:noFill/>
        </p:spPr>
        <p:txBody>
          <a:bodyPr wrap="square">
            <a:spAutoFit/>
          </a:bodyPr>
          <a:lstStyle/>
          <a:p>
            <a:pPr marL="13123" marR="5250" algn="ctr">
              <a:lnSpc>
                <a:spcPct val="102400"/>
              </a:lnSpc>
              <a:spcBef>
                <a:spcPts val="98"/>
              </a:spcBef>
            </a:pPr>
            <a:r>
              <a:rPr lang="en-GB" sz="1400" i="1" spc="5" noProof="0" dirty="0">
                <a:latin typeface="Arial" panose="020B0604020202020204" pitchFamily="34" charset="0"/>
                <a:cs typeface="Arial" panose="020B0604020202020204" pitchFamily="34" charset="0"/>
              </a:rPr>
              <a:t>Kirkuk</a:t>
            </a:r>
            <a:r>
              <a:rPr lang="en-GB" sz="1400" i="1" spc="16"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oil</a:t>
            </a:r>
            <a:r>
              <a:rPr lang="en-GB" sz="1400" i="1" spc="16"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field</a:t>
            </a:r>
            <a:r>
              <a:rPr lang="en-GB" sz="1400" i="1" spc="21"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(Iraq)</a:t>
            </a:r>
            <a:r>
              <a:rPr lang="en-GB" sz="1400" i="1" spc="16"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in</a:t>
            </a:r>
            <a:r>
              <a:rPr lang="en-GB" sz="1400" i="1" spc="21"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1932.</a:t>
            </a:r>
            <a:r>
              <a:rPr lang="en-GB" sz="1400" i="1" spc="-5"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The</a:t>
            </a:r>
            <a:r>
              <a:rPr lang="en-GB" sz="1400" i="1" spc="10"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oil extracted from </a:t>
            </a:r>
            <a:r>
              <a:rPr lang="en-GB" sz="1400" i="1" spc="10" noProof="0" dirty="0">
                <a:latin typeface="Arial" panose="020B0604020202020204" pitchFamily="34" charset="0"/>
                <a:cs typeface="Arial" panose="020B0604020202020204" pitchFamily="34" charset="0"/>
              </a:rPr>
              <a:t>this field </a:t>
            </a:r>
            <a:r>
              <a:rPr lang="en-GB" sz="1400" i="1" spc="5" noProof="0" dirty="0">
                <a:latin typeface="Arial" panose="020B0604020202020204" pitchFamily="34" charset="0"/>
                <a:cs typeface="Arial" panose="020B0604020202020204" pitchFamily="34" charset="0"/>
              </a:rPr>
              <a:t>at </a:t>
            </a:r>
            <a:r>
              <a:rPr lang="en-GB" sz="1400" i="1" spc="16" noProof="0" dirty="0">
                <a:latin typeface="Arial" panose="020B0604020202020204" pitchFamily="34" charset="0"/>
                <a:cs typeface="Arial" panose="020B0604020202020204" pitchFamily="34" charset="0"/>
              </a:rPr>
              <a:t>the time </a:t>
            </a:r>
            <a:r>
              <a:rPr lang="en-GB" sz="1400" i="1" spc="10" noProof="0" dirty="0">
                <a:latin typeface="Arial" panose="020B0604020202020204" pitchFamily="34" charset="0"/>
                <a:cs typeface="Arial" panose="020B0604020202020204" pitchFamily="34" charset="0"/>
              </a:rPr>
              <a:t>mainly </a:t>
            </a:r>
            <a:r>
              <a:rPr lang="en-GB" sz="1400" i="1" spc="-326"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benefited </a:t>
            </a:r>
            <a:r>
              <a:rPr lang="en-GB" sz="1400" i="1" spc="21" noProof="0" dirty="0">
                <a:latin typeface="Arial" panose="020B0604020202020204" pitchFamily="34" charset="0"/>
                <a:cs typeface="Arial" panose="020B0604020202020204" pitchFamily="34" charset="0"/>
              </a:rPr>
              <a:t>the </a:t>
            </a:r>
            <a:r>
              <a:rPr lang="en-GB" sz="1400" i="1" spc="16" noProof="0" dirty="0">
                <a:latin typeface="Arial" panose="020B0604020202020204" pitchFamily="34" charset="0"/>
                <a:cs typeface="Arial" panose="020B0604020202020204" pitchFamily="34" charset="0"/>
              </a:rPr>
              <a:t>United </a:t>
            </a:r>
            <a:r>
              <a:rPr lang="en-GB" sz="1400" i="1" spc="10" noProof="0" dirty="0">
                <a:latin typeface="Arial" panose="020B0604020202020204" pitchFamily="34" charset="0"/>
                <a:cs typeface="Arial" panose="020B0604020202020204" pitchFamily="34" charset="0"/>
              </a:rPr>
              <a:t>Kingdom. This </a:t>
            </a:r>
            <a:r>
              <a:rPr lang="en-GB" sz="1400" i="1" noProof="0" dirty="0">
                <a:latin typeface="Arial" panose="020B0604020202020204" pitchFamily="34" charset="0"/>
                <a:cs typeface="Arial" panose="020B0604020202020204" pitchFamily="34" charset="0"/>
              </a:rPr>
              <a:t>is </a:t>
            </a:r>
            <a:r>
              <a:rPr lang="en-GB" sz="1400" i="1" spc="10" noProof="0" dirty="0">
                <a:latin typeface="Arial" panose="020B0604020202020204" pitchFamily="34" charset="0"/>
                <a:cs typeface="Arial" panose="020B0604020202020204" pitchFamily="34" charset="0"/>
              </a:rPr>
              <a:t>an example</a:t>
            </a:r>
            <a:r>
              <a:rPr lang="en-GB" sz="1400" i="1" spc="-10"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of </a:t>
            </a:r>
            <a:r>
              <a:rPr lang="en-GB" sz="1400" i="1" spc="10" noProof="0" dirty="0">
                <a:latin typeface="Arial" panose="020B0604020202020204" pitchFamily="34" charset="0"/>
                <a:cs typeface="Arial" panose="020B0604020202020204" pitchFamily="34" charset="0"/>
              </a:rPr>
              <a:t>energy</a:t>
            </a:r>
            <a:r>
              <a:rPr lang="en-GB" sz="1400" i="1" spc="21" noProof="0" dirty="0">
                <a:latin typeface="Arial" panose="020B0604020202020204" pitchFamily="34" charset="0"/>
                <a:cs typeface="Arial" panose="020B0604020202020204" pitchFamily="34" charset="0"/>
              </a:rPr>
              <a:t> </a:t>
            </a:r>
            <a:r>
              <a:rPr lang="en-GB" sz="1400" i="1" spc="5" noProof="0" dirty="0">
                <a:latin typeface="Arial" panose="020B0604020202020204" pitchFamily="34" charset="0"/>
                <a:cs typeface="Arial" panose="020B0604020202020204" pitchFamily="34" charset="0"/>
              </a:rPr>
              <a:t>colonialism</a:t>
            </a:r>
            <a:r>
              <a:rPr lang="en-GB" sz="1400" i="1" spc="26"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that</a:t>
            </a:r>
            <a:r>
              <a:rPr lang="en-GB" sz="1400" i="1"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should</a:t>
            </a:r>
            <a:r>
              <a:rPr lang="en-GB" sz="1400" i="1" spc="16"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not</a:t>
            </a:r>
            <a:r>
              <a:rPr lang="en-GB" sz="1400" i="1" noProof="0" dirty="0">
                <a:latin typeface="Arial" panose="020B0604020202020204" pitchFamily="34" charset="0"/>
                <a:cs typeface="Arial" panose="020B0604020202020204" pitchFamily="34" charset="0"/>
              </a:rPr>
              <a:t> </a:t>
            </a:r>
            <a:r>
              <a:rPr lang="en-GB" sz="1400" i="1" spc="21" noProof="0" dirty="0">
                <a:latin typeface="Arial" panose="020B0604020202020204" pitchFamily="34" charset="0"/>
                <a:cs typeface="Arial" panose="020B0604020202020204" pitchFamily="34" charset="0"/>
              </a:rPr>
              <a:t>be</a:t>
            </a:r>
            <a:r>
              <a:rPr lang="en-GB" sz="1400" i="1" spc="16" noProof="0" dirty="0">
                <a:latin typeface="Arial" panose="020B0604020202020204" pitchFamily="34" charset="0"/>
                <a:cs typeface="Arial" panose="020B0604020202020204" pitchFamily="34" charset="0"/>
              </a:rPr>
              <a:t> </a:t>
            </a:r>
            <a:r>
              <a:rPr lang="en-GB" sz="1400" i="1" spc="10" noProof="0" dirty="0">
                <a:latin typeface="Arial" panose="020B0604020202020204" pitchFamily="34" charset="0"/>
                <a:cs typeface="Arial" panose="020B0604020202020204" pitchFamily="34" charset="0"/>
              </a:rPr>
              <a:t>reproduced</a:t>
            </a:r>
            <a:r>
              <a:rPr lang="en-GB" sz="1400" i="1" spc="16" noProof="0" dirty="0">
                <a:latin typeface="Arial" panose="020B0604020202020204" pitchFamily="34" charset="0"/>
                <a:cs typeface="Arial" panose="020B0604020202020204" pitchFamily="34" charset="0"/>
              </a:rPr>
              <a:t> with</a:t>
            </a:r>
            <a:r>
              <a:rPr lang="en-GB" sz="1400" i="1" spc="5" noProof="0" dirty="0">
                <a:latin typeface="Arial" panose="020B0604020202020204" pitchFamily="34" charset="0"/>
                <a:cs typeface="Arial" panose="020B0604020202020204" pitchFamily="34" charset="0"/>
              </a:rPr>
              <a:t> </a:t>
            </a:r>
            <a:r>
              <a:rPr lang="en-GB" sz="1400" i="1" spc="16" noProof="0" dirty="0">
                <a:latin typeface="Arial" panose="020B0604020202020204" pitchFamily="34" charset="0"/>
                <a:cs typeface="Arial" panose="020B0604020202020204" pitchFamily="34" charset="0"/>
              </a:rPr>
              <a:t>RREH.</a:t>
            </a:r>
            <a:endParaRPr lang="en-GB" sz="1400" i="1" noProof="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E6BF7B2-A458-E944-DB85-1ED477E6A292}"/>
              </a:ext>
            </a:extLst>
          </p:cNvPr>
          <p:cNvSpPr/>
          <p:nvPr/>
        </p:nvSpPr>
        <p:spPr>
          <a:xfrm>
            <a:off x="3124241" y="3545003"/>
            <a:ext cx="4444920" cy="324572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CC165723-680F-1EA6-F179-8124B6DE817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462</a:t>
            </a:fld>
            <a:endParaRPr lang="en-GB" spc="80" noProof="0" dirty="0"/>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A644-7841-FC7E-DFA8-39AE4059B09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CB7E4D-8CA0-2B72-BCA2-C7382FE2EE2F}"/>
              </a:ext>
            </a:extLst>
          </p:cNvPr>
          <p:cNvSpPr txBox="1"/>
          <p:nvPr/>
        </p:nvSpPr>
        <p:spPr>
          <a:xfrm>
            <a:off x="5734413" y="5321788"/>
            <a:ext cx="4298490" cy="738774"/>
          </a:xfrm>
          <a:prstGeom prst="rect">
            <a:avLst/>
          </a:prstGeom>
          <a:noFill/>
        </p:spPr>
        <p:txBody>
          <a:bodyPr wrap="square" rtlCol="0">
            <a:spAutoFit/>
          </a:bodyPr>
          <a:lstStyle/>
          <a:p>
            <a:pPr algn="ctr"/>
            <a:r>
              <a:rPr lang="en-GB" sz="1400" i="1" noProof="0" dirty="0"/>
              <a:t>Departure of Saint-Malo (France) to install weather stations in Greenland in 2020. The expedition took place in the context of the Katabata project. </a:t>
            </a:r>
          </a:p>
        </p:txBody>
      </p:sp>
      <p:sp>
        <p:nvSpPr>
          <p:cNvPr id="11" name="ZoneTexte 10">
            <a:extLst>
              <a:ext uri="{FF2B5EF4-FFF2-40B4-BE49-F238E27FC236}">
                <a16:creationId xmlns:a16="http://schemas.microsoft.com/office/drawing/2014/main" id="{C71D9202-0595-2212-896A-2577FDE0B2D8}"/>
              </a:ext>
            </a:extLst>
          </p:cNvPr>
          <p:cNvSpPr txBox="1"/>
          <p:nvPr/>
        </p:nvSpPr>
        <p:spPr>
          <a:xfrm>
            <a:off x="589820" y="1463215"/>
            <a:ext cx="4643357" cy="5632311"/>
          </a:xfrm>
          <a:prstGeom prst="rect">
            <a:avLst/>
          </a:prstGeom>
          <a:noFill/>
        </p:spPr>
        <p:txBody>
          <a:bodyPr wrap="square">
            <a:spAutoFit/>
          </a:bodyPr>
          <a:lstStyle/>
          <a:p>
            <a:pPr algn="just"/>
            <a:r>
              <a:rPr lang="en-GB" sz="2000" noProof="0" dirty="0"/>
              <a:t>The Smart Grids Lab of the Montefiore Research Unit of the ULiège has conducted pioneering research on the concept of RREH. In particular, we have conducted research on:</a:t>
            </a:r>
          </a:p>
          <a:p>
            <a:pPr algn="just"/>
            <a:endParaRPr lang="en-GB" sz="2000" noProof="0" dirty="0"/>
          </a:p>
          <a:p>
            <a:pPr marL="410915" indent="-410915" algn="just">
              <a:buAutoNum type="romanLcParenBoth"/>
            </a:pPr>
            <a:r>
              <a:rPr lang="en-GB" sz="2000" noProof="0" dirty="0"/>
              <a:t>identifying the most promising hubs through techno-economic analyses              [2], [4], [5], [6], [7], [8], [10], [14];</a:t>
            </a:r>
          </a:p>
          <a:p>
            <a:pPr marL="410915" indent="-410915" algn="just">
              <a:buAutoNum type="romanLcParenBoth"/>
            </a:pPr>
            <a:endParaRPr lang="en-GB" sz="2000" noProof="0" dirty="0"/>
          </a:p>
          <a:p>
            <a:pPr marL="410915" indent="-410915" algn="just">
              <a:buAutoNum type="romanLcParenBoth"/>
            </a:pPr>
            <a:r>
              <a:rPr lang="en-GB" sz="2000" noProof="0" dirty="0"/>
              <a:t>developing a tool, GBOML, to optimally size and operate these hubs [11], [12], [13];</a:t>
            </a:r>
          </a:p>
          <a:p>
            <a:pPr marL="410915" indent="-410915" algn="just">
              <a:buAutoNum type="romanLcParenBoth"/>
            </a:pPr>
            <a:endParaRPr lang="en-GB" sz="2000" noProof="0" dirty="0"/>
          </a:p>
          <a:p>
            <a:pPr marL="410915" indent="-410915" algn="just">
              <a:buAutoNum type="romanLcParenBoth"/>
            </a:pPr>
            <a:r>
              <a:rPr lang="en-GB" sz="2000" noProof="0" dirty="0"/>
              <a:t>performing in situ measurements of the winds in Greenland in the context of the  Katabata Project [1], [2], [3], [4], [9], [15].</a:t>
            </a:r>
          </a:p>
        </p:txBody>
      </p:sp>
      <p:grpSp>
        <p:nvGrpSpPr>
          <p:cNvPr id="13" name="Groupe 12">
            <a:extLst>
              <a:ext uri="{FF2B5EF4-FFF2-40B4-BE49-F238E27FC236}">
                <a16:creationId xmlns:a16="http://schemas.microsoft.com/office/drawing/2014/main" id="{2388072B-31CE-94B8-51BD-61C4F068AA21}"/>
              </a:ext>
            </a:extLst>
          </p:cNvPr>
          <p:cNvGrpSpPr/>
          <p:nvPr/>
        </p:nvGrpSpPr>
        <p:grpSpPr>
          <a:xfrm>
            <a:off x="5846597" y="2283105"/>
            <a:ext cx="4025705" cy="2965422"/>
            <a:chOff x="6780700" y="1645874"/>
            <a:chExt cx="4680831" cy="3566251"/>
          </a:xfrm>
        </p:grpSpPr>
        <p:pic>
          <p:nvPicPr>
            <p:cNvPr id="3" name="Image 2">
              <a:extLst>
                <a:ext uri="{FF2B5EF4-FFF2-40B4-BE49-F238E27FC236}">
                  <a16:creationId xmlns:a16="http://schemas.microsoft.com/office/drawing/2014/main" id="{11C946AF-AD06-DD15-8AED-491A0A1BB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2" t="8331" r="10200" b="15584"/>
            <a:stretch/>
          </p:blipFill>
          <p:spPr>
            <a:xfrm>
              <a:off x="6780701" y="1645874"/>
              <a:ext cx="4680830" cy="3566251"/>
            </a:xfrm>
            <a:prstGeom prst="rect">
              <a:avLst/>
            </a:prstGeom>
          </p:spPr>
        </p:pic>
        <p:sp>
          <p:nvSpPr>
            <p:cNvPr id="12" name="Rectangle 11">
              <a:extLst>
                <a:ext uri="{FF2B5EF4-FFF2-40B4-BE49-F238E27FC236}">
                  <a16:creationId xmlns:a16="http://schemas.microsoft.com/office/drawing/2014/main" id="{A6AB02E6-C156-25D1-C249-3007250173AA}"/>
                </a:ext>
              </a:extLst>
            </p:cNvPr>
            <p:cNvSpPr/>
            <p:nvPr/>
          </p:nvSpPr>
          <p:spPr>
            <a:xfrm>
              <a:off x="6780700" y="1645874"/>
              <a:ext cx="4680830" cy="356625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49" noProof="0" dirty="0"/>
            </a:p>
          </p:txBody>
        </p:sp>
      </p:grpSp>
      <p:sp>
        <p:nvSpPr>
          <p:cNvPr id="8" name="ZoneTexte 7">
            <a:extLst>
              <a:ext uri="{FF2B5EF4-FFF2-40B4-BE49-F238E27FC236}">
                <a16:creationId xmlns:a16="http://schemas.microsoft.com/office/drawing/2014/main" id="{3AED574C-86F1-8690-5991-C7BBF34C6473}"/>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Scientific contribution from our lab</a:t>
            </a:r>
          </a:p>
        </p:txBody>
      </p:sp>
      <p:sp>
        <p:nvSpPr>
          <p:cNvPr id="4" name="Slide Number Placeholder 6">
            <a:extLst>
              <a:ext uri="{FF2B5EF4-FFF2-40B4-BE49-F238E27FC236}">
                <a16:creationId xmlns:a16="http://schemas.microsoft.com/office/drawing/2014/main" id="{529330AE-E5EC-591A-F338-1D9BBC9FE3D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463</a:t>
            </a:fld>
            <a:endParaRPr lang="en-GB" spc="80" noProof="0" dirty="0"/>
          </a:p>
        </p:txBody>
      </p:sp>
    </p:spTree>
    <p:extLst>
      <p:ext uri="{BB962C8B-B14F-4D97-AF65-F5344CB8AC3E}">
        <p14:creationId xmlns:p14="http://schemas.microsoft.com/office/powerpoint/2010/main" val="1432079247"/>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83EDA-52A0-08B8-D5C2-D0992006DB4C}"/>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AAAFE-D61C-F24D-879D-BD4ED7F01DA7}"/>
              </a:ext>
            </a:extLst>
          </p:cNvPr>
          <p:cNvSpPr>
            <a:spLocks noGrp="1"/>
          </p:cNvSpPr>
          <p:nvPr>
            <p:ph idx="1"/>
          </p:nvPr>
        </p:nvSpPr>
        <p:spPr>
          <a:xfrm>
            <a:off x="589819" y="1534907"/>
            <a:ext cx="9544024" cy="5345354"/>
          </a:xfrm>
        </p:spPr>
        <p:txBody>
          <a:bodyPr>
            <a:noAutofit/>
          </a:bodyPr>
          <a:lstStyle/>
          <a:p>
            <a:pPr marL="0" indent="0" algn="just">
              <a:buNone/>
              <a:tabLst>
                <a:tab pos="469616" algn="l"/>
              </a:tabLst>
            </a:pPr>
            <a:r>
              <a:rPr lang="en-GB" sz="1438" kern="100" noProof="0" dirty="0">
                <a:ea typeface="Aptos" panose="020B0004020202020204" pitchFamily="34" charset="0"/>
                <a:cs typeface="Times New Roman" panose="02020603050405020304" pitchFamily="18" charset="0"/>
              </a:rPr>
              <a:t>[1]	</a:t>
            </a:r>
            <a:r>
              <a:rPr lang="en-GB" sz="1400" kern="100" noProof="0" dirty="0">
                <a:ea typeface="Aptos" panose="020B0004020202020204" pitchFamily="34" charset="0"/>
                <a:cs typeface="Times New Roman" panose="02020603050405020304" pitchFamily="18" charset="0"/>
              </a:rPr>
              <a:t>Berger, M., Radu, D., Fonteneau, R., Henry, R., Glavic, M., Fettweis, X., Le Du, M., Panciatici, P., Balea, L., &amp; Ernst, D. (2018). Critical time windows for renewable resource complementarity assessment. </a:t>
            </a:r>
            <a:r>
              <a:rPr lang="en-GB" sz="1400" noProof="0" dirty="0"/>
              <a:t>Energy, 198, 117308. </a:t>
            </a:r>
            <a:r>
              <a:rPr lang="en-GB" sz="1400" noProof="0" dirty="0">
                <a:hlinkClick r:id="rId3"/>
              </a:rPr>
              <a:t>https://hdl.handle.net/2268/230029</a:t>
            </a:r>
            <a:endParaRPr lang="en-GB" sz="1400" kern="100" noProof="0" dirty="0">
              <a:cs typeface="Times New Roman" panose="02020603050405020304" pitchFamily="18" charset="0"/>
            </a:endParaRPr>
          </a:p>
          <a:p>
            <a:pPr marL="0" indent="0">
              <a:buNone/>
              <a:tabLst>
                <a:tab pos="469616" algn="l"/>
              </a:tabLst>
            </a:pPr>
            <a:r>
              <a:rPr lang="en-GB" sz="1400" kern="100" noProof="0" dirty="0">
                <a:ea typeface="Aptos" panose="020B0004020202020204" pitchFamily="34" charset="0"/>
                <a:cs typeface="Times New Roman" panose="02020603050405020304" pitchFamily="18" charset="0"/>
              </a:rPr>
              <a:t>[2]	Berger, M., Radu, D.-C., Detienne, G., Deschuyteneer, T., Richel, A., &amp; Ernst, D. (2021). Remote renewable hubs for carbon-neutral synthetic fuel production. Frontiers in Energy Research. </a:t>
            </a:r>
            <a:r>
              <a:rPr lang="en-GB" sz="1400" kern="100" noProof="0" dirty="0">
                <a:ea typeface="Aptos" panose="020B0004020202020204" pitchFamily="34" charset="0"/>
                <a:cs typeface="Times New Roman" panose="02020603050405020304" pitchFamily="18" charset="0"/>
                <a:hlinkClick r:id="rId4"/>
              </a:rPr>
              <a:t>https://hdl.handle.net/2268/250796</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[3]	Chatzivasileiadis, S., Ernst, D., &amp; Andersson, G. (2013). The global grid. Renewable Energy, 57, 372-383. </a:t>
            </a:r>
            <a:r>
              <a:rPr lang="en-GB" sz="1400" kern="100" noProof="0" dirty="0">
                <a:ea typeface="Aptos" panose="020B0004020202020204" pitchFamily="34" charset="0"/>
                <a:cs typeface="Times New Roman" panose="02020603050405020304" pitchFamily="18" charset="0"/>
                <a:hlinkClick r:id="rId5"/>
              </a:rPr>
              <a:t>https://hdl.handle.net/2268/211405</a:t>
            </a:r>
            <a:r>
              <a:rPr lang="en-GB" sz="1400" kern="100" noProof="0" dirty="0">
                <a:ea typeface="Aptos" panose="020B0004020202020204" pitchFamily="34" charset="0"/>
                <a:cs typeface="Times New Roman" panose="02020603050405020304" pitchFamily="18" charset="0"/>
              </a:rPr>
              <a:t>                                                          </a:t>
            </a:r>
            <a:endParaRPr lang="en-GB" sz="1400" kern="100" noProof="0" dirty="0">
              <a:solidFill>
                <a:schemeClr val="bg1"/>
              </a:solidFill>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[4]	Dachet, V., Benzerga, A., Coppitters, D., Contino, F., Fonteneau, R., &amp; Ernst, D. (2024). Towards CO2 valorization in a multi remote renewable energy hub framework with uncertainty quantification. Journal of Environmental Management, 363. </a:t>
            </a:r>
            <a:r>
              <a:rPr lang="en-GB" sz="1400" kern="100" noProof="0" dirty="0">
                <a:ea typeface="Aptos" panose="020B0004020202020204" pitchFamily="34" charset="0"/>
                <a:cs typeface="Times New Roman" panose="02020603050405020304" pitchFamily="18" charset="0"/>
                <a:hlinkClick r:id="rId6"/>
              </a:rPr>
              <a:t>https://hdl.handle.net/2268/309679</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[5]	Dachet, V., Dubois, A., Miftari, B., Fonteneau, R., &amp; Ernst, D. (2024, December 19). Remote renewable energy hubs: A taxonomy. Energy Reports, 13, 3112-2120. </a:t>
            </a:r>
            <a:r>
              <a:rPr lang="en-GB" sz="1400" b="0" noProof="0" dirty="0">
                <a:solidFill>
                  <a:srgbClr val="455F82"/>
                </a:solidFill>
                <a:effectLst/>
                <a:latin typeface="+mj-lt"/>
                <a:hlinkClick r:id="rId7"/>
              </a:rPr>
              <a:t>https://hdl.handle.net/2268/309761</a:t>
            </a:r>
            <a:endParaRPr lang="en-GB" sz="1400" kern="100" noProof="0" dirty="0">
              <a:latin typeface="+mj-lt"/>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[6]	Dachet, V., Maio, A., Counotte, P., &amp; Ernst, D. (2025). Remote renewable energy hubs in the high seas: A battery-based fully-	electric ecosystem. ORBi-University of Liège. </a:t>
            </a:r>
            <a:r>
              <a:rPr lang="en-GB" sz="1400" u="sng" kern="100" noProof="0" dirty="0">
                <a:solidFill>
                  <a:srgbClr val="467886"/>
                </a:solidFill>
                <a:ea typeface="Aptos" panose="020B0004020202020204" pitchFamily="34" charset="0"/>
                <a:cs typeface="Times New Roman" panose="02020603050405020304" pitchFamily="18" charset="0"/>
                <a:hlinkClick r:id="rId8"/>
              </a:rPr>
              <a:t>https://hdl.handle.net/2268/327232</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[7]	Dauchat, L., Dachet, V., Fonteneau, R., &amp; Ernst, D. (2024). Waste heat recovery in remote renewable energy hubs [Paper 	presentation]. Proceedings of ECOS 2024 - The 37th International Conference on Efficiency, Cost, Optimization, Simulation 	and Environmental Impact of Energy Systems, Rhodes, Greece. </a:t>
            </a:r>
            <a:r>
              <a:rPr lang="en-GB" sz="1400" u="sng" kern="100" noProof="0" dirty="0">
                <a:solidFill>
                  <a:srgbClr val="467886"/>
                </a:solidFill>
                <a:ea typeface="Aptos" panose="020B0004020202020204" pitchFamily="34" charset="0"/>
                <a:cs typeface="Times New Roman" panose="02020603050405020304" pitchFamily="18" charset="0"/>
                <a:hlinkClick r:id="rId9"/>
              </a:rPr>
              <a:t>https://hdl.handle.net/2268/313825</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[8]	Fonder, M., Counotte, P., Dachet, V., de Séjournet, J., &amp; Ernst, D. (2024, March 15). Synthetic methane for closing the carbon loop: Comparative study of three carbon sources for remote carbon-neutral fuel synthetization. Applied Energy, 358. </a:t>
            </a:r>
            <a:r>
              <a:rPr lang="en-GB" sz="1400" kern="100" noProof="0" dirty="0">
                <a:ea typeface="Aptos" panose="020B0004020202020204" pitchFamily="34" charset="0"/>
                <a:cs typeface="Times New Roman" panose="02020603050405020304" pitchFamily="18" charset="0"/>
                <a:hlinkClick r:id="rId10"/>
              </a:rPr>
              <a:t>https://hdl.handle.net/2268/307481</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endParaRPr lang="en-GB" sz="1400" noProof="0" dirty="0"/>
          </a:p>
        </p:txBody>
      </p:sp>
      <p:sp>
        <p:nvSpPr>
          <p:cNvPr id="4" name="ZoneTexte 3">
            <a:extLst>
              <a:ext uri="{FF2B5EF4-FFF2-40B4-BE49-F238E27FC236}">
                <a16:creationId xmlns:a16="http://schemas.microsoft.com/office/drawing/2014/main" id="{887100FD-991C-9AEA-8181-417923E3F31D}"/>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References (1/2)</a:t>
            </a:r>
          </a:p>
        </p:txBody>
      </p:sp>
      <p:sp>
        <p:nvSpPr>
          <p:cNvPr id="5" name="Slide Number Placeholder 6">
            <a:extLst>
              <a:ext uri="{FF2B5EF4-FFF2-40B4-BE49-F238E27FC236}">
                <a16:creationId xmlns:a16="http://schemas.microsoft.com/office/drawing/2014/main" id="{1D675557-F6B1-B72D-B793-71299219E96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464</a:t>
            </a:fld>
            <a:endParaRPr lang="en-GB" spc="80" noProof="0" dirty="0"/>
          </a:p>
        </p:txBody>
      </p:sp>
    </p:spTree>
    <p:extLst>
      <p:ext uri="{BB962C8B-B14F-4D97-AF65-F5344CB8AC3E}">
        <p14:creationId xmlns:p14="http://schemas.microsoft.com/office/powerpoint/2010/main" val="2576960799"/>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ED0C-F15E-D526-1A1B-0C55ED352D5C}"/>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155A5E-E4F6-286D-F88D-017354DE1FA3}"/>
              </a:ext>
            </a:extLst>
          </p:cNvPr>
          <p:cNvSpPr>
            <a:spLocks noGrp="1"/>
          </p:cNvSpPr>
          <p:nvPr>
            <p:ph idx="1"/>
          </p:nvPr>
        </p:nvSpPr>
        <p:spPr>
          <a:xfrm>
            <a:off x="589820" y="1732861"/>
            <a:ext cx="9419266" cy="5465507"/>
          </a:xfrm>
        </p:spPr>
        <p:txBody>
          <a:bodyPr>
            <a:noAutofit/>
          </a:bodyPr>
          <a:lstStyle/>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[9]	Lambin, C., Fettweis, X., Kittel, C., Fonder, M., &amp; Ernst, D. (2022). Assessment of future wind speed and wind power changes over South Greenland using the MAR regional climate model. International Journal of Climatology. </a:t>
            </a:r>
            <a:r>
              <a:rPr lang="en-GB" sz="1400" kern="100" noProof="0" dirty="0">
                <a:ea typeface="Aptos" panose="020B0004020202020204" pitchFamily="34" charset="0"/>
                <a:cs typeface="Times New Roman" panose="02020603050405020304" pitchFamily="18" charset="0"/>
                <a:hlinkClick r:id="rId3"/>
              </a:rPr>
              <a:t>https://hdl.handle.net/2268/288534</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[10]	Larbanois, A., Dachet, V., Fonteneau, R., &amp; Ernst, D. (2023). E-fuels produced in remote renewable energy hubs: A cross vector analysis. Proceedings of ECOS 2024 - The 37th International Conference on Efficiency, Cost, Optimization, Simulation and Environmental Impact of Energy Systems, Rhodes, Greece. </a:t>
            </a:r>
            <a:r>
              <a:rPr lang="en-GB" sz="1400" kern="100" noProof="0" dirty="0">
                <a:ea typeface="Aptos" panose="020B0004020202020204" pitchFamily="34" charset="0"/>
                <a:cs typeface="Times New Roman" panose="02020603050405020304" pitchFamily="18" charset="0"/>
                <a:hlinkClick r:id="rId4"/>
              </a:rPr>
              <a:t>https://hdl.handle.net/2268/310172</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[11]	Miftari, B., Berger, M., Djelassi, H., &amp; Ernst, D. (2022). GBOML: Graph-based optimization modeling language. Journal of 	Open Source Software, 7(72), 4158.</a:t>
            </a: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[12]	Miftari, B., Berger, M., Derval, G., Louveaux, Q., &amp; Ernst, D. (2023). GBOML: A structure-exploiting optimization modeling 	language in Python. Optimization Methods and Software. </a:t>
            </a:r>
            <a:r>
              <a:rPr lang="en-GB" sz="1400" kern="100" noProof="0" dirty="0">
                <a:ea typeface="Aptos" panose="020B0004020202020204" pitchFamily="34" charset="0"/>
                <a:cs typeface="Times New Roman" panose="02020603050405020304" pitchFamily="18" charset="0"/>
                <a:hlinkClick r:id="rId5"/>
              </a:rPr>
              <a:t>https://hdl.handle.net/2268/296930</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[13]	Miftari, B., Louveaux, Q., Ernst, D., &amp; Derval, G. (2024). Sensitivity analysis for linear changes of the constraint matrix of a 	linear program. arXiv preprint arXiv:2410.14443. </a:t>
            </a:r>
            <a:r>
              <a:rPr lang="en-GB" sz="1400" kern="100" noProof="0" dirty="0">
                <a:ea typeface="Aptos" panose="020B0004020202020204" pitchFamily="34" charset="0"/>
                <a:cs typeface="Times New Roman" panose="02020603050405020304" pitchFamily="18" charset="0"/>
                <a:hlinkClick r:id="rId6"/>
              </a:rPr>
              <a:t>https://hdl.handle.net/2268/323606</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[14]	Mokeddem, S., Miftari, B., Dachet, V., Derval, G., &amp; Ernst, D. (In press). Distributed e-fuel hubs (DEFH): A case study of a 	Belgian Fischer-Tropsch liquids hub. (Working paper). ORBi-University of Liège. </a:t>
            </a:r>
            <a:r>
              <a:rPr lang="en-GB" sz="1400" u="sng" kern="100" noProof="0" dirty="0">
                <a:solidFill>
                  <a:srgbClr val="467886"/>
                </a:solidFill>
                <a:ea typeface="Aptos" panose="020B0004020202020204" pitchFamily="34" charset="0"/>
                <a:cs typeface="Times New Roman" panose="02020603050405020304" pitchFamily="18" charset="0"/>
                <a:hlinkClick r:id="rId7"/>
              </a:rPr>
              <a:t>https://hdl.handle.net/2268/327044</a:t>
            </a:r>
            <a:endParaRPr lang="en-GB" sz="1400" kern="100" noProof="0" dirty="0">
              <a:ea typeface="Aptos" panose="020B0004020202020204" pitchFamily="34" charset="0"/>
              <a:cs typeface="Times New Roman" panose="02020603050405020304" pitchFamily="18" charset="0"/>
            </a:endParaRPr>
          </a:p>
          <a:p>
            <a:pPr marL="0" indent="0" algn="just">
              <a:buNone/>
              <a:tabLst>
                <a:tab pos="469616" algn="l"/>
              </a:tabLst>
            </a:pPr>
            <a:r>
              <a:rPr lang="en-GB" sz="1400" kern="100" noProof="0" dirty="0">
                <a:ea typeface="Aptos" panose="020B0004020202020204" pitchFamily="34" charset="0"/>
                <a:cs typeface="Times New Roman" panose="02020603050405020304" pitchFamily="18" charset="0"/>
              </a:rPr>
              <a:t>[15]	Radu, D.-C., Berger, M., Fonteneau, R., Hardy, S., Fettweis, X., Le Du, M., Panciatici, P., Balea, L., &amp; Ernst, D. (2019). 	Complementarity assessment of South Greenland katabatic flows and West Europe wind regimes. Energy, 175, 393-401. </a:t>
            </a:r>
            <a:r>
              <a:rPr lang="en-GB" sz="1400" kern="100" noProof="0" dirty="0">
                <a:ea typeface="Aptos" panose="020B0004020202020204" pitchFamily="34" charset="0"/>
                <a:cs typeface="Times New Roman" panose="02020603050405020304" pitchFamily="18" charset="0"/>
                <a:hlinkClick r:id="rId8"/>
              </a:rPr>
              <a:t>https://hdl.handle.net/2268/291606</a:t>
            </a:r>
            <a:endParaRPr lang="en-GB" sz="1400" kern="100" noProof="0" dirty="0">
              <a:ea typeface="Aptos" panose="020B000402020202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BE1D2D1E-C59B-F94F-E74C-CA31335A29EA}"/>
              </a:ext>
            </a:extLst>
          </p:cNvPr>
          <p:cNvSpPr txBox="1"/>
          <p:nvPr/>
        </p:nvSpPr>
        <p:spPr>
          <a:xfrm>
            <a:off x="589820" y="350072"/>
            <a:ext cx="9328656" cy="461643"/>
          </a:xfrm>
          <a:prstGeom prst="rect">
            <a:avLst/>
          </a:prstGeom>
          <a:noFill/>
        </p:spPr>
        <p:txBody>
          <a:bodyPr wrap="square" lIns="91436" tIns="45718" rIns="91436" bIns="45718" anchor="t">
            <a:spAutoFit/>
          </a:bodyPr>
          <a:lstStyle/>
          <a:p>
            <a:r>
              <a:rPr lang="en-GB" sz="2400" b="1" noProof="0" dirty="0"/>
              <a:t>References (2/2)</a:t>
            </a:r>
          </a:p>
        </p:txBody>
      </p:sp>
      <p:sp>
        <p:nvSpPr>
          <p:cNvPr id="4" name="Slide Number Placeholder 6">
            <a:extLst>
              <a:ext uri="{FF2B5EF4-FFF2-40B4-BE49-F238E27FC236}">
                <a16:creationId xmlns:a16="http://schemas.microsoft.com/office/drawing/2014/main" id="{F460433E-BBF7-9EDB-1EB7-90BE7BDE46F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465</a:t>
            </a:fld>
            <a:endParaRPr lang="en-GB" spc="80" noProof="0" dirty="0"/>
          </a:p>
        </p:txBody>
      </p:sp>
    </p:spTree>
    <p:extLst>
      <p:ext uri="{BB962C8B-B14F-4D97-AF65-F5344CB8AC3E}">
        <p14:creationId xmlns:p14="http://schemas.microsoft.com/office/powerpoint/2010/main" val="63072521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642F-D925-45F4-446D-6949AE54F1F6}"/>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7E7DEB52-AEED-7D3C-E4DB-5D9C9D332143}"/>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07A83B22-68BD-962D-DC22-544666F41F67}"/>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4" name="TextBox 5">
            <a:extLst>
              <a:ext uri="{FF2B5EF4-FFF2-40B4-BE49-F238E27FC236}">
                <a16:creationId xmlns:a16="http://schemas.microsoft.com/office/drawing/2014/main" id="{CB4FA427-5AD8-5C5E-7ADF-484CC797BE2E}"/>
              </a:ext>
            </a:extLst>
          </p:cNvPr>
          <p:cNvSpPr txBox="1"/>
          <p:nvPr/>
        </p:nvSpPr>
        <p:spPr>
          <a:xfrm>
            <a:off x="1330557" y="3084863"/>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23 – </a:t>
            </a:r>
            <a:r>
              <a:rPr lang="en-GB" sz="2800" b="1" spc="30" noProof="0" dirty="0">
                <a:latin typeface="Arial"/>
                <a:cs typeface="Arial"/>
              </a:rPr>
              <a:t>Nuclear energy</a:t>
            </a:r>
            <a:endParaRPr lang="en-GB" sz="2800" b="1" noProof="0" dirty="0">
              <a:solidFill>
                <a:srgbClr val="333333"/>
              </a:solidFill>
              <a:latin typeface="Arial"/>
              <a:cs typeface="Arial"/>
            </a:endParaRPr>
          </a:p>
        </p:txBody>
      </p:sp>
      <p:sp>
        <p:nvSpPr>
          <p:cNvPr id="8" name="Rectangle 7">
            <a:extLst>
              <a:ext uri="{FF2B5EF4-FFF2-40B4-BE49-F238E27FC236}">
                <a16:creationId xmlns:a16="http://schemas.microsoft.com/office/drawing/2014/main" id="{91A8554C-D0BB-12F1-0E19-FA7DCC002D4C}"/>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CB1933DA-0A8A-C496-B75D-EC2D673651AE}"/>
              </a:ext>
            </a:extLst>
          </p:cNvPr>
          <p:cNvSpPr/>
          <p:nvPr/>
        </p:nvSpPr>
        <p:spPr>
          <a:xfrm>
            <a:off x="128038" y="152009"/>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grpSp>
        <p:nvGrpSpPr>
          <p:cNvPr id="16" name="Groupe 15">
            <a:extLst>
              <a:ext uri="{FF2B5EF4-FFF2-40B4-BE49-F238E27FC236}">
                <a16:creationId xmlns:a16="http://schemas.microsoft.com/office/drawing/2014/main" id="{7768CAB1-D0B6-0CDF-B3F4-DA0464C261AD}"/>
              </a:ext>
            </a:extLst>
          </p:cNvPr>
          <p:cNvGrpSpPr/>
          <p:nvPr/>
        </p:nvGrpSpPr>
        <p:grpSpPr>
          <a:xfrm>
            <a:off x="2061503" y="4016375"/>
            <a:ext cx="6570393" cy="3009009"/>
            <a:chOff x="1595412" y="3880111"/>
            <a:chExt cx="7502564" cy="3435911"/>
          </a:xfrm>
        </p:grpSpPr>
        <p:sp>
          <p:nvSpPr>
            <p:cNvPr id="12" name="Rectangle 11">
              <a:extLst>
                <a:ext uri="{FF2B5EF4-FFF2-40B4-BE49-F238E27FC236}">
                  <a16:creationId xmlns:a16="http://schemas.microsoft.com/office/drawing/2014/main" id="{7EA116F3-8854-4346-366D-8814269DD40E}"/>
                </a:ext>
              </a:extLst>
            </p:cNvPr>
            <p:cNvSpPr/>
            <p:nvPr/>
          </p:nvSpPr>
          <p:spPr>
            <a:xfrm>
              <a:off x="1595412" y="3880111"/>
              <a:ext cx="7502564" cy="343591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5" name="Image 14">
              <a:extLst>
                <a:ext uri="{FF2B5EF4-FFF2-40B4-BE49-F238E27FC236}">
                  <a16:creationId xmlns:a16="http://schemas.microsoft.com/office/drawing/2014/main" id="{59D24A1C-39A7-CEB1-A599-10E2EF5D9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12" y="3880111"/>
              <a:ext cx="7502564" cy="3435911"/>
            </a:xfrm>
            <a:prstGeom prst="rect">
              <a:avLst/>
            </a:prstGeom>
          </p:spPr>
        </p:pic>
      </p:grpSp>
      <p:sp>
        <p:nvSpPr>
          <p:cNvPr id="18" name="ZoneTexte 17">
            <a:extLst>
              <a:ext uri="{FF2B5EF4-FFF2-40B4-BE49-F238E27FC236}">
                <a16:creationId xmlns:a16="http://schemas.microsoft.com/office/drawing/2014/main" id="{076B57FB-F433-3075-6301-0A414247F051}"/>
              </a:ext>
            </a:extLst>
          </p:cNvPr>
          <p:cNvSpPr txBox="1"/>
          <p:nvPr/>
        </p:nvSpPr>
        <p:spPr>
          <a:xfrm>
            <a:off x="128036" y="7614344"/>
            <a:ext cx="10437325" cy="261610"/>
          </a:xfrm>
          <a:prstGeom prst="rect">
            <a:avLst/>
          </a:prstGeom>
          <a:noFill/>
        </p:spPr>
        <p:txBody>
          <a:bodyPr wrap="square">
            <a:spAutoFit/>
          </a:bodyPr>
          <a:lstStyle/>
          <a:p>
            <a:pPr algn="ctr"/>
            <a:r>
              <a:rPr lang="en-GB" sz="1100" noProof="0" dirty="0">
                <a:effectLst/>
                <a:latin typeface="+mj-lt"/>
              </a:rPr>
              <a:t>The material of this chapter is largely inspired from: Ernst, D. (2019). Nuclear: the dreaming reality. Ernst, D. (2019). </a:t>
            </a:r>
            <a:r>
              <a:rPr lang="en-GB" sz="1100" noProof="0" dirty="0">
                <a:effectLst/>
                <a:latin typeface="+mj-lt"/>
                <a:hlinkClick r:id="rId3"/>
              </a:rPr>
              <a:t>https://hdl.handle.net/2268/240858</a:t>
            </a:r>
            <a:endParaRPr lang="en-GB" sz="1100" noProof="0" dirty="0">
              <a:effectLst/>
              <a:latin typeface="+mj-lt"/>
            </a:endParaRPr>
          </a:p>
        </p:txBody>
      </p:sp>
    </p:spTree>
    <p:extLst>
      <p:ext uri="{BB962C8B-B14F-4D97-AF65-F5344CB8AC3E}">
        <p14:creationId xmlns:p14="http://schemas.microsoft.com/office/powerpoint/2010/main" val="2622953964"/>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A42BA8C-7CAB-6239-169B-6E7A12E7D369}"/>
              </a:ext>
            </a:extLst>
          </p:cNvPr>
          <p:cNvSpPr txBox="1"/>
          <p:nvPr/>
        </p:nvSpPr>
        <p:spPr>
          <a:xfrm>
            <a:off x="589583" y="1079917"/>
            <a:ext cx="9005660" cy="400110"/>
          </a:xfrm>
          <a:prstGeom prst="rect">
            <a:avLst/>
          </a:prstGeom>
          <a:noFill/>
        </p:spPr>
        <p:txBody>
          <a:bodyPr wrap="square">
            <a:spAutoFit/>
          </a:bodyPr>
          <a:lstStyle/>
          <a:p>
            <a:r>
              <a:rPr lang="en-GB" sz="2000" noProof="0" dirty="0">
                <a:solidFill>
                  <a:schemeClr val="tx1"/>
                </a:solidFill>
                <a:latin typeface="Arial" panose="020B0604020202020204" pitchFamily="34" charset="0"/>
                <a:cs typeface="Arial" panose="020B0604020202020204" pitchFamily="34" charset="0"/>
              </a:rPr>
              <a:t>Nuclear reactors operate on the principle of </a:t>
            </a:r>
            <a:r>
              <a:rPr lang="en-GB" sz="2000" b="1" noProof="0" dirty="0">
                <a:solidFill>
                  <a:schemeClr val="tx1"/>
                </a:solidFill>
                <a:latin typeface="Arial" panose="020B0604020202020204" pitchFamily="34" charset="0"/>
                <a:cs typeface="Arial" panose="020B0604020202020204" pitchFamily="34" charset="0"/>
              </a:rPr>
              <a:t>nuclear fission</a:t>
            </a:r>
            <a:r>
              <a:rPr lang="en-GB" sz="2000" noProof="0" dirty="0">
                <a:solidFill>
                  <a:schemeClr val="tx1"/>
                </a:solidFill>
                <a:latin typeface="Arial" panose="020B0604020202020204" pitchFamily="34" charset="0"/>
                <a:cs typeface="Arial" panose="020B0604020202020204" pitchFamily="34" charset="0"/>
              </a:rPr>
              <a:t>.</a:t>
            </a:r>
            <a:r>
              <a:rPr lang="en-GB" sz="2000" b="1" noProof="0" dirty="0">
                <a:solidFill>
                  <a:schemeClr val="tx1"/>
                </a:solidFill>
                <a:latin typeface="Arial" panose="020B0604020202020204" pitchFamily="34" charset="0"/>
                <a:cs typeface="Arial" panose="020B0604020202020204" pitchFamily="34" charset="0"/>
              </a:rPr>
              <a:t> </a:t>
            </a:r>
            <a:endParaRPr lang="en-GB" sz="2000" noProof="0" dirty="0">
              <a:solidFill>
                <a:schemeClr val="tx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227643EA-9D81-63ED-A25B-9C915031B7F5}"/>
              </a:ext>
            </a:extLst>
          </p:cNvPr>
          <p:cNvSpPr txBox="1"/>
          <p:nvPr/>
        </p:nvSpPr>
        <p:spPr>
          <a:xfrm>
            <a:off x="589583" y="1708032"/>
            <a:ext cx="6114203" cy="5632311"/>
          </a:xfrm>
          <a:prstGeom prst="rect">
            <a:avLst/>
          </a:prstGeom>
          <a:noFill/>
        </p:spPr>
        <p:txBody>
          <a:bodyPr wrap="square">
            <a:spAutoFit/>
          </a:bodyPr>
          <a:lstStyle/>
          <a:p>
            <a:pPr algn="just"/>
            <a:r>
              <a:rPr lang="en-GB" sz="2000" noProof="0" dirty="0"/>
              <a:t>A neutron must be introduced into a </a:t>
            </a:r>
            <a:r>
              <a:rPr lang="en-GB" sz="2000" noProof="0" dirty="0">
                <a:solidFill>
                  <a:schemeClr val="tx1"/>
                </a:solidFill>
                <a:latin typeface="Arial" panose="020B0604020202020204" pitchFamily="34" charset="0"/>
                <a:cs typeface="Arial" panose="020B0604020202020204" pitchFamily="34" charset="0"/>
              </a:rPr>
              <a:t>heavy fissile atomic nucleus </a:t>
            </a:r>
            <a:r>
              <a:rPr lang="en-GB" sz="2000" noProof="0" dirty="0"/>
              <a:t>such as uranium-235 (235U) or plutonium-239 that </a:t>
            </a:r>
            <a:r>
              <a:rPr lang="en-GB" sz="2000" noProof="0" dirty="0">
                <a:solidFill>
                  <a:schemeClr val="tx1"/>
                </a:solidFill>
                <a:latin typeface="Arial" panose="020B0604020202020204" pitchFamily="34" charset="0"/>
                <a:cs typeface="Arial" panose="020B0604020202020204" pitchFamily="34" charset="0"/>
              </a:rPr>
              <a:t>splits into two smaller fragments.</a:t>
            </a:r>
          </a:p>
          <a:p>
            <a:pPr algn="just"/>
            <a:endParaRPr lang="en-GB" sz="2000" noProof="0" dirty="0">
              <a:solidFill>
                <a:schemeClr val="tx1"/>
              </a:solidFill>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These nuclear fragments are in highly excited states and emit neutrons that can induce additional fissions, producing more neutrons and continuing the process.</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This continuous, self-sustaining series of fissions is known as a fission chain reaction. A large amount of energy is released during this process, which serves as the basis for nuclear power systems.</a:t>
            </a:r>
            <a:endParaRPr lang="en-GB" sz="2000" noProof="0" dirty="0">
              <a:latin typeface="Arial" panose="020B0604020202020204" pitchFamily="34" charset="0"/>
              <a:cs typeface="Arial" panose="020B0604020202020204" pitchFamily="34" charset="0"/>
            </a:endParaRPr>
          </a:p>
          <a:p>
            <a:pPr algn="just"/>
            <a:endParaRPr lang="en-GB" sz="2000" noProof="0" dirty="0">
              <a:solidFill>
                <a:schemeClr val="tx1"/>
              </a:solidFill>
              <a:latin typeface="Arial" panose="020B0604020202020204" pitchFamily="34" charset="0"/>
              <a:cs typeface="Arial" panose="020B0604020202020204" pitchFamily="34" charset="0"/>
            </a:endParaRPr>
          </a:p>
          <a:p>
            <a:pPr algn="just"/>
            <a:r>
              <a:rPr lang="en-GB" sz="2000" noProof="0" dirty="0">
                <a:solidFill>
                  <a:schemeClr val="tx1"/>
                </a:solidFill>
                <a:latin typeface="Arial" panose="020B0604020202020204" pitchFamily="34" charset="0"/>
                <a:cs typeface="Arial" panose="020B0604020202020204" pitchFamily="34" charset="0"/>
              </a:rPr>
              <a:t>In about 10</a:t>
            </a:r>
            <a:r>
              <a:rPr lang="en-GB" baseline="30000" noProof="0" dirty="0">
                <a:solidFill>
                  <a:schemeClr val="tx1"/>
                </a:solidFill>
                <a:latin typeface="Arial" panose="020B0604020202020204" pitchFamily="34" charset="0"/>
                <a:cs typeface="Arial" panose="020B0604020202020204" pitchFamily="34" charset="0"/>
              </a:rPr>
              <a:t>-12</a:t>
            </a:r>
            <a:r>
              <a:rPr lang="en-GB" sz="2000" noProof="0" dirty="0">
                <a:solidFill>
                  <a:schemeClr val="tx1"/>
                </a:solidFill>
                <a:latin typeface="Arial" panose="020B0604020202020204" pitchFamily="34" charset="0"/>
                <a:cs typeface="Arial" panose="020B0604020202020204" pitchFamily="34" charset="0"/>
              </a:rPr>
              <a:t> second, the fission fragments lose their kinetic energy and come to rest, emitting a number of gamma rays; they are then called fission products.</a:t>
            </a:r>
            <a:r>
              <a:rPr lang="en-GB" baseline="30000" noProof="0" dirty="0">
                <a:solidFill>
                  <a:schemeClr val="tx1"/>
                </a:solidFill>
                <a:latin typeface="Arial" panose="020B0604020202020204" pitchFamily="34" charset="0"/>
                <a:cs typeface="Arial" panose="020B0604020202020204" pitchFamily="34" charset="0"/>
              </a:rPr>
              <a:t>1</a:t>
            </a:r>
            <a:endParaRPr lang="en-GB" sz="2000" baseline="30000" noProof="0" dirty="0">
              <a:solidFill>
                <a:schemeClr val="tx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6FDC228-D1D5-9201-54BF-F2FD34CF3B39}"/>
              </a:ext>
            </a:extLst>
          </p:cNvPr>
          <p:cNvSpPr txBox="1"/>
          <p:nvPr/>
        </p:nvSpPr>
        <p:spPr>
          <a:xfrm>
            <a:off x="123265" y="7653245"/>
            <a:ext cx="9061625" cy="261610"/>
          </a:xfrm>
          <a:prstGeom prst="rect">
            <a:avLst/>
          </a:prstGeom>
          <a:noFill/>
        </p:spPr>
        <p:txBody>
          <a:bodyPr wrap="square">
            <a:spAutoFit/>
          </a:bodyPr>
          <a:lstStyle/>
          <a:p>
            <a:r>
              <a:rPr lang="en-GB" sz="1100" b="1" i="0" baseline="30000" noProof="0" dirty="0">
                <a:solidFill>
                  <a:srgbClr val="05103E"/>
                </a:solidFill>
                <a:effectLst/>
                <a:latin typeface="+mj-lt"/>
              </a:rPr>
              <a:t>1</a:t>
            </a:r>
            <a:r>
              <a:rPr lang="en-GB" sz="1100" b="0" i="0" noProof="0" dirty="0">
                <a:solidFill>
                  <a:srgbClr val="05103E"/>
                </a:solidFill>
                <a:effectLst/>
                <a:latin typeface="+mj-lt"/>
              </a:rPr>
              <a:t> </a:t>
            </a:r>
            <a:r>
              <a:rPr lang="en-GB" sz="1100" b="0" noProof="0" dirty="0">
                <a:solidFill>
                  <a:srgbClr val="05103E"/>
                </a:solidFill>
                <a:effectLst/>
                <a:latin typeface="+mj-lt"/>
                <a:hlinkClick r:id="rId2"/>
              </a:rPr>
              <a:t>Spinrad, I, B., Marcum, &amp; Wade. (2025, February 13). Nuclear reactor | Definition, History, &amp; Components. Encyclopedia Britannica.</a:t>
            </a:r>
            <a:endParaRPr lang="en-GB" sz="1100" noProof="0" dirty="0">
              <a:latin typeface="+mj-lt"/>
            </a:endParaRPr>
          </a:p>
        </p:txBody>
      </p:sp>
      <p:grpSp>
        <p:nvGrpSpPr>
          <p:cNvPr id="21" name="Groupe 20">
            <a:extLst>
              <a:ext uri="{FF2B5EF4-FFF2-40B4-BE49-F238E27FC236}">
                <a16:creationId xmlns:a16="http://schemas.microsoft.com/office/drawing/2014/main" id="{32DD47E1-7B6D-0893-8E39-4E76C975D4DD}"/>
              </a:ext>
            </a:extLst>
          </p:cNvPr>
          <p:cNvGrpSpPr/>
          <p:nvPr/>
        </p:nvGrpSpPr>
        <p:grpSpPr>
          <a:xfrm>
            <a:off x="7175500" y="1905000"/>
            <a:ext cx="2830472" cy="5156199"/>
            <a:chOff x="6972299" y="1840310"/>
            <a:chExt cx="2984501" cy="5436789"/>
          </a:xfrm>
        </p:grpSpPr>
        <p:grpSp>
          <p:nvGrpSpPr>
            <p:cNvPr id="10" name="Groupe 9">
              <a:extLst>
                <a:ext uri="{FF2B5EF4-FFF2-40B4-BE49-F238E27FC236}">
                  <a16:creationId xmlns:a16="http://schemas.microsoft.com/office/drawing/2014/main" id="{96B83F86-5542-78B1-AA34-4DBDAF9F8FF8}"/>
                </a:ext>
              </a:extLst>
            </p:cNvPr>
            <p:cNvGrpSpPr/>
            <p:nvPr/>
          </p:nvGrpSpPr>
          <p:grpSpPr>
            <a:xfrm>
              <a:off x="7239271" y="1983085"/>
              <a:ext cx="2540194" cy="5098989"/>
              <a:chOff x="7239271" y="1983085"/>
              <a:chExt cx="2540194" cy="5098989"/>
            </a:xfrm>
          </p:grpSpPr>
          <p:grpSp>
            <p:nvGrpSpPr>
              <p:cNvPr id="4" name="Groupe 3">
                <a:extLst>
                  <a:ext uri="{FF2B5EF4-FFF2-40B4-BE49-F238E27FC236}">
                    <a16:creationId xmlns:a16="http://schemas.microsoft.com/office/drawing/2014/main" id="{49E4FFE8-1146-A989-A7DD-87A6436C425D}"/>
                  </a:ext>
                </a:extLst>
              </p:cNvPr>
              <p:cNvGrpSpPr/>
              <p:nvPr/>
            </p:nvGrpSpPr>
            <p:grpSpPr>
              <a:xfrm>
                <a:off x="7239271" y="1983085"/>
                <a:ext cx="2540194" cy="4486275"/>
                <a:chOff x="7061471" y="1843152"/>
                <a:chExt cx="3075518" cy="5431719"/>
              </a:xfrm>
            </p:grpSpPr>
            <p:pic>
              <p:nvPicPr>
                <p:cNvPr id="18" name="Image 17">
                  <a:extLst>
                    <a:ext uri="{FF2B5EF4-FFF2-40B4-BE49-F238E27FC236}">
                      <a16:creationId xmlns:a16="http://schemas.microsoft.com/office/drawing/2014/main" id="{3DAE6152-AEB3-6A62-A36A-BF82ABCBEB1A}"/>
                    </a:ext>
                  </a:extLst>
                </p:cNvPr>
                <p:cNvPicPr>
                  <a:picLocks noChangeAspect="1"/>
                </p:cNvPicPr>
                <p:nvPr/>
              </p:nvPicPr>
              <p:blipFill rotWithShape="1">
                <a:blip r:embed="rId3"/>
                <a:srcRect l="11025" t="33264" r="7035" b="52480"/>
                <a:stretch/>
              </p:blipFill>
              <p:spPr>
                <a:xfrm>
                  <a:off x="7061471" y="3792235"/>
                  <a:ext cx="3075518" cy="685800"/>
                </a:xfrm>
                <a:prstGeom prst="rect">
                  <a:avLst/>
                </a:prstGeom>
              </p:spPr>
            </p:pic>
            <p:pic>
              <p:nvPicPr>
                <p:cNvPr id="19" name="Image 18">
                  <a:extLst>
                    <a:ext uri="{FF2B5EF4-FFF2-40B4-BE49-F238E27FC236}">
                      <a16:creationId xmlns:a16="http://schemas.microsoft.com/office/drawing/2014/main" id="{D9D54F9C-629B-776B-611B-1ECAF1D56CFE}"/>
                    </a:ext>
                  </a:extLst>
                </p:cNvPr>
                <p:cNvPicPr>
                  <a:picLocks noChangeAspect="1"/>
                </p:cNvPicPr>
                <p:nvPr/>
              </p:nvPicPr>
              <p:blipFill rotWithShape="1">
                <a:blip r:embed="rId3"/>
                <a:srcRect l="11025" t="19008" r="7035" b="68320"/>
                <a:stretch/>
              </p:blipFill>
              <p:spPr>
                <a:xfrm>
                  <a:off x="7061471" y="2954717"/>
                  <a:ext cx="3075518" cy="609601"/>
                </a:xfrm>
                <a:prstGeom prst="rect">
                  <a:avLst/>
                </a:prstGeom>
              </p:spPr>
            </p:pic>
            <p:pic>
              <p:nvPicPr>
                <p:cNvPr id="20" name="Image 19">
                  <a:extLst>
                    <a:ext uri="{FF2B5EF4-FFF2-40B4-BE49-F238E27FC236}">
                      <a16:creationId xmlns:a16="http://schemas.microsoft.com/office/drawing/2014/main" id="{3FF03B31-D082-FD76-E283-B47FEE734F85}"/>
                    </a:ext>
                  </a:extLst>
                </p:cNvPr>
                <p:cNvPicPr>
                  <a:picLocks noChangeAspect="1"/>
                </p:cNvPicPr>
                <p:nvPr/>
              </p:nvPicPr>
              <p:blipFill rotWithShape="1">
                <a:blip r:embed="rId3"/>
                <a:srcRect l="11025" r="7035" b="80992"/>
                <a:stretch/>
              </p:blipFill>
              <p:spPr>
                <a:xfrm>
                  <a:off x="7061471" y="1843152"/>
                  <a:ext cx="3075518" cy="914400"/>
                </a:xfrm>
                <a:prstGeom prst="rect">
                  <a:avLst/>
                </a:prstGeom>
              </p:spPr>
            </p:pic>
            <p:pic>
              <p:nvPicPr>
                <p:cNvPr id="23" name="Image 22">
                  <a:extLst>
                    <a:ext uri="{FF2B5EF4-FFF2-40B4-BE49-F238E27FC236}">
                      <a16:creationId xmlns:a16="http://schemas.microsoft.com/office/drawing/2014/main" id="{2B79E907-6269-D14C-6E8D-FF5D9FB5DBAE}"/>
                    </a:ext>
                  </a:extLst>
                </p:cNvPr>
                <p:cNvPicPr>
                  <a:picLocks noChangeAspect="1"/>
                </p:cNvPicPr>
                <p:nvPr/>
              </p:nvPicPr>
              <p:blipFill>
                <a:blip r:embed="rId4"/>
                <a:stretch>
                  <a:fillRect/>
                </a:stretch>
              </p:blipFill>
              <p:spPr>
                <a:xfrm>
                  <a:off x="7061471" y="5482648"/>
                  <a:ext cx="2996929" cy="1792223"/>
                </a:xfrm>
                <a:prstGeom prst="rect">
                  <a:avLst/>
                </a:prstGeom>
              </p:spPr>
            </p:pic>
            <p:pic>
              <p:nvPicPr>
                <p:cNvPr id="25" name="Image 24">
                  <a:extLst>
                    <a:ext uri="{FF2B5EF4-FFF2-40B4-BE49-F238E27FC236}">
                      <a16:creationId xmlns:a16="http://schemas.microsoft.com/office/drawing/2014/main" id="{2D99C936-CB63-6AEF-F28D-B03F13D1D47B}"/>
                    </a:ext>
                  </a:extLst>
                </p:cNvPr>
                <p:cNvPicPr>
                  <a:picLocks noChangeAspect="1"/>
                </p:cNvPicPr>
                <p:nvPr/>
              </p:nvPicPr>
              <p:blipFill>
                <a:blip r:embed="rId5"/>
                <a:stretch>
                  <a:fillRect/>
                </a:stretch>
              </p:blipFill>
              <p:spPr>
                <a:xfrm>
                  <a:off x="7061471" y="4599682"/>
                  <a:ext cx="2996929" cy="1109755"/>
                </a:xfrm>
                <a:prstGeom prst="rect">
                  <a:avLst/>
                </a:prstGeom>
              </p:spPr>
            </p:pic>
          </p:grpSp>
          <p:pic>
            <p:nvPicPr>
              <p:cNvPr id="7" name="Image 6">
                <a:extLst>
                  <a:ext uri="{FF2B5EF4-FFF2-40B4-BE49-F238E27FC236}">
                    <a16:creationId xmlns:a16="http://schemas.microsoft.com/office/drawing/2014/main" id="{1686A92C-7F84-C930-E827-B469A678367F}"/>
                  </a:ext>
                </a:extLst>
              </p:cNvPr>
              <p:cNvPicPr>
                <a:picLocks noChangeAspect="1"/>
              </p:cNvPicPr>
              <p:nvPr/>
            </p:nvPicPr>
            <p:blipFill>
              <a:blip r:embed="rId6"/>
              <a:srcRect l="22809" t="2659" r="58729" b="-2659"/>
              <a:stretch/>
            </p:blipFill>
            <p:spPr>
              <a:xfrm>
                <a:off x="8545937" y="6451086"/>
                <a:ext cx="1049306" cy="338296"/>
              </a:xfrm>
              <a:prstGeom prst="rect">
                <a:avLst/>
              </a:prstGeom>
            </p:spPr>
          </p:pic>
          <p:pic>
            <p:nvPicPr>
              <p:cNvPr id="8" name="Image 7">
                <a:extLst>
                  <a:ext uri="{FF2B5EF4-FFF2-40B4-BE49-F238E27FC236}">
                    <a16:creationId xmlns:a16="http://schemas.microsoft.com/office/drawing/2014/main" id="{3D12B99E-C587-B3DC-8C6A-D6DEA4208542}"/>
                  </a:ext>
                </a:extLst>
              </p:cNvPr>
              <p:cNvPicPr>
                <a:picLocks noChangeAspect="1"/>
              </p:cNvPicPr>
              <p:nvPr/>
            </p:nvPicPr>
            <p:blipFill>
              <a:blip r:embed="rId6"/>
              <a:srcRect l="69067"/>
              <a:stretch/>
            </p:blipFill>
            <p:spPr>
              <a:xfrm>
                <a:off x="7553895" y="6751282"/>
                <a:ext cx="1719036" cy="330792"/>
              </a:xfrm>
              <a:prstGeom prst="rect">
                <a:avLst/>
              </a:prstGeom>
            </p:spPr>
          </p:pic>
          <p:pic>
            <p:nvPicPr>
              <p:cNvPr id="9" name="Image 8">
                <a:extLst>
                  <a:ext uri="{FF2B5EF4-FFF2-40B4-BE49-F238E27FC236}">
                    <a16:creationId xmlns:a16="http://schemas.microsoft.com/office/drawing/2014/main" id="{E0811965-0AEB-984E-43D5-D6DED073EEA6}"/>
                  </a:ext>
                </a:extLst>
              </p:cNvPr>
              <p:cNvPicPr>
                <a:picLocks noChangeAspect="1"/>
              </p:cNvPicPr>
              <p:nvPr/>
            </p:nvPicPr>
            <p:blipFill>
              <a:blip r:embed="rId6"/>
              <a:srcRect r="79915" b="-2659"/>
              <a:stretch/>
            </p:blipFill>
            <p:spPr>
              <a:xfrm>
                <a:off x="7314672" y="6460224"/>
                <a:ext cx="1111953" cy="338295"/>
              </a:xfrm>
              <a:prstGeom prst="rect">
                <a:avLst/>
              </a:prstGeom>
            </p:spPr>
          </p:pic>
        </p:grpSp>
        <p:sp>
          <p:nvSpPr>
            <p:cNvPr id="17" name="Rectangle 16">
              <a:extLst>
                <a:ext uri="{FF2B5EF4-FFF2-40B4-BE49-F238E27FC236}">
                  <a16:creationId xmlns:a16="http://schemas.microsoft.com/office/drawing/2014/main" id="{B723D781-C215-47C0-BC31-6E70ED8FA299}"/>
                </a:ext>
              </a:extLst>
            </p:cNvPr>
            <p:cNvSpPr/>
            <p:nvPr/>
          </p:nvSpPr>
          <p:spPr>
            <a:xfrm>
              <a:off x="6972299" y="1840310"/>
              <a:ext cx="2984501" cy="543678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4" name="TextBox 3">
            <a:extLst>
              <a:ext uri="{FF2B5EF4-FFF2-40B4-BE49-F238E27FC236}">
                <a16:creationId xmlns:a16="http://schemas.microsoft.com/office/drawing/2014/main" id="{C0A960A2-3BAF-7C51-095B-E4A419F5EFC3}"/>
              </a:ext>
            </a:extLst>
          </p:cNvPr>
          <p:cNvSpPr txBox="1"/>
          <p:nvPr/>
        </p:nvSpPr>
        <p:spPr>
          <a:xfrm>
            <a:off x="589583" y="349890"/>
            <a:ext cx="6915531" cy="461665"/>
          </a:xfrm>
          <a:prstGeom prst="rect">
            <a:avLst/>
          </a:prstGeom>
          <a:noFill/>
        </p:spPr>
        <p:txBody>
          <a:bodyPr wrap="square">
            <a:spAutoFit/>
          </a:bodyPr>
          <a:lstStyle/>
          <a:p>
            <a:pPr marL="12700">
              <a:spcBef>
                <a:spcPts val="130"/>
              </a:spcBef>
            </a:pPr>
            <a:r>
              <a:rPr lang="en-GB" sz="2400" b="1" noProof="0" dirty="0">
                <a:solidFill>
                  <a:schemeClr val="tx1"/>
                </a:solidFill>
              </a:rPr>
              <a:t>Explanation of nuclear fission</a:t>
            </a:r>
          </a:p>
        </p:txBody>
      </p:sp>
      <p:sp>
        <p:nvSpPr>
          <p:cNvPr id="2" name="Slide Number Placeholder 6">
            <a:extLst>
              <a:ext uri="{FF2B5EF4-FFF2-40B4-BE49-F238E27FC236}">
                <a16:creationId xmlns:a16="http://schemas.microsoft.com/office/drawing/2014/main" id="{F72E6592-16B2-72F6-6D8B-3097F9C4B51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467</a:t>
            </a:fld>
            <a:endParaRPr lang="en-GB" spc="80" noProof="0" dirty="0"/>
          </a:p>
        </p:txBody>
      </p:sp>
    </p:spTree>
    <p:extLst>
      <p:ext uri="{BB962C8B-B14F-4D97-AF65-F5344CB8AC3E}">
        <p14:creationId xmlns:p14="http://schemas.microsoft.com/office/powerpoint/2010/main" val="29312194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7BA9F695-BC5A-92D0-4B92-D49410164B68}"/>
              </a:ext>
            </a:extLst>
          </p:cNvPr>
          <p:cNvSpPr txBox="1"/>
          <p:nvPr/>
        </p:nvSpPr>
        <p:spPr>
          <a:xfrm>
            <a:off x="589583" y="1126058"/>
            <a:ext cx="5180595" cy="1938992"/>
          </a:xfrm>
          <a:prstGeom prst="rect">
            <a:avLst/>
          </a:prstGeom>
          <a:noFill/>
        </p:spPr>
        <p:txBody>
          <a:bodyPr wrap="square">
            <a:spAutoFit/>
          </a:bodyPr>
          <a:lstStyle/>
          <a:p>
            <a:pPr algn="just"/>
            <a:r>
              <a:rPr lang="en-GB" sz="2000" noProof="0" dirty="0">
                <a:solidFill>
                  <a:schemeClr val="tx1"/>
                </a:solidFill>
                <a:latin typeface="Arial" panose="020B0604020202020204" pitchFamily="34" charset="0"/>
                <a:cs typeface="Arial" panose="020B0604020202020204" pitchFamily="34" charset="0"/>
              </a:rPr>
              <a:t>The fission of heavy nuclei by neutron absorption was discovered in 1938, which set researchers on the path to the chain reaction, leading to the development of the atomic bomb and the production of energy in nuclear power plants.</a:t>
            </a:r>
            <a:endParaRPr lang="en-GB" sz="1000" noProof="0" dirty="0">
              <a:solidFill>
                <a:schemeClr val="tx1"/>
              </a:solidFill>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50936E60-AF18-56DE-BD24-1FA24BB0D0DF}"/>
              </a:ext>
            </a:extLst>
          </p:cNvPr>
          <p:cNvSpPr txBox="1"/>
          <p:nvPr/>
        </p:nvSpPr>
        <p:spPr>
          <a:xfrm>
            <a:off x="6222171" y="4232806"/>
            <a:ext cx="3742997" cy="738664"/>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Shippingport atomic power station (December 2, 1957). The world’s first nuclear power plant dedicated to peaceful purposes.</a:t>
            </a:r>
            <a:r>
              <a:rPr lang="en-GB" sz="1400" b="1" baseline="30000" noProof="0" dirty="0">
                <a:latin typeface="Arial" panose="020B0604020202020204" pitchFamily="34" charset="0"/>
                <a:cs typeface="Arial" panose="020B0604020202020204" pitchFamily="34" charset="0"/>
              </a:rPr>
              <a:t>1</a:t>
            </a:r>
          </a:p>
        </p:txBody>
      </p:sp>
      <p:grpSp>
        <p:nvGrpSpPr>
          <p:cNvPr id="9" name="Groupe 8">
            <a:extLst>
              <a:ext uri="{FF2B5EF4-FFF2-40B4-BE49-F238E27FC236}">
                <a16:creationId xmlns:a16="http://schemas.microsoft.com/office/drawing/2014/main" id="{E322AB94-54B8-CD4B-7063-3492BCB5126C}"/>
              </a:ext>
            </a:extLst>
          </p:cNvPr>
          <p:cNvGrpSpPr/>
          <p:nvPr/>
        </p:nvGrpSpPr>
        <p:grpSpPr>
          <a:xfrm>
            <a:off x="6316526" y="1305745"/>
            <a:ext cx="3554288" cy="2861175"/>
            <a:chOff x="5913803" y="2631965"/>
            <a:chExt cx="4382886" cy="3528190"/>
          </a:xfrm>
        </p:grpSpPr>
        <p:pic>
          <p:nvPicPr>
            <p:cNvPr id="2050" name="Picture 2">
              <a:extLst>
                <a:ext uri="{FF2B5EF4-FFF2-40B4-BE49-F238E27FC236}">
                  <a16:creationId xmlns:a16="http://schemas.microsoft.com/office/drawing/2014/main" id="{B0997354-0A6E-7690-7AF2-74DDA4AED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3803" y="2631965"/>
              <a:ext cx="4382886" cy="35052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6974722F-73D0-EA9B-3ADE-3757DB96A565}"/>
                </a:ext>
              </a:extLst>
            </p:cNvPr>
            <p:cNvSpPr/>
            <p:nvPr/>
          </p:nvSpPr>
          <p:spPr>
            <a:xfrm>
              <a:off x="5913803" y="2654955"/>
              <a:ext cx="4382886" cy="35052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TextBox 3">
            <a:extLst>
              <a:ext uri="{FF2B5EF4-FFF2-40B4-BE49-F238E27FC236}">
                <a16:creationId xmlns:a16="http://schemas.microsoft.com/office/drawing/2014/main" id="{F301BB4C-24E0-F11C-C38A-7A0AF3136D73}"/>
              </a:ext>
            </a:extLst>
          </p:cNvPr>
          <p:cNvSpPr txBox="1"/>
          <p:nvPr/>
        </p:nvSpPr>
        <p:spPr>
          <a:xfrm>
            <a:off x="589583" y="349890"/>
            <a:ext cx="9164017" cy="461665"/>
          </a:xfrm>
          <a:prstGeom prst="rect">
            <a:avLst/>
          </a:prstGeom>
          <a:noFill/>
        </p:spPr>
        <p:txBody>
          <a:bodyPr wrap="square">
            <a:spAutoFit/>
          </a:bodyPr>
          <a:lstStyle/>
          <a:p>
            <a:pPr marL="12700">
              <a:spcBef>
                <a:spcPts val="130"/>
              </a:spcBef>
            </a:pPr>
            <a:r>
              <a:rPr lang="en-GB" sz="2400" b="1" noProof="0" dirty="0">
                <a:solidFill>
                  <a:schemeClr val="tx1"/>
                </a:solidFill>
              </a:rPr>
              <a:t>Nuclear fission in a nuclear reactor: A historical overview</a:t>
            </a:r>
          </a:p>
        </p:txBody>
      </p:sp>
      <p:sp>
        <p:nvSpPr>
          <p:cNvPr id="7" name="ZoneTexte 6">
            <a:extLst>
              <a:ext uri="{FF2B5EF4-FFF2-40B4-BE49-F238E27FC236}">
                <a16:creationId xmlns:a16="http://schemas.microsoft.com/office/drawing/2014/main" id="{5E4CAFF5-B7AE-5FD6-C1E0-6295469FE0DC}"/>
              </a:ext>
            </a:extLst>
          </p:cNvPr>
          <p:cNvSpPr txBox="1"/>
          <p:nvPr/>
        </p:nvSpPr>
        <p:spPr>
          <a:xfrm>
            <a:off x="589583" y="5287901"/>
            <a:ext cx="9542756" cy="1938992"/>
          </a:xfrm>
          <a:prstGeom prst="rect">
            <a:avLst/>
          </a:prstGeom>
          <a:noFill/>
        </p:spPr>
        <p:txBody>
          <a:bodyPr wrap="square">
            <a:spAutoFit/>
          </a:bodyPr>
          <a:lstStyle/>
          <a:p>
            <a:pPr algn="just"/>
            <a:r>
              <a:rPr lang="en-GB" sz="2000" b="0" i="0" noProof="0" dirty="0">
                <a:solidFill>
                  <a:srgbClr val="202122"/>
                </a:solidFill>
                <a:effectLst/>
                <a:latin typeface="+mj-lt"/>
              </a:rPr>
              <a:t>In </a:t>
            </a:r>
            <a:r>
              <a:rPr lang="en-GB" sz="2000" b="0" i="0" u="none" strike="noStrike" noProof="0" dirty="0">
                <a:effectLst/>
                <a:latin typeface="+mj-lt"/>
              </a:rPr>
              <a:t>nuclear engineering</a:t>
            </a:r>
            <a:r>
              <a:rPr lang="en-GB" sz="2000" b="0" i="0" noProof="0" dirty="0">
                <a:solidFill>
                  <a:srgbClr val="202122"/>
                </a:solidFill>
                <a:effectLst/>
                <a:latin typeface="+mj-lt"/>
              </a:rPr>
              <a:t>, a </a:t>
            </a:r>
            <a:r>
              <a:rPr lang="en-GB" sz="2000" b="1" i="0" noProof="0" dirty="0">
                <a:solidFill>
                  <a:srgbClr val="202122"/>
                </a:solidFill>
                <a:effectLst/>
                <a:latin typeface="+mj-lt"/>
              </a:rPr>
              <a:t>neutron moderator</a:t>
            </a:r>
            <a:r>
              <a:rPr lang="en-GB" sz="2000" b="0" i="0" noProof="0" dirty="0">
                <a:solidFill>
                  <a:srgbClr val="202122"/>
                </a:solidFill>
                <a:effectLst/>
                <a:latin typeface="+mj-lt"/>
              </a:rPr>
              <a:t> is a medium that reduces the speed of </a:t>
            </a:r>
            <a:r>
              <a:rPr lang="en-GB" sz="2000" b="0" i="0" u="none" strike="noStrike" noProof="0" dirty="0">
                <a:effectLst/>
                <a:latin typeface="+mj-lt"/>
              </a:rPr>
              <a:t>fast neutrons</a:t>
            </a:r>
            <a:r>
              <a:rPr lang="en-GB" sz="2000" b="0" i="0" noProof="0" dirty="0">
                <a:solidFill>
                  <a:srgbClr val="202122"/>
                </a:solidFill>
                <a:effectLst/>
                <a:latin typeface="+mj-lt"/>
              </a:rPr>
              <a:t>, ideally without </a:t>
            </a:r>
            <a:r>
              <a:rPr lang="en-GB" sz="2000" b="0" i="0" u="none" strike="noStrike" noProof="0" dirty="0">
                <a:effectLst/>
                <a:latin typeface="+mj-lt"/>
              </a:rPr>
              <a:t>capturing</a:t>
            </a:r>
            <a:r>
              <a:rPr lang="en-GB" sz="2000" b="0" i="0" noProof="0" dirty="0">
                <a:solidFill>
                  <a:srgbClr val="202122"/>
                </a:solidFill>
                <a:effectLst/>
                <a:latin typeface="+mj-lt"/>
              </a:rPr>
              <a:t> any, leaving them as </a:t>
            </a:r>
            <a:r>
              <a:rPr lang="en-GB" sz="2000" b="0" i="0" u="none" strike="noStrike" noProof="0" dirty="0">
                <a:effectLst/>
                <a:latin typeface="+mj-lt"/>
              </a:rPr>
              <a:t>thermal neutrons</a:t>
            </a:r>
            <a:r>
              <a:rPr lang="en-GB" sz="2000" b="0" i="0" noProof="0" dirty="0">
                <a:solidFill>
                  <a:srgbClr val="202122"/>
                </a:solidFill>
                <a:effectLst/>
                <a:latin typeface="+mj-lt"/>
              </a:rPr>
              <a:t> with only </a:t>
            </a:r>
            <a:r>
              <a:rPr lang="en-GB" sz="2000" b="0" i="0" u="none" strike="noStrike" noProof="0" dirty="0">
                <a:effectLst/>
                <a:latin typeface="+mj-lt"/>
              </a:rPr>
              <a:t>minimal (thermal) kinetic energy</a:t>
            </a:r>
            <a:r>
              <a:rPr lang="en-GB" sz="2000" b="0" i="0" noProof="0" dirty="0">
                <a:solidFill>
                  <a:srgbClr val="202122"/>
                </a:solidFill>
                <a:effectLst/>
                <a:latin typeface="+mj-lt"/>
              </a:rPr>
              <a:t>. These </a:t>
            </a:r>
            <a:r>
              <a:rPr lang="en-GB" sz="2000" b="1" i="0" noProof="0" dirty="0">
                <a:solidFill>
                  <a:srgbClr val="202122"/>
                </a:solidFill>
                <a:effectLst/>
                <a:latin typeface="+mj-lt"/>
              </a:rPr>
              <a:t>thermal neutrons</a:t>
            </a:r>
            <a:r>
              <a:rPr lang="en-GB" sz="2000" b="0" i="0" noProof="0" dirty="0">
                <a:solidFill>
                  <a:srgbClr val="202122"/>
                </a:solidFill>
                <a:effectLst/>
                <a:latin typeface="+mj-lt"/>
              </a:rPr>
              <a:t> are immensely more susceptible than </a:t>
            </a:r>
            <a:r>
              <a:rPr lang="en-GB" sz="2000" b="1" i="0" noProof="0" dirty="0">
                <a:solidFill>
                  <a:srgbClr val="202122"/>
                </a:solidFill>
                <a:effectLst/>
                <a:latin typeface="+mj-lt"/>
              </a:rPr>
              <a:t>fast neutrons</a:t>
            </a:r>
            <a:r>
              <a:rPr lang="en-GB" sz="2000" b="0" i="0" noProof="0" dirty="0">
                <a:solidFill>
                  <a:srgbClr val="202122"/>
                </a:solidFill>
                <a:effectLst/>
                <a:latin typeface="+mj-lt"/>
              </a:rPr>
              <a:t> to propagate a </a:t>
            </a:r>
            <a:r>
              <a:rPr lang="en-GB" sz="2000" b="0" i="0" u="none" strike="noStrike" noProof="0" dirty="0">
                <a:effectLst/>
                <a:latin typeface="+mj-lt"/>
              </a:rPr>
              <a:t>nuclear chain reaction</a:t>
            </a:r>
            <a:r>
              <a:rPr lang="en-GB" sz="2000" b="0" i="0" noProof="0" dirty="0">
                <a:solidFill>
                  <a:srgbClr val="202122"/>
                </a:solidFill>
                <a:effectLst/>
                <a:latin typeface="+mj-lt"/>
              </a:rPr>
              <a:t> of </a:t>
            </a:r>
            <a:r>
              <a:rPr lang="en-GB" sz="2000" b="0" i="0" u="none" strike="noStrike" noProof="0" dirty="0">
                <a:effectLst/>
                <a:latin typeface="+mj-lt"/>
              </a:rPr>
              <a:t>235U</a:t>
            </a:r>
            <a:r>
              <a:rPr lang="en-GB" sz="2000" b="0" i="0" noProof="0" dirty="0">
                <a:solidFill>
                  <a:srgbClr val="202122"/>
                </a:solidFill>
                <a:effectLst/>
                <a:latin typeface="+mj-lt"/>
              </a:rPr>
              <a:t> or some other </a:t>
            </a:r>
            <a:r>
              <a:rPr lang="en-GB" sz="2000" b="0" i="0" u="none" strike="noStrike" noProof="0" dirty="0">
                <a:effectLst/>
                <a:latin typeface="+mj-lt"/>
              </a:rPr>
              <a:t>fissile</a:t>
            </a:r>
            <a:r>
              <a:rPr lang="en-GB" sz="2000" b="0" i="0" noProof="0" dirty="0">
                <a:solidFill>
                  <a:srgbClr val="202122"/>
                </a:solidFill>
                <a:effectLst/>
                <a:latin typeface="+mj-lt"/>
              </a:rPr>
              <a:t> </a:t>
            </a:r>
            <a:r>
              <a:rPr lang="en-GB" sz="2000" b="0" i="0" u="none" strike="noStrike" noProof="0" dirty="0">
                <a:effectLst/>
                <a:latin typeface="+mj-lt"/>
              </a:rPr>
              <a:t>isotopes</a:t>
            </a:r>
            <a:r>
              <a:rPr lang="en-GB" sz="2000" b="0" i="0" noProof="0" dirty="0">
                <a:solidFill>
                  <a:srgbClr val="202122"/>
                </a:solidFill>
                <a:effectLst/>
                <a:latin typeface="+mj-lt"/>
              </a:rPr>
              <a:t> by colliding with their </a:t>
            </a:r>
            <a:r>
              <a:rPr lang="en-GB" sz="2000" b="0" i="0" u="none" strike="noStrike" noProof="0" dirty="0">
                <a:effectLst/>
                <a:latin typeface="+mj-lt"/>
              </a:rPr>
              <a:t>atomic nucleus</a:t>
            </a:r>
            <a:r>
              <a:rPr lang="en-GB" sz="2000" b="0" i="0" noProof="0" dirty="0">
                <a:solidFill>
                  <a:srgbClr val="202122"/>
                </a:solidFill>
                <a:effectLst/>
                <a:latin typeface="+mj-lt"/>
              </a:rPr>
              <a:t>.</a:t>
            </a:r>
            <a:endParaRPr lang="en-GB" sz="2000" noProof="0" dirty="0">
              <a:latin typeface="+mj-lt"/>
            </a:endParaRPr>
          </a:p>
        </p:txBody>
      </p:sp>
      <p:sp>
        <p:nvSpPr>
          <p:cNvPr id="4" name="ZoneTexte 3">
            <a:extLst>
              <a:ext uri="{FF2B5EF4-FFF2-40B4-BE49-F238E27FC236}">
                <a16:creationId xmlns:a16="http://schemas.microsoft.com/office/drawing/2014/main" id="{3C1E2700-249D-4D3B-887B-9081D5EBA2D5}"/>
              </a:ext>
            </a:extLst>
          </p:cNvPr>
          <p:cNvSpPr txBox="1"/>
          <p:nvPr/>
        </p:nvSpPr>
        <p:spPr>
          <a:xfrm>
            <a:off x="101489" y="7478991"/>
            <a:ext cx="9753600" cy="430887"/>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Virginia Nuclear Energy Consortium. (2015, August 13). December 2, 1957 – Shippingport Atomic Power Station becomes the world’s first atomic electric power plant devoted exclusively to peacetime uses. </a:t>
            </a:r>
            <a:endParaRPr lang="en-GB" sz="1100" noProof="0" dirty="0">
              <a:latin typeface="+mj-lt"/>
            </a:endParaRPr>
          </a:p>
        </p:txBody>
      </p:sp>
      <p:sp>
        <p:nvSpPr>
          <p:cNvPr id="8" name="ZoneTexte 7">
            <a:extLst>
              <a:ext uri="{FF2B5EF4-FFF2-40B4-BE49-F238E27FC236}">
                <a16:creationId xmlns:a16="http://schemas.microsoft.com/office/drawing/2014/main" id="{001F9665-C6F5-2E11-737B-AACBA47CFB24}"/>
              </a:ext>
            </a:extLst>
          </p:cNvPr>
          <p:cNvSpPr txBox="1"/>
          <p:nvPr/>
        </p:nvSpPr>
        <p:spPr>
          <a:xfrm>
            <a:off x="589583" y="3189617"/>
            <a:ext cx="5180595" cy="1938992"/>
          </a:xfrm>
          <a:prstGeom prst="rect">
            <a:avLst/>
          </a:prstGeom>
          <a:noFill/>
        </p:spPr>
        <p:txBody>
          <a:bodyPr wrap="square">
            <a:spAutoFit/>
          </a:bodyPr>
          <a:lstStyle/>
          <a:p>
            <a:pPr algn="just"/>
            <a:r>
              <a:rPr lang="en-GB" sz="2000" noProof="0" dirty="0">
                <a:solidFill>
                  <a:schemeClr val="tx1"/>
                </a:solidFill>
                <a:latin typeface="+mj-lt"/>
                <a:cs typeface="Arial" panose="020B0604020202020204" pitchFamily="34" charset="0"/>
              </a:rPr>
              <a:t>The most common type of nuclear reactor worldwide is the Pressurised Water Reactor (PWR), which uses pressurised water for both moderating and cooling functions. They were originally developed in the United States in the 1950s.</a:t>
            </a:r>
            <a:r>
              <a:rPr lang="en-GB" sz="2000" b="1" baseline="30000" noProof="0" dirty="0">
                <a:solidFill>
                  <a:schemeClr val="tx1"/>
                </a:solidFill>
                <a:latin typeface="+mj-lt"/>
                <a:cs typeface="Arial" panose="020B0604020202020204" pitchFamily="34" charset="0"/>
              </a:rPr>
              <a:t> </a:t>
            </a:r>
          </a:p>
        </p:txBody>
      </p:sp>
      <p:sp>
        <p:nvSpPr>
          <p:cNvPr id="2" name="Slide Number Placeholder 6">
            <a:extLst>
              <a:ext uri="{FF2B5EF4-FFF2-40B4-BE49-F238E27FC236}">
                <a16:creationId xmlns:a16="http://schemas.microsoft.com/office/drawing/2014/main" id="{8C5B5F5A-2779-4B7B-B649-29E092A9839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468</a:t>
            </a:fld>
            <a:endParaRPr lang="en-GB" spc="80" noProof="0" dirty="0"/>
          </a:p>
        </p:txBody>
      </p:sp>
    </p:spTree>
    <p:extLst>
      <p:ext uri="{BB962C8B-B14F-4D97-AF65-F5344CB8AC3E}">
        <p14:creationId xmlns:p14="http://schemas.microsoft.com/office/powerpoint/2010/main" val="314604912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3167C5-BEEE-FBB2-77AE-B2C652750B3F}"/>
              </a:ext>
            </a:extLst>
          </p:cNvPr>
          <p:cNvSpPr txBox="1"/>
          <p:nvPr/>
        </p:nvSpPr>
        <p:spPr>
          <a:xfrm>
            <a:off x="589584" y="4390856"/>
            <a:ext cx="9542756" cy="2862322"/>
          </a:xfrm>
          <a:prstGeom prst="rect">
            <a:avLst/>
          </a:prstGeom>
          <a:noFill/>
        </p:spPr>
        <p:txBody>
          <a:bodyPr wrap="square">
            <a:spAutoFit/>
          </a:bodyPr>
          <a:lstStyle/>
          <a:p>
            <a:pPr marL="514350" indent="-514350" algn="just">
              <a:buAutoNum type="romanLcParenBoth" startAt="2"/>
            </a:pPr>
            <a:r>
              <a:rPr lang="en-GB" sz="2000" b="1" noProof="0" dirty="0">
                <a:latin typeface="Arial" panose="020B0604020202020204" pitchFamily="34" charset="0"/>
                <a:cs typeface="Arial" panose="020B0604020202020204" pitchFamily="34" charset="0"/>
              </a:rPr>
              <a:t>Producing steam: </a:t>
            </a:r>
            <a:r>
              <a:rPr lang="en-GB" sz="2000" noProof="0" dirty="0">
                <a:latin typeface="Arial" panose="020B0604020202020204" pitchFamily="34" charset="0"/>
                <a:cs typeface="Arial" panose="020B0604020202020204" pitchFamily="34" charset="0"/>
              </a:rPr>
              <a:t>The primary circuit transfers heat to the water in the secondary circuit within a steam generator, converting it into steam (70 bar – 220°C). The pressure of this steam drives a turbine, which in turn powers an electricity generator.</a:t>
            </a:r>
          </a:p>
          <a:p>
            <a:pPr marL="514350" indent="-514350" algn="just">
              <a:buAutoNum type="romanLcParenBoth" startAt="2"/>
            </a:pPr>
            <a:endParaRPr lang="en-GB" sz="2000" b="1" noProof="0" dirty="0">
              <a:latin typeface="Arial" panose="020B0604020202020204" pitchFamily="34" charset="0"/>
              <a:cs typeface="Arial" panose="020B0604020202020204" pitchFamily="34" charset="0"/>
            </a:endParaRPr>
          </a:p>
          <a:p>
            <a:pPr marL="514350" indent="-514350" algn="just">
              <a:buAutoNum type="romanLcParenBoth" startAt="2"/>
            </a:pPr>
            <a:r>
              <a:rPr lang="en-GB" sz="2000" b="1" noProof="0" dirty="0">
                <a:latin typeface="Arial" panose="020B0604020202020204" pitchFamily="34" charset="0"/>
                <a:cs typeface="Arial" panose="020B0604020202020204" pitchFamily="34" charset="0"/>
              </a:rPr>
              <a:t>Condensing steam and removing heat: </a:t>
            </a:r>
            <a:r>
              <a:rPr lang="en-GB" sz="2000" noProof="0" dirty="0">
                <a:latin typeface="Arial" panose="020B0604020202020204" pitchFamily="34" charset="0"/>
                <a:cs typeface="Arial" panose="020B0604020202020204" pitchFamily="34" charset="0"/>
              </a:rPr>
              <a:t>After exiting the turbine, the steam is cooled and condensed back into water by a condenser, where cold water from the sea or a river circulates. When near a river, the water in this third circuit can be cooled by air circulating in a cooling tower.</a:t>
            </a:r>
          </a:p>
        </p:txBody>
      </p:sp>
      <p:sp>
        <p:nvSpPr>
          <p:cNvPr id="13" name="ZoneTexte 12">
            <a:extLst>
              <a:ext uri="{FF2B5EF4-FFF2-40B4-BE49-F238E27FC236}">
                <a16:creationId xmlns:a16="http://schemas.microsoft.com/office/drawing/2014/main" id="{12AAEF17-E7E1-192A-31FD-31B1AB8497B4}"/>
              </a:ext>
            </a:extLst>
          </p:cNvPr>
          <p:cNvSpPr txBox="1"/>
          <p:nvPr/>
        </p:nvSpPr>
        <p:spPr>
          <a:xfrm>
            <a:off x="5281907" y="3755971"/>
            <a:ext cx="4901527"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The three independent water circuits of a PWR plant.</a:t>
            </a:r>
          </a:p>
        </p:txBody>
      </p:sp>
      <p:sp>
        <p:nvSpPr>
          <p:cNvPr id="4" name="ZoneTexte 3">
            <a:extLst>
              <a:ext uri="{FF2B5EF4-FFF2-40B4-BE49-F238E27FC236}">
                <a16:creationId xmlns:a16="http://schemas.microsoft.com/office/drawing/2014/main" id="{6E9FA726-3306-3C7E-70BA-87DB8B8C9713}"/>
              </a:ext>
            </a:extLst>
          </p:cNvPr>
          <p:cNvSpPr txBox="1"/>
          <p:nvPr/>
        </p:nvSpPr>
        <p:spPr>
          <a:xfrm>
            <a:off x="589582" y="1268123"/>
            <a:ext cx="4423033" cy="2862322"/>
          </a:xfrm>
          <a:prstGeom prst="rect">
            <a:avLst/>
          </a:prstGeom>
          <a:noFill/>
        </p:spPr>
        <p:txBody>
          <a:bodyPr wrap="square">
            <a:spAutoFit/>
          </a:bodyPr>
          <a:lstStyle/>
          <a:p>
            <a:pPr marL="514350" indent="-514350" algn="just">
              <a:buAutoNum type="romanLcParenBoth"/>
            </a:pPr>
            <a:r>
              <a:rPr lang="en-GB" sz="2000" b="1" noProof="0" dirty="0">
                <a:latin typeface="Arial" panose="020B0604020202020204" pitchFamily="34" charset="0"/>
                <a:cs typeface="Arial" panose="020B0604020202020204" pitchFamily="34" charset="0"/>
              </a:rPr>
              <a:t>Extracting heat: </a:t>
            </a:r>
            <a:r>
              <a:rPr lang="en-GB" sz="2000" noProof="0" dirty="0">
                <a:latin typeface="Arial" panose="020B0604020202020204" pitchFamily="34" charset="0"/>
                <a:cs typeface="Arial" panose="020B0604020202020204" pitchFamily="34" charset="0"/>
              </a:rPr>
              <a:t>In the reactor, the fission of uranium or plutonium nuclei produces a large amount of energy in the form of heat that increases the temperature of the water in the primary circuit. The water is kept under pressure to prevent it from boiling (155 bar – 345°C).</a:t>
            </a:r>
          </a:p>
        </p:txBody>
      </p:sp>
      <p:sp>
        <p:nvSpPr>
          <p:cNvPr id="7" name="TextBox 3">
            <a:extLst>
              <a:ext uri="{FF2B5EF4-FFF2-40B4-BE49-F238E27FC236}">
                <a16:creationId xmlns:a16="http://schemas.microsoft.com/office/drawing/2014/main" id="{44E683FC-9F4D-7F01-8D14-AA573D703DBB}"/>
              </a:ext>
            </a:extLst>
          </p:cNvPr>
          <p:cNvSpPr txBox="1"/>
          <p:nvPr/>
        </p:nvSpPr>
        <p:spPr>
          <a:xfrm>
            <a:off x="589583" y="349890"/>
            <a:ext cx="9164017" cy="461665"/>
          </a:xfrm>
          <a:prstGeom prst="rect">
            <a:avLst/>
          </a:prstGeom>
          <a:noFill/>
        </p:spPr>
        <p:txBody>
          <a:bodyPr wrap="square">
            <a:spAutoFit/>
          </a:bodyPr>
          <a:lstStyle/>
          <a:p>
            <a:pPr marL="12700">
              <a:spcBef>
                <a:spcPts val="130"/>
              </a:spcBef>
            </a:pPr>
            <a:r>
              <a:rPr lang="en-GB" sz="2400" b="1" noProof="0" dirty="0">
                <a:solidFill>
                  <a:schemeClr val="tx1"/>
                </a:solidFill>
              </a:rPr>
              <a:t>How it works in a PWR nuclear plant?</a:t>
            </a:r>
            <a:endParaRPr lang="en-GB" sz="2800" b="1" noProof="0" dirty="0">
              <a:solidFill>
                <a:schemeClr val="tx1"/>
              </a:solidFill>
            </a:endParaRPr>
          </a:p>
        </p:txBody>
      </p:sp>
      <p:pic>
        <p:nvPicPr>
          <p:cNvPr id="11" name="Image 10">
            <a:extLst>
              <a:ext uri="{FF2B5EF4-FFF2-40B4-BE49-F238E27FC236}">
                <a16:creationId xmlns:a16="http://schemas.microsoft.com/office/drawing/2014/main" id="{76CB0AED-0ACF-4B85-B456-8B1B66602788}"/>
              </a:ext>
            </a:extLst>
          </p:cNvPr>
          <p:cNvPicPr>
            <a:picLocks noChangeAspect="1"/>
          </p:cNvPicPr>
          <p:nvPr/>
        </p:nvPicPr>
        <p:blipFill>
          <a:blip r:embed="rId2"/>
          <a:stretch>
            <a:fillRect/>
          </a:stretch>
        </p:blipFill>
        <p:spPr>
          <a:xfrm>
            <a:off x="659435" y="1302704"/>
            <a:ext cx="396192" cy="4959058"/>
          </a:xfrm>
          <a:prstGeom prst="rect">
            <a:avLst/>
          </a:prstGeom>
        </p:spPr>
      </p:pic>
      <p:grpSp>
        <p:nvGrpSpPr>
          <p:cNvPr id="19" name="Groupe 18">
            <a:extLst>
              <a:ext uri="{FF2B5EF4-FFF2-40B4-BE49-F238E27FC236}">
                <a16:creationId xmlns:a16="http://schemas.microsoft.com/office/drawing/2014/main" id="{0F8BEC32-345C-B3A0-72F8-DB7EF246A362}"/>
              </a:ext>
            </a:extLst>
          </p:cNvPr>
          <p:cNvGrpSpPr/>
          <p:nvPr/>
        </p:nvGrpSpPr>
        <p:grpSpPr>
          <a:xfrm>
            <a:off x="5702051" y="1454088"/>
            <a:ext cx="4061240" cy="2231370"/>
            <a:chOff x="5680785" y="1396213"/>
            <a:chExt cx="4061240" cy="2231370"/>
          </a:xfrm>
        </p:grpSpPr>
        <p:grpSp>
          <p:nvGrpSpPr>
            <p:cNvPr id="9" name="Groupe 8">
              <a:extLst>
                <a:ext uri="{FF2B5EF4-FFF2-40B4-BE49-F238E27FC236}">
                  <a16:creationId xmlns:a16="http://schemas.microsoft.com/office/drawing/2014/main" id="{A1DD5E90-6DEF-FEA0-D9B7-63FB5D350230}"/>
                </a:ext>
              </a:extLst>
            </p:cNvPr>
            <p:cNvGrpSpPr/>
            <p:nvPr/>
          </p:nvGrpSpPr>
          <p:grpSpPr>
            <a:xfrm>
              <a:off x="5680785" y="1396213"/>
              <a:ext cx="4061240" cy="2231370"/>
              <a:chOff x="5441654" y="1291273"/>
              <a:chExt cx="4061240" cy="2231370"/>
            </a:xfrm>
          </p:grpSpPr>
          <p:pic>
            <p:nvPicPr>
              <p:cNvPr id="1026" name="Picture 2">
                <a:extLst>
                  <a:ext uri="{FF2B5EF4-FFF2-40B4-BE49-F238E27FC236}">
                    <a16:creationId xmlns:a16="http://schemas.microsoft.com/office/drawing/2014/main" id="{3636880D-D4ED-97CD-726C-3C7AC1A53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9" t="25861" r="3357" b="3518"/>
              <a:stretch/>
            </p:blipFill>
            <p:spPr bwMode="auto">
              <a:xfrm>
                <a:off x="5504806" y="1361786"/>
                <a:ext cx="3940136" cy="21492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19284AA-F347-76C1-B072-83DEC531186A}"/>
                  </a:ext>
                </a:extLst>
              </p:cNvPr>
              <p:cNvSpPr/>
              <p:nvPr/>
            </p:nvSpPr>
            <p:spPr>
              <a:xfrm>
                <a:off x="5441654" y="1291273"/>
                <a:ext cx="4061240" cy="223137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2" name="Ellipse 11">
              <a:extLst>
                <a:ext uri="{FF2B5EF4-FFF2-40B4-BE49-F238E27FC236}">
                  <a16:creationId xmlns:a16="http://schemas.microsoft.com/office/drawing/2014/main" id="{AD50C1AF-054A-1707-8A29-6DC37A19DC4F}"/>
                </a:ext>
              </a:extLst>
            </p:cNvPr>
            <p:cNvSpPr/>
            <p:nvPr/>
          </p:nvSpPr>
          <p:spPr>
            <a:xfrm>
              <a:off x="6539696" y="2333904"/>
              <a:ext cx="347241" cy="351422"/>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Ellipse 13">
              <a:extLst>
                <a:ext uri="{FF2B5EF4-FFF2-40B4-BE49-F238E27FC236}">
                  <a16:creationId xmlns:a16="http://schemas.microsoft.com/office/drawing/2014/main" id="{B75CF7B5-4DD8-98EF-3FB9-8C554D32FE3B}"/>
                </a:ext>
              </a:extLst>
            </p:cNvPr>
            <p:cNvSpPr/>
            <p:nvPr/>
          </p:nvSpPr>
          <p:spPr>
            <a:xfrm>
              <a:off x="7532225" y="2102262"/>
              <a:ext cx="347241" cy="351422"/>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Ellipse 14">
              <a:extLst>
                <a:ext uri="{FF2B5EF4-FFF2-40B4-BE49-F238E27FC236}">
                  <a16:creationId xmlns:a16="http://schemas.microsoft.com/office/drawing/2014/main" id="{49FE591D-6521-4144-30EA-19D67A471D4A}"/>
                </a:ext>
              </a:extLst>
            </p:cNvPr>
            <p:cNvSpPr/>
            <p:nvPr/>
          </p:nvSpPr>
          <p:spPr>
            <a:xfrm>
              <a:off x="8804376" y="2590047"/>
              <a:ext cx="347241" cy="351422"/>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ZoneTexte 15">
              <a:extLst>
                <a:ext uri="{FF2B5EF4-FFF2-40B4-BE49-F238E27FC236}">
                  <a16:creationId xmlns:a16="http://schemas.microsoft.com/office/drawing/2014/main" id="{B0CA4C96-B9A1-9244-F86F-A2C54029A6A7}"/>
                </a:ext>
              </a:extLst>
            </p:cNvPr>
            <p:cNvSpPr txBox="1"/>
            <p:nvPr/>
          </p:nvSpPr>
          <p:spPr>
            <a:xfrm>
              <a:off x="6325564" y="2328101"/>
              <a:ext cx="775504" cy="369332"/>
            </a:xfrm>
            <a:prstGeom prst="rect">
              <a:avLst/>
            </a:prstGeom>
            <a:noFill/>
          </p:spPr>
          <p:txBody>
            <a:bodyPr wrap="square" rtlCol="0">
              <a:spAutoFit/>
            </a:bodyPr>
            <a:lstStyle/>
            <a:p>
              <a:pPr algn="ctr"/>
              <a:r>
                <a:rPr lang="en-GB" noProof="0" dirty="0"/>
                <a:t>i</a:t>
              </a:r>
            </a:p>
          </p:txBody>
        </p:sp>
        <p:sp>
          <p:nvSpPr>
            <p:cNvPr id="17" name="ZoneTexte 16">
              <a:extLst>
                <a:ext uri="{FF2B5EF4-FFF2-40B4-BE49-F238E27FC236}">
                  <a16:creationId xmlns:a16="http://schemas.microsoft.com/office/drawing/2014/main" id="{40F22BD6-A3F5-E23E-8B60-020B77144AB1}"/>
                </a:ext>
              </a:extLst>
            </p:cNvPr>
            <p:cNvSpPr txBox="1"/>
            <p:nvPr/>
          </p:nvSpPr>
          <p:spPr>
            <a:xfrm>
              <a:off x="7326253" y="2090687"/>
              <a:ext cx="775504" cy="369332"/>
            </a:xfrm>
            <a:prstGeom prst="rect">
              <a:avLst/>
            </a:prstGeom>
            <a:noFill/>
          </p:spPr>
          <p:txBody>
            <a:bodyPr wrap="square" rtlCol="0">
              <a:spAutoFit/>
            </a:bodyPr>
            <a:lstStyle/>
            <a:p>
              <a:pPr algn="ctr"/>
              <a:r>
                <a:rPr lang="en-GB" noProof="0" dirty="0"/>
                <a:t>ii</a:t>
              </a:r>
            </a:p>
          </p:txBody>
        </p:sp>
        <p:sp>
          <p:nvSpPr>
            <p:cNvPr id="18" name="ZoneTexte 17">
              <a:extLst>
                <a:ext uri="{FF2B5EF4-FFF2-40B4-BE49-F238E27FC236}">
                  <a16:creationId xmlns:a16="http://schemas.microsoft.com/office/drawing/2014/main" id="{E63519EA-19DE-70A0-F291-046C9F8A00A2}"/>
                </a:ext>
              </a:extLst>
            </p:cNvPr>
            <p:cNvSpPr txBox="1"/>
            <p:nvPr/>
          </p:nvSpPr>
          <p:spPr>
            <a:xfrm>
              <a:off x="8596170" y="2583886"/>
              <a:ext cx="775504" cy="369332"/>
            </a:xfrm>
            <a:prstGeom prst="rect">
              <a:avLst/>
            </a:prstGeom>
            <a:noFill/>
          </p:spPr>
          <p:txBody>
            <a:bodyPr wrap="square" rtlCol="0">
              <a:spAutoFit/>
            </a:bodyPr>
            <a:lstStyle/>
            <a:p>
              <a:pPr algn="ctr"/>
              <a:r>
                <a:rPr lang="en-GB" noProof="0" dirty="0"/>
                <a:t>iii</a:t>
              </a:r>
            </a:p>
          </p:txBody>
        </p:sp>
      </p:grpSp>
      <p:sp>
        <p:nvSpPr>
          <p:cNvPr id="2" name="Slide Number Placeholder 6">
            <a:extLst>
              <a:ext uri="{FF2B5EF4-FFF2-40B4-BE49-F238E27FC236}">
                <a16:creationId xmlns:a16="http://schemas.microsoft.com/office/drawing/2014/main" id="{F2E756AC-147E-6847-2679-7F9B6C70077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469</a:t>
            </a:fld>
            <a:endParaRPr lang="en-GB" spc="80" noProof="0" dirty="0"/>
          </a:p>
        </p:txBody>
      </p:sp>
    </p:spTree>
    <p:extLst>
      <p:ext uri="{BB962C8B-B14F-4D97-AF65-F5344CB8AC3E}">
        <p14:creationId xmlns:p14="http://schemas.microsoft.com/office/powerpoint/2010/main" val="3836590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C498B4F-3C1E-5E74-172A-40ACA39AB629}"/>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a:t>
            </a:fld>
            <a:endParaRPr lang="en-GB" spc="80" noProof="0" dirty="0"/>
          </a:p>
        </p:txBody>
      </p:sp>
      <p:sp>
        <p:nvSpPr>
          <p:cNvPr id="6" name="TextBox 15">
            <a:extLst>
              <a:ext uri="{FF2B5EF4-FFF2-40B4-BE49-F238E27FC236}">
                <a16:creationId xmlns:a16="http://schemas.microsoft.com/office/drawing/2014/main" id="{37A3CB5C-87F8-DD42-BD22-DE2F3DD329E6}"/>
              </a:ext>
            </a:extLst>
          </p:cNvPr>
          <p:cNvSpPr txBox="1"/>
          <p:nvPr/>
        </p:nvSpPr>
        <p:spPr>
          <a:xfrm>
            <a:off x="575056" y="1056365"/>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3:</a:t>
            </a:r>
            <a:endParaRPr lang="en-GB" sz="2000" b="1" noProof="0"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7140525-60BA-FF7B-520A-625EF991D60F}"/>
                  </a:ext>
                </a:extLst>
              </p:cNvPr>
              <p:cNvSpPr txBox="1"/>
              <p:nvPr/>
            </p:nvSpPr>
            <p:spPr>
              <a:xfrm>
                <a:off x="575056" y="1667403"/>
                <a:ext cx="9557283" cy="454778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Since the energy lost to braking is neglected, the power required by the car is calculated as:</a:t>
                </a:r>
              </a:p>
              <a:p>
                <a:endParaRPr lang="en-GB" sz="1000" noProof="0" dirty="0">
                  <a:latin typeface="Arial" panose="020B0604020202020204" pitchFamily="34" charset="0"/>
                  <a:cs typeface="Arial" panose="020B0604020202020204" pitchFamily="34" charset="0"/>
                </a:endParaRPr>
              </a:p>
              <a:p>
                <a14:m>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0.25</m:t>
                        </m:r>
                      </m:den>
                    </m:f>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1.3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3</m:t>
                        </m:r>
                      </m:den>
                    </m:f>
                    <m:r>
                      <a:rPr lang="en-GB" sz="2000" b="0" i="1" noProof="0" smtClean="0">
                        <a:latin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sSup>
                      <m:sSupPr>
                        <m:ctrlPr>
                          <a:rPr lang="en-GB" sz="2000" i="1" noProof="0">
                            <a:latin typeface="Cambria Math" panose="02040503050406030204" pitchFamily="18" charset="0"/>
                            <a:cs typeface="Arial" panose="020B0604020202020204" pitchFamily="34" charset="0"/>
                          </a:rPr>
                        </m:ctrlPr>
                      </m:sSupPr>
                      <m:e>
                        <m:r>
                          <m:rPr>
                            <m:nor/>
                          </m:rPr>
                          <a:rPr lang="en-GB" sz="2000" b="0" i="0" noProof="0" smtClean="0">
                            <a:latin typeface="Arial" panose="020B0604020202020204" pitchFamily="34" charset="0"/>
                            <a:cs typeface="Arial" panose="020B0604020202020204" pitchFamily="34" charset="0"/>
                          </a:rPr>
                          <m:t>31</m:t>
                        </m:r>
                      </m:e>
                      <m:sup>
                        <m:r>
                          <a:rPr lang="en-GB" sz="2000" i="1" noProof="0">
                            <a:latin typeface="Cambria Math" panose="02040503050406030204" pitchFamily="18" charset="0"/>
                            <a:cs typeface="Arial" panose="020B0604020202020204" pitchFamily="34" charset="0"/>
                          </a:rPr>
                          <m:t>3</m:t>
                        </m:r>
                      </m:sup>
                    </m:sSup>
                    <m:r>
                      <a:rPr lang="en-GB" sz="2000"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cs typeface="Arial" panose="020B0604020202020204" pitchFamily="34" charset="0"/>
                      </a:rPr>
                      <m:t>77.5 </m:t>
                    </m:r>
                    <m:r>
                      <m:rPr>
                        <m:nor/>
                      </m:rPr>
                      <a:rPr lang="en-GB" sz="2000" b="0" i="0" noProof="0" smtClean="0">
                        <a:latin typeface="Arial" panose="020B0604020202020204" pitchFamily="34" charset="0"/>
                        <a:cs typeface="Arial" panose="020B0604020202020204" pitchFamily="34" charset="0"/>
                      </a:rPr>
                      <m:t>kW</m:t>
                    </m:r>
                  </m:oMath>
                </a14:m>
                <a:r>
                  <a:rPr lang="en-GB" sz="2000" noProof="0" dirty="0">
                    <a:latin typeface="Arial" panose="020B0604020202020204" pitchFamily="34" charset="0"/>
                    <a:cs typeface="Arial" panose="020B0604020202020204" pitchFamily="34" charset="0"/>
                  </a:rPr>
                  <a:t>.</a:t>
                </a:r>
              </a:p>
              <a:p>
                <a:endParaRPr lang="en-GB" sz="2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One hour of travel per day consumes 77.5 kWh.</a:t>
                </a:r>
              </a:p>
              <a:p>
                <a:endParaRPr lang="en-GB" sz="2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The travel time for 50 km at 110 km/h is:</a:t>
                </a:r>
              </a:p>
              <a:p>
                <a:endParaRPr lang="en-GB" sz="1000" noProof="0" dirty="0">
                  <a:latin typeface="Arial" panose="020B0604020202020204" pitchFamily="34" charset="0"/>
                  <a:cs typeface="Arial" panose="020B0604020202020204" pitchFamily="34" charset="0"/>
                </a:endParaRPr>
              </a:p>
              <a:p>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distance</m:t>
                        </m:r>
                      </m:num>
                      <m:den>
                        <m:r>
                          <m:rPr>
                            <m:nor/>
                          </m:rPr>
                          <a:rPr lang="en-GB" sz="2000" b="0" i="0" noProof="0" smtClean="0">
                            <a:latin typeface="Arial" panose="020B0604020202020204" pitchFamily="34" charset="0"/>
                            <a:cs typeface="Arial" panose="020B0604020202020204" pitchFamily="34" charset="0"/>
                          </a:rPr>
                          <m:t>speed</m:t>
                        </m:r>
                      </m:den>
                    </m:f>
                    <m:r>
                      <m:rPr>
                        <m:nor/>
                      </m:rPr>
                      <a:rPr lang="en-GB" sz="2000" b="0" i="0" noProof="0" smtClean="0">
                        <a:latin typeface="Arial" panose="020B0604020202020204" pitchFamily="34" charset="0"/>
                        <a:cs typeface="Arial" panose="020B0604020202020204" pitchFamily="34" charset="0"/>
                      </a:rPr>
                      <m:t> =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50 </m:t>
                        </m:r>
                        <m:r>
                          <m:rPr>
                            <m:nor/>
                          </m:rPr>
                          <a:rPr lang="en-GB" sz="2000" b="0" i="0" noProof="0" smtClean="0">
                            <a:latin typeface="Arial" panose="020B0604020202020204" pitchFamily="34" charset="0"/>
                            <a:cs typeface="Arial" panose="020B0604020202020204" pitchFamily="34" charset="0"/>
                          </a:rPr>
                          <m:t>km</m:t>
                        </m:r>
                      </m:num>
                      <m:den>
                        <m:r>
                          <m:rPr>
                            <m:nor/>
                          </m:rPr>
                          <a:rPr lang="en-GB" sz="2000" b="0" i="0" noProof="0" smtClean="0">
                            <a:latin typeface="Arial" panose="020B0604020202020204" pitchFamily="34" charset="0"/>
                            <a:cs typeface="Arial" panose="020B0604020202020204" pitchFamily="34" charset="0"/>
                          </a:rPr>
                          <m:t>110 </m:t>
                        </m:r>
                        <m:r>
                          <m:rPr>
                            <m:nor/>
                          </m:rPr>
                          <a:rPr lang="en-GB" sz="2000" b="0" i="0" noProof="0" smtClean="0">
                            <a:latin typeface="Arial" panose="020B0604020202020204" pitchFamily="34" charset="0"/>
                            <a:cs typeface="Arial" panose="020B0604020202020204" pitchFamily="34" charset="0"/>
                          </a:rPr>
                          <m:t>km</m:t>
                        </m:r>
                        <m:r>
                          <m:rPr>
                            <m:nor/>
                          </m:rPr>
                          <a:rPr lang="en-GB" sz="2000" b="0" i="0" noProof="0" smtClean="0">
                            <a:latin typeface="Arial" panose="020B0604020202020204" pitchFamily="34"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h</m:t>
                        </m:r>
                      </m:den>
                    </m:f>
                    <m:r>
                      <a:rPr lang="en-GB" sz="2000" i="1" noProof="0" smtClean="0">
                        <a:latin typeface="Cambria Math" panose="02040503050406030204" pitchFamily="18" charset="0"/>
                      </a:rPr>
                      <m:t>​</m:t>
                    </m:r>
                    <m:r>
                      <a:rPr lang="en-GB" sz="2000" noProof="0" smtClean="0">
                        <a:latin typeface="Cambria Math" panose="02040503050406030204" pitchFamily="18" charset="0"/>
                        <a:ea typeface="Cambria Math" panose="02040503050406030204" pitchFamily="18" charset="0"/>
                      </a:rPr>
                      <m:t>≈</m:t>
                    </m:r>
                    <m:r>
                      <a:rPr lang="en-GB" sz="2000" b="0" i="0" noProof="0" smtClean="0">
                        <a:latin typeface="Cambria Math" panose="02040503050406030204" pitchFamily="18" charset="0"/>
                        <a:ea typeface="Cambria Math" panose="02040503050406030204" pitchFamily="18" charset="0"/>
                      </a:rPr>
                      <m:t> </m:t>
                    </m:r>
                  </m:oMath>
                </a14:m>
                <a:r>
                  <a:rPr lang="en-GB" sz="2000" noProof="0" dirty="0">
                    <a:latin typeface="Arial" panose="020B0604020202020204" pitchFamily="34" charset="0"/>
                    <a:cs typeface="Arial" panose="020B0604020202020204" pitchFamily="34" charset="0"/>
                  </a:rPr>
                  <a:t>0.45 hours.</a:t>
                </a:r>
              </a:p>
              <a:p>
                <a:endParaRPr lang="en-GB" sz="2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Hence, the daily energy consumption is:</a:t>
                </a:r>
              </a:p>
              <a:p>
                <a:endParaRPr lang="en-GB" sz="1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77.5 kW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0.45 hours </a:t>
                </a:r>
                <a14:m>
                  <m:oMath xmlns:m="http://schemas.openxmlformats.org/officeDocument/2006/math">
                    <m:r>
                      <a:rPr lang="en-GB" sz="2000" i="1" noProof="0" smtClean="0">
                        <a:latin typeface="Cambria Math" panose="02040503050406030204" pitchFamily="18"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35.2 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endParaRPr lang="en-GB" sz="2000" noProof="0" dirty="0">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07140525-60BA-FF7B-520A-625EF991D60F}"/>
                  </a:ext>
                </a:extLst>
              </p:cNvPr>
              <p:cNvSpPr txBox="1">
                <a:spLocks noRot="1" noChangeAspect="1" noMove="1" noResize="1" noEditPoints="1" noAdjustHandles="1" noChangeArrowheads="1" noChangeShapeType="1" noTextEdit="1"/>
              </p:cNvSpPr>
              <p:nvPr/>
            </p:nvSpPr>
            <p:spPr>
              <a:xfrm>
                <a:off x="575056" y="1667403"/>
                <a:ext cx="9557283" cy="4547783"/>
              </a:xfrm>
              <a:prstGeom prst="rect">
                <a:avLst/>
              </a:prstGeom>
              <a:blipFill>
                <a:blip r:embed="rId2"/>
                <a:stretch>
                  <a:fillRect l="-638" t="-670" r="-702"/>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D634B32F-7829-3270-7F0D-6CA80BA22AE4}"/>
              </a:ext>
            </a:extLst>
          </p:cNvPr>
          <p:cNvSpPr txBox="1"/>
          <p:nvPr/>
        </p:nvSpPr>
        <p:spPr>
          <a:xfrm>
            <a:off x="575056" y="6264069"/>
            <a:ext cx="9557283"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This simple model can therefore account for our previously computed daily consumption of 30 kWh/d.</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913438F-A6F2-464F-14F6-D1EA2DF6F5B6}"/>
              </a:ext>
            </a:extLst>
          </p:cNvPr>
          <p:cNvPicPr>
            <a:picLocks noChangeAspect="1"/>
          </p:cNvPicPr>
          <p:nvPr/>
        </p:nvPicPr>
        <p:blipFill>
          <a:blip r:embed="rId2"/>
          <a:stretch>
            <a:fillRect/>
          </a:stretch>
        </p:blipFill>
        <p:spPr>
          <a:xfrm>
            <a:off x="1112420" y="1493891"/>
            <a:ext cx="8468560" cy="5304482"/>
          </a:xfrm>
          <a:prstGeom prst="rect">
            <a:avLst/>
          </a:prstGeom>
        </p:spPr>
      </p:pic>
      <p:sp>
        <p:nvSpPr>
          <p:cNvPr id="9" name="Rectangle 8">
            <a:extLst>
              <a:ext uri="{FF2B5EF4-FFF2-40B4-BE49-F238E27FC236}">
                <a16:creationId xmlns:a16="http://schemas.microsoft.com/office/drawing/2014/main" id="{44F3DCA1-1655-9E77-6518-77F360D8E3F7}"/>
              </a:ext>
            </a:extLst>
          </p:cNvPr>
          <p:cNvSpPr/>
          <p:nvPr/>
        </p:nvSpPr>
        <p:spPr>
          <a:xfrm>
            <a:off x="955038" y="1393676"/>
            <a:ext cx="8783322" cy="55626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2BFF6631-46B2-9C13-6244-6E630757D4AA}"/>
              </a:ext>
            </a:extLst>
          </p:cNvPr>
          <p:cNvSpPr txBox="1"/>
          <p:nvPr/>
        </p:nvSpPr>
        <p:spPr>
          <a:xfrm>
            <a:off x="955038" y="7044728"/>
            <a:ext cx="8783322"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Operation of a PWR plant.</a:t>
            </a:r>
          </a:p>
        </p:txBody>
      </p:sp>
      <p:sp>
        <p:nvSpPr>
          <p:cNvPr id="2" name="TextBox 3">
            <a:extLst>
              <a:ext uri="{FF2B5EF4-FFF2-40B4-BE49-F238E27FC236}">
                <a16:creationId xmlns:a16="http://schemas.microsoft.com/office/drawing/2014/main" id="{65EDF832-2FE0-EB9E-25E2-76EB1372FE5C}"/>
              </a:ext>
            </a:extLst>
          </p:cNvPr>
          <p:cNvSpPr txBox="1"/>
          <p:nvPr/>
        </p:nvSpPr>
        <p:spPr>
          <a:xfrm>
            <a:off x="589583" y="349890"/>
            <a:ext cx="9164017" cy="461665"/>
          </a:xfrm>
          <a:prstGeom prst="rect">
            <a:avLst/>
          </a:prstGeom>
          <a:noFill/>
        </p:spPr>
        <p:txBody>
          <a:bodyPr wrap="square">
            <a:spAutoFit/>
          </a:bodyPr>
          <a:lstStyle/>
          <a:p>
            <a:pPr marL="12700">
              <a:spcBef>
                <a:spcPts val="130"/>
              </a:spcBef>
            </a:pPr>
            <a:r>
              <a:rPr lang="en-GB" sz="2400" b="1" noProof="0" dirty="0">
                <a:solidFill>
                  <a:schemeClr val="tx1"/>
                </a:solidFill>
              </a:rPr>
              <a:t>More advanced representation of the process in a PWR plant</a:t>
            </a:r>
          </a:p>
        </p:txBody>
      </p:sp>
      <p:sp>
        <p:nvSpPr>
          <p:cNvPr id="4" name="Slide Number Placeholder 6">
            <a:extLst>
              <a:ext uri="{FF2B5EF4-FFF2-40B4-BE49-F238E27FC236}">
                <a16:creationId xmlns:a16="http://schemas.microsoft.com/office/drawing/2014/main" id="{2A1BC3BE-3874-A672-414C-B4332065F6A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470</a:t>
            </a:fld>
            <a:endParaRPr lang="en-GB" spc="80" noProof="0" dirty="0"/>
          </a:p>
        </p:txBody>
      </p:sp>
    </p:spTree>
    <p:extLst>
      <p:ext uri="{BB962C8B-B14F-4D97-AF65-F5344CB8AC3E}">
        <p14:creationId xmlns:p14="http://schemas.microsoft.com/office/powerpoint/2010/main" val="155508468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DCF5235-4A29-4DBE-883C-FE629948EC34}"/>
              </a:ext>
            </a:extLst>
          </p:cNvPr>
          <p:cNvSpPr txBox="1"/>
          <p:nvPr/>
        </p:nvSpPr>
        <p:spPr>
          <a:xfrm>
            <a:off x="1387615" y="2422773"/>
            <a:ext cx="7918165" cy="707886"/>
          </a:xfrm>
          <a:prstGeom prst="rect">
            <a:avLst/>
          </a:prstGeom>
          <a:noFill/>
        </p:spPr>
        <p:txBody>
          <a:bodyPr wrap="square">
            <a:spAutoFit/>
          </a:bodyPr>
          <a:lstStyle/>
          <a:p>
            <a:pPr algn="ctr"/>
            <a:r>
              <a:rPr lang="en-GB" sz="2000" b="1" noProof="0" dirty="0">
                <a:latin typeface="Arial" panose="020B0604020202020204" pitchFamily="34" charset="0"/>
                <a:cs typeface="Arial" panose="020B0604020202020204" pitchFamily="34" charset="0"/>
              </a:rPr>
              <a:t>Would it be possible to produce all the final energy consumed by humanity using nuclear power alone?</a:t>
            </a:r>
          </a:p>
        </p:txBody>
      </p:sp>
      <p:sp>
        <p:nvSpPr>
          <p:cNvPr id="5" name="TextBox 3">
            <a:extLst>
              <a:ext uri="{FF2B5EF4-FFF2-40B4-BE49-F238E27FC236}">
                <a16:creationId xmlns:a16="http://schemas.microsoft.com/office/drawing/2014/main" id="{7988FBA6-5BAF-6B86-2C83-CA76ACF7106D}"/>
              </a:ext>
            </a:extLst>
          </p:cNvPr>
          <p:cNvSpPr txBox="1"/>
          <p:nvPr/>
        </p:nvSpPr>
        <p:spPr>
          <a:xfrm>
            <a:off x="589583" y="349890"/>
            <a:ext cx="9164017" cy="461665"/>
          </a:xfrm>
          <a:prstGeom prst="rect">
            <a:avLst/>
          </a:prstGeom>
          <a:noFill/>
        </p:spPr>
        <p:txBody>
          <a:bodyPr wrap="square">
            <a:spAutoFit/>
          </a:bodyPr>
          <a:lstStyle/>
          <a:p>
            <a:pPr marL="12700">
              <a:spcBef>
                <a:spcPts val="130"/>
              </a:spcBef>
            </a:pPr>
            <a:r>
              <a:rPr lang="en-GB" sz="2400" b="1" noProof="0" dirty="0">
                <a:solidFill>
                  <a:schemeClr val="tx1"/>
                </a:solidFill>
              </a:rPr>
              <a:t>Is 100% nuclear feasible?</a:t>
            </a:r>
          </a:p>
        </p:txBody>
      </p:sp>
      <p:sp>
        <p:nvSpPr>
          <p:cNvPr id="10" name="Rectangle 9">
            <a:extLst>
              <a:ext uri="{FF2B5EF4-FFF2-40B4-BE49-F238E27FC236}">
                <a16:creationId xmlns:a16="http://schemas.microsoft.com/office/drawing/2014/main" id="{09524744-98E6-3E66-4DFC-7453D1704F73}"/>
              </a:ext>
            </a:extLst>
          </p:cNvPr>
          <p:cNvSpPr/>
          <p:nvPr/>
        </p:nvSpPr>
        <p:spPr>
          <a:xfrm>
            <a:off x="1110094" y="2153781"/>
            <a:ext cx="8473209" cy="12458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632CE4C1-9E34-F18E-DC43-C8961829431D}"/>
              </a:ext>
            </a:extLst>
          </p:cNvPr>
          <p:cNvSpPr txBox="1"/>
          <p:nvPr/>
        </p:nvSpPr>
        <p:spPr>
          <a:xfrm>
            <a:off x="589583" y="1103637"/>
            <a:ext cx="9542756" cy="707886"/>
          </a:xfrm>
          <a:prstGeom prst="rect">
            <a:avLst/>
          </a:prstGeom>
          <a:noFill/>
        </p:spPr>
        <p:txBody>
          <a:bodyPr wrap="square">
            <a:spAutoFit/>
          </a:bodyPr>
          <a:lstStyle/>
          <a:p>
            <a:pPr algn="just"/>
            <a:r>
              <a:rPr lang="en-GB" sz="2000" noProof="0" dirty="0"/>
              <a:t>In this chapter, we will explore solutions to the following question through ten sections, each covering a different topic related to nuclear energy.</a:t>
            </a:r>
            <a:endParaRPr lang="en-GB" sz="2000" b="1" noProof="0" dirty="0"/>
          </a:p>
        </p:txBody>
      </p:sp>
      <p:sp>
        <p:nvSpPr>
          <p:cNvPr id="4" name="ZoneTexte 3">
            <a:extLst>
              <a:ext uri="{FF2B5EF4-FFF2-40B4-BE49-F238E27FC236}">
                <a16:creationId xmlns:a16="http://schemas.microsoft.com/office/drawing/2014/main" id="{A71AF2F9-D1B1-BAAC-4F5D-6041D517006C}"/>
              </a:ext>
            </a:extLst>
          </p:cNvPr>
          <p:cNvSpPr txBox="1"/>
          <p:nvPr/>
        </p:nvSpPr>
        <p:spPr>
          <a:xfrm>
            <a:off x="589583" y="3731683"/>
            <a:ext cx="9481516" cy="3862596"/>
          </a:xfrm>
          <a:prstGeom prst="rect">
            <a:avLst/>
          </a:prstGeom>
          <a:noFill/>
        </p:spPr>
        <p:txBody>
          <a:bodyPr wrap="square">
            <a:spAutoFit/>
          </a:bodyPr>
          <a:lstStyle/>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Assessment of the total </a:t>
            </a:r>
            <a:r>
              <a:rPr lang="en-GB" sz="2000" noProof="0" dirty="0">
                <a:solidFill>
                  <a:schemeClr val="tx1"/>
                </a:solidFill>
                <a:latin typeface="Arial" panose="020B0604020202020204" pitchFamily="34" charset="0"/>
              </a:rPr>
              <a:t>n</a:t>
            </a:r>
            <a:r>
              <a:rPr kumimoji="0" lang="en-GB" sz="2000" i="0" u="none" strike="noStrike" cap="none" normalizeH="0" baseline="0" noProof="0" dirty="0">
                <a:ln>
                  <a:noFill/>
                </a:ln>
                <a:solidFill>
                  <a:schemeClr val="tx1"/>
                </a:solidFill>
                <a:effectLst/>
                <a:latin typeface="Arial" panose="020B0604020202020204" pitchFamily="34" charset="0"/>
              </a:rPr>
              <a:t>uclear </a:t>
            </a:r>
            <a:r>
              <a:rPr lang="en-GB" sz="2000" noProof="0" dirty="0">
                <a:solidFill>
                  <a:schemeClr val="tx1"/>
                </a:solidFill>
                <a:latin typeface="Arial" panose="020B0604020202020204" pitchFamily="34" charset="0"/>
              </a:rPr>
              <a:t>c</a:t>
            </a:r>
            <a:r>
              <a:rPr kumimoji="0" lang="en-GB" sz="2000" i="0" u="none" strike="noStrike" cap="none" normalizeH="0" baseline="0" noProof="0" dirty="0">
                <a:ln>
                  <a:noFill/>
                </a:ln>
                <a:solidFill>
                  <a:schemeClr val="tx1"/>
                </a:solidFill>
                <a:effectLst/>
                <a:latin typeface="Arial" panose="020B0604020202020204" pitchFamily="34" charset="0"/>
              </a:rPr>
              <a:t>apacity </a:t>
            </a:r>
            <a:r>
              <a:rPr lang="en-GB" sz="2000" noProof="0" dirty="0">
                <a:solidFill>
                  <a:schemeClr val="tx1"/>
                </a:solidFill>
                <a:latin typeface="Arial" panose="020B0604020202020204" pitchFamily="34" charset="0"/>
              </a:rPr>
              <a:t>r</a:t>
            </a:r>
            <a:r>
              <a:rPr kumimoji="0" lang="en-GB" sz="2000" i="0" u="none" strike="noStrike" cap="none" normalizeH="0" baseline="0" noProof="0" dirty="0">
                <a:ln>
                  <a:noFill/>
                </a:ln>
                <a:solidFill>
                  <a:schemeClr val="tx1"/>
                </a:solidFill>
                <a:effectLst/>
                <a:latin typeface="Arial" panose="020B0604020202020204" pitchFamily="34" charset="0"/>
              </a:rPr>
              <a:t>equirement</a:t>
            </a:r>
          </a:p>
          <a:p>
            <a:pPr marL="514350" marR="0" lvl="0" indent="-514350" algn="just" defTabSz="914400" rtl="0" eaLnBrk="0" fontAlgn="base" latinLnBrk="0" hangingPunct="0">
              <a:spcBef>
                <a:spcPct val="0"/>
              </a:spcBef>
              <a:spcAft>
                <a:spcPct val="0"/>
              </a:spcAft>
              <a:buClrTx/>
              <a:buSzTx/>
              <a:buAutoNum type="romanUcPeriod"/>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lang="en-GB" sz="2000" noProof="0" dirty="0">
                <a:solidFill>
                  <a:schemeClr val="tx1"/>
                </a:solidFill>
                <a:latin typeface="Arial" panose="020B0604020202020204" pitchFamily="34" charset="0"/>
              </a:rPr>
              <a:t>Overview</a:t>
            </a:r>
            <a:r>
              <a:rPr kumimoji="0" lang="en-GB" sz="2000" i="0" u="none" strike="noStrike" cap="none" normalizeH="0" baseline="0" noProof="0" dirty="0">
                <a:ln>
                  <a:noFill/>
                </a:ln>
                <a:solidFill>
                  <a:schemeClr val="tx1"/>
                </a:solidFill>
                <a:effectLst/>
                <a:latin typeface="Arial" panose="020B0604020202020204" pitchFamily="34" charset="0"/>
              </a:rPr>
              <a:t> of heat </a:t>
            </a:r>
            <a:r>
              <a:rPr lang="en-GB" sz="2000" noProof="0" dirty="0">
                <a:solidFill>
                  <a:schemeClr val="tx1"/>
                </a:solidFill>
                <a:latin typeface="Arial" panose="020B0604020202020204" pitchFamily="34" charset="0"/>
              </a:rPr>
              <a:t>d</a:t>
            </a:r>
            <a:r>
              <a:rPr kumimoji="0" lang="en-GB" sz="2000" i="0" u="none" strike="noStrike" cap="none" normalizeH="0" baseline="0" noProof="0" dirty="0">
                <a:ln>
                  <a:noFill/>
                </a:ln>
                <a:solidFill>
                  <a:schemeClr val="tx1"/>
                </a:solidFill>
                <a:effectLst/>
                <a:latin typeface="Arial" panose="020B0604020202020204" pitchFamily="34" charset="0"/>
              </a:rPr>
              <a:t>issipation in the production </a:t>
            </a:r>
            <a:r>
              <a:rPr lang="en-GB" sz="2000" noProof="0" dirty="0">
                <a:solidFill>
                  <a:schemeClr val="tx1"/>
                </a:solidFill>
                <a:latin typeface="Arial" panose="020B0604020202020204" pitchFamily="34" charset="0"/>
              </a:rPr>
              <a:t>p</a:t>
            </a:r>
            <a:r>
              <a:rPr kumimoji="0" lang="en-GB" sz="2000" i="0" u="none" strike="noStrike" cap="none" normalizeH="0" baseline="0" noProof="0" dirty="0">
                <a:ln>
                  <a:noFill/>
                </a:ln>
                <a:solidFill>
                  <a:schemeClr val="tx1"/>
                </a:solidFill>
                <a:effectLst/>
                <a:latin typeface="Arial" panose="020B0604020202020204" pitchFamily="34" charset="0"/>
              </a:rPr>
              <a:t>rocess</a:t>
            </a:r>
          </a:p>
          <a:p>
            <a:pPr marL="514350" marR="0" lvl="0" indent="-514350" algn="just" defTabSz="914400" rtl="0" eaLnBrk="0" fontAlgn="base" latinLnBrk="0" hangingPunct="0">
              <a:spcBef>
                <a:spcPct val="0"/>
              </a:spcBef>
              <a:spcAft>
                <a:spcPct val="0"/>
              </a:spcAft>
              <a:buClrTx/>
              <a:buSzTx/>
              <a:buAutoNum type="romanUcPeriod"/>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Resource </a:t>
            </a:r>
            <a:r>
              <a:rPr lang="en-GB" sz="2000" noProof="0" dirty="0">
                <a:solidFill>
                  <a:schemeClr val="tx1"/>
                </a:solidFill>
                <a:latin typeface="Arial" panose="020B0604020202020204" pitchFamily="34" charset="0"/>
              </a:rPr>
              <a:t>s</a:t>
            </a:r>
            <a:r>
              <a:rPr kumimoji="0" lang="en-GB" sz="2000" i="0" u="none" strike="noStrike" cap="none" normalizeH="0" baseline="0" noProof="0" dirty="0">
                <a:ln>
                  <a:noFill/>
                </a:ln>
                <a:solidFill>
                  <a:schemeClr val="tx1"/>
                </a:solidFill>
                <a:effectLst/>
                <a:latin typeface="Arial" panose="020B0604020202020204" pitchFamily="34" charset="0"/>
              </a:rPr>
              <a:t>ufficiency</a:t>
            </a:r>
            <a:r>
              <a:rPr lang="en-GB" sz="2000" noProof="0" dirty="0">
                <a:solidFill>
                  <a:schemeClr val="tx1"/>
                </a:solidFill>
                <a:latin typeface="Arial" panose="020B0604020202020204" pitchFamily="34" charset="0"/>
              </a:rPr>
              <a:t> – how many years can we last?</a:t>
            </a:r>
          </a:p>
          <a:p>
            <a:pPr marL="514350" marR="0" lvl="0" indent="-514350" algn="just" defTabSz="914400" rtl="0" eaLnBrk="0" fontAlgn="base" latinLnBrk="0" hangingPunct="0">
              <a:spcBef>
                <a:spcPct val="0"/>
              </a:spcBef>
              <a:spcAft>
                <a:spcPct val="0"/>
              </a:spcAft>
              <a:buClrTx/>
              <a:buSzTx/>
              <a:buAutoNum type="romanUcPeriod"/>
              <a:tabLst/>
            </a:pPr>
            <a:endParaRPr lang="en-GB" sz="500" noProof="0" dirty="0">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Safety </a:t>
            </a:r>
            <a:r>
              <a:rPr lang="en-GB" sz="2000" noProof="0" dirty="0">
                <a:solidFill>
                  <a:schemeClr val="tx1"/>
                </a:solidFill>
                <a:latin typeface="Arial" panose="020B0604020202020204" pitchFamily="34" charset="0"/>
              </a:rPr>
              <a:t>i</a:t>
            </a:r>
            <a:r>
              <a:rPr kumimoji="0" lang="en-GB" sz="2000" i="0" u="none" strike="noStrike" cap="none" normalizeH="0" baseline="0" noProof="0" dirty="0">
                <a:ln>
                  <a:noFill/>
                </a:ln>
                <a:solidFill>
                  <a:schemeClr val="tx1"/>
                </a:solidFill>
                <a:effectLst/>
                <a:latin typeface="Arial" panose="020B0604020202020204" pitchFamily="34" charset="0"/>
              </a:rPr>
              <a:t>mperatives in the nuclear </a:t>
            </a:r>
            <a:r>
              <a:rPr lang="en-GB" sz="2000" noProof="0" dirty="0">
                <a:solidFill>
                  <a:schemeClr val="tx1"/>
                </a:solidFill>
                <a:latin typeface="Arial" panose="020B0604020202020204" pitchFamily="34" charset="0"/>
              </a:rPr>
              <a:t>i</a:t>
            </a:r>
            <a:r>
              <a:rPr kumimoji="0" lang="en-GB" sz="2000" i="0" u="none" strike="noStrike" cap="none" normalizeH="0" baseline="0" noProof="0" dirty="0">
                <a:ln>
                  <a:noFill/>
                </a:ln>
                <a:solidFill>
                  <a:schemeClr val="tx1"/>
                </a:solidFill>
                <a:effectLst/>
                <a:latin typeface="Arial" panose="020B0604020202020204" pitchFamily="34" charset="0"/>
              </a:rPr>
              <a:t>ndustry</a:t>
            </a:r>
          </a:p>
          <a:p>
            <a:pPr marL="514350" marR="0" lvl="0" indent="-514350" algn="just" defTabSz="914400" rtl="0" eaLnBrk="0" fontAlgn="base" latinLnBrk="0" hangingPunct="0">
              <a:spcBef>
                <a:spcPct val="0"/>
              </a:spcBef>
              <a:spcAft>
                <a:spcPct val="0"/>
              </a:spcAft>
              <a:buClrTx/>
              <a:buSzTx/>
              <a:buAutoNum type="romanUcPeriod"/>
              <a:tabLst/>
            </a:pPr>
            <a:endParaRPr lang="en-GB" sz="500" noProof="0" dirty="0">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L</a:t>
            </a:r>
            <a:r>
              <a:rPr lang="en-GB" sz="2000" noProof="0" dirty="0"/>
              <a:t>ocation for our proposed nuclear fleet</a:t>
            </a:r>
          </a:p>
          <a:p>
            <a:pPr marL="514350" marR="0" lvl="0" indent="-514350" algn="just" defTabSz="914400" rtl="0" eaLnBrk="0" fontAlgn="base" latinLnBrk="0" hangingPunct="0">
              <a:spcBef>
                <a:spcPct val="0"/>
              </a:spcBef>
              <a:spcAft>
                <a:spcPct val="0"/>
              </a:spcAft>
              <a:buClrTx/>
              <a:buSzTx/>
              <a:buAutoNum type="romanUcPeriod"/>
              <a:tabLst/>
            </a:pPr>
            <a:endParaRPr lang="en-GB" sz="500" b="1" noProof="0" dirty="0">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lang="en-GB" sz="2000" noProof="0" dirty="0"/>
              <a:t>Estimation of the levelised cost of electricity </a:t>
            </a:r>
            <a:r>
              <a:rPr lang="en-GB" sz="2000" dirty="0">
                <a:latin typeface="Arial" panose="020B0604020202020204" pitchFamily="34" charset="0"/>
                <a:cs typeface="Arial" panose="020B0604020202020204" pitchFamily="34" charset="0"/>
              </a:rPr>
              <a:t>from</a:t>
            </a:r>
            <a:r>
              <a:rPr lang="en-GB" sz="2000" noProof="0" dirty="0">
                <a:latin typeface="Arial" panose="020B0604020202020204" pitchFamily="34" charset="0"/>
                <a:cs typeface="Arial" panose="020B0604020202020204" pitchFamily="34" charset="0"/>
              </a:rPr>
              <a:t> nuclear power</a:t>
            </a:r>
          </a:p>
          <a:p>
            <a:pPr marL="514350" marR="0" lvl="0" indent="-514350" algn="just" defTabSz="914400" rtl="0" eaLnBrk="0" fontAlgn="base" latinLnBrk="0" hangingPunct="0">
              <a:spcBef>
                <a:spcPct val="0"/>
              </a:spcBef>
              <a:spcAft>
                <a:spcPct val="0"/>
              </a:spcAft>
              <a:buClrTx/>
              <a:buSzTx/>
              <a:buAutoNum type="romanUcPeriod"/>
              <a:tabLst/>
            </a:pPr>
            <a:endParaRPr lang="en-GB" sz="500" b="1" noProof="0" dirty="0">
              <a:latin typeface="Arial" panose="020B0604020202020204" pitchFamily="34" charset="0"/>
              <a:cs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lang="en-GB" sz="2000" noProof="0" dirty="0">
                <a:latin typeface="Arial" panose="020B0604020202020204" pitchFamily="34" charset="0"/>
                <a:cs typeface="Arial" panose="020B0604020202020204" pitchFamily="34" charset="0"/>
              </a:rPr>
              <a:t>Strategies for reducing the cost of nuclear energy</a:t>
            </a:r>
            <a:endParaRPr lang="en-GB" sz="2000" noProof="0" dirty="0"/>
          </a:p>
          <a:p>
            <a:pPr marL="514350" marR="0" lvl="0" indent="-514350" algn="just" defTabSz="914400" rtl="0" eaLnBrk="0" fontAlgn="base" latinLnBrk="0" hangingPunct="0">
              <a:spcBef>
                <a:spcPct val="0"/>
              </a:spcBef>
              <a:spcAft>
                <a:spcPct val="0"/>
              </a:spcAft>
              <a:buClrTx/>
              <a:buSzTx/>
              <a:buAutoNum type="romanUcPeriod"/>
              <a:tabLst/>
            </a:pPr>
            <a:endParaRPr lang="en-GB" sz="500" noProof="0" dirty="0">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Consumption and extraction of raw materials</a:t>
            </a:r>
          </a:p>
          <a:p>
            <a:pPr marL="514350" marR="0" lvl="0" indent="-514350" algn="just" defTabSz="914400" rtl="0" eaLnBrk="0" fontAlgn="base" latinLnBrk="0" hangingPunct="0">
              <a:spcBef>
                <a:spcPct val="0"/>
              </a:spcBef>
              <a:spcAft>
                <a:spcPct val="0"/>
              </a:spcAft>
              <a:buClrTx/>
              <a:buSzTx/>
              <a:buAutoNum type="romanUcPeriod"/>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kumimoji="0" lang="en-GB" sz="2000" i="0" u="none" strike="noStrike" cap="none" normalizeH="0" baseline="0" noProof="0" dirty="0">
                <a:ln>
                  <a:noFill/>
                </a:ln>
                <a:solidFill>
                  <a:schemeClr val="tx1"/>
                </a:solidFill>
                <a:effectLst/>
                <a:latin typeface="Arial" panose="020B0604020202020204" pitchFamily="34" charset="0"/>
              </a:rPr>
              <a:t>Nuclear </a:t>
            </a:r>
            <a:r>
              <a:rPr lang="en-GB" sz="2000" noProof="0" dirty="0">
                <a:solidFill>
                  <a:schemeClr val="tx1"/>
                </a:solidFill>
                <a:latin typeface="Arial" panose="020B0604020202020204" pitchFamily="34" charset="0"/>
              </a:rPr>
              <a:t>w</a:t>
            </a:r>
            <a:r>
              <a:rPr kumimoji="0" lang="en-GB" sz="2000" i="0" u="none" strike="noStrike" cap="none" normalizeH="0" baseline="0" noProof="0" dirty="0">
                <a:ln>
                  <a:noFill/>
                </a:ln>
                <a:solidFill>
                  <a:schemeClr val="tx1"/>
                </a:solidFill>
                <a:effectLst/>
                <a:latin typeface="Arial" panose="020B0604020202020204" pitchFamily="34" charset="0"/>
              </a:rPr>
              <a:t>aste management</a:t>
            </a:r>
          </a:p>
          <a:p>
            <a:pPr marL="514350" marR="0" lvl="0" indent="-514350" algn="just" defTabSz="914400" rtl="0" eaLnBrk="0" fontAlgn="base" latinLnBrk="0" hangingPunct="0">
              <a:spcBef>
                <a:spcPct val="0"/>
              </a:spcBef>
              <a:spcAft>
                <a:spcPct val="0"/>
              </a:spcAft>
              <a:buClrTx/>
              <a:buSzTx/>
              <a:buAutoNum type="romanUcPeriod"/>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spcBef>
                <a:spcPct val="0"/>
              </a:spcBef>
              <a:spcAft>
                <a:spcPct val="0"/>
              </a:spcAft>
              <a:buClrTx/>
              <a:buSzTx/>
              <a:buAutoNum type="romanUcPeriod"/>
              <a:tabLst/>
            </a:pPr>
            <a:r>
              <a:rPr lang="en-GB" sz="2000" noProof="0" dirty="0">
                <a:latin typeface="Arial" panose="020B0604020202020204" pitchFamily="34" charset="0"/>
              </a:rPr>
              <a:t>Nuclear fusion</a:t>
            </a:r>
            <a:endParaRPr kumimoji="0" lang="en-GB" sz="2000" i="0" u="none" strike="noStrike" cap="none" normalizeH="0" baseline="0" noProof="0" dirty="0">
              <a:ln>
                <a:noFill/>
              </a:ln>
              <a:solidFill>
                <a:schemeClr val="tx1"/>
              </a:solidFill>
              <a:effectLst/>
              <a:latin typeface="Arial" panose="020B0604020202020204" pitchFamily="34" charset="0"/>
            </a:endParaRPr>
          </a:p>
        </p:txBody>
      </p:sp>
      <p:sp>
        <p:nvSpPr>
          <p:cNvPr id="2" name="Slide Number Placeholder 6">
            <a:extLst>
              <a:ext uri="{FF2B5EF4-FFF2-40B4-BE49-F238E27FC236}">
                <a16:creationId xmlns:a16="http://schemas.microsoft.com/office/drawing/2014/main" id="{20DD298F-DA27-CC41-D7A0-938886B272D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471</a:t>
            </a:fld>
            <a:endParaRPr lang="en-GB" spc="80" noProof="0" dirty="0"/>
          </a:p>
        </p:txBody>
      </p:sp>
    </p:spTree>
    <p:extLst>
      <p:ext uri="{BB962C8B-B14F-4D97-AF65-F5344CB8AC3E}">
        <p14:creationId xmlns:p14="http://schemas.microsoft.com/office/powerpoint/2010/main" val="2604749437"/>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75BE-8FA2-0414-3354-6634226695E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521ED18-9CBD-E80A-DA1F-E7D0DAE83E1B}"/>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B4B0D8CC-E338-51EB-DF2F-9D9E28298E94}"/>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0D8B50B0-DD4C-3717-DB88-B0D26FA65CC4}"/>
              </a:ext>
            </a:extLst>
          </p:cNvPr>
          <p:cNvSpPr txBox="1"/>
          <p:nvPr/>
        </p:nvSpPr>
        <p:spPr>
          <a:xfrm>
            <a:off x="1949529" y="3539320"/>
            <a:ext cx="6794340"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I. Assessment of the total </a:t>
            </a:r>
            <a:r>
              <a:rPr lang="en-GB" sz="2800" noProof="0" dirty="0">
                <a:solidFill>
                  <a:schemeClr val="tx1"/>
                </a:solidFill>
                <a:latin typeface="Arial" panose="020B0604020202020204" pitchFamily="34" charset="0"/>
              </a:rPr>
              <a:t>n</a:t>
            </a:r>
            <a:r>
              <a:rPr kumimoji="0" lang="en-GB" sz="2800" i="0" u="none" strike="noStrike" cap="none" normalizeH="0" baseline="0" noProof="0" dirty="0">
                <a:ln>
                  <a:noFill/>
                </a:ln>
                <a:solidFill>
                  <a:schemeClr val="tx1"/>
                </a:solidFill>
                <a:effectLst/>
                <a:latin typeface="Arial" panose="020B0604020202020204" pitchFamily="34" charset="0"/>
              </a:rPr>
              <a:t>uclear </a:t>
            </a:r>
            <a:r>
              <a:rPr lang="en-GB" sz="2800" noProof="0" dirty="0">
                <a:solidFill>
                  <a:schemeClr val="tx1"/>
                </a:solidFill>
                <a:latin typeface="Arial" panose="020B0604020202020204" pitchFamily="34" charset="0"/>
              </a:rPr>
              <a:t>c</a:t>
            </a:r>
            <a:r>
              <a:rPr kumimoji="0" lang="en-GB" sz="2800" i="0" u="none" strike="noStrike" cap="none" normalizeH="0" baseline="0" noProof="0" dirty="0">
                <a:ln>
                  <a:noFill/>
                </a:ln>
                <a:solidFill>
                  <a:schemeClr val="tx1"/>
                </a:solidFill>
                <a:effectLst/>
                <a:latin typeface="Arial" panose="020B0604020202020204" pitchFamily="34" charset="0"/>
              </a:rPr>
              <a:t>apacity </a:t>
            </a:r>
            <a:r>
              <a:rPr lang="en-GB" sz="2800" noProof="0" dirty="0">
                <a:solidFill>
                  <a:schemeClr val="tx1"/>
                </a:solidFill>
                <a:latin typeface="Arial" panose="020B0604020202020204" pitchFamily="34" charset="0"/>
              </a:rPr>
              <a:t>r</a:t>
            </a:r>
            <a:r>
              <a:rPr kumimoji="0" lang="en-GB" sz="2800" i="0" u="none" strike="noStrike" cap="none" normalizeH="0" baseline="0" noProof="0" dirty="0">
                <a:ln>
                  <a:noFill/>
                </a:ln>
                <a:solidFill>
                  <a:schemeClr val="tx1"/>
                </a:solidFill>
                <a:effectLst/>
                <a:latin typeface="Arial" panose="020B0604020202020204" pitchFamily="34" charset="0"/>
              </a:rPr>
              <a:t>equirement</a:t>
            </a:r>
            <a:endParaRPr lang="en-GB" sz="2800" noProof="0" dirty="0"/>
          </a:p>
        </p:txBody>
      </p:sp>
    </p:spTree>
    <p:extLst>
      <p:ext uri="{BB962C8B-B14F-4D97-AF65-F5344CB8AC3E}">
        <p14:creationId xmlns:p14="http://schemas.microsoft.com/office/powerpoint/2010/main" val="75044001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FC68FBA-D5D5-8D6D-A67B-B94535BD42EB}"/>
              </a:ext>
            </a:extLst>
          </p:cNvPr>
          <p:cNvSpPr txBox="1"/>
          <p:nvPr/>
        </p:nvSpPr>
        <p:spPr>
          <a:xfrm>
            <a:off x="589583" y="1127276"/>
            <a:ext cx="9542756" cy="2554545"/>
          </a:xfrm>
          <a:prstGeom prst="rect">
            <a:avLst/>
          </a:prstGeom>
          <a:noFill/>
        </p:spPr>
        <p:txBody>
          <a:bodyPr wrap="square">
            <a:spAutoFit/>
          </a:bodyPr>
          <a:lstStyle/>
          <a:p>
            <a:pPr algn="just">
              <a:buNone/>
            </a:pPr>
            <a:r>
              <a:rPr lang="en-GB" sz="2000" noProof="0" dirty="0"/>
              <a:t>Let us consider the Evolutionary Power Reactor (EPR)</a:t>
            </a:r>
            <a:r>
              <a:rPr lang="en-GB" sz="2000" b="1" noProof="0" dirty="0"/>
              <a:t>*</a:t>
            </a:r>
            <a:r>
              <a:rPr lang="en-GB" sz="2000" noProof="0" dirty="0"/>
              <a:t> as the PWR nuclear power plant to meet global final energy consumption. It was designed in the 1990s by a French-German joint venture.</a:t>
            </a:r>
          </a:p>
          <a:p>
            <a:pPr algn="just">
              <a:buNone/>
            </a:pPr>
            <a:endParaRPr lang="en-GB" sz="2000" noProof="0" dirty="0"/>
          </a:p>
          <a:p>
            <a:pPr algn="just"/>
            <a:r>
              <a:rPr lang="en-GB" sz="2000" noProof="0" dirty="0"/>
              <a:t>As of 2023, three EPRs have become operational: two in Taishan, China, which began operation in 2018 and 2019, respectively, and one in Olkiluoto, Finland, which started in 2021. The Flamanville-3 EPR received its first nuclear fuel load on May 8, 2024.</a:t>
            </a:r>
          </a:p>
        </p:txBody>
      </p:sp>
      <p:sp>
        <p:nvSpPr>
          <p:cNvPr id="3" name="ZoneTexte 2">
            <a:extLst>
              <a:ext uri="{FF2B5EF4-FFF2-40B4-BE49-F238E27FC236}">
                <a16:creationId xmlns:a16="http://schemas.microsoft.com/office/drawing/2014/main" id="{BA4EE362-FE9E-52E0-FBE8-1F4CC5A0F393}"/>
              </a:ext>
            </a:extLst>
          </p:cNvPr>
          <p:cNvSpPr txBox="1"/>
          <p:nvPr/>
        </p:nvSpPr>
        <p:spPr>
          <a:xfrm>
            <a:off x="5904373" y="6867335"/>
            <a:ext cx="4292682"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EPR of the Olkiluoto nuclear power plant (Finland).</a:t>
            </a:r>
          </a:p>
        </p:txBody>
      </p:sp>
      <p:sp>
        <p:nvSpPr>
          <p:cNvPr id="2" name="TextBox 3">
            <a:extLst>
              <a:ext uri="{FF2B5EF4-FFF2-40B4-BE49-F238E27FC236}">
                <a16:creationId xmlns:a16="http://schemas.microsoft.com/office/drawing/2014/main" id="{1AA8CCBE-E5A1-8663-A865-571ED82C48BF}"/>
              </a:ext>
            </a:extLst>
          </p:cNvPr>
          <p:cNvSpPr txBox="1"/>
          <p:nvPr/>
        </p:nvSpPr>
        <p:spPr>
          <a:xfrm>
            <a:off x="589583" y="349890"/>
            <a:ext cx="9164017" cy="461665"/>
          </a:xfrm>
          <a:prstGeom prst="rect">
            <a:avLst/>
          </a:prstGeom>
          <a:noFill/>
        </p:spPr>
        <p:txBody>
          <a:bodyPr wrap="square">
            <a:spAutoFit/>
          </a:bodyPr>
          <a:lstStyle/>
          <a:p>
            <a:pPr marL="12700">
              <a:spcBef>
                <a:spcPts val="130"/>
              </a:spcBef>
            </a:pPr>
            <a:r>
              <a:rPr lang="en-GB" sz="2400" b="1" noProof="0" dirty="0">
                <a:solidFill>
                  <a:schemeClr val="tx1"/>
                </a:solidFill>
              </a:rPr>
              <a:t>The Evolutionary Pressurised Reactor (EPR) </a:t>
            </a:r>
          </a:p>
        </p:txBody>
      </p:sp>
      <p:sp>
        <p:nvSpPr>
          <p:cNvPr id="8" name="ZoneTexte 7">
            <a:extLst>
              <a:ext uri="{FF2B5EF4-FFF2-40B4-BE49-F238E27FC236}">
                <a16:creationId xmlns:a16="http://schemas.microsoft.com/office/drawing/2014/main" id="{F2471DE0-CD37-D534-2E16-C5A2F9ED5415}"/>
              </a:ext>
            </a:extLst>
          </p:cNvPr>
          <p:cNvSpPr txBox="1"/>
          <p:nvPr/>
        </p:nvSpPr>
        <p:spPr>
          <a:xfrm>
            <a:off x="92597" y="7624554"/>
            <a:ext cx="5347504" cy="276999"/>
          </a:xfrm>
          <a:prstGeom prst="rect">
            <a:avLst/>
          </a:prstGeom>
          <a:noFill/>
        </p:spPr>
        <p:txBody>
          <a:bodyPr wrap="square">
            <a:spAutoFit/>
          </a:bodyPr>
          <a:lstStyle/>
          <a:p>
            <a:r>
              <a:rPr lang="en-GB" sz="1200" noProof="0" dirty="0"/>
              <a:t>* It was initially known as the European Pressurised Reactor.</a:t>
            </a:r>
          </a:p>
        </p:txBody>
      </p:sp>
      <p:grpSp>
        <p:nvGrpSpPr>
          <p:cNvPr id="16" name="Groupe 15">
            <a:extLst>
              <a:ext uri="{FF2B5EF4-FFF2-40B4-BE49-F238E27FC236}">
                <a16:creationId xmlns:a16="http://schemas.microsoft.com/office/drawing/2014/main" id="{24276ADF-6371-78C0-DF08-0CCF0A6EF884}"/>
              </a:ext>
            </a:extLst>
          </p:cNvPr>
          <p:cNvGrpSpPr/>
          <p:nvPr/>
        </p:nvGrpSpPr>
        <p:grpSpPr>
          <a:xfrm>
            <a:off x="6134582" y="4149061"/>
            <a:ext cx="3809114" cy="2639521"/>
            <a:chOff x="5930095" y="3945967"/>
            <a:chExt cx="3796496" cy="2716784"/>
          </a:xfrm>
        </p:grpSpPr>
        <p:pic>
          <p:nvPicPr>
            <p:cNvPr id="7170" name="Picture 2" descr="Start-up of Finnish EPR put back four months - World Nuclear News">
              <a:extLst>
                <a:ext uri="{FF2B5EF4-FFF2-40B4-BE49-F238E27FC236}">
                  <a16:creationId xmlns:a16="http://schemas.microsoft.com/office/drawing/2014/main" id="{9A18DCFD-0B1E-5DC1-2841-FF3F5D65AE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9" r="5172"/>
            <a:stretch/>
          </p:blipFill>
          <p:spPr bwMode="auto">
            <a:xfrm>
              <a:off x="5930095" y="3945967"/>
              <a:ext cx="3796496" cy="27167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A01F623-90E2-DA6B-8BFD-503C95EA2B68}"/>
                </a:ext>
              </a:extLst>
            </p:cNvPr>
            <p:cNvSpPr/>
            <p:nvPr/>
          </p:nvSpPr>
          <p:spPr>
            <a:xfrm>
              <a:off x="5930095" y="3945967"/>
              <a:ext cx="3796496" cy="271678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4" name="ZoneTexte 13">
            <a:extLst>
              <a:ext uri="{FF2B5EF4-FFF2-40B4-BE49-F238E27FC236}">
                <a16:creationId xmlns:a16="http://schemas.microsoft.com/office/drawing/2014/main" id="{C4F4B320-DE8F-EDA1-9693-4128818183A0}"/>
              </a:ext>
            </a:extLst>
          </p:cNvPr>
          <p:cNvSpPr txBox="1"/>
          <p:nvPr/>
        </p:nvSpPr>
        <p:spPr>
          <a:xfrm>
            <a:off x="589583" y="4174611"/>
            <a:ext cx="5105161" cy="2631490"/>
          </a:xfrm>
          <a:prstGeom prst="rect">
            <a:avLst/>
          </a:prstGeom>
          <a:noFill/>
        </p:spPr>
        <p:txBody>
          <a:bodyPr wrap="square">
            <a:spAutoFit/>
          </a:bodyPr>
          <a:lstStyle/>
          <a:p>
            <a:pPr algn="just"/>
            <a:r>
              <a:rPr lang="en-GB" sz="2000" b="1" noProof="0" dirty="0">
                <a:solidFill>
                  <a:schemeClr val="tx1"/>
                </a:solidFill>
                <a:latin typeface="Arial" panose="020B0604020202020204" pitchFamily="34" charset="0"/>
                <a:cs typeface="Arial" panose="020B0604020202020204" pitchFamily="34" charset="0"/>
              </a:rPr>
              <a:t>Installed capacity: </a:t>
            </a:r>
            <a:r>
              <a:rPr lang="en-GB" sz="2000" noProof="0" dirty="0">
                <a:solidFill>
                  <a:schemeClr val="tx1"/>
                </a:solidFill>
                <a:latin typeface="Arial" panose="020B0604020202020204" pitchFamily="34" charset="0"/>
                <a:cs typeface="Arial" panose="020B0604020202020204" pitchFamily="34" charset="0"/>
              </a:rPr>
              <a:t>1,650 MW</a:t>
            </a:r>
            <a:r>
              <a:rPr lang="en-GB" sz="2000" baseline="-25000" noProof="0" dirty="0">
                <a:solidFill>
                  <a:schemeClr val="tx1"/>
                </a:solidFill>
                <a:latin typeface="Arial" panose="020B0604020202020204" pitchFamily="34" charset="0"/>
                <a:cs typeface="Arial" panose="020B0604020202020204" pitchFamily="34" charset="0"/>
              </a:rPr>
              <a:t>e, </a:t>
            </a:r>
            <a:r>
              <a:rPr lang="en-GB" sz="2000" noProof="0" dirty="0"/>
              <a:t>4,500 MW</a:t>
            </a:r>
            <a:r>
              <a:rPr lang="en-GB" sz="2000" baseline="-25000" noProof="0" dirty="0">
                <a:latin typeface="Arial" panose="020B0604020202020204" pitchFamily="34" charset="0"/>
                <a:cs typeface="Arial" panose="020B0604020202020204" pitchFamily="34" charset="0"/>
              </a:rPr>
              <a:t>th</a:t>
            </a:r>
            <a:endParaRPr lang="en-GB" sz="2000" noProof="0" dirty="0">
              <a:solidFill>
                <a:schemeClr val="tx1"/>
              </a:solidFill>
              <a:latin typeface="Arial" panose="020B0604020202020204" pitchFamily="34" charset="0"/>
              <a:cs typeface="Arial" panose="020B0604020202020204" pitchFamily="34" charset="0"/>
            </a:endParaRPr>
          </a:p>
          <a:p>
            <a:pPr algn="just"/>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b="1" noProof="0" dirty="0">
                <a:solidFill>
                  <a:schemeClr val="tx1"/>
                </a:solidFill>
                <a:latin typeface="Arial" panose="020B0604020202020204" pitchFamily="34" charset="0"/>
                <a:cs typeface="Arial" panose="020B0604020202020204" pitchFamily="34" charset="0"/>
              </a:rPr>
              <a:t>Capacity factor: </a:t>
            </a:r>
            <a:r>
              <a:rPr lang="en-GB" sz="2000" noProof="0" dirty="0">
                <a:solidFill>
                  <a:schemeClr val="tx1"/>
                </a:solidFill>
                <a:latin typeface="Arial" panose="020B0604020202020204" pitchFamily="34" charset="0"/>
                <a:cs typeface="Arial" panose="020B0604020202020204" pitchFamily="34" charset="0"/>
              </a:rPr>
              <a:t>90%</a:t>
            </a:r>
          </a:p>
          <a:p>
            <a:pPr algn="just"/>
            <a:endParaRPr lang="en-GB" sz="1000" noProof="0" dirty="0">
              <a:solidFill>
                <a:schemeClr val="tx1"/>
              </a:solidFill>
              <a:latin typeface="Arial" panose="020B0604020202020204" pitchFamily="34" charset="0"/>
              <a:cs typeface="Arial" panose="020B0604020202020204" pitchFamily="34" charset="0"/>
            </a:endParaRPr>
          </a:p>
          <a:p>
            <a:pPr algn="just"/>
            <a:r>
              <a:rPr lang="en-GB" sz="2000" b="1" noProof="0" dirty="0">
                <a:solidFill>
                  <a:schemeClr val="tx1"/>
                </a:solidFill>
                <a:latin typeface="Arial" panose="020B0604020202020204" pitchFamily="34" charset="0"/>
                <a:cs typeface="Arial" panose="020B0604020202020204" pitchFamily="34" charset="0"/>
              </a:rPr>
              <a:t>Fuel: </a:t>
            </a:r>
            <a:r>
              <a:rPr lang="en-GB" sz="2000" noProof="0" dirty="0">
                <a:solidFill>
                  <a:schemeClr val="tx1"/>
                </a:solidFill>
                <a:latin typeface="Arial" panose="020B0604020202020204" pitchFamily="34" charset="0"/>
                <a:cs typeface="Arial" panose="020B0604020202020204" pitchFamily="34" charset="0"/>
              </a:rPr>
              <a:t>25 tons of enriched uranium per year.</a:t>
            </a:r>
          </a:p>
          <a:p>
            <a:pPr algn="just"/>
            <a:endParaRPr lang="en-GB" sz="500" noProof="0" dirty="0">
              <a:latin typeface="Arial" panose="020B0604020202020204" pitchFamily="34" charset="0"/>
              <a:cs typeface="Arial" panose="020B0604020202020204" pitchFamily="34" charset="0"/>
            </a:endParaRPr>
          </a:p>
          <a:p>
            <a:pPr algn="just"/>
            <a:r>
              <a:rPr lang="en-GB" sz="2000" noProof="0" dirty="0"/>
              <a:t>This requires 150 tons of natural uranium annually. Using mixed oxide (MOX) fuel reduces uranium consumption by 25% through recycling.</a:t>
            </a:r>
            <a:endParaRPr lang="en-GB" sz="2000" noProof="0" dirty="0">
              <a:solidFill>
                <a:schemeClr val="tx1"/>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AB729C36-A5FF-6154-BA67-ADA1371EA77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473</a:t>
            </a:fld>
            <a:endParaRPr lang="en-GB" spc="80" noProof="0" dirty="0"/>
          </a:p>
        </p:txBody>
      </p:sp>
    </p:spTree>
    <p:extLst>
      <p:ext uri="{BB962C8B-B14F-4D97-AF65-F5344CB8AC3E}">
        <p14:creationId xmlns:p14="http://schemas.microsoft.com/office/powerpoint/2010/main" val="94026744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46B9FA0-9B95-95DC-1D93-1A3ED763E4B5}"/>
              </a:ext>
            </a:extLst>
          </p:cNvPr>
          <p:cNvSpPr txBox="1"/>
          <p:nvPr/>
        </p:nvSpPr>
        <p:spPr>
          <a:xfrm>
            <a:off x="589584" y="3050750"/>
            <a:ext cx="9542755" cy="1631216"/>
          </a:xfrm>
          <a:prstGeom prst="rect">
            <a:avLst/>
          </a:prstGeom>
          <a:noFill/>
        </p:spPr>
        <p:txBody>
          <a:bodyPr wrap="square" rtlCol="0">
            <a:spAutoFit/>
          </a:bodyPr>
          <a:lstStyle/>
          <a:p>
            <a:pPr algn="just">
              <a:buNone/>
            </a:pPr>
            <a:r>
              <a:rPr lang="en-GB" sz="2000" noProof="0" dirty="0"/>
              <a:t>How many operational EPR nuclear power plants would be needed to generate the same amount of electricity as the global final energy consumption for 2019, which was 116,000 TWh?</a:t>
            </a:r>
          </a:p>
          <a:p>
            <a:pPr algn="just">
              <a:buNone/>
            </a:pPr>
            <a:endParaRPr lang="en-GB" sz="2000" noProof="0" dirty="0"/>
          </a:p>
          <a:p>
            <a:pPr algn="just"/>
            <a:r>
              <a:rPr lang="en-GB" sz="2000" noProof="0" dirty="0"/>
              <a:t>The EPR has a capacity of 1,650 MW and a capacity factor of 90%.</a:t>
            </a:r>
          </a:p>
        </p:txBody>
      </p:sp>
      <p:sp>
        <p:nvSpPr>
          <p:cNvPr id="2" name="TextBox 3">
            <a:extLst>
              <a:ext uri="{FF2B5EF4-FFF2-40B4-BE49-F238E27FC236}">
                <a16:creationId xmlns:a16="http://schemas.microsoft.com/office/drawing/2014/main" id="{3A8705E1-47FB-CA94-E5F6-E1C42E14D5F9}"/>
              </a:ext>
            </a:extLst>
          </p:cNvPr>
          <p:cNvSpPr txBox="1"/>
          <p:nvPr/>
        </p:nvSpPr>
        <p:spPr>
          <a:xfrm>
            <a:off x="589583" y="349890"/>
            <a:ext cx="9164017"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1:</a:t>
            </a:r>
            <a:endParaRPr lang="en-GB" sz="2400" b="1" noProof="0" dirty="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184DAC03-E483-EEC6-F954-0AE44F2EEF0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474</a:t>
            </a:fld>
            <a:endParaRPr lang="en-GB" spc="80" noProof="0" dirty="0"/>
          </a:p>
        </p:txBody>
      </p:sp>
    </p:spTree>
    <p:extLst>
      <p:ext uri="{BB962C8B-B14F-4D97-AF65-F5344CB8AC3E}">
        <p14:creationId xmlns:p14="http://schemas.microsoft.com/office/powerpoint/2010/main" val="1923092075"/>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6CFB802-A844-6850-CF7F-AE7CAC4FC3B2}"/>
              </a:ext>
            </a:extLst>
          </p:cNvPr>
          <p:cNvSpPr txBox="1"/>
          <p:nvPr/>
        </p:nvSpPr>
        <p:spPr>
          <a:xfrm>
            <a:off x="589583" y="5107497"/>
            <a:ext cx="9542756" cy="1323439"/>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So, going forward, we will consider that </a:t>
            </a:r>
            <a:r>
              <a:rPr lang="en-GB" sz="2000" b="1" noProof="0" dirty="0">
                <a:latin typeface="Arial" panose="020B0604020202020204" pitchFamily="34" charset="0"/>
                <a:cs typeface="Arial" panose="020B0604020202020204" pitchFamily="34" charset="0"/>
              </a:rPr>
              <a:t>a fleet of 9,000 operational EPR nuclear power plants </a:t>
            </a:r>
            <a:r>
              <a:rPr lang="en-GB" sz="2000" noProof="0" dirty="0">
                <a:latin typeface="Arial" panose="020B0604020202020204" pitchFamily="34" charset="0"/>
                <a:cs typeface="Arial" panose="020B0604020202020204" pitchFamily="34" charset="0"/>
              </a:rPr>
              <a:t>would be needed to produce </a:t>
            </a:r>
            <a:r>
              <a:rPr lang="en-GB" sz="2000" noProof="0" dirty="0"/>
              <a:t>enough electricity to supply global final energy consumption. It will be referred to as our proposed nuclear fleet in the following.</a:t>
            </a:r>
            <a:endParaRPr lang="en-GB" sz="2000"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84A522C4-C9A6-9887-ABCD-F91DC5D0D53F}"/>
              </a:ext>
            </a:extLst>
          </p:cNvPr>
          <p:cNvSpPr txBox="1"/>
          <p:nvPr/>
        </p:nvSpPr>
        <p:spPr>
          <a:xfrm>
            <a:off x="589583" y="2058452"/>
            <a:ext cx="9542756" cy="2092881"/>
          </a:xfrm>
          <a:prstGeom prst="rect">
            <a:avLst/>
          </a:prstGeom>
          <a:noFill/>
        </p:spPr>
        <p:txBody>
          <a:bodyPr wrap="square">
            <a:spAutoFit/>
          </a:bodyPr>
          <a:lstStyle/>
          <a:p>
            <a:pPr algn="just"/>
            <a:r>
              <a:rPr lang="en-GB" sz="2000" noProof="0" dirty="0"/>
              <a:t>The EPR has a capacity of 1,650 MW</a:t>
            </a:r>
            <a:r>
              <a:rPr lang="en-GB" sz="2000" noProof="0" dirty="0">
                <a:latin typeface="Arial" panose="020B0604020202020204" pitchFamily="34" charset="0"/>
                <a:cs typeface="Arial" panose="020B0604020202020204" pitchFamily="34" charset="0"/>
              </a:rPr>
              <a:t>, or 0.00165 TW. The annual energy production of one EPR plant is equal to</a:t>
            </a:r>
            <a:r>
              <a:rPr lang="en-GB" sz="2000" noProof="0" dirty="0"/>
              <a:t>:</a:t>
            </a:r>
          </a:p>
          <a:p>
            <a:pPr algn="just"/>
            <a:endParaRPr lang="en-GB" sz="1000" noProof="0" dirty="0"/>
          </a:p>
          <a:p>
            <a:endParaRPr lang="en-GB" sz="2000" noProof="0" dirty="0">
              <a:latin typeface="Arial" panose="020B0604020202020204" pitchFamily="34" charset="0"/>
              <a:cs typeface="Arial" panose="020B0604020202020204" pitchFamily="34" charset="0"/>
            </a:endParaRPr>
          </a:p>
          <a:p>
            <a:endParaRPr lang="en-GB" sz="2000" noProof="0" dirty="0">
              <a:latin typeface="Arial" panose="020B0604020202020204" pitchFamily="34" charset="0"/>
              <a:cs typeface="Arial" panose="020B0604020202020204" pitchFamily="34" charset="0"/>
            </a:endParaRPr>
          </a:p>
          <a:p>
            <a:pPr algn="just"/>
            <a:r>
              <a:rPr lang="en-GB" sz="2000" noProof="0" dirty="0"/>
              <a:t>The number of EPRs needed to generate </a:t>
            </a:r>
            <a:r>
              <a:rPr lang="en-GB" sz="2000" noProof="0" dirty="0">
                <a:latin typeface="Arial" panose="020B0604020202020204" pitchFamily="34" charset="0"/>
                <a:cs typeface="Arial" panose="020B0604020202020204" pitchFamily="34" charset="0"/>
              </a:rPr>
              <a:t>electricity equivalent to the global final energy consumption </a:t>
            </a:r>
            <a:r>
              <a:rPr lang="en-GB" sz="2000" noProof="0" dirty="0"/>
              <a:t>(based on 2019 levels) is:</a:t>
            </a:r>
          </a:p>
        </p:txBody>
      </p:sp>
      <p:sp>
        <p:nvSpPr>
          <p:cNvPr id="2" name="TextBox 3">
            <a:extLst>
              <a:ext uri="{FF2B5EF4-FFF2-40B4-BE49-F238E27FC236}">
                <a16:creationId xmlns:a16="http://schemas.microsoft.com/office/drawing/2014/main" id="{FD0A5EE0-FF85-4FF9-E893-C92FAC429FDC}"/>
              </a:ext>
            </a:extLst>
          </p:cNvPr>
          <p:cNvSpPr txBox="1"/>
          <p:nvPr/>
        </p:nvSpPr>
        <p:spPr>
          <a:xfrm>
            <a:off x="589583" y="349890"/>
            <a:ext cx="9164017"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BB6B7592-BE32-B436-7958-E8A0F87F478C}"/>
                  </a:ext>
                </a:extLst>
              </p:cNvPr>
              <p:cNvSpPr txBox="1"/>
              <p:nvPr/>
            </p:nvSpPr>
            <p:spPr>
              <a:xfrm>
                <a:off x="589583" y="2840189"/>
                <a:ext cx="5348176" cy="400110"/>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0.00165 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0.90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365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24 </m:t>
                      </m:r>
                      <m:r>
                        <m:rPr>
                          <m:nor/>
                        </m:rPr>
                        <a:rPr lang="en-GB" sz="2000" b="0" i="0"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13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TWh</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BB6B7592-BE32-B436-7958-E8A0F87F478C}"/>
                  </a:ext>
                </a:extLst>
              </p:cNvPr>
              <p:cNvSpPr txBox="1">
                <a:spLocks noRot="1" noChangeAspect="1" noMove="1" noResize="1" noEditPoints="1" noAdjustHandles="1" noChangeArrowheads="1" noChangeShapeType="1" noTextEdit="1"/>
              </p:cNvSpPr>
              <p:nvPr/>
            </p:nvSpPr>
            <p:spPr>
              <a:xfrm>
                <a:off x="589583" y="2840189"/>
                <a:ext cx="5348176" cy="400110"/>
              </a:xfrm>
              <a:prstGeom prst="rect">
                <a:avLst/>
              </a:prstGeom>
              <a:blipFill>
                <a:blip r:embed="rId2"/>
                <a:stretch>
                  <a:fillRect l="-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C52F4E55-A3F8-5A78-40C0-F482B428FAD6}"/>
                  </a:ext>
                </a:extLst>
              </p:cNvPr>
              <p:cNvSpPr txBox="1"/>
              <p:nvPr/>
            </p:nvSpPr>
            <p:spPr>
              <a:xfrm>
                <a:off x="589583" y="4228362"/>
                <a:ext cx="5348176" cy="400110"/>
              </a:xfrm>
              <a:prstGeom prst="rect">
                <a:avLst/>
              </a:prstGeom>
              <a:noFill/>
            </p:spPr>
            <p:txBody>
              <a:bodyPr wrap="square">
                <a:spAutoFit/>
              </a:bodyPr>
              <a:lstStyle/>
              <a:p>
                <a:r>
                  <a:rPr lang="en-GB" sz="2000" noProof="0" dirty="0">
                    <a:latin typeface="Arial" panose="020B0604020202020204" pitchFamily="34" charset="0"/>
                    <a:cs typeface="Arial" panose="020B0604020202020204" pitchFamily="34" charset="0"/>
                  </a:rPr>
                  <a:t>116,000 / 13 </a:t>
                </a:r>
                <a14:m>
                  <m:oMath xmlns:m="http://schemas.openxmlformats.org/officeDocument/2006/math">
                    <m:r>
                      <m:rPr>
                        <m:nor/>
                      </m:rPr>
                      <a:rPr lang="en-GB" sz="2000" b="0" i="0"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8,923.</a:t>
                </a:r>
              </a:p>
            </p:txBody>
          </p:sp>
        </mc:Choice>
        <mc:Fallback xmlns="">
          <p:sp>
            <p:nvSpPr>
              <p:cNvPr id="7" name="ZoneTexte 6">
                <a:extLst>
                  <a:ext uri="{FF2B5EF4-FFF2-40B4-BE49-F238E27FC236}">
                    <a16:creationId xmlns:a16="http://schemas.microsoft.com/office/drawing/2014/main" id="{C52F4E55-A3F8-5A78-40C0-F482B428FAD6}"/>
                  </a:ext>
                </a:extLst>
              </p:cNvPr>
              <p:cNvSpPr txBox="1">
                <a:spLocks noRot="1" noChangeAspect="1" noMove="1" noResize="1" noEditPoints="1" noAdjustHandles="1" noChangeArrowheads="1" noChangeShapeType="1" noTextEdit="1"/>
              </p:cNvSpPr>
              <p:nvPr/>
            </p:nvSpPr>
            <p:spPr>
              <a:xfrm>
                <a:off x="589583" y="4228362"/>
                <a:ext cx="5348176" cy="400110"/>
              </a:xfrm>
              <a:prstGeom prst="rect">
                <a:avLst/>
              </a:prstGeom>
              <a:blipFill>
                <a:blip r:embed="rId3"/>
                <a:stretch>
                  <a:fillRect l="-1254" t="-7692" b="-29231"/>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603D6CC4-0DB0-B4C3-82AD-032175CF615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475</a:t>
            </a:fld>
            <a:endParaRPr lang="en-GB" spc="80" noProof="0" dirty="0"/>
          </a:p>
        </p:txBody>
      </p:sp>
    </p:spTree>
    <p:extLst>
      <p:ext uri="{BB962C8B-B14F-4D97-AF65-F5344CB8AC3E}">
        <p14:creationId xmlns:p14="http://schemas.microsoft.com/office/powerpoint/2010/main" val="4226601819"/>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378DBBA-5B93-FDEF-0384-2ACD9D57B329}"/>
              </a:ext>
            </a:extLst>
          </p:cNvPr>
          <p:cNvSpPr txBox="1"/>
          <p:nvPr/>
        </p:nvSpPr>
        <p:spPr>
          <a:xfrm>
            <a:off x="2330744" y="6693490"/>
            <a:ext cx="6031910" cy="523220"/>
          </a:xfrm>
          <a:prstGeom prst="rect">
            <a:avLst/>
          </a:prstGeom>
          <a:noFill/>
        </p:spPr>
        <p:txBody>
          <a:bodyPr wrap="square" rtlCol="0">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Publication by the IEA on the global status and development of nuclear power programmes</a:t>
            </a:r>
            <a:r>
              <a:rPr lang="en-GB" sz="1400" i="1" noProof="0" dirty="0">
                <a:highlight>
                  <a:srgbClr val="FFFFFF"/>
                </a:highlight>
                <a:latin typeface="Arial" panose="020B0604020202020204" pitchFamily="34" charset="0"/>
                <a:cs typeface="Arial" panose="020B0604020202020204" pitchFamily="34" charset="0"/>
              </a:rPr>
              <a:t> </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(August 23, 2023).</a:t>
            </a:r>
            <a:endParaRPr lang="en-GB" sz="1400" i="1" noProof="0" dirty="0">
              <a:solidFill>
                <a:schemeClr val="tx1"/>
              </a:solidFill>
              <a:highlight>
                <a:srgbClr val="FFFFFF"/>
              </a:highlight>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FB7ED0C6-1BD4-2AF9-42C3-C039FE748F99}"/>
              </a:ext>
            </a:extLst>
          </p:cNvPr>
          <p:cNvGrpSpPr/>
          <p:nvPr/>
        </p:nvGrpSpPr>
        <p:grpSpPr>
          <a:xfrm>
            <a:off x="2330745" y="2583181"/>
            <a:ext cx="6031909" cy="4044748"/>
            <a:chOff x="2070100" y="2168101"/>
            <a:chExt cx="6553200" cy="4343400"/>
          </a:xfrm>
        </p:grpSpPr>
        <p:pic>
          <p:nvPicPr>
            <p:cNvPr id="3074" name="Picture 2">
              <a:extLst>
                <a:ext uri="{FF2B5EF4-FFF2-40B4-BE49-F238E27FC236}">
                  <a16:creationId xmlns:a16="http://schemas.microsoft.com/office/drawing/2014/main" id="{020E0F2B-3061-EDDA-5737-C1401F670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28" t="19041" r="15026" b="6872"/>
            <a:stretch/>
          </p:blipFill>
          <p:spPr bwMode="auto">
            <a:xfrm>
              <a:off x="2120941" y="2221445"/>
              <a:ext cx="6451518" cy="42195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2DC3305-5C9C-C871-A7EC-46ECC434734C}"/>
                </a:ext>
              </a:extLst>
            </p:cNvPr>
            <p:cNvSpPr/>
            <p:nvPr/>
          </p:nvSpPr>
          <p:spPr>
            <a:xfrm>
              <a:off x="2070100" y="2168101"/>
              <a:ext cx="6553200" cy="43434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Rectangle 1">
            <a:extLst>
              <a:ext uri="{FF2B5EF4-FFF2-40B4-BE49-F238E27FC236}">
                <a16:creationId xmlns:a16="http://schemas.microsoft.com/office/drawing/2014/main" id="{F2352DFE-0533-034A-05E9-556C26F97F8E}"/>
              </a:ext>
            </a:extLst>
          </p:cNvPr>
          <p:cNvSpPr>
            <a:spLocks noChangeArrowheads="1"/>
          </p:cNvSpPr>
          <p:nvPr/>
        </p:nvSpPr>
        <p:spPr bwMode="auto">
          <a:xfrm>
            <a:off x="589584" y="1193646"/>
            <a:ext cx="95427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kumimoji="0" lang="en-GB" sz="2000" b="0" i="0" u="none" strike="noStrike" cap="none" normalizeH="0" baseline="0" noProof="0" dirty="0">
                <a:ln>
                  <a:noFill/>
                </a:ln>
                <a:effectLst/>
                <a:latin typeface="Arial"/>
                <a:cs typeface="Arial"/>
              </a:rPr>
              <a:t>In August 2023, 442 nuclear reactors were in operation, including only three EPRs. The </a:t>
            </a:r>
            <a:r>
              <a:rPr lang="en-GB" sz="2000" noProof="0" dirty="0">
                <a:latin typeface="Arial"/>
                <a:cs typeface="Arial"/>
              </a:rPr>
              <a:t>number of </a:t>
            </a:r>
            <a:r>
              <a:rPr kumimoji="0" lang="en-GB" sz="2000" b="0" i="0" u="none" strike="noStrike" cap="none" normalizeH="0" baseline="0" noProof="0" dirty="0">
                <a:ln>
                  <a:noFill/>
                </a:ln>
                <a:effectLst/>
                <a:latin typeface="Arial"/>
                <a:cs typeface="Arial"/>
              </a:rPr>
              <a:t>nuclear</a:t>
            </a:r>
            <a:r>
              <a:rPr lang="en-GB" sz="2000" noProof="0" dirty="0">
                <a:latin typeface="Arial"/>
                <a:cs typeface="Arial"/>
              </a:rPr>
              <a:t> reactors </a:t>
            </a:r>
            <a:r>
              <a:rPr kumimoji="0" lang="en-GB" sz="2000" b="0" i="0" u="none" strike="noStrike" cap="none" normalizeH="0" baseline="0" noProof="0" dirty="0">
                <a:ln>
                  <a:noFill/>
                </a:ln>
                <a:effectLst/>
                <a:latin typeface="Arial"/>
                <a:cs typeface="Arial"/>
              </a:rPr>
              <a:t>would need to </a:t>
            </a:r>
            <a:r>
              <a:rPr lang="en-GB" sz="2000" noProof="0" dirty="0">
                <a:latin typeface="Arial"/>
                <a:cs typeface="Arial"/>
              </a:rPr>
              <a:t>be expanded</a:t>
            </a:r>
            <a:r>
              <a:rPr kumimoji="0" lang="en-GB" sz="2000" b="0" i="0" u="none" strike="noStrike" cap="none" normalizeH="0" baseline="0" noProof="0" dirty="0">
                <a:ln>
                  <a:noFill/>
                </a:ln>
                <a:effectLst/>
                <a:latin typeface="Arial"/>
                <a:cs typeface="Arial"/>
              </a:rPr>
              <a:t> by a factor of around 20 to reach our goal.</a:t>
            </a:r>
          </a:p>
        </p:txBody>
      </p:sp>
      <p:sp>
        <p:nvSpPr>
          <p:cNvPr id="9" name="TextBox 3">
            <a:extLst>
              <a:ext uri="{FF2B5EF4-FFF2-40B4-BE49-F238E27FC236}">
                <a16:creationId xmlns:a16="http://schemas.microsoft.com/office/drawing/2014/main" id="{BE714D15-AAC7-E247-A685-966F0760EFDC}"/>
              </a:ext>
            </a:extLst>
          </p:cNvPr>
          <p:cNvSpPr txBox="1"/>
          <p:nvPr/>
        </p:nvSpPr>
        <p:spPr>
          <a:xfrm>
            <a:off x="589583" y="349890"/>
            <a:ext cx="9164017" cy="461665"/>
          </a:xfrm>
          <a:prstGeom prst="rect">
            <a:avLst/>
          </a:prstGeom>
          <a:noFill/>
        </p:spPr>
        <p:txBody>
          <a:bodyPr wrap="square">
            <a:spAutoFit/>
          </a:bodyPr>
          <a:lstStyle/>
          <a:p>
            <a:r>
              <a:rPr lang="en-GB" sz="2400" b="1" noProof="0" dirty="0">
                <a:latin typeface="Arial" panose="020B0604020202020204" pitchFamily="34" charset="0"/>
              </a:rPr>
              <a:t>I</a:t>
            </a:r>
            <a:r>
              <a:rPr kumimoji="0" lang="en-GB" sz="2400" b="1" i="0" u="none" strike="noStrike" cap="none" normalizeH="0" baseline="0" noProof="0" dirty="0">
                <a:ln>
                  <a:noFill/>
                </a:ln>
                <a:solidFill>
                  <a:schemeClr val="tx1"/>
                </a:solidFill>
                <a:effectLst/>
                <a:latin typeface="Arial" panose="020B0604020202020204" pitchFamily="34" charset="0"/>
              </a:rPr>
              <a:t>nstalled capacity of nuclear power in the world</a:t>
            </a:r>
            <a:endParaRPr lang="en-GB" sz="2400" b="1" noProof="0" dirty="0">
              <a:latin typeface="Arial" panose="020B0604020202020204" pitchFamily="34" charset="0"/>
              <a:cs typeface="Arial" panose="020B0604020202020204" pitchFamily="34" charset="0"/>
            </a:endParaRPr>
          </a:p>
        </p:txBody>
      </p:sp>
      <p:sp>
        <p:nvSpPr>
          <p:cNvPr id="4" name="Slide Number Placeholder 6">
            <a:extLst>
              <a:ext uri="{FF2B5EF4-FFF2-40B4-BE49-F238E27FC236}">
                <a16:creationId xmlns:a16="http://schemas.microsoft.com/office/drawing/2014/main" id="{1AA0F6C2-C41E-B759-1E9D-F07DF9254F9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476</a:t>
            </a:fld>
            <a:endParaRPr lang="en-GB" spc="80" noProof="0" dirty="0"/>
          </a:p>
        </p:txBody>
      </p:sp>
    </p:spTree>
    <p:extLst>
      <p:ext uri="{BB962C8B-B14F-4D97-AF65-F5344CB8AC3E}">
        <p14:creationId xmlns:p14="http://schemas.microsoft.com/office/powerpoint/2010/main" val="112271861"/>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2F00A-A21D-6223-4121-B87CFB44A1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E03A7C1-DD27-D910-9935-FA4DB875C138}"/>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10805543-9A94-56A5-2F4A-5275D0791075}"/>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F0B81BBA-CB21-1382-FAE5-56E6D8AE3EA4}"/>
              </a:ext>
            </a:extLst>
          </p:cNvPr>
          <p:cNvSpPr txBox="1"/>
          <p:nvPr/>
        </p:nvSpPr>
        <p:spPr>
          <a:xfrm>
            <a:off x="2371468" y="3539320"/>
            <a:ext cx="5950462"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II. </a:t>
            </a:r>
            <a:r>
              <a:rPr lang="en-GB" sz="2800" noProof="0" dirty="0">
                <a:solidFill>
                  <a:schemeClr val="tx1"/>
                </a:solidFill>
                <a:latin typeface="Arial" panose="020B0604020202020204" pitchFamily="34" charset="0"/>
              </a:rPr>
              <a:t>Overview</a:t>
            </a:r>
            <a:r>
              <a:rPr kumimoji="0" lang="en-GB" sz="2800" i="0" u="none" strike="noStrike" cap="none" normalizeH="0" baseline="0" noProof="0" dirty="0">
                <a:ln>
                  <a:noFill/>
                </a:ln>
                <a:solidFill>
                  <a:schemeClr val="tx1"/>
                </a:solidFill>
                <a:effectLst/>
                <a:latin typeface="Arial" panose="020B0604020202020204" pitchFamily="34" charset="0"/>
              </a:rPr>
              <a:t> of heat </a:t>
            </a:r>
            <a:r>
              <a:rPr lang="en-GB" sz="2800" noProof="0" dirty="0">
                <a:solidFill>
                  <a:schemeClr val="tx1"/>
                </a:solidFill>
                <a:latin typeface="Arial" panose="020B0604020202020204" pitchFamily="34" charset="0"/>
              </a:rPr>
              <a:t>d</a:t>
            </a:r>
            <a:r>
              <a:rPr kumimoji="0" lang="en-GB" sz="2800" i="0" u="none" strike="noStrike" cap="none" normalizeH="0" baseline="0" noProof="0" dirty="0">
                <a:ln>
                  <a:noFill/>
                </a:ln>
                <a:solidFill>
                  <a:schemeClr val="tx1"/>
                </a:solidFill>
                <a:effectLst/>
                <a:latin typeface="Arial" panose="020B0604020202020204" pitchFamily="34" charset="0"/>
              </a:rPr>
              <a:t>issipation in the production </a:t>
            </a:r>
            <a:r>
              <a:rPr lang="en-GB" sz="2800" noProof="0" dirty="0">
                <a:solidFill>
                  <a:schemeClr val="tx1"/>
                </a:solidFill>
                <a:latin typeface="Arial" panose="020B0604020202020204" pitchFamily="34" charset="0"/>
              </a:rPr>
              <a:t>p</a:t>
            </a:r>
            <a:r>
              <a:rPr kumimoji="0" lang="en-GB" sz="2800" i="0" u="none" strike="noStrike" cap="none" normalizeH="0" baseline="0" noProof="0" dirty="0">
                <a:ln>
                  <a:noFill/>
                </a:ln>
                <a:solidFill>
                  <a:schemeClr val="tx1"/>
                </a:solidFill>
                <a:effectLst/>
                <a:latin typeface="Arial" panose="020B0604020202020204" pitchFamily="34" charset="0"/>
              </a:rPr>
              <a:t>rocess </a:t>
            </a:r>
          </a:p>
        </p:txBody>
      </p:sp>
    </p:spTree>
    <p:extLst>
      <p:ext uri="{BB962C8B-B14F-4D97-AF65-F5344CB8AC3E}">
        <p14:creationId xmlns:p14="http://schemas.microsoft.com/office/powerpoint/2010/main" val="333084358"/>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EBAA6BDC-C590-707D-4E7B-D5DE6EF82966}"/>
                  </a:ext>
                </a:extLst>
              </p:cNvPr>
              <p:cNvSpPr txBox="1"/>
              <p:nvPr/>
            </p:nvSpPr>
            <p:spPr>
              <a:xfrm>
                <a:off x="575321" y="3478150"/>
                <a:ext cx="9557017" cy="707886"/>
              </a:xfrm>
              <a:prstGeom prst="rect">
                <a:avLst/>
              </a:prstGeom>
              <a:noFill/>
            </p:spPr>
            <p:txBody>
              <a:bodyPr wrap="square">
                <a:spAutoFit/>
              </a:bodyPr>
              <a:lstStyle/>
              <a:p>
                <a:pPr algn="just">
                  <a:buNone/>
                </a:pPr>
                <a:r>
                  <a:rPr lang="en-GB" sz="2000" noProof="0" dirty="0"/>
                  <a:t>For our proposed nuclear fleet operating at a 90% capacity factor, the required water volume for vaporisation would be 1.156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t> 9,000 </a:t>
                </a:r>
                <a14:m>
                  <m:oMath xmlns:m="http://schemas.openxmlformats.org/officeDocument/2006/math">
                    <m:r>
                      <a:rPr lang="en-GB" sz="2000" i="1" noProof="0">
                        <a:latin typeface="Cambria Math" panose="02040503050406030204" pitchFamily="18" charset="0"/>
                        <a:ea typeface="Cambria Math" panose="02040503050406030204" pitchFamily="18" charset="0"/>
                      </a:rPr>
                      <m:t>×</m:t>
                    </m:r>
                  </m:oMath>
                </a14:m>
                <a:r>
                  <a:rPr lang="en-GB" sz="2000" noProof="0" dirty="0"/>
                  <a:t> 0.9 </a:t>
                </a:r>
                <a14:m>
                  <m:oMath xmlns:m="http://schemas.openxmlformats.org/officeDocument/2006/math">
                    <m:r>
                      <m:rPr>
                        <m:nor/>
                      </m:rPr>
                      <a:rPr lang="en-GB" sz="2000" noProof="0">
                        <a:latin typeface="Cambria Math" panose="02040503050406030204" pitchFamily="18" charset="0"/>
                        <a:ea typeface="Cambria Math" panose="02040503050406030204" pitchFamily="18" charset="0"/>
                      </a:rPr>
                      <m:t>≈</m:t>
                    </m:r>
                  </m:oMath>
                </a14:m>
                <a:r>
                  <a:rPr lang="en-GB" sz="2000" noProof="0" dirty="0"/>
                  <a:t> 9,364 m³/s.</a:t>
                </a:r>
              </a:p>
            </p:txBody>
          </p:sp>
        </mc:Choice>
        <mc:Fallback xmlns="">
          <p:sp>
            <p:nvSpPr>
              <p:cNvPr id="9" name="ZoneTexte 8">
                <a:extLst>
                  <a:ext uri="{FF2B5EF4-FFF2-40B4-BE49-F238E27FC236}">
                    <a16:creationId xmlns:a16="http://schemas.microsoft.com/office/drawing/2014/main" id="{EBAA6BDC-C590-707D-4E7B-D5DE6EF82966}"/>
                  </a:ext>
                </a:extLst>
              </p:cNvPr>
              <p:cNvSpPr txBox="1">
                <a:spLocks noRot="1" noChangeAspect="1" noMove="1" noResize="1" noEditPoints="1" noAdjustHandles="1" noChangeArrowheads="1" noChangeShapeType="1" noTextEdit="1"/>
              </p:cNvSpPr>
              <p:nvPr/>
            </p:nvSpPr>
            <p:spPr>
              <a:xfrm>
                <a:off x="575321" y="3478150"/>
                <a:ext cx="9557017" cy="707886"/>
              </a:xfrm>
              <a:prstGeom prst="rect">
                <a:avLst/>
              </a:prstGeom>
              <a:blipFill>
                <a:blip r:embed="rId2"/>
                <a:stretch>
                  <a:fillRect l="-638" t="-4310" r="-702" b="-15517"/>
                </a:stretch>
              </a:blipFill>
            </p:spPr>
            <p:txBody>
              <a:bodyPr/>
              <a:lstStyle/>
              <a:p>
                <a:r>
                  <a:rPr lang="en-US">
                    <a:noFill/>
                  </a:rPr>
                  <a:t> </a:t>
                </a:r>
              </a:p>
            </p:txBody>
          </p:sp>
        </mc:Fallback>
      </mc:AlternateContent>
      <p:sp>
        <p:nvSpPr>
          <p:cNvPr id="5" name="TextBox 3">
            <a:extLst>
              <a:ext uri="{FF2B5EF4-FFF2-40B4-BE49-F238E27FC236}">
                <a16:creationId xmlns:a16="http://schemas.microsoft.com/office/drawing/2014/main" id="{E8C90D68-6711-2E1A-9EE3-72C726739FB5}"/>
              </a:ext>
            </a:extLst>
          </p:cNvPr>
          <p:cNvSpPr txBox="1"/>
          <p:nvPr/>
        </p:nvSpPr>
        <p:spPr>
          <a:xfrm>
            <a:off x="589583" y="349890"/>
            <a:ext cx="9164017" cy="461665"/>
          </a:xfrm>
          <a:prstGeom prst="rect">
            <a:avLst/>
          </a:prstGeom>
          <a:noFill/>
        </p:spPr>
        <p:txBody>
          <a:bodyPr wrap="square">
            <a:spAutoFit/>
          </a:bodyPr>
          <a:lstStyle/>
          <a:p>
            <a:r>
              <a:rPr kumimoji="0" lang="en-GB" sz="2400" b="1" i="0" u="none" strike="noStrike" cap="none" normalizeH="0" baseline="0" noProof="0" dirty="0">
                <a:ln>
                  <a:noFill/>
                </a:ln>
                <a:solidFill>
                  <a:schemeClr val="tx1"/>
                </a:solidFill>
                <a:effectLst/>
                <a:latin typeface="Arial" panose="020B0604020202020204" pitchFamily="34" charset="0"/>
              </a:rPr>
              <a:t>Thermal dissipation in EPR </a:t>
            </a:r>
            <a:r>
              <a:rPr lang="en-GB" sz="2400" b="1" noProof="0" dirty="0">
                <a:solidFill>
                  <a:schemeClr val="tx1"/>
                </a:solidFill>
                <a:latin typeface="Arial" panose="020B0604020202020204" pitchFamily="34" charset="0"/>
              </a:rPr>
              <a:t>through cooling water</a:t>
            </a:r>
            <a:endParaRPr lang="en-GB" sz="2400" b="1" noProof="0"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B40BDF8B-EFE6-D033-EB5D-01EA5C954131}"/>
              </a:ext>
            </a:extLst>
          </p:cNvPr>
          <p:cNvGrpSpPr/>
          <p:nvPr/>
        </p:nvGrpSpPr>
        <p:grpSpPr>
          <a:xfrm>
            <a:off x="1173401" y="4539979"/>
            <a:ext cx="8346598" cy="2775071"/>
            <a:chOff x="1173401" y="4263522"/>
            <a:chExt cx="8346598" cy="2775071"/>
          </a:xfrm>
        </p:grpSpPr>
        <p:grpSp>
          <p:nvGrpSpPr>
            <p:cNvPr id="10" name="Groupe 9">
              <a:extLst>
                <a:ext uri="{FF2B5EF4-FFF2-40B4-BE49-F238E27FC236}">
                  <a16:creationId xmlns:a16="http://schemas.microsoft.com/office/drawing/2014/main" id="{BDCEED05-57B9-D69F-C8CB-F11187F607EA}"/>
                </a:ext>
              </a:extLst>
            </p:cNvPr>
            <p:cNvGrpSpPr/>
            <p:nvPr/>
          </p:nvGrpSpPr>
          <p:grpSpPr>
            <a:xfrm>
              <a:off x="1173401" y="4263522"/>
              <a:ext cx="8346598" cy="2407114"/>
              <a:chOff x="1314992" y="3848285"/>
              <a:chExt cx="8346598" cy="2407114"/>
            </a:xfrm>
          </p:grpSpPr>
          <p:grpSp>
            <p:nvGrpSpPr>
              <p:cNvPr id="8" name="Groupe 7">
                <a:extLst>
                  <a:ext uri="{FF2B5EF4-FFF2-40B4-BE49-F238E27FC236}">
                    <a16:creationId xmlns:a16="http://schemas.microsoft.com/office/drawing/2014/main" id="{20F16B12-A23E-E950-1906-B28100A163A3}"/>
                  </a:ext>
                </a:extLst>
              </p:cNvPr>
              <p:cNvGrpSpPr/>
              <p:nvPr/>
            </p:nvGrpSpPr>
            <p:grpSpPr>
              <a:xfrm>
                <a:off x="1588244" y="4174713"/>
                <a:ext cx="8009548" cy="2022806"/>
                <a:chOff x="672862" y="3953932"/>
                <a:chExt cx="8941231" cy="2258102"/>
              </a:xfrm>
            </p:grpSpPr>
            <p:pic>
              <p:nvPicPr>
                <p:cNvPr id="13" name="Picture 2" descr="Résultat de recherche d'images pour &quot;danube&quot;">
                  <a:extLst>
                    <a:ext uri="{FF2B5EF4-FFF2-40B4-BE49-F238E27FC236}">
                      <a16:creationId xmlns:a16="http://schemas.microsoft.com/office/drawing/2014/main" id="{FFDB70C4-3551-C631-5D03-09898D0E18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57"/>
                <a:stretch/>
              </p:blipFill>
              <p:spPr bwMode="auto">
                <a:xfrm>
                  <a:off x="6700228" y="3953932"/>
                  <a:ext cx="2913865" cy="225663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1D54F607-2C10-5FF5-0EF2-D7AF00817CD6}"/>
                    </a:ext>
                  </a:extLst>
                </p:cNvPr>
                <p:cNvPicPr>
                  <a:picLocks noChangeAspect="1"/>
                </p:cNvPicPr>
                <p:nvPr/>
              </p:nvPicPr>
              <p:blipFill rotWithShape="1">
                <a:blip r:embed="rId4"/>
                <a:srcRect l="417" r="-2"/>
                <a:stretch/>
              </p:blipFill>
              <p:spPr>
                <a:xfrm>
                  <a:off x="672862" y="3955399"/>
                  <a:ext cx="2932648" cy="2256635"/>
                </a:xfrm>
                <a:prstGeom prst="rect">
                  <a:avLst/>
                </a:prstGeom>
              </p:spPr>
            </p:pic>
            <p:pic>
              <p:nvPicPr>
                <p:cNvPr id="15" name="Picture 4" descr="Résultat de recherche d'images pour &quot;mississippi delta&quot;">
                  <a:extLst>
                    <a:ext uri="{FF2B5EF4-FFF2-40B4-BE49-F238E27FC236}">
                      <a16:creationId xmlns:a16="http://schemas.microsoft.com/office/drawing/2014/main" id="{FB790C98-BE54-B937-7071-A278AC363D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682" b="369"/>
                <a:stretch/>
              </p:blipFill>
              <p:spPr bwMode="auto">
                <a:xfrm>
                  <a:off x="3686545" y="3955398"/>
                  <a:ext cx="2932648" cy="225663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ZoneTexte 15">
                <a:extLst>
                  <a:ext uri="{FF2B5EF4-FFF2-40B4-BE49-F238E27FC236}">
                    <a16:creationId xmlns:a16="http://schemas.microsoft.com/office/drawing/2014/main" id="{062D2D79-2E5C-18DE-349F-FBC3BBFEF891}"/>
                  </a:ext>
                </a:extLst>
              </p:cNvPr>
              <p:cNvSpPr txBox="1"/>
              <p:nvPr/>
            </p:nvSpPr>
            <p:spPr>
              <a:xfrm>
                <a:off x="1314992" y="3869549"/>
                <a:ext cx="3173567" cy="307777"/>
              </a:xfrm>
              <a:prstGeom prst="rect">
                <a:avLst/>
              </a:prstGeom>
              <a:noFill/>
            </p:spPr>
            <p:txBody>
              <a:bodyPr wrap="square" rtlCol="0">
                <a:spAutoFit/>
              </a:bodyPr>
              <a:lstStyle/>
              <a:p>
                <a:pPr algn="ctr"/>
                <a:r>
                  <a:rPr lang="en-GB" sz="1400" noProof="0" dirty="0">
                    <a:latin typeface="Arial" panose="020B0604020202020204" pitchFamily="34" charset="0"/>
                    <a:cs typeface="Arial" panose="020B0604020202020204" pitchFamily="34" charset="0"/>
                  </a:rPr>
                  <a:t>Congo river: 41,000 m³/s</a:t>
                </a:r>
              </a:p>
            </p:txBody>
          </p:sp>
          <p:sp>
            <p:nvSpPr>
              <p:cNvPr id="17" name="ZoneTexte 16">
                <a:extLst>
                  <a:ext uri="{FF2B5EF4-FFF2-40B4-BE49-F238E27FC236}">
                    <a16:creationId xmlns:a16="http://schemas.microsoft.com/office/drawing/2014/main" id="{CBB888FE-AAA0-60A6-381A-BC20475243FD}"/>
                  </a:ext>
                </a:extLst>
              </p:cNvPr>
              <p:cNvSpPr txBox="1"/>
              <p:nvPr/>
            </p:nvSpPr>
            <p:spPr>
              <a:xfrm>
                <a:off x="4302200" y="3869548"/>
                <a:ext cx="2598462" cy="307777"/>
              </a:xfrm>
              <a:prstGeom prst="rect">
                <a:avLst/>
              </a:prstGeom>
              <a:noFill/>
            </p:spPr>
            <p:txBody>
              <a:bodyPr wrap="square" rtlCol="0">
                <a:spAutoFit/>
              </a:bodyPr>
              <a:lstStyle/>
              <a:p>
                <a:pPr algn="ctr"/>
                <a:r>
                  <a:rPr lang="en-GB" sz="1400" noProof="0" dirty="0">
                    <a:latin typeface="Arial" panose="020B0604020202020204" pitchFamily="34" charset="0"/>
                    <a:cs typeface="Arial" panose="020B0604020202020204" pitchFamily="34" charset="0"/>
                  </a:rPr>
                  <a:t>Mississipi: 16,790 m³/s</a:t>
                </a:r>
              </a:p>
            </p:txBody>
          </p:sp>
          <p:sp>
            <p:nvSpPr>
              <p:cNvPr id="18" name="ZoneTexte 17">
                <a:extLst>
                  <a:ext uri="{FF2B5EF4-FFF2-40B4-BE49-F238E27FC236}">
                    <a16:creationId xmlns:a16="http://schemas.microsoft.com/office/drawing/2014/main" id="{1A14D716-D497-2F88-2C93-9101D76569EE}"/>
                  </a:ext>
                </a:extLst>
              </p:cNvPr>
              <p:cNvSpPr txBox="1"/>
              <p:nvPr/>
            </p:nvSpPr>
            <p:spPr>
              <a:xfrm>
                <a:off x="7072295" y="3869547"/>
                <a:ext cx="2440756" cy="307777"/>
              </a:xfrm>
              <a:prstGeom prst="rect">
                <a:avLst/>
              </a:prstGeom>
              <a:noFill/>
            </p:spPr>
            <p:txBody>
              <a:bodyPr wrap="square" rtlCol="0">
                <a:spAutoFit/>
              </a:bodyPr>
              <a:lstStyle/>
              <a:p>
                <a:pPr algn="ctr"/>
                <a:r>
                  <a:rPr lang="en-GB" sz="1400" noProof="0" dirty="0">
                    <a:solidFill>
                      <a:schemeClr val="tx1"/>
                    </a:solidFill>
                    <a:latin typeface="Arial" panose="020B0604020202020204" pitchFamily="34" charset="0"/>
                    <a:cs typeface="Arial" panose="020B0604020202020204" pitchFamily="34" charset="0"/>
                  </a:rPr>
                  <a:t>Danube: 6,500 m³/s</a:t>
                </a:r>
              </a:p>
            </p:txBody>
          </p:sp>
          <p:sp>
            <p:nvSpPr>
              <p:cNvPr id="20" name="Rectangle 19">
                <a:extLst>
                  <a:ext uri="{FF2B5EF4-FFF2-40B4-BE49-F238E27FC236}">
                    <a16:creationId xmlns:a16="http://schemas.microsoft.com/office/drawing/2014/main" id="{65E8E29A-5101-7958-1B91-38C15B48AE1B}"/>
                  </a:ext>
                </a:extLst>
              </p:cNvPr>
              <p:cNvSpPr/>
              <p:nvPr/>
            </p:nvSpPr>
            <p:spPr>
              <a:xfrm>
                <a:off x="1508640" y="3848285"/>
                <a:ext cx="8152950" cy="240711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7" name="ZoneTexte 6">
              <a:extLst>
                <a:ext uri="{FF2B5EF4-FFF2-40B4-BE49-F238E27FC236}">
                  <a16:creationId xmlns:a16="http://schemas.microsoft.com/office/drawing/2014/main" id="{800A3F3B-9A17-21E6-AB3B-C0818BF15BF6}"/>
                </a:ext>
              </a:extLst>
            </p:cNvPr>
            <p:cNvSpPr txBox="1"/>
            <p:nvPr/>
          </p:nvSpPr>
          <p:spPr>
            <a:xfrm>
              <a:off x="1367049" y="6730816"/>
              <a:ext cx="8152950" cy="307777"/>
            </a:xfrm>
            <a:prstGeom prst="rect">
              <a:avLst/>
            </a:prstGeom>
            <a:noFill/>
          </p:spPr>
          <p:txBody>
            <a:bodyPr wrap="square">
              <a:spAutoFit/>
            </a:bodyPr>
            <a:lstStyle/>
            <a:p>
              <a:pPr algn="ctr"/>
              <a:r>
                <a:rPr lang="en-GB" sz="1400" i="1" noProof="0" dirty="0"/>
                <a:t>Comparison with some well-known water sources flows.</a:t>
              </a:r>
            </a:p>
          </p:txBody>
        </p:sp>
      </p:grpSp>
      <p:sp>
        <p:nvSpPr>
          <p:cNvPr id="2" name="Slide Number Placeholder 6">
            <a:extLst>
              <a:ext uri="{FF2B5EF4-FFF2-40B4-BE49-F238E27FC236}">
                <a16:creationId xmlns:a16="http://schemas.microsoft.com/office/drawing/2014/main" id="{6F154C3C-8531-9AE1-AE83-DA5F33CA901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478</a:t>
            </a:fld>
            <a:endParaRPr lang="en-GB" spc="80" noProof="0" dirty="0"/>
          </a:p>
        </p:txBody>
      </p:sp>
      <p:sp>
        <p:nvSpPr>
          <p:cNvPr id="3" name="ZoneTexte 2">
            <a:extLst>
              <a:ext uri="{FF2B5EF4-FFF2-40B4-BE49-F238E27FC236}">
                <a16:creationId xmlns:a16="http://schemas.microsoft.com/office/drawing/2014/main" id="{DE4E1702-C767-4FAE-2D72-07B1809B809B}"/>
              </a:ext>
            </a:extLst>
          </p:cNvPr>
          <p:cNvSpPr txBox="1"/>
          <p:nvPr/>
        </p:nvSpPr>
        <p:spPr>
          <a:xfrm>
            <a:off x="589584" y="1218969"/>
            <a:ext cx="9542755" cy="1323439"/>
          </a:xfrm>
          <a:prstGeom prst="rect">
            <a:avLst/>
          </a:prstGeom>
          <a:noFill/>
        </p:spPr>
        <p:txBody>
          <a:bodyPr wrap="square">
            <a:spAutoFit/>
          </a:bodyPr>
          <a:lstStyle/>
          <a:p>
            <a:pPr algn="just"/>
            <a:r>
              <a:rPr lang="en-GB" sz="2000" noProof="0" dirty="0"/>
              <a:t>When an EPR is in operation, it must dissipate (4500-1650) = 2,850 MW</a:t>
            </a:r>
            <a:r>
              <a:rPr lang="en-GB" sz="2000" baseline="-25000" noProof="0" dirty="0"/>
              <a:t>th</a:t>
            </a:r>
            <a:r>
              <a:rPr lang="en-GB" sz="2000" noProof="0" dirty="0"/>
              <a:t>. Vaporising water at 20°C requires 0.685 kWh/kg. The density of water is 1,000 kg/m³. Therefore, the volume of water that needs to be vaporised per second to dissipate this heat is equal to:</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FB2312A-3165-7817-5B56-C2923B643DDA}"/>
                  </a:ext>
                </a:extLst>
              </p:cNvPr>
              <p:cNvSpPr txBox="1"/>
              <p:nvPr/>
            </p:nvSpPr>
            <p:spPr>
              <a:xfrm>
                <a:off x="621482" y="2682752"/>
                <a:ext cx="4834144" cy="6239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2,850 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aseline="23569" noProof="0" smtClean="0">
                              <a:latin typeface="+mj-lt"/>
                              <a:cs typeface="Arial" panose="020B0604020202020204" pitchFamily="34" charset="0"/>
                            </a:rPr>
                            <m:t>6</m:t>
                          </m:r>
                        </m:num>
                        <m:den>
                          <m:r>
                            <m:rPr>
                              <m:nor/>
                            </m:rPr>
                            <a:rPr lang="en-GB" sz="2000" b="0" i="0" noProof="0" smtClean="0">
                              <a:latin typeface="+mj-lt"/>
                            </a:rPr>
                            <m:t>0.685 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10</m:t>
                          </m:r>
                          <m:r>
                            <m:rPr>
                              <m:nor/>
                            </m:rPr>
                            <a:rPr lang="en-GB" sz="2000" b="0" i="0" baseline="23569" noProof="0" smtClean="0">
                              <a:latin typeface="+mj-lt"/>
                              <a:cs typeface="Arial" panose="020B0604020202020204" pitchFamily="34" charset="0"/>
                            </a:rPr>
                            <m:t>3 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3,600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1,000</m:t>
                          </m:r>
                        </m:den>
                      </m:f>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1.156 </m:t>
                      </m:r>
                      <m:r>
                        <m:rPr>
                          <m:nor/>
                        </m:rPr>
                        <a:rPr lang="en-GB" sz="2000" b="0" i="0" noProof="0" smtClean="0">
                          <a:latin typeface="+mj-lt"/>
                          <a:ea typeface="Cambria Math" panose="02040503050406030204" pitchFamily="18" charset="0"/>
                        </a:rPr>
                        <m:t>m</m:t>
                      </m:r>
                      <m:r>
                        <m:rPr>
                          <m:nor/>
                        </m:rPr>
                        <a:rPr lang="en-GB" sz="2000" b="0" i="0" noProof="0" smtClean="0">
                          <a:latin typeface="+mj-lt"/>
                          <a:ea typeface="Cambria Math" panose="02040503050406030204" pitchFamily="18" charset="0"/>
                        </a:rPr>
                        <m:t>³/</m:t>
                      </m:r>
                      <m:r>
                        <m:rPr>
                          <m:nor/>
                        </m:rPr>
                        <a:rPr lang="en-GB" sz="2000" b="0" i="0" noProof="0" smtClean="0">
                          <a:latin typeface="+mj-lt"/>
                          <a:ea typeface="Cambria Math" panose="02040503050406030204" pitchFamily="18" charset="0"/>
                        </a:rPr>
                        <m:t>s</m:t>
                      </m:r>
                    </m:oMath>
                  </m:oMathPara>
                </a14:m>
                <a:endParaRPr lang="en-GB" noProof="0" dirty="0">
                  <a:latin typeface="+mj-lt"/>
                </a:endParaRPr>
              </a:p>
            </p:txBody>
          </p:sp>
        </mc:Choice>
        <mc:Fallback xmlns="">
          <p:sp>
            <p:nvSpPr>
              <p:cNvPr id="6" name="ZoneTexte 5">
                <a:extLst>
                  <a:ext uri="{FF2B5EF4-FFF2-40B4-BE49-F238E27FC236}">
                    <a16:creationId xmlns:a16="http://schemas.microsoft.com/office/drawing/2014/main" id="{6FB2312A-3165-7817-5B56-C2923B643DDA}"/>
                  </a:ext>
                </a:extLst>
              </p:cNvPr>
              <p:cNvSpPr txBox="1">
                <a:spLocks noRot="1" noChangeAspect="1" noMove="1" noResize="1" noEditPoints="1" noAdjustHandles="1" noChangeArrowheads="1" noChangeShapeType="1" noTextEdit="1"/>
              </p:cNvSpPr>
              <p:nvPr/>
            </p:nvSpPr>
            <p:spPr>
              <a:xfrm>
                <a:off x="621482" y="2682752"/>
                <a:ext cx="4834144" cy="623953"/>
              </a:xfrm>
              <a:prstGeom prst="rect">
                <a:avLst/>
              </a:prstGeom>
              <a:blipFill>
                <a:blip r:embed="rId6"/>
                <a:stretch>
                  <a:fillRect b="-980"/>
                </a:stretch>
              </a:blipFill>
            </p:spPr>
            <p:txBody>
              <a:bodyPr/>
              <a:lstStyle/>
              <a:p>
                <a:r>
                  <a:rPr lang="en-US">
                    <a:noFill/>
                  </a:rPr>
                  <a:t> </a:t>
                </a:r>
              </a:p>
            </p:txBody>
          </p:sp>
        </mc:Fallback>
      </mc:AlternateContent>
    </p:spTree>
    <p:extLst>
      <p:ext uri="{BB962C8B-B14F-4D97-AF65-F5344CB8AC3E}">
        <p14:creationId xmlns:p14="http://schemas.microsoft.com/office/powerpoint/2010/main" val="225801786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676F85-8CF3-E55C-6F7B-1C06C6547D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5" r="5530"/>
          <a:stretch/>
        </p:blipFill>
        <p:spPr>
          <a:xfrm>
            <a:off x="1414356" y="3510166"/>
            <a:ext cx="7864688" cy="2758043"/>
          </a:xfrm>
          <a:prstGeom prst="rect">
            <a:avLst/>
          </a:prstGeom>
        </p:spPr>
      </p:pic>
      <p:sp>
        <p:nvSpPr>
          <p:cNvPr id="8" name="ZoneTexte 7">
            <a:extLst>
              <a:ext uri="{FF2B5EF4-FFF2-40B4-BE49-F238E27FC236}">
                <a16:creationId xmlns:a16="http://schemas.microsoft.com/office/drawing/2014/main" id="{CB10E818-8DF6-EDF2-9AD0-D1BB750DB80F}"/>
              </a:ext>
            </a:extLst>
          </p:cNvPr>
          <p:cNvSpPr txBox="1"/>
          <p:nvPr/>
        </p:nvSpPr>
        <p:spPr>
          <a:xfrm>
            <a:off x="1563900" y="6342806"/>
            <a:ext cx="7532884"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The 375 MW Twinerg gas power plant (2002-2016) located in Luxemburg.</a:t>
            </a:r>
          </a:p>
        </p:txBody>
      </p:sp>
      <p:sp>
        <p:nvSpPr>
          <p:cNvPr id="12" name="Rectangle 11">
            <a:extLst>
              <a:ext uri="{FF2B5EF4-FFF2-40B4-BE49-F238E27FC236}">
                <a16:creationId xmlns:a16="http://schemas.microsoft.com/office/drawing/2014/main" id="{A68C6179-1372-4B97-DA3A-B36C5AEE94AC}"/>
              </a:ext>
            </a:extLst>
          </p:cNvPr>
          <p:cNvSpPr/>
          <p:nvPr/>
        </p:nvSpPr>
        <p:spPr>
          <a:xfrm>
            <a:off x="1414356" y="3510166"/>
            <a:ext cx="7864688" cy="275804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60D68249-C23D-B15F-22DB-93E1B24489C8}"/>
              </a:ext>
            </a:extLst>
          </p:cNvPr>
          <p:cNvSpPr txBox="1"/>
          <p:nvPr/>
        </p:nvSpPr>
        <p:spPr>
          <a:xfrm>
            <a:off x="589583" y="1494114"/>
            <a:ext cx="9542756" cy="1631216"/>
          </a:xfrm>
          <a:prstGeom prst="rect">
            <a:avLst/>
          </a:prstGeom>
          <a:noFill/>
        </p:spPr>
        <p:txBody>
          <a:bodyPr wrap="square">
            <a:spAutoFit/>
          </a:bodyPr>
          <a:lstStyle/>
          <a:p>
            <a:pPr algn="just">
              <a:buNone/>
            </a:pPr>
            <a:r>
              <a:rPr lang="en-GB" sz="2000" noProof="0" dirty="0"/>
              <a:t>Power plants can cool down with a fully closed-circuit of water.</a:t>
            </a:r>
          </a:p>
          <a:p>
            <a:pPr algn="just">
              <a:buNone/>
            </a:pPr>
            <a:endParaRPr lang="en-GB" sz="2000" noProof="0" dirty="0"/>
          </a:p>
          <a:p>
            <a:pPr algn="just">
              <a:buNone/>
            </a:pPr>
            <a:r>
              <a:rPr lang="en-GB" sz="2000" noProof="0" dirty="0"/>
              <a:t>For instance, in the Twinerg CCGT power plant in Luxemburg, which is now closed,  the surplus heat intended for district heating was released into the atmosphere using a heat exchanger (located on the left side in the picture below). </a:t>
            </a:r>
          </a:p>
        </p:txBody>
      </p:sp>
      <p:sp>
        <p:nvSpPr>
          <p:cNvPr id="9" name="TextBox 3">
            <a:extLst>
              <a:ext uri="{FF2B5EF4-FFF2-40B4-BE49-F238E27FC236}">
                <a16:creationId xmlns:a16="http://schemas.microsoft.com/office/drawing/2014/main" id="{71787F2B-8B86-8388-119D-02CEF0EAD9DB}"/>
              </a:ext>
            </a:extLst>
          </p:cNvPr>
          <p:cNvSpPr txBox="1"/>
          <p:nvPr/>
        </p:nvSpPr>
        <p:spPr>
          <a:xfrm>
            <a:off x="589583" y="349890"/>
            <a:ext cx="9164017" cy="461665"/>
          </a:xfrm>
          <a:prstGeom prst="rect">
            <a:avLst/>
          </a:prstGeom>
          <a:noFill/>
        </p:spPr>
        <p:txBody>
          <a:bodyPr wrap="square">
            <a:spAutoFit/>
          </a:bodyPr>
          <a:lstStyle/>
          <a:p>
            <a:r>
              <a:rPr kumimoji="0" lang="en-GB" sz="2400" b="1" i="0" u="none" strike="noStrike" cap="none" normalizeH="0" baseline="0" noProof="0" dirty="0">
                <a:ln>
                  <a:noFill/>
                </a:ln>
                <a:solidFill>
                  <a:schemeClr val="tx1"/>
                </a:solidFill>
                <a:effectLst/>
                <a:latin typeface="Arial" panose="020B0604020202020204" pitchFamily="34" charset="0"/>
              </a:rPr>
              <a:t>Thermal dissipation in EPR </a:t>
            </a:r>
            <a:r>
              <a:rPr lang="en-GB" sz="2400" b="1" noProof="0" dirty="0">
                <a:solidFill>
                  <a:schemeClr val="tx1"/>
                </a:solidFill>
                <a:latin typeface="Arial" panose="020B0604020202020204" pitchFamily="34" charset="0"/>
              </a:rPr>
              <a:t>through heat exchanger</a:t>
            </a:r>
            <a:endParaRPr lang="en-GB" sz="2400" b="1"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D5539BC-FE31-AAAA-CCE3-3D22D72F515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479</a:t>
            </a:fld>
            <a:endParaRPr lang="en-GB" spc="80" noProof="0" dirty="0"/>
          </a:p>
        </p:txBody>
      </p:sp>
    </p:spTree>
    <p:extLst>
      <p:ext uri="{BB962C8B-B14F-4D97-AF65-F5344CB8AC3E}">
        <p14:creationId xmlns:p14="http://schemas.microsoft.com/office/powerpoint/2010/main" val="2835502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bject 3"/>
              <p:cNvSpPr txBox="1"/>
              <p:nvPr/>
            </p:nvSpPr>
            <p:spPr>
              <a:xfrm>
                <a:off x="589583" y="2100274"/>
                <a:ext cx="9497339" cy="4030783"/>
              </a:xfrm>
              <a:prstGeom prst="rect">
                <a:avLst/>
              </a:prstGeom>
            </p:spPr>
            <p:txBody>
              <a:bodyPr vert="horz" wrap="square" lIns="0" tIns="11430" rIns="0" bIns="0" rtlCol="0">
                <a:spAutoFit/>
              </a:bodyPr>
              <a:lstStyle/>
              <a:p>
                <a:pPr marL="63500" marR="31115" algn="just">
                  <a:lnSpc>
                    <a:spcPct val="114300"/>
                  </a:lnSpc>
                  <a:spcBef>
                    <a:spcPts val="90"/>
                  </a:spcBef>
                </a:pPr>
                <a:r>
                  <a:rPr lang="en-GB" sz="2000" noProof="0" dirty="0"/>
                  <a:t>Rolling resistance is caused by the energy expended in the tires and bearings of the car. This energy is distributed across various factors, including noise generated by the interaction of the wheels with the asphalt, wear and tear of the tyre rubber, and ground vibrations caused by the vehicle.</a:t>
                </a:r>
                <a:endParaRPr lang="en-GB" sz="1200" noProof="0" dirty="0">
                  <a:latin typeface="Arial"/>
                  <a:cs typeface="Arial"/>
                </a:endParaRPr>
              </a:p>
              <a:p>
                <a:pPr marL="63500" marR="31115">
                  <a:lnSpc>
                    <a:spcPct val="114300"/>
                  </a:lnSpc>
                  <a:spcBef>
                    <a:spcPts val="90"/>
                  </a:spcBef>
                </a:pPr>
                <a:endParaRPr lang="en-GB" sz="2000" noProof="0" dirty="0">
                  <a:latin typeface="Arial"/>
                  <a:cs typeface="Arial"/>
                </a:endParaRPr>
              </a:p>
              <a:p>
                <a:pPr marL="63500" marR="178435">
                  <a:lnSpc>
                    <a:spcPct val="114300"/>
                  </a:lnSpc>
                  <a:tabLst>
                    <a:tab pos="5034280" algn="l"/>
                    <a:tab pos="6362700" algn="l"/>
                    <a:tab pos="6838315" algn="l"/>
                  </a:tabLst>
                </a:pPr>
                <a:r>
                  <a:rPr lang="en-GB" sz="2000" noProof="0" dirty="0"/>
                  <a:t>The standard model for rolling resistance is expressed as the resistance force:</a:t>
                </a:r>
              </a:p>
              <a:p>
                <a:pPr marL="63500" marR="178435">
                  <a:lnSpc>
                    <a:spcPct val="114300"/>
                  </a:lnSpc>
                  <a:tabLst>
                    <a:tab pos="5034280" algn="l"/>
                    <a:tab pos="6362700" algn="l"/>
                    <a:tab pos="6838315" algn="l"/>
                  </a:tabLst>
                </a:pPr>
                <a:endParaRPr lang="en-GB" sz="1500" noProof="0" dirty="0"/>
              </a:p>
              <a:p>
                <a:pPr marL="63500" marR="178435">
                  <a:lnSpc>
                    <a:spcPct val="114300"/>
                  </a:lnSpc>
                  <a:tabLst>
                    <a:tab pos="5034280" algn="l"/>
                    <a:tab pos="6362700" algn="l"/>
                    <a:tab pos="6838315" algn="l"/>
                  </a:tabLst>
                </a:pPr>
                <a14:m>
                  <m:oMathPara xmlns:m="http://schemas.openxmlformats.org/officeDocument/2006/math">
                    <m:oMathParaPr>
                      <m:jc m:val="center"/>
                    </m:oMathParaPr>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𝐹</m:t>
                          </m:r>
                        </m:e>
                        <m:sub>
                          <m:r>
                            <a:rPr lang="en-GB" sz="2000" i="1" noProof="0" smtClean="0">
                              <a:latin typeface="Cambria Math" panose="02040503050406030204" pitchFamily="18" charset="0"/>
                            </a:rPr>
                            <m:t>𝑟𝑟</m:t>
                          </m:r>
                        </m:sub>
                      </m:sSub>
                      <m:r>
                        <a:rPr lang="en-GB" sz="2000" b="0" i="1" noProof="0" smtClean="0">
                          <a:latin typeface="Cambria Math" panose="02040503050406030204" pitchFamily="18" charset="0"/>
                        </a:rPr>
                        <m:t>= </m:t>
                      </m:r>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𝑟𝑟</m:t>
                          </m:r>
                        </m:sub>
                      </m:sSub>
                      <m:r>
                        <a:rPr lang="en-GB" sz="2000" b="0" i="1" noProof="0" smtClean="0">
                          <a:latin typeface="Cambria Math" panose="02040503050406030204" pitchFamily="18" charset="0"/>
                        </a:rPr>
                        <m:t>𝑁</m:t>
                      </m:r>
                    </m:oMath>
                  </m:oMathPara>
                </a14:m>
                <a:endParaRPr lang="en-GB" sz="2000" noProof="0" dirty="0"/>
              </a:p>
              <a:p>
                <a:pPr marL="63500" marR="178435">
                  <a:lnSpc>
                    <a:spcPct val="114300"/>
                  </a:lnSpc>
                  <a:tabLst>
                    <a:tab pos="5034280" algn="l"/>
                    <a:tab pos="6362700" algn="l"/>
                    <a:tab pos="6838315" algn="l"/>
                  </a:tabLst>
                </a:pPr>
                <a:endParaRPr lang="en-GB" sz="1500" noProof="0" dirty="0">
                  <a:latin typeface="Arial"/>
                  <a:cs typeface="Arial"/>
                </a:endParaRPr>
              </a:p>
              <a:p>
                <a:pPr marL="63500" marR="178435" algn="just">
                  <a:lnSpc>
                    <a:spcPct val="114300"/>
                  </a:lnSpc>
                  <a:tabLst>
                    <a:tab pos="5034280" algn="l"/>
                    <a:tab pos="6362700" algn="l"/>
                    <a:tab pos="6838315" algn="l"/>
                  </a:tabLst>
                </a:pPr>
                <a:r>
                  <a:rPr lang="en-GB" sz="2000" noProof="0" dirty="0">
                    <a:latin typeface="Arial"/>
                    <a:cs typeface="Arial"/>
                  </a:rPr>
                  <a:t>where </a:t>
                </a:r>
                <a14:m>
                  <m:oMath xmlns:m="http://schemas.openxmlformats.org/officeDocument/2006/math">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𝑟𝑟</m:t>
                        </m:r>
                      </m:sub>
                    </m:sSub>
                  </m:oMath>
                </a14:m>
                <a:r>
                  <a:rPr lang="en-GB" sz="2000" i="1" baseline="-8417" noProof="0" dirty="0">
                    <a:latin typeface="Georgia"/>
                    <a:cs typeface="Georgia"/>
                  </a:rPr>
                  <a:t> </a:t>
                </a:r>
                <a:r>
                  <a:rPr lang="en-GB" sz="2000" noProof="0" dirty="0">
                    <a:latin typeface="Arial"/>
                    <a:cs typeface="Arial"/>
                  </a:rPr>
                  <a:t>is the rolling resistance coefficient, and </a:t>
                </a:r>
                <a14:m>
                  <m:oMath xmlns:m="http://schemas.openxmlformats.org/officeDocument/2006/math">
                    <m:r>
                      <a:rPr lang="en-GB" sz="2000" b="0" i="1" noProof="0" smtClean="0">
                        <a:latin typeface="Cambria Math" panose="02040503050406030204" pitchFamily="18" charset="0"/>
                      </a:rPr>
                      <m:t>𝑁</m:t>
                    </m:r>
                  </m:oMath>
                </a14:m>
                <a:r>
                  <a:rPr lang="en-GB" sz="2000" noProof="0" dirty="0">
                    <a:latin typeface="Arial"/>
                    <a:cs typeface="Arial"/>
                  </a:rPr>
                  <a:t> is the normal force perpendicular to the surface on which the wheel is rolling (</a:t>
                </a:r>
                <a14:m>
                  <m:oMath xmlns:m="http://schemas.openxmlformats.org/officeDocument/2006/math">
                    <m:r>
                      <a:rPr lang="en-GB" sz="2000" b="0" i="1" noProof="0" smtClean="0">
                        <a:latin typeface="Cambria Math" panose="02040503050406030204" pitchFamily="18" charset="0"/>
                      </a:rPr>
                      <m:t>𝑁</m:t>
                    </m:r>
                    <m:r>
                      <a:rPr lang="en-GB" sz="2000" b="0" i="1" noProof="0" smtClean="0">
                        <a:latin typeface="Cambria Math" panose="02040503050406030204" pitchFamily="18" charset="0"/>
                      </a:rPr>
                      <m:t>=</m:t>
                    </m:r>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r>
                      <a:rPr lang="en-GB" sz="2000" b="0" i="1" noProof="0" smtClean="0">
                        <a:latin typeface="Cambria Math" panose="02040503050406030204" pitchFamily="18" charset="0"/>
                      </a:rPr>
                      <m:t>𝑔</m:t>
                    </m:r>
                  </m:oMath>
                </a14:m>
                <a:r>
                  <a:rPr lang="en-GB" sz="2000" noProof="0" dirty="0">
                    <a:latin typeface="Arial"/>
                    <a:cs typeface="Arial"/>
                  </a:rPr>
                  <a:t> when the car is moving on a horizontal plane). A typical value of </a:t>
                </a:r>
                <a14:m>
                  <m:oMath xmlns:m="http://schemas.openxmlformats.org/officeDocument/2006/math">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𝑟𝑟</m:t>
                        </m:r>
                      </m:sub>
                    </m:sSub>
                  </m:oMath>
                </a14:m>
                <a:r>
                  <a:rPr lang="en-GB" sz="2000" i="1" baseline="-8417" noProof="0" dirty="0">
                    <a:latin typeface="Georgia"/>
                    <a:cs typeface="Georgia"/>
                  </a:rPr>
                  <a:t>  </a:t>
                </a:r>
                <a:r>
                  <a:rPr lang="en-GB" sz="2000" noProof="0" dirty="0">
                    <a:latin typeface="Arial"/>
                    <a:cs typeface="Arial"/>
                  </a:rPr>
                  <a:t>for a car is 0</a:t>
                </a:r>
                <a:r>
                  <a:rPr lang="en-GB" sz="2000" i="1" noProof="0" dirty="0">
                    <a:latin typeface="Georgia"/>
                    <a:cs typeface="Georgia"/>
                  </a:rPr>
                  <a:t>.</a:t>
                </a:r>
                <a:r>
                  <a:rPr lang="en-GB" sz="2000" noProof="0" dirty="0">
                    <a:latin typeface="Arial"/>
                    <a:cs typeface="Arial"/>
                  </a:rPr>
                  <a:t>01.</a:t>
                </a:r>
              </a:p>
            </p:txBody>
          </p:sp>
        </mc:Choice>
        <mc:Fallback xmlns="">
          <p:sp>
            <p:nvSpPr>
              <p:cNvPr id="3" name="object 3"/>
              <p:cNvSpPr txBox="1">
                <a:spLocks noRot="1" noChangeAspect="1" noMove="1" noResize="1" noEditPoints="1" noAdjustHandles="1" noChangeArrowheads="1" noChangeShapeType="1" noTextEdit="1"/>
              </p:cNvSpPr>
              <p:nvPr/>
            </p:nvSpPr>
            <p:spPr>
              <a:xfrm>
                <a:off x="589583" y="2100274"/>
                <a:ext cx="9497339" cy="4030783"/>
              </a:xfrm>
              <a:prstGeom prst="rect">
                <a:avLst/>
              </a:prstGeom>
              <a:blipFill>
                <a:blip r:embed="rId2"/>
                <a:stretch>
                  <a:fillRect l="-1027" t="-1362" r="-1284" b="-2874"/>
                </a:stretch>
              </a:blipFill>
            </p:spPr>
            <p:txBody>
              <a:bodyPr/>
              <a:lstStyle/>
              <a:p>
                <a:r>
                  <a:rPr lang="en-US">
                    <a:noFill/>
                  </a:rPr>
                  <a:t> </a:t>
                </a:r>
              </a:p>
            </p:txBody>
          </p:sp>
        </mc:Fallback>
      </mc:AlternateContent>
      <p:sp>
        <p:nvSpPr>
          <p:cNvPr id="5" name="TextBox 3">
            <a:extLst>
              <a:ext uri="{FF2B5EF4-FFF2-40B4-BE49-F238E27FC236}">
                <a16:creationId xmlns:a16="http://schemas.microsoft.com/office/drawing/2014/main" id="{C8FA9530-FF58-4810-D1E4-C695E6625E07}"/>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solidFill>
                  <a:schemeClr val="tx1"/>
                </a:solidFill>
              </a:rPr>
              <a:t>Rolling resistance</a:t>
            </a:r>
          </a:p>
        </p:txBody>
      </p:sp>
      <p:sp>
        <p:nvSpPr>
          <p:cNvPr id="6" name="Slide Number Placeholder 6">
            <a:extLst>
              <a:ext uri="{FF2B5EF4-FFF2-40B4-BE49-F238E27FC236}">
                <a16:creationId xmlns:a16="http://schemas.microsoft.com/office/drawing/2014/main" id="{51D56907-1ACD-0EC3-2D79-233AEA7D08F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a:t>
            </a:fld>
            <a:endParaRPr lang="en-GB" spc="80" noProof="0" dirty="0"/>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DDD16-0D30-04C5-280B-6E048836AC5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58557BE-6EFF-6425-A7EB-D1F777D70F0D}"/>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A6C7AB5F-74DB-5309-21FE-31221646F72A}"/>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E4336A23-E1A5-C5BD-3F51-C7EA12EE02F5}"/>
              </a:ext>
            </a:extLst>
          </p:cNvPr>
          <p:cNvSpPr txBox="1"/>
          <p:nvPr/>
        </p:nvSpPr>
        <p:spPr>
          <a:xfrm>
            <a:off x="2864200" y="3539320"/>
            <a:ext cx="4964997"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III. Resource </a:t>
            </a:r>
            <a:r>
              <a:rPr lang="en-GB" sz="2800" noProof="0" dirty="0">
                <a:solidFill>
                  <a:schemeClr val="tx1"/>
                </a:solidFill>
                <a:latin typeface="Arial" panose="020B0604020202020204" pitchFamily="34" charset="0"/>
              </a:rPr>
              <a:t>s</a:t>
            </a:r>
            <a:r>
              <a:rPr kumimoji="0" lang="en-GB" sz="2800" i="0" u="none" strike="noStrike" cap="none" normalizeH="0" baseline="0" noProof="0" dirty="0">
                <a:ln>
                  <a:noFill/>
                </a:ln>
                <a:solidFill>
                  <a:schemeClr val="tx1"/>
                </a:solidFill>
                <a:effectLst/>
                <a:latin typeface="Arial" panose="020B0604020202020204" pitchFamily="34" charset="0"/>
              </a:rPr>
              <a:t>ufficiency</a:t>
            </a:r>
            <a:r>
              <a:rPr lang="en-GB" sz="2800" noProof="0" dirty="0">
                <a:solidFill>
                  <a:schemeClr val="tx1"/>
                </a:solidFill>
                <a:latin typeface="Arial" panose="020B0604020202020204" pitchFamily="34" charset="0"/>
              </a:rPr>
              <a:t> – how many years can we last?</a:t>
            </a:r>
            <a:endParaRPr lang="en-GB" sz="2800" noProof="0" dirty="0">
              <a:latin typeface="Arial" panose="020B0604020202020204" pitchFamily="34" charset="0"/>
            </a:endParaRPr>
          </a:p>
        </p:txBody>
      </p:sp>
    </p:spTree>
    <p:extLst>
      <p:ext uri="{BB962C8B-B14F-4D97-AF65-F5344CB8AC3E}">
        <p14:creationId xmlns:p14="http://schemas.microsoft.com/office/powerpoint/2010/main" val="41444874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D6024D7-2AB3-1732-8A77-5995CF62E1CA}"/>
              </a:ext>
            </a:extLst>
          </p:cNvPr>
          <p:cNvSpPr txBox="1"/>
          <p:nvPr/>
        </p:nvSpPr>
        <p:spPr>
          <a:xfrm>
            <a:off x="589585" y="349892"/>
            <a:ext cx="9481515" cy="461665"/>
          </a:xfrm>
          <a:prstGeom prst="rect">
            <a:avLst/>
          </a:prstGeom>
          <a:noFill/>
        </p:spPr>
        <p:txBody>
          <a:bodyPr wrap="square">
            <a:spAutoFit/>
          </a:bodyPr>
          <a:lstStyle/>
          <a:p>
            <a:r>
              <a:rPr kumimoji="0" lang="en-GB" sz="2400" b="1" i="0" u="none" strike="noStrike" cap="none" normalizeH="0" baseline="0" noProof="0" dirty="0">
                <a:ln>
                  <a:noFill/>
                </a:ln>
                <a:solidFill>
                  <a:schemeClr val="tx1"/>
                </a:solidFill>
                <a:effectLst/>
                <a:latin typeface="Arial" panose="020B0604020202020204" pitchFamily="34" charset="0"/>
              </a:rPr>
              <a:t>Is there enough uranium for our proposed nuclear fleet?</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C9A8CD1-2B0C-5914-66BF-69A4461F6261}"/>
              </a:ext>
            </a:extLst>
          </p:cNvPr>
          <p:cNvSpPr txBox="1"/>
          <p:nvPr/>
        </p:nvSpPr>
        <p:spPr>
          <a:xfrm>
            <a:off x="589585" y="1106474"/>
            <a:ext cx="9542754" cy="2246769"/>
          </a:xfrm>
          <a:prstGeom prst="rect">
            <a:avLst/>
          </a:prstGeom>
          <a:noFill/>
        </p:spPr>
        <p:txBody>
          <a:bodyPr wrap="square" lIns="91440" tIns="45720" rIns="91440" bIns="45720" anchor="t">
            <a:spAutoFit/>
          </a:bodyPr>
          <a:lstStyle/>
          <a:p>
            <a:pPr algn="just">
              <a:buNone/>
            </a:pPr>
            <a:r>
              <a:rPr lang="en-GB" sz="2000" noProof="0" dirty="0"/>
              <a:t>Resources are generally categorised based on whether they are measured or inferred and the price levels at which they are economical to produce.</a:t>
            </a:r>
          </a:p>
          <a:p>
            <a:pPr algn="just">
              <a:buNone/>
            </a:pPr>
            <a:endParaRPr lang="en-GB" sz="1000" noProof="0" dirty="0"/>
          </a:p>
          <a:p>
            <a:pPr algn="just"/>
            <a:r>
              <a:rPr lang="en-GB" sz="2000" noProof="0" dirty="0"/>
              <a:t>We will work with the estimation of the available minable resources reported in 2019 by the IAEA and NEA</a:t>
            </a:r>
            <a:r>
              <a:rPr lang="en-GB" baseline="30000" noProof="0" dirty="0"/>
              <a:t>1</a:t>
            </a:r>
            <a:r>
              <a:rPr lang="en-GB" sz="2000" noProof="0" dirty="0"/>
              <a:t>, which is the following:</a:t>
            </a:r>
          </a:p>
          <a:p>
            <a:pPr algn="just"/>
            <a:endParaRPr lang="en-GB" sz="500" noProof="0" dirty="0">
              <a:cs typeface="Arial"/>
            </a:endParaRPr>
          </a:p>
          <a:p>
            <a:pPr marL="342900" indent="-342900" algn="just">
              <a:buFont typeface="Arial" panose="020B0604020202020204" pitchFamily="34" charset="0"/>
              <a:buChar char="–"/>
            </a:pPr>
            <a:r>
              <a:rPr lang="en-GB" sz="2000" noProof="0" dirty="0"/>
              <a:t>Identified uranium resources: 8Mt (at a price &lt; $260/kgU);</a:t>
            </a:r>
          </a:p>
          <a:p>
            <a:pPr marL="342900" indent="-342900" algn="just">
              <a:buFont typeface="Arial" panose="020B0604020202020204" pitchFamily="34" charset="0"/>
              <a:buChar char="–"/>
            </a:pPr>
            <a:endParaRPr lang="en-GB" sz="500" noProof="0" dirty="0">
              <a:cs typeface="Arial"/>
            </a:endParaRPr>
          </a:p>
          <a:p>
            <a:pPr marL="342900" indent="-342900" algn="just">
              <a:buFont typeface="Arial" panose="020B0604020202020204" pitchFamily="34" charset="0"/>
              <a:buChar char="–"/>
            </a:pPr>
            <a:r>
              <a:rPr lang="en-GB" sz="2000" noProof="0" dirty="0"/>
              <a:t>Evaluated terrestrial ultimate resources: 72Mt (at a price &lt; $260/kgU).</a:t>
            </a:r>
            <a:endParaRPr lang="en-GB" sz="2000" b="1" noProof="0"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EE79847B-805B-A6FE-813E-31934DFAB826}"/>
              </a:ext>
            </a:extLst>
          </p:cNvPr>
          <p:cNvSpPr txBox="1"/>
          <p:nvPr/>
        </p:nvSpPr>
        <p:spPr>
          <a:xfrm>
            <a:off x="5703607" y="6317635"/>
            <a:ext cx="4250499" cy="954107"/>
          </a:xfrm>
          <a:prstGeom prst="rect">
            <a:avLst/>
          </a:prstGeom>
          <a:noFill/>
        </p:spPr>
        <p:txBody>
          <a:bodyPr wrap="square" rtlCol="0">
            <a:spAutoFit/>
          </a:bodyPr>
          <a:lstStyle/>
          <a:p>
            <a:pPr algn="just"/>
            <a:r>
              <a:rPr lang="en-GB" sz="1400" i="1" noProof="0" dirty="0"/>
              <a:t>Fission of an atom generates an average of around 200 MeV of energy. Of this, 186 MeV is released directly, while 14 MeV is produced later due to the degradation of fission products.</a:t>
            </a:r>
          </a:p>
        </p:txBody>
      </p:sp>
      <p:grpSp>
        <p:nvGrpSpPr>
          <p:cNvPr id="18" name="Groupe 17">
            <a:extLst>
              <a:ext uri="{FF2B5EF4-FFF2-40B4-BE49-F238E27FC236}">
                <a16:creationId xmlns:a16="http://schemas.microsoft.com/office/drawing/2014/main" id="{7ACCA808-7D6E-B509-9BAD-01107806ED31}"/>
              </a:ext>
            </a:extLst>
          </p:cNvPr>
          <p:cNvGrpSpPr/>
          <p:nvPr/>
        </p:nvGrpSpPr>
        <p:grpSpPr>
          <a:xfrm>
            <a:off x="5767620" y="3823692"/>
            <a:ext cx="4025378" cy="2417333"/>
            <a:chOff x="5302606" y="3310356"/>
            <a:chExt cx="4353312" cy="2795190"/>
          </a:xfrm>
        </p:grpSpPr>
        <p:pic>
          <p:nvPicPr>
            <p:cNvPr id="15" name="Image 14">
              <a:extLst>
                <a:ext uri="{FF2B5EF4-FFF2-40B4-BE49-F238E27FC236}">
                  <a16:creationId xmlns:a16="http://schemas.microsoft.com/office/drawing/2014/main" id="{A76C935E-5BAA-CAD6-B4CF-E935890C6465}"/>
                </a:ext>
              </a:extLst>
            </p:cNvPr>
            <p:cNvPicPr>
              <a:picLocks noChangeAspect="1"/>
            </p:cNvPicPr>
            <p:nvPr/>
          </p:nvPicPr>
          <p:blipFill>
            <a:blip r:embed="rId2"/>
            <a:srcRect l="20840" t="4297" b="38513"/>
            <a:stretch/>
          </p:blipFill>
          <p:spPr>
            <a:xfrm>
              <a:off x="5778500" y="3310357"/>
              <a:ext cx="3877418" cy="2795189"/>
            </a:xfrm>
            <a:prstGeom prst="rect">
              <a:avLst/>
            </a:prstGeom>
          </p:spPr>
        </p:pic>
        <p:pic>
          <p:nvPicPr>
            <p:cNvPr id="17" name="Image 16">
              <a:extLst>
                <a:ext uri="{FF2B5EF4-FFF2-40B4-BE49-F238E27FC236}">
                  <a16:creationId xmlns:a16="http://schemas.microsoft.com/office/drawing/2014/main" id="{1A1E465D-AFF5-2804-E22E-4A63CB32FBD4}"/>
                </a:ext>
              </a:extLst>
            </p:cNvPr>
            <p:cNvPicPr>
              <a:picLocks noChangeAspect="1"/>
            </p:cNvPicPr>
            <p:nvPr/>
          </p:nvPicPr>
          <p:blipFill>
            <a:blip r:embed="rId2"/>
            <a:srcRect t="4297" r="89790" b="38513"/>
            <a:stretch/>
          </p:blipFill>
          <p:spPr>
            <a:xfrm>
              <a:off x="5302606" y="3310356"/>
              <a:ext cx="500091" cy="2795189"/>
            </a:xfrm>
            <a:prstGeom prst="rect">
              <a:avLst/>
            </a:prstGeom>
          </p:spPr>
        </p:pic>
      </p:grpSp>
      <p:sp>
        <p:nvSpPr>
          <p:cNvPr id="20" name="ZoneTexte 19">
            <a:extLst>
              <a:ext uri="{FF2B5EF4-FFF2-40B4-BE49-F238E27FC236}">
                <a16:creationId xmlns:a16="http://schemas.microsoft.com/office/drawing/2014/main" id="{EB6DA07D-27E9-E6DD-9384-E40B589E9AD1}"/>
              </a:ext>
            </a:extLst>
          </p:cNvPr>
          <p:cNvSpPr txBox="1"/>
          <p:nvPr/>
        </p:nvSpPr>
        <p:spPr>
          <a:xfrm>
            <a:off x="589585" y="3693288"/>
            <a:ext cx="4553915" cy="3323987"/>
          </a:xfrm>
          <a:prstGeom prst="rect">
            <a:avLst/>
          </a:prstGeom>
          <a:noFill/>
        </p:spPr>
        <p:txBody>
          <a:bodyPr wrap="square">
            <a:spAutoFit/>
          </a:bodyPr>
          <a:lstStyle/>
          <a:p>
            <a:pPr algn="just">
              <a:buNone/>
            </a:pPr>
            <a:r>
              <a:rPr lang="en-GB" sz="2000" noProof="0" dirty="0"/>
              <a:t>We consider that one EPR requires            150 tons of natural uranium per year. Therefore, these resources would supply our proposed nuclear fleet for:</a:t>
            </a:r>
          </a:p>
          <a:p>
            <a:pPr>
              <a:buNone/>
            </a:pPr>
            <a:endParaRPr lang="en-GB" sz="1000" noProof="0" dirty="0"/>
          </a:p>
          <a:p>
            <a:pPr>
              <a:buNone/>
            </a:pPr>
            <a:endParaRPr lang="en-GB" sz="2000" noProof="0" dirty="0">
              <a:latin typeface="Arial" panose="020B0604020202020204" pitchFamily="34" charset="0"/>
              <a:cs typeface="Arial" panose="020B0604020202020204" pitchFamily="34" charset="0"/>
            </a:endParaRPr>
          </a:p>
          <a:p>
            <a:pPr>
              <a:buNone/>
            </a:pPr>
            <a:endParaRPr lang="en-GB" sz="2000" noProof="0" dirty="0">
              <a:latin typeface="Arial" panose="020B0604020202020204" pitchFamily="34" charset="0"/>
              <a:cs typeface="Arial" panose="020B0604020202020204" pitchFamily="34" charset="0"/>
            </a:endParaRPr>
          </a:p>
          <a:p>
            <a:pPr>
              <a:buNone/>
            </a:pPr>
            <a:endParaRPr lang="en-GB" sz="2000" noProof="0" dirty="0">
              <a:latin typeface="Arial" panose="020B0604020202020204" pitchFamily="34" charset="0"/>
              <a:cs typeface="Arial" panose="020B0604020202020204" pitchFamily="34" charset="0"/>
            </a:endParaRPr>
          </a:p>
          <a:p>
            <a:pPr algn="just"/>
            <a:r>
              <a:rPr lang="en-GB" sz="2000" noProof="0" dirty="0"/>
              <a:t>This is not that much because there is only 0.7% of 235U in uranium ore and 99.3% of 238U which is not fissile. </a:t>
            </a:r>
            <a:endParaRPr lang="en-GB" sz="2000" noProof="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38F718F-409A-7B5C-9523-2C83C7FED36E}"/>
              </a:ext>
            </a:extLst>
          </p:cNvPr>
          <p:cNvSpPr/>
          <p:nvPr/>
        </p:nvSpPr>
        <p:spPr>
          <a:xfrm>
            <a:off x="5764416" y="3772481"/>
            <a:ext cx="4154283" cy="249394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ZoneTexte 23">
            <a:extLst>
              <a:ext uri="{FF2B5EF4-FFF2-40B4-BE49-F238E27FC236}">
                <a16:creationId xmlns:a16="http://schemas.microsoft.com/office/drawing/2014/main" id="{9FC40EE9-655F-67CA-1B19-D5D4C1458CA5}"/>
              </a:ext>
            </a:extLst>
          </p:cNvPr>
          <p:cNvSpPr txBox="1"/>
          <p:nvPr/>
        </p:nvSpPr>
        <p:spPr>
          <a:xfrm>
            <a:off x="152400" y="7611912"/>
            <a:ext cx="8128000"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Uranium 2018: Resources, Production and Demand. (</a:t>
            </a:r>
            <a:r>
              <a:rPr lang="en-GB" sz="1100" noProof="0" dirty="0">
                <a:solidFill>
                  <a:srgbClr val="05103E"/>
                </a:solidFill>
                <a:latin typeface="+mj-lt"/>
                <a:hlinkClick r:id="rId3"/>
              </a:rPr>
              <a:t>2019, December 20</a:t>
            </a:r>
            <a:r>
              <a:rPr lang="en-GB" sz="1100" b="0" noProof="0" dirty="0">
                <a:solidFill>
                  <a:srgbClr val="05103E"/>
                </a:solidFill>
                <a:effectLst/>
                <a:latin typeface="+mj-lt"/>
                <a:hlinkClick r:id="rId3"/>
              </a:rPr>
              <a:t>). Nuclear Energy Agency (NEA).</a:t>
            </a:r>
            <a:endParaRPr lang="en-GB" sz="1100" noProof="0" dirty="0">
              <a:latin typeface="+mj-lt"/>
            </a:endParaRPr>
          </a:p>
        </p:txBody>
      </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29632B03-CB2D-EAA7-89EB-523948A56DAD}"/>
                  </a:ext>
                </a:extLst>
              </p:cNvPr>
              <p:cNvSpPr txBox="1"/>
              <p:nvPr/>
            </p:nvSpPr>
            <p:spPr>
              <a:xfrm>
                <a:off x="610851" y="5129068"/>
                <a:ext cx="4553915" cy="716286"/>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mj-lt"/>
                              <a:cs typeface="Arial" panose="020B0604020202020204" pitchFamily="34" charset="0"/>
                            </a:rPr>
                            <m:t>72 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10</m:t>
                          </m:r>
                          <m:r>
                            <m:rPr>
                              <m:nor/>
                            </m:rPr>
                            <a:rPr lang="en-GB" sz="2000" b="0" i="0" baseline="23569" noProof="0" smtClean="0">
                              <a:latin typeface="+mj-lt"/>
                              <a:cs typeface="Arial" panose="020B0604020202020204" pitchFamily="34" charset="0"/>
                            </a:rPr>
                            <m:t>6</m:t>
                          </m:r>
                        </m:num>
                        <m:den>
                          <m:r>
                            <m:rPr>
                              <m:nor/>
                            </m:rPr>
                            <a:rPr lang="en-GB" sz="2000" b="0" i="0" noProof="0" smtClean="0">
                              <a:latin typeface="+mj-lt"/>
                              <a:cs typeface="Arial" panose="020B0604020202020204" pitchFamily="34" charset="0"/>
                            </a:rPr>
                            <m:t>9,000 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150 </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mj-lt"/>
                          <a:ea typeface="Cambria Math" panose="02040503050406030204" pitchFamily="18" charset="0"/>
                          <a:cs typeface="Arial" panose="020B0604020202020204" pitchFamily="34" charset="0"/>
                        </a:rPr>
                        <m:t>53 </m:t>
                      </m:r>
                      <m:r>
                        <m:rPr>
                          <m:nor/>
                        </m:rPr>
                        <a:rPr lang="en-GB" sz="2000" b="0" i="0" noProof="0" smtClean="0">
                          <a:latin typeface="+mj-lt"/>
                          <a:ea typeface="Cambria Math" panose="02040503050406030204" pitchFamily="18" charset="0"/>
                          <a:cs typeface="Arial" panose="020B0604020202020204" pitchFamily="34" charset="0"/>
                        </a:rPr>
                        <m:t>years</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1800" noProof="0" dirty="0">
                  <a:latin typeface="+mj-lt"/>
                  <a:cs typeface="Arial" panose="020B0604020202020204" pitchFamily="34" charset="0"/>
                </a:endParaRPr>
              </a:p>
            </p:txBody>
          </p:sp>
        </mc:Choice>
        <mc:Fallback xmlns="">
          <p:sp>
            <p:nvSpPr>
              <p:cNvPr id="27" name="ZoneTexte 26">
                <a:extLst>
                  <a:ext uri="{FF2B5EF4-FFF2-40B4-BE49-F238E27FC236}">
                    <a16:creationId xmlns:a16="http://schemas.microsoft.com/office/drawing/2014/main" id="{29632B03-CB2D-EAA7-89EB-523948A56DAD}"/>
                  </a:ext>
                </a:extLst>
              </p:cNvPr>
              <p:cNvSpPr txBox="1">
                <a:spLocks noRot="1" noChangeAspect="1" noMove="1" noResize="1" noEditPoints="1" noAdjustHandles="1" noChangeArrowheads="1" noChangeShapeType="1" noTextEdit="1"/>
              </p:cNvSpPr>
              <p:nvPr/>
            </p:nvSpPr>
            <p:spPr>
              <a:xfrm>
                <a:off x="610851" y="5129068"/>
                <a:ext cx="4553915" cy="716286"/>
              </a:xfrm>
              <a:prstGeom prst="rect">
                <a:avLst/>
              </a:prstGeom>
              <a:blipFill>
                <a:blip r:embed="rId4"/>
                <a:stretch>
                  <a:fillRect/>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0E3F0D39-FBA4-C933-D43C-29E20C90BC50}"/>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481</a:t>
            </a:fld>
            <a:endParaRPr lang="en-GB" spc="80" noProof="0" dirty="0"/>
          </a:p>
        </p:txBody>
      </p:sp>
    </p:spTree>
    <p:extLst>
      <p:ext uri="{BB962C8B-B14F-4D97-AF65-F5344CB8AC3E}">
        <p14:creationId xmlns:p14="http://schemas.microsoft.com/office/powerpoint/2010/main" val="139600078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4086B69-89C8-FD03-8DBC-6925AFBA50E8}"/>
              </a:ext>
            </a:extLst>
          </p:cNvPr>
          <p:cNvSpPr txBox="1"/>
          <p:nvPr/>
        </p:nvSpPr>
        <p:spPr>
          <a:xfrm>
            <a:off x="589585" y="2117773"/>
            <a:ext cx="4542638" cy="1015663"/>
          </a:xfrm>
          <a:prstGeom prst="rect">
            <a:avLst/>
          </a:prstGeom>
          <a:noFill/>
        </p:spPr>
        <p:txBody>
          <a:bodyPr wrap="square">
            <a:spAutoFit/>
          </a:bodyPr>
          <a:lstStyle/>
          <a:p>
            <a:pPr algn="just">
              <a:buNone/>
            </a:pPr>
            <a:r>
              <a:rPr lang="en-GB" sz="2000" noProof="0" dirty="0"/>
              <a:t>The ocean contains an estimated             4.5 Gt of uranium, with a concentration of 0.003 g per ton of seawater. </a:t>
            </a:r>
            <a:endParaRPr lang="en-GB" sz="2000" b="1" baseline="30000" noProof="0"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F0881A56-2E4C-CF61-2E8D-AB60C4925D42}"/>
                  </a:ext>
                </a:extLst>
              </p:cNvPr>
              <p:cNvSpPr txBox="1"/>
              <p:nvPr/>
            </p:nvSpPr>
            <p:spPr>
              <a:xfrm>
                <a:off x="589585" y="5257669"/>
                <a:ext cx="4319421" cy="716286"/>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cs typeface="Arial" panose="020B0604020202020204" pitchFamily="34" charset="0"/>
                            </a:rPr>
                          </m:ctrlPr>
                        </m:fPr>
                        <m:num>
                          <m:r>
                            <m:rPr>
                              <m:nor/>
                            </m:rPr>
                            <a:rPr lang="en-GB" sz="2000" b="0" i="0" noProof="0" smtClean="0">
                              <a:latin typeface="+mj-lt"/>
                              <a:cs typeface="Arial" panose="020B0604020202020204" pitchFamily="34" charset="0"/>
                            </a:rPr>
                            <m:t>450 </m:t>
                          </m:r>
                          <m:r>
                            <m:rPr>
                              <m:nor/>
                            </m:rPr>
                            <a:rPr lang="en-GB" sz="2000" b="0" i="0" noProof="0" smtClean="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latin typeface="Arial" panose="020B0604020202020204" pitchFamily="34" charset="0"/>
                              <a:ea typeface="Cambria Math" panose="02040503050406030204" pitchFamily="18" charset="0"/>
                              <a:cs typeface="Arial" panose="020B0604020202020204" pitchFamily="34" charset="0"/>
                            </a:rPr>
                            <m:t>10</m:t>
                          </m:r>
                          <m:r>
                            <m:rPr>
                              <m:nor/>
                            </m:rPr>
                            <a:rPr lang="en-GB" sz="2000" baseline="23569">
                              <a:cs typeface="Arial" panose="020B0604020202020204" pitchFamily="34" charset="0"/>
                            </a:rPr>
                            <m:t>6</m:t>
                          </m:r>
                        </m:num>
                        <m:den>
                          <m:r>
                            <m:rPr>
                              <m:nor/>
                            </m:rPr>
                            <a:rPr lang="en-GB" sz="2000" b="0" i="0" noProof="0" smtClean="0">
                              <a:latin typeface="+mj-lt"/>
                              <a:cs typeface="Arial" panose="020B0604020202020204" pitchFamily="34" charset="0"/>
                            </a:rPr>
                            <m:t>9,000 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150</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mj-lt"/>
                          <a:ea typeface="Cambria Math" panose="02040503050406030204" pitchFamily="18" charset="0"/>
                          <a:cs typeface="Arial" panose="020B0604020202020204" pitchFamily="34" charset="0"/>
                        </a:rPr>
                        <m:t>333 </m:t>
                      </m:r>
                      <m:r>
                        <m:rPr>
                          <m:nor/>
                        </m:rPr>
                        <a:rPr lang="en-GB" sz="2000" b="0" i="0" noProof="0" smtClean="0">
                          <a:latin typeface="+mj-lt"/>
                          <a:ea typeface="Cambria Math" panose="02040503050406030204" pitchFamily="18" charset="0"/>
                          <a:cs typeface="Arial" panose="020B0604020202020204" pitchFamily="34" charset="0"/>
                        </a:rPr>
                        <m:t>years</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1800" noProof="0" dirty="0">
                  <a:latin typeface="+mj-lt"/>
                  <a:cs typeface="Arial" panose="020B0604020202020204" pitchFamily="34" charset="0"/>
                </a:endParaRPr>
              </a:p>
            </p:txBody>
          </p:sp>
        </mc:Choice>
        <mc:Fallback xmlns="">
          <p:sp>
            <p:nvSpPr>
              <p:cNvPr id="4" name="ZoneTexte 3">
                <a:extLst>
                  <a:ext uri="{FF2B5EF4-FFF2-40B4-BE49-F238E27FC236}">
                    <a16:creationId xmlns:a16="http://schemas.microsoft.com/office/drawing/2014/main" id="{F0881A56-2E4C-CF61-2E8D-AB60C4925D42}"/>
                  </a:ext>
                </a:extLst>
              </p:cNvPr>
              <p:cNvSpPr txBox="1">
                <a:spLocks noRot="1" noChangeAspect="1" noMove="1" noResize="1" noEditPoints="1" noAdjustHandles="1" noChangeArrowheads="1" noChangeShapeType="1" noTextEdit="1"/>
              </p:cNvSpPr>
              <p:nvPr/>
            </p:nvSpPr>
            <p:spPr>
              <a:xfrm>
                <a:off x="589585" y="5257669"/>
                <a:ext cx="4319421" cy="716286"/>
              </a:xfrm>
              <a:prstGeom prst="rect">
                <a:avLst/>
              </a:prstGeom>
              <a:blipFill>
                <a:blip r:embed="rId2"/>
                <a:stretch>
                  <a:fillRect/>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934F653C-CA20-F110-4C39-59D25A835711}"/>
              </a:ext>
            </a:extLst>
          </p:cNvPr>
          <p:cNvSpPr txBox="1"/>
          <p:nvPr/>
        </p:nvSpPr>
        <p:spPr>
          <a:xfrm>
            <a:off x="589585" y="3374869"/>
            <a:ext cx="4542638" cy="1938992"/>
          </a:xfrm>
          <a:prstGeom prst="rect">
            <a:avLst/>
          </a:prstGeom>
          <a:noFill/>
        </p:spPr>
        <p:txBody>
          <a:bodyPr wrap="square">
            <a:spAutoFit/>
          </a:bodyPr>
          <a:lstStyle/>
          <a:p>
            <a:pPr algn="just">
              <a:buNone/>
            </a:pPr>
            <a:r>
              <a:rPr lang="en-GB" sz="2000" noProof="0" dirty="0">
                <a:latin typeface="+mj-lt"/>
              </a:rPr>
              <a:t>If we assume that 10% of this uranium can be recovered, it results in                 450 million tons of uranium. This quantity of uranium could supply fuel for our proposed nuclear fleet for</a:t>
            </a:r>
            <a:r>
              <a:rPr lang="en-GB" sz="2000" noProof="0" dirty="0">
                <a:latin typeface="+mj-lt"/>
                <a:cs typeface="Arial" panose="020B0604020202020204" pitchFamily="34" charset="0"/>
              </a:rPr>
              <a:t>:</a:t>
            </a:r>
            <a:endParaRPr lang="en-GB" sz="2000" b="0" noProof="0" dirty="0">
              <a:latin typeface="+mj-lt"/>
              <a:cs typeface="Arial" panose="020B0604020202020204" pitchFamily="34" charset="0"/>
            </a:endParaRPr>
          </a:p>
          <a:p>
            <a:pPr algn="just">
              <a:buNone/>
            </a:pPr>
            <a:endParaRPr lang="en-GB" sz="2000" noProof="0" dirty="0">
              <a:latin typeface="+mj-lt"/>
            </a:endParaRPr>
          </a:p>
        </p:txBody>
      </p:sp>
      <p:sp>
        <p:nvSpPr>
          <p:cNvPr id="9" name="ZoneTexte 8">
            <a:extLst>
              <a:ext uri="{FF2B5EF4-FFF2-40B4-BE49-F238E27FC236}">
                <a16:creationId xmlns:a16="http://schemas.microsoft.com/office/drawing/2014/main" id="{FA6363A8-8319-1F72-A905-68CC05FB1114}"/>
              </a:ext>
            </a:extLst>
          </p:cNvPr>
          <p:cNvSpPr txBox="1"/>
          <p:nvPr/>
        </p:nvSpPr>
        <p:spPr>
          <a:xfrm>
            <a:off x="589585" y="349892"/>
            <a:ext cx="9481515" cy="461665"/>
          </a:xfrm>
          <a:prstGeom prst="rect">
            <a:avLst/>
          </a:prstGeom>
          <a:noFill/>
        </p:spPr>
        <p:txBody>
          <a:bodyPr wrap="square">
            <a:spAutoFit/>
          </a:bodyPr>
          <a:lstStyle/>
          <a:p>
            <a:r>
              <a:rPr lang="en-GB" sz="2400" b="1" noProof="0" dirty="0"/>
              <a:t>But wait, there is plenty of uranium in the ocean</a:t>
            </a:r>
            <a:endParaRPr lang="en-GB" sz="2400" b="1" noProof="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3591D312-5F55-D8E9-131F-D269C8FA5A09}"/>
              </a:ext>
            </a:extLst>
          </p:cNvPr>
          <p:cNvSpPr txBox="1"/>
          <p:nvPr/>
        </p:nvSpPr>
        <p:spPr>
          <a:xfrm>
            <a:off x="5548478" y="5876065"/>
            <a:ext cx="4308143" cy="738664"/>
          </a:xfrm>
          <a:prstGeom prst="rect">
            <a:avLst/>
          </a:prstGeom>
          <a:noFill/>
        </p:spPr>
        <p:txBody>
          <a:bodyPr wrap="square">
            <a:spAutoFit/>
          </a:bodyPr>
          <a:lstStyle/>
          <a:p>
            <a:pPr algn="just"/>
            <a:r>
              <a:rPr lang="en-GB" sz="1400" b="0" i="1" noProof="0" dirty="0">
                <a:solidFill>
                  <a:srgbClr val="212438"/>
                </a:solidFill>
                <a:effectLst/>
                <a:latin typeface="+mj-lt"/>
              </a:rPr>
              <a:t>Scientists have demonstrated a new bio-inspired material for an eco-friendly and cost-effective approach to recovering uranium from seawater.</a:t>
            </a:r>
            <a:r>
              <a:rPr lang="en-GB" sz="1400" b="1" baseline="30000" noProof="0" dirty="0">
                <a:solidFill>
                  <a:srgbClr val="212438"/>
                </a:solidFill>
                <a:effectLst/>
                <a:latin typeface="+mj-lt"/>
              </a:rPr>
              <a:t>1</a:t>
            </a:r>
            <a:endParaRPr lang="en-GB" sz="1400" b="1" baseline="30000" noProof="0" dirty="0">
              <a:latin typeface="+mj-lt"/>
            </a:endParaRPr>
          </a:p>
        </p:txBody>
      </p:sp>
      <p:grpSp>
        <p:nvGrpSpPr>
          <p:cNvPr id="17" name="Groupe 16">
            <a:extLst>
              <a:ext uri="{FF2B5EF4-FFF2-40B4-BE49-F238E27FC236}">
                <a16:creationId xmlns:a16="http://schemas.microsoft.com/office/drawing/2014/main" id="{D70438BB-707C-BAAE-C1A1-A5F6AC64B261}"/>
              </a:ext>
            </a:extLst>
          </p:cNvPr>
          <p:cNvGrpSpPr/>
          <p:nvPr/>
        </p:nvGrpSpPr>
        <p:grpSpPr>
          <a:xfrm>
            <a:off x="5624678" y="1736775"/>
            <a:ext cx="4219243" cy="4111662"/>
            <a:chOff x="5599278" y="2527836"/>
            <a:chExt cx="4219243" cy="4111662"/>
          </a:xfrm>
        </p:grpSpPr>
        <p:pic>
          <p:nvPicPr>
            <p:cNvPr id="13" name="Image 12">
              <a:extLst>
                <a:ext uri="{FF2B5EF4-FFF2-40B4-BE49-F238E27FC236}">
                  <a16:creationId xmlns:a16="http://schemas.microsoft.com/office/drawing/2014/main" id="{6472D0B4-B94C-9277-58BF-92C84B530A84}"/>
                </a:ext>
              </a:extLst>
            </p:cNvPr>
            <p:cNvPicPr>
              <a:picLocks noChangeAspect="1"/>
            </p:cNvPicPr>
            <p:nvPr/>
          </p:nvPicPr>
          <p:blipFill>
            <a:blip r:embed="rId3"/>
            <a:stretch>
              <a:fillRect/>
            </a:stretch>
          </p:blipFill>
          <p:spPr>
            <a:xfrm>
              <a:off x="5615566" y="2552613"/>
              <a:ext cx="4202955" cy="4086885"/>
            </a:xfrm>
            <a:prstGeom prst="rect">
              <a:avLst/>
            </a:prstGeom>
          </p:spPr>
        </p:pic>
        <p:sp>
          <p:nvSpPr>
            <p:cNvPr id="16" name="Rectangle 15">
              <a:extLst>
                <a:ext uri="{FF2B5EF4-FFF2-40B4-BE49-F238E27FC236}">
                  <a16:creationId xmlns:a16="http://schemas.microsoft.com/office/drawing/2014/main" id="{F33AC679-937E-B560-0199-D5DC0B74D8C1}"/>
                </a:ext>
              </a:extLst>
            </p:cNvPr>
            <p:cNvSpPr/>
            <p:nvPr/>
          </p:nvSpPr>
          <p:spPr>
            <a:xfrm>
              <a:off x="5599278" y="2527836"/>
              <a:ext cx="4219243" cy="408688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9" name="ZoneTexte 18">
            <a:extLst>
              <a:ext uri="{FF2B5EF4-FFF2-40B4-BE49-F238E27FC236}">
                <a16:creationId xmlns:a16="http://schemas.microsoft.com/office/drawing/2014/main" id="{272F5287-9C21-D61F-F6B3-E1C2F821BE57}"/>
              </a:ext>
            </a:extLst>
          </p:cNvPr>
          <p:cNvSpPr txBox="1"/>
          <p:nvPr/>
        </p:nvSpPr>
        <p:spPr>
          <a:xfrm>
            <a:off x="88900" y="7637312"/>
            <a:ext cx="8356600"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4"/>
              </a:rPr>
              <a:t>Huff, A. C. (2019, </a:t>
            </a:r>
            <a:r>
              <a:rPr lang="en-GB" sz="1100" noProof="0" dirty="0">
                <a:solidFill>
                  <a:srgbClr val="05103E"/>
                </a:solidFill>
                <a:latin typeface="+mj-lt"/>
                <a:hlinkClick r:id="rId4"/>
              </a:rPr>
              <a:t>M</a:t>
            </a:r>
            <a:r>
              <a:rPr lang="en-GB" sz="1100" b="0" noProof="0" dirty="0">
                <a:solidFill>
                  <a:srgbClr val="05103E"/>
                </a:solidFill>
                <a:effectLst/>
                <a:latin typeface="+mj-lt"/>
                <a:hlinkClick r:id="rId4"/>
              </a:rPr>
              <a:t>ay 16). Bio-inspired material targets oceans’ uranium stores for sustainable nuclear energy. Phys.org.</a:t>
            </a:r>
            <a:endParaRPr lang="en-GB" sz="1100" noProof="0" dirty="0">
              <a:latin typeface="+mj-lt"/>
            </a:endParaRPr>
          </a:p>
        </p:txBody>
      </p:sp>
      <p:sp>
        <p:nvSpPr>
          <p:cNvPr id="2" name="Slide Number Placeholder 6">
            <a:extLst>
              <a:ext uri="{FF2B5EF4-FFF2-40B4-BE49-F238E27FC236}">
                <a16:creationId xmlns:a16="http://schemas.microsoft.com/office/drawing/2014/main" id="{84D45C78-BDF4-306A-8D41-9010B6983C9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482</a:t>
            </a:fld>
            <a:endParaRPr lang="en-GB" spc="80" noProof="0" dirty="0"/>
          </a:p>
        </p:txBody>
      </p:sp>
    </p:spTree>
    <p:extLst>
      <p:ext uri="{BB962C8B-B14F-4D97-AF65-F5344CB8AC3E}">
        <p14:creationId xmlns:p14="http://schemas.microsoft.com/office/powerpoint/2010/main" val="2947062061"/>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A48A401-7F8C-F391-E302-8025BE916C29}"/>
              </a:ext>
            </a:extLst>
          </p:cNvPr>
          <p:cNvSpPr txBox="1"/>
          <p:nvPr/>
        </p:nvSpPr>
        <p:spPr>
          <a:xfrm>
            <a:off x="589585" y="2005311"/>
            <a:ext cx="4473905" cy="4401205"/>
          </a:xfrm>
          <a:prstGeom prst="rect">
            <a:avLst/>
          </a:prstGeom>
          <a:noFill/>
        </p:spPr>
        <p:txBody>
          <a:bodyPr wrap="square">
            <a:spAutoFit/>
          </a:bodyPr>
          <a:lstStyle/>
          <a:p>
            <a:pPr algn="just">
              <a:buNone/>
            </a:pPr>
            <a:r>
              <a:rPr lang="en-GB" sz="2000" noProof="0" dirty="0"/>
              <a:t>In a Japanese experiment from the late 1990s, researchers collected 1 kg of uranium in 240 days. This equals 1.5 kg per year, using a device with a surface area of 64 m².</a:t>
            </a:r>
          </a:p>
          <a:p>
            <a:pPr algn="just">
              <a:buNone/>
            </a:pPr>
            <a:endParaRPr lang="en-GB" sz="2000" noProof="0" dirty="0"/>
          </a:p>
          <a:p>
            <a:pPr algn="just">
              <a:buNone/>
            </a:pPr>
            <a:r>
              <a:rPr lang="en-GB" sz="2000" noProof="0" dirty="0"/>
              <a:t>To meet the annual global energy demand of 116,000 TWh with our proposed nuclear fleet of 9,000 EPRs, calculate the surface area needed for this device.</a:t>
            </a:r>
          </a:p>
          <a:p>
            <a:pPr algn="just">
              <a:buNone/>
            </a:pPr>
            <a:endParaRPr lang="en-GB" sz="2000" noProof="0" dirty="0"/>
          </a:p>
          <a:p>
            <a:pPr algn="just"/>
            <a:r>
              <a:rPr lang="en-GB" sz="2000" noProof="0" dirty="0"/>
              <a:t>Assume each EPR requires 150 tons of natural uranium annually.</a:t>
            </a:r>
          </a:p>
        </p:txBody>
      </p:sp>
      <p:grpSp>
        <p:nvGrpSpPr>
          <p:cNvPr id="3" name="Groupe 2">
            <a:extLst>
              <a:ext uri="{FF2B5EF4-FFF2-40B4-BE49-F238E27FC236}">
                <a16:creationId xmlns:a16="http://schemas.microsoft.com/office/drawing/2014/main" id="{25B92D63-B8F7-2018-13B2-AF563B3F3430}"/>
              </a:ext>
            </a:extLst>
          </p:cNvPr>
          <p:cNvGrpSpPr/>
          <p:nvPr/>
        </p:nvGrpSpPr>
        <p:grpSpPr>
          <a:xfrm>
            <a:off x="5915660" y="2450782"/>
            <a:ext cx="3708400" cy="2884309"/>
            <a:chOff x="5961380" y="2473325"/>
            <a:chExt cx="3169208" cy="2464938"/>
          </a:xfrm>
        </p:grpSpPr>
        <p:pic>
          <p:nvPicPr>
            <p:cNvPr id="5" name="Picture 2">
              <a:extLst>
                <a:ext uri="{FF2B5EF4-FFF2-40B4-BE49-F238E27FC236}">
                  <a16:creationId xmlns:a16="http://schemas.microsoft.com/office/drawing/2014/main" id="{240C8FE0-8210-CAEA-AF3F-D403BCDA89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9" t="11111" r="9852" b="11111"/>
            <a:stretch/>
          </p:blipFill>
          <p:spPr bwMode="auto">
            <a:xfrm>
              <a:off x="5961381" y="2473325"/>
              <a:ext cx="3169207" cy="246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F80DA31-6B4E-4F61-D16A-ED4D7B1BA05E}"/>
                </a:ext>
              </a:extLst>
            </p:cNvPr>
            <p:cNvSpPr/>
            <p:nvPr/>
          </p:nvSpPr>
          <p:spPr>
            <a:xfrm>
              <a:off x="5961380" y="2473325"/>
              <a:ext cx="3169207" cy="24384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839832A9-979B-15F6-6F98-B6083EE08ADD}"/>
              </a:ext>
            </a:extLst>
          </p:cNvPr>
          <p:cNvSpPr txBox="1"/>
          <p:nvPr/>
        </p:nvSpPr>
        <p:spPr>
          <a:xfrm>
            <a:off x="5744212" y="5405627"/>
            <a:ext cx="4142436" cy="307777"/>
          </a:xfrm>
          <a:prstGeom prst="rect">
            <a:avLst/>
          </a:prstGeom>
          <a:noFill/>
        </p:spPr>
        <p:txBody>
          <a:bodyPr wrap="square">
            <a:spAutoFit/>
          </a:bodyPr>
          <a:lstStyle/>
          <a:p>
            <a:pPr algn="ctr"/>
            <a:r>
              <a:rPr lang="en-GB" sz="1400" i="1" noProof="0" dirty="0">
                <a:solidFill>
                  <a:srgbClr val="000000"/>
                </a:solidFill>
                <a:effectLst/>
                <a:latin typeface="Arial" panose="020B0604020202020204" pitchFamily="34" charset="0"/>
                <a:ea typeface="Meiryo" panose="020B0400000000000000" pitchFamily="34" charset="-128"/>
                <a:cs typeface="Arial" panose="020B0604020202020204" pitchFamily="34" charset="0"/>
              </a:rPr>
              <a:t>Moored floating body used off the coast of </a:t>
            </a:r>
            <a:r>
              <a:rPr lang="en-GB" sz="1400" i="1" noProof="0" dirty="0">
                <a:solidFill>
                  <a:srgbClr val="000000"/>
                </a:solidFill>
                <a:latin typeface="Arial" panose="020B0604020202020204" pitchFamily="34" charset="0"/>
                <a:ea typeface="Meiryo" panose="020B0400000000000000" pitchFamily="34" charset="-128"/>
                <a:cs typeface="Arial" panose="020B0604020202020204" pitchFamily="34" charset="0"/>
              </a:rPr>
              <a:t>Japan.</a:t>
            </a:r>
            <a:endParaRPr lang="en-GB" sz="1400" i="1" noProof="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D1F2149B-2707-4449-B5C1-845EB7F126FF}"/>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2:</a:t>
            </a:r>
            <a:endParaRPr lang="en-GB" sz="2400" b="1" noProof="0" dirty="0">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C1945710-8FF4-5EB6-A797-739AD25C4B8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483</a:t>
            </a:fld>
            <a:endParaRPr lang="en-GB" spc="80" noProof="0" dirty="0"/>
          </a:p>
        </p:txBody>
      </p:sp>
    </p:spTree>
    <p:extLst>
      <p:ext uri="{BB962C8B-B14F-4D97-AF65-F5344CB8AC3E}">
        <p14:creationId xmlns:p14="http://schemas.microsoft.com/office/powerpoint/2010/main" val="289794938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CE4799D-BC92-254B-3AE3-89EC772E0411}"/>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DF46F333-685F-1748-F030-8C1F4149B0EB}"/>
              </a:ext>
            </a:extLst>
          </p:cNvPr>
          <p:cNvSpPr txBox="1"/>
          <p:nvPr/>
        </p:nvSpPr>
        <p:spPr>
          <a:xfrm>
            <a:off x="589584" y="1764070"/>
            <a:ext cx="9542755" cy="4248151"/>
          </a:xfrm>
          <a:prstGeom prst="rect">
            <a:avLst/>
          </a:prstGeom>
          <a:noFill/>
        </p:spPr>
        <p:txBody>
          <a:bodyPr wrap="square" lIns="91440" tIns="45720" rIns="91440" bIns="45720" anchor="t">
            <a:spAutoFit/>
          </a:bodyPr>
          <a:lstStyle/>
          <a:p>
            <a:pPr algn="just"/>
            <a:r>
              <a:rPr lang="en-GB" sz="2000" noProof="0" dirty="0">
                <a:latin typeface="+mj-lt"/>
              </a:rPr>
              <a:t>Each EPR requires 150 tons of uranium annually. Hence, the quantity of uranium needed every year for the  9,000 EPRs is equal to:</a:t>
            </a:r>
          </a:p>
          <a:p>
            <a:pPr algn="just">
              <a:buNone/>
            </a:pPr>
            <a:endParaRPr lang="en-GB" sz="2000" noProof="0" dirty="0">
              <a:latin typeface="+mj-lt"/>
            </a:endParaRPr>
          </a:p>
          <a:p>
            <a:pPr algn="just">
              <a:buNone/>
            </a:pPr>
            <a:endParaRPr lang="en-GB" sz="2000" noProof="0" dirty="0">
              <a:latin typeface="+mj-lt"/>
            </a:endParaRPr>
          </a:p>
          <a:p>
            <a:pPr algn="just">
              <a:buNone/>
            </a:pPr>
            <a:endParaRPr lang="en-GB" sz="2000" noProof="0" dirty="0">
              <a:latin typeface="+mj-lt"/>
            </a:endParaRPr>
          </a:p>
          <a:p>
            <a:pPr algn="just"/>
            <a:r>
              <a:rPr lang="en-GB" sz="2000" noProof="0" dirty="0">
                <a:latin typeface="+mj-lt"/>
              </a:rPr>
              <a:t>The device used in the Japanese experiment collects 1.5 kg of uranium per year for every 64 m². Hence, the quantity of uranium that could be per km² per year is:</a:t>
            </a:r>
            <a:endParaRPr lang="en-GB" sz="2000" noProof="0" dirty="0">
              <a:latin typeface="+mj-lt"/>
              <a:cs typeface="Arial"/>
            </a:endParaRPr>
          </a:p>
          <a:p>
            <a:pPr algn="just">
              <a:buNone/>
            </a:pPr>
            <a:endParaRPr lang="en-GB" sz="2000" noProof="0" dirty="0">
              <a:latin typeface="+mj-lt"/>
            </a:endParaRPr>
          </a:p>
          <a:p>
            <a:pPr algn="just">
              <a:buNone/>
            </a:pPr>
            <a:endParaRPr lang="en-GB" sz="2000" noProof="0" dirty="0">
              <a:latin typeface="+mj-lt"/>
            </a:endParaRPr>
          </a:p>
          <a:p>
            <a:pPr algn="just">
              <a:buNone/>
            </a:pPr>
            <a:endParaRPr lang="en-GB" sz="2000" noProof="0" dirty="0">
              <a:latin typeface="+mj-lt"/>
            </a:endParaRPr>
          </a:p>
          <a:p>
            <a:pPr algn="just">
              <a:buNone/>
            </a:pPr>
            <a:endParaRPr lang="en-GB" sz="2000" noProof="0" dirty="0">
              <a:latin typeface="+mj-lt"/>
            </a:endParaRPr>
          </a:p>
          <a:p>
            <a:pPr algn="just"/>
            <a:r>
              <a:rPr lang="en-GB" sz="2000" noProof="0" dirty="0">
                <a:latin typeface="+mj-lt"/>
              </a:rPr>
              <a:t>From there, the surface area required to collect 1,350,000 tons of uranium per year in the sea is equal to:</a:t>
            </a:r>
            <a:endParaRPr lang="en-GB" sz="2000" noProof="0" dirty="0">
              <a:latin typeface="+mj-lt"/>
              <a:cs typeface="Arial"/>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2630CC7-E60E-B45A-CD8C-C7B67C5C8625}"/>
                  </a:ext>
                </a:extLst>
              </p:cNvPr>
              <p:cNvSpPr txBox="1"/>
              <p:nvPr/>
            </p:nvSpPr>
            <p:spPr>
              <a:xfrm>
                <a:off x="589584" y="2667119"/>
                <a:ext cx="5349240" cy="400110"/>
              </a:xfrm>
              <a:prstGeom prst="rect">
                <a:avLst/>
              </a:prstGeom>
              <a:noFill/>
            </p:spPr>
            <p:txBody>
              <a:bodyPr wrap="square">
                <a:spAutoFit/>
              </a:bodyPr>
              <a:lstStyle/>
              <a:p>
                <a:pPr algn="just">
                  <a:buNone/>
                </a:pPr>
                <a:r>
                  <a:rPr lang="en-GB" sz="2000" noProof="0" dirty="0">
                    <a:latin typeface="+mj-lt"/>
                  </a:rPr>
                  <a:t>9,000 </a:t>
                </a:r>
                <a14:m>
                  <m:oMath xmlns:m="http://schemas.openxmlformats.org/officeDocument/2006/math">
                    <m:r>
                      <m:rPr>
                        <m:nor/>
                      </m:rPr>
                      <a:rPr lang="en-GB" sz="2000" noProof="0" smtClean="0">
                        <a:latin typeface="+mj-lt"/>
                        <a:ea typeface="Cambria Math" panose="02040503050406030204" pitchFamily="18" charset="0"/>
                        <a:cs typeface="Arial" panose="020B0604020202020204" pitchFamily="34" charset="0"/>
                      </a:rPr>
                      <m:t>×</m:t>
                    </m:r>
                  </m:oMath>
                </a14:m>
                <a:r>
                  <a:rPr lang="en-GB" sz="2000" noProof="0" dirty="0">
                    <a:latin typeface="+mj-lt"/>
                  </a:rPr>
                  <a:t> 150 = 1,350,000 tons.</a:t>
                </a:r>
              </a:p>
            </p:txBody>
          </p:sp>
        </mc:Choice>
        <mc:Fallback xmlns="">
          <p:sp>
            <p:nvSpPr>
              <p:cNvPr id="8" name="ZoneTexte 7">
                <a:extLst>
                  <a:ext uri="{FF2B5EF4-FFF2-40B4-BE49-F238E27FC236}">
                    <a16:creationId xmlns:a16="http://schemas.microsoft.com/office/drawing/2014/main" id="{62630CC7-E60E-B45A-CD8C-C7B67C5C8625}"/>
                  </a:ext>
                </a:extLst>
              </p:cNvPr>
              <p:cNvSpPr txBox="1">
                <a:spLocks noRot="1" noChangeAspect="1" noMove="1" noResize="1" noEditPoints="1" noAdjustHandles="1" noChangeArrowheads="1" noChangeShapeType="1" noTextEdit="1"/>
              </p:cNvSpPr>
              <p:nvPr/>
            </p:nvSpPr>
            <p:spPr>
              <a:xfrm>
                <a:off x="589584" y="2667119"/>
                <a:ext cx="5349240" cy="400110"/>
              </a:xfrm>
              <a:prstGeom prst="rect">
                <a:avLst/>
              </a:prstGeom>
              <a:blipFill>
                <a:blip r:embed="rId2"/>
                <a:stretch>
                  <a:fillRect l="-1254" t="-7692"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645EEBFD-BD8C-76C8-6682-2EDF34871A3D}"/>
                  </a:ext>
                </a:extLst>
              </p:cNvPr>
              <p:cNvSpPr txBox="1"/>
              <p:nvPr/>
            </p:nvSpPr>
            <p:spPr>
              <a:xfrm>
                <a:off x="589584" y="4187825"/>
                <a:ext cx="5349240" cy="683072"/>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1.5</m:t>
                          </m:r>
                          <m:r>
                            <a:rPr lang="en-GB" sz="2000" b="0" i="1" noProof="0" smtClean="0">
                              <a:latin typeface="Cambria Math" panose="02040503050406030204" pitchFamily="18" charset="0"/>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num>
                        <m:den>
                          <m:r>
                            <m:rPr>
                              <m:nor/>
                            </m:rPr>
                            <a:rPr lang="en-GB" sz="2000" b="0" i="0" noProof="0" smtClean="0">
                              <a:latin typeface="+mj-lt"/>
                            </a:rPr>
                            <m:t>64</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23,438 </m:t>
                      </m:r>
                      <m:r>
                        <m:rPr>
                          <m:nor/>
                        </m:rPr>
                        <a:rPr lang="en-GB" sz="2000" b="0" i="0" noProof="0" smtClean="0">
                          <a:latin typeface="+mj-lt"/>
                          <a:ea typeface="Cambria Math" panose="02040503050406030204" pitchFamily="18" charset="0"/>
                        </a:rPr>
                        <m:t>kg</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1800" noProof="0" dirty="0">
                  <a:latin typeface="+mj-lt"/>
                </a:endParaRPr>
              </a:p>
            </p:txBody>
          </p:sp>
        </mc:Choice>
        <mc:Fallback xmlns="">
          <p:sp>
            <p:nvSpPr>
              <p:cNvPr id="12" name="ZoneTexte 11">
                <a:extLst>
                  <a:ext uri="{FF2B5EF4-FFF2-40B4-BE49-F238E27FC236}">
                    <a16:creationId xmlns:a16="http://schemas.microsoft.com/office/drawing/2014/main" id="{645EEBFD-BD8C-76C8-6682-2EDF34871A3D}"/>
                  </a:ext>
                </a:extLst>
              </p:cNvPr>
              <p:cNvSpPr txBox="1">
                <a:spLocks noRot="1" noChangeAspect="1" noMove="1" noResize="1" noEditPoints="1" noAdjustHandles="1" noChangeArrowheads="1" noChangeShapeType="1" noTextEdit="1"/>
              </p:cNvSpPr>
              <p:nvPr/>
            </p:nvSpPr>
            <p:spPr>
              <a:xfrm>
                <a:off x="589584" y="4187825"/>
                <a:ext cx="5349240" cy="6830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91117C96-319D-7D24-8E69-297BE0435E64}"/>
                  </a:ext>
                </a:extLst>
              </p:cNvPr>
              <p:cNvSpPr txBox="1"/>
              <p:nvPr/>
            </p:nvSpPr>
            <p:spPr>
              <a:xfrm>
                <a:off x="589584" y="6013715"/>
                <a:ext cx="5349240"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mj-lt"/>
                            </a:rPr>
                            <m:t>1,350,000</m:t>
                          </m:r>
                          <m:r>
                            <m:rPr>
                              <m:nor/>
                            </m:rPr>
                            <a:rPr lang="en-GB" sz="2000" b="0" i="0" noProof="0" smtClean="0">
                              <a:latin typeface="+mj-lt"/>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0" i="0" baseline="30000" noProof="0" smtClean="0">
                              <a:latin typeface="+mj-lt"/>
                              <a:cs typeface="Arial" panose="020B0604020202020204" pitchFamily="34" charset="0"/>
                            </a:rPr>
                            <m:t>3</m:t>
                          </m:r>
                        </m:num>
                        <m:den>
                          <m:r>
                            <m:rPr>
                              <m:nor/>
                            </m:rPr>
                            <a:rPr lang="en-GB" sz="2000" noProof="0" smtClean="0">
                              <a:latin typeface="+mj-lt"/>
                              <a:ea typeface="Cambria Math" panose="02040503050406030204" pitchFamily="18" charset="0"/>
                            </a:rPr>
                            <m:t>23,438</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57,600 </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2000" noProof="0" dirty="0"/>
              </a:p>
            </p:txBody>
          </p:sp>
        </mc:Choice>
        <mc:Fallback xmlns="">
          <p:sp>
            <p:nvSpPr>
              <p:cNvPr id="14" name="ZoneTexte 13">
                <a:extLst>
                  <a:ext uri="{FF2B5EF4-FFF2-40B4-BE49-F238E27FC236}">
                    <a16:creationId xmlns:a16="http://schemas.microsoft.com/office/drawing/2014/main" id="{91117C96-319D-7D24-8E69-297BE0435E64}"/>
                  </a:ext>
                </a:extLst>
              </p:cNvPr>
              <p:cNvSpPr txBox="1">
                <a:spLocks noRot="1" noChangeAspect="1" noMove="1" noResize="1" noEditPoints="1" noAdjustHandles="1" noChangeArrowheads="1" noChangeShapeType="1" noTextEdit="1"/>
              </p:cNvSpPr>
              <p:nvPr/>
            </p:nvSpPr>
            <p:spPr>
              <a:xfrm>
                <a:off x="589584" y="6013715"/>
                <a:ext cx="5349240" cy="716286"/>
              </a:xfrm>
              <a:prstGeom prst="rect">
                <a:avLst/>
              </a:prstGeom>
              <a:blipFill>
                <a:blip r:embed="rId4"/>
                <a:stretch>
                  <a:fillRect/>
                </a:stretch>
              </a:blipFill>
            </p:spPr>
            <p:txBody>
              <a:bodyPr/>
              <a:lstStyle/>
              <a:p>
                <a:r>
                  <a:rPr lang="en-US">
                    <a:noFill/>
                  </a:rPr>
                  <a:t> </a:t>
                </a:r>
              </a:p>
            </p:txBody>
          </p:sp>
        </mc:Fallback>
      </mc:AlternateContent>
      <p:sp>
        <p:nvSpPr>
          <p:cNvPr id="4" name="Slide Number Placeholder 6">
            <a:extLst>
              <a:ext uri="{FF2B5EF4-FFF2-40B4-BE49-F238E27FC236}">
                <a16:creationId xmlns:a16="http://schemas.microsoft.com/office/drawing/2014/main" id="{BD01A23E-0721-2E7A-E4FC-FC12E970121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484</a:t>
            </a:fld>
            <a:endParaRPr lang="en-GB" spc="80" noProof="0" dirty="0"/>
          </a:p>
        </p:txBody>
      </p:sp>
    </p:spTree>
    <p:extLst>
      <p:ext uri="{BB962C8B-B14F-4D97-AF65-F5344CB8AC3E}">
        <p14:creationId xmlns:p14="http://schemas.microsoft.com/office/powerpoint/2010/main" val="229317710"/>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9F45251-3EE3-C685-9CC1-6BF8DB253C2B}"/>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And there are f</a:t>
            </a:r>
            <a:r>
              <a:rPr lang="en-GB" sz="2400" b="1" noProof="0" dirty="0"/>
              <a:t>ast-breeder</a:t>
            </a:r>
            <a:r>
              <a:rPr lang="en-GB" sz="2400" b="1" noProof="0" dirty="0">
                <a:latin typeface="Arial" panose="020B0604020202020204" pitchFamily="34" charset="0"/>
                <a:cs typeface="Arial" panose="020B0604020202020204" pitchFamily="34" charset="0"/>
              </a:rPr>
              <a:t> reactors</a:t>
            </a:r>
          </a:p>
        </p:txBody>
      </p:sp>
      <p:sp>
        <p:nvSpPr>
          <p:cNvPr id="4" name="ZoneTexte 3">
            <a:extLst>
              <a:ext uri="{FF2B5EF4-FFF2-40B4-BE49-F238E27FC236}">
                <a16:creationId xmlns:a16="http://schemas.microsoft.com/office/drawing/2014/main" id="{39FFC08F-525B-B433-BFBB-1AB13FDD2A2B}"/>
              </a:ext>
            </a:extLst>
          </p:cNvPr>
          <p:cNvSpPr txBox="1"/>
          <p:nvPr/>
        </p:nvSpPr>
        <p:spPr>
          <a:xfrm>
            <a:off x="589585" y="1863349"/>
            <a:ext cx="9542754" cy="4093428"/>
          </a:xfrm>
          <a:prstGeom prst="rect">
            <a:avLst/>
          </a:prstGeom>
          <a:noFill/>
        </p:spPr>
        <p:txBody>
          <a:bodyPr wrap="square" lIns="91440" tIns="45720" rIns="91440" bIns="45720" anchor="t">
            <a:spAutoFit/>
          </a:bodyPr>
          <a:lstStyle/>
          <a:p>
            <a:pPr algn="just">
              <a:buNone/>
            </a:pPr>
            <a:r>
              <a:rPr lang="en-GB" sz="2000" noProof="0" dirty="0"/>
              <a:t>Fast-breeder reactors can extract almost all the energy from uranium. They use </a:t>
            </a:r>
            <a:r>
              <a:rPr lang="en-GB" sz="2000" b="1" noProof="0" dirty="0"/>
              <a:t>fast neutrons</a:t>
            </a:r>
            <a:r>
              <a:rPr lang="en-GB" sz="2000" noProof="0" dirty="0"/>
              <a:t>, which are more efficient at causing fission in certain isotopes, like 238U.</a:t>
            </a:r>
          </a:p>
          <a:p>
            <a:pPr algn="just">
              <a:buNone/>
            </a:pPr>
            <a:endParaRPr lang="en-GB" sz="2000" noProof="0" dirty="0"/>
          </a:p>
          <a:p>
            <a:pPr algn="just">
              <a:buNone/>
            </a:pPr>
            <a:r>
              <a:rPr lang="en-GB" sz="2000" noProof="0" dirty="0"/>
              <a:t>These reactors reduce fuel requirements by at least </a:t>
            </a:r>
            <a:r>
              <a:rPr lang="en-GB" sz="2000" b="1" noProof="0" dirty="0"/>
              <a:t>a</a:t>
            </a:r>
            <a:r>
              <a:rPr lang="en-GB" sz="2000" noProof="0" dirty="0"/>
              <a:t> </a:t>
            </a:r>
            <a:r>
              <a:rPr lang="en-GB" sz="2000" b="1" noProof="0" dirty="0"/>
              <a:t>factor of 50 </a:t>
            </a:r>
            <a:r>
              <a:rPr lang="en-GB" sz="2000" noProof="0" dirty="0"/>
              <a:t>compared to PWRs.</a:t>
            </a:r>
            <a:endParaRPr lang="en-GB" sz="2000" noProof="0" dirty="0">
              <a:cs typeface="Arial"/>
            </a:endParaRPr>
          </a:p>
          <a:p>
            <a:pPr algn="just">
              <a:buNone/>
            </a:pPr>
            <a:endParaRPr lang="en-GB" sz="2000" noProof="0" dirty="0"/>
          </a:p>
          <a:p>
            <a:pPr algn="just">
              <a:buNone/>
            </a:pPr>
            <a:r>
              <a:rPr lang="en-GB" sz="2000" noProof="0" dirty="0"/>
              <a:t>In this case, land reserves of uranium could supply fuel for our proposed nuclear fleet for: </a:t>
            </a:r>
            <a:endParaRPr lang="en-GB" sz="2000" noProof="0" dirty="0">
              <a:cs typeface="Arial"/>
            </a:endParaRPr>
          </a:p>
          <a:p>
            <a:pPr algn="just">
              <a:buNone/>
            </a:pPr>
            <a:endParaRPr lang="en-GB" sz="2000" noProof="0" dirty="0"/>
          </a:p>
          <a:p>
            <a:pPr algn="just">
              <a:buNone/>
            </a:pPr>
            <a:endParaRPr lang="en-GB" sz="2000" noProof="0" dirty="0"/>
          </a:p>
          <a:p>
            <a:pPr algn="just">
              <a:buNone/>
            </a:pPr>
            <a:endParaRPr lang="en-GB" sz="2000" noProof="0" dirty="0"/>
          </a:p>
          <a:p>
            <a:pPr algn="just">
              <a:buNone/>
            </a:pPr>
            <a:r>
              <a:rPr lang="en-GB" sz="2000" noProof="0" dirty="0"/>
              <a:t>Adding 10% of seawater reserves increases this to:</a:t>
            </a:r>
            <a:endParaRPr lang="en-GB" sz="2000" noProof="0" dirty="0">
              <a:cs typeface="Aria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1F008A2-4761-9BF3-B66E-4C2B030DCCC8}"/>
                  </a:ext>
                </a:extLst>
              </p:cNvPr>
              <p:cNvSpPr txBox="1"/>
              <p:nvPr/>
            </p:nvSpPr>
            <p:spPr>
              <a:xfrm>
                <a:off x="566725" y="6082249"/>
                <a:ext cx="5349240" cy="400110"/>
              </a:xfrm>
              <a:prstGeom prst="rect">
                <a:avLst/>
              </a:prstGeom>
              <a:noFill/>
            </p:spPr>
            <p:txBody>
              <a:bodyPr wrap="square">
                <a:spAutoFit/>
              </a:bodyPr>
              <a:lstStyle/>
              <a:p>
                <a:pPr>
                  <a:buNone/>
                </a:pPr>
                <a14:m>
                  <m:oMathPara xmlns:m="http://schemas.openxmlformats.org/officeDocument/2006/math">
                    <m:oMathParaPr>
                      <m:jc m:val="left"/>
                    </m:oMathParaPr>
                    <m:oMath xmlns:m="http://schemas.openxmlformats.org/officeDocument/2006/math">
                      <m:d>
                        <m:dPr>
                          <m:ctrlPr>
                            <a:rPr lang="en-GB" sz="2000" b="0" i="1" noProof="0" smtClean="0">
                              <a:latin typeface="Cambria Math" panose="02040503050406030204" pitchFamily="18" charset="0"/>
                            </a:rPr>
                          </m:ctrlPr>
                        </m:dPr>
                        <m:e>
                          <m:r>
                            <m:rPr>
                              <m:nor/>
                            </m:rPr>
                            <a:rPr lang="en-GB" sz="2000" b="0" i="0" noProof="0" smtClean="0">
                              <a:latin typeface="+mj-lt"/>
                            </a:rPr>
                            <m:t>53 + 333</m:t>
                          </m:r>
                        </m:e>
                      </m:d>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50 = 19,300 </m:t>
                      </m:r>
                      <m:r>
                        <m:rPr>
                          <m:nor/>
                        </m:rPr>
                        <a:rPr lang="en-GB" sz="2000" b="0" i="0" noProof="0" smtClean="0">
                          <a:latin typeface="+mj-lt"/>
                          <a:ea typeface="Cambria Math" panose="02040503050406030204" pitchFamily="18" charset="0"/>
                        </a:rPr>
                        <m:t>years</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5" name="ZoneTexte 4">
                <a:extLst>
                  <a:ext uri="{FF2B5EF4-FFF2-40B4-BE49-F238E27FC236}">
                    <a16:creationId xmlns:a16="http://schemas.microsoft.com/office/drawing/2014/main" id="{41F008A2-4761-9BF3-B66E-4C2B030DCCC8}"/>
                  </a:ext>
                </a:extLst>
              </p:cNvPr>
              <p:cNvSpPr txBox="1">
                <a:spLocks noRot="1" noChangeAspect="1" noMove="1" noResize="1" noEditPoints="1" noAdjustHandles="1" noChangeArrowheads="1" noChangeShapeType="1" noTextEdit="1"/>
              </p:cNvSpPr>
              <p:nvPr/>
            </p:nvSpPr>
            <p:spPr>
              <a:xfrm>
                <a:off x="566725" y="6082249"/>
                <a:ext cx="5349240" cy="400110"/>
              </a:xfrm>
              <a:prstGeom prst="rect">
                <a:avLst/>
              </a:prstGeom>
              <a:blipFill>
                <a:blip r:embed="rId2"/>
                <a:stretch>
                  <a:fillRect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C5BFFBE0-85B6-FA94-6039-D63F46E4171D}"/>
                  </a:ext>
                </a:extLst>
              </p:cNvPr>
              <p:cNvSpPr txBox="1"/>
              <p:nvPr/>
            </p:nvSpPr>
            <p:spPr>
              <a:xfrm>
                <a:off x="589585" y="4893144"/>
                <a:ext cx="5349240" cy="400110"/>
              </a:xfrm>
              <a:prstGeom prst="rect">
                <a:avLst/>
              </a:prstGeom>
              <a:noFill/>
            </p:spPr>
            <p:txBody>
              <a:bodyPr wrap="square">
                <a:spAutoFit/>
              </a:bodyPr>
              <a:lstStyle/>
              <a:p>
                <a:pPr>
                  <a:buNone/>
                </a:pPr>
                <a:r>
                  <a:rPr lang="en-GB" sz="2000" noProof="0" dirty="0"/>
                  <a:t>53 </a:t>
                </a:r>
                <a14:m>
                  <m:oMath xmlns:m="http://schemas.openxmlformats.org/officeDocument/2006/math">
                    <m:r>
                      <m:rPr>
                        <m:nor/>
                      </m:rPr>
                      <a:rPr lang="en-GB" sz="2000" b="0" i="0" noProof="0" smtClean="0">
                        <a:latin typeface="+mj-lt"/>
                        <a:ea typeface="Cambria Math" panose="02040503050406030204" pitchFamily="18" charset="0"/>
                      </a:rPr>
                      <m:t>×</m:t>
                    </m:r>
                  </m:oMath>
                </a14:m>
                <a:r>
                  <a:rPr lang="en-GB" sz="2000" noProof="0" dirty="0"/>
                  <a:t> 50 = 2,650 years.</a:t>
                </a:r>
              </a:p>
            </p:txBody>
          </p:sp>
        </mc:Choice>
        <mc:Fallback xmlns="">
          <p:sp>
            <p:nvSpPr>
              <p:cNvPr id="8" name="ZoneTexte 7">
                <a:extLst>
                  <a:ext uri="{FF2B5EF4-FFF2-40B4-BE49-F238E27FC236}">
                    <a16:creationId xmlns:a16="http://schemas.microsoft.com/office/drawing/2014/main" id="{C5BFFBE0-85B6-FA94-6039-D63F46E4171D}"/>
                  </a:ext>
                </a:extLst>
              </p:cNvPr>
              <p:cNvSpPr txBox="1">
                <a:spLocks noRot="1" noChangeAspect="1" noMove="1" noResize="1" noEditPoints="1" noAdjustHandles="1" noChangeArrowheads="1" noChangeShapeType="1" noTextEdit="1"/>
              </p:cNvSpPr>
              <p:nvPr/>
            </p:nvSpPr>
            <p:spPr>
              <a:xfrm>
                <a:off x="589585" y="4893144"/>
                <a:ext cx="5349240" cy="400110"/>
              </a:xfrm>
              <a:prstGeom prst="rect">
                <a:avLst/>
              </a:prstGeom>
              <a:blipFill>
                <a:blip r:embed="rId3"/>
                <a:stretch>
                  <a:fillRect l="-1254" t="-7692" b="-29231"/>
                </a:stretch>
              </a:blipFill>
            </p:spPr>
            <p:txBody>
              <a:bodyPr/>
              <a:lstStyle/>
              <a:p>
                <a:r>
                  <a:rPr lang="en-US">
                    <a:noFill/>
                  </a:rPr>
                  <a:t> </a:t>
                </a:r>
              </a:p>
            </p:txBody>
          </p:sp>
        </mc:Fallback>
      </mc:AlternateContent>
      <p:sp>
        <p:nvSpPr>
          <p:cNvPr id="6" name="Slide Number Placeholder 6">
            <a:extLst>
              <a:ext uri="{FF2B5EF4-FFF2-40B4-BE49-F238E27FC236}">
                <a16:creationId xmlns:a16="http://schemas.microsoft.com/office/drawing/2014/main" id="{6C1B3E5F-861F-C40C-FA12-05BA902A059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485</a:t>
            </a:fld>
            <a:endParaRPr lang="en-GB" spc="80" noProof="0" dirty="0"/>
          </a:p>
        </p:txBody>
      </p:sp>
    </p:spTree>
    <p:extLst>
      <p:ext uri="{BB962C8B-B14F-4D97-AF65-F5344CB8AC3E}">
        <p14:creationId xmlns:p14="http://schemas.microsoft.com/office/powerpoint/2010/main" val="9600233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262B823-81AB-57E5-04FA-ECDB2BDC48CA}"/>
              </a:ext>
            </a:extLst>
          </p:cNvPr>
          <p:cNvSpPr txBox="1"/>
          <p:nvPr/>
        </p:nvSpPr>
        <p:spPr>
          <a:xfrm>
            <a:off x="589584" y="1827232"/>
            <a:ext cx="9542755"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There are several commercially functioning fast-neutron reactors in operation as for example, the BN-600 (560 MW) and the BN-800 (880 MW).</a:t>
            </a:r>
          </a:p>
        </p:txBody>
      </p:sp>
      <p:sp>
        <p:nvSpPr>
          <p:cNvPr id="7" name="ZoneTexte 6">
            <a:extLst>
              <a:ext uri="{FF2B5EF4-FFF2-40B4-BE49-F238E27FC236}">
                <a16:creationId xmlns:a16="http://schemas.microsoft.com/office/drawing/2014/main" id="{FA6F18CF-E734-1383-B807-264F13461E3A}"/>
              </a:ext>
            </a:extLst>
          </p:cNvPr>
          <p:cNvSpPr txBox="1"/>
          <p:nvPr/>
        </p:nvSpPr>
        <p:spPr>
          <a:xfrm>
            <a:off x="1069277" y="6085919"/>
            <a:ext cx="8554845" cy="314881"/>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BN-800 Beloïarsk reactor in Russia.</a:t>
            </a:r>
          </a:p>
        </p:txBody>
      </p:sp>
      <p:grpSp>
        <p:nvGrpSpPr>
          <p:cNvPr id="10" name="Groupe 9">
            <a:extLst>
              <a:ext uri="{FF2B5EF4-FFF2-40B4-BE49-F238E27FC236}">
                <a16:creationId xmlns:a16="http://schemas.microsoft.com/office/drawing/2014/main" id="{AC778783-B769-021E-9B4B-C98F1FDB0A57}"/>
              </a:ext>
            </a:extLst>
          </p:cNvPr>
          <p:cNvGrpSpPr/>
          <p:nvPr/>
        </p:nvGrpSpPr>
        <p:grpSpPr>
          <a:xfrm>
            <a:off x="1069277" y="3035378"/>
            <a:ext cx="8554845" cy="2976978"/>
            <a:chOff x="675770" y="3481944"/>
            <a:chExt cx="8554845" cy="2976978"/>
          </a:xfrm>
        </p:grpSpPr>
        <p:pic>
          <p:nvPicPr>
            <p:cNvPr id="6" name="Picture 2" descr="Résultat de recherche d'images pour &quot;bn 800 fast reactor&quot;">
              <a:extLst>
                <a:ext uri="{FF2B5EF4-FFF2-40B4-BE49-F238E27FC236}">
                  <a16:creationId xmlns:a16="http://schemas.microsoft.com/office/drawing/2014/main" id="{5DA1192D-2FA2-7932-FDE4-790A920F6A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6"/>
            <a:stretch/>
          </p:blipFill>
          <p:spPr bwMode="auto">
            <a:xfrm>
              <a:off x="675770" y="3481944"/>
              <a:ext cx="4428686" cy="29769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BD53FD8-4D98-7982-BDD5-D1DCCD862FDE}"/>
                </a:ext>
              </a:extLst>
            </p:cNvPr>
            <p:cNvSpPr/>
            <p:nvPr/>
          </p:nvSpPr>
          <p:spPr>
            <a:xfrm>
              <a:off x="675770" y="3481944"/>
              <a:ext cx="8554845" cy="297697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Image 3">
              <a:extLst>
                <a:ext uri="{FF2B5EF4-FFF2-40B4-BE49-F238E27FC236}">
                  <a16:creationId xmlns:a16="http://schemas.microsoft.com/office/drawing/2014/main" id="{852CA951-D9E3-F4A6-376D-1C535A095117}"/>
                </a:ext>
              </a:extLst>
            </p:cNvPr>
            <p:cNvPicPr>
              <a:picLocks noChangeAspect="1"/>
            </p:cNvPicPr>
            <p:nvPr/>
          </p:nvPicPr>
          <p:blipFill>
            <a:blip r:embed="rId3"/>
            <a:stretch>
              <a:fillRect/>
            </a:stretch>
          </p:blipFill>
          <p:spPr>
            <a:xfrm>
              <a:off x="5129530" y="3481944"/>
              <a:ext cx="4101085" cy="2976978"/>
            </a:xfrm>
            <a:prstGeom prst="rect">
              <a:avLst/>
            </a:prstGeom>
          </p:spPr>
        </p:pic>
      </p:grpSp>
      <p:sp>
        <p:nvSpPr>
          <p:cNvPr id="11" name="ZoneTexte 10">
            <a:extLst>
              <a:ext uri="{FF2B5EF4-FFF2-40B4-BE49-F238E27FC236}">
                <a16:creationId xmlns:a16="http://schemas.microsoft.com/office/drawing/2014/main" id="{4E42F52B-DE05-4412-0E28-1CD6DDC2C96A}"/>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Fast-breeder sodium-cooled reactors (1/3)</a:t>
            </a:r>
          </a:p>
        </p:txBody>
      </p:sp>
      <p:sp>
        <p:nvSpPr>
          <p:cNvPr id="2" name="Slide Number Placeholder 6">
            <a:extLst>
              <a:ext uri="{FF2B5EF4-FFF2-40B4-BE49-F238E27FC236}">
                <a16:creationId xmlns:a16="http://schemas.microsoft.com/office/drawing/2014/main" id="{09CF1ADC-83EF-0064-F4F8-737A6921266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486</a:t>
            </a:fld>
            <a:endParaRPr lang="en-GB" spc="80" noProof="0" dirty="0"/>
          </a:p>
        </p:txBody>
      </p:sp>
    </p:spTree>
    <p:extLst>
      <p:ext uri="{BB962C8B-B14F-4D97-AF65-F5344CB8AC3E}">
        <p14:creationId xmlns:p14="http://schemas.microsoft.com/office/powerpoint/2010/main" val="169899579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8C2F501-BE1C-691B-61E6-9F1E74A293BA}"/>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Fast-breeder sodium-cooled reactors (2/3)</a:t>
            </a:r>
          </a:p>
        </p:txBody>
      </p:sp>
      <p:sp>
        <p:nvSpPr>
          <p:cNvPr id="10" name="ZoneTexte 9">
            <a:extLst>
              <a:ext uri="{FF2B5EF4-FFF2-40B4-BE49-F238E27FC236}">
                <a16:creationId xmlns:a16="http://schemas.microsoft.com/office/drawing/2014/main" id="{FE1768FC-DAC2-154D-0FC7-FAB8F1611CC7}"/>
              </a:ext>
            </a:extLst>
          </p:cNvPr>
          <p:cNvSpPr txBox="1"/>
          <p:nvPr/>
        </p:nvSpPr>
        <p:spPr>
          <a:xfrm>
            <a:off x="589585" y="2093072"/>
            <a:ext cx="4288790" cy="3785652"/>
          </a:xfrm>
          <a:prstGeom prst="rect">
            <a:avLst/>
          </a:prstGeom>
          <a:noFill/>
        </p:spPr>
        <p:txBody>
          <a:bodyPr wrap="square" lIns="91440" tIns="45720" rIns="91440" bIns="45720" anchor="t">
            <a:spAutoFit/>
          </a:bodyPr>
          <a:lstStyle/>
          <a:p>
            <a:pPr algn="just"/>
            <a:r>
              <a:rPr lang="en-GB" sz="2000" noProof="0" dirty="0"/>
              <a:t>The SNR-300 was a fast-breeder, sodium-cooled nuclear reactor built near the town of Kalkar, Germany. The reactor was completed in 1985 but was never brought online.</a:t>
            </a:r>
          </a:p>
          <a:p>
            <a:pPr algn="just"/>
            <a:endParaRPr lang="en-GB" sz="2000" noProof="0" dirty="0"/>
          </a:p>
          <a:p>
            <a:pPr algn="just"/>
            <a:r>
              <a:rPr lang="en-GB" sz="2000" noProof="0" dirty="0"/>
              <a:t>The SNR-300 was designed to output 327 MW. Part of this project was financed by Belgium.</a:t>
            </a:r>
            <a:endParaRPr lang="en-GB" sz="2000" noProof="0" dirty="0">
              <a:cs typeface="Arial"/>
            </a:endParaRPr>
          </a:p>
          <a:p>
            <a:pPr algn="just"/>
            <a:endParaRPr lang="en-GB" sz="2000" noProof="0" dirty="0"/>
          </a:p>
          <a:p>
            <a:pPr algn="just"/>
            <a:r>
              <a:rPr lang="en-GB" sz="2000" noProof="0" dirty="0"/>
              <a:t>The site is now home to the Wunderland Kalkar theme park.</a:t>
            </a:r>
          </a:p>
        </p:txBody>
      </p:sp>
      <p:grpSp>
        <p:nvGrpSpPr>
          <p:cNvPr id="12" name="Groupe 11">
            <a:extLst>
              <a:ext uri="{FF2B5EF4-FFF2-40B4-BE49-F238E27FC236}">
                <a16:creationId xmlns:a16="http://schemas.microsoft.com/office/drawing/2014/main" id="{916CB3FE-FBAF-518E-79A3-5CFFD7B60BF7}"/>
              </a:ext>
            </a:extLst>
          </p:cNvPr>
          <p:cNvGrpSpPr/>
          <p:nvPr/>
        </p:nvGrpSpPr>
        <p:grpSpPr>
          <a:xfrm>
            <a:off x="5484149" y="2096260"/>
            <a:ext cx="4288791" cy="4093428"/>
            <a:chOff x="5541009" y="1969660"/>
            <a:chExt cx="4288791" cy="4093428"/>
          </a:xfrm>
        </p:grpSpPr>
        <p:pic>
          <p:nvPicPr>
            <p:cNvPr id="5" name="Image 4">
              <a:extLst>
                <a:ext uri="{FF2B5EF4-FFF2-40B4-BE49-F238E27FC236}">
                  <a16:creationId xmlns:a16="http://schemas.microsoft.com/office/drawing/2014/main" id="{5452D0EF-F03C-71FA-0321-A5EA95CB8D90}"/>
                </a:ext>
              </a:extLst>
            </p:cNvPr>
            <p:cNvPicPr>
              <a:picLocks noChangeAspect="1"/>
            </p:cNvPicPr>
            <p:nvPr/>
          </p:nvPicPr>
          <p:blipFill>
            <a:blip r:embed="rId2"/>
            <a:srcRect l="6050" r="7054" b="4986"/>
            <a:stretch/>
          </p:blipFill>
          <p:spPr>
            <a:xfrm>
              <a:off x="5541010" y="1969660"/>
              <a:ext cx="4288790" cy="4093428"/>
            </a:xfrm>
            <a:prstGeom prst="rect">
              <a:avLst/>
            </a:prstGeom>
          </p:spPr>
        </p:pic>
        <p:sp>
          <p:nvSpPr>
            <p:cNvPr id="11" name="Rectangle 10">
              <a:extLst>
                <a:ext uri="{FF2B5EF4-FFF2-40B4-BE49-F238E27FC236}">
                  <a16:creationId xmlns:a16="http://schemas.microsoft.com/office/drawing/2014/main" id="{E29E8FD4-EBF6-12FD-A9AA-2554083C6273}"/>
                </a:ext>
              </a:extLst>
            </p:cNvPr>
            <p:cNvSpPr/>
            <p:nvPr/>
          </p:nvSpPr>
          <p:spPr>
            <a:xfrm>
              <a:off x="5541009" y="1969660"/>
              <a:ext cx="4288790" cy="409342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E7C8B352-6C90-B156-A84C-445D1276CC44}"/>
              </a:ext>
            </a:extLst>
          </p:cNvPr>
          <p:cNvSpPr txBox="1"/>
          <p:nvPr/>
        </p:nvSpPr>
        <p:spPr>
          <a:xfrm>
            <a:off x="5484150" y="6258239"/>
            <a:ext cx="4288790" cy="307777"/>
          </a:xfrm>
          <a:prstGeom prst="rect">
            <a:avLst/>
          </a:prstGeom>
          <a:noFill/>
        </p:spPr>
        <p:txBody>
          <a:bodyPr wrap="square">
            <a:spAutoFit/>
          </a:bodyPr>
          <a:lstStyle/>
          <a:p>
            <a:pPr algn="ctr"/>
            <a:r>
              <a:rPr lang="en-GB" sz="1400" noProof="0" dirty="0"/>
              <a:t>SNR-300 </a:t>
            </a:r>
            <a:r>
              <a:rPr lang="en-GB" sz="1400" i="1" noProof="0" dirty="0">
                <a:solidFill>
                  <a:schemeClr val="tx1"/>
                </a:solidFill>
                <a:latin typeface="Arial" panose="020B0604020202020204" pitchFamily="34" charset="0"/>
                <a:cs typeface="Arial" panose="020B0604020202020204" pitchFamily="34" charset="0"/>
              </a:rPr>
              <a:t>reactor in Germany.</a:t>
            </a:r>
          </a:p>
        </p:txBody>
      </p:sp>
      <p:sp>
        <p:nvSpPr>
          <p:cNvPr id="2" name="Slide Number Placeholder 6">
            <a:extLst>
              <a:ext uri="{FF2B5EF4-FFF2-40B4-BE49-F238E27FC236}">
                <a16:creationId xmlns:a16="http://schemas.microsoft.com/office/drawing/2014/main" id="{2C7921D7-D4AB-DCA7-9FC0-232DD89E010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487</a:t>
            </a:fld>
            <a:endParaRPr lang="en-GB" spc="80" noProof="0" dirty="0"/>
          </a:p>
        </p:txBody>
      </p:sp>
    </p:spTree>
    <p:extLst>
      <p:ext uri="{BB962C8B-B14F-4D97-AF65-F5344CB8AC3E}">
        <p14:creationId xmlns:p14="http://schemas.microsoft.com/office/powerpoint/2010/main" val="183389122"/>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C520-B7A2-83A2-BCB4-6200216D8F7A}"/>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1C42E132-1234-DA7A-B8C0-7D2FF65C0B30}"/>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Fast-breeder sodium-cooled reactors (3/3)</a:t>
            </a:r>
          </a:p>
        </p:txBody>
      </p:sp>
      <p:sp>
        <p:nvSpPr>
          <p:cNvPr id="10" name="ZoneTexte 9">
            <a:extLst>
              <a:ext uri="{FF2B5EF4-FFF2-40B4-BE49-F238E27FC236}">
                <a16:creationId xmlns:a16="http://schemas.microsoft.com/office/drawing/2014/main" id="{AA5C8069-1697-7C3E-F88E-2504C349C271}"/>
              </a:ext>
            </a:extLst>
          </p:cNvPr>
          <p:cNvSpPr txBox="1"/>
          <p:nvPr/>
        </p:nvSpPr>
        <p:spPr>
          <a:xfrm>
            <a:off x="589586" y="1240287"/>
            <a:ext cx="9542753" cy="2246769"/>
          </a:xfrm>
          <a:prstGeom prst="rect">
            <a:avLst/>
          </a:prstGeom>
          <a:noFill/>
        </p:spPr>
        <p:txBody>
          <a:bodyPr wrap="square" lIns="91440" tIns="45720" rIns="91440" bIns="45720" anchor="t">
            <a:spAutoFit/>
          </a:bodyPr>
          <a:lstStyle/>
          <a:p>
            <a:pPr algn="just"/>
            <a:r>
              <a:rPr lang="en-GB" sz="2000" noProof="0" dirty="0"/>
              <a:t>Superphénix was a French </a:t>
            </a:r>
            <a:r>
              <a:rPr lang="en-GB" sz="2000" noProof="0" dirty="0">
                <a:latin typeface="Arial"/>
                <a:cs typeface="Arial"/>
              </a:rPr>
              <a:t>fast-breeder sodium-cooled reactor </a:t>
            </a:r>
            <a:r>
              <a:rPr lang="en-GB" sz="2000" noProof="0" dirty="0"/>
              <a:t>that operated from 1986 to 1997. It had a capacity of 1,240 MW</a:t>
            </a:r>
            <a:r>
              <a:rPr lang="en-GB" sz="2000" baseline="-25000" noProof="0" dirty="0"/>
              <a:t>e</a:t>
            </a:r>
            <a:r>
              <a:rPr lang="en-GB" sz="2000" noProof="0" dirty="0"/>
              <a:t>.</a:t>
            </a:r>
          </a:p>
          <a:p>
            <a:pPr algn="just"/>
            <a:endParaRPr lang="en-GB" sz="2000" noProof="0" dirty="0">
              <a:cs typeface="Arial"/>
            </a:endParaRPr>
          </a:p>
          <a:p>
            <a:pPr algn="just">
              <a:buNone/>
            </a:pPr>
            <a:r>
              <a:rPr lang="en-GB" sz="2000" noProof="0" dirty="0"/>
              <a:t>From the very beginning, Superphénix faced a lot of technical challenges, including sodium leaks. These issues, combined with strong political opposition, led to repeated shutdowns. As a result, the reactor produced very little electricity relative to its high construction and operating costs.</a:t>
            </a:r>
          </a:p>
        </p:txBody>
      </p:sp>
      <p:sp>
        <p:nvSpPr>
          <p:cNvPr id="2" name="Slide Number Placeholder 6">
            <a:extLst>
              <a:ext uri="{FF2B5EF4-FFF2-40B4-BE49-F238E27FC236}">
                <a16:creationId xmlns:a16="http://schemas.microsoft.com/office/drawing/2014/main" id="{27E57AB2-545E-23FF-55EA-05055506920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488</a:t>
            </a:fld>
            <a:endParaRPr lang="en-GB" spc="80" noProof="0" dirty="0"/>
          </a:p>
        </p:txBody>
      </p:sp>
      <p:grpSp>
        <p:nvGrpSpPr>
          <p:cNvPr id="12" name="Groupe 11">
            <a:extLst>
              <a:ext uri="{FF2B5EF4-FFF2-40B4-BE49-F238E27FC236}">
                <a16:creationId xmlns:a16="http://schemas.microsoft.com/office/drawing/2014/main" id="{7B0B9FAE-0EDB-716B-B2FB-DE680BE6B205}"/>
              </a:ext>
            </a:extLst>
          </p:cNvPr>
          <p:cNvGrpSpPr/>
          <p:nvPr/>
        </p:nvGrpSpPr>
        <p:grpSpPr>
          <a:xfrm>
            <a:off x="2673350" y="3917884"/>
            <a:ext cx="5346700" cy="3357223"/>
            <a:chOff x="2673350" y="4190197"/>
            <a:chExt cx="5346700" cy="3357223"/>
          </a:xfrm>
        </p:grpSpPr>
        <p:sp>
          <p:nvSpPr>
            <p:cNvPr id="7" name="ZoneTexte 6">
              <a:extLst>
                <a:ext uri="{FF2B5EF4-FFF2-40B4-BE49-F238E27FC236}">
                  <a16:creationId xmlns:a16="http://schemas.microsoft.com/office/drawing/2014/main" id="{54F0F9D1-E419-DD2A-BED0-4C67E9D33756}"/>
                </a:ext>
              </a:extLst>
            </p:cNvPr>
            <p:cNvSpPr txBox="1"/>
            <p:nvPr/>
          </p:nvSpPr>
          <p:spPr>
            <a:xfrm>
              <a:off x="2673350" y="7239643"/>
              <a:ext cx="5346700" cy="307777"/>
            </a:xfrm>
            <a:prstGeom prst="rect">
              <a:avLst/>
            </a:prstGeom>
            <a:noFill/>
          </p:spPr>
          <p:txBody>
            <a:bodyPr wrap="square">
              <a:spAutoFit/>
            </a:bodyPr>
            <a:lstStyle/>
            <a:p>
              <a:pPr algn="ctr"/>
              <a:r>
                <a:rPr lang="en-GB" sz="1400" i="1" noProof="0" dirty="0"/>
                <a:t>Superphénix plant located in the Rhône-Alpes region, France.</a:t>
              </a:r>
            </a:p>
          </p:txBody>
        </p:sp>
        <p:grpSp>
          <p:nvGrpSpPr>
            <p:cNvPr id="11" name="Groupe 10">
              <a:extLst>
                <a:ext uri="{FF2B5EF4-FFF2-40B4-BE49-F238E27FC236}">
                  <a16:creationId xmlns:a16="http://schemas.microsoft.com/office/drawing/2014/main" id="{D18E947E-1273-A9B5-8EEF-BBD61D92917C}"/>
                </a:ext>
              </a:extLst>
            </p:cNvPr>
            <p:cNvGrpSpPr/>
            <p:nvPr/>
          </p:nvGrpSpPr>
          <p:grpSpPr>
            <a:xfrm>
              <a:off x="2919100" y="4190197"/>
              <a:ext cx="4822480" cy="2991266"/>
              <a:chOff x="2919101" y="4371084"/>
              <a:chExt cx="4822480" cy="2991266"/>
            </a:xfrm>
          </p:grpSpPr>
          <p:pic>
            <p:nvPicPr>
              <p:cNvPr id="1026" name="Picture 2" descr="undefined">
                <a:extLst>
                  <a:ext uri="{FF2B5EF4-FFF2-40B4-BE49-F238E27FC236}">
                    <a16:creationId xmlns:a16="http://schemas.microsoft.com/office/drawing/2014/main" id="{6AF4D28A-E41E-4DE6-3A97-67B65FBEE5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13"/>
              <a:stretch/>
            </p:blipFill>
            <p:spPr bwMode="auto">
              <a:xfrm>
                <a:off x="2919102" y="4383816"/>
                <a:ext cx="4822479" cy="29785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FA83324-7C43-EA81-987A-000F44EA5D4A}"/>
                  </a:ext>
                </a:extLst>
              </p:cNvPr>
              <p:cNvSpPr/>
              <p:nvPr/>
            </p:nvSpPr>
            <p:spPr>
              <a:xfrm>
                <a:off x="2919101" y="4371084"/>
                <a:ext cx="4822479" cy="29912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Tree>
    <p:extLst>
      <p:ext uri="{BB962C8B-B14F-4D97-AF65-F5344CB8AC3E}">
        <p14:creationId xmlns:p14="http://schemas.microsoft.com/office/powerpoint/2010/main" val="132962599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BD43E-5F60-1269-EC68-C884397EF6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B827E76-93B3-209C-E09F-1DE847220BF6}"/>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0F408EF9-D7BC-750D-C6EF-684853FF8CD5}"/>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D0A3CD52-0203-5491-B9A5-9C7A15F6D7A6}"/>
              </a:ext>
            </a:extLst>
          </p:cNvPr>
          <p:cNvSpPr txBox="1"/>
          <p:nvPr/>
        </p:nvSpPr>
        <p:spPr>
          <a:xfrm>
            <a:off x="1666279" y="3754764"/>
            <a:ext cx="7360839" cy="523220"/>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IV. Safety </a:t>
            </a:r>
            <a:r>
              <a:rPr lang="en-GB" sz="2800" noProof="0" dirty="0">
                <a:solidFill>
                  <a:schemeClr val="tx1"/>
                </a:solidFill>
                <a:latin typeface="Arial" panose="020B0604020202020204" pitchFamily="34" charset="0"/>
              </a:rPr>
              <a:t>i</a:t>
            </a:r>
            <a:r>
              <a:rPr kumimoji="0" lang="en-GB" sz="2800" i="0" u="none" strike="noStrike" cap="none" normalizeH="0" baseline="0" noProof="0" dirty="0">
                <a:ln>
                  <a:noFill/>
                </a:ln>
                <a:solidFill>
                  <a:schemeClr val="tx1"/>
                </a:solidFill>
                <a:effectLst/>
                <a:latin typeface="Arial" panose="020B0604020202020204" pitchFamily="34" charset="0"/>
              </a:rPr>
              <a:t>mperatives in the nuclear </a:t>
            </a:r>
            <a:r>
              <a:rPr lang="en-GB" sz="2800" noProof="0" dirty="0">
                <a:solidFill>
                  <a:schemeClr val="tx1"/>
                </a:solidFill>
                <a:latin typeface="Arial" panose="020B0604020202020204" pitchFamily="34" charset="0"/>
              </a:rPr>
              <a:t>i</a:t>
            </a:r>
            <a:r>
              <a:rPr kumimoji="0" lang="en-GB" sz="2800" i="0" u="none" strike="noStrike" cap="none" normalizeH="0" baseline="0" noProof="0" dirty="0">
                <a:ln>
                  <a:noFill/>
                </a:ln>
                <a:solidFill>
                  <a:schemeClr val="tx1"/>
                </a:solidFill>
                <a:effectLst/>
                <a:latin typeface="Arial" panose="020B0604020202020204" pitchFamily="34" charset="0"/>
              </a:rPr>
              <a:t>ndustry </a:t>
            </a:r>
          </a:p>
        </p:txBody>
      </p:sp>
    </p:spTree>
    <p:extLst>
      <p:ext uri="{BB962C8B-B14F-4D97-AF65-F5344CB8AC3E}">
        <p14:creationId xmlns:p14="http://schemas.microsoft.com/office/powerpoint/2010/main" val="3042297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object 10">
                <a:extLst>
                  <a:ext uri="{FF2B5EF4-FFF2-40B4-BE49-F238E27FC236}">
                    <a16:creationId xmlns:a16="http://schemas.microsoft.com/office/drawing/2014/main" id="{1C363197-386D-61D6-BDE8-B1E67CC884D6}"/>
                  </a:ext>
                </a:extLst>
              </p:cNvPr>
              <p:cNvSpPr txBox="1"/>
              <p:nvPr/>
            </p:nvSpPr>
            <p:spPr>
              <a:xfrm>
                <a:off x="575056" y="3076502"/>
                <a:ext cx="9557283" cy="2128340"/>
              </a:xfrm>
              <a:prstGeom prst="rect">
                <a:avLst/>
              </a:prstGeom>
            </p:spPr>
            <p:txBody>
              <a:bodyPr vert="horz" wrap="square" lIns="0" tIns="11430" rIns="0" bIns="0" rtlCol="0">
                <a:spAutoFit/>
              </a:bodyPr>
              <a:lstStyle/>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How much power does the engine need to overcome rolling resistance (on a horizontal plane), assuming the efficiency is </a:t>
                </a:r>
                <a:r>
                  <a:rPr lang="en-GB" sz="2000" spc="30" noProof="0" dirty="0">
                    <a:cs typeface="Arial"/>
                  </a:rPr>
                  <a:t>25%, </a:t>
                </a:r>
                <a14:m>
                  <m:oMath xmlns:m="http://schemas.openxmlformats.org/officeDocument/2006/math">
                    <m:r>
                      <a:rPr lang="en-GB" sz="2000" i="1" spc="30" noProof="0" smtClean="0">
                        <a:latin typeface="Cambria Math" panose="02040503050406030204" pitchFamily="18" charset="0"/>
                        <a:cs typeface="Arial"/>
                      </a:rPr>
                      <m:t>𝑣</m:t>
                    </m:r>
                  </m:oMath>
                </a14:m>
                <a:r>
                  <a:rPr lang="en-GB" sz="2000" spc="30" noProof="0" dirty="0">
                    <a:cs typeface="Arial"/>
                  </a:rPr>
                  <a:t> = 110 km/h, </a:t>
                </a:r>
                <a14:m>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cs typeface="Arial" panose="020B0604020202020204" pitchFamily="34" charset="0"/>
                          </a:rPr>
                          <m:t>𝑚</m:t>
                        </m:r>
                      </m:e>
                      <m:sub>
                        <m:r>
                          <a:rPr lang="en-GB" sz="2000" i="1" noProof="0" smtClean="0">
                            <a:latin typeface="Cambria Math" panose="02040503050406030204" pitchFamily="18" charset="0"/>
                            <a:cs typeface="Arial" panose="020B0604020202020204" pitchFamily="34" charset="0"/>
                          </a:rPr>
                          <m:t>𝑐</m:t>
                        </m:r>
                      </m:sub>
                    </m:sSub>
                  </m:oMath>
                </a14:m>
                <a:r>
                  <a:rPr lang="en-GB" sz="2000" noProof="0" dirty="0">
                    <a:latin typeface="Arial" panose="020B0604020202020204" pitchFamily="34" charset="0"/>
                    <a:cs typeface="Arial" panose="020B0604020202020204" pitchFamily="34" charset="0"/>
                  </a:rPr>
                  <a:t> = 1,000 kg, and </a:t>
                </a:r>
                <a14:m>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𝐶</m:t>
                        </m:r>
                      </m:e>
                      <m:sub>
                        <m:r>
                          <a:rPr lang="en-GB" sz="2000" i="1" noProof="0" smtClean="0">
                            <a:latin typeface="Cambria Math" panose="02040503050406030204" pitchFamily="18" charset="0"/>
                          </a:rPr>
                          <m:t>𝑟𝑟</m:t>
                        </m:r>
                      </m:sub>
                    </m:sSub>
                  </m:oMath>
                </a14:m>
                <a:r>
                  <a:rPr lang="en-GB" sz="2000" noProof="0" dirty="0">
                    <a:latin typeface="Arial" panose="020B0604020202020204" pitchFamily="34" charset="0"/>
                    <a:cs typeface="Arial" panose="020B0604020202020204" pitchFamily="34" charset="0"/>
                  </a:rPr>
                  <a:t> = 0.01?</a:t>
                </a:r>
              </a:p>
              <a:p>
                <a:pPr marL="38100" marR="30480" algn="just">
                  <a:lnSpc>
                    <a:spcPct val="119200"/>
                  </a:lnSpc>
                  <a:spcBef>
                    <a:spcPts val="90"/>
                  </a:spcBef>
                  <a:tabLst>
                    <a:tab pos="275590" algn="l"/>
                    <a:tab pos="1165860" algn="l"/>
                    <a:tab pos="1917700" algn="l"/>
                    <a:tab pos="2010410" algn="l"/>
                  </a:tabLst>
                </a:pPr>
                <a:endParaRPr lang="en-GB" sz="16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2. </a:t>
                </a:r>
                <a:r>
                  <a:rPr lang="en-GB" sz="2000" noProof="0" dirty="0">
                    <a:latin typeface="Arial" panose="020B0604020202020204" pitchFamily="34" charset="0"/>
                    <a:cs typeface="Arial" panose="020B0604020202020204" pitchFamily="34" charset="0"/>
                  </a:rPr>
                  <a:t>At which speed is this car’s rolling resistance equal to air resistance                       (on a horizontal plane), assuming </a:t>
                </a:r>
                <a14:m>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𝑐</m:t>
                        </m:r>
                      </m:sub>
                    </m:sSub>
                  </m:oMath>
                </a14:m>
                <a:r>
                  <a:rPr lang="en-GB" sz="2000" noProof="0" dirty="0">
                    <a:latin typeface="Arial" panose="020B0604020202020204" pitchFamily="34" charset="0"/>
                    <a:cs typeface="Arial" panose="020B0604020202020204" pitchFamily="34" charset="0"/>
                  </a:rPr>
                  <a:t> = 3 m², </a:t>
                </a:r>
                <a14:m>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𝑐</m:t>
                        </m:r>
                      </m:e>
                      <m:sub>
                        <m:r>
                          <a:rPr lang="en-GB" sz="2000" b="0" i="1" noProof="0" smtClean="0">
                            <a:latin typeface="Cambria Math" panose="02040503050406030204" pitchFamily="18" charset="0"/>
                            <a:cs typeface="Arial" panose="020B0604020202020204" pitchFamily="34" charset="0"/>
                          </a:rPr>
                          <m:t>𝑑</m:t>
                        </m:r>
                      </m:sub>
                    </m:sSub>
                  </m:oMath>
                </a14:m>
                <a:r>
                  <a:rPr lang="en-GB" sz="2000" noProof="0" dirty="0">
                    <a:latin typeface="Arial" panose="020B0604020202020204" pitchFamily="34" charset="0"/>
                    <a:cs typeface="Arial" panose="020B0604020202020204" pitchFamily="34" charset="0"/>
                  </a:rPr>
                  <a:t> = 1/3, and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𝜌</m:t>
                    </m:r>
                  </m:oMath>
                </a14:m>
                <a:r>
                  <a:rPr lang="en-GB" sz="2000" noProof="0" dirty="0">
                    <a:latin typeface="Arial" panose="020B0604020202020204" pitchFamily="34" charset="0"/>
                    <a:cs typeface="Arial" panose="020B0604020202020204" pitchFamily="34" charset="0"/>
                  </a:rPr>
                  <a:t> = 1.3 kg/m³?</a:t>
                </a:r>
              </a:p>
            </p:txBody>
          </p:sp>
        </mc:Choice>
        <mc:Fallback xmlns="">
          <p:sp>
            <p:nvSpPr>
              <p:cNvPr id="5" name="object 10">
                <a:extLst>
                  <a:ext uri="{FF2B5EF4-FFF2-40B4-BE49-F238E27FC236}">
                    <a16:creationId xmlns:a16="http://schemas.microsoft.com/office/drawing/2014/main" id="{1C363197-386D-61D6-BDE8-B1E67CC884D6}"/>
                  </a:ext>
                </a:extLst>
              </p:cNvPr>
              <p:cNvSpPr txBox="1">
                <a:spLocks noRot="1" noChangeAspect="1" noMove="1" noResize="1" noEditPoints="1" noAdjustHandles="1" noChangeArrowheads="1" noChangeShapeType="1" noTextEdit="1"/>
              </p:cNvSpPr>
              <p:nvPr/>
            </p:nvSpPr>
            <p:spPr>
              <a:xfrm>
                <a:off x="575056" y="3076502"/>
                <a:ext cx="9557283" cy="2128340"/>
              </a:xfrm>
              <a:prstGeom prst="rect">
                <a:avLst/>
              </a:prstGeom>
              <a:blipFill>
                <a:blip r:embed="rId2"/>
                <a:stretch>
                  <a:fillRect l="-1212" t="-1719" r="-1339" b="-63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9BD9367-536A-4B88-FC3F-C0F95E8825A0}"/>
              </a:ext>
            </a:extLst>
          </p:cNvPr>
          <p:cNvSpPr txBox="1"/>
          <p:nvPr/>
        </p:nvSpPr>
        <p:spPr>
          <a:xfrm>
            <a:off x="575056" y="361099"/>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2:</a:t>
            </a:r>
          </a:p>
        </p:txBody>
      </p:sp>
      <p:sp>
        <p:nvSpPr>
          <p:cNvPr id="2" name="Slide Number Placeholder 6">
            <a:extLst>
              <a:ext uri="{FF2B5EF4-FFF2-40B4-BE49-F238E27FC236}">
                <a16:creationId xmlns:a16="http://schemas.microsoft.com/office/drawing/2014/main" id="{B6C4AE77-7133-69DC-F30F-6B374A587A1A}"/>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a:t>
            </a:fld>
            <a:endParaRPr lang="en-GB" spc="80" noProof="0" dirty="0"/>
          </a:p>
        </p:txBody>
      </p:sp>
    </p:spTree>
    <p:extLst>
      <p:ext uri="{BB962C8B-B14F-4D97-AF65-F5344CB8AC3E}">
        <p14:creationId xmlns:p14="http://schemas.microsoft.com/office/powerpoint/2010/main" val="2228354540"/>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cation in the Fukushima Crisis">
            <a:extLst>
              <a:ext uri="{FF2B5EF4-FFF2-40B4-BE49-F238E27FC236}">
                <a16:creationId xmlns:a16="http://schemas.microsoft.com/office/drawing/2014/main" id="{5ED467E9-E6D9-2E09-9A7F-06D3E117E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a:stretch/>
        </p:blipFill>
        <p:spPr bwMode="auto">
          <a:xfrm>
            <a:off x="4508501" y="2492375"/>
            <a:ext cx="5029199" cy="3725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3931A3-0888-3F60-8942-8549C2854A51}"/>
              </a:ext>
            </a:extLst>
          </p:cNvPr>
          <p:cNvSpPr/>
          <p:nvPr/>
        </p:nvSpPr>
        <p:spPr>
          <a:xfrm>
            <a:off x="4508500" y="6287243"/>
            <a:ext cx="5029199" cy="369332"/>
          </a:xfrm>
          <a:prstGeom prst="rect">
            <a:avLst/>
          </a:prstGeom>
        </p:spPr>
        <p:txBody>
          <a:bodyPr wrap="square">
            <a:spAutoFit/>
          </a:bodyPr>
          <a:lstStyle/>
          <a:p>
            <a:pPr algn="ctr"/>
            <a:r>
              <a:rPr lang="en-GB" noProof="0" dirty="0">
                <a:solidFill>
                  <a:srgbClr val="222222"/>
                </a:solidFill>
                <a:latin typeface="Open Sans"/>
              </a:rPr>
              <a:t> </a:t>
            </a:r>
            <a:r>
              <a:rPr lang="en-GB" sz="1400" noProof="0" dirty="0">
                <a:solidFill>
                  <a:schemeClr val="tx1"/>
                </a:solidFill>
                <a:latin typeface="Arial" panose="020B0604020202020204" pitchFamily="34" charset="0"/>
                <a:cs typeface="Arial" panose="020B0604020202020204" pitchFamily="34" charset="0"/>
              </a:rPr>
              <a:t>Fukushima (March 2011).</a:t>
            </a:r>
            <a:endParaRPr lang="en-GB" noProof="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166E601-9DA0-3A70-FEBC-FD6698252326}"/>
              </a:ext>
            </a:extLst>
          </p:cNvPr>
          <p:cNvSpPr/>
          <p:nvPr/>
        </p:nvSpPr>
        <p:spPr>
          <a:xfrm>
            <a:off x="1164416" y="6302632"/>
            <a:ext cx="2505884" cy="307777"/>
          </a:xfrm>
          <a:prstGeom prst="rect">
            <a:avLst/>
          </a:prstGeom>
        </p:spPr>
        <p:txBody>
          <a:bodyPr wrap="square">
            <a:spAutoFit/>
          </a:bodyPr>
          <a:lstStyle/>
          <a:p>
            <a:pPr algn="ctr"/>
            <a:r>
              <a:rPr lang="en-GB" sz="1400" noProof="0" dirty="0">
                <a:solidFill>
                  <a:schemeClr val="tx1"/>
                </a:solidFill>
                <a:latin typeface="Arial" panose="020B0604020202020204" pitchFamily="34" charset="0"/>
                <a:cs typeface="Arial" panose="020B0604020202020204" pitchFamily="34" charset="0"/>
              </a:rPr>
              <a:t>Chernobyl (April 1986).</a:t>
            </a:r>
          </a:p>
        </p:txBody>
      </p:sp>
      <p:pic>
        <p:nvPicPr>
          <p:cNvPr id="14340" name="Picture 4" descr="Chernobyl  movie cover">
            <a:extLst>
              <a:ext uri="{FF2B5EF4-FFF2-40B4-BE49-F238E27FC236}">
                <a16:creationId xmlns:a16="http://schemas.microsoft.com/office/drawing/2014/main" id="{81EBE583-1BDC-FBA8-826D-B197E78AC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717" y="2492376"/>
            <a:ext cx="2518583" cy="37337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402F153-AB69-B93A-9B03-25D19727594C}"/>
              </a:ext>
            </a:extLst>
          </p:cNvPr>
          <p:cNvSpPr txBox="1"/>
          <p:nvPr/>
        </p:nvSpPr>
        <p:spPr>
          <a:xfrm>
            <a:off x="589585" y="1399670"/>
            <a:ext cx="7121129" cy="400110"/>
          </a:xfrm>
          <a:prstGeom prst="rect">
            <a:avLst/>
          </a:prstGeom>
          <a:noFill/>
        </p:spPr>
        <p:txBody>
          <a:bodyPr wrap="square">
            <a:spAutoFit/>
          </a:bodyPr>
          <a:lstStyle/>
          <a:p>
            <a:r>
              <a:rPr lang="en-GB" sz="2000" noProof="0" dirty="0">
                <a:solidFill>
                  <a:schemeClr val="tx1"/>
                </a:solidFill>
                <a:latin typeface="Arial" panose="020B0604020202020204" pitchFamily="34" charset="0"/>
                <a:cs typeface="Arial" panose="020B0604020202020204" pitchFamily="34" charset="0"/>
              </a:rPr>
              <a:t>The two most significant nuclear accidents in history:</a:t>
            </a:r>
          </a:p>
        </p:txBody>
      </p:sp>
      <p:sp>
        <p:nvSpPr>
          <p:cNvPr id="14" name="Rectangle 13">
            <a:extLst>
              <a:ext uri="{FF2B5EF4-FFF2-40B4-BE49-F238E27FC236}">
                <a16:creationId xmlns:a16="http://schemas.microsoft.com/office/drawing/2014/main" id="{3D92EE97-6B5C-F836-A26C-26EA1A920A1C}"/>
              </a:ext>
            </a:extLst>
          </p:cNvPr>
          <p:cNvSpPr/>
          <p:nvPr/>
        </p:nvSpPr>
        <p:spPr>
          <a:xfrm>
            <a:off x="4508500" y="2492375"/>
            <a:ext cx="5029199" cy="37255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97011136-3CD3-0DB5-AD68-3D7E3D6BC00A}"/>
              </a:ext>
            </a:extLst>
          </p:cNvPr>
          <p:cNvSpPr/>
          <p:nvPr/>
        </p:nvSpPr>
        <p:spPr>
          <a:xfrm>
            <a:off x="1151716" y="2492375"/>
            <a:ext cx="2505884" cy="37338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ZoneTexte 1">
            <a:extLst>
              <a:ext uri="{FF2B5EF4-FFF2-40B4-BE49-F238E27FC236}">
                <a16:creationId xmlns:a16="http://schemas.microsoft.com/office/drawing/2014/main" id="{6DAD3875-43A6-5087-AD5F-AB3829CB0662}"/>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Safety issues of nuclear power</a:t>
            </a:r>
          </a:p>
        </p:txBody>
      </p:sp>
      <p:sp>
        <p:nvSpPr>
          <p:cNvPr id="7" name="Slide Number Placeholder 6">
            <a:extLst>
              <a:ext uri="{FF2B5EF4-FFF2-40B4-BE49-F238E27FC236}">
                <a16:creationId xmlns:a16="http://schemas.microsoft.com/office/drawing/2014/main" id="{7C99B94F-6CCF-7783-2F7E-97032959CC6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490</a:t>
            </a:fld>
            <a:endParaRPr lang="en-GB" spc="80" noProof="0" dirty="0"/>
          </a:p>
        </p:txBody>
      </p:sp>
    </p:spTree>
    <p:extLst>
      <p:ext uri="{BB962C8B-B14F-4D97-AF65-F5344CB8AC3E}">
        <p14:creationId xmlns:p14="http://schemas.microsoft.com/office/powerpoint/2010/main" val="98609888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46E1E86-9232-D904-F3D7-04D86154B01E}"/>
              </a:ext>
            </a:extLst>
          </p:cNvPr>
          <p:cNvGrpSpPr/>
          <p:nvPr/>
        </p:nvGrpSpPr>
        <p:grpSpPr>
          <a:xfrm>
            <a:off x="870829" y="2568718"/>
            <a:ext cx="8951741" cy="3205650"/>
            <a:chOff x="958791" y="2570313"/>
            <a:chExt cx="8951741" cy="3205650"/>
          </a:xfrm>
        </p:grpSpPr>
        <p:sp>
          <p:nvSpPr>
            <p:cNvPr id="5" name="Rectangle 4">
              <a:extLst>
                <a:ext uri="{FF2B5EF4-FFF2-40B4-BE49-F238E27FC236}">
                  <a16:creationId xmlns:a16="http://schemas.microsoft.com/office/drawing/2014/main" id="{FED71B80-647C-3FB2-7686-192A2549E210}"/>
                </a:ext>
              </a:extLst>
            </p:cNvPr>
            <p:cNvSpPr/>
            <p:nvPr/>
          </p:nvSpPr>
          <p:spPr>
            <a:xfrm>
              <a:off x="5790536" y="5468186"/>
              <a:ext cx="4116735" cy="307777"/>
            </a:xfrm>
            <a:prstGeom prst="rect">
              <a:avLst/>
            </a:prstGeom>
          </p:spPr>
          <p:txBody>
            <a:bodyPr wrap="square">
              <a:spAutoFit/>
            </a:bodyPr>
            <a:lstStyle/>
            <a:p>
              <a:pPr algn="ctr"/>
              <a:r>
                <a:rPr lang="en-GB" sz="1400" i="1" noProof="0" dirty="0">
                  <a:latin typeface="Arial" panose="020B0604020202020204" pitchFamily="34" charset="0"/>
                  <a:cs typeface="Arial" panose="020B0604020202020204" pitchFamily="34" charset="0"/>
                </a:rPr>
                <a:t>Los Angeles, today.</a:t>
              </a:r>
            </a:p>
          </p:txBody>
        </p:sp>
        <p:sp>
          <p:nvSpPr>
            <p:cNvPr id="6" name="Rectangle 5">
              <a:extLst>
                <a:ext uri="{FF2B5EF4-FFF2-40B4-BE49-F238E27FC236}">
                  <a16:creationId xmlns:a16="http://schemas.microsoft.com/office/drawing/2014/main" id="{B6A38C9E-6DE1-DE33-0386-1B0DF70C60E0}"/>
                </a:ext>
              </a:extLst>
            </p:cNvPr>
            <p:cNvSpPr/>
            <p:nvPr/>
          </p:nvSpPr>
          <p:spPr>
            <a:xfrm>
              <a:off x="2239367" y="5468186"/>
              <a:ext cx="1573957" cy="307777"/>
            </a:xfrm>
            <a:prstGeom prst="rect">
              <a:avLst/>
            </a:prstGeom>
          </p:spPr>
          <p:txBody>
            <a:bodyPr wrap="none">
              <a:spAutoFit/>
            </a:bodyPr>
            <a:lstStyle/>
            <a:p>
              <a:pPr algn="ctr"/>
              <a:r>
                <a:rPr lang="en-GB" sz="1400" i="1" noProof="0" dirty="0">
                  <a:latin typeface="Arial" panose="020B0604020202020204" pitchFamily="34" charset="0"/>
                  <a:cs typeface="Arial" panose="020B0604020202020204" pitchFamily="34" charset="0"/>
                </a:rPr>
                <a:t>Chernobyl, today.</a:t>
              </a:r>
            </a:p>
          </p:txBody>
        </p:sp>
        <p:grpSp>
          <p:nvGrpSpPr>
            <p:cNvPr id="16" name="Groupe 15">
              <a:extLst>
                <a:ext uri="{FF2B5EF4-FFF2-40B4-BE49-F238E27FC236}">
                  <a16:creationId xmlns:a16="http://schemas.microsoft.com/office/drawing/2014/main" id="{85CA6C3E-0116-AD92-C084-F610A94F12D3}"/>
                </a:ext>
              </a:extLst>
            </p:cNvPr>
            <p:cNvGrpSpPr/>
            <p:nvPr/>
          </p:nvGrpSpPr>
          <p:grpSpPr>
            <a:xfrm>
              <a:off x="958791" y="2570313"/>
              <a:ext cx="4138386" cy="2817212"/>
              <a:chOff x="598714" y="2102763"/>
              <a:chExt cx="4512071" cy="3085308"/>
            </a:xfrm>
          </p:grpSpPr>
          <p:pic>
            <p:nvPicPr>
              <p:cNvPr id="15362" name="Picture 2" descr="Pripyat">
                <a:extLst>
                  <a:ext uri="{FF2B5EF4-FFF2-40B4-BE49-F238E27FC236}">
                    <a16:creationId xmlns:a16="http://schemas.microsoft.com/office/drawing/2014/main" id="{88B350E7-5554-0D21-5EC0-0A9290724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6"/>
              <a:stretch/>
            </p:blipFill>
            <p:spPr bwMode="auto">
              <a:xfrm>
                <a:off x="602285" y="2102763"/>
                <a:ext cx="4508500" cy="30853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EBC58D2-86D1-9141-F997-F595C0816592}"/>
                  </a:ext>
                </a:extLst>
              </p:cNvPr>
              <p:cNvSpPr/>
              <p:nvPr/>
            </p:nvSpPr>
            <p:spPr>
              <a:xfrm>
                <a:off x="598714" y="2102765"/>
                <a:ext cx="4508500" cy="308530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7" name="Groupe 16">
              <a:extLst>
                <a:ext uri="{FF2B5EF4-FFF2-40B4-BE49-F238E27FC236}">
                  <a16:creationId xmlns:a16="http://schemas.microsoft.com/office/drawing/2014/main" id="{C46250FA-3129-B468-8749-BA4564C16CD0}"/>
                </a:ext>
              </a:extLst>
            </p:cNvPr>
            <p:cNvGrpSpPr/>
            <p:nvPr/>
          </p:nvGrpSpPr>
          <p:grpSpPr>
            <a:xfrm>
              <a:off x="5790535" y="2580746"/>
              <a:ext cx="4119997" cy="2817211"/>
              <a:chOff x="5582615" y="2102764"/>
              <a:chExt cx="4512071" cy="3085307"/>
            </a:xfrm>
          </p:grpSpPr>
          <p:pic>
            <p:nvPicPr>
              <p:cNvPr id="4" name="Picture 4" descr="Résultat de recherche d'images pour &quot;Los angeles pollution&quot;">
                <a:extLst>
                  <a:ext uri="{FF2B5EF4-FFF2-40B4-BE49-F238E27FC236}">
                    <a16:creationId xmlns:a16="http://schemas.microsoft.com/office/drawing/2014/main" id="{1D12415D-7311-7AA1-8D0C-BB45D97F33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1" t="7321" r="2403"/>
              <a:stretch/>
            </p:blipFill>
            <p:spPr bwMode="auto">
              <a:xfrm>
                <a:off x="5586186" y="2102764"/>
                <a:ext cx="4508500" cy="30853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88CE71A-D3BC-4F33-C7C3-97788983D546}"/>
                  </a:ext>
                </a:extLst>
              </p:cNvPr>
              <p:cNvSpPr/>
              <p:nvPr/>
            </p:nvSpPr>
            <p:spPr>
              <a:xfrm>
                <a:off x="5582615" y="2102765"/>
                <a:ext cx="4508500" cy="308530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 name="ZoneTexte 1">
            <a:extLst>
              <a:ext uri="{FF2B5EF4-FFF2-40B4-BE49-F238E27FC236}">
                <a16:creationId xmlns:a16="http://schemas.microsoft.com/office/drawing/2014/main" id="{27C1C928-E8A4-3AD0-94AC-00A3CA2AB5B4}"/>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Life goes on at Chernobyl (1/2)</a:t>
            </a:r>
          </a:p>
        </p:txBody>
      </p:sp>
      <p:sp>
        <p:nvSpPr>
          <p:cNvPr id="8" name="Slide Number Placeholder 6">
            <a:extLst>
              <a:ext uri="{FF2B5EF4-FFF2-40B4-BE49-F238E27FC236}">
                <a16:creationId xmlns:a16="http://schemas.microsoft.com/office/drawing/2014/main" id="{2493569E-DDFE-CCE5-B655-AA487B82C41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491</a:t>
            </a:fld>
            <a:endParaRPr lang="en-GB" spc="80" noProof="0" dirty="0"/>
          </a:p>
        </p:txBody>
      </p:sp>
    </p:spTree>
    <p:extLst>
      <p:ext uri="{BB962C8B-B14F-4D97-AF65-F5344CB8AC3E}">
        <p14:creationId xmlns:p14="http://schemas.microsoft.com/office/powerpoint/2010/main" val="112258996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C90C074-B886-5EB4-5873-82D9D9D61AAB}"/>
              </a:ext>
            </a:extLst>
          </p:cNvPr>
          <p:cNvSpPr txBox="1"/>
          <p:nvPr/>
        </p:nvSpPr>
        <p:spPr>
          <a:xfrm>
            <a:off x="589585" y="33846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Life goes on at Chernobyl (2/2)</a:t>
            </a:r>
          </a:p>
        </p:txBody>
      </p:sp>
      <p:sp>
        <p:nvSpPr>
          <p:cNvPr id="5" name="ZoneTexte 4">
            <a:extLst>
              <a:ext uri="{FF2B5EF4-FFF2-40B4-BE49-F238E27FC236}">
                <a16:creationId xmlns:a16="http://schemas.microsoft.com/office/drawing/2014/main" id="{2F0708A9-9F51-15F7-8961-545FFB8D25C1}"/>
              </a:ext>
            </a:extLst>
          </p:cNvPr>
          <p:cNvSpPr txBox="1"/>
          <p:nvPr/>
        </p:nvSpPr>
        <p:spPr>
          <a:xfrm>
            <a:off x="589585" y="1008850"/>
            <a:ext cx="9542754" cy="1015663"/>
          </a:xfrm>
          <a:prstGeom prst="rect">
            <a:avLst/>
          </a:prstGeom>
          <a:noFill/>
        </p:spPr>
        <p:txBody>
          <a:bodyPr wrap="square">
            <a:spAutoFit/>
          </a:bodyPr>
          <a:lstStyle/>
          <a:p>
            <a:pPr algn="just">
              <a:buNone/>
            </a:pPr>
            <a:r>
              <a:rPr lang="en-GB" sz="2000" noProof="0" dirty="0"/>
              <a:t>After the 1986 Chernobyl accident, 116,000 people were permanently evacuated from a 4,200 km² exclusion zone. Scientists have debated what happened to the wildlife left behind.</a:t>
            </a:r>
          </a:p>
        </p:txBody>
      </p:sp>
      <p:sp>
        <p:nvSpPr>
          <p:cNvPr id="9" name="ZoneTexte 8">
            <a:extLst>
              <a:ext uri="{FF2B5EF4-FFF2-40B4-BE49-F238E27FC236}">
                <a16:creationId xmlns:a16="http://schemas.microsoft.com/office/drawing/2014/main" id="{EA8D5F04-6F69-1C69-DC3A-BEEF5D234559}"/>
              </a:ext>
            </a:extLst>
          </p:cNvPr>
          <p:cNvSpPr txBox="1"/>
          <p:nvPr/>
        </p:nvSpPr>
        <p:spPr>
          <a:xfrm>
            <a:off x="576448" y="6725116"/>
            <a:ext cx="9555891" cy="707886"/>
          </a:xfrm>
          <a:prstGeom prst="rect">
            <a:avLst/>
          </a:prstGeom>
          <a:noFill/>
        </p:spPr>
        <p:txBody>
          <a:bodyPr wrap="square" lIns="91440" tIns="45720" rIns="91440" bIns="45720" anchor="t">
            <a:spAutoFit/>
          </a:bodyPr>
          <a:lstStyle/>
          <a:p>
            <a:pPr algn="just"/>
            <a:r>
              <a:rPr lang="en-GB" sz="2000" noProof="0" dirty="0"/>
              <a:t>These findings suggest that, despite radiation contamination, Chernobyl has become a thriving refuge for wildlife.</a:t>
            </a:r>
          </a:p>
        </p:txBody>
      </p:sp>
      <p:grpSp>
        <p:nvGrpSpPr>
          <p:cNvPr id="21" name="Groupe 20">
            <a:extLst>
              <a:ext uri="{FF2B5EF4-FFF2-40B4-BE49-F238E27FC236}">
                <a16:creationId xmlns:a16="http://schemas.microsoft.com/office/drawing/2014/main" id="{148D403F-3A02-38D0-94CD-B65322EAFB7D}"/>
              </a:ext>
            </a:extLst>
          </p:cNvPr>
          <p:cNvGrpSpPr/>
          <p:nvPr/>
        </p:nvGrpSpPr>
        <p:grpSpPr>
          <a:xfrm>
            <a:off x="5358822" y="2449259"/>
            <a:ext cx="4595633" cy="3824364"/>
            <a:chOff x="5017778" y="3943229"/>
            <a:chExt cx="4595633" cy="3824364"/>
          </a:xfrm>
        </p:grpSpPr>
        <p:sp>
          <p:nvSpPr>
            <p:cNvPr id="10" name="ZoneTexte 9">
              <a:extLst>
                <a:ext uri="{FF2B5EF4-FFF2-40B4-BE49-F238E27FC236}">
                  <a16:creationId xmlns:a16="http://schemas.microsoft.com/office/drawing/2014/main" id="{0173030F-C37D-B47A-F8AB-68BE1E5A8B7E}"/>
                </a:ext>
              </a:extLst>
            </p:cNvPr>
            <p:cNvSpPr txBox="1"/>
            <p:nvPr/>
          </p:nvSpPr>
          <p:spPr>
            <a:xfrm>
              <a:off x="5017779" y="7244373"/>
              <a:ext cx="4595630" cy="523220"/>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40 years after Chernobyl disaster, wildlife is flourishing in the “(not that) radioactive wasteland”.</a:t>
              </a:r>
              <a:endParaRPr lang="en-GB" sz="1400" i="1" noProof="0"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7726E346-478A-7335-EE52-4019B554C1B6}"/>
                </a:ext>
              </a:extLst>
            </p:cNvPr>
            <p:cNvGrpSpPr/>
            <p:nvPr/>
          </p:nvGrpSpPr>
          <p:grpSpPr>
            <a:xfrm>
              <a:off x="5017779" y="3943231"/>
              <a:ext cx="4595632" cy="3256014"/>
              <a:chOff x="5017779" y="3943231"/>
              <a:chExt cx="4595632" cy="3256014"/>
            </a:xfrm>
          </p:grpSpPr>
          <p:pic>
            <p:nvPicPr>
              <p:cNvPr id="16" name="Picture 4">
                <a:extLst>
                  <a:ext uri="{FF2B5EF4-FFF2-40B4-BE49-F238E27FC236}">
                    <a16:creationId xmlns:a16="http://schemas.microsoft.com/office/drawing/2014/main" id="{C478D18E-F72C-80DE-6209-E59C740AC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 r="596" b="49975"/>
              <a:stretch/>
            </p:blipFill>
            <p:spPr bwMode="auto">
              <a:xfrm>
                <a:off x="5017779" y="3943231"/>
                <a:ext cx="4595631" cy="16431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5B7E3ED2-4068-6EE0-7EE1-6A2781E70B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 t="49975" r="947"/>
              <a:stretch/>
            </p:blipFill>
            <p:spPr bwMode="auto">
              <a:xfrm>
                <a:off x="5017780" y="5556138"/>
                <a:ext cx="4595631" cy="164310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5B635CC3-02D3-4134-C091-77070488CFF0}"/>
                </a:ext>
              </a:extLst>
            </p:cNvPr>
            <p:cNvSpPr/>
            <p:nvPr/>
          </p:nvSpPr>
          <p:spPr>
            <a:xfrm>
              <a:off x="5017778" y="3943229"/>
              <a:ext cx="4595631" cy="325601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3" name="ZoneTexte 22">
            <a:extLst>
              <a:ext uri="{FF2B5EF4-FFF2-40B4-BE49-F238E27FC236}">
                <a16:creationId xmlns:a16="http://schemas.microsoft.com/office/drawing/2014/main" id="{E80F2994-3794-F41E-E324-A55C57016B7E}"/>
              </a:ext>
            </a:extLst>
          </p:cNvPr>
          <p:cNvSpPr txBox="1"/>
          <p:nvPr/>
        </p:nvSpPr>
        <p:spPr>
          <a:xfrm>
            <a:off x="589585" y="2089834"/>
            <a:ext cx="4205153" cy="4708981"/>
          </a:xfrm>
          <a:prstGeom prst="rect">
            <a:avLst/>
          </a:prstGeom>
          <a:noFill/>
        </p:spPr>
        <p:txBody>
          <a:bodyPr wrap="square">
            <a:spAutoFit/>
          </a:bodyPr>
          <a:lstStyle/>
          <a:p>
            <a:pPr algn="just">
              <a:buNone/>
            </a:pPr>
            <a:r>
              <a:rPr lang="en-GB" sz="2000" noProof="0" dirty="0"/>
              <a:t>Some studies suggested that radiation severely impacted animal populations, even at low doses. However, long-term data show no clear negative effects on mammal numbers. In fact, populations of elk, roe deer, red deer, and bear are similar to those in nearby nature reserves, and wolves are </a:t>
            </a:r>
            <a:r>
              <a:rPr lang="en-GB" sz="2000" b="1" noProof="0" dirty="0"/>
              <a:t>over                seven-times more abundant</a:t>
            </a:r>
            <a:r>
              <a:rPr lang="en-GB" sz="2000" noProof="0" dirty="0"/>
              <a:t>.</a:t>
            </a:r>
            <a:r>
              <a:rPr lang="en-GB" baseline="30000" noProof="0" dirty="0"/>
              <a:t>1</a:t>
            </a:r>
            <a:endParaRPr lang="en-GB" sz="2000" baseline="30000" noProof="0" dirty="0"/>
          </a:p>
          <a:p>
            <a:pPr algn="just">
              <a:buNone/>
            </a:pPr>
            <a:endParaRPr lang="en-GB" sz="1000" b="1" noProof="0" dirty="0"/>
          </a:p>
          <a:p>
            <a:pPr algn="just">
              <a:buNone/>
            </a:pPr>
            <a:r>
              <a:rPr lang="en-GB" sz="2000" noProof="0" dirty="0"/>
              <a:t>Helicopter surveys also revealed that elk, roe deer, and wild boar populations grew steadily in the decade following the accident.</a:t>
            </a:r>
            <a:endParaRPr lang="en-GB" sz="2000" b="1" baseline="30000" noProof="0" dirty="0"/>
          </a:p>
        </p:txBody>
      </p:sp>
      <p:sp>
        <p:nvSpPr>
          <p:cNvPr id="25" name="ZoneTexte 24">
            <a:extLst>
              <a:ext uri="{FF2B5EF4-FFF2-40B4-BE49-F238E27FC236}">
                <a16:creationId xmlns:a16="http://schemas.microsoft.com/office/drawing/2014/main" id="{A2C1B19C-4902-B005-978B-855DE4AE7830}"/>
              </a:ext>
            </a:extLst>
          </p:cNvPr>
          <p:cNvSpPr txBox="1"/>
          <p:nvPr/>
        </p:nvSpPr>
        <p:spPr>
          <a:xfrm>
            <a:off x="112452" y="7639210"/>
            <a:ext cx="8970924" cy="261610"/>
          </a:xfrm>
          <a:prstGeom prst="rect">
            <a:avLst/>
          </a:prstGeom>
          <a:noFill/>
        </p:spPr>
        <p:txBody>
          <a:bodyPr wrap="square">
            <a:spAutoFit/>
          </a:bodyPr>
          <a:lstStyle/>
          <a:p>
            <a:r>
              <a:rPr lang="en-GB" sz="1100" b="1" i="0" u="none" strike="noStrike" baseline="30000" noProof="0" dirty="0">
                <a:effectLst/>
                <a:latin typeface="+mj-lt"/>
              </a:rPr>
              <a:t>1</a:t>
            </a:r>
            <a:r>
              <a:rPr lang="en-GB" sz="1100" b="0" i="0" u="none" strike="noStrike" noProof="0" dirty="0">
                <a:effectLst/>
                <a:latin typeface="+mj-lt"/>
              </a:rPr>
              <a:t> </a:t>
            </a:r>
            <a:r>
              <a:rPr lang="en-GB" sz="1100" b="0" i="0" u="none" strike="noStrike" noProof="0" dirty="0">
                <a:solidFill>
                  <a:srgbClr val="0563C1"/>
                </a:solidFill>
                <a:effectLst/>
                <a:latin typeface="+mj-lt"/>
                <a:hlinkClick r:id="rId3">
                  <a:extLst>
                    <a:ext uri="{A12FA001-AC4F-418D-AE19-62706E023703}">
                      <ahyp:hlinkClr xmlns:ahyp="http://schemas.microsoft.com/office/drawing/2018/hyperlinkcolor" val="tx"/>
                    </a:ext>
                  </a:extLst>
                </a:hlinkClick>
              </a:rPr>
              <a:t>T.G. Deryabina, et al. (2015, October 05). </a:t>
            </a:r>
            <a:r>
              <a:rPr lang="en-GB" sz="1100" b="0" i="0" noProof="0" dirty="0">
                <a:solidFill>
                  <a:srgbClr val="0563C1"/>
                </a:solidFill>
                <a:effectLst/>
                <a:latin typeface="+mj-lt"/>
                <a:hlinkClick r:id="rId3">
                  <a:extLst>
                    <a:ext uri="{A12FA001-AC4F-418D-AE19-62706E023703}">
                      <ahyp:hlinkClr xmlns:ahyp="http://schemas.microsoft.com/office/drawing/2018/hyperlinkcolor" val="tx"/>
                    </a:ext>
                  </a:extLst>
                </a:hlinkClick>
              </a:rPr>
              <a:t>Long-term census data reveal abundant wildlife populations at Chernobyl. Current Biology</a:t>
            </a:r>
            <a:r>
              <a:rPr lang="en-GB" sz="1100" b="0" i="0" noProof="0" dirty="0">
                <a:effectLst/>
                <a:latin typeface="+mj-lt"/>
                <a:hlinkClick r:id="rId3">
                  <a:extLst>
                    <a:ext uri="{A12FA001-AC4F-418D-AE19-62706E023703}">
                      <ahyp:hlinkClr xmlns:ahyp="http://schemas.microsoft.com/office/drawing/2018/hyperlinkcolor" val="tx"/>
                    </a:ext>
                  </a:extLst>
                </a:hlinkClick>
              </a:rPr>
              <a:t>.</a:t>
            </a:r>
            <a:endParaRPr lang="en-GB" sz="1100" b="0" i="0" noProof="0" dirty="0">
              <a:effectLst/>
              <a:latin typeface="+mj-lt"/>
            </a:endParaRPr>
          </a:p>
        </p:txBody>
      </p:sp>
      <p:sp>
        <p:nvSpPr>
          <p:cNvPr id="2" name="Slide Number Placeholder 6">
            <a:extLst>
              <a:ext uri="{FF2B5EF4-FFF2-40B4-BE49-F238E27FC236}">
                <a16:creationId xmlns:a16="http://schemas.microsoft.com/office/drawing/2014/main" id="{278498D1-32AB-EA9A-5CD4-E2664FE0CD0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492</a:t>
            </a:fld>
            <a:endParaRPr lang="en-GB" spc="80" noProof="0" dirty="0"/>
          </a:p>
        </p:txBody>
      </p:sp>
    </p:spTree>
    <p:extLst>
      <p:ext uri="{BB962C8B-B14F-4D97-AF65-F5344CB8AC3E}">
        <p14:creationId xmlns:p14="http://schemas.microsoft.com/office/powerpoint/2010/main" val="3960905041"/>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associée">
            <a:extLst>
              <a:ext uri="{FF2B5EF4-FFF2-40B4-BE49-F238E27FC236}">
                <a16:creationId xmlns:a16="http://schemas.microsoft.com/office/drawing/2014/main" id="{15717BED-BA9B-5C81-0964-A59719B3E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61"/>
          <a:stretch/>
        </p:blipFill>
        <p:spPr bwMode="auto">
          <a:xfrm>
            <a:off x="6369832" y="2409816"/>
            <a:ext cx="3403426" cy="460005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49CA793-C0FB-71A4-8A70-75ECA9F7E70D}"/>
              </a:ext>
            </a:extLst>
          </p:cNvPr>
          <p:cNvSpPr txBox="1"/>
          <p:nvPr/>
        </p:nvSpPr>
        <p:spPr>
          <a:xfrm>
            <a:off x="589585" y="2017855"/>
            <a:ext cx="5285435" cy="193899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Gen III reactors are equipped with passive safety systems that rely on natural forces like gravity, convection, and compressed gases, rather than active systems that require power to operate. This reduces the risk of failure during emergencies, such as loss of power.</a:t>
            </a:r>
          </a:p>
        </p:txBody>
      </p:sp>
      <p:sp>
        <p:nvSpPr>
          <p:cNvPr id="12" name="ZoneTexte 11">
            <a:extLst>
              <a:ext uri="{FF2B5EF4-FFF2-40B4-BE49-F238E27FC236}">
                <a16:creationId xmlns:a16="http://schemas.microsoft.com/office/drawing/2014/main" id="{9BCA69C7-FDB2-D9DE-7F01-A63B85A78BC8}"/>
              </a:ext>
            </a:extLst>
          </p:cNvPr>
          <p:cNvSpPr txBox="1"/>
          <p:nvPr/>
        </p:nvSpPr>
        <p:spPr>
          <a:xfrm>
            <a:off x="589585" y="1125310"/>
            <a:ext cx="9542754" cy="707886"/>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Gen III reactors such as the EPR, AP1000, and APR1400 have enhanced safety features and improvements in design.</a:t>
            </a:r>
          </a:p>
        </p:txBody>
      </p:sp>
      <p:sp>
        <p:nvSpPr>
          <p:cNvPr id="13" name="ZoneTexte 12">
            <a:extLst>
              <a:ext uri="{FF2B5EF4-FFF2-40B4-BE49-F238E27FC236}">
                <a16:creationId xmlns:a16="http://schemas.microsoft.com/office/drawing/2014/main" id="{36BA24A5-3EFB-B575-A48F-03CAE3010E71}"/>
              </a:ext>
            </a:extLst>
          </p:cNvPr>
          <p:cNvSpPr txBox="1"/>
          <p:nvPr/>
        </p:nvSpPr>
        <p:spPr>
          <a:xfrm>
            <a:off x="6337300" y="7164696"/>
            <a:ext cx="3591951"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AP1000 passive design.</a:t>
            </a:r>
          </a:p>
        </p:txBody>
      </p:sp>
      <p:sp>
        <p:nvSpPr>
          <p:cNvPr id="14" name="ZoneTexte 13">
            <a:extLst>
              <a:ext uri="{FF2B5EF4-FFF2-40B4-BE49-F238E27FC236}">
                <a16:creationId xmlns:a16="http://schemas.microsoft.com/office/drawing/2014/main" id="{6469F28E-620F-B12C-457B-CEC72B28753E}"/>
              </a:ext>
            </a:extLst>
          </p:cNvPr>
          <p:cNvSpPr txBox="1"/>
          <p:nvPr/>
        </p:nvSpPr>
        <p:spPr>
          <a:xfrm>
            <a:off x="693916" y="7181711"/>
            <a:ext cx="5055374"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Main EPR safety features.</a:t>
            </a:r>
          </a:p>
        </p:txBody>
      </p:sp>
      <p:grpSp>
        <p:nvGrpSpPr>
          <p:cNvPr id="4" name="Groupe 3">
            <a:extLst>
              <a:ext uri="{FF2B5EF4-FFF2-40B4-BE49-F238E27FC236}">
                <a16:creationId xmlns:a16="http://schemas.microsoft.com/office/drawing/2014/main" id="{133C702D-D9FC-A054-9CB7-8316D3299DD4}"/>
              </a:ext>
            </a:extLst>
          </p:cNvPr>
          <p:cNvGrpSpPr/>
          <p:nvPr/>
        </p:nvGrpSpPr>
        <p:grpSpPr>
          <a:xfrm>
            <a:off x="674370" y="4267236"/>
            <a:ext cx="5074920" cy="2829691"/>
            <a:chOff x="931572" y="4277130"/>
            <a:chExt cx="5181600" cy="2829691"/>
          </a:xfrm>
        </p:grpSpPr>
        <p:pic>
          <p:nvPicPr>
            <p:cNvPr id="5" name="Picture 2" descr="06-gt-mike-R-nuclear-power-Fig">
              <a:extLst>
                <a:ext uri="{FF2B5EF4-FFF2-40B4-BE49-F238E27FC236}">
                  <a16:creationId xmlns:a16="http://schemas.microsoft.com/office/drawing/2014/main" id="{FE2A5FFE-6474-83A8-9F6F-C87E45484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4"/>
            <a:stretch/>
          </p:blipFill>
          <p:spPr bwMode="auto">
            <a:xfrm>
              <a:off x="931572" y="4277130"/>
              <a:ext cx="5181600" cy="28296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8B566BD-5E98-8690-FAB3-1EB78D96E80E}"/>
                </a:ext>
              </a:extLst>
            </p:cNvPr>
            <p:cNvSpPr/>
            <p:nvPr/>
          </p:nvSpPr>
          <p:spPr>
            <a:xfrm>
              <a:off x="951529" y="4277130"/>
              <a:ext cx="5161643" cy="28296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7" name="Rectangle 16">
            <a:extLst>
              <a:ext uri="{FF2B5EF4-FFF2-40B4-BE49-F238E27FC236}">
                <a16:creationId xmlns:a16="http://schemas.microsoft.com/office/drawing/2014/main" id="{3B8B7793-9C93-7C94-D509-E84C56A8A84F}"/>
              </a:ext>
            </a:extLst>
          </p:cNvPr>
          <p:cNvSpPr/>
          <p:nvPr/>
        </p:nvSpPr>
        <p:spPr>
          <a:xfrm>
            <a:off x="6337300" y="2173060"/>
            <a:ext cx="3591951" cy="492386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ZoneTexte 1">
            <a:extLst>
              <a:ext uri="{FF2B5EF4-FFF2-40B4-BE49-F238E27FC236}">
                <a16:creationId xmlns:a16="http://schemas.microsoft.com/office/drawing/2014/main" id="{4E2A7773-B05D-73CD-DC0D-76B4B0973853}"/>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Generation III reactors are safer</a:t>
            </a:r>
          </a:p>
        </p:txBody>
      </p:sp>
      <p:sp>
        <p:nvSpPr>
          <p:cNvPr id="7" name="Slide Number Placeholder 6">
            <a:extLst>
              <a:ext uri="{FF2B5EF4-FFF2-40B4-BE49-F238E27FC236}">
                <a16:creationId xmlns:a16="http://schemas.microsoft.com/office/drawing/2014/main" id="{708DF3F4-AF8A-CE9A-FD77-802F7EA6646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493</a:t>
            </a:fld>
            <a:endParaRPr lang="en-GB" spc="80" noProof="0" dirty="0"/>
          </a:p>
        </p:txBody>
      </p:sp>
    </p:spTree>
    <p:extLst>
      <p:ext uri="{BB962C8B-B14F-4D97-AF65-F5344CB8AC3E}">
        <p14:creationId xmlns:p14="http://schemas.microsoft.com/office/powerpoint/2010/main" val="249022166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ADEB660-038E-1105-6A89-88F08EEE62F2}"/>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Generation IV reactors are even safer: MYRRHA project</a:t>
            </a:r>
          </a:p>
        </p:txBody>
      </p:sp>
      <p:sp>
        <p:nvSpPr>
          <p:cNvPr id="9" name="ZoneTexte 8">
            <a:extLst>
              <a:ext uri="{FF2B5EF4-FFF2-40B4-BE49-F238E27FC236}">
                <a16:creationId xmlns:a16="http://schemas.microsoft.com/office/drawing/2014/main" id="{CB650063-93A3-18EE-D634-7CC6E5AF1449}"/>
              </a:ext>
            </a:extLst>
          </p:cNvPr>
          <p:cNvSpPr txBox="1"/>
          <p:nvPr/>
        </p:nvSpPr>
        <p:spPr>
          <a:xfrm>
            <a:off x="589583" y="4728857"/>
            <a:ext cx="9542755" cy="2400657"/>
          </a:xfrm>
          <a:prstGeom prst="rect">
            <a:avLst/>
          </a:prstGeom>
          <a:noFill/>
        </p:spPr>
        <p:txBody>
          <a:bodyPr wrap="square">
            <a:spAutoFit/>
          </a:bodyPr>
          <a:lstStyle/>
          <a:p>
            <a:pPr algn="just">
              <a:buNone/>
            </a:pPr>
            <a:endParaRPr lang="en-GB" sz="1000" noProof="0" dirty="0"/>
          </a:p>
          <a:p>
            <a:pPr marL="514350" indent="-514350" algn="just">
              <a:buAutoNum type="romanLcParenBoth"/>
            </a:pPr>
            <a:r>
              <a:rPr lang="en-GB" sz="2000" noProof="0" dirty="0"/>
              <a:t>Changing the atomic structure of long-lived radioactive isotopes into shorter-lived or stable ones;</a:t>
            </a:r>
          </a:p>
          <a:p>
            <a:pPr marL="514350" indent="-514350" algn="just">
              <a:buAutoNum type="romanLcParenBoth"/>
            </a:pPr>
            <a:endParaRPr lang="en-GB" sz="1000" noProof="0" dirty="0"/>
          </a:p>
          <a:p>
            <a:pPr marL="514350" indent="-514350" algn="just">
              <a:buAutoNum type="romanLcParenBoth"/>
            </a:pPr>
            <a:r>
              <a:rPr lang="en-GB" sz="2000" noProof="0" dirty="0"/>
              <a:t>Producing isotopes used in medicine for the diagnosis and treatment of certain diseases, particularly cancer;</a:t>
            </a:r>
          </a:p>
          <a:p>
            <a:pPr marL="514350" indent="-514350" algn="just">
              <a:buAutoNum type="romanLcParenBoth"/>
            </a:pPr>
            <a:endParaRPr lang="en-GB" sz="1000" noProof="0" dirty="0"/>
          </a:p>
          <a:p>
            <a:pPr marL="514350" indent="-514350" algn="just">
              <a:buAutoNum type="romanLcParenBoth"/>
            </a:pPr>
            <a:r>
              <a:rPr lang="en-GB" sz="2000" noProof="0" dirty="0"/>
              <a:t>Testing materials and fuels under reactor conditions, contributing to research on Generation IV reactors.</a:t>
            </a:r>
          </a:p>
        </p:txBody>
      </p:sp>
      <p:sp>
        <p:nvSpPr>
          <p:cNvPr id="11" name="ZoneTexte 10">
            <a:extLst>
              <a:ext uri="{FF2B5EF4-FFF2-40B4-BE49-F238E27FC236}">
                <a16:creationId xmlns:a16="http://schemas.microsoft.com/office/drawing/2014/main" id="{5A84F9B0-E829-51EF-5684-CEAFC86D7CCF}"/>
              </a:ext>
            </a:extLst>
          </p:cNvPr>
          <p:cNvSpPr txBox="1"/>
          <p:nvPr/>
        </p:nvSpPr>
        <p:spPr>
          <a:xfrm>
            <a:off x="5833326" y="4013027"/>
            <a:ext cx="4165887"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3-D rendering of the MYRRHA facility (Belgium).</a:t>
            </a:r>
          </a:p>
        </p:txBody>
      </p:sp>
      <p:grpSp>
        <p:nvGrpSpPr>
          <p:cNvPr id="13" name="Groupe 12">
            <a:extLst>
              <a:ext uri="{FF2B5EF4-FFF2-40B4-BE49-F238E27FC236}">
                <a16:creationId xmlns:a16="http://schemas.microsoft.com/office/drawing/2014/main" id="{AAEAD6CB-63C1-5F4B-C7F6-0D589847AFA7}"/>
              </a:ext>
            </a:extLst>
          </p:cNvPr>
          <p:cNvGrpSpPr/>
          <p:nvPr/>
        </p:nvGrpSpPr>
        <p:grpSpPr>
          <a:xfrm>
            <a:off x="5833327" y="1556110"/>
            <a:ext cx="4165888" cy="2393951"/>
            <a:chOff x="5801428" y="1426420"/>
            <a:chExt cx="4165888" cy="2393951"/>
          </a:xfrm>
        </p:grpSpPr>
        <p:pic>
          <p:nvPicPr>
            <p:cNvPr id="10" name="Picture 2" descr="Feu vert pour le projet de recherche nucléaire Myrrha | L'Echo">
              <a:extLst>
                <a:ext uri="{FF2B5EF4-FFF2-40B4-BE49-F238E27FC236}">
                  <a16:creationId xmlns:a16="http://schemas.microsoft.com/office/drawing/2014/main" id="{44BC1E72-2B56-92A9-AA1B-65871CC59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 r="6237" b="792"/>
            <a:stretch/>
          </p:blipFill>
          <p:spPr bwMode="auto">
            <a:xfrm>
              <a:off x="5801428" y="1426420"/>
              <a:ext cx="4165888" cy="23939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BF4342C-E764-9971-1D72-8965A70BDE97}"/>
                </a:ext>
              </a:extLst>
            </p:cNvPr>
            <p:cNvSpPr/>
            <p:nvPr/>
          </p:nvSpPr>
          <p:spPr>
            <a:xfrm>
              <a:off x="5801429" y="1426420"/>
              <a:ext cx="4165887" cy="23939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8" name="ZoneTexte 7">
            <a:extLst>
              <a:ext uri="{FF2B5EF4-FFF2-40B4-BE49-F238E27FC236}">
                <a16:creationId xmlns:a16="http://schemas.microsoft.com/office/drawing/2014/main" id="{A4B385A4-C898-5F1D-5F8D-A431C924B259}"/>
              </a:ext>
            </a:extLst>
          </p:cNvPr>
          <p:cNvSpPr txBox="1"/>
          <p:nvPr/>
        </p:nvSpPr>
        <p:spPr>
          <a:xfrm>
            <a:off x="589584" y="1407445"/>
            <a:ext cx="4757116" cy="3477875"/>
          </a:xfrm>
          <a:prstGeom prst="rect">
            <a:avLst/>
          </a:prstGeom>
          <a:noFill/>
        </p:spPr>
        <p:txBody>
          <a:bodyPr wrap="square">
            <a:spAutoFit/>
          </a:bodyPr>
          <a:lstStyle/>
          <a:p>
            <a:pPr algn="just">
              <a:buNone/>
            </a:pPr>
            <a:r>
              <a:rPr lang="en-GB" sz="2000" noProof="0" dirty="0"/>
              <a:t>The MYRRHA project (Multi-purpose hYbrid Research Reactor for High-tech Applications) is a research reactor project managed by the Belgian Nuclear Research Centre (SCK CEN).</a:t>
            </a:r>
          </a:p>
          <a:p>
            <a:pPr algn="just">
              <a:buNone/>
            </a:pPr>
            <a:endParaRPr lang="en-GB" sz="1000" noProof="0" dirty="0"/>
          </a:p>
          <a:p>
            <a:pPr algn="just">
              <a:buNone/>
            </a:pPr>
            <a:r>
              <a:rPr lang="en-GB" sz="2000" noProof="0" dirty="0"/>
              <a:t>MYRRHA is a reactor driven by a proton accelerator, meaning it uses a particle accelerator to generate neutrons and sustain the chain reaction.</a:t>
            </a:r>
          </a:p>
          <a:p>
            <a:pPr algn="just">
              <a:buNone/>
            </a:pPr>
            <a:endParaRPr lang="en-GB" sz="1000" noProof="0" dirty="0"/>
          </a:p>
          <a:p>
            <a:pPr algn="just">
              <a:buNone/>
            </a:pPr>
            <a:r>
              <a:rPr lang="en-GB" sz="2000" noProof="0" dirty="0"/>
              <a:t>This project has several key objectives:</a:t>
            </a:r>
          </a:p>
        </p:txBody>
      </p:sp>
      <p:sp>
        <p:nvSpPr>
          <p:cNvPr id="2" name="Slide Number Placeholder 6">
            <a:extLst>
              <a:ext uri="{FF2B5EF4-FFF2-40B4-BE49-F238E27FC236}">
                <a16:creationId xmlns:a16="http://schemas.microsoft.com/office/drawing/2014/main" id="{53F6F46C-4FA3-B9F3-DBBD-3CF05BF36C0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494</a:t>
            </a:fld>
            <a:endParaRPr lang="en-GB" spc="80" noProof="0" dirty="0"/>
          </a:p>
        </p:txBody>
      </p:sp>
    </p:spTree>
    <p:extLst>
      <p:ext uri="{BB962C8B-B14F-4D97-AF65-F5344CB8AC3E}">
        <p14:creationId xmlns:p14="http://schemas.microsoft.com/office/powerpoint/2010/main" val="178899157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1C277C63-5DC1-7440-30B5-1FEE32A2D458}"/>
              </a:ext>
            </a:extLst>
          </p:cNvPr>
          <p:cNvSpPr txBox="1"/>
          <p:nvPr/>
        </p:nvSpPr>
        <p:spPr>
          <a:xfrm>
            <a:off x="7241640" y="3852632"/>
            <a:ext cx="2503099"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Interior of the reactor vessel of the MYRRHA project..</a:t>
            </a:r>
          </a:p>
        </p:txBody>
      </p:sp>
      <p:sp>
        <p:nvSpPr>
          <p:cNvPr id="2" name="ZoneTexte 1">
            <a:extLst>
              <a:ext uri="{FF2B5EF4-FFF2-40B4-BE49-F238E27FC236}">
                <a16:creationId xmlns:a16="http://schemas.microsoft.com/office/drawing/2014/main" id="{4A5F376A-B971-ED41-B545-8E5421C2EF5F}"/>
              </a:ext>
            </a:extLst>
          </p:cNvPr>
          <p:cNvSpPr txBox="1"/>
          <p:nvPr/>
        </p:nvSpPr>
        <p:spPr>
          <a:xfrm>
            <a:off x="589585" y="349892"/>
            <a:ext cx="9481515" cy="461665"/>
          </a:xfrm>
          <a:prstGeom prst="rect">
            <a:avLst/>
          </a:prstGeom>
          <a:noFill/>
        </p:spPr>
        <p:txBody>
          <a:bodyPr wrap="square">
            <a:spAutoFit/>
          </a:bodyPr>
          <a:lstStyle/>
          <a:p>
            <a:r>
              <a:rPr lang="en-GB" sz="2400" b="1" noProof="0" dirty="0">
                <a:highlight>
                  <a:srgbClr val="FFFFFF"/>
                </a:highlight>
                <a:latin typeface="Arial" panose="020B0604020202020204" pitchFamily="34" charset="0"/>
                <a:cs typeface="Arial" panose="020B0604020202020204" pitchFamily="34" charset="0"/>
              </a:rPr>
              <a:t>Features of the MYRRHA reactor</a:t>
            </a:r>
          </a:p>
        </p:txBody>
      </p:sp>
      <p:sp>
        <p:nvSpPr>
          <p:cNvPr id="5" name="ZoneTexte 4">
            <a:extLst>
              <a:ext uri="{FF2B5EF4-FFF2-40B4-BE49-F238E27FC236}">
                <a16:creationId xmlns:a16="http://schemas.microsoft.com/office/drawing/2014/main" id="{C6C1493D-FCDC-69BB-009E-494BA41F6174}"/>
              </a:ext>
            </a:extLst>
          </p:cNvPr>
          <p:cNvSpPr txBox="1"/>
          <p:nvPr/>
        </p:nvSpPr>
        <p:spPr>
          <a:xfrm>
            <a:off x="589585" y="1152419"/>
            <a:ext cx="6001715" cy="3170099"/>
          </a:xfrm>
          <a:prstGeom prst="rect">
            <a:avLst/>
          </a:prstGeom>
          <a:noFill/>
        </p:spPr>
        <p:txBody>
          <a:bodyPr wrap="square">
            <a:spAutoFit/>
          </a:bodyPr>
          <a:lstStyle/>
          <a:p>
            <a:pPr algn="just">
              <a:buNone/>
            </a:pPr>
            <a:r>
              <a:rPr lang="en-GB" sz="2000" noProof="0" dirty="0"/>
              <a:t>There are three interesting features of the MYRRHA reactor:</a:t>
            </a:r>
          </a:p>
          <a:p>
            <a:pPr algn="just">
              <a:buNone/>
            </a:pPr>
            <a:endParaRPr lang="en-GB" sz="2000" noProof="0" dirty="0"/>
          </a:p>
          <a:p>
            <a:pPr marL="514350" indent="-514350" algn="just">
              <a:buAutoNum type="romanLcParenBoth"/>
            </a:pPr>
            <a:r>
              <a:rPr lang="en-GB" sz="2000" noProof="0" dirty="0"/>
              <a:t>When the proton accelerator stops, the reaction stops immediately;</a:t>
            </a:r>
          </a:p>
          <a:p>
            <a:pPr marL="514350" indent="-514350" algn="just">
              <a:buAutoNum type="romanLcParenBoth"/>
            </a:pPr>
            <a:endParaRPr lang="en-GB" sz="2000" noProof="0" dirty="0"/>
          </a:p>
          <a:p>
            <a:pPr marL="514350" indent="-514350" algn="just">
              <a:buAutoNum type="romanLcParenBoth"/>
            </a:pPr>
            <a:r>
              <a:rPr lang="en-GB" sz="2000" noProof="0" dirty="0"/>
              <a:t>This Accelerator-Driven System (ADS) reactor makes it easier to safely burn large quantities of minor actinides, whose fission produces few delayed neutrons;</a:t>
            </a:r>
          </a:p>
        </p:txBody>
      </p:sp>
      <p:grpSp>
        <p:nvGrpSpPr>
          <p:cNvPr id="4" name="Groupe 3">
            <a:extLst>
              <a:ext uri="{FF2B5EF4-FFF2-40B4-BE49-F238E27FC236}">
                <a16:creationId xmlns:a16="http://schemas.microsoft.com/office/drawing/2014/main" id="{4646C42E-39CE-1F21-6099-D9814C5B7B6E}"/>
              </a:ext>
            </a:extLst>
          </p:cNvPr>
          <p:cNvGrpSpPr/>
          <p:nvPr/>
        </p:nvGrpSpPr>
        <p:grpSpPr>
          <a:xfrm>
            <a:off x="7241640" y="1304497"/>
            <a:ext cx="2503099" cy="2497433"/>
            <a:chOff x="6938610" y="1298000"/>
            <a:chExt cx="2903890" cy="3210205"/>
          </a:xfrm>
        </p:grpSpPr>
        <p:sp>
          <p:nvSpPr>
            <p:cNvPr id="16" name="Rectangle 15">
              <a:extLst>
                <a:ext uri="{FF2B5EF4-FFF2-40B4-BE49-F238E27FC236}">
                  <a16:creationId xmlns:a16="http://schemas.microsoft.com/office/drawing/2014/main" id="{4E5EC1B2-E9CD-3E74-3704-6235778AF0F1}"/>
                </a:ext>
              </a:extLst>
            </p:cNvPr>
            <p:cNvSpPr/>
            <p:nvPr/>
          </p:nvSpPr>
          <p:spPr>
            <a:xfrm>
              <a:off x="6938610" y="1298000"/>
              <a:ext cx="2903890" cy="321020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Image 7">
              <a:extLst>
                <a:ext uri="{FF2B5EF4-FFF2-40B4-BE49-F238E27FC236}">
                  <a16:creationId xmlns:a16="http://schemas.microsoft.com/office/drawing/2014/main" id="{D36B94CF-0E68-7D64-CB2C-CAC217199756}"/>
                </a:ext>
              </a:extLst>
            </p:cNvPr>
            <p:cNvPicPr>
              <a:picLocks noChangeAspect="1"/>
            </p:cNvPicPr>
            <p:nvPr/>
          </p:nvPicPr>
          <p:blipFill>
            <a:blip r:embed="rId2"/>
            <a:stretch>
              <a:fillRect/>
            </a:stretch>
          </p:blipFill>
          <p:spPr>
            <a:xfrm>
              <a:off x="7130255" y="1468724"/>
              <a:ext cx="2498938" cy="2863615"/>
            </a:xfrm>
            <a:prstGeom prst="rect">
              <a:avLst/>
            </a:prstGeom>
          </p:spPr>
        </p:pic>
      </p:grpSp>
      <p:sp>
        <p:nvSpPr>
          <p:cNvPr id="7" name="ZoneTexte 6">
            <a:extLst>
              <a:ext uri="{FF2B5EF4-FFF2-40B4-BE49-F238E27FC236}">
                <a16:creationId xmlns:a16="http://schemas.microsoft.com/office/drawing/2014/main" id="{69185B8B-1D43-4312-0589-0E114E1A5057}"/>
              </a:ext>
            </a:extLst>
          </p:cNvPr>
          <p:cNvSpPr txBox="1"/>
          <p:nvPr/>
        </p:nvSpPr>
        <p:spPr>
          <a:xfrm>
            <a:off x="589585" y="4524836"/>
            <a:ext cx="9542754" cy="2862322"/>
          </a:xfrm>
          <a:prstGeom prst="rect">
            <a:avLst/>
          </a:prstGeom>
          <a:noFill/>
        </p:spPr>
        <p:txBody>
          <a:bodyPr wrap="square">
            <a:spAutoFit/>
          </a:bodyPr>
          <a:lstStyle/>
          <a:p>
            <a:pPr marL="514350" indent="-514350" algn="just">
              <a:buAutoNum type="romanLcParenBoth" startAt="3"/>
            </a:pPr>
            <a:r>
              <a:rPr lang="en-GB" sz="2000" noProof="0" dirty="0"/>
              <a:t>The lead-bismuth coolant has several unique properties:</a:t>
            </a:r>
          </a:p>
          <a:p>
            <a:pPr marL="857250" lvl="1" indent="-400050" algn="just">
              <a:buFont typeface="Arial" panose="020B0604020202020204" pitchFamily="34" charset="0"/>
              <a:buChar char="–"/>
            </a:pPr>
            <a:r>
              <a:rPr lang="en-GB" sz="2000" noProof="0" dirty="0"/>
              <a:t>It is opaque to gamma radiation but transparent to neutron flux;</a:t>
            </a:r>
          </a:p>
          <a:p>
            <a:pPr marL="857250" lvl="1" indent="-400050" algn="just">
              <a:buFont typeface="Arial" panose="020B0604020202020204" pitchFamily="34" charset="0"/>
              <a:buChar char="–"/>
            </a:pPr>
            <a:r>
              <a:rPr lang="en-GB" sz="2000" noProof="0" dirty="0"/>
              <a:t>It melts easily at a low temperature (150°C) but boils only at an extremely high temperature (1,740 °C);</a:t>
            </a:r>
          </a:p>
          <a:p>
            <a:pPr marL="857250" lvl="1" indent="-400050" algn="just">
              <a:buFont typeface="Arial" panose="020B0604020202020204" pitchFamily="34" charset="0"/>
              <a:buChar char="–"/>
            </a:pPr>
            <a:r>
              <a:rPr lang="en-GB" sz="2000" noProof="0" dirty="0"/>
              <a:t>It has a high heat capacity;</a:t>
            </a:r>
          </a:p>
          <a:p>
            <a:pPr marL="857250" lvl="1" indent="-400050" algn="just">
              <a:buFont typeface="Arial" panose="020B0604020202020204" pitchFamily="34" charset="0"/>
              <a:buChar char="–"/>
            </a:pPr>
            <a:r>
              <a:rPr lang="en-GB" sz="2000" noProof="0" dirty="0"/>
              <a:t>It can naturally circulate through the reactor core without the need for pumps, whether during normal operation or for residual decay heat removal;</a:t>
            </a:r>
          </a:p>
          <a:p>
            <a:pPr marL="857250" lvl="1" indent="-400050" algn="just">
              <a:buFont typeface="Arial" panose="020B0604020202020204" pitchFamily="34" charset="0"/>
              <a:buChar char="–"/>
            </a:pPr>
            <a:r>
              <a:rPr lang="en-GB" sz="2000" noProof="0" dirty="0"/>
              <a:t>It will solidify once the decay heat from a used reactor drops to a low level.</a:t>
            </a:r>
          </a:p>
        </p:txBody>
      </p:sp>
      <p:sp>
        <p:nvSpPr>
          <p:cNvPr id="6" name="Slide Number Placeholder 6">
            <a:extLst>
              <a:ext uri="{FF2B5EF4-FFF2-40B4-BE49-F238E27FC236}">
                <a16:creationId xmlns:a16="http://schemas.microsoft.com/office/drawing/2014/main" id="{88914C35-76A3-4DB3-18E6-FD410C74769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495</a:t>
            </a:fld>
            <a:endParaRPr lang="en-GB" spc="80" noProof="0" dirty="0"/>
          </a:p>
        </p:txBody>
      </p:sp>
    </p:spTree>
    <p:extLst>
      <p:ext uri="{BB962C8B-B14F-4D97-AF65-F5344CB8AC3E}">
        <p14:creationId xmlns:p14="http://schemas.microsoft.com/office/powerpoint/2010/main" val="1722949839"/>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E7E-E9DD-C092-5534-BAB58D31521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B689C01-11E3-7297-536B-133E24387E55}"/>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96068D66-FEBD-DAE7-F569-B75633C52368}"/>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64228BB3-E46B-F710-3A74-3ACDB2D81AB2}"/>
              </a:ext>
            </a:extLst>
          </p:cNvPr>
          <p:cNvSpPr txBox="1"/>
          <p:nvPr/>
        </p:nvSpPr>
        <p:spPr>
          <a:xfrm>
            <a:off x="1666279" y="3754764"/>
            <a:ext cx="7360839" cy="523220"/>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V. L</a:t>
            </a:r>
            <a:r>
              <a:rPr lang="en-GB" sz="2800" noProof="0" dirty="0"/>
              <a:t>ocation for our proposed nuclear fleet</a:t>
            </a:r>
            <a:endParaRPr lang="en-GB" sz="2800" noProof="0" dirty="0">
              <a:latin typeface="Arial" panose="020B0604020202020204" pitchFamily="34" charset="0"/>
            </a:endParaRPr>
          </a:p>
        </p:txBody>
      </p:sp>
    </p:spTree>
    <p:extLst>
      <p:ext uri="{BB962C8B-B14F-4D97-AF65-F5344CB8AC3E}">
        <p14:creationId xmlns:p14="http://schemas.microsoft.com/office/powerpoint/2010/main" val="1454982045"/>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3D863479-9D3B-EE61-25CA-6EC2C15B8F91}"/>
              </a:ext>
            </a:extLst>
          </p:cNvPr>
          <p:cNvGrpSpPr/>
          <p:nvPr/>
        </p:nvGrpSpPr>
        <p:grpSpPr>
          <a:xfrm>
            <a:off x="1765300" y="3140959"/>
            <a:ext cx="7162800" cy="4127655"/>
            <a:chOff x="1748942" y="2949575"/>
            <a:chExt cx="7162800" cy="4127655"/>
          </a:xfrm>
        </p:grpSpPr>
        <p:pic>
          <p:nvPicPr>
            <p:cNvPr id="4" name="Picture 2">
              <a:extLst>
                <a:ext uri="{FF2B5EF4-FFF2-40B4-BE49-F238E27FC236}">
                  <a16:creationId xmlns:a16="http://schemas.microsoft.com/office/drawing/2014/main" id="{9E9AFD67-D623-796D-0489-E1FDF2F80D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 t="9785" r="448" b="9839"/>
            <a:stretch/>
          </p:blipFill>
          <p:spPr bwMode="auto">
            <a:xfrm>
              <a:off x="1748942" y="2949575"/>
              <a:ext cx="7162800" cy="352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464D5E-A6F6-B3D2-5984-9B6BBD2A3186}"/>
                </a:ext>
              </a:extLst>
            </p:cNvPr>
            <p:cNvSpPr/>
            <p:nvPr/>
          </p:nvSpPr>
          <p:spPr>
            <a:xfrm>
              <a:off x="1748942" y="2949575"/>
              <a:ext cx="7162800" cy="35265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E80E14B6-2472-F007-2EEA-9F73E885EFA2}"/>
                </a:ext>
              </a:extLst>
            </p:cNvPr>
            <p:cNvSpPr txBox="1"/>
            <p:nvPr/>
          </p:nvSpPr>
          <p:spPr>
            <a:xfrm>
              <a:off x="1748942" y="6554010"/>
              <a:ext cx="7162800"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Proposal for nuclear production zones along with the distance of UHV lines for transporting electricity to consumption areas.</a:t>
              </a:r>
              <a:endParaRPr lang="en-GB" sz="1400" i="1" noProof="0" dirty="0">
                <a:solidFill>
                  <a:schemeClr val="tx1"/>
                </a:solidFill>
                <a:latin typeface="Arial" panose="020B0604020202020204" pitchFamily="34" charset="0"/>
                <a:cs typeface="Arial" panose="020B0604020202020204" pitchFamily="34" charset="0"/>
              </a:endParaRPr>
            </a:p>
          </p:txBody>
        </p:sp>
      </p:grpSp>
      <p:sp>
        <p:nvSpPr>
          <p:cNvPr id="3" name="ZoneTexte 2">
            <a:extLst>
              <a:ext uri="{FF2B5EF4-FFF2-40B4-BE49-F238E27FC236}">
                <a16:creationId xmlns:a16="http://schemas.microsoft.com/office/drawing/2014/main" id="{74836866-2669-5E7D-4513-1763B64AA676}"/>
              </a:ext>
            </a:extLst>
          </p:cNvPr>
          <p:cNvSpPr txBox="1"/>
          <p:nvPr/>
        </p:nvSpPr>
        <p:spPr>
          <a:xfrm>
            <a:off x="589585" y="1271793"/>
            <a:ext cx="9542754" cy="1477328"/>
          </a:xfrm>
          <a:prstGeom prst="rect">
            <a:avLst/>
          </a:prstGeom>
          <a:noFill/>
        </p:spPr>
        <p:txBody>
          <a:bodyPr wrap="square">
            <a:spAutoFit/>
          </a:bodyPr>
          <a:lstStyle/>
          <a:p>
            <a:pPr algn="just"/>
            <a:r>
              <a:rPr lang="en-GB" sz="2000" noProof="0" dirty="0"/>
              <a:t>Although the safety of EPRs is high, zero risk does not exist. Moreover, nuclear opponents will always be alarmist about a failure that could endanger the population.</a:t>
            </a:r>
          </a:p>
          <a:p>
            <a:pPr algn="just"/>
            <a:endParaRPr lang="en-GB" sz="1000" noProof="0" dirty="0"/>
          </a:p>
          <a:p>
            <a:pPr algn="just"/>
            <a:r>
              <a:rPr lang="en-GB" sz="2000" noProof="0" dirty="0"/>
              <a:t>One could simply install these plants in areas where no one lives.</a:t>
            </a:r>
          </a:p>
        </p:txBody>
      </p:sp>
      <p:sp>
        <p:nvSpPr>
          <p:cNvPr id="2" name="ZoneTexte 1">
            <a:extLst>
              <a:ext uri="{FF2B5EF4-FFF2-40B4-BE49-F238E27FC236}">
                <a16:creationId xmlns:a16="http://schemas.microsoft.com/office/drawing/2014/main" id="{1D08E929-4C11-F708-35D6-8B255BB71674}"/>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Where to put our proposed nuclear fleet?</a:t>
            </a:r>
            <a:endParaRPr lang="en-GB" sz="2400" b="1" noProof="0" dirty="0">
              <a:highlight>
                <a:srgbClr val="FFFF00"/>
              </a:highlight>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585EDA7-235A-6EE0-63E4-D7A2270DD7D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497</a:t>
            </a:fld>
            <a:endParaRPr lang="en-GB" spc="80" noProof="0" dirty="0"/>
          </a:p>
        </p:txBody>
      </p:sp>
    </p:spTree>
    <p:extLst>
      <p:ext uri="{BB962C8B-B14F-4D97-AF65-F5344CB8AC3E}">
        <p14:creationId xmlns:p14="http://schemas.microsoft.com/office/powerpoint/2010/main" val="3897434506"/>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8AE93892-62FF-DF92-029D-FDA00BF19E4F}"/>
                  </a:ext>
                </a:extLst>
              </p:cNvPr>
              <p:cNvSpPr txBox="1"/>
              <p:nvPr/>
            </p:nvSpPr>
            <p:spPr>
              <a:xfrm>
                <a:off x="589584" y="1287247"/>
                <a:ext cx="9542755" cy="289310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Northern Russia has approximately 12,000 km of coastline.</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Around 2,400 EPRs (600</a:t>
                </a:r>
                <a14:m>
                  <m:oMath xmlns:m="http://schemas.openxmlformats.org/officeDocument/2006/math">
                    <m:r>
                      <a:rPr lang="en-GB" sz="2000" b="0" i="0"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m:t>
                    </m:r>
                    <m:r>
                      <a:rPr lang="en-GB" sz="2000" b="0" i="1" noProof="0" smtClean="0">
                        <a:latin typeface="Cambria Math" panose="02040503050406030204" pitchFamily="18" charset="0"/>
                        <a:ea typeface="Cambria Math" panose="02040503050406030204" pitchFamily="18" charset="0"/>
                      </a:rPr>
                      <m:t> </m:t>
                    </m:r>
                  </m:oMath>
                </a14:m>
                <a:r>
                  <a:rPr lang="en-GB" sz="2000" noProof="0" dirty="0"/>
                  <a:t>4) could be built in groups of four EPRs spaced 20 km apart. In case of an INES 7* type incident, only four generators would be in an exclusion zone.</a:t>
                </a:r>
              </a:p>
              <a:p>
                <a:pPr algn="just"/>
                <a:endParaRPr lang="en-GB" sz="1000" noProof="0" dirty="0"/>
              </a:p>
              <a:p>
                <a:pPr algn="just"/>
                <a:r>
                  <a:rPr lang="en-GB" sz="2000" noProof="0" dirty="0"/>
                  <a:t>The Chernobyl accident occurred in 1986 with Reactor 4. Reactor 2 was closed in 1991, Reactor 1 in 1996, and Reactor 3 in 2000. Hence, even though the reactors were all grouped together, it is very unlikely that a major incident on one would endanger the integrity of the others.</a:t>
                </a:r>
              </a:p>
            </p:txBody>
          </p:sp>
        </mc:Choice>
        <mc:Fallback xmlns="">
          <p:sp>
            <p:nvSpPr>
              <p:cNvPr id="12" name="ZoneTexte 11">
                <a:extLst>
                  <a:ext uri="{FF2B5EF4-FFF2-40B4-BE49-F238E27FC236}">
                    <a16:creationId xmlns:a16="http://schemas.microsoft.com/office/drawing/2014/main" id="{8AE93892-62FF-DF92-029D-FDA00BF19E4F}"/>
                  </a:ext>
                </a:extLst>
              </p:cNvPr>
              <p:cNvSpPr txBox="1">
                <a:spLocks noRot="1" noChangeAspect="1" noMove="1" noResize="1" noEditPoints="1" noAdjustHandles="1" noChangeArrowheads="1" noChangeShapeType="1" noTextEdit="1"/>
              </p:cNvSpPr>
              <p:nvPr/>
            </p:nvSpPr>
            <p:spPr>
              <a:xfrm>
                <a:off x="589584" y="1287247"/>
                <a:ext cx="9542755" cy="2893100"/>
              </a:xfrm>
              <a:prstGeom prst="rect">
                <a:avLst/>
              </a:prstGeom>
              <a:blipFill>
                <a:blip r:embed="rId2"/>
                <a:stretch>
                  <a:fillRect l="-703" t="-842" r="-639" b="-1895"/>
                </a:stretch>
              </a:blipFill>
            </p:spPr>
            <p:txBody>
              <a:bodyPr/>
              <a:lstStyle/>
              <a:p>
                <a:r>
                  <a:rPr lang="en-GB">
                    <a:noFill/>
                  </a:rPr>
                  <a:t> </a:t>
                </a:r>
              </a:p>
            </p:txBody>
          </p:sp>
        </mc:Fallback>
      </mc:AlternateContent>
      <p:sp>
        <p:nvSpPr>
          <p:cNvPr id="15" name="ZoneTexte 14">
            <a:extLst>
              <a:ext uri="{FF2B5EF4-FFF2-40B4-BE49-F238E27FC236}">
                <a16:creationId xmlns:a16="http://schemas.microsoft.com/office/drawing/2014/main" id="{74C120B4-A196-B73A-655B-ED6855B09E21}"/>
              </a:ext>
            </a:extLst>
          </p:cNvPr>
          <p:cNvSpPr txBox="1"/>
          <p:nvPr/>
        </p:nvSpPr>
        <p:spPr>
          <a:xfrm>
            <a:off x="589585" y="349892"/>
            <a:ext cx="9481515" cy="461665"/>
          </a:xfrm>
          <a:prstGeom prst="rect">
            <a:avLst/>
          </a:prstGeom>
          <a:noFill/>
        </p:spPr>
        <p:txBody>
          <a:bodyPr wrap="square" lIns="91440" tIns="45720" rIns="91440" bIns="45720" anchor="t">
            <a:spAutoFit/>
          </a:bodyPr>
          <a:lstStyle/>
          <a:p>
            <a:r>
              <a:rPr lang="en-GB" sz="2400" b="1" noProof="0" dirty="0">
                <a:latin typeface="Arial"/>
                <a:cs typeface="Arial"/>
              </a:rPr>
              <a:t>A deeper look into Northern Russia for our nuclear fleet</a:t>
            </a:r>
          </a:p>
        </p:txBody>
      </p:sp>
      <p:grpSp>
        <p:nvGrpSpPr>
          <p:cNvPr id="7" name="Groupe 6">
            <a:extLst>
              <a:ext uri="{FF2B5EF4-FFF2-40B4-BE49-F238E27FC236}">
                <a16:creationId xmlns:a16="http://schemas.microsoft.com/office/drawing/2014/main" id="{D957F2C1-7AF9-ABE1-2150-C8C923456D14}"/>
              </a:ext>
            </a:extLst>
          </p:cNvPr>
          <p:cNvGrpSpPr/>
          <p:nvPr/>
        </p:nvGrpSpPr>
        <p:grpSpPr>
          <a:xfrm>
            <a:off x="803678" y="4425732"/>
            <a:ext cx="9086044" cy="2677374"/>
            <a:chOff x="803678" y="4755339"/>
            <a:chExt cx="9086044" cy="2677374"/>
          </a:xfrm>
        </p:grpSpPr>
        <p:sp>
          <p:nvSpPr>
            <p:cNvPr id="37" name="ZoneTexte 36">
              <a:extLst>
                <a:ext uri="{FF2B5EF4-FFF2-40B4-BE49-F238E27FC236}">
                  <a16:creationId xmlns:a16="http://schemas.microsoft.com/office/drawing/2014/main" id="{9B66095E-1E54-29EF-8AB8-90FF39A21536}"/>
                </a:ext>
              </a:extLst>
            </p:cNvPr>
            <p:cNvSpPr txBox="1"/>
            <p:nvPr/>
          </p:nvSpPr>
          <p:spPr>
            <a:xfrm>
              <a:off x="1173404" y="7124936"/>
              <a:ext cx="8346592"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Proposal for the configuration of the installation of EPR plants on the Russian coast.</a:t>
              </a:r>
            </a:p>
          </p:txBody>
        </p:sp>
        <p:grpSp>
          <p:nvGrpSpPr>
            <p:cNvPr id="2" name="Groupe 1">
              <a:extLst>
                <a:ext uri="{FF2B5EF4-FFF2-40B4-BE49-F238E27FC236}">
                  <a16:creationId xmlns:a16="http://schemas.microsoft.com/office/drawing/2014/main" id="{399C211A-F2F0-3A8B-A120-A46618E11505}"/>
                </a:ext>
              </a:extLst>
            </p:cNvPr>
            <p:cNvGrpSpPr/>
            <p:nvPr/>
          </p:nvGrpSpPr>
          <p:grpSpPr>
            <a:xfrm>
              <a:off x="803678" y="4755339"/>
              <a:ext cx="9086044" cy="2307049"/>
              <a:chOff x="589584" y="4805949"/>
              <a:chExt cx="9086044" cy="2307049"/>
            </a:xfrm>
          </p:grpSpPr>
          <p:pic>
            <p:nvPicPr>
              <p:cNvPr id="4" name="Picture 2">
                <a:extLst>
                  <a:ext uri="{FF2B5EF4-FFF2-40B4-BE49-F238E27FC236}">
                    <a16:creationId xmlns:a16="http://schemas.microsoft.com/office/drawing/2014/main" id="{B051BFB4-900D-17C0-5AF4-6479F283C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87"/>
              <a:stretch/>
            </p:blipFill>
            <p:spPr bwMode="auto">
              <a:xfrm>
                <a:off x="632114" y="4850997"/>
                <a:ext cx="4250976" cy="221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a:extLst>
                  <a:ext uri="{FF2B5EF4-FFF2-40B4-BE49-F238E27FC236}">
                    <a16:creationId xmlns:a16="http://schemas.microsoft.com/office/drawing/2014/main" id="{7C3F4273-7807-A207-364D-36EE5FB89D83}"/>
                  </a:ext>
                </a:extLst>
              </p:cNvPr>
              <p:cNvSpPr/>
              <p:nvPr/>
            </p:nvSpPr>
            <p:spPr>
              <a:xfrm>
                <a:off x="589584" y="4805949"/>
                <a:ext cx="9086044" cy="230704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 name="Image 2">
                <a:extLst>
                  <a:ext uri="{FF2B5EF4-FFF2-40B4-BE49-F238E27FC236}">
                    <a16:creationId xmlns:a16="http://schemas.microsoft.com/office/drawing/2014/main" id="{40EE0EFB-F3BE-A64D-3C93-C6845883C9EB}"/>
                  </a:ext>
                </a:extLst>
              </p:cNvPr>
              <p:cNvPicPr>
                <a:picLocks noChangeAspect="1"/>
              </p:cNvPicPr>
              <p:nvPr/>
            </p:nvPicPr>
            <p:blipFill>
              <a:blip r:embed="rId4"/>
              <a:stretch>
                <a:fillRect/>
              </a:stretch>
            </p:blipFill>
            <p:spPr>
              <a:xfrm>
                <a:off x="5178346" y="4973523"/>
                <a:ext cx="4208883" cy="1971903"/>
              </a:xfrm>
              <a:prstGeom prst="rect">
                <a:avLst/>
              </a:prstGeom>
            </p:spPr>
          </p:pic>
        </p:grpSp>
      </p:grpSp>
      <p:sp>
        <p:nvSpPr>
          <p:cNvPr id="10" name="ZoneTexte 9">
            <a:extLst>
              <a:ext uri="{FF2B5EF4-FFF2-40B4-BE49-F238E27FC236}">
                <a16:creationId xmlns:a16="http://schemas.microsoft.com/office/drawing/2014/main" id="{AE60986C-004B-610E-BDD6-4E0D3F1A72FA}"/>
              </a:ext>
            </a:extLst>
          </p:cNvPr>
          <p:cNvSpPr txBox="1"/>
          <p:nvPr/>
        </p:nvSpPr>
        <p:spPr>
          <a:xfrm>
            <a:off x="93598" y="7654246"/>
            <a:ext cx="8784588" cy="276999"/>
          </a:xfrm>
          <a:prstGeom prst="rect">
            <a:avLst/>
          </a:prstGeom>
          <a:noFill/>
        </p:spPr>
        <p:txBody>
          <a:bodyPr wrap="square">
            <a:spAutoFit/>
          </a:bodyPr>
          <a:lstStyle/>
          <a:p>
            <a:r>
              <a:rPr lang="en-GB" sz="1200" b="1" noProof="0" dirty="0"/>
              <a:t>*</a:t>
            </a:r>
            <a:r>
              <a:rPr lang="en-GB" sz="1200" noProof="0" dirty="0"/>
              <a:t> This is the highest level of severity on the International Nuclear and Radiological Event Scale (INES).</a:t>
            </a:r>
          </a:p>
        </p:txBody>
      </p:sp>
      <p:sp>
        <p:nvSpPr>
          <p:cNvPr id="5" name="Slide Number Placeholder 6">
            <a:extLst>
              <a:ext uri="{FF2B5EF4-FFF2-40B4-BE49-F238E27FC236}">
                <a16:creationId xmlns:a16="http://schemas.microsoft.com/office/drawing/2014/main" id="{6F3592F4-D8F0-F886-0ABD-22636DC522D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498</a:t>
            </a:fld>
            <a:endParaRPr lang="en-GB" spc="80" noProof="0" dirty="0"/>
          </a:p>
        </p:txBody>
      </p:sp>
    </p:spTree>
    <p:extLst>
      <p:ext uri="{BB962C8B-B14F-4D97-AF65-F5344CB8AC3E}">
        <p14:creationId xmlns:p14="http://schemas.microsoft.com/office/powerpoint/2010/main" val="4233430265"/>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C0F22E-2F0A-7031-DF64-70767498E99F}"/>
              </a:ext>
            </a:extLst>
          </p:cNvPr>
          <p:cNvSpPr txBox="1"/>
          <p:nvPr/>
        </p:nvSpPr>
        <p:spPr>
          <a:xfrm>
            <a:off x="589585" y="1220010"/>
            <a:ext cx="9542754" cy="2616101"/>
          </a:xfrm>
          <a:prstGeom prst="rect">
            <a:avLst/>
          </a:prstGeom>
          <a:noFill/>
        </p:spPr>
        <p:txBody>
          <a:bodyPr wrap="square">
            <a:spAutoFit/>
          </a:bodyPr>
          <a:lstStyle/>
          <a:p>
            <a:pPr algn="just">
              <a:buNone/>
            </a:pPr>
            <a:r>
              <a:rPr lang="en-GB" sz="2000" noProof="0" dirty="0"/>
              <a:t>To transport energy from nuclear power plants to consumption areas, it is important to develop Ultra High Voltage (UHV) lines for long-distance electricity transmission, which results in less loss.</a:t>
            </a:r>
          </a:p>
          <a:p>
            <a:pPr algn="just">
              <a:buNone/>
            </a:pPr>
            <a:endParaRPr lang="en-GB" sz="1200" noProof="0" dirty="0"/>
          </a:p>
          <a:p>
            <a:pPr algn="just">
              <a:buNone/>
            </a:pPr>
            <a:r>
              <a:rPr lang="en-GB" sz="2000" noProof="0" dirty="0"/>
              <a:t>Since 2020, the Changji-Guquan UHVDC link can transmit 12 GW over 3,000 km at 1.1 million volts from Xinjiang in the Northwest to Anhui in eastern China.</a:t>
            </a:r>
          </a:p>
          <a:p>
            <a:pPr algn="just">
              <a:buNone/>
            </a:pPr>
            <a:endParaRPr lang="en-GB" sz="1200" noProof="0" dirty="0"/>
          </a:p>
          <a:p>
            <a:pPr algn="just"/>
            <a:r>
              <a:rPr lang="en-GB" sz="2000" noProof="0" dirty="0"/>
              <a:t>This plays a key role in China in developing remote renewable energy plants and coal power plants where primary energy resources are available.</a:t>
            </a:r>
          </a:p>
        </p:txBody>
      </p:sp>
      <p:grpSp>
        <p:nvGrpSpPr>
          <p:cNvPr id="6" name="Groupe 5">
            <a:extLst>
              <a:ext uri="{FF2B5EF4-FFF2-40B4-BE49-F238E27FC236}">
                <a16:creationId xmlns:a16="http://schemas.microsoft.com/office/drawing/2014/main" id="{42B59ADD-B66A-5F29-CB5F-4D7C9C163505}"/>
              </a:ext>
            </a:extLst>
          </p:cNvPr>
          <p:cNvGrpSpPr/>
          <p:nvPr/>
        </p:nvGrpSpPr>
        <p:grpSpPr>
          <a:xfrm>
            <a:off x="1011756" y="4196640"/>
            <a:ext cx="8669888" cy="3155790"/>
            <a:chOff x="844952" y="4196639"/>
            <a:chExt cx="8669888" cy="3155790"/>
          </a:xfrm>
        </p:grpSpPr>
        <p:pic>
          <p:nvPicPr>
            <p:cNvPr id="13" name="Image 12">
              <a:extLst>
                <a:ext uri="{FF2B5EF4-FFF2-40B4-BE49-F238E27FC236}">
                  <a16:creationId xmlns:a16="http://schemas.microsoft.com/office/drawing/2014/main" id="{585F8788-93D7-EDA5-AD97-FE7E6B0579DD}"/>
                </a:ext>
              </a:extLst>
            </p:cNvPr>
            <p:cNvPicPr>
              <a:picLocks noChangeAspect="1"/>
            </p:cNvPicPr>
            <p:nvPr/>
          </p:nvPicPr>
          <p:blipFill>
            <a:blip r:embed="rId2"/>
            <a:stretch>
              <a:fillRect/>
            </a:stretch>
          </p:blipFill>
          <p:spPr>
            <a:xfrm>
              <a:off x="4942840" y="4196639"/>
              <a:ext cx="4572000" cy="2571750"/>
            </a:xfrm>
            <a:prstGeom prst="rect">
              <a:avLst/>
            </a:prstGeom>
          </p:spPr>
        </p:pic>
        <p:grpSp>
          <p:nvGrpSpPr>
            <p:cNvPr id="5" name="Groupe 4">
              <a:extLst>
                <a:ext uri="{FF2B5EF4-FFF2-40B4-BE49-F238E27FC236}">
                  <a16:creationId xmlns:a16="http://schemas.microsoft.com/office/drawing/2014/main" id="{7FDE4399-47A4-69E9-50F1-2CA238047924}"/>
                </a:ext>
              </a:extLst>
            </p:cNvPr>
            <p:cNvGrpSpPr/>
            <p:nvPr/>
          </p:nvGrpSpPr>
          <p:grpSpPr>
            <a:xfrm>
              <a:off x="844952" y="4196640"/>
              <a:ext cx="3757528" cy="2571750"/>
              <a:chOff x="936392" y="4533320"/>
              <a:chExt cx="3757528" cy="2571750"/>
            </a:xfrm>
          </p:grpSpPr>
          <p:pic>
            <p:nvPicPr>
              <p:cNvPr id="20482" name="Picture 2">
                <a:extLst>
                  <a:ext uri="{FF2B5EF4-FFF2-40B4-BE49-F238E27FC236}">
                    <a16:creationId xmlns:a16="http://schemas.microsoft.com/office/drawing/2014/main" id="{9FB586F2-E29A-3082-F4B1-ACDEF15E8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 r="17944" b="-1"/>
              <a:stretch/>
            </p:blipFill>
            <p:spPr bwMode="auto">
              <a:xfrm>
                <a:off x="942340" y="4533320"/>
                <a:ext cx="3751580" cy="25717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D297517-D0DC-9859-53E0-64F7298A10E9}"/>
                  </a:ext>
                </a:extLst>
              </p:cNvPr>
              <p:cNvSpPr/>
              <p:nvPr/>
            </p:nvSpPr>
            <p:spPr>
              <a:xfrm>
                <a:off x="936392" y="4533320"/>
                <a:ext cx="3757528" cy="25717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9" name="Rectangle 18">
              <a:extLst>
                <a:ext uri="{FF2B5EF4-FFF2-40B4-BE49-F238E27FC236}">
                  <a16:creationId xmlns:a16="http://schemas.microsoft.com/office/drawing/2014/main" id="{FE68FC84-B236-4D3D-148B-5ADE817831C6}"/>
                </a:ext>
              </a:extLst>
            </p:cNvPr>
            <p:cNvSpPr/>
            <p:nvPr/>
          </p:nvSpPr>
          <p:spPr>
            <a:xfrm>
              <a:off x="4942840" y="4196641"/>
              <a:ext cx="4572000" cy="25717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A69D0522-4387-3B43-7F9A-30D1F24C2CFB}"/>
                </a:ext>
              </a:extLst>
            </p:cNvPr>
            <p:cNvSpPr txBox="1"/>
            <p:nvPr/>
          </p:nvSpPr>
          <p:spPr>
            <a:xfrm>
              <a:off x="844952" y="6829209"/>
              <a:ext cx="3757528" cy="523220"/>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Construction of the </a:t>
              </a:r>
              <a:r>
                <a:rPr lang="en-GB" sz="1400" i="1" noProof="0" dirty="0">
                  <a:latin typeface="Arial" panose="020B0604020202020204" pitchFamily="34" charset="0"/>
                  <a:cs typeface="Arial" panose="020B0604020202020204" pitchFamily="34" charset="0"/>
                </a:rPr>
                <a:t>Changji-Guquan UHVDC </a:t>
              </a:r>
              <a:r>
                <a:rPr lang="en-GB" sz="1400" i="1" noProof="0" dirty="0">
                  <a:solidFill>
                    <a:schemeClr val="tx1"/>
                  </a:solidFill>
                  <a:latin typeface="Arial" panose="020B0604020202020204" pitchFamily="34" charset="0"/>
                  <a:cs typeface="Arial" panose="020B0604020202020204" pitchFamily="34" charset="0"/>
                </a:rPr>
                <a:t>power line (2019).</a:t>
              </a:r>
            </a:p>
          </p:txBody>
        </p:sp>
        <p:sp>
          <p:nvSpPr>
            <p:cNvPr id="3" name="ZoneTexte 2">
              <a:extLst>
                <a:ext uri="{FF2B5EF4-FFF2-40B4-BE49-F238E27FC236}">
                  <a16:creationId xmlns:a16="http://schemas.microsoft.com/office/drawing/2014/main" id="{AF89C11E-3BCD-7079-9E04-00A39C234FC8}"/>
                </a:ext>
              </a:extLst>
            </p:cNvPr>
            <p:cNvSpPr txBox="1"/>
            <p:nvPr/>
          </p:nvSpPr>
          <p:spPr>
            <a:xfrm>
              <a:off x="4942840" y="6829209"/>
              <a:ext cx="4572000"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Changji-Guquan UHVDC power line on the map.</a:t>
              </a:r>
              <a:endParaRPr lang="en-GB" sz="1400" i="1" noProof="0" dirty="0"/>
            </a:p>
          </p:txBody>
        </p:sp>
      </p:grpSp>
      <p:sp>
        <p:nvSpPr>
          <p:cNvPr id="2" name="ZoneTexte 1">
            <a:extLst>
              <a:ext uri="{FF2B5EF4-FFF2-40B4-BE49-F238E27FC236}">
                <a16:creationId xmlns:a16="http://schemas.microsoft.com/office/drawing/2014/main" id="{0DFFE3B3-02F8-A2EB-D961-C43DB87E9AD7}"/>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Powering long-distance energy transport</a:t>
            </a:r>
          </a:p>
        </p:txBody>
      </p:sp>
      <p:sp>
        <p:nvSpPr>
          <p:cNvPr id="8" name="Slide Number Placeholder 6">
            <a:extLst>
              <a:ext uri="{FF2B5EF4-FFF2-40B4-BE49-F238E27FC236}">
                <a16:creationId xmlns:a16="http://schemas.microsoft.com/office/drawing/2014/main" id="{C2C579AE-6B9D-45C3-1985-795FC317097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499</a:t>
            </a:fld>
            <a:endParaRPr lang="en-GB" spc="80" noProof="0" dirty="0"/>
          </a:p>
        </p:txBody>
      </p:sp>
    </p:spTree>
    <p:extLst>
      <p:ext uri="{BB962C8B-B14F-4D97-AF65-F5344CB8AC3E}">
        <p14:creationId xmlns:p14="http://schemas.microsoft.com/office/powerpoint/2010/main" val="11615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D1A6073C-8159-A0F8-DEBE-6E81CA6BEB7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a:t>
            </a:fld>
            <a:endParaRPr lang="en-GB" spc="80" noProof="0" dirty="0"/>
          </a:p>
        </p:txBody>
      </p:sp>
      <p:sp>
        <p:nvSpPr>
          <p:cNvPr id="3" name="ZoneTexte 2">
            <a:extLst>
              <a:ext uri="{FF2B5EF4-FFF2-40B4-BE49-F238E27FC236}">
                <a16:creationId xmlns:a16="http://schemas.microsoft.com/office/drawing/2014/main" id="{75C81343-2684-5166-6BC8-065F6BE2B545}"/>
              </a:ext>
            </a:extLst>
          </p:cNvPr>
          <p:cNvSpPr txBox="1"/>
          <p:nvPr/>
        </p:nvSpPr>
        <p:spPr>
          <a:xfrm>
            <a:off x="45496" y="7687791"/>
            <a:ext cx="6627141" cy="261610"/>
          </a:xfrm>
          <a:prstGeom prst="rect">
            <a:avLst/>
          </a:prstGeom>
          <a:noFill/>
        </p:spPr>
        <p:txBody>
          <a:bodyPr wrap="square">
            <a:spAutoFit/>
          </a:bodyPr>
          <a:lstStyle/>
          <a:p>
            <a:r>
              <a:rPr lang="en-GB" sz="1100" b="1" baseline="30000" noProof="0" dirty="0">
                <a:latin typeface="Arial" panose="020B0604020202020204" pitchFamily="34" charset="0"/>
                <a:cs typeface="Arial" panose="020B0604020202020204" pitchFamily="34" charset="0"/>
              </a:rPr>
              <a:t>1 </a:t>
            </a:r>
            <a:r>
              <a:rPr lang="en-GB" sz="1100" noProof="0" dirty="0">
                <a:latin typeface="Arial" panose="020B0604020202020204" pitchFamily="34" charset="0"/>
                <a:cs typeface="Arial" panose="020B0604020202020204" pitchFamily="34" charset="0"/>
                <a:hlinkClick r:id="rId2"/>
              </a:rPr>
              <a:t>Dutch TTF natural gas futures pricing. (2024, February 05). ICE.</a:t>
            </a:r>
            <a:endParaRPr lang="en-GB" sz="1100" baseline="30000" noProof="0" dirty="0">
              <a:latin typeface="Arial" panose="020B0604020202020204" pitchFamily="34" charset="0"/>
              <a:cs typeface="Arial" panose="020B0604020202020204" pitchFamily="34" charset="0"/>
            </a:endParaRPr>
          </a:p>
        </p:txBody>
      </p:sp>
      <p:sp>
        <p:nvSpPr>
          <p:cNvPr id="2" name="TextBox 15">
            <a:extLst>
              <a:ext uri="{FF2B5EF4-FFF2-40B4-BE49-F238E27FC236}">
                <a16:creationId xmlns:a16="http://schemas.microsoft.com/office/drawing/2014/main" id="{9F3E9E9E-BEF9-C7C5-3A88-9611472E77E5}"/>
              </a:ext>
            </a:extLst>
          </p:cNvPr>
          <p:cNvSpPr txBox="1"/>
          <p:nvPr/>
        </p:nvSpPr>
        <p:spPr>
          <a:xfrm>
            <a:off x="1615436" y="6898281"/>
            <a:ext cx="7491047" cy="307777"/>
          </a:xfrm>
          <a:prstGeom prst="rect">
            <a:avLst/>
          </a:prstGeom>
          <a:noFill/>
        </p:spPr>
        <p:txBody>
          <a:bodyPr wrap="square">
            <a:spAutoFit/>
          </a:bodyPr>
          <a:lstStyle/>
          <a:p>
            <a:pPr algn="ctr"/>
            <a:r>
              <a:rPr lang="en-GB" sz="1400" b="0" i="1" noProof="0" dirty="0">
                <a:solidFill>
                  <a:srgbClr val="000000"/>
                </a:solidFill>
                <a:effectLst/>
                <a:latin typeface="Arial" panose="020B0604020202020204" pitchFamily="34" charset="0"/>
                <a:cs typeface="Arial" panose="020B0604020202020204" pitchFamily="34" charset="0"/>
              </a:rPr>
              <a:t>Dutch TTF natural </a:t>
            </a:r>
            <a:r>
              <a:rPr lang="en-GB" sz="1400" i="1" noProof="0" dirty="0">
                <a:solidFill>
                  <a:srgbClr val="000000"/>
                </a:solidFill>
                <a:latin typeface="Arial" panose="020B0604020202020204" pitchFamily="34" charset="0"/>
                <a:cs typeface="Arial" panose="020B0604020202020204" pitchFamily="34" charset="0"/>
              </a:rPr>
              <a:t>g</a:t>
            </a:r>
            <a:r>
              <a:rPr lang="en-GB" sz="1400" b="0" i="1" noProof="0" dirty="0">
                <a:solidFill>
                  <a:srgbClr val="000000"/>
                </a:solidFill>
                <a:effectLst/>
                <a:latin typeface="Arial" panose="020B0604020202020204" pitchFamily="34" charset="0"/>
                <a:cs typeface="Arial" panose="020B0604020202020204" pitchFamily="34" charset="0"/>
              </a:rPr>
              <a:t>as </a:t>
            </a:r>
            <a:r>
              <a:rPr lang="en-GB" sz="1400" i="1" noProof="0" dirty="0">
                <a:solidFill>
                  <a:srgbClr val="000000"/>
                </a:solidFill>
                <a:latin typeface="Arial" panose="020B0604020202020204" pitchFamily="34" charset="0"/>
                <a:cs typeface="Arial" panose="020B0604020202020204" pitchFamily="34" charset="0"/>
              </a:rPr>
              <a:t>f</a:t>
            </a:r>
            <a:r>
              <a:rPr lang="en-GB" sz="1400" b="0" i="1" noProof="0" dirty="0">
                <a:solidFill>
                  <a:srgbClr val="000000"/>
                </a:solidFill>
                <a:effectLst/>
                <a:latin typeface="Arial" panose="020B0604020202020204" pitchFamily="34" charset="0"/>
                <a:cs typeface="Arial" panose="020B0604020202020204" pitchFamily="34" charset="0"/>
              </a:rPr>
              <a:t>utures pricing (EUR/MWh).</a:t>
            </a:r>
            <a:r>
              <a:rPr lang="en-GB" sz="1400" b="1" baseline="30000" noProof="0" dirty="0">
                <a:solidFill>
                  <a:srgbClr val="000000"/>
                </a:solidFill>
                <a:latin typeface="Arial" panose="020B0604020202020204" pitchFamily="34" charset="0"/>
                <a:cs typeface="Arial" panose="020B0604020202020204" pitchFamily="34" charset="0"/>
              </a:rPr>
              <a:t>1</a:t>
            </a:r>
            <a:endParaRPr lang="en-GB" sz="1400" b="1" baseline="30000" noProof="0" dirty="0">
              <a:solidFill>
                <a:srgbClr val="000000"/>
              </a:solidFill>
              <a:effectLst/>
              <a:latin typeface="Suisse Intl"/>
            </a:endParaRPr>
          </a:p>
        </p:txBody>
      </p:sp>
      <p:pic>
        <p:nvPicPr>
          <p:cNvPr id="7" name="Picture 5">
            <a:extLst>
              <a:ext uri="{FF2B5EF4-FFF2-40B4-BE49-F238E27FC236}">
                <a16:creationId xmlns:a16="http://schemas.microsoft.com/office/drawing/2014/main" id="{32C10C6D-2F36-1E52-EB20-6FC8CAB49559}"/>
              </a:ext>
            </a:extLst>
          </p:cNvPr>
          <p:cNvPicPr>
            <a:picLocks noChangeAspect="1"/>
          </p:cNvPicPr>
          <p:nvPr/>
        </p:nvPicPr>
        <p:blipFill>
          <a:blip r:embed="rId3"/>
          <a:stretch>
            <a:fillRect/>
          </a:stretch>
        </p:blipFill>
        <p:spPr>
          <a:xfrm>
            <a:off x="1766609" y="4511395"/>
            <a:ext cx="7160182" cy="2101172"/>
          </a:xfrm>
          <a:prstGeom prst="rect">
            <a:avLst/>
          </a:prstGeom>
        </p:spPr>
      </p:pic>
      <p:sp>
        <p:nvSpPr>
          <p:cNvPr id="8" name="ZoneTexte 7">
            <a:extLst>
              <a:ext uri="{FF2B5EF4-FFF2-40B4-BE49-F238E27FC236}">
                <a16:creationId xmlns:a16="http://schemas.microsoft.com/office/drawing/2014/main" id="{59352C4C-0025-5C15-5393-579F5BBE74A0}"/>
              </a:ext>
            </a:extLst>
          </p:cNvPr>
          <p:cNvSpPr txBox="1"/>
          <p:nvPr/>
        </p:nvSpPr>
        <p:spPr>
          <a:xfrm>
            <a:off x="589581" y="1125847"/>
            <a:ext cx="9542757" cy="2862322"/>
          </a:xfrm>
          <a:prstGeom prst="rect">
            <a:avLst/>
          </a:prstGeom>
          <a:noFill/>
        </p:spPr>
        <p:txBody>
          <a:bodyPr wrap="square">
            <a:spAutoFit/>
          </a:bodyPr>
          <a:lstStyle/>
          <a:p>
            <a:pPr algn="just"/>
            <a:r>
              <a:rPr lang="en-GB" sz="2000" noProof="0" dirty="0"/>
              <a:t>Fossil fuels are finite resources, and we are likely to exhaust affordable gas and oil supplies within our lifetime. Even if these resources remain accessible globally, heavy reliance on foreign sources introduces significant vulnerabilities, including supply disruptions and geopolitical instability.</a:t>
            </a:r>
          </a:p>
          <a:p>
            <a:pPr algn="just"/>
            <a:endParaRPr lang="en-GB" sz="2000" noProof="0" dirty="0"/>
          </a:p>
          <a:p>
            <a:pPr algn="just"/>
            <a:r>
              <a:rPr lang="en-GB" sz="2000" noProof="0" dirty="0"/>
              <a:t>For instance, the energy crisis triggered by the war in Ukraine highlighted these risks. Supply disruptions from Russia caused the price of gas on the Dutch TTF to surge to €250/MWh, compared to the typical average of less than €30/MWh over the previous fifteen years.</a:t>
            </a:r>
            <a:endParaRPr lang="en-GB" sz="2000" kern="100" noProof="0" dirty="0">
              <a:effectLst/>
              <a:latin typeface="Arial" panose="020B0604020202020204" pitchFamily="34" charset="0"/>
              <a:ea typeface="Aptos" panose="020B00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EC18674-A989-1293-2F6D-2E906487B793}"/>
              </a:ext>
            </a:extLst>
          </p:cNvPr>
          <p:cNvSpPr/>
          <p:nvPr/>
        </p:nvSpPr>
        <p:spPr>
          <a:xfrm>
            <a:off x="1601176" y="4329324"/>
            <a:ext cx="7491048" cy="24653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10">
            <a:extLst>
              <a:ext uri="{FF2B5EF4-FFF2-40B4-BE49-F238E27FC236}">
                <a16:creationId xmlns:a16="http://schemas.microsoft.com/office/drawing/2014/main" id="{AB006BA7-C8AE-29B8-A8B7-9640FE5105EB}"/>
              </a:ext>
            </a:extLst>
          </p:cNvPr>
          <p:cNvSpPr txBox="1"/>
          <p:nvPr/>
        </p:nvSpPr>
        <p:spPr>
          <a:xfrm>
            <a:off x="589584" y="349891"/>
            <a:ext cx="6627141" cy="461665"/>
          </a:xfrm>
          <a:prstGeom prst="rect">
            <a:avLst/>
          </a:prstGeom>
          <a:noFill/>
        </p:spPr>
        <p:txBody>
          <a:bodyPr wrap="square">
            <a:spAutoFit/>
          </a:bodyPr>
          <a:lstStyle/>
          <a:p>
            <a:pPr marL="12700">
              <a:lnSpc>
                <a:spcPct val="100000"/>
              </a:lnSpc>
              <a:spcBef>
                <a:spcPts val="130"/>
              </a:spcBef>
            </a:pPr>
            <a:r>
              <a:rPr lang="en-GB" sz="2400" b="1" spc="30" noProof="0" dirty="0">
                <a:latin typeface="Arial"/>
                <a:cs typeface="Arial"/>
              </a:rPr>
              <a:t>Impact of importing fossil fuels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A91A092-C229-99EB-9A23-4775FB73478D}"/>
              </a:ext>
            </a:extLst>
          </p:cNvPr>
          <p:cNvSpPr txBox="1"/>
          <p:nvPr/>
        </p:nvSpPr>
        <p:spPr>
          <a:xfrm>
            <a:off x="1537341" y="2768437"/>
            <a:ext cx="70532" cy="307777"/>
          </a:xfrm>
          <a:prstGeom prst="rect">
            <a:avLst/>
          </a:prstGeom>
          <a:noFill/>
        </p:spPr>
        <p:txBody>
          <a:bodyPr wrap="none" lIns="0" tIns="0" rIns="0" bIns="0" rtlCol="0">
            <a:spAutoFit/>
          </a:bodyPr>
          <a:lstStyle/>
          <a:p>
            <a:r>
              <a:rPr lang="en-GB" sz="2000" noProof="0" dirty="0"/>
              <a:t> </a:t>
            </a:r>
          </a:p>
        </p:txBody>
      </p:sp>
      <p:sp>
        <p:nvSpPr>
          <p:cNvPr id="6" name="TextBox 5">
            <a:extLst>
              <a:ext uri="{FF2B5EF4-FFF2-40B4-BE49-F238E27FC236}">
                <a16:creationId xmlns:a16="http://schemas.microsoft.com/office/drawing/2014/main" id="{2631D41F-97C7-1D62-03C4-A0EFFAD6CC1C}"/>
              </a:ext>
            </a:extLst>
          </p:cNvPr>
          <p:cNvSpPr txBox="1"/>
          <p:nvPr/>
        </p:nvSpPr>
        <p:spPr>
          <a:xfrm>
            <a:off x="575056" y="350052"/>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A714FDA-AE38-3254-7AFF-EF51584F975B}"/>
                  </a:ext>
                </a:extLst>
              </p:cNvPr>
              <p:cNvSpPr txBox="1"/>
              <p:nvPr/>
            </p:nvSpPr>
            <p:spPr>
              <a:xfrm>
                <a:off x="575056" y="2106123"/>
                <a:ext cx="9569070" cy="4193071"/>
              </a:xfrm>
              <a:prstGeom prst="rect">
                <a:avLst/>
              </a:prstGeom>
              <a:noFill/>
            </p:spPr>
            <p:txBody>
              <a:bodyPr wrap="square" rtlCol="0">
                <a:spAutoFit/>
              </a:bodyPr>
              <a:lstStyle/>
              <a:p>
                <a:r>
                  <a:rPr lang="en-GB" sz="2000" b="1" spc="30" noProof="0" dirty="0">
                    <a:solidFill>
                      <a:schemeClr val="tx1"/>
                    </a:solidFill>
                    <a:latin typeface="Arial" panose="020B0604020202020204" pitchFamily="34" charset="0"/>
                    <a:cs typeface="Arial" panose="020B0604020202020204" pitchFamily="34" charset="0"/>
                  </a:rPr>
                  <a:t>Part 1:</a:t>
                </a:r>
                <a:endParaRPr lang="en-GB" sz="2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The power required to overcome rolling resistance is given by:</a:t>
                </a:r>
              </a:p>
              <a:p>
                <a:endParaRPr lang="en-GB" sz="1000" noProof="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𝑃</m:t>
                          </m:r>
                          <m:r>
                            <a:rPr lang="en-GB" sz="2000" b="0" i="1" noProof="0" smtClean="0">
                              <a:latin typeface="Cambria Math" panose="02040503050406030204" pitchFamily="18" charset="0"/>
                            </a:rPr>
                            <m:t>=</m:t>
                          </m:r>
                          <m:r>
                            <a:rPr lang="en-GB" sz="2000" b="0" i="1" noProof="0" smtClean="0">
                              <a:latin typeface="Cambria Math" panose="02040503050406030204" pitchFamily="18" charset="0"/>
                            </a:rPr>
                            <m:t>𝐹</m:t>
                          </m:r>
                        </m:e>
                        <m:sub>
                          <m:r>
                            <a:rPr lang="en-GB" sz="2000" b="0" i="1" noProof="0" smtClean="0">
                              <a:latin typeface="Cambria Math" panose="02040503050406030204" pitchFamily="18" charset="0"/>
                            </a:rPr>
                            <m:t>𝑟𝑟</m:t>
                          </m:r>
                        </m:sub>
                      </m:sSub>
                      <m:r>
                        <a:rPr lang="en-GB" sz="2000" b="0" i="1" noProof="0" smtClean="0">
                          <a:latin typeface="Cambria Math" panose="02040503050406030204" pitchFamily="18" charset="0"/>
                          <a:ea typeface="Cambria Math" panose="02040503050406030204" pitchFamily="18" charset="0"/>
                        </a:rPr>
                        <m:t>𝑣</m:t>
                      </m:r>
                      <m:r>
                        <a:rPr lang="en-GB" sz="2000" i="1" noProof="0" smtClean="0">
                          <a:latin typeface="Cambria Math" panose="02040503050406030204" pitchFamily="18" charset="0"/>
                        </a:rPr>
                        <m:t>= </m:t>
                      </m:r>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𝐶</m:t>
                          </m:r>
                        </m:e>
                        <m:sub>
                          <m:r>
                            <a:rPr lang="en-GB" sz="2000" i="1" noProof="0" smtClean="0">
                              <a:latin typeface="Cambria Math" panose="02040503050406030204" pitchFamily="18" charset="0"/>
                            </a:rPr>
                            <m:t>𝑟𝑟</m:t>
                          </m:r>
                        </m:sub>
                      </m:sSub>
                      <m:r>
                        <a:rPr lang="en-GB" sz="2000" i="1" noProof="0" smtClean="0">
                          <a:latin typeface="Cambria Math" panose="02040503050406030204" pitchFamily="18" charset="0"/>
                        </a:rPr>
                        <m:t>𝑁</m:t>
                      </m:r>
                      <m:r>
                        <a:rPr lang="en-GB" sz="2000" b="0" i="1" noProof="0" smtClean="0">
                          <a:latin typeface="Cambria Math" panose="02040503050406030204" pitchFamily="18" charset="0"/>
                          <a:ea typeface="Cambria Math" panose="02040503050406030204" pitchFamily="18" charset="0"/>
                        </a:rPr>
                        <m:t>𝑣</m:t>
                      </m:r>
                      <m:r>
                        <a:rPr lang="en-GB" sz="2000" b="0" i="1" noProof="0" smtClean="0">
                          <a:latin typeface="Cambria Math" panose="02040503050406030204" pitchFamily="18" charset="0"/>
                          <a:ea typeface="Cambria Math" panose="02040503050406030204" pitchFamily="18" charset="0"/>
                        </a:rPr>
                        <m:t>=</m:t>
                      </m:r>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𝐶</m:t>
                          </m:r>
                        </m:e>
                        <m:sub>
                          <m:r>
                            <a:rPr lang="en-GB" sz="2000" i="1" noProof="0" smtClean="0">
                              <a:latin typeface="Cambria Math" panose="02040503050406030204" pitchFamily="18" charset="0"/>
                            </a:rPr>
                            <m:t>𝑟𝑟</m:t>
                          </m:r>
                        </m:sub>
                      </m:sSub>
                      <m:sSub>
                        <m:sSubPr>
                          <m:ctrlPr>
                            <a:rPr lang="en-GB" sz="2000" i="1" noProof="0" smtClean="0">
                              <a:latin typeface="Cambria Math" panose="02040503050406030204" pitchFamily="18" charset="0"/>
                              <a:ea typeface="Cambria Math" panose="02040503050406030204" pitchFamily="18" charset="0"/>
                            </a:rPr>
                          </m:ctrlPr>
                        </m:sSubPr>
                        <m:e>
                          <m:r>
                            <a:rPr lang="en-GB" sz="2000" b="0" i="1" noProof="0" smtClean="0">
                              <a:latin typeface="Cambria Math" panose="02040503050406030204" pitchFamily="18" charset="0"/>
                              <a:ea typeface="Cambria Math" panose="02040503050406030204" pitchFamily="18" charset="0"/>
                            </a:rPr>
                            <m:t>𝑚</m:t>
                          </m:r>
                        </m:e>
                        <m:sub>
                          <m:r>
                            <a:rPr lang="en-GB" sz="2000" b="0" i="1" noProof="0" smtClean="0">
                              <a:latin typeface="Cambria Math" panose="02040503050406030204" pitchFamily="18" charset="0"/>
                              <a:ea typeface="Cambria Math" panose="02040503050406030204" pitchFamily="18" charset="0"/>
                            </a:rPr>
                            <m:t>𝑐</m:t>
                          </m:r>
                        </m:sub>
                      </m:sSub>
                      <m:r>
                        <a:rPr lang="en-GB" sz="2000" b="0" i="1" noProof="0" smtClean="0">
                          <a:latin typeface="Cambria Math" panose="02040503050406030204" pitchFamily="18" charset="0"/>
                          <a:ea typeface="Cambria Math" panose="02040503050406030204" pitchFamily="18" charset="0"/>
                        </a:rPr>
                        <m:t>𝑔</m:t>
                      </m:r>
                      <m:r>
                        <a:rPr lang="en-GB" sz="2000" i="1" noProof="0" smtClean="0">
                          <a:latin typeface="Cambria Math" panose="02040503050406030204" pitchFamily="18" charset="0"/>
                          <a:ea typeface="Cambria Math" panose="02040503050406030204" pitchFamily="18" charset="0"/>
                        </a:rPr>
                        <m:t>𝑣</m:t>
                      </m:r>
                    </m:oMath>
                  </m:oMathPara>
                </a14:m>
                <a:endParaRPr lang="en-GB" sz="2000" noProof="0" dirty="0">
                  <a:latin typeface="Arial" panose="020B0604020202020204" pitchFamily="34" charset="0"/>
                  <a:cs typeface="Arial" panose="020B0604020202020204" pitchFamily="34" charset="0"/>
                </a:endParaRPr>
              </a:p>
              <a:p>
                <a:endParaRPr lang="en-GB" sz="1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leading to </a:t>
                </a:r>
                <a14:m>
                  <m:oMath xmlns:m="http://schemas.openxmlformats.org/officeDocument/2006/math">
                    <m:r>
                      <a:rPr lang="en-GB" sz="2000" i="1" noProof="0" smtClean="0">
                        <a:latin typeface="Cambria Math" panose="02040503050406030204" pitchFamily="18" charset="0"/>
                      </a:rPr>
                      <m:t>𝑃</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cs typeface="Arial" panose="020B0604020202020204" pitchFamily="34" charset="0"/>
                      </a:rPr>
                      <m:t>0.01 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1</m:t>
                    </m:r>
                    <m:r>
                      <m:rPr>
                        <m:nor/>
                      </m:rPr>
                      <a:rPr lang="en-GB" sz="2000" b="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000 </m:t>
                    </m:r>
                    <m:r>
                      <m:rPr>
                        <m:nor/>
                      </m:rPr>
                      <a:rPr lang="en-GB" sz="2000" i="0" noProof="0" smtClean="0">
                        <a:latin typeface="Arial" panose="020B0604020202020204" pitchFamily="34" charset="0"/>
                        <a:cs typeface="Arial" panose="020B0604020202020204" pitchFamily="34" charset="0"/>
                      </a:rPr>
                      <m:t>kg</m:t>
                    </m:r>
                    <m:r>
                      <m:rPr>
                        <m:nor/>
                      </m:rPr>
                      <a:rPr lang="en-GB" sz="2000" i="0" noProof="0" smtClean="0">
                        <a:latin typeface="Arial" panose="020B0604020202020204" pitchFamily="34" charset="0"/>
                        <a:cs typeface="Arial" panose="020B0604020202020204" pitchFamily="34" charset="0"/>
                      </a:rPr>
                      <m:t> × 9.81 </m:t>
                    </m:r>
                    <m:r>
                      <m:rPr>
                        <m:nor/>
                      </m:rPr>
                      <a:rPr lang="en-GB" sz="2000" i="0" noProof="0" smtClean="0">
                        <a:latin typeface="Arial" panose="020B0604020202020204" pitchFamily="34" charset="0"/>
                        <a:cs typeface="Arial" panose="020B0604020202020204" pitchFamily="34" charset="0"/>
                      </a:rPr>
                      <m:t>m</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s</m:t>
                    </m:r>
                    <m:r>
                      <m:rPr>
                        <m:nor/>
                      </m:rPr>
                      <a:rPr lang="en-GB" sz="2000" i="0" noProof="0" smtClean="0">
                        <a:latin typeface="Arial" panose="020B0604020202020204" pitchFamily="34" charset="0"/>
                        <a:cs typeface="Arial" panose="020B0604020202020204" pitchFamily="34" charset="0"/>
                      </a:rPr>
                      <m:t>²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110</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3.6</m:t>
                        </m:r>
                      </m:den>
                    </m:f>
                    <m:r>
                      <m:rPr>
                        <m:nor/>
                      </m:rPr>
                      <a:rPr lang="en-GB" sz="200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m</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s</m:t>
                    </m:r>
                    <m:r>
                      <a:rPr lang="en-GB" sz="2000" i="1" noProof="0" smtClean="0">
                        <a:latin typeface="Cambria Math" panose="02040503050406030204" pitchFamily="18" charset="0"/>
                        <a:ea typeface="Cambria Math" panose="02040503050406030204" pitchFamily="18" charset="0"/>
                      </a:rPr>
                      <m:t>≈</m:t>
                    </m:r>
                    <m:r>
                      <m:rPr>
                        <m:nor/>
                      </m:rPr>
                      <a:rPr lang="en-GB" sz="2000" i="0" noProof="0" smtClean="0">
                        <a:latin typeface="Arial" panose="020B0604020202020204" pitchFamily="34" charset="0"/>
                        <a:cs typeface="Arial" panose="020B0604020202020204" pitchFamily="34" charset="0"/>
                      </a:rPr>
                      <m:t>3.1 </m:t>
                    </m:r>
                    <m:r>
                      <m:rPr>
                        <m:nor/>
                      </m:rPr>
                      <a:rPr lang="en-GB" sz="2000" i="0" noProof="0" smtClean="0">
                        <a:latin typeface="Arial" panose="020B0604020202020204" pitchFamily="34" charset="0"/>
                        <a:cs typeface="Arial" panose="020B0604020202020204" pitchFamily="34" charset="0"/>
                      </a:rPr>
                      <m:t>kW</m:t>
                    </m:r>
                  </m:oMath>
                </a14:m>
                <a:r>
                  <a:rPr lang="en-GB" sz="2000" noProof="0" dirty="0">
                    <a:latin typeface="Arial" panose="020B0604020202020204" pitchFamily="34" charset="0"/>
                    <a:cs typeface="Arial" panose="020B0604020202020204" pitchFamily="34" charset="0"/>
                  </a:rPr>
                  <a:t>.</a:t>
                </a:r>
              </a:p>
              <a:p>
                <a:endParaRPr lang="en-GB" sz="2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Since the engine efficiency is equal to 25 %, the required engine power is:</a:t>
                </a:r>
              </a:p>
              <a:p>
                <a:endParaRPr lang="en-GB" sz="1000" noProof="0" dirty="0">
                  <a:latin typeface="Arial" panose="020B0604020202020204" pitchFamily="34" charset="0"/>
                  <a:cs typeface="Arial" panose="020B0604020202020204" pitchFamily="34" charset="0"/>
                </a:endParaRPr>
              </a:p>
              <a:p>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3.1 </m:t>
                        </m:r>
                        <m:r>
                          <m:rPr>
                            <m:nor/>
                          </m:rPr>
                          <a:rPr lang="en-GB" sz="2000" b="0" i="0" noProof="0" smtClean="0">
                            <a:latin typeface="Arial" panose="020B0604020202020204" pitchFamily="34" charset="0"/>
                            <a:cs typeface="Arial" panose="020B0604020202020204" pitchFamily="34" charset="0"/>
                          </a:rPr>
                          <m:t>kW</m:t>
                        </m:r>
                      </m:num>
                      <m:den>
                        <m:r>
                          <m:rPr>
                            <m:nor/>
                          </m:rPr>
                          <a:rPr lang="en-GB" sz="2000" b="0" i="0" noProof="0" smtClean="0">
                            <a:latin typeface="Arial" panose="020B0604020202020204" pitchFamily="34" charset="0"/>
                            <a:cs typeface="Arial" panose="020B0604020202020204" pitchFamily="34" charset="0"/>
                          </a:rPr>
                          <m:t>0.25</m:t>
                        </m:r>
                      </m:den>
                    </m:f>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12.4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m:t>
                    </m:r>
                  </m:oMath>
                </a14:m>
                <a:r>
                  <a:rPr lang="en-GB" sz="2000" noProof="0" dirty="0">
                    <a:latin typeface="Arial" panose="020B0604020202020204" pitchFamily="34" charset="0"/>
                    <a:cs typeface="Arial" panose="020B0604020202020204" pitchFamily="34" charset="0"/>
                  </a:rPr>
                  <a:t>.</a:t>
                </a:r>
              </a:p>
              <a:p>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We remind that the power required to overcome drag that was previously calculated was equal to 77.5 kW.</a:t>
                </a:r>
              </a:p>
            </p:txBody>
          </p:sp>
        </mc:Choice>
        <mc:Fallback xmlns="">
          <p:sp>
            <p:nvSpPr>
              <p:cNvPr id="5" name="ZoneTexte 4">
                <a:extLst>
                  <a:ext uri="{FF2B5EF4-FFF2-40B4-BE49-F238E27FC236}">
                    <a16:creationId xmlns:a16="http://schemas.microsoft.com/office/drawing/2014/main" id="{1A714FDA-AE38-3254-7AFF-EF51584F975B}"/>
                  </a:ext>
                </a:extLst>
              </p:cNvPr>
              <p:cNvSpPr txBox="1">
                <a:spLocks noRot="1" noChangeAspect="1" noMove="1" noResize="1" noEditPoints="1" noAdjustHandles="1" noChangeArrowheads="1" noChangeShapeType="1" noTextEdit="1"/>
              </p:cNvSpPr>
              <p:nvPr/>
            </p:nvSpPr>
            <p:spPr>
              <a:xfrm>
                <a:off x="575056" y="2106123"/>
                <a:ext cx="9569070" cy="4193071"/>
              </a:xfrm>
              <a:prstGeom prst="rect">
                <a:avLst/>
              </a:prstGeom>
              <a:blipFill>
                <a:blip r:embed="rId2"/>
                <a:stretch>
                  <a:fillRect l="-637" t="-581" r="-701" b="-1744"/>
                </a:stretch>
              </a:blipFill>
            </p:spPr>
            <p:txBody>
              <a:bodyPr/>
              <a:lstStyle/>
              <a:p>
                <a:r>
                  <a:rPr lang="en-US">
                    <a:noFill/>
                  </a:rPr>
                  <a:t> </a:t>
                </a:r>
              </a:p>
            </p:txBody>
          </p:sp>
        </mc:Fallback>
      </mc:AlternateContent>
      <p:sp>
        <p:nvSpPr>
          <p:cNvPr id="8" name="Slide Number Placeholder 6">
            <a:extLst>
              <a:ext uri="{FF2B5EF4-FFF2-40B4-BE49-F238E27FC236}">
                <a16:creationId xmlns:a16="http://schemas.microsoft.com/office/drawing/2014/main" id="{72D771B6-08E6-AFC2-F770-98A2BB04FC6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a:t>
            </a:fld>
            <a:endParaRPr lang="en-GB" spc="80" noProof="0" dirty="0"/>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86AF-8037-1581-9138-8CE7290921E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B556B4A-CB72-F219-0F70-732518FAEB82}"/>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4B6B1067-F606-89F0-B608-A64DE299EF46}"/>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4F8971F8-DC7A-F9E5-2EFC-5D10AE30A127}"/>
              </a:ext>
            </a:extLst>
          </p:cNvPr>
          <p:cNvSpPr txBox="1"/>
          <p:nvPr/>
        </p:nvSpPr>
        <p:spPr>
          <a:xfrm>
            <a:off x="1666279" y="3539320"/>
            <a:ext cx="7360839"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VI. </a:t>
            </a:r>
            <a:r>
              <a:rPr lang="en-GB" sz="2800" noProof="0" dirty="0"/>
              <a:t>Estimation of the levelised cost of electricity </a:t>
            </a:r>
            <a:r>
              <a:rPr lang="en-GB" sz="2800" noProof="0" dirty="0">
                <a:latin typeface="Arial" panose="020B0604020202020204" pitchFamily="34" charset="0"/>
                <a:cs typeface="Arial" panose="020B0604020202020204" pitchFamily="34" charset="0"/>
              </a:rPr>
              <a:t>from nuclear power</a:t>
            </a:r>
          </a:p>
        </p:txBody>
      </p:sp>
    </p:spTree>
    <p:extLst>
      <p:ext uri="{BB962C8B-B14F-4D97-AF65-F5344CB8AC3E}">
        <p14:creationId xmlns:p14="http://schemas.microsoft.com/office/powerpoint/2010/main" val="259521917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7A32618-AC5F-DD2B-8C9A-1651F7F2D659}"/>
              </a:ext>
            </a:extLst>
          </p:cNvPr>
          <p:cNvSpPr txBox="1"/>
          <p:nvPr/>
        </p:nvSpPr>
        <p:spPr>
          <a:xfrm>
            <a:off x="589585" y="349892"/>
            <a:ext cx="9481515" cy="461665"/>
          </a:xfrm>
          <a:prstGeom prst="rect">
            <a:avLst/>
          </a:prstGeom>
          <a:noFill/>
        </p:spPr>
        <p:txBody>
          <a:bodyPr wrap="square">
            <a:spAutoFit/>
          </a:bodyPr>
          <a:lstStyle/>
          <a:p>
            <a:r>
              <a:rPr lang="en-GB" sz="2400" b="1" noProof="0" dirty="0"/>
              <a:t>Definition of the levelised cost of electricity </a:t>
            </a:r>
            <a:r>
              <a:rPr lang="en-GB" sz="2400" b="1" noProof="0" dirty="0">
                <a:latin typeface="Arial" panose="020B0604020202020204" pitchFamily="34" charset="0"/>
                <a:cs typeface="Arial" panose="020B0604020202020204" pitchFamily="34" charset="0"/>
              </a:rPr>
              <a:t>(LCOE)</a:t>
            </a:r>
          </a:p>
        </p:txBody>
      </p:sp>
      <p:sp>
        <p:nvSpPr>
          <p:cNvPr id="6" name="ZoneTexte 5">
            <a:extLst>
              <a:ext uri="{FF2B5EF4-FFF2-40B4-BE49-F238E27FC236}">
                <a16:creationId xmlns:a16="http://schemas.microsoft.com/office/drawing/2014/main" id="{DB75E7E2-C9D4-9FFC-0E67-7A1F3ADF2702}"/>
              </a:ext>
            </a:extLst>
          </p:cNvPr>
          <p:cNvSpPr txBox="1"/>
          <p:nvPr/>
        </p:nvSpPr>
        <p:spPr>
          <a:xfrm>
            <a:off x="589585" y="1083082"/>
            <a:ext cx="9542754" cy="1477328"/>
          </a:xfrm>
          <a:prstGeom prst="rect">
            <a:avLst/>
          </a:prstGeom>
          <a:noFill/>
        </p:spPr>
        <p:txBody>
          <a:bodyPr wrap="square">
            <a:spAutoFit/>
          </a:bodyPr>
          <a:lstStyle/>
          <a:p>
            <a:pPr algn="just"/>
            <a:r>
              <a:rPr lang="en-GB" sz="2000" noProof="0" dirty="0"/>
              <a:t>The </a:t>
            </a:r>
            <a:r>
              <a:rPr lang="en-GB" sz="2000" dirty="0"/>
              <a:t>L</a:t>
            </a:r>
            <a:r>
              <a:rPr lang="en-GB" sz="2000" noProof="0" dirty="0"/>
              <a:t>evelised Cost of Electricity (LCOE) is a metric used to assess the cost of generating electricity over a power plant’s operational lifetime. It is used to compare the per-unit costs of different technologies.</a:t>
            </a:r>
          </a:p>
          <a:p>
            <a:pPr algn="just"/>
            <a:endParaRPr lang="en-GB" sz="1000" noProof="0" dirty="0"/>
          </a:p>
          <a:p>
            <a:pPr algn="just"/>
            <a:r>
              <a:rPr lang="en-GB" sz="2000" noProof="0" dirty="0"/>
              <a:t>The LCOE is calculated as:</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25E04142-0AB4-5A9F-3E83-6D6E3FB5EFC6}"/>
                  </a:ext>
                </a:extLst>
              </p:cNvPr>
              <p:cNvSpPr txBox="1"/>
              <p:nvPr/>
            </p:nvSpPr>
            <p:spPr>
              <a:xfrm>
                <a:off x="2119071" y="2721753"/>
                <a:ext cx="6422542" cy="73642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LCOE</m:t>
                      </m:r>
                      <m:r>
                        <m:rPr>
                          <m:nor/>
                        </m:rPr>
                        <a:rPr lang="en-GB" sz="2000" b="0" i="0" noProof="0" smtClean="0">
                          <a:latin typeface="Arial" panose="020B0604020202020204" pitchFamily="34" charset="0"/>
                          <a:cs typeface="Arial" panose="020B0604020202020204" pitchFamily="34" charset="0"/>
                        </a:rPr>
                        <m:t> =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CAPEX</m:t>
                          </m:r>
                          <m:r>
                            <m:rPr>
                              <m:nor/>
                            </m:rPr>
                            <a:rPr lang="en-GB" sz="2000" b="0" i="0" noProof="0" smtClean="0">
                              <a:latin typeface="Arial" panose="020B0604020202020204" pitchFamily="34" charset="0"/>
                              <a:cs typeface="Arial" panose="020B0604020202020204" pitchFamily="34" charset="0"/>
                            </a:rPr>
                            <m:t> + </m:t>
                          </m:r>
                          <m:r>
                            <m:rPr>
                              <m:nor/>
                            </m:rPr>
                            <a:rPr lang="en-GB" sz="2000" b="0" i="0" noProof="0" smtClean="0">
                              <a:latin typeface="Arial" panose="020B0604020202020204" pitchFamily="34" charset="0"/>
                              <a:cs typeface="Arial" panose="020B0604020202020204" pitchFamily="34" charset="0"/>
                            </a:rPr>
                            <m:t>FOM</m:t>
                          </m:r>
                          <m:r>
                            <m:rPr>
                              <m:nor/>
                            </m:rPr>
                            <a:rPr lang="en-GB" sz="2000" b="0" i="0" noProof="0" smtClean="0">
                              <a:latin typeface="Arial" panose="020B0604020202020204" pitchFamily="34" charset="0"/>
                              <a:cs typeface="Arial" panose="020B0604020202020204" pitchFamily="34" charset="0"/>
                            </a:rPr>
                            <m:t> + </m:t>
                          </m:r>
                          <m:r>
                            <m:rPr>
                              <m:nor/>
                            </m:rPr>
                            <a:rPr lang="en-GB" sz="2000" b="0" i="0" noProof="0" smtClean="0">
                              <a:latin typeface="Arial" panose="020B0604020202020204" pitchFamily="34" charset="0"/>
                              <a:cs typeface="Arial" panose="020B0604020202020204" pitchFamily="34" charset="0"/>
                            </a:rPr>
                            <m:t>VOM</m:t>
                          </m:r>
                        </m:num>
                        <m:den>
                          <m:r>
                            <m:rPr>
                              <m:nor/>
                            </m:rPr>
                            <a:rPr lang="en-GB" sz="2000" b="0" i="0" noProof="0" smtClean="0">
                              <a:latin typeface="Arial" panose="020B0604020202020204" pitchFamily="34" charset="0"/>
                              <a:cs typeface="Arial" panose="020B0604020202020204" pitchFamily="34" charset="0"/>
                            </a:rPr>
                            <m:t>capacity</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capacity</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factor</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lifetime</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noProof="0" dirty="0">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25E04142-0AB4-5A9F-3E83-6D6E3FB5EFC6}"/>
                  </a:ext>
                </a:extLst>
              </p:cNvPr>
              <p:cNvSpPr txBox="1">
                <a:spLocks noRot="1" noChangeAspect="1" noMove="1" noResize="1" noEditPoints="1" noAdjustHandles="1" noChangeArrowheads="1" noChangeShapeType="1" noTextEdit="1"/>
              </p:cNvSpPr>
              <p:nvPr/>
            </p:nvSpPr>
            <p:spPr>
              <a:xfrm>
                <a:off x="2119071" y="2721753"/>
                <a:ext cx="6422542" cy="736420"/>
              </a:xfrm>
              <a:prstGeom prst="rect">
                <a:avLst/>
              </a:prstGeom>
              <a:blipFill>
                <a:blip r:embed="rId2"/>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466542CB-94ED-3745-C5CF-98803DB60A30}"/>
              </a:ext>
            </a:extLst>
          </p:cNvPr>
          <p:cNvSpPr txBox="1"/>
          <p:nvPr/>
        </p:nvSpPr>
        <p:spPr>
          <a:xfrm>
            <a:off x="589584" y="3571256"/>
            <a:ext cx="9542755" cy="3862596"/>
          </a:xfrm>
          <a:prstGeom prst="rect">
            <a:avLst/>
          </a:prstGeom>
          <a:noFill/>
        </p:spPr>
        <p:txBody>
          <a:bodyPr wrap="square">
            <a:spAutoFit/>
          </a:bodyPr>
          <a:lstStyle/>
          <a:p>
            <a:pPr algn="just"/>
            <a:r>
              <a:rPr lang="en-GB" sz="2000" noProof="0" dirty="0"/>
              <a:t>where:</a:t>
            </a:r>
          </a:p>
          <a:p>
            <a:pPr algn="just"/>
            <a:endParaRPr lang="en-GB" sz="500" noProof="0" dirty="0"/>
          </a:p>
          <a:p>
            <a:pPr marL="342900" indent="-342900" algn="just">
              <a:buFont typeface="Arial" panose="020B0604020202020204" pitchFamily="34" charset="0"/>
              <a:buChar char="–"/>
            </a:pPr>
            <a:r>
              <a:rPr lang="en-GB" sz="2000" noProof="0" dirty="0"/>
              <a:t>the capital expenditure (CAPEX) is the initial investment required to build the power plant;</a:t>
            </a:r>
          </a:p>
          <a:p>
            <a:pPr marL="342900" indent="-342900" algn="just">
              <a:buFont typeface="Arial" panose="020B0604020202020204" pitchFamily="34" charset="0"/>
              <a:buChar char="–"/>
            </a:pPr>
            <a:endParaRPr lang="en-GB" sz="500" noProof="0" dirty="0"/>
          </a:p>
          <a:p>
            <a:pPr marL="342900" indent="-342900" algn="just">
              <a:buFont typeface="Arial" panose="020B0604020202020204" pitchFamily="34" charset="0"/>
              <a:buChar char="–"/>
            </a:pPr>
            <a:r>
              <a:rPr lang="en-GB" sz="2000" noProof="0" dirty="0"/>
              <a:t>the fixed operation &amp; maintenance costs (FOM) are the costs that remain constant regardless of electricity generation, such as infrastructure maintenance;</a:t>
            </a:r>
          </a:p>
          <a:p>
            <a:pPr marL="342900" indent="-342900" algn="just">
              <a:buFont typeface="Arial" panose="020B0604020202020204" pitchFamily="34" charset="0"/>
              <a:buChar char="–"/>
            </a:pPr>
            <a:endParaRPr lang="en-GB" sz="500" noProof="0" dirty="0"/>
          </a:p>
          <a:p>
            <a:pPr marL="342900" indent="-342900" algn="just">
              <a:buFont typeface="Arial" panose="020B0604020202020204" pitchFamily="34" charset="0"/>
              <a:buChar char="–"/>
            </a:pPr>
            <a:r>
              <a:rPr lang="en-GB" sz="2000" noProof="0" dirty="0"/>
              <a:t>the variable operation &amp; maintenance costs (VOM) are the costs that vary with electricity production, including maintenance dependent on usage and fuel expenses.</a:t>
            </a:r>
          </a:p>
          <a:p>
            <a:pPr algn="just"/>
            <a:endParaRPr lang="en-GB" sz="1000" noProof="0" dirty="0"/>
          </a:p>
          <a:p>
            <a:pPr algn="just"/>
            <a:r>
              <a:rPr lang="en-GB" sz="2000" noProof="0" dirty="0"/>
              <a:t>The denominator represents the total energy output expected over the plant’s lifetime, factoring in its capacity, capacity factor, and lifetime.</a:t>
            </a:r>
          </a:p>
        </p:txBody>
      </p:sp>
      <p:sp>
        <p:nvSpPr>
          <p:cNvPr id="2" name="Slide Number Placeholder 6">
            <a:extLst>
              <a:ext uri="{FF2B5EF4-FFF2-40B4-BE49-F238E27FC236}">
                <a16:creationId xmlns:a16="http://schemas.microsoft.com/office/drawing/2014/main" id="{A7D55A5B-853E-8A5B-CBB0-55A830B98EA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501</a:t>
            </a:fld>
            <a:endParaRPr lang="en-GB" spc="80" noProof="0" dirty="0"/>
          </a:p>
        </p:txBody>
      </p:sp>
    </p:spTree>
    <p:extLst>
      <p:ext uri="{BB962C8B-B14F-4D97-AF65-F5344CB8AC3E}">
        <p14:creationId xmlns:p14="http://schemas.microsoft.com/office/powerpoint/2010/main" val="2360474579"/>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E5CA3D-6A8B-624F-1643-E84C770E8683}"/>
              </a:ext>
            </a:extLst>
          </p:cNvPr>
          <p:cNvSpPr txBox="1"/>
          <p:nvPr/>
        </p:nvSpPr>
        <p:spPr>
          <a:xfrm>
            <a:off x="589584" y="1021417"/>
            <a:ext cx="9481515" cy="3170099"/>
          </a:xfrm>
          <a:prstGeom prst="rect">
            <a:avLst/>
          </a:prstGeom>
          <a:noFill/>
        </p:spPr>
        <p:txBody>
          <a:bodyPr wrap="square">
            <a:spAutoFit/>
          </a:bodyPr>
          <a:lstStyle/>
          <a:p>
            <a:pPr algn="just"/>
            <a:r>
              <a:rPr lang="en-GB" sz="2000" noProof="0" dirty="0"/>
              <a:t>Let us calculate the LCOE of two nuclear plants – two APR-1400s at Shin Kori, in South Korea, and one EPR at Flamanville, in France – using data from the 2020 report “Projected Costs of Generating Electricity”.</a:t>
            </a:r>
            <a:r>
              <a:rPr lang="en-GB" baseline="30000" noProof="0" dirty="0"/>
              <a:t>1</a:t>
            </a:r>
            <a:r>
              <a:rPr lang="en-GB" noProof="0" dirty="0"/>
              <a:t> </a:t>
            </a:r>
            <a:r>
              <a:rPr lang="en-GB" sz="2000" noProof="0" dirty="0"/>
              <a:t>For this analysis, we assume a weighted average cost of capital (WACC) of 0%, meaning the company can access capital at no cost.</a:t>
            </a:r>
          </a:p>
          <a:p>
            <a:pPr algn="just"/>
            <a:endParaRPr lang="en-GB" sz="1000" noProof="0" dirty="0"/>
          </a:p>
          <a:p>
            <a:pPr algn="just"/>
            <a:r>
              <a:rPr lang="en-GB" sz="2000" noProof="0" dirty="0"/>
              <a:t>We assume a capacity factor of 0.9 and a lifetime of 60 years. We will consider two scenarios: one with no investment in long DC links and one with investments in long DC links. </a:t>
            </a:r>
          </a:p>
          <a:p>
            <a:pPr algn="just">
              <a:buNone/>
            </a:pPr>
            <a:endParaRPr lang="en-GB" sz="1000" noProof="0" dirty="0"/>
          </a:p>
          <a:p>
            <a:pPr algn="just"/>
            <a:r>
              <a:rPr lang="en-GB" sz="2000" noProof="0" dirty="0"/>
              <a:t>Finally, we will compare these results with the LCOE of renewable energy sources.</a:t>
            </a:r>
          </a:p>
        </p:txBody>
      </p:sp>
      <p:sp>
        <p:nvSpPr>
          <p:cNvPr id="5" name="ZoneTexte 4">
            <a:extLst>
              <a:ext uri="{FF2B5EF4-FFF2-40B4-BE49-F238E27FC236}">
                <a16:creationId xmlns:a16="http://schemas.microsoft.com/office/drawing/2014/main" id="{FE86A053-9D57-7F27-EF47-B4FC6EF0B225}"/>
              </a:ext>
            </a:extLst>
          </p:cNvPr>
          <p:cNvSpPr txBox="1"/>
          <p:nvPr/>
        </p:nvSpPr>
        <p:spPr>
          <a:xfrm>
            <a:off x="589585" y="349892"/>
            <a:ext cx="9481515" cy="461665"/>
          </a:xfrm>
          <a:prstGeom prst="rect">
            <a:avLst/>
          </a:prstGeom>
          <a:noFill/>
        </p:spPr>
        <p:txBody>
          <a:bodyPr wrap="square">
            <a:spAutoFit/>
          </a:bodyPr>
          <a:lstStyle/>
          <a:p>
            <a:r>
              <a:rPr lang="en-GB" sz="2400" b="1" noProof="0" dirty="0"/>
              <a:t>Computation of the LCOE of two nuclear plants</a:t>
            </a:r>
            <a:endParaRPr lang="en-GB" sz="2400" b="1" noProof="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BCD9AE3-A521-A212-3168-81CC739EF4FA}"/>
              </a:ext>
            </a:extLst>
          </p:cNvPr>
          <p:cNvSpPr txBox="1"/>
          <p:nvPr/>
        </p:nvSpPr>
        <p:spPr>
          <a:xfrm>
            <a:off x="101600" y="7633029"/>
            <a:ext cx="6845300" cy="261610"/>
          </a:xfrm>
          <a:prstGeom prst="rect">
            <a:avLst/>
          </a:prstGeom>
          <a:noFill/>
        </p:spPr>
        <p:txBody>
          <a:bodyPr wrap="square" rtlCol="0">
            <a:spAutoFit/>
          </a:bodyPr>
          <a:lstStyle/>
          <a:p>
            <a:r>
              <a:rPr lang="en-GB" sz="1100" b="1" baseline="30000" noProof="0" dirty="0"/>
              <a:t>1</a:t>
            </a:r>
            <a:r>
              <a:rPr lang="en-GB" sz="1100" noProof="0" dirty="0"/>
              <a:t> </a:t>
            </a:r>
            <a:r>
              <a:rPr lang="en-GB" sz="1100" noProof="0" dirty="0">
                <a:hlinkClick r:id="rId2"/>
              </a:rPr>
              <a:t>IEA &amp; NEA. (2020, December 09.) Project Costs of Generating Electricity, 2020 Edition.</a:t>
            </a:r>
            <a:endParaRPr lang="en-GB" sz="1100" noProof="0" dirty="0"/>
          </a:p>
        </p:txBody>
      </p:sp>
      <p:sp>
        <p:nvSpPr>
          <p:cNvPr id="9" name="AutoShape 4" descr="Units 3 and 4 at Shin Kori - 48">
            <a:extLst>
              <a:ext uri="{FF2B5EF4-FFF2-40B4-BE49-F238E27FC236}">
                <a16:creationId xmlns:a16="http://schemas.microsoft.com/office/drawing/2014/main" id="{85713988-89DC-5F8B-3AC3-05F9D1CF54B8}"/>
              </a:ext>
            </a:extLst>
          </p:cNvPr>
          <p:cNvSpPr>
            <a:spLocks noChangeAspect="1" noChangeArrowheads="1"/>
          </p:cNvSpPr>
          <p:nvPr/>
        </p:nvSpPr>
        <p:spPr bwMode="auto">
          <a:xfrm>
            <a:off x="-1627372" y="702188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DBDDA798-66F4-816D-12E3-E91C1C80C92B}"/>
                  </a:ext>
                </a:extLst>
              </p:cNvPr>
              <p:cNvSpPr txBox="1"/>
              <p:nvPr/>
            </p:nvSpPr>
            <p:spPr>
              <a:xfrm>
                <a:off x="693668" y="6807054"/>
                <a:ext cx="4545009" cy="307777"/>
              </a:xfrm>
              <a:prstGeom prst="rect">
                <a:avLst/>
              </a:prstGeom>
              <a:noFill/>
            </p:spPr>
            <p:txBody>
              <a:bodyPr wrap="square">
                <a:spAutoFit/>
              </a:bodyPr>
              <a:lstStyle/>
              <a:p>
                <a:pPr algn="ctr"/>
                <a:r>
                  <a:rPr lang="en-GB" sz="1400" noProof="0" dirty="0"/>
                  <a:t>APR-1400 </a:t>
                </a:r>
                <a:r>
                  <a:rPr lang="en-GB" sz="1400" i="1" noProof="0" dirty="0">
                    <a:latin typeface="Arial" panose="020B0604020202020204" pitchFamily="34" charset="0"/>
                  </a:rPr>
                  <a:t>u</a:t>
                </a:r>
                <a:r>
                  <a:rPr kumimoji="0" lang="en-GB" sz="1400" b="0" i="1" u="none" strike="noStrike" cap="none" normalizeH="0" baseline="0" noProof="0" dirty="0">
                    <a:ln>
                      <a:noFill/>
                    </a:ln>
                    <a:solidFill>
                      <a:schemeClr val="tx1"/>
                    </a:solidFill>
                    <a:effectLst/>
                    <a:latin typeface="Arial" panose="020B0604020202020204" pitchFamily="34" charset="0"/>
                  </a:rPr>
                  <a:t>nits 3 and 4 at Shin Kori </a:t>
                </a:r>
                <a:r>
                  <a:rPr lang="en-GB" sz="1400" b="0" i="1" u="none" noProof="0" dirty="0">
                    <a:solidFill>
                      <a:schemeClr val="tx1"/>
                    </a:solidFill>
                    <a:latin typeface="Arial" panose="020B0604020202020204" pitchFamily="34" charset="0"/>
                    <a:cs typeface="Arial" panose="020B0604020202020204" pitchFamily="34" charset="0"/>
                  </a:rPr>
                  <a:t>(2 </a:t>
                </a:r>
                <a14:m>
                  <m:oMath xmlns:m="http://schemas.openxmlformats.org/officeDocument/2006/math">
                    <m:r>
                      <a:rPr lang="en-GB" sz="1400" b="0" i="1" u="none"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1400" b="0" i="1" u="none" noProof="0" dirty="0">
                    <a:solidFill>
                      <a:schemeClr val="tx1"/>
                    </a:solidFill>
                    <a:latin typeface="Arial" panose="020B0604020202020204" pitchFamily="34" charset="0"/>
                    <a:cs typeface="Arial" panose="020B0604020202020204" pitchFamily="34" charset="0"/>
                  </a:rPr>
                  <a:t> 1,340 MW</a:t>
                </a:r>
                <a:r>
                  <a:rPr lang="en-GB" sz="1400" b="0" i="1" u="none" baseline="-25000" noProof="0" dirty="0">
                    <a:solidFill>
                      <a:schemeClr val="tx1"/>
                    </a:solidFill>
                    <a:latin typeface="Arial" panose="020B0604020202020204" pitchFamily="34" charset="0"/>
                    <a:cs typeface="Arial" panose="020B0604020202020204" pitchFamily="34" charset="0"/>
                  </a:rPr>
                  <a:t>e</a:t>
                </a:r>
                <a:r>
                  <a:rPr lang="en-GB" sz="1400" b="0" i="1" u="none" noProof="0" dirty="0">
                    <a:solidFill>
                      <a:schemeClr val="tx1"/>
                    </a:solidFill>
                    <a:latin typeface="Arial" panose="020B0604020202020204" pitchFamily="34" charset="0"/>
                    <a:cs typeface="Arial" panose="020B0604020202020204" pitchFamily="34" charset="0"/>
                  </a:rPr>
                  <a:t>).</a:t>
                </a:r>
              </a:p>
            </p:txBody>
          </p:sp>
        </mc:Choice>
        <mc:Fallback xmlns="">
          <p:sp>
            <p:nvSpPr>
              <p:cNvPr id="11" name="ZoneTexte 10">
                <a:extLst>
                  <a:ext uri="{FF2B5EF4-FFF2-40B4-BE49-F238E27FC236}">
                    <a16:creationId xmlns:a16="http://schemas.microsoft.com/office/drawing/2014/main" id="{DBDDA798-66F4-816D-12E3-E91C1C80C92B}"/>
                  </a:ext>
                </a:extLst>
              </p:cNvPr>
              <p:cNvSpPr txBox="1">
                <a:spLocks noRot="1" noChangeAspect="1" noMove="1" noResize="1" noEditPoints="1" noAdjustHandles="1" noChangeArrowheads="1" noChangeShapeType="1" noTextEdit="1"/>
              </p:cNvSpPr>
              <p:nvPr/>
            </p:nvSpPr>
            <p:spPr>
              <a:xfrm>
                <a:off x="693668" y="6807054"/>
                <a:ext cx="4545009" cy="307777"/>
              </a:xfrm>
              <a:prstGeom prst="rect">
                <a:avLst/>
              </a:prstGeom>
              <a:blipFill>
                <a:blip r:embed="rId3"/>
                <a:stretch>
                  <a:fillRect t="-4000" b="-20000"/>
                </a:stretch>
              </a:blipFill>
            </p:spPr>
            <p:txBody>
              <a:bodyPr/>
              <a:lstStyle/>
              <a:p>
                <a:r>
                  <a:rPr lang="en-US">
                    <a:noFill/>
                  </a:rPr>
                  <a:t> </a:t>
                </a:r>
              </a:p>
            </p:txBody>
          </p:sp>
        </mc:Fallback>
      </mc:AlternateContent>
      <p:sp>
        <p:nvSpPr>
          <p:cNvPr id="12" name="ZoneTexte 11">
            <a:extLst>
              <a:ext uri="{FF2B5EF4-FFF2-40B4-BE49-F238E27FC236}">
                <a16:creationId xmlns:a16="http://schemas.microsoft.com/office/drawing/2014/main" id="{C68B2C55-B250-F8D3-7669-1ABB49943A99}"/>
              </a:ext>
            </a:extLst>
          </p:cNvPr>
          <p:cNvSpPr txBox="1"/>
          <p:nvPr/>
        </p:nvSpPr>
        <p:spPr>
          <a:xfrm>
            <a:off x="5454724" y="6800510"/>
            <a:ext cx="4545008" cy="307777"/>
          </a:xfrm>
          <a:prstGeom prst="rect">
            <a:avLst/>
          </a:prstGeom>
          <a:noFill/>
        </p:spPr>
        <p:txBody>
          <a:bodyPr wrap="square">
            <a:spAutoFit/>
          </a:bodyPr>
          <a:lstStyle/>
          <a:p>
            <a:pPr algn="ctr"/>
            <a:r>
              <a:rPr lang="en-GB" sz="1400" i="1" noProof="0" dirty="0"/>
              <a:t>EPR</a:t>
            </a:r>
            <a:r>
              <a:rPr lang="en-GB" sz="1400" noProof="0" dirty="0"/>
              <a:t> </a:t>
            </a:r>
            <a:r>
              <a:rPr lang="en-GB" sz="1400" i="1" noProof="0" dirty="0">
                <a:latin typeface="Arial" panose="020B0604020202020204" pitchFamily="34" charset="0"/>
              </a:rPr>
              <a:t>u</a:t>
            </a:r>
            <a:r>
              <a:rPr kumimoji="0" lang="en-GB" sz="1400" b="0" i="1" u="none" strike="noStrike" cap="none" normalizeH="0" baseline="0" noProof="0" dirty="0">
                <a:ln>
                  <a:noFill/>
                </a:ln>
                <a:solidFill>
                  <a:schemeClr val="tx1"/>
                </a:solidFill>
                <a:effectLst/>
                <a:latin typeface="Arial" panose="020B0604020202020204" pitchFamily="34" charset="0"/>
              </a:rPr>
              <a:t>nit</a:t>
            </a:r>
            <a:r>
              <a:rPr lang="en-GB" sz="1400" i="1" noProof="0" dirty="0">
                <a:latin typeface="Arial" panose="020B0604020202020204" pitchFamily="34" charset="0"/>
              </a:rPr>
              <a:t> </a:t>
            </a:r>
            <a:r>
              <a:rPr kumimoji="0" lang="en-GB" sz="1400" b="0" i="1" u="none" strike="noStrike" cap="none" normalizeH="0" baseline="0" noProof="0" dirty="0">
                <a:ln>
                  <a:noFill/>
                </a:ln>
                <a:solidFill>
                  <a:schemeClr val="tx1"/>
                </a:solidFill>
                <a:effectLst/>
                <a:latin typeface="Arial" panose="020B0604020202020204" pitchFamily="34" charset="0"/>
              </a:rPr>
              <a:t>3 at Flamanville </a:t>
            </a:r>
            <a:r>
              <a:rPr lang="en-GB" sz="1400" b="0" i="1" u="none" noProof="0" dirty="0">
                <a:solidFill>
                  <a:schemeClr val="tx1"/>
                </a:solidFill>
                <a:latin typeface="Arial" panose="020B0604020202020204" pitchFamily="34" charset="0"/>
                <a:cs typeface="Arial" panose="020B0604020202020204" pitchFamily="34" charset="0"/>
              </a:rPr>
              <a:t>(1,650 MW</a:t>
            </a:r>
            <a:r>
              <a:rPr lang="en-GB" sz="1400" b="0" i="1" u="none" baseline="-25000" noProof="0" dirty="0">
                <a:solidFill>
                  <a:schemeClr val="tx1"/>
                </a:solidFill>
                <a:latin typeface="Arial" panose="020B0604020202020204" pitchFamily="34" charset="0"/>
                <a:cs typeface="Arial" panose="020B0604020202020204" pitchFamily="34" charset="0"/>
              </a:rPr>
              <a:t>e</a:t>
            </a:r>
            <a:r>
              <a:rPr lang="en-GB" sz="1400" b="0" i="1" u="none" noProof="0" dirty="0">
                <a:solidFill>
                  <a:schemeClr val="tx1"/>
                </a:solidFill>
                <a:latin typeface="Arial" panose="020B0604020202020204" pitchFamily="34" charset="0"/>
                <a:cs typeface="Arial" panose="020B0604020202020204" pitchFamily="34" charset="0"/>
              </a:rPr>
              <a:t>).</a:t>
            </a:r>
          </a:p>
        </p:txBody>
      </p:sp>
      <p:grpSp>
        <p:nvGrpSpPr>
          <p:cNvPr id="15" name="Groupe 14">
            <a:extLst>
              <a:ext uri="{FF2B5EF4-FFF2-40B4-BE49-F238E27FC236}">
                <a16:creationId xmlns:a16="http://schemas.microsoft.com/office/drawing/2014/main" id="{14A7A2A9-3ADB-7D1F-ADB3-6422365D4092}"/>
              </a:ext>
            </a:extLst>
          </p:cNvPr>
          <p:cNvGrpSpPr/>
          <p:nvPr/>
        </p:nvGrpSpPr>
        <p:grpSpPr>
          <a:xfrm>
            <a:off x="693666" y="4460549"/>
            <a:ext cx="4545011" cy="2289251"/>
            <a:chOff x="693666" y="4418017"/>
            <a:chExt cx="4545011" cy="2289251"/>
          </a:xfrm>
        </p:grpSpPr>
        <p:pic>
          <p:nvPicPr>
            <p:cNvPr id="5122" name="Picture 2" descr="Units 3 and 4 at Shin Kori - 460 (KHNP)">
              <a:extLst>
                <a:ext uri="{FF2B5EF4-FFF2-40B4-BE49-F238E27FC236}">
                  <a16:creationId xmlns:a16="http://schemas.microsoft.com/office/drawing/2014/main" id="{DCAE7E22-DF46-4E95-EBF3-8E108C20D4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8" t="7320"/>
            <a:stretch/>
          </p:blipFill>
          <p:spPr bwMode="auto">
            <a:xfrm>
              <a:off x="693668" y="4418017"/>
              <a:ext cx="4545009" cy="2289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9422E67-006A-AA99-032D-E2ECAF6643BB}"/>
                </a:ext>
              </a:extLst>
            </p:cNvPr>
            <p:cNvSpPr/>
            <p:nvPr/>
          </p:nvSpPr>
          <p:spPr>
            <a:xfrm>
              <a:off x="693666" y="4428211"/>
              <a:ext cx="4545008" cy="227839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6" name="Groupe 15">
            <a:extLst>
              <a:ext uri="{FF2B5EF4-FFF2-40B4-BE49-F238E27FC236}">
                <a16:creationId xmlns:a16="http://schemas.microsoft.com/office/drawing/2014/main" id="{57DA2A9D-74A8-B5D0-7B56-2791A4A30FA6}"/>
              </a:ext>
            </a:extLst>
          </p:cNvPr>
          <p:cNvGrpSpPr/>
          <p:nvPr/>
        </p:nvGrpSpPr>
        <p:grpSpPr>
          <a:xfrm>
            <a:off x="5454722" y="4460549"/>
            <a:ext cx="4545012" cy="2288584"/>
            <a:chOff x="5454722" y="4418017"/>
            <a:chExt cx="4545012" cy="2288584"/>
          </a:xfrm>
        </p:grpSpPr>
        <p:pic>
          <p:nvPicPr>
            <p:cNvPr id="5126" name="Picture 6" descr="EPR : réacteur nucléaire pressurisé européen &amp; power reactor 2">
              <a:extLst>
                <a:ext uri="{FF2B5EF4-FFF2-40B4-BE49-F238E27FC236}">
                  <a16:creationId xmlns:a16="http://schemas.microsoft.com/office/drawing/2014/main" id="{1E4792F4-39CA-7559-B7E1-A5AAB93288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810"/>
            <a:stretch/>
          </p:blipFill>
          <p:spPr bwMode="auto">
            <a:xfrm>
              <a:off x="5454725" y="4418017"/>
              <a:ext cx="4545009" cy="22885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7398CC9-E713-8778-8B3B-67E296D2A072}"/>
                </a:ext>
              </a:extLst>
            </p:cNvPr>
            <p:cNvSpPr/>
            <p:nvPr/>
          </p:nvSpPr>
          <p:spPr>
            <a:xfrm>
              <a:off x="5454722" y="4423114"/>
              <a:ext cx="4545008" cy="227839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9281A90A-2F0D-02F5-F8A9-D9960A6D6B8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502</a:t>
            </a:fld>
            <a:endParaRPr lang="en-GB" spc="80" noProof="0" dirty="0"/>
          </a:p>
        </p:txBody>
      </p:sp>
    </p:spTree>
    <p:extLst>
      <p:ext uri="{BB962C8B-B14F-4D97-AF65-F5344CB8AC3E}">
        <p14:creationId xmlns:p14="http://schemas.microsoft.com/office/powerpoint/2010/main" val="2723155348"/>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35962822-6FB7-F201-AF25-88FAF5DC8529}"/>
              </a:ext>
            </a:extLst>
          </p:cNvPr>
          <p:cNvSpPr txBox="1"/>
          <p:nvPr/>
        </p:nvSpPr>
        <p:spPr>
          <a:xfrm>
            <a:off x="594928" y="1199692"/>
            <a:ext cx="9537411" cy="5786199"/>
          </a:xfrm>
          <a:prstGeom prst="rect">
            <a:avLst/>
          </a:prstGeom>
          <a:noFill/>
        </p:spPr>
        <p:txBody>
          <a:bodyPr wrap="square">
            <a:spAutoFit/>
          </a:bodyPr>
          <a:lstStyle/>
          <a:p>
            <a:r>
              <a:rPr lang="en-GB" sz="2000" noProof="0" dirty="0"/>
              <a:t>Here are the data from the 2020 report “Projected Costs of Generating Electricity”:</a:t>
            </a:r>
          </a:p>
          <a:p>
            <a:pPr marL="514350" indent="-514350" algn="just">
              <a:buAutoNum type="romanLcParenBoth"/>
            </a:pPr>
            <a:endParaRPr lang="en-GB" sz="1000" noProof="0" dirty="0"/>
          </a:p>
          <a:p>
            <a:pPr marL="514350" indent="-514350" algn="just">
              <a:buAutoNum type="romanLcParenBoth"/>
            </a:pPr>
            <a:r>
              <a:rPr lang="en-GB" sz="2000" noProof="0" dirty="0"/>
              <a:t>The CAPEX is $2,410/kW for the APR 1400 units 3 and 4 at Shin Kori and $8,620/kW for the EPR unit 3 at Flamanville;</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FontTx/>
              <a:buAutoNum type="romanLcParenBoth"/>
            </a:pPr>
            <a:r>
              <a:rPr lang="en-GB" sz="2000" noProof="0" dirty="0">
                <a:latin typeface="Arial" panose="020B0604020202020204" pitchFamily="34" charset="0"/>
                <a:cs typeface="Arial" panose="020B0604020202020204" pitchFamily="34" charset="0"/>
              </a:rPr>
              <a:t>Annual FOM costs are $80/kW;</a:t>
            </a:r>
          </a:p>
          <a:p>
            <a:pPr marL="514350" indent="-514350" algn="just">
              <a:buFontTx/>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FontTx/>
              <a:buAutoNum type="romanLcParenBoth"/>
            </a:pPr>
            <a:r>
              <a:rPr lang="en-GB" sz="2000" noProof="0" dirty="0">
                <a:latin typeface="Arial" panose="020B0604020202020204" pitchFamily="34" charset="0"/>
                <a:cs typeface="Arial" panose="020B0604020202020204" pitchFamily="34" charset="0"/>
              </a:rPr>
              <a:t>VOM </a:t>
            </a:r>
            <a:r>
              <a:rPr lang="en-GB" sz="2000" noProof="0" dirty="0"/>
              <a:t>costs are directly given in $/MWh: $39.81/MWh for the APR 1400 reactors at Shin Kori and $24.45/MWh for the EPR reactor at Flamanville. </a:t>
            </a:r>
            <a:r>
              <a:rPr lang="en-GB" sz="2000" noProof="0" dirty="0">
                <a:latin typeface="Arial" panose="020B0604020202020204" pitchFamily="34" charset="0"/>
                <a:cs typeface="Arial" panose="020B0604020202020204" pitchFamily="34" charset="0"/>
              </a:rPr>
              <a:t>Note that </a:t>
            </a:r>
            <a:r>
              <a:rPr lang="en-GB" sz="2000" noProof="0" dirty="0"/>
              <a:t>Flamanville 3 was not yet operational in 2020, meaning the reported VOM value may change (increase) once the reactor is in service.</a:t>
            </a:r>
          </a:p>
          <a:p>
            <a:pPr marL="514350" indent="-514350" algn="just">
              <a:buFontTx/>
              <a:buAutoNum type="romanLcParenBoth"/>
            </a:pPr>
            <a:endParaRPr lang="en-GB" sz="2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Based on these values, the LCOE for </a:t>
            </a:r>
            <a:r>
              <a:rPr lang="en-GB" sz="2000" noProof="0" dirty="0"/>
              <a:t>APR 1400 units 3 and 4 at Shin Kori is:</a:t>
            </a:r>
          </a:p>
          <a:p>
            <a:endParaRPr lang="en-GB" sz="2000" noProof="0" dirty="0"/>
          </a:p>
          <a:p>
            <a:endParaRPr lang="en-GB" sz="2000" noProof="0" dirty="0"/>
          </a:p>
          <a:p>
            <a:endParaRPr lang="en-GB" sz="2000" noProof="0" dirty="0"/>
          </a:p>
          <a:p>
            <a:endParaRPr lang="en-GB" sz="1000" noProof="0" dirty="0"/>
          </a:p>
          <a:p>
            <a:r>
              <a:rPr lang="en-GB" sz="2000" noProof="0" dirty="0"/>
              <a:t>Using the same computation, similar computation, </a:t>
            </a:r>
            <a:r>
              <a:rPr lang="en-GB" sz="2000" noProof="0" dirty="0">
                <a:latin typeface="Arial" panose="020B0604020202020204" pitchFamily="34" charset="0"/>
                <a:cs typeface="Arial" panose="020B0604020202020204" pitchFamily="34" charset="0"/>
              </a:rPr>
              <a:t>the LCOE for the </a:t>
            </a:r>
            <a:r>
              <a:rPr lang="en-GB" sz="2000" noProof="0" dirty="0"/>
              <a:t>EPR </a:t>
            </a:r>
            <a:r>
              <a:rPr lang="en-GB" sz="2000" noProof="0" dirty="0">
                <a:latin typeface="Arial" panose="020B0604020202020204" pitchFamily="34" charset="0"/>
              </a:rPr>
              <a:t>u</a:t>
            </a:r>
            <a:r>
              <a:rPr kumimoji="0" lang="en-GB" sz="2000" b="0" u="none" strike="noStrike" cap="none" normalizeH="0" baseline="0" noProof="0" dirty="0">
                <a:ln>
                  <a:noFill/>
                </a:ln>
                <a:solidFill>
                  <a:schemeClr val="tx1"/>
                </a:solidFill>
                <a:effectLst/>
                <a:latin typeface="Arial" panose="020B0604020202020204" pitchFamily="34" charset="0"/>
              </a:rPr>
              <a:t>nit</a:t>
            </a:r>
            <a:r>
              <a:rPr lang="en-GB" sz="2000" noProof="0" dirty="0">
                <a:latin typeface="Arial" panose="020B0604020202020204" pitchFamily="34" charset="0"/>
              </a:rPr>
              <a:t> </a:t>
            </a:r>
            <a:r>
              <a:rPr kumimoji="0" lang="en-GB" sz="2000" b="0" u="none" strike="noStrike" cap="none" normalizeH="0" baseline="0" noProof="0" dirty="0">
                <a:ln>
                  <a:noFill/>
                </a:ln>
                <a:solidFill>
                  <a:schemeClr val="tx1"/>
                </a:solidFill>
                <a:effectLst/>
                <a:latin typeface="Arial" panose="020B0604020202020204" pitchFamily="34" charset="0"/>
              </a:rPr>
              <a:t>3 at Flamanville </a:t>
            </a:r>
            <a:r>
              <a:rPr lang="en-GB" sz="2000" noProof="0" dirty="0"/>
              <a:t>is: </a:t>
            </a:r>
          </a:p>
          <a:p>
            <a:pPr algn="just"/>
            <a:endParaRPr lang="en-GB" sz="2000" noProof="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37007EE4-95FC-0690-2112-B7D745EF70F9}"/>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a:cs typeface="Arial"/>
              </a:rPr>
              <a:t>LCOE of nuclear power with no investment in long DC links</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47CAFE8A-5510-DBD0-EA72-3F3132543B77}"/>
                  </a:ext>
                </a:extLst>
              </p:cNvPr>
              <p:cNvSpPr txBox="1"/>
              <p:nvPr/>
            </p:nvSpPr>
            <p:spPr>
              <a:xfrm>
                <a:off x="589585" y="4916966"/>
                <a:ext cx="8088185" cy="71865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b="0" i="0" noProof="0" smtClean="0">
                              <a:latin typeface="+mj-lt"/>
                            </a:rPr>
                            <m:t>(</m:t>
                          </m:r>
                          <m:r>
                            <m:rPr>
                              <m:nor/>
                            </m:rPr>
                            <a:rPr lang="en-GB" sz="2000" noProof="0">
                              <a:latin typeface="+mj-lt"/>
                            </a:rPr>
                            <m:t>2,410</m:t>
                          </m:r>
                          <m:r>
                            <m:rPr>
                              <m:nor/>
                            </m:rPr>
                            <a:rPr lang="en-GB" sz="2000" b="0" i="0" noProof="0" smtClean="0">
                              <a:latin typeface="+mj-lt"/>
                            </a:rPr>
                            <m:t> </m:t>
                          </m:r>
                          <m:r>
                            <m:rPr>
                              <m:nor/>
                            </m:rPr>
                            <a:rPr lang="en-GB" sz="2000" b="0" i="0" noProof="0" smtClean="0">
                              <a:latin typeface="+mj-lt"/>
                              <a:cs typeface="Arial" panose="020B0604020202020204" pitchFamily="34" charset="0"/>
                            </a:rPr>
                            <m:t>+ (80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60))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1,000</m:t>
                          </m:r>
                        </m:num>
                        <m:den>
                          <m:r>
                            <m:rPr>
                              <m:nor/>
                            </m:rPr>
                            <a:rPr lang="en-GB" sz="2000" b="0" i="0" noProof="0" smtClean="0">
                              <a:latin typeface="+mj-lt"/>
                              <a:cs typeface="Arial" panose="020B0604020202020204" pitchFamily="34" charset="0"/>
                            </a:rPr>
                            <m:t>1 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0.9 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60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8,760</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39.81</m:t>
                      </m:r>
                      <m:r>
                        <m:rPr>
                          <m:nor/>
                        </m:rPr>
                        <a:rPr lang="en-GB" sz="2000" b="0" i="0" noProof="0" smtClean="0">
                          <a:latin typeface="+mj-lt"/>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$55.05/</m:t>
                      </m:r>
                      <m:r>
                        <m:rPr>
                          <m:nor/>
                        </m:rPr>
                        <a:rPr lang="en-GB" sz="2000" noProof="0">
                          <a:latin typeface="+mj-lt"/>
                          <a:cs typeface="Arial" panose="020B0604020202020204" pitchFamily="34" charset="0"/>
                        </a:rPr>
                        <m:t>MWh</m:t>
                      </m:r>
                      <m:r>
                        <m:rPr>
                          <m:nor/>
                        </m:rPr>
                        <a:rPr lang="en-GB" sz="2000" b="0" i="0" noProof="0" smtClean="0">
                          <a:latin typeface="+mj-lt"/>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mj-lt"/>
                          <a:ea typeface="Cambria Math" panose="02040503050406030204" pitchFamily="18" charset="0"/>
                          <a:cs typeface="Arial" panose="020B0604020202020204" pitchFamily="34" charset="0"/>
                        </a:rPr>
                        <m:t>€</m:t>
                      </m:r>
                      <m:r>
                        <m:rPr>
                          <m:nor/>
                        </m:rPr>
                        <a:rPr lang="en-GB" sz="2000" noProof="0" smtClean="0">
                          <a:cs typeface="Arial"/>
                        </a:rPr>
                        <m:t>50.88</m:t>
                      </m:r>
                      <m:r>
                        <m:rPr>
                          <m:nor/>
                        </m:rPr>
                        <a:rPr lang="en-GB" sz="2000" b="0" i="0" noProof="0" smtClean="0">
                          <a:cs typeface="Arial"/>
                        </a:rPr>
                        <m:t>/</m:t>
                      </m:r>
                      <m:r>
                        <m:rPr>
                          <m:nor/>
                        </m:rPr>
                        <a:rPr lang="en-GB" sz="2000" b="0" i="0" noProof="0" smtClean="0">
                          <a:cs typeface="Arial"/>
                        </a:rPr>
                        <m:t>MWh</m:t>
                      </m:r>
                      <m:r>
                        <m:rPr>
                          <m:nor/>
                        </m:rPr>
                        <a:rPr lang="en-GB" sz="2000" b="0" i="0" noProof="0" smtClean="0">
                          <a:cs typeface="Arial"/>
                        </a:rPr>
                        <m:t>.</m:t>
                      </m:r>
                      <m:r>
                        <m:rPr>
                          <m:nor/>
                        </m:rPr>
                        <a:rPr lang="fr-BE" sz="2000" b="0" i="0" noProof="0" smtClean="0">
                          <a:cs typeface="Arial"/>
                        </a:rPr>
                        <m:t>∗</m:t>
                      </m:r>
                    </m:oMath>
                  </m:oMathPara>
                </a14:m>
                <a:endParaRPr lang="en-GB" sz="2000" baseline="30000" noProof="0" dirty="0">
                  <a:latin typeface="+mj-lt"/>
                  <a:cs typeface="Arial" panose="020B0604020202020204" pitchFamily="34" charset="0"/>
                </a:endParaRPr>
              </a:p>
            </p:txBody>
          </p:sp>
        </mc:Choice>
        <mc:Fallback xmlns="">
          <p:sp>
            <p:nvSpPr>
              <p:cNvPr id="7" name="ZoneTexte 6">
                <a:extLst>
                  <a:ext uri="{FF2B5EF4-FFF2-40B4-BE49-F238E27FC236}">
                    <a16:creationId xmlns:a16="http://schemas.microsoft.com/office/drawing/2014/main" id="{47CAFE8A-5510-DBD0-EA72-3F3132543B77}"/>
                  </a:ext>
                </a:extLst>
              </p:cNvPr>
              <p:cNvSpPr txBox="1">
                <a:spLocks noRot="1" noChangeAspect="1" noMove="1" noResize="1" noEditPoints="1" noAdjustHandles="1" noChangeArrowheads="1" noChangeShapeType="1" noTextEdit="1"/>
              </p:cNvSpPr>
              <p:nvPr/>
            </p:nvSpPr>
            <p:spPr>
              <a:xfrm>
                <a:off x="589585" y="4916966"/>
                <a:ext cx="8088185" cy="718658"/>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5C88D855-E5C4-0E9B-3A5D-44F10305B6B0}"/>
                  </a:ext>
                </a:extLst>
              </p:cNvPr>
              <p:cNvSpPr txBox="1"/>
              <p:nvPr/>
            </p:nvSpPr>
            <p:spPr>
              <a:xfrm>
                <a:off x="589584" y="6570337"/>
                <a:ext cx="8088185" cy="71865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b="0" i="0" noProof="0" smtClean="0">
                              <a:latin typeface="+mj-lt"/>
                            </a:rPr>
                            <m:t>(8</m:t>
                          </m:r>
                          <m:r>
                            <m:rPr>
                              <m:nor/>
                            </m:rPr>
                            <a:rPr lang="en-GB" sz="2000" noProof="0">
                              <a:latin typeface="+mj-lt"/>
                            </a:rPr>
                            <m:t>,</m:t>
                          </m:r>
                          <m:r>
                            <m:rPr>
                              <m:nor/>
                            </m:rPr>
                            <a:rPr lang="en-GB" sz="2000" b="0" i="0" noProof="0" smtClean="0">
                              <a:latin typeface="+mj-lt"/>
                            </a:rPr>
                            <m:t>620 </m:t>
                          </m:r>
                          <m:r>
                            <m:rPr>
                              <m:nor/>
                            </m:rPr>
                            <a:rPr lang="en-GB" sz="2000" b="0" i="0" noProof="0" smtClean="0">
                              <a:latin typeface="+mj-lt"/>
                              <a:cs typeface="Arial" panose="020B0604020202020204" pitchFamily="34" charset="0"/>
                            </a:rPr>
                            <m:t>+ (80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60))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1,000</m:t>
                          </m:r>
                        </m:num>
                        <m:den>
                          <m:r>
                            <m:rPr>
                              <m:nor/>
                            </m:rPr>
                            <a:rPr lang="en-GB" sz="2000" b="0" i="0" noProof="0" smtClean="0">
                              <a:latin typeface="+mj-lt"/>
                              <a:cs typeface="Arial" panose="020B0604020202020204" pitchFamily="34" charset="0"/>
                            </a:rPr>
                            <m:t>1 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0.9 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60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8,760</m:t>
                          </m:r>
                        </m:den>
                      </m:f>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24.45</m:t>
                      </m:r>
                      <m:r>
                        <m:rPr>
                          <m:nor/>
                        </m:rPr>
                        <a:rPr lang="en-GB" sz="2000" b="0" i="0" noProof="0" smtClean="0">
                          <a:latin typeface="+mj-lt"/>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$5</m:t>
                      </m:r>
                      <m:r>
                        <m:rPr>
                          <m:nor/>
                        </m:rPr>
                        <a:rPr lang="en-GB" sz="2000" b="0" i="0" noProof="0" smtClean="0">
                          <a:latin typeface="+mj-lt"/>
                          <a:cs typeface="Arial" panose="020B0604020202020204" pitchFamily="34" charset="0"/>
                        </a:rPr>
                        <m:t>2</m:t>
                      </m:r>
                      <m:r>
                        <m:rPr>
                          <m:nor/>
                        </m:rPr>
                        <a:rPr lang="en-GB" sz="2000" noProof="0">
                          <a:latin typeface="+mj-lt"/>
                          <a:cs typeface="Arial" panose="020B0604020202020204" pitchFamily="34" charset="0"/>
                        </a:rPr>
                        <m:t>.</m:t>
                      </m:r>
                      <m:r>
                        <m:rPr>
                          <m:nor/>
                        </m:rPr>
                        <a:rPr lang="en-GB" sz="2000" b="0" i="0" noProof="0" smtClean="0">
                          <a:latin typeface="+mj-lt"/>
                          <a:cs typeface="Arial" panose="020B0604020202020204" pitchFamily="34" charset="0"/>
                        </a:rPr>
                        <m:t>82</m:t>
                      </m:r>
                      <m:r>
                        <m:rPr>
                          <m:nor/>
                        </m:rPr>
                        <a:rPr lang="en-GB" sz="2000" noProof="0">
                          <a:latin typeface="+mj-lt"/>
                          <a:cs typeface="Arial" panose="020B0604020202020204" pitchFamily="34" charset="0"/>
                        </a:rPr>
                        <m:t>/</m:t>
                      </m:r>
                      <m:r>
                        <m:rPr>
                          <m:nor/>
                        </m:rPr>
                        <a:rPr lang="en-GB" sz="2000" noProof="0">
                          <a:latin typeface="+mj-lt"/>
                          <a:cs typeface="Arial" panose="020B0604020202020204" pitchFamily="34" charset="0"/>
                        </a:rPr>
                        <m:t>MWh</m:t>
                      </m:r>
                      <m:r>
                        <m:rPr>
                          <m:nor/>
                        </m:rPr>
                        <a:rPr lang="en-GB" sz="2000" b="0" i="0" noProof="0" smtClean="0">
                          <a:latin typeface="+mj-lt"/>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48.82</m:t>
                      </m:r>
                      <m:r>
                        <m:rPr>
                          <m:nor/>
                        </m:rPr>
                        <a:rPr lang="en-GB" sz="2000" noProof="0">
                          <a:cs typeface="Arial" panose="020B0604020202020204" pitchFamily="34" charset="0"/>
                        </a:rPr>
                        <m:t>/</m:t>
                      </m:r>
                      <m:r>
                        <m:rPr>
                          <m:nor/>
                        </m:rPr>
                        <a:rPr lang="en-GB" sz="2000" noProof="0">
                          <a:cs typeface="Arial" panose="020B0604020202020204" pitchFamily="34" charset="0"/>
                        </a:rPr>
                        <m:t>MWh</m:t>
                      </m:r>
                      <m:r>
                        <m:rPr>
                          <m:nor/>
                        </m:rPr>
                        <a:rPr lang="en-GB" sz="2000" b="0" i="0" noProof="0" smtClean="0">
                          <a:cs typeface="Arial" panose="020B0604020202020204" pitchFamily="34" charset="0"/>
                        </a:rPr>
                        <m:t>.</m:t>
                      </m:r>
                      <m:r>
                        <m:rPr>
                          <m:nor/>
                        </m:rPr>
                        <a:rPr lang="fr-BE" sz="2000" b="0" i="0" noProof="0" smtClean="0">
                          <a:cs typeface="Arial" panose="020B0604020202020204" pitchFamily="34" charset="0"/>
                        </a:rPr>
                        <m:t>∗</m:t>
                      </m:r>
                    </m:oMath>
                  </m:oMathPara>
                </a14:m>
                <a:endParaRPr lang="en-GB" sz="2000" baseline="30000" noProof="0" dirty="0">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5C88D855-E5C4-0E9B-3A5D-44F10305B6B0}"/>
                  </a:ext>
                </a:extLst>
              </p:cNvPr>
              <p:cNvSpPr txBox="1">
                <a:spLocks noRot="1" noChangeAspect="1" noMove="1" noResize="1" noEditPoints="1" noAdjustHandles="1" noChangeArrowheads="1" noChangeShapeType="1" noTextEdit="1"/>
              </p:cNvSpPr>
              <p:nvPr/>
            </p:nvSpPr>
            <p:spPr>
              <a:xfrm>
                <a:off x="589584" y="6570337"/>
                <a:ext cx="8088185" cy="718658"/>
              </a:xfrm>
              <a:prstGeom prst="rect">
                <a:avLst/>
              </a:prstGeom>
              <a:blipFill>
                <a:blip r:embed="rId3"/>
                <a:stretch>
                  <a:fillRect/>
                </a:stretch>
              </a:blipFill>
            </p:spPr>
            <p:txBody>
              <a:bodyPr/>
              <a:lstStyle/>
              <a:p>
                <a:r>
                  <a:rPr lang="en-GB">
                    <a:noFill/>
                  </a:rPr>
                  <a:t> </a:t>
                </a:r>
              </a:p>
            </p:txBody>
          </p:sp>
        </mc:Fallback>
      </mc:AlternateContent>
      <p:sp>
        <p:nvSpPr>
          <p:cNvPr id="12" name="ZoneTexte 11">
            <a:extLst>
              <a:ext uri="{FF2B5EF4-FFF2-40B4-BE49-F238E27FC236}">
                <a16:creationId xmlns:a16="http://schemas.microsoft.com/office/drawing/2014/main" id="{7A37D805-FEC9-B5E8-DA30-D10A05DC3944}"/>
              </a:ext>
            </a:extLst>
          </p:cNvPr>
          <p:cNvSpPr txBox="1"/>
          <p:nvPr/>
        </p:nvSpPr>
        <p:spPr>
          <a:xfrm>
            <a:off x="114300" y="7624612"/>
            <a:ext cx="5346700" cy="307777"/>
          </a:xfrm>
          <a:prstGeom prst="rect">
            <a:avLst/>
          </a:prstGeom>
          <a:noFill/>
        </p:spPr>
        <p:txBody>
          <a:bodyPr wrap="square">
            <a:spAutoFit/>
          </a:bodyPr>
          <a:lstStyle/>
          <a:p>
            <a:r>
              <a:rPr lang="en-GB" sz="1400" noProof="0" dirty="0"/>
              <a:t>* USD/EUR exchange rate on 28 March 2025.</a:t>
            </a:r>
          </a:p>
        </p:txBody>
      </p:sp>
      <p:sp>
        <p:nvSpPr>
          <p:cNvPr id="15" name="Slide Number Placeholder 6">
            <a:extLst>
              <a:ext uri="{FF2B5EF4-FFF2-40B4-BE49-F238E27FC236}">
                <a16:creationId xmlns:a16="http://schemas.microsoft.com/office/drawing/2014/main" id="{B453915A-2DFC-106F-2A3D-79EAE70FBA3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503</a:t>
            </a:fld>
            <a:endParaRPr lang="en-GB" spc="80" noProof="0" dirty="0"/>
          </a:p>
        </p:txBody>
      </p:sp>
    </p:spTree>
    <p:extLst>
      <p:ext uri="{BB962C8B-B14F-4D97-AF65-F5344CB8AC3E}">
        <p14:creationId xmlns:p14="http://schemas.microsoft.com/office/powerpoint/2010/main" val="333450962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07D99F4-5BE0-0D6B-AD56-DA82D2FFDEA6}"/>
              </a:ext>
            </a:extLst>
          </p:cNvPr>
          <p:cNvSpPr txBox="1"/>
          <p:nvPr/>
        </p:nvSpPr>
        <p:spPr>
          <a:xfrm>
            <a:off x="610132" y="4962184"/>
            <a:ext cx="9542755" cy="707886"/>
          </a:xfrm>
          <a:prstGeom prst="rect">
            <a:avLst/>
          </a:prstGeom>
          <a:noFill/>
        </p:spPr>
        <p:txBody>
          <a:bodyPr wrap="square" rtlCol="0">
            <a:spAutoFit/>
          </a:bodyPr>
          <a:lstStyle/>
          <a:p>
            <a:pPr algn="just"/>
            <a:r>
              <a:rPr lang="en-GB" sz="2000" noProof="0" dirty="0"/>
              <a:t>Hence, the infrastructure costs used at full capacity add per MWh sent through the line a cost of:</a:t>
            </a:r>
          </a:p>
        </p:txBody>
      </p:sp>
      <p:graphicFrame>
        <p:nvGraphicFramePr>
          <p:cNvPr id="19" name="Tableau 18">
            <a:extLst>
              <a:ext uri="{FF2B5EF4-FFF2-40B4-BE49-F238E27FC236}">
                <a16:creationId xmlns:a16="http://schemas.microsoft.com/office/drawing/2014/main" id="{9C7292BA-9079-C760-E9FB-7D6EC8115E53}"/>
              </a:ext>
            </a:extLst>
          </p:cNvPr>
          <p:cNvGraphicFramePr>
            <a:graphicFrameLocks noGrp="1"/>
          </p:cNvGraphicFramePr>
          <p:nvPr>
            <p:extLst>
              <p:ext uri="{D42A27DB-BD31-4B8C-83A1-F6EECF244321}">
                <p14:modId xmlns:p14="http://schemas.microsoft.com/office/powerpoint/2010/main" val="2993774088"/>
              </p:ext>
            </p:extLst>
          </p:nvPr>
        </p:nvGraphicFramePr>
        <p:xfrm>
          <a:off x="1739899" y="2995968"/>
          <a:ext cx="7213601" cy="1602915"/>
        </p:xfrm>
        <a:graphic>
          <a:graphicData uri="http://schemas.openxmlformats.org/drawingml/2006/table">
            <a:tbl>
              <a:tblPr firstRow="1" bandRow="1">
                <a:tableStyleId>{5C22544A-7EE6-4342-B048-85BDC9FD1C3A}</a:tableStyleId>
              </a:tblPr>
              <a:tblGrid>
                <a:gridCol w="1524001">
                  <a:extLst>
                    <a:ext uri="{9D8B030D-6E8A-4147-A177-3AD203B41FA5}">
                      <a16:colId xmlns:a16="http://schemas.microsoft.com/office/drawing/2014/main" val="1329834162"/>
                    </a:ext>
                  </a:extLst>
                </a:gridCol>
                <a:gridCol w="2946400">
                  <a:extLst>
                    <a:ext uri="{9D8B030D-6E8A-4147-A177-3AD203B41FA5}">
                      <a16:colId xmlns:a16="http://schemas.microsoft.com/office/drawing/2014/main" val="445056355"/>
                    </a:ext>
                  </a:extLst>
                </a:gridCol>
                <a:gridCol w="2743200">
                  <a:extLst>
                    <a:ext uri="{9D8B030D-6E8A-4147-A177-3AD203B41FA5}">
                      <a16:colId xmlns:a16="http://schemas.microsoft.com/office/drawing/2014/main" val="3392627855"/>
                    </a:ext>
                  </a:extLst>
                </a:gridCol>
              </a:tblGrid>
              <a:tr h="531035">
                <a:tc>
                  <a:txBody>
                    <a:bodyPr/>
                    <a:lstStyle/>
                    <a:p>
                      <a:endParaRPr lang="en-GB" sz="1700" b="0" noProof="0" dirty="0">
                        <a:solidFill>
                          <a:schemeClr val="tx1"/>
                        </a:solidFill>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700" b="0" noProof="0" dirty="0">
                          <a:solidFill>
                            <a:schemeClr val="tx1"/>
                          </a:solidFill>
                          <a:latin typeface="Arial" panose="020B0604020202020204" pitchFamily="34" charset="0"/>
                          <a:cs typeface="Arial" panose="020B0604020202020204" pitchFamily="34" charset="0"/>
                        </a:rPr>
                        <a:t>UHVDC line (1000 kV)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700" b="0" noProof="0" dirty="0">
                          <a:solidFill>
                            <a:schemeClr val="tx1"/>
                          </a:solidFill>
                          <a:latin typeface="Arial" panose="020B0604020202020204" pitchFamily="34" charset="0"/>
                          <a:cs typeface="Arial" panose="020B0604020202020204" pitchFamily="34" charset="0"/>
                        </a:rPr>
                        <a:t>AC/DC converter</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00710878"/>
                  </a:ext>
                </a:extLst>
              </a:tr>
              <a:tr h="370840">
                <a:tc>
                  <a:txBody>
                    <a:bodyPr/>
                    <a:lstStyle/>
                    <a:p>
                      <a:r>
                        <a:rPr lang="en-GB" sz="1700" noProof="0" dirty="0">
                          <a:latin typeface="Arial" panose="020B0604020202020204" pitchFamily="34" charset="0"/>
                          <a:cs typeface="Arial" panose="020B0604020202020204" pitchFamily="34" charset="0"/>
                        </a:rPr>
                        <a:t>Cost</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700" noProof="0" dirty="0">
                          <a:latin typeface="Arial" panose="020B0604020202020204" pitchFamily="34" charset="0"/>
                          <a:cs typeface="Arial" panose="020B0604020202020204" pitchFamily="34" charset="0"/>
                        </a:rPr>
                        <a:t>M€0.22/km/GW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700" noProof="0" dirty="0">
                          <a:latin typeface="Arial" panose="020B0604020202020204" pitchFamily="34" charset="0"/>
                          <a:cs typeface="Arial" panose="020B0604020202020204" pitchFamily="34" charset="0"/>
                        </a:rPr>
                        <a:t>M€90/GW</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6457416"/>
                  </a:ext>
                </a:extLst>
              </a:tr>
              <a:tr h="0">
                <a:tc>
                  <a:txBody>
                    <a:bodyPr/>
                    <a:lstStyle/>
                    <a:p>
                      <a:r>
                        <a:rPr lang="en-GB" sz="1700" noProof="0" dirty="0">
                          <a:latin typeface="Arial" panose="020B0604020202020204" pitchFamily="34" charset="0"/>
                          <a:cs typeface="Arial" panose="020B0604020202020204" pitchFamily="34" charset="0"/>
                        </a:rPr>
                        <a:t>Losses</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700" baseline="0" noProof="0" dirty="0">
                          <a:latin typeface="Arial" panose="020B0604020202020204" pitchFamily="34" charset="0"/>
                          <a:cs typeface="Arial" panose="020B0604020202020204" pitchFamily="34" charset="0"/>
                        </a:rPr>
                        <a:t>3%/1,000 km</a:t>
                      </a:r>
                      <a:endParaRPr lang="en-GB" sz="1700"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700" noProof="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102647"/>
                  </a:ext>
                </a:extLst>
              </a:tr>
              <a:tr h="167640">
                <a:tc>
                  <a:txBody>
                    <a:bodyPr/>
                    <a:lstStyle/>
                    <a:p>
                      <a:r>
                        <a:rPr lang="en-GB" sz="1700" noProof="0" dirty="0">
                          <a:latin typeface="Arial" panose="020B0604020202020204" pitchFamily="34" charset="0"/>
                          <a:cs typeface="Arial" panose="020B0604020202020204" pitchFamily="34" charset="0"/>
                        </a:rPr>
                        <a:t>Lifetime</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700" baseline="0" noProof="0" dirty="0">
                          <a:latin typeface="Arial" panose="020B0604020202020204" pitchFamily="34" charset="0"/>
                          <a:cs typeface="Arial" panose="020B0604020202020204" pitchFamily="34" charset="0"/>
                        </a:rPr>
                        <a:t>50 years </a:t>
                      </a:r>
                      <a:endParaRPr lang="en-GB" sz="1700"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700" baseline="0" noProof="0" dirty="0">
                          <a:latin typeface="Arial" panose="020B0604020202020204" pitchFamily="34" charset="0"/>
                          <a:cs typeface="Arial" panose="020B0604020202020204" pitchFamily="34" charset="0"/>
                        </a:rPr>
                        <a:t>25 years</a:t>
                      </a:r>
                      <a:endParaRPr lang="en-GB" sz="1700"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5972"/>
                  </a:ext>
                </a:extLst>
              </a:tr>
            </a:tbl>
          </a:graphicData>
        </a:graphic>
      </p:graphicFrame>
      <p:sp>
        <p:nvSpPr>
          <p:cNvPr id="3" name="ZoneTexte 2">
            <a:extLst>
              <a:ext uri="{FF2B5EF4-FFF2-40B4-BE49-F238E27FC236}">
                <a16:creationId xmlns:a16="http://schemas.microsoft.com/office/drawing/2014/main" id="{39E983C1-BDD6-220C-5694-F590CEE39537}"/>
              </a:ext>
            </a:extLst>
          </p:cNvPr>
          <p:cNvSpPr txBox="1"/>
          <p:nvPr/>
        </p:nvSpPr>
        <p:spPr>
          <a:xfrm>
            <a:off x="589585" y="349892"/>
            <a:ext cx="9684715" cy="461665"/>
          </a:xfrm>
          <a:prstGeom prst="rect">
            <a:avLst/>
          </a:prstGeom>
          <a:noFill/>
        </p:spPr>
        <p:txBody>
          <a:bodyPr wrap="square">
            <a:spAutoFit/>
          </a:bodyPr>
          <a:lstStyle/>
          <a:p>
            <a:r>
              <a:rPr lang="en-GB" sz="2400" b="1" noProof="0" dirty="0">
                <a:latin typeface="Arial"/>
                <a:cs typeface="Arial"/>
              </a:rPr>
              <a:t>LCOE of nuclear power with investment in long DC links (1/2)</a:t>
            </a:r>
            <a:endParaRPr lang="en-GB" sz="2400" b="1"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F256973-D487-0365-24BD-49D1AA21CBD3}"/>
              </a:ext>
            </a:extLst>
          </p:cNvPr>
          <p:cNvSpPr txBox="1"/>
          <p:nvPr/>
        </p:nvSpPr>
        <p:spPr>
          <a:xfrm>
            <a:off x="85242" y="7637312"/>
            <a:ext cx="5346700" cy="261610"/>
          </a:xfrm>
          <a:prstGeom prst="rect">
            <a:avLst/>
          </a:prstGeom>
          <a:noFill/>
        </p:spPr>
        <p:txBody>
          <a:bodyPr wrap="square">
            <a:spAutoFit/>
          </a:bodyPr>
          <a:lstStyle/>
          <a:p>
            <a:r>
              <a:rPr lang="en-GB" sz="1100" b="1" baseline="30000" noProof="0" dirty="0">
                <a:effectLst/>
                <a:latin typeface="+mj-lt"/>
              </a:rPr>
              <a:t>1</a:t>
            </a:r>
            <a:r>
              <a:rPr lang="en-GB" sz="1100" b="0" noProof="0" dirty="0">
                <a:effectLst/>
                <a:latin typeface="+mj-lt"/>
              </a:rPr>
              <a:t> </a:t>
            </a:r>
            <a:r>
              <a:rPr lang="en-GB" sz="1100" b="0" noProof="0" dirty="0">
                <a:solidFill>
                  <a:srgbClr val="0563C1"/>
                </a:solidFill>
                <a:effectLst/>
                <a:latin typeface="+mj-lt"/>
                <a:hlinkClick r:id="rId2">
                  <a:extLst>
                    <a:ext uri="{A12FA001-AC4F-418D-AE19-62706E023703}">
                      <ahyp:hlinkClr xmlns:ahyp="http://schemas.microsoft.com/office/drawing/2018/hyperlinkcolor" val="tx"/>
                    </a:ext>
                  </a:extLst>
                </a:hlinkClick>
              </a:rPr>
              <a:t>Yu, J., et al. (2019). Global electricity network - Feasibility study</a:t>
            </a:r>
            <a:r>
              <a:rPr lang="en-GB" sz="1100" b="0" noProof="0" dirty="0">
                <a:effectLst/>
                <a:latin typeface="+mj-lt"/>
                <a:hlinkClick r:id="rId2">
                  <a:extLst>
                    <a:ext uri="{A12FA001-AC4F-418D-AE19-62706E023703}">
                      <ahyp:hlinkClr xmlns:ahyp="http://schemas.microsoft.com/office/drawing/2018/hyperlinkcolor" val="tx"/>
                    </a:ext>
                  </a:extLst>
                </a:hlinkClick>
              </a:rPr>
              <a:t>. </a:t>
            </a:r>
            <a:endParaRPr lang="en-GB" sz="1100" noProof="0" dirty="0">
              <a:latin typeface="+mj-lt"/>
            </a:endParaRPr>
          </a:p>
        </p:txBody>
      </p:sp>
      <p:sp>
        <p:nvSpPr>
          <p:cNvPr id="8" name="ZoneTexte 7">
            <a:extLst>
              <a:ext uri="{FF2B5EF4-FFF2-40B4-BE49-F238E27FC236}">
                <a16:creationId xmlns:a16="http://schemas.microsoft.com/office/drawing/2014/main" id="{8B6E928A-9148-236E-424D-C04C23078014}"/>
              </a:ext>
            </a:extLst>
          </p:cNvPr>
          <p:cNvSpPr txBox="1"/>
          <p:nvPr/>
        </p:nvSpPr>
        <p:spPr>
          <a:xfrm>
            <a:off x="568317" y="1657524"/>
            <a:ext cx="9564021" cy="1015663"/>
          </a:xfrm>
          <a:prstGeom prst="rect">
            <a:avLst/>
          </a:prstGeom>
          <a:noFill/>
        </p:spPr>
        <p:txBody>
          <a:bodyPr wrap="square">
            <a:spAutoFit/>
          </a:bodyPr>
          <a:lstStyle/>
          <a:p>
            <a:pPr algn="just"/>
            <a:r>
              <a:rPr lang="en-GB" sz="2000" noProof="0" dirty="0"/>
              <a:t>We consider a UHVDC line operating at 1000 kV of length 4,000 km. Data related to such a line, borrowed from the 2019 report “Global Electricity Network - Feasibility Study”,</a:t>
            </a:r>
            <a:r>
              <a:rPr lang="en-GB" baseline="30000" noProof="0" dirty="0"/>
              <a:t>1</a:t>
            </a:r>
            <a:r>
              <a:rPr lang="en-GB" sz="2000" b="1" baseline="30000" noProof="0" dirty="0"/>
              <a:t> </a:t>
            </a:r>
            <a:r>
              <a:rPr lang="en-GB" sz="2000" noProof="0" dirty="0"/>
              <a:t>are reported on the table below. </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B904000-AB76-0213-9DB2-575E5A9FB412}"/>
                  </a:ext>
                </a:extLst>
              </p:cNvPr>
              <p:cNvSpPr txBox="1"/>
              <p:nvPr/>
            </p:nvSpPr>
            <p:spPr>
              <a:xfrm>
                <a:off x="568318" y="5762255"/>
                <a:ext cx="8719520" cy="96674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d>
                            <m:dPr>
                              <m:ctrlPr>
                                <a:rPr lang="en-GB" sz="2000" i="1" noProof="0">
                                  <a:latin typeface="Cambria Math" panose="02040503050406030204" pitchFamily="18" charset="0"/>
                                </a:rPr>
                              </m:ctrlPr>
                            </m:dPr>
                            <m:e>
                              <m:f>
                                <m:fPr>
                                  <m:ctrlPr>
                                    <a:rPr lang="en-GB" sz="2000" i="1" noProof="0">
                                      <a:latin typeface="Cambria Math" panose="02040503050406030204" pitchFamily="18" charset="0"/>
                                    </a:rPr>
                                  </m:ctrlPr>
                                </m:fPr>
                                <m:num>
                                  <m:r>
                                    <m:rPr>
                                      <m:nor/>
                                    </m:rPr>
                                    <a:rPr lang="en-GB" sz="2000" noProof="0">
                                      <a:latin typeface="+mj-lt"/>
                                      <a:cs typeface="Arial" panose="020B0604020202020204" pitchFamily="34" charset="0"/>
                                    </a:rPr>
                                    <m:t>0,22 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4,000</m:t>
                                  </m:r>
                                </m:num>
                                <m:den>
                                  <m:r>
                                    <m:rPr>
                                      <m:nor/>
                                    </m:rPr>
                                    <a:rPr lang="en-GB" sz="2000" noProof="0">
                                      <a:latin typeface="+mj-lt"/>
                                      <a:cs typeface="Arial" panose="020B0604020202020204" pitchFamily="34" charset="0"/>
                                    </a:rPr>
                                    <m:t>50</m:t>
                                  </m:r>
                                </m:den>
                              </m:f>
                              <m:r>
                                <m:rPr>
                                  <m:nor/>
                                </m:rPr>
                                <a:rPr lang="en-GB" sz="2000" noProof="0">
                                  <a:latin typeface="+mj-lt"/>
                                </a:rPr>
                                <m:t> </m:t>
                              </m:r>
                              <m:r>
                                <m:rPr>
                                  <m:nor/>
                                </m:rPr>
                                <a:rPr lang="en-GB" sz="2000" noProof="0">
                                  <a:latin typeface="+mj-lt"/>
                                  <a:cs typeface="Arial" panose="020B0604020202020204" pitchFamily="34" charset="0"/>
                                </a:rPr>
                                <m:t>+ </m:t>
                              </m:r>
                              <m:f>
                                <m:fPr>
                                  <m:ctrlPr>
                                    <a:rPr lang="en-GB" sz="2000" i="1" noProof="0">
                                      <a:latin typeface="Cambria Math" panose="02040503050406030204" pitchFamily="18" charset="0"/>
                                    </a:rPr>
                                  </m:ctrlPr>
                                </m:fPr>
                                <m:num>
                                  <m:r>
                                    <m:rPr>
                                      <m:nor/>
                                    </m:rPr>
                                    <a:rPr lang="en-GB" sz="2000" noProof="0">
                                      <a:latin typeface="+mj-lt"/>
                                      <a:cs typeface="Arial" panose="020B0604020202020204" pitchFamily="34" charset="0"/>
                                    </a:rPr>
                                    <m:t>2 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90</m:t>
                                  </m:r>
                                </m:num>
                                <m:den>
                                  <m:r>
                                    <m:rPr>
                                      <m:nor/>
                                    </m:rPr>
                                    <a:rPr lang="en-GB" sz="2000" noProof="0">
                                      <a:latin typeface="+mj-lt"/>
                                      <a:cs typeface="Arial" panose="020B0604020202020204" pitchFamily="34" charset="0"/>
                                    </a:rPr>
                                    <m:t>25</m:t>
                                  </m:r>
                                </m:den>
                              </m:f>
                            </m:e>
                          </m:d>
                          <m:r>
                            <m:rPr>
                              <m:nor/>
                            </m:rPr>
                            <a:rPr lang="en-GB" sz="2000">
                              <a:ea typeface="Cambria Math" panose="02040503050406030204" pitchFamily="18" charset="0"/>
                              <a:cs typeface="Arial" panose="020B0604020202020204" pitchFamily="34" charset="0"/>
                            </a:rPr>
                            <m:t>×</m:t>
                          </m:r>
                          <m:r>
                            <m:rPr>
                              <m:nor/>
                            </m:rPr>
                            <a:rPr lang="en-GB" sz="2000">
                              <a:ea typeface="Cambria Math" panose="02040503050406030204" pitchFamily="18" charset="0"/>
                              <a:cs typeface="Arial" panose="020B0604020202020204" pitchFamily="34" charset="0"/>
                            </a:rPr>
                            <m:t> 106</m:t>
                          </m:r>
                        </m:num>
                        <m:den>
                          <m:r>
                            <m:rPr>
                              <m:nor/>
                            </m:rPr>
                            <a:rPr lang="en-GB" sz="2000" noProof="0">
                              <a:latin typeface="+mj-lt"/>
                              <a:cs typeface="Arial" panose="020B0604020202020204" pitchFamily="34" charset="0"/>
                            </a:rPr>
                            <m:t>1,000</m:t>
                          </m:r>
                          <m:r>
                            <m:rPr>
                              <m:nor/>
                            </m:rPr>
                            <a:rPr lang="en-GB" sz="2000" noProof="0" smtClean="0">
                              <a:latin typeface="+mj-lt"/>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m:t>
                          </m:r>
                          <m:r>
                            <m:rPr>
                              <m:nor/>
                            </m:rPr>
                            <a:rPr lang="en-GB" sz="200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8,760</m:t>
                          </m:r>
                        </m:den>
                      </m:f>
                      <m:r>
                        <m:rPr>
                          <m:nor/>
                        </m:rPr>
                        <a:rPr lang="en-GB" sz="2000" b="0" i="0" noProof="0" smtClean="0">
                          <a:latin typeface="+mj-lt"/>
                        </a:rPr>
                        <m:t> </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smtClean="0">
                          <a:latin typeface="+mj-lt"/>
                          <a:cs typeface="Arial" panose="020B0604020202020204" pitchFamily="34" charset="0"/>
                        </a:rPr>
                        <m:t>€2.83/</m:t>
                      </m:r>
                      <m:r>
                        <m:rPr>
                          <m:nor/>
                        </m:rPr>
                        <a:rPr lang="en-GB" sz="2000" noProof="0" smtClean="0">
                          <a:latin typeface="+mj-lt"/>
                          <a:cs typeface="Arial" panose="020B0604020202020204" pitchFamily="34" charset="0"/>
                        </a:rPr>
                        <m:t>MWh</m:t>
                      </m:r>
                      <m:r>
                        <m:rPr>
                          <m:nor/>
                        </m:rPr>
                        <a:rPr lang="en-GB" sz="2000" b="0" i="0" noProof="0" smtClean="0">
                          <a:latin typeface="+mj-lt"/>
                          <a:cs typeface="Arial" panose="020B0604020202020204" pitchFamily="34" charset="0"/>
                        </a:rPr>
                        <m:t>.</m:t>
                      </m:r>
                    </m:oMath>
                  </m:oMathPara>
                </a14:m>
                <a:endParaRPr lang="en-GB" noProof="0" dirty="0">
                  <a:latin typeface="+mj-lt"/>
                </a:endParaRPr>
              </a:p>
            </p:txBody>
          </p:sp>
        </mc:Choice>
        <mc:Fallback xmlns="">
          <p:sp>
            <p:nvSpPr>
              <p:cNvPr id="5" name="ZoneTexte 4">
                <a:extLst>
                  <a:ext uri="{FF2B5EF4-FFF2-40B4-BE49-F238E27FC236}">
                    <a16:creationId xmlns:a16="http://schemas.microsoft.com/office/drawing/2014/main" id="{4B904000-AB76-0213-9DB2-575E5A9FB412}"/>
                  </a:ext>
                </a:extLst>
              </p:cNvPr>
              <p:cNvSpPr txBox="1">
                <a:spLocks noRot="1" noChangeAspect="1" noMove="1" noResize="1" noEditPoints="1" noAdjustHandles="1" noChangeArrowheads="1" noChangeShapeType="1" noTextEdit="1"/>
              </p:cNvSpPr>
              <p:nvPr/>
            </p:nvSpPr>
            <p:spPr>
              <a:xfrm>
                <a:off x="568318" y="5762255"/>
                <a:ext cx="8719520" cy="966740"/>
              </a:xfrm>
              <a:prstGeom prst="rect">
                <a:avLst/>
              </a:prstGeom>
              <a:blipFill>
                <a:blip r:embed="rId3"/>
                <a:stretch>
                  <a:fillRect/>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6ECCE3F7-2556-A3B9-C342-8C69340EAF6B}"/>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504</a:t>
            </a:fld>
            <a:endParaRPr lang="en-GB" spc="80" noProof="0" dirty="0"/>
          </a:p>
        </p:txBody>
      </p:sp>
    </p:spTree>
    <p:extLst>
      <p:ext uri="{BB962C8B-B14F-4D97-AF65-F5344CB8AC3E}">
        <p14:creationId xmlns:p14="http://schemas.microsoft.com/office/powerpoint/2010/main" val="708517052"/>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131BD2E-E040-9864-AC31-950B346DB320}"/>
                  </a:ext>
                </a:extLst>
              </p:cNvPr>
              <p:cNvSpPr txBox="1"/>
              <p:nvPr/>
            </p:nvSpPr>
            <p:spPr>
              <a:xfrm>
                <a:off x="589585" y="1040514"/>
                <a:ext cx="9481514" cy="1762662"/>
              </a:xfrm>
              <a:prstGeom prst="rect">
                <a:avLst/>
              </a:prstGeom>
              <a:noFill/>
            </p:spPr>
            <p:txBody>
              <a:bodyPr wrap="square" lIns="91440" tIns="45720" rIns="91440" bIns="45720" anchor="t">
                <a:spAutoFit/>
              </a:bodyPr>
              <a:lstStyle/>
              <a:p>
                <a:pPr algn="just"/>
                <a:r>
                  <a:rPr lang="en-GB" sz="2000" noProof="0" dirty="0">
                    <a:latin typeface="Arial"/>
                    <a:cs typeface="Arial"/>
                  </a:rPr>
                  <a:t>We only consider </a:t>
                </a:r>
                <a:r>
                  <a:rPr lang="en-GB" sz="2000" noProof="0" dirty="0"/>
                  <a:t>the losses in energy transport through the HVDC lines, excluding any losses from AC/DC conversion.</a:t>
                </a:r>
                <a:r>
                  <a:rPr lang="en-GB" sz="2000" noProof="0" dirty="0">
                    <a:latin typeface="Arial"/>
                    <a:cs typeface="Arial"/>
                  </a:rPr>
                  <a:t> The cost for nuclear with investment in long DC links is calculated as:</a:t>
                </a:r>
              </a:p>
              <a:p>
                <a:pPr algn="just"/>
                <a:endParaRPr lang="en-GB" sz="1000" noProof="0" dirty="0">
                  <a:latin typeface="Arial"/>
                  <a:cs typeface="Arial"/>
                </a:endParaRPr>
              </a:p>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noProof="0" smtClean="0">
                              <a:cs typeface="Arial"/>
                            </a:rPr>
                            <m:t>LCOE</m:t>
                          </m:r>
                          <m:r>
                            <m:rPr>
                              <m:nor/>
                            </m:rPr>
                            <a:rPr lang="en-GB" sz="2000" noProof="0" smtClean="0">
                              <a:cs typeface="Arial"/>
                            </a:rPr>
                            <m:t> </m:t>
                          </m:r>
                          <m:r>
                            <m:rPr>
                              <m:nor/>
                            </m:rPr>
                            <a:rPr lang="en-GB" sz="2000" noProof="0" smtClean="0">
                              <a:cs typeface="Arial"/>
                            </a:rPr>
                            <m:t>with</m:t>
                          </m:r>
                          <m:r>
                            <m:rPr>
                              <m:nor/>
                            </m:rPr>
                            <a:rPr lang="en-GB" sz="2000" noProof="0" smtClean="0">
                              <a:cs typeface="Arial"/>
                            </a:rPr>
                            <m:t> </m:t>
                          </m:r>
                          <m:r>
                            <m:rPr>
                              <m:nor/>
                            </m:rPr>
                            <a:rPr lang="en-GB" sz="2000" noProof="0" smtClean="0">
                              <a:cs typeface="Arial"/>
                            </a:rPr>
                            <m:t>no</m:t>
                          </m:r>
                          <m:r>
                            <m:rPr>
                              <m:nor/>
                            </m:rPr>
                            <a:rPr lang="en-GB" sz="2000" b="0" i="0" noProof="0" smtClean="0">
                              <a:cs typeface="Arial"/>
                            </a:rPr>
                            <m:t> </m:t>
                          </m:r>
                          <m:r>
                            <m:rPr>
                              <m:nor/>
                            </m:rPr>
                            <a:rPr lang="en-GB" sz="2000" b="0" i="0" noProof="0" smtClean="0">
                              <a:cs typeface="Arial"/>
                            </a:rPr>
                            <m:t>investment</m:t>
                          </m:r>
                          <m:r>
                            <m:rPr>
                              <m:nor/>
                            </m:rPr>
                            <a:rPr lang="en-GB" sz="2000" noProof="0" smtClean="0">
                              <a:cs typeface="Arial"/>
                            </a:rPr>
                            <m:t> </m:t>
                          </m:r>
                          <m:r>
                            <m:rPr>
                              <m:nor/>
                            </m:rPr>
                            <a:rPr lang="en-GB" sz="2000" noProof="0" smtClean="0">
                              <a:cs typeface="Arial"/>
                            </a:rPr>
                            <m:t>in</m:t>
                          </m:r>
                          <m:r>
                            <m:rPr>
                              <m:nor/>
                            </m:rPr>
                            <a:rPr lang="en-GB" sz="2000" noProof="0" smtClean="0">
                              <a:cs typeface="Arial"/>
                            </a:rPr>
                            <m:t> </m:t>
                          </m:r>
                          <m:r>
                            <m:rPr>
                              <m:nor/>
                            </m:rPr>
                            <a:rPr lang="en-GB" sz="2000" noProof="0" smtClean="0">
                              <a:cs typeface="Arial"/>
                            </a:rPr>
                            <m:t>long</m:t>
                          </m:r>
                          <m:r>
                            <m:rPr>
                              <m:nor/>
                            </m:rPr>
                            <a:rPr lang="en-GB" sz="2000" noProof="0" smtClean="0">
                              <a:cs typeface="Arial"/>
                            </a:rPr>
                            <m:t> </m:t>
                          </m:r>
                          <m:r>
                            <m:rPr>
                              <m:nor/>
                            </m:rPr>
                            <a:rPr lang="en-GB" sz="2000" noProof="0" smtClean="0">
                              <a:cs typeface="Arial"/>
                            </a:rPr>
                            <m:t>DC</m:t>
                          </m:r>
                          <m:r>
                            <m:rPr>
                              <m:nor/>
                            </m:rPr>
                            <a:rPr lang="en-GB" sz="2000" noProof="0" smtClean="0">
                              <a:cs typeface="Arial"/>
                            </a:rPr>
                            <m:t> </m:t>
                          </m:r>
                          <m:r>
                            <m:rPr>
                              <m:nor/>
                            </m:rPr>
                            <a:rPr lang="en-GB" sz="2000" noProof="0" smtClean="0">
                              <a:cs typeface="Arial"/>
                            </a:rPr>
                            <m:t>links</m:t>
                          </m:r>
                        </m:num>
                        <m:den>
                          <m:r>
                            <m:rPr>
                              <m:nor/>
                            </m:rPr>
                            <a:rPr lang="en-GB" sz="2000" b="0" i="0" noProof="0" smtClean="0">
                              <a:solidFill>
                                <a:schemeClr val="tx1"/>
                              </a:solidFill>
                              <a:latin typeface="Arial" panose="020B0604020202020204" pitchFamily="34" charset="0"/>
                              <a:cs typeface="Arial" panose="020B0604020202020204" pitchFamily="34" charset="0"/>
                            </a:rPr>
                            <m:t>1 − </m:t>
                          </m:r>
                          <m:r>
                            <m:rPr>
                              <m:nor/>
                            </m:rPr>
                            <a:rPr lang="en-GB" sz="2000" b="0" i="0" noProof="0" smtClean="0">
                              <a:solidFill>
                                <a:schemeClr val="tx1"/>
                              </a:solidFill>
                              <a:latin typeface="Arial" panose="020B0604020202020204" pitchFamily="34" charset="0"/>
                              <a:cs typeface="Arial" panose="020B0604020202020204" pitchFamily="34" charset="0"/>
                            </a:rPr>
                            <m:t>losses</m:t>
                          </m:r>
                        </m:den>
                      </m:f>
                      <m:r>
                        <m:rPr>
                          <m:nor/>
                        </m:rPr>
                        <a:rPr lang="en-GB" sz="2000" i="0" noProof="0" smtClean="0">
                          <a:solidFill>
                            <a:schemeClr val="tx1"/>
                          </a:solidFill>
                          <a:latin typeface="Cambria Math" panose="02040503050406030204" pitchFamily="18" charset="0"/>
                        </a:rPr>
                        <m:t> </m:t>
                      </m:r>
                      <m:r>
                        <m:rPr>
                          <m:nor/>
                        </m:rPr>
                        <a:rPr lang="en-GB" sz="2000" i="0" noProof="0" smtClean="0">
                          <a:solidFill>
                            <a:schemeClr val="tx1"/>
                          </a:solidFill>
                          <a:latin typeface="Arial" panose="020B0604020202020204" pitchFamily="34" charset="0"/>
                          <a:cs typeface="Arial" panose="020B0604020202020204" pitchFamily="34" charset="0"/>
                        </a:rPr>
                        <m:t>+</m:t>
                      </m:r>
                      <m:r>
                        <m:rPr>
                          <m:nor/>
                        </m:rPr>
                        <a:rPr lang="en-GB" sz="2000" b="0" i="0" noProof="0" smtClean="0">
                          <a:solidFill>
                            <a:schemeClr val="tx1"/>
                          </a:solidFill>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DC</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links</m:t>
                      </m:r>
                      <m:r>
                        <m:rPr>
                          <m:nor/>
                        </m:rPr>
                        <a:rPr lang="en-GB" sz="2000" noProof="0" smtClean="0">
                          <a:latin typeface="Arial" panose="020B0604020202020204" pitchFamily="34" charset="0"/>
                          <a:cs typeface="Arial" panose="020B0604020202020204" pitchFamily="34" charset="0"/>
                        </a:rPr>
                        <m:t> </m:t>
                      </m:r>
                      <m:r>
                        <m:rPr>
                          <m:nor/>
                        </m:rPr>
                        <a:rPr lang="en-GB" sz="2000" noProof="0" smtClean="0"/>
                        <m:t>infrastructure</m:t>
                      </m:r>
                      <m:r>
                        <m:rPr>
                          <m:nor/>
                        </m:rPr>
                        <a:rPr lang="en-GB" sz="2000" noProof="0" smtClean="0"/>
                        <m:t> </m:t>
                      </m:r>
                      <m:r>
                        <m:rPr>
                          <m:nor/>
                        </m:rPr>
                        <a:rPr lang="en-GB" sz="2000" noProof="0" smtClean="0"/>
                        <m:t>costs</m:t>
                      </m:r>
                      <m:r>
                        <m:rPr>
                          <m:nor/>
                        </m:rPr>
                        <a:rPr lang="en-GB" sz="2000" b="0" i="0" noProof="0" smtClean="0"/>
                        <m:t>.</m:t>
                      </m:r>
                    </m:oMath>
                  </m:oMathPara>
                </a14:m>
                <a:endParaRPr lang="en-GB" sz="2000" noProof="0" dirty="0">
                  <a:solidFill>
                    <a:schemeClr val="tx1"/>
                  </a:solidFill>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E131BD2E-E040-9864-AC31-950B346DB320}"/>
                  </a:ext>
                </a:extLst>
              </p:cNvPr>
              <p:cNvSpPr txBox="1">
                <a:spLocks noRot="1" noChangeAspect="1" noMove="1" noResize="1" noEditPoints="1" noAdjustHandles="1" noChangeArrowheads="1" noChangeShapeType="1" noTextEdit="1"/>
              </p:cNvSpPr>
              <p:nvPr/>
            </p:nvSpPr>
            <p:spPr>
              <a:xfrm>
                <a:off x="589585" y="1040514"/>
                <a:ext cx="9481514" cy="1762662"/>
              </a:xfrm>
              <a:prstGeom prst="rect">
                <a:avLst/>
              </a:prstGeom>
              <a:blipFill>
                <a:blip r:embed="rId2"/>
                <a:stretch>
                  <a:fillRect l="-707" t="-1730" r="-643"/>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2D1DFC21-4846-92DB-9231-CA98B4B6644D}"/>
              </a:ext>
            </a:extLst>
          </p:cNvPr>
          <p:cNvSpPr txBox="1"/>
          <p:nvPr/>
        </p:nvSpPr>
        <p:spPr>
          <a:xfrm>
            <a:off x="589583" y="6552895"/>
            <a:ext cx="9542755" cy="1015663"/>
          </a:xfrm>
          <a:prstGeom prst="rect">
            <a:avLst/>
          </a:prstGeom>
          <a:noFill/>
        </p:spPr>
        <p:txBody>
          <a:bodyPr wrap="square" lIns="91440" tIns="45720" rIns="91440" bIns="45720" anchor="t">
            <a:spAutoFit/>
          </a:bodyPr>
          <a:lstStyle/>
          <a:p>
            <a:pPr algn="just"/>
            <a:r>
              <a:rPr lang="en-GB" sz="2000" noProof="0" dirty="0"/>
              <a:t>The LCOE of nuclear power, with investment in long DC links (such as those transporting electricity from nuclear plants in Northern Russia to demand centers in Europe), is about 20% higher than without such investment.</a:t>
            </a:r>
            <a:endParaRPr lang="en-GB" sz="1900" noProof="0" dirty="0">
              <a:latin typeface="Arial"/>
              <a:cs typeface="Arial"/>
            </a:endParaRPr>
          </a:p>
        </p:txBody>
      </p:sp>
      <p:sp>
        <p:nvSpPr>
          <p:cNvPr id="7" name="ZoneTexte 6">
            <a:extLst>
              <a:ext uri="{FF2B5EF4-FFF2-40B4-BE49-F238E27FC236}">
                <a16:creationId xmlns:a16="http://schemas.microsoft.com/office/drawing/2014/main" id="{FB98BEAA-DB8B-21A5-F27D-238E6FCFC8BE}"/>
              </a:ext>
            </a:extLst>
          </p:cNvPr>
          <p:cNvSpPr txBox="1"/>
          <p:nvPr/>
        </p:nvSpPr>
        <p:spPr>
          <a:xfrm>
            <a:off x="589585" y="349892"/>
            <a:ext cx="9684715" cy="461665"/>
          </a:xfrm>
          <a:prstGeom prst="rect">
            <a:avLst/>
          </a:prstGeom>
          <a:noFill/>
        </p:spPr>
        <p:txBody>
          <a:bodyPr wrap="square">
            <a:spAutoFit/>
          </a:bodyPr>
          <a:lstStyle/>
          <a:p>
            <a:r>
              <a:rPr lang="en-GB" sz="2400" b="1" noProof="0" dirty="0">
                <a:latin typeface="Arial"/>
                <a:cs typeface="Arial"/>
              </a:rPr>
              <a:t>LCOE of nuclear power with investment in long DC links (2/2)</a:t>
            </a:r>
            <a:endParaRPr lang="en-GB" sz="2400" b="1" noProof="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67FCDF2A-14A7-D769-F73A-5E2793BC5379}"/>
              </a:ext>
            </a:extLst>
          </p:cNvPr>
          <p:cNvSpPr txBox="1"/>
          <p:nvPr/>
        </p:nvSpPr>
        <p:spPr>
          <a:xfrm>
            <a:off x="589585" y="3038736"/>
            <a:ext cx="9481513" cy="707886"/>
          </a:xfrm>
          <a:prstGeom prst="rect">
            <a:avLst/>
          </a:prstGeom>
          <a:noFill/>
        </p:spPr>
        <p:txBody>
          <a:bodyPr wrap="square">
            <a:spAutoFit/>
          </a:bodyPr>
          <a:lstStyle/>
          <a:p>
            <a:pPr algn="just"/>
            <a:r>
              <a:rPr lang="en-GB" sz="2000" noProof="0" dirty="0">
                <a:latin typeface="Arial"/>
                <a:cs typeface="Arial"/>
              </a:rPr>
              <a:t>The LCOE </a:t>
            </a:r>
            <a:r>
              <a:rPr lang="en-GB" sz="2000" noProof="0" dirty="0">
                <a:latin typeface="Arial" panose="020B0604020202020204" pitchFamily="34" charset="0"/>
                <a:cs typeface="Arial" panose="020B0604020202020204" pitchFamily="34" charset="0"/>
              </a:rPr>
              <a:t>for </a:t>
            </a:r>
            <a:r>
              <a:rPr lang="en-GB" sz="2000" noProof="0" dirty="0"/>
              <a:t>APR 1400 units 3 and 4 at Shin Kori </a:t>
            </a:r>
            <a:r>
              <a:rPr lang="en-GB" sz="2000" noProof="0" dirty="0">
                <a:latin typeface="Arial"/>
                <a:cs typeface="Arial"/>
              </a:rPr>
              <a:t>with investment in a DC link of 4000 km is:</a:t>
            </a:r>
            <a:endParaRPr lang="en-GB" sz="2000" noProof="0"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99A763F4-1A48-F979-6C03-83F4569EC17B}"/>
                  </a:ext>
                </a:extLst>
              </p:cNvPr>
              <p:cNvSpPr txBox="1"/>
              <p:nvPr/>
            </p:nvSpPr>
            <p:spPr>
              <a:xfrm>
                <a:off x="589585" y="3792763"/>
                <a:ext cx="9258300" cy="983026"/>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noProof="0" smtClean="0">
                              <a:latin typeface="+mj-lt"/>
                              <a:cs typeface="Arial"/>
                            </a:rPr>
                            <m:t>5</m:t>
                          </m:r>
                          <m:r>
                            <m:rPr>
                              <m:nor/>
                            </m:rPr>
                            <a:rPr lang="en-GB" sz="2000" b="0" noProof="0" smtClean="0">
                              <a:latin typeface="+mj-lt"/>
                              <a:cs typeface="Arial"/>
                            </a:rPr>
                            <m:t>0.88</m:t>
                          </m:r>
                        </m:num>
                        <m:den>
                          <m:r>
                            <m:rPr>
                              <m:nor/>
                            </m:rPr>
                            <a:rPr lang="en-GB" sz="2000" b="0" i="0" noProof="0" smtClean="0">
                              <a:solidFill>
                                <a:schemeClr val="tx1"/>
                              </a:solidFill>
                              <a:latin typeface="+mj-lt"/>
                              <a:cs typeface="Arial" panose="020B0604020202020204" pitchFamily="34" charset="0"/>
                            </a:rPr>
                            <m:t>1 − (</m:t>
                          </m:r>
                          <m:f>
                            <m:fPr>
                              <m:ctrlPr>
                                <a:rPr lang="en-GB" sz="2000" b="0" i="1" noProof="0" smtClean="0">
                                  <a:solidFill>
                                    <a:schemeClr val="tx1"/>
                                  </a:solidFill>
                                  <a:latin typeface="Cambria Math" panose="02040503050406030204" pitchFamily="18" charset="0"/>
                                  <a:cs typeface="Arial" panose="020B0604020202020204" pitchFamily="34" charset="0"/>
                                </a:rPr>
                              </m:ctrlPr>
                            </m:fPr>
                            <m:num>
                              <m:r>
                                <m:rPr>
                                  <m:nor/>
                                </m:rPr>
                                <a:rPr lang="en-GB" sz="2000" b="0" i="0" noProof="0" smtClean="0">
                                  <a:solidFill>
                                    <a:schemeClr val="tx1"/>
                                  </a:solidFill>
                                  <a:latin typeface="+mj-lt"/>
                                  <a:cs typeface="Arial" panose="020B0604020202020204" pitchFamily="34" charset="0"/>
                                </a:rPr>
                                <m:t>0.03</m:t>
                              </m:r>
                            </m:num>
                            <m:den>
                              <m:r>
                                <m:rPr>
                                  <m:nor/>
                                </m:rPr>
                                <a:rPr lang="en-GB" sz="2000" b="0" i="0" noProof="0" smtClean="0">
                                  <a:solidFill>
                                    <a:schemeClr val="tx1"/>
                                  </a:solidFill>
                                  <a:latin typeface="+mj-lt"/>
                                  <a:cs typeface="Arial" panose="020B0604020202020204" pitchFamily="34" charset="0"/>
                                </a:rPr>
                                <m:t>1,000</m:t>
                              </m:r>
                            </m:den>
                          </m:f>
                          <m:r>
                            <m:rPr>
                              <m:nor/>
                            </m:rPr>
                            <a:rPr lang="en-GB" sz="2000" b="0" i="0" noProof="0" smtClean="0">
                              <a:solidFill>
                                <a:schemeClr val="tx1"/>
                              </a:solidFill>
                              <a:latin typeface="+mj-lt"/>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4000)</m:t>
                          </m:r>
                        </m:den>
                      </m:f>
                      <m:r>
                        <m:rPr>
                          <m:nor/>
                        </m:rPr>
                        <a:rPr lang="en-GB" sz="2000" i="0" noProof="0" smtClean="0">
                          <a:solidFill>
                            <a:schemeClr val="tx1"/>
                          </a:solidFill>
                          <a:latin typeface="+mj-lt"/>
                        </a:rPr>
                        <m:t> </m:t>
                      </m:r>
                      <m:r>
                        <m:rPr>
                          <m:nor/>
                        </m:rPr>
                        <a:rPr lang="en-GB" sz="2000" i="0" noProof="0" smtClean="0">
                          <a:solidFill>
                            <a:schemeClr val="tx1"/>
                          </a:solidFill>
                          <a:latin typeface="+mj-lt"/>
                          <a:cs typeface="Arial" panose="020B0604020202020204" pitchFamily="34" charset="0"/>
                        </a:rPr>
                        <m:t>+</m:t>
                      </m:r>
                      <m:r>
                        <m:rPr>
                          <m:nor/>
                        </m:rPr>
                        <a:rPr lang="en-GB" sz="2000" b="0" i="0" noProof="0" smtClean="0">
                          <a:solidFill>
                            <a:schemeClr val="tx1"/>
                          </a:solidFill>
                          <a:latin typeface="+mj-lt"/>
                          <a:cs typeface="Arial" panose="020B0604020202020204" pitchFamily="34" charset="0"/>
                        </a:rPr>
                        <m:t> </m:t>
                      </m:r>
                      <m:r>
                        <m:rPr>
                          <m:nor/>
                        </m:rPr>
                        <a:rPr lang="en-GB" sz="2000" noProof="0">
                          <a:latin typeface="+mj-lt"/>
                          <a:cs typeface="Arial" panose="020B0604020202020204" pitchFamily="34" charset="0"/>
                        </a:rPr>
                        <m:t>2.83</m:t>
                      </m:r>
                      <m:r>
                        <m:rPr>
                          <m:nor/>
                        </m:rPr>
                        <a:rPr lang="en-GB" sz="2000" b="0" i="0" noProof="0" smtClean="0">
                          <a:latin typeface="+mj-lt"/>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€60.65/</m:t>
                      </m:r>
                      <m:r>
                        <m:rPr>
                          <m:nor/>
                        </m:rPr>
                        <a:rPr lang="en-GB" sz="2000" b="0" i="0" noProof="0" smtClean="0">
                          <a:latin typeface="+mj-lt"/>
                          <a:ea typeface="Cambria Math" panose="02040503050406030204" pitchFamily="18" charset="0"/>
                          <a:cs typeface="Arial" panose="020B0604020202020204" pitchFamily="34" charset="0"/>
                        </a:rPr>
                        <m:t>MWh</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1800" noProof="0" dirty="0">
                  <a:solidFill>
                    <a:schemeClr val="tx1"/>
                  </a:solidFill>
                  <a:latin typeface="+mj-lt"/>
                  <a:cs typeface="Arial" panose="020B0604020202020204" pitchFamily="34" charset="0"/>
                </a:endParaRPr>
              </a:p>
            </p:txBody>
          </p:sp>
        </mc:Choice>
        <mc:Fallback xmlns="">
          <p:sp>
            <p:nvSpPr>
              <p:cNvPr id="8" name="ZoneTexte 7">
                <a:extLst>
                  <a:ext uri="{FF2B5EF4-FFF2-40B4-BE49-F238E27FC236}">
                    <a16:creationId xmlns:a16="http://schemas.microsoft.com/office/drawing/2014/main" id="{99A763F4-1A48-F979-6C03-83F4569EC17B}"/>
                  </a:ext>
                </a:extLst>
              </p:cNvPr>
              <p:cNvSpPr txBox="1">
                <a:spLocks noRot="1" noChangeAspect="1" noMove="1" noResize="1" noEditPoints="1" noAdjustHandles="1" noChangeArrowheads="1" noChangeShapeType="1" noTextEdit="1"/>
              </p:cNvSpPr>
              <p:nvPr/>
            </p:nvSpPr>
            <p:spPr>
              <a:xfrm>
                <a:off x="589585" y="3792763"/>
                <a:ext cx="9258300" cy="983026"/>
              </a:xfrm>
              <a:prstGeom prst="rect">
                <a:avLst/>
              </a:prstGeom>
              <a:blipFill>
                <a:blip r:embed="rId3"/>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25159D2F-BEC2-9CEF-B2A1-24F481E32148}"/>
              </a:ext>
            </a:extLst>
          </p:cNvPr>
          <p:cNvSpPr txBox="1"/>
          <p:nvPr/>
        </p:nvSpPr>
        <p:spPr>
          <a:xfrm>
            <a:off x="589584" y="4897859"/>
            <a:ext cx="9570416" cy="400110"/>
          </a:xfrm>
          <a:prstGeom prst="rect">
            <a:avLst/>
          </a:prstGeom>
          <a:noFill/>
        </p:spPr>
        <p:txBody>
          <a:bodyPr wrap="square">
            <a:spAutoFit/>
          </a:bodyPr>
          <a:lstStyle/>
          <a:p>
            <a:pPr algn="just"/>
            <a:r>
              <a:rPr lang="en-GB" sz="2000" noProof="0" dirty="0">
                <a:latin typeface="Arial"/>
                <a:cs typeface="Arial"/>
              </a:rPr>
              <a:t>The LCOE </a:t>
            </a:r>
            <a:r>
              <a:rPr lang="en-GB" sz="2000" noProof="0" dirty="0">
                <a:latin typeface="Arial" panose="020B0604020202020204" pitchFamily="34" charset="0"/>
                <a:cs typeface="Arial" panose="020B0604020202020204" pitchFamily="34" charset="0"/>
              </a:rPr>
              <a:t>for </a:t>
            </a:r>
            <a:r>
              <a:rPr lang="en-GB" sz="2000" noProof="0" dirty="0"/>
              <a:t>EPR unit 3 at Flamanville </a:t>
            </a:r>
            <a:r>
              <a:rPr lang="en-GB" sz="2000" noProof="0" dirty="0">
                <a:latin typeface="Arial"/>
                <a:cs typeface="Arial"/>
              </a:rPr>
              <a:t>with investment in a DC link of 4000 km is:</a:t>
            </a:r>
            <a:endParaRPr lang="en-GB" sz="2000" noProof="0" dirty="0"/>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CFF80CE3-1564-255C-037A-C537639CB976}"/>
                  </a:ext>
                </a:extLst>
              </p:cNvPr>
              <p:cNvSpPr txBox="1"/>
              <p:nvPr/>
            </p:nvSpPr>
            <p:spPr>
              <a:xfrm>
                <a:off x="589585" y="5402680"/>
                <a:ext cx="9258300" cy="983026"/>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48.82</m:t>
                          </m:r>
                        </m:num>
                        <m:den>
                          <m:r>
                            <m:rPr>
                              <m:nor/>
                            </m:rPr>
                            <a:rPr lang="en-GB" sz="2000" b="0" i="0" noProof="0" smtClean="0">
                              <a:solidFill>
                                <a:schemeClr val="tx1"/>
                              </a:solidFill>
                              <a:latin typeface="+mj-lt"/>
                              <a:cs typeface="Arial" panose="020B0604020202020204" pitchFamily="34" charset="0"/>
                            </a:rPr>
                            <m:t>1 − (</m:t>
                          </m:r>
                          <m:f>
                            <m:fPr>
                              <m:ctrlPr>
                                <a:rPr lang="en-GB" sz="2000" b="0" i="1" noProof="0" smtClean="0">
                                  <a:solidFill>
                                    <a:schemeClr val="tx1"/>
                                  </a:solidFill>
                                  <a:latin typeface="Cambria Math" panose="02040503050406030204" pitchFamily="18" charset="0"/>
                                  <a:cs typeface="Arial" panose="020B0604020202020204" pitchFamily="34" charset="0"/>
                                </a:rPr>
                              </m:ctrlPr>
                            </m:fPr>
                            <m:num>
                              <m:r>
                                <m:rPr>
                                  <m:nor/>
                                </m:rPr>
                                <a:rPr lang="en-GB" sz="2000" b="0" i="0" noProof="0" smtClean="0">
                                  <a:solidFill>
                                    <a:schemeClr val="tx1"/>
                                  </a:solidFill>
                                  <a:latin typeface="+mj-lt"/>
                                  <a:cs typeface="Arial" panose="020B0604020202020204" pitchFamily="34" charset="0"/>
                                </a:rPr>
                                <m:t>0.03</m:t>
                              </m:r>
                            </m:num>
                            <m:den>
                              <m:r>
                                <m:rPr>
                                  <m:nor/>
                                </m:rPr>
                                <a:rPr lang="en-GB" sz="2000" b="0" i="0" noProof="0" smtClean="0">
                                  <a:solidFill>
                                    <a:schemeClr val="tx1"/>
                                  </a:solidFill>
                                  <a:latin typeface="+mj-lt"/>
                                  <a:cs typeface="Arial" panose="020B0604020202020204" pitchFamily="34" charset="0"/>
                                </a:rPr>
                                <m:t>1,000</m:t>
                              </m:r>
                            </m:den>
                          </m:f>
                          <m:r>
                            <m:rPr>
                              <m:nor/>
                            </m:rPr>
                            <a:rPr lang="en-GB" sz="2000" b="0" i="0" noProof="0" smtClean="0">
                              <a:solidFill>
                                <a:schemeClr val="tx1"/>
                              </a:solidFill>
                              <a:latin typeface="+mj-lt"/>
                              <a:cs typeface="Arial" panose="020B0604020202020204" pitchFamily="34" charset="0"/>
                            </a:rPr>
                            <m:t>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4000)</m:t>
                          </m:r>
                        </m:den>
                      </m:f>
                      <m:r>
                        <m:rPr>
                          <m:nor/>
                        </m:rPr>
                        <a:rPr lang="en-GB" sz="2000" i="0" noProof="0" smtClean="0">
                          <a:solidFill>
                            <a:schemeClr val="tx1"/>
                          </a:solidFill>
                          <a:latin typeface="+mj-lt"/>
                        </a:rPr>
                        <m:t> </m:t>
                      </m:r>
                      <m:r>
                        <m:rPr>
                          <m:nor/>
                        </m:rPr>
                        <a:rPr lang="en-GB" sz="2000" i="0" noProof="0" smtClean="0">
                          <a:solidFill>
                            <a:schemeClr val="tx1"/>
                          </a:solidFill>
                          <a:latin typeface="+mj-lt"/>
                          <a:cs typeface="Arial" panose="020B0604020202020204" pitchFamily="34" charset="0"/>
                        </a:rPr>
                        <m:t>+</m:t>
                      </m:r>
                      <m:r>
                        <m:rPr>
                          <m:nor/>
                        </m:rPr>
                        <a:rPr lang="en-GB" sz="2000" b="0" i="0" noProof="0" smtClean="0">
                          <a:solidFill>
                            <a:schemeClr val="tx1"/>
                          </a:solidFill>
                          <a:latin typeface="+mj-lt"/>
                          <a:cs typeface="Arial" panose="020B0604020202020204" pitchFamily="34" charset="0"/>
                        </a:rPr>
                        <m:t> </m:t>
                      </m:r>
                      <m:r>
                        <m:rPr>
                          <m:nor/>
                        </m:rPr>
                        <a:rPr lang="en-GB" sz="2000" noProof="0">
                          <a:latin typeface="+mj-lt"/>
                          <a:cs typeface="Arial" panose="020B0604020202020204" pitchFamily="34" charset="0"/>
                        </a:rPr>
                        <m:t>2.83</m:t>
                      </m:r>
                      <m:r>
                        <m:rPr>
                          <m:nor/>
                        </m:rPr>
                        <a:rPr lang="en-GB" sz="2000" b="0" i="0" noProof="0" smtClean="0">
                          <a:latin typeface="+mj-lt"/>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€58.31/</m:t>
                      </m:r>
                      <m:r>
                        <m:rPr>
                          <m:nor/>
                        </m:rPr>
                        <a:rPr lang="en-GB" sz="2000" b="0" i="0" noProof="0" smtClean="0">
                          <a:latin typeface="+mj-lt"/>
                          <a:ea typeface="Cambria Math" panose="02040503050406030204" pitchFamily="18" charset="0"/>
                          <a:cs typeface="Arial" panose="020B0604020202020204" pitchFamily="34" charset="0"/>
                        </a:rPr>
                        <m:t>MWh</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1800" noProof="0" dirty="0">
                  <a:solidFill>
                    <a:schemeClr val="tx1"/>
                  </a:solidFill>
                  <a:latin typeface="+mj-lt"/>
                  <a:cs typeface="Arial" panose="020B0604020202020204" pitchFamily="34" charset="0"/>
                </a:endParaRPr>
              </a:p>
            </p:txBody>
          </p:sp>
        </mc:Choice>
        <mc:Fallback xmlns="">
          <p:sp>
            <p:nvSpPr>
              <p:cNvPr id="10" name="ZoneTexte 9">
                <a:extLst>
                  <a:ext uri="{FF2B5EF4-FFF2-40B4-BE49-F238E27FC236}">
                    <a16:creationId xmlns:a16="http://schemas.microsoft.com/office/drawing/2014/main" id="{CFF80CE3-1564-255C-037A-C537639CB976}"/>
                  </a:ext>
                </a:extLst>
              </p:cNvPr>
              <p:cNvSpPr txBox="1">
                <a:spLocks noRot="1" noChangeAspect="1" noMove="1" noResize="1" noEditPoints="1" noAdjustHandles="1" noChangeArrowheads="1" noChangeShapeType="1" noTextEdit="1"/>
              </p:cNvSpPr>
              <p:nvPr/>
            </p:nvSpPr>
            <p:spPr>
              <a:xfrm>
                <a:off x="589585" y="5402680"/>
                <a:ext cx="9258300" cy="983026"/>
              </a:xfrm>
              <a:prstGeom prst="rect">
                <a:avLst/>
              </a:prstGeom>
              <a:blipFill>
                <a:blip r:embed="rId4"/>
                <a:stretch>
                  <a:fillRect/>
                </a:stretch>
              </a:blipFill>
            </p:spPr>
            <p:txBody>
              <a:bodyPr/>
              <a:lstStyle/>
              <a:p>
                <a:r>
                  <a:rPr lang="en-US">
                    <a:noFill/>
                  </a:rPr>
                  <a:t> </a:t>
                </a:r>
              </a:p>
            </p:txBody>
          </p:sp>
        </mc:Fallback>
      </mc:AlternateContent>
      <p:sp>
        <p:nvSpPr>
          <p:cNvPr id="11" name="Slide Number Placeholder 6">
            <a:extLst>
              <a:ext uri="{FF2B5EF4-FFF2-40B4-BE49-F238E27FC236}">
                <a16:creationId xmlns:a16="http://schemas.microsoft.com/office/drawing/2014/main" id="{D78576CC-8BD8-3076-5A68-70EC30FAB63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505</a:t>
            </a:fld>
            <a:endParaRPr lang="en-GB" spc="80" noProof="0" dirty="0"/>
          </a:p>
        </p:txBody>
      </p:sp>
    </p:spTree>
    <p:extLst>
      <p:ext uri="{BB962C8B-B14F-4D97-AF65-F5344CB8AC3E}">
        <p14:creationId xmlns:p14="http://schemas.microsoft.com/office/powerpoint/2010/main" val="4114083659"/>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96E31C52-CBD8-84E7-2CF7-59CDB141D1D9}"/>
              </a:ext>
            </a:extLst>
          </p:cNvPr>
          <p:cNvSpPr txBox="1"/>
          <p:nvPr/>
        </p:nvSpPr>
        <p:spPr>
          <a:xfrm>
            <a:off x="589585" y="349892"/>
            <a:ext cx="96847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Comparing the LCOE of nuclear power and renewables</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0DC0790B-7019-3A7B-424D-914CCC488183}"/>
                  </a:ext>
                </a:extLst>
              </p:cNvPr>
              <p:cNvSpPr txBox="1"/>
              <p:nvPr/>
            </p:nvSpPr>
            <p:spPr>
              <a:xfrm>
                <a:off x="589585" y="1572480"/>
                <a:ext cx="9542754" cy="3016210"/>
              </a:xfrm>
              <a:prstGeom prst="rect">
                <a:avLst/>
              </a:prstGeom>
              <a:noFill/>
            </p:spPr>
            <p:txBody>
              <a:bodyPr wrap="square">
                <a:spAutoFit/>
              </a:bodyPr>
              <a:lstStyle/>
              <a:p>
                <a:pPr algn="just">
                  <a:buNone/>
                </a:pPr>
                <a:r>
                  <a:rPr lang="en-GB" sz="2000" noProof="0" dirty="0"/>
                  <a:t>The LCOE values for renewable electricity, as reported in Lazard's 2023 analysis</a:t>
                </a:r>
                <a:r>
                  <a:rPr lang="en-GB" baseline="30000" dirty="0"/>
                  <a:t>1</a:t>
                </a:r>
                <a:r>
                  <a:rPr lang="en-GB" sz="2000" noProof="0" dirty="0"/>
                  <a:t>, are the following:</a:t>
                </a:r>
                <a:endParaRPr lang="en-GB" sz="2000" b="1" noProof="0" dirty="0"/>
              </a:p>
              <a:p>
                <a:pPr algn="just">
                  <a:buNone/>
                </a:pPr>
                <a:endParaRPr lang="en-GB" sz="500" noProof="0" dirty="0"/>
              </a:p>
              <a:p>
                <a:pPr marL="342900" indent="-342900" algn="just">
                  <a:buFont typeface="Arial" panose="020B0604020202020204" pitchFamily="34" charset="0"/>
                  <a:buChar char="–"/>
                </a:pPr>
                <a:r>
                  <a:rPr lang="en-GB" sz="2000" noProof="0" dirty="0"/>
                  <a:t>LCOE of photovoltaic: between €21.70 and €86/MWh;</a:t>
                </a:r>
              </a:p>
              <a:p>
                <a:pPr marL="342900" indent="-342900" algn="just">
                  <a:buFont typeface="Arial" panose="020B0604020202020204" pitchFamily="34" charset="0"/>
                  <a:buChar char="–"/>
                </a:pPr>
                <a:endParaRPr lang="en-GB" sz="500" noProof="0" dirty="0"/>
              </a:p>
              <a:p>
                <a:pPr marL="342900" indent="-342900" algn="just">
                  <a:buFont typeface="Arial" panose="020B0604020202020204" pitchFamily="34" charset="0"/>
                  <a:buChar char="–"/>
                </a:pPr>
                <a:r>
                  <a:rPr lang="en-GB" sz="2000" noProof="0" dirty="0"/>
                  <a:t>LCOE of onshore wind: between €21.70 and €67/MWh;</a:t>
                </a:r>
              </a:p>
              <a:p>
                <a:pPr marL="342900" indent="-342900" algn="just">
                  <a:buFont typeface="Arial" panose="020B0604020202020204" pitchFamily="34" charset="0"/>
                  <a:buChar char="–"/>
                </a:pPr>
                <a:endParaRPr lang="en-GB" sz="500" noProof="0" dirty="0"/>
              </a:p>
              <a:p>
                <a:pPr marL="342900" indent="-342900" algn="just">
                  <a:buFont typeface="Arial" panose="020B0604020202020204" pitchFamily="34" charset="0"/>
                  <a:buChar char="–"/>
                </a:pPr>
                <a:r>
                  <a:rPr lang="en-GB" sz="2000" noProof="0" dirty="0"/>
                  <a:t>LCOE of offshore wind: between €65 and €126/MWh.</a:t>
                </a:r>
              </a:p>
              <a:p>
                <a:pPr marL="342900" indent="-342900" algn="just">
                  <a:buFont typeface="Arial" panose="020B0604020202020204" pitchFamily="34" charset="0"/>
                  <a:buChar char="–"/>
                </a:pPr>
                <a:endParaRPr lang="en-GB" sz="500" noProof="0" dirty="0"/>
              </a:p>
              <a:p>
                <a:pPr algn="just"/>
                <a:endParaRPr lang="en-GB" sz="1000" noProof="0" dirty="0"/>
              </a:p>
              <a:p>
                <a:pPr algn="just"/>
                <a:r>
                  <a:rPr lang="en-GB" sz="2000" noProof="0" dirty="0"/>
                  <a:t>When half of the generated solar electricity needs to be stored during the day, the LCOE of photovoltaic energy, when priced at €21.70/MWh, increases to €</a:t>
                </a:r>
                <a14:m>
                  <m:oMath xmlns:m="http://schemas.openxmlformats.org/officeDocument/2006/math">
                    <m:r>
                      <m:rPr>
                        <m:nor/>
                      </m:rPr>
                      <a:rPr lang="en-GB" sz="2000" b="0" i="0" noProof="0" smtClean="0">
                        <a:latin typeface="+mj-lt"/>
                        <a:ea typeface="Cambria Math" panose="02040503050406030204" pitchFamily="18" charset="0"/>
                      </a:rPr>
                      <m:t>23.74</m:t>
                    </m:r>
                  </m:oMath>
                </a14:m>
                <a:r>
                  <a:rPr lang="en-GB" sz="2000" noProof="0" dirty="0"/>
                  <a:t>/MWh (see Exercise 4, Chapter 21).</a:t>
                </a:r>
              </a:p>
            </p:txBody>
          </p:sp>
        </mc:Choice>
        <mc:Fallback xmlns="">
          <p:sp>
            <p:nvSpPr>
              <p:cNvPr id="19" name="ZoneTexte 18">
                <a:extLst>
                  <a:ext uri="{FF2B5EF4-FFF2-40B4-BE49-F238E27FC236}">
                    <a16:creationId xmlns:a16="http://schemas.microsoft.com/office/drawing/2014/main" id="{0DC0790B-7019-3A7B-424D-914CCC488183}"/>
                  </a:ext>
                </a:extLst>
              </p:cNvPr>
              <p:cNvSpPr txBox="1">
                <a:spLocks noRot="1" noChangeAspect="1" noMove="1" noResize="1" noEditPoints="1" noAdjustHandles="1" noChangeArrowheads="1" noChangeShapeType="1" noTextEdit="1"/>
              </p:cNvSpPr>
              <p:nvPr/>
            </p:nvSpPr>
            <p:spPr>
              <a:xfrm>
                <a:off x="589585" y="1572480"/>
                <a:ext cx="9542754" cy="3016210"/>
              </a:xfrm>
              <a:prstGeom prst="rect">
                <a:avLst/>
              </a:prstGeom>
              <a:blipFill>
                <a:blip r:embed="rId2"/>
                <a:stretch>
                  <a:fillRect l="-703" t="-1010" r="-639" b="-2828"/>
                </a:stretch>
              </a:blipFill>
            </p:spPr>
            <p:txBody>
              <a:bodyPr/>
              <a:lstStyle/>
              <a:p>
                <a:r>
                  <a:rPr lang="en-GB">
                    <a:noFill/>
                  </a:rPr>
                  <a:t> </a:t>
                </a:r>
              </a:p>
            </p:txBody>
          </p:sp>
        </mc:Fallback>
      </mc:AlternateContent>
      <p:sp>
        <p:nvSpPr>
          <p:cNvPr id="21" name="ZoneTexte 20">
            <a:extLst>
              <a:ext uri="{FF2B5EF4-FFF2-40B4-BE49-F238E27FC236}">
                <a16:creationId xmlns:a16="http://schemas.microsoft.com/office/drawing/2014/main" id="{B49828E2-2B66-9C85-17DC-969C0FAA6869}"/>
              </a:ext>
            </a:extLst>
          </p:cNvPr>
          <p:cNvSpPr txBox="1"/>
          <p:nvPr/>
        </p:nvSpPr>
        <p:spPr>
          <a:xfrm>
            <a:off x="85242" y="7657746"/>
            <a:ext cx="5346700" cy="261610"/>
          </a:xfrm>
          <a:prstGeom prst="rect">
            <a:avLst/>
          </a:prstGeom>
          <a:noFill/>
        </p:spPr>
        <p:txBody>
          <a:bodyPr wrap="square">
            <a:spAutoFit/>
          </a:bodyPr>
          <a:lstStyle/>
          <a:p>
            <a:r>
              <a:rPr lang="en-GB" sz="1100" b="1" baseline="30000" noProof="0" dirty="0"/>
              <a:t>1</a:t>
            </a:r>
            <a:r>
              <a:rPr lang="en-GB" sz="1100" noProof="0" dirty="0"/>
              <a:t> </a:t>
            </a:r>
            <a:r>
              <a:rPr lang="en-GB" sz="1100" noProof="0" dirty="0">
                <a:hlinkClick r:id="rId3"/>
              </a:rPr>
              <a:t>Lazard. (2023, April). LCOE+, Lazard’s levelised cost of energy analysis.</a:t>
            </a:r>
            <a:endParaRPr lang="en-GB" sz="1100" noProof="0" dirty="0"/>
          </a:p>
        </p:txBody>
      </p:sp>
      <p:sp>
        <p:nvSpPr>
          <p:cNvPr id="5" name="ZoneTexte 4">
            <a:extLst>
              <a:ext uri="{FF2B5EF4-FFF2-40B4-BE49-F238E27FC236}">
                <a16:creationId xmlns:a16="http://schemas.microsoft.com/office/drawing/2014/main" id="{348883D9-ED0B-5B51-3AFC-AB1F2D3A92CC}"/>
              </a:ext>
            </a:extLst>
          </p:cNvPr>
          <p:cNvSpPr txBox="1"/>
          <p:nvPr/>
        </p:nvSpPr>
        <p:spPr>
          <a:xfrm>
            <a:off x="2096384" y="5547100"/>
            <a:ext cx="6467915" cy="707886"/>
          </a:xfrm>
          <a:prstGeom prst="rect">
            <a:avLst/>
          </a:prstGeom>
          <a:noFill/>
        </p:spPr>
        <p:txBody>
          <a:bodyPr wrap="square">
            <a:spAutoFit/>
          </a:bodyPr>
          <a:lstStyle/>
          <a:p>
            <a:pPr algn="ctr"/>
            <a:r>
              <a:rPr lang="en-GB" sz="2000" b="1" noProof="0" dirty="0"/>
              <a:t>What comments can you make putting these costs in perspective with the costs of nuclear power?</a:t>
            </a:r>
          </a:p>
        </p:txBody>
      </p:sp>
      <p:sp>
        <p:nvSpPr>
          <p:cNvPr id="9" name="Slide Number Placeholder 6">
            <a:extLst>
              <a:ext uri="{FF2B5EF4-FFF2-40B4-BE49-F238E27FC236}">
                <a16:creationId xmlns:a16="http://schemas.microsoft.com/office/drawing/2014/main" id="{043249C2-B656-78E8-198B-C05FBFF3EA9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506</a:t>
            </a:fld>
            <a:endParaRPr lang="en-GB" spc="80" noProof="0" dirty="0"/>
          </a:p>
        </p:txBody>
      </p:sp>
      <p:sp>
        <p:nvSpPr>
          <p:cNvPr id="2" name="Speech Bubble: Rectangle with Corners Rounded 9">
            <a:extLst>
              <a:ext uri="{FF2B5EF4-FFF2-40B4-BE49-F238E27FC236}">
                <a16:creationId xmlns:a16="http://schemas.microsoft.com/office/drawing/2014/main" id="{58B0BC15-D9DA-4C56-04B1-B725BA4F59EE}"/>
              </a:ext>
            </a:extLst>
          </p:cNvPr>
          <p:cNvSpPr/>
          <p:nvPr/>
        </p:nvSpPr>
        <p:spPr>
          <a:xfrm>
            <a:off x="1639995" y="5071731"/>
            <a:ext cx="7583894" cy="1669311"/>
          </a:xfrm>
          <a:custGeom>
            <a:avLst>
              <a:gd name="f0" fmla="val 3552"/>
              <a:gd name="f1" fmla="val 2649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12700"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noProof="0" dirty="0">
              <a:solidFill>
                <a:srgbClr val="FFFFFF"/>
              </a:solidFill>
              <a:uFillTx/>
              <a:latin typeface="Arial"/>
            </a:endParaRPr>
          </a:p>
        </p:txBody>
      </p:sp>
    </p:spTree>
    <p:extLst>
      <p:ext uri="{BB962C8B-B14F-4D97-AF65-F5344CB8AC3E}">
        <p14:creationId xmlns:p14="http://schemas.microsoft.com/office/powerpoint/2010/main" val="23099802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992F55A-F194-4DD0-B5F3-6EADA67361BB}"/>
              </a:ext>
            </a:extLst>
          </p:cNvPr>
          <p:cNvSpPr txBox="1"/>
          <p:nvPr/>
        </p:nvSpPr>
        <p:spPr>
          <a:xfrm>
            <a:off x="589585" y="1205149"/>
            <a:ext cx="9542754" cy="6017032"/>
          </a:xfrm>
          <a:prstGeom prst="rect">
            <a:avLst/>
          </a:prstGeom>
          <a:noFill/>
        </p:spPr>
        <p:txBody>
          <a:bodyPr wrap="square">
            <a:spAutoFit/>
          </a:bodyPr>
          <a:lstStyle/>
          <a:p>
            <a:pPr algn="just">
              <a:buNone/>
            </a:pPr>
            <a:endParaRPr lang="en-GB" sz="500" noProof="0" dirty="0"/>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In terms of </a:t>
            </a:r>
            <a:r>
              <a:rPr lang="en-GB" sz="2000" noProof="0" dirty="0"/>
              <a:t>€/MWh produced, renewable energy is cheaper than nuclear power in the best locations.</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500" noProof="0" dirty="0"/>
          </a:p>
          <a:p>
            <a:pPr marL="514350" indent="-514350" algn="just" defTabSz="914400" eaLnBrk="0" fontAlgn="base" hangingPunct="0">
              <a:spcBef>
                <a:spcPct val="0"/>
              </a:spcBef>
              <a:spcAft>
                <a:spcPct val="0"/>
              </a:spcAft>
              <a:buFontTx/>
              <a:buAutoNum type="romanLcParenBoth"/>
            </a:pPr>
            <a:r>
              <a:rPr kumimoji="0" lang="en-GB" sz="2000" b="0" i="0" u="none" strike="noStrike" cap="none" normalizeH="0" baseline="0" noProof="0" dirty="0">
                <a:ln>
                  <a:noFill/>
                </a:ln>
                <a:solidFill>
                  <a:schemeClr val="tx1"/>
                </a:solidFill>
                <a:effectLst/>
                <a:latin typeface="Arial" panose="020B0604020202020204" pitchFamily="34" charset="0"/>
              </a:rPr>
              <a:t>In Lazard’s 202</a:t>
            </a:r>
            <a:r>
              <a:rPr lang="en-GB" sz="2000" noProof="0" dirty="0">
                <a:latin typeface="Arial" panose="020B0604020202020204" pitchFamily="34" charset="0"/>
              </a:rPr>
              <a:t>3</a:t>
            </a:r>
            <a:r>
              <a:rPr kumimoji="0" lang="en-GB" sz="2000" b="0" i="0" u="none" strike="noStrike" cap="none" normalizeH="0" baseline="0" noProof="0" dirty="0">
                <a:ln>
                  <a:noFill/>
                </a:ln>
                <a:solidFill>
                  <a:schemeClr val="tx1"/>
                </a:solidFill>
                <a:effectLst/>
                <a:latin typeface="Arial" panose="020B0604020202020204" pitchFamily="34" charset="0"/>
              </a:rPr>
              <a:t> analysis, non-zero WACCs are assumed for renewable energy. Taking a non-zero WACC for nuclear may still significantly increase its costs.</a:t>
            </a:r>
          </a:p>
          <a:p>
            <a:pPr marL="514350" indent="-514350" algn="just" defTabSz="914400" eaLnBrk="0" fontAlgn="base" hangingPunct="0">
              <a:spcBef>
                <a:spcPct val="0"/>
              </a:spcBef>
              <a:spcAft>
                <a:spcPct val="0"/>
              </a:spcAft>
              <a:buFontTx/>
              <a:buAutoNum type="romanLcParenBoth"/>
            </a:pPr>
            <a:endParaRPr kumimoji="0" lang="en-GB" sz="15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Renewable energy may be significantly cheaper than nuclear power in an optimised Global Grid setting that naturally solves the fluctuation problems and allows for the harvesting of renewable energy where there is a lot of wind and sun.</a:t>
            </a: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15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In a non-Global Grid setting, nuclear power can compete with renewables in many countries not that blessed by renewable energy resources such as Belgium.</a:t>
            </a: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15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latin typeface="Arial" panose="020B0604020202020204" pitchFamily="34" charset="0"/>
              </a:rPr>
              <a:t>In many countries near the equator, where you have a lot of sun, plenty of space for installing PV panels and no seasonal fluctuations, a PV system + battery </a:t>
            </a:r>
            <a:r>
              <a:rPr lang="en-GB" sz="2000" dirty="0">
                <a:effectLst/>
                <a:latin typeface="Arial" panose="020B0604020202020204" pitchFamily="34" charset="0"/>
                <a:ea typeface="Arial" panose="020B0604020202020204" pitchFamily="34" charset="0"/>
              </a:rPr>
              <a:t>would be hard to beat in financial terms by a nuclear system </a:t>
            </a:r>
            <a:r>
              <a:rPr lang="en-GB" sz="2000" noProof="0" dirty="0">
                <a:latin typeface="Arial" panose="020B0604020202020204" pitchFamily="34" charset="0"/>
              </a:rPr>
              <a:t>for ensuring a constant power supply.</a:t>
            </a:r>
            <a:endParaRPr kumimoji="0" lang="en-GB" sz="2000" b="0" i="0" u="none" strike="noStrike" cap="none" normalizeH="0" baseline="0" noProof="0" dirty="0">
              <a:ln>
                <a:noFill/>
              </a:ln>
              <a:effectLst/>
              <a:latin typeface="Arial" panose="020B0604020202020204" pitchFamily="34" charset="0"/>
            </a:endParaRPr>
          </a:p>
        </p:txBody>
      </p:sp>
      <p:sp>
        <p:nvSpPr>
          <p:cNvPr id="5" name="ZoneTexte 4">
            <a:extLst>
              <a:ext uri="{FF2B5EF4-FFF2-40B4-BE49-F238E27FC236}">
                <a16:creationId xmlns:a16="http://schemas.microsoft.com/office/drawing/2014/main" id="{D70EC722-A780-24F0-4AB8-AF7C688DFFBF}"/>
              </a:ext>
            </a:extLst>
          </p:cNvPr>
          <p:cNvSpPr txBox="1"/>
          <p:nvPr/>
        </p:nvSpPr>
        <p:spPr>
          <a:xfrm>
            <a:off x="589585" y="349892"/>
            <a:ext cx="9684715" cy="461665"/>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Elements of the answer</a:t>
            </a:r>
            <a:endParaRPr lang="en-GB" sz="2400" b="1" noProof="0" dirty="0">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3014F53A-6589-DEC5-A1AB-10BAFB6E612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507</a:t>
            </a:fld>
            <a:endParaRPr lang="en-GB" spc="80" noProof="0" dirty="0"/>
          </a:p>
        </p:txBody>
      </p:sp>
    </p:spTree>
    <p:extLst>
      <p:ext uri="{BB962C8B-B14F-4D97-AF65-F5344CB8AC3E}">
        <p14:creationId xmlns:p14="http://schemas.microsoft.com/office/powerpoint/2010/main" val="252879883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F100D-2446-D95E-65EC-D4C0C174403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824FD16-56EB-16C8-9AF5-18D92D8E3CD2}"/>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A9F1D747-E0A6-A859-9A0D-1C40213B65DF}"/>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9B1B4713-1C0C-0C34-F80F-7349B42C809E}"/>
              </a:ext>
            </a:extLst>
          </p:cNvPr>
          <p:cNvSpPr txBox="1"/>
          <p:nvPr/>
        </p:nvSpPr>
        <p:spPr>
          <a:xfrm>
            <a:off x="2384015" y="3539320"/>
            <a:ext cx="5925368"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VII. </a:t>
            </a:r>
            <a:r>
              <a:rPr lang="en-GB" sz="2800" noProof="0" dirty="0">
                <a:latin typeface="Arial" panose="020B0604020202020204" pitchFamily="34" charset="0"/>
                <a:cs typeface="Arial" panose="020B0604020202020204" pitchFamily="34" charset="0"/>
              </a:rPr>
              <a:t>Strategies for reducing the cost of nuclear energy</a:t>
            </a:r>
            <a:endParaRPr kumimoji="0" lang="en-GB" sz="280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081958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048CE221-E707-DABF-247E-CC482EDF8939}"/>
              </a:ext>
            </a:extLst>
          </p:cNvPr>
          <p:cNvSpPr txBox="1"/>
          <p:nvPr/>
        </p:nvSpPr>
        <p:spPr>
          <a:xfrm>
            <a:off x="658667" y="6949346"/>
            <a:ext cx="4211030"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Learning effects in the PV panel industry.</a:t>
            </a:r>
          </a:p>
        </p:txBody>
      </p:sp>
      <p:sp>
        <p:nvSpPr>
          <p:cNvPr id="7" name="ZoneTexte 6">
            <a:extLst>
              <a:ext uri="{FF2B5EF4-FFF2-40B4-BE49-F238E27FC236}">
                <a16:creationId xmlns:a16="http://schemas.microsoft.com/office/drawing/2014/main" id="{D8DF5165-AD66-C7D9-6118-0C70D29E0C00}"/>
              </a:ext>
            </a:extLst>
          </p:cNvPr>
          <p:cNvSpPr txBox="1"/>
          <p:nvPr/>
        </p:nvSpPr>
        <p:spPr>
          <a:xfrm>
            <a:off x="589585" y="349892"/>
            <a:ext cx="9862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Building more nuclear plants to move down the learning curve</a:t>
            </a:r>
            <a:endParaRPr lang="en-GB" sz="2400" b="1" noProof="0" dirty="0"/>
          </a:p>
        </p:txBody>
      </p:sp>
      <p:sp>
        <p:nvSpPr>
          <p:cNvPr id="11" name="ZoneTexte 10">
            <a:extLst>
              <a:ext uri="{FF2B5EF4-FFF2-40B4-BE49-F238E27FC236}">
                <a16:creationId xmlns:a16="http://schemas.microsoft.com/office/drawing/2014/main" id="{2D835C3B-91DD-D006-8A85-E0352066CA79}"/>
              </a:ext>
            </a:extLst>
          </p:cNvPr>
          <p:cNvSpPr txBox="1"/>
          <p:nvPr/>
        </p:nvSpPr>
        <p:spPr>
          <a:xfrm>
            <a:off x="589584" y="1002818"/>
            <a:ext cx="9542755" cy="1708160"/>
          </a:xfrm>
          <a:prstGeom prst="rect">
            <a:avLst/>
          </a:prstGeom>
          <a:noFill/>
        </p:spPr>
        <p:txBody>
          <a:bodyPr wrap="square">
            <a:spAutoFit/>
          </a:bodyPr>
          <a:lstStyle/>
          <a:p>
            <a:pPr algn="just">
              <a:buNone/>
            </a:pPr>
            <a:r>
              <a:rPr lang="en-GB" sz="2000" noProof="0" dirty="0"/>
              <a:t>The learning rate for PV is around 25%, meaning that for each doubling of capacity, the price of PV modules has decreased by 25%.</a:t>
            </a:r>
          </a:p>
          <a:p>
            <a:pPr algn="just">
              <a:buNone/>
            </a:pPr>
            <a:endParaRPr lang="en-GB" sz="500" noProof="0" dirty="0"/>
          </a:p>
          <a:p>
            <a:pPr algn="just">
              <a:buNone/>
            </a:pPr>
            <a:r>
              <a:rPr lang="en-GB" sz="2000" noProof="0" dirty="0"/>
              <a:t>Achieving similar cost reductions for nuclear power may be more challenging. Initially positive, nuclear learning rates have turned negative due to additional environmental requirements and rising labour costs.</a:t>
            </a:r>
          </a:p>
        </p:txBody>
      </p:sp>
      <p:grpSp>
        <p:nvGrpSpPr>
          <p:cNvPr id="3" name="Groupe 2">
            <a:extLst>
              <a:ext uri="{FF2B5EF4-FFF2-40B4-BE49-F238E27FC236}">
                <a16:creationId xmlns:a16="http://schemas.microsoft.com/office/drawing/2014/main" id="{6DBCAAF7-E157-DD6F-6113-394FAA54656A}"/>
              </a:ext>
            </a:extLst>
          </p:cNvPr>
          <p:cNvGrpSpPr/>
          <p:nvPr/>
        </p:nvGrpSpPr>
        <p:grpSpPr>
          <a:xfrm>
            <a:off x="658667" y="3652651"/>
            <a:ext cx="9376066" cy="3239398"/>
            <a:chOff x="679946" y="3663711"/>
            <a:chExt cx="9376066" cy="3239398"/>
          </a:xfrm>
        </p:grpSpPr>
        <p:grpSp>
          <p:nvGrpSpPr>
            <p:cNvPr id="16" name="Groupe 15">
              <a:extLst>
                <a:ext uri="{FF2B5EF4-FFF2-40B4-BE49-F238E27FC236}">
                  <a16:creationId xmlns:a16="http://schemas.microsoft.com/office/drawing/2014/main" id="{0FCDCDEE-E3CF-791D-DB71-5C7710AA3AC9}"/>
                </a:ext>
              </a:extLst>
            </p:cNvPr>
            <p:cNvGrpSpPr/>
            <p:nvPr/>
          </p:nvGrpSpPr>
          <p:grpSpPr>
            <a:xfrm>
              <a:off x="679946" y="3663711"/>
              <a:ext cx="4211030" cy="3239398"/>
              <a:chOff x="2298683" y="3711575"/>
              <a:chExt cx="5374791" cy="3947562"/>
            </a:xfrm>
          </p:grpSpPr>
          <p:pic>
            <p:nvPicPr>
              <p:cNvPr id="6" name="Image 5">
                <a:extLst>
                  <a:ext uri="{FF2B5EF4-FFF2-40B4-BE49-F238E27FC236}">
                    <a16:creationId xmlns:a16="http://schemas.microsoft.com/office/drawing/2014/main" id="{6811930E-2075-1BFF-1775-5B7B269F62E4}"/>
                  </a:ext>
                </a:extLst>
              </p:cNvPr>
              <p:cNvPicPr>
                <a:picLocks noChangeAspect="1"/>
              </p:cNvPicPr>
              <p:nvPr/>
            </p:nvPicPr>
            <p:blipFill>
              <a:blip r:embed="rId2"/>
              <a:stretch>
                <a:fillRect/>
              </a:stretch>
            </p:blipFill>
            <p:spPr>
              <a:xfrm>
                <a:off x="2394276" y="3776098"/>
                <a:ext cx="5204767" cy="3874861"/>
              </a:xfrm>
              <a:prstGeom prst="rect">
                <a:avLst/>
              </a:prstGeom>
            </p:spPr>
          </p:pic>
          <p:sp>
            <p:nvSpPr>
              <p:cNvPr id="14" name="Rectangle 13">
                <a:extLst>
                  <a:ext uri="{FF2B5EF4-FFF2-40B4-BE49-F238E27FC236}">
                    <a16:creationId xmlns:a16="http://schemas.microsoft.com/office/drawing/2014/main" id="{0E1AD194-459B-014A-068D-9E5DC3F8C18F}"/>
                  </a:ext>
                </a:extLst>
              </p:cNvPr>
              <p:cNvSpPr/>
              <p:nvPr/>
            </p:nvSpPr>
            <p:spPr>
              <a:xfrm>
                <a:off x="2298683" y="3711575"/>
                <a:ext cx="5374791" cy="394756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1" name="Groupe 20">
              <a:extLst>
                <a:ext uri="{FF2B5EF4-FFF2-40B4-BE49-F238E27FC236}">
                  <a16:creationId xmlns:a16="http://schemas.microsoft.com/office/drawing/2014/main" id="{2CA8C660-2500-2ED7-DB4C-1960E865AE98}"/>
                </a:ext>
              </a:extLst>
            </p:cNvPr>
            <p:cNvGrpSpPr/>
            <p:nvPr/>
          </p:nvGrpSpPr>
          <p:grpSpPr>
            <a:xfrm>
              <a:off x="5171447" y="3663711"/>
              <a:ext cx="4884565" cy="3232687"/>
              <a:chOff x="5259560" y="3865738"/>
              <a:chExt cx="4884565" cy="3232687"/>
            </a:xfrm>
          </p:grpSpPr>
          <p:pic>
            <p:nvPicPr>
              <p:cNvPr id="18" name="Image 17">
                <a:extLst>
                  <a:ext uri="{FF2B5EF4-FFF2-40B4-BE49-F238E27FC236}">
                    <a16:creationId xmlns:a16="http://schemas.microsoft.com/office/drawing/2014/main" id="{91426792-CEFB-2314-A250-7182D9F0B3EC}"/>
                  </a:ext>
                </a:extLst>
              </p:cNvPr>
              <p:cNvPicPr>
                <a:picLocks noChangeAspect="1"/>
              </p:cNvPicPr>
              <p:nvPr/>
            </p:nvPicPr>
            <p:blipFill rotWithShape="1">
              <a:blip r:embed="rId3"/>
              <a:srcRect l="1699" t="4083" r="2937" b="18167"/>
              <a:stretch/>
            </p:blipFill>
            <p:spPr>
              <a:xfrm>
                <a:off x="5280826" y="3980725"/>
                <a:ext cx="4774696" cy="3092781"/>
              </a:xfrm>
              <a:prstGeom prst="rect">
                <a:avLst/>
              </a:prstGeom>
            </p:spPr>
          </p:pic>
          <p:sp>
            <p:nvSpPr>
              <p:cNvPr id="19" name="Rectangle 18">
                <a:extLst>
                  <a:ext uri="{FF2B5EF4-FFF2-40B4-BE49-F238E27FC236}">
                    <a16:creationId xmlns:a16="http://schemas.microsoft.com/office/drawing/2014/main" id="{878B30F2-1629-5A9D-C779-D2F7DC43B50A}"/>
                  </a:ext>
                </a:extLst>
              </p:cNvPr>
              <p:cNvSpPr/>
              <p:nvPr/>
            </p:nvSpPr>
            <p:spPr>
              <a:xfrm>
                <a:off x="5259560" y="3865738"/>
                <a:ext cx="4884565" cy="323268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0" name="ZoneTexte 19">
            <a:extLst>
              <a:ext uri="{FF2B5EF4-FFF2-40B4-BE49-F238E27FC236}">
                <a16:creationId xmlns:a16="http://schemas.microsoft.com/office/drawing/2014/main" id="{6626DDA9-5070-83EF-15CC-100C783CE415}"/>
              </a:ext>
            </a:extLst>
          </p:cNvPr>
          <p:cNvSpPr txBox="1"/>
          <p:nvPr/>
        </p:nvSpPr>
        <p:spPr>
          <a:xfrm>
            <a:off x="5150167" y="6936646"/>
            <a:ext cx="4884565"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Overnight construction cost plotted against cumulative global capacity (GW) of some nuclear power reactors.</a:t>
            </a:r>
          </a:p>
        </p:txBody>
      </p:sp>
      <p:sp>
        <p:nvSpPr>
          <p:cNvPr id="23" name="ZoneTexte 22">
            <a:extLst>
              <a:ext uri="{FF2B5EF4-FFF2-40B4-BE49-F238E27FC236}">
                <a16:creationId xmlns:a16="http://schemas.microsoft.com/office/drawing/2014/main" id="{7FCD66EA-8D8B-C5F2-7191-A2216AB7EDF2}"/>
              </a:ext>
            </a:extLst>
          </p:cNvPr>
          <p:cNvSpPr txBox="1"/>
          <p:nvPr/>
        </p:nvSpPr>
        <p:spPr>
          <a:xfrm>
            <a:off x="589583" y="2701013"/>
            <a:ext cx="9677995" cy="707886"/>
          </a:xfrm>
          <a:prstGeom prst="rect">
            <a:avLst/>
          </a:prstGeom>
          <a:noFill/>
        </p:spPr>
        <p:txBody>
          <a:bodyPr wrap="square">
            <a:spAutoFit/>
          </a:bodyPr>
          <a:lstStyle/>
          <a:p>
            <a:pPr algn="just"/>
            <a:r>
              <a:rPr lang="en-GB" sz="2000" noProof="0" dirty="0"/>
              <a:t>For example, in the US, pre-reversal learning rates were around 24%. However, after reaching 32 GW of cumulative global capacity in 1967, they declined to -102%.</a:t>
            </a:r>
          </a:p>
        </p:txBody>
      </p:sp>
      <p:sp>
        <p:nvSpPr>
          <p:cNvPr id="25" name="ZoneTexte 24">
            <a:extLst>
              <a:ext uri="{FF2B5EF4-FFF2-40B4-BE49-F238E27FC236}">
                <a16:creationId xmlns:a16="http://schemas.microsoft.com/office/drawing/2014/main" id="{5FA84A02-1942-9CD0-FACA-A721E0218B08}"/>
              </a:ext>
            </a:extLst>
          </p:cNvPr>
          <p:cNvSpPr txBox="1"/>
          <p:nvPr/>
        </p:nvSpPr>
        <p:spPr>
          <a:xfrm>
            <a:off x="112303" y="7682858"/>
            <a:ext cx="9371940" cy="261610"/>
          </a:xfrm>
          <a:prstGeom prst="rect">
            <a:avLst/>
          </a:prstGeom>
          <a:noFill/>
        </p:spPr>
        <p:txBody>
          <a:bodyPr wrap="square">
            <a:spAutoFit/>
          </a:bodyPr>
          <a:lstStyle/>
          <a:p>
            <a:r>
              <a:rPr lang="en-GB" sz="1100" b="1" baseline="30000" noProof="0" dirty="0">
                <a:solidFill>
                  <a:srgbClr val="05103E"/>
                </a:solidFill>
                <a:effectLst/>
                <a:latin typeface="+mj-lt"/>
              </a:rPr>
              <a:t>2</a:t>
            </a:r>
            <a:r>
              <a:rPr lang="en-GB" sz="1100" b="0" noProof="0" dirty="0">
                <a:solidFill>
                  <a:srgbClr val="05103E"/>
                </a:solidFill>
                <a:effectLst/>
                <a:latin typeface="+mj-lt"/>
              </a:rPr>
              <a:t> </a:t>
            </a:r>
            <a:r>
              <a:rPr lang="en-GB" sz="1100" b="0" noProof="0" dirty="0">
                <a:solidFill>
                  <a:srgbClr val="05103E"/>
                </a:solidFill>
                <a:effectLst/>
                <a:latin typeface="+mj-lt"/>
                <a:hlinkClick r:id="rId4"/>
              </a:rPr>
              <a:t>Lang, P. (2017). Nuclear Power Learning and Deployment Rates ; Disruption and Global Benefits Forgone. Energies, 10(12), 2169.</a:t>
            </a:r>
            <a:endParaRPr lang="en-GB" sz="1100" noProof="0" dirty="0">
              <a:latin typeface="+mj-lt"/>
            </a:endParaRPr>
          </a:p>
        </p:txBody>
      </p:sp>
      <p:sp>
        <p:nvSpPr>
          <p:cNvPr id="4" name="Slide Number Placeholder 6">
            <a:extLst>
              <a:ext uri="{FF2B5EF4-FFF2-40B4-BE49-F238E27FC236}">
                <a16:creationId xmlns:a16="http://schemas.microsoft.com/office/drawing/2014/main" id="{E6C9F5D1-1763-9AF1-A42B-2B848332166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509</a:t>
            </a:fld>
            <a:endParaRPr lang="en-GB" spc="80" noProof="0" dirty="0"/>
          </a:p>
        </p:txBody>
      </p:sp>
    </p:spTree>
    <p:extLst>
      <p:ext uri="{BB962C8B-B14F-4D97-AF65-F5344CB8AC3E}">
        <p14:creationId xmlns:p14="http://schemas.microsoft.com/office/powerpoint/2010/main" val="3122657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6DF1125-7936-1026-0CEE-9C78A3C3E6BB}"/>
                  </a:ext>
                </a:extLst>
              </p:cNvPr>
              <p:cNvSpPr txBox="1"/>
              <p:nvPr/>
            </p:nvSpPr>
            <p:spPr>
              <a:xfrm>
                <a:off x="575056" y="1980785"/>
                <a:ext cx="9569069" cy="4071179"/>
              </a:xfrm>
              <a:prstGeom prst="rect">
                <a:avLst/>
              </a:prstGeom>
              <a:noFill/>
            </p:spPr>
            <p:txBody>
              <a:bodyPr wrap="square">
                <a:spAutoFit/>
              </a:bodyPr>
              <a:lstStyle/>
              <a:p>
                <a:pPr algn="just"/>
                <a:r>
                  <a:rPr lang="en-GB" sz="2000" b="1" noProof="0" dirty="0"/>
                  <a:t>Part 2:</a:t>
                </a:r>
              </a:p>
              <a:p>
                <a:pPr algn="just"/>
                <a:endParaRPr lang="en-GB" sz="2000" b="1" noProof="0" dirty="0"/>
              </a:p>
              <a:p>
                <a:pPr algn="just"/>
                <a:r>
                  <a:rPr lang="en-GB" sz="2000" noProof="0" dirty="0">
                    <a:latin typeface="Arial"/>
                    <a:cs typeface="Arial"/>
                  </a:rPr>
                  <a:t>The car’s rolling resistance is equal to the air resistance when</a:t>
                </a:r>
              </a:p>
              <a:p>
                <a:pPr algn="just"/>
                <a:endParaRPr lang="en-GB" sz="1000" i="1" noProof="0" dirty="0">
                  <a:latin typeface="Cambria Math" panose="02040503050406030204" pitchFamily="18" charset="0"/>
                  <a:cs typeface="Arial"/>
                </a:endParaRPr>
              </a:p>
              <a:p>
                <a:pPr algn="just"/>
                <a14:m>
                  <m:oMathPara xmlns:m="http://schemas.openxmlformats.org/officeDocument/2006/math">
                    <m:oMathParaPr>
                      <m:jc m:val="left"/>
                    </m:oMathParaPr>
                    <m:oMath xmlns:m="http://schemas.openxmlformats.org/officeDocument/2006/math">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𝑟𝑟</m:t>
                          </m:r>
                        </m:sub>
                      </m:sSub>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𝑚</m:t>
                          </m:r>
                        </m:e>
                        <m:sub>
                          <m:r>
                            <a:rPr lang="en-GB" sz="2000" b="0" i="1" noProof="0" smtClean="0">
                              <a:latin typeface="Cambria Math" panose="02040503050406030204" pitchFamily="18" charset="0"/>
                              <a:cs typeface="Arial"/>
                            </a:rPr>
                            <m:t>𝑐</m:t>
                          </m:r>
                        </m:sub>
                      </m:sSub>
                      <m:r>
                        <a:rPr lang="en-GB" sz="2000" b="0" i="1" noProof="0" smtClean="0">
                          <a:latin typeface="Cambria Math" panose="02040503050406030204" pitchFamily="18" charset="0"/>
                          <a:cs typeface="Arial"/>
                        </a:rPr>
                        <m:t>𝑔</m:t>
                      </m:r>
                      <m:r>
                        <a:rPr lang="en-GB" sz="2000" b="0" i="1" noProof="0" smtClean="0">
                          <a:latin typeface="Cambria Math" panose="02040503050406030204" pitchFamily="18" charset="0"/>
                          <a:cs typeface="Arial"/>
                        </a:rPr>
                        <m:t>=</m:t>
                      </m:r>
                      <m:f>
                        <m:fPr>
                          <m:ctrlPr>
                            <a:rPr lang="en-GB" sz="2000" b="0" i="1" noProof="0" smtClean="0">
                              <a:latin typeface="Cambria Math" panose="02040503050406030204" pitchFamily="18" charset="0"/>
                              <a:cs typeface="Arial"/>
                            </a:rPr>
                          </m:ctrlPr>
                        </m:fPr>
                        <m:num>
                          <m:r>
                            <a:rPr lang="en-GB" sz="2000" b="0" i="1" noProof="0" smtClean="0">
                              <a:latin typeface="Cambria Math" panose="02040503050406030204" pitchFamily="18" charset="0"/>
                              <a:cs typeface="Arial"/>
                            </a:rPr>
                            <m:t>1</m:t>
                          </m:r>
                        </m:num>
                        <m:den>
                          <m:r>
                            <a:rPr lang="en-GB" sz="2000" b="0" i="1" noProof="0" smtClean="0">
                              <a:latin typeface="Cambria Math" panose="02040503050406030204" pitchFamily="18" charset="0"/>
                              <a:cs typeface="Arial"/>
                            </a:rPr>
                            <m:t>2</m:t>
                          </m:r>
                        </m:den>
                      </m:f>
                      <m:r>
                        <a:rPr lang="en-GB" sz="2000" b="0" i="1" noProof="0" smtClean="0">
                          <a:latin typeface="Cambria Math" panose="02040503050406030204" pitchFamily="18" charset="0"/>
                          <a:ea typeface="Cambria Math" panose="02040503050406030204" pitchFamily="18" charset="0"/>
                          <a:cs typeface="Arial"/>
                        </a:rPr>
                        <m:t>𝜌</m:t>
                      </m:r>
                      <m:sSub>
                        <m:sSubPr>
                          <m:ctrlPr>
                            <a:rPr lang="en-GB" sz="2000" b="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𝑐</m:t>
                          </m:r>
                        </m:e>
                        <m:sub>
                          <m:r>
                            <a:rPr lang="en-GB" sz="2000" b="0" i="1" noProof="0" smtClean="0">
                              <a:latin typeface="Cambria Math" panose="02040503050406030204" pitchFamily="18" charset="0"/>
                              <a:cs typeface="Arial"/>
                            </a:rPr>
                            <m:t>𝑑</m:t>
                          </m:r>
                        </m:sub>
                      </m:sSub>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𝑐</m:t>
                          </m:r>
                        </m:sub>
                      </m:sSub>
                      <m:sSup>
                        <m:sSupPr>
                          <m:ctrlPr>
                            <a:rPr lang="en-GB" sz="2000" b="0" i="1" noProof="0" smtClean="0">
                              <a:latin typeface="Cambria Math" panose="02040503050406030204" pitchFamily="18" charset="0"/>
                              <a:cs typeface="Arial"/>
                            </a:rPr>
                          </m:ctrlPr>
                        </m:sSupPr>
                        <m:e>
                          <m:r>
                            <a:rPr lang="en-GB" sz="2000" b="0" i="1" noProof="0" smtClean="0">
                              <a:latin typeface="Cambria Math" panose="02040503050406030204" pitchFamily="18" charset="0"/>
                              <a:cs typeface="Arial"/>
                            </a:rPr>
                            <m:t>𝑣</m:t>
                          </m:r>
                        </m:e>
                        <m:sup>
                          <m:r>
                            <a:rPr lang="en-GB" sz="2000" b="0" i="1" noProof="0" smtClean="0">
                              <a:latin typeface="Cambria Math" panose="02040503050406030204" pitchFamily="18" charset="0"/>
                              <a:cs typeface="Arial"/>
                            </a:rPr>
                            <m:t>2</m:t>
                          </m:r>
                        </m:sup>
                      </m:sSup>
                      <m:r>
                        <a:rPr lang="en-GB" sz="2000" b="0" i="1" noProof="0" smtClean="0">
                          <a:latin typeface="Cambria Math" panose="02040503050406030204" pitchFamily="18" charset="0"/>
                          <a:cs typeface="Arial"/>
                        </a:rPr>
                        <m:t>.</m:t>
                      </m:r>
                    </m:oMath>
                  </m:oMathPara>
                </a14:m>
                <a:endParaRPr lang="en-GB" sz="2000" noProof="0" dirty="0">
                  <a:latin typeface="Arial"/>
                  <a:cs typeface="Arial"/>
                </a:endParaRPr>
              </a:p>
              <a:p>
                <a:pPr algn="just"/>
                <a:endParaRPr lang="en-GB" sz="2000" noProof="0" dirty="0">
                  <a:latin typeface="Arial"/>
                  <a:cs typeface="Arial"/>
                </a:endParaRPr>
              </a:p>
              <a:p>
                <a:pPr algn="just"/>
                <a:r>
                  <a:rPr lang="en-GB" sz="2000" noProof="0" dirty="0">
                    <a:latin typeface="Arial"/>
                    <a:cs typeface="Arial"/>
                  </a:rPr>
                  <a:t>This occurs when the speed </a:t>
                </a:r>
                <a14:m>
                  <m:oMath xmlns:m="http://schemas.openxmlformats.org/officeDocument/2006/math">
                    <m:r>
                      <a:rPr lang="en-GB" sz="2000" i="1" noProof="0" smtClean="0">
                        <a:latin typeface="Cambria Math" panose="02040503050406030204" pitchFamily="18" charset="0"/>
                      </a:rPr>
                      <m:t>𝑣</m:t>
                    </m:r>
                  </m:oMath>
                </a14:m>
                <a:r>
                  <a:rPr lang="en-GB" sz="2000" noProof="0" dirty="0">
                    <a:latin typeface="Arial"/>
                    <a:cs typeface="Arial"/>
                  </a:rPr>
                  <a:t> is:</a:t>
                </a:r>
              </a:p>
              <a:p>
                <a:pPr algn="just"/>
                <a:endParaRPr lang="en-GB" sz="1000" noProof="0" dirty="0">
                  <a:latin typeface="Arial"/>
                  <a:cs typeface="Arial"/>
                </a:endParaRPr>
              </a:p>
              <a:p>
                <a:pPr algn="just"/>
                <a14:m>
                  <m:oMathPara xmlns:m="http://schemas.openxmlformats.org/officeDocument/2006/math">
                    <m:oMathParaPr>
                      <m:jc m:val="left"/>
                    </m:oMathParaPr>
                    <m:oMath xmlns:m="http://schemas.openxmlformats.org/officeDocument/2006/math">
                      <m:r>
                        <a:rPr lang="en-GB" sz="2000" b="0" i="1" noProof="0" smtClean="0">
                          <a:latin typeface="Cambria Math" panose="02040503050406030204" pitchFamily="18" charset="0"/>
                        </a:rPr>
                        <m:t>𝑣</m:t>
                      </m:r>
                      <m:r>
                        <a:rPr lang="en-GB" sz="2000" b="0" i="1" noProof="0" smtClean="0">
                          <a:latin typeface="Cambria Math" panose="02040503050406030204" pitchFamily="18" charset="0"/>
                        </a:rPr>
                        <m:t>=</m:t>
                      </m:r>
                      <m:rad>
                        <m:radPr>
                          <m:degHide m:val="on"/>
                          <m:ctrlPr>
                            <a:rPr lang="en-GB" sz="2000" i="1" noProof="0" smtClean="0">
                              <a:latin typeface="Cambria Math" panose="02040503050406030204" pitchFamily="18" charset="0"/>
                            </a:rPr>
                          </m:ctrlPr>
                        </m:radPr>
                        <m:deg/>
                        <m:e>
                          <m:r>
                            <m:rPr>
                              <m:nor/>
                            </m:rPr>
                            <a:rPr lang="en-GB" sz="2000" b="0" i="0" noProof="0" smtClean="0">
                              <a:latin typeface="Arial" panose="020B0604020202020204" pitchFamily="34" charset="0"/>
                              <a:cs typeface="Arial" panose="020B0604020202020204" pitchFamily="34" charset="0"/>
                            </a:rPr>
                            <m:t>2</m:t>
                          </m:r>
                          <m:f>
                            <m:fPr>
                              <m:ctrlPr>
                                <a:rPr lang="en-GB" sz="2000" i="1" noProof="0" smtClean="0">
                                  <a:latin typeface="Cambria Math" panose="02040503050406030204" pitchFamily="18" charset="0"/>
                                </a:rPr>
                              </m:ctrlPr>
                            </m:fPr>
                            <m:num>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𝑟𝑟</m:t>
                                  </m:r>
                                </m:sub>
                              </m:sSub>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𝑚</m:t>
                                  </m:r>
                                </m:e>
                                <m:sub>
                                  <m:r>
                                    <a:rPr lang="en-GB" sz="2000" b="0" i="1" noProof="0" smtClean="0">
                                      <a:latin typeface="Cambria Math" panose="02040503050406030204" pitchFamily="18" charset="0"/>
                                      <a:cs typeface="Arial"/>
                                    </a:rPr>
                                    <m:t>𝑐</m:t>
                                  </m:r>
                                </m:sub>
                              </m:sSub>
                              <m:r>
                                <a:rPr lang="en-GB" sz="2000" b="0" i="1" noProof="0" smtClean="0">
                                  <a:latin typeface="Cambria Math" panose="02040503050406030204" pitchFamily="18" charset="0"/>
                                  <a:cs typeface="Arial"/>
                                </a:rPr>
                                <m:t>𝑔</m:t>
                              </m:r>
                            </m:num>
                            <m:den>
                              <m:r>
                                <a:rPr lang="en-GB" sz="2000" b="0" i="1" noProof="0" smtClean="0">
                                  <a:latin typeface="Cambria Math" panose="02040503050406030204" pitchFamily="18" charset="0"/>
                                  <a:ea typeface="Cambria Math" panose="02040503050406030204" pitchFamily="18" charset="0"/>
                                  <a:cs typeface="Arial"/>
                                </a:rPr>
                                <m:t>𝜌</m:t>
                              </m:r>
                              <m:sSub>
                                <m:sSubPr>
                                  <m:ctrlPr>
                                    <a:rPr lang="en-GB" sz="2000" b="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𝑐</m:t>
                                  </m:r>
                                </m:e>
                                <m:sub>
                                  <m:r>
                                    <a:rPr lang="en-GB" sz="2000" b="0" i="1" noProof="0" smtClean="0">
                                      <a:latin typeface="Cambria Math" panose="02040503050406030204" pitchFamily="18" charset="0"/>
                                      <a:cs typeface="Arial"/>
                                    </a:rPr>
                                    <m:t>𝑑</m:t>
                                  </m:r>
                                </m:sub>
                              </m:sSub>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𝑐</m:t>
                                  </m:r>
                                </m:sub>
                              </m:sSub>
                            </m:den>
                          </m:f>
                        </m:e>
                      </m:rad>
                      <m:r>
                        <a:rPr lang="en-GB" sz="2000" b="0" i="1" noProof="0" smtClean="0">
                          <a:latin typeface="Cambria Math" panose="02040503050406030204" pitchFamily="18" charset="0"/>
                        </a:rPr>
                        <m:t>=</m:t>
                      </m:r>
                      <m:rad>
                        <m:radPr>
                          <m:degHide m:val="on"/>
                          <m:ctrlPr>
                            <a:rPr lang="en-GB" sz="2000" i="1" noProof="0" smtClean="0">
                              <a:latin typeface="Cambria Math" panose="02040503050406030204" pitchFamily="18" charset="0"/>
                            </a:rPr>
                          </m:ctrlPr>
                        </m:radPr>
                        <m:deg/>
                        <m:e>
                          <m:r>
                            <m:rPr>
                              <m:nor/>
                            </m:rPr>
                            <a:rPr lang="en-GB" sz="2000" noProof="0" smtClean="0"/>
                            <m:t>2</m:t>
                          </m:r>
                          <m:r>
                            <a:rPr lang="en-GB" sz="200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i="0" noProof="0" smtClean="0">
                                  <a:latin typeface="Arial" panose="020B0604020202020204" pitchFamily="34" charset="0"/>
                                  <a:cs typeface="Arial" panose="020B0604020202020204" pitchFamily="34" charset="0"/>
                                </a:rPr>
                                <m:t>0</m:t>
                              </m:r>
                              <m:r>
                                <m:rPr>
                                  <m:nor/>
                                </m:rPr>
                                <a:rPr lang="en-GB" sz="2000" b="0" i="0" noProof="0" smtClean="0">
                                  <a:latin typeface="Arial" panose="020B0604020202020204" pitchFamily="34" charset="0"/>
                                  <a:cs typeface="Arial" panose="020B0604020202020204" pitchFamily="34" charset="0"/>
                                </a:rPr>
                                <m:t>.1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0.1 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m:t>
                              </m:r>
                              <m:r>
                                <m:rPr>
                                  <m:nor/>
                                </m:rPr>
                                <a:rPr lang="en-GB" sz="2000" i="0" noProof="0" smtClean="0">
                                  <a:latin typeface="Arial" panose="020B0604020202020204" pitchFamily="34" charset="0"/>
                                  <a:cs typeface="Arial" panose="020B0604020202020204" pitchFamily="34" charset="0"/>
                                </a:rPr>
                                <m:t>000</m:t>
                              </m:r>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9.81</m:t>
                              </m:r>
                            </m:num>
                            <m:den>
                              <m:r>
                                <m:rPr>
                                  <m:nor/>
                                </m:rPr>
                                <a:rPr lang="en-GB" sz="2000" noProof="0" smtClean="0">
                                  <a:latin typeface="Arial" panose="020B0604020202020204" pitchFamily="34" charset="0"/>
                                  <a:cs typeface="Arial" panose="020B0604020202020204" pitchFamily="34" charset="0"/>
                                </a:rPr>
                                <m:t>1.3 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1/</m:t>
                              </m:r>
                              <m:r>
                                <m:rPr>
                                  <m:nor/>
                                </m:rPr>
                                <a:rPr lang="en-GB" sz="2000" b="0" i="0" noProof="0" smtClean="0">
                                  <a:latin typeface="Arial" panose="020B0604020202020204" pitchFamily="34" charset="0"/>
                                  <a:cs typeface="Arial" panose="020B0604020202020204" pitchFamily="34" charset="0"/>
                                </a:rPr>
                                <m:t>3 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3</m:t>
                              </m:r>
                            </m:den>
                          </m:f>
                        </m:e>
                      </m:rad>
                      <m:r>
                        <a:rPr lang="en-GB" sz="2000" i="1" noProof="0" smtClean="0">
                          <a:latin typeface="Cambria Math" panose="02040503050406030204" pitchFamily="18" charset="0"/>
                          <a:ea typeface="Cambria Math" panose="02040503050406030204" pitchFamily="18"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12.4</m:t>
                      </m:r>
                      <m:f>
                        <m:fPr>
                          <m:type m:val="lin"/>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s</m:t>
                          </m:r>
                        </m:den>
                      </m:f>
                      <m:r>
                        <a:rPr lang="en-GB" sz="2000" b="0" i="1" noProof="0" smtClean="0">
                          <a:latin typeface="Cambria Math" panose="02040503050406030204" pitchFamily="18" charset="0"/>
                          <a:ea typeface="Cambria Math" panose="02040503050406030204" pitchFamily="18"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44.6 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km</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a:cs typeface="Arial"/>
                </a:endParaRPr>
              </a:p>
              <a:p>
                <a:pPr algn="just"/>
                <a:r>
                  <a:rPr lang="en-GB" sz="2000" noProof="0" dirty="0">
                    <a:latin typeface="Arial" panose="020B0604020202020204" pitchFamily="34" charset="0"/>
                    <a:cs typeface="Arial" panose="020B0604020202020204" pitchFamily="34" charset="0"/>
                  </a:rPr>
                  <a:t>Above this speed, the air resistance is higher than the rolling resistance.</a:t>
                </a:r>
              </a:p>
            </p:txBody>
          </p:sp>
        </mc:Choice>
        <mc:Fallback xmlns="">
          <p:sp>
            <p:nvSpPr>
              <p:cNvPr id="3" name="ZoneTexte 2">
                <a:extLst>
                  <a:ext uri="{FF2B5EF4-FFF2-40B4-BE49-F238E27FC236}">
                    <a16:creationId xmlns:a16="http://schemas.microsoft.com/office/drawing/2014/main" id="{A6DF1125-7936-1026-0CEE-9C78A3C3E6BB}"/>
                  </a:ext>
                </a:extLst>
              </p:cNvPr>
              <p:cNvSpPr txBox="1">
                <a:spLocks noRot="1" noChangeAspect="1" noMove="1" noResize="1" noEditPoints="1" noAdjustHandles="1" noChangeArrowheads="1" noChangeShapeType="1" noTextEdit="1"/>
              </p:cNvSpPr>
              <p:nvPr/>
            </p:nvSpPr>
            <p:spPr>
              <a:xfrm>
                <a:off x="575056" y="1980785"/>
                <a:ext cx="9569069" cy="4071179"/>
              </a:xfrm>
              <a:prstGeom prst="rect">
                <a:avLst/>
              </a:prstGeom>
              <a:blipFill>
                <a:blip r:embed="rId2"/>
                <a:stretch>
                  <a:fillRect l="-637" t="-749" b="-1796"/>
                </a:stretch>
              </a:blipFill>
            </p:spPr>
            <p:txBody>
              <a:bodyPr/>
              <a:lstStyle/>
              <a:p>
                <a:r>
                  <a:rPr lang="en-US">
                    <a:noFill/>
                  </a:rPr>
                  <a:t> </a:t>
                </a:r>
              </a:p>
            </p:txBody>
          </p:sp>
        </mc:Fallback>
      </mc:AlternateContent>
      <p:sp>
        <p:nvSpPr>
          <p:cNvPr id="10" name="Slide Number Placeholder 6">
            <a:extLst>
              <a:ext uri="{FF2B5EF4-FFF2-40B4-BE49-F238E27FC236}">
                <a16:creationId xmlns:a16="http://schemas.microsoft.com/office/drawing/2014/main" id="{BE5A5A3F-4527-2B90-5DAC-73E1AC221EAB}"/>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a:t>
            </a:fld>
            <a:endParaRPr lang="en-GB" spc="80" noProof="0" dirty="0"/>
          </a:p>
        </p:txBody>
      </p:sp>
    </p:spTree>
    <p:extLst>
      <p:ext uri="{BB962C8B-B14F-4D97-AF65-F5344CB8AC3E}">
        <p14:creationId xmlns:p14="http://schemas.microsoft.com/office/powerpoint/2010/main" val="3291408914"/>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9306BA17-B336-E986-A445-D24F21DAC3D0}"/>
              </a:ext>
            </a:extLst>
          </p:cNvPr>
          <p:cNvGrpSpPr/>
          <p:nvPr/>
        </p:nvGrpSpPr>
        <p:grpSpPr>
          <a:xfrm>
            <a:off x="6762302" y="2610714"/>
            <a:ext cx="3202467" cy="3938942"/>
            <a:chOff x="6868632" y="2472491"/>
            <a:chExt cx="3202467" cy="3938942"/>
          </a:xfrm>
        </p:grpSpPr>
        <p:pic>
          <p:nvPicPr>
            <p:cNvPr id="7" name="Picture 2" descr="Résultat de recherche d'images pour &quot;pebble bed generator&quot;">
              <a:extLst>
                <a:ext uri="{FF2B5EF4-FFF2-40B4-BE49-F238E27FC236}">
                  <a16:creationId xmlns:a16="http://schemas.microsoft.com/office/drawing/2014/main" id="{7922D990-6B10-3081-AFEC-A82770E430C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4" t="10041" r="10703" b="5428"/>
            <a:stretch/>
          </p:blipFill>
          <p:spPr bwMode="auto">
            <a:xfrm>
              <a:off x="7054806" y="2636875"/>
              <a:ext cx="2830118" cy="35861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31B4B3D-3A6A-B9EE-9F51-FF99EF50BB12}"/>
                </a:ext>
              </a:extLst>
            </p:cNvPr>
            <p:cNvSpPr/>
            <p:nvPr/>
          </p:nvSpPr>
          <p:spPr>
            <a:xfrm>
              <a:off x="6868632" y="2472491"/>
              <a:ext cx="3202467" cy="39389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6" name="ZoneTexte 15">
            <a:extLst>
              <a:ext uri="{FF2B5EF4-FFF2-40B4-BE49-F238E27FC236}">
                <a16:creationId xmlns:a16="http://schemas.microsoft.com/office/drawing/2014/main" id="{84F9D209-92BF-4F66-5EA8-5D3A4F8404DA}"/>
              </a:ext>
            </a:extLst>
          </p:cNvPr>
          <p:cNvSpPr txBox="1"/>
          <p:nvPr/>
        </p:nvSpPr>
        <p:spPr>
          <a:xfrm>
            <a:off x="6500734" y="6611840"/>
            <a:ext cx="3725601"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Schematic of a pebble bed reactor.</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EFB8F0D-E902-9535-71E2-B53C9A316E0B}"/>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Innovating in fission technologies – Pebble bed reactor (1/2) </a:t>
            </a:r>
          </a:p>
        </p:txBody>
      </p:sp>
      <p:sp>
        <p:nvSpPr>
          <p:cNvPr id="5" name="ZoneTexte 4">
            <a:extLst>
              <a:ext uri="{FF2B5EF4-FFF2-40B4-BE49-F238E27FC236}">
                <a16:creationId xmlns:a16="http://schemas.microsoft.com/office/drawing/2014/main" id="{E22D6B86-4004-30A3-65CA-D5F260E15008}"/>
              </a:ext>
            </a:extLst>
          </p:cNvPr>
          <p:cNvSpPr txBox="1"/>
          <p:nvPr/>
        </p:nvSpPr>
        <p:spPr>
          <a:xfrm>
            <a:off x="589585" y="2297409"/>
            <a:ext cx="5758052" cy="4708981"/>
          </a:xfrm>
          <a:prstGeom prst="rect">
            <a:avLst/>
          </a:prstGeom>
          <a:noFill/>
        </p:spPr>
        <p:txBody>
          <a:bodyPr wrap="square">
            <a:spAutoFit/>
          </a:bodyPr>
          <a:lstStyle/>
          <a:p>
            <a:pPr algn="just">
              <a:buNone/>
            </a:pPr>
            <a:r>
              <a:rPr lang="en-GB" sz="2000" noProof="0" dirty="0"/>
              <a:t>It is intrinsically safe due to several factors:</a:t>
            </a:r>
          </a:p>
          <a:p>
            <a:pPr algn="just">
              <a:buNone/>
            </a:pPr>
            <a:endParaRPr lang="en-GB" sz="1000" noProof="0" dirty="0"/>
          </a:p>
          <a:p>
            <a:pPr marL="514350" indent="-514350" algn="just">
              <a:buAutoNum type="romanLcParenBoth"/>
            </a:pPr>
            <a:r>
              <a:rPr lang="en-GB" sz="2000" noProof="0" dirty="0"/>
              <a:t>As the temperature increases, the uranium fuel absorbs more neutrons, reducing the number available to sustain the chain reaction. This lowers the reactor's power output and helps prevent overheating;</a:t>
            </a:r>
          </a:p>
          <a:p>
            <a:pPr marL="514350" indent="-514350" algn="just">
              <a:buAutoNum type="romanLcParenBoth"/>
            </a:pPr>
            <a:endParaRPr lang="en-GB" sz="1000" noProof="0" dirty="0"/>
          </a:p>
          <a:p>
            <a:pPr marL="514350" indent="-514350" algn="just">
              <a:buAutoNum type="romanLcParenBoth"/>
            </a:pPr>
            <a:r>
              <a:rPr lang="en-GB" sz="2000" noProof="0" dirty="0"/>
              <a:t>Heat-driven gas convection ensures passive cooling;</a:t>
            </a:r>
          </a:p>
          <a:p>
            <a:pPr marL="514350" indent="-514350" algn="just">
              <a:buAutoNum type="romanLcParenBoth"/>
            </a:pPr>
            <a:endParaRPr lang="en-GB" sz="1000" noProof="0" dirty="0"/>
          </a:p>
          <a:p>
            <a:pPr marL="514350" indent="-514350" algn="just">
              <a:buAutoNum type="romanLcParenBoth"/>
            </a:pPr>
            <a:r>
              <a:rPr lang="en-GB" sz="2000" noProof="0" dirty="0"/>
              <a:t>The pebbles consist of TRISO particles, which can withstand extreme temperatures well beyond the limits of current nuclear fuels;</a:t>
            </a:r>
          </a:p>
          <a:p>
            <a:pPr marL="514350" indent="-514350" algn="just">
              <a:buAutoNum type="romanLcParenBoth"/>
            </a:pPr>
            <a:endParaRPr lang="en-GB" sz="1000" noProof="0" dirty="0"/>
          </a:p>
          <a:p>
            <a:pPr marL="514350" indent="-514350" algn="just">
              <a:buAutoNum type="romanLcParenBoth"/>
            </a:pPr>
            <a:r>
              <a:rPr lang="en-GB" sz="2000" noProof="0" dirty="0"/>
              <a:t>Fuel replacement occurs continuously.</a:t>
            </a:r>
          </a:p>
        </p:txBody>
      </p:sp>
      <p:sp>
        <p:nvSpPr>
          <p:cNvPr id="8" name="ZoneTexte 7">
            <a:extLst>
              <a:ext uri="{FF2B5EF4-FFF2-40B4-BE49-F238E27FC236}">
                <a16:creationId xmlns:a16="http://schemas.microsoft.com/office/drawing/2014/main" id="{267F2169-C39B-F612-C111-E82AB26BBD4C}"/>
              </a:ext>
            </a:extLst>
          </p:cNvPr>
          <p:cNvSpPr txBox="1"/>
          <p:nvPr/>
        </p:nvSpPr>
        <p:spPr>
          <a:xfrm>
            <a:off x="589585" y="1382810"/>
            <a:ext cx="9542754" cy="707886"/>
          </a:xfrm>
          <a:prstGeom prst="rect">
            <a:avLst/>
          </a:prstGeom>
          <a:noFill/>
        </p:spPr>
        <p:txBody>
          <a:bodyPr wrap="square">
            <a:spAutoFit/>
          </a:bodyPr>
          <a:lstStyle/>
          <a:p>
            <a:pPr algn="just">
              <a:buNone/>
            </a:pPr>
            <a:r>
              <a:rPr lang="en-GB" sz="2000" noProof="0" dirty="0"/>
              <a:t>The pebble bed reactor is a good example of innovation. It operates at higher temperatures since it is cooled by gas, resulting in greater efficiency.</a:t>
            </a:r>
          </a:p>
        </p:txBody>
      </p:sp>
      <p:sp>
        <p:nvSpPr>
          <p:cNvPr id="4" name="Slide Number Placeholder 6">
            <a:extLst>
              <a:ext uri="{FF2B5EF4-FFF2-40B4-BE49-F238E27FC236}">
                <a16:creationId xmlns:a16="http://schemas.microsoft.com/office/drawing/2014/main" id="{3A6D8681-2637-FAC0-0A8C-AD903E4207E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510</a:t>
            </a:fld>
            <a:endParaRPr lang="en-GB" spc="80" noProof="0" dirty="0"/>
          </a:p>
        </p:txBody>
      </p:sp>
    </p:spTree>
    <p:extLst>
      <p:ext uri="{BB962C8B-B14F-4D97-AF65-F5344CB8AC3E}">
        <p14:creationId xmlns:p14="http://schemas.microsoft.com/office/powerpoint/2010/main" val="2147692529"/>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63015677-175D-4F22-456E-20EA173F6987}"/>
              </a:ext>
            </a:extLst>
          </p:cNvPr>
          <p:cNvSpPr txBox="1"/>
          <p:nvPr/>
        </p:nvSpPr>
        <p:spPr>
          <a:xfrm>
            <a:off x="2266689" y="6748786"/>
            <a:ext cx="6210300" cy="307777"/>
          </a:xfrm>
          <a:prstGeom prst="rect">
            <a:avLst/>
          </a:prstGeom>
          <a:noFill/>
        </p:spPr>
        <p:txBody>
          <a:bodyPr wrap="square">
            <a:spAutoFit/>
          </a:bodyPr>
          <a:lstStyle/>
          <a:p>
            <a:pPr algn="ctr"/>
            <a:r>
              <a:rPr lang="en-GB" sz="1400" b="0" i="1" noProof="0" dirty="0">
                <a:solidFill>
                  <a:schemeClr val="tx1"/>
                </a:solidFill>
                <a:effectLst/>
                <a:latin typeface="Arial" panose="020B0604020202020204" pitchFamily="34" charset="0"/>
              </a:rPr>
              <a:t>The world's first HTR-PM starts commercial operation in China.</a:t>
            </a:r>
          </a:p>
        </p:txBody>
      </p:sp>
      <p:grpSp>
        <p:nvGrpSpPr>
          <p:cNvPr id="6" name="Groupe 5">
            <a:extLst>
              <a:ext uri="{FF2B5EF4-FFF2-40B4-BE49-F238E27FC236}">
                <a16:creationId xmlns:a16="http://schemas.microsoft.com/office/drawing/2014/main" id="{BE87DF0F-705E-027C-E3C4-1F9149AE19D6}"/>
              </a:ext>
            </a:extLst>
          </p:cNvPr>
          <p:cNvGrpSpPr/>
          <p:nvPr/>
        </p:nvGrpSpPr>
        <p:grpSpPr>
          <a:xfrm>
            <a:off x="2442278" y="3676883"/>
            <a:ext cx="5808844" cy="2996951"/>
            <a:chOff x="2241550" y="3716291"/>
            <a:chExt cx="6210300" cy="3204074"/>
          </a:xfrm>
        </p:grpSpPr>
        <p:pic>
          <p:nvPicPr>
            <p:cNvPr id="1026" name="Picture 2">
              <a:extLst>
                <a:ext uri="{FF2B5EF4-FFF2-40B4-BE49-F238E27FC236}">
                  <a16:creationId xmlns:a16="http://schemas.microsoft.com/office/drawing/2014/main" id="{025D2CEE-87D1-D942-0803-45A1376741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82"/>
            <a:stretch/>
          </p:blipFill>
          <p:spPr bwMode="auto">
            <a:xfrm>
              <a:off x="2241550" y="3716291"/>
              <a:ext cx="6210300" cy="32040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E214726-9A0E-698F-DEC7-56E4C55A5881}"/>
                </a:ext>
              </a:extLst>
            </p:cNvPr>
            <p:cNvSpPr/>
            <p:nvPr/>
          </p:nvSpPr>
          <p:spPr>
            <a:xfrm>
              <a:off x="2241550" y="3716291"/>
              <a:ext cx="6210300" cy="320407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ZoneTexte 1">
            <a:extLst>
              <a:ext uri="{FF2B5EF4-FFF2-40B4-BE49-F238E27FC236}">
                <a16:creationId xmlns:a16="http://schemas.microsoft.com/office/drawing/2014/main" id="{50A7E601-7187-1A45-6D8D-5F5BA8E2E443}"/>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Innovating in fission technologies – Pebble bed reactor (2/2) </a:t>
            </a:r>
          </a:p>
        </p:txBody>
      </p:sp>
      <p:sp>
        <p:nvSpPr>
          <p:cNvPr id="4" name="ZoneTexte 3">
            <a:extLst>
              <a:ext uri="{FF2B5EF4-FFF2-40B4-BE49-F238E27FC236}">
                <a16:creationId xmlns:a16="http://schemas.microsoft.com/office/drawing/2014/main" id="{B2D1FCD0-9DFA-77E4-A3A3-6E498FD15EFA}"/>
              </a:ext>
            </a:extLst>
          </p:cNvPr>
          <p:cNvSpPr txBox="1"/>
          <p:nvPr/>
        </p:nvSpPr>
        <p:spPr>
          <a:xfrm>
            <a:off x="589586" y="1599140"/>
            <a:ext cx="9542754" cy="1631216"/>
          </a:xfrm>
          <a:prstGeom prst="rect">
            <a:avLst/>
          </a:prstGeom>
          <a:noFill/>
        </p:spPr>
        <p:txBody>
          <a:bodyPr wrap="square">
            <a:spAutoFit/>
          </a:bodyPr>
          <a:lstStyle/>
          <a:p>
            <a:pPr algn="just"/>
            <a:r>
              <a:rPr lang="en-GB" sz="2000" noProof="0" dirty="0"/>
              <a:t>The world’s first modular High-Temperature Gas-Cooled Reactor, Pebble Bed Module (HTR-PM), began commercial operation in China in December 2023.</a:t>
            </a:r>
          </a:p>
          <a:p>
            <a:pPr algn="just"/>
            <a:endParaRPr lang="en-GB" sz="2000" noProof="0" dirty="0"/>
          </a:p>
          <a:p>
            <a:pPr algn="just"/>
            <a:r>
              <a:rPr lang="en-GB" sz="2000" noProof="0" dirty="0"/>
              <a:t>The HTR-PM consists of two small reactors (250 MW</a:t>
            </a:r>
            <a:r>
              <a:rPr lang="en-GB" sz="2000" baseline="-25000" noProof="0" dirty="0"/>
              <a:t>th</a:t>
            </a:r>
            <a:r>
              <a:rPr lang="en-GB" sz="2000" noProof="0" dirty="0"/>
              <a:t> each) powering a single           210 MW</a:t>
            </a:r>
            <a:r>
              <a:rPr lang="en-GB" sz="2000" baseline="-25000" noProof="0" dirty="0"/>
              <a:t>e</a:t>
            </a:r>
            <a:r>
              <a:rPr lang="en-GB" sz="2000" noProof="0" dirty="0"/>
              <a:t> steam turbine. It uses helium as a coolant and graphite as a moderator.</a:t>
            </a:r>
          </a:p>
        </p:txBody>
      </p:sp>
      <p:sp>
        <p:nvSpPr>
          <p:cNvPr id="3" name="Slide Number Placeholder 6">
            <a:extLst>
              <a:ext uri="{FF2B5EF4-FFF2-40B4-BE49-F238E27FC236}">
                <a16:creationId xmlns:a16="http://schemas.microsoft.com/office/drawing/2014/main" id="{0D6FF7F4-8657-2F0A-2B00-BA47183185F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511</a:t>
            </a:fld>
            <a:endParaRPr lang="en-GB" spc="80" noProof="0" dirty="0"/>
          </a:p>
        </p:txBody>
      </p:sp>
    </p:spTree>
    <p:extLst>
      <p:ext uri="{BB962C8B-B14F-4D97-AF65-F5344CB8AC3E}">
        <p14:creationId xmlns:p14="http://schemas.microsoft.com/office/powerpoint/2010/main" val="39337666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61FF70EA-859C-7464-F284-382BC7BABD4B}"/>
              </a:ext>
            </a:extLst>
          </p:cNvPr>
          <p:cNvSpPr txBox="1"/>
          <p:nvPr/>
        </p:nvSpPr>
        <p:spPr>
          <a:xfrm>
            <a:off x="5913011" y="7262707"/>
            <a:ext cx="3924300"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Schematic of a molten salt reactor.</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04AB55A-3735-76C3-70BB-7EADFA75BA15}"/>
              </a:ext>
            </a:extLst>
          </p:cNvPr>
          <p:cNvSpPr txBox="1"/>
          <p:nvPr/>
        </p:nvSpPr>
        <p:spPr>
          <a:xfrm>
            <a:off x="589584" y="1085336"/>
            <a:ext cx="9554541" cy="1015663"/>
          </a:xfrm>
          <a:prstGeom prst="rect">
            <a:avLst/>
          </a:prstGeom>
          <a:noFill/>
        </p:spPr>
        <p:txBody>
          <a:bodyPr wrap="square">
            <a:spAutoFit/>
          </a:bodyPr>
          <a:lstStyle/>
          <a:p>
            <a:pPr algn="just">
              <a:buNone/>
            </a:pPr>
            <a:r>
              <a:rPr lang="en-GB" sz="2000" noProof="0" dirty="0"/>
              <a:t>Molten salt reactors have burner capabilities that allow for the reduction of spent fuel inventory through the use of fast neutrons. They are inherently safe due to several factors:</a:t>
            </a:r>
          </a:p>
        </p:txBody>
      </p:sp>
      <p:grpSp>
        <p:nvGrpSpPr>
          <p:cNvPr id="4" name="Groupe 3">
            <a:extLst>
              <a:ext uri="{FF2B5EF4-FFF2-40B4-BE49-F238E27FC236}">
                <a16:creationId xmlns:a16="http://schemas.microsoft.com/office/drawing/2014/main" id="{3569DB9C-B8B9-ABBF-F906-4D4384741229}"/>
              </a:ext>
            </a:extLst>
          </p:cNvPr>
          <p:cNvGrpSpPr/>
          <p:nvPr/>
        </p:nvGrpSpPr>
        <p:grpSpPr>
          <a:xfrm>
            <a:off x="5877886" y="4195286"/>
            <a:ext cx="3994550" cy="2987833"/>
            <a:chOff x="3155950" y="4805917"/>
            <a:chExt cx="3994550" cy="2876942"/>
          </a:xfrm>
        </p:grpSpPr>
        <p:pic>
          <p:nvPicPr>
            <p:cNvPr id="3" name="Picture 2" descr="molten salt reactor technology | molten salt fuel - liquid salt reactor by Terrestrial">
              <a:extLst>
                <a:ext uri="{FF2B5EF4-FFF2-40B4-BE49-F238E27FC236}">
                  <a16:creationId xmlns:a16="http://schemas.microsoft.com/office/drawing/2014/main" id="{3409118F-B7C5-316A-C940-58DE93D5FE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5950" y="4916769"/>
              <a:ext cx="3994550" cy="26856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58368E-C2BD-30F2-730F-131EDE1B434B}"/>
                </a:ext>
              </a:extLst>
            </p:cNvPr>
            <p:cNvSpPr/>
            <p:nvPr/>
          </p:nvSpPr>
          <p:spPr>
            <a:xfrm>
              <a:off x="3155950" y="4805917"/>
              <a:ext cx="3994550" cy="28769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ZoneTexte 1">
            <a:extLst>
              <a:ext uri="{FF2B5EF4-FFF2-40B4-BE49-F238E27FC236}">
                <a16:creationId xmlns:a16="http://schemas.microsoft.com/office/drawing/2014/main" id="{0D409B38-268E-E9F5-5AA0-5F40ABB2288C}"/>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Innovating in fission technologies – Molten salt reactor </a:t>
            </a:r>
          </a:p>
        </p:txBody>
      </p:sp>
      <p:sp>
        <p:nvSpPr>
          <p:cNvPr id="8" name="ZoneTexte 7">
            <a:extLst>
              <a:ext uri="{FF2B5EF4-FFF2-40B4-BE49-F238E27FC236}">
                <a16:creationId xmlns:a16="http://schemas.microsoft.com/office/drawing/2014/main" id="{35B243AD-A2F8-13F0-52DA-AA5CA5F70496}"/>
              </a:ext>
            </a:extLst>
          </p:cNvPr>
          <p:cNvSpPr txBox="1"/>
          <p:nvPr/>
        </p:nvSpPr>
        <p:spPr>
          <a:xfrm>
            <a:off x="573226" y="4205919"/>
            <a:ext cx="4757116" cy="2400657"/>
          </a:xfrm>
          <a:prstGeom prst="rect">
            <a:avLst/>
          </a:prstGeom>
          <a:noFill/>
        </p:spPr>
        <p:txBody>
          <a:bodyPr wrap="square">
            <a:spAutoFit/>
          </a:bodyPr>
          <a:lstStyle/>
          <a:p>
            <a:pPr marL="514350" indent="-514350" algn="just">
              <a:buAutoNum type="romanLcParenBoth" startAt="4"/>
            </a:pPr>
            <a:r>
              <a:rPr lang="en-GB" sz="2000" noProof="0" dirty="0"/>
              <a:t>Fission byproducts are chemically bonded to the coolant, preventing their release;</a:t>
            </a:r>
          </a:p>
          <a:p>
            <a:pPr marL="514350" indent="-514350" algn="just">
              <a:buAutoNum type="romanLcParenBoth" startAt="4"/>
            </a:pPr>
            <a:endParaRPr lang="en-GB" sz="1000" noProof="0" dirty="0"/>
          </a:p>
          <a:p>
            <a:pPr marL="514350" indent="-514350" algn="just">
              <a:buAutoNum type="romanLcParenBoth" startAt="4"/>
            </a:pPr>
            <a:r>
              <a:rPr lang="en-GB" sz="2000" noProof="0" dirty="0"/>
              <a:t>In the event of a power failure, the reactor can be naturally cooled by air circulation, eliminating the need for active cooling systems.</a:t>
            </a:r>
          </a:p>
        </p:txBody>
      </p:sp>
      <p:sp>
        <p:nvSpPr>
          <p:cNvPr id="10" name="ZoneTexte 9">
            <a:extLst>
              <a:ext uri="{FF2B5EF4-FFF2-40B4-BE49-F238E27FC236}">
                <a16:creationId xmlns:a16="http://schemas.microsoft.com/office/drawing/2014/main" id="{2129520A-77F7-E338-B538-5FFEC22F862B}"/>
              </a:ext>
            </a:extLst>
          </p:cNvPr>
          <p:cNvSpPr txBox="1"/>
          <p:nvPr/>
        </p:nvSpPr>
        <p:spPr>
          <a:xfrm>
            <a:off x="589584" y="2194596"/>
            <a:ext cx="9542756" cy="1938992"/>
          </a:xfrm>
          <a:prstGeom prst="rect">
            <a:avLst/>
          </a:prstGeom>
          <a:noFill/>
        </p:spPr>
        <p:txBody>
          <a:bodyPr wrap="square">
            <a:spAutoFit/>
          </a:bodyPr>
          <a:lstStyle/>
          <a:p>
            <a:pPr marL="514350" indent="-514350" algn="just">
              <a:buAutoNum type="romanLcParenBoth"/>
            </a:pPr>
            <a:r>
              <a:rPr lang="en-GB" sz="2000" noProof="0" dirty="0"/>
              <a:t>They operate at low pressures, minimising the risk of explosions;</a:t>
            </a:r>
          </a:p>
          <a:p>
            <a:pPr marL="514350" indent="-514350" algn="just">
              <a:buAutoNum type="romanLcParenBoth"/>
            </a:pPr>
            <a:endParaRPr lang="en-GB" sz="1000" noProof="0" dirty="0"/>
          </a:p>
          <a:p>
            <a:pPr marL="514350" indent="-514350" algn="just">
              <a:buAutoNum type="romanLcParenBoth"/>
            </a:pPr>
            <a:r>
              <a:rPr lang="en-GB" sz="2000" noProof="0" dirty="0"/>
              <a:t>An increase in temperature reduces the reactor's reactivity, helping to control the reaction;</a:t>
            </a:r>
          </a:p>
          <a:p>
            <a:pPr marL="514350" indent="-514350" algn="just">
              <a:buAutoNum type="romanLcParenBoth"/>
            </a:pPr>
            <a:endParaRPr lang="en-GB" sz="1000" noProof="0" dirty="0"/>
          </a:p>
          <a:p>
            <a:pPr marL="514350" indent="-514350" algn="just">
              <a:buAutoNum type="romanLcParenBoth"/>
            </a:pPr>
            <a:r>
              <a:rPr lang="en-GB" sz="2000" noProof="0" dirty="0"/>
              <a:t>The coolant has a high boiling point, reducing the risk of coolant evaporation and reactor core exposure;</a:t>
            </a:r>
          </a:p>
        </p:txBody>
      </p:sp>
      <p:sp>
        <p:nvSpPr>
          <p:cNvPr id="5" name="Slide Number Placeholder 6">
            <a:extLst>
              <a:ext uri="{FF2B5EF4-FFF2-40B4-BE49-F238E27FC236}">
                <a16:creationId xmlns:a16="http://schemas.microsoft.com/office/drawing/2014/main" id="{BAAC274B-9A0C-6244-B003-36F9DDC8DFB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512</a:t>
            </a:fld>
            <a:endParaRPr lang="en-GB" spc="80" noProof="0" dirty="0"/>
          </a:p>
        </p:txBody>
      </p:sp>
    </p:spTree>
    <p:extLst>
      <p:ext uri="{BB962C8B-B14F-4D97-AF65-F5344CB8AC3E}">
        <p14:creationId xmlns:p14="http://schemas.microsoft.com/office/powerpoint/2010/main" val="3346220669"/>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24A413-9ABB-5E1A-545E-8F520A36809F}"/>
              </a:ext>
            </a:extLst>
          </p:cNvPr>
          <p:cNvSpPr txBox="1"/>
          <p:nvPr/>
        </p:nvSpPr>
        <p:spPr>
          <a:xfrm>
            <a:off x="589585" y="349892"/>
            <a:ext cx="10103815" cy="457048"/>
          </a:xfrm>
          <a:prstGeom prst="rect">
            <a:avLst/>
          </a:prstGeom>
          <a:noFill/>
        </p:spPr>
        <p:txBody>
          <a:bodyPr wrap="square">
            <a:spAutoFit/>
          </a:bodyPr>
          <a:lstStyle/>
          <a:p>
            <a:r>
              <a:rPr lang="en-GB" sz="2370" b="1" noProof="0" dirty="0">
                <a:latin typeface="Arial" panose="020B0604020202020204" pitchFamily="34" charset="0"/>
                <a:cs typeface="Arial" panose="020B0604020202020204" pitchFamily="34" charset="0"/>
              </a:rPr>
              <a:t>Innovating in fission technologies – The small modular reactor</a:t>
            </a:r>
          </a:p>
        </p:txBody>
      </p:sp>
      <p:sp>
        <p:nvSpPr>
          <p:cNvPr id="4" name="ZoneTexte 3">
            <a:extLst>
              <a:ext uri="{FF2B5EF4-FFF2-40B4-BE49-F238E27FC236}">
                <a16:creationId xmlns:a16="http://schemas.microsoft.com/office/drawing/2014/main" id="{7A0BF2C4-72ED-787D-CCE3-F549429410D5}"/>
              </a:ext>
            </a:extLst>
          </p:cNvPr>
          <p:cNvSpPr txBox="1"/>
          <p:nvPr/>
        </p:nvSpPr>
        <p:spPr>
          <a:xfrm>
            <a:off x="589586" y="1021315"/>
            <a:ext cx="9542754" cy="3939540"/>
          </a:xfrm>
          <a:prstGeom prst="rect">
            <a:avLst/>
          </a:prstGeom>
          <a:noFill/>
        </p:spPr>
        <p:txBody>
          <a:bodyPr wrap="square">
            <a:spAutoFit/>
          </a:bodyPr>
          <a:lstStyle/>
          <a:p>
            <a:pPr algn="just"/>
            <a:r>
              <a:rPr lang="en-GB" sz="2000" b="1" noProof="0" dirty="0"/>
              <a:t>Small modular reactors (SMRs) </a:t>
            </a:r>
            <a:r>
              <a:rPr lang="en-GB" sz="2000" noProof="0" dirty="0"/>
              <a:t>are advanced nuclear reactors that have a power capacity of up to 300 MW</a:t>
            </a:r>
            <a:r>
              <a:rPr lang="en-GB" sz="2000" baseline="-25000" noProof="0" dirty="0"/>
              <a:t>e</a:t>
            </a:r>
            <a:r>
              <a:rPr lang="en-GB" sz="2000" noProof="0" dirty="0"/>
              <a:t> per unit, which is about one-third of the generating capacity of traditional nuclear power reactors. Their smaller size allows for easier construction and more flexible deployment, with many components manufactured in factories for faster, more cost-effective assembly.</a:t>
            </a:r>
          </a:p>
          <a:p>
            <a:pPr algn="just"/>
            <a:endParaRPr lang="en-GB" sz="500" noProof="0" dirty="0"/>
          </a:p>
          <a:p>
            <a:pPr algn="just">
              <a:buNone/>
            </a:pPr>
            <a:r>
              <a:rPr lang="en-GB" sz="2000" b="1" dirty="0"/>
              <a:t>Third-</a:t>
            </a:r>
            <a:r>
              <a:rPr lang="en-GB" sz="2000" b="1" noProof="0" dirty="0"/>
              <a:t>Generation SMRs </a:t>
            </a:r>
            <a:r>
              <a:rPr lang="en-GB" sz="2000" noProof="0" dirty="0"/>
              <a:t>are based on pressurised water reactor (PWR) technology but in a more compact design compared to conventional large-scale plants (around 1,000 MW</a:t>
            </a:r>
            <a:r>
              <a:rPr lang="en-GB" sz="2000" baseline="-25000" noProof="0" dirty="0"/>
              <a:t>e</a:t>
            </a:r>
            <a:r>
              <a:rPr lang="en-GB" sz="2000" noProof="0" dirty="0"/>
              <a:t>). </a:t>
            </a:r>
          </a:p>
          <a:p>
            <a:pPr algn="just">
              <a:buNone/>
            </a:pPr>
            <a:endParaRPr lang="en-GB" sz="500" noProof="0" dirty="0"/>
          </a:p>
          <a:p>
            <a:pPr algn="just">
              <a:buNone/>
            </a:pPr>
            <a:r>
              <a:rPr lang="en-GB" sz="2000" b="1" noProof="0" dirty="0"/>
              <a:t>Fourth-Generation SMRs </a:t>
            </a:r>
            <a:r>
              <a:rPr lang="en-GB" sz="2000" noProof="0" dirty="0"/>
              <a:t>are still in the research and industrial prototype phase, but some are already being deployed and operated. Some use fast neutrons, allowing them to generate 50- to 100-times more electricity from the same amount of uranium as conventional reactors. </a:t>
            </a:r>
          </a:p>
        </p:txBody>
      </p:sp>
      <p:sp>
        <p:nvSpPr>
          <p:cNvPr id="5" name="Slide Number Placeholder 6">
            <a:extLst>
              <a:ext uri="{FF2B5EF4-FFF2-40B4-BE49-F238E27FC236}">
                <a16:creationId xmlns:a16="http://schemas.microsoft.com/office/drawing/2014/main" id="{3816AC97-9451-2B4C-8F3E-9C79A9F23BC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513</a:t>
            </a:fld>
            <a:endParaRPr lang="en-GB" spc="80" noProof="0" dirty="0"/>
          </a:p>
        </p:txBody>
      </p:sp>
      <p:sp>
        <p:nvSpPr>
          <p:cNvPr id="9" name="ZoneTexte 8">
            <a:extLst>
              <a:ext uri="{FF2B5EF4-FFF2-40B4-BE49-F238E27FC236}">
                <a16:creationId xmlns:a16="http://schemas.microsoft.com/office/drawing/2014/main" id="{0C0628CF-8A6B-2068-E600-D20C3ED1BA1D}"/>
              </a:ext>
            </a:extLst>
          </p:cNvPr>
          <p:cNvSpPr txBox="1"/>
          <p:nvPr/>
        </p:nvSpPr>
        <p:spPr>
          <a:xfrm>
            <a:off x="589584" y="5606178"/>
            <a:ext cx="4553916" cy="707886"/>
          </a:xfrm>
          <a:prstGeom prst="rect">
            <a:avLst/>
          </a:prstGeom>
          <a:noFill/>
        </p:spPr>
        <p:txBody>
          <a:bodyPr wrap="square">
            <a:spAutoFit/>
          </a:bodyPr>
          <a:lstStyle/>
          <a:p>
            <a:pPr algn="just">
              <a:buNone/>
            </a:pPr>
            <a:r>
              <a:rPr lang="en-GB" sz="2000" noProof="0" dirty="0"/>
              <a:t>SMRs can also be installed on ships to supply electricity in remote locations.</a:t>
            </a:r>
          </a:p>
        </p:txBody>
      </p:sp>
      <p:grpSp>
        <p:nvGrpSpPr>
          <p:cNvPr id="17" name="Groupe 16">
            <a:extLst>
              <a:ext uri="{FF2B5EF4-FFF2-40B4-BE49-F238E27FC236}">
                <a16:creationId xmlns:a16="http://schemas.microsoft.com/office/drawing/2014/main" id="{CD2DED58-5E01-20FF-68AC-656398D2843C}"/>
              </a:ext>
            </a:extLst>
          </p:cNvPr>
          <p:cNvGrpSpPr/>
          <p:nvPr/>
        </p:nvGrpSpPr>
        <p:grpSpPr>
          <a:xfrm>
            <a:off x="5665197" y="5094085"/>
            <a:ext cx="4331556" cy="2696300"/>
            <a:chOff x="5202204" y="4738256"/>
            <a:chExt cx="4635272" cy="2897514"/>
          </a:xfrm>
        </p:grpSpPr>
        <p:pic>
          <p:nvPicPr>
            <p:cNvPr id="1026" name="Picture 2" descr="Premier rechargement pour la centrale flottante russe Akademik Lomonosov -  Sfen">
              <a:extLst>
                <a:ext uri="{FF2B5EF4-FFF2-40B4-BE49-F238E27FC236}">
                  <a16:creationId xmlns:a16="http://schemas.microsoft.com/office/drawing/2014/main" id="{CEF5A6D4-69B0-2F18-8700-317CE516D6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73" b="7987"/>
            <a:stretch/>
          </p:blipFill>
          <p:spPr bwMode="auto">
            <a:xfrm>
              <a:off x="5230955" y="4738256"/>
              <a:ext cx="4497086" cy="227787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FAA3299-76A1-BA19-8EA3-D7685FF2B8EC}"/>
                </a:ext>
              </a:extLst>
            </p:cNvPr>
            <p:cNvSpPr txBox="1"/>
            <p:nvPr/>
          </p:nvSpPr>
          <p:spPr>
            <a:xfrm>
              <a:off x="5202204" y="7073504"/>
              <a:ext cx="4635272" cy="562266"/>
            </a:xfrm>
            <a:prstGeom prst="rect">
              <a:avLst/>
            </a:prstGeom>
            <a:noFill/>
          </p:spPr>
          <p:txBody>
            <a:bodyPr wrap="square">
              <a:spAutoFit/>
            </a:bodyPr>
            <a:lstStyle/>
            <a:p>
              <a:pPr algn="ctr"/>
              <a:r>
                <a:rPr lang="en-GB" sz="1400" i="1" noProof="0" dirty="0"/>
                <a:t>The Russian floating power plant Akademik Lomonosov that has two 35 MW SMRs.</a:t>
              </a:r>
            </a:p>
          </p:txBody>
        </p:sp>
        <p:sp>
          <p:nvSpPr>
            <p:cNvPr id="16" name="Rectangle 15">
              <a:extLst>
                <a:ext uri="{FF2B5EF4-FFF2-40B4-BE49-F238E27FC236}">
                  <a16:creationId xmlns:a16="http://schemas.microsoft.com/office/drawing/2014/main" id="{E9BC504B-F8BF-30B8-629E-CFCD080BF2D1}"/>
                </a:ext>
              </a:extLst>
            </p:cNvPr>
            <p:cNvSpPr/>
            <p:nvPr/>
          </p:nvSpPr>
          <p:spPr>
            <a:xfrm>
              <a:off x="5230956" y="4738256"/>
              <a:ext cx="4497086" cy="227787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150068162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BC160FA0-D132-7E33-CEA8-F091708F24B6}"/>
              </a:ext>
            </a:extLst>
          </p:cNvPr>
          <p:cNvSpPr txBox="1"/>
          <p:nvPr/>
        </p:nvSpPr>
        <p:spPr>
          <a:xfrm>
            <a:off x="589585" y="2175296"/>
            <a:ext cx="9554540" cy="707886"/>
          </a:xfrm>
          <a:prstGeom prst="rect">
            <a:avLst/>
          </a:prstGeom>
          <a:noFill/>
        </p:spPr>
        <p:txBody>
          <a:bodyPr wrap="square">
            <a:spAutoFit/>
          </a:bodyPr>
          <a:lstStyle/>
          <a:p>
            <a:pPr algn="just"/>
            <a:r>
              <a:rPr lang="en-GB" sz="2000" noProof="0" dirty="0"/>
              <a:t>About 60% of the energy generated by nuclear reactors is lost as heat. Valorising this heat could greatly improve the economics of nuclear power.</a:t>
            </a:r>
          </a:p>
        </p:txBody>
      </p:sp>
      <p:grpSp>
        <p:nvGrpSpPr>
          <p:cNvPr id="6" name="Groupe 5">
            <a:extLst>
              <a:ext uri="{FF2B5EF4-FFF2-40B4-BE49-F238E27FC236}">
                <a16:creationId xmlns:a16="http://schemas.microsoft.com/office/drawing/2014/main" id="{ACDACDA1-E487-9304-71E5-71C73A7E3497}"/>
              </a:ext>
            </a:extLst>
          </p:cNvPr>
          <p:cNvGrpSpPr/>
          <p:nvPr/>
        </p:nvGrpSpPr>
        <p:grpSpPr>
          <a:xfrm>
            <a:off x="6436007" y="3353454"/>
            <a:ext cx="3579868" cy="2406633"/>
            <a:chOff x="6340310" y="2400711"/>
            <a:chExt cx="3579868" cy="2406633"/>
          </a:xfrm>
        </p:grpSpPr>
        <p:pic>
          <p:nvPicPr>
            <p:cNvPr id="4101" name="Picture 5">
              <a:extLst>
                <a:ext uri="{FF2B5EF4-FFF2-40B4-BE49-F238E27FC236}">
                  <a16:creationId xmlns:a16="http://schemas.microsoft.com/office/drawing/2014/main" id="{8994D6EE-B8BA-C2D1-6C4A-E433134F9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2" r="2304"/>
            <a:stretch/>
          </p:blipFill>
          <p:spPr bwMode="auto">
            <a:xfrm>
              <a:off x="6340310" y="2400711"/>
              <a:ext cx="3579868" cy="240663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DE9FE78-10F5-C3B9-0139-0836D41283FB}"/>
                </a:ext>
              </a:extLst>
            </p:cNvPr>
            <p:cNvSpPr/>
            <p:nvPr/>
          </p:nvSpPr>
          <p:spPr>
            <a:xfrm>
              <a:off x="6340310" y="2400711"/>
              <a:ext cx="3579868" cy="240663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7" name="ZoneTexte 16">
            <a:extLst>
              <a:ext uri="{FF2B5EF4-FFF2-40B4-BE49-F238E27FC236}">
                <a16:creationId xmlns:a16="http://schemas.microsoft.com/office/drawing/2014/main" id="{0868128F-0820-EBB0-A90B-104E42E6CDBD}"/>
              </a:ext>
            </a:extLst>
          </p:cNvPr>
          <p:cNvSpPr txBox="1"/>
          <p:nvPr/>
        </p:nvSpPr>
        <p:spPr>
          <a:xfrm>
            <a:off x="6436007" y="5821613"/>
            <a:ext cx="3579868"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Haiyang nuclear power plant (China).</a:t>
            </a:r>
            <a:r>
              <a:rPr lang="en-GB" sz="1400" b="1" baseline="30000" noProof="0" dirty="0">
                <a:solidFill>
                  <a:schemeClr val="tx1"/>
                </a:solidFill>
                <a:latin typeface="Arial" panose="020B0604020202020204" pitchFamily="34" charset="0"/>
                <a:cs typeface="Arial" panose="020B0604020202020204" pitchFamily="34" charset="0"/>
              </a:rPr>
              <a:t>1</a:t>
            </a:r>
          </a:p>
        </p:txBody>
      </p:sp>
      <p:sp>
        <p:nvSpPr>
          <p:cNvPr id="3" name="ZoneTexte 2">
            <a:extLst>
              <a:ext uri="{FF2B5EF4-FFF2-40B4-BE49-F238E27FC236}">
                <a16:creationId xmlns:a16="http://schemas.microsoft.com/office/drawing/2014/main" id="{52EDE07C-E84F-65A3-A422-E9966991AC3B}"/>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Valorising heat</a:t>
            </a:r>
          </a:p>
        </p:txBody>
      </p:sp>
      <p:sp>
        <p:nvSpPr>
          <p:cNvPr id="5" name="ZoneTexte 4">
            <a:extLst>
              <a:ext uri="{FF2B5EF4-FFF2-40B4-BE49-F238E27FC236}">
                <a16:creationId xmlns:a16="http://schemas.microsoft.com/office/drawing/2014/main" id="{768E81D8-1A56-297D-2018-F2DFECB38790}"/>
              </a:ext>
            </a:extLst>
          </p:cNvPr>
          <p:cNvSpPr txBox="1"/>
          <p:nvPr/>
        </p:nvSpPr>
        <p:spPr>
          <a:xfrm>
            <a:off x="589585" y="3108359"/>
            <a:ext cx="5428444" cy="3170099"/>
          </a:xfrm>
          <a:prstGeom prst="rect">
            <a:avLst/>
          </a:prstGeom>
          <a:noFill/>
        </p:spPr>
        <p:txBody>
          <a:bodyPr wrap="square">
            <a:spAutoFit/>
          </a:bodyPr>
          <a:lstStyle/>
          <a:p>
            <a:pPr algn="just"/>
            <a:r>
              <a:rPr lang="en-GB" sz="2000" noProof="0" dirty="0"/>
              <a:t>The utilisation of heat from large reactors can be complex because transporting heat over long distances presents a technical challenge.</a:t>
            </a:r>
          </a:p>
          <a:p>
            <a:pPr algn="just"/>
            <a:r>
              <a:rPr lang="en-GB" sz="2000" noProof="0" dirty="0"/>
              <a:t>But it is feasible.</a:t>
            </a:r>
          </a:p>
          <a:p>
            <a:pPr algn="just"/>
            <a:endParaRPr lang="en-GB" sz="2000" noProof="0" dirty="0"/>
          </a:p>
          <a:p>
            <a:pPr algn="just"/>
            <a:r>
              <a:rPr lang="en-GB" sz="2000" noProof="0" dirty="0"/>
              <a:t>For example, since 2023, the Haiyang nuclear power plant, which houses two AP1000 reactors, has been supplying heat to approximately 400,000 people. The heat is distributed through a 23 km pipeline.</a:t>
            </a:r>
            <a:endParaRPr lang="en-GB" sz="2000" noProof="0" dirty="0">
              <a:solidFill>
                <a:srgbClr val="111111"/>
              </a:solidFill>
              <a:highlight>
                <a:srgbClr val="FFFFFF"/>
              </a:highlight>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EC9250C6-E155-F014-7330-71837A7D2744}"/>
              </a:ext>
            </a:extLst>
          </p:cNvPr>
          <p:cNvSpPr txBox="1"/>
          <p:nvPr/>
        </p:nvSpPr>
        <p:spPr>
          <a:xfrm>
            <a:off x="150468" y="7613408"/>
            <a:ext cx="9829800" cy="261610"/>
          </a:xfrm>
          <a:prstGeom prst="rect">
            <a:avLst/>
          </a:prstGeom>
          <a:noFill/>
        </p:spPr>
        <p:txBody>
          <a:bodyPr wrap="square">
            <a:spAutoFit/>
          </a:bodyPr>
          <a:lstStyle/>
          <a:p>
            <a:pPr algn="just"/>
            <a:r>
              <a:rPr lang="en-GB" sz="1100" b="1" baseline="30000" noProof="0" dirty="0">
                <a:solidFill>
                  <a:srgbClr val="05103E"/>
                </a:solidFill>
                <a:latin typeface="+mj-lt"/>
              </a:rPr>
              <a:t>1</a:t>
            </a:r>
            <a:r>
              <a:rPr lang="en-GB" sz="1100" noProof="0" dirty="0">
                <a:solidFill>
                  <a:srgbClr val="05103E"/>
                </a:solidFill>
                <a:latin typeface="+mj-lt"/>
              </a:rPr>
              <a:t> </a:t>
            </a:r>
            <a:r>
              <a:rPr lang="en-GB" sz="1100" noProof="0" dirty="0">
                <a:solidFill>
                  <a:srgbClr val="05103E"/>
                </a:solidFill>
                <a:latin typeface="+mj-lt"/>
                <a:hlinkClick r:id="rId3"/>
              </a:rPr>
              <a:t>Nuclear Engineering International. (2024, February 23). China’s nuclear energy heating project begins operation.</a:t>
            </a:r>
            <a:endParaRPr lang="en-GB" sz="1100" noProof="0" dirty="0">
              <a:latin typeface="+mj-lt"/>
            </a:endParaRPr>
          </a:p>
        </p:txBody>
      </p:sp>
      <p:sp>
        <p:nvSpPr>
          <p:cNvPr id="2" name="Slide Number Placeholder 6">
            <a:extLst>
              <a:ext uri="{FF2B5EF4-FFF2-40B4-BE49-F238E27FC236}">
                <a16:creationId xmlns:a16="http://schemas.microsoft.com/office/drawing/2014/main" id="{88B1DA13-BD44-E507-EF79-FC03C88C9A9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514</a:t>
            </a:fld>
            <a:endParaRPr lang="en-GB" spc="80" noProof="0" dirty="0"/>
          </a:p>
        </p:txBody>
      </p:sp>
    </p:spTree>
    <p:extLst>
      <p:ext uri="{BB962C8B-B14F-4D97-AF65-F5344CB8AC3E}">
        <p14:creationId xmlns:p14="http://schemas.microsoft.com/office/powerpoint/2010/main" val="2439276664"/>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DF648ED9-3E5B-CC2B-8134-8D44D82A88E7}"/>
              </a:ext>
            </a:extLst>
          </p:cNvPr>
          <p:cNvGrpSpPr/>
          <p:nvPr/>
        </p:nvGrpSpPr>
        <p:grpSpPr>
          <a:xfrm>
            <a:off x="6431094" y="2819418"/>
            <a:ext cx="3524251" cy="3908327"/>
            <a:chOff x="6427172" y="2856752"/>
            <a:chExt cx="3524251" cy="3908327"/>
          </a:xfrm>
        </p:grpSpPr>
        <p:pic>
          <p:nvPicPr>
            <p:cNvPr id="9" name="Picture 2">
              <a:extLst>
                <a:ext uri="{FF2B5EF4-FFF2-40B4-BE49-F238E27FC236}">
                  <a16:creationId xmlns:a16="http://schemas.microsoft.com/office/drawing/2014/main" id="{1FA8BEAA-DD4B-9957-4962-2B6FE9C44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99" r="21507"/>
            <a:stretch/>
          </p:blipFill>
          <p:spPr bwMode="auto">
            <a:xfrm>
              <a:off x="6491973" y="2955236"/>
              <a:ext cx="3315329" cy="32648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6EE2803-7874-446C-E626-B6FBA3AD5791}"/>
                </a:ext>
              </a:extLst>
            </p:cNvPr>
            <p:cNvSpPr/>
            <p:nvPr/>
          </p:nvSpPr>
          <p:spPr>
            <a:xfrm>
              <a:off x="6427172" y="2856752"/>
              <a:ext cx="3524251" cy="348025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ZoneTexte 10">
              <a:extLst>
                <a:ext uri="{FF2B5EF4-FFF2-40B4-BE49-F238E27FC236}">
                  <a16:creationId xmlns:a16="http://schemas.microsoft.com/office/drawing/2014/main" id="{71206C6B-C8D0-627A-8233-153EB3DBB3AF}"/>
                </a:ext>
              </a:extLst>
            </p:cNvPr>
            <p:cNvSpPr txBox="1"/>
            <p:nvPr/>
          </p:nvSpPr>
          <p:spPr>
            <a:xfrm>
              <a:off x="6427172" y="6395747"/>
              <a:ext cx="3524251" cy="369332"/>
            </a:xfrm>
            <a:prstGeom prst="rect">
              <a:avLst/>
            </a:prstGeom>
            <a:noFill/>
          </p:spPr>
          <p:txBody>
            <a:bodyPr wrap="square">
              <a:spAutoFit/>
            </a:bodyPr>
            <a:lstStyle/>
            <a:p>
              <a:pPr algn="ctr"/>
              <a:r>
                <a:rPr lang="en-GB" b="0" i="1" noProof="0" dirty="0">
                  <a:solidFill>
                    <a:srgbClr val="212529"/>
                  </a:solidFill>
                  <a:effectLst/>
                  <a:highlight>
                    <a:srgbClr val="FFFFFF"/>
                  </a:highlight>
                  <a:latin typeface="-apple-system"/>
                </a:rPr>
                <a:t> </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Schematic of the LDR-50 reactor design.</a:t>
              </a:r>
              <a:endParaRPr lang="en-GB" noProof="0" dirty="0">
                <a:solidFill>
                  <a:schemeClr val="tx1"/>
                </a:solidFill>
                <a:latin typeface="Arial" panose="020B0604020202020204" pitchFamily="34" charset="0"/>
                <a:cs typeface="Arial" panose="020B0604020202020204" pitchFamily="34" charset="0"/>
              </a:endParaRPr>
            </a:p>
          </p:txBody>
        </p:sp>
      </p:grpSp>
      <p:sp>
        <p:nvSpPr>
          <p:cNvPr id="2" name="ZoneTexte 1">
            <a:extLst>
              <a:ext uri="{FF2B5EF4-FFF2-40B4-BE49-F238E27FC236}">
                <a16:creationId xmlns:a16="http://schemas.microsoft.com/office/drawing/2014/main" id="{B84E03EB-A1B6-9B1A-1C1A-5A0304C6A2E1}"/>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Valorising heat from small modular reactor </a:t>
            </a:r>
          </a:p>
        </p:txBody>
      </p:sp>
      <p:sp>
        <p:nvSpPr>
          <p:cNvPr id="4" name="ZoneTexte 3">
            <a:extLst>
              <a:ext uri="{FF2B5EF4-FFF2-40B4-BE49-F238E27FC236}">
                <a16:creationId xmlns:a16="http://schemas.microsoft.com/office/drawing/2014/main" id="{01C23211-E1B3-106F-2FCE-456CA5D52839}"/>
              </a:ext>
            </a:extLst>
          </p:cNvPr>
          <p:cNvSpPr txBox="1"/>
          <p:nvPr/>
        </p:nvSpPr>
        <p:spPr>
          <a:xfrm>
            <a:off x="589585" y="1142775"/>
            <a:ext cx="9542753" cy="1323439"/>
          </a:xfrm>
          <a:prstGeom prst="rect">
            <a:avLst/>
          </a:prstGeom>
          <a:noFill/>
        </p:spPr>
        <p:txBody>
          <a:bodyPr wrap="square">
            <a:spAutoFit/>
          </a:bodyPr>
          <a:lstStyle/>
          <a:p>
            <a:pPr algn="just">
              <a:buNone/>
            </a:pPr>
            <a:r>
              <a:rPr lang="en-GB" sz="2000" noProof="0" dirty="0"/>
              <a:t>Valorising the heat of SMRs could be easier due to their smaller size. For instance, SMRs can be installed in residential districts for heating and in industrial zones where chemical and manufacturing companies are concentrated, as these sectors require significant amounts of high-temperature heat.</a:t>
            </a:r>
          </a:p>
        </p:txBody>
      </p:sp>
      <p:sp>
        <p:nvSpPr>
          <p:cNvPr id="6" name="ZoneTexte 5">
            <a:extLst>
              <a:ext uri="{FF2B5EF4-FFF2-40B4-BE49-F238E27FC236}">
                <a16:creationId xmlns:a16="http://schemas.microsoft.com/office/drawing/2014/main" id="{D04F3026-BD4D-DDC3-D31D-C8CC9A9D36B1}"/>
              </a:ext>
            </a:extLst>
          </p:cNvPr>
          <p:cNvSpPr txBox="1"/>
          <p:nvPr/>
        </p:nvSpPr>
        <p:spPr>
          <a:xfrm>
            <a:off x="589585" y="2708532"/>
            <a:ext cx="5348176" cy="2400657"/>
          </a:xfrm>
          <a:prstGeom prst="rect">
            <a:avLst/>
          </a:prstGeom>
          <a:noFill/>
        </p:spPr>
        <p:txBody>
          <a:bodyPr wrap="square">
            <a:spAutoFit/>
          </a:bodyPr>
          <a:lstStyle/>
          <a:p>
            <a:pPr algn="just"/>
            <a:r>
              <a:rPr lang="en-GB" sz="2000" noProof="0" dirty="0"/>
              <a:t>Steady Energy in Finland plans to build a nuclear power plant to heat a residential district using its 50 MW</a:t>
            </a:r>
            <a:r>
              <a:rPr lang="en-GB" sz="2000" baseline="-25000" noProof="0" dirty="0"/>
              <a:t>th</a:t>
            </a:r>
            <a:r>
              <a:rPr lang="en-GB" sz="2000" noProof="0" dirty="0"/>
              <a:t> LDR-50 SMR.</a:t>
            </a:r>
          </a:p>
          <a:p>
            <a:pPr algn="just"/>
            <a:endParaRPr lang="en-GB" sz="1000" noProof="0" dirty="0"/>
          </a:p>
          <a:p>
            <a:pPr algn="just"/>
            <a:r>
              <a:rPr lang="en-GB" sz="2000" noProof="0" dirty="0"/>
              <a:t>The LDR-50 reactor, which does not require electricity or mechanical parts for cooling, could heat a small town and even be used for desalination or industrial steam production.</a:t>
            </a:r>
          </a:p>
        </p:txBody>
      </p:sp>
      <p:sp>
        <p:nvSpPr>
          <p:cNvPr id="16" name="Slide Number Placeholder 6">
            <a:extLst>
              <a:ext uri="{FF2B5EF4-FFF2-40B4-BE49-F238E27FC236}">
                <a16:creationId xmlns:a16="http://schemas.microsoft.com/office/drawing/2014/main" id="{D5C7947D-9263-5982-5F12-C28FF0C99B9E}"/>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515</a:t>
            </a:fld>
            <a:endParaRPr lang="en-GB" spc="80" noProof="0" dirty="0"/>
          </a:p>
        </p:txBody>
      </p:sp>
      <p:sp>
        <p:nvSpPr>
          <p:cNvPr id="18" name="ZoneTexte 17">
            <a:extLst>
              <a:ext uri="{FF2B5EF4-FFF2-40B4-BE49-F238E27FC236}">
                <a16:creationId xmlns:a16="http://schemas.microsoft.com/office/drawing/2014/main" id="{8B9DE1D7-28F5-F932-12D3-CC4396B7EC43}"/>
              </a:ext>
            </a:extLst>
          </p:cNvPr>
          <p:cNvSpPr txBox="1"/>
          <p:nvPr/>
        </p:nvSpPr>
        <p:spPr>
          <a:xfrm>
            <a:off x="589585" y="5419982"/>
            <a:ext cx="5348176" cy="1323439"/>
          </a:xfrm>
          <a:prstGeom prst="rect">
            <a:avLst/>
          </a:prstGeom>
          <a:noFill/>
        </p:spPr>
        <p:txBody>
          <a:bodyPr wrap="square">
            <a:spAutoFit/>
          </a:bodyPr>
          <a:lstStyle/>
          <a:p>
            <a:pPr algn="just">
              <a:buNone/>
            </a:pPr>
            <a:r>
              <a:rPr lang="en-GB" sz="2000" noProof="0" dirty="0"/>
              <a:t>We note that the high-temperature heat that could be produced by SMRs could also support hydrogen production through for example high-temperature electrolysis.</a:t>
            </a:r>
          </a:p>
        </p:txBody>
      </p:sp>
    </p:spTree>
    <p:extLst>
      <p:ext uri="{BB962C8B-B14F-4D97-AF65-F5344CB8AC3E}">
        <p14:creationId xmlns:p14="http://schemas.microsoft.com/office/powerpoint/2010/main" val="1909303556"/>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A34B79DE-0C47-2B73-C27B-15F458CD3F2C}"/>
              </a:ext>
            </a:extLst>
          </p:cNvPr>
          <p:cNvGrpSpPr/>
          <p:nvPr/>
        </p:nvGrpSpPr>
        <p:grpSpPr>
          <a:xfrm>
            <a:off x="1542216" y="4018419"/>
            <a:ext cx="7608963" cy="2997572"/>
            <a:chOff x="1322386" y="4168773"/>
            <a:chExt cx="7608963" cy="2997572"/>
          </a:xfrm>
        </p:grpSpPr>
        <p:pic>
          <p:nvPicPr>
            <p:cNvPr id="5" name="Picture 2">
              <a:extLst>
                <a:ext uri="{FF2B5EF4-FFF2-40B4-BE49-F238E27FC236}">
                  <a16:creationId xmlns:a16="http://schemas.microsoft.com/office/drawing/2014/main" id="{DB7CABB8-6EDA-B235-AB3C-BAB3FF8A0B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862" y="4323087"/>
              <a:ext cx="7321836" cy="26376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16">
              <a:extLst>
                <a:ext uri="{FF2B5EF4-FFF2-40B4-BE49-F238E27FC236}">
                  <a16:creationId xmlns:a16="http://schemas.microsoft.com/office/drawing/2014/main" id="{98F4AD0D-21ED-F6F0-65EF-A659B696534D}"/>
                </a:ext>
              </a:extLst>
            </p:cNvPr>
            <p:cNvSpPr/>
            <p:nvPr/>
          </p:nvSpPr>
          <p:spPr>
            <a:xfrm>
              <a:off x="1322386" y="4168773"/>
              <a:ext cx="7608963" cy="299757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ZoneTexte 1">
            <a:extLst>
              <a:ext uri="{FF2B5EF4-FFF2-40B4-BE49-F238E27FC236}">
                <a16:creationId xmlns:a16="http://schemas.microsoft.com/office/drawing/2014/main" id="{B8ABCAB6-0BD1-372E-4E01-A3DDD5582137}"/>
              </a:ext>
            </a:extLst>
          </p:cNvPr>
          <p:cNvSpPr txBox="1"/>
          <p:nvPr/>
        </p:nvSpPr>
        <p:spPr>
          <a:xfrm>
            <a:off x="3384547" y="7088714"/>
            <a:ext cx="3924300" cy="307777"/>
          </a:xfrm>
          <a:prstGeom prst="rect">
            <a:avLst/>
          </a:prstGeom>
          <a:noFill/>
        </p:spPr>
        <p:txBody>
          <a:bodyPr wrap="square">
            <a:spAutoFit/>
          </a:bodyPr>
          <a:lstStyle/>
          <a:p>
            <a:pPr algn="ctr"/>
            <a:r>
              <a:rPr lang="en-GB" sz="1400" i="1" noProof="0" dirty="0">
                <a:solidFill>
                  <a:schemeClr val="tx1"/>
                </a:solidFill>
                <a:latin typeface="Arial" panose="020B0604020202020204" pitchFamily="34" charset="0"/>
                <a:cs typeface="Arial" panose="020B0604020202020204" pitchFamily="34" charset="0"/>
              </a:rPr>
              <a:t>Diagram illustrating the direct air capture.</a:t>
            </a:r>
          </a:p>
        </p:txBody>
      </p:sp>
      <p:sp>
        <p:nvSpPr>
          <p:cNvPr id="3" name="ZoneTexte 2">
            <a:extLst>
              <a:ext uri="{FF2B5EF4-FFF2-40B4-BE49-F238E27FC236}">
                <a16:creationId xmlns:a16="http://schemas.microsoft.com/office/drawing/2014/main" id="{DCCEAB41-C12A-531E-8E1B-FDDB3154D049}"/>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Using heat from a nuclear reaction for CO</a:t>
            </a:r>
            <a:r>
              <a:rPr lang="en-GB" sz="2400" b="1" baseline="-25000" noProof="0" dirty="0">
                <a:latin typeface="Arial" panose="020B0604020202020204" pitchFamily="34" charset="0"/>
                <a:cs typeface="Arial" panose="020B0604020202020204" pitchFamily="34" charset="0"/>
              </a:rPr>
              <a:t>2</a:t>
            </a:r>
            <a:r>
              <a:rPr lang="en-GB" sz="2400" b="1" noProof="0" dirty="0">
                <a:latin typeface="Arial" panose="020B0604020202020204" pitchFamily="34" charset="0"/>
                <a:cs typeface="Arial" panose="020B0604020202020204" pitchFamily="34" charset="0"/>
              </a:rPr>
              <a:t> capture</a:t>
            </a:r>
          </a:p>
        </p:txBody>
      </p:sp>
      <p:sp>
        <p:nvSpPr>
          <p:cNvPr id="6" name="ZoneTexte 5">
            <a:extLst>
              <a:ext uri="{FF2B5EF4-FFF2-40B4-BE49-F238E27FC236}">
                <a16:creationId xmlns:a16="http://schemas.microsoft.com/office/drawing/2014/main" id="{B8335013-A533-CE36-F547-AEAE1A113E78}"/>
              </a:ext>
            </a:extLst>
          </p:cNvPr>
          <p:cNvSpPr txBox="1"/>
          <p:nvPr/>
        </p:nvSpPr>
        <p:spPr>
          <a:xfrm>
            <a:off x="589584" y="1241242"/>
            <a:ext cx="9542755" cy="2400657"/>
          </a:xfrm>
          <a:prstGeom prst="rect">
            <a:avLst/>
          </a:prstGeom>
          <a:noFill/>
        </p:spPr>
        <p:txBody>
          <a:bodyPr wrap="square">
            <a:spAutoFit/>
          </a:bodyPr>
          <a:lstStyle/>
          <a:p>
            <a:pPr algn="just">
              <a:buNone/>
            </a:pPr>
            <a:r>
              <a:rPr lang="en-GB" sz="2000" noProof="0" dirty="0"/>
              <a:t>As discussed in Chapter 22 (Remote hubs), Direct Air Capture technology enables the capture of CO</a:t>
            </a:r>
            <a:r>
              <a:rPr lang="en-GB" sz="2000" baseline="-25000" noProof="0" dirty="0"/>
              <a:t>2</a:t>
            </a:r>
            <a:r>
              <a:rPr lang="en-GB" sz="2000" noProof="0" dirty="0"/>
              <a:t> directly from the atmosphere, which can then be used in the production of e-fuels. The process requires approximately 1.4 MWh of heat (at temperatures exceeding 600°C for the calciner, currently provided by burning natural gas) and 0.4 MWh of electricity per ton of CO</a:t>
            </a:r>
            <a:r>
              <a:rPr lang="en-GB" sz="2000" baseline="-25000" noProof="0" dirty="0"/>
              <a:t>2</a:t>
            </a:r>
            <a:r>
              <a:rPr lang="en-GB" sz="2000" noProof="0" dirty="0"/>
              <a:t> captured and compressed to 150 bars.</a:t>
            </a:r>
          </a:p>
          <a:p>
            <a:pPr algn="just">
              <a:buNone/>
            </a:pPr>
            <a:endParaRPr lang="en-GB" sz="1000" noProof="0" dirty="0"/>
          </a:p>
          <a:p>
            <a:pPr algn="just">
              <a:buNone/>
            </a:pPr>
            <a:r>
              <a:rPr lang="en-GB" sz="2000" noProof="0" dirty="0"/>
              <a:t>The heat produced by nuclear reactors could be utilised to power this process.</a:t>
            </a:r>
          </a:p>
        </p:txBody>
      </p:sp>
      <p:sp>
        <p:nvSpPr>
          <p:cNvPr id="7" name="Slide Number Placeholder 6">
            <a:extLst>
              <a:ext uri="{FF2B5EF4-FFF2-40B4-BE49-F238E27FC236}">
                <a16:creationId xmlns:a16="http://schemas.microsoft.com/office/drawing/2014/main" id="{4612ADEC-0B27-A366-C78D-12A8A032A39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516</a:t>
            </a:fld>
            <a:endParaRPr lang="en-GB" spc="80" noProof="0" dirty="0"/>
          </a:p>
        </p:txBody>
      </p:sp>
    </p:spTree>
    <p:extLst>
      <p:ext uri="{BB962C8B-B14F-4D97-AF65-F5344CB8AC3E}">
        <p14:creationId xmlns:p14="http://schemas.microsoft.com/office/powerpoint/2010/main" val="63428775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74A0F-9313-1C63-7363-E32EBEB7E0B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C4A8781-046B-A621-0CDA-A8839E557054}"/>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31B82C14-2514-DD57-B1DB-0F02CB1BC4A0}"/>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79454980-E042-0257-7267-9943178E963A}"/>
              </a:ext>
            </a:extLst>
          </p:cNvPr>
          <p:cNvSpPr txBox="1"/>
          <p:nvPr/>
        </p:nvSpPr>
        <p:spPr>
          <a:xfrm>
            <a:off x="2530232" y="3539320"/>
            <a:ext cx="5632934" cy="954107"/>
          </a:xfrm>
          <a:prstGeom prst="rect">
            <a:avLst/>
          </a:prstGeom>
          <a:noFill/>
        </p:spPr>
        <p:txBody>
          <a:bodyPr wrap="square">
            <a:spAutoFit/>
          </a:bodyPr>
          <a:lstStyle/>
          <a:p>
            <a:pPr algn="ctr"/>
            <a:r>
              <a:rPr kumimoji="0" lang="en-GB" sz="2800" i="0" u="none" strike="noStrike" cap="none" normalizeH="0" baseline="0" noProof="0" dirty="0">
                <a:ln>
                  <a:noFill/>
                </a:ln>
                <a:solidFill>
                  <a:schemeClr val="tx1"/>
                </a:solidFill>
                <a:effectLst/>
                <a:latin typeface="Arial" panose="020B0604020202020204" pitchFamily="34" charset="0"/>
              </a:rPr>
              <a:t>VIII. Consumption and extraction of raw materials</a:t>
            </a:r>
          </a:p>
        </p:txBody>
      </p:sp>
    </p:spTree>
    <p:extLst>
      <p:ext uri="{BB962C8B-B14F-4D97-AF65-F5344CB8AC3E}">
        <p14:creationId xmlns:p14="http://schemas.microsoft.com/office/powerpoint/2010/main" val="2020773428"/>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59F03DAC-5C6D-A7B7-9D7C-1DF2663C7620}"/>
              </a:ext>
            </a:extLst>
          </p:cNvPr>
          <p:cNvSpPr txBox="1"/>
          <p:nvPr/>
        </p:nvSpPr>
        <p:spPr>
          <a:xfrm>
            <a:off x="5197037" y="6516119"/>
            <a:ext cx="4731171" cy="307777"/>
          </a:xfrm>
          <a:prstGeom prst="rect">
            <a:avLst/>
          </a:prstGeom>
          <a:noFill/>
        </p:spPr>
        <p:txBody>
          <a:bodyPr wrap="square">
            <a:spAutoFit/>
          </a:bodyPr>
          <a:lstStyle/>
          <a:p>
            <a:pPr algn="ct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Critical minerals required per unit of electricity produce</a:t>
            </a:r>
            <a:r>
              <a:rPr lang="en-GB" sz="1400" i="1" noProof="0" dirty="0">
                <a:solidFill>
                  <a:schemeClr val="tx1"/>
                </a:solidFill>
                <a:highlight>
                  <a:srgbClr val="FFFFFF"/>
                </a:highlight>
                <a:latin typeface="Arial" panose="020B0604020202020204" pitchFamily="34" charset="0"/>
                <a:cs typeface="Arial" panose="020B0604020202020204" pitchFamily="34" charset="0"/>
              </a:rPr>
              <a:t>d.</a:t>
            </a:r>
            <a:endParaRPr lang="en-GB" sz="1400" noProof="0" dirty="0">
              <a:solidFill>
                <a:schemeClr val="tx1"/>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156AB0BB-FA6F-8D89-2EB7-189A5FF37D53}"/>
              </a:ext>
            </a:extLst>
          </p:cNvPr>
          <p:cNvGrpSpPr/>
          <p:nvPr/>
        </p:nvGrpSpPr>
        <p:grpSpPr>
          <a:xfrm>
            <a:off x="5197037" y="3266501"/>
            <a:ext cx="4731172" cy="3167100"/>
            <a:chOff x="4722472" y="3256849"/>
            <a:chExt cx="4731172" cy="3167100"/>
          </a:xfrm>
        </p:grpSpPr>
        <p:pic>
          <p:nvPicPr>
            <p:cNvPr id="19" name="Image 18">
              <a:extLst>
                <a:ext uri="{FF2B5EF4-FFF2-40B4-BE49-F238E27FC236}">
                  <a16:creationId xmlns:a16="http://schemas.microsoft.com/office/drawing/2014/main" id="{16B95FD5-A7B3-5B1D-C1AE-08962348CE28}"/>
                </a:ext>
              </a:extLst>
            </p:cNvPr>
            <p:cNvPicPr>
              <a:picLocks noChangeAspect="1"/>
            </p:cNvPicPr>
            <p:nvPr/>
          </p:nvPicPr>
          <p:blipFill rotWithShape="1">
            <a:blip r:embed="rId2"/>
            <a:srcRect r="18666"/>
            <a:stretch/>
          </p:blipFill>
          <p:spPr>
            <a:xfrm>
              <a:off x="4750698" y="3337874"/>
              <a:ext cx="4702945" cy="2953768"/>
            </a:xfrm>
            <a:prstGeom prst="rect">
              <a:avLst/>
            </a:prstGeom>
          </p:spPr>
        </p:pic>
        <p:sp>
          <p:nvSpPr>
            <p:cNvPr id="2" name="Rectangle 1">
              <a:extLst>
                <a:ext uri="{FF2B5EF4-FFF2-40B4-BE49-F238E27FC236}">
                  <a16:creationId xmlns:a16="http://schemas.microsoft.com/office/drawing/2014/main" id="{4D6F1198-AC63-716F-FA92-D575972B9233}"/>
                </a:ext>
              </a:extLst>
            </p:cNvPr>
            <p:cNvSpPr/>
            <p:nvPr/>
          </p:nvSpPr>
          <p:spPr>
            <a:xfrm>
              <a:off x="4722472" y="3256849"/>
              <a:ext cx="4731172" cy="31671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ZoneTexte 3">
            <a:extLst>
              <a:ext uri="{FF2B5EF4-FFF2-40B4-BE49-F238E27FC236}">
                <a16:creationId xmlns:a16="http://schemas.microsoft.com/office/drawing/2014/main" id="{B3E0B4C4-F179-91D6-B6B9-AEFC79C89C1C}"/>
              </a:ext>
            </a:extLst>
          </p:cNvPr>
          <p:cNvSpPr txBox="1"/>
          <p:nvPr/>
        </p:nvSpPr>
        <p:spPr>
          <a:xfrm>
            <a:off x="589585" y="1244590"/>
            <a:ext cx="9542753" cy="1631216"/>
          </a:xfrm>
          <a:prstGeom prst="rect">
            <a:avLst/>
          </a:prstGeom>
          <a:noFill/>
        </p:spPr>
        <p:txBody>
          <a:bodyPr wrap="square">
            <a:spAutoFit/>
          </a:bodyPr>
          <a:lstStyle/>
          <a:p>
            <a:pPr algn="just">
              <a:buNone/>
            </a:pPr>
            <a:r>
              <a:rPr lang="en-GB" sz="2000" noProof="0" dirty="0"/>
              <a:t>Critical minerals (lithium, cobalt, nickel, graphite, etc.) are essential raw materials for the global economy. Renewable energy sources and electric vehicles (EVs) are more mineral- and material-intensive, often exceeding the requirements of the fossil fuel alternatives they replace. For example, EVs require six-times more critical minerals than fossil fuel vehicles.</a:t>
            </a:r>
          </a:p>
        </p:txBody>
      </p:sp>
      <p:sp>
        <p:nvSpPr>
          <p:cNvPr id="6" name="Slide Number Placeholder 6">
            <a:extLst>
              <a:ext uri="{FF2B5EF4-FFF2-40B4-BE49-F238E27FC236}">
                <a16:creationId xmlns:a16="http://schemas.microsoft.com/office/drawing/2014/main" id="{E55AE93E-51F1-CF4E-DAB1-BCE07BF5047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518</a:t>
            </a:fld>
            <a:endParaRPr lang="en-GB" spc="80" noProof="0" dirty="0"/>
          </a:p>
        </p:txBody>
      </p:sp>
      <p:sp>
        <p:nvSpPr>
          <p:cNvPr id="8" name="ZoneTexte 7">
            <a:extLst>
              <a:ext uri="{FF2B5EF4-FFF2-40B4-BE49-F238E27FC236}">
                <a16:creationId xmlns:a16="http://schemas.microsoft.com/office/drawing/2014/main" id="{E1ECA6B3-E25C-D82C-2603-94BF7D7BCD68}"/>
              </a:ext>
            </a:extLst>
          </p:cNvPr>
          <p:cNvSpPr txBox="1"/>
          <p:nvPr/>
        </p:nvSpPr>
        <p:spPr>
          <a:xfrm>
            <a:off x="589585" y="3012968"/>
            <a:ext cx="4051863" cy="4093428"/>
          </a:xfrm>
          <a:prstGeom prst="rect">
            <a:avLst/>
          </a:prstGeom>
          <a:noFill/>
        </p:spPr>
        <p:txBody>
          <a:bodyPr wrap="square">
            <a:spAutoFit/>
          </a:bodyPr>
          <a:lstStyle/>
          <a:p>
            <a:pPr algn="just">
              <a:buNone/>
            </a:pPr>
            <a:r>
              <a:rPr lang="en-GB" sz="2000" noProof="0" dirty="0"/>
              <a:t>The International Energy Agency (IEA) has highlighted that the demand for minerals needed for low-carbon energy generation, particularly for solar panels, wind turbines, and EVs, will triple by 2040.</a:t>
            </a:r>
          </a:p>
          <a:p>
            <a:pPr algn="just">
              <a:buNone/>
            </a:pPr>
            <a:endParaRPr lang="en-GB" sz="1000" noProof="0" dirty="0"/>
          </a:p>
          <a:p>
            <a:pPr algn="just"/>
            <a:r>
              <a:rPr lang="en-GB" sz="2000" noProof="0" dirty="0"/>
              <a:t>Nuclear energy offers advantages in terms of energy density, leading to a lower demand for critical minerals per unit of energy produced.</a:t>
            </a:r>
          </a:p>
        </p:txBody>
      </p:sp>
      <p:sp>
        <p:nvSpPr>
          <p:cNvPr id="10" name="ZoneTexte 9">
            <a:extLst>
              <a:ext uri="{FF2B5EF4-FFF2-40B4-BE49-F238E27FC236}">
                <a16:creationId xmlns:a16="http://schemas.microsoft.com/office/drawing/2014/main" id="{AA154A9B-D2D0-517A-8CBF-09C1E5AF6E1C}"/>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Increasing of the global consumption of raw material</a:t>
            </a:r>
          </a:p>
        </p:txBody>
      </p:sp>
    </p:spTree>
    <p:extLst>
      <p:ext uri="{BB962C8B-B14F-4D97-AF65-F5344CB8AC3E}">
        <p14:creationId xmlns:p14="http://schemas.microsoft.com/office/powerpoint/2010/main" val="2788218474"/>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688183BD-1419-BC5E-1252-2177A9F95C41}"/>
              </a:ext>
            </a:extLst>
          </p:cNvPr>
          <p:cNvGraphicFramePr>
            <a:graphicFrameLocks noGrp="1"/>
          </p:cNvGraphicFramePr>
          <p:nvPr>
            <p:extLst>
              <p:ext uri="{D42A27DB-BD31-4B8C-83A1-F6EECF244321}">
                <p14:modId xmlns:p14="http://schemas.microsoft.com/office/powerpoint/2010/main" val="3185784690"/>
              </p:ext>
            </p:extLst>
          </p:nvPr>
        </p:nvGraphicFramePr>
        <p:xfrm>
          <a:off x="1381005" y="3735126"/>
          <a:ext cx="7931389" cy="2113584"/>
        </p:xfrm>
        <a:graphic>
          <a:graphicData uri="http://schemas.openxmlformats.org/drawingml/2006/table">
            <a:tbl>
              <a:tblPr firstRow="1" bandRow="1">
                <a:tableStyleId>{073A0DAA-6AF3-43AB-8588-CEC1D06C72B9}</a:tableStyleId>
              </a:tblPr>
              <a:tblGrid>
                <a:gridCol w="2340817">
                  <a:extLst>
                    <a:ext uri="{9D8B030D-6E8A-4147-A177-3AD203B41FA5}">
                      <a16:colId xmlns:a16="http://schemas.microsoft.com/office/drawing/2014/main" val="20000"/>
                    </a:ext>
                  </a:extLst>
                </a:gridCol>
                <a:gridCol w="185195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909822">
                  <a:extLst>
                    <a:ext uri="{9D8B030D-6E8A-4147-A177-3AD203B41FA5}">
                      <a16:colId xmlns:a16="http://schemas.microsoft.com/office/drawing/2014/main" val="20003"/>
                    </a:ext>
                  </a:extLst>
                </a:gridCol>
              </a:tblGrid>
              <a:tr h="637108">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Consumption of materials in ton/MW</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Nuclear plant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PV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Wind turbines</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69119">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Steel</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44</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355</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138</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9119">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Concrete</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307</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92</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440</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9119">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Copper</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1</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5</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4</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119">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Aluminium</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0.1</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34.1</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2.8</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 name="ZoneTexte 14">
            <a:extLst>
              <a:ext uri="{FF2B5EF4-FFF2-40B4-BE49-F238E27FC236}">
                <a16:creationId xmlns:a16="http://schemas.microsoft.com/office/drawing/2014/main" id="{00401C42-4EC1-B1A3-FE6B-B84B88450C7F}"/>
              </a:ext>
            </a:extLst>
          </p:cNvPr>
          <p:cNvSpPr txBox="1"/>
          <p:nvPr/>
        </p:nvSpPr>
        <p:spPr>
          <a:xfrm>
            <a:off x="546101" y="6094844"/>
            <a:ext cx="9586238" cy="1631216"/>
          </a:xfrm>
          <a:prstGeom prst="rect">
            <a:avLst/>
          </a:prstGeom>
          <a:noFill/>
        </p:spPr>
        <p:txBody>
          <a:bodyPr wrap="square">
            <a:spAutoFit/>
          </a:bodyPr>
          <a:lstStyle/>
          <a:p>
            <a:pPr algn="just"/>
            <a:r>
              <a:rPr lang="en-GB" sz="2000" noProof="0" dirty="0"/>
              <a:t>For your calculations, use the following assumptions:</a:t>
            </a:r>
          </a:p>
          <a:p>
            <a:pPr marL="514350" indent="-514350" algn="just">
              <a:buAutoNum type="romanLcParenBoth"/>
            </a:pPr>
            <a:r>
              <a:rPr lang="en-GB" sz="2000" noProof="0" dirty="0"/>
              <a:t>The capacity factor of nuclear plant, PV panels, and wind turbines is 90%, 20%, and 30%, respectively;</a:t>
            </a:r>
          </a:p>
          <a:p>
            <a:pPr marL="514350" indent="-514350" algn="just">
              <a:buAutoNum type="romanLcParenBoth"/>
            </a:pPr>
            <a:r>
              <a:rPr lang="en-GB" sz="2000" noProof="0" dirty="0"/>
              <a:t>The lifetime of nuclear plant, PV panels, and wind turbines is 60 years,            30 years, and 25 years, respectively.</a:t>
            </a:r>
          </a:p>
        </p:txBody>
      </p:sp>
      <p:sp>
        <p:nvSpPr>
          <p:cNvPr id="2" name="ZoneTexte 1">
            <a:extLst>
              <a:ext uri="{FF2B5EF4-FFF2-40B4-BE49-F238E27FC236}">
                <a16:creationId xmlns:a16="http://schemas.microsoft.com/office/drawing/2014/main" id="{E2FCF2FB-F1E6-D1A2-C7A1-B3329FB5B422}"/>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highlight>
                  <a:srgbClr val="FFFFFF"/>
                </a:highlight>
                <a:latin typeface="Arial" panose="020B0604020202020204" pitchFamily="34" charset="0"/>
                <a:cs typeface="Arial" panose="020B0604020202020204" pitchFamily="34" charset="0"/>
              </a:rPr>
              <a:t>Exercise 3:</a:t>
            </a:r>
            <a:endParaRPr lang="en-GB" sz="2400" b="1" noProof="0" dirty="0">
              <a:highlight>
                <a:srgbClr val="FFFFFF"/>
              </a:highligh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E5E6CF2-0B46-EE6D-2716-A1DDDD7BD0E2}"/>
              </a:ext>
            </a:extLst>
          </p:cNvPr>
          <p:cNvSpPr txBox="1"/>
          <p:nvPr/>
        </p:nvSpPr>
        <p:spPr>
          <a:xfrm>
            <a:off x="589585" y="1069266"/>
            <a:ext cx="9542754" cy="2400657"/>
          </a:xfrm>
          <a:prstGeom prst="rect">
            <a:avLst/>
          </a:prstGeom>
          <a:noFill/>
        </p:spPr>
        <p:txBody>
          <a:bodyPr wrap="square">
            <a:spAutoFit/>
          </a:bodyPr>
          <a:lstStyle/>
          <a:p>
            <a:pPr algn="just">
              <a:buNone/>
            </a:pPr>
            <a:r>
              <a:rPr lang="en-GB" sz="2000" noProof="0" dirty="0"/>
              <a:t>Compare the raw material consumption required to meet a global final energy consumption of 116,000 TWh under three different scenarios:</a:t>
            </a:r>
          </a:p>
          <a:p>
            <a:pPr algn="just">
              <a:buNone/>
            </a:pPr>
            <a:endParaRPr lang="en-GB" sz="500" noProof="0" dirty="0"/>
          </a:p>
          <a:p>
            <a:pPr marL="342900" indent="-342900" algn="just">
              <a:buFont typeface="Arial" panose="020B0604020202020204" pitchFamily="34" charset="0"/>
              <a:buChar char="–"/>
            </a:pPr>
            <a:r>
              <a:rPr lang="en-GB" sz="2000" noProof="0" dirty="0"/>
              <a:t>100% Nuclear;</a:t>
            </a:r>
          </a:p>
          <a:p>
            <a:pPr marL="342900" indent="-342900" algn="just">
              <a:buFont typeface="Arial" panose="020B0604020202020204" pitchFamily="34" charset="0"/>
              <a:buChar char="–"/>
            </a:pPr>
            <a:r>
              <a:rPr lang="en-GB" sz="2000" noProof="0" dirty="0"/>
              <a:t>100% Solar Photovoltaic (PV);</a:t>
            </a:r>
          </a:p>
          <a:p>
            <a:pPr marL="342900" indent="-342900" algn="just">
              <a:buFont typeface="Arial" panose="020B0604020202020204" pitchFamily="34" charset="0"/>
              <a:buChar char="–"/>
            </a:pPr>
            <a:r>
              <a:rPr lang="en-GB" sz="2000" noProof="0" dirty="0"/>
              <a:t>100% Wind.</a:t>
            </a:r>
          </a:p>
          <a:p>
            <a:pPr algn="just"/>
            <a:endParaRPr lang="en-GB" sz="500" noProof="0" dirty="0"/>
          </a:p>
          <a:p>
            <a:pPr algn="just"/>
            <a:r>
              <a:rPr lang="en-GB" sz="2000" noProof="0" dirty="0"/>
              <a:t>The table below lists the material consumption in tons per MW for each technology used in these scenarios.</a:t>
            </a:r>
          </a:p>
        </p:txBody>
      </p:sp>
      <p:sp>
        <p:nvSpPr>
          <p:cNvPr id="6" name="Slide Number Placeholder 6">
            <a:extLst>
              <a:ext uri="{FF2B5EF4-FFF2-40B4-BE49-F238E27FC236}">
                <a16:creationId xmlns:a16="http://schemas.microsoft.com/office/drawing/2014/main" id="{BC468EB1-BE49-D30E-DDC8-C7EC31BFBF1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519</a:t>
            </a:fld>
            <a:endParaRPr lang="en-GB" spc="80" noProof="0" dirty="0"/>
          </a:p>
        </p:txBody>
      </p:sp>
    </p:spTree>
    <p:extLst>
      <p:ext uri="{BB962C8B-B14F-4D97-AF65-F5344CB8AC3E}">
        <p14:creationId xmlns:p14="http://schemas.microsoft.com/office/powerpoint/2010/main" val="1707280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790CDB94-B2E9-9EA7-9B3E-4494AF484813}"/>
              </a:ext>
            </a:extLst>
          </p:cNvPr>
          <p:cNvPicPr/>
          <p:nvPr/>
        </p:nvPicPr>
        <p:blipFill>
          <a:blip r:embed="rId2" cstate="print"/>
          <a:stretch>
            <a:fillRect/>
          </a:stretch>
        </p:blipFill>
        <p:spPr>
          <a:xfrm>
            <a:off x="1087584" y="1558051"/>
            <a:ext cx="3544711" cy="3235569"/>
          </a:xfrm>
          <a:prstGeom prst="rect">
            <a:avLst/>
          </a:prstGeom>
        </p:spPr>
      </p:pic>
      <p:sp>
        <p:nvSpPr>
          <p:cNvPr id="4" name="object 3">
            <a:extLst>
              <a:ext uri="{FF2B5EF4-FFF2-40B4-BE49-F238E27FC236}">
                <a16:creationId xmlns:a16="http://schemas.microsoft.com/office/drawing/2014/main" id="{7BB39A6D-D6AB-E345-376B-90C0AA32A5E4}"/>
              </a:ext>
            </a:extLst>
          </p:cNvPr>
          <p:cNvSpPr txBox="1"/>
          <p:nvPr/>
        </p:nvSpPr>
        <p:spPr>
          <a:xfrm>
            <a:off x="792289" y="5046040"/>
            <a:ext cx="4230551" cy="501035"/>
          </a:xfrm>
          <a:prstGeom prst="rect">
            <a:avLst/>
          </a:prstGeom>
        </p:spPr>
        <p:txBody>
          <a:bodyPr vert="horz" wrap="square" lIns="0" tIns="11430" rIns="0" bIns="0" rtlCol="0">
            <a:spAutoFit/>
          </a:bodyPr>
          <a:lstStyle/>
          <a:p>
            <a:pPr marL="12700" marR="5080" algn="ctr">
              <a:lnSpc>
                <a:spcPct val="119200"/>
              </a:lnSpc>
              <a:spcBef>
                <a:spcPts val="90"/>
              </a:spcBef>
              <a:tabLst>
                <a:tab pos="1463675" algn="l"/>
                <a:tab pos="3344545" algn="l"/>
              </a:tabLst>
            </a:pPr>
            <a:r>
              <a:rPr lang="en-GB" sz="1400" i="1" noProof="0" dirty="0">
                <a:latin typeface="Arial" panose="020B0604020202020204" pitchFamily="34" charset="0"/>
                <a:cs typeface="Arial" panose="020B0604020202020204" pitchFamily="34" charset="0"/>
              </a:rPr>
              <a:t>Simple theory of car fuel consumption (energy per distance) when driving at steady speed.</a:t>
            </a:r>
            <a:r>
              <a:rPr lang="en-GB" sz="1400" b="1" baseline="30000" noProof="0" dirty="0">
                <a:solidFill>
                  <a:srgbClr val="05103E"/>
                </a:solidFill>
                <a:effectLst/>
                <a:latin typeface="Arial" panose="020B0604020202020204" pitchFamily="34" charset="0"/>
                <a:cs typeface="Arial" panose="020B0604020202020204" pitchFamily="34" charset="0"/>
              </a:rPr>
              <a:t>1</a:t>
            </a:r>
            <a:endParaRPr lang="en-GB" sz="1400" i="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A48651B-8F8F-0ED2-188D-6B8FCBD295F6}"/>
                  </a:ext>
                </a:extLst>
              </p:cNvPr>
              <p:cNvSpPr txBox="1"/>
              <p:nvPr/>
            </p:nvSpPr>
            <p:spPr>
              <a:xfrm>
                <a:off x="703145" y="5851797"/>
                <a:ext cx="4278850" cy="1323439"/>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Assumptions: </a:t>
                </a:r>
                <a:r>
                  <a:rPr lang="en-GB" sz="2000" noProof="0" dirty="0"/>
                  <a:t>The car’s engine uses energy with an efficiency of 0.25, whatever the speed;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𝑑</m:t>
                        </m:r>
                      </m:sub>
                    </m:sSub>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𝐴</m:t>
                        </m:r>
                      </m:e>
                      <m:sub>
                        <m:r>
                          <a:rPr lang="en-GB" sz="2000" b="0" i="1" noProof="0" smtClean="0">
                            <a:latin typeface="Cambria Math" panose="02040503050406030204" pitchFamily="18" charset="0"/>
                          </a:rPr>
                          <m:t>𝑐</m:t>
                        </m:r>
                      </m:sub>
                    </m:sSub>
                  </m:oMath>
                </a14:m>
                <a:r>
                  <a:rPr lang="en-GB" sz="2000" noProof="0" dirty="0"/>
                  <a:t> = 1 m²;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𝑚</m:t>
                        </m:r>
                      </m:e>
                      <m:sub>
                        <m:r>
                          <a:rPr lang="en-GB" sz="2000" b="0" i="1" noProof="0" smtClean="0">
                            <a:latin typeface="Cambria Math" panose="02040503050406030204" pitchFamily="18" charset="0"/>
                          </a:rPr>
                          <m:t>𝑐</m:t>
                        </m:r>
                      </m:sub>
                    </m:sSub>
                  </m:oMath>
                </a14:m>
                <a:r>
                  <a:rPr lang="en-GB" sz="2000" noProof="0" dirty="0"/>
                  <a:t> = 1000 kg;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𝑟𝑟</m:t>
                        </m:r>
                      </m:sub>
                    </m:sSub>
                  </m:oMath>
                </a14:m>
                <a:r>
                  <a:rPr lang="en-GB" sz="2000" noProof="0" dirty="0"/>
                  <a:t> = 0.01.</a:t>
                </a:r>
              </a:p>
            </p:txBody>
          </p:sp>
        </mc:Choice>
        <mc:Fallback xmlns="">
          <p:sp>
            <p:nvSpPr>
              <p:cNvPr id="5" name="TextBox 4">
                <a:extLst>
                  <a:ext uri="{FF2B5EF4-FFF2-40B4-BE49-F238E27FC236}">
                    <a16:creationId xmlns:a16="http://schemas.microsoft.com/office/drawing/2014/main" id="{6A48651B-8F8F-0ED2-188D-6B8FCBD295F6}"/>
                  </a:ext>
                </a:extLst>
              </p:cNvPr>
              <p:cNvSpPr txBox="1">
                <a:spLocks noRot="1" noChangeAspect="1" noMove="1" noResize="1" noEditPoints="1" noAdjustHandles="1" noChangeArrowheads="1" noChangeShapeType="1" noTextEdit="1"/>
              </p:cNvSpPr>
              <p:nvPr/>
            </p:nvSpPr>
            <p:spPr>
              <a:xfrm>
                <a:off x="703145" y="5851797"/>
                <a:ext cx="4278850" cy="1323439"/>
              </a:xfrm>
              <a:prstGeom prst="rect">
                <a:avLst/>
              </a:prstGeom>
              <a:blipFill>
                <a:blip r:embed="rId3"/>
                <a:stretch>
                  <a:fillRect l="-1425" t="-2304" r="-1567" b="-7834"/>
                </a:stretch>
              </a:blipFill>
            </p:spPr>
            <p:txBody>
              <a:bodyPr/>
              <a:lstStyle/>
              <a:p>
                <a:r>
                  <a:rPr lang="en-US">
                    <a:noFill/>
                  </a:rPr>
                  <a:t> </a:t>
                </a:r>
              </a:p>
            </p:txBody>
          </p:sp>
        </mc:Fallback>
      </mc:AlternateContent>
      <p:sp>
        <p:nvSpPr>
          <p:cNvPr id="2" name="object 2">
            <a:extLst>
              <a:ext uri="{FF2B5EF4-FFF2-40B4-BE49-F238E27FC236}">
                <a16:creationId xmlns:a16="http://schemas.microsoft.com/office/drawing/2014/main" id="{BECE36E9-C57C-8149-620A-C6E48EC385D1}"/>
              </a:ext>
            </a:extLst>
          </p:cNvPr>
          <p:cNvSpPr txBox="1">
            <a:spLocks/>
          </p:cNvSpPr>
          <p:nvPr/>
        </p:nvSpPr>
        <p:spPr>
          <a:xfrm>
            <a:off x="656844" y="361098"/>
            <a:ext cx="9033256"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spc="30" noProof="0" dirty="0">
                <a:solidFill>
                  <a:schemeClr val="tx1"/>
                </a:solidFill>
              </a:rPr>
              <a:t>Theoretical vs real car fuel consumption relative to its speed</a:t>
            </a:r>
          </a:p>
        </p:txBody>
      </p:sp>
      <p:pic>
        <p:nvPicPr>
          <p:cNvPr id="8" name="Image 7">
            <a:extLst>
              <a:ext uri="{FF2B5EF4-FFF2-40B4-BE49-F238E27FC236}">
                <a16:creationId xmlns:a16="http://schemas.microsoft.com/office/drawing/2014/main" id="{A8D614E6-8BCF-9B16-DCD2-BAD4147D898B}"/>
              </a:ext>
            </a:extLst>
          </p:cNvPr>
          <p:cNvPicPr>
            <a:picLocks noChangeAspect="1"/>
          </p:cNvPicPr>
          <p:nvPr/>
        </p:nvPicPr>
        <p:blipFill>
          <a:blip r:embed="rId4"/>
          <a:stretch>
            <a:fillRect/>
          </a:stretch>
        </p:blipFill>
        <p:spPr>
          <a:xfrm>
            <a:off x="5852206" y="1491365"/>
            <a:ext cx="3786173" cy="3369359"/>
          </a:xfrm>
          <a:prstGeom prst="rect">
            <a:avLst/>
          </a:prstGeom>
        </p:spPr>
      </p:pic>
      <p:sp>
        <p:nvSpPr>
          <p:cNvPr id="9" name="TextBox 14">
            <a:extLst>
              <a:ext uri="{FF2B5EF4-FFF2-40B4-BE49-F238E27FC236}">
                <a16:creationId xmlns:a16="http://schemas.microsoft.com/office/drawing/2014/main" id="{32F60F89-170F-56BE-0BCF-6B29CCA11EC5}"/>
              </a:ext>
            </a:extLst>
          </p:cNvPr>
          <p:cNvSpPr txBox="1"/>
          <p:nvPr/>
        </p:nvSpPr>
        <p:spPr>
          <a:xfrm>
            <a:off x="5717513" y="5048759"/>
            <a:ext cx="4154435" cy="307777"/>
          </a:xfrm>
          <a:prstGeom prst="rect">
            <a:avLst/>
          </a:prstGeom>
          <a:noFill/>
        </p:spPr>
        <p:txBody>
          <a:bodyPr wrap="square">
            <a:spAutoFit/>
          </a:bodyPr>
          <a:lstStyle/>
          <a:p>
            <a:pPr algn="ctr"/>
            <a:r>
              <a:rPr lang="en-GB" sz="1400" i="1" spc="30" noProof="0" dirty="0">
                <a:solidFill>
                  <a:schemeClr val="tx1"/>
                </a:solidFill>
                <a:latin typeface="Arial" panose="020B0604020202020204" pitchFamily="34" charset="0"/>
                <a:cs typeface="Arial" panose="020B0604020202020204" pitchFamily="34" charset="0"/>
              </a:rPr>
              <a:t>Fuel consumption of existing cars.</a:t>
            </a:r>
            <a:r>
              <a:rPr lang="en-GB" sz="1400" b="1" baseline="30000" noProof="0" dirty="0">
                <a:solidFill>
                  <a:srgbClr val="05103E"/>
                </a:solidFill>
                <a:effectLst/>
                <a:latin typeface="Arial" panose="020B0604020202020204" pitchFamily="34" charset="0"/>
                <a:cs typeface="Arial" panose="020B0604020202020204" pitchFamily="34" charset="0"/>
              </a:rPr>
              <a:t>1</a:t>
            </a:r>
            <a:endParaRPr lang="en-GB" sz="1400" i="1" spc="30" noProof="0" dirty="0">
              <a:solidFill>
                <a:schemeClr val="tx1"/>
              </a:solidFill>
              <a:latin typeface="Arial" panose="020B0604020202020204" pitchFamily="34" charset="0"/>
              <a:cs typeface="Arial" panose="020B0604020202020204" pitchFamily="34" charset="0"/>
            </a:endParaRPr>
          </a:p>
        </p:txBody>
      </p:sp>
      <p:sp>
        <p:nvSpPr>
          <p:cNvPr id="10" name="object 11">
            <a:extLst>
              <a:ext uri="{FF2B5EF4-FFF2-40B4-BE49-F238E27FC236}">
                <a16:creationId xmlns:a16="http://schemas.microsoft.com/office/drawing/2014/main" id="{A8B01EBF-EAE1-21A1-2CF7-D2DED4235456}"/>
              </a:ext>
            </a:extLst>
          </p:cNvPr>
          <p:cNvSpPr txBox="1"/>
          <p:nvPr/>
        </p:nvSpPr>
        <p:spPr>
          <a:xfrm>
            <a:off x="5655305" y="5873569"/>
            <a:ext cx="4278850" cy="934871"/>
          </a:xfrm>
          <a:prstGeom prst="rect">
            <a:avLst/>
          </a:prstGeom>
        </p:spPr>
        <p:txBody>
          <a:bodyPr vert="horz" wrap="square" lIns="0" tIns="11430" rIns="0" bIns="0" rtlCol="0">
            <a:spAutoFit/>
          </a:bodyPr>
          <a:lstStyle/>
          <a:p>
            <a:pPr marL="12700" marR="5080" algn="just">
              <a:spcBef>
                <a:spcPts val="90"/>
              </a:spcBef>
            </a:pPr>
            <a:r>
              <a:rPr lang="en-GB" sz="2000" noProof="0" dirty="0">
                <a:latin typeface="Arial"/>
                <a:cs typeface="Arial"/>
              </a:rPr>
              <a:t>This shows that more conservative speed limits will not necessarily lead to energy savings.</a:t>
            </a:r>
          </a:p>
        </p:txBody>
      </p:sp>
      <p:sp>
        <p:nvSpPr>
          <p:cNvPr id="6" name="Rectangle 5">
            <a:extLst>
              <a:ext uri="{FF2B5EF4-FFF2-40B4-BE49-F238E27FC236}">
                <a16:creationId xmlns:a16="http://schemas.microsoft.com/office/drawing/2014/main" id="{EEF25AD9-7C23-9EA6-9C61-84A7D864B0A5}"/>
              </a:ext>
            </a:extLst>
          </p:cNvPr>
          <p:cNvSpPr/>
          <p:nvPr/>
        </p:nvSpPr>
        <p:spPr>
          <a:xfrm>
            <a:off x="792289" y="1336990"/>
            <a:ext cx="4154435" cy="363759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D9B125D0-792C-36A4-5132-8A7FB8AFA9E2}"/>
              </a:ext>
            </a:extLst>
          </p:cNvPr>
          <p:cNvSpPr/>
          <p:nvPr/>
        </p:nvSpPr>
        <p:spPr>
          <a:xfrm>
            <a:off x="5717513" y="1336990"/>
            <a:ext cx="4154435" cy="363759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446B1EEB-424A-EF0B-8C6D-1465B59E9865}"/>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MacKay, D. (2008). Sustainable Energy - Without the Hot Air. </a:t>
            </a:r>
            <a:endParaRPr lang="en-GB" noProof="0" dirty="0"/>
          </a:p>
        </p:txBody>
      </p:sp>
      <p:sp>
        <p:nvSpPr>
          <p:cNvPr id="13" name="Slide Number Placeholder 6">
            <a:extLst>
              <a:ext uri="{FF2B5EF4-FFF2-40B4-BE49-F238E27FC236}">
                <a16:creationId xmlns:a16="http://schemas.microsoft.com/office/drawing/2014/main" id="{A24B9E03-84D9-A560-011C-E4DA0DBDFB7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a:t>
            </a:fld>
            <a:endParaRPr lang="en-GB" spc="80" noProof="0" dirty="0"/>
          </a:p>
        </p:txBody>
      </p:sp>
    </p:spTree>
    <p:extLst>
      <p:ext uri="{BB962C8B-B14F-4D97-AF65-F5344CB8AC3E}">
        <p14:creationId xmlns:p14="http://schemas.microsoft.com/office/powerpoint/2010/main" val="515456498"/>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856AE7-01EF-2235-8FB3-CDC41FB0BA42}"/>
              </a:ext>
            </a:extLst>
          </p:cNvPr>
          <p:cNvSpPr txBox="1"/>
          <p:nvPr/>
        </p:nvSpPr>
        <p:spPr>
          <a:xfrm>
            <a:off x="589585" y="349892"/>
            <a:ext cx="4757115" cy="461665"/>
          </a:xfrm>
          <a:prstGeom prst="rect">
            <a:avLst/>
          </a:prstGeom>
          <a:noFill/>
        </p:spPr>
        <p:txBody>
          <a:bodyPr wrap="square">
            <a:spAutoFit/>
          </a:bodyPr>
          <a:lstStyle/>
          <a:p>
            <a:r>
              <a:rPr lang="en-GB" sz="2400" b="1" u="sng" noProof="0" dirty="0">
                <a:solidFill>
                  <a:srgbClr val="0D0D0D"/>
                </a:solidFill>
                <a:latin typeface="Arial" panose="020B0604020202020204" pitchFamily="34" charset="0"/>
                <a:cs typeface="Arial" panose="020B0604020202020204" pitchFamily="34" charset="0"/>
              </a:rPr>
              <a:t>Solution</a:t>
            </a:r>
            <a:r>
              <a:rPr lang="en-GB" sz="2400" b="1" i="0" u="sng" noProof="0" dirty="0">
                <a:solidFill>
                  <a:srgbClr val="0D0D0D"/>
                </a:solidFill>
                <a:effectLst/>
                <a:latin typeface="Arial" panose="020B0604020202020204" pitchFamily="34" charset="0"/>
                <a:cs typeface="Arial" panose="020B0604020202020204" pitchFamily="34" charset="0"/>
              </a:rPr>
              <a:t>:</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B5DA3713-B769-F60A-3CF9-4B3AD26CA166}"/>
                  </a:ext>
                </a:extLst>
              </p:cNvPr>
              <p:cNvSpPr txBox="1"/>
              <p:nvPr/>
            </p:nvSpPr>
            <p:spPr>
              <a:xfrm>
                <a:off x="589585" y="1137175"/>
                <a:ext cx="9481514" cy="2495683"/>
              </a:xfrm>
              <a:prstGeom prst="rect">
                <a:avLst/>
              </a:prstGeom>
              <a:noFill/>
            </p:spPr>
            <p:txBody>
              <a:bodyPr wrap="square">
                <a:spAutoFit/>
              </a:bodyPr>
              <a:lstStyle/>
              <a:p>
                <a:r>
                  <a:rPr lang="en-GB" sz="2000" noProof="0" dirty="0">
                    <a:latin typeface="Arial" panose="020B0604020202020204" pitchFamily="34" charset="0"/>
                    <a:cs typeface="Arial" panose="020B0604020202020204" pitchFamily="34" charset="0"/>
                  </a:rPr>
                  <a:t>L</a:t>
                </a: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et us compute for each scenario, the capacity of we need to build every year</a:t>
                </a:r>
                <a:r>
                  <a:rPr lang="en-GB" sz="2000" noProof="0" dirty="0">
                    <a:solidFill>
                      <a:schemeClr val="tx1"/>
                    </a:solidFill>
                    <a:latin typeface="Arial" panose="020B0604020202020204" pitchFamily="34" charset="0"/>
                    <a:cs typeface="Arial" panose="020B0604020202020204" pitchFamily="34" charset="0"/>
                  </a:rPr>
                  <a:t>:</a:t>
                </a:r>
              </a:p>
              <a:p>
                <a:endParaRPr lang="en-GB" sz="1000" noProof="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noProof="0" dirty="0">
                    <a:solidFill>
                      <a:schemeClr val="tx1"/>
                    </a:solidFill>
                    <a:latin typeface="Arial" panose="020B0604020202020204" pitchFamily="34" charset="0"/>
                    <a:cs typeface="Arial" panose="020B0604020202020204" pitchFamily="34" charset="0"/>
                  </a:rPr>
                  <a:t>100% Nuclear</a:t>
                </a:r>
                <a:r>
                  <a:rPr lang="en-GB" sz="2000" noProof="0" dirty="0">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116,000</m:t>
                        </m:r>
                      </m:num>
                      <m:den>
                        <m:r>
                          <m:rPr>
                            <m:nor/>
                          </m:rPr>
                          <a:rPr lang="en-GB" sz="2000" b="0" i="0" noProof="0" smtClean="0">
                            <a:solidFill>
                              <a:schemeClr val="tx1"/>
                            </a:solidFill>
                            <a:latin typeface="Arial" panose="020B0604020202020204" pitchFamily="34" charset="0"/>
                            <a:cs typeface="Arial" panose="020B0604020202020204" pitchFamily="34" charset="0"/>
                          </a:rPr>
                          <m:t>60 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0.9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8,760</m:t>
                        </m:r>
                      </m:den>
                    </m:f>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m:t>
                    </m:r>
                    <m:r>
                      <a:rPr lang="en-GB" sz="2000" noProof="0" smtClean="0">
                        <a:latin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0.25 TW/year</a:t>
                </a:r>
                <a:r>
                  <a:rPr lang="en-GB" sz="2000" noProof="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1000" noProof="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noProof="0" dirty="0">
                    <a:solidFill>
                      <a:schemeClr val="tx1"/>
                    </a:solidFill>
                    <a:latin typeface="Arial" panose="020B0604020202020204" pitchFamily="34" charset="0"/>
                    <a:cs typeface="Arial" panose="020B0604020202020204" pitchFamily="34" charset="0"/>
                  </a:rPr>
                  <a:t>100% PV:</a:t>
                </a:r>
                <a:r>
                  <a:rPr lang="en-GB" sz="2000" noProof="0"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116,000</m:t>
                        </m:r>
                      </m:num>
                      <m:den>
                        <m:r>
                          <m:rPr>
                            <m:nor/>
                          </m:rPr>
                          <a:rPr lang="en-GB" sz="2000" b="0" i="0" noProof="0" smtClean="0">
                            <a:solidFill>
                              <a:schemeClr val="tx1"/>
                            </a:solidFill>
                            <a:latin typeface="Arial" panose="020B0604020202020204" pitchFamily="34" charset="0"/>
                            <a:cs typeface="Arial" panose="020B0604020202020204" pitchFamily="34" charset="0"/>
                          </a:rPr>
                          <m:t>30 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0.2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8,760</m:t>
                        </m:r>
                      </m:den>
                    </m:f>
                    <m:r>
                      <a:rPr lang="en-GB" sz="2000" noProof="0" smtClean="0">
                        <a:latin typeface="Cambria Math" panose="02040503050406030204" pitchFamily="18" charset="0"/>
                        <a:cs typeface="Arial" panose="020B0604020202020204" pitchFamily="34" charset="0"/>
                      </a:rPr>
                      <m:t>≈</m:t>
                    </m:r>
                  </m:oMath>
                </a14:m>
                <a:r>
                  <a:rPr lang="en-GB" sz="2000" b="0" i="0" noProof="0" dirty="0">
                    <a:solidFill>
                      <a:schemeClr val="tx1"/>
                    </a:solidFill>
                    <a:latin typeface="Arial" panose="020B0604020202020204" pitchFamily="34" charset="0"/>
                    <a:cs typeface="Arial" panose="020B0604020202020204" pitchFamily="34" charset="0"/>
                  </a:rPr>
                  <a:t> 2.21 TW/year;</a:t>
                </a:r>
              </a:p>
              <a:p>
                <a:pPr marL="342900" indent="-342900">
                  <a:buFont typeface="Arial" panose="020B0604020202020204" pitchFamily="34" charset="0"/>
                  <a:buChar char="–"/>
                </a:pPr>
                <a:endParaRPr lang="en-GB" sz="1000" noProof="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noProof="0" dirty="0">
                    <a:solidFill>
                      <a:schemeClr val="tx1"/>
                    </a:solidFill>
                    <a:latin typeface="Arial" panose="020B0604020202020204" pitchFamily="34" charset="0"/>
                    <a:cs typeface="Arial" panose="020B0604020202020204" pitchFamily="34" charset="0"/>
                  </a:rPr>
                  <a:t>100% Wind:  </a:t>
                </a:r>
                <a14:m>
                  <m:oMath xmlns:m="http://schemas.openxmlformats.org/officeDocument/2006/math">
                    <m:f>
                      <m:fPr>
                        <m:ctrlPr>
                          <a:rPr lang="en-GB" sz="200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116,000</m:t>
                        </m:r>
                      </m:num>
                      <m:den>
                        <m:r>
                          <m:rPr>
                            <m:nor/>
                          </m:rPr>
                          <a:rPr lang="en-GB" sz="2000" b="0" i="0" noProof="0" smtClean="0">
                            <a:solidFill>
                              <a:schemeClr val="tx1"/>
                            </a:solidFill>
                            <a:latin typeface="Arial" panose="020B0604020202020204" pitchFamily="34" charset="0"/>
                            <a:cs typeface="Arial" panose="020B0604020202020204" pitchFamily="34" charset="0"/>
                          </a:rPr>
                          <m:t>25 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0.3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 8,760</m:t>
                        </m:r>
                      </m:den>
                    </m:f>
                    <m:r>
                      <a:rPr lang="en-GB" sz="2000" noProof="0" smtClean="0">
                        <a:latin typeface="Cambria Math" panose="02040503050406030204" pitchFamily="18" charset="0"/>
                        <a:cs typeface="Arial" panose="020B0604020202020204" pitchFamily="34" charset="0"/>
                      </a:rPr>
                      <m:t>≈</m:t>
                    </m:r>
                  </m:oMath>
                </a14:m>
                <a:r>
                  <a:rPr lang="en-GB" sz="2000" noProof="0" dirty="0">
                    <a:solidFill>
                      <a:schemeClr val="tx1"/>
                    </a:solidFill>
                    <a:latin typeface="Arial" panose="020B0604020202020204" pitchFamily="34" charset="0"/>
                    <a:cs typeface="Arial" panose="020B0604020202020204" pitchFamily="34" charset="0"/>
                  </a:rPr>
                  <a:t> 1.47 TW/year.</a:t>
                </a:r>
              </a:p>
            </p:txBody>
          </p:sp>
        </mc:Choice>
        <mc:Fallback xmlns="">
          <p:sp>
            <p:nvSpPr>
              <p:cNvPr id="8" name="ZoneTexte 7">
                <a:extLst>
                  <a:ext uri="{FF2B5EF4-FFF2-40B4-BE49-F238E27FC236}">
                    <a16:creationId xmlns:a16="http://schemas.microsoft.com/office/drawing/2014/main" id="{B5DA3713-B769-F60A-3CF9-4B3AD26CA166}"/>
                  </a:ext>
                </a:extLst>
              </p:cNvPr>
              <p:cNvSpPr txBox="1">
                <a:spLocks noRot="1" noChangeAspect="1" noMove="1" noResize="1" noEditPoints="1" noAdjustHandles="1" noChangeArrowheads="1" noChangeShapeType="1" noTextEdit="1"/>
              </p:cNvSpPr>
              <p:nvPr/>
            </p:nvSpPr>
            <p:spPr>
              <a:xfrm>
                <a:off x="589585" y="1137175"/>
                <a:ext cx="9481514" cy="2495683"/>
              </a:xfrm>
              <a:prstGeom prst="rect">
                <a:avLst/>
              </a:prstGeom>
              <a:blipFill>
                <a:blip r:embed="rId2"/>
                <a:stretch>
                  <a:fillRect l="-707" t="-1222"/>
                </a:stretch>
              </a:blipFill>
            </p:spPr>
            <p:txBody>
              <a:bodyPr/>
              <a:lstStyle/>
              <a:p>
                <a:r>
                  <a:rPr lang="en-US">
                    <a:noFill/>
                  </a:rPr>
                  <a:t> </a:t>
                </a:r>
              </a:p>
            </p:txBody>
          </p:sp>
        </mc:Fallback>
      </mc:AlternateContent>
      <p:graphicFrame>
        <p:nvGraphicFramePr>
          <p:cNvPr id="9" name="Tableau 8">
            <a:extLst>
              <a:ext uri="{FF2B5EF4-FFF2-40B4-BE49-F238E27FC236}">
                <a16:creationId xmlns:a16="http://schemas.microsoft.com/office/drawing/2014/main" id="{D04D59EF-1D9C-F527-795B-F3C71DC436BC}"/>
              </a:ext>
            </a:extLst>
          </p:cNvPr>
          <p:cNvGraphicFramePr>
            <a:graphicFrameLocks noGrp="1"/>
          </p:cNvGraphicFramePr>
          <p:nvPr>
            <p:extLst>
              <p:ext uri="{D42A27DB-BD31-4B8C-83A1-F6EECF244321}">
                <p14:modId xmlns:p14="http://schemas.microsoft.com/office/powerpoint/2010/main" val="3898084052"/>
              </p:ext>
            </p:extLst>
          </p:nvPr>
        </p:nvGraphicFramePr>
        <p:xfrm>
          <a:off x="1465644" y="5417789"/>
          <a:ext cx="7762111" cy="1888784"/>
        </p:xfrm>
        <a:graphic>
          <a:graphicData uri="http://schemas.openxmlformats.org/drawingml/2006/table">
            <a:tbl>
              <a:tblPr firstRow="1" bandRow="1">
                <a:tableStyleId>{073A0DAA-6AF3-43AB-8588-CEC1D06C72B9}</a:tableStyleId>
              </a:tblPr>
              <a:tblGrid>
                <a:gridCol w="1696977">
                  <a:extLst>
                    <a:ext uri="{9D8B030D-6E8A-4147-A177-3AD203B41FA5}">
                      <a16:colId xmlns:a16="http://schemas.microsoft.com/office/drawing/2014/main" val="20000"/>
                    </a:ext>
                  </a:extLst>
                </a:gridCol>
                <a:gridCol w="1967696">
                  <a:extLst>
                    <a:ext uri="{9D8B030D-6E8A-4147-A177-3AD203B41FA5}">
                      <a16:colId xmlns:a16="http://schemas.microsoft.com/office/drawing/2014/main" val="20001"/>
                    </a:ext>
                  </a:extLst>
                </a:gridCol>
                <a:gridCol w="2025570">
                  <a:extLst>
                    <a:ext uri="{9D8B030D-6E8A-4147-A177-3AD203B41FA5}">
                      <a16:colId xmlns:a16="http://schemas.microsoft.com/office/drawing/2014/main" val="20002"/>
                    </a:ext>
                  </a:extLst>
                </a:gridCol>
                <a:gridCol w="2071868">
                  <a:extLst>
                    <a:ext uri="{9D8B030D-6E8A-4147-A177-3AD203B41FA5}">
                      <a16:colId xmlns:a16="http://schemas.microsoft.com/office/drawing/2014/main" val="20003"/>
                    </a:ext>
                  </a:extLst>
                </a:gridCol>
              </a:tblGrid>
              <a:tr h="420400">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kt/year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100% Nuclear</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100% 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0" noProof="0" dirty="0">
                          <a:solidFill>
                            <a:sysClr val="windowText" lastClr="000000"/>
                          </a:solidFill>
                          <a:latin typeface="Arial" panose="020B0604020202020204" pitchFamily="34" charset="0"/>
                          <a:cs typeface="Arial" panose="020B0604020202020204" pitchFamily="34" charset="0"/>
                        </a:rPr>
                        <a:t>100% Wind</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67096">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Steel</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11,000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784,550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202,860</a:t>
                      </a: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096">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Concrete</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76,750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203,320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646,800</a:t>
                      </a: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7096">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Copper</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250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11,050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5,880</a:t>
                      </a: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096">
                <a:tc>
                  <a:txBody>
                    <a:bodyPr/>
                    <a:lstStyle/>
                    <a:p>
                      <a:pPr lvl="0" algn="l" fontAlgn="ctr"/>
                      <a:r>
                        <a:rPr lang="en-GB" sz="1600" u="none" strike="noStrike" noProof="0" dirty="0">
                          <a:solidFill>
                            <a:sysClr val="windowText" lastClr="000000"/>
                          </a:solidFill>
                          <a:effectLst/>
                          <a:latin typeface="Arial" panose="020B0604020202020204" pitchFamily="34" charset="0"/>
                          <a:cs typeface="Arial" panose="020B0604020202020204" pitchFamily="34" charset="0"/>
                        </a:rPr>
                        <a:t>  Aluminium</a:t>
                      </a:r>
                      <a:endParaRPr lang="en-GB" sz="1600" b="0" i="0" u="none" strike="noStrike" noProof="0" dirty="0">
                        <a:solidFill>
                          <a:sysClr val="windowText" lastClr="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25</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75,361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600" b="0" i="0" u="none" strike="noStrike" noProof="0" dirty="0">
                          <a:solidFill>
                            <a:sysClr val="windowText" lastClr="000000"/>
                          </a:solidFill>
                          <a:effectLst/>
                          <a:latin typeface="Arial" panose="020B0604020202020204" pitchFamily="34" charset="0"/>
                          <a:cs typeface="Arial" panose="020B0604020202020204" pitchFamily="34" charset="0"/>
                        </a:rPr>
                        <a:t>4,116</a:t>
                      </a: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ZoneTexte 2">
            <a:extLst>
              <a:ext uri="{FF2B5EF4-FFF2-40B4-BE49-F238E27FC236}">
                <a16:creationId xmlns:a16="http://schemas.microsoft.com/office/drawing/2014/main" id="{D2520022-EE8E-6E83-C5C4-4E235897C5BB}"/>
              </a:ext>
            </a:extLst>
          </p:cNvPr>
          <p:cNvSpPr txBox="1"/>
          <p:nvPr/>
        </p:nvSpPr>
        <p:spPr>
          <a:xfrm>
            <a:off x="589585" y="3805729"/>
            <a:ext cx="9542754" cy="1323439"/>
          </a:xfrm>
          <a:prstGeom prst="rect">
            <a:avLst/>
          </a:prstGeom>
          <a:noFill/>
        </p:spPr>
        <p:txBody>
          <a:bodyPr wrap="square">
            <a:spAutoFit/>
          </a:bodyPr>
          <a:lstStyle/>
          <a:p>
            <a:pPr algn="just"/>
            <a:r>
              <a:rPr lang="en-GB" sz="2000" noProof="0" dirty="0"/>
              <a:t>We know the material consumption in tons per MW for each technology. Hence, we can easily compute the quantities of raw materials required per year for each scenario. The results are presented in the table below and in the graphs on the next slide.</a:t>
            </a:r>
          </a:p>
        </p:txBody>
      </p:sp>
      <p:sp>
        <p:nvSpPr>
          <p:cNvPr id="4" name="Slide Number Placeholder 6">
            <a:extLst>
              <a:ext uri="{FF2B5EF4-FFF2-40B4-BE49-F238E27FC236}">
                <a16:creationId xmlns:a16="http://schemas.microsoft.com/office/drawing/2014/main" id="{F0EC558C-4486-DA6F-024F-38536CD195C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520</a:t>
            </a:fld>
            <a:endParaRPr lang="en-GB" spc="80" noProof="0" dirty="0"/>
          </a:p>
        </p:txBody>
      </p:sp>
    </p:spTree>
    <p:extLst>
      <p:ext uri="{BB962C8B-B14F-4D97-AF65-F5344CB8AC3E}">
        <p14:creationId xmlns:p14="http://schemas.microsoft.com/office/powerpoint/2010/main" val="22736797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C2B8EE88-08CF-2B4A-B3BA-A440B730F99C}"/>
              </a:ext>
            </a:extLst>
          </p:cNvPr>
          <p:cNvSpPr txBox="1"/>
          <p:nvPr/>
        </p:nvSpPr>
        <p:spPr>
          <a:xfrm>
            <a:off x="653483" y="835575"/>
            <a:ext cx="4599504" cy="738664"/>
          </a:xfrm>
          <a:prstGeom prst="rect">
            <a:avLst/>
          </a:prstGeom>
          <a:noFill/>
        </p:spPr>
        <p:txBody>
          <a:bodyPr wrap="square" rtlCol="0">
            <a:spAutoFit/>
          </a:bodyPr>
          <a:lstStyle/>
          <a:p>
            <a:pPr algn="ctr"/>
            <a:r>
              <a:rPr lang="en-GB" sz="1400" b="1" noProof="0" dirty="0">
                <a:latin typeface="Arial" panose="020B0604020202020204" pitchFamily="34" charset="0"/>
                <a:cs typeface="Arial" panose="020B0604020202020204" pitchFamily="34" charset="0"/>
              </a:rPr>
              <a:t>Steel</a:t>
            </a:r>
          </a:p>
          <a:p>
            <a:pPr algn="ctr"/>
            <a:r>
              <a:rPr lang="en-GB" sz="1400" noProof="0" dirty="0">
                <a:latin typeface="Arial" panose="020B0604020202020204" pitchFamily="34" charset="0"/>
                <a:cs typeface="Arial" panose="020B0604020202020204" pitchFamily="34" charset="0"/>
              </a:rPr>
              <a:t>(global consumption in 2019:</a:t>
            </a:r>
          </a:p>
          <a:p>
            <a:pPr algn="ctr"/>
            <a:r>
              <a:rPr lang="en-GB" sz="1400" noProof="0" dirty="0">
                <a:latin typeface="Arial" panose="020B0604020202020204" pitchFamily="34" charset="0"/>
                <a:cs typeface="Arial" panose="020B0604020202020204" pitchFamily="34" charset="0"/>
              </a:rPr>
              <a:t>1,870 millions of tons)</a:t>
            </a:r>
          </a:p>
        </p:txBody>
      </p:sp>
      <p:sp>
        <p:nvSpPr>
          <p:cNvPr id="16" name="ZoneTexte 15">
            <a:extLst>
              <a:ext uri="{FF2B5EF4-FFF2-40B4-BE49-F238E27FC236}">
                <a16:creationId xmlns:a16="http://schemas.microsoft.com/office/drawing/2014/main" id="{8634CF59-8BA4-9BE4-F216-CF823714C743}"/>
              </a:ext>
            </a:extLst>
          </p:cNvPr>
          <p:cNvSpPr txBox="1"/>
          <p:nvPr/>
        </p:nvSpPr>
        <p:spPr>
          <a:xfrm>
            <a:off x="5512802" y="830655"/>
            <a:ext cx="4480688" cy="738664"/>
          </a:xfrm>
          <a:prstGeom prst="rect">
            <a:avLst/>
          </a:prstGeom>
          <a:noFill/>
        </p:spPr>
        <p:txBody>
          <a:bodyPr wrap="square" rtlCol="0">
            <a:spAutoFit/>
          </a:bodyPr>
          <a:lstStyle/>
          <a:p>
            <a:pPr algn="ctr"/>
            <a:r>
              <a:rPr lang="en-GB" sz="1400" b="1" noProof="0" dirty="0"/>
              <a:t>Concrete</a:t>
            </a:r>
          </a:p>
          <a:p>
            <a:pPr algn="ctr"/>
            <a:r>
              <a:rPr lang="en-GB" sz="1400" noProof="0" dirty="0"/>
              <a:t>(</a:t>
            </a:r>
            <a:r>
              <a:rPr lang="en-GB" sz="1400" noProof="0" dirty="0">
                <a:latin typeface="Arial" panose="020B0604020202020204" pitchFamily="34" charset="0"/>
                <a:cs typeface="Arial" panose="020B0604020202020204" pitchFamily="34" charset="0"/>
              </a:rPr>
              <a:t>global consumption in 2019:</a:t>
            </a:r>
          </a:p>
          <a:p>
            <a:pPr algn="ctr"/>
            <a:r>
              <a:rPr lang="en-GB" sz="1400" noProof="0" dirty="0"/>
              <a:t>4,080 millions of tons</a:t>
            </a:r>
          </a:p>
        </p:txBody>
      </p:sp>
      <p:sp>
        <p:nvSpPr>
          <p:cNvPr id="17" name="ZoneTexte 16">
            <a:extLst>
              <a:ext uri="{FF2B5EF4-FFF2-40B4-BE49-F238E27FC236}">
                <a16:creationId xmlns:a16="http://schemas.microsoft.com/office/drawing/2014/main" id="{65C1B641-A97B-E100-907A-95A1F80D39E3}"/>
              </a:ext>
            </a:extLst>
          </p:cNvPr>
          <p:cNvSpPr txBox="1"/>
          <p:nvPr/>
        </p:nvSpPr>
        <p:spPr>
          <a:xfrm>
            <a:off x="670096" y="4151597"/>
            <a:ext cx="4582891" cy="738664"/>
          </a:xfrm>
          <a:prstGeom prst="rect">
            <a:avLst/>
          </a:prstGeom>
          <a:noFill/>
        </p:spPr>
        <p:txBody>
          <a:bodyPr wrap="square" rtlCol="0">
            <a:spAutoFit/>
          </a:bodyPr>
          <a:lstStyle/>
          <a:p>
            <a:pPr algn="ctr"/>
            <a:r>
              <a:rPr lang="en-GB" sz="1400" b="1" noProof="0" dirty="0"/>
              <a:t>Copper</a:t>
            </a:r>
          </a:p>
          <a:p>
            <a:pPr algn="ctr"/>
            <a:r>
              <a:rPr lang="en-GB" sz="1400" i="0" noProof="0" dirty="0">
                <a:solidFill>
                  <a:srgbClr val="474747"/>
                </a:solidFill>
                <a:effectLst/>
                <a:highlight>
                  <a:srgbClr val="FFFFFF"/>
                </a:highlight>
                <a:latin typeface="Arial" panose="020B0604020202020204" pitchFamily="34" charset="0"/>
                <a:cs typeface="Arial" panose="020B0604020202020204" pitchFamily="34" charset="0"/>
              </a:rPr>
              <a:t>(</a:t>
            </a:r>
            <a:r>
              <a:rPr lang="en-GB" sz="1400" noProof="0" dirty="0">
                <a:latin typeface="Arial" panose="020B0604020202020204" pitchFamily="34" charset="0"/>
                <a:cs typeface="Arial" panose="020B0604020202020204" pitchFamily="34" charset="0"/>
              </a:rPr>
              <a:t>global consumption in 2019:</a:t>
            </a:r>
          </a:p>
          <a:p>
            <a:pPr algn="ctr"/>
            <a:r>
              <a:rPr lang="en-GB" sz="1400" i="0" noProof="0" dirty="0">
                <a:solidFill>
                  <a:srgbClr val="474747"/>
                </a:solidFill>
                <a:effectLst/>
                <a:highlight>
                  <a:srgbClr val="FFFFFF"/>
                </a:highlight>
                <a:latin typeface="Arial" panose="020B0604020202020204" pitchFamily="34" charset="0"/>
                <a:cs typeface="Arial" panose="020B0604020202020204" pitchFamily="34" charset="0"/>
              </a:rPr>
              <a:t>23.6 </a:t>
            </a:r>
            <a:r>
              <a:rPr lang="en-GB" sz="1400" noProof="0" dirty="0">
                <a:solidFill>
                  <a:srgbClr val="474747"/>
                </a:solidFill>
                <a:highlight>
                  <a:srgbClr val="FFFFFF"/>
                </a:highlight>
                <a:latin typeface="Arial" panose="020B0604020202020204" pitchFamily="34" charset="0"/>
                <a:cs typeface="Arial" panose="020B0604020202020204" pitchFamily="34" charset="0"/>
              </a:rPr>
              <a:t>millions of tons</a:t>
            </a:r>
            <a:r>
              <a:rPr lang="en-GB" sz="1400" i="0" noProof="0" dirty="0">
                <a:solidFill>
                  <a:srgbClr val="474747"/>
                </a:solidFill>
                <a:effectLst/>
                <a:highlight>
                  <a:srgbClr val="FFFFFF"/>
                </a:highlight>
                <a:latin typeface="Arial" panose="020B0604020202020204" pitchFamily="34" charset="0"/>
                <a:cs typeface="Arial" panose="020B0604020202020204" pitchFamily="34" charset="0"/>
              </a:rPr>
              <a:t>)</a:t>
            </a:r>
            <a:endParaRPr lang="en-GB" sz="1400" noProof="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580DFF0D-1E4F-6371-D2CE-F04D5EFECCA1}"/>
              </a:ext>
            </a:extLst>
          </p:cNvPr>
          <p:cNvSpPr txBox="1"/>
          <p:nvPr/>
        </p:nvSpPr>
        <p:spPr>
          <a:xfrm>
            <a:off x="5422900" y="4066026"/>
            <a:ext cx="4600404" cy="738664"/>
          </a:xfrm>
          <a:prstGeom prst="rect">
            <a:avLst/>
          </a:prstGeom>
          <a:noFill/>
        </p:spPr>
        <p:txBody>
          <a:bodyPr wrap="square" rtlCol="0">
            <a:spAutoFit/>
          </a:bodyPr>
          <a:lstStyle/>
          <a:p>
            <a:pPr algn="ctr"/>
            <a:r>
              <a:rPr lang="en-GB" sz="1400" b="1" noProof="0" dirty="0"/>
              <a:t>Aluminium</a:t>
            </a:r>
          </a:p>
          <a:p>
            <a:pPr algn="ctr"/>
            <a:r>
              <a:rPr lang="en-GB" sz="1400" noProof="0" dirty="0"/>
              <a:t>(</a:t>
            </a:r>
            <a:r>
              <a:rPr lang="en-GB" sz="1400" noProof="0" dirty="0">
                <a:latin typeface="Arial" panose="020B0604020202020204" pitchFamily="34" charset="0"/>
                <a:cs typeface="Arial" panose="020B0604020202020204" pitchFamily="34" charset="0"/>
              </a:rPr>
              <a:t>global consumption in 2019:</a:t>
            </a:r>
          </a:p>
          <a:p>
            <a:pPr algn="ctr"/>
            <a:r>
              <a:rPr lang="en-GB" sz="1400" noProof="0" dirty="0"/>
              <a:t>88 millions of tons)</a:t>
            </a:r>
          </a:p>
        </p:txBody>
      </p:sp>
      <p:sp>
        <p:nvSpPr>
          <p:cNvPr id="21" name="Rectangle 20">
            <a:extLst>
              <a:ext uri="{FF2B5EF4-FFF2-40B4-BE49-F238E27FC236}">
                <a16:creationId xmlns:a16="http://schemas.microsoft.com/office/drawing/2014/main" id="{2FED920B-F187-41A4-5212-208AE6D915AF}"/>
              </a:ext>
            </a:extLst>
          </p:cNvPr>
          <p:cNvSpPr/>
          <p:nvPr/>
        </p:nvSpPr>
        <p:spPr>
          <a:xfrm>
            <a:off x="653483" y="787449"/>
            <a:ext cx="4599504" cy="311221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Rectangle 21">
            <a:extLst>
              <a:ext uri="{FF2B5EF4-FFF2-40B4-BE49-F238E27FC236}">
                <a16:creationId xmlns:a16="http://schemas.microsoft.com/office/drawing/2014/main" id="{844DBCC0-25F6-347E-BFE8-AAAF91362636}"/>
              </a:ext>
            </a:extLst>
          </p:cNvPr>
          <p:cNvSpPr/>
          <p:nvPr/>
        </p:nvSpPr>
        <p:spPr>
          <a:xfrm>
            <a:off x="5423800" y="787449"/>
            <a:ext cx="4599504" cy="311221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ectangle 22">
            <a:extLst>
              <a:ext uri="{FF2B5EF4-FFF2-40B4-BE49-F238E27FC236}">
                <a16:creationId xmlns:a16="http://schemas.microsoft.com/office/drawing/2014/main" id="{2EE6341C-C7EB-7B1B-C40F-DF354731F69C}"/>
              </a:ext>
            </a:extLst>
          </p:cNvPr>
          <p:cNvSpPr/>
          <p:nvPr/>
        </p:nvSpPr>
        <p:spPr>
          <a:xfrm>
            <a:off x="653483" y="4052061"/>
            <a:ext cx="4599504" cy="32010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ectangle 23">
            <a:extLst>
              <a:ext uri="{FF2B5EF4-FFF2-40B4-BE49-F238E27FC236}">
                <a16:creationId xmlns:a16="http://schemas.microsoft.com/office/drawing/2014/main" id="{B22B406F-8A0A-92AA-A397-25F2E58FDCD0}"/>
              </a:ext>
            </a:extLst>
          </p:cNvPr>
          <p:cNvSpPr/>
          <p:nvPr/>
        </p:nvSpPr>
        <p:spPr>
          <a:xfrm>
            <a:off x="5422900" y="4052061"/>
            <a:ext cx="4599504" cy="32010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aphicFrame>
        <p:nvGraphicFramePr>
          <p:cNvPr id="9" name="Graphique 8">
            <a:extLst>
              <a:ext uri="{FF2B5EF4-FFF2-40B4-BE49-F238E27FC236}">
                <a16:creationId xmlns:a16="http://schemas.microsoft.com/office/drawing/2014/main" id="{2A5964E6-B720-EA7F-3881-BCF7B88E95BF}"/>
              </a:ext>
            </a:extLst>
          </p:cNvPr>
          <p:cNvGraphicFramePr>
            <a:graphicFrameLocks/>
          </p:cNvGraphicFramePr>
          <p:nvPr/>
        </p:nvGraphicFramePr>
        <p:xfrm>
          <a:off x="867680" y="1537461"/>
          <a:ext cx="4267200" cy="23437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a:extLst>
              <a:ext uri="{FF2B5EF4-FFF2-40B4-BE49-F238E27FC236}">
                <a16:creationId xmlns:a16="http://schemas.microsoft.com/office/drawing/2014/main" id="{5B90C323-E98A-00EC-A5F0-0856FE028B9E}"/>
              </a:ext>
            </a:extLst>
          </p:cNvPr>
          <p:cNvGraphicFramePr>
            <a:graphicFrameLocks/>
          </p:cNvGraphicFramePr>
          <p:nvPr/>
        </p:nvGraphicFramePr>
        <p:xfrm>
          <a:off x="5572125" y="1537462"/>
          <a:ext cx="434657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D35E5BED-59CA-0983-3DC0-87E5B56A79B4}"/>
              </a:ext>
            </a:extLst>
          </p:cNvPr>
          <p:cNvGraphicFramePr>
            <a:graphicFrameLocks/>
          </p:cNvGraphicFramePr>
          <p:nvPr/>
        </p:nvGraphicFramePr>
        <p:xfrm>
          <a:off x="774699" y="4890261"/>
          <a:ext cx="4488631" cy="23317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a:extLst>
              <a:ext uri="{FF2B5EF4-FFF2-40B4-BE49-F238E27FC236}">
                <a16:creationId xmlns:a16="http://schemas.microsoft.com/office/drawing/2014/main" id="{AD62E3D0-2244-6299-B0A1-331534A1BE6F}"/>
              </a:ext>
            </a:extLst>
          </p:cNvPr>
          <p:cNvGraphicFramePr>
            <a:graphicFrameLocks/>
          </p:cNvGraphicFramePr>
          <p:nvPr/>
        </p:nvGraphicFramePr>
        <p:xfrm>
          <a:off x="5548362" y="4890260"/>
          <a:ext cx="4370338" cy="2294255"/>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6">
            <a:extLst>
              <a:ext uri="{FF2B5EF4-FFF2-40B4-BE49-F238E27FC236}">
                <a16:creationId xmlns:a16="http://schemas.microsoft.com/office/drawing/2014/main" id="{1086104A-3F06-3330-C05C-732925F68DA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521</a:t>
            </a:fld>
            <a:endParaRPr lang="en-GB" spc="80" noProof="0" dirty="0"/>
          </a:p>
        </p:txBody>
      </p:sp>
    </p:spTree>
    <p:extLst>
      <p:ext uri="{BB962C8B-B14F-4D97-AF65-F5344CB8AC3E}">
        <p14:creationId xmlns:p14="http://schemas.microsoft.com/office/powerpoint/2010/main" val="3411282752"/>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orks at Codelco’s iconic Chuquicamata mine down tools">
            <a:extLst>
              <a:ext uri="{FF2B5EF4-FFF2-40B4-BE49-F238E27FC236}">
                <a16:creationId xmlns:a16="http://schemas.microsoft.com/office/drawing/2014/main" id="{1AFC3527-2424-D0A3-83ED-45C9520D411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65"/>
          <a:stretch/>
        </p:blipFill>
        <p:spPr bwMode="auto">
          <a:xfrm>
            <a:off x="6317583" y="1808506"/>
            <a:ext cx="3548742" cy="229588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2EA7476A-228A-077F-EB4F-6FDDD7BB78F7}"/>
              </a:ext>
            </a:extLst>
          </p:cNvPr>
          <p:cNvSpPr/>
          <p:nvPr/>
        </p:nvSpPr>
        <p:spPr>
          <a:xfrm>
            <a:off x="6317583" y="1808506"/>
            <a:ext cx="3548742" cy="229588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ZoneTexte 3">
            <a:extLst>
              <a:ext uri="{FF2B5EF4-FFF2-40B4-BE49-F238E27FC236}">
                <a16:creationId xmlns:a16="http://schemas.microsoft.com/office/drawing/2014/main" id="{BFFE247E-9663-FC5F-8A6E-02D68711433E}"/>
              </a:ext>
            </a:extLst>
          </p:cNvPr>
          <p:cNvSpPr txBox="1"/>
          <p:nvPr/>
        </p:nvSpPr>
        <p:spPr>
          <a:xfrm>
            <a:off x="6317583" y="4170706"/>
            <a:ext cx="3548742"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Chuquicamata copper mine (Chile). </a:t>
            </a:r>
            <a:endParaRPr lang="en-GB" sz="1400" i="1" noProof="0" dirty="0"/>
          </a:p>
        </p:txBody>
      </p:sp>
      <p:grpSp>
        <p:nvGrpSpPr>
          <p:cNvPr id="14" name="Groupe 13">
            <a:extLst>
              <a:ext uri="{FF2B5EF4-FFF2-40B4-BE49-F238E27FC236}">
                <a16:creationId xmlns:a16="http://schemas.microsoft.com/office/drawing/2014/main" id="{F024D808-0E67-EE66-0885-579E8245E3A9}"/>
              </a:ext>
            </a:extLst>
          </p:cNvPr>
          <p:cNvGrpSpPr/>
          <p:nvPr/>
        </p:nvGrpSpPr>
        <p:grpSpPr>
          <a:xfrm>
            <a:off x="6317583" y="4748893"/>
            <a:ext cx="3548742" cy="2674090"/>
            <a:chOff x="6525934" y="4729894"/>
            <a:chExt cx="3548742" cy="2674090"/>
          </a:xfrm>
        </p:grpSpPr>
        <p:pic>
          <p:nvPicPr>
            <p:cNvPr id="36866" name="Picture 2">
              <a:extLst>
                <a:ext uri="{FF2B5EF4-FFF2-40B4-BE49-F238E27FC236}">
                  <a16:creationId xmlns:a16="http://schemas.microsoft.com/office/drawing/2014/main" id="{D5439622-6D94-181A-A623-B2FC65409A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86"/>
            <a:stretch/>
          </p:blipFill>
          <p:spPr bwMode="auto">
            <a:xfrm>
              <a:off x="6525934" y="4729894"/>
              <a:ext cx="3548742" cy="22958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C4056AF-17B4-20B3-867C-97FF168E0772}"/>
                </a:ext>
              </a:extLst>
            </p:cNvPr>
            <p:cNvSpPr/>
            <p:nvPr/>
          </p:nvSpPr>
          <p:spPr>
            <a:xfrm>
              <a:off x="6525934" y="4729894"/>
              <a:ext cx="3548742" cy="229588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AABB37D7-85ED-39A9-350F-77456BA7E0DB}"/>
                </a:ext>
              </a:extLst>
            </p:cNvPr>
            <p:cNvSpPr txBox="1"/>
            <p:nvPr/>
          </p:nvSpPr>
          <p:spPr>
            <a:xfrm>
              <a:off x="6525934" y="7096207"/>
              <a:ext cx="3548742" cy="307777"/>
            </a:xfrm>
            <a:prstGeom prst="rect">
              <a:avLst/>
            </a:prstGeom>
            <a:noFill/>
          </p:spPr>
          <p:txBody>
            <a:bodyPr wrap="square">
              <a:spAutoFit/>
            </a:bodyPr>
            <a:lstStyle/>
            <a:p>
              <a:pPr algn="ctr"/>
              <a:r>
                <a:rPr lang="en-GB" sz="1400" i="1" noProof="0" dirty="0">
                  <a:solidFill>
                    <a:schemeClr val="tx1"/>
                  </a:solidFill>
                  <a:highlight>
                    <a:srgbClr val="FFFFFF"/>
                  </a:highlight>
                  <a:latin typeface="Arial" panose="020B0604020202020204" pitchFamily="34" charset="0"/>
                  <a:cs typeface="Arial" panose="020B0604020202020204" pitchFamily="34" charset="0"/>
                </a:rPr>
                <a:t>H</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ydrogen-powered mining truck.</a:t>
              </a:r>
              <a:endParaRPr lang="en-GB" sz="1400" i="1" noProof="0" dirty="0">
                <a:solidFill>
                  <a:schemeClr val="tx1"/>
                </a:solidFill>
                <a:latin typeface="Arial" panose="020B0604020202020204" pitchFamily="34" charset="0"/>
                <a:cs typeface="Arial" panose="020B0604020202020204" pitchFamily="34" charset="0"/>
              </a:endParaRPr>
            </a:p>
          </p:txBody>
        </p:sp>
      </p:grpSp>
      <p:sp>
        <p:nvSpPr>
          <p:cNvPr id="2" name="ZoneTexte 1">
            <a:extLst>
              <a:ext uri="{FF2B5EF4-FFF2-40B4-BE49-F238E27FC236}">
                <a16:creationId xmlns:a16="http://schemas.microsoft.com/office/drawing/2014/main" id="{64CF0FC3-4F20-24AA-E485-315DE4D3B969}"/>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Extraction of raw materials</a:t>
            </a:r>
          </a:p>
        </p:txBody>
      </p:sp>
      <p:sp>
        <p:nvSpPr>
          <p:cNvPr id="5" name="ZoneTexte 4">
            <a:extLst>
              <a:ext uri="{FF2B5EF4-FFF2-40B4-BE49-F238E27FC236}">
                <a16:creationId xmlns:a16="http://schemas.microsoft.com/office/drawing/2014/main" id="{EF534D98-ECC9-7BCB-6923-07832435986C}"/>
              </a:ext>
            </a:extLst>
          </p:cNvPr>
          <p:cNvSpPr txBox="1"/>
          <p:nvPr/>
        </p:nvSpPr>
        <p:spPr>
          <a:xfrm>
            <a:off x="589584" y="4406773"/>
            <a:ext cx="5201616" cy="3016210"/>
          </a:xfrm>
          <a:prstGeom prst="rect">
            <a:avLst/>
          </a:prstGeom>
          <a:noFill/>
        </p:spPr>
        <p:txBody>
          <a:bodyPr wrap="square">
            <a:spAutoFit/>
          </a:bodyPr>
          <a:lstStyle/>
          <a:p>
            <a:pPr algn="just">
              <a:buNone/>
            </a:pPr>
            <a:r>
              <a:rPr lang="en-GB" sz="2000" noProof="0" dirty="0"/>
              <a:t>Would raw material extraction still pose an environmental challenge if the mining industry achieves carbon neutrality?</a:t>
            </a:r>
          </a:p>
          <a:p>
            <a:pPr algn="just">
              <a:buNone/>
            </a:pPr>
            <a:endParaRPr lang="en-GB" sz="1000" noProof="0" dirty="0"/>
          </a:p>
          <a:p>
            <a:pPr algn="just"/>
            <a:r>
              <a:rPr lang="en-GB" sz="2000" noProof="0" dirty="0"/>
              <a:t>At the end of 2023, the first hydrogen-powered mining truck was introduced at the Mogalakwena mine in South Africa. Additionally, there are plenty of opportunities to produce carbon-neutral e-fuels, as discussed in Chapter 22 (Remote Hubs).</a:t>
            </a:r>
          </a:p>
        </p:txBody>
      </p:sp>
      <p:sp>
        <p:nvSpPr>
          <p:cNvPr id="8" name="ZoneTexte 7">
            <a:extLst>
              <a:ext uri="{FF2B5EF4-FFF2-40B4-BE49-F238E27FC236}">
                <a16:creationId xmlns:a16="http://schemas.microsoft.com/office/drawing/2014/main" id="{8E4E320F-812F-D258-5BC6-F6B4D96DD855}"/>
              </a:ext>
            </a:extLst>
          </p:cNvPr>
          <p:cNvSpPr txBox="1"/>
          <p:nvPr/>
        </p:nvSpPr>
        <p:spPr>
          <a:xfrm>
            <a:off x="589584" y="1749893"/>
            <a:ext cx="5201616" cy="2400657"/>
          </a:xfrm>
          <a:prstGeom prst="rect">
            <a:avLst/>
          </a:prstGeom>
          <a:noFill/>
        </p:spPr>
        <p:txBody>
          <a:bodyPr wrap="square">
            <a:spAutoFit/>
          </a:bodyPr>
          <a:lstStyle/>
          <a:p>
            <a:pPr algn="just">
              <a:buNone/>
            </a:pPr>
            <a:r>
              <a:rPr lang="en-GB" sz="2000" noProof="0" dirty="0"/>
              <a:t>Based on the results of Exercise 3, 78% of this production would need to be allocated for a 100% nuclear scenario.</a:t>
            </a:r>
          </a:p>
          <a:p>
            <a:pPr algn="just">
              <a:buNone/>
            </a:pPr>
            <a:endParaRPr lang="en-GB" sz="1000" noProof="0" dirty="0"/>
          </a:p>
          <a:p>
            <a:pPr algn="just">
              <a:buNone/>
            </a:pPr>
            <a:r>
              <a:rPr lang="en-GB" sz="2000" noProof="0" dirty="0"/>
              <a:t>For the 100% PV and 100% wind scenarios, the required copper production would be equivalent to the output of 34 and                      18 Chuquicamata mines, respectively.</a:t>
            </a:r>
          </a:p>
        </p:txBody>
      </p:sp>
      <p:sp>
        <p:nvSpPr>
          <p:cNvPr id="11" name="ZoneTexte 10">
            <a:extLst>
              <a:ext uri="{FF2B5EF4-FFF2-40B4-BE49-F238E27FC236}">
                <a16:creationId xmlns:a16="http://schemas.microsoft.com/office/drawing/2014/main" id="{0C46C691-BA60-8DF5-DC64-15E251398E2D}"/>
              </a:ext>
            </a:extLst>
          </p:cNvPr>
          <p:cNvSpPr txBox="1"/>
          <p:nvPr/>
        </p:nvSpPr>
        <p:spPr>
          <a:xfrm>
            <a:off x="589585" y="1031170"/>
            <a:ext cx="9554540" cy="400110"/>
          </a:xfrm>
          <a:prstGeom prst="rect">
            <a:avLst/>
          </a:prstGeom>
          <a:noFill/>
        </p:spPr>
        <p:txBody>
          <a:bodyPr wrap="square">
            <a:spAutoFit/>
          </a:bodyPr>
          <a:lstStyle/>
          <a:p>
            <a:pPr algn="just"/>
            <a:r>
              <a:rPr lang="en-GB" sz="2000" noProof="0" dirty="0"/>
              <a:t>The Chuquicamata copper mine in Chile produced 321 kilotons of copper in 2019. </a:t>
            </a:r>
          </a:p>
        </p:txBody>
      </p:sp>
      <p:sp>
        <p:nvSpPr>
          <p:cNvPr id="13" name="Slide Number Placeholder 6">
            <a:extLst>
              <a:ext uri="{FF2B5EF4-FFF2-40B4-BE49-F238E27FC236}">
                <a16:creationId xmlns:a16="http://schemas.microsoft.com/office/drawing/2014/main" id="{F1A2994B-0457-F7CB-295E-E81F153FFB31}"/>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522</a:t>
            </a:fld>
            <a:endParaRPr lang="en-GB" spc="80" noProof="0" dirty="0"/>
          </a:p>
        </p:txBody>
      </p:sp>
    </p:spTree>
    <p:extLst>
      <p:ext uri="{BB962C8B-B14F-4D97-AF65-F5344CB8AC3E}">
        <p14:creationId xmlns:p14="http://schemas.microsoft.com/office/powerpoint/2010/main" val="30842796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BD33-5625-E0FC-9E14-7C2E39F419E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7D22503-67E3-9D3A-D80B-304ACC05EA0C}"/>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5CBC51B1-4FBA-3439-F5DE-7583D9370EC9}"/>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6DE4C54F-40F7-89BC-6432-274B42E4DB6B}"/>
              </a:ext>
            </a:extLst>
          </p:cNvPr>
          <p:cNvSpPr txBox="1"/>
          <p:nvPr/>
        </p:nvSpPr>
        <p:spPr>
          <a:xfrm>
            <a:off x="2530232" y="3754764"/>
            <a:ext cx="5632934" cy="523220"/>
          </a:xfrm>
          <a:prstGeom prst="rect">
            <a:avLst/>
          </a:prstGeom>
          <a:noFill/>
        </p:spPr>
        <p:txBody>
          <a:bodyPr wrap="square">
            <a:spAutoFit/>
          </a:bodyPr>
          <a:lstStyle/>
          <a:p>
            <a:pPr algn="ctr"/>
            <a:r>
              <a:rPr lang="en-GB" sz="2800" noProof="0" dirty="0">
                <a:latin typeface="Arial" panose="020B0604020202020204" pitchFamily="34" charset="0"/>
              </a:rPr>
              <a:t>IX</a:t>
            </a:r>
            <a:r>
              <a:rPr kumimoji="0" lang="en-GB" sz="2800" i="0" u="none" strike="noStrike" cap="none" normalizeH="0" baseline="0" noProof="0" dirty="0">
                <a:ln>
                  <a:noFill/>
                </a:ln>
                <a:solidFill>
                  <a:schemeClr val="tx1"/>
                </a:solidFill>
                <a:effectLst/>
                <a:latin typeface="Arial" panose="020B0604020202020204" pitchFamily="34" charset="0"/>
              </a:rPr>
              <a:t>. Nuclear </a:t>
            </a:r>
            <a:r>
              <a:rPr lang="en-GB" sz="2800" noProof="0" dirty="0">
                <a:solidFill>
                  <a:schemeClr val="tx1"/>
                </a:solidFill>
                <a:latin typeface="Arial" panose="020B0604020202020204" pitchFamily="34" charset="0"/>
              </a:rPr>
              <a:t>w</a:t>
            </a:r>
            <a:r>
              <a:rPr kumimoji="0" lang="en-GB" sz="2800" i="0" u="none" strike="noStrike" cap="none" normalizeH="0" baseline="0" noProof="0" dirty="0">
                <a:ln>
                  <a:noFill/>
                </a:ln>
                <a:solidFill>
                  <a:schemeClr val="tx1"/>
                </a:solidFill>
                <a:effectLst/>
                <a:latin typeface="Arial" panose="020B0604020202020204" pitchFamily="34" charset="0"/>
              </a:rPr>
              <a:t>aste management</a:t>
            </a:r>
          </a:p>
        </p:txBody>
      </p:sp>
    </p:spTree>
    <p:extLst>
      <p:ext uri="{BB962C8B-B14F-4D97-AF65-F5344CB8AC3E}">
        <p14:creationId xmlns:p14="http://schemas.microsoft.com/office/powerpoint/2010/main" val="3022867283"/>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60C3C-144E-5577-9221-50E5FD7CBEE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FE1E4AD-3F21-F40D-CAF2-0B05795F4D7A}"/>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highlight>
                  <a:srgbClr val="FFFFFF"/>
                </a:highlight>
                <a:latin typeface="Arial" panose="020B0604020202020204" pitchFamily="34" charset="0"/>
                <a:cs typeface="Arial" panose="020B0604020202020204" pitchFamily="34" charset="0"/>
              </a:rPr>
              <a:t>Exercise 4:</a:t>
            </a:r>
            <a:endParaRPr lang="en-GB" sz="2400" b="1" noProof="0" dirty="0">
              <a:highlight>
                <a:srgbClr val="FFFFFF"/>
              </a:highlight>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6050C5EF-C2AB-5D49-44C2-4070D6CBF81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524</a:t>
            </a:fld>
            <a:endParaRPr lang="en-GB" spc="80" noProof="0" dirty="0"/>
          </a:p>
        </p:txBody>
      </p:sp>
      <p:sp>
        <p:nvSpPr>
          <p:cNvPr id="4" name="ZoneTexte 3">
            <a:extLst>
              <a:ext uri="{FF2B5EF4-FFF2-40B4-BE49-F238E27FC236}">
                <a16:creationId xmlns:a16="http://schemas.microsoft.com/office/drawing/2014/main" id="{DDFDC75E-9158-D060-3DA7-E9993C5D3658}"/>
              </a:ext>
            </a:extLst>
          </p:cNvPr>
          <p:cNvSpPr txBox="1"/>
          <p:nvPr/>
        </p:nvSpPr>
        <p:spPr>
          <a:xfrm>
            <a:off x="589584" y="2844790"/>
            <a:ext cx="9542755" cy="2246769"/>
          </a:xfrm>
          <a:prstGeom prst="rect">
            <a:avLst/>
          </a:prstGeom>
          <a:noFill/>
        </p:spPr>
        <p:txBody>
          <a:bodyPr wrap="square" lIns="91440" tIns="45720" rIns="91440" bIns="45720" anchor="t">
            <a:spAutoFit/>
          </a:bodyPr>
          <a:lstStyle/>
          <a:p>
            <a:pPr algn="just"/>
            <a:r>
              <a:rPr lang="en-GB" sz="2000" noProof="0" dirty="0">
                <a:ea typeface="+mn-lt"/>
                <a:cs typeface="+mn-lt"/>
              </a:rPr>
              <a:t>Calculate the volume of the average production of uranium waste per person over their lifetime, assuming that the entire global energy demand is met by 9,000 EPR reactors, with each reactor generating 25 tons of uranium waster per year.</a:t>
            </a:r>
            <a:endParaRPr lang="en-GB" noProof="0" dirty="0"/>
          </a:p>
          <a:p>
            <a:pPr algn="just"/>
            <a:endParaRPr lang="en-GB" sz="2000" noProof="0" dirty="0">
              <a:ea typeface="+mn-lt"/>
              <a:cs typeface="+mn-lt"/>
            </a:endParaRPr>
          </a:p>
          <a:p>
            <a:pPr algn="just"/>
            <a:r>
              <a:rPr lang="en-GB" sz="2000" noProof="0" dirty="0">
                <a:ea typeface="+mn-lt"/>
                <a:cs typeface="+mn-lt"/>
              </a:rPr>
              <a:t>Assume a world population of 8 billion and an average human lifetime of 80 years in your calculations. The density of uranium is approximated to be 18,950 kg/m³.</a:t>
            </a:r>
          </a:p>
          <a:p>
            <a:pPr algn="just"/>
            <a:endParaRPr lang="en-GB" sz="2000" noProof="0" dirty="0">
              <a:cs typeface="Arial"/>
            </a:endParaRPr>
          </a:p>
        </p:txBody>
      </p:sp>
    </p:spTree>
    <p:extLst>
      <p:ext uri="{BB962C8B-B14F-4D97-AF65-F5344CB8AC3E}">
        <p14:creationId xmlns:p14="http://schemas.microsoft.com/office/powerpoint/2010/main" val="41039374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E2550-0271-9D2B-89EF-BBCF3B45555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9672134-F69E-4C6B-1BA4-4C99EBEF4C40}"/>
              </a:ext>
            </a:extLst>
          </p:cNvPr>
          <p:cNvSpPr txBox="1"/>
          <p:nvPr/>
        </p:nvSpPr>
        <p:spPr>
          <a:xfrm>
            <a:off x="589585" y="349892"/>
            <a:ext cx="9481515" cy="461665"/>
          </a:xfrm>
          <a:prstGeom prst="rect">
            <a:avLst/>
          </a:prstGeom>
          <a:noFill/>
        </p:spPr>
        <p:txBody>
          <a:bodyPr wrap="square">
            <a:spAutoFit/>
          </a:bodyPr>
          <a:lstStyle/>
          <a:p>
            <a:r>
              <a:rPr lang="en-GB" sz="2400" b="1" i="0" u="sng" noProof="0" dirty="0">
                <a:solidFill>
                  <a:srgbClr val="0D0D0D"/>
                </a:solidFill>
                <a:effectLst/>
                <a:highlight>
                  <a:srgbClr val="FFFFFF"/>
                </a:highlight>
                <a:latin typeface="Arial" panose="020B0604020202020204" pitchFamily="34" charset="0"/>
                <a:cs typeface="Arial" panose="020B0604020202020204" pitchFamily="34" charset="0"/>
              </a:rPr>
              <a:t>Solution:</a:t>
            </a:r>
            <a:endParaRPr lang="en-GB" sz="2400" b="1" noProof="0" dirty="0">
              <a:highlight>
                <a:srgbClr val="FFFFFF"/>
              </a:highlight>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9DA9E997-5C67-7140-F8D7-95D675D6A36D}"/>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525</a:t>
            </a:fld>
            <a:endParaRPr lang="en-GB" spc="80" noProof="0"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2CEA1149-3C62-1CDA-6464-338F151AC68A}"/>
                  </a:ext>
                </a:extLst>
              </p:cNvPr>
              <p:cNvSpPr txBox="1"/>
              <p:nvPr/>
            </p:nvSpPr>
            <p:spPr>
              <a:xfrm>
                <a:off x="589584" y="3356939"/>
                <a:ext cx="6431419" cy="925894"/>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i="0" noProof="0" smtClean="0">
                              <a:latin typeface="+mj-lt"/>
                            </a:rPr>
                            <m:t>9,000</m:t>
                          </m:r>
                          <m:r>
                            <m:rPr>
                              <m:nor/>
                            </m:rPr>
                            <a:rPr lang="en-GB" sz="2000" b="0" i="0" noProof="0" smtClean="0">
                              <a:latin typeface="+mj-lt"/>
                            </a:rPr>
                            <m:t> </m:t>
                          </m:r>
                          <m:r>
                            <m:rPr>
                              <m:nor/>
                            </m:rPr>
                            <a:rPr lang="en-GB" sz="2000" i="0" noProof="0" smtClean="0">
                              <a:latin typeface="+mj-lt"/>
                              <a:ea typeface="Cambria Math" panose="02040503050406030204" pitchFamily="18" charset="0"/>
                            </a:rPr>
                            <m:t>×</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i="0" noProof="0" smtClean="0">
                                  <a:latin typeface="+mj-lt"/>
                                  <a:ea typeface="Cambria Math" panose="02040503050406030204" pitchFamily="18" charset="0"/>
                                </a:rPr>
                                <m:t>25</m:t>
                              </m:r>
                            </m:num>
                            <m:den>
                              <m:r>
                                <m:rPr>
                                  <m:nor/>
                                </m:rPr>
                                <a:rPr lang="en-GB" sz="2000" i="0" noProof="0" smtClean="0">
                                  <a:latin typeface="+mj-lt"/>
                                  <a:ea typeface="Cambria Math" panose="02040503050406030204" pitchFamily="18" charset="0"/>
                                </a:rPr>
                                <m:t>8</m:t>
                              </m:r>
                              <m:r>
                                <m:rPr>
                                  <m:nor/>
                                </m:rPr>
                                <a:rPr lang="en-GB" sz="2000" b="0" i="0" noProof="0" smtClean="0">
                                  <a:latin typeface="+mj-lt"/>
                                  <a:ea typeface="Cambria Math" panose="02040503050406030204" pitchFamily="18" charset="0"/>
                                </a:rPr>
                                <m:t> </m:t>
                              </m:r>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noProof="0">
                                  <a:latin typeface="+mj-lt"/>
                                  <a:cs typeface="Arial" panose="020B0604020202020204" pitchFamily="34" charset="0"/>
                                </a:rPr>
                                <m:t>10</m:t>
                              </m:r>
                              <m:r>
                                <a:rPr lang="en-GB" sz="2000" b="0" i="1" baseline="30000" noProof="0" smtClean="0">
                                  <a:latin typeface="Cambria Math" panose="02040503050406030204" pitchFamily="18" charset="0"/>
                                  <a:cs typeface="Arial" panose="020B0604020202020204" pitchFamily="34" charset="0"/>
                                </a:rPr>
                                <m:t>9</m:t>
                              </m:r>
                            </m:den>
                          </m:f>
                          <m:r>
                            <m:rPr>
                              <m:nor/>
                            </m:rPr>
                            <a:rPr lang="en-GB" sz="200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i="0" noProof="0" smtClean="0">
                              <a:latin typeface="+mj-lt"/>
                              <a:ea typeface="Cambria Math" panose="02040503050406030204" pitchFamily="18" charset="0"/>
                            </a:rPr>
                            <m:t>80</m:t>
                          </m:r>
                        </m:num>
                        <m:den>
                          <m:r>
                            <m:rPr>
                              <m:nor/>
                            </m:rPr>
                            <a:rPr lang="en-GB" sz="2000" b="0" i="0" noProof="0" smtClean="0">
                              <a:latin typeface="+mj-lt"/>
                            </a:rPr>
                            <m:t>1,000</m:t>
                          </m:r>
                        </m:den>
                      </m:f>
                      <m:r>
                        <m:rPr>
                          <m:nor/>
                        </m:rPr>
                        <a:rPr lang="en-GB" sz="2000" b="0" i="0" noProof="0" smtClean="0">
                          <a:latin typeface="+mj-lt"/>
                        </a:rPr>
                        <m:t> </m:t>
                      </m:r>
                      <m:r>
                        <m:rPr>
                          <m:nor/>
                        </m:rPr>
                        <a:rPr lang="en-GB" sz="2000" b="0" i="0" noProof="0" smtClean="0">
                          <a:latin typeface="+mj-lt"/>
                          <a:ea typeface="Cambria Math" panose="02040503050406030204" pitchFamily="18" charset="0"/>
                        </a:rPr>
                        <m:t>= 2.25 </m:t>
                      </m:r>
                      <m:r>
                        <m:rPr>
                          <m:nor/>
                        </m:rPr>
                        <a:rPr lang="en-GB" sz="2000" b="0" i="0" noProof="0" smtClean="0">
                          <a:latin typeface="+mj-lt"/>
                          <a:ea typeface="Cambria Math" panose="02040503050406030204" pitchFamily="18" charset="0"/>
                        </a:rPr>
                        <m:t>kg</m:t>
                      </m:r>
                      <m:r>
                        <m:rPr>
                          <m:nor/>
                        </m:rPr>
                        <a:rPr lang="en-GB" sz="2000" b="0" i="0" noProof="0" smtClean="0">
                          <a:latin typeface="+mj-lt"/>
                          <a:ea typeface="Cambria Math" panose="02040503050406030204" pitchFamily="18" charset="0"/>
                        </a:rPr>
                        <m:t>.</m:t>
                      </m:r>
                    </m:oMath>
                  </m:oMathPara>
                </a14:m>
                <a:endParaRPr lang="en-GB" sz="2000" noProof="0" dirty="0">
                  <a:latin typeface="+mj-lt"/>
                </a:endParaRPr>
              </a:p>
            </p:txBody>
          </p:sp>
        </mc:Choice>
        <mc:Fallback xmlns="">
          <p:sp>
            <p:nvSpPr>
              <p:cNvPr id="3" name="ZoneTexte 2">
                <a:extLst>
                  <a:ext uri="{FF2B5EF4-FFF2-40B4-BE49-F238E27FC236}">
                    <a16:creationId xmlns:a16="http://schemas.microsoft.com/office/drawing/2014/main" id="{2CEA1149-3C62-1CDA-6464-338F151AC68A}"/>
                  </a:ext>
                </a:extLst>
              </p:cNvPr>
              <p:cNvSpPr txBox="1">
                <a:spLocks noRot="1" noChangeAspect="1" noMove="1" noResize="1" noEditPoints="1" noAdjustHandles="1" noChangeArrowheads="1" noChangeShapeType="1" noTextEdit="1"/>
              </p:cNvSpPr>
              <p:nvPr/>
            </p:nvSpPr>
            <p:spPr>
              <a:xfrm>
                <a:off x="589584" y="3356939"/>
                <a:ext cx="6431419" cy="925894"/>
              </a:xfrm>
              <a:prstGeom prst="rect">
                <a:avLst/>
              </a:prstGeom>
              <a:blipFill>
                <a:blip r:embed="rId2"/>
                <a:stretch>
                  <a:fillRect/>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21234447-2BA6-D050-1B4E-9E671DD032DF}"/>
              </a:ext>
            </a:extLst>
          </p:cNvPr>
          <p:cNvSpPr txBox="1"/>
          <p:nvPr/>
        </p:nvSpPr>
        <p:spPr>
          <a:xfrm>
            <a:off x="589584" y="2413116"/>
            <a:ext cx="9542754" cy="707886"/>
          </a:xfrm>
          <a:prstGeom prst="rect">
            <a:avLst/>
          </a:prstGeom>
          <a:noFill/>
        </p:spPr>
        <p:txBody>
          <a:bodyPr wrap="square" lIns="91440" tIns="45720" rIns="91440" bIns="45720" anchor="t">
            <a:spAutoFit/>
          </a:bodyPr>
          <a:lstStyle/>
          <a:p>
            <a:pPr algn="just"/>
            <a:r>
              <a:rPr lang="en-GB" sz="2000" noProof="0" dirty="0"/>
              <a:t>The average amount of uranium waste attributable to one person over their lifetime is equal to:  </a:t>
            </a:r>
            <a:endParaRPr lang="en-GB" sz="2000" noProof="0" dirty="0">
              <a:cs typeface="Arial"/>
            </a:endParaRPr>
          </a:p>
        </p:txBody>
      </p:sp>
      <p:sp>
        <p:nvSpPr>
          <p:cNvPr id="9" name="ZoneTexte 8">
            <a:extLst>
              <a:ext uri="{FF2B5EF4-FFF2-40B4-BE49-F238E27FC236}">
                <a16:creationId xmlns:a16="http://schemas.microsoft.com/office/drawing/2014/main" id="{31529238-AEBF-8D0D-5F8B-AC844188DC91}"/>
              </a:ext>
            </a:extLst>
          </p:cNvPr>
          <p:cNvSpPr txBox="1"/>
          <p:nvPr/>
        </p:nvSpPr>
        <p:spPr>
          <a:xfrm>
            <a:off x="589584" y="4518771"/>
            <a:ext cx="9542754" cy="1015663"/>
          </a:xfrm>
          <a:prstGeom prst="rect">
            <a:avLst/>
          </a:prstGeom>
          <a:noFill/>
        </p:spPr>
        <p:txBody>
          <a:bodyPr wrap="square" lIns="91440" tIns="45720" rIns="91440" bIns="45720" anchor="t">
            <a:spAutoFit/>
          </a:bodyPr>
          <a:lstStyle/>
          <a:p>
            <a:pPr algn="just"/>
            <a:r>
              <a:rPr lang="en-GB" sz="2000" noProof="0" dirty="0">
                <a:latin typeface="+mj-lt"/>
              </a:rPr>
              <a:t>These 2.25 kg of uranium occupy a volume equal to 2.25 / 18,950 </a:t>
            </a:r>
            <a:r>
              <a:rPr lang="en-GB" sz="2000" b="1" noProof="0" dirty="0">
                <a:latin typeface="Calibri"/>
                <a:ea typeface="Calibri"/>
                <a:cs typeface="Calibri"/>
              </a:rPr>
              <a:t>≈</a:t>
            </a:r>
            <a:r>
              <a:rPr lang="en-GB" sz="2000" noProof="0" dirty="0">
                <a:latin typeface="+mj-lt"/>
                <a:ea typeface="Calibri"/>
                <a:cs typeface="Calibri"/>
              </a:rPr>
              <a:t> 119 cm³, or 119 ml. </a:t>
            </a:r>
            <a:r>
              <a:rPr lang="en-GB" sz="2000" noProof="0" dirty="0">
                <a:latin typeface="+mj-lt"/>
              </a:rPr>
              <a:t>This corresponds to approximately one third of the capacity of a Coca-Cola can.</a:t>
            </a:r>
          </a:p>
        </p:txBody>
      </p:sp>
    </p:spTree>
    <p:extLst>
      <p:ext uri="{BB962C8B-B14F-4D97-AF65-F5344CB8AC3E}">
        <p14:creationId xmlns:p14="http://schemas.microsoft.com/office/powerpoint/2010/main" val="539324830"/>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C69B643A-8C50-AF48-D818-FDB9885B065F}"/>
              </a:ext>
            </a:extLst>
          </p:cNvPr>
          <p:cNvGrpSpPr/>
          <p:nvPr/>
        </p:nvGrpSpPr>
        <p:grpSpPr>
          <a:xfrm>
            <a:off x="1214537" y="4339640"/>
            <a:ext cx="8264324" cy="3382110"/>
            <a:chOff x="1214537" y="4374365"/>
            <a:chExt cx="8264324" cy="3382110"/>
          </a:xfrm>
        </p:grpSpPr>
        <p:pic>
          <p:nvPicPr>
            <p:cNvPr id="15" name="Image 14">
              <a:extLst>
                <a:ext uri="{FF2B5EF4-FFF2-40B4-BE49-F238E27FC236}">
                  <a16:creationId xmlns:a16="http://schemas.microsoft.com/office/drawing/2014/main" id="{61451A1E-DBC6-D594-DF3E-C049DF0F229C}"/>
                </a:ext>
              </a:extLst>
            </p:cNvPr>
            <p:cNvPicPr>
              <a:picLocks noChangeAspect="1"/>
            </p:cNvPicPr>
            <p:nvPr/>
          </p:nvPicPr>
          <p:blipFill rotWithShape="1">
            <a:blip r:embed="rId2"/>
            <a:srcRect r="2416"/>
            <a:stretch/>
          </p:blipFill>
          <p:spPr>
            <a:xfrm>
              <a:off x="1403247" y="4432539"/>
              <a:ext cx="7886905" cy="2801637"/>
            </a:xfrm>
            <a:prstGeom prst="rect">
              <a:avLst/>
            </a:prstGeom>
          </p:spPr>
        </p:pic>
        <p:sp>
          <p:nvSpPr>
            <p:cNvPr id="17" name="Rectangle 16">
              <a:extLst>
                <a:ext uri="{FF2B5EF4-FFF2-40B4-BE49-F238E27FC236}">
                  <a16:creationId xmlns:a16="http://schemas.microsoft.com/office/drawing/2014/main" id="{32A560C6-ABC4-FBA4-73C8-EA622138F99D}"/>
                </a:ext>
              </a:extLst>
            </p:cNvPr>
            <p:cNvSpPr/>
            <p:nvPr/>
          </p:nvSpPr>
          <p:spPr>
            <a:xfrm>
              <a:off x="1214538" y="4374365"/>
              <a:ext cx="8264323" cy="299297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65CD3DED-C0F1-4EB3-86BB-9B60F8C2F835}"/>
                </a:ext>
              </a:extLst>
            </p:cNvPr>
            <p:cNvSpPr txBox="1"/>
            <p:nvPr/>
          </p:nvSpPr>
          <p:spPr>
            <a:xfrm>
              <a:off x="1214537" y="7448698"/>
              <a:ext cx="8264323"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Inputs and outputs of a nuclear power plant.</a:t>
              </a:r>
            </a:p>
          </p:txBody>
        </p:sp>
      </p:grpSp>
      <p:sp>
        <p:nvSpPr>
          <p:cNvPr id="2" name="ZoneTexte 1">
            <a:extLst>
              <a:ext uri="{FF2B5EF4-FFF2-40B4-BE49-F238E27FC236}">
                <a16:creationId xmlns:a16="http://schemas.microsoft.com/office/drawing/2014/main" id="{F5EBDABA-BCDE-FDCD-6F19-CE059BC79251}"/>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Standard approach to handle nuclear waste </a:t>
            </a:r>
          </a:p>
        </p:txBody>
      </p:sp>
      <p:sp>
        <p:nvSpPr>
          <p:cNvPr id="5" name="ZoneTexte 4">
            <a:extLst>
              <a:ext uri="{FF2B5EF4-FFF2-40B4-BE49-F238E27FC236}">
                <a16:creationId xmlns:a16="http://schemas.microsoft.com/office/drawing/2014/main" id="{46375D3E-6D51-6371-03B6-F4B9B47E1DE3}"/>
              </a:ext>
            </a:extLst>
          </p:cNvPr>
          <p:cNvSpPr txBox="1"/>
          <p:nvPr/>
        </p:nvSpPr>
        <p:spPr>
          <a:xfrm>
            <a:off x="589585" y="1034461"/>
            <a:ext cx="9542754" cy="3016210"/>
          </a:xfrm>
          <a:prstGeom prst="rect">
            <a:avLst/>
          </a:prstGeom>
          <a:noFill/>
        </p:spPr>
        <p:txBody>
          <a:bodyPr wrap="square">
            <a:spAutoFit/>
          </a:bodyPr>
          <a:lstStyle/>
          <a:p>
            <a:pPr algn="just">
              <a:buNone/>
            </a:pPr>
            <a:r>
              <a:rPr lang="en-GB" sz="2000" noProof="0" dirty="0"/>
              <a:t>For low-level (LLW) and short-lived intermediate-level (ILW) radioactive waste, disposal options include near-surface burial or underground caverns at depths of tens of meters.</a:t>
            </a:r>
          </a:p>
          <a:p>
            <a:pPr algn="just">
              <a:buNone/>
            </a:pPr>
            <a:endParaRPr lang="en-GB" sz="500" noProof="0" dirty="0"/>
          </a:p>
          <a:p>
            <a:pPr algn="just">
              <a:buNone/>
            </a:pPr>
            <a:r>
              <a:rPr lang="en-GB" sz="2000" noProof="0" dirty="0"/>
              <a:t>In contrast, long-lived ILW and high-level waste (HLW), including used fuel, require deep geological disposal, with repositories at 250–1,000 m or boreholes at                      2,000–5,000 m.</a:t>
            </a:r>
          </a:p>
          <a:p>
            <a:pPr algn="just">
              <a:buNone/>
            </a:pPr>
            <a:endParaRPr lang="en-GB" sz="500" noProof="0" dirty="0"/>
          </a:p>
          <a:p>
            <a:pPr algn="just"/>
            <a:r>
              <a:rPr lang="en-GB" sz="2000" noProof="0" dirty="0"/>
              <a:t>The volume of HLW could be significantly reduced through reprocessing and fast-neutron reactors, but this remains controversial due to concerns about contamination increasing radioactive material.</a:t>
            </a:r>
          </a:p>
        </p:txBody>
      </p:sp>
      <p:sp>
        <p:nvSpPr>
          <p:cNvPr id="6" name="Slide Number Placeholder 6">
            <a:extLst>
              <a:ext uri="{FF2B5EF4-FFF2-40B4-BE49-F238E27FC236}">
                <a16:creationId xmlns:a16="http://schemas.microsoft.com/office/drawing/2014/main" id="{41F072FC-D28A-71A6-1C2A-EAF54501142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526</a:t>
            </a:fld>
            <a:endParaRPr lang="en-GB" spc="80" noProof="0" dirty="0"/>
          </a:p>
        </p:txBody>
      </p:sp>
    </p:spTree>
    <p:extLst>
      <p:ext uri="{BB962C8B-B14F-4D97-AF65-F5344CB8AC3E}">
        <p14:creationId xmlns:p14="http://schemas.microsoft.com/office/powerpoint/2010/main" val="2990048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undefined">
            <a:extLst>
              <a:ext uri="{FF2B5EF4-FFF2-40B4-BE49-F238E27FC236}">
                <a16:creationId xmlns:a16="http://schemas.microsoft.com/office/drawing/2014/main" id="{940BCAAD-E32E-8139-A94C-E002D18938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8" r="1109"/>
          <a:stretch/>
        </p:blipFill>
        <p:spPr bwMode="auto">
          <a:xfrm>
            <a:off x="963604" y="1149823"/>
            <a:ext cx="4194193" cy="59912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dules de stockage">
            <a:extLst>
              <a:ext uri="{FF2B5EF4-FFF2-40B4-BE49-F238E27FC236}">
                <a16:creationId xmlns:a16="http://schemas.microsoft.com/office/drawing/2014/main" id="{A5934B85-BECF-31C2-824F-5B704DD6C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2"/>
          <a:stretch/>
        </p:blipFill>
        <p:spPr bwMode="auto">
          <a:xfrm>
            <a:off x="6020918" y="4549775"/>
            <a:ext cx="3709828" cy="259127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2CDE38E-029A-D538-B81C-3F0F0B3DADF5}"/>
              </a:ext>
            </a:extLst>
          </p:cNvPr>
          <p:cNvSpPr txBox="1"/>
          <p:nvPr/>
        </p:nvSpPr>
        <p:spPr>
          <a:xfrm>
            <a:off x="5680562" y="7222140"/>
            <a:ext cx="4390537" cy="523220"/>
          </a:xfrm>
          <a:prstGeom prst="rect">
            <a:avLst/>
          </a:prstGeom>
          <a:noFill/>
        </p:spPr>
        <p:txBody>
          <a:bodyPr wrap="square">
            <a:spAutoFit/>
          </a:bodyPr>
          <a:lstStyle/>
          <a:p>
            <a:pPr algn="ctr"/>
            <a:r>
              <a:rPr lang="en-GB" sz="1400" i="1" noProof="0" dirty="0">
                <a:solidFill>
                  <a:srgbClr val="040C28"/>
                </a:solidFill>
                <a:latin typeface="Arial" panose="020B0604020202020204" pitchFamily="34" charset="0"/>
                <a:cs typeface="Arial" panose="020B0604020202020204" pitchFamily="34" charset="0"/>
              </a:rPr>
              <a:t>Concept of t</a:t>
            </a:r>
            <a:r>
              <a:rPr lang="en-GB" sz="1400" b="0" i="1" noProof="0" dirty="0">
                <a:solidFill>
                  <a:srgbClr val="040C28"/>
                </a:solidFill>
                <a:effectLst/>
                <a:latin typeface="Arial" panose="020B0604020202020204" pitchFamily="34" charset="0"/>
                <a:cs typeface="Arial" panose="020B0604020202020204" pitchFamily="34" charset="0"/>
              </a:rPr>
              <a:t>he future surface disposal facility in Dessel (Belgium) for LLW and ILW storage.</a:t>
            </a:r>
            <a:endParaRPr lang="en-GB" sz="1400" i="1" noProof="0"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DFEFCBDB-3223-C527-A9A9-82D82B7C42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9" b="4471"/>
          <a:stretch/>
        </p:blipFill>
        <p:spPr bwMode="auto">
          <a:xfrm>
            <a:off x="6020918" y="1050205"/>
            <a:ext cx="3709828" cy="25912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2CAB9C6-788B-7C73-9AB0-AF1A8E48B2C2}"/>
              </a:ext>
            </a:extLst>
          </p:cNvPr>
          <p:cNvSpPr txBox="1"/>
          <p:nvPr/>
        </p:nvSpPr>
        <p:spPr>
          <a:xfrm>
            <a:off x="6020917" y="3689262"/>
            <a:ext cx="3709828" cy="523220"/>
          </a:xfrm>
          <a:prstGeom prst="rect">
            <a:avLst/>
          </a:prstGeom>
          <a:noFill/>
        </p:spPr>
        <p:txBody>
          <a:bodyPr wrap="square">
            <a:spAutoFit/>
          </a:bodyPr>
          <a:lstStyle/>
          <a:p>
            <a:pPr algn="ctr"/>
            <a:r>
              <a:rPr lang="en-GB" sz="1400" b="0" i="1" noProof="0" dirty="0">
                <a:effectLst/>
                <a:highlight>
                  <a:srgbClr val="FFFFFF"/>
                </a:highlight>
                <a:latin typeface="Arial" panose="020B0604020202020204" pitchFamily="34" charset="0"/>
              </a:rPr>
              <a:t>Low-level waste storage pit at the </a:t>
            </a:r>
            <a:r>
              <a:rPr lang="en-GB" sz="1400" b="0" i="1" u="none" strike="noStrike" noProof="0" dirty="0">
                <a:effectLst/>
                <a:highlight>
                  <a:srgbClr val="FFFFFF"/>
                </a:highlight>
                <a:latin typeface="Arial" panose="020B0604020202020204" pitchFamily="34" charset="0"/>
              </a:rPr>
              <a:t>Nevada National Security Site (USA).</a:t>
            </a:r>
            <a:endParaRPr lang="en-GB" sz="1400" i="1" noProof="0" dirty="0">
              <a:highlight>
                <a:srgbClr val="FFFFFF"/>
              </a:highlight>
            </a:endParaRPr>
          </a:p>
        </p:txBody>
      </p:sp>
      <p:sp>
        <p:nvSpPr>
          <p:cNvPr id="6" name="Rectangle 5">
            <a:extLst>
              <a:ext uri="{FF2B5EF4-FFF2-40B4-BE49-F238E27FC236}">
                <a16:creationId xmlns:a16="http://schemas.microsoft.com/office/drawing/2014/main" id="{05650605-938B-7069-E99E-5AF15FEE6DB1}"/>
              </a:ext>
            </a:extLst>
          </p:cNvPr>
          <p:cNvSpPr/>
          <p:nvPr/>
        </p:nvSpPr>
        <p:spPr>
          <a:xfrm>
            <a:off x="963604" y="1044575"/>
            <a:ext cx="4194192" cy="609647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191BF5A0-8D1A-1425-4D24-8FA89D536A15}"/>
              </a:ext>
            </a:extLst>
          </p:cNvPr>
          <p:cNvSpPr txBox="1"/>
          <p:nvPr/>
        </p:nvSpPr>
        <p:spPr>
          <a:xfrm>
            <a:off x="963604" y="7221192"/>
            <a:ext cx="4194192"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Nuclear Regulatory Commission (NRC) picture             of a low-level waste facility.</a:t>
            </a:r>
          </a:p>
        </p:txBody>
      </p:sp>
      <p:sp>
        <p:nvSpPr>
          <p:cNvPr id="15" name="Rectangle 14">
            <a:extLst>
              <a:ext uri="{FF2B5EF4-FFF2-40B4-BE49-F238E27FC236}">
                <a16:creationId xmlns:a16="http://schemas.microsoft.com/office/drawing/2014/main" id="{FF2A2C33-98E4-302B-42E0-797167CE4E29}"/>
              </a:ext>
            </a:extLst>
          </p:cNvPr>
          <p:cNvSpPr/>
          <p:nvPr/>
        </p:nvSpPr>
        <p:spPr>
          <a:xfrm>
            <a:off x="6020917" y="4549775"/>
            <a:ext cx="3709828" cy="259127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428F483E-0FB1-7F8A-37F4-C27E348D395B}"/>
              </a:ext>
            </a:extLst>
          </p:cNvPr>
          <p:cNvSpPr/>
          <p:nvPr/>
        </p:nvSpPr>
        <p:spPr>
          <a:xfrm>
            <a:off x="6020917" y="1044575"/>
            <a:ext cx="3709828" cy="259127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ZoneTexte 1">
            <a:extLst>
              <a:ext uri="{FF2B5EF4-FFF2-40B4-BE49-F238E27FC236}">
                <a16:creationId xmlns:a16="http://schemas.microsoft.com/office/drawing/2014/main" id="{3C2CC8A4-62F1-454D-B27F-16DB24378332}"/>
              </a:ext>
            </a:extLst>
          </p:cNvPr>
          <p:cNvSpPr txBox="1"/>
          <p:nvPr/>
        </p:nvSpPr>
        <p:spPr>
          <a:xfrm>
            <a:off x="589585" y="349892"/>
            <a:ext cx="94815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Examples of nuclear low-level radioactive waste storage</a:t>
            </a:r>
          </a:p>
        </p:txBody>
      </p:sp>
      <p:sp>
        <p:nvSpPr>
          <p:cNvPr id="3" name="Slide Number Placeholder 6">
            <a:extLst>
              <a:ext uri="{FF2B5EF4-FFF2-40B4-BE49-F238E27FC236}">
                <a16:creationId xmlns:a16="http://schemas.microsoft.com/office/drawing/2014/main" id="{E7020BE2-4FEA-B789-8B8C-C9F447DD9327}"/>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527</a:t>
            </a:fld>
            <a:endParaRPr lang="en-GB" spc="80" noProof="0" dirty="0"/>
          </a:p>
        </p:txBody>
      </p:sp>
    </p:spTree>
    <p:extLst>
      <p:ext uri="{BB962C8B-B14F-4D97-AF65-F5344CB8AC3E}">
        <p14:creationId xmlns:p14="http://schemas.microsoft.com/office/powerpoint/2010/main" val="3156744167"/>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6004451F-EC60-B9EA-CCF3-6EC312877893}"/>
              </a:ext>
            </a:extLst>
          </p:cNvPr>
          <p:cNvSpPr txBox="1"/>
          <p:nvPr/>
        </p:nvSpPr>
        <p:spPr>
          <a:xfrm>
            <a:off x="1797345" y="4019099"/>
            <a:ext cx="7098709"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The KBS-3 disposal concept from Sweden for HLW storage.</a:t>
            </a:r>
          </a:p>
        </p:txBody>
      </p:sp>
      <p:grpSp>
        <p:nvGrpSpPr>
          <p:cNvPr id="9" name="Groupe 8">
            <a:extLst>
              <a:ext uri="{FF2B5EF4-FFF2-40B4-BE49-F238E27FC236}">
                <a16:creationId xmlns:a16="http://schemas.microsoft.com/office/drawing/2014/main" id="{6FF7C045-857F-0CC3-7183-A15A653AD908}"/>
              </a:ext>
            </a:extLst>
          </p:cNvPr>
          <p:cNvGrpSpPr/>
          <p:nvPr/>
        </p:nvGrpSpPr>
        <p:grpSpPr>
          <a:xfrm>
            <a:off x="1797345" y="1365054"/>
            <a:ext cx="7098709" cy="2586842"/>
            <a:chOff x="1003300" y="1248713"/>
            <a:chExt cx="7396421" cy="2695331"/>
          </a:xfrm>
        </p:grpSpPr>
        <p:pic>
          <p:nvPicPr>
            <p:cNvPr id="38914" name="Picture 2" descr="Multi barrier disposal concept for used nuclear fuel Swedish company Posiva">
              <a:extLst>
                <a:ext uri="{FF2B5EF4-FFF2-40B4-BE49-F238E27FC236}">
                  <a16:creationId xmlns:a16="http://schemas.microsoft.com/office/drawing/2014/main" id="{E9F591B4-F29D-019E-7D72-FB5289F1F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910" y="1364066"/>
              <a:ext cx="7193080" cy="24656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B03AD12-B8B7-64CA-B713-BBDE8C76E318}"/>
                </a:ext>
              </a:extLst>
            </p:cNvPr>
            <p:cNvSpPr/>
            <p:nvPr/>
          </p:nvSpPr>
          <p:spPr>
            <a:xfrm>
              <a:off x="1003300" y="1248713"/>
              <a:ext cx="7396421" cy="269533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5" name="Groupe 14">
            <a:extLst>
              <a:ext uri="{FF2B5EF4-FFF2-40B4-BE49-F238E27FC236}">
                <a16:creationId xmlns:a16="http://schemas.microsoft.com/office/drawing/2014/main" id="{B62A9DF4-A3BF-21EA-D3F2-EBB6EEDA1E7F}"/>
              </a:ext>
            </a:extLst>
          </p:cNvPr>
          <p:cNvGrpSpPr/>
          <p:nvPr/>
        </p:nvGrpSpPr>
        <p:grpSpPr>
          <a:xfrm>
            <a:off x="1072180" y="4558033"/>
            <a:ext cx="8549040" cy="3171238"/>
            <a:chOff x="1372991" y="4528632"/>
            <a:chExt cx="8549040" cy="3171238"/>
          </a:xfrm>
        </p:grpSpPr>
        <p:grpSp>
          <p:nvGrpSpPr>
            <p:cNvPr id="12" name="Groupe 11">
              <a:extLst>
                <a:ext uri="{FF2B5EF4-FFF2-40B4-BE49-F238E27FC236}">
                  <a16:creationId xmlns:a16="http://schemas.microsoft.com/office/drawing/2014/main" id="{F549E0FE-C1DA-F587-5A85-94C08BB34614}"/>
                </a:ext>
              </a:extLst>
            </p:cNvPr>
            <p:cNvGrpSpPr/>
            <p:nvPr/>
          </p:nvGrpSpPr>
          <p:grpSpPr>
            <a:xfrm>
              <a:off x="1372991" y="4528632"/>
              <a:ext cx="3290101" cy="2586842"/>
              <a:chOff x="1003300" y="4499420"/>
              <a:chExt cx="3712420" cy="2918890"/>
            </a:xfrm>
          </p:grpSpPr>
          <p:pic>
            <p:nvPicPr>
              <p:cNvPr id="38916" name="Picture 4">
                <a:extLst>
                  <a:ext uri="{FF2B5EF4-FFF2-40B4-BE49-F238E27FC236}">
                    <a16:creationId xmlns:a16="http://schemas.microsoft.com/office/drawing/2014/main" id="{E8D2A7F6-62D7-9648-ED6C-7938B24238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8" t="2908" r="15677"/>
              <a:stretch/>
            </p:blipFill>
            <p:spPr bwMode="auto">
              <a:xfrm>
                <a:off x="1003300" y="4499876"/>
                <a:ext cx="3712420" cy="291843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F57F4F4-1530-90D1-5421-C673D9212307}"/>
                  </a:ext>
                </a:extLst>
              </p:cNvPr>
              <p:cNvSpPr/>
              <p:nvPr/>
            </p:nvSpPr>
            <p:spPr>
              <a:xfrm>
                <a:off x="1003300" y="4499420"/>
                <a:ext cx="3712420" cy="291843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ZoneTexte 3">
              <a:extLst>
                <a:ext uri="{FF2B5EF4-FFF2-40B4-BE49-F238E27FC236}">
                  <a16:creationId xmlns:a16="http://schemas.microsoft.com/office/drawing/2014/main" id="{19001E11-46CB-3414-9355-0DAA12C36F91}"/>
                </a:ext>
              </a:extLst>
            </p:cNvPr>
            <p:cNvSpPr txBox="1"/>
            <p:nvPr/>
          </p:nvSpPr>
          <p:spPr>
            <a:xfrm>
              <a:off x="1372992" y="7235841"/>
              <a:ext cx="3290101" cy="307777"/>
            </a:xfrm>
            <a:prstGeom prst="rect">
              <a:avLst/>
            </a:prstGeom>
            <a:noFill/>
          </p:spPr>
          <p:txBody>
            <a:bodyPr wrap="square">
              <a:spAutoFit/>
            </a:bodyPr>
            <a:lstStyle/>
            <a:p>
              <a:pPr algn="ctr"/>
              <a:r>
                <a:rPr lang="en-GB" sz="1400" i="1" noProof="0" dirty="0">
                  <a:solidFill>
                    <a:schemeClr val="tx1"/>
                  </a:solidFill>
                  <a:effectLst/>
                  <a:highlight>
                    <a:srgbClr val="FFFFFF"/>
                  </a:highlight>
                  <a:latin typeface="Arial" panose="020B0604020202020204" pitchFamily="34" charset="0"/>
                  <a:cs typeface="Arial" panose="020B0604020202020204" pitchFamily="34" charset="0"/>
                </a:rPr>
                <a:t>Deposition holes for KBS-3 disposal.</a:t>
              </a:r>
            </a:p>
          </p:txBody>
        </p:sp>
        <p:grpSp>
          <p:nvGrpSpPr>
            <p:cNvPr id="13" name="Groupe 12">
              <a:extLst>
                <a:ext uri="{FF2B5EF4-FFF2-40B4-BE49-F238E27FC236}">
                  <a16:creationId xmlns:a16="http://schemas.microsoft.com/office/drawing/2014/main" id="{5AE201A2-8AB6-FEC7-E7A4-87482AF8E449}"/>
                </a:ext>
              </a:extLst>
            </p:cNvPr>
            <p:cNvGrpSpPr/>
            <p:nvPr/>
          </p:nvGrpSpPr>
          <p:grpSpPr>
            <a:xfrm>
              <a:off x="5727813" y="4528632"/>
              <a:ext cx="3806195" cy="2584209"/>
              <a:chOff x="5390968" y="4499876"/>
              <a:chExt cx="4299132" cy="2918888"/>
            </a:xfrm>
          </p:grpSpPr>
          <p:pic>
            <p:nvPicPr>
              <p:cNvPr id="6" name="Picture 2" descr="A design sketch of the repository for used nuclear fuel in Forsmark, Sweden">
                <a:extLst>
                  <a:ext uri="{FF2B5EF4-FFF2-40B4-BE49-F238E27FC236}">
                    <a16:creationId xmlns:a16="http://schemas.microsoft.com/office/drawing/2014/main" id="{B45D21BB-11F6-0DD8-BD43-CD18243F89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59" t="2859" r="11161" b="1689"/>
              <a:stretch/>
            </p:blipFill>
            <p:spPr bwMode="auto">
              <a:xfrm>
                <a:off x="5390968" y="4500330"/>
                <a:ext cx="4299132" cy="29184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40D4B79-6FBD-4689-975D-2AC3BE7BD64C}"/>
                  </a:ext>
                </a:extLst>
              </p:cNvPr>
              <p:cNvSpPr/>
              <p:nvPr/>
            </p:nvSpPr>
            <p:spPr>
              <a:xfrm>
                <a:off x="5390968" y="4499876"/>
                <a:ext cx="4299131" cy="291843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0" name="ZoneTexte 9">
              <a:extLst>
                <a:ext uri="{FF2B5EF4-FFF2-40B4-BE49-F238E27FC236}">
                  <a16:creationId xmlns:a16="http://schemas.microsoft.com/office/drawing/2014/main" id="{CB9DFFE3-F150-41C6-D327-0CD9C9A44C8B}"/>
                </a:ext>
              </a:extLst>
            </p:cNvPr>
            <p:cNvSpPr txBox="1"/>
            <p:nvPr/>
          </p:nvSpPr>
          <p:spPr>
            <a:xfrm>
              <a:off x="5339789" y="7176650"/>
              <a:ext cx="4582242" cy="523220"/>
            </a:xfrm>
            <a:prstGeom prst="rect">
              <a:avLst/>
            </a:prstGeom>
            <a:noFill/>
          </p:spPr>
          <p:txBody>
            <a:bodyPr wrap="square">
              <a:spAutoFit/>
            </a:bodyPr>
            <a:lstStyle/>
            <a:p>
              <a:pPr algn="ctr"/>
              <a:r>
                <a:rPr lang="en-GB" sz="1400" i="1" noProof="0" dirty="0">
                  <a:highlight>
                    <a:srgbClr val="FFFFFF"/>
                  </a:highlight>
                  <a:latin typeface="Arial" panose="020B0604020202020204" pitchFamily="34" charset="0"/>
                  <a:cs typeface="Arial" panose="020B0604020202020204" pitchFamily="34" charset="0"/>
                </a:rPr>
                <a:t>Underground complex for the KBS-3 project. </a:t>
              </a:r>
              <a:r>
                <a:rPr kumimoji="0" lang="en-GB" sz="1400" b="0" i="0" u="none" strike="noStrike" cap="none" normalizeH="0" baseline="0" noProof="0" dirty="0">
                  <a:ln>
                    <a:noFill/>
                  </a:ln>
                  <a:solidFill>
                    <a:schemeClr val="tx1"/>
                  </a:solidFill>
                  <a:effectLst/>
                  <a:latin typeface="Arial" panose="020B0604020202020204" pitchFamily="34" charset="0"/>
                </a:rPr>
                <a:t>The start of construction was announced on January 15, 2025.</a:t>
              </a:r>
            </a:p>
          </p:txBody>
        </p:sp>
      </p:grpSp>
      <p:sp>
        <p:nvSpPr>
          <p:cNvPr id="3" name="Slide Number Placeholder 6">
            <a:extLst>
              <a:ext uri="{FF2B5EF4-FFF2-40B4-BE49-F238E27FC236}">
                <a16:creationId xmlns:a16="http://schemas.microsoft.com/office/drawing/2014/main" id="{4727E860-5649-A103-2248-67C71B36F10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528</a:t>
            </a:fld>
            <a:endParaRPr lang="en-GB" spc="80" noProof="0" dirty="0"/>
          </a:p>
        </p:txBody>
      </p:sp>
      <p:sp>
        <p:nvSpPr>
          <p:cNvPr id="5" name="ZoneTexte 4">
            <a:extLst>
              <a:ext uri="{FF2B5EF4-FFF2-40B4-BE49-F238E27FC236}">
                <a16:creationId xmlns:a16="http://schemas.microsoft.com/office/drawing/2014/main" id="{CBEA119B-41C7-9582-BE48-D7A62DDA05E8}"/>
              </a:ext>
            </a:extLst>
          </p:cNvPr>
          <p:cNvSpPr txBox="1"/>
          <p:nvPr/>
        </p:nvSpPr>
        <p:spPr>
          <a:xfrm>
            <a:off x="589585" y="349892"/>
            <a:ext cx="9542754" cy="830997"/>
          </a:xfrm>
          <a:prstGeom prst="rect">
            <a:avLst/>
          </a:prstGeom>
          <a:noFill/>
        </p:spPr>
        <p:txBody>
          <a:bodyPr wrap="square">
            <a:spAutoFit/>
          </a:bodyPr>
          <a:lstStyle/>
          <a:p>
            <a:pPr algn="just"/>
            <a:r>
              <a:rPr lang="en-GB" sz="2400" b="1" noProof="0" dirty="0">
                <a:effectLst/>
                <a:latin typeface="+mj-lt"/>
              </a:rPr>
              <a:t>KBS-3 project in Sweden for </a:t>
            </a:r>
            <a:r>
              <a:rPr lang="en-GB" sz="2400" b="1" noProof="0" dirty="0">
                <a:latin typeface="+mj-lt"/>
                <a:cs typeface="Arial" panose="020B0604020202020204" pitchFamily="34" charset="0"/>
              </a:rPr>
              <a:t>nuclear high-level radioactive waste management</a:t>
            </a:r>
          </a:p>
        </p:txBody>
      </p:sp>
    </p:spTree>
    <p:extLst>
      <p:ext uri="{BB962C8B-B14F-4D97-AF65-F5344CB8AC3E}">
        <p14:creationId xmlns:p14="http://schemas.microsoft.com/office/powerpoint/2010/main" val="3879658758"/>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3E9A4FA-95C7-4E80-5869-4CCDD0DBBF05}"/>
              </a:ext>
            </a:extLst>
          </p:cNvPr>
          <p:cNvSpPr txBox="1"/>
          <p:nvPr/>
        </p:nvSpPr>
        <p:spPr>
          <a:xfrm>
            <a:off x="589585" y="349892"/>
            <a:ext cx="9542754" cy="830997"/>
          </a:xfrm>
          <a:prstGeom prst="rect">
            <a:avLst/>
          </a:prstGeom>
          <a:noFill/>
        </p:spPr>
        <p:txBody>
          <a:bodyPr wrap="square">
            <a:spAutoFit/>
          </a:bodyPr>
          <a:lstStyle/>
          <a:p>
            <a:pPr algn="just"/>
            <a:r>
              <a:rPr lang="en-GB" sz="2400" b="1" noProof="0" dirty="0"/>
              <a:t>Onkalo project in Finland </a:t>
            </a:r>
            <a:r>
              <a:rPr lang="en-GB" sz="2400" b="1" noProof="0" dirty="0">
                <a:effectLst/>
                <a:latin typeface="+mj-lt"/>
              </a:rPr>
              <a:t>for </a:t>
            </a:r>
            <a:r>
              <a:rPr lang="en-GB" sz="2400" b="1" noProof="0" dirty="0">
                <a:latin typeface="+mj-lt"/>
                <a:cs typeface="Arial" panose="020B0604020202020204" pitchFamily="34" charset="0"/>
              </a:rPr>
              <a:t>nuclear high-level radioactive waste management</a:t>
            </a:r>
            <a:endParaRPr lang="en-GB" sz="2400" b="1" noProof="0" dirty="0"/>
          </a:p>
        </p:txBody>
      </p:sp>
      <p:sp>
        <p:nvSpPr>
          <p:cNvPr id="8" name="ZoneTexte 7">
            <a:extLst>
              <a:ext uri="{FF2B5EF4-FFF2-40B4-BE49-F238E27FC236}">
                <a16:creationId xmlns:a16="http://schemas.microsoft.com/office/drawing/2014/main" id="{7E80556E-93B8-384E-59CC-A72020344B51}"/>
              </a:ext>
            </a:extLst>
          </p:cNvPr>
          <p:cNvSpPr txBox="1"/>
          <p:nvPr/>
        </p:nvSpPr>
        <p:spPr>
          <a:xfrm>
            <a:off x="1159872" y="2223202"/>
            <a:ext cx="4051408" cy="1015663"/>
          </a:xfrm>
          <a:prstGeom prst="rect">
            <a:avLst/>
          </a:prstGeom>
          <a:noFill/>
        </p:spPr>
        <p:txBody>
          <a:bodyPr wrap="square">
            <a:spAutoFit/>
          </a:bodyPr>
          <a:lstStyle/>
          <a:p>
            <a:pPr algn="just"/>
            <a:r>
              <a:rPr lang="en-GB" sz="2000" noProof="0" dirty="0"/>
              <a:t>Actual waste disposal operations in Onkalo (Finland) are set to begin in 2026.</a:t>
            </a:r>
          </a:p>
        </p:txBody>
      </p:sp>
      <p:sp>
        <p:nvSpPr>
          <p:cNvPr id="9" name="Slide Number Placeholder 6">
            <a:extLst>
              <a:ext uri="{FF2B5EF4-FFF2-40B4-BE49-F238E27FC236}">
                <a16:creationId xmlns:a16="http://schemas.microsoft.com/office/drawing/2014/main" id="{9E3142C2-9067-E32F-CC1C-E2992AC2A07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529</a:t>
            </a:fld>
            <a:endParaRPr lang="en-GB" spc="80" noProof="0" dirty="0"/>
          </a:p>
        </p:txBody>
      </p:sp>
      <p:grpSp>
        <p:nvGrpSpPr>
          <p:cNvPr id="18" name="Groupe 17">
            <a:extLst>
              <a:ext uri="{FF2B5EF4-FFF2-40B4-BE49-F238E27FC236}">
                <a16:creationId xmlns:a16="http://schemas.microsoft.com/office/drawing/2014/main" id="{79CFFDA8-C436-E689-88E4-F00F202B8048}"/>
              </a:ext>
            </a:extLst>
          </p:cNvPr>
          <p:cNvGrpSpPr/>
          <p:nvPr/>
        </p:nvGrpSpPr>
        <p:grpSpPr>
          <a:xfrm>
            <a:off x="5822766" y="1322036"/>
            <a:ext cx="3710763" cy="2914575"/>
            <a:chOff x="5858539" y="3242617"/>
            <a:chExt cx="3710763" cy="2914575"/>
          </a:xfrm>
        </p:grpSpPr>
        <p:pic>
          <p:nvPicPr>
            <p:cNvPr id="12" name="Picture 4" descr="https://upload.wikimedia.org/wikipedia/commons/7/77/Onkalo-kaaviokuva.png">
              <a:extLst>
                <a:ext uri="{FF2B5EF4-FFF2-40B4-BE49-F238E27FC236}">
                  <a16:creationId xmlns:a16="http://schemas.microsoft.com/office/drawing/2014/main" id="{E432752B-28A3-76AC-D5CE-DAFEA5233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94" t="1437" r="1111" b="2490"/>
            <a:stretch/>
          </p:blipFill>
          <p:spPr bwMode="auto">
            <a:xfrm>
              <a:off x="5858539" y="3242930"/>
              <a:ext cx="3710763" cy="29142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6867D98-C890-1C0A-8213-1035956E26A2}"/>
                </a:ext>
              </a:extLst>
            </p:cNvPr>
            <p:cNvSpPr/>
            <p:nvPr/>
          </p:nvSpPr>
          <p:spPr>
            <a:xfrm>
              <a:off x="5858539" y="3242617"/>
              <a:ext cx="3710763" cy="291426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26" name="Groupe 25">
            <a:extLst>
              <a:ext uri="{FF2B5EF4-FFF2-40B4-BE49-F238E27FC236}">
                <a16:creationId xmlns:a16="http://schemas.microsoft.com/office/drawing/2014/main" id="{56C40436-C175-7DE1-E198-B2B145F06B33}"/>
              </a:ext>
            </a:extLst>
          </p:cNvPr>
          <p:cNvGrpSpPr/>
          <p:nvPr/>
        </p:nvGrpSpPr>
        <p:grpSpPr>
          <a:xfrm>
            <a:off x="1159871" y="4564803"/>
            <a:ext cx="8373658" cy="3035308"/>
            <a:chOff x="919194" y="4329284"/>
            <a:chExt cx="8373658" cy="3035308"/>
          </a:xfrm>
        </p:grpSpPr>
        <p:sp>
          <p:nvSpPr>
            <p:cNvPr id="14" name="ZoneTexte 13">
              <a:extLst>
                <a:ext uri="{FF2B5EF4-FFF2-40B4-BE49-F238E27FC236}">
                  <a16:creationId xmlns:a16="http://schemas.microsoft.com/office/drawing/2014/main" id="{08327361-B44A-309C-4776-22E99E4E224E}"/>
                </a:ext>
              </a:extLst>
            </p:cNvPr>
            <p:cNvSpPr txBox="1"/>
            <p:nvPr/>
          </p:nvSpPr>
          <p:spPr>
            <a:xfrm>
              <a:off x="919194" y="7056815"/>
              <a:ext cx="8373658" cy="307777"/>
            </a:xfrm>
            <a:prstGeom prst="rect">
              <a:avLst/>
            </a:prstGeom>
            <a:noFill/>
          </p:spPr>
          <p:txBody>
            <a:bodyPr wrap="square">
              <a:spAutoFit/>
            </a:bodyPr>
            <a:lstStyle/>
            <a:p>
              <a:pPr algn="ctr"/>
              <a:r>
                <a:rPr lang="en-GB" sz="1400" i="1" noProof="0" dirty="0"/>
                <a:t>Deep geological disposal in Onkalo, Finland.</a:t>
              </a:r>
            </a:p>
          </p:txBody>
        </p:sp>
        <p:grpSp>
          <p:nvGrpSpPr>
            <p:cNvPr id="25" name="Groupe 24">
              <a:extLst>
                <a:ext uri="{FF2B5EF4-FFF2-40B4-BE49-F238E27FC236}">
                  <a16:creationId xmlns:a16="http://schemas.microsoft.com/office/drawing/2014/main" id="{3C0AE0AB-6501-B7AC-E8FC-BB2946ACDD2B}"/>
                </a:ext>
              </a:extLst>
            </p:cNvPr>
            <p:cNvGrpSpPr/>
            <p:nvPr/>
          </p:nvGrpSpPr>
          <p:grpSpPr>
            <a:xfrm>
              <a:off x="919194" y="4329284"/>
              <a:ext cx="8373658" cy="2661875"/>
              <a:chOff x="589585" y="4551811"/>
              <a:chExt cx="8373658" cy="2661875"/>
            </a:xfrm>
          </p:grpSpPr>
          <p:grpSp>
            <p:nvGrpSpPr>
              <p:cNvPr id="24" name="Groupe 23">
                <a:extLst>
                  <a:ext uri="{FF2B5EF4-FFF2-40B4-BE49-F238E27FC236}">
                    <a16:creationId xmlns:a16="http://schemas.microsoft.com/office/drawing/2014/main" id="{E937B6CF-4E14-71DA-F33B-D5422E4A23EE}"/>
                  </a:ext>
                </a:extLst>
              </p:cNvPr>
              <p:cNvGrpSpPr/>
              <p:nvPr/>
            </p:nvGrpSpPr>
            <p:grpSpPr>
              <a:xfrm>
                <a:off x="4614527" y="4551811"/>
                <a:ext cx="4348716" cy="2659965"/>
                <a:chOff x="5332440" y="4236843"/>
                <a:chExt cx="4686568" cy="2914574"/>
              </a:xfrm>
            </p:grpSpPr>
            <p:pic>
              <p:nvPicPr>
                <p:cNvPr id="19" name="Image 18">
                  <a:extLst>
                    <a:ext uri="{FF2B5EF4-FFF2-40B4-BE49-F238E27FC236}">
                      <a16:creationId xmlns:a16="http://schemas.microsoft.com/office/drawing/2014/main" id="{2A78A937-39A8-5607-D18A-011F66FF4C59}"/>
                    </a:ext>
                  </a:extLst>
                </p:cNvPr>
                <p:cNvPicPr>
                  <a:picLocks noChangeAspect="1"/>
                </p:cNvPicPr>
                <p:nvPr/>
              </p:nvPicPr>
              <p:blipFill>
                <a:blip r:embed="rId3"/>
                <a:srcRect l="10248"/>
                <a:stretch/>
              </p:blipFill>
              <p:spPr>
                <a:xfrm>
                  <a:off x="5360962" y="4237156"/>
                  <a:ext cx="4658046" cy="2914261"/>
                </a:xfrm>
                <a:prstGeom prst="rect">
                  <a:avLst/>
                </a:prstGeom>
              </p:spPr>
            </p:pic>
            <p:sp>
              <p:nvSpPr>
                <p:cNvPr id="23" name="Rectangle 22">
                  <a:extLst>
                    <a:ext uri="{FF2B5EF4-FFF2-40B4-BE49-F238E27FC236}">
                      <a16:creationId xmlns:a16="http://schemas.microsoft.com/office/drawing/2014/main" id="{5D1D3D49-F504-0C4E-24D7-337B305A98EA}"/>
                    </a:ext>
                  </a:extLst>
                </p:cNvPr>
                <p:cNvSpPr/>
                <p:nvPr/>
              </p:nvSpPr>
              <p:spPr>
                <a:xfrm>
                  <a:off x="5332440" y="4236843"/>
                  <a:ext cx="4686568" cy="291426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6" name="Groupe 15">
                <a:extLst>
                  <a:ext uri="{FF2B5EF4-FFF2-40B4-BE49-F238E27FC236}">
                    <a16:creationId xmlns:a16="http://schemas.microsoft.com/office/drawing/2014/main" id="{C0A265D9-494B-9B20-B7E4-CF7B8931CAC9}"/>
                  </a:ext>
                </a:extLst>
              </p:cNvPr>
              <p:cNvGrpSpPr/>
              <p:nvPr/>
            </p:nvGrpSpPr>
            <p:grpSpPr>
              <a:xfrm>
                <a:off x="589585" y="4553720"/>
                <a:ext cx="4002263" cy="2659966"/>
                <a:chOff x="962281" y="3242929"/>
                <a:chExt cx="4384419" cy="2913953"/>
              </a:xfrm>
            </p:grpSpPr>
            <p:pic>
              <p:nvPicPr>
                <p:cNvPr id="3074" name="Picture 2" descr="1. Posiva’s trial run at Onkalo, its final spent nuclear fuel (SNF) disposal facility, is completely remote-controlled in radiation-shielded facilities. The SNF is placed in the final disposal canister made of copper and spheroidal graphite cast iron. This takes place in the fuel handling cell, which features concrete walls that are about 1.3 meters thick. Courtesy: Posiva">
                  <a:extLst>
                    <a:ext uri="{FF2B5EF4-FFF2-40B4-BE49-F238E27FC236}">
                      <a16:creationId xmlns:a16="http://schemas.microsoft.com/office/drawing/2014/main" id="{A072D826-E4C1-D8E1-89A7-55C19C350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281" y="3242930"/>
                  <a:ext cx="4384419" cy="291395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82737BF-EB81-09C7-3DC9-DD1F0F1C3614}"/>
                    </a:ext>
                  </a:extLst>
                </p:cNvPr>
                <p:cNvSpPr/>
                <p:nvPr/>
              </p:nvSpPr>
              <p:spPr>
                <a:xfrm>
                  <a:off x="962281" y="3242929"/>
                  <a:ext cx="4384419" cy="291395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grpSp>
    </p:spTree>
    <p:extLst>
      <p:ext uri="{BB962C8B-B14F-4D97-AF65-F5344CB8AC3E}">
        <p14:creationId xmlns:p14="http://schemas.microsoft.com/office/powerpoint/2010/main" val="360833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C53F62-9812-77CF-A09D-39FD5136B419}"/>
                  </a:ext>
                </a:extLst>
              </p:cNvPr>
              <p:cNvSpPr txBox="1"/>
              <p:nvPr/>
            </p:nvSpPr>
            <p:spPr>
              <a:xfrm>
                <a:off x="575056" y="2510868"/>
                <a:ext cx="9557283" cy="3477875"/>
              </a:xfrm>
              <a:prstGeom prst="rect">
                <a:avLst/>
              </a:prstGeom>
              <a:noFill/>
            </p:spPr>
            <p:txBody>
              <a:bodyPr wrap="square">
                <a:spAutoFit/>
              </a:bodyPr>
              <a:lstStyle/>
              <a:p>
                <a:pPr algn="just"/>
                <a:r>
                  <a:rPr lang="en-GB" sz="2000" noProof="0" dirty="0"/>
                  <a:t>You decide to take your car for a 1,000 km journey to your future vacation destination in the south of France.</a:t>
                </a:r>
              </a:p>
              <a:p>
                <a:pPr algn="just"/>
                <a:endParaRPr lang="en-GB" sz="2000" noProof="0" dirty="0"/>
              </a:p>
              <a:p>
                <a:pPr algn="just"/>
                <a:r>
                  <a:rPr lang="en-GB" sz="2000" b="1" noProof="0" dirty="0"/>
                  <a:t>1. </a:t>
                </a:r>
                <a:r>
                  <a:rPr lang="en-GB" sz="2000" noProof="0" dirty="0"/>
                  <a:t>How much energy will the car need to reach the destination, assuming that you drive at an average speed of 100 km/h, your gasoline engine efficiency is 30%, the effective frontal area of your car </a:t>
                </a:r>
                <a14:m>
                  <m:oMath xmlns:m="http://schemas.openxmlformats.org/officeDocument/2006/math">
                    <m:r>
                      <a:rPr lang="en-GB" sz="2000" i="1" noProof="0" smtClean="0">
                        <a:latin typeface="Cambria Math" panose="02040503050406030204" pitchFamily="18" charset="0"/>
                      </a:rPr>
                      <m:t>𝐴</m:t>
                    </m:r>
                  </m:oMath>
                </a14:m>
                <a:r>
                  <a:rPr lang="en-GB" sz="2000" noProof="0" dirty="0"/>
                  <a:t> =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𝑑</m:t>
                        </m:r>
                      </m:sub>
                    </m:sSub>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𝐴</m:t>
                        </m:r>
                      </m:e>
                      <m:sub>
                        <m:r>
                          <a:rPr lang="en-GB" sz="2000" b="0" i="1" noProof="0" smtClean="0">
                            <a:latin typeface="Cambria Math" panose="02040503050406030204" pitchFamily="18" charset="0"/>
                          </a:rPr>
                          <m:t>𝑐</m:t>
                        </m:r>
                      </m:sub>
                    </m:sSub>
                  </m:oMath>
                </a14:m>
                <a:r>
                  <a:rPr lang="en-GB" sz="2000" noProof="0" dirty="0"/>
                  <a:t> is 1 m², the air density </a:t>
                </a:r>
                <a14:m>
                  <m:oMath xmlns:m="http://schemas.openxmlformats.org/officeDocument/2006/math">
                    <m:r>
                      <a:rPr lang="en-GB" sz="2000" i="1" noProof="0" smtClean="0">
                        <a:latin typeface="Cambria Math" panose="02040503050406030204" pitchFamily="18" charset="0"/>
                      </a:rPr>
                      <m:t>𝜌</m:t>
                    </m:r>
                  </m:oMath>
                </a14:m>
                <a:r>
                  <a:rPr lang="en-GB" sz="2000" noProof="0" dirty="0"/>
                  <a:t> is 1.3 kg/m</a:t>
                </a:r>
                <a:r>
                  <a:rPr lang="en-GB" sz="2000" baseline="30000" noProof="0" dirty="0"/>
                  <a:t>3</a:t>
                </a:r>
                <a:r>
                  <a:rPr lang="en-GB" sz="2000" noProof="0" dirty="0"/>
                  <a:t>, and the distance </a:t>
                </a:r>
                <a14:m>
                  <m:oMath xmlns:m="http://schemas.openxmlformats.org/officeDocument/2006/math">
                    <m:r>
                      <a:rPr lang="en-GB" sz="2000" i="1" spc="30" noProof="0" smtClean="0">
                        <a:latin typeface="Cambria Math" panose="02040503050406030204" pitchFamily="18" charset="0"/>
                        <a:cs typeface="Georgia"/>
                      </a:rPr>
                      <m:t>𝑑</m:t>
                    </m:r>
                  </m:oMath>
                </a14:m>
                <a:r>
                  <a:rPr lang="en-GB" sz="2000" i="1" spc="30" noProof="0" dirty="0">
                    <a:latin typeface="Georgia"/>
                    <a:cs typeface="Georgia"/>
                  </a:rPr>
                  <a:t> </a:t>
                </a:r>
                <a:r>
                  <a:rPr lang="en-GB" sz="2000" spc="30" noProof="0" dirty="0">
                    <a:latin typeface="Arial"/>
                    <a:cs typeface="Arial"/>
                  </a:rPr>
                  <a:t>is much greater than </a:t>
                </a:r>
                <a14:m>
                  <m:oMath xmlns:m="http://schemas.openxmlformats.org/officeDocument/2006/math">
                    <m:sSup>
                      <m:sSupPr>
                        <m:ctrlPr>
                          <a:rPr lang="en-GB" sz="2000" i="1" spc="30" noProof="0" smtClean="0">
                            <a:latin typeface="Cambria Math" panose="02040503050406030204" pitchFamily="18" charset="0"/>
                            <a:cs typeface="Arial"/>
                          </a:rPr>
                        </m:ctrlPr>
                      </m:sSupPr>
                      <m:e>
                        <m:r>
                          <a:rPr lang="en-GB" sz="2000" b="0" i="1" spc="30" noProof="0" smtClean="0">
                            <a:latin typeface="Cambria Math" panose="02040503050406030204" pitchFamily="18" charset="0"/>
                            <a:cs typeface="Arial"/>
                          </a:rPr>
                          <m:t>𝑑</m:t>
                        </m:r>
                      </m:e>
                      <m:sup>
                        <m:r>
                          <a:rPr lang="en-GB" sz="2000" b="0" i="1" spc="30" noProof="0" smtClean="0">
                            <a:latin typeface="Cambria Math" panose="02040503050406030204" pitchFamily="18" charset="0"/>
                            <a:cs typeface="Arial"/>
                          </a:rPr>
                          <m:t>∗</m:t>
                        </m:r>
                      </m:sup>
                    </m:sSup>
                  </m:oMath>
                </a14:m>
                <a:r>
                  <a:rPr lang="en-GB" sz="2000" noProof="0" dirty="0"/>
                  <a:t> (i.e., energy lost to braking can be neglected)? You can neglect the rolling resistance.</a:t>
                </a:r>
              </a:p>
              <a:p>
                <a:pPr algn="just"/>
                <a:endParaRPr lang="en-GB" sz="2000" noProof="0" dirty="0"/>
              </a:p>
              <a:p>
                <a:pPr algn="just"/>
                <a:r>
                  <a:rPr lang="en-GB" sz="2000" b="1" noProof="0" dirty="0"/>
                  <a:t>2. </a:t>
                </a:r>
                <a:r>
                  <a:rPr lang="en-GB" sz="2000" noProof="0" dirty="0"/>
                  <a:t>What quantity of CO</a:t>
                </a:r>
                <a:r>
                  <a:rPr lang="en-GB" sz="2000" baseline="-25000" noProof="0" dirty="0"/>
                  <a:t>2</a:t>
                </a:r>
                <a:r>
                  <a:rPr lang="en-GB" sz="2000" noProof="0" dirty="0"/>
                  <a:t> will be emitted during the round trip,</a:t>
                </a:r>
                <a:r>
                  <a:rPr lang="en-GB" sz="2000" b="1" noProof="0" dirty="0"/>
                  <a:t> </a:t>
                </a:r>
                <a:r>
                  <a:rPr lang="en-GB" sz="2000" noProof="0" dirty="0"/>
                  <a:t>assuming that the combustion of one liter of gasoline releases 2.28 kg of CO</a:t>
                </a:r>
                <a:r>
                  <a:rPr lang="en-GB" sz="2000" baseline="-25000" noProof="0" dirty="0"/>
                  <a:t>2</a:t>
                </a:r>
                <a:r>
                  <a:rPr lang="en-GB" sz="2000" noProof="0" dirty="0"/>
                  <a:t>?</a:t>
                </a:r>
              </a:p>
            </p:txBody>
          </p:sp>
        </mc:Choice>
        <mc:Fallback xmlns="">
          <p:sp>
            <p:nvSpPr>
              <p:cNvPr id="22" name="TextBox 21">
                <a:extLst>
                  <a:ext uri="{FF2B5EF4-FFF2-40B4-BE49-F238E27FC236}">
                    <a16:creationId xmlns:a16="http://schemas.microsoft.com/office/drawing/2014/main" id="{F3C53F62-9812-77CF-A09D-39FD5136B419}"/>
                  </a:ext>
                </a:extLst>
              </p:cNvPr>
              <p:cNvSpPr txBox="1">
                <a:spLocks noRot="1" noChangeAspect="1" noMove="1" noResize="1" noEditPoints="1" noAdjustHandles="1" noChangeArrowheads="1" noChangeShapeType="1" noTextEdit="1"/>
              </p:cNvSpPr>
              <p:nvPr/>
            </p:nvSpPr>
            <p:spPr>
              <a:xfrm>
                <a:off x="575056" y="2510868"/>
                <a:ext cx="9557283" cy="3477875"/>
              </a:xfrm>
              <a:prstGeom prst="rect">
                <a:avLst/>
              </a:prstGeom>
              <a:blipFill>
                <a:blip r:embed="rId3"/>
                <a:stretch>
                  <a:fillRect l="-638" t="-877" r="-702" b="-245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9D872DE-B2B7-70B9-6116-4CCAB924AF8E}"/>
              </a:ext>
            </a:extLst>
          </p:cNvPr>
          <p:cNvSpPr txBox="1"/>
          <p:nvPr/>
        </p:nvSpPr>
        <p:spPr>
          <a:xfrm>
            <a:off x="575056" y="361099"/>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3:</a:t>
            </a:r>
          </a:p>
        </p:txBody>
      </p:sp>
      <p:sp>
        <p:nvSpPr>
          <p:cNvPr id="2" name="Slide Number Placeholder 6">
            <a:extLst>
              <a:ext uri="{FF2B5EF4-FFF2-40B4-BE49-F238E27FC236}">
                <a16:creationId xmlns:a16="http://schemas.microsoft.com/office/drawing/2014/main" id="{75196539-DC69-2F56-E30A-4BEB903A4A6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a:t>
            </a:fld>
            <a:endParaRPr lang="en-GB" spc="80" noProof="0" dirty="0"/>
          </a:p>
        </p:txBody>
      </p:sp>
    </p:spTree>
    <p:extLst>
      <p:ext uri="{BB962C8B-B14F-4D97-AF65-F5344CB8AC3E}">
        <p14:creationId xmlns:p14="http://schemas.microsoft.com/office/powerpoint/2010/main" val="2979852393"/>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8F53-204A-7050-28A2-A9E1CB247663}"/>
              </a:ext>
            </a:extLst>
          </p:cNvPr>
          <p:cNvSpPr/>
          <p:nvPr/>
        </p:nvSpPr>
        <p:spPr>
          <a:xfrm>
            <a:off x="2822741" y="7072800"/>
            <a:ext cx="5047915" cy="523220"/>
          </a:xfrm>
          <a:prstGeom prst="rect">
            <a:avLst/>
          </a:prstGeom>
        </p:spPr>
        <p:txBody>
          <a:bodyPr wrap="square">
            <a:spAutoFit/>
          </a:bodyPr>
          <a:lstStyle/>
          <a:p>
            <a:pPr algn="ctr"/>
            <a:r>
              <a:rPr lang="en-GB" sz="1400" i="1" noProof="0" dirty="0">
                <a:solidFill>
                  <a:schemeClr val="tx1"/>
                </a:solidFill>
                <a:effectLst/>
                <a:latin typeface="Arial" panose="020B0604020202020204" pitchFamily="34" charset="0"/>
                <a:cs typeface="Arial" panose="020B0604020202020204" pitchFamily="34" charset="0"/>
              </a:rPr>
              <a:t>The cost of launching things into space (per kilogram) to low earth orbit (altitude &lt; 100 km).</a:t>
            </a:r>
          </a:p>
        </p:txBody>
      </p:sp>
      <p:pic>
        <p:nvPicPr>
          <p:cNvPr id="2050" name="Picture 2" descr="r/space - a graph on a blue background">
            <a:extLst>
              <a:ext uri="{FF2B5EF4-FFF2-40B4-BE49-F238E27FC236}">
                <a16:creationId xmlns:a16="http://schemas.microsoft.com/office/drawing/2014/main" id="{76A12D92-08CF-45C4-9229-F39C124EAC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2" t="25216" r="3185" b="3393"/>
          <a:stretch/>
        </p:blipFill>
        <p:spPr bwMode="auto">
          <a:xfrm>
            <a:off x="2822741" y="3192357"/>
            <a:ext cx="5047915" cy="38386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FC5AE10-37DE-6439-82B3-460312E10C67}"/>
              </a:ext>
            </a:extLst>
          </p:cNvPr>
          <p:cNvSpPr txBox="1"/>
          <p:nvPr/>
        </p:nvSpPr>
        <p:spPr>
          <a:xfrm>
            <a:off x="589585" y="349892"/>
            <a:ext cx="9481515"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Why should we store nuclear waste on Earth?</a:t>
            </a:r>
          </a:p>
        </p:txBody>
      </p:sp>
      <p:sp>
        <p:nvSpPr>
          <p:cNvPr id="4" name="ZoneTexte 3">
            <a:extLst>
              <a:ext uri="{FF2B5EF4-FFF2-40B4-BE49-F238E27FC236}">
                <a16:creationId xmlns:a16="http://schemas.microsoft.com/office/drawing/2014/main" id="{2E21EE9E-01C2-2BAA-BE1D-DD69681ACDF3}"/>
              </a:ext>
            </a:extLst>
          </p:cNvPr>
          <p:cNvSpPr txBox="1"/>
          <p:nvPr/>
        </p:nvSpPr>
        <p:spPr>
          <a:xfrm>
            <a:off x="589585" y="1188377"/>
            <a:ext cx="9542754" cy="1785104"/>
          </a:xfrm>
          <a:prstGeom prst="rect">
            <a:avLst/>
          </a:prstGeom>
          <a:noFill/>
        </p:spPr>
        <p:txBody>
          <a:bodyPr wrap="square">
            <a:spAutoFit/>
          </a:bodyPr>
          <a:lstStyle/>
          <a:p>
            <a:pPr algn="just">
              <a:buNone/>
            </a:pPr>
            <a:r>
              <a:rPr lang="en-GB" sz="2000" noProof="0" dirty="0"/>
              <a:t>The space industry has been transforming since SpaceX entered the scene, ushering in an era of more affordable space travel driven by private entrepreneurs. Increased rocket reliability will further reduce costs.</a:t>
            </a:r>
          </a:p>
          <a:p>
            <a:pPr algn="just">
              <a:buNone/>
            </a:pPr>
            <a:endParaRPr lang="en-GB" sz="1000" noProof="0" dirty="0"/>
          </a:p>
          <a:p>
            <a:pPr algn="just"/>
            <a:r>
              <a:rPr lang="en-GB" sz="2000" noProof="0" dirty="0"/>
              <a:t>Traveling to the Moon may soon become as routine as crossing the Atlantic a century ago.</a:t>
            </a:r>
          </a:p>
        </p:txBody>
      </p:sp>
      <p:sp>
        <p:nvSpPr>
          <p:cNvPr id="5" name="Slide Number Placeholder 6">
            <a:extLst>
              <a:ext uri="{FF2B5EF4-FFF2-40B4-BE49-F238E27FC236}">
                <a16:creationId xmlns:a16="http://schemas.microsoft.com/office/drawing/2014/main" id="{C4E5C555-66D4-E53D-D5F8-C9774ACE506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530</a:t>
            </a:fld>
            <a:endParaRPr lang="en-GB" spc="80" noProof="0" dirty="0"/>
          </a:p>
        </p:txBody>
      </p:sp>
    </p:spTree>
    <p:extLst>
      <p:ext uri="{BB962C8B-B14F-4D97-AF65-F5344CB8AC3E}">
        <p14:creationId xmlns:p14="http://schemas.microsoft.com/office/powerpoint/2010/main" val="294357415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E68A940-4022-7E9A-B657-187CE19D55C0}"/>
              </a:ext>
            </a:extLst>
          </p:cNvPr>
          <p:cNvSpPr txBox="1"/>
          <p:nvPr/>
        </p:nvSpPr>
        <p:spPr>
          <a:xfrm>
            <a:off x="589585" y="349892"/>
            <a:ext cx="47571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Exercise 5:</a:t>
            </a:r>
            <a:endParaRPr lang="en-GB" sz="2400" b="1" noProof="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119D8A3B-2C93-EE76-283C-EC6657E0D6C2}"/>
              </a:ext>
            </a:extLst>
          </p:cNvPr>
          <p:cNvGrpSpPr/>
          <p:nvPr/>
        </p:nvGrpSpPr>
        <p:grpSpPr>
          <a:xfrm>
            <a:off x="7386928" y="2848297"/>
            <a:ext cx="2555184" cy="4117778"/>
            <a:chOff x="7375353" y="3068220"/>
            <a:chExt cx="2555184" cy="4117778"/>
          </a:xfrm>
        </p:grpSpPr>
        <p:sp>
          <p:nvSpPr>
            <p:cNvPr id="25" name="ZoneTexte 24">
              <a:extLst>
                <a:ext uri="{FF2B5EF4-FFF2-40B4-BE49-F238E27FC236}">
                  <a16:creationId xmlns:a16="http://schemas.microsoft.com/office/drawing/2014/main" id="{CFC387CB-6C9C-5F82-409E-8BACC3054148}"/>
                </a:ext>
              </a:extLst>
            </p:cNvPr>
            <p:cNvSpPr txBox="1"/>
            <p:nvPr/>
          </p:nvSpPr>
          <p:spPr>
            <a:xfrm>
              <a:off x="7375353" y="6878221"/>
              <a:ext cx="2555183" cy="307777"/>
            </a:xfrm>
            <a:prstGeom prst="rect">
              <a:avLst/>
            </a:prstGeom>
            <a:noFill/>
          </p:spPr>
          <p:txBody>
            <a:bodyPr wrap="square">
              <a:spAutoFit/>
            </a:bodyPr>
            <a:lstStyle/>
            <a:p>
              <a:pPr algn="ctr"/>
              <a:r>
                <a:rPr lang="en-GB" sz="1400" b="0" i="1" u="none" strike="noStrike" noProof="0" dirty="0">
                  <a:solidFill>
                    <a:schemeClr val="tx1"/>
                  </a:solidFill>
                  <a:effectLst/>
                  <a:highlight>
                    <a:srgbClr val="FFFFFF"/>
                  </a:highlight>
                  <a:latin typeface="Arial" panose="020B0604020202020204" pitchFamily="34" charset="0"/>
                  <a:cs typeface="Arial" panose="020B0604020202020204" pitchFamily="34" charset="0"/>
                </a:rPr>
                <a:t>Saturn V flight</a:t>
              </a:r>
              <a:r>
                <a:rPr lang="en-GB" sz="1400" b="0" i="1" noProof="0" dirty="0">
                  <a:solidFill>
                    <a:schemeClr val="tx1"/>
                  </a:solidFill>
                  <a:effectLst/>
                  <a:highlight>
                    <a:srgbClr val="FFFFFF"/>
                  </a:highlight>
                  <a:latin typeface="Arial" panose="020B0604020202020204" pitchFamily="34" charset="0"/>
                  <a:cs typeface="Arial" panose="020B0604020202020204" pitchFamily="34" charset="0"/>
                </a:rPr>
                <a:t> launch.</a:t>
              </a:r>
              <a:endParaRPr lang="en-GB" sz="1400" i="1" noProof="0" dirty="0">
                <a:solidFill>
                  <a:schemeClr val="tx1"/>
                </a:solidFill>
                <a:highlight>
                  <a:srgbClr val="FFFFFF"/>
                </a:highlight>
                <a:latin typeface="Arial" panose="020B0604020202020204" pitchFamily="34" charset="0"/>
                <a:cs typeface="Arial" panose="020B0604020202020204" pitchFamily="34" charset="0"/>
              </a:endParaRPr>
            </a:p>
          </p:txBody>
        </p:sp>
        <p:pic>
          <p:nvPicPr>
            <p:cNvPr id="1026" name="Picture 2" descr="Launch of the Apollo 15 mission on a Saturn V rocket at Kennedy Space Center">
              <a:extLst>
                <a:ext uri="{FF2B5EF4-FFF2-40B4-BE49-F238E27FC236}">
                  <a16:creationId xmlns:a16="http://schemas.microsoft.com/office/drawing/2014/main" id="{92487A34-B6AB-1916-DD7E-75B57E4D04A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003" t="11426" r="28015" b="5063"/>
            <a:stretch/>
          </p:blipFill>
          <p:spPr bwMode="auto">
            <a:xfrm>
              <a:off x="7375354" y="3068221"/>
              <a:ext cx="2555183" cy="371248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1A732EE-630D-8293-76A0-3F389CB82A8B}"/>
                </a:ext>
              </a:extLst>
            </p:cNvPr>
            <p:cNvSpPr/>
            <p:nvPr/>
          </p:nvSpPr>
          <p:spPr>
            <a:xfrm>
              <a:off x="7375353" y="3068220"/>
              <a:ext cx="2555183" cy="371248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ZoneTexte 2">
            <a:extLst>
              <a:ext uri="{FF2B5EF4-FFF2-40B4-BE49-F238E27FC236}">
                <a16:creationId xmlns:a16="http://schemas.microsoft.com/office/drawing/2014/main" id="{D2D85597-9362-B61F-C4A7-8E7F327FB784}"/>
              </a:ext>
            </a:extLst>
          </p:cNvPr>
          <p:cNvSpPr txBox="1"/>
          <p:nvPr/>
        </p:nvSpPr>
        <p:spPr>
          <a:xfrm>
            <a:off x="594938" y="2836722"/>
            <a:ext cx="6277749" cy="3170099"/>
          </a:xfrm>
          <a:prstGeom prst="rect">
            <a:avLst/>
          </a:prstGeom>
          <a:noFill/>
        </p:spPr>
        <p:txBody>
          <a:bodyPr wrap="square">
            <a:spAutoFit/>
          </a:bodyPr>
          <a:lstStyle/>
          <a:p>
            <a:pPr algn="just">
              <a:buNone/>
            </a:pPr>
            <a:r>
              <a:rPr lang="en-GB" sz="2000" noProof="0" dirty="0"/>
              <a:t>Use the following assumptions:</a:t>
            </a:r>
          </a:p>
          <a:p>
            <a:pPr algn="just">
              <a:buNone/>
            </a:pPr>
            <a:endParaRPr lang="en-GB" sz="1000" noProof="0" dirty="0"/>
          </a:p>
          <a:p>
            <a:pPr marL="514350" indent="-514350" algn="just">
              <a:buAutoNum type="romanLcParenBoth"/>
            </a:pPr>
            <a:endParaRPr lang="en-GB" sz="1000" noProof="0" dirty="0"/>
          </a:p>
          <a:p>
            <a:pPr marL="514350" indent="-514350" algn="just">
              <a:buAutoNum type="romanLcParenBoth"/>
            </a:pPr>
            <a:r>
              <a:rPr lang="en-GB" sz="2000" noProof="0" dirty="0"/>
              <a:t>Each EPR introduces 25 tons of enriched uranium into the fuel cycle annually, which we consider as the only nuclear waste;</a:t>
            </a:r>
          </a:p>
          <a:p>
            <a:pPr marL="514350" indent="-514350" algn="just">
              <a:buAutoNum type="romanLcParenBoth"/>
            </a:pPr>
            <a:endParaRPr lang="en-GB" sz="1000" noProof="0" dirty="0"/>
          </a:p>
          <a:p>
            <a:pPr marL="514350" indent="-514350" algn="just">
              <a:buAutoNum type="romanLcParenBoth"/>
            </a:pPr>
            <a:r>
              <a:rPr lang="en-GB" sz="2000" noProof="0" dirty="0"/>
              <a:t>Each EPR generates 13 TWh of energy per year;</a:t>
            </a:r>
          </a:p>
          <a:p>
            <a:pPr marL="514350" indent="-514350" algn="just">
              <a:buAutoNum type="romanLcParenBoth"/>
            </a:pPr>
            <a:endParaRPr lang="en-GB" sz="1000" noProof="0" dirty="0"/>
          </a:p>
          <a:p>
            <a:pPr marL="514350" indent="-514350" algn="just">
              <a:buAutoNum type="romanLcParenBoth"/>
            </a:pPr>
            <a:r>
              <a:rPr lang="en-GB" sz="2000" noProof="0" dirty="0"/>
              <a:t>The Saturn V rocket can transport 40 tons of waste to the Moon, consuming 4,000 MWh of fuel per launch.</a:t>
            </a:r>
          </a:p>
        </p:txBody>
      </p:sp>
      <p:sp>
        <p:nvSpPr>
          <p:cNvPr id="6" name="ZoneTexte 5">
            <a:extLst>
              <a:ext uri="{FF2B5EF4-FFF2-40B4-BE49-F238E27FC236}">
                <a16:creationId xmlns:a16="http://schemas.microsoft.com/office/drawing/2014/main" id="{6C4F7562-DDAC-39D2-40DC-74D402D99BB8}"/>
              </a:ext>
            </a:extLst>
          </p:cNvPr>
          <p:cNvSpPr txBox="1"/>
          <p:nvPr/>
        </p:nvSpPr>
        <p:spPr>
          <a:xfrm>
            <a:off x="589585" y="1514689"/>
            <a:ext cx="9542754" cy="1015663"/>
          </a:xfrm>
          <a:prstGeom prst="rect">
            <a:avLst/>
          </a:prstGeom>
          <a:noFill/>
        </p:spPr>
        <p:txBody>
          <a:bodyPr wrap="square">
            <a:spAutoFit/>
          </a:bodyPr>
          <a:lstStyle/>
          <a:p>
            <a:pPr algn="just">
              <a:buNone/>
            </a:pPr>
            <a:r>
              <a:rPr lang="en-GB" sz="2000" noProof="0" dirty="0"/>
              <a:t>Evaluate whether it makes sense from an energy perspective to send the long-life radioactive waste from 9,000 EPRs to the Moon using a rocket with the same energy consumption per flight as the Saturn V rocket.</a:t>
            </a:r>
          </a:p>
        </p:txBody>
      </p:sp>
      <p:sp>
        <p:nvSpPr>
          <p:cNvPr id="8" name="Slide Number Placeholder 6">
            <a:extLst>
              <a:ext uri="{FF2B5EF4-FFF2-40B4-BE49-F238E27FC236}">
                <a16:creationId xmlns:a16="http://schemas.microsoft.com/office/drawing/2014/main" id="{EF356171-53FB-F421-00C9-AFEA019A276C}"/>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531</a:t>
            </a:fld>
            <a:endParaRPr lang="en-GB" spc="80" noProof="0" dirty="0"/>
          </a:p>
        </p:txBody>
      </p:sp>
    </p:spTree>
    <p:extLst>
      <p:ext uri="{BB962C8B-B14F-4D97-AF65-F5344CB8AC3E}">
        <p14:creationId xmlns:p14="http://schemas.microsoft.com/office/powerpoint/2010/main" val="484870723"/>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A4EDBA1B-B733-19A9-1E78-48C0CD0717FA}"/>
              </a:ext>
            </a:extLst>
          </p:cNvPr>
          <p:cNvSpPr txBox="1"/>
          <p:nvPr/>
        </p:nvSpPr>
        <p:spPr>
          <a:xfrm>
            <a:off x="589584" y="2179883"/>
            <a:ext cx="9710115" cy="400110"/>
          </a:xfrm>
          <a:prstGeom prst="rect">
            <a:avLst/>
          </a:prstGeom>
          <a:noFill/>
        </p:spPr>
        <p:txBody>
          <a:bodyPr wrap="square">
            <a:spAutoFit/>
          </a:bodyPr>
          <a:lstStyle/>
          <a:p>
            <a:r>
              <a:rPr lang="en-GB" sz="2000" noProof="0" dirty="0">
                <a:latin typeface="Arial" panose="020B0604020202020204" pitchFamily="34" charset="0"/>
                <a:cs typeface="Arial" panose="020B0604020202020204" pitchFamily="34" charset="0"/>
              </a:rPr>
              <a:t>The total amount of enriched uranium waste from our proposed nuclear fleet is: </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9162E98F-9192-084A-D838-B4B2D88C44A3}"/>
                  </a:ext>
                </a:extLst>
              </p:cNvPr>
              <p:cNvSpPr txBox="1"/>
              <p:nvPr/>
            </p:nvSpPr>
            <p:spPr>
              <a:xfrm>
                <a:off x="589583" y="4274449"/>
                <a:ext cx="8871916" cy="68307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225,000</m:t>
                          </m:r>
                        </m:num>
                        <m:den>
                          <m:r>
                            <m:rPr>
                              <m:nor/>
                            </m:rPr>
                            <a:rPr lang="en-GB" sz="2000" b="0" i="0" noProof="0" smtClean="0">
                              <a:latin typeface="Arial" panose="020B0604020202020204" pitchFamily="34" charset="0"/>
                              <a:cs typeface="Arial" panose="020B0604020202020204" pitchFamily="34" charset="0"/>
                            </a:rPr>
                            <m:t>40</m:t>
                          </m:r>
                        </m:den>
                      </m:f>
                      <m:r>
                        <m:rPr>
                          <m:nor/>
                        </m:rPr>
                        <a:rPr lang="en-GB" sz="2000" b="0" i="0" noProof="0" smtClean="0">
                          <a:latin typeface="Cambria Math" panose="02040503050406030204" pitchFamily="18"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4,000 = 22.5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 22.5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TWh</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14" name="ZoneTexte 13">
                <a:extLst>
                  <a:ext uri="{FF2B5EF4-FFF2-40B4-BE49-F238E27FC236}">
                    <a16:creationId xmlns:a16="http://schemas.microsoft.com/office/drawing/2014/main" id="{9162E98F-9192-084A-D838-B4B2D88C44A3}"/>
                  </a:ext>
                </a:extLst>
              </p:cNvPr>
              <p:cNvSpPr txBox="1">
                <a:spLocks noRot="1" noChangeAspect="1" noMove="1" noResize="1" noEditPoints="1" noAdjustHandles="1" noChangeArrowheads="1" noChangeShapeType="1" noTextEdit="1"/>
              </p:cNvSpPr>
              <p:nvPr/>
            </p:nvSpPr>
            <p:spPr>
              <a:xfrm>
                <a:off x="589583" y="4274449"/>
                <a:ext cx="8871916" cy="683072"/>
              </a:xfrm>
              <a:prstGeom prst="rect">
                <a:avLst/>
              </a:prstGeom>
              <a:blipFill>
                <a:blip r:embed="rId2"/>
                <a:stretch>
                  <a:fillRect/>
                </a:stretch>
              </a:blipFill>
            </p:spPr>
            <p:txBody>
              <a:bodyPr/>
              <a:lstStyle/>
              <a:p>
                <a:r>
                  <a:rPr lang="en-US">
                    <a:noFill/>
                  </a:rPr>
                  <a:t> </a:t>
                </a:r>
              </a:p>
            </p:txBody>
          </p:sp>
        </mc:Fallback>
      </mc:AlternateContent>
      <p:sp>
        <p:nvSpPr>
          <p:cNvPr id="2" name="ZoneTexte 1">
            <a:extLst>
              <a:ext uri="{FF2B5EF4-FFF2-40B4-BE49-F238E27FC236}">
                <a16:creationId xmlns:a16="http://schemas.microsoft.com/office/drawing/2014/main" id="{9FC45A61-8EC2-E13B-D581-256AFC602883}"/>
              </a:ext>
            </a:extLst>
          </p:cNvPr>
          <p:cNvSpPr txBox="1"/>
          <p:nvPr/>
        </p:nvSpPr>
        <p:spPr>
          <a:xfrm>
            <a:off x="589585" y="349892"/>
            <a:ext cx="4757115" cy="461665"/>
          </a:xfrm>
          <a:prstGeom prst="rect">
            <a:avLst/>
          </a:prstGeom>
          <a:noFill/>
        </p:spPr>
        <p:txBody>
          <a:bodyPr wrap="square">
            <a:spAutoFit/>
          </a:bodyPr>
          <a:lstStyle/>
          <a:p>
            <a:r>
              <a:rPr lang="en-GB" sz="2400" b="1" i="0" u="sng" noProof="0" dirty="0">
                <a:solidFill>
                  <a:srgbClr val="0D0D0D"/>
                </a:solidFill>
                <a:effectLst/>
                <a:latin typeface="Arial" panose="020B0604020202020204" pitchFamily="34" charset="0"/>
                <a:cs typeface="Arial" panose="020B0604020202020204" pitchFamily="34" charset="0"/>
              </a:rPr>
              <a:t>Solution:</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3AF7EEE-F3FE-F491-B434-9F051D7EE076}"/>
                  </a:ext>
                </a:extLst>
              </p:cNvPr>
              <p:cNvSpPr txBox="1"/>
              <p:nvPr/>
            </p:nvSpPr>
            <p:spPr>
              <a:xfrm>
                <a:off x="589584" y="2822383"/>
                <a:ext cx="5347504" cy="400110"/>
              </a:xfrm>
              <a:prstGeom prst="rect">
                <a:avLst/>
              </a:prstGeom>
              <a:noFill/>
            </p:spPr>
            <p:txBody>
              <a:bodyPr wrap="square">
                <a:spAutoFit/>
              </a:bodyPr>
              <a:lstStyle/>
              <a:p>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25 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9,000 = 225,000</m:t>
                    </m:r>
                  </m:oMath>
                </a14:m>
                <a:r>
                  <a:rPr lang="en-GB" sz="2000" noProof="0" dirty="0">
                    <a:latin typeface="Arial" panose="020B0604020202020204" pitchFamily="34" charset="0"/>
                    <a:cs typeface="Arial" panose="020B0604020202020204" pitchFamily="34" charset="0"/>
                  </a:rPr>
                  <a:t> t/year.</a:t>
                </a:r>
              </a:p>
            </p:txBody>
          </p:sp>
        </mc:Choice>
        <mc:Fallback xmlns="">
          <p:sp>
            <p:nvSpPr>
              <p:cNvPr id="4" name="ZoneTexte 3">
                <a:extLst>
                  <a:ext uri="{FF2B5EF4-FFF2-40B4-BE49-F238E27FC236}">
                    <a16:creationId xmlns:a16="http://schemas.microsoft.com/office/drawing/2014/main" id="{73AF7EEE-F3FE-F491-B434-9F051D7EE076}"/>
                  </a:ext>
                </a:extLst>
              </p:cNvPr>
              <p:cNvSpPr txBox="1">
                <a:spLocks noRot="1" noChangeAspect="1" noMove="1" noResize="1" noEditPoints="1" noAdjustHandles="1" noChangeArrowheads="1" noChangeShapeType="1" noTextEdit="1"/>
              </p:cNvSpPr>
              <p:nvPr/>
            </p:nvSpPr>
            <p:spPr>
              <a:xfrm>
                <a:off x="589584" y="2822383"/>
                <a:ext cx="5347504" cy="400110"/>
              </a:xfrm>
              <a:prstGeom prst="rect">
                <a:avLst/>
              </a:prstGeom>
              <a:blipFill>
                <a:blip r:embed="rId3"/>
                <a:stretch>
                  <a:fillRect l="-114" t="-7576" b="-27273"/>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9942EC03-17DC-BC87-F59D-0447FDF0E969}"/>
              </a:ext>
            </a:extLst>
          </p:cNvPr>
          <p:cNvSpPr txBox="1"/>
          <p:nvPr/>
        </p:nvSpPr>
        <p:spPr>
          <a:xfrm>
            <a:off x="589583" y="3583141"/>
            <a:ext cx="8527771" cy="400110"/>
          </a:xfrm>
          <a:prstGeom prst="rect">
            <a:avLst/>
          </a:prstGeom>
          <a:noFill/>
        </p:spPr>
        <p:txBody>
          <a:bodyPr wrap="square">
            <a:spAutoFit/>
          </a:bodyPr>
          <a:lstStyle/>
          <a:p>
            <a:r>
              <a:rPr lang="en-GB" sz="2000" noProof="0" dirty="0"/>
              <a:t>To send the total amount of waste to the moon, it will require:</a:t>
            </a:r>
          </a:p>
        </p:txBody>
      </p:sp>
      <p:sp>
        <p:nvSpPr>
          <p:cNvPr id="18" name="ZoneTexte 17">
            <a:extLst>
              <a:ext uri="{FF2B5EF4-FFF2-40B4-BE49-F238E27FC236}">
                <a16:creationId xmlns:a16="http://schemas.microsoft.com/office/drawing/2014/main" id="{79058B60-196D-CD19-01E8-C1CBC4FBD5A0}"/>
              </a:ext>
            </a:extLst>
          </p:cNvPr>
          <p:cNvSpPr txBox="1"/>
          <p:nvPr/>
        </p:nvSpPr>
        <p:spPr>
          <a:xfrm>
            <a:off x="589583" y="5248719"/>
            <a:ext cx="9542756" cy="70788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i="0" u="none" strike="noStrike" cap="none" normalizeH="0" baseline="0" noProof="0" dirty="0">
                <a:ln>
                  <a:noFill/>
                </a:ln>
                <a:solidFill>
                  <a:schemeClr val="tx1"/>
                </a:solidFill>
                <a:effectLst/>
                <a:latin typeface="Arial" panose="020B0604020202020204" pitchFamily="34" charset="0"/>
              </a:rPr>
              <a:t>This 22.5 TWh is slightly less than the annual energy production of two EPRs. From a purely energy standpoint, sending waste to the Moon is feasible.</a:t>
            </a:r>
          </a:p>
        </p:txBody>
      </p:sp>
      <p:sp>
        <p:nvSpPr>
          <p:cNvPr id="19" name="Slide Number Placeholder 6">
            <a:extLst>
              <a:ext uri="{FF2B5EF4-FFF2-40B4-BE49-F238E27FC236}">
                <a16:creationId xmlns:a16="http://schemas.microsoft.com/office/drawing/2014/main" id="{17DBEFD5-B717-15B4-9808-E2B9A3DCB045}"/>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532</a:t>
            </a:fld>
            <a:endParaRPr lang="en-GB" spc="80" noProof="0" dirty="0"/>
          </a:p>
        </p:txBody>
      </p:sp>
    </p:spTree>
    <p:extLst>
      <p:ext uri="{BB962C8B-B14F-4D97-AF65-F5344CB8AC3E}">
        <p14:creationId xmlns:p14="http://schemas.microsoft.com/office/powerpoint/2010/main" val="658476552"/>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B6CF-2C4D-52E5-65C3-7F3595CB037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B887408-D4F7-4844-D0B9-950FFF8F9224}"/>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8" name="Rectangle 7">
            <a:extLst>
              <a:ext uri="{FF2B5EF4-FFF2-40B4-BE49-F238E27FC236}">
                <a16:creationId xmlns:a16="http://schemas.microsoft.com/office/drawing/2014/main" id="{A0398475-3845-7437-EA8B-F3A75D842A74}"/>
              </a:ext>
            </a:extLst>
          </p:cNvPr>
          <p:cNvSpPr/>
          <p:nvPr/>
        </p:nvSpPr>
        <p:spPr>
          <a:xfrm>
            <a:off x="1189861" y="3202983"/>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5" name="ZoneTexte 4">
            <a:extLst>
              <a:ext uri="{FF2B5EF4-FFF2-40B4-BE49-F238E27FC236}">
                <a16:creationId xmlns:a16="http://schemas.microsoft.com/office/drawing/2014/main" id="{253122B8-7766-CC92-9401-72F3B9C45AFB}"/>
              </a:ext>
            </a:extLst>
          </p:cNvPr>
          <p:cNvSpPr txBox="1"/>
          <p:nvPr/>
        </p:nvSpPr>
        <p:spPr>
          <a:xfrm>
            <a:off x="2530232" y="3754764"/>
            <a:ext cx="5632934" cy="523220"/>
          </a:xfrm>
          <a:prstGeom prst="rect">
            <a:avLst/>
          </a:prstGeom>
          <a:noFill/>
        </p:spPr>
        <p:txBody>
          <a:bodyPr wrap="square">
            <a:spAutoFit/>
          </a:bodyPr>
          <a:lstStyle/>
          <a:p>
            <a:pPr algn="ctr"/>
            <a:r>
              <a:rPr lang="en-GB" sz="2800" noProof="0" dirty="0">
                <a:latin typeface="Arial" panose="020B0604020202020204" pitchFamily="34" charset="0"/>
              </a:rPr>
              <a:t>X</a:t>
            </a:r>
            <a:r>
              <a:rPr kumimoji="0" lang="en-GB" sz="2800" i="0" u="none" strike="noStrike" cap="none" normalizeH="0" baseline="0" noProof="0" dirty="0">
                <a:ln>
                  <a:noFill/>
                </a:ln>
                <a:solidFill>
                  <a:schemeClr val="tx1"/>
                </a:solidFill>
                <a:effectLst/>
                <a:latin typeface="Arial" panose="020B0604020202020204" pitchFamily="34" charset="0"/>
              </a:rPr>
              <a:t>. Nuclear fusion</a:t>
            </a:r>
          </a:p>
        </p:txBody>
      </p:sp>
    </p:spTree>
    <p:extLst>
      <p:ext uri="{BB962C8B-B14F-4D97-AF65-F5344CB8AC3E}">
        <p14:creationId xmlns:p14="http://schemas.microsoft.com/office/powerpoint/2010/main" val="19439349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5012094-7276-97E5-03DA-B12D1693913C}"/>
              </a:ext>
            </a:extLst>
          </p:cNvPr>
          <p:cNvSpPr txBox="1"/>
          <p:nvPr/>
        </p:nvSpPr>
        <p:spPr>
          <a:xfrm>
            <a:off x="589585" y="349892"/>
            <a:ext cx="10014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Running out of renewable energy</a:t>
            </a:r>
            <a:endParaRPr lang="en-GB" b="1" noProof="0"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A387B5D2-8565-5F29-A5BF-6496BC41CD62}"/>
              </a:ext>
            </a:extLst>
          </p:cNvPr>
          <p:cNvSpPr txBox="1"/>
          <p:nvPr/>
        </p:nvSpPr>
        <p:spPr>
          <a:xfrm>
            <a:off x="3190061" y="6961436"/>
            <a:ext cx="4341802"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A floating solar test system installed</a:t>
            </a:r>
          </a:p>
          <a:p>
            <a:pPr algn="ctr"/>
            <a:r>
              <a:rPr lang="en-GB" sz="1400" i="1" noProof="0" dirty="0">
                <a:latin typeface="Arial" panose="020B0604020202020204" pitchFamily="34" charset="0"/>
                <a:cs typeface="Arial" panose="020B0604020202020204" pitchFamily="34" charset="0"/>
              </a:rPr>
              <a:t>by Ocean Sun off the coast of Norway (2021).</a:t>
            </a:r>
          </a:p>
        </p:txBody>
      </p:sp>
      <p:grpSp>
        <p:nvGrpSpPr>
          <p:cNvPr id="10" name="Groupe 9">
            <a:extLst>
              <a:ext uri="{FF2B5EF4-FFF2-40B4-BE49-F238E27FC236}">
                <a16:creationId xmlns:a16="http://schemas.microsoft.com/office/drawing/2014/main" id="{16D3000E-0757-C7B0-CAD4-FDE2EF9F659F}"/>
              </a:ext>
            </a:extLst>
          </p:cNvPr>
          <p:cNvGrpSpPr/>
          <p:nvPr/>
        </p:nvGrpSpPr>
        <p:grpSpPr>
          <a:xfrm>
            <a:off x="2991249" y="4266840"/>
            <a:ext cx="4710902" cy="2635939"/>
            <a:chOff x="3427258" y="4712882"/>
            <a:chExt cx="4341804" cy="2335037"/>
          </a:xfrm>
        </p:grpSpPr>
        <p:pic>
          <p:nvPicPr>
            <p:cNvPr id="6146" name="Picture 2">
              <a:extLst>
                <a:ext uri="{FF2B5EF4-FFF2-40B4-BE49-F238E27FC236}">
                  <a16:creationId xmlns:a16="http://schemas.microsoft.com/office/drawing/2014/main" id="{8C662662-2CCA-5470-B940-701882D37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64"/>
            <a:stretch/>
          </p:blipFill>
          <p:spPr bwMode="auto">
            <a:xfrm>
              <a:off x="3427258" y="4712883"/>
              <a:ext cx="4341804" cy="23350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2670A39-71A4-96CA-BE4C-CB0C2BCE41E1}"/>
                </a:ext>
              </a:extLst>
            </p:cNvPr>
            <p:cNvSpPr/>
            <p:nvPr/>
          </p:nvSpPr>
          <p:spPr>
            <a:xfrm>
              <a:off x="3427259" y="4712882"/>
              <a:ext cx="4341803" cy="233503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3" name="ZoneTexte 2">
            <a:extLst>
              <a:ext uri="{FF2B5EF4-FFF2-40B4-BE49-F238E27FC236}">
                <a16:creationId xmlns:a16="http://schemas.microsoft.com/office/drawing/2014/main" id="{40D9BB16-084E-DB6F-5DDE-1E1D79499125}"/>
              </a:ext>
            </a:extLst>
          </p:cNvPr>
          <p:cNvSpPr txBox="1"/>
          <p:nvPr/>
        </p:nvSpPr>
        <p:spPr>
          <a:xfrm>
            <a:off x="589585" y="1095681"/>
            <a:ext cx="9542754" cy="2862322"/>
          </a:xfrm>
          <a:prstGeom prst="rect">
            <a:avLst/>
          </a:prstGeom>
          <a:noFill/>
        </p:spPr>
        <p:txBody>
          <a:bodyPr wrap="square">
            <a:spAutoFit/>
          </a:bodyPr>
          <a:lstStyle/>
          <a:p>
            <a:pPr algn="just">
              <a:buNone/>
            </a:pPr>
            <a:r>
              <a:rPr lang="en-GB" sz="2000" noProof="0" dirty="0"/>
              <a:t>Over the past 30 years, global energy consumption has grown by an average of 2% per year.</a:t>
            </a:r>
          </a:p>
          <a:p>
            <a:pPr algn="just">
              <a:buNone/>
            </a:pPr>
            <a:endParaRPr lang="en-GB" sz="1000" noProof="0" dirty="0"/>
          </a:p>
          <a:p>
            <a:pPr algn="just">
              <a:buNone/>
            </a:pPr>
            <a:r>
              <a:rPr lang="en-GB" sz="2000" noProof="0" dirty="0"/>
              <a:t>Renewable energy faces challenges such as land competition, societal acceptance and resource quality. For wind energy, the theoretical maximum potential ranges from 157,000 TWh to 594,000 TWh, though some estimates suggest the practical potential could be as low as 9,000 TWh.</a:t>
            </a:r>
            <a:r>
              <a:rPr lang="en-GB" baseline="30000" noProof="0" dirty="0"/>
              <a:t>1</a:t>
            </a:r>
          </a:p>
          <a:p>
            <a:pPr algn="just"/>
            <a:endParaRPr lang="en-GB" sz="1000" noProof="0" dirty="0"/>
          </a:p>
          <a:p>
            <a:pPr algn="just"/>
            <a:r>
              <a:rPr lang="en-GB" sz="2000" noProof="0" dirty="0"/>
              <a:t>Solar energy has vast potential, especially if solar photovoltaics can be widely deployed, including on oceans.</a:t>
            </a:r>
          </a:p>
        </p:txBody>
      </p:sp>
      <p:sp>
        <p:nvSpPr>
          <p:cNvPr id="6" name="Slide Number Placeholder 6">
            <a:extLst>
              <a:ext uri="{FF2B5EF4-FFF2-40B4-BE49-F238E27FC236}">
                <a16:creationId xmlns:a16="http://schemas.microsoft.com/office/drawing/2014/main" id="{9260771C-DA82-1C61-80DF-1256866723C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534</a:t>
            </a:fld>
            <a:endParaRPr lang="en-GB" spc="80" noProof="0" dirty="0"/>
          </a:p>
        </p:txBody>
      </p:sp>
      <p:sp>
        <p:nvSpPr>
          <p:cNvPr id="9" name="ZoneTexte 8">
            <a:extLst>
              <a:ext uri="{FF2B5EF4-FFF2-40B4-BE49-F238E27FC236}">
                <a16:creationId xmlns:a16="http://schemas.microsoft.com/office/drawing/2014/main" id="{BC80C328-4FCE-444B-0849-A8D4E2A9CF22}"/>
              </a:ext>
            </a:extLst>
          </p:cNvPr>
          <p:cNvSpPr txBox="1"/>
          <p:nvPr/>
        </p:nvSpPr>
        <p:spPr>
          <a:xfrm>
            <a:off x="85481" y="7674502"/>
            <a:ext cx="10132339" cy="261610"/>
          </a:xfrm>
          <a:prstGeom prst="rect">
            <a:avLst/>
          </a:prstGeom>
          <a:noFill/>
        </p:spPr>
        <p:txBody>
          <a:bodyPr wrap="square">
            <a:spAutoFit/>
          </a:bodyPr>
          <a:lstStyle/>
          <a:p>
            <a:r>
              <a:rPr lang="en-GB" sz="1100" b="1" baseline="30000" noProof="0" dirty="0"/>
              <a:t>1</a:t>
            </a:r>
            <a:r>
              <a:rPr lang="en-GB" sz="1100" noProof="0" dirty="0"/>
              <a:t> </a:t>
            </a:r>
            <a:r>
              <a:rPr lang="en-GB" sz="1100" noProof="0" dirty="0">
                <a:hlinkClick r:id="rId3"/>
              </a:rPr>
              <a:t>Y. Deng, et al. (2015, March). Quantifying a realistic, worldwide wind and solar electricity supply. Global Environmental Change.</a:t>
            </a:r>
            <a:endParaRPr lang="en-GB" sz="1100" noProof="0" dirty="0"/>
          </a:p>
        </p:txBody>
      </p:sp>
    </p:spTree>
    <p:extLst>
      <p:ext uri="{BB962C8B-B14F-4D97-AF65-F5344CB8AC3E}">
        <p14:creationId xmlns:p14="http://schemas.microsoft.com/office/powerpoint/2010/main" val="15331261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7D9BD66-D974-58B4-D135-722FD58BEEC3}"/>
                  </a:ext>
                </a:extLst>
              </p:cNvPr>
              <p:cNvSpPr txBox="1"/>
              <p:nvPr/>
            </p:nvSpPr>
            <p:spPr>
              <a:xfrm>
                <a:off x="589586" y="994600"/>
                <a:ext cx="9542753" cy="5438668"/>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We have approximately 60</a:t>
                </a:r>
                <a:r>
                  <a:rPr lang="en-GB" sz="2000" b="0" noProof="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noProof="0">
                        <a:ea typeface="Cambria Math" panose="02040503050406030204" pitchFamily="18" charset="0"/>
                        <a:cs typeface="Arial" panose="020B0604020202020204" pitchFamily="34" charset="0"/>
                      </a:rPr>
                      <m:t>×</m:t>
                    </m:r>
                    <m:r>
                      <m:rPr>
                        <m:nor/>
                      </m:rPr>
                      <a:rPr lang="en-GB" sz="2000" noProof="0">
                        <a:ea typeface="Cambria Math" panose="02040503050406030204" pitchFamily="18" charset="0"/>
                        <a:cs typeface="Arial" panose="020B0604020202020204" pitchFamily="34" charset="0"/>
                      </a:rPr>
                      <m:t> 106</m:t>
                    </m:r>
                    <m:r>
                      <a:rPr lang="en-GB" sz="2000" i="1" baseline="30000" noProof="0" smtClean="0">
                        <a:latin typeface="Cambria Math" panose="02040503050406030204" pitchFamily="18" charset="0"/>
                        <a:cs typeface="Arial" panose="020B0604020202020204" pitchFamily="34" charset="0"/>
                      </a:rPr>
                      <m:t> </m:t>
                    </m:r>
                  </m:oMath>
                </a14:m>
                <a:r>
                  <a:rPr lang="en-GB" sz="2000" noProof="0" dirty="0">
                    <a:latin typeface="Arial" panose="020B0604020202020204" pitchFamily="34" charset="0"/>
                    <a:cs typeface="Arial" panose="020B0604020202020204" pitchFamily="34" charset="0"/>
                  </a:rPr>
                  <a:t> TWh of solar energy reaching Africa every year. </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We assume that the (i) total feasible renewable energy potential is equivalent to the energy generated by covering a quarter of Africa with 22%-efficient PV panels, and (ii) this quarter of Africa receives 15 </a:t>
                </a:r>
                <a14:m>
                  <m:oMath xmlns:m="http://schemas.openxmlformats.org/officeDocument/2006/math">
                    <m:r>
                      <m:rPr>
                        <m:nor/>
                      </m:rPr>
                      <a:rPr lang="en-GB" sz="2000" noProof="0">
                        <a:ea typeface="Cambria Math" panose="02040503050406030204" pitchFamily="18" charset="0"/>
                        <a:cs typeface="Arial" panose="020B0604020202020204" pitchFamily="34" charset="0"/>
                      </a:rPr>
                      <m:t>×</m:t>
                    </m:r>
                    <m:r>
                      <m:rPr>
                        <m:nor/>
                      </m:rPr>
                      <a:rPr lang="en-GB" sz="2000" noProof="0">
                        <a:ea typeface="Cambria Math" panose="02040503050406030204" pitchFamily="18" charset="0"/>
                        <a:cs typeface="Arial" panose="020B0604020202020204" pitchFamily="34" charset="0"/>
                      </a:rPr>
                      <m:t> 106</m:t>
                    </m:r>
                  </m:oMath>
                </a14:m>
                <a:r>
                  <a:rPr lang="en-GB" sz="2000" noProof="0" dirty="0"/>
                  <a:t> TWh/year of solar energy annually. Therefore, it results in a total renewable energy potential of </a:t>
                </a:r>
                <a:r>
                  <a:rPr lang="en-GB" sz="2000" b="1" noProof="0" dirty="0"/>
                  <a:t>3,300,000 TWh</a:t>
                </a:r>
                <a:r>
                  <a:rPr lang="en-GB" sz="2000" noProof="0" dirty="0"/>
                  <a:t>.</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The global energy consumption in 2019 was 116,000 TWh and we consider a 2% annual growth in energy consumption. Hence, the full potential of Africa will be exploited after </a:t>
                </a:r>
                <a14:m>
                  <m:oMath xmlns:m="http://schemas.openxmlformats.org/officeDocument/2006/math">
                    <m:r>
                      <a:rPr lang="en-GB" sz="2000" b="0" i="1" noProof="0" smtClean="0">
                        <a:latin typeface="Cambria Math" panose="02040503050406030204" pitchFamily="18" charset="0"/>
                      </a:rPr>
                      <m:t>𝑥</m:t>
                    </m:r>
                  </m:oMath>
                </a14:m>
                <a:r>
                  <a:rPr lang="en-GB" sz="2000" noProof="0" dirty="0"/>
                  <a:t> years, where </a:t>
                </a:r>
                <a14:m>
                  <m:oMath xmlns:m="http://schemas.openxmlformats.org/officeDocument/2006/math">
                    <m:r>
                      <a:rPr lang="en-GB" sz="2000" b="0" i="1" noProof="0" smtClean="0">
                        <a:latin typeface="Cambria Math" panose="02040503050406030204" pitchFamily="18" charset="0"/>
                      </a:rPr>
                      <m:t>𝑥</m:t>
                    </m:r>
                  </m:oMath>
                </a14:m>
                <a:r>
                  <a:rPr lang="en-GB" sz="2000" noProof="0" dirty="0"/>
                  <a:t> is defined by:</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i="0" noProof="0" smtClean="0">
                        <a:latin typeface="Arial" panose="020B0604020202020204" pitchFamily="34" charset="0"/>
                        <a:cs typeface="Arial" panose="020B0604020202020204" pitchFamily="34" charset="0"/>
                      </a:rPr>
                      <m:t>T</m:t>
                    </m:r>
                    <m:r>
                      <m:rPr>
                        <m:nor/>
                      </m:rPr>
                      <a:rPr lang="en-GB" sz="2000" b="0" i="0" noProof="0" smtClean="0">
                        <a:latin typeface="Arial" panose="020B0604020202020204" pitchFamily="34" charset="0"/>
                        <a:cs typeface="Arial" panose="020B0604020202020204" pitchFamily="34" charset="0"/>
                      </a:rPr>
                      <m:t>otal</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solar</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potential</m:t>
                    </m:r>
                    <m:r>
                      <m:rPr>
                        <m:nor/>
                      </m:rPr>
                      <a:rPr lang="en-GB" sz="2000" b="0" i="0" noProof="0" smtClean="0">
                        <a:latin typeface="Arial" panose="020B0604020202020204" pitchFamily="34" charset="0"/>
                        <a:cs typeface="Arial" panose="020B0604020202020204" pitchFamily="34" charset="0"/>
                      </a:rPr>
                      <m:t> = </m:t>
                    </m:r>
                    <m:sSup>
                      <m:sSupPr>
                        <m:ctrlPr>
                          <a:rPr lang="en-GB" sz="2000" b="0" i="1" noProof="0" smtClean="0">
                            <a:latin typeface="Cambria Math" panose="02040503050406030204" pitchFamily="18" charset="0"/>
                          </a:rPr>
                        </m:ctrlPr>
                      </m:sSupPr>
                      <m:e>
                        <m:r>
                          <m:rPr>
                            <m:nor/>
                          </m:rPr>
                          <a:rPr lang="en-GB" sz="2000" b="0" i="0" noProof="0" smtClean="0">
                            <a:latin typeface="Arial" panose="020B0604020202020204" pitchFamily="34" charset="0"/>
                            <a:cs typeface="Arial" panose="020B0604020202020204" pitchFamily="34" charset="0"/>
                          </a:rPr>
                          <m:t>(1 + </m:t>
                        </m:r>
                        <m:r>
                          <m:rPr>
                            <m:nor/>
                          </m:rPr>
                          <a:rPr lang="en-GB" sz="2000" b="0" i="0" noProof="0" smtClean="0">
                            <a:latin typeface="Arial" panose="020B0604020202020204" pitchFamily="34" charset="0"/>
                            <a:cs typeface="Arial" panose="020B0604020202020204" pitchFamily="34" charset="0"/>
                          </a:rPr>
                          <m:t>growth</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rate</m:t>
                        </m:r>
                        <m:r>
                          <m:rPr>
                            <m:nor/>
                          </m:rPr>
                          <a:rPr lang="en-GB" sz="2000" b="0" i="0" noProof="0" smtClean="0">
                            <a:latin typeface="Arial" panose="020B0604020202020204" pitchFamily="34" charset="0"/>
                            <a:cs typeface="Arial" panose="020B0604020202020204" pitchFamily="34" charset="0"/>
                          </a:rPr>
                          <m:t>)</m:t>
                        </m:r>
                      </m:e>
                      <m:sup>
                        <m:r>
                          <a:rPr lang="en-GB" sz="2000" b="0" i="1" noProof="0" smtClean="0">
                            <a:latin typeface="Cambria Math" panose="02040503050406030204" pitchFamily="18" charset="0"/>
                          </a:rPr>
                          <m:t>𝑥</m:t>
                        </m:r>
                      </m:sup>
                    </m:sSup>
                  </m:oMath>
                </a14:m>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cs typeface="Arial" panose="020B0604020202020204" pitchFamily="34" charset="0"/>
                  </a:rPr>
                  <a:t>global consumption in 2019.</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t>This leads to </a:t>
                </a:r>
                <a14:m>
                  <m:oMath xmlns:m="http://schemas.openxmlformats.org/officeDocument/2006/math">
                    <m:r>
                      <a:rPr lang="en-GB" sz="2000" b="0" i="1" noProof="0" smtClean="0">
                        <a:latin typeface="Cambria Math" panose="02040503050406030204" pitchFamily="18" charset="0"/>
                      </a:rPr>
                      <m:t>𝑥</m:t>
                    </m:r>
                  </m:oMath>
                </a14:m>
                <a:r>
                  <a:rPr lang="en-GB" sz="2000" noProof="0" dirty="0"/>
                  <a:t> equal to:</a:t>
                </a:r>
                <a:endParaRPr lang="en-GB" sz="2000" i="1" noProof="0" dirty="0">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cs typeface="Arial" panose="020B0604020202020204" pitchFamily="34" charset="0"/>
                            </a:rPr>
                            <m:t>3.3 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10</m:t>
                          </m:r>
                          <m:r>
                            <a:rPr lang="fr-BE" sz="2000" b="0" i="1" baseline="30000" noProof="0" smtClean="0">
                              <a:latin typeface="Cambria Math" panose="02040503050406030204" pitchFamily="18" charset="0"/>
                              <a:cs typeface="Arial" panose="020B0604020202020204" pitchFamily="34" charset="0"/>
                            </a:rPr>
                            <m:t>18</m:t>
                          </m:r>
                        </m:num>
                        <m:den>
                          <m:r>
                            <m:rPr>
                              <m:nor/>
                            </m:rPr>
                            <a:rPr lang="en-GB" sz="2000" b="0" i="0" noProof="0" smtClean="0">
                              <a:latin typeface="+mj-lt"/>
                              <a:cs typeface="Arial" panose="020B0604020202020204" pitchFamily="34" charset="0"/>
                            </a:rPr>
                            <m:t>0.116 </m:t>
                          </m:r>
                          <m:r>
                            <m:rPr>
                              <m:nor/>
                            </m:rPr>
                            <a:rPr lang="en-GB" sz="2000" noProof="0">
                              <a:latin typeface="+mj-lt"/>
                              <a:ea typeface="Cambria Math" panose="02040503050406030204" pitchFamily="18" charset="0"/>
                              <a:cs typeface="Arial" panose="020B0604020202020204" pitchFamily="34" charset="0"/>
                            </a:rPr>
                            <m:t>×</m:t>
                          </m:r>
                          <m:r>
                            <m:rPr>
                              <m:nor/>
                            </m:rPr>
                            <a:rPr lang="en-GB" sz="2000" noProof="0">
                              <a:latin typeface="+mj-lt"/>
                              <a:ea typeface="Cambria Math" panose="02040503050406030204" pitchFamily="18" charset="0"/>
                              <a:cs typeface="Arial" panose="020B0604020202020204" pitchFamily="34" charset="0"/>
                            </a:rPr>
                            <m:t> 10</m:t>
                          </m:r>
                          <m:r>
                            <a:rPr lang="fr-BE" sz="2000" b="0" i="1" baseline="30000" noProof="0" smtClean="0">
                              <a:latin typeface="Cambria Math" panose="02040503050406030204" pitchFamily="18" charset="0"/>
                              <a:cs typeface="Arial" panose="020B0604020202020204" pitchFamily="34" charset="0"/>
                            </a:rPr>
                            <m:t>18</m:t>
                          </m:r>
                        </m:den>
                      </m:f>
                      <m:r>
                        <m:rPr>
                          <m:nor/>
                        </m:rPr>
                        <a:rPr lang="en-GB" sz="2000" b="0" i="0" noProof="0" smtClean="0">
                          <a:latin typeface="+mj-lt"/>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m:t>
                      </m:r>
                      <m:sSup>
                        <m:sSupPr>
                          <m:ctrlPr>
                            <a:rPr lang="en-GB" sz="2000" b="0" i="1" noProof="0" smtClean="0">
                              <a:latin typeface="Cambria Math" panose="02040503050406030204" pitchFamily="18" charset="0"/>
                            </a:rPr>
                          </m:ctrlPr>
                        </m:sSupPr>
                        <m:e>
                          <m:r>
                            <m:rPr>
                              <m:nor/>
                            </m:rPr>
                            <a:rPr lang="en-GB" sz="2000" b="0" i="0" noProof="0" smtClean="0">
                              <a:latin typeface="Arial" panose="020B0604020202020204" pitchFamily="34" charset="0"/>
                              <a:cs typeface="Arial" panose="020B0604020202020204" pitchFamily="34" charset="0"/>
                            </a:rPr>
                            <m:t> (1 + 0.02)</m:t>
                          </m:r>
                        </m:e>
                        <m:sup>
                          <m:r>
                            <a:rPr lang="en-GB" sz="2000" b="0" i="1" noProof="0" smtClean="0">
                              <a:latin typeface="Cambria Math" panose="02040503050406030204" pitchFamily="18" charset="0"/>
                            </a:rPr>
                            <m:t>𝑥</m:t>
                          </m:r>
                        </m:sup>
                      </m:sSup>
                      <m:r>
                        <m:rPr>
                          <m:nor/>
                        </m:rPr>
                        <a:rPr lang="en-GB" sz="2000" b="0" i="0" noProof="0" smtClean="0">
                          <a:latin typeface="Arial" panose="020B0604020202020204" pitchFamily="34" charset="0"/>
                          <a:cs typeface="Arial" panose="020B0604020202020204" pitchFamily="34" charset="0"/>
                        </a:rPr>
                        <m:t>   </m:t>
                      </m:r>
                      <m:r>
                        <m:rPr>
                          <m:nor/>
                        </m:rPr>
                        <a:rPr lang="en-GB" sz="2000" b="1" i="0" noProof="0" smtClean="0">
                          <a:latin typeface="Arial" panose="020B0604020202020204" pitchFamily="34" charset="0"/>
                          <a:ea typeface="Cambria Math" panose="02040503050406030204" pitchFamily="18" charset="0"/>
                          <a:cs typeface="Arial" panose="020B0604020202020204" pitchFamily="34" charset="0"/>
                        </a:rPr>
                        <m:t>→</m:t>
                      </m:r>
                      <m:r>
                        <a:rPr lang="en-GB" sz="2000" b="0" i="1" noProof="0" smtClean="0">
                          <a:latin typeface="Cambria Math" panose="02040503050406030204" pitchFamily="18" charset="0"/>
                          <a:ea typeface="Cambria Math" panose="02040503050406030204" pitchFamily="18" charset="0"/>
                        </a:rPr>
                        <m:t>     </m:t>
                      </m:r>
                      <m:r>
                        <a:rPr lang="en-GB" sz="2000" b="0" i="1" noProof="0" smtClean="0">
                          <a:latin typeface="Cambria Math" panose="02040503050406030204" pitchFamily="18" charset="0"/>
                        </a:rPr>
                        <m:t>𝑥</m:t>
                      </m:r>
                      <m:r>
                        <m:rPr>
                          <m:nor/>
                        </m:rPr>
                        <a:rPr lang="en-GB" sz="2000" b="0" i="0" noProof="0" smtClean="0">
                          <a:latin typeface="Arial" panose="020B0604020202020204" pitchFamily="34" charset="0"/>
                          <a:cs typeface="Arial" panose="020B0604020202020204" pitchFamily="34" charset="0"/>
                        </a:rPr>
                        <m:t>  = </m:t>
                      </m:r>
                      <m:f>
                        <m:fPr>
                          <m:ctrlPr>
                            <a:rPr lang="en-GB" sz="2000" b="0" i="1" noProof="0" smtClean="0">
                              <a:latin typeface="Cambria Math" panose="02040503050406030204" pitchFamily="18" charset="0"/>
                            </a:rPr>
                          </m:ctrlPr>
                        </m:fPr>
                        <m:num>
                          <m:func>
                            <m:funcPr>
                              <m:ctrlPr>
                                <a:rPr lang="en-GB" sz="2000" b="0" i="1" noProof="0" smtClean="0">
                                  <a:latin typeface="Cambria Math" panose="02040503050406030204" pitchFamily="18" charset="0"/>
                                </a:rPr>
                              </m:ctrlPr>
                            </m:funcPr>
                            <m:fName>
                              <m:r>
                                <m:rPr>
                                  <m:nor/>
                                </m:rPr>
                                <a:rPr lang="en-GB" sz="2000" b="0" i="0" noProof="0" smtClean="0">
                                  <a:latin typeface="+mj-lt"/>
                                  <a:cs typeface="Arial" panose="020B0604020202020204" pitchFamily="34" charset="0"/>
                                </a:rPr>
                                <m:t>ln</m:t>
                              </m:r>
                            </m:fName>
                            <m:e>
                              <m:d>
                                <m:dPr>
                                  <m:ctrlPr>
                                    <a:rPr lang="en-GB" sz="2000" b="0" i="1" noProof="0" smtClean="0">
                                      <a:latin typeface="Cambria Math" panose="02040503050406030204" pitchFamily="18" charset="0"/>
                                    </a:rPr>
                                  </m:ctrlPr>
                                </m:dPr>
                                <m:e>
                                  <m:f>
                                    <m:fPr>
                                      <m:ctrlPr>
                                        <a:rPr lang="en-GB" sz="2000" i="1" noProof="0" smtClean="0">
                                          <a:latin typeface="Cambria Math" panose="02040503050406030204" pitchFamily="18" charset="0"/>
                                        </a:rPr>
                                      </m:ctrlPr>
                                    </m:fPr>
                                    <m:num>
                                      <m:r>
                                        <m:rPr>
                                          <m:nor/>
                                        </m:rPr>
                                        <a:rPr lang="en-GB" sz="2000" noProof="0" smtClean="0">
                                          <a:latin typeface="+mj-lt"/>
                                          <a:cs typeface="Arial" panose="020B0604020202020204" pitchFamily="34" charset="0"/>
                                        </a:rPr>
                                        <m:t>3.3 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ea typeface="Cambria Math" panose="02040503050406030204" pitchFamily="18" charset="0"/>
                                          <a:cs typeface="Arial" panose="020B0604020202020204" pitchFamily="34" charset="0"/>
                                        </a:rPr>
                                        <m:t>10</m:t>
                                      </m:r>
                                      <m:r>
                                        <a:rPr lang="fr-BE" sz="2000" i="1" baseline="30000">
                                          <a:latin typeface="Cambria Math" panose="02040503050406030204" pitchFamily="18" charset="0"/>
                                          <a:cs typeface="Arial" panose="020B0604020202020204" pitchFamily="34" charset="0"/>
                                        </a:rPr>
                                        <m:t>18</m:t>
                                      </m:r>
                                    </m:num>
                                    <m:den>
                                      <m:r>
                                        <m:rPr>
                                          <m:nor/>
                                        </m:rPr>
                                        <a:rPr lang="en-GB" sz="2000" noProof="0" smtClean="0">
                                          <a:latin typeface="+mj-lt"/>
                                          <a:cs typeface="Arial" panose="020B0604020202020204" pitchFamily="34" charset="0"/>
                                        </a:rPr>
                                        <m:t>0.116 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ea typeface="Cambria Math" panose="02040503050406030204" pitchFamily="18" charset="0"/>
                                          <a:cs typeface="Arial" panose="020B0604020202020204" pitchFamily="34" charset="0"/>
                                        </a:rPr>
                                        <m:t>10</m:t>
                                      </m:r>
                                      <m:r>
                                        <a:rPr lang="fr-BE" sz="2000" i="1" baseline="30000">
                                          <a:latin typeface="Cambria Math" panose="02040503050406030204" pitchFamily="18" charset="0"/>
                                          <a:cs typeface="Arial" panose="020B0604020202020204" pitchFamily="34" charset="0"/>
                                        </a:rPr>
                                        <m:t>18</m:t>
                                      </m:r>
                                    </m:den>
                                  </m:f>
                                </m:e>
                              </m:d>
                            </m:e>
                          </m:func>
                        </m:num>
                        <m:den>
                          <m:func>
                            <m:funcPr>
                              <m:ctrlPr>
                                <a:rPr lang="en-GB" sz="2000" b="0" i="1" noProof="0" smtClean="0">
                                  <a:latin typeface="Cambria Math" panose="02040503050406030204" pitchFamily="18" charset="0"/>
                                </a:rPr>
                              </m:ctrlPr>
                            </m:funcPr>
                            <m:fName>
                              <m:r>
                                <m:rPr>
                                  <m:nor/>
                                </m:rPr>
                                <a:rPr lang="en-GB" sz="2000" b="0" i="0" noProof="0" smtClean="0">
                                  <a:latin typeface="+mj-lt"/>
                                  <a:cs typeface="Arial" panose="020B0604020202020204" pitchFamily="34" charset="0"/>
                                </a:rPr>
                                <m:t>ln</m:t>
                              </m:r>
                            </m:fName>
                            <m:e>
                              <m:d>
                                <m:dPr>
                                  <m:ctrlPr>
                                    <a:rPr lang="en-GB" sz="2000" b="0" i="1" noProof="0" smtClean="0">
                                      <a:latin typeface="Cambria Math" panose="02040503050406030204" pitchFamily="18" charset="0"/>
                                    </a:rPr>
                                  </m:ctrlPr>
                                </m:dPr>
                                <m:e>
                                  <m:r>
                                    <m:rPr>
                                      <m:nor/>
                                    </m:rPr>
                                    <a:rPr lang="en-GB" sz="2000" b="0" i="0" noProof="0" smtClean="0">
                                      <a:latin typeface="+mj-lt"/>
                                    </a:rPr>
                                    <m:t>1+</m:t>
                                  </m:r>
                                  <m:r>
                                    <m:rPr>
                                      <m:nor/>
                                    </m:rPr>
                                    <a:rPr lang="en-GB" sz="2000" b="0" i="0" noProof="0" smtClean="0">
                                      <a:latin typeface="+mj-lt"/>
                                      <a:cs typeface="Arial" panose="020B0604020202020204" pitchFamily="34" charset="0"/>
                                    </a:rPr>
                                    <m:t>1.02</m:t>
                                  </m:r>
                                </m:e>
                              </m:d>
                            </m:e>
                          </m:func>
                        </m:den>
                      </m:f>
                      <m:r>
                        <m:rPr>
                          <m:nor/>
                        </m:rPr>
                        <a:rPr lang="en-GB" sz="2000" b="0" i="0" noProof="0" smtClean="0">
                          <a:latin typeface="+mj-lt"/>
                          <a:cs typeface="Arial" panose="020B0604020202020204" pitchFamily="34" charset="0"/>
                        </a:rPr>
                        <m:t> </m:t>
                      </m:r>
                      <m:r>
                        <m:rPr>
                          <m:nor/>
                        </m:rPr>
                        <a:rPr lang="en-GB" sz="2000" i="0" noProof="0" smtClean="0">
                          <a:latin typeface="+mj-lt"/>
                          <a:ea typeface="Cambria Math" panose="02040503050406030204" pitchFamily="18" charset="0"/>
                          <a:cs typeface="Arial" panose="020B0604020202020204" pitchFamily="34" charset="0"/>
                        </a:rPr>
                        <m:t>≈ 169</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b="0" i="0" noProof="0" smtClean="0">
                          <a:latin typeface="+mj-lt"/>
                          <a:ea typeface="Cambria Math" panose="02040503050406030204" pitchFamily="18" charset="0"/>
                          <a:cs typeface="Arial" panose="020B0604020202020204" pitchFamily="34" charset="0"/>
                        </a:rPr>
                        <m:t>years</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2000" noProof="0" dirty="0">
                  <a:latin typeface="+mj-lt"/>
                  <a:cs typeface="Arial" panose="020B0604020202020204" pitchFamily="34" charset="0"/>
                </a:endParaRPr>
              </a:p>
              <a:p>
                <a:pPr algn="just"/>
                <a:endParaRPr lang="en-GB" sz="1000" noProof="0" dirty="0">
                  <a:latin typeface="Arial" panose="020B0604020202020204" pitchFamily="34" charset="0"/>
                  <a:cs typeface="Arial" panose="020B0604020202020204" pitchFamily="34" charset="0"/>
                </a:endParaRPr>
              </a:p>
              <a:p>
                <a:pPr algn="just"/>
                <a:r>
                  <a:rPr lang="en-GB" sz="2000" noProof="0" dirty="0"/>
                  <a:t>If they were to generate this amount of energy annually, fast-neutron reactors would deplete land uranium reserves and 10% of seawater reserves in:</a:t>
                </a:r>
                <a:endParaRPr lang="en-GB" sz="2000" noProof="0" dirty="0">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F7D9BD66-D974-58B4-D135-722FD58BEEC3}"/>
                  </a:ext>
                </a:extLst>
              </p:cNvPr>
              <p:cNvSpPr txBox="1">
                <a:spLocks noRot="1" noChangeAspect="1" noMove="1" noResize="1" noEditPoints="1" noAdjustHandles="1" noChangeArrowheads="1" noChangeShapeType="1" noTextEdit="1"/>
              </p:cNvSpPr>
              <p:nvPr/>
            </p:nvSpPr>
            <p:spPr>
              <a:xfrm>
                <a:off x="589586" y="994600"/>
                <a:ext cx="9542753" cy="5438668"/>
              </a:xfrm>
              <a:prstGeom prst="rect">
                <a:avLst/>
              </a:prstGeom>
              <a:blipFill>
                <a:blip r:embed="rId3"/>
                <a:stretch>
                  <a:fillRect l="-703" t="-448" r="-639" b="-1121"/>
                </a:stretch>
              </a:blipFill>
            </p:spPr>
            <p:txBody>
              <a:bodyPr/>
              <a:lstStyle/>
              <a:p>
                <a:r>
                  <a:rPr lang="en-GB">
                    <a:noFill/>
                  </a:rPr>
                  <a:t> </a:t>
                </a:r>
              </a:p>
            </p:txBody>
          </p:sp>
        </mc:Fallback>
      </mc:AlternateContent>
      <p:sp>
        <p:nvSpPr>
          <p:cNvPr id="2" name="ZoneTexte 1">
            <a:extLst>
              <a:ext uri="{FF2B5EF4-FFF2-40B4-BE49-F238E27FC236}">
                <a16:creationId xmlns:a16="http://schemas.microsoft.com/office/drawing/2014/main" id="{A9AB8640-C724-2C9F-5B92-39673C079CED}"/>
              </a:ext>
            </a:extLst>
          </p:cNvPr>
          <p:cNvSpPr txBox="1"/>
          <p:nvPr/>
        </p:nvSpPr>
        <p:spPr>
          <a:xfrm>
            <a:off x="589585" y="349892"/>
            <a:ext cx="10014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Solar potential of Africa versus our future energy needs</a:t>
            </a:r>
            <a:endParaRPr lang="en-GB" sz="1400" b="1" noProof="0" dirty="0">
              <a:solidFill>
                <a:schemeClr val="tx1"/>
              </a:solidFill>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122F497F-003D-7F19-18F5-8C10733F2A5A}"/>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535</a:t>
            </a:fld>
            <a:endParaRPr lang="en-GB" spc="80" noProof="0"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E5D54C3-2354-C267-D686-0B5FFE12EECF}"/>
                  </a:ext>
                </a:extLst>
              </p:cNvPr>
              <p:cNvSpPr txBox="1"/>
              <p:nvPr/>
            </p:nvSpPr>
            <p:spPr>
              <a:xfrm>
                <a:off x="589585" y="6477189"/>
                <a:ext cx="5348176" cy="949812"/>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noProof="0" smtClean="0">
                              <a:latin typeface="+mj-lt"/>
                              <a:ea typeface="Cambria Math" panose="02040503050406030204" pitchFamily="18" charset="0"/>
                            </a:rPr>
                            <m:t>19,300</m:t>
                          </m:r>
                        </m:num>
                        <m:den>
                          <m:f>
                            <m:fPr>
                              <m:ctrlPr>
                                <a:rPr lang="en-GB" sz="2000" i="1" noProof="0" smtClean="0">
                                  <a:latin typeface="Cambria Math" panose="02040503050406030204" pitchFamily="18" charset="0"/>
                                </a:rPr>
                              </m:ctrlPr>
                            </m:fPr>
                            <m:num>
                              <m:r>
                                <m:rPr>
                                  <m:nor/>
                                </m:rPr>
                                <a:rPr lang="en-GB" sz="2000" noProof="0" smtClean="0">
                                  <a:latin typeface="+mj-lt"/>
                                  <a:cs typeface="Arial" panose="020B0604020202020204" pitchFamily="34" charset="0"/>
                                </a:rPr>
                                <m:t>3.3 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ea typeface="Cambria Math" panose="02040503050406030204" pitchFamily="18" charset="0"/>
                                  <a:cs typeface="Arial" panose="020B0604020202020204" pitchFamily="34" charset="0"/>
                                </a:rPr>
                                <m:t>10</m:t>
                              </m:r>
                              <m:r>
                                <a:rPr lang="fr-BE" sz="2000" i="1" baseline="30000">
                                  <a:latin typeface="Cambria Math" panose="02040503050406030204" pitchFamily="18" charset="0"/>
                                  <a:cs typeface="Arial" panose="020B0604020202020204" pitchFamily="34" charset="0"/>
                                </a:rPr>
                                <m:t>18</m:t>
                              </m:r>
                            </m:num>
                            <m:den>
                              <m:r>
                                <m:rPr>
                                  <m:nor/>
                                </m:rPr>
                                <a:rPr lang="en-GB" sz="2000" noProof="0" smtClean="0">
                                  <a:latin typeface="+mj-lt"/>
                                  <a:cs typeface="Arial" panose="020B0604020202020204" pitchFamily="34" charset="0"/>
                                </a:rPr>
                                <m:t>0.116 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ea typeface="Cambria Math" panose="02040503050406030204" pitchFamily="18" charset="0"/>
                                  <a:cs typeface="Arial" panose="020B0604020202020204" pitchFamily="34" charset="0"/>
                                </a:rPr>
                                <m:t>10</m:t>
                              </m:r>
                              <m:r>
                                <a:rPr lang="fr-BE" sz="2000" i="1" baseline="30000">
                                  <a:latin typeface="Cambria Math" panose="02040503050406030204" pitchFamily="18" charset="0"/>
                                  <a:cs typeface="Arial" panose="020B0604020202020204" pitchFamily="34" charset="0"/>
                                </a:rPr>
                                <m:t>18</m:t>
                              </m:r>
                            </m:den>
                          </m:f>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mj-lt"/>
                          <a:ea typeface="Cambria Math" panose="02040503050406030204" pitchFamily="18" charset="0"/>
                          <a:cs typeface="Arial" panose="020B0604020202020204" pitchFamily="34" charset="0"/>
                        </a:rPr>
                        <m:t>6</m:t>
                      </m:r>
                      <m:r>
                        <m:rPr>
                          <m:nor/>
                        </m:rPr>
                        <a:rPr lang="en-GB" sz="2000" b="0" i="0" noProof="0" smtClean="0">
                          <a:latin typeface="+mj-lt"/>
                          <a:ea typeface="Cambria Math" panose="02040503050406030204" pitchFamily="18" charset="0"/>
                          <a:cs typeface="Arial" panose="020B0604020202020204" pitchFamily="34" charset="0"/>
                        </a:rPr>
                        <m:t>78 </m:t>
                      </m:r>
                      <m:r>
                        <m:rPr>
                          <m:nor/>
                        </m:rPr>
                        <a:rPr lang="en-GB" sz="2000" b="0" i="0" noProof="0" smtClean="0">
                          <a:latin typeface="+mj-lt"/>
                          <a:ea typeface="Cambria Math" panose="02040503050406030204" pitchFamily="18" charset="0"/>
                          <a:cs typeface="Arial" panose="020B0604020202020204" pitchFamily="34" charset="0"/>
                        </a:rPr>
                        <m:t>years</m:t>
                      </m:r>
                      <m:r>
                        <m:rPr>
                          <m:nor/>
                        </m:rPr>
                        <a:rPr lang="en-GB" sz="2000" b="0" i="0" noProof="0" smtClean="0">
                          <a:latin typeface="+mj-lt"/>
                          <a:ea typeface="Cambria Math" panose="02040503050406030204" pitchFamily="18" charset="0"/>
                          <a:cs typeface="Arial" panose="020B0604020202020204" pitchFamily="34" charset="0"/>
                        </a:rPr>
                        <m:t>.</m:t>
                      </m:r>
                    </m:oMath>
                  </m:oMathPara>
                </a14:m>
                <a:endParaRPr lang="en-GB" sz="1800" noProof="0" dirty="0">
                  <a:latin typeface="+mj-lt"/>
                  <a:cs typeface="Arial" panose="020B0604020202020204" pitchFamily="34" charset="0"/>
                </a:endParaRPr>
              </a:p>
            </p:txBody>
          </p:sp>
        </mc:Choice>
        <mc:Fallback xmlns="">
          <p:sp>
            <p:nvSpPr>
              <p:cNvPr id="7" name="ZoneTexte 6">
                <a:extLst>
                  <a:ext uri="{FF2B5EF4-FFF2-40B4-BE49-F238E27FC236}">
                    <a16:creationId xmlns:a16="http://schemas.microsoft.com/office/drawing/2014/main" id="{FE5D54C3-2354-C267-D686-0B5FFE12EECF}"/>
                  </a:ext>
                </a:extLst>
              </p:cNvPr>
              <p:cNvSpPr txBox="1">
                <a:spLocks noRot="1" noChangeAspect="1" noMove="1" noResize="1" noEditPoints="1" noAdjustHandles="1" noChangeArrowheads="1" noChangeShapeType="1" noTextEdit="1"/>
              </p:cNvSpPr>
              <p:nvPr/>
            </p:nvSpPr>
            <p:spPr>
              <a:xfrm>
                <a:off x="589585" y="6477189"/>
                <a:ext cx="5348176" cy="94981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97277781"/>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8958ED-90FD-DD99-F233-BEAC25DC554D}"/>
              </a:ext>
            </a:extLst>
          </p:cNvPr>
          <p:cNvSpPr txBox="1"/>
          <p:nvPr/>
        </p:nvSpPr>
        <p:spPr>
          <a:xfrm>
            <a:off x="589585" y="349892"/>
            <a:ext cx="10014915"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And what about nuclear fusion?</a:t>
            </a:r>
          </a:p>
        </p:txBody>
      </p:sp>
      <p:sp>
        <p:nvSpPr>
          <p:cNvPr id="3" name="Slide Number Placeholder 6">
            <a:extLst>
              <a:ext uri="{FF2B5EF4-FFF2-40B4-BE49-F238E27FC236}">
                <a16:creationId xmlns:a16="http://schemas.microsoft.com/office/drawing/2014/main" id="{E66003D9-4A27-B9A5-86BF-C6ABDF9FA16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536</a:t>
            </a:fld>
            <a:endParaRPr lang="en-GB" spc="80" noProof="0" dirty="0"/>
          </a:p>
        </p:txBody>
      </p:sp>
      <p:sp>
        <p:nvSpPr>
          <p:cNvPr id="5" name="ZoneTexte 4">
            <a:extLst>
              <a:ext uri="{FF2B5EF4-FFF2-40B4-BE49-F238E27FC236}">
                <a16:creationId xmlns:a16="http://schemas.microsoft.com/office/drawing/2014/main" id="{1E849423-048C-32BB-F2BC-DA804C09B570}"/>
              </a:ext>
            </a:extLst>
          </p:cNvPr>
          <p:cNvSpPr txBox="1"/>
          <p:nvPr/>
        </p:nvSpPr>
        <p:spPr>
          <a:xfrm>
            <a:off x="589585" y="965689"/>
            <a:ext cx="9528492" cy="6555641"/>
          </a:xfrm>
          <a:prstGeom prst="rect">
            <a:avLst/>
          </a:prstGeom>
          <a:noFill/>
        </p:spPr>
        <p:txBody>
          <a:bodyPr wrap="square">
            <a:spAutoFit/>
          </a:bodyPr>
          <a:lstStyle/>
          <a:p>
            <a:pPr algn="just">
              <a:buNone/>
            </a:pPr>
            <a:r>
              <a:rPr lang="en-GB" sz="2000" noProof="0" dirty="0"/>
              <a:t>Nuclear fusion occurs when two light atomic nuclei, typically deuterium and tritium (isotopes of hydrogen), combine to form a heavier nucleus, such as helium. This reaction releases a huge amount of energy and is the </a:t>
            </a:r>
            <a:r>
              <a:rPr lang="en-GB" sz="2000" b="1" noProof="0" dirty="0"/>
              <a:t>same process that powers the sun and stars</a:t>
            </a:r>
            <a:r>
              <a:rPr lang="en-GB" sz="2000" noProof="0" dirty="0"/>
              <a:t>.</a:t>
            </a:r>
          </a:p>
          <a:p>
            <a:pPr algn="just">
              <a:buNone/>
            </a:pPr>
            <a:endParaRPr lang="en-GB" sz="1000" noProof="0" dirty="0"/>
          </a:p>
          <a:p>
            <a:pPr algn="just">
              <a:buNone/>
            </a:pPr>
            <a:r>
              <a:rPr lang="en-GB" sz="2000" noProof="0" dirty="0"/>
              <a:t>The fusion of 1 kg of deuterium releases 0.022 TWh of energy. Earth's oceans contain about 45 teratons of deuterium (around 31 grams per ton of seawater against 0.003 gram for uranium).</a:t>
            </a:r>
          </a:p>
          <a:p>
            <a:pPr algn="just">
              <a:buNone/>
            </a:pPr>
            <a:endParaRPr lang="en-GB" sz="1000" noProof="0" dirty="0"/>
          </a:p>
          <a:p>
            <a:pPr algn="just">
              <a:buNone/>
            </a:pPr>
            <a:r>
              <a:rPr lang="en-GB" sz="2000" noProof="0" dirty="0"/>
              <a:t>If 10% of the deuterium in the ocean were used in a fusion reactor with 30% efficiency, it could generate:</a:t>
            </a:r>
          </a:p>
          <a:p>
            <a:pPr algn="just">
              <a:buNone/>
            </a:pPr>
            <a:endParaRPr lang="en-GB" sz="2000" noProof="0" dirty="0"/>
          </a:p>
          <a:p>
            <a:pPr algn="just">
              <a:buNone/>
            </a:pPr>
            <a:endParaRPr lang="en-GB" sz="2000" noProof="0" dirty="0"/>
          </a:p>
          <a:p>
            <a:pPr algn="just">
              <a:buNone/>
            </a:pPr>
            <a:r>
              <a:rPr lang="en-GB" sz="2000" noProof="0" dirty="0"/>
              <a:t>This would be enough to sustain a global energy demand of 3,300,000 TWh, the solar potential of Africa, </a:t>
            </a:r>
            <a:r>
              <a:rPr lang="en-GB" sz="2000" b="1" noProof="0" dirty="0"/>
              <a:t>for about 9 million years</a:t>
            </a:r>
            <a:r>
              <a:rPr lang="en-GB" sz="2000" noProof="0" dirty="0"/>
              <a:t>.</a:t>
            </a:r>
          </a:p>
          <a:p>
            <a:pPr algn="just">
              <a:buNone/>
            </a:pPr>
            <a:endParaRPr lang="en-GB" sz="2000" noProof="0" dirty="0"/>
          </a:p>
          <a:p>
            <a:pPr>
              <a:buNone/>
            </a:pPr>
            <a:r>
              <a:rPr lang="en-GB" sz="2000" noProof="0" dirty="0"/>
              <a:t>Advantages of nuclear fusion:</a:t>
            </a:r>
          </a:p>
          <a:p>
            <a:pPr>
              <a:buNone/>
            </a:pPr>
            <a:endParaRPr lang="en-GB" sz="500" b="1" noProof="0" dirty="0"/>
          </a:p>
          <a:p>
            <a:pPr marL="514350" indent="-514350">
              <a:buAutoNum type="romanLcParenBoth"/>
            </a:pPr>
            <a:r>
              <a:rPr lang="en-GB" sz="2000" noProof="0" dirty="0"/>
              <a:t>Inherently safe technology;</a:t>
            </a:r>
          </a:p>
          <a:p>
            <a:pPr marL="514350" indent="-514350">
              <a:buAutoNum type="romanLcParenBoth"/>
            </a:pPr>
            <a:endParaRPr lang="en-GB" sz="500" noProof="0" dirty="0"/>
          </a:p>
          <a:p>
            <a:pPr marL="514350" indent="-514350">
              <a:buAutoNum type="romanLcParenBoth"/>
            </a:pPr>
            <a:r>
              <a:rPr lang="en-GB" sz="2000" noProof="0" dirty="0"/>
              <a:t>Minimal environmental impact (no greenhouse gas emissions);</a:t>
            </a:r>
          </a:p>
          <a:p>
            <a:pPr marL="514350" indent="-514350">
              <a:buAutoNum type="romanLcParenBoth"/>
            </a:pPr>
            <a:endParaRPr lang="en-GB" sz="500" noProof="0" dirty="0"/>
          </a:p>
          <a:p>
            <a:pPr marL="514350" indent="-514350">
              <a:buAutoNum type="romanLcParenBoth"/>
            </a:pPr>
            <a:r>
              <a:rPr lang="en-GB" sz="2000" noProof="0" dirty="0"/>
              <a:t>No risk of nuclear proliferation;</a:t>
            </a:r>
          </a:p>
          <a:p>
            <a:pPr marL="514350" indent="-514350">
              <a:buAutoNum type="romanLcParenBoth"/>
            </a:pPr>
            <a:endParaRPr lang="en-GB" sz="500" noProof="0" dirty="0"/>
          </a:p>
          <a:p>
            <a:pPr marL="514350" indent="-514350">
              <a:buAutoNum type="romanLcParenBoth"/>
            </a:pPr>
            <a:r>
              <a:rPr lang="en-GB" sz="2000" noProof="0" dirty="0"/>
              <a:t>No long-life high-level waste.</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186D9CC-C902-8214-A77E-ECCF2907785D}"/>
                  </a:ext>
                </a:extLst>
              </p:cNvPr>
              <p:cNvSpPr txBox="1"/>
              <p:nvPr/>
            </p:nvSpPr>
            <p:spPr>
              <a:xfrm>
                <a:off x="575323" y="4164878"/>
                <a:ext cx="5348176" cy="400110"/>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r>
                        <m:rPr>
                          <m:nor/>
                        </m:rPr>
                        <a:rPr lang="en-GB" sz="2000" b="0" i="0" noProof="0" smtClean="0">
                          <a:latin typeface="+mj-lt"/>
                        </a:rPr>
                        <m:t>4.5 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latin typeface="Arial" panose="020B0604020202020204" pitchFamily="34" charset="0"/>
                          <a:cs typeface="Arial" panose="020B0604020202020204" pitchFamily="34" charset="0"/>
                        </a:rPr>
                        <m:t>10</m:t>
                      </m:r>
                      <m:r>
                        <m:rPr>
                          <m:nor/>
                        </m:rPr>
                        <a:rPr lang="fr-BE" sz="2000" b="0" i="0" baseline="30000" smtClean="0">
                          <a:latin typeface="Arial" panose="020B0604020202020204" pitchFamily="34" charset="0"/>
                          <a:cs typeface="Arial" panose="020B0604020202020204" pitchFamily="34" charset="0"/>
                        </a:rPr>
                        <m:t>15 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0.022 </m:t>
                      </m:r>
                      <m:r>
                        <m:rPr>
                          <m:nor/>
                        </m:rPr>
                        <a:rPr lang="en-GB" sz="2000" noProof="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0.3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rPr>
                        <m:t> 3 </m:t>
                      </m:r>
                      <m:r>
                        <m:rPr>
                          <m:nor/>
                        </m:rPr>
                        <a:rPr lang="en-GB" sz="2000" noProof="0">
                          <a:latin typeface="+mj-lt"/>
                          <a:ea typeface="Cambria Math" panose="02040503050406030204" pitchFamily="18" charset="0"/>
                          <a:cs typeface="Arial" panose="020B0604020202020204" pitchFamily="34" charset="0"/>
                        </a:rPr>
                        <m:t>×</m:t>
                      </m:r>
                      <m:r>
                        <m:rPr>
                          <m:nor/>
                        </m:rPr>
                        <a:rPr lang="fr-BE" sz="2000" b="0" i="0" noProof="0" smtClean="0">
                          <a:latin typeface="+mj-lt"/>
                          <a:ea typeface="Cambria Math" panose="02040503050406030204" pitchFamily="18" charset="0"/>
                          <a:cs typeface="Arial" panose="020B0604020202020204" pitchFamily="34" charset="0"/>
                        </a:rPr>
                        <m:t> </m:t>
                      </m:r>
                      <m:r>
                        <m:rPr>
                          <m:nor/>
                        </m:rPr>
                        <a:rPr lang="en-GB" sz="2000">
                          <a:latin typeface="Arial" panose="020B0604020202020204" pitchFamily="34" charset="0"/>
                          <a:cs typeface="Arial" panose="020B0604020202020204" pitchFamily="34" charset="0"/>
                        </a:rPr>
                        <m:t>10</m:t>
                      </m:r>
                      <m:r>
                        <m:rPr>
                          <m:nor/>
                        </m:rPr>
                        <a:rPr lang="fr-BE" sz="2000" b="0" i="0" baseline="30000" smtClean="0">
                          <a:latin typeface="Arial" panose="020B0604020202020204" pitchFamily="34" charset="0"/>
                          <a:cs typeface="Arial" panose="020B0604020202020204" pitchFamily="34" charset="0"/>
                        </a:rPr>
                        <m:t>13 </m:t>
                      </m:r>
                      <m:r>
                        <m:rPr>
                          <m:nor/>
                        </m:rPr>
                        <a:rPr lang="en-GB" sz="2000" noProof="0" smtClean="0">
                          <a:latin typeface="+mj-lt"/>
                        </a:rPr>
                        <m:t>TWh</m:t>
                      </m:r>
                      <m:r>
                        <m:rPr>
                          <m:nor/>
                        </m:rPr>
                        <a:rPr lang="en-GB" sz="2000" b="0" i="0" noProof="0" smtClean="0">
                          <a:latin typeface="+mj-lt"/>
                        </a:rPr>
                        <m:t>.</m:t>
                      </m:r>
                    </m:oMath>
                  </m:oMathPara>
                </a14:m>
                <a:endParaRPr lang="en-GB" sz="2000" noProof="0" dirty="0">
                  <a:latin typeface="+mj-lt"/>
                </a:endParaRPr>
              </a:p>
            </p:txBody>
          </p:sp>
        </mc:Choice>
        <mc:Fallback xmlns="">
          <p:sp>
            <p:nvSpPr>
              <p:cNvPr id="6" name="ZoneTexte 5">
                <a:extLst>
                  <a:ext uri="{FF2B5EF4-FFF2-40B4-BE49-F238E27FC236}">
                    <a16:creationId xmlns:a16="http://schemas.microsoft.com/office/drawing/2014/main" id="{A186D9CC-C902-8214-A77E-ECCF2907785D}"/>
                  </a:ext>
                </a:extLst>
              </p:cNvPr>
              <p:cNvSpPr txBox="1">
                <a:spLocks noRot="1" noChangeAspect="1" noMove="1" noResize="1" noEditPoints="1" noAdjustHandles="1" noChangeArrowheads="1" noChangeShapeType="1" noTextEdit="1"/>
              </p:cNvSpPr>
              <p:nvPr/>
            </p:nvSpPr>
            <p:spPr>
              <a:xfrm>
                <a:off x="575323" y="4164878"/>
                <a:ext cx="5348176" cy="40011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1538765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D74FA60-F65B-3783-2226-8A321BA0A4AC}"/>
              </a:ext>
            </a:extLst>
          </p:cNvPr>
          <p:cNvSpPr txBox="1"/>
          <p:nvPr/>
        </p:nvSpPr>
        <p:spPr>
          <a:xfrm>
            <a:off x="589585" y="987425"/>
            <a:ext cx="9542754" cy="3477875"/>
          </a:xfrm>
          <a:prstGeom prst="rect">
            <a:avLst/>
          </a:prstGeom>
          <a:noFill/>
        </p:spPr>
        <p:txBody>
          <a:bodyPr wrap="square">
            <a:spAutoFit/>
          </a:bodyPr>
          <a:lstStyle/>
          <a:p>
            <a:pPr algn="just">
              <a:buNone/>
            </a:pPr>
            <a:r>
              <a:rPr lang="en-GB" sz="2000" noProof="0" dirty="0"/>
              <a:t>Controlled nuclear fusion takes place in a device called a Tokamak, first conceptualised in 1950.</a:t>
            </a:r>
          </a:p>
          <a:p>
            <a:pPr algn="just">
              <a:buNone/>
            </a:pPr>
            <a:endParaRPr lang="en-GB" sz="1000" noProof="0" dirty="0"/>
          </a:p>
          <a:p>
            <a:pPr algn="just">
              <a:buNone/>
            </a:pPr>
            <a:r>
              <a:rPr lang="en-GB" sz="2000" noProof="0" dirty="0"/>
              <a:t>A Tokamak uses strong magnetic fields to trap a superheated plasma, creating the conditions needed for atomic nuclei to fuse. The plasma is shaped like a toroid (donut form), and the magnetic fields keep it from touching the reactor walls, preventing it from cooling down.</a:t>
            </a:r>
          </a:p>
          <a:p>
            <a:pPr algn="just">
              <a:buNone/>
            </a:pPr>
            <a:endParaRPr lang="en-GB" sz="1000" noProof="0" dirty="0"/>
          </a:p>
          <a:p>
            <a:pPr algn="just"/>
            <a:r>
              <a:rPr lang="en-GB" sz="2000" noProof="0" dirty="0"/>
              <a:t>To reach the extreme temperatures required for fusion, methods like particle beam injection and radiofrequency waves heat the plasma to millions of degrees Celsius. The magnetic fields also help stabilise the plasma, ensuring that fusion reactions can be sustained.</a:t>
            </a:r>
          </a:p>
        </p:txBody>
      </p:sp>
      <p:grpSp>
        <p:nvGrpSpPr>
          <p:cNvPr id="3" name="Groupe 2">
            <a:extLst>
              <a:ext uri="{FF2B5EF4-FFF2-40B4-BE49-F238E27FC236}">
                <a16:creationId xmlns:a16="http://schemas.microsoft.com/office/drawing/2014/main" id="{C66FF10A-E7EF-BF77-A473-782785C01618}"/>
              </a:ext>
            </a:extLst>
          </p:cNvPr>
          <p:cNvGrpSpPr/>
          <p:nvPr/>
        </p:nvGrpSpPr>
        <p:grpSpPr>
          <a:xfrm>
            <a:off x="5637130" y="4675003"/>
            <a:ext cx="3908260" cy="2616095"/>
            <a:chOff x="5575300" y="4473576"/>
            <a:chExt cx="3908260" cy="2616095"/>
          </a:xfrm>
        </p:grpSpPr>
        <p:pic>
          <p:nvPicPr>
            <p:cNvPr id="7174" name="Picture 6">
              <a:extLst>
                <a:ext uri="{FF2B5EF4-FFF2-40B4-BE49-F238E27FC236}">
                  <a16:creationId xmlns:a16="http://schemas.microsoft.com/office/drawing/2014/main" id="{A6EAFC3A-E1C8-DF28-D813-79E83CFC6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369"/>
            <a:stretch/>
          </p:blipFill>
          <p:spPr bwMode="auto">
            <a:xfrm>
              <a:off x="5584660" y="4476272"/>
              <a:ext cx="3898900" cy="26133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FE3147-3355-DCF7-4A4B-DA345946BF74}"/>
                </a:ext>
              </a:extLst>
            </p:cNvPr>
            <p:cNvSpPr/>
            <p:nvPr/>
          </p:nvSpPr>
          <p:spPr>
            <a:xfrm>
              <a:off x="5575300" y="4473576"/>
              <a:ext cx="3898900" cy="260032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4" name="Groupe 3">
            <a:extLst>
              <a:ext uri="{FF2B5EF4-FFF2-40B4-BE49-F238E27FC236}">
                <a16:creationId xmlns:a16="http://schemas.microsoft.com/office/drawing/2014/main" id="{95A49143-F3A6-D04F-B0B0-6770E430CE6A}"/>
              </a:ext>
            </a:extLst>
          </p:cNvPr>
          <p:cNvGrpSpPr/>
          <p:nvPr/>
        </p:nvGrpSpPr>
        <p:grpSpPr>
          <a:xfrm>
            <a:off x="1136650" y="4679315"/>
            <a:ext cx="3517900" cy="2600325"/>
            <a:chOff x="1079500" y="4542155"/>
            <a:chExt cx="3517900" cy="2600325"/>
          </a:xfrm>
        </p:grpSpPr>
        <p:pic>
          <p:nvPicPr>
            <p:cNvPr id="7170" name="Picture 2" descr="Tokamak | Max-Planck-Institut für Plasmaphysik">
              <a:extLst>
                <a:ext uri="{FF2B5EF4-FFF2-40B4-BE49-F238E27FC236}">
                  <a16:creationId xmlns:a16="http://schemas.microsoft.com/office/drawing/2014/main" id="{B0A85203-C8B1-4930-3245-8886B02DF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694554"/>
              <a:ext cx="2877049" cy="23033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6D1A9B7-A1ED-8CB7-1115-E890C8FB64A2}"/>
                </a:ext>
              </a:extLst>
            </p:cNvPr>
            <p:cNvSpPr/>
            <p:nvPr/>
          </p:nvSpPr>
          <p:spPr>
            <a:xfrm>
              <a:off x="1079500" y="4542155"/>
              <a:ext cx="3517900" cy="260032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3" name="ZoneTexte 12">
            <a:extLst>
              <a:ext uri="{FF2B5EF4-FFF2-40B4-BE49-F238E27FC236}">
                <a16:creationId xmlns:a16="http://schemas.microsoft.com/office/drawing/2014/main" id="{C12BCFDF-96E7-2AC9-FDC5-4DF76E1EFE60}"/>
              </a:ext>
            </a:extLst>
          </p:cNvPr>
          <p:cNvSpPr txBox="1"/>
          <p:nvPr/>
        </p:nvSpPr>
        <p:spPr>
          <a:xfrm>
            <a:off x="623184" y="7363641"/>
            <a:ext cx="4513580" cy="307777"/>
          </a:xfrm>
          <a:prstGeom prst="rect">
            <a:avLst/>
          </a:prstGeom>
          <a:noFill/>
        </p:spPr>
        <p:txBody>
          <a:bodyPr wrap="square">
            <a:spAutoFit/>
          </a:bodyPr>
          <a:lstStyle/>
          <a:p>
            <a:pPr algn="ctr"/>
            <a:r>
              <a:rPr lang="en-GB" sz="1400" b="0" i="1" noProof="0" dirty="0">
                <a:solidFill>
                  <a:srgbClr val="000000"/>
                </a:solidFill>
                <a:effectLst/>
                <a:highlight>
                  <a:srgbClr val="FFFFFF"/>
                </a:highlight>
                <a:latin typeface="Arial" panose="020B0604020202020204" pitchFamily="34" charset="0"/>
                <a:cs typeface="Arial" panose="020B0604020202020204" pitchFamily="34" charset="0"/>
              </a:rPr>
              <a:t>Magnet system of a Tokamak fusion device.</a:t>
            </a:r>
            <a:endParaRPr lang="en-GB" sz="1400" i="1" noProof="0" dirty="0">
              <a:highlight>
                <a:srgbClr val="FFFFFF"/>
              </a:highlight>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84A5D090-2751-F75D-A30D-3D0769974D87}"/>
              </a:ext>
            </a:extLst>
          </p:cNvPr>
          <p:cNvSpPr txBox="1"/>
          <p:nvPr/>
        </p:nvSpPr>
        <p:spPr>
          <a:xfrm>
            <a:off x="5216554" y="7363641"/>
            <a:ext cx="4740052" cy="307777"/>
          </a:xfrm>
          <a:prstGeom prst="rect">
            <a:avLst/>
          </a:prstGeom>
          <a:noFill/>
        </p:spPr>
        <p:txBody>
          <a:bodyPr wrap="square">
            <a:spAutoFit/>
          </a:bodyPr>
          <a:lstStyle/>
          <a:p>
            <a:pPr algn="ctr"/>
            <a:r>
              <a:rPr lang="en-GB" sz="1400" b="0" i="1" u="none" strike="noStrike" noProof="0" dirty="0">
                <a:solidFill>
                  <a:schemeClr val="tx1"/>
                </a:solidFill>
                <a:effectLst/>
                <a:highlight>
                  <a:srgbClr val="FFFFFF"/>
                </a:highlight>
                <a:latin typeface="Arial" panose="020B0604020202020204" pitchFamily="34" charset="0"/>
                <a:cs typeface="Arial" panose="020B0604020202020204" pitchFamily="34" charset="0"/>
              </a:rPr>
              <a:t>Internal structure of a Tokamak.</a:t>
            </a:r>
            <a:endParaRPr lang="en-GB" sz="1400" i="1" noProof="0" dirty="0">
              <a:solidFill>
                <a:schemeClr val="tx1"/>
              </a:solidFill>
              <a:highlight>
                <a:srgbClr val="FFFFFF"/>
              </a:highlight>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0C8A61B-3257-F3D0-15DB-2DA4FCD19F56}"/>
              </a:ext>
            </a:extLst>
          </p:cNvPr>
          <p:cNvSpPr txBox="1"/>
          <p:nvPr/>
        </p:nvSpPr>
        <p:spPr>
          <a:xfrm>
            <a:off x="589585" y="349892"/>
            <a:ext cx="10014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Harnessing the power of the stars on Earth with the Tokamak</a:t>
            </a:r>
          </a:p>
        </p:txBody>
      </p:sp>
      <p:sp>
        <p:nvSpPr>
          <p:cNvPr id="6" name="Slide Number Placeholder 6">
            <a:extLst>
              <a:ext uri="{FF2B5EF4-FFF2-40B4-BE49-F238E27FC236}">
                <a16:creationId xmlns:a16="http://schemas.microsoft.com/office/drawing/2014/main" id="{4694934B-30EF-5CD5-17F0-A965189ADC0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537</a:t>
            </a:fld>
            <a:endParaRPr lang="en-GB" spc="80" noProof="0" dirty="0"/>
          </a:p>
        </p:txBody>
      </p:sp>
    </p:spTree>
    <p:extLst>
      <p:ext uri="{BB962C8B-B14F-4D97-AF65-F5344CB8AC3E}">
        <p14:creationId xmlns:p14="http://schemas.microsoft.com/office/powerpoint/2010/main" val="2204684709"/>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24DFB77-B34F-92A6-172D-EBEAA9EB33D2}"/>
              </a:ext>
            </a:extLst>
          </p:cNvPr>
          <p:cNvSpPr txBox="1"/>
          <p:nvPr/>
        </p:nvSpPr>
        <p:spPr>
          <a:xfrm>
            <a:off x="589585" y="1158875"/>
            <a:ext cx="9481516" cy="2554545"/>
          </a:xfrm>
          <a:prstGeom prst="rect">
            <a:avLst/>
          </a:prstGeom>
          <a:noFill/>
        </p:spPr>
        <p:txBody>
          <a:bodyPr wrap="square">
            <a:spAutoFit/>
          </a:bodyPr>
          <a:lstStyle/>
          <a:p>
            <a:pPr algn="just">
              <a:buNone/>
            </a:pPr>
            <a:r>
              <a:rPr lang="en-GB" sz="2000" noProof="0" dirty="0"/>
              <a:t>The ITER programme is one of the world’s most ambitious energy projects. It involves 33 countries, including the 27 European Union members, as well as China, India, Japan, Korea, Russia, and the United States, working together to build the largest Tokamak ever designed, located in France.</a:t>
            </a:r>
          </a:p>
          <a:p>
            <a:pPr algn="just">
              <a:buNone/>
            </a:pPr>
            <a:endParaRPr lang="en-GB" sz="2000" noProof="0" dirty="0"/>
          </a:p>
          <a:p>
            <a:pPr algn="just"/>
            <a:r>
              <a:rPr lang="en-GB" sz="2000" noProof="0" dirty="0"/>
              <a:t>ITER's goal is to produce 500 MW of fusion power with an input of 50 MW. As an experimental device, ITER will not operate continuously, and the energy produced will not be converted into electricity. </a:t>
            </a:r>
          </a:p>
        </p:txBody>
      </p:sp>
      <p:pic>
        <p:nvPicPr>
          <p:cNvPr id="9218" name="Picture 2" descr="Les pays membres">
            <a:extLst>
              <a:ext uri="{FF2B5EF4-FFF2-40B4-BE49-F238E27FC236}">
                <a16:creationId xmlns:a16="http://schemas.microsoft.com/office/drawing/2014/main" id="{DE6149B4-B832-6A89-0043-EC35C9F74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4099398"/>
            <a:ext cx="4373921" cy="26632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 (Click to view larger version...)">
            <a:extLst>
              <a:ext uri="{FF2B5EF4-FFF2-40B4-BE49-F238E27FC236}">
                <a16:creationId xmlns:a16="http://schemas.microsoft.com/office/drawing/2014/main" id="{A51708BF-893C-E643-81F6-219B1EB11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49" y="4231658"/>
            <a:ext cx="2381250" cy="23526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6A874E9-3F16-6624-603F-CB9E89278890}"/>
              </a:ext>
            </a:extLst>
          </p:cNvPr>
          <p:cNvSpPr/>
          <p:nvPr/>
        </p:nvSpPr>
        <p:spPr>
          <a:xfrm>
            <a:off x="1460500" y="4099399"/>
            <a:ext cx="4373921" cy="266322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F114D57F-EEB3-0068-5994-6C7930597527}"/>
              </a:ext>
            </a:extLst>
          </p:cNvPr>
          <p:cNvSpPr/>
          <p:nvPr/>
        </p:nvSpPr>
        <p:spPr>
          <a:xfrm>
            <a:off x="6337300" y="4103167"/>
            <a:ext cx="2743200" cy="26632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ZoneTexte 3">
            <a:extLst>
              <a:ext uri="{FF2B5EF4-FFF2-40B4-BE49-F238E27FC236}">
                <a16:creationId xmlns:a16="http://schemas.microsoft.com/office/drawing/2014/main" id="{73435251-69AD-5C11-EF85-AB7BEE342D96}"/>
              </a:ext>
            </a:extLst>
          </p:cNvPr>
          <p:cNvSpPr txBox="1"/>
          <p:nvPr/>
        </p:nvSpPr>
        <p:spPr>
          <a:xfrm>
            <a:off x="1649747" y="6862184"/>
            <a:ext cx="3995425"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Member countries of the ITER project</a:t>
            </a:r>
            <a:r>
              <a:rPr lang="en-GB" sz="1400" noProof="0" dirty="0">
                <a:latin typeface="Arial" panose="020B0604020202020204" pitchFamily="34" charset="0"/>
                <a:cs typeface="Arial" panose="020B0604020202020204" pitchFamily="34" charset="0"/>
              </a:rPr>
              <a:t>.</a:t>
            </a:r>
          </a:p>
        </p:txBody>
      </p:sp>
      <p:sp>
        <p:nvSpPr>
          <p:cNvPr id="7" name="ZoneTexte 6">
            <a:extLst>
              <a:ext uri="{FF2B5EF4-FFF2-40B4-BE49-F238E27FC236}">
                <a16:creationId xmlns:a16="http://schemas.microsoft.com/office/drawing/2014/main" id="{DE1FFEB9-7653-CBC7-87BC-9AF30323217D}"/>
              </a:ext>
            </a:extLst>
          </p:cNvPr>
          <p:cNvSpPr txBox="1"/>
          <p:nvPr/>
        </p:nvSpPr>
        <p:spPr>
          <a:xfrm>
            <a:off x="6510181" y="6860600"/>
            <a:ext cx="2302185"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Location of the ITER construction site.</a:t>
            </a:r>
          </a:p>
        </p:txBody>
      </p:sp>
      <p:sp>
        <p:nvSpPr>
          <p:cNvPr id="2" name="Slide Number Placeholder 6">
            <a:extLst>
              <a:ext uri="{FF2B5EF4-FFF2-40B4-BE49-F238E27FC236}">
                <a16:creationId xmlns:a16="http://schemas.microsoft.com/office/drawing/2014/main" id="{6828F2D9-8FD3-DEAE-7FE3-6838C2962BE8}"/>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538</a:t>
            </a:fld>
            <a:endParaRPr lang="en-GB" spc="80" noProof="0" dirty="0"/>
          </a:p>
        </p:txBody>
      </p:sp>
      <p:sp>
        <p:nvSpPr>
          <p:cNvPr id="3" name="ZoneTexte 2">
            <a:extLst>
              <a:ext uri="{FF2B5EF4-FFF2-40B4-BE49-F238E27FC236}">
                <a16:creationId xmlns:a16="http://schemas.microsoft.com/office/drawing/2014/main" id="{C64B4C48-3C6A-BCDC-0DFE-E64229724284}"/>
              </a:ext>
            </a:extLst>
          </p:cNvPr>
          <p:cNvSpPr txBox="1"/>
          <p:nvPr/>
        </p:nvSpPr>
        <p:spPr>
          <a:xfrm>
            <a:off x="589585" y="349892"/>
            <a:ext cx="1001491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ITER, a large-scale project</a:t>
            </a:r>
            <a:endParaRPr lang="en-GB" sz="2400" b="1"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885079"/>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350CA7FB-05D4-39F5-A65B-6F9DDB0B03C7}"/>
              </a:ext>
            </a:extLst>
          </p:cNvPr>
          <p:cNvSpPr txBox="1"/>
          <p:nvPr/>
        </p:nvSpPr>
        <p:spPr>
          <a:xfrm>
            <a:off x="589585" y="349892"/>
            <a:ext cx="9421673" cy="461665"/>
          </a:xfrm>
          <a:prstGeom prst="rect">
            <a:avLst/>
          </a:prstGeom>
          <a:noFill/>
        </p:spPr>
        <p:txBody>
          <a:bodyPr wrap="square">
            <a:spAutoFit/>
          </a:bodyPr>
          <a:lstStyle/>
          <a:p>
            <a:r>
              <a:rPr lang="en-GB" sz="2400" b="1" noProof="0" dirty="0">
                <a:solidFill>
                  <a:schemeClr val="tx1"/>
                </a:solidFill>
                <a:latin typeface="Arial" panose="020B0604020202020204" pitchFamily="34" charset="0"/>
                <a:cs typeface="Arial" panose="020B0604020202020204" pitchFamily="34" charset="0"/>
              </a:rPr>
              <a:t>Tokamak from the ITER Project </a:t>
            </a:r>
            <a:r>
              <a:rPr lang="en-GB" sz="2400" b="1" noProof="0" dirty="0">
                <a:latin typeface="Arial" panose="020B0604020202020204" pitchFamily="34" charset="0"/>
                <a:cs typeface="Arial" panose="020B0604020202020204" pitchFamily="34" charset="0"/>
              </a:rPr>
              <a:t>is not a dream anymore</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DC70250-9308-930C-8FD6-8DA205AA004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539</a:t>
            </a:fld>
            <a:endParaRPr lang="en-GB" spc="80" noProof="0" dirty="0"/>
          </a:p>
        </p:txBody>
      </p:sp>
      <p:sp>
        <p:nvSpPr>
          <p:cNvPr id="7" name="ZoneTexte 6">
            <a:extLst>
              <a:ext uri="{FF2B5EF4-FFF2-40B4-BE49-F238E27FC236}">
                <a16:creationId xmlns:a16="http://schemas.microsoft.com/office/drawing/2014/main" id="{8B1AAD97-A8A2-B82B-BA39-907998B9AE84}"/>
              </a:ext>
            </a:extLst>
          </p:cNvPr>
          <p:cNvSpPr txBox="1"/>
          <p:nvPr/>
        </p:nvSpPr>
        <p:spPr>
          <a:xfrm>
            <a:off x="596240" y="1025131"/>
            <a:ext cx="10103815" cy="31700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Fusion reaction: Deuterium-tritium;</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Goal: Demonstrate the technologies needed for a fusion reactor;</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Power input: 50 MW → Power output: 500 MW;</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Plasma temperature: 150 million °C;</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Magnet temperature: -269 °C;</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First plasma: 2036;</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GB" sz="2000" b="0" i="0" noProof="0" dirty="0">
                <a:effectLst/>
                <a:latin typeface="+mj-lt"/>
              </a:rPr>
              <a:t>Full deuterium-tritium fusion operation</a:t>
            </a:r>
            <a:r>
              <a:rPr kumimoji="0" lang="en-GB" sz="2000" i="0" u="none" strike="noStrike" cap="none" normalizeH="0" baseline="0" noProof="0" dirty="0">
                <a:ln>
                  <a:noFill/>
                </a:ln>
                <a:solidFill>
                  <a:schemeClr val="tx1"/>
                </a:solidFill>
                <a:effectLst/>
                <a:latin typeface="Arial" panose="020B0604020202020204" pitchFamily="34" charset="0"/>
              </a:rPr>
              <a:t>: 2039;</a:t>
            </a:r>
          </a:p>
          <a:p>
            <a:pPr marL="0" marR="0" lvl="0" indent="0" algn="l"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dirty="0">
                <a:ln>
                  <a:noFill/>
                </a:ln>
                <a:solidFill>
                  <a:schemeClr val="tx1"/>
                </a:solidFill>
                <a:effectLst/>
                <a:latin typeface="Arial" panose="020B0604020202020204" pitchFamily="34" charset="0"/>
              </a:rPr>
              <a:t>International collaboration: EU, USA, Russia, Korea, Japan, China, India.</a:t>
            </a:r>
          </a:p>
        </p:txBody>
      </p:sp>
      <p:grpSp>
        <p:nvGrpSpPr>
          <p:cNvPr id="22" name="Groupe 21">
            <a:extLst>
              <a:ext uri="{FF2B5EF4-FFF2-40B4-BE49-F238E27FC236}">
                <a16:creationId xmlns:a16="http://schemas.microsoft.com/office/drawing/2014/main" id="{30CB45F2-00C9-E6BB-26CC-D455A72E9D16}"/>
              </a:ext>
            </a:extLst>
          </p:cNvPr>
          <p:cNvGrpSpPr/>
          <p:nvPr/>
        </p:nvGrpSpPr>
        <p:grpSpPr>
          <a:xfrm>
            <a:off x="796819" y="4333509"/>
            <a:ext cx="9099761" cy="3121351"/>
            <a:chOff x="768244" y="4310800"/>
            <a:chExt cx="9099761" cy="3121351"/>
          </a:xfrm>
        </p:grpSpPr>
        <p:sp>
          <p:nvSpPr>
            <p:cNvPr id="11" name="Rectangle 10">
              <a:extLst>
                <a:ext uri="{FF2B5EF4-FFF2-40B4-BE49-F238E27FC236}">
                  <a16:creationId xmlns:a16="http://schemas.microsoft.com/office/drawing/2014/main" id="{64E0862F-AB1F-B182-F41C-6EF13B7A97C6}"/>
                </a:ext>
              </a:extLst>
            </p:cNvPr>
            <p:cNvSpPr/>
            <p:nvPr/>
          </p:nvSpPr>
          <p:spPr>
            <a:xfrm>
              <a:off x="768244" y="4310800"/>
              <a:ext cx="4446361" cy="306109"/>
            </a:xfrm>
            <a:prstGeom prst="rect">
              <a:avLst/>
            </a:prstGeom>
          </p:spPr>
          <p:txBody>
            <a:bodyPr wrap="square">
              <a:spAutoFit/>
            </a:bodyPr>
            <a:lstStyle/>
            <a:p>
              <a:pPr algn="ctr">
                <a:lnSpc>
                  <a:spcPct val="107000"/>
                </a:lnSpc>
                <a:spcAft>
                  <a:spcPts val="0"/>
                </a:spcAft>
              </a:pPr>
              <a:r>
                <a:rPr lang="en-GB" sz="1400" noProof="0" dirty="0">
                  <a:latin typeface="Arial" panose="020B0604020202020204" pitchFamily="34" charset="0"/>
                  <a:ea typeface="Times New Roman" panose="02020603050405020304" pitchFamily="18" charset="0"/>
                  <a:cs typeface="Arial" panose="020B0604020202020204" pitchFamily="34" charset="0"/>
                </a:rPr>
                <a:t>April 2014:</a:t>
              </a:r>
            </a:p>
          </p:txBody>
        </p:sp>
        <p:grpSp>
          <p:nvGrpSpPr>
            <p:cNvPr id="12" name="Groupe 11">
              <a:extLst>
                <a:ext uri="{FF2B5EF4-FFF2-40B4-BE49-F238E27FC236}">
                  <a16:creationId xmlns:a16="http://schemas.microsoft.com/office/drawing/2014/main" id="{DA779C75-0B5C-A6E4-91F3-0D270E3FC5AF}"/>
                </a:ext>
              </a:extLst>
            </p:cNvPr>
            <p:cNvGrpSpPr/>
            <p:nvPr/>
          </p:nvGrpSpPr>
          <p:grpSpPr>
            <a:xfrm>
              <a:off x="768244" y="4665340"/>
              <a:ext cx="4446362" cy="2757706"/>
              <a:chOff x="4203699" y="1273175"/>
              <a:chExt cx="4446362" cy="2757706"/>
            </a:xfrm>
          </p:grpSpPr>
          <p:pic>
            <p:nvPicPr>
              <p:cNvPr id="20" name="Image 19">
                <a:extLst>
                  <a:ext uri="{FF2B5EF4-FFF2-40B4-BE49-F238E27FC236}">
                    <a16:creationId xmlns:a16="http://schemas.microsoft.com/office/drawing/2014/main" id="{CDE3F7BC-77BF-728E-1A4F-56755D1C0AFC}"/>
                  </a:ext>
                </a:extLst>
              </p:cNvPr>
              <p:cNvPicPr>
                <a:picLocks noChangeAspect="1"/>
              </p:cNvPicPr>
              <p:nvPr/>
            </p:nvPicPr>
            <p:blipFill rotWithShape="1">
              <a:blip r:embed="rId2"/>
              <a:srcRect l="2003" r="1353"/>
              <a:stretch/>
            </p:blipFill>
            <p:spPr>
              <a:xfrm>
                <a:off x="4203700" y="1273176"/>
                <a:ext cx="4446361" cy="2757704"/>
              </a:xfrm>
              <a:prstGeom prst="rect">
                <a:avLst/>
              </a:prstGeom>
            </p:spPr>
          </p:pic>
          <p:sp>
            <p:nvSpPr>
              <p:cNvPr id="21" name="Rectangle 20">
                <a:extLst>
                  <a:ext uri="{FF2B5EF4-FFF2-40B4-BE49-F238E27FC236}">
                    <a16:creationId xmlns:a16="http://schemas.microsoft.com/office/drawing/2014/main" id="{802BFF52-DE76-CBCF-76FF-19CA5FAE603B}"/>
                  </a:ext>
                </a:extLst>
              </p:cNvPr>
              <p:cNvSpPr/>
              <p:nvPr/>
            </p:nvSpPr>
            <p:spPr>
              <a:xfrm>
                <a:off x="4203699" y="1273175"/>
                <a:ext cx="4446361" cy="275770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4" name="Groupe 13">
              <a:extLst>
                <a:ext uri="{FF2B5EF4-FFF2-40B4-BE49-F238E27FC236}">
                  <a16:creationId xmlns:a16="http://schemas.microsoft.com/office/drawing/2014/main" id="{B7D97DA5-2AFE-E7AA-35D5-119532293BA2}"/>
                </a:ext>
              </a:extLst>
            </p:cNvPr>
            <p:cNvGrpSpPr/>
            <p:nvPr/>
          </p:nvGrpSpPr>
          <p:grpSpPr>
            <a:xfrm>
              <a:off x="5401690" y="4665340"/>
              <a:ext cx="4466315" cy="2766811"/>
              <a:chOff x="4193722" y="4473576"/>
              <a:chExt cx="4466315" cy="2766811"/>
            </a:xfrm>
          </p:grpSpPr>
          <p:pic>
            <p:nvPicPr>
              <p:cNvPr id="17" name="Picture 2">
                <a:extLst>
                  <a:ext uri="{FF2B5EF4-FFF2-40B4-BE49-F238E27FC236}">
                    <a16:creationId xmlns:a16="http://schemas.microsoft.com/office/drawing/2014/main" id="{913940A8-B2D8-811B-8440-0485555E1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5" r="2121"/>
              <a:stretch/>
            </p:blipFill>
            <p:spPr bwMode="auto">
              <a:xfrm>
                <a:off x="4203699" y="4482682"/>
                <a:ext cx="4456338" cy="27577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F19C175-9170-8B1C-6CA5-635AFCB02BB7}"/>
                  </a:ext>
                </a:extLst>
              </p:cNvPr>
              <p:cNvSpPr/>
              <p:nvPr/>
            </p:nvSpPr>
            <p:spPr>
              <a:xfrm>
                <a:off x="4193722" y="4473576"/>
                <a:ext cx="4456340" cy="276681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5" name="Rectangle 14">
              <a:extLst>
                <a:ext uri="{FF2B5EF4-FFF2-40B4-BE49-F238E27FC236}">
                  <a16:creationId xmlns:a16="http://schemas.microsoft.com/office/drawing/2014/main" id="{E2CF4184-8541-9EBE-21B6-0B0F94F80858}"/>
                </a:ext>
              </a:extLst>
            </p:cNvPr>
            <p:cNvSpPr/>
            <p:nvPr/>
          </p:nvSpPr>
          <p:spPr>
            <a:xfrm>
              <a:off x="5411667" y="4310800"/>
              <a:ext cx="4446361" cy="306109"/>
            </a:xfrm>
            <a:prstGeom prst="rect">
              <a:avLst/>
            </a:prstGeom>
          </p:spPr>
          <p:txBody>
            <a:bodyPr wrap="square">
              <a:spAutoFit/>
            </a:bodyPr>
            <a:lstStyle/>
            <a:p>
              <a:pPr algn="ctr">
                <a:lnSpc>
                  <a:spcPct val="107000"/>
                </a:lnSpc>
                <a:spcAft>
                  <a:spcPts val="0"/>
                </a:spcAft>
              </a:pPr>
              <a:r>
                <a:rPr lang="en-GB" sz="1400" noProof="0" dirty="0">
                  <a:latin typeface="Arial" panose="020B0604020202020204" pitchFamily="34" charset="0"/>
                  <a:ea typeface="Times New Roman" panose="02020603050405020304" pitchFamily="18" charset="0"/>
                  <a:cs typeface="Arial" panose="020B0604020202020204" pitchFamily="34" charset="0"/>
                </a:rPr>
                <a:t>October 2024:</a:t>
              </a:r>
            </a:p>
          </p:txBody>
        </p:sp>
      </p:grpSp>
    </p:spTree>
    <p:extLst>
      <p:ext uri="{BB962C8B-B14F-4D97-AF65-F5344CB8AC3E}">
        <p14:creationId xmlns:p14="http://schemas.microsoft.com/office/powerpoint/2010/main" val="3320557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854CB0-5F80-989E-301D-D3936D316EBB}"/>
                  </a:ext>
                </a:extLst>
              </p:cNvPr>
              <p:cNvSpPr txBox="1"/>
              <p:nvPr/>
            </p:nvSpPr>
            <p:spPr>
              <a:xfrm>
                <a:off x="575055" y="6088727"/>
                <a:ext cx="9159253" cy="1067793"/>
              </a:xfrm>
              <a:prstGeom prst="rect">
                <a:avLst/>
              </a:prstGeom>
              <a:noFill/>
            </p:spPr>
            <p:txBody>
              <a:bodyPr wrap="square">
                <a:spAutoFit/>
              </a:bodyPr>
              <a:lstStyle/>
              <a:p>
                <a:r>
                  <a:rPr lang="en-GB" sz="2000" noProof="0" dirty="0">
                    <a:latin typeface="Arial" panose="020B0604020202020204" pitchFamily="34" charset="0"/>
                    <a:ea typeface="Cambria Math" panose="02040503050406030204" pitchFamily="18" charset="0"/>
                    <a:cs typeface="Arial" panose="020B0604020202020204" pitchFamily="34" charset="0"/>
                  </a:rPr>
                  <a:t>During the round trip, t</a:t>
                </a:r>
                <a:r>
                  <a:rPr lang="en-GB" sz="2000" b="0" noProof="0" dirty="0">
                    <a:latin typeface="Arial" panose="020B0604020202020204" pitchFamily="34" charset="0"/>
                    <a:ea typeface="Cambria Math" panose="02040503050406030204" pitchFamily="18" charset="0"/>
                    <a:cs typeface="Arial" panose="020B0604020202020204" pitchFamily="34" charset="0"/>
                  </a:rPr>
                  <a:t>he car will burn</a:t>
                </a:r>
                <a:r>
                  <a:rPr lang="en-GB" sz="2000" noProof="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466</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8.8</m:t>
                        </m:r>
                      </m:den>
                    </m:f>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106 liters of gasoline.</a:t>
                </a:r>
              </a:p>
              <a:p>
                <a:endParaRPr lang="en-GB" sz="1000" noProof="0" dirty="0">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This leads to 106</a:t>
                </a:r>
                <a:r>
                  <a:rPr lang="en-GB" sz="2000" noProof="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2.28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242 kg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 emissions.</a:t>
                </a:r>
              </a:p>
            </p:txBody>
          </p:sp>
        </mc:Choice>
        <mc:Fallback xmlns="">
          <p:sp>
            <p:nvSpPr>
              <p:cNvPr id="6" name="TextBox 5">
                <a:extLst>
                  <a:ext uri="{FF2B5EF4-FFF2-40B4-BE49-F238E27FC236}">
                    <a16:creationId xmlns:a16="http://schemas.microsoft.com/office/drawing/2014/main" id="{D6854CB0-5F80-989E-301D-D3936D316EBB}"/>
                  </a:ext>
                </a:extLst>
              </p:cNvPr>
              <p:cNvSpPr txBox="1">
                <a:spLocks noRot="1" noChangeAspect="1" noMove="1" noResize="1" noEditPoints="1" noAdjustHandles="1" noChangeArrowheads="1" noChangeShapeType="1" noTextEdit="1"/>
              </p:cNvSpPr>
              <p:nvPr/>
            </p:nvSpPr>
            <p:spPr>
              <a:xfrm>
                <a:off x="575055" y="6088727"/>
                <a:ext cx="9159253" cy="1067793"/>
              </a:xfrm>
              <a:prstGeom prst="rect">
                <a:avLst/>
              </a:prstGeom>
              <a:blipFill>
                <a:blip r:embed="rId2"/>
                <a:stretch>
                  <a:fillRect l="-665" b="-971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09311E35-0F0E-A3CE-28FB-42BB0382BD9A}"/>
              </a:ext>
            </a:extLst>
          </p:cNvPr>
          <p:cNvSpPr txBox="1"/>
          <p:nvPr/>
        </p:nvSpPr>
        <p:spPr>
          <a:xfrm>
            <a:off x="575056" y="350052"/>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p:sp>
        <p:nvSpPr>
          <p:cNvPr id="15" name="TextBox 14">
            <a:extLst>
              <a:ext uri="{FF2B5EF4-FFF2-40B4-BE49-F238E27FC236}">
                <a16:creationId xmlns:a16="http://schemas.microsoft.com/office/drawing/2014/main" id="{05F45F67-D1DB-7913-8194-20C1CFEF2986}"/>
              </a:ext>
            </a:extLst>
          </p:cNvPr>
          <p:cNvSpPr txBox="1"/>
          <p:nvPr/>
        </p:nvSpPr>
        <p:spPr>
          <a:xfrm>
            <a:off x="575056" y="1271854"/>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1:</a:t>
            </a:r>
            <a:endParaRPr lang="en-GB" sz="2000" b="1" noProof="0" dirty="0"/>
          </a:p>
        </p:txBody>
      </p:sp>
      <p:sp>
        <p:nvSpPr>
          <p:cNvPr id="16" name="TextBox 15">
            <a:extLst>
              <a:ext uri="{FF2B5EF4-FFF2-40B4-BE49-F238E27FC236}">
                <a16:creationId xmlns:a16="http://schemas.microsoft.com/office/drawing/2014/main" id="{E3821EAB-061C-17D6-498A-EBE8C54EFA8C}"/>
              </a:ext>
            </a:extLst>
          </p:cNvPr>
          <p:cNvSpPr txBox="1"/>
          <p:nvPr/>
        </p:nvSpPr>
        <p:spPr>
          <a:xfrm>
            <a:off x="575056" y="5636013"/>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2:</a:t>
            </a:r>
            <a:endParaRPr lang="en-GB" sz="2000" b="1" noProof="0" dirty="0"/>
          </a:p>
        </p:txBody>
      </p:sp>
      <p:sp>
        <p:nvSpPr>
          <p:cNvPr id="2" name="Slide Number Placeholder 6">
            <a:extLst>
              <a:ext uri="{FF2B5EF4-FFF2-40B4-BE49-F238E27FC236}">
                <a16:creationId xmlns:a16="http://schemas.microsoft.com/office/drawing/2014/main" id="{36D866B3-EE6E-B746-E619-C54C53051423}"/>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a:t>
            </a:fld>
            <a:endParaRPr lang="en-GB" spc="80" noProof="0"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49FF08CC-F5FE-A86F-6001-4FBED4952EF1}"/>
                  </a:ext>
                </a:extLst>
              </p:cNvPr>
              <p:cNvSpPr txBox="1"/>
              <p:nvPr/>
            </p:nvSpPr>
            <p:spPr>
              <a:xfrm>
                <a:off x="575056" y="1771816"/>
                <a:ext cx="9557283" cy="3700244"/>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To calculate the energy needed for the car to reach the destination, we need to consider only the energy lost to air resistance, as the energy lost during braking and the rolling resistance are neglected. The power required for a car with efficiency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𝜀</m:t>
                    </m:r>
                  </m:oMath>
                </a14:m>
                <a:r>
                  <a:rPr lang="en-GB" sz="2000" noProof="0" dirty="0">
                    <a:latin typeface="Arial" panose="020B0604020202020204" pitchFamily="34" charset="0"/>
                    <a:cs typeface="Arial" panose="020B0604020202020204" pitchFamily="34" charset="0"/>
                  </a:rPr>
                  <a:t> to overcome air resistance is given by:</a:t>
                </a:r>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ea typeface="Cambria Math" panose="02040503050406030204" pitchFamily="18" charset="0"/>
                            </a:rPr>
                            <m:t>𝜀</m:t>
                          </m:r>
                        </m:den>
                      </m:f>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𝐴</m:t>
                      </m:r>
                      <m:sSup>
                        <m:sSupPr>
                          <m:ctrlPr>
                            <a:rPr lang="en-GB" sz="2000" b="0" i="1" noProof="0" smtClean="0">
                              <a:latin typeface="Cambria Math" panose="02040503050406030204" pitchFamily="18" charset="0"/>
                              <a:ea typeface="Cambria Math" panose="02040503050406030204" pitchFamily="18" charset="0"/>
                            </a:rPr>
                          </m:ctrlPr>
                        </m:sSupPr>
                        <m:e>
                          <m:r>
                            <a:rPr lang="en-GB" sz="2000" b="0" i="1" noProof="0" smtClean="0">
                              <a:latin typeface="Cambria Math" panose="02040503050406030204" pitchFamily="18" charset="0"/>
                              <a:ea typeface="Cambria Math" panose="02040503050406030204" pitchFamily="18" charset="0"/>
                            </a:rPr>
                            <m:t>𝑣</m:t>
                          </m:r>
                        </m:e>
                        <m:sup>
                          <m:r>
                            <a:rPr lang="en-GB" sz="2000" b="0" i="1" noProof="0" smtClean="0">
                              <a:latin typeface="Cambria Math" panose="02040503050406030204" pitchFamily="18" charset="0"/>
                              <a:ea typeface="Cambria Math" panose="02040503050406030204" pitchFamily="18" charset="0"/>
                            </a:rPr>
                            <m:t>3</m:t>
                          </m:r>
                        </m:sup>
                      </m:sSup>
                      <m:r>
                        <a:rPr lang="en-GB" sz="2000" b="0" i="1" noProof="0" smtClean="0">
                          <a:latin typeface="Cambria Math" panose="02040503050406030204" pitchFamily="18" charset="0"/>
                          <a:ea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m:t>
                          </m:r>
                        </m:num>
                        <m:den>
                          <m:r>
                            <m:rPr>
                              <m:nor/>
                            </m:rPr>
                            <a:rPr lang="en-GB" sz="2000" noProof="0" smtClean="0">
                              <a:latin typeface="Arial" panose="020B0604020202020204" pitchFamily="34" charset="0"/>
                              <a:cs typeface="Arial" panose="020B0604020202020204" pitchFamily="34" charset="0"/>
                            </a:rPr>
                            <m:t>0.3</m:t>
                          </m:r>
                        </m:den>
                      </m:f>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i="1" noProof="0" smtClean="0">
                              <a:latin typeface="Cambria Math" panose="02040503050406030204" pitchFamily="18" charset="0"/>
                              <a:ea typeface="Cambria Math" panose="02040503050406030204" pitchFamily="18"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2</m:t>
                          </m:r>
                        </m:den>
                      </m:f>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1.3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1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 27.8³</m:t>
                      </m:r>
                      <m:r>
                        <a:rPr lang="en-GB" sz="2000" noProof="0" smtClean="0">
                          <a:latin typeface="Cambria Math" panose="02040503050406030204" pitchFamily="18" charset="0"/>
                          <a:ea typeface="Cambria Math" panose="02040503050406030204" pitchFamily="18"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46.6 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m:t>
                      </m:r>
                      <m:r>
                        <a:rPr lang="en-GB" sz="2000" i="1" noProof="0" smtClean="0">
                          <a:latin typeface="Cambria Math" panose="02040503050406030204" pitchFamily="18" charset="0"/>
                          <a:ea typeface="Cambria Math" panose="02040503050406030204" pitchFamily="18"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latin typeface="Arial" panose="020B0604020202020204" pitchFamily="34" charset="0"/>
                  <a:cs typeface="Arial" panose="020B0604020202020204" pitchFamily="34" charset="0"/>
                </a:endParaRPr>
              </a:p>
              <a:p>
                <a:pPr algn="just">
                  <a:lnSpc>
                    <a:spcPct val="115000"/>
                  </a:lnSpc>
                  <a:spcAft>
                    <a:spcPts val="800"/>
                  </a:spcAft>
                </a:pPr>
                <a:r>
                  <a:rPr lang="en-GB" sz="2000" kern="100" noProof="0" dirty="0">
                    <a:latin typeface="Arial" panose="020B0604020202020204" pitchFamily="34" charset="0"/>
                    <a:ea typeface="Aptos" panose="020B0004020202020204" pitchFamily="34" charset="0"/>
                    <a:cs typeface="Arial" panose="020B0604020202020204" pitchFamily="34" charset="0"/>
                  </a:rPr>
                  <a:t>From there, w</a:t>
                </a:r>
                <a:r>
                  <a:rPr lang="en-GB" sz="2000" kern="100" noProof="0" dirty="0">
                    <a:effectLst/>
                    <a:latin typeface="Arial" panose="020B0604020202020204" pitchFamily="34" charset="0"/>
                    <a:ea typeface="Aptos" panose="020B0004020202020204" pitchFamily="34" charset="0"/>
                    <a:cs typeface="Arial" panose="020B0604020202020204" pitchFamily="34" charset="0"/>
                  </a:rPr>
                  <a:t>e can compute the amount of energy consumed by the car over the 1,000 km trip:</a:t>
                </a:r>
                <a:endParaRPr lang="en-GB" sz="2000" noProof="0" dirty="0">
                  <a:latin typeface="Arial" panose="020B0604020202020204" pitchFamily="34" charset="0"/>
                  <a:cs typeface="Arial" panose="020B0604020202020204" pitchFamily="34" charset="0"/>
                </a:endParaRPr>
              </a:p>
              <a:p>
                <a:pPr algn="just"/>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46.6 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f>
                      <m:fPr>
                        <m:ctrlPr>
                          <a:rPr lang="en-GB" sz="2000" b="0" i="1" noProof="0" smtClean="0">
                            <a:latin typeface="Cambria Math" panose="02040503050406030204" pitchFamily="18" charset="0"/>
                            <a:ea typeface="Cambria Math" panose="02040503050406030204" pitchFamily="18" charset="0"/>
                          </a:rPr>
                        </m:ctrlPr>
                      </m:fPr>
                      <m:num>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km</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h</m:t>
                        </m:r>
                      </m:den>
                    </m:f>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 466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kWh</m:t>
                    </m:r>
                  </m:oMath>
                </a14:m>
                <a:r>
                  <a:rPr lang="en-GB" sz="2000" b="0" noProof="0" dirty="0">
                    <a:latin typeface="Arial" panose="020B0604020202020204" pitchFamily="34" charset="0"/>
                    <a:ea typeface="Cambria Math" panose="02040503050406030204" pitchFamily="18" charset="0"/>
                    <a:cs typeface="Arial" panose="020B0604020202020204" pitchFamily="34" charset="0"/>
                  </a:rPr>
                  <a:t>.</a:t>
                </a:r>
              </a:p>
            </p:txBody>
          </p:sp>
        </mc:Choice>
        <mc:Fallback xmlns="">
          <p:sp>
            <p:nvSpPr>
              <p:cNvPr id="3" name="ZoneTexte 2">
                <a:extLst>
                  <a:ext uri="{FF2B5EF4-FFF2-40B4-BE49-F238E27FC236}">
                    <a16:creationId xmlns:a16="http://schemas.microsoft.com/office/drawing/2014/main" id="{49FF08CC-F5FE-A86F-6001-4FBED4952EF1}"/>
                  </a:ext>
                </a:extLst>
              </p:cNvPr>
              <p:cNvSpPr txBox="1">
                <a:spLocks noRot="1" noChangeAspect="1" noMove="1" noResize="1" noEditPoints="1" noAdjustHandles="1" noChangeArrowheads="1" noChangeShapeType="1" noTextEdit="1"/>
              </p:cNvSpPr>
              <p:nvPr/>
            </p:nvSpPr>
            <p:spPr>
              <a:xfrm>
                <a:off x="575056" y="1771816"/>
                <a:ext cx="9557283" cy="3700244"/>
              </a:xfrm>
              <a:prstGeom prst="rect">
                <a:avLst/>
              </a:prstGeom>
              <a:blipFill>
                <a:blip r:embed="rId3"/>
                <a:stretch>
                  <a:fillRect l="-638" t="-824" r="-702"/>
                </a:stretch>
              </a:blipFill>
            </p:spPr>
            <p:txBody>
              <a:bodyPr/>
              <a:lstStyle/>
              <a:p>
                <a:r>
                  <a:rPr lang="en-US">
                    <a:noFill/>
                  </a:rPr>
                  <a:t> </a:t>
                </a:r>
              </a:p>
            </p:txBody>
          </p:sp>
        </mc:Fallback>
      </mc:AlternateContent>
    </p:spTree>
    <p:extLst>
      <p:ext uri="{BB962C8B-B14F-4D97-AF65-F5344CB8AC3E}">
        <p14:creationId xmlns:p14="http://schemas.microsoft.com/office/powerpoint/2010/main" val="3339444997"/>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5FFC6C6-F756-CE6A-6BAB-A0528134DD1D}"/>
              </a:ext>
            </a:extLst>
          </p:cNvPr>
          <p:cNvSpPr txBox="1"/>
          <p:nvPr/>
        </p:nvSpPr>
        <p:spPr>
          <a:xfrm>
            <a:off x="589585" y="349892"/>
            <a:ext cx="7137095" cy="461665"/>
          </a:xfrm>
          <a:prstGeom prst="rect">
            <a:avLst/>
          </a:prstGeom>
          <a:noFill/>
        </p:spPr>
        <p:txBody>
          <a:bodyPr wrap="square" lIns="91440" tIns="45720" rIns="91440" bIns="45720" anchor="t">
            <a:spAutoFit/>
          </a:bodyPr>
          <a:lstStyle/>
          <a:p>
            <a:r>
              <a:rPr lang="en-GB" sz="2400" b="1" noProof="0" dirty="0"/>
              <a:t>Updates on the ITER Project</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DBCC66C7-FB0C-571F-9517-0015494412B9}"/>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540</a:t>
            </a:fld>
            <a:endParaRPr lang="en-GB" spc="80" noProof="0" dirty="0"/>
          </a:p>
        </p:txBody>
      </p:sp>
      <p:sp>
        <p:nvSpPr>
          <p:cNvPr id="15" name="ZoneTexte 14">
            <a:extLst>
              <a:ext uri="{FF2B5EF4-FFF2-40B4-BE49-F238E27FC236}">
                <a16:creationId xmlns:a16="http://schemas.microsoft.com/office/drawing/2014/main" id="{A924DA61-EDFE-F4FF-0FD6-3EFCE7EA1C87}"/>
              </a:ext>
            </a:extLst>
          </p:cNvPr>
          <p:cNvSpPr txBox="1"/>
          <p:nvPr/>
        </p:nvSpPr>
        <p:spPr>
          <a:xfrm>
            <a:off x="589585" y="1178154"/>
            <a:ext cx="9542754" cy="2554545"/>
          </a:xfrm>
          <a:prstGeom prst="rect">
            <a:avLst/>
          </a:prstGeom>
          <a:noFill/>
        </p:spPr>
        <p:txBody>
          <a:bodyPr wrap="square">
            <a:spAutoFit/>
          </a:bodyPr>
          <a:lstStyle/>
          <a:p>
            <a:pPr algn="just">
              <a:buNone/>
            </a:pPr>
            <a:r>
              <a:rPr lang="en-GB" sz="2000" noProof="0" dirty="0"/>
              <a:t>In mid-2024, ITER announced further delays and budget increases. The timeline for achieving first plasma has been pushed to 2036, with full-energy deuterium-tritium fusion operations expected by 2039. Additionally, the project faces an estimated €5 billion cost overrun. </a:t>
            </a:r>
          </a:p>
          <a:p>
            <a:pPr algn="just">
              <a:buNone/>
            </a:pPr>
            <a:endParaRPr lang="en-GB" sz="2000" noProof="0" dirty="0"/>
          </a:p>
          <a:p>
            <a:pPr algn="just">
              <a:buNone/>
            </a:pPr>
            <a:r>
              <a:rPr lang="en-GB" sz="2000" noProof="0" dirty="0"/>
              <a:t>Despite these setbacks, progress continues. In March 2025, Microsoft partnered with ITER to integrate artificial intelligence technologies aimed at enhancing the modelling, prediction, and control of fusion reactions.</a:t>
            </a:r>
          </a:p>
        </p:txBody>
      </p:sp>
      <p:grpSp>
        <p:nvGrpSpPr>
          <p:cNvPr id="20" name="Groupe 19">
            <a:extLst>
              <a:ext uri="{FF2B5EF4-FFF2-40B4-BE49-F238E27FC236}">
                <a16:creationId xmlns:a16="http://schemas.microsoft.com/office/drawing/2014/main" id="{64F5BE4F-78FC-18A8-0569-8A35BC471AC3}"/>
              </a:ext>
            </a:extLst>
          </p:cNvPr>
          <p:cNvGrpSpPr/>
          <p:nvPr/>
        </p:nvGrpSpPr>
        <p:grpSpPr>
          <a:xfrm>
            <a:off x="2438000" y="4121940"/>
            <a:ext cx="6058930" cy="3318349"/>
            <a:chOff x="2438000" y="4316250"/>
            <a:chExt cx="6058930" cy="3318349"/>
          </a:xfrm>
        </p:grpSpPr>
        <p:sp>
          <p:nvSpPr>
            <p:cNvPr id="16" name="ZoneTexte 15">
              <a:extLst>
                <a:ext uri="{FF2B5EF4-FFF2-40B4-BE49-F238E27FC236}">
                  <a16:creationId xmlns:a16="http://schemas.microsoft.com/office/drawing/2014/main" id="{0B25BFE8-062B-462F-B76C-529472790114}"/>
                </a:ext>
              </a:extLst>
            </p:cNvPr>
            <p:cNvSpPr txBox="1"/>
            <p:nvPr/>
          </p:nvSpPr>
          <p:spPr>
            <a:xfrm>
              <a:off x="2438000" y="7326823"/>
              <a:ext cx="6058929" cy="307776"/>
            </a:xfrm>
            <a:prstGeom prst="rect">
              <a:avLst/>
            </a:prstGeom>
            <a:noFill/>
          </p:spPr>
          <p:txBody>
            <a:bodyPr wrap="square">
              <a:spAutoFit/>
            </a:bodyPr>
            <a:lstStyle/>
            <a:p>
              <a:pPr algn="ctr"/>
              <a:r>
                <a:rPr lang="en-GB" sz="1400" b="0" i="1" u="none" strike="noStrike" noProof="0" dirty="0">
                  <a:solidFill>
                    <a:schemeClr val="tx1"/>
                  </a:solidFill>
                  <a:effectLst/>
                  <a:highlight>
                    <a:srgbClr val="FFFFFF"/>
                  </a:highlight>
                  <a:latin typeface="Arial" panose="020B0604020202020204" pitchFamily="34" charset="0"/>
                  <a:cs typeface="Arial" panose="020B0604020202020204" pitchFamily="34" charset="0"/>
                </a:rPr>
                <a:t>Cross-sectional image of the ITER Tokamak.</a:t>
              </a:r>
              <a:endParaRPr lang="en-GB" sz="1400" i="1" noProof="0" dirty="0">
                <a:solidFill>
                  <a:schemeClr val="tx1"/>
                </a:solidFill>
                <a:highlight>
                  <a:srgbClr val="FFFFFF"/>
                </a:highlight>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D139806E-F4C7-73CA-E6CB-99D028DC011B}"/>
                </a:ext>
              </a:extLst>
            </p:cNvPr>
            <p:cNvGrpSpPr/>
            <p:nvPr/>
          </p:nvGrpSpPr>
          <p:grpSpPr>
            <a:xfrm>
              <a:off x="2438000" y="4316250"/>
              <a:ext cx="6058930" cy="2953833"/>
              <a:chOff x="2317235" y="4591685"/>
              <a:chExt cx="6058930" cy="2953833"/>
            </a:xfrm>
          </p:grpSpPr>
          <p:pic>
            <p:nvPicPr>
              <p:cNvPr id="18" name="Picture 8">
                <a:extLst>
                  <a:ext uri="{FF2B5EF4-FFF2-40B4-BE49-F238E27FC236}">
                    <a16:creationId xmlns:a16="http://schemas.microsoft.com/office/drawing/2014/main" id="{5B2175F2-B8B4-9EBB-2544-5802EDA69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 t="846" r="658" b="985"/>
              <a:stretch/>
            </p:blipFill>
            <p:spPr bwMode="auto">
              <a:xfrm>
                <a:off x="2317235" y="4591685"/>
                <a:ext cx="6058930" cy="295383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24D67CD-6FB6-05E4-2D39-A9B87DEFEAF0}"/>
                  </a:ext>
                </a:extLst>
              </p:cNvPr>
              <p:cNvSpPr/>
              <p:nvPr/>
            </p:nvSpPr>
            <p:spPr>
              <a:xfrm>
                <a:off x="2317236" y="4591686"/>
                <a:ext cx="6058929" cy="2953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Tree>
    <p:extLst>
      <p:ext uri="{BB962C8B-B14F-4D97-AF65-F5344CB8AC3E}">
        <p14:creationId xmlns:p14="http://schemas.microsoft.com/office/powerpoint/2010/main" val="3505821661"/>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D2906A66-EDAE-4FC7-B108-3508F9A0A0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111" y="1227460"/>
            <a:ext cx="3753573" cy="25036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B15B41A-2041-7270-4280-6A585877A0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712" y="1240498"/>
            <a:ext cx="3753572" cy="249993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F1D244F-E67B-2C6B-E4EF-E2E4E5661A1A}"/>
              </a:ext>
            </a:extLst>
          </p:cNvPr>
          <p:cNvSpPr txBox="1"/>
          <p:nvPr/>
        </p:nvSpPr>
        <p:spPr>
          <a:xfrm>
            <a:off x="589585" y="349892"/>
            <a:ext cx="5502898"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ITER Tokamak building</a:t>
            </a:r>
            <a:endParaRPr lang="en-GB" sz="2400" b="1" noProof="0" dirty="0">
              <a:solidFill>
                <a:schemeClr val="tx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5D6A806-94DA-DA0E-FFCA-2630EF2D9774}"/>
              </a:ext>
            </a:extLst>
          </p:cNvPr>
          <p:cNvSpPr txBox="1"/>
          <p:nvPr/>
        </p:nvSpPr>
        <p:spPr>
          <a:xfrm>
            <a:off x="1498597" y="3800356"/>
            <a:ext cx="3276599" cy="307777"/>
          </a:xfrm>
          <a:prstGeom prst="rect">
            <a:avLst/>
          </a:prstGeom>
          <a:noFill/>
        </p:spPr>
        <p:txBody>
          <a:bodyPr wrap="square" rtlCol="0">
            <a:spAutoFit/>
          </a:bodyPr>
          <a:lstStyle/>
          <a:p>
            <a:pPr algn="ctr"/>
            <a:r>
              <a:rPr lang="en-GB" sz="1400" i="1" noProof="0" dirty="0"/>
              <a:t>Tokamak pit, May, 2020.</a:t>
            </a:r>
          </a:p>
        </p:txBody>
      </p:sp>
      <p:sp>
        <p:nvSpPr>
          <p:cNvPr id="12" name="ZoneTexte 11">
            <a:extLst>
              <a:ext uri="{FF2B5EF4-FFF2-40B4-BE49-F238E27FC236}">
                <a16:creationId xmlns:a16="http://schemas.microsoft.com/office/drawing/2014/main" id="{CF590346-9A1E-B623-BAD6-E5A8F0950893}"/>
              </a:ext>
            </a:extLst>
          </p:cNvPr>
          <p:cNvSpPr txBox="1"/>
          <p:nvPr/>
        </p:nvSpPr>
        <p:spPr>
          <a:xfrm>
            <a:off x="5918199" y="3800355"/>
            <a:ext cx="3276598" cy="307777"/>
          </a:xfrm>
          <a:prstGeom prst="rect">
            <a:avLst/>
          </a:prstGeom>
          <a:noFill/>
        </p:spPr>
        <p:txBody>
          <a:bodyPr wrap="square" rtlCol="0">
            <a:spAutoFit/>
          </a:bodyPr>
          <a:lstStyle/>
          <a:p>
            <a:pPr algn="ctr"/>
            <a:r>
              <a:rPr lang="en-GB" sz="1400" i="1" noProof="0" dirty="0"/>
              <a:t>Tokamak pit, September, 2020.</a:t>
            </a:r>
          </a:p>
        </p:txBody>
      </p:sp>
      <p:sp>
        <p:nvSpPr>
          <p:cNvPr id="13" name="ZoneTexte 12">
            <a:extLst>
              <a:ext uri="{FF2B5EF4-FFF2-40B4-BE49-F238E27FC236}">
                <a16:creationId xmlns:a16="http://schemas.microsoft.com/office/drawing/2014/main" id="{2F9D566C-E8B1-D76E-DC34-4EE93267332E}"/>
              </a:ext>
            </a:extLst>
          </p:cNvPr>
          <p:cNvSpPr txBox="1"/>
          <p:nvPr/>
        </p:nvSpPr>
        <p:spPr>
          <a:xfrm>
            <a:off x="5918199" y="7079833"/>
            <a:ext cx="3276600" cy="307777"/>
          </a:xfrm>
          <a:prstGeom prst="rect">
            <a:avLst/>
          </a:prstGeom>
          <a:noFill/>
        </p:spPr>
        <p:txBody>
          <a:bodyPr wrap="square" rtlCol="0">
            <a:spAutoFit/>
          </a:bodyPr>
          <a:lstStyle/>
          <a:p>
            <a:pPr algn="ctr"/>
            <a:r>
              <a:rPr lang="en-GB" sz="1400" i="1" noProof="0" dirty="0"/>
              <a:t>Tokamak Complex, April, 2024.</a:t>
            </a:r>
          </a:p>
        </p:txBody>
      </p:sp>
      <p:sp>
        <p:nvSpPr>
          <p:cNvPr id="14" name="ZoneTexte 13">
            <a:extLst>
              <a:ext uri="{FF2B5EF4-FFF2-40B4-BE49-F238E27FC236}">
                <a16:creationId xmlns:a16="http://schemas.microsoft.com/office/drawing/2014/main" id="{D7B9BF0F-989C-8B5E-2CB7-70408269BB51}"/>
              </a:ext>
            </a:extLst>
          </p:cNvPr>
          <p:cNvSpPr txBox="1"/>
          <p:nvPr/>
        </p:nvSpPr>
        <p:spPr>
          <a:xfrm>
            <a:off x="1498596" y="7079833"/>
            <a:ext cx="3276599" cy="307777"/>
          </a:xfrm>
          <a:prstGeom prst="rect">
            <a:avLst/>
          </a:prstGeom>
          <a:noFill/>
        </p:spPr>
        <p:txBody>
          <a:bodyPr wrap="square" rtlCol="0">
            <a:spAutoFit/>
          </a:bodyPr>
          <a:lstStyle/>
          <a:p>
            <a:pPr algn="ctr"/>
            <a:r>
              <a:rPr lang="en-GB" sz="1400" i="1" noProof="0" dirty="0"/>
              <a:t>Tokamak Complex, December, 2022.</a:t>
            </a:r>
          </a:p>
        </p:txBody>
      </p:sp>
      <p:sp>
        <p:nvSpPr>
          <p:cNvPr id="17" name="Rectangle 16">
            <a:extLst>
              <a:ext uri="{FF2B5EF4-FFF2-40B4-BE49-F238E27FC236}">
                <a16:creationId xmlns:a16="http://schemas.microsoft.com/office/drawing/2014/main" id="{4F0F53CB-34A3-92FA-27B3-52243FD2BB31}"/>
              </a:ext>
            </a:extLst>
          </p:cNvPr>
          <p:cNvSpPr/>
          <p:nvPr/>
        </p:nvSpPr>
        <p:spPr>
          <a:xfrm>
            <a:off x="5679713" y="1233536"/>
            <a:ext cx="3753572" cy="249993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8" name="Groupe 7">
            <a:extLst>
              <a:ext uri="{FF2B5EF4-FFF2-40B4-BE49-F238E27FC236}">
                <a16:creationId xmlns:a16="http://schemas.microsoft.com/office/drawing/2014/main" id="{6743BB53-4887-019F-A4E9-D7916BBEFF64}"/>
              </a:ext>
            </a:extLst>
          </p:cNvPr>
          <p:cNvGrpSpPr/>
          <p:nvPr/>
        </p:nvGrpSpPr>
        <p:grpSpPr>
          <a:xfrm>
            <a:off x="5679713" y="4537695"/>
            <a:ext cx="3753572" cy="2476832"/>
            <a:chOff x="5956298" y="4609526"/>
            <a:chExt cx="3276600" cy="2162097"/>
          </a:xfrm>
        </p:grpSpPr>
        <p:pic>
          <p:nvPicPr>
            <p:cNvPr id="3" name="Picture 2">
              <a:extLst>
                <a:ext uri="{FF2B5EF4-FFF2-40B4-BE49-F238E27FC236}">
                  <a16:creationId xmlns:a16="http://schemas.microsoft.com/office/drawing/2014/main" id="{98FE8C12-48D6-EBAB-218A-BB3B94949E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83" r="3846"/>
            <a:stretch/>
          </p:blipFill>
          <p:spPr bwMode="auto">
            <a:xfrm>
              <a:off x="5956299" y="4615603"/>
              <a:ext cx="3276599" cy="215602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36BD9-8ACE-41D7-1D9F-8692A10AED91}"/>
                </a:ext>
              </a:extLst>
            </p:cNvPr>
            <p:cNvSpPr/>
            <p:nvPr/>
          </p:nvSpPr>
          <p:spPr>
            <a:xfrm>
              <a:off x="5956298" y="4609526"/>
              <a:ext cx="3276599" cy="21597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7" name="Groupe 6">
            <a:extLst>
              <a:ext uri="{FF2B5EF4-FFF2-40B4-BE49-F238E27FC236}">
                <a16:creationId xmlns:a16="http://schemas.microsoft.com/office/drawing/2014/main" id="{494DD642-77FC-46BE-36A6-095AED66F5E7}"/>
              </a:ext>
            </a:extLst>
          </p:cNvPr>
          <p:cNvGrpSpPr/>
          <p:nvPr/>
        </p:nvGrpSpPr>
        <p:grpSpPr>
          <a:xfrm>
            <a:off x="1260115" y="4537695"/>
            <a:ext cx="3753572" cy="2476831"/>
            <a:chOff x="1536700" y="4609527"/>
            <a:chExt cx="3276599" cy="2162096"/>
          </a:xfrm>
        </p:grpSpPr>
        <p:pic>
          <p:nvPicPr>
            <p:cNvPr id="11266" name="Picture 2">
              <a:extLst>
                <a:ext uri="{FF2B5EF4-FFF2-40B4-BE49-F238E27FC236}">
                  <a16:creationId xmlns:a16="http://schemas.microsoft.com/office/drawing/2014/main" id="{80F3E2C9-3FBD-675A-714D-A495E659E0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714"/>
            <a:stretch/>
          </p:blipFill>
          <p:spPr bwMode="auto">
            <a:xfrm>
              <a:off x="1536700" y="4611852"/>
              <a:ext cx="3276599" cy="215977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DA708E2-35C0-96CC-711E-B8C213C2F5AF}"/>
                </a:ext>
              </a:extLst>
            </p:cNvPr>
            <p:cNvSpPr/>
            <p:nvPr/>
          </p:nvSpPr>
          <p:spPr>
            <a:xfrm>
              <a:off x="1536700" y="4609527"/>
              <a:ext cx="3276599" cy="21560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Rectangle 19">
            <a:extLst>
              <a:ext uri="{FF2B5EF4-FFF2-40B4-BE49-F238E27FC236}">
                <a16:creationId xmlns:a16="http://schemas.microsoft.com/office/drawing/2014/main" id="{405C6F61-5612-6FB7-7057-00BC61C0BE28}"/>
              </a:ext>
            </a:extLst>
          </p:cNvPr>
          <p:cNvSpPr/>
          <p:nvPr/>
        </p:nvSpPr>
        <p:spPr>
          <a:xfrm>
            <a:off x="1260112" y="1227460"/>
            <a:ext cx="3753571" cy="250360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Slide Number Placeholder 6">
            <a:extLst>
              <a:ext uri="{FF2B5EF4-FFF2-40B4-BE49-F238E27FC236}">
                <a16:creationId xmlns:a16="http://schemas.microsoft.com/office/drawing/2014/main" id="{C561E935-8BB4-82B4-5BFB-081CFB4F5472}"/>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541</a:t>
            </a:fld>
            <a:endParaRPr lang="en-GB" spc="80" noProof="0" dirty="0"/>
          </a:p>
        </p:txBody>
      </p:sp>
    </p:spTree>
    <p:extLst>
      <p:ext uri="{BB962C8B-B14F-4D97-AF65-F5344CB8AC3E}">
        <p14:creationId xmlns:p14="http://schemas.microsoft.com/office/powerpoint/2010/main" val="177020748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E89CF831-D441-1285-E282-B84C07C7FD8A}"/>
              </a:ext>
            </a:extLst>
          </p:cNvPr>
          <p:cNvGrpSpPr/>
          <p:nvPr/>
        </p:nvGrpSpPr>
        <p:grpSpPr>
          <a:xfrm>
            <a:off x="712634" y="1311733"/>
            <a:ext cx="9258697" cy="2875672"/>
            <a:chOff x="589585" y="1238187"/>
            <a:chExt cx="9258697" cy="2875672"/>
          </a:xfrm>
        </p:grpSpPr>
        <p:sp>
          <p:nvSpPr>
            <p:cNvPr id="5" name="ZoneTexte 4"/>
            <p:cNvSpPr txBox="1"/>
            <p:nvPr/>
          </p:nvSpPr>
          <p:spPr>
            <a:xfrm>
              <a:off x="660256" y="3379243"/>
              <a:ext cx="2990170"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Stellarator, f.i. Wendelstein 7X (Germany).</a:t>
              </a:r>
            </a:p>
          </p:txBody>
        </p:sp>
        <p:sp>
          <p:nvSpPr>
            <p:cNvPr id="11" name="ZoneTexte 10"/>
            <p:cNvSpPr txBox="1"/>
            <p:nvPr/>
          </p:nvSpPr>
          <p:spPr>
            <a:xfrm>
              <a:off x="4105267" y="3375659"/>
              <a:ext cx="2702084"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Magnetised target fusion (General Fusion, Canada).</a:t>
              </a:r>
            </a:p>
          </p:txBody>
        </p:sp>
        <p:sp>
          <p:nvSpPr>
            <p:cNvPr id="14" name="ZoneTexte 13"/>
            <p:cNvSpPr txBox="1"/>
            <p:nvPr/>
          </p:nvSpPr>
          <p:spPr>
            <a:xfrm>
              <a:off x="7146198" y="3375195"/>
              <a:ext cx="2702084" cy="738664"/>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Laser National Ignition Facility (Lawrence Livermore National lab, USA). </a:t>
              </a:r>
            </a:p>
          </p:txBody>
        </p:sp>
        <p:grpSp>
          <p:nvGrpSpPr>
            <p:cNvPr id="4" name="Groupe 3">
              <a:extLst>
                <a:ext uri="{FF2B5EF4-FFF2-40B4-BE49-F238E27FC236}">
                  <a16:creationId xmlns:a16="http://schemas.microsoft.com/office/drawing/2014/main" id="{C1C16FEE-EC43-FC7C-5675-3B53D00CCAD9}"/>
                </a:ext>
              </a:extLst>
            </p:cNvPr>
            <p:cNvGrpSpPr/>
            <p:nvPr/>
          </p:nvGrpSpPr>
          <p:grpSpPr>
            <a:xfrm>
              <a:off x="589585" y="1238188"/>
              <a:ext cx="3131516" cy="2079709"/>
              <a:chOff x="1358086" y="1273175"/>
              <a:chExt cx="3633825" cy="2244823"/>
            </a:xfrm>
          </p:grpSpPr>
          <p:pic>
            <p:nvPicPr>
              <p:cNvPr id="17" name="Image 16">
                <a:extLst>
                  <a:ext uri="{FF2B5EF4-FFF2-40B4-BE49-F238E27FC236}">
                    <a16:creationId xmlns:a16="http://schemas.microsoft.com/office/drawing/2014/main" id="{3543981C-33E3-543F-D34E-794CE30F3E66}"/>
                  </a:ext>
                </a:extLst>
              </p:cNvPr>
              <p:cNvPicPr>
                <a:picLocks noChangeAspect="1"/>
              </p:cNvPicPr>
              <p:nvPr/>
            </p:nvPicPr>
            <p:blipFill>
              <a:blip r:embed="rId2"/>
              <a:stretch>
                <a:fillRect/>
              </a:stretch>
            </p:blipFill>
            <p:spPr>
              <a:xfrm>
                <a:off x="1866299" y="1409489"/>
                <a:ext cx="2617396" cy="1997286"/>
              </a:xfrm>
              <a:prstGeom prst="rect">
                <a:avLst/>
              </a:prstGeom>
            </p:spPr>
          </p:pic>
          <p:sp>
            <p:nvSpPr>
              <p:cNvPr id="19" name="Rectangle 18">
                <a:extLst>
                  <a:ext uri="{FF2B5EF4-FFF2-40B4-BE49-F238E27FC236}">
                    <a16:creationId xmlns:a16="http://schemas.microsoft.com/office/drawing/2014/main" id="{6FFC710D-E98E-7D0B-BCDC-D3EE1C347E7C}"/>
                  </a:ext>
                </a:extLst>
              </p:cNvPr>
              <p:cNvSpPr/>
              <p:nvPr/>
            </p:nvSpPr>
            <p:spPr>
              <a:xfrm>
                <a:off x="1358086" y="1273175"/>
                <a:ext cx="3633825" cy="22448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7" name="Groupe 6">
              <a:extLst>
                <a:ext uri="{FF2B5EF4-FFF2-40B4-BE49-F238E27FC236}">
                  <a16:creationId xmlns:a16="http://schemas.microsoft.com/office/drawing/2014/main" id="{5E227F53-4628-B5DA-3A29-24C2005BE565}"/>
                </a:ext>
              </a:extLst>
            </p:cNvPr>
            <p:cNvGrpSpPr/>
            <p:nvPr/>
          </p:nvGrpSpPr>
          <p:grpSpPr>
            <a:xfrm>
              <a:off x="4105267" y="1238401"/>
              <a:ext cx="2702084" cy="2079710"/>
              <a:chOff x="6087404" y="1273175"/>
              <a:chExt cx="2993096" cy="2244823"/>
            </a:xfrm>
          </p:grpSpPr>
          <p:pic>
            <p:nvPicPr>
              <p:cNvPr id="13316" name="Picture 4">
                <a:extLst>
                  <a:ext uri="{FF2B5EF4-FFF2-40B4-BE49-F238E27FC236}">
                    <a16:creationId xmlns:a16="http://schemas.microsoft.com/office/drawing/2014/main" id="{834E9570-43B0-F2F5-F961-7D47B004C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7404" y="1273175"/>
                <a:ext cx="2993096" cy="224482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68EE093-3833-2933-F6A3-87ABEE1D4D70}"/>
                  </a:ext>
                </a:extLst>
              </p:cNvPr>
              <p:cNvSpPr/>
              <p:nvPr/>
            </p:nvSpPr>
            <p:spPr>
              <a:xfrm>
                <a:off x="6087404" y="1273175"/>
                <a:ext cx="2993096" cy="22448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8" name="Groupe 7">
              <a:extLst>
                <a:ext uri="{FF2B5EF4-FFF2-40B4-BE49-F238E27FC236}">
                  <a16:creationId xmlns:a16="http://schemas.microsoft.com/office/drawing/2014/main" id="{D6305579-F625-80E1-09E2-9B10833F9ABB}"/>
                </a:ext>
              </a:extLst>
            </p:cNvPr>
            <p:cNvGrpSpPr/>
            <p:nvPr/>
          </p:nvGrpSpPr>
          <p:grpSpPr>
            <a:xfrm>
              <a:off x="7191517" y="1238187"/>
              <a:ext cx="2615889" cy="2079710"/>
              <a:chOff x="6082312" y="4569324"/>
              <a:chExt cx="2998188" cy="2244823"/>
            </a:xfrm>
          </p:grpSpPr>
          <p:pic>
            <p:nvPicPr>
              <p:cNvPr id="13320" name="Picture 8" descr="A l'intérieur du National Ignition Facility (NIF) américain, dépendant du Lawrence Livermore National Laboratory en Californie, et où sont réalisées des expérience de fusion nucléaire, le 7 juillet 2008">
                <a:extLst>
                  <a:ext uri="{FF2B5EF4-FFF2-40B4-BE49-F238E27FC236}">
                    <a16:creationId xmlns:a16="http://schemas.microsoft.com/office/drawing/2014/main" id="{B9B9E18E-2576-E739-FE13-7D76393661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403" y="4569324"/>
                <a:ext cx="2993097" cy="224482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77C491F-3D78-98AA-845C-F7FD3517B6E1}"/>
                  </a:ext>
                </a:extLst>
              </p:cNvPr>
              <p:cNvSpPr/>
              <p:nvPr/>
            </p:nvSpPr>
            <p:spPr>
              <a:xfrm>
                <a:off x="6082312" y="4569324"/>
                <a:ext cx="2993097" cy="22448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2" name="Slide Number Placeholder 6">
            <a:extLst>
              <a:ext uri="{FF2B5EF4-FFF2-40B4-BE49-F238E27FC236}">
                <a16:creationId xmlns:a16="http://schemas.microsoft.com/office/drawing/2014/main" id="{19B9A784-BAC6-2432-4BA8-44A6A5643A3F}"/>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542</a:t>
            </a:fld>
            <a:endParaRPr lang="en-GB" spc="80" noProof="0" dirty="0"/>
          </a:p>
        </p:txBody>
      </p:sp>
      <p:sp>
        <p:nvSpPr>
          <p:cNvPr id="3" name="ZoneTexte 2">
            <a:extLst>
              <a:ext uri="{FF2B5EF4-FFF2-40B4-BE49-F238E27FC236}">
                <a16:creationId xmlns:a16="http://schemas.microsoft.com/office/drawing/2014/main" id="{980DB181-6313-7A2A-9DCE-E6DFC38D63B3}"/>
              </a:ext>
            </a:extLst>
          </p:cNvPr>
          <p:cNvSpPr txBox="1"/>
          <p:nvPr/>
        </p:nvSpPr>
        <p:spPr>
          <a:xfrm>
            <a:off x="589584" y="349892"/>
            <a:ext cx="783432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Competitors/other ways to obtain fusion</a:t>
            </a:r>
          </a:p>
        </p:txBody>
      </p:sp>
      <p:grpSp>
        <p:nvGrpSpPr>
          <p:cNvPr id="16" name="Groupe 15">
            <a:extLst>
              <a:ext uri="{FF2B5EF4-FFF2-40B4-BE49-F238E27FC236}">
                <a16:creationId xmlns:a16="http://schemas.microsoft.com/office/drawing/2014/main" id="{6BA584B0-75C5-5FA0-9807-2101E12EBF8C}"/>
              </a:ext>
            </a:extLst>
          </p:cNvPr>
          <p:cNvGrpSpPr/>
          <p:nvPr/>
        </p:nvGrpSpPr>
        <p:grpSpPr>
          <a:xfrm>
            <a:off x="1664819" y="4538549"/>
            <a:ext cx="7363761" cy="2875672"/>
            <a:chOff x="1546647" y="4449687"/>
            <a:chExt cx="7363761" cy="2875672"/>
          </a:xfrm>
        </p:grpSpPr>
        <p:sp>
          <p:nvSpPr>
            <p:cNvPr id="6" name="ZoneTexte 5"/>
            <p:cNvSpPr txBox="1"/>
            <p:nvPr/>
          </p:nvSpPr>
          <p:spPr>
            <a:xfrm>
              <a:off x="1546647" y="6602192"/>
              <a:ext cx="3375981" cy="31096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Z Machine (Sandia lab, USA).</a:t>
              </a:r>
            </a:p>
          </p:txBody>
        </p:sp>
        <p:grpSp>
          <p:nvGrpSpPr>
            <p:cNvPr id="9" name="Groupe 8">
              <a:extLst>
                <a:ext uri="{FF2B5EF4-FFF2-40B4-BE49-F238E27FC236}">
                  <a16:creationId xmlns:a16="http://schemas.microsoft.com/office/drawing/2014/main" id="{AECDDECF-A911-D7C7-3DEB-ACD5B79454D5}"/>
                </a:ext>
              </a:extLst>
            </p:cNvPr>
            <p:cNvGrpSpPr/>
            <p:nvPr/>
          </p:nvGrpSpPr>
          <p:grpSpPr>
            <a:xfrm>
              <a:off x="1546647" y="4458983"/>
              <a:ext cx="3371264" cy="2079710"/>
              <a:chOff x="1352994" y="4569324"/>
              <a:chExt cx="3638917" cy="2244824"/>
            </a:xfrm>
          </p:grpSpPr>
          <p:pic>
            <p:nvPicPr>
              <p:cNvPr id="13318" name="Picture 6" descr="z machine sonde dynamique interieure super terres">
                <a:extLst>
                  <a:ext uri="{FF2B5EF4-FFF2-40B4-BE49-F238E27FC236}">
                    <a16:creationId xmlns:a16="http://schemas.microsoft.com/office/drawing/2014/main" id="{1E146254-090B-D6CF-4B15-9AE30D2B53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3" r="2083"/>
              <a:stretch/>
            </p:blipFill>
            <p:spPr bwMode="auto">
              <a:xfrm>
                <a:off x="1358086" y="4569325"/>
                <a:ext cx="3633825" cy="224482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8CB6C82-B975-9B1A-0ECE-51E792AB604A}"/>
                  </a:ext>
                </a:extLst>
              </p:cNvPr>
              <p:cNvSpPr/>
              <p:nvPr/>
            </p:nvSpPr>
            <p:spPr>
              <a:xfrm>
                <a:off x="1352994" y="4569324"/>
                <a:ext cx="3633825" cy="224482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2" name="ZoneTexte 11">
              <a:extLst>
                <a:ext uri="{FF2B5EF4-FFF2-40B4-BE49-F238E27FC236}">
                  <a16:creationId xmlns:a16="http://schemas.microsoft.com/office/drawing/2014/main" id="{D3C6698E-AE6B-FD8A-90AE-6511DDD97FF4}"/>
                </a:ext>
              </a:extLst>
            </p:cNvPr>
            <p:cNvSpPr txBox="1"/>
            <p:nvPr/>
          </p:nvSpPr>
          <p:spPr>
            <a:xfrm>
              <a:off x="5206510" y="6586695"/>
              <a:ext cx="3703898" cy="738664"/>
            </a:xfrm>
            <a:prstGeom prst="rect">
              <a:avLst/>
            </a:prstGeom>
            <a:noFill/>
          </p:spPr>
          <p:txBody>
            <a:bodyPr wrap="square">
              <a:spAutoFit/>
            </a:bodyPr>
            <a:lstStyle/>
            <a:p>
              <a:pPr algn="ctr"/>
              <a:r>
                <a:rPr lang="en-GB" sz="1400" b="0" i="1" noProof="0" dirty="0">
                  <a:solidFill>
                    <a:srgbClr val="212438"/>
                  </a:solidFill>
                  <a:effectLst/>
                  <a:latin typeface="+mj-lt"/>
                </a:rPr>
                <a:t>Experimental Advanced</a:t>
              </a:r>
            </a:p>
            <a:p>
              <a:pPr algn="ctr"/>
              <a:r>
                <a:rPr lang="en-GB" sz="1400" b="0" i="1" noProof="0" dirty="0">
                  <a:solidFill>
                    <a:srgbClr val="212438"/>
                  </a:solidFill>
                  <a:effectLst/>
                  <a:latin typeface="+mj-lt"/>
                </a:rPr>
                <a:t>Superconducting Tokamak (EAST)</a:t>
              </a:r>
              <a:endParaRPr lang="en-GB" sz="1400" i="1" noProof="0" dirty="0">
                <a:solidFill>
                  <a:srgbClr val="212438"/>
                </a:solidFill>
                <a:latin typeface="+mj-lt"/>
              </a:endParaRPr>
            </a:p>
            <a:p>
              <a:pPr algn="ctr"/>
              <a:r>
                <a:rPr lang="en-GB" sz="1400" b="0" i="1" noProof="0" dirty="0">
                  <a:solidFill>
                    <a:srgbClr val="212438"/>
                  </a:solidFill>
                  <a:effectLst/>
                  <a:latin typeface="+mj-lt"/>
                </a:rPr>
                <a:t>(Hefei Institutes of Physical Science, China).</a:t>
              </a:r>
              <a:endParaRPr lang="en-GB" sz="1400" i="1" noProof="0" dirty="0">
                <a:latin typeface="+mj-lt"/>
              </a:endParaRPr>
            </a:p>
          </p:txBody>
        </p:sp>
        <p:pic>
          <p:nvPicPr>
            <p:cNvPr id="1026" name="Picture 2" descr="Chinese ">
              <a:extLst>
                <a:ext uri="{FF2B5EF4-FFF2-40B4-BE49-F238E27FC236}">
                  <a16:creationId xmlns:a16="http://schemas.microsoft.com/office/drawing/2014/main" id="{4B85E850-FA49-FE19-8C03-E7A7DDF57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700" y="4458982"/>
              <a:ext cx="3432953" cy="20797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C482B98-FB95-BF37-D09F-917763A3FF6F}"/>
                </a:ext>
              </a:extLst>
            </p:cNvPr>
            <p:cNvSpPr/>
            <p:nvPr/>
          </p:nvSpPr>
          <p:spPr>
            <a:xfrm>
              <a:off x="5341983" y="4449687"/>
              <a:ext cx="3432953" cy="207970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743112361"/>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EA347C3-44A6-397B-6D0F-A5A363831866}"/>
              </a:ext>
            </a:extLst>
          </p:cNvPr>
          <p:cNvSpPr txBox="1"/>
          <p:nvPr/>
        </p:nvSpPr>
        <p:spPr>
          <a:xfrm>
            <a:off x="589584" y="1395532"/>
            <a:ext cx="3948447" cy="3170099"/>
          </a:xfrm>
          <a:prstGeom prst="rect">
            <a:avLst/>
          </a:prstGeom>
          <a:noFill/>
        </p:spPr>
        <p:txBody>
          <a:bodyPr wrap="square" lIns="91440" tIns="45720" rIns="91440" bIns="45720" anchor="t">
            <a:spAutoFit/>
          </a:bodyPr>
          <a:lstStyle/>
          <a:p>
            <a:pPr algn="just"/>
            <a:r>
              <a:rPr lang="en-GB" sz="2000" noProof="0" dirty="0"/>
              <a:t>By 2050, </a:t>
            </a:r>
            <a:r>
              <a:rPr lang="en-GB" sz="2000" b="1" noProof="0" dirty="0"/>
              <a:t>DEMO</a:t>
            </a:r>
            <a:r>
              <a:rPr lang="en-GB" sz="2000" noProof="0" dirty="0"/>
              <a:t>, the successor to ITER, will be an “industrial demonstration” reactor operating continuously (steady-state). It will produce approximately 500 MW</a:t>
            </a:r>
            <a:r>
              <a:rPr lang="en-GB" sz="2000" baseline="-25000" noProof="0" dirty="0"/>
              <a:t>e</a:t>
            </a:r>
            <a:r>
              <a:rPr lang="en-GB" sz="2000" noProof="0" dirty="0"/>
              <a:t> and 1,200 MW</a:t>
            </a:r>
            <a:r>
              <a:rPr lang="en-GB" sz="2000" baseline="-25000" noProof="0" dirty="0"/>
              <a:t>th</a:t>
            </a:r>
            <a:r>
              <a:rPr lang="en-GB" sz="2000" noProof="0" dirty="0"/>
              <a:t>.</a:t>
            </a:r>
          </a:p>
          <a:p>
            <a:pPr algn="just"/>
            <a:endParaRPr lang="en-GB" sz="2000" noProof="0" dirty="0"/>
          </a:p>
          <a:p>
            <a:pPr algn="just"/>
            <a:r>
              <a:rPr lang="en-GB" sz="2000" noProof="0" dirty="0"/>
              <a:t>This should be the last step before the commercialisation of fusion reactors.</a:t>
            </a:r>
            <a:endParaRPr lang="en-GB" sz="2000" noProof="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AF4C0786-9620-3C12-58D7-043E17719D55}"/>
              </a:ext>
            </a:extLst>
          </p:cNvPr>
          <p:cNvGrpSpPr/>
          <p:nvPr/>
        </p:nvGrpSpPr>
        <p:grpSpPr>
          <a:xfrm>
            <a:off x="5346700" y="1434252"/>
            <a:ext cx="4387224" cy="3269372"/>
            <a:chOff x="5925176" y="1282171"/>
            <a:chExt cx="3948448" cy="2963855"/>
          </a:xfrm>
        </p:grpSpPr>
        <p:pic>
          <p:nvPicPr>
            <p:cNvPr id="2" name="Image 1"/>
            <p:cNvPicPr>
              <a:picLocks noChangeAspect="1"/>
            </p:cNvPicPr>
            <p:nvPr/>
          </p:nvPicPr>
          <p:blipFill>
            <a:blip r:embed="rId2"/>
            <a:stretch>
              <a:fillRect/>
            </a:stretch>
          </p:blipFill>
          <p:spPr>
            <a:xfrm>
              <a:off x="6116168" y="1408373"/>
              <a:ext cx="3576472" cy="2688012"/>
            </a:xfrm>
            <a:prstGeom prst="rect">
              <a:avLst/>
            </a:prstGeom>
          </p:spPr>
        </p:pic>
        <p:sp>
          <p:nvSpPr>
            <p:cNvPr id="10" name="Rectangle 9">
              <a:extLst>
                <a:ext uri="{FF2B5EF4-FFF2-40B4-BE49-F238E27FC236}">
                  <a16:creationId xmlns:a16="http://schemas.microsoft.com/office/drawing/2014/main" id="{F045445B-0094-4D13-3C68-ABD1BE73754F}"/>
                </a:ext>
              </a:extLst>
            </p:cNvPr>
            <p:cNvSpPr/>
            <p:nvPr/>
          </p:nvSpPr>
          <p:spPr>
            <a:xfrm>
              <a:off x="5925176" y="1282171"/>
              <a:ext cx="3948448" cy="296385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9" name="ZoneTexte 18">
            <a:extLst>
              <a:ext uri="{FF2B5EF4-FFF2-40B4-BE49-F238E27FC236}">
                <a16:creationId xmlns:a16="http://schemas.microsoft.com/office/drawing/2014/main" id="{77F6DDD2-80C4-894E-2BD1-5FCD4C91DF6B}"/>
              </a:ext>
            </a:extLst>
          </p:cNvPr>
          <p:cNvSpPr txBox="1"/>
          <p:nvPr/>
        </p:nvSpPr>
        <p:spPr>
          <a:xfrm>
            <a:off x="5346700" y="4804904"/>
            <a:ext cx="4387224"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Illustration of the size difference between DEMO and a human being.</a:t>
            </a:r>
          </a:p>
        </p:txBody>
      </p:sp>
      <p:sp>
        <p:nvSpPr>
          <p:cNvPr id="3" name="Slide Number Placeholder 6">
            <a:extLst>
              <a:ext uri="{FF2B5EF4-FFF2-40B4-BE49-F238E27FC236}">
                <a16:creationId xmlns:a16="http://schemas.microsoft.com/office/drawing/2014/main" id="{BA54329A-3AB0-36FA-68AF-04FE5783ADC3}"/>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543</a:t>
            </a:fld>
            <a:endParaRPr lang="en-GB" spc="80" noProof="0" dirty="0"/>
          </a:p>
        </p:txBody>
      </p:sp>
      <p:sp>
        <p:nvSpPr>
          <p:cNvPr id="4" name="ZoneTexte 3">
            <a:extLst>
              <a:ext uri="{FF2B5EF4-FFF2-40B4-BE49-F238E27FC236}">
                <a16:creationId xmlns:a16="http://schemas.microsoft.com/office/drawing/2014/main" id="{A61EB48D-FF1B-1EFE-5970-B25843FDFF75}"/>
              </a:ext>
            </a:extLst>
          </p:cNvPr>
          <p:cNvSpPr txBox="1"/>
          <p:nvPr/>
        </p:nvSpPr>
        <p:spPr>
          <a:xfrm>
            <a:off x="589584" y="349892"/>
            <a:ext cx="7834325" cy="461665"/>
          </a:xfrm>
          <a:prstGeom prst="rect">
            <a:avLst/>
          </a:prstGeom>
          <a:noFill/>
        </p:spPr>
        <p:txBody>
          <a:bodyPr wrap="square" lIns="91440" tIns="45720" rIns="91440" bIns="45720" anchor="t">
            <a:spAutoFit/>
          </a:bodyPr>
          <a:lstStyle/>
          <a:p>
            <a:r>
              <a:rPr lang="en-GB" sz="2400" b="1" noProof="0" dirty="0">
                <a:latin typeface="Arial"/>
                <a:cs typeface="Arial"/>
              </a:rPr>
              <a:t>What will come after ITER?</a:t>
            </a:r>
          </a:p>
        </p:txBody>
      </p:sp>
      <p:sp>
        <p:nvSpPr>
          <p:cNvPr id="12" name="ZoneTexte 11">
            <a:extLst>
              <a:ext uri="{FF2B5EF4-FFF2-40B4-BE49-F238E27FC236}">
                <a16:creationId xmlns:a16="http://schemas.microsoft.com/office/drawing/2014/main" id="{A6EF42C1-2D3B-AFFB-5F0F-0D69E8C07C80}"/>
              </a:ext>
            </a:extLst>
          </p:cNvPr>
          <p:cNvSpPr txBox="1"/>
          <p:nvPr/>
        </p:nvSpPr>
        <p:spPr>
          <a:xfrm>
            <a:off x="589583" y="5989674"/>
            <a:ext cx="9542756" cy="1323439"/>
          </a:xfrm>
          <a:prstGeom prst="rect">
            <a:avLst/>
          </a:prstGeom>
          <a:noFill/>
        </p:spPr>
        <p:txBody>
          <a:bodyPr wrap="square" lIns="91440" tIns="45720" rIns="91440" bIns="45720" anchor="t">
            <a:spAutoFit/>
          </a:bodyPr>
          <a:lstStyle/>
          <a:p>
            <a:pPr algn="just"/>
            <a:r>
              <a:rPr lang="en-GB" sz="2000" dirty="0">
                <a:ea typeface="+mn-lt"/>
                <a:cs typeface="+mn-lt"/>
              </a:rPr>
              <a:t>A f</a:t>
            </a:r>
            <a:r>
              <a:rPr lang="en-GB" sz="2000" noProof="0" dirty="0">
                <a:ea typeface="+mn-lt"/>
                <a:cs typeface="+mn-lt"/>
              </a:rPr>
              <a:t>inal word: </a:t>
            </a:r>
            <a:r>
              <a:rPr lang="en-GB" sz="2000" i="1" noProof="0" dirty="0">
                <a:ea typeface="+mn-lt"/>
                <a:cs typeface="+mn-lt"/>
              </a:rPr>
              <a:t>By the time human civilisation reaches a level of energy consumption equivalent to the renewable energy potential of the Earth, it may have also reached a level of technological development that allows technical solutions other than fusion to generate additional energy.</a:t>
            </a:r>
            <a:endParaRPr lang="en-GB" i="1" noProof="0" dirty="0">
              <a:cs typeface="Arial"/>
            </a:endParaRPr>
          </a:p>
        </p:txBody>
      </p:sp>
    </p:spTree>
    <p:extLst>
      <p:ext uri="{BB962C8B-B14F-4D97-AF65-F5344CB8AC3E}">
        <p14:creationId xmlns:p14="http://schemas.microsoft.com/office/powerpoint/2010/main" val="1831475077"/>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F2819DF0-ABE0-001F-26C0-09B8C96A42F6}"/>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544</a:t>
            </a:fld>
            <a:endParaRPr lang="en-GB" spc="80" noProof="0" dirty="0"/>
          </a:p>
        </p:txBody>
      </p:sp>
      <p:sp>
        <p:nvSpPr>
          <p:cNvPr id="12" name="ZoneTexte 11">
            <a:extLst>
              <a:ext uri="{FF2B5EF4-FFF2-40B4-BE49-F238E27FC236}">
                <a16:creationId xmlns:a16="http://schemas.microsoft.com/office/drawing/2014/main" id="{85DC134B-FA76-EDF8-D2DA-C13E8FDE4105}"/>
              </a:ext>
            </a:extLst>
          </p:cNvPr>
          <p:cNvSpPr txBox="1"/>
          <p:nvPr/>
        </p:nvSpPr>
        <p:spPr>
          <a:xfrm>
            <a:off x="141911" y="7094343"/>
            <a:ext cx="9869470" cy="830997"/>
          </a:xfrm>
          <a:prstGeom prst="rect">
            <a:avLst/>
          </a:prstGeom>
          <a:noFill/>
        </p:spPr>
        <p:txBody>
          <a:bodyPr wrap="square" lIns="91440" tIns="45720" rIns="91440" bIns="45720" anchor="t">
            <a:spAutoFit/>
          </a:bodyPr>
          <a:lstStyle/>
          <a:p>
            <a:pPr algn="just" defTabSz="914400" eaLnBrk="0" fontAlgn="base" hangingPunct="0">
              <a:spcBef>
                <a:spcPct val="0"/>
              </a:spcBef>
              <a:spcAft>
                <a:spcPct val="0"/>
              </a:spcAft>
            </a:pPr>
            <a:r>
              <a:rPr kumimoji="0" lang="en-GB" sz="1200" b="1" i="0" u="none" strike="noStrike" cap="none" normalizeH="0" baseline="0" noProof="0" dirty="0">
                <a:ln>
                  <a:noFill/>
                </a:ln>
                <a:effectLst/>
                <a:latin typeface="Arial"/>
                <a:cs typeface="Arial"/>
              </a:rPr>
              <a:t>*</a:t>
            </a:r>
            <a:r>
              <a:rPr lang="en-GB" sz="1200" noProof="0" dirty="0">
                <a:latin typeface="Arial"/>
                <a:cs typeface="Arial"/>
              </a:rPr>
              <a:t>The Kardashev scale is a method for measuring a civilisation's level of technological advancement based on the amount of energy it can harness and use. A</a:t>
            </a:r>
            <a:r>
              <a:rPr kumimoji="0" lang="en-GB" sz="1200" i="0" u="none" strike="noStrike" cap="none" normalizeH="0" baseline="0" noProof="0" dirty="0">
                <a:ln>
                  <a:noFill/>
                </a:ln>
                <a:effectLst/>
                <a:latin typeface="Arial"/>
                <a:cs typeface="Arial"/>
              </a:rPr>
              <a:t> Type I civilisation can access all the energy available on its planet and store it for consumption; a Type II civilisation can directly consume a star's energy, most likely through a Dyson sphere</a:t>
            </a:r>
            <a:r>
              <a:rPr lang="en-GB" sz="1200" noProof="0" dirty="0">
                <a:latin typeface="Arial"/>
                <a:cs typeface="Arial"/>
              </a:rPr>
              <a:t>; a</a:t>
            </a:r>
            <a:r>
              <a:rPr kumimoji="0" lang="en-GB" sz="1200" i="0" u="none" strike="noStrike" cap="none" normalizeH="0" baseline="0" noProof="0" dirty="0">
                <a:ln>
                  <a:noFill/>
                </a:ln>
                <a:effectLst/>
                <a:latin typeface="Arial"/>
                <a:cs typeface="Arial"/>
              </a:rPr>
              <a:t> Type III civilisation can capture all the energy emitted by its galaxy, including energy from stars, black holes, and other objects within it.</a:t>
            </a:r>
          </a:p>
        </p:txBody>
      </p:sp>
      <p:grpSp>
        <p:nvGrpSpPr>
          <p:cNvPr id="17" name="Groupe 16">
            <a:extLst>
              <a:ext uri="{FF2B5EF4-FFF2-40B4-BE49-F238E27FC236}">
                <a16:creationId xmlns:a16="http://schemas.microsoft.com/office/drawing/2014/main" id="{85A63233-D66E-5BAD-A91D-4D8BE8C78878}"/>
              </a:ext>
            </a:extLst>
          </p:cNvPr>
          <p:cNvGrpSpPr/>
          <p:nvPr/>
        </p:nvGrpSpPr>
        <p:grpSpPr>
          <a:xfrm>
            <a:off x="259667" y="1243540"/>
            <a:ext cx="10174065" cy="5372391"/>
            <a:chOff x="888782" y="2343150"/>
            <a:chExt cx="8915836" cy="4298833"/>
          </a:xfrm>
        </p:grpSpPr>
        <p:grpSp>
          <p:nvGrpSpPr>
            <p:cNvPr id="15" name="Groupe 14">
              <a:extLst>
                <a:ext uri="{FF2B5EF4-FFF2-40B4-BE49-F238E27FC236}">
                  <a16:creationId xmlns:a16="http://schemas.microsoft.com/office/drawing/2014/main" id="{2FD11AC8-C4A4-A03D-502D-025F98B5525F}"/>
                </a:ext>
              </a:extLst>
            </p:cNvPr>
            <p:cNvGrpSpPr/>
            <p:nvPr/>
          </p:nvGrpSpPr>
          <p:grpSpPr>
            <a:xfrm>
              <a:off x="888782" y="2343150"/>
              <a:ext cx="8915836" cy="4298833"/>
              <a:chOff x="888782" y="2343150"/>
              <a:chExt cx="8915836" cy="4298833"/>
            </a:xfrm>
          </p:grpSpPr>
          <p:pic>
            <p:nvPicPr>
              <p:cNvPr id="10" name="Image 9">
                <a:extLst>
                  <a:ext uri="{FF2B5EF4-FFF2-40B4-BE49-F238E27FC236}">
                    <a16:creationId xmlns:a16="http://schemas.microsoft.com/office/drawing/2014/main" id="{101B4A96-A985-2636-CB07-73EC952186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 t="379" r="-12" b="99"/>
              <a:stretch/>
            </p:blipFill>
            <p:spPr>
              <a:xfrm>
                <a:off x="888782" y="2343150"/>
                <a:ext cx="8915836" cy="3918583"/>
              </a:xfrm>
              <a:prstGeom prst="rect">
                <a:avLst/>
              </a:prstGeom>
            </p:spPr>
          </p:pic>
          <p:sp>
            <p:nvSpPr>
              <p:cNvPr id="14" name="ZoneTexte 13">
                <a:extLst>
                  <a:ext uri="{FF2B5EF4-FFF2-40B4-BE49-F238E27FC236}">
                    <a16:creationId xmlns:a16="http://schemas.microsoft.com/office/drawing/2014/main" id="{4C442F9F-F099-2DF4-298E-7B3F251115C7}"/>
                  </a:ext>
                </a:extLst>
              </p:cNvPr>
              <p:cNvSpPr txBox="1"/>
              <p:nvPr/>
            </p:nvSpPr>
            <p:spPr>
              <a:xfrm>
                <a:off x="888782" y="6334206"/>
                <a:ext cx="8915836"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Kardachev type I-II civilization.</a:t>
                </a:r>
                <a:r>
                  <a:rPr lang="en-GB" sz="1400" b="1" i="1" noProof="0" dirty="0">
                    <a:latin typeface="Arial" panose="020B0604020202020204" pitchFamily="34" charset="0"/>
                    <a:cs typeface="Arial" panose="020B0604020202020204" pitchFamily="34" charset="0"/>
                  </a:rPr>
                  <a:t>*</a:t>
                </a:r>
              </a:p>
            </p:txBody>
          </p:sp>
        </p:grpSp>
        <p:sp>
          <p:nvSpPr>
            <p:cNvPr id="16" name="Rectangle 15">
              <a:extLst>
                <a:ext uri="{FF2B5EF4-FFF2-40B4-BE49-F238E27FC236}">
                  <a16:creationId xmlns:a16="http://schemas.microsoft.com/office/drawing/2014/main" id="{C9454522-9F63-D63A-91F8-0AC30A4E3578}"/>
                </a:ext>
              </a:extLst>
            </p:cNvPr>
            <p:cNvSpPr/>
            <p:nvPr/>
          </p:nvSpPr>
          <p:spPr>
            <a:xfrm>
              <a:off x="888782" y="2343150"/>
              <a:ext cx="8915836" cy="391858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2844674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FEB56-3C9B-0B6B-D6C0-96801FDE2A36}"/>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95CE84BD-821B-9ECA-D7A8-33E358FD8F7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51" r="14819" b="7464"/>
          <a:stretch/>
        </p:blipFill>
        <p:spPr bwMode="auto">
          <a:xfrm>
            <a:off x="2715771" y="3951240"/>
            <a:ext cx="5261843" cy="339835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FCC05BCC-5E7A-F194-4261-8200A2854FE9}"/>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9DFEC3D2-A9B4-0692-4B0D-5120679D419C}"/>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8" name="Rectangle 7">
            <a:extLst>
              <a:ext uri="{FF2B5EF4-FFF2-40B4-BE49-F238E27FC236}">
                <a16:creationId xmlns:a16="http://schemas.microsoft.com/office/drawing/2014/main" id="{65C922D1-2E40-9C7C-95E0-BB782E15F5E1}"/>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28F3A04C-8D0D-86F7-AFE9-28A72F96047D}"/>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7" name="Rectangle 6">
            <a:extLst>
              <a:ext uri="{FF2B5EF4-FFF2-40B4-BE49-F238E27FC236}">
                <a16:creationId xmlns:a16="http://schemas.microsoft.com/office/drawing/2014/main" id="{E8CA06BC-484B-D50B-A5D5-587224B7F138}"/>
              </a:ext>
            </a:extLst>
          </p:cNvPr>
          <p:cNvSpPr/>
          <p:nvPr/>
        </p:nvSpPr>
        <p:spPr>
          <a:xfrm>
            <a:off x="2715771" y="39491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5">
            <a:extLst>
              <a:ext uri="{FF2B5EF4-FFF2-40B4-BE49-F238E27FC236}">
                <a16:creationId xmlns:a16="http://schemas.microsoft.com/office/drawing/2014/main" id="{E7F06113-8AB2-07BF-2F8D-E6B01CE34735}"/>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05 – </a:t>
            </a:r>
            <a:r>
              <a:rPr lang="en-GB" sz="2800" b="1" spc="30" noProof="0" dirty="0">
                <a:latin typeface="Arial"/>
                <a:cs typeface="Arial"/>
              </a:rPr>
              <a:t>Onshore wind energy </a:t>
            </a:r>
            <a:endParaRPr lang="en-GB" sz="2800" b="1" noProof="0" dirty="0">
              <a:solidFill>
                <a:srgbClr val="333333"/>
              </a:solidFill>
              <a:latin typeface="Arial"/>
              <a:cs typeface="Arial"/>
            </a:endParaRPr>
          </a:p>
        </p:txBody>
      </p:sp>
      <p:sp>
        <p:nvSpPr>
          <p:cNvPr id="4" name="TextBox 4">
            <a:extLst>
              <a:ext uri="{FF2B5EF4-FFF2-40B4-BE49-F238E27FC236}">
                <a16:creationId xmlns:a16="http://schemas.microsoft.com/office/drawing/2014/main" id="{892711A5-93EB-A7A8-FB56-01C05B5956F1}"/>
              </a:ext>
            </a:extLst>
          </p:cNvPr>
          <p:cNvSpPr txBox="1"/>
          <p:nvPr/>
        </p:nvSpPr>
        <p:spPr>
          <a:xfrm>
            <a:off x="3443646" y="7374978"/>
            <a:ext cx="4533968" cy="215444"/>
          </a:xfrm>
          <a:prstGeom prst="rect">
            <a:avLst/>
          </a:prstGeom>
          <a:noFill/>
        </p:spPr>
        <p:txBody>
          <a:bodyPr wrap="square">
            <a:spAutoFit/>
          </a:bodyPr>
          <a:lstStyle/>
          <a:p>
            <a:pPr algn="r"/>
            <a:r>
              <a:rPr lang="en-GB" sz="800" b="0" i="0" noProof="0" dirty="0">
                <a:solidFill>
                  <a:srgbClr val="0D0D0D"/>
                </a:solidFill>
                <a:effectLst/>
                <a:latin typeface="Arial" panose="020B0604020202020204" pitchFamily="34" charset="0"/>
                <a:cs typeface="Arial" panose="020B0604020202020204" pitchFamily="34" charset="0"/>
              </a:rPr>
              <a:t>Luminus' first wind farm in a forestry exploitation area (Lierneux, Belgium)</a:t>
            </a:r>
            <a:endParaRPr lang="en-GB" sz="800" i="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800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415099-E993-79B7-57E1-DC053DBF65D7}"/>
                  </a:ext>
                </a:extLst>
              </p:cNvPr>
              <p:cNvSpPr txBox="1"/>
              <p:nvPr/>
            </p:nvSpPr>
            <p:spPr>
              <a:xfrm>
                <a:off x="516699" y="4145302"/>
                <a:ext cx="6756070" cy="67993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rPr>
                        <m:t>𝑚</m:t>
                      </m:r>
                      <m:sSup>
                        <m:sSupPr>
                          <m:ctrlPr>
                            <a:rPr lang="en-GB" sz="2000" b="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2</m:t>
                          </m:r>
                        </m:sup>
                      </m:sSup>
                      <m:r>
                        <a:rPr lang="en-GB" sz="2000" b="0" i="0" noProof="0" smtClean="0">
                          <a:latin typeface="Cambria Math" panose="02040503050406030204" pitchFamily="18" charset="0"/>
                        </a:rPr>
                        <m:t>=</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m:t>
                          </m:r>
                        </m:num>
                        <m:den>
                          <m:r>
                            <m:rPr>
                              <m:nor/>
                            </m:rPr>
                            <a:rPr lang="en-GB" sz="2000" noProof="0" smtClean="0">
                              <a:latin typeface="Arial" panose="020B0604020202020204" pitchFamily="34" charset="0"/>
                              <a:cs typeface="Arial" panose="020B0604020202020204" pitchFamily="34" charset="0"/>
                            </a:rPr>
                            <m:t>2</m:t>
                          </m:r>
                        </m:den>
                      </m:f>
                      <m:r>
                        <a:rPr lang="en-GB" sz="200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𝐴𝑣</m:t>
                      </m:r>
                      <m:r>
                        <a:rPr lang="en-GB" sz="2000" i="1" noProof="0" smtClean="0">
                          <a:latin typeface="Cambria Math" panose="02040503050406030204" pitchFamily="18" charset="0"/>
                          <a:ea typeface="Cambria Math" panose="02040503050406030204" pitchFamily="18" charset="0"/>
                        </a:rPr>
                        <m:t>𝑡</m:t>
                      </m:r>
                      <m:sSup>
                        <m:sSupPr>
                          <m:ctrlPr>
                            <a:rPr lang="en-GB" sz="2000" i="1" noProof="0" smtClean="0">
                              <a:latin typeface="Cambria Math" panose="02040503050406030204" pitchFamily="18" charset="0"/>
                            </a:rPr>
                          </m:ctrlPr>
                        </m:sSupPr>
                        <m:e>
                          <m:r>
                            <a:rPr lang="en-GB" sz="2000" i="1" noProof="0" smtClean="0">
                              <a:latin typeface="Cambria Math" panose="02040503050406030204" pitchFamily="18" charset="0"/>
                            </a:rPr>
                            <m:t>𝑣</m:t>
                          </m:r>
                        </m:e>
                        <m:sup>
                          <m:r>
                            <a:rPr lang="en-GB" sz="2000" b="0" i="1" noProof="0" smtClean="0">
                              <a:latin typeface="Cambria Math" panose="02040503050406030204" pitchFamily="18" charset="0"/>
                            </a:rPr>
                            <m:t>2</m:t>
                          </m:r>
                        </m:sup>
                      </m:sSup>
                      <m:r>
                        <a:rPr lang="en-GB" sz="2000" b="0" i="1" noProof="0" smtClean="0">
                          <a:latin typeface="Cambria Math" panose="02040503050406030204" pitchFamily="18" charset="0"/>
                          <a:ea typeface="Cambria Math" panose="02040503050406030204" pitchFamily="18"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rPr>
                        <m:t>𝜌</m:t>
                      </m:r>
                      <m:r>
                        <a:rPr lang="en-GB" sz="2000" b="0" i="1" noProof="0" smtClean="0">
                          <a:latin typeface="Cambria Math" panose="02040503050406030204" pitchFamily="18" charset="0"/>
                          <a:ea typeface="Cambria Math" panose="02040503050406030204" pitchFamily="18" charset="0"/>
                        </a:rPr>
                        <m:t>𝐴𝑡</m:t>
                      </m:r>
                      <m:sSup>
                        <m:sSupPr>
                          <m:ctrlPr>
                            <a:rPr lang="en-GB" sz="2000" b="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3</m:t>
                          </m:r>
                        </m:sup>
                      </m:sSup>
                      <m:r>
                        <a:rPr lang="en-GB" sz="2000" b="0" i="1" noProof="0" smtClean="0">
                          <a:latin typeface="Cambria Math" panose="02040503050406030204" pitchFamily="18" charset="0"/>
                        </a:rPr>
                        <m:t>.</m:t>
                      </m:r>
                    </m:oMath>
                  </m:oMathPara>
                </a14:m>
                <a:endParaRPr lang="en-GB" sz="2000" i="1" noProof="0" dirty="0"/>
              </a:p>
            </p:txBody>
          </p:sp>
        </mc:Choice>
        <mc:Fallback xmlns="">
          <p:sp>
            <p:nvSpPr>
              <p:cNvPr id="7" name="TextBox 6">
                <a:extLst>
                  <a:ext uri="{FF2B5EF4-FFF2-40B4-BE49-F238E27FC236}">
                    <a16:creationId xmlns:a16="http://schemas.microsoft.com/office/drawing/2014/main" id="{21415099-E993-79B7-57E1-DC053DBF65D7}"/>
                  </a:ext>
                </a:extLst>
              </p:cNvPr>
              <p:cNvSpPr txBox="1">
                <a:spLocks noRot="1" noChangeAspect="1" noMove="1" noResize="1" noEditPoints="1" noAdjustHandles="1" noChangeArrowheads="1" noChangeShapeType="1" noTextEdit="1"/>
              </p:cNvSpPr>
              <p:nvPr/>
            </p:nvSpPr>
            <p:spPr>
              <a:xfrm>
                <a:off x="516699" y="4145302"/>
                <a:ext cx="6756070" cy="67993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DCD533-6755-36F2-12CE-9017AEA5B0FE}"/>
                  </a:ext>
                </a:extLst>
              </p:cNvPr>
              <p:cNvSpPr txBox="1"/>
              <p:nvPr/>
            </p:nvSpPr>
            <p:spPr>
              <a:xfrm>
                <a:off x="539491" y="6214166"/>
                <a:ext cx="5791200" cy="8883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rPr>
                            <m:t>𝑚</m:t>
                          </m:r>
                          <m:sSup>
                            <m:sSupPr>
                              <m:ctrlPr>
                                <a:rPr lang="en-GB" sz="2000" b="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2</m:t>
                              </m:r>
                            </m:sup>
                          </m:sSup>
                        </m:num>
                        <m:den>
                          <m:r>
                            <a:rPr lang="en-GB" sz="2000" b="0" i="1" noProof="0" smtClean="0">
                              <a:latin typeface="Cambria Math" panose="02040503050406030204" pitchFamily="18" charset="0"/>
                            </a:rPr>
                            <m:t>𝑡</m:t>
                          </m:r>
                        </m:den>
                      </m:f>
                      <m:r>
                        <a:rPr lang="en-GB" sz="2000" b="0" i="0" noProof="0" smtClean="0">
                          <a:latin typeface="Cambria Math" panose="02040503050406030204" pitchFamily="18"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a:rPr lang="en-GB" sz="2000" b="0" i="1" noProof="0" smtClean="0">
                          <a:latin typeface="Cambria Math" panose="02040503050406030204" pitchFamily="18" charset="0"/>
                          <a:ea typeface="Cambria Math" panose="02040503050406030204" pitchFamily="18" charset="0"/>
                        </a:rPr>
                        <m:t>𝜌</m:t>
                      </m:r>
                      <m:sSup>
                        <m:sSupPr>
                          <m:ctrlPr>
                            <a:rPr lang="en-GB" sz="2000" b="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3</m:t>
                          </m:r>
                        </m:sup>
                      </m:sSup>
                      <m:r>
                        <a:rPr lang="en-GB" sz="2000" i="1" noProof="0" smtClean="0">
                          <a:latin typeface="Cambria Math" panose="02040503050406030204" pitchFamily="18" charset="0"/>
                        </a:rPr>
                        <m:t>𝐴</m:t>
                      </m:r>
                      <m:r>
                        <a:rPr lang="en-GB" sz="2000" b="0" i="1" noProof="0" smtClean="0">
                          <a:latin typeface="Cambria Math" panose="02040503050406030204" pitchFamily="18" charset="0"/>
                        </a:rPr>
                        <m:t>.</m:t>
                      </m:r>
                    </m:oMath>
                  </m:oMathPara>
                </a14:m>
                <a:endParaRPr lang="en-GB" sz="2000" i="1" noProof="0" dirty="0"/>
              </a:p>
            </p:txBody>
          </p:sp>
        </mc:Choice>
        <mc:Fallback xmlns="">
          <p:sp>
            <p:nvSpPr>
              <p:cNvPr id="8" name="TextBox 7">
                <a:extLst>
                  <a:ext uri="{FF2B5EF4-FFF2-40B4-BE49-F238E27FC236}">
                    <a16:creationId xmlns:a16="http://schemas.microsoft.com/office/drawing/2014/main" id="{03DCD533-6755-36F2-12CE-9017AEA5B0FE}"/>
                  </a:ext>
                </a:extLst>
              </p:cNvPr>
              <p:cNvSpPr txBox="1">
                <a:spLocks noRot="1" noChangeAspect="1" noMove="1" noResize="1" noEditPoints="1" noAdjustHandles="1" noChangeArrowheads="1" noChangeShapeType="1" noTextEdit="1"/>
              </p:cNvSpPr>
              <p:nvPr/>
            </p:nvSpPr>
            <p:spPr>
              <a:xfrm>
                <a:off x="539491" y="6214166"/>
                <a:ext cx="5791200" cy="888385"/>
              </a:xfrm>
              <a:prstGeom prst="rect">
                <a:avLst/>
              </a:prstGeom>
              <a:blipFill>
                <a:blip r:embed="rId3"/>
                <a:stretch>
                  <a:fillRect/>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156E02B7-E89C-896A-5C1A-F28CAE5454E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56</a:t>
            </a:fld>
            <a:endParaRPr lang="en-GB" spc="80" noProof="0" dirty="0"/>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E9A04A6-E002-B69F-DB68-0CBA18F92905}"/>
                  </a:ext>
                </a:extLst>
              </p:cNvPr>
              <p:cNvSpPr txBox="1"/>
              <p:nvPr/>
            </p:nvSpPr>
            <p:spPr>
              <a:xfrm>
                <a:off x="516699" y="1473514"/>
                <a:ext cx="5240754" cy="2554545"/>
              </a:xfrm>
              <a:prstGeom prst="rect">
                <a:avLst/>
              </a:prstGeom>
              <a:noFill/>
            </p:spPr>
            <p:txBody>
              <a:bodyPr wrap="square">
                <a:spAutoFit/>
              </a:bodyPr>
              <a:lstStyle/>
              <a:p>
                <a:pPr algn="just"/>
                <a:r>
                  <a:rPr lang="en-GB" sz="2000" noProof="0" dirty="0"/>
                  <a:t>To estimate the energy in wind, imagine holding up a hoop with an area </a:t>
                </a:r>
                <a14:m>
                  <m:oMath xmlns:m="http://schemas.openxmlformats.org/officeDocument/2006/math">
                    <m:r>
                      <a:rPr lang="en-GB" sz="2000" i="1" noProof="0" smtClean="0">
                        <a:latin typeface="Cambria Math" panose="02040503050406030204" pitchFamily="18" charset="0"/>
                      </a:rPr>
                      <m:t>𝐴</m:t>
                    </m:r>
                  </m:oMath>
                </a14:m>
                <a:r>
                  <a:rPr lang="en-GB" sz="2000" noProof="0" dirty="0"/>
                  <a:t>, positioned perpendicular to a wind blowing at speed </a:t>
                </a:r>
                <a14:m>
                  <m:oMath xmlns:m="http://schemas.openxmlformats.org/officeDocument/2006/math">
                    <m:r>
                      <a:rPr lang="en-GB" sz="2000" i="1" noProof="0" smtClean="0">
                        <a:latin typeface="Cambria Math" panose="02040503050406030204" pitchFamily="18" charset="0"/>
                      </a:rPr>
                      <m:t>𝑣</m:t>
                    </m:r>
                  </m:oMath>
                </a14:m>
                <a:r>
                  <a:rPr lang="en-GB" sz="2000" noProof="0" dirty="0"/>
                  <a:t>. </a:t>
                </a:r>
              </a:p>
              <a:p>
                <a:pPr algn="just"/>
                <a:endParaRPr lang="en-GB" sz="2000" noProof="0" dirty="0"/>
              </a:p>
              <a:p>
                <a:pPr algn="just"/>
                <a:r>
                  <a:rPr lang="en-GB" sz="2000" noProof="0" dirty="0"/>
                  <a:t>Now consider the mass of air passing through that hoop during a time </a:t>
                </a:r>
                <a14:m>
                  <m:oMath xmlns:m="http://schemas.openxmlformats.org/officeDocument/2006/math">
                    <m:r>
                      <a:rPr lang="en-GB" sz="2000" i="1" noProof="0" smtClean="0">
                        <a:latin typeface="Cambria Math" panose="02040503050406030204" pitchFamily="18" charset="0"/>
                      </a:rPr>
                      <m:t>𝑡</m:t>
                    </m:r>
                  </m:oMath>
                </a14:m>
                <a:r>
                  <a:rPr lang="en-GB" sz="2000" noProof="0" dirty="0"/>
                  <a:t>.</a:t>
                </a:r>
              </a:p>
              <a:p>
                <a:pPr algn="just"/>
                <a:endParaRPr lang="en-GB" sz="2000" noProof="0" dirty="0"/>
              </a:p>
              <a:p>
                <a:pPr algn="just"/>
                <a:r>
                  <a:rPr lang="en-GB" sz="2000" noProof="0" dirty="0"/>
                  <a:t>The kinetic energy of this air mass is:</a:t>
                </a:r>
              </a:p>
            </p:txBody>
          </p:sp>
        </mc:Choice>
        <mc:Fallback xmlns="">
          <p:sp>
            <p:nvSpPr>
              <p:cNvPr id="17" name="ZoneTexte 16">
                <a:extLst>
                  <a:ext uri="{FF2B5EF4-FFF2-40B4-BE49-F238E27FC236}">
                    <a16:creationId xmlns:a16="http://schemas.microsoft.com/office/drawing/2014/main" id="{CE9A04A6-E002-B69F-DB68-0CBA18F92905}"/>
                  </a:ext>
                </a:extLst>
              </p:cNvPr>
              <p:cNvSpPr txBox="1">
                <a:spLocks noRot="1" noChangeAspect="1" noMove="1" noResize="1" noEditPoints="1" noAdjustHandles="1" noChangeArrowheads="1" noChangeShapeType="1" noTextEdit="1"/>
              </p:cNvSpPr>
              <p:nvPr/>
            </p:nvSpPr>
            <p:spPr>
              <a:xfrm>
                <a:off x="516699" y="1473514"/>
                <a:ext cx="5240754" cy="2554545"/>
              </a:xfrm>
              <a:prstGeom prst="rect">
                <a:avLst/>
              </a:prstGeom>
              <a:blipFill>
                <a:blip r:embed="rId4"/>
                <a:stretch>
                  <a:fillRect l="-1281" t="-1193" r="-1281" b="-35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8258B479-F31E-A356-A2C8-C43E909790FD}"/>
                  </a:ext>
                </a:extLst>
              </p:cNvPr>
              <p:cNvSpPr txBox="1"/>
              <p:nvPr/>
            </p:nvSpPr>
            <p:spPr>
              <a:xfrm>
                <a:off x="516699" y="5377321"/>
                <a:ext cx="9615640" cy="707886"/>
              </a:xfrm>
              <a:prstGeom prst="rect">
                <a:avLst/>
              </a:prstGeom>
              <a:noFill/>
            </p:spPr>
            <p:txBody>
              <a:bodyPr wrap="square">
                <a:spAutoFit/>
              </a:bodyPr>
              <a:lstStyle/>
              <a:p>
                <a:pPr algn="just"/>
                <a:r>
                  <a:rPr lang="en-GB" sz="2000" noProof="0" dirty="0"/>
                  <a:t>Therefore, the power of the wind over an area </a:t>
                </a:r>
                <a14:m>
                  <m:oMath xmlns:m="http://schemas.openxmlformats.org/officeDocument/2006/math">
                    <m:r>
                      <a:rPr lang="en-GB" sz="2000" i="1" noProof="0" smtClean="0">
                        <a:latin typeface="Cambria Math" panose="02040503050406030204" pitchFamily="18" charset="0"/>
                      </a:rPr>
                      <m:t>𝐴</m:t>
                    </m:r>
                  </m:oMath>
                </a14:m>
                <a:r>
                  <a:rPr lang="en-GB" sz="2000" noProof="0" dirty="0"/>
                  <a:t>, defined as the kinetic energy passing through that area per unit time, is:</a:t>
                </a:r>
              </a:p>
            </p:txBody>
          </p:sp>
        </mc:Choice>
        <mc:Fallback xmlns="">
          <p:sp>
            <p:nvSpPr>
              <p:cNvPr id="19" name="ZoneTexte 18">
                <a:extLst>
                  <a:ext uri="{FF2B5EF4-FFF2-40B4-BE49-F238E27FC236}">
                    <a16:creationId xmlns:a16="http://schemas.microsoft.com/office/drawing/2014/main" id="{8258B479-F31E-A356-A2C8-C43E909790FD}"/>
                  </a:ext>
                </a:extLst>
              </p:cNvPr>
              <p:cNvSpPr txBox="1">
                <a:spLocks noRot="1" noChangeAspect="1" noMove="1" noResize="1" noEditPoints="1" noAdjustHandles="1" noChangeArrowheads="1" noChangeShapeType="1" noTextEdit="1"/>
              </p:cNvSpPr>
              <p:nvPr/>
            </p:nvSpPr>
            <p:spPr>
              <a:xfrm>
                <a:off x="516699" y="5377321"/>
                <a:ext cx="9615640" cy="707886"/>
              </a:xfrm>
              <a:prstGeom prst="rect">
                <a:avLst/>
              </a:prstGeom>
              <a:blipFill>
                <a:blip r:embed="rId5"/>
                <a:stretch>
                  <a:fillRect l="-698" t="-3448" r="-634" b="-15517"/>
                </a:stretch>
              </a:blipFill>
            </p:spPr>
            <p:txBody>
              <a:bodyPr/>
              <a:lstStyle/>
              <a:p>
                <a:r>
                  <a:rPr lang="en-US">
                    <a:noFill/>
                  </a:rPr>
                  <a:t> </a:t>
                </a:r>
              </a:p>
            </p:txBody>
          </p:sp>
        </mc:Fallback>
      </mc:AlternateContent>
      <p:grpSp>
        <p:nvGrpSpPr>
          <p:cNvPr id="23" name="Groupe 22">
            <a:extLst>
              <a:ext uri="{FF2B5EF4-FFF2-40B4-BE49-F238E27FC236}">
                <a16:creationId xmlns:a16="http://schemas.microsoft.com/office/drawing/2014/main" id="{6FB1A80B-42EC-BCDA-A6DF-98E58BE57B76}"/>
              </a:ext>
            </a:extLst>
          </p:cNvPr>
          <p:cNvGrpSpPr/>
          <p:nvPr/>
        </p:nvGrpSpPr>
        <p:grpSpPr>
          <a:xfrm>
            <a:off x="6421413" y="1796011"/>
            <a:ext cx="3126065" cy="2635047"/>
            <a:chOff x="6109826" y="1334071"/>
            <a:chExt cx="3672741" cy="3095856"/>
          </a:xfrm>
        </p:grpSpPr>
        <p:pic>
          <p:nvPicPr>
            <p:cNvPr id="4" name="object 3">
              <a:extLst>
                <a:ext uri="{FF2B5EF4-FFF2-40B4-BE49-F238E27FC236}">
                  <a16:creationId xmlns:a16="http://schemas.microsoft.com/office/drawing/2014/main" id="{AB5BD813-F92B-46B1-F725-47A616DBFBEA}"/>
                </a:ext>
              </a:extLst>
            </p:cNvPr>
            <p:cNvPicPr/>
            <p:nvPr/>
          </p:nvPicPr>
          <p:blipFill>
            <a:blip r:embed="rId6" cstate="print"/>
            <a:stretch>
              <a:fillRect/>
            </a:stretch>
          </p:blipFill>
          <p:spPr>
            <a:xfrm>
              <a:off x="6432756" y="3002556"/>
              <a:ext cx="3349811" cy="1427371"/>
            </a:xfrm>
            <a:prstGeom prst="rect">
              <a:avLst/>
            </a:prstGeom>
          </p:spPr>
        </p:pic>
        <p:pic>
          <p:nvPicPr>
            <p:cNvPr id="21" name="Image 20">
              <a:extLst>
                <a:ext uri="{FF2B5EF4-FFF2-40B4-BE49-F238E27FC236}">
                  <a16:creationId xmlns:a16="http://schemas.microsoft.com/office/drawing/2014/main" id="{BF4D887A-6CA2-C352-E2DA-FF38B635BEE0}"/>
                </a:ext>
              </a:extLst>
            </p:cNvPr>
            <p:cNvPicPr>
              <a:picLocks noChangeAspect="1"/>
            </p:cNvPicPr>
            <p:nvPr/>
          </p:nvPicPr>
          <p:blipFill>
            <a:blip r:embed="rId7"/>
            <a:stretch>
              <a:fillRect/>
            </a:stretch>
          </p:blipFill>
          <p:spPr>
            <a:xfrm>
              <a:off x="6109826" y="1334071"/>
              <a:ext cx="2891906" cy="1535210"/>
            </a:xfrm>
            <a:prstGeom prst="rect">
              <a:avLst/>
            </a:prstGeom>
          </p:spPr>
        </p:pic>
      </p:grpSp>
      <p:sp>
        <p:nvSpPr>
          <p:cNvPr id="22" name="Rectangle 21">
            <a:extLst>
              <a:ext uri="{FF2B5EF4-FFF2-40B4-BE49-F238E27FC236}">
                <a16:creationId xmlns:a16="http://schemas.microsoft.com/office/drawing/2014/main" id="{055EBED8-14D0-7BD8-7340-D89CB93121BF}"/>
              </a:ext>
            </a:extLst>
          </p:cNvPr>
          <p:cNvSpPr/>
          <p:nvPr/>
        </p:nvSpPr>
        <p:spPr>
          <a:xfrm>
            <a:off x="6278792" y="1655058"/>
            <a:ext cx="3614508" cy="301855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3">
            <a:extLst>
              <a:ext uri="{FF2B5EF4-FFF2-40B4-BE49-F238E27FC236}">
                <a16:creationId xmlns:a16="http://schemas.microsoft.com/office/drawing/2014/main" id="{EB3E197E-0310-BCB6-099F-BDB168366D2B}"/>
              </a:ext>
            </a:extLst>
          </p:cNvPr>
          <p:cNvSpPr txBox="1"/>
          <p:nvPr/>
        </p:nvSpPr>
        <p:spPr>
          <a:xfrm>
            <a:off x="589583" y="349890"/>
            <a:ext cx="10003389" cy="461665"/>
          </a:xfrm>
          <a:prstGeom prst="rect">
            <a:avLst/>
          </a:prstGeom>
          <a:noFill/>
        </p:spPr>
        <p:txBody>
          <a:bodyPr wrap="square">
            <a:spAutoFit/>
          </a:bodyPr>
          <a:lstStyle/>
          <a:p>
            <a:r>
              <a:rPr lang="en-GB" sz="2400" b="1" noProof="0" dirty="0"/>
              <a:t>How to determine wind power?</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7E1567-4AB3-90AF-8CB4-A67DE28BE625}"/>
              </a:ext>
            </a:extLst>
          </p:cNvPr>
          <p:cNvSpPr/>
          <p:nvPr/>
        </p:nvSpPr>
        <p:spPr>
          <a:xfrm>
            <a:off x="842899" y="5406052"/>
            <a:ext cx="9007600" cy="1857874"/>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5" name="Groupe 4">
            <a:extLst>
              <a:ext uri="{FF2B5EF4-FFF2-40B4-BE49-F238E27FC236}">
                <a16:creationId xmlns:a16="http://schemas.microsoft.com/office/drawing/2014/main" id="{FF43A1E0-2F4D-97E2-77A7-FA22BF4F0686}"/>
              </a:ext>
            </a:extLst>
          </p:cNvPr>
          <p:cNvGrpSpPr/>
          <p:nvPr/>
        </p:nvGrpSpPr>
        <p:grpSpPr>
          <a:xfrm>
            <a:off x="575321" y="5776093"/>
            <a:ext cx="9542756" cy="1153954"/>
            <a:chOff x="575321" y="5904550"/>
            <a:chExt cx="9542756" cy="115395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86078E-A0A2-0DA9-894D-14232E097CA9}"/>
                    </a:ext>
                  </a:extLst>
                </p:cNvPr>
                <p:cNvSpPr txBox="1"/>
                <p:nvPr/>
              </p:nvSpPr>
              <p:spPr>
                <a:xfrm>
                  <a:off x="1951630" y="6378574"/>
                  <a:ext cx="6790139" cy="6799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GB" sz="2000" noProof="0" smtClean="0">
                            <a:latin typeface="Arial" panose="020B0604020202020204" pitchFamily="34" charset="0"/>
                            <a:cs typeface="Arial" panose="020B0604020202020204" pitchFamily="34" charset="0"/>
                            <a:sym typeface="Wingdings" panose="05000000000000000000" pitchFamily="2" charset="2"/>
                          </a:rPr>
                          <m:t>wind</m:t>
                        </m:r>
                        <m:r>
                          <m:rPr>
                            <m:nor/>
                          </m:rPr>
                          <a:rPr lang="en-GB" sz="200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noProof="0" smtClean="0">
                            <a:latin typeface="Arial" panose="020B0604020202020204" pitchFamily="34" charset="0"/>
                            <a:cs typeface="Arial" panose="020B0604020202020204" pitchFamily="34" charset="0"/>
                            <a:sym typeface="Wingdings" panose="05000000000000000000" pitchFamily="2" charset="2"/>
                          </a:rPr>
                          <m:t>power</m:t>
                        </m:r>
                        <m:r>
                          <m:rPr>
                            <m:nor/>
                          </m:rPr>
                          <a:rPr lang="en-GB" sz="200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noProof="0" smtClean="0">
                            <a:latin typeface="Arial" panose="020B0604020202020204" pitchFamily="34" charset="0"/>
                            <a:cs typeface="Arial" panose="020B0604020202020204" pitchFamily="34" charset="0"/>
                            <a:sym typeface="Wingdings" panose="05000000000000000000" pitchFamily="2" charset="2"/>
                          </a:rPr>
                          <m:t>produced</m:t>
                        </m:r>
                        <m:r>
                          <a:rPr lang="en-GB" sz="2000" b="0" i="1" noProof="0" smtClean="0">
                            <a:latin typeface="Cambria Math" panose="02040503050406030204" pitchFamily="18" charset="0"/>
                            <a:cs typeface="Arial"/>
                            <a:sym typeface="Wingdings" panose="05000000000000000000" pitchFamily="2" charset="2"/>
                          </a:rPr>
                          <m:t>=</m:t>
                        </m:r>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𝑝</m:t>
                            </m:r>
                          </m:sub>
                        </m:sSub>
                        <m:r>
                          <a:rPr lang="en-GB" sz="2000" i="1" noProof="0" smtClean="0">
                            <a:latin typeface="Cambria Math" panose="02040503050406030204" pitchFamily="18" charset="0"/>
                            <a:ea typeface="Cambria Math" panose="02040503050406030204" pitchFamily="18" charset="0"/>
                            <a:cs typeface="Arial"/>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a:rPr lang="en-GB" sz="2000" i="1" noProof="0" smtClean="0">
                            <a:latin typeface="Cambria Math" panose="02040503050406030204" pitchFamily="18" charset="0"/>
                            <a:ea typeface="Cambria Math" panose="02040503050406030204" pitchFamily="18" charset="0"/>
                            <a:cs typeface="Arial"/>
                          </a:rPr>
                          <m:t>×</m:t>
                        </m:r>
                        <m:r>
                          <a:rPr lang="en-GB" sz="2000" b="0" i="1" noProof="0" smtClean="0">
                            <a:latin typeface="Cambria Math" panose="02040503050406030204" pitchFamily="18" charset="0"/>
                            <a:ea typeface="Cambria Math" panose="02040503050406030204" pitchFamily="18" charset="0"/>
                          </a:rPr>
                          <m:t>𝜌</m:t>
                        </m:r>
                        <m:r>
                          <a:rPr lang="en-GB" sz="2000" i="1" noProof="0" smtClean="0">
                            <a:latin typeface="Cambria Math" panose="02040503050406030204" pitchFamily="18" charset="0"/>
                            <a:ea typeface="Cambria Math" panose="02040503050406030204" pitchFamily="18" charset="0"/>
                            <a:cs typeface="Arial"/>
                          </a:rPr>
                          <m:t>×</m:t>
                        </m:r>
                        <m:sSup>
                          <m:sSupPr>
                            <m:ctrlPr>
                              <a:rPr lang="en-GB" sz="2000" b="0" i="1" noProof="0" smtClean="0">
                                <a:latin typeface="Cambria Math" panose="02040503050406030204" pitchFamily="18" charset="0"/>
                              </a:rPr>
                            </m:ctrlPr>
                          </m:sSupPr>
                          <m:e>
                            <m:r>
                              <a:rPr lang="en-GB" sz="2000" b="0" i="1" noProof="0" smtClean="0">
                                <a:latin typeface="Cambria Math" panose="02040503050406030204" pitchFamily="18" charset="0"/>
                              </a:rPr>
                              <m:t>𝑣</m:t>
                            </m:r>
                          </m:e>
                          <m:sup>
                            <m:r>
                              <a:rPr lang="en-GB" sz="2000" b="0" i="1" noProof="0" smtClean="0">
                                <a:latin typeface="Cambria Math" panose="02040503050406030204" pitchFamily="18" charset="0"/>
                              </a:rPr>
                              <m:t>3</m:t>
                            </m:r>
                          </m:sup>
                        </m:sSup>
                        <m:r>
                          <a:rPr lang="en-GB" i="1" noProof="0" smtClean="0">
                            <a:latin typeface="Cambria Math" panose="02040503050406030204" pitchFamily="18" charset="0"/>
                            <a:ea typeface="Cambria Math" panose="02040503050406030204" pitchFamily="18" charset="0"/>
                            <a:cs typeface="Arial"/>
                          </a:rPr>
                          <m:t>×</m:t>
                        </m:r>
                        <m:r>
                          <a:rPr lang="en-GB" i="1" noProof="0" smtClean="0">
                            <a:latin typeface="Cambria Math" panose="02040503050406030204" pitchFamily="18" charset="0"/>
                          </a:rPr>
                          <m:t>𝐴</m:t>
                        </m:r>
                      </m:oMath>
                    </m:oMathPara>
                  </a14:m>
                  <a:endParaRPr lang="en-GB" noProof="0" dirty="0"/>
                </a:p>
              </p:txBody>
            </p:sp>
          </mc:Choice>
          <mc:Fallback xmlns="">
            <p:sp>
              <p:nvSpPr>
                <p:cNvPr id="10" name="TextBox 9">
                  <a:extLst>
                    <a:ext uri="{FF2B5EF4-FFF2-40B4-BE49-F238E27FC236}">
                      <a16:creationId xmlns:a16="http://schemas.microsoft.com/office/drawing/2014/main" id="{4686078E-A0A2-0DA9-894D-14232E097CA9}"/>
                    </a:ext>
                  </a:extLst>
                </p:cNvPr>
                <p:cNvSpPr txBox="1">
                  <a:spLocks noRot="1" noChangeAspect="1" noMove="1" noResize="1" noEditPoints="1" noAdjustHandles="1" noChangeArrowheads="1" noChangeShapeType="1" noTextEdit="1"/>
                </p:cNvSpPr>
                <p:nvPr/>
              </p:nvSpPr>
              <p:spPr>
                <a:xfrm>
                  <a:off x="1951630" y="6378574"/>
                  <a:ext cx="6790139" cy="67993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F00F01D-6266-1B0F-FDBB-9A15FEC6EB9E}"/>
                    </a:ext>
                  </a:extLst>
                </p:cNvPr>
                <p:cNvSpPr txBox="1"/>
                <p:nvPr/>
              </p:nvSpPr>
              <p:spPr>
                <a:xfrm>
                  <a:off x="575321" y="5904550"/>
                  <a:ext cx="9542756" cy="4237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GB" sz="2000" i="0" noProof="0" smtClean="0">
                            <a:latin typeface="Arial" panose="020B0604020202020204" pitchFamily="34" charset="0"/>
                            <a:cs typeface="Arial" panose="020B0604020202020204" pitchFamily="34" charset="0"/>
                            <a:sym typeface="Wingdings" panose="05000000000000000000" pitchFamily="2" charset="2"/>
                          </a:rPr>
                          <m:t>w</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ind</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power</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produced</m:t>
                        </m:r>
                        <m:r>
                          <a:rPr lang="en-GB" sz="2000" b="0" i="1" noProof="0" smtClean="0">
                            <a:latin typeface="Cambria Math" panose="02040503050406030204" pitchFamily="18" charset="0"/>
                            <a:cs typeface="Arial"/>
                            <a:sym typeface="Wingdings" panose="05000000000000000000" pitchFamily="2" charset="2"/>
                          </a:rPr>
                          <m:t>=</m:t>
                        </m:r>
                        <m:sSub>
                          <m:sSubPr>
                            <m:ctrlPr>
                              <a:rPr lang="en-GB" sz="2000" i="1" noProof="0" smtClean="0">
                                <a:latin typeface="Cambria Math" panose="02040503050406030204" pitchFamily="18" charset="0"/>
                                <a:cs typeface="Arial"/>
                              </a:rPr>
                            </m:ctrlPr>
                          </m:sSubPr>
                          <m:e>
                            <m:r>
                              <a:rPr lang="en-GB" sz="2000" i="1" noProof="0" smtClean="0">
                                <a:latin typeface="Cambria Math" panose="02040503050406030204" pitchFamily="18" charset="0"/>
                                <a:cs typeface="Arial"/>
                              </a:rPr>
                              <m:t>𝐶</m:t>
                            </m:r>
                          </m:e>
                          <m:sub>
                            <m:r>
                              <a:rPr lang="en-GB" sz="2000" i="1" noProof="0" smtClean="0">
                                <a:latin typeface="Cambria Math" panose="02040503050406030204" pitchFamily="18" charset="0"/>
                                <a:cs typeface="Arial"/>
                              </a:rPr>
                              <m:t>𝑝</m:t>
                            </m:r>
                          </m:sub>
                        </m:sSub>
                        <m:r>
                          <a:rPr lang="en-GB" sz="2000" i="1" noProof="0" smtClean="0">
                            <a:latin typeface="Cambria Math" panose="02040503050406030204" pitchFamily="18" charset="0"/>
                            <a:ea typeface="Cambria Math" panose="02040503050406030204" pitchFamily="18" charset="0"/>
                            <a:cs typeface="Arial"/>
                            <a:sym typeface="Wingdings" panose="05000000000000000000" pitchFamily="2" charset="2"/>
                          </a:rPr>
                          <m:t>×</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power</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of</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the</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wind</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per</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unit</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 </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area</m:t>
                        </m:r>
                        <m:r>
                          <a:rPr lang="en-GB" sz="2000" b="0" i="1" noProof="0" smtClean="0">
                            <a:latin typeface="Cambria Math" panose="02040503050406030204" pitchFamily="18" charset="0"/>
                            <a:ea typeface="Cambria Math" panose="02040503050406030204" pitchFamily="18" charset="0"/>
                            <a:cs typeface="Arial"/>
                            <a:sym typeface="Wingdings" panose="05000000000000000000" pitchFamily="2" charset="2"/>
                          </a:rPr>
                          <m:t>×</m:t>
                        </m:r>
                        <m:r>
                          <m:rPr>
                            <m:nor/>
                          </m:rPr>
                          <a:rPr lang="en-GB" sz="2000" b="0" i="0" noProof="0" smtClean="0">
                            <a:latin typeface="Arial" panose="020B0604020202020204" pitchFamily="34" charset="0"/>
                            <a:cs typeface="Arial" panose="020B0604020202020204" pitchFamily="34" charset="0"/>
                            <a:sym typeface="Wingdings" panose="05000000000000000000" pitchFamily="2" charset="2"/>
                          </a:rPr>
                          <m:t>area</m:t>
                        </m:r>
                      </m:oMath>
                    </m:oMathPara>
                  </a14:m>
                  <a:endParaRPr lang="en-GB" noProof="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EF00F01D-6266-1B0F-FDBB-9A15FEC6EB9E}"/>
                    </a:ext>
                  </a:extLst>
                </p:cNvPr>
                <p:cNvSpPr txBox="1">
                  <a:spLocks noRot="1" noChangeAspect="1" noMove="1" noResize="1" noEditPoints="1" noAdjustHandles="1" noChangeArrowheads="1" noChangeShapeType="1" noTextEdit="1"/>
                </p:cNvSpPr>
                <p:nvPr/>
              </p:nvSpPr>
              <p:spPr>
                <a:xfrm>
                  <a:off x="575321" y="5904550"/>
                  <a:ext cx="9542756" cy="423770"/>
                </a:xfrm>
                <a:prstGeom prst="rect">
                  <a:avLst/>
                </a:prstGeom>
                <a:blipFill>
                  <a:blip r:embed="rId3"/>
                  <a:stretch>
                    <a:fillRect b="-869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C53FDDA-8D9F-CFCB-4FCA-0E2429B8C5BB}"/>
                  </a:ext>
                </a:extLst>
              </p:cNvPr>
              <p:cNvSpPr txBox="1"/>
              <p:nvPr/>
            </p:nvSpPr>
            <p:spPr>
              <a:xfrm>
                <a:off x="589583" y="1160947"/>
                <a:ext cx="9542756" cy="4144596"/>
              </a:xfrm>
              <a:prstGeom prst="rect">
                <a:avLst/>
              </a:prstGeom>
              <a:noFill/>
            </p:spPr>
            <p:txBody>
              <a:bodyPr wrap="square">
                <a:spAutoFit/>
              </a:bodyPr>
              <a:lstStyle/>
              <a:p>
                <a:pPr algn="just"/>
                <a:r>
                  <a:rPr lang="en-GB" sz="2000" noProof="0" dirty="0"/>
                  <a:t>As wind approaches a wind turbine, its speed decreases because a portion of its kinetic energy is converted into mechanical energy by the rotor. However, if all the wind’s kinetic energy were extracted, the wind would come to a complete stop upstream, which is physically impossible.</a:t>
                </a:r>
              </a:p>
              <a:p>
                <a:pPr algn="just"/>
                <a:endParaRPr lang="en-GB" sz="1500" noProof="0" dirty="0"/>
              </a:p>
              <a:p>
                <a:pPr algn="just"/>
                <a:r>
                  <a:rPr lang="en-GB" sz="2000" noProof="0" dirty="0"/>
                  <a:t>The fraction of the wind's energy that can be captured by a turbine is known as </a:t>
                </a:r>
                <a:r>
                  <a:rPr lang="en-GB" sz="2000" b="1" noProof="0" dirty="0"/>
                  <a:t>the</a:t>
                </a:r>
                <a:r>
                  <a:rPr lang="en-GB" sz="2000" noProof="0" dirty="0"/>
                  <a:t> </a:t>
                </a:r>
                <a:r>
                  <a:rPr lang="en-GB" sz="2000" b="1" noProof="0" dirty="0"/>
                  <a:t>power coefficient</a:t>
                </a:r>
                <a:r>
                  <a:rPr lang="en-GB" sz="2000" noProof="0" dirty="0"/>
                  <a:t> </a:t>
                </a:r>
                <a14:m>
                  <m:oMath xmlns:m="http://schemas.openxmlformats.org/officeDocument/2006/math">
                    <m:sSub>
                      <m:sSubPr>
                        <m:ctrlPr>
                          <a:rPr lang="en-GB" sz="2000" b="1" i="1" noProof="0" smtClean="0">
                            <a:latin typeface="Cambria Math" panose="02040503050406030204" pitchFamily="18" charset="0"/>
                          </a:rPr>
                        </m:ctrlPr>
                      </m:sSubPr>
                      <m:e>
                        <m:r>
                          <a:rPr lang="en-GB" sz="2000" b="1" i="1" noProof="0" smtClean="0">
                            <a:latin typeface="Cambria Math" panose="02040503050406030204" pitchFamily="18" charset="0"/>
                          </a:rPr>
                          <m:t>𝑪</m:t>
                        </m:r>
                      </m:e>
                      <m:sub>
                        <m:r>
                          <a:rPr lang="en-GB" sz="2000" b="1" i="1" noProof="0" smtClean="0">
                            <a:latin typeface="Cambria Math" panose="02040503050406030204" pitchFamily="18" charset="0"/>
                          </a:rPr>
                          <m:t>𝒑</m:t>
                        </m:r>
                      </m:sub>
                    </m:sSub>
                  </m:oMath>
                </a14:m>
                <a:r>
                  <a:rPr lang="en-GB" sz="2000" noProof="0" dirty="0"/>
                  <a:t>​. It represents the ability of the wind turbine to convert this kinetic power into usable mechanical power. The maximum theoretical value of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𝑝</m:t>
                        </m:r>
                      </m:sub>
                    </m:sSub>
                  </m:oMath>
                </a14:m>
                <a:r>
                  <a:rPr lang="en-GB" sz="2000" noProof="0" dirty="0"/>
                  <a:t> for an ideal wind turbine is known as the Betz limit, which is 16/27 ≈ 0.59.</a:t>
                </a:r>
              </a:p>
              <a:p>
                <a:pPr algn="just"/>
                <a:endParaRPr lang="en-GB" sz="1500" noProof="0" dirty="0"/>
              </a:p>
              <a:p>
                <a:pPr algn="just"/>
                <a:r>
                  <a:rPr lang="en-GB" sz="2000" noProof="0" dirty="0"/>
                  <a:t>In reality, wind turbines cannot achieve this maximum efficiency due to various losses, including friction, turbulence, and other inefficiencies related to the turbine’s design and environmental factors.</a:t>
                </a:r>
              </a:p>
            </p:txBody>
          </p:sp>
        </mc:Choice>
        <mc:Fallback xmlns="">
          <p:sp>
            <p:nvSpPr>
              <p:cNvPr id="4" name="ZoneTexte 3">
                <a:extLst>
                  <a:ext uri="{FF2B5EF4-FFF2-40B4-BE49-F238E27FC236}">
                    <a16:creationId xmlns:a16="http://schemas.microsoft.com/office/drawing/2014/main" id="{2C53FDDA-8D9F-CFCB-4FCA-0E2429B8C5BB}"/>
                  </a:ext>
                </a:extLst>
              </p:cNvPr>
              <p:cNvSpPr txBox="1">
                <a:spLocks noRot="1" noChangeAspect="1" noMove="1" noResize="1" noEditPoints="1" noAdjustHandles="1" noChangeArrowheads="1" noChangeShapeType="1" noTextEdit="1"/>
              </p:cNvSpPr>
              <p:nvPr/>
            </p:nvSpPr>
            <p:spPr>
              <a:xfrm>
                <a:off x="589583" y="1160947"/>
                <a:ext cx="9542756" cy="4144596"/>
              </a:xfrm>
              <a:prstGeom prst="rect">
                <a:avLst/>
              </a:prstGeom>
              <a:blipFill>
                <a:blip r:embed="rId4"/>
                <a:stretch>
                  <a:fillRect l="-703" t="-588" r="-639"/>
                </a:stretch>
              </a:blipFill>
            </p:spPr>
            <p:txBody>
              <a:bodyPr/>
              <a:lstStyle/>
              <a:p>
                <a:r>
                  <a:rPr lang="en-US">
                    <a:noFill/>
                  </a:rPr>
                  <a:t> </a:t>
                </a:r>
              </a:p>
            </p:txBody>
          </p:sp>
        </mc:Fallback>
      </mc:AlternateContent>
      <p:sp>
        <p:nvSpPr>
          <p:cNvPr id="6" name="Slide Number Placeholder 6">
            <a:extLst>
              <a:ext uri="{FF2B5EF4-FFF2-40B4-BE49-F238E27FC236}">
                <a16:creationId xmlns:a16="http://schemas.microsoft.com/office/drawing/2014/main" id="{65AF7703-2BF1-A026-1B27-9C7EAFACEEC4}"/>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57</a:t>
            </a:fld>
            <a:endParaRPr lang="en-GB" spc="80" noProof="0" dirty="0"/>
          </a:p>
        </p:txBody>
      </p:sp>
      <p:sp>
        <p:nvSpPr>
          <p:cNvPr id="14" name="TextBox 3">
            <a:extLst>
              <a:ext uri="{FF2B5EF4-FFF2-40B4-BE49-F238E27FC236}">
                <a16:creationId xmlns:a16="http://schemas.microsoft.com/office/drawing/2014/main" id="{BB7C52A6-5B5D-4A34-3D8F-C572397434EB}"/>
              </a:ext>
            </a:extLst>
          </p:cNvPr>
          <p:cNvSpPr txBox="1"/>
          <p:nvPr/>
        </p:nvSpPr>
        <p:spPr>
          <a:xfrm>
            <a:off x="589583" y="349890"/>
            <a:ext cx="10003389" cy="461665"/>
          </a:xfrm>
          <a:prstGeom prst="rect">
            <a:avLst/>
          </a:prstGeom>
          <a:noFill/>
        </p:spPr>
        <p:txBody>
          <a:bodyPr wrap="square">
            <a:spAutoFit/>
          </a:bodyPr>
          <a:lstStyle/>
          <a:p>
            <a:r>
              <a:rPr lang="en-GB" sz="2400" b="1" noProof="0" dirty="0"/>
              <a:t>Power of a wind turbine</a:t>
            </a:r>
            <a:endParaRPr lang="en-GB" sz="2400" b="1" spc="30" noProof="0" dirty="0">
              <a:solidFill>
                <a:schemeClr val="tx1"/>
              </a:solidFill>
              <a:highlight>
                <a:srgbClr val="FFFF00"/>
              </a:highlight>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1AE5DC3-F9D4-3658-31F4-D702DBE8F79F}"/>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58</a:t>
            </a:fld>
            <a:endParaRPr lang="en-GB" spc="80" noProof="0" dirty="0"/>
          </a:p>
        </p:txBody>
      </p:sp>
      <p:sp>
        <p:nvSpPr>
          <p:cNvPr id="3" name="TextBox 3">
            <a:extLst>
              <a:ext uri="{FF2B5EF4-FFF2-40B4-BE49-F238E27FC236}">
                <a16:creationId xmlns:a16="http://schemas.microsoft.com/office/drawing/2014/main" id="{5AD1D0EC-C13B-3EB1-5F74-77244E58DFD1}"/>
              </a:ext>
            </a:extLst>
          </p:cNvPr>
          <p:cNvSpPr txBox="1"/>
          <p:nvPr/>
        </p:nvSpPr>
        <p:spPr>
          <a:xfrm>
            <a:off x="589583" y="349890"/>
            <a:ext cx="10003389" cy="461665"/>
          </a:xfrm>
          <a:prstGeom prst="rect">
            <a:avLst/>
          </a:prstGeom>
          <a:noFill/>
        </p:spPr>
        <p:txBody>
          <a:bodyPr wrap="square">
            <a:spAutoFit/>
          </a:bodyPr>
          <a:lstStyle/>
          <a:p>
            <a:r>
              <a:rPr lang="en-GB" sz="2400" b="1" noProof="0" dirty="0"/>
              <a:t>Estimation of wind speed at a given height</a:t>
            </a:r>
            <a:endParaRPr lang="en-GB" sz="2400" b="1"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0190E779-6EB3-8693-D176-6956F48AF493}"/>
                  </a:ext>
                </a:extLst>
              </p:cNvPr>
              <p:cNvSpPr txBox="1"/>
              <p:nvPr/>
            </p:nvSpPr>
            <p:spPr>
              <a:xfrm>
                <a:off x="589583" y="1892966"/>
                <a:ext cx="9542756" cy="3703578"/>
              </a:xfrm>
              <a:prstGeom prst="rect">
                <a:avLst/>
              </a:prstGeom>
              <a:noFill/>
            </p:spPr>
            <p:txBody>
              <a:bodyPr wrap="square">
                <a:spAutoFit/>
              </a:bodyPr>
              <a:lstStyle/>
              <a:p>
                <a:pPr algn="just"/>
                <a:r>
                  <a:rPr lang="en-GB" sz="2000" noProof="0" dirty="0"/>
                  <a:t>There are two main ways to calculate wind speed at an height </a:t>
                </a:r>
                <a14:m>
                  <m:oMath xmlns:m="http://schemas.openxmlformats.org/officeDocument/2006/math">
                    <m:r>
                      <a:rPr lang="en-GB" sz="2000" b="0" i="1" noProof="0" smtClean="0">
                        <a:latin typeface="Cambria Math" panose="02040503050406030204" pitchFamily="18" charset="0"/>
                        <a:cs typeface="Arial" panose="020B0604020202020204" pitchFamily="34" charset="0"/>
                      </a:rPr>
                      <m:t>𝑧</m:t>
                    </m:r>
                  </m:oMath>
                </a14:m>
                <a:r>
                  <a:rPr lang="en-GB" sz="2000" noProof="0" dirty="0"/>
                  <a:t>. The first one is the National Renewable Energy Laboratory (NREL) formula:</a:t>
                </a:r>
              </a:p>
              <a:p>
                <a:pPr algn="just"/>
                <a:endParaRPr lang="en-GB" sz="1000" noProof="0" dirty="0"/>
              </a:p>
              <a:p>
                <a:pPr algn="just"/>
                <a14:m>
                  <m:oMathPara xmlns:m="http://schemas.openxmlformats.org/officeDocument/2006/math">
                    <m:oMathParaPr>
                      <m:jc m:val="left"/>
                    </m:oMathParaPr>
                    <m:oMath xmlns:m="http://schemas.openxmlformats.org/officeDocument/2006/math">
                      <m:r>
                        <a:rPr lang="en-GB" sz="2000" b="0" i="1" noProof="0" smtClean="0">
                          <a:latin typeface="Cambria Math" panose="02040503050406030204" pitchFamily="18" charset="0"/>
                        </a:rPr>
                        <m:t>𝑣</m:t>
                      </m:r>
                      <m:d>
                        <m:dPr>
                          <m:ctrlPr>
                            <a:rPr lang="en-GB" sz="2000" b="0" i="1" noProof="0" smtClean="0">
                              <a:latin typeface="Cambria Math" panose="02040503050406030204" pitchFamily="18" charset="0"/>
                            </a:rPr>
                          </m:ctrlPr>
                        </m:dPr>
                        <m:e>
                          <m:r>
                            <a:rPr lang="en-GB" sz="2000" b="0" i="1" noProof="0" smtClean="0">
                              <a:latin typeface="Cambria Math" panose="02040503050406030204" pitchFamily="18" charset="0"/>
                              <a:cs typeface="Arial" panose="020B0604020202020204" pitchFamily="34" charset="0"/>
                            </a:rPr>
                            <m:t>𝑧</m:t>
                          </m:r>
                        </m:e>
                      </m:d>
                      <m:r>
                        <a:rPr lang="en-GB" sz="2000" b="0" i="1" noProof="0" smtClean="0">
                          <a:latin typeface="Cambria Math" panose="02040503050406030204" pitchFamily="18" charset="0"/>
                        </a:rPr>
                        <m:t>=</m:t>
                      </m:r>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𝑣</m:t>
                          </m:r>
                        </m:e>
                        <m:sub>
                          <m:r>
                            <a:rPr lang="en-GB" sz="2000" b="0" i="1" noProof="0" smtClean="0">
                              <a:latin typeface="Cambria Math" panose="02040503050406030204" pitchFamily="18" charset="0"/>
                            </a:rPr>
                            <m:t>10</m:t>
                          </m:r>
                        </m:sub>
                      </m:sSub>
                      <m:sSup>
                        <m:sSupPr>
                          <m:ctrlPr>
                            <a:rPr lang="en-GB" sz="2000" b="0" i="1" noProof="0" smtClean="0">
                              <a:latin typeface="Cambria Math" panose="02040503050406030204" pitchFamily="18" charset="0"/>
                            </a:rPr>
                          </m:ctrlPr>
                        </m:sSupPr>
                        <m:e>
                          <m:d>
                            <m:dPr>
                              <m:ctrlPr>
                                <a:rPr lang="en-GB" sz="2000" b="0" i="1" noProof="0" smtClean="0">
                                  <a:latin typeface="Cambria Math" panose="02040503050406030204" pitchFamily="18" charset="0"/>
                                </a:rPr>
                              </m:ctrlPr>
                            </m:dPr>
                            <m:e>
                              <m:f>
                                <m:fPr>
                                  <m:ctrlPr>
                                    <a:rPr lang="en-GB" sz="2000" b="0" i="1" noProof="0" smtClean="0">
                                      <a:latin typeface="Cambria Math" panose="02040503050406030204" pitchFamily="18" charset="0"/>
                                    </a:rPr>
                                  </m:ctrlPr>
                                </m:fPr>
                                <m:num>
                                  <m:r>
                                    <a:rPr lang="en-GB" sz="2000" b="0" i="1" noProof="0" smtClean="0">
                                      <a:latin typeface="Cambria Math" panose="02040503050406030204" pitchFamily="18" charset="0"/>
                                    </a:rPr>
                                    <m:t>𝑧</m:t>
                                  </m:r>
                                </m:num>
                                <m:den>
                                  <m:r>
                                    <m:rPr>
                                      <m:nor/>
                                    </m:rPr>
                                    <a:rPr lang="en-GB" sz="2000" b="0" i="0" noProof="0" smtClean="0">
                                      <a:latin typeface="Arial" panose="020B0604020202020204" pitchFamily="34" charset="0"/>
                                      <a:cs typeface="Arial" panose="020B0604020202020204" pitchFamily="34" charset="0"/>
                                    </a:rPr>
                                    <m:t>10 </m:t>
                                  </m:r>
                                  <m:r>
                                    <m:rPr>
                                      <m:nor/>
                                    </m:rPr>
                                    <a:rPr lang="en-GB" sz="2000" b="0" i="0" noProof="0" smtClean="0">
                                      <a:latin typeface="Arial" panose="020B0604020202020204" pitchFamily="34" charset="0"/>
                                      <a:cs typeface="Arial" panose="020B0604020202020204" pitchFamily="34" charset="0"/>
                                    </a:rPr>
                                    <m:t>m</m:t>
                                  </m:r>
                                </m:den>
                              </m:f>
                            </m:e>
                          </m:d>
                        </m:e>
                        <m:sup>
                          <m:r>
                            <a:rPr lang="en-GB" sz="2000" b="0" i="1" noProof="0" smtClean="0">
                              <a:latin typeface="Cambria Math" panose="02040503050406030204" pitchFamily="18" charset="0"/>
                              <a:ea typeface="Cambria Math" panose="02040503050406030204" pitchFamily="18" charset="0"/>
                            </a:rPr>
                            <m:t>𝛼</m:t>
                          </m:r>
                        </m:sup>
                      </m:sSup>
                      <m:r>
                        <a:rPr lang="fr-BE" sz="2000" b="0" i="1" noProof="0" smtClean="0">
                          <a:latin typeface="Cambria Math" panose="02040503050406030204" pitchFamily="18" charset="0"/>
                          <a:ea typeface="Cambria Math" panose="02040503050406030204" pitchFamily="18" charset="0"/>
                        </a:rPr>
                        <m:t>,</m:t>
                      </m:r>
                    </m:oMath>
                  </m:oMathPara>
                </a14:m>
                <a:endParaRPr lang="en-GB" sz="2000" noProof="0" dirty="0"/>
              </a:p>
              <a:p>
                <a:pPr algn="just"/>
                <a:endParaRPr lang="en-GB" sz="1000" noProof="0" dirty="0"/>
              </a:p>
              <a:p>
                <a:pPr algn="just"/>
                <a:r>
                  <a:rPr lang="en-GB" sz="2000" noProof="0" dirty="0">
                    <a:latin typeface="Arial" panose="020B0604020202020204" pitchFamily="34" charset="0"/>
                    <a:cs typeface="Arial" panose="020B0604020202020204" pitchFamily="34" charset="0"/>
                  </a:rPr>
                  <a:t>where </a:t>
                </a:r>
                <a14:m>
                  <m:oMath xmlns:m="http://schemas.openxmlformats.org/officeDocument/2006/math">
                    <m:sSub>
                      <m:sSubPr>
                        <m:ctrlPr>
                          <a:rPr lang="en-GB" sz="2000" b="0" i="1" noProof="0" smtClean="0">
                            <a:latin typeface="Cambria Math" panose="02040503050406030204" pitchFamily="18" charset="0"/>
                          </a:rPr>
                        </m:ctrlPr>
                      </m:sSubPr>
                      <m:e>
                        <m:r>
                          <a:rPr lang="en-GB" sz="2000" b="0" i="1" noProof="0" smtClean="0">
                            <a:latin typeface="Cambria Math" panose="02040503050406030204" pitchFamily="18" charset="0"/>
                          </a:rPr>
                          <m:t>𝑣</m:t>
                        </m:r>
                      </m:e>
                      <m:sub>
                        <m:r>
                          <a:rPr lang="en-GB" sz="2000" b="0" i="1" noProof="0" smtClean="0">
                            <a:latin typeface="Cambria Math" panose="02040503050406030204" pitchFamily="18" charset="0"/>
                          </a:rPr>
                          <m:t>10</m:t>
                        </m:r>
                      </m:sub>
                    </m:sSub>
                  </m:oMath>
                </a14:m>
                <a:r>
                  <a:rPr lang="en-GB" sz="2000" noProof="0" dirty="0">
                    <a:latin typeface="Arial" panose="020B0604020202020204" pitchFamily="34" charset="0"/>
                    <a:cs typeface="Arial" panose="020B0604020202020204" pitchFamily="34" charset="0"/>
                  </a:rPr>
                  <a:t> is the speed at 10 m, and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𝛼</m:t>
                    </m:r>
                  </m:oMath>
                </a14:m>
                <a:r>
                  <a:rPr lang="en-GB" sz="2000" noProof="0" dirty="0">
                    <a:latin typeface="Arial" panose="020B0604020202020204" pitchFamily="34" charset="0"/>
                    <a:cs typeface="Arial" panose="020B0604020202020204" pitchFamily="34" charset="0"/>
                  </a:rPr>
                  <a:t> </a:t>
                </a:r>
                <a:r>
                  <a:rPr lang="en-GB" sz="2000" noProof="0" dirty="0"/>
                  <a:t>is the wind shear exponent, with a typical value of 0.143.</a:t>
                </a:r>
              </a:p>
              <a:p>
                <a:pPr algn="just"/>
                <a:endParaRPr lang="en-GB" sz="2000" noProof="0" dirty="0"/>
              </a:p>
              <a:p>
                <a:pPr algn="just"/>
                <a:r>
                  <a:rPr lang="en-GB" sz="2000" noProof="0" dirty="0"/>
                  <a:t>The second one is the Danish Wind Industry Association (DWIA) formula:</a:t>
                </a:r>
              </a:p>
              <a:p>
                <a:pPr algn="just"/>
                <a:endParaRPr lang="en-GB" sz="1000" noProof="0" dirty="0"/>
              </a:p>
              <a:p>
                <a:pPr algn="just"/>
                <a14:m>
                  <m:oMath xmlns:m="http://schemas.openxmlformats.org/officeDocument/2006/math">
                    <m:r>
                      <a:rPr lang="en-GB" sz="2000" b="0" i="1" spc="30" noProof="0" smtClean="0">
                        <a:latin typeface="Cambria Math" panose="02040503050406030204" pitchFamily="18" charset="0"/>
                      </a:rPr>
                      <m:t>𝑣</m:t>
                    </m:r>
                    <m:d>
                      <m:dPr>
                        <m:ctrlPr>
                          <a:rPr lang="en-GB" sz="2000" b="0" i="1" spc="30" noProof="0" smtClean="0">
                            <a:latin typeface="Cambria Math" panose="02040503050406030204" pitchFamily="18" charset="0"/>
                          </a:rPr>
                        </m:ctrlPr>
                      </m:dPr>
                      <m:e>
                        <m:r>
                          <a:rPr lang="en-GB" sz="2000" b="0" i="1" spc="30" noProof="0" smtClean="0">
                            <a:latin typeface="Cambria Math" panose="02040503050406030204" pitchFamily="18" charset="0"/>
                            <a:cs typeface="Arial" panose="020B0604020202020204" pitchFamily="34" charset="0"/>
                          </a:rPr>
                          <m:t>𝑧</m:t>
                        </m:r>
                      </m:e>
                    </m:d>
                    <m:r>
                      <a:rPr lang="en-GB" sz="2000" b="0" i="1" spc="30" noProof="0" smtClean="0">
                        <a:latin typeface="Cambria Math" panose="02040503050406030204" pitchFamily="18" charset="0"/>
                      </a:rPr>
                      <m:t>=</m:t>
                    </m:r>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rPr>
                          <m:t>𝑣</m:t>
                        </m:r>
                      </m:e>
                      <m:sub>
                        <m:r>
                          <m:rPr>
                            <m:sty m:val="p"/>
                          </m:rPr>
                          <a:rPr lang="en-GB" sz="2000" b="0" i="0" spc="30" noProof="0" smtClean="0">
                            <a:latin typeface="Cambria Math" panose="02040503050406030204" pitchFamily="18" charset="0"/>
                          </a:rPr>
                          <m:t>ref</m:t>
                        </m:r>
                      </m:sub>
                    </m:sSub>
                    <m:f>
                      <m:fPr>
                        <m:ctrlPr>
                          <a:rPr lang="en-GB" sz="2000" b="0" i="1" spc="30" noProof="0" smtClean="0">
                            <a:latin typeface="Cambria Math" panose="02040503050406030204" pitchFamily="18" charset="0"/>
                          </a:rPr>
                        </m:ctrlPr>
                      </m:fPr>
                      <m:num>
                        <m:func>
                          <m:funcPr>
                            <m:ctrlPr>
                              <a:rPr lang="en-GB" sz="2000" b="0" i="1" spc="30" noProof="0" smtClean="0">
                                <a:latin typeface="Cambria Math" panose="02040503050406030204" pitchFamily="18" charset="0"/>
                              </a:rPr>
                            </m:ctrlPr>
                          </m:funcPr>
                          <m:fName>
                            <m:r>
                              <m:rPr>
                                <m:nor/>
                              </m:rPr>
                              <a:rPr lang="en-GB" sz="2000" b="0" i="0" spc="30" noProof="0" smtClean="0">
                                <a:latin typeface="Arial" panose="020B0604020202020204" pitchFamily="34" charset="0"/>
                                <a:cs typeface="Arial" panose="020B0604020202020204" pitchFamily="34" charset="0"/>
                              </a:rPr>
                              <m:t>log</m:t>
                            </m:r>
                          </m:fName>
                          <m:e>
                            <m:r>
                              <m:rPr>
                                <m:nor/>
                              </m:rPr>
                              <a:rPr lang="en-GB" sz="2000" b="0" i="0" spc="30" noProof="0" smtClean="0">
                                <a:latin typeface="Arial" panose="020B0604020202020204" pitchFamily="34" charset="0"/>
                                <a:cs typeface="Arial" panose="020B0604020202020204" pitchFamily="34" charset="0"/>
                              </a:rPr>
                              <m:t>(</m:t>
                            </m:r>
                            <m:f>
                              <m:fPr>
                                <m:type m:val="lin"/>
                                <m:ctrlPr>
                                  <a:rPr lang="en-GB" sz="2000" b="0" i="1" spc="30" noProof="0" smtClean="0">
                                    <a:latin typeface="Cambria Math" panose="02040503050406030204" pitchFamily="18" charset="0"/>
                                  </a:rPr>
                                </m:ctrlPr>
                              </m:fPr>
                              <m:num>
                                <m:r>
                                  <a:rPr lang="en-GB" sz="2000" b="0" i="1" spc="30" noProof="0" smtClean="0">
                                    <a:latin typeface="Cambria Math" panose="02040503050406030204" pitchFamily="18" charset="0"/>
                                    <a:cs typeface="Arial" panose="020B0604020202020204" pitchFamily="34" charset="0"/>
                                  </a:rPr>
                                  <m:t>𝑧</m:t>
                                </m:r>
                              </m:num>
                              <m:den>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cs typeface="Arial" panose="020B0604020202020204" pitchFamily="34" charset="0"/>
                                      </a:rPr>
                                      <m:t>𝑧</m:t>
                                    </m:r>
                                  </m:e>
                                  <m:sub>
                                    <m:r>
                                      <a:rPr lang="en-GB" sz="2000" b="0" i="1" spc="30" noProof="0" smtClean="0">
                                        <a:latin typeface="Cambria Math" panose="02040503050406030204" pitchFamily="18" charset="0"/>
                                      </a:rPr>
                                      <m:t>0</m:t>
                                    </m:r>
                                  </m:sub>
                                </m:sSub>
                                <m:r>
                                  <m:rPr>
                                    <m:nor/>
                                  </m:rPr>
                                  <a:rPr lang="en-GB" sz="2000" b="0" i="0" spc="30" noProof="0" smtClean="0">
                                    <a:latin typeface="Arial" panose="020B0604020202020204" pitchFamily="34" charset="0"/>
                                    <a:cs typeface="Arial" panose="020B0604020202020204" pitchFamily="34" charset="0"/>
                                  </a:rPr>
                                  <m:t>)</m:t>
                                </m:r>
                              </m:den>
                            </m:f>
                          </m:e>
                        </m:func>
                      </m:num>
                      <m:den>
                        <m:func>
                          <m:funcPr>
                            <m:ctrlPr>
                              <a:rPr lang="en-GB" sz="2000" b="0" i="1" spc="30" noProof="0" smtClean="0">
                                <a:latin typeface="Cambria Math" panose="02040503050406030204" pitchFamily="18" charset="0"/>
                              </a:rPr>
                            </m:ctrlPr>
                          </m:funcPr>
                          <m:fName>
                            <m:r>
                              <m:rPr>
                                <m:nor/>
                              </m:rPr>
                              <a:rPr lang="en-GB" sz="2000" b="0" i="0" spc="30" noProof="0" smtClean="0">
                                <a:latin typeface="Arial" panose="020B0604020202020204" pitchFamily="34" charset="0"/>
                                <a:cs typeface="Arial" panose="020B0604020202020204" pitchFamily="34" charset="0"/>
                              </a:rPr>
                              <m:t>log</m:t>
                            </m:r>
                          </m:fName>
                          <m:e>
                            <m:r>
                              <m:rPr>
                                <m:nor/>
                              </m:rPr>
                              <a:rPr lang="en-GB" sz="2000" b="0" i="0" spc="30" noProof="0" smtClean="0">
                                <a:latin typeface="Arial" panose="020B0604020202020204" pitchFamily="34" charset="0"/>
                                <a:cs typeface="Arial" panose="020B0604020202020204" pitchFamily="34" charset="0"/>
                              </a:rPr>
                              <m:t>(</m:t>
                            </m:r>
                            <m:f>
                              <m:fPr>
                                <m:type m:val="lin"/>
                                <m:ctrlPr>
                                  <a:rPr lang="en-GB" sz="2000" b="0" i="1" spc="30" noProof="0" smtClean="0">
                                    <a:latin typeface="Cambria Math" panose="02040503050406030204" pitchFamily="18" charset="0"/>
                                  </a:rPr>
                                </m:ctrlPr>
                              </m:fPr>
                              <m:num>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cs typeface="Arial" panose="020B0604020202020204" pitchFamily="34" charset="0"/>
                                      </a:rPr>
                                      <m:t>𝑧</m:t>
                                    </m:r>
                                  </m:e>
                                  <m:sub>
                                    <m:r>
                                      <m:rPr>
                                        <m:sty m:val="p"/>
                                      </m:rPr>
                                      <a:rPr lang="en-GB" sz="2000" b="0" i="0" spc="30" noProof="0" smtClean="0">
                                        <a:latin typeface="Cambria Math" panose="02040503050406030204" pitchFamily="18" charset="0"/>
                                      </a:rPr>
                                      <m:t>ref</m:t>
                                    </m:r>
                                  </m:sub>
                                </m:sSub>
                              </m:num>
                              <m:den>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cs typeface="Arial" panose="020B0604020202020204" pitchFamily="34" charset="0"/>
                                      </a:rPr>
                                      <m:t>𝑧</m:t>
                                    </m:r>
                                  </m:e>
                                  <m:sub>
                                    <m:r>
                                      <a:rPr lang="en-GB" sz="2000" b="0" i="1" spc="30" noProof="0" smtClean="0">
                                        <a:latin typeface="Cambria Math" panose="02040503050406030204" pitchFamily="18" charset="0"/>
                                      </a:rPr>
                                      <m:t>0</m:t>
                                    </m:r>
                                  </m:sub>
                                </m:sSub>
                                <m:r>
                                  <m:rPr>
                                    <m:nor/>
                                  </m:rPr>
                                  <a:rPr lang="en-GB" sz="2000" b="0" i="0" spc="30" noProof="0" smtClean="0">
                                    <a:latin typeface="Arial" panose="020B0604020202020204" pitchFamily="34" charset="0"/>
                                    <a:cs typeface="Arial" panose="020B0604020202020204" pitchFamily="34" charset="0"/>
                                  </a:rPr>
                                  <m:t>)</m:t>
                                </m:r>
                              </m:den>
                            </m:f>
                          </m:e>
                        </m:func>
                      </m:den>
                    </m:f>
                    <m:r>
                      <a:rPr lang="en-GB" sz="2000" b="0" i="1" spc="30" noProof="0" smtClean="0">
                        <a:latin typeface="Cambria Math" panose="02040503050406030204" pitchFamily="18" charset="0"/>
                        <a:cs typeface="Arial" panose="020B0604020202020204" pitchFamily="34" charset="0"/>
                      </a:rPr>
                      <m:t>,</m:t>
                    </m:r>
                  </m:oMath>
                </a14:m>
                <a:r>
                  <a:rPr lang="en-GB" sz="2000" spc="30" noProof="0" dirty="0"/>
                  <a:t> </a:t>
                </a:r>
              </a:p>
              <a:p>
                <a:pPr algn="just"/>
                <a:endParaRPr lang="en-GB" sz="1000" noProof="0" dirty="0"/>
              </a:p>
            </p:txBody>
          </p:sp>
        </mc:Choice>
        <mc:Fallback xmlns="">
          <p:sp>
            <p:nvSpPr>
              <p:cNvPr id="6" name="ZoneTexte 5">
                <a:extLst>
                  <a:ext uri="{FF2B5EF4-FFF2-40B4-BE49-F238E27FC236}">
                    <a16:creationId xmlns:a16="http://schemas.microsoft.com/office/drawing/2014/main" id="{0190E779-6EB3-8693-D176-6956F48AF493}"/>
                  </a:ext>
                </a:extLst>
              </p:cNvPr>
              <p:cNvSpPr txBox="1">
                <a:spLocks noRot="1" noChangeAspect="1" noMove="1" noResize="1" noEditPoints="1" noAdjustHandles="1" noChangeArrowheads="1" noChangeShapeType="1" noTextEdit="1"/>
              </p:cNvSpPr>
              <p:nvPr/>
            </p:nvSpPr>
            <p:spPr>
              <a:xfrm>
                <a:off x="589583" y="1892966"/>
                <a:ext cx="9542756" cy="3703578"/>
              </a:xfrm>
              <a:prstGeom prst="rect">
                <a:avLst/>
              </a:prstGeom>
              <a:blipFill>
                <a:blip r:embed="rId2"/>
                <a:stretch>
                  <a:fillRect l="-703" t="-824" r="-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42A8B975-F1DE-F5DA-F564-82E33996B45F}"/>
                  </a:ext>
                </a:extLst>
              </p:cNvPr>
              <p:cNvSpPr txBox="1"/>
              <p:nvPr/>
            </p:nvSpPr>
            <p:spPr>
              <a:xfrm>
                <a:off x="589582" y="5512307"/>
                <a:ext cx="9642437" cy="797078"/>
              </a:xfrm>
              <a:prstGeom prst="rect">
                <a:avLst/>
              </a:prstGeom>
              <a:noFill/>
            </p:spPr>
            <p:txBody>
              <a:bodyPr wrap="square">
                <a:spAutoFit/>
              </a:bodyPr>
              <a:lstStyle/>
              <a:p>
                <a:pPr algn="just">
                  <a:lnSpc>
                    <a:spcPct val="120000"/>
                  </a:lnSpc>
                </a:pPr>
                <a:r>
                  <a:rPr lang="en-GB" sz="2000" spc="30" noProof="0" dirty="0"/>
                  <a:t>where </a:t>
                </a:r>
                <a14:m>
                  <m:oMath xmlns:m="http://schemas.openxmlformats.org/officeDocument/2006/math">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rPr>
                          <m:t>𝑧</m:t>
                        </m:r>
                      </m:e>
                      <m:sub>
                        <m:r>
                          <a:rPr lang="en-GB" sz="2000" b="0" i="1" spc="30" noProof="0" smtClean="0">
                            <a:latin typeface="Cambria Math" panose="02040503050406030204" pitchFamily="18" charset="0"/>
                          </a:rPr>
                          <m:t>0</m:t>
                        </m:r>
                      </m:sub>
                    </m:sSub>
                  </m:oMath>
                </a14:m>
                <a:r>
                  <a:rPr lang="en-GB" sz="2000" spc="30" noProof="0" dirty="0"/>
                  <a:t> is the roughness length, and </a:t>
                </a:r>
                <a14:m>
                  <m:oMath xmlns:m="http://schemas.openxmlformats.org/officeDocument/2006/math">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rPr>
                          <m:t>𝑣</m:t>
                        </m:r>
                      </m:e>
                      <m:sub>
                        <m:r>
                          <m:rPr>
                            <m:sty m:val="p"/>
                          </m:rPr>
                          <a:rPr lang="en-GB" sz="2000" b="0" i="0" spc="30" noProof="0" smtClean="0">
                            <a:latin typeface="Cambria Math" panose="02040503050406030204" pitchFamily="18" charset="0"/>
                          </a:rPr>
                          <m:t>ref</m:t>
                        </m:r>
                      </m:sub>
                    </m:sSub>
                  </m:oMath>
                </a14:m>
                <a:r>
                  <a:rPr lang="en-GB" sz="2000" spc="30" noProof="0" dirty="0"/>
                  <a:t> is the speed at a reference height </a:t>
                </a:r>
                <a14:m>
                  <m:oMath xmlns:m="http://schemas.openxmlformats.org/officeDocument/2006/math">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cs typeface="Arial" panose="020B0604020202020204" pitchFamily="34" charset="0"/>
                          </a:rPr>
                          <m:t>𝑧</m:t>
                        </m:r>
                      </m:e>
                      <m:sub>
                        <m:r>
                          <m:rPr>
                            <m:sty m:val="p"/>
                          </m:rPr>
                          <a:rPr lang="en-GB" sz="2000" b="0" i="0" spc="30" noProof="0" smtClean="0">
                            <a:latin typeface="Cambria Math" panose="02040503050406030204" pitchFamily="18" charset="0"/>
                          </a:rPr>
                          <m:t>ref</m:t>
                        </m:r>
                      </m:sub>
                    </m:sSub>
                  </m:oMath>
                </a14:m>
                <a:r>
                  <a:rPr lang="en-GB" sz="2000" spc="30" noProof="0" dirty="0"/>
                  <a:t>. </a:t>
                </a:r>
                <a:r>
                  <a:rPr lang="en-GB" sz="2000" noProof="0" dirty="0"/>
                  <a:t>For agricultural land with houses and hedgerows, a typical value of </a:t>
                </a:r>
                <a14:m>
                  <m:oMath xmlns:m="http://schemas.openxmlformats.org/officeDocument/2006/math">
                    <m:sSub>
                      <m:sSubPr>
                        <m:ctrlPr>
                          <a:rPr lang="en-GB" sz="2000" b="0" i="1" spc="30" noProof="0" smtClean="0">
                            <a:latin typeface="Cambria Math" panose="02040503050406030204" pitchFamily="18" charset="0"/>
                          </a:rPr>
                        </m:ctrlPr>
                      </m:sSubPr>
                      <m:e>
                        <m:r>
                          <a:rPr lang="en-GB" sz="2000" b="0" i="1" spc="30" noProof="0" smtClean="0">
                            <a:latin typeface="Cambria Math" panose="02040503050406030204" pitchFamily="18" charset="0"/>
                          </a:rPr>
                          <m:t>𝑧</m:t>
                        </m:r>
                      </m:e>
                      <m:sub>
                        <m:r>
                          <a:rPr lang="en-GB" sz="2000" b="0" i="1" spc="30" noProof="0" smtClean="0">
                            <a:latin typeface="Cambria Math" panose="02040503050406030204" pitchFamily="18" charset="0"/>
                          </a:rPr>
                          <m:t>0</m:t>
                        </m:r>
                      </m:sub>
                    </m:sSub>
                  </m:oMath>
                </a14:m>
                <a:r>
                  <a:rPr lang="en-GB" sz="2000" noProof="0" dirty="0"/>
                  <a:t>​ is 0.1 m.</a:t>
                </a:r>
                <a:endParaRPr lang="en-GB" sz="2000" spc="30" noProof="0" dirty="0"/>
              </a:p>
            </p:txBody>
          </p:sp>
        </mc:Choice>
        <mc:Fallback xmlns="">
          <p:sp>
            <p:nvSpPr>
              <p:cNvPr id="10" name="ZoneTexte 9">
                <a:extLst>
                  <a:ext uri="{FF2B5EF4-FFF2-40B4-BE49-F238E27FC236}">
                    <a16:creationId xmlns:a16="http://schemas.microsoft.com/office/drawing/2014/main" id="{42A8B975-F1DE-F5DA-F564-82E33996B45F}"/>
                  </a:ext>
                </a:extLst>
              </p:cNvPr>
              <p:cNvSpPr txBox="1">
                <a:spLocks noRot="1" noChangeAspect="1" noMove="1" noResize="1" noEditPoints="1" noAdjustHandles="1" noChangeArrowheads="1" noChangeShapeType="1" noTextEdit="1"/>
              </p:cNvSpPr>
              <p:nvPr/>
            </p:nvSpPr>
            <p:spPr>
              <a:xfrm>
                <a:off x="589582" y="5512307"/>
                <a:ext cx="9642437" cy="797078"/>
              </a:xfrm>
              <a:prstGeom prst="rect">
                <a:avLst/>
              </a:prstGeom>
              <a:blipFill>
                <a:blip r:embed="rId3"/>
                <a:stretch>
                  <a:fillRect l="-696" r="-696" b="-12977"/>
                </a:stretch>
              </a:blipFill>
            </p:spPr>
            <p:txBody>
              <a:bodyPr/>
              <a:lstStyle/>
              <a:p>
                <a:r>
                  <a:rPr lang="en-US">
                    <a:noFill/>
                  </a:rPr>
                  <a:t> </a:t>
                </a:r>
              </a:p>
            </p:txBody>
          </p:sp>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6EB242-25EF-3C13-9A18-8EBCF554885D}"/>
              </a:ext>
            </a:extLst>
          </p:cNvPr>
          <p:cNvPicPr>
            <a:picLocks noChangeAspect="1"/>
          </p:cNvPicPr>
          <p:nvPr/>
        </p:nvPicPr>
        <p:blipFill>
          <a:blip r:embed="rId2"/>
          <a:stretch>
            <a:fillRect/>
          </a:stretch>
        </p:blipFill>
        <p:spPr>
          <a:xfrm>
            <a:off x="6705917" y="2518064"/>
            <a:ext cx="2450843" cy="3208060"/>
          </a:xfrm>
          <a:prstGeom prst="rect">
            <a:avLst/>
          </a:prstGeom>
        </p:spPr>
      </p:pic>
      <p:sp>
        <p:nvSpPr>
          <p:cNvPr id="2" name="Slide Number Placeholder 6">
            <a:extLst>
              <a:ext uri="{FF2B5EF4-FFF2-40B4-BE49-F238E27FC236}">
                <a16:creationId xmlns:a16="http://schemas.microsoft.com/office/drawing/2014/main" id="{454EE51B-A96F-17D5-0ABC-EAD535AA7D79}"/>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59</a:t>
            </a:fld>
            <a:endParaRPr lang="en-GB" spc="80" noProof="0" dirty="0"/>
          </a:p>
        </p:txBody>
      </p:sp>
      <p:sp>
        <p:nvSpPr>
          <p:cNvPr id="4" name="TextBox 3">
            <a:extLst>
              <a:ext uri="{FF2B5EF4-FFF2-40B4-BE49-F238E27FC236}">
                <a16:creationId xmlns:a16="http://schemas.microsoft.com/office/drawing/2014/main" id="{5FB71612-46BA-73F5-0E86-227E212CD0F2}"/>
              </a:ext>
            </a:extLst>
          </p:cNvPr>
          <p:cNvSpPr txBox="1"/>
          <p:nvPr/>
        </p:nvSpPr>
        <p:spPr>
          <a:xfrm>
            <a:off x="589583" y="349890"/>
            <a:ext cx="10003389" cy="461665"/>
          </a:xfrm>
          <a:prstGeom prst="rect">
            <a:avLst/>
          </a:prstGeom>
          <a:noFill/>
        </p:spPr>
        <p:txBody>
          <a:bodyPr wrap="square">
            <a:spAutoFit/>
          </a:bodyPr>
          <a:lstStyle/>
          <a:p>
            <a:r>
              <a:rPr lang="en-GB" sz="2400" b="1" u="sng" noProof="0" dirty="0"/>
              <a:t>Exercise 1:</a:t>
            </a:r>
            <a:endParaRPr lang="en-GB" sz="2400" b="1" u="sng" noProof="0" dirty="0">
              <a:highlight>
                <a:srgbClr val="FFFF00"/>
              </a:highligh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4A3CA8A0-64FF-52A2-43C9-5125333C0C87}"/>
                  </a:ext>
                </a:extLst>
              </p:cNvPr>
              <p:cNvSpPr txBox="1"/>
              <p:nvPr/>
            </p:nvSpPr>
            <p:spPr>
              <a:xfrm>
                <a:off x="589583" y="1780614"/>
                <a:ext cx="5231125" cy="4732642"/>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Estimate the power produced by an onshore wind turbine in Belgium, assuming that:</a:t>
                </a:r>
              </a:p>
              <a:p>
                <a:pPr algn="just"/>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wind turbine is located in Botrange (province of Liège);</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wind speed </a:t>
                </a:r>
                <a14:m>
                  <m:oMath xmlns:m="http://schemas.openxmlformats.org/officeDocument/2006/math">
                    <m:r>
                      <a:rPr lang="en-GB" sz="2000" i="1" noProof="0" smtClean="0">
                        <a:latin typeface="Cambria Math" panose="02040503050406030204" pitchFamily="18" charset="0"/>
                      </a:rPr>
                      <m:t>𝑣</m:t>
                    </m:r>
                  </m:oMath>
                </a14:m>
                <a:r>
                  <a:rPr lang="en-GB" sz="2000" noProof="0" dirty="0">
                    <a:latin typeface="Arial" panose="020B0604020202020204" pitchFamily="34" charset="0"/>
                    <a:cs typeface="Arial" panose="020B0604020202020204" pitchFamily="34" charset="0"/>
                  </a:rPr>
                  <a:t> is constant throughout the year and equal to               4.67 m/s at an altitude of 10 m;</a:t>
                </a:r>
                <a:r>
                  <a:rPr lang="en-GB" sz="900" noProof="0" dirty="0">
                    <a:latin typeface="Arial" panose="020B0604020202020204" pitchFamily="34" charset="0"/>
                    <a:cs typeface="Arial" panose="020B0604020202020204" pitchFamily="34" charset="0"/>
                  </a:rPr>
                  <a:t> </a:t>
                </a:r>
                <a:r>
                  <a:rPr lang="en-GB" baseline="30000" noProof="0" dirty="0">
                    <a:latin typeface="Arial" panose="020B0604020202020204" pitchFamily="34" charset="0"/>
                    <a:cs typeface="Arial" panose="020B0604020202020204" pitchFamily="34" charset="0"/>
                  </a:rPr>
                  <a:t>1</a:t>
                </a:r>
              </a:p>
              <a:p>
                <a:pPr marL="514350" indent="-514350" algn="just">
                  <a:buAutoNum type="romanLcParenBoth"/>
                </a:pPr>
                <a:endParaRPr lang="en-GB" sz="1500" b="1" baseline="30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wind turbine has a power coefficient </a:t>
                </a: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𝐶</m:t>
                        </m:r>
                      </m:e>
                      <m:sub>
                        <m:r>
                          <a:rPr lang="en-GB" sz="2000" b="0" i="1" noProof="0" smtClean="0">
                            <a:latin typeface="Cambria Math" panose="02040503050406030204" pitchFamily="18" charset="0"/>
                          </a:rPr>
                          <m:t>𝑝</m:t>
                        </m:r>
                      </m:sub>
                    </m:sSub>
                  </m:oMath>
                </a14:m>
                <a:r>
                  <a:rPr lang="en-GB" sz="2000" noProof="0" dirty="0">
                    <a:latin typeface="Arial" panose="020B0604020202020204" pitchFamily="34" charset="0"/>
                    <a:cs typeface="Arial" panose="020B0604020202020204" pitchFamily="34" charset="0"/>
                  </a:rPr>
                  <a:t> of 0.4, a rotor diameter </a:t>
                </a:r>
                <a14:m>
                  <m:oMath xmlns:m="http://schemas.openxmlformats.org/officeDocument/2006/math">
                    <m:r>
                      <a:rPr lang="en-GB" sz="2000" i="1" noProof="0" smtClean="0">
                        <a:latin typeface="Cambria Math" panose="02040503050406030204" pitchFamily="18" charset="0"/>
                      </a:rPr>
                      <m:t>𝑑</m:t>
                    </m:r>
                  </m:oMath>
                </a14:m>
                <a:r>
                  <a:rPr lang="en-GB" sz="2000" noProof="0" dirty="0">
                    <a:latin typeface="Arial" panose="020B0604020202020204" pitchFamily="34" charset="0"/>
                    <a:cs typeface="Arial" panose="020B0604020202020204" pitchFamily="34" charset="0"/>
                  </a:rPr>
                  <a:t> of 100 m, and a rotor height of 100 m;</a:t>
                </a:r>
              </a:p>
              <a:p>
                <a:pPr marL="514350" indent="-514350" algn="just">
                  <a:buAutoNum type="romanLcParenBoth"/>
                </a:pPr>
                <a:endParaRPr lang="en-GB" sz="1000" noProof="0" dirty="0">
                  <a:latin typeface="Arial" panose="020B0604020202020204" pitchFamily="34" charset="0"/>
                  <a:cs typeface="Arial" panose="020B0604020202020204" pitchFamily="34" charset="0"/>
                </a:endParaRPr>
              </a:p>
              <a:p>
                <a:pPr marL="514350" indent="-514350" algn="just">
                  <a:buAutoNum type="romanLcParenBoth"/>
                </a:pPr>
                <a:r>
                  <a:rPr lang="en-GB" sz="2000" noProof="0" dirty="0">
                    <a:latin typeface="Arial" panose="020B0604020202020204" pitchFamily="34" charset="0"/>
                    <a:cs typeface="Arial" panose="020B0604020202020204" pitchFamily="34" charset="0"/>
                  </a:rPr>
                  <a:t>The air density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𝜌</m:t>
                    </m:r>
                  </m:oMath>
                </a14:m>
                <a:r>
                  <a:rPr lang="en-GB" sz="2000" noProof="0" dirty="0">
                    <a:latin typeface="Arial" panose="020B0604020202020204" pitchFamily="34" charset="0"/>
                    <a:cs typeface="Arial" panose="020B0604020202020204" pitchFamily="34" charset="0"/>
                  </a:rPr>
                  <a:t> is 1.3 kg/m³, </a:t>
                </a:r>
                <a:r>
                  <a:rPr lang="en-GB" sz="2000" noProof="0" dirty="0"/>
                  <a:t>the wind shear exponent </a:t>
                </a:r>
                <a14:m>
                  <m:oMath xmlns:m="http://schemas.openxmlformats.org/officeDocument/2006/math">
                    <m:r>
                      <a:rPr lang="en-GB" sz="2000" i="1" noProof="0">
                        <a:latin typeface="Cambria Math" panose="02040503050406030204" pitchFamily="18" charset="0"/>
                        <a:ea typeface="Cambria Math" panose="02040503050406030204" pitchFamily="18" charset="0"/>
                      </a:rPr>
                      <m:t>𝛼</m:t>
                    </m:r>
                  </m:oMath>
                </a14:m>
                <a:r>
                  <a:rPr lang="en-GB" sz="2000" noProof="0" dirty="0"/>
                  <a:t> is 0.143, and  </a:t>
                </a:r>
                <a:r>
                  <a:rPr lang="en-GB" sz="2000" spc="30" noProof="0" dirty="0"/>
                  <a:t>the roughness length </a:t>
                </a:r>
                <a14:m>
                  <m:oMath xmlns:m="http://schemas.openxmlformats.org/officeDocument/2006/math">
                    <m:sSub>
                      <m:sSubPr>
                        <m:ctrlPr>
                          <a:rPr lang="en-GB" sz="2000" i="1" spc="30" noProof="0">
                            <a:latin typeface="Cambria Math" panose="02040503050406030204" pitchFamily="18" charset="0"/>
                          </a:rPr>
                        </m:ctrlPr>
                      </m:sSubPr>
                      <m:e>
                        <m:r>
                          <a:rPr lang="en-GB" sz="2000" i="1" spc="30" noProof="0">
                            <a:latin typeface="Cambria Math" panose="02040503050406030204" pitchFamily="18" charset="0"/>
                            <a:cs typeface="Arial" panose="020B0604020202020204" pitchFamily="34" charset="0"/>
                          </a:rPr>
                          <m:t>𝑧</m:t>
                        </m:r>
                      </m:e>
                      <m:sub>
                        <m:r>
                          <a:rPr lang="en-GB" sz="2000" i="1" spc="30" noProof="0">
                            <a:latin typeface="Cambria Math" panose="02040503050406030204" pitchFamily="18" charset="0"/>
                          </a:rPr>
                          <m:t>0</m:t>
                        </m:r>
                      </m:sub>
                    </m:sSub>
                    <m:r>
                      <a:rPr lang="en-GB" sz="2000" i="1" spc="30" noProof="0">
                        <a:latin typeface="Cambria Math" panose="02040503050406030204" pitchFamily="18" charset="0"/>
                      </a:rPr>
                      <m:t> </m:t>
                    </m:r>
                  </m:oMath>
                </a14:m>
                <a:r>
                  <a:rPr lang="en-GB" sz="2000" spc="30" noProof="0" dirty="0"/>
                  <a:t>is 0.1. </a:t>
                </a:r>
                <a:endParaRPr lang="en-GB" sz="2000" noProof="0" dirty="0">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4A3CA8A0-64FF-52A2-43C9-5125333C0C87}"/>
                  </a:ext>
                </a:extLst>
              </p:cNvPr>
              <p:cNvSpPr txBox="1">
                <a:spLocks noRot="1" noChangeAspect="1" noMove="1" noResize="1" noEditPoints="1" noAdjustHandles="1" noChangeArrowheads="1" noChangeShapeType="1" noTextEdit="1"/>
              </p:cNvSpPr>
              <p:nvPr/>
            </p:nvSpPr>
            <p:spPr>
              <a:xfrm>
                <a:off x="589583" y="1780614"/>
                <a:ext cx="5231125" cy="4732642"/>
              </a:xfrm>
              <a:prstGeom prst="rect">
                <a:avLst/>
              </a:prstGeom>
              <a:blipFill>
                <a:blip r:embed="rId3"/>
                <a:stretch>
                  <a:fillRect l="-1282" t="-515" r="-1166" b="-1418"/>
                </a:stretch>
              </a:blipFill>
            </p:spPr>
            <p:txBody>
              <a:bodyPr/>
              <a:lstStyle/>
              <a:p>
                <a:r>
                  <a:rPr lang="en-US">
                    <a:noFill/>
                  </a:rPr>
                  <a:t> </a:t>
                </a:r>
              </a:p>
            </p:txBody>
          </p:sp>
        </mc:Fallback>
      </mc:AlternateContent>
      <p:grpSp>
        <p:nvGrpSpPr>
          <p:cNvPr id="29" name="Groupe 28">
            <a:extLst>
              <a:ext uri="{FF2B5EF4-FFF2-40B4-BE49-F238E27FC236}">
                <a16:creationId xmlns:a16="http://schemas.microsoft.com/office/drawing/2014/main" id="{D907D084-1FB0-AB2D-ADE2-5FF3680C5242}"/>
              </a:ext>
            </a:extLst>
          </p:cNvPr>
          <p:cNvGrpSpPr/>
          <p:nvPr/>
        </p:nvGrpSpPr>
        <p:grpSpPr>
          <a:xfrm>
            <a:off x="6400859" y="2216492"/>
            <a:ext cx="3336052" cy="3682669"/>
            <a:chOff x="6300317" y="1396721"/>
            <a:chExt cx="3336052" cy="3682669"/>
          </a:xfrm>
        </p:grpSpPr>
        <p:sp>
          <p:nvSpPr>
            <p:cNvPr id="17" name="Rectangle 16">
              <a:extLst>
                <a:ext uri="{FF2B5EF4-FFF2-40B4-BE49-F238E27FC236}">
                  <a16:creationId xmlns:a16="http://schemas.microsoft.com/office/drawing/2014/main" id="{3EED7FD3-9F31-00F3-2D68-FE12572CD1A2}"/>
                </a:ext>
              </a:extLst>
            </p:cNvPr>
            <p:cNvSpPr/>
            <p:nvPr/>
          </p:nvSpPr>
          <p:spPr>
            <a:xfrm>
              <a:off x="6300317" y="1396721"/>
              <a:ext cx="3336052" cy="3682669"/>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8" name="Groupe 27">
              <a:extLst>
                <a:ext uri="{FF2B5EF4-FFF2-40B4-BE49-F238E27FC236}">
                  <a16:creationId xmlns:a16="http://schemas.microsoft.com/office/drawing/2014/main" id="{94600D2E-FCB8-0A5E-3546-960F9686E4D8}"/>
                </a:ext>
              </a:extLst>
            </p:cNvPr>
            <p:cNvGrpSpPr/>
            <p:nvPr/>
          </p:nvGrpSpPr>
          <p:grpSpPr>
            <a:xfrm>
              <a:off x="7062184" y="1530849"/>
              <a:ext cx="1580386" cy="2920593"/>
              <a:chOff x="6931556" y="1571173"/>
              <a:chExt cx="1580386" cy="2920593"/>
            </a:xfrm>
          </p:grpSpPr>
          <p:sp>
            <p:nvSpPr>
              <p:cNvPr id="19" name="ZoneTexte 18">
                <a:extLst>
                  <a:ext uri="{FF2B5EF4-FFF2-40B4-BE49-F238E27FC236}">
                    <a16:creationId xmlns:a16="http://schemas.microsoft.com/office/drawing/2014/main" id="{C2948EB6-2628-7C1F-6059-5D58B3342EA3}"/>
                  </a:ext>
                </a:extLst>
              </p:cNvPr>
              <p:cNvSpPr txBox="1"/>
              <p:nvPr/>
            </p:nvSpPr>
            <p:spPr>
              <a:xfrm>
                <a:off x="7278539" y="1571173"/>
                <a:ext cx="1233403" cy="276999"/>
              </a:xfrm>
              <a:prstGeom prst="rect">
                <a:avLst/>
              </a:prstGeom>
              <a:noFill/>
            </p:spPr>
            <p:txBody>
              <a:bodyPr wrap="square" rtlCol="0">
                <a:spAutoFit/>
              </a:bodyPr>
              <a:lstStyle/>
              <a:p>
                <a:pPr algn="ctr"/>
                <a:r>
                  <a:rPr lang="en-GB" sz="1200" noProof="0" dirty="0">
                    <a:solidFill>
                      <a:schemeClr val="bg1">
                        <a:lumMod val="50000"/>
                      </a:schemeClr>
                    </a:solidFill>
                  </a:rPr>
                  <a:t>Rotor diameter</a:t>
                </a:r>
              </a:p>
            </p:txBody>
          </p:sp>
          <p:sp>
            <p:nvSpPr>
              <p:cNvPr id="24" name="ZoneTexte 23">
                <a:extLst>
                  <a:ext uri="{FF2B5EF4-FFF2-40B4-BE49-F238E27FC236}">
                    <a16:creationId xmlns:a16="http://schemas.microsoft.com/office/drawing/2014/main" id="{4F91C340-F4C7-91E4-8AA2-9D4659BBDBEC}"/>
                  </a:ext>
                </a:extLst>
              </p:cNvPr>
              <p:cNvSpPr txBox="1"/>
              <p:nvPr/>
            </p:nvSpPr>
            <p:spPr>
              <a:xfrm>
                <a:off x="6931556" y="4030101"/>
                <a:ext cx="902494" cy="461665"/>
              </a:xfrm>
              <a:prstGeom prst="rect">
                <a:avLst/>
              </a:prstGeom>
              <a:noFill/>
            </p:spPr>
            <p:txBody>
              <a:bodyPr wrap="square" rtlCol="0">
                <a:spAutoFit/>
              </a:bodyPr>
              <a:lstStyle/>
              <a:p>
                <a:pPr algn="l"/>
                <a:r>
                  <a:rPr lang="en-GB" sz="1200" noProof="0" dirty="0">
                    <a:solidFill>
                      <a:schemeClr val="bg1">
                        <a:lumMod val="50000"/>
                      </a:schemeClr>
                    </a:solidFill>
                  </a:rPr>
                  <a:t>Rotor height</a:t>
                </a:r>
              </a:p>
            </p:txBody>
          </p:sp>
        </p:grpSp>
      </p:grpSp>
      <p:sp>
        <p:nvSpPr>
          <p:cNvPr id="31" name="ZoneTexte 30">
            <a:extLst>
              <a:ext uri="{FF2B5EF4-FFF2-40B4-BE49-F238E27FC236}">
                <a16:creationId xmlns:a16="http://schemas.microsoft.com/office/drawing/2014/main" id="{8E60DDFB-4A83-61E6-1849-380CC1F1C349}"/>
              </a:ext>
            </a:extLst>
          </p:cNvPr>
          <p:cNvSpPr txBox="1"/>
          <p:nvPr/>
        </p:nvSpPr>
        <p:spPr>
          <a:xfrm>
            <a:off x="41659" y="7529315"/>
            <a:ext cx="8662503" cy="430887"/>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noProof="0" dirty="0"/>
              <a:t>The average wind speed at a height of 10 m measured in Botrange in 2023 was 4.67 m/s, see </a:t>
            </a:r>
            <a:r>
              <a:rPr lang="en-GB" sz="1100" b="0" noProof="0" dirty="0">
                <a:solidFill>
                  <a:srgbClr val="05103E"/>
                </a:solidFill>
                <a:effectLst/>
                <a:latin typeface="+mj-lt"/>
                <a:hlinkClick r:id="rId4"/>
              </a:rPr>
              <a:t>Accurate Botrange wind forecast (2023). World Weather &amp; Climate Information</a:t>
            </a:r>
            <a:r>
              <a:rPr lang="en-GB" sz="1100" b="0" noProof="0" dirty="0">
                <a:solidFill>
                  <a:srgbClr val="05103E"/>
                </a:solidFill>
                <a:effectLst/>
                <a:latin typeface="+mj-lt"/>
              </a:rPr>
              <a:t>. </a:t>
            </a:r>
            <a:endParaRPr lang="en-GB" sz="1100" noProof="0" dirty="0">
              <a:latin typeface="+mj-lt"/>
            </a:endParaRPr>
          </a:p>
        </p:txBody>
      </p:sp>
    </p:spTree>
    <p:extLst>
      <p:ext uri="{BB962C8B-B14F-4D97-AF65-F5344CB8AC3E}">
        <p14:creationId xmlns:p14="http://schemas.microsoft.com/office/powerpoint/2010/main" val="396576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83CFA914-AD68-C27B-739D-C754567DCBA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a:t>
            </a:fld>
            <a:endParaRPr lang="en-GB" spc="80" noProof="0" dirty="0"/>
          </a:p>
        </p:txBody>
      </p:sp>
      <p:sp>
        <p:nvSpPr>
          <p:cNvPr id="10" name="TextBox 10">
            <a:extLst>
              <a:ext uri="{FF2B5EF4-FFF2-40B4-BE49-F238E27FC236}">
                <a16:creationId xmlns:a16="http://schemas.microsoft.com/office/drawing/2014/main" id="{10E58E1B-171E-E130-D9D1-D5604C4C3FC4}"/>
              </a:ext>
            </a:extLst>
          </p:cNvPr>
          <p:cNvSpPr txBox="1"/>
          <p:nvPr/>
        </p:nvSpPr>
        <p:spPr>
          <a:xfrm>
            <a:off x="589584" y="349891"/>
            <a:ext cx="7491048" cy="461665"/>
          </a:xfrm>
          <a:prstGeom prst="rect">
            <a:avLst/>
          </a:prstGeom>
          <a:noFill/>
        </p:spPr>
        <p:txBody>
          <a:bodyPr wrap="square">
            <a:spAutoFit/>
          </a:bodyPr>
          <a:lstStyle/>
          <a:p>
            <a:pPr marL="12700">
              <a:lnSpc>
                <a:spcPct val="100000"/>
              </a:lnSpc>
              <a:spcBef>
                <a:spcPts val="130"/>
              </a:spcBef>
            </a:pPr>
            <a:r>
              <a:rPr lang="en-GB" sz="2400" b="1" noProof="0" dirty="0"/>
              <a:t>How fossil fuels contribute to global warming</a:t>
            </a:r>
            <a:endParaRPr lang="en-GB" sz="2400" b="1" spc="30" noProof="0" dirty="0">
              <a:latin typeface="Arial"/>
              <a:cs typeface="Arial"/>
            </a:endParaRPr>
          </a:p>
        </p:txBody>
      </p:sp>
      <p:sp>
        <p:nvSpPr>
          <p:cNvPr id="2" name="ZoneTexte 1">
            <a:extLst>
              <a:ext uri="{FF2B5EF4-FFF2-40B4-BE49-F238E27FC236}">
                <a16:creationId xmlns:a16="http://schemas.microsoft.com/office/drawing/2014/main" id="{0E864028-489A-4EA5-A118-053C5ABD92F0}"/>
              </a:ext>
            </a:extLst>
          </p:cNvPr>
          <p:cNvSpPr txBox="1"/>
          <p:nvPr/>
        </p:nvSpPr>
        <p:spPr>
          <a:xfrm>
            <a:off x="589584" y="2288649"/>
            <a:ext cx="9542755" cy="3785652"/>
          </a:xfrm>
          <a:prstGeom prst="rect">
            <a:avLst/>
          </a:prstGeom>
          <a:noFill/>
        </p:spPr>
        <p:txBody>
          <a:bodyPr wrap="square">
            <a:spAutoFit/>
          </a:bodyPr>
          <a:lstStyle/>
          <a:p>
            <a:pPr algn="just"/>
            <a:r>
              <a:rPr lang="en-GB" sz="2000" noProof="0" dirty="0"/>
              <a:t>Burning fossil fuels is a major contributor to climate change due to the release of carbon dioxide (CO₂) emissions. The process leading to climate change can be explained in three steps:</a:t>
            </a:r>
          </a:p>
          <a:p>
            <a:pPr algn="just"/>
            <a:endParaRPr lang="en-GB" sz="2000" b="1" spc="3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Step 1:  </a:t>
            </a:r>
            <a:r>
              <a:rPr lang="en-GB" sz="2000" noProof="0" dirty="0">
                <a:latin typeface="Arial" panose="020B0604020202020204" pitchFamily="34" charset="0"/>
                <a:cs typeface="Arial" panose="020B0604020202020204" pitchFamily="34" charset="0"/>
              </a:rPr>
              <a:t>Carbon dioxide </a:t>
            </a:r>
            <a:r>
              <a:rPr lang="en-GB" sz="2000" noProof="0" dirty="0"/>
              <a:t>(CO</a:t>
            </a:r>
            <a:r>
              <a:rPr lang="en-GB" sz="2000" baseline="-25000" noProof="0" dirty="0"/>
              <a:t>2</a:t>
            </a:r>
            <a:r>
              <a:rPr lang="en-GB" sz="2000" noProof="0" dirty="0"/>
              <a:t>)</a:t>
            </a:r>
            <a:r>
              <a:rPr lang="en-GB" sz="2000" noProof="0" dirty="0">
                <a:latin typeface="Arial" panose="020B0604020202020204" pitchFamily="34" charset="0"/>
                <a:cs typeface="Arial" panose="020B0604020202020204" pitchFamily="34" charset="0"/>
              </a:rPr>
              <a:t>, acting as a greenhouse gas (GHG), enhances the greenhouse effect by trapping heat in the atmosphere;</a:t>
            </a: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Step 2: </a:t>
            </a:r>
            <a:r>
              <a:rPr lang="en-GB" sz="2000" noProof="0" dirty="0">
                <a:latin typeface="Arial" panose="020B0604020202020204" pitchFamily="34" charset="0"/>
                <a:cs typeface="Arial" panose="020B0604020202020204" pitchFamily="34" charset="0"/>
              </a:rPr>
              <a:t>Human activities, particularly the combustion of fossil fuels, increase </a:t>
            </a:r>
            <a:r>
              <a:rPr lang="en-GB" sz="2000" noProof="0" dirty="0"/>
              <a:t>CO</a:t>
            </a:r>
            <a:r>
              <a:rPr lang="en-GB" sz="2000" baseline="-25000" noProof="0" dirty="0"/>
              <a:t>2</a:t>
            </a:r>
            <a:r>
              <a:rPr lang="en-GB" sz="2000" noProof="0" dirty="0"/>
              <a:t> </a:t>
            </a:r>
            <a:r>
              <a:rPr lang="en-GB" sz="2000" noProof="0" dirty="0">
                <a:latin typeface="Arial" panose="020B0604020202020204" pitchFamily="34" charset="0"/>
                <a:cs typeface="Arial" panose="020B0604020202020204" pitchFamily="34" charset="0"/>
              </a:rPr>
              <a:t>concentrations and emissions;</a:t>
            </a: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Step 3: </a:t>
            </a:r>
            <a:r>
              <a:rPr lang="en-GB" sz="2000" noProof="0" dirty="0">
                <a:latin typeface="Arial" panose="020B0604020202020204" pitchFamily="34" charset="0"/>
                <a:cs typeface="Arial" panose="020B0604020202020204" pitchFamily="34" charset="0"/>
              </a:rPr>
              <a:t>This intensified greenhouse effect leads to climate changes, including a rise in average global temperatures.</a:t>
            </a:r>
            <a:endParaRPr lang="en-GB" sz="2000" b="1" spc="30" noProof="0" dirty="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5F55DEC8-59D2-019B-D11D-F33EED58677A}"/>
              </a:ext>
            </a:extLst>
          </p:cNvPr>
          <p:cNvSpPr txBox="1"/>
          <p:nvPr/>
        </p:nvSpPr>
        <p:spPr>
          <a:xfrm>
            <a:off x="589583" y="349890"/>
            <a:ext cx="10003389" cy="461665"/>
          </a:xfrm>
          <a:prstGeom prst="rect">
            <a:avLst/>
          </a:prstGeom>
          <a:noFill/>
        </p:spPr>
        <p:txBody>
          <a:bodyPr wrap="square">
            <a:spAutoFit/>
          </a:bodyPr>
          <a:lstStyle/>
          <a:p>
            <a:r>
              <a:rPr lang="en-GB" sz="2400" b="1" u="sng" noProof="0" dirty="0"/>
              <a:t>Solution:</a:t>
            </a:r>
            <a:endParaRPr lang="en-GB" sz="2400" b="1" u="sng" noProof="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D9FDF9B-F66B-24A6-BB61-108DCDBD7C0B}"/>
                  </a:ext>
                </a:extLst>
              </p:cNvPr>
              <p:cNvSpPr txBox="1"/>
              <p:nvPr/>
            </p:nvSpPr>
            <p:spPr>
              <a:xfrm>
                <a:off x="589583" y="1545102"/>
                <a:ext cx="9542756" cy="5322098"/>
              </a:xfrm>
              <a:prstGeom prst="rect">
                <a:avLst/>
              </a:prstGeom>
              <a:noFill/>
            </p:spPr>
            <p:txBody>
              <a:bodyPr wrap="square" rtlCol="0">
                <a:spAutoFit/>
              </a:bodyPr>
              <a:lstStyle/>
              <a:p>
                <a:pPr algn="just"/>
                <a:r>
                  <a:rPr lang="en-GB" sz="2000" noProof="0" dirty="0">
                    <a:latin typeface="Arial" panose="020B0604020202020204" pitchFamily="34" charset="0"/>
                    <a:cs typeface="Arial" panose="020B0604020202020204" pitchFamily="34" charset="0"/>
                  </a:rPr>
                  <a:t>To calculate the power produced by the wind turbine, we first need to adjust the given wind speed </a:t>
                </a:r>
                <a14:m>
                  <m:oMath xmlns:m="http://schemas.openxmlformats.org/officeDocument/2006/math">
                    <m:r>
                      <a:rPr lang="en-GB" sz="2000" i="1" noProof="0" smtClean="0">
                        <a:latin typeface="Cambria Math" panose="02040503050406030204" pitchFamily="18" charset="0"/>
                      </a:rPr>
                      <m:t>𝑣</m:t>
                    </m:r>
                  </m:oMath>
                </a14:m>
                <a:r>
                  <a:rPr lang="en-GB" sz="2000" noProof="0" dirty="0">
                    <a:latin typeface="Arial" panose="020B0604020202020204" pitchFamily="34" charset="0"/>
                    <a:cs typeface="Arial" panose="020B0604020202020204" pitchFamily="34" charset="0"/>
                  </a:rPr>
                  <a:t>. The value provided is related to a height of 10 m, but it is more appropriate to use the wind speed at the rotor height, which in our case is 100 m above the ground.</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We can use the NREL and DWIA formulas:</a:t>
                </a:r>
              </a:p>
              <a:p>
                <a:pPr algn="just"/>
                <a:endParaRPr lang="en-GB" sz="1000" noProof="0" dirty="0">
                  <a:latin typeface="Arial" panose="020B0604020202020204" pitchFamily="34" charset="0"/>
                  <a:cs typeface="Arial" panose="020B0604020202020204" pitchFamily="34" charset="0"/>
                </a:endParaRPr>
              </a:p>
              <a:p>
                <a:pPr algn="just"/>
                <a14:m>
                  <m:oMath xmlns:m="http://schemas.openxmlformats.org/officeDocument/2006/math">
                    <m:r>
                      <a:rPr lang="en-GB" sz="2000" b="0" i="1" noProof="0" smtClean="0">
                        <a:latin typeface="Cambria Math" panose="02040503050406030204" pitchFamily="18" charset="0"/>
                      </a:rPr>
                      <m:t>𝑣</m:t>
                    </m:r>
                    <m:d>
                      <m:dPr>
                        <m:ctrlPr>
                          <a:rPr lang="en-GB" sz="2000" b="0" i="1" noProof="0" smtClean="0">
                            <a:latin typeface="Cambria Math" panose="02040503050406030204" pitchFamily="18" charset="0"/>
                          </a:rPr>
                        </m:ctrlPr>
                      </m:dPr>
                      <m:e>
                        <m:r>
                          <m:rPr>
                            <m:nor/>
                          </m:rPr>
                          <a:rPr lang="en-GB" sz="2000" b="0" i="0" noProof="0" smtClean="0">
                            <a:latin typeface="Arial" panose="020B0604020202020204" pitchFamily="34" charset="0"/>
                            <a:cs typeface="Arial" panose="020B0604020202020204" pitchFamily="34" charset="0"/>
                          </a:rPr>
                          <m:t>100 </m:t>
                        </m:r>
                        <m:r>
                          <m:rPr>
                            <m:nor/>
                          </m:rPr>
                          <a:rPr lang="en-GB" sz="2000" b="0" i="0" noProof="0" smtClean="0">
                            <a:latin typeface="Arial" panose="020B0604020202020204" pitchFamily="34" charset="0"/>
                            <a:cs typeface="Arial" panose="020B0604020202020204" pitchFamily="34" charset="0"/>
                          </a:rPr>
                          <m:t>m</m:t>
                        </m:r>
                      </m:e>
                    </m:d>
                    <m:r>
                      <a:rPr lang="en-GB" sz="2000" b="0" i="1" noProof="0" smtClean="0">
                        <a:latin typeface="Cambria Math" panose="02040503050406030204" pitchFamily="18" charset="0"/>
                      </a:rPr>
                      <m:t>=</m:t>
                    </m:r>
                    <m:r>
                      <m:rPr>
                        <m:nor/>
                      </m:rPr>
                      <a:rPr lang="en-GB" sz="2000" noProof="0" smtClean="0">
                        <a:latin typeface="Arial" panose="020B0604020202020204" pitchFamily="34" charset="0"/>
                        <a:cs typeface="Arial" panose="020B0604020202020204" pitchFamily="34" charset="0"/>
                      </a:rPr>
                      <m:t>4.67</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Sup>
                      <m:sSupPr>
                        <m:ctrlPr>
                          <a:rPr lang="en-GB" sz="2000" b="0" i="1" noProof="0" smtClean="0">
                            <a:latin typeface="Cambria Math" panose="02040503050406030204" pitchFamily="18" charset="0"/>
                          </a:rPr>
                        </m:ctrlPr>
                      </m:sSupPr>
                      <m:e>
                        <m:d>
                          <m:dPr>
                            <m:ctrlPr>
                              <a:rPr lang="en-GB" sz="2000" b="0" i="1" noProof="0" smtClean="0">
                                <a:latin typeface="Cambria Math" panose="02040503050406030204" pitchFamily="18" charset="0"/>
                              </a:rPr>
                            </m:ctrlPr>
                          </m:dPr>
                          <m:e>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100 </m:t>
                                </m:r>
                                <m:r>
                                  <m:rPr>
                                    <m:nor/>
                                  </m:rPr>
                                  <a:rPr lang="en-GB" sz="2000" b="0" i="0" noProof="0" smtClean="0">
                                    <a:latin typeface="Arial" panose="020B0604020202020204" pitchFamily="34" charset="0"/>
                                    <a:cs typeface="Arial" panose="020B0604020202020204" pitchFamily="34" charset="0"/>
                                  </a:rPr>
                                  <m:t>m</m:t>
                                </m:r>
                              </m:num>
                              <m:den>
                                <m:r>
                                  <m:rPr>
                                    <m:nor/>
                                  </m:rPr>
                                  <a:rPr lang="en-GB" sz="2000" b="0" i="0" noProof="0" smtClean="0">
                                    <a:latin typeface="Arial" panose="020B0604020202020204" pitchFamily="34" charset="0"/>
                                    <a:cs typeface="Arial" panose="020B0604020202020204" pitchFamily="34" charset="0"/>
                                  </a:rPr>
                                  <m:t>10 </m:t>
                                </m:r>
                                <m:r>
                                  <m:rPr>
                                    <m:nor/>
                                  </m:rPr>
                                  <a:rPr lang="en-GB" sz="2000" b="0" i="0" noProof="0" smtClean="0">
                                    <a:latin typeface="Arial" panose="020B0604020202020204" pitchFamily="34" charset="0"/>
                                    <a:cs typeface="Arial" panose="020B0604020202020204" pitchFamily="34" charset="0"/>
                                  </a:rPr>
                                  <m:t>m</m:t>
                                </m:r>
                              </m:den>
                            </m:f>
                          </m:e>
                        </m:d>
                      </m:e>
                      <m:sup>
                        <m:r>
                          <a:rPr lang="en-GB" sz="2000" b="0" i="1" noProof="0" smtClean="0">
                            <a:latin typeface="Cambria Math" panose="02040503050406030204" pitchFamily="18" charset="0"/>
                            <a:ea typeface="Cambria Math" panose="02040503050406030204" pitchFamily="18" charset="0"/>
                          </a:rPr>
                          <m:t>0.143</m:t>
                        </m:r>
                      </m:sup>
                    </m:sSup>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4.67 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a:rPr lang="en-GB" sz="2000" i="1" noProof="0" smtClean="0">
                        <a:latin typeface="Cambria Math" panose="02040503050406030204" pitchFamily="18" charset="0"/>
                        <a:ea typeface="Cambria Math" panose="02040503050406030204" pitchFamily="18" charset="0"/>
                        <a:cs typeface="Arial"/>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1.39</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6.5 m/s</a:t>
                </a:r>
              </a:p>
              <a:p>
                <a:pPr algn="just"/>
                <a:r>
                  <a:rPr lang="en-GB" sz="2000" noProof="0" dirty="0">
                    <a:latin typeface="Arial" panose="020B0604020202020204" pitchFamily="34" charset="0"/>
                    <a:cs typeface="Arial" panose="020B0604020202020204" pitchFamily="34" charset="0"/>
                  </a:rPr>
                  <a:t>or </a:t>
                </a:r>
              </a:p>
              <a:p>
                <a:pPr algn="just"/>
                <a14:m>
                  <m:oMath xmlns:m="http://schemas.openxmlformats.org/officeDocument/2006/math">
                    <m:r>
                      <a:rPr lang="en-GB" sz="2000" b="0" i="1" spc="30" noProof="0" smtClean="0">
                        <a:latin typeface="Cambria Math" panose="02040503050406030204" pitchFamily="18" charset="0"/>
                      </a:rPr>
                      <m:t>𝑣</m:t>
                    </m:r>
                    <m:d>
                      <m:dPr>
                        <m:ctrlPr>
                          <a:rPr lang="en-GB" sz="2000" b="0" i="1" spc="30" noProof="0" smtClean="0">
                            <a:latin typeface="Cambria Math" panose="02040503050406030204" pitchFamily="18" charset="0"/>
                          </a:rPr>
                        </m:ctrlPr>
                      </m:dPr>
                      <m:e>
                        <m:r>
                          <a:rPr lang="en-GB" sz="2000" b="0" i="1" spc="30" noProof="0" smtClean="0">
                            <a:latin typeface="Cambria Math" panose="02040503050406030204" pitchFamily="18" charset="0"/>
                            <a:cs typeface="Arial" panose="020B0604020202020204" pitchFamily="34" charset="0"/>
                          </a:rPr>
                          <m:t>𝑧</m:t>
                        </m:r>
                      </m:e>
                    </m:d>
                    <m:r>
                      <a:rPr lang="en-GB" sz="2000" b="0" i="1" spc="30" noProof="0" smtClean="0">
                        <a:latin typeface="Cambria Math" panose="02040503050406030204" pitchFamily="18" charset="0"/>
                      </a:rPr>
                      <m:t>=</m:t>
                    </m:r>
                    <m:r>
                      <m:rPr>
                        <m:nor/>
                      </m:rPr>
                      <a:rPr lang="en-GB" sz="2000" noProof="0" smtClean="0">
                        <a:latin typeface="Arial" panose="020B0604020202020204" pitchFamily="34" charset="0"/>
                        <a:cs typeface="Arial" panose="020B0604020202020204" pitchFamily="34" charset="0"/>
                      </a:rPr>
                      <m:t>4.67</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b="0" i="1" spc="30" noProof="0" smtClean="0">
                            <a:latin typeface="Cambria Math" panose="02040503050406030204" pitchFamily="18" charset="0"/>
                          </a:rPr>
                        </m:ctrlPr>
                      </m:fPr>
                      <m:num>
                        <m:func>
                          <m:funcPr>
                            <m:ctrlPr>
                              <a:rPr lang="en-GB" sz="2000" b="0" i="1" spc="30" noProof="0" smtClean="0">
                                <a:latin typeface="Cambria Math" panose="02040503050406030204" pitchFamily="18" charset="0"/>
                              </a:rPr>
                            </m:ctrlPr>
                          </m:funcPr>
                          <m:fName>
                            <m:r>
                              <m:rPr>
                                <m:nor/>
                              </m:rPr>
                              <a:rPr lang="en-GB" sz="2000" b="0" i="0" spc="30" noProof="0" smtClean="0">
                                <a:latin typeface="Arial" panose="020B0604020202020204" pitchFamily="34" charset="0"/>
                                <a:cs typeface="Arial" panose="020B0604020202020204" pitchFamily="34" charset="0"/>
                              </a:rPr>
                              <m:t>log</m:t>
                            </m:r>
                          </m:fName>
                          <m:e>
                            <m:r>
                              <m:rPr>
                                <m:nor/>
                              </m:rPr>
                              <a:rPr lang="en-GB" sz="2000" b="0" i="0" spc="30" noProof="0" smtClean="0">
                                <a:latin typeface="Arial" panose="020B0604020202020204" pitchFamily="34" charset="0"/>
                                <a:cs typeface="Arial" panose="020B0604020202020204" pitchFamily="34" charset="0"/>
                              </a:rPr>
                              <m:t>(</m:t>
                            </m:r>
                            <m:f>
                              <m:fPr>
                                <m:type m:val="lin"/>
                                <m:ctrlPr>
                                  <a:rPr lang="en-GB" sz="2000" b="0" i="1" spc="30" noProof="0" smtClean="0">
                                    <a:latin typeface="Cambria Math" panose="02040503050406030204" pitchFamily="18" charset="0"/>
                                  </a:rPr>
                                </m:ctrlPr>
                              </m:fPr>
                              <m:num>
                                <m:r>
                                  <m:rPr>
                                    <m:nor/>
                                  </m:rPr>
                                  <a:rPr lang="en-GB" sz="2000" b="0" i="0" spc="30" noProof="0" smtClean="0">
                                    <a:latin typeface="Arial" panose="020B0604020202020204" pitchFamily="34" charset="0"/>
                                    <a:cs typeface="Arial" panose="020B0604020202020204" pitchFamily="34" charset="0"/>
                                  </a:rPr>
                                  <m:t>100</m:t>
                                </m:r>
                              </m:num>
                              <m:den>
                                <m:r>
                                  <m:rPr>
                                    <m:nor/>
                                  </m:rPr>
                                  <a:rPr lang="en-GB" sz="2000" b="0" i="0" spc="30" noProof="0" smtClean="0">
                                    <a:latin typeface="Arial" panose="020B0604020202020204" pitchFamily="34" charset="0"/>
                                    <a:cs typeface="Arial" panose="020B0604020202020204" pitchFamily="34" charset="0"/>
                                  </a:rPr>
                                  <m:t>0.1)</m:t>
                                </m:r>
                              </m:den>
                            </m:f>
                          </m:e>
                        </m:func>
                      </m:num>
                      <m:den>
                        <m:func>
                          <m:funcPr>
                            <m:ctrlPr>
                              <a:rPr lang="en-GB" sz="2000" b="0" i="1" spc="30" noProof="0" smtClean="0">
                                <a:latin typeface="Cambria Math" panose="02040503050406030204" pitchFamily="18" charset="0"/>
                              </a:rPr>
                            </m:ctrlPr>
                          </m:funcPr>
                          <m:fName>
                            <m:r>
                              <m:rPr>
                                <m:nor/>
                              </m:rPr>
                              <a:rPr lang="en-GB" sz="2000" b="0" i="0" spc="30" noProof="0" smtClean="0">
                                <a:latin typeface="Arial" panose="020B0604020202020204" pitchFamily="34" charset="0"/>
                                <a:cs typeface="Arial" panose="020B0604020202020204" pitchFamily="34" charset="0"/>
                              </a:rPr>
                              <m:t>log</m:t>
                            </m:r>
                          </m:fName>
                          <m:e>
                            <m:r>
                              <m:rPr>
                                <m:nor/>
                              </m:rPr>
                              <a:rPr lang="en-GB" sz="2000" b="0" i="0" spc="30" noProof="0" smtClean="0">
                                <a:latin typeface="Arial" panose="020B0604020202020204" pitchFamily="34" charset="0"/>
                                <a:cs typeface="Arial" panose="020B0604020202020204" pitchFamily="34" charset="0"/>
                              </a:rPr>
                              <m:t>(</m:t>
                            </m:r>
                            <m:f>
                              <m:fPr>
                                <m:type m:val="lin"/>
                                <m:ctrlPr>
                                  <a:rPr lang="en-GB" sz="2000" b="0" i="1" spc="30" noProof="0" smtClean="0">
                                    <a:latin typeface="Cambria Math" panose="02040503050406030204" pitchFamily="18" charset="0"/>
                                  </a:rPr>
                                </m:ctrlPr>
                              </m:fPr>
                              <m:num>
                                <m:r>
                                  <m:rPr>
                                    <m:nor/>
                                  </m:rPr>
                                  <a:rPr lang="en-GB" sz="2000" b="0" i="0" spc="30" noProof="0" smtClean="0">
                                    <a:latin typeface="Arial" panose="020B0604020202020204" pitchFamily="34" charset="0"/>
                                    <a:cs typeface="Arial" panose="020B0604020202020204" pitchFamily="34" charset="0"/>
                                  </a:rPr>
                                  <m:t>10</m:t>
                                </m:r>
                              </m:num>
                              <m:den>
                                <m:r>
                                  <m:rPr>
                                    <m:nor/>
                                  </m:rPr>
                                  <a:rPr lang="en-GB" sz="2000" b="0" i="0" spc="30" noProof="0" smtClean="0">
                                    <a:latin typeface="Arial" panose="020B0604020202020204" pitchFamily="34" charset="0"/>
                                    <a:cs typeface="Arial" panose="020B0604020202020204" pitchFamily="34" charset="0"/>
                                  </a:rPr>
                                  <m:t>0.1)</m:t>
                                </m:r>
                              </m:den>
                            </m:f>
                          </m:e>
                        </m:func>
                      </m:den>
                    </m:f>
                    <m:r>
                      <a:rPr lang="en-GB" sz="2000" b="0" i="1" spc="30" noProof="0" smtClean="0">
                        <a:latin typeface="Cambria Math" panose="02040503050406030204" pitchFamily="18"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4.67 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a:rPr lang="en-GB" sz="2000" i="1" noProof="0" smtClean="0">
                        <a:latin typeface="Cambria Math" panose="02040503050406030204" pitchFamily="18" charset="0"/>
                        <a:ea typeface="Cambria Math" panose="02040503050406030204" pitchFamily="18" charset="0"/>
                        <a:cs typeface="Arial"/>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1.5</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s</m:t>
                    </m:r>
                  </m:oMath>
                </a14:m>
                <a:r>
                  <a:rPr lang="en-GB" sz="2000" noProof="0" dirty="0">
                    <a:latin typeface="Arial" panose="020B0604020202020204" pitchFamily="34" charset="0"/>
                    <a:cs typeface="Arial" panose="020B0604020202020204" pitchFamily="34" charset="0"/>
                  </a:rPr>
                  <a:t>.</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We will assume the most favourable wind speed of 7 m/s for our exercise.</a:t>
                </a:r>
              </a:p>
              <a:p>
                <a:pPr algn="just"/>
                <a:endParaRPr lang="en-GB" sz="2000" noProof="0" dirty="0">
                  <a:latin typeface="Arial" panose="020B0604020202020204" pitchFamily="34" charset="0"/>
                  <a:cs typeface="Arial" panose="020B0604020202020204" pitchFamily="34" charset="0"/>
                </a:endParaRPr>
              </a:p>
              <a:p>
                <a:pPr algn="just"/>
                <a:r>
                  <a:rPr lang="en-GB" sz="2000" kern="100" noProof="0" dirty="0">
                    <a:effectLst/>
                    <a:latin typeface="Arial" panose="020B0604020202020204" pitchFamily="34" charset="0"/>
                    <a:ea typeface="Aptos" panose="020B0004020202020204" pitchFamily="34" charset="0"/>
                    <a:cs typeface="Arial" panose="020B0604020202020204" pitchFamily="34" charset="0"/>
                  </a:rPr>
                  <a:t>Hence, the power produced by the wind turbine is equal to:</a:t>
                </a:r>
              </a:p>
              <a:p>
                <a:pPr algn="just"/>
                <a:endParaRPr lang="en-GB" sz="1000" kern="100" noProof="0" dirty="0">
                  <a:latin typeface="Arial" panose="020B0604020202020204" pitchFamily="34" charset="0"/>
                  <a:ea typeface="Aptos" panose="020B00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0.4</a:t>
                </a:r>
                <a14:m>
                  <m:oMath xmlns:m="http://schemas.openxmlformats.org/officeDocument/2006/math">
                    <m:r>
                      <a:rPr lang="en-GB" sz="2000" b="0" i="0" noProof="0" smtClean="0">
                        <a:solidFill>
                          <a:schemeClr val="tx1"/>
                        </a:solidFill>
                        <a:latin typeface="Cambria Math" panose="02040503050406030204" pitchFamily="18" charset="0"/>
                        <a:ea typeface="Cambria Math" panose="02040503050406030204" pitchFamily="18" charset="0"/>
                      </a:rPr>
                      <m:t> </m:t>
                    </m:r>
                    <m:r>
                      <a:rPr lang="en-GB" sz="2000" b="0" i="1" noProof="0" smtClean="0">
                        <a:solidFill>
                          <a:schemeClr val="tx1"/>
                        </a:solidFill>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oMath>
                </a14:m>
                <a:r>
                  <a:rPr lang="en-GB" sz="2000" b="0" noProof="0" dirty="0">
                    <a:solidFill>
                      <a:schemeClr val="tx1"/>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GB" sz="2000" b="0" i="1" noProof="0" smtClean="0">
                        <a:solidFill>
                          <a:schemeClr val="tx1"/>
                        </a:solidFill>
                        <a:latin typeface="Cambria Math" panose="02040503050406030204" pitchFamily="18" charset="0"/>
                        <a:ea typeface="Cambria Math" panose="02040503050406030204" pitchFamily="18" charset="0"/>
                      </a:rPr>
                      <m:t>×</m:t>
                    </m:r>
                    <m:r>
                      <a:rPr lang="en-GB" sz="2000" b="0" i="0" noProof="0" smtClean="0">
                        <a:solidFill>
                          <a:schemeClr val="tx1"/>
                        </a:solidFill>
                        <a:latin typeface="Cambria Math" panose="02040503050406030204" pitchFamily="18" charset="0"/>
                        <a:ea typeface="Cambria Math" panose="02040503050406030204" pitchFamily="18" charset="0"/>
                      </a:rPr>
                      <m:t> </m:t>
                    </m:r>
                  </m:oMath>
                </a14:m>
                <a:r>
                  <a:rPr lang="en-GB" sz="2000" spc="30" noProof="0" dirty="0">
                    <a:latin typeface="Arial" panose="020B0604020202020204" pitchFamily="34" charset="0"/>
                    <a:cs typeface="Arial" panose="020B0604020202020204" pitchFamily="34" charset="0"/>
                  </a:rPr>
                  <a:t>1.3 kg/</a:t>
                </a:r>
                <a14:m>
                  <m:oMath xmlns:m="http://schemas.openxmlformats.org/officeDocument/2006/math">
                    <m:sSup>
                      <m:sSupPr>
                        <m:ctrlPr>
                          <a:rPr lang="en-GB" sz="2000" i="1" spc="30" noProof="0" smtClean="0">
                            <a:latin typeface="Cambria Math" panose="02040503050406030204" pitchFamily="18" charset="0"/>
                            <a:cs typeface="Arial" panose="020B0604020202020204" pitchFamily="34" charset="0"/>
                          </a:rPr>
                        </m:ctrlPr>
                      </m:sSupPr>
                      <m:e>
                        <m:r>
                          <m:rPr>
                            <m:nor/>
                          </m:rPr>
                          <a:rPr lang="en-GB" sz="2000" spc="30" noProof="0" smtClean="0">
                            <a:latin typeface="Arial" panose="020B0604020202020204" pitchFamily="34" charset="0"/>
                            <a:cs typeface="Arial" panose="020B0604020202020204" pitchFamily="34" charset="0"/>
                          </a:rPr>
                          <m:t>m</m:t>
                        </m:r>
                      </m:e>
                      <m:sup>
                        <m:r>
                          <a:rPr lang="en-GB" sz="2000" b="0" i="1" spc="30" noProof="0" smtClean="0">
                            <a:latin typeface="Cambria Math" panose="02040503050406030204" pitchFamily="18" charset="0"/>
                            <a:cs typeface="Arial" panose="020B0604020202020204" pitchFamily="34" charset="0"/>
                          </a:rPr>
                          <m:t>3</m:t>
                        </m:r>
                      </m:sup>
                    </m:sSup>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b="0" i="1" noProof="0" smtClean="0">
                        <a:solidFill>
                          <a:schemeClr val="tx1"/>
                        </a:solidFill>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sSup>
                      <m:sSupPr>
                        <m:ctrlPr>
                          <a:rPr lang="en-GB" sz="2000" i="1" noProof="0" smtClean="0">
                            <a:latin typeface="Cambria Math" panose="02040503050406030204" pitchFamily="18" charset="0"/>
                            <a:cs typeface="Arial" panose="020B0604020202020204" pitchFamily="34" charset="0"/>
                          </a:rPr>
                        </m:ctrlPr>
                      </m:sSupPr>
                      <m:e>
                        <m:d>
                          <m:dPr>
                            <m:ctrlPr>
                              <a:rPr lang="en-GB" sz="2000" i="1" noProof="0" smtClean="0">
                                <a:latin typeface="Cambria Math" panose="02040503050406030204" pitchFamily="18" charset="0"/>
                                <a:cs typeface="Arial" panose="020B0604020202020204" pitchFamily="34" charset="0"/>
                              </a:rPr>
                            </m:ctrlPr>
                          </m:dPr>
                          <m:e>
                            <m:r>
                              <m:rPr>
                                <m:nor/>
                              </m:rPr>
                              <a:rPr lang="en-GB" sz="2000" i="0" noProof="0" smtClean="0">
                                <a:latin typeface="Arial" panose="020B0604020202020204" pitchFamily="34" charset="0"/>
                                <a:cs typeface="Arial" panose="020B0604020202020204" pitchFamily="34" charset="0"/>
                              </a:rPr>
                              <m:t>7 </m:t>
                            </m:r>
                            <m:r>
                              <m:rPr>
                                <m:nor/>
                              </m:rPr>
                              <a:rPr lang="en-GB" sz="2000" i="0" noProof="0" smtClean="0">
                                <a:latin typeface="Arial" panose="020B0604020202020204" pitchFamily="34" charset="0"/>
                                <a:cs typeface="Arial" panose="020B0604020202020204" pitchFamily="34" charset="0"/>
                              </a:rPr>
                              <m:t>m</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s</m:t>
                            </m:r>
                          </m:e>
                        </m:d>
                      </m:e>
                      <m:sup>
                        <m:r>
                          <a:rPr lang="en-GB" sz="2000" b="0" i="1" noProof="0" smtClean="0">
                            <a:latin typeface="Cambria Math" panose="02040503050406030204" pitchFamily="18" charset="0"/>
                            <a:cs typeface="Arial" panose="020B0604020202020204" pitchFamily="34" charset="0"/>
                          </a:rPr>
                          <m:t>3</m:t>
                        </m:r>
                      </m:sup>
                    </m:sSup>
                    <m:r>
                      <a:rPr lang="en-GB" sz="200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den>
                    </m:f>
                    <m:sSup>
                      <m:sSupPr>
                        <m:ctrlP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100 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m:t>
                            </m:r>
                          </m:e>
                        </m:d>
                      </m:e>
                      <m:sup>
                        <m: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700 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kW</m:t>
                    </m:r>
                  </m:oMath>
                </a14:m>
                <a:r>
                  <a:rPr lang="en-GB" sz="2000" kern="100" noProof="0" dirty="0">
                    <a:effectLst/>
                    <a:latin typeface="Arial" panose="020B0604020202020204" pitchFamily="34" charset="0"/>
                    <a:ea typeface="Aptos" panose="020B0004020202020204" pitchFamily="34" charset="0"/>
                    <a:cs typeface="Arial" panose="020B0604020202020204" pitchFamily="34" charset="0"/>
                  </a:rPr>
                  <a:t>.</a:t>
                </a:r>
              </a:p>
            </p:txBody>
          </p:sp>
        </mc:Choice>
        <mc:Fallback xmlns="">
          <p:sp>
            <p:nvSpPr>
              <p:cNvPr id="7" name="ZoneTexte 6">
                <a:extLst>
                  <a:ext uri="{FF2B5EF4-FFF2-40B4-BE49-F238E27FC236}">
                    <a16:creationId xmlns:a16="http://schemas.microsoft.com/office/drawing/2014/main" id="{2D9FDF9B-F66B-24A6-BB61-108DCDBD7C0B}"/>
                  </a:ext>
                </a:extLst>
              </p:cNvPr>
              <p:cNvSpPr txBox="1">
                <a:spLocks noRot="1" noChangeAspect="1" noMove="1" noResize="1" noEditPoints="1" noAdjustHandles="1" noChangeArrowheads="1" noChangeShapeType="1" noTextEdit="1"/>
              </p:cNvSpPr>
              <p:nvPr/>
            </p:nvSpPr>
            <p:spPr>
              <a:xfrm>
                <a:off x="589583" y="1545102"/>
                <a:ext cx="9542756" cy="5322098"/>
              </a:xfrm>
              <a:prstGeom prst="rect">
                <a:avLst/>
              </a:prstGeom>
              <a:blipFill>
                <a:blip r:embed="rId2"/>
                <a:stretch>
                  <a:fillRect l="-703" t="-458" r="-639"/>
                </a:stretch>
              </a:blipFill>
            </p:spPr>
            <p:txBody>
              <a:bodyPr/>
              <a:lstStyle/>
              <a:p>
                <a:r>
                  <a:rPr lang="en-US">
                    <a:noFill/>
                  </a:rPr>
                  <a:t> </a:t>
                </a:r>
              </a:p>
            </p:txBody>
          </p:sp>
        </mc:Fallback>
      </mc:AlternateContent>
      <p:sp>
        <p:nvSpPr>
          <p:cNvPr id="8" name="Slide Number Placeholder 6">
            <a:extLst>
              <a:ext uri="{FF2B5EF4-FFF2-40B4-BE49-F238E27FC236}">
                <a16:creationId xmlns:a16="http://schemas.microsoft.com/office/drawing/2014/main" id="{2C73EC78-AE85-4856-4FA5-3C39961BF0F9}"/>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60</a:t>
            </a:fld>
            <a:endParaRPr lang="en-GB" spc="80" noProof="0" dirty="0"/>
          </a:p>
        </p:txBody>
      </p:sp>
    </p:spTree>
    <p:extLst>
      <p:ext uri="{BB962C8B-B14F-4D97-AF65-F5344CB8AC3E}">
        <p14:creationId xmlns:p14="http://schemas.microsoft.com/office/powerpoint/2010/main" val="1080277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284025-10A6-405B-F4A2-F9F074FD40B2}"/>
                  </a:ext>
                </a:extLst>
              </p:cNvPr>
              <p:cNvSpPr txBox="1"/>
              <p:nvPr/>
            </p:nvSpPr>
            <p:spPr>
              <a:xfrm>
                <a:off x="575322" y="4490194"/>
                <a:ext cx="9542756" cy="313124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rPr>
                        <m:t>Hence</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the</m:t>
                      </m:r>
                      <m:r>
                        <m:rPr>
                          <m:nor/>
                        </m:rPr>
                        <a:rPr lang="en-GB" sz="2000" noProof="0" smtClean="0">
                          <a:latin typeface="Arial" panose="020B0604020202020204" pitchFamily="34" charset="0"/>
                        </a:rPr>
                        <m:t> </m:t>
                      </m:r>
                      <m:r>
                        <m:rPr>
                          <m:nor/>
                        </m:rPr>
                        <a:rPr lang="en-GB" sz="2000" noProof="0" smtClean="0">
                          <a:latin typeface="Arial" panose="020B0604020202020204" pitchFamily="34" charset="0"/>
                        </a:rPr>
                        <m:t>power</m:t>
                      </m:r>
                      <m:r>
                        <m:rPr>
                          <m:nor/>
                        </m:rPr>
                        <a:rPr lang="en-GB" sz="2000" noProof="0" smtClean="0">
                          <a:latin typeface="Arial" panose="020B0604020202020204" pitchFamily="34" charset="0"/>
                        </a:rPr>
                        <m:t> </m:t>
                      </m:r>
                      <m:r>
                        <m:rPr>
                          <m:nor/>
                        </m:rPr>
                        <a:rPr lang="en-GB" sz="2000" b="0" i="0" noProof="0" smtClean="0">
                          <a:latin typeface="Arial" panose="020B0604020202020204" pitchFamily="34" charset="0"/>
                        </a:rPr>
                        <m:t>produced</m:t>
                      </m:r>
                      <m:r>
                        <m:rPr>
                          <m:nor/>
                        </m:rPr>
                        <a:rPr lang="en-GB" sz="2000" b="0" i="0" noProof="0" smtClean="0">
                          <a:latin typeface="Arial" panose="020B0604020202020204" pitchFamily="34" charset="0"/>
                        </a:rPr>
                        <m:t> </m:t>
                      </m:r>
                      <m:r>
                        <m:rPr>
                          <m:nor/>
                        </m:rPr>
                        <a:rPr lang="en-GB" sz="2000" noProof="0" smtClean="0">
                          <a:latin typeface="Arial" panose="020B0604020202020204" pitchFamily="34" charset="0"/>
                        </a:rPr>
                        <m:t>per</m:t>
                      </m:r>
                      <m:r>
                        <m:rPr>
                          <m:nor/>
                        </m:rPr>
                        <a:rPr lang="en-GB" sz="2000" noProof="0" smtClean="0">
                          <a:latin typeface="Arial" panose="020B0604020202020204" pitchFamily="34" charset="0"/>
                        </a:rPr>
                        <m:t> </m:t>
                      </m:r>
                      <m:r>
                        <m:rPr>
                          <m:nor/>
                        </m:rPr>
                        <a:rPr lang="en-GB" sz="2000" noProof="0" smtClean="0">
                          <a:latin typeface="Arial" panose="020B0604020202020204" pitchFamily="34" charset="0"/>
                        </a:rPr>
                        <m:t>unit</m:t>
                      </m:r>
                      <m:r>
                        <m:rPr>
                          <m:nor/>
                        </m:rPr>
                        <a:rPr lang="en-GB" sz="2000" noProof="0" smtClean="0">
                          <a:latin typeface="Arial" panose="020B0604020202020204" pitchFamily="34" charset="0"/>
                        </a:rPr>
                        <m:t> </m:t>
                      </m:r>
                      <m:r>
                        <m:rPr>
                          <m:nor/>
                        </m:rPr>
                        <a:rPr lang="en-GB" sz="2000" noProof="0" smtClean="0">
                          <a:latin typeface="Arial" panose="020B0604020202020204" pitchFamily="34" charset="0"/>
                        </a:rPr>
                        <m:t>area</m:t>
                      </m:r>
                      <m:r>
                        <m:rPr>
                          <m:nor/>
                        </m:rPr>
                        <a:rPr lang="en-GB" sz="2000" noProof="0" smtClean="0">
                          <a:latin typeface="Arial" panose="020B0604020202020204" pitchFamily="34" charset="0"/>
                        </a:rPr>
                        <m:t> </m:t>
                      </m:r>
                      <m:r>
                        <m:rPr>
                          <m:nor/>
                        </m:rPr>
                        <a:rPr lang="en-GB" sz="2000" b="0" i="0" noProof="0" smtClean="0">
                          <a:latin typeface="Arial" panose="020B0604020202020204" pitchFamily="34" charset="0"/>
                        </a:rPr>
                        <m:t>by</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a</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wind</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farm</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is</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equal</m:t>
                      </m:r>
                      <m:r>
                        <m:rPr>
                          <m:nor/>
                        </m:rPr>
                        <a:rPr lang="en-GB" sz="2000" b="0" i="0" noProof="0" smtClean="0">
                          <a:latin typeface="Arial" panose="020B0604020202020204" pitchFamily="34" charset="0"/>
                        </a:rPr>
                        <m:t> </m:t>
                      </m:r>
                      <m:r>
                        <m:rPr>
                          <m:nor/>
                        </m:rPr>
                        <a:rPr lang="en-GB" sz="2000" b="0" i="0" noProof="0" smtClean="0">
                          <a:latin typeface="Arial" panose="020B0604020202020204" pitchFamily="34" charset="0"/>
                        </a:rPr>
                        <m:t>to</m:t>
                      </m:r>
                      <m:r>
                        <m:rPr>
                          <m:nor/>
                        </m:rPr>
                        <a:rPr lang="en-GB" sz="2000" noProof="0" smtClean="0">
                          <a:latin typeface="Arial" panose="020B0604020202020204" pitchFamily="34" charset="0"/>
                        </a:rPr>
                        <m:t>:</m:t>
                      </m:r>
                    </m:oMath>
                  </m:oMathPara>
                </a14:m>
                <a:endParaRPr lang="en-GB" sz="2000" noProof="0" dirty="0">
                  <a:latin typeface="Arial" panose="020B0604020202020204" pitchFamily="34" charset="0"/>
                </a:endParaRPr>
              </a:p>
              <a:p>
                <a:endParaRPr lang="en-GB" sz="1000" b="0" i="1" noProof="0" dirty="0">
                  <a:solidFill>
                    <a:schemeClr val="tx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latin typeface="Cambria Math" panose="02040503050406030204" pitchFamily="18" charset="0"/>
                            </a:rPr>
                          </m:ctrlPr>
                        </m:fPr>
                        <m:num>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𝑝</m:t>
                              </m:r>
                            </m:sub>
                          </m:sSub>
                          <m:r>
                            <a:rPr lang="en-GB" sz="2000" b="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m:t>
                              </m:r>
                            </m:num>
                            <m:den>
                              <m:r>
                                <m:rPr>
                                  <m:nor/>
                                </m:rPr>
                                <a:rPr lang="en-GB" sz="2000" b="0" i="0" noProof="0" smtClean="0">
                                  <a:solidFill>
                                    <a:schemeClr val="tx1"/>
                                  </a:solidFill>
                                  <a:latin typeface="Arial" panose="020B0604020202020204" pitchFamily="34" charset="0"/>
                                  <a:cs typeface="Arial" panose="020B0604020202020204" pitchFamily="34" charset="0"/>
                                </a:rPr>
                                <m:t>2</m:t>
                              </m:r>
                            </m:den>
                          </m:f>
                          <m:r>
                            <a:rPr lang="en-GB" sz="2000" b="0" i="1" noProof="0" smtClean="0">
                              <a:solidFill>
                                <a:schemeClr val="tx1"/>
                              </a:solidFill>
                              <a:latin typeface="Cambria Math" panose="02040503050406030204" pitchFamily="18" charset="0"/>
                              <a:ea typeface="Cambria Math" panose="02040503050406030204" pitchFamily="18" charset="0"/>
                            </a:rPr>
                            <m:t>𝜌</m:t>
                          </m:r>
                          <m:sSup>
                            <m:sSupPr>
                              <m:ctrlPr>
                                <a:rPr lang="en-GB" sz="2000" b="0" i="1" noProof="0" smtClean="0">
                                  <a:solidFill>
                                    <a:schemeClr val="tx1"/>
                                  </a:solidFill>
                                  <a:latin typeface="Cambria Math" panose="02040503050406030204" pitchFamily="18" charset="0"/>
                                  <a:ea typeface="Cambria Math" panose="02040503050406030204" pitchFamily="18" charset="0"/>
                                </a:rPr>
                              </m:ctrlPr>
                            </m:sSupPr>
                            <m:e>
                              <m:r>
                                <a:rPr lang="en-GB" sz="2000" b="0" i="1" noProof="0" smtClean="0">
                                  <a:solidFill>
                                    <a:schemeClr val="tx1"/>
                                  </a:solidFill>
                                  <a:latin typeface="Cambria Math" panose="02040503050406030204" pitchFamily="18" charset="0"/>
                                  <a:ea typeface="Cambria Math" panose="02040503050406030204" pitchFamily="18" charset="0"/>
                                </a:rPr>
                                <m:t>𝑣</m:t>
                              </m:r>
                            </m:e>
                            <m:sup>
                              <m:r>
                                <a:rPr lang="en-GB" sz="2000" b="0" i="1" noProof="0" smtClean="0">
                                  <a:solidFill>
                                    <a:schemeClr val="tx1"/>
                                  </a:solidFill>
                                  <a:latin typeface="Cambria Math" panose="02040503050406030204" pitchFamily="18" charset="0"/>
                                  <a:ea typeface="Cambria Math" panose="02040503050406030204" pitchFamily="18" charset="0"/>
                                </a:rPr>
                                <m:t>3</m:t>
                              </m:r>
                            </m:sup>
                          </m:sSup>
                          <m:r>
                            <a:rPr lang="en-GB" sz="200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den>
                          </m:f>
                          <m:r>
                            <a:rPr lang="en-GB" sz="2000" b="0" i="1" noProof="0" smtClean="0">
                              <a:solidFill>
                                <a:schemeClr val="tx1"/>
                              </a:solidFill>
                              <a:latin typeface="Cambria Math" panose="02040503050406030204" pitchFamily="18" charset="0"/>
                              <a:ea typeface="Cambria Math" panose="02040503050406030204" pitchFamily="18" charset="0"/>
                            </a:rPr>
                            <m:t>𝑑</m:t>
                          </m:r>
                          <m:r>
                            <a:rPr lang="en-GB" sz="2000" b="0" i="1" noProof="0" smtClean="0">
                              <a:solidFill>
                                <a:schemeClr val="tx1"/>
                              </a:solidFill>
                              <a:latin typeface="Cambria Math" panose="02040503050406030204" pitchFamily="18" charset="0"/>
                              <a:ea typeface="Cambria Math" panose="02040503050406030204" pitchFamily="18" charset="0"/>
                            </a:rPr>
                            <m:t>²</m:t>
                          </m:r>
                        </m:num>
                        <m:den>
                          <m:r>
                            <a:rPr lang="en-GB" sz="2000" b="0" i="1" noProof="0" smtClean="0">
                              <a:solidFill>
                                <a:schemeClr val="tx1"/>
                              </a:solidFill>
                              <a:latin typeface="Cambria Math" panose="02040503050406030204" pitchFamily="18" charset="0"/>
                            </a:rPr>
                            <m:t>(</m:t>
                          </m:r>
                          <m:r>
                            <m:rPr>
                              <m:nor/>
                            </m:rPr>
                            <a:rPr lang="en-GB" sz="2000" b="0" i="0" noProof="0" smtClean="0">
                              <a:solidFill>
                                <a:schemeClr val="tx1"/>
                              </a:solidFill>
                              <a:latin typeface="Arial" panose="020B0604020202020204" pitchFamily="34" charset="0"/>
                              <a:cs typeface="Arial" panose="020B0604020202020204" pitchFamily="34" charset="0"/>
                            </a:rPr>
                            <m:t>5</m:t>
                          </m:r>
                          <m:r>
                            <a:rPr lang="en-GB" sz="2000" b="0" i="1" noProof="0" smtClean="0">
                              <a:solidFill>
                                <a:schemeClr val="tx1"/>
                              </a:solidFill>
                              <a:latin typeface="Cambria Math" panose="02040503050406030204" pitchFamily="18" charset="0"/>
                            </a:rPr>
                            <m:t>𝑑</m:t>
                          </m:r>
                          <m:r>
                            <a:rPr lang="en-GB" sz="2000" b="0" i="1" noProof="0" smtClean="0">
                              <a:solidFill>
                                <a:schemeClr val="tx1"/>
                              </a:solidFill>
                              <a:latin typeface="Cambria Math" panose="02040503050406030204" pitchFamily="18" charset="0"/>
                            </a:rPr>
                            <m:t>)²</m:t>
                          </m:r>
                        </m:den>
                      </m:f>
                      <m:r>
                        <a:rPr lang="en-GB" sz="2000" b="0" i="1" noProof="0" smtClean="0">
                          <a:solidFill>
                            <a:schemeClr val="tx1"/>
                          </a:solidFill>
                          <a:latin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𝑝</m:t>
                              </m:r>
                            </m:sub>
                          </m:sSub>
                          <m:r>
                            <a:rPr lang="en-GB" sz="2000" b="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m:t>
                              </m:r>
                            </m:num>
                            <m:den>
                              <m:r>
                                <m:rPr>
                                  <m:nor/>
                                </m:rPr>
                                <a:rPr lang="en-GB" sz="2000" b="0" i="0" noProof="0" smtClean="0">
                                  <a:solidFill>
                                    <a:schemeClr val="tx1"/>
                                  </a:solidFill>
                                  <a:latin typeface="Arial" panose="020B0604020202020204" pitchFamily="34" charset="0"/>
                                  <a:cs typeface="Arial" panose="020B0604020202020204" pitchFamily="34" charset="0"/>
                                </a:rPr>
                                <m:t>2</m:t>
                              </m:r>
                            </m:den>
                          </m:f>
                          <m:r>
                            <a:rPr lang="en-GB" sz="2000" b="0" i="1" noProof="0" smtClean="0">
                              <a:solidFill>
                                <a:schemeClr val="tx1"/>
                              </a:solidFill>
                              <a:latin typeface="Cambria Math" panose="02040503050406030204" pitchFamily="18" charset="0"/>
                              <a:ea typeface="Cambria Math" panose="02040503050406030204" pitchFamily="18" charset="0"/>
                            </a:rPr>
                            <m:t>𝜌</m:t>
                          </m:r>
                          <m:sSup>
                            <m:sSupPr>
                              <m:ctrlPr>
                                <a:rPr lang="en-GB" sz="2000" b="0" i="1" noProof="0" smtClean="0">
                                  <a:solidFill>
                                    <a:schemeClr val="tx1"/>
                                  </a:solidFill>
                                  <a:latin typeface="Cambria Math" panose="02040503050406030204" pitchFamily="18" charset="0"/>
                                  <a:ea typeface="Cambria Math" panose="02040503050406030204" pitchFamily="18" charset="0"/>
                                </a:rPr>
                              </m:ctrlPr>
                            </m:sSupPr>
                            <m:e>
                              <m:r>
                                <a:rPr lang="en-GB" sz="2000" b="0" i="1" noProof="0" smtClean="0">
                                  <a:solidFill>
                                    <a:schemeClr val="tx1"/>
                                  </a:solidFill>
                                  <a:latin typeface="Cambria Math" panose="02040503050406030204" pitchFamily="18" charset="0"/>
                                  <a:ea typeface="Cambria Math" panose="02040503050406030204" pitchFamily="18" charset="0"/>
                                </a:rPr>
                                <m:t>𝑣</m:t>
                              </m:r>
                            </m:e>
                            <m:sup>
                              <m:r>
                                <a:rPr lang="en-GB" sz="2000" b="0" i="1" noProof="0" smtClean="0">
                                  <a:solidFill>
                                    <a:schemeClr val="tx1"/>
                                  </a:solidFill>
                                  <a:latin typeface="Cambria Math" panose="02040503050406030204" pitchFamily="18" charset="0"/>
                                  <a:ea typeface="Cambria Math" panose="02040503050406030204" pitchFamily="18" charset="0"/>
                                </a:rPr>
                                <m:t>3</m:t>
                              </m:r>
                            </m:sup>
                          </m:sSup>
                          <m:r>
                            <a:rPr lang="en-GB" sz="200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den>
                          </m:f>
                        </m:num>
                        <m:den>
                          <m:r>
                            <m:rPr>
                              <m:nor/>
                            </m:rPr>
                            <a:rPr lang="en-GB" sz="2000" b="0" i="0" noProof="0" smtClean="0">
                              <a:solidFill>
                                <a:schemeClr val="tx1"/>
                              </a:solidFill>
                              <a:latin typeface="Arial" panose="020B0604020202020204" pitchFamily="34" charset="0"/>
                              <a:cs typeface="Arial" panose="020B0604020202020204" pitchFamily="34" charset="0"/>
                            </a:rPr>
                            <m:t>25</m:t>
                          </m:r>
                        </m:den>
                      </m:f>
                      <m:r>
                        <a:rPr lang="en-GB" sz="2000" b="0" i="1" noProof="0" smtClean="0">
                          <a:solidFill>
                            <a:schemeClr val="tx1"/>
                          </a:solidFill>
                          <a:latin typeface="Cambria Math" panose="02040503050406030204" pitchFamily="18" charset="0"/>
                        </a:rPr>
                        <m:t>.</m:t>
                      </m:r>
                    </m:oMath>
                  </m:oMathPara>
                </a14:m>
                <a:endParaRPr lang="en-GB" sz="2000" b="0" i="1" noProof="0" dirty="0">
                  <a:solidFill>
                    <a:schemeClr val="tx1"/>
                  </a:solidFill>
                  <a:latin typeface="Cambria Math" panose="02040503050406030204" pitchFamily="18" charset="0"/>
                </a:endParaRPr>
              </a:p>
              <a:p>
                <a:endParaRPr lang="en-GB" sz="1000" i="1" noProof="0" dirty="0">
                  <a:solidFill>
                    <a:schemeClr val="tx1"/>
                  </a:solidFill>
                  <a:latin typeface="Cambria Math" panose="02040503050406030204" pitchFamily="18" charset="0"/>
                </a:endParaRPr>
              </a:p>
              <a:p>
                <a:pPr algn="just" rtl="0"/>
                <a:r>
                  <a:rPr kumimoji="0" lang="en-GB" sz="2000" b="0" i="0" u="none" strike="noStrike" cap="none" normalizeH="0" baseline="0" noProof="0" dirty="0">
                    <a:ln>
                      <a:noFill/>
                    </a:ln>
                    <a:solidFill>
                      <a:schemeClr val="tx1"/>
                    </a:solidFill>
                    <a:effectLst/>
                    <a:latin typeface="Arial" panose="020B0604020202020204" pitchFamily="34" charset="0"/>
                  </a:rPr>
                  <a:t>We observe that the power produced per unit area does not depend on rotor diameter. Using the values from our previous exercise, it is equal to:</a:t>
                </a:r>
                <a:endParaRPr lang="en-GB" sz="2000" noProof="0" dirty="0"/>
              </a:p>
              <a:p>
                <a:endParaRPr lang="en-GB" sz="1000" b="0" i="1" noProof="0" dirty="0">
                  <a:solidFill>
                    <a:schemeClr val="tx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GB" sz="2000" b="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0.4</m:t>
                          </m:r>
                          <m:r>
                            <a:rPr lang="en-GB" sz="2000" b="0" i="0" noProof="0" smtClean="0">
                              <a:solidFill>
                                <a:schemeClr val="tx1"/>
                              </a:solidFill>
                              <a:latin typeface="Cambria Math" panose="02040503050406030204" pitchFamily="18" charset="0"/>
                              <a:ea typeface="Cambria Math" panose="02040503050406030204" pitchFamily="18" charset="0"/>
                            </a:rPr>
                            <m:t> </m:t>
                          </m:r>
                          <m:r>
                            <a:rPr lang="en-GB" sz="2000" b="0" i="1" noProof="0" smtClean="0">
                              <a:solidFill>
                                <a:schemeClr val="tx1"/>
                              </a:solidFill>
                              <a:latin typeface="Cambria Math" panose="02040503050406030204" pitchFamily="18" charset="0"/>
                              <a:ea typeface="Cambria Math" panose="02040503050406030204" pitchFamily="18" charset="0"/>
                            </a:rPr>
                            <m:t>×</m:t>
                          </m:r>
                          <m:r>
                            <m:rPr>
                              <m:nor/>
                            </m:rPr>
                            <a:rPr lang="en-GB" sz="2000" noProof="0" smtClean="0"/>
                            <m:t> </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m:t>
                              </m:r>
                            </m:num>
                            <m:den>
                              <m:r>
                                <m:rPr>
                                  <m:nor/>
                                </m:rPr>
                                <a:rPr lang="en-GB" sz="2000" b="0" i="0" noProof="0" smtClean="0">
                                  <a:latin typeface="Arial" panose="020B0604020202020204" pitchFamily="34" charset="0"/>
                                  <a:cs typeface="Arial" panose="020B0604020202020204" pitchFamily="34" charset="0"/>
                                </a:rPr>
                                <m:t>2</m:t>
                              </m:r>
                            </m:den>
                          </m:f>
                          <m:r>
                            <m:rPr>
                              <m:nor/>
                            </m:rPr>
                            <a:rPr lang="en-GB" sz="2000" b="0" i="0" noProof="0" smtClean="0">
                              <a:latin typeface="Cambria Math" panose="02040503050406030204" pitchFamily="18" charset="0"/>
                              <a:cs typeface="Arial" panose="020B0604020202020204" pitchFamily="34" charset="0"/>
                            </a:rPr>
                            <m:t> </m:t>
                          </m:r>
                          <m:r>
                            <a:rPr lang="en-GB" sz="2000" b="0" i="1" noProof="0" smtClean="0">
                              <a:solidFill>
                                <a:schemeClr val="tx1"/>
                              </a:solidFill>
                              <a:latin typeface="Cambria Math" panose="02040503050406030204" pitchFamily="18" charset="0"/>
                              <a:ea typeface="Cambria Math" panose="02040503050406030204" pitchFamily="18" charset="0"/>
                            </a:rPr>
                            <m:t>×</m:t>
                          </m:r>
                          <m:r>
                            <a:rPr lang="en-GB" sz="2000" b="0" i="0" noProof="0" smtClean="0">
                              <a:solidFill>
                                <a:schemeClr val="tx1"/>
                              </a:solidFill>
                              <a:latin typeface="Cambria Math" panose="02040503050406030204" pitchFamily="18" charset="0"/>
                              <a:ea typeface="Cambria Math" panose="02040503050406030204" pitchFamily="18" charset="0"/>
                            </a:rPr>
                            <m:t> </m:t>
                          </m:r>
                          <m:r>
                            <m:rPr>
                              <m:nor/>
                            </m:rPr>
                            <a:rPr lang="en-GB" sz="2000" spc="30" noProof="0" smtClean="0">
                              <a:latin typeface="Arial"/>
                              <a:cs typeface="Arial"/>
                            </a:rPr>
                            <m:t>1.3 </m:t>
                          </m:r>
                          <m:r>
                            <m:rPr>
                              <m:nor/>
                            </m:rPr>
                            <a:rPr lang="en-GB" sz="2000" spc="30" noProof="0" smtClean="0">
                              <a:latin typeface="Arial"/>
                              <a:cs typeface="Arial"/>
                            </a:rPr>
                            <m:t>kg</m:t>
                          </m:r>
                          <m:r>
                            <m:rPr>
                              <m:nor/>
                            </m:rPr>
                            <a:rPr lang="en-GB" sz="2000" spc="30" noProof="0" smtClean="0">
                              <a:latin typeface="Arial"/>
                              <a:cs typeface="Arial"/>
                            </a:rPr>
                            <m:t>/</m:t>
                          </m:r>
                          <m:sSup>
                            <m:sSupPr>
                              <m:ctrlPr>
                                <a:rPr lang="en-GB" sz="2000" i="1" spc="30" noProof="0" smtClean="0">
                                  <a:latin typeface="Cambria Math" panose="02040503050406030204" pitchFamily="18" charset="0"/>
                                  <a:cs typeface="Arial" panose="020B0604020202020204" pitchFamily="34" charset="0"/>
                                </a:rPr>
                              </m:ctrlPr>
                            </m:sSupPr>
                            <m:e>
                              <m:r>
                                <m:rPr>
                                  <m:nor/>
                                </m:rPr>
                                <a:rPr lang="en-GB" sz="2000" spc="30" noProof="0" smtClean="0">
                                  <a:latin typeface="Arial" panose="020B0604020202020204" pitchFamily="34" charset="0"/>
                                  <a:cs typeface="Arial" panose="020B0604020202020204" pitchFamily="34" charset="0"/>
                                </a:rPr>
                                <m:t>m</m:t>
                              </m:r>
                            </m:e>
                            <m:sup>
                              <m:r>
                                <a:rPr lang="en-GB" sz="2000" b="0" i="1" spc="30" noProof="0" smtClean="0">
                                  <a:latin typeface="Cambria Math" panose="02040503050406030204" pitchFamily="18" charset="0"/>
                                  <a:cs typeface="Arial" panose="020B0604020202020204" pitchFamily="34" charset="0"/>
                                </a:rPr>
                                <m:t>3</m:t>
                              </m:r>
                            </m:sup>
                          </m:sSup>
                          <m:r>
                            <m:rPr>
                              <m:nor/>
                            </m:rPr>
                            <a:rPr lang="en-GB" sz="2000" noProof="0" smtClean="0"/>
                            <m:t> </m:t>
                          </m:r>
                          <m:r>
                            <a:rPr lang="en-GB" sz="2000" b="0" i="1" noProof="0" smtClean="0">
                              <a:solidFill>
                                <a:schemeClr val="tx1"/>
                              </a:solidFill>
                              <a:latin typeface="Cambria Math" panose="02040503050406030204" pitchFamily="18" charset="0"/>
                              <a:ea typeface="Cambria Math" panose="02040503050406030204" pitchFamily="18" charset="0"/>
                            </a:rPr>
                            <m:t>×</m:t>
                          </m:r>
                          <m:r>
                            <m:rPr>
                              <m:nor/>
                            </m:rPr>
                            <a:rPr lang="en-GB" sz="2000" noProof="0" smtClean="0"/>
                            <m:t> </m:t>
                          </m:r>
                          <m:sSup>
                            <m:sSupPr>
                              <m:ctrlPr>
                                <a:rPr lang="en-GB" sz="2000" i="1" noProof="0" smtClean="0">
                                  <a:latin typeface="Cambria Math" panose="02040503050406030204" pitchFamily="18" charset="0"/>
                                  <a:cs typeface="Arial" panose="020B0604020202020204" pitchFamily="34" charset="0"/>
                                </a:rPr>
                              </m:ctrlPr>
                            </m:sSupPr>
                            <m:e>
                              <m:d>
                                <m:dPr>
                                  <m:ctrlPr>
                                    <a:rPr lang="en-GB" sz="2000" i="1" noProof="0" smtClean="0">
                                      <a:latin typeface="Cambria Math" panose="02040503050406030204" pitchFamily="18" charset="0"/>
                                      <a:cs typeface="Arial" panose="020B0604020202020204" pitchFamily="34" charset="0"/>
                                    </a:rPr>
                                  </m:ctrlPr>
                                </m:dPr>
                                <m:e>
                                  <m:r>
                                    <m:rPr>
                                      <m:nor/>
                                    </m:rPr>
                                    <a:rPr lang="en-GB" sz="2000" i="0" noProof="0" smtClean="0">
                                      <a:latin typeface="Arial" panose="020B0604020202020204" pitchFamily="34" charset="0"/>
                                      <a:cs typeface="Arial" panose="020B0604020202020204" pitchFamily="34" charset="0"/>
                                    </a:rPr>
                                    <m:t>7 </m:t>
                                  </m:r>
                                  <m:r>
                                    <m:rPr>
                                      <m:nor/>
                                    </m:rPr>
                                    <a:rPr lang="en-GB" sz="2000" i="0" noProof="0" smtClean="0">
                                      <a:latin typeface="Arial" panose="020B0604020202020204" pitchFamily="34" charset="0"/>
                                      <a:cs typeface="Arial" panose="020B0604020202020204" pitchFamily="34" charset="0"/>
                                    </a:rPr>
                                    <m:t>m</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s</m:t>
                                  </m:r>
                                </m:e>
                              </m:d>
                            </m:e>
                            <m:sup>
                              <m:r>
                                <a:rPr lang="en-GB" sz="2000" b="0" i="1" noProof="0" smtClean="0">
                                  <a:latin typeface="Cambria Math" panose="02040503050406030204" pitchFamily="18" charset="0"/>
                                  <a:cs typeface="Arial" panose="020B0604020202020204" pitchFamily="34" charset="0"/>
                                </a:rPr>
                                <m:t>3</m:t>
                              </m:r>
                            </m:sup>
                          </m:sSup>
                          <m:r>
                            <a:rPr lang="en-GB" sz="200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den>
                          </m:f>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25</m:t>
                          </m:r>
                        </m:den>
                      </m:f>
                      <m:r>
                        <a:rPr lang="en-GB" sz="2000" b="0" i="1" noProof="0" smtClean="0">
                          <a:solidFill>
                            <a:schemeClr val="tx1"/>
                          </a:solidFill>
                          <a:latin typeface="Cambria Math" panose="02040503050406030204" pitchFamily="18" charset="0"/>
                        </a:rPr>
                        <m:t>=</m:t>
                      </m:r>
                      <m:r>
                        <m:rPr>
                          <m:nor/>
                        </m:rPr>
                        <a:rPr lang="en-GB" sz="2000" i="0" noProof="0" smtClean="0">
                          <a:solidFill>
                            <a:schemeClr val="tx1"/>
                          </a:solidFill>
                          <a:latin typeface="Arial" panose="020B0604020202020204" pitchFamily="34" charset="0"/>
                          <a:cs typeface="Arial" panose="020B0604020202020204" pitchFamily="34" charset="0"/>
                        </a:rPr>
                        <m:t>2.8 </m:t>
                      </m:r>
                      <m:r>
                        <m:rPr>
                          <m:nor/>
                        </m:rPr>
                        <a:rPr lang="en-GB" sz="2000" i="0" noProof="0" smtClean="0">
                          <a:solidFill>
                            <a:schemeClr val="tx1"/>
                          </a:solidFill>
                          <a:latin typeface="Arial" panose="020B0604020202020204" pitchFamily="34" charset="0"/>
                          <a:cs typeface="Arial" panose="020B0604020202020204" pitchFamily="34" charset="0"/>
                        </a:rPr>
                        <m:t>W</m:t>
                      </m:r>
                      <m:r>
                        <m:rPr>
                          <m:nor/>
                        </m:rPr>
                        <a:rPr lang="en-GB" sz="2000" i="0" noProof="0" smtClean="0">
                          <a:solidFill>
                            <a:schemeClr val="tx1"/>
                          </a:solidFill>
                          <a:latin typeface="Arial" panose="020B0604020202020204" pitchFamily="34" charset="0"/>
                          <a:cs typeface="Arial" panose="020B0604020202020204" pitchFamily="34" charset="0"/>
                        </a:rPr>
                        <m:t>/</m:t>
                      </m:r>
                      <m:r>
                        <m:rPr>
                          <m:nor/>
                        </m:rPr>
                        <a:rPr lang="en-GB" sz="2000" i="0" noProof="0" smtClean="0">
                          <a:solidFill>
                            <a:schemeClr val="tx1"/>
                          </a:solidFill>
                          <a:latin typeface="Arial" panose="020B0604020202020204" pitchFamily="34" charset="0"/>
                          <a:cs typeface="Arial" panose="020B0604020202020204" pitchFamily="34" charset="0"/>
                        </a:rPr>
                        <m:t>m</m:t>
                      </m:r>
                      <m:r>
                        <m:rPr>
                          <m:nor/>
                        </m:rPr>
                        <a:rPr lang="en-GB" sz="2000" i="0" noProof="0" smtClean="0">
                          <a:solidFill>
                            <a:schemeClr val="tx1"/>
                          </a:solidFill>
                          <a:latin typeface="Arial" panose="020B0604020202020204" pitchFamily="34" charset="0"/>
                          <a:cs typeface="Arial" panose="020B0604020202020204" pitchFamily="34" charset="0"/>
                        </a:rPr>
                        <m:t>².</m:t>
                      </m:r>
                    </m:oMath>
                  </m:oMathPara>
                </a14:m>
                <a:endParaRPr lang="en-GB" sz="2000" noProof="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5284025-10A6-405B-F4A2-F9F074FD40B2}"/>
                  </a:ext>
                </a:extLst>
              </p:cNvPr>
              <p:cNvSpPr txBox="1">
                <a:spLocks noRot="1" noChangeAspect="1" noMove="1" noResize="1" noEditPoints="1" noAdjustHandles="1" noChangeArrowheads="1" noChangeShapeType="1" noTextEdit="1"/>
              </p:cNvSpPr>
              <p:nvPr/>
            </p:nvSpPr>
            <p:spPr>
              <a:xfrm>
                <a:off x="575322" y="4490194"/>
                <a:ext cx="9542756" cy="3131242"/>
              </a:xfrm>
              <a:prstGeom prst="rect">
                <a:avLst/>
              </a:prstGeom>
              <a:blipFill>
                <a:blip r:embed="rId2"/>
                <a:stretch>
                  <a:fillRect l="-639" r="-639"/>
                </a:stretch>
              </a:blipFill>
            </p:spPr>
            <p:txBody>
              <a:bodyPr/>
              <a:lstStyle/>
              <a:p>
                <a:r>
                  <a:rPr lang="en-US">
                    <a:noFill/>
                  </a:rPr>
                  <a:t> </a:t>
                </a:r>
              </a:p>
            </p:txBody>
          </p:sp>
        </mc:Fallback>
      </mc:AlternateContent>
      <p:sp>
        <p:nvSpPr>
          <p:cNvPr id="2" name="Slide Number Placeholder 6">
            <a:extLst>
              <a:ext uri="{FF2B5EF4-FFF2-40B4-BE49-F238E27FC236}">
                <a16:creationId xmlns:a16="http://schemas.microsoft.com/office/drawing/2014/main" id="{5100E33F-81AA-68F5-6F66-302EEC5837D4}"/>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61</a:t>
            </a:fld>
            <a:endParaRPr lang="en-GB" spc="80" noProof="0" dirty="0"/>
          </a:p>
        </p:txBody>
      </p:sp>
      <p:sp>
        <p:nvSpPr>
          <p:cNvPr id="9" name="TextBox 3">
            <a:extLst>
              <a:ext uri="{FF2B5EF4-FFF2-40B4-BE49-F238E27FC236}">
                <a16:creationId xmlns:a16="http://schemas.microsoft.com/office/drawing/2014/main" id="{514BEF0E-F5B9-25D7-36EF-98D5983B7BC7}"/>
              </a:ext>
            </a:extLst>
          </p:cNvPr>
          <p:cNvSpPr txBox="1"/>
          <p:nvPr/>
        </p:nvSpPr>
        <p:spPr>
          <a:xfrm>
            <a:off x="589583" y="349890"/>
            <a:ext cx="10003389" cy="461665"/>
          </a:xfrm>
          <a:prstGeom prst="rect">
            <a:avLst/>
          </a:prstGeom>
          <a:noFill/>
        </p:spPr>
        <p:txBody>
          <a:bodyPr wrap="square">
            <a:spAutoFit/>
          </a:bodyPr>
          <a:lstStyle/>
          <a:p>
            <a:r>
              <a:rPr lang="en-GB" sz="2400" b="1" noProof="0" dirty="0"/>
              <a:t>Estimation of the power produced of a wind farm per unit area</a:t>
            </a:r>
          </a:p>
        </p:txBody>
      </p:sp>
      <p:sp>
        <p:nvSpPr>
          <p:cNvPr id="11" name="ZoneTexte 10">
            <a:extLst>
              <a:ext uri="{FF2B5EF4-FFF2-40B4-BE49-F238E27FC236}">
                <a16:creationId xmlns:a16="http://schemas.microsoft.com/office/drawing/2014/main" id="{D67DB666-A18A-54D0-729C-0C26E89D7A6D}"/>
              </a:ext>
            </a:extLst>
          </p:cNvPr>
          <p:cNvSpPr txBox="1"/>
          <p:nvPr/>
        </p:nvSpPr>
        <p:spPr>
          <a:xfrm>
            <a:off x="583167" y="1107854"/>
            <a:ext cx="4692218" cy="3170099"/>
          </a:xfrm>
          <a:prstGeom prst="rect">
            <a:avLst/>
          </a:prstGeom>
          <a:noFill/>
        </p:spPr>
        <p:txBody>
          <a:bodyPr wrap="square">
            <a:spAutoFit/>
          </a:bodyPr>
          <a:lstStyle/>
          <a:p>
            <a:pPr algn="just"/>
            <a:r>
              <a:rPr lang="en-GB" sz="2000" noProof="0" dirty="0"/>
              <a:t>In a wind farm, the area of land occupied by a group of wind turbines is important. When wind turbines are positioned too closely, those located upwind will create wind shadows for those situated downwind.</a:t>
            </a:r>
          </a:p>
          <a:p>
            <a:pPr algn="just"/>
            <a:endParaRPr lang="en-GB" sz="2000" noProof="0" dirty="0"/>
          </a:p>
          <a:p>
            <a:pPr algn="just"/>
            <a:r>
              <a:rPr lang="en-GB" sz="2000" noProof="0" dirty="0"/>
              <a:t>To ensure optimal power generation, a common rule of thumb is to space turbines at least 5 rotor diameters apart.</a:t>
            </a:r>
          </a:p>
        </p:txBody>
      </p:sp>
      <p:grpSp>
        <p:nvGrpSpPr>
          <p:cNvPr id="13" name="Groupe 12">
            <a:extLst>
              <a:ext uri="{FF2B5EF4-FFF2-40B4-BE49-F238E27FC236}">
                <a16:creationId xmlns:a16="http://schemas.microsoft.com/office/drawing/2014/main" id="{6002B5CE-B7BF-5144-418B-CEC43F4B7277}"/>
              </a:ext>
            </a:extLst>
          </p:cNvPr>
          <p:cNvGrpSpPr/>
          <p:nvPr/>
        </p:nvGrpSpPr>
        <p:grpSpPr>
          <a:xfrm>
            <a:off x="5933500" y="1312094"/>
            <a:ext cx="3847108" cy="2733751"/>
            <a:chOff x="5787851" y="1858835"/>
            <a:chExt cx="4066021" cy="2889310"/>
          </a:xfrm>
        </p:grpSpPr>
        <p:pic>
          <p:nvPicPr>
            <p:cNvPr id="8" name="Picture 7">
              <a:extLst>
                <a:ext uri="{FF2B5EF4-FFF2-40B4-BE49-F238E27FC236}">
                  <a16:creationId xmlns:a16="http://schemas.microsoft.com/office/drawing/2014/main" id="{A7E41F00-8F5C-ED4F-A7DD-C4A0385FE3A0}"/>
                </a:ext>
              </a:extLst>
            </p:cNvPr>
            <p:cNvPicPr>
              <a:picLocks noChangeAspect="1"/>
            </p:cNvPicPr>
            <p:nvPr/>
          </p:nvPicPr>
          <p:blipFill>
            <a:blip r:embed="rId3"/>
            <a:stretch>
              <a:fillRect/>
            </a:stretch>
          </p:blipFill>
          <p:spPr>
            <a:xfrm>
              <a:off x="5955857" y="1946829"/>
              <a:ext cx="3730008" cy="2713321"/>
            </a:xfrm>
            <a:prstGeom prst="rect">
              <a:avLst/>
            </a:prstGeom>
          </p:spPr>
        </p:pic>
        <p:sp>
          <p:nvSpPr>
            <p:cNvPr id="12" name="Rectangle 11">
              <a:extLst>
                <a:ext uri="{FF2B5EF4-FFF2-40B4-BE49-F238E27FC236}">
                  <a16:creationId xmlns:a16="http://schemas.microsoft.com/office/drawing/2014/main" id="{073F9570-677A-4569-D20F-622ED6947ADA}"/>
                </a:ext>
              </a:extLst>
            </p:cNvPr>
            <p:cNvSpPr/>
            <p:nvPr/>
          </p:nvSpPr>
          <p:spPr>
            <a:xfrm>
              <a:off x="5787851" y="1858835"/>
              <a:ext cx="4066021" cy="2889310"/>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8CA22D-7F76-1228-7D94-36B398E40D14}"/>
              </a:ext>
            </a:extLst>
          </p:cNvPr>
          <p:cNvSpPr txBox="1"/>
          <p:nvPr/>
        </p:nvSpPr>
        <p:spPr>
          <a:xfrm>
            <a:off x="5862362" y="6058191"/>
            <a:ext cx="3457829" cy="523220"/>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Evolution of the dimensions of the Enercon turbine model over time.</a:t>
            </a:r>
            <a:r>
              <a:rPr lang="en-GB" sz="1400" b="1" baseline="30000" noProof="0" dirty="0">
                <a:latin typeface="Arial" panose="020B0604020202020204" pitchFamily="34" charset="0"/>
                <a:cs typeface="Arial" panose="020B0604020202020204" pitchFamily="34" charset="0"/>
              </a:rPr>
              <a:t>1</a:t>
            </a:r>
          </a:p>
        </p:txBody>
      </p:sp>
      <p:sp>
        <p:nvSpPr>
          <p:cNvPr id="2" name="Slide Number Placeholder 6">
            <a:extLst>
              <a:ext uri="{FF2B5EF4-FFF2-40B4-BE49-F238E27FC236}">
                <a16:creationId xmlns:a16="http://schemas.microsoft.com/office/drawing/2014/main" id="{EF45E45D-DD77-8781-4FD6-16D65EB52D90}"/>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62</a:t>
            </a:fld>
            <a:endParaRPr lang="en-GB" spc="80" noProof="0" dirty="0"/>
          </a:p>
        </p:txBody>
      </p:sp>
      <p:sp>
        <p:nvSpPr>
          <p:cNvPr id="7" name="ZoneTexte 6">
            <a:extLst>
              <a:ext uri="{FF2B5EF4-FFF2-40B4-BE49-F238E27FC236}">
                <a16:creationId xmlns:a16="http://schemas.microsoft.com/office/drawing/2014/main" id="{F4242453-7BBC-B34B-3CF7-BC07C9A13413}"/>
              </a:ext>
            </a:extLst>
          </p:cNvPr>
          <p:cNvSpPr txBox="1"/>
          <p:nvPr/>
        </p:nvSpPr>
        <p:spPr>
          <a:xfrm>
            <a:off x="589584" y="1556210"/>
            <a:ext cx="9542756" cy="707886"/>
          </a:xfrm>
          <a:prstGeom prst="rect">
            <a:avLst/>
          </a:prstGeom>
          <a:noFill/>
        </p:spPr>
        <p:txBody>
          <a:bodyPr wrap="square" lIns="91440" tIns="45720" rIns="91440" bIns="45720" anchor="t">
            <a:spAutoFit/>
          </a:bodyPr>
          <a:lstStyle/>
          <a:p>
            <a:pPr algn="just"/>
            <a:r>
              <a:rPr lang="en-GB" sz="2000" noProof="0" dirty="0"/>
              <a:t>Since the answer does not depend on rotor diameter, why have wind turbines been increasing in size over time? There are three main reasons:</a:t>
            </a:r>
          </a:p>
        </p:txBody>
      </p:sp>
      <p:sp>
        <p:nvSpPr>
          <p:cNvPr id="13" name="TextBox 3">
            <a:extLst>
              <a:ext uri="{FF2B5EF4-FFF2-40B4-BE49-F238E27FC236}">
                <a16:creationId xmlns:a16="http://schemas.microsoft.com/office/drawing/2014/main" id="{957C22DE-7533-42C6-B240-4BCB58EFA021}"/>
              </a:ext>
            </a:extLst>
          </p:cNvPr>
          <p:cNvSpPr txBox="1"/>
          <p:nvPr/>
        </p:nvSpPr>
        <p:spPr>
          <a:xfrm>
            <a:off x="589583" y="349890"/>
            <a:ext cx="10003389" cy="461665"/>
          </a:xfrm>
          <a:prstGeom prst="rect">
            <a:avLst/>
          </a:prstGeom>
          <a:noFill/>
        </p:spPr>
        <p:txBody>
          <a:bodyPr wrap="square">
            <a:spAutoFit/>
          </a:bodyPr>
          <a:lstStyle/>
          <a:p>
            <a:r>
              <a:rPr lang="en-GB" sz="2400" b="1" noProof="0" dirty="0"/>
              <a:t>Why have wind turbines grown larger over time?</a:t>
            </a:r>
            <a:endParaRPr lang="en-GB" sz="2400" noProof="0" dirty="0"/>
          </a:p>
        </p:txBody>
      </p:sp>
      <p:sp>
        <p:nvSpPr>
          <p:cNvPr id="18" name="ZoneTexte 17">
            <a:extLst>
              <a:ext uri="{FF2B5EF4-FFF2-40B4-BE49-F238E27FC236}">
                <a16:creationId xmlns:a16="http://schemas.microsoft.com/office/drawing/2014/main" id="{DC8EBFDC-50DC-6276-1A90-B4A9829795F4}"/>
              </a:ext>
            </a:extLst>
          </p:cNvPr>
          <p:cNvSpPr txBox="1"/>
          <p:nvPr/>
        </p:nvSpPr>
        <p:spPr>
          <a:xfrm>
            <a:off x="589583" y="2427681"/>
            <a:ext cx="4201938" cy="4401205"/>
          </a:xfrm>
          <a:prstGeom prst="rect">
            <a:avLst/>
          </a:prstGeom>
          <a:noFill/>
        </p:spPr>
        <p:txBody>
          <a:bodyPr wrap="square">
            <a:spAutoFit/>
          </a:bodyPr>
          <a:lstStyle/>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Wind speed increases with height, leading to more energy being captured per unit of surface area in a wind farm;</a:t>
            </a: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solidFill>
                  <a:schemeClr val="tx1"/>
                </a:solidFill>
                <a:latin typeface="Arial" panose="020B0604020202020204" pitchFamily="34" charset="0"/>
              </a:rPr>
              <a:t>L</a:t>
            </a:r>
            <a:r>
              <a:rPr kumimoji="0" lang="en-GB" sz="2000" b="0" i="0" u="none" strike="noStrike" cap="none" normalizeH="0" baseline="0" noProof="0" dirty="0">
                <a:ln>
                  <a:noFill/>
                </a:ln>
                <a:solidFill>
                  <a:schemeClr val="tx1"/>
                </a:solidFill>
                <a:effectLst/>
                <a:latin typeface="Arial" panose="020B0604020202020204" pitchFamily="34" charset="0"/>
              </a:rPr>
              <a:t>arger wind turbines have a smaller footprint per MWh produced;</a:t>
            </a:r>
            <a:endParaRPr lang="en-GB" sz="20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20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000" b="0" i="0" u="none" strike="noStrike" cap="none" normalizeH="0" baseline="0" noProof="0" dirty="0">
                <a:ln>
                  <a:noFill/>
                </a:ln>
                <a:solidFill>
                  <a:schemeClr val="tx1"/>
                </a:solidFill>
                <a:effectLst/>
                <a:latin typeface="Arial" panose="020B0604020202020204" pitchFamily="34" charset="0"/>
              </a:rPr>
              <a:t>In terms of cost efficiency, improving</a:t>
            </a:r>
            <a:r>
              <a:rPr lang="en-GB" sz="2000" noProof="0" dirty="0">
                <a:solidFill>
                  <a:schemeClr val="tx1"/>
                </a:solidFill>
                <a:latin typeface="Arial" panose="020B0604020202020204" pitchFamily="34" charset="0"/>
              </a:rPr>
              <a:t> </a:t>
            </a:r>
            <a:r>
              <a:rPr kumimoji="0" lang="en-GB" sz="2000" b="0" i="0" u="none" strike="noStrike" cap="none" normalizeH="0" baseline="0" noProof="0" dirty="0">
                <a:ln>
                  <a:noFill/>
                </a:ln>
                <a:solidFill>
                  <a:schemeClr val="tx1"/>
                </a:solidFill>
                <a:effectLst/>
                <a:latin typeface="Arial" panose="020B0604020202020204" pitchFamily="34" charset="0"/>
              </a:rPr>
              <a:t>turbine performance through taller towers and longer blades typically lowers the cost per MW installed.</a:t>
            </a:r>
          </a:p>
        </p:txBody>
      </p:sp>
      <p:grpSp>
        <p:nvGrpSpPr>
          <p:cNvPr id="22" name="Groupe 21">
            <a:extLst>
              <a:ext uri="{FF2B5EF4-FFF2-40B4-BE49-F238E27FC236}">
                <a16:creationId xmlns:a16="http://schemas.microsoft.com/office/drawing/2014/main" id="{E439FDED-C80B-1A70-3D8C-AAE5EBBAF184}"/>
              </a:ext>
            </a:extLst>
          </p:cNvPr>
          <p:cNvGrpSpPr/>
          <p:nvPr/>
        </p:nvGrpSpPr>
        <p:grpSpPr>
          <a:xfrm>
            <a:off x="5234397" y="2847270"/>
            <a:ext cx="4713760" cy="3117812"/>
            <a:chOff x="4371033" y="1103141"/>
            <a:chExt cx="5526594" cy="3679873"/>
          </a:xfrm>
        </p:grpSpPr>
        <p:pic>
          <p:nvPicPr>
            <p:cNvPr id="4" name="Picture 4">
              <a:extLst>
                <a:ext uri="{FF2B5EF4-FFF2-40B4-BE49-F238E27FC236}">
                  <a16:creationId xmlns:a16="http://schemas.microsoft.com/office/drawing/2014/main" id="{0A6F54CF-62CD-003F-0692-CB8EFF788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08"/>
            <a:stretch/>
          </p:blipFill>
          <p:spPr bwMode="auto">
            <a:xfrm>
              <a:off x="4478425" y="1212809"/>
              <a:ext cx="5311810" cy="34605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DC9D945-BD69-BC8A-050D-6B73A842992C}"/>
                </a:ext>
              </a:extLst>
            </p:cNvPr>
            <p:cNvSpPr/>
            <p:nvPr/>
          </p:nvSpPr>
          <p:spPr>
            <a:xfrm>
              <a:off x="4371033" y="1103141"/>
              <a:ext cx="5526594" cy="3679873"/>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4" name="ZoneTexte 23">
            <a:extLst>
              <a:ext uri="{FF2B5EF4-FFF2-40B4-BE49-F238E27FC236}">
                <a16:creationId xmlns:a16="http://schemas.microsoft.com/office/drawing/2014/main" id="{BA299F35-8DFB-7789-C108-3DDC3965BB34}"/>
              </a:ext>
            </a:extLst>
          </p:cNvPr>
          <p:cNvSpPr txBox="1"/>
          <p:nvPr/>
        </p:nvSpPr>
        <p:spPr>
          <a:xfrm>
            <a:off x="63500" y="7670160"/>
            <a:ext cx="7937500"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lang="en-GB" sz="1100" b="0" noProof="0" dirty="0">
                <a:solidFill>
                  <a:srgbClr val="05103E"/>
                </a:solidFill>
                <a:effectLst/>
                <a:latin typeface="+mj-lt"/>
                <a:hlinkClick r:id="rId3"/>
              </a:rPr>
              <a:t>Deboyser, B. (2021, January 20). La turbine Enercon E-160 EP5 élue éolienne de l’année. Révolution Énergétique.</a:t>
            </a:r>
            <a:endParaRPr lang="en-GB" sz="1100" noProof="0" dirty="0">
              <a:latin typeface="+mj-lt"/>
            </a:endParaRPr>
          </a:p>
        </p:txBody>
      </p:sp>
    </p:spTree>
    <p:extLst>
      <p:ext uri="{BB962C8B-B14F-4D97-AF65-F5344CB8AC3E}">
        <p14:creationId xmlns:p14="http://schemas.microsoft.com/office/powerpoint/2010/main" val="2474409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7AE6C0-649C-9982-7F03-ECC6ECF43EDC}"/>
                  </a:ext>
                </a:extLst>
              </p:cNvPr>
              <p:cNvSpPr txBox="1"/>
              <p:nvPr/>
            </p:nvSpPr>
            <p:spPr>
              <a:xfrm>
                <a:off x="589584" y="4544323"/>
                <a:ext cx="9535624" cy="1785104"/>
              </a:xfrm>
              <a:prstGeom prst="rect">
                <a:avLst/>
              </a:prstGeom>
              <a:noFill/>
            </p:spPr>
            <p:txBody>
              <a:bodyPr wrap="square">
                <a:spAutoFit/>
              </a:bodyPr>
              <a:lstStyle/>
              <a:p>
                <a:pPr algn="just"/>
                <a:r>
                  <a:rPr lang="en-GB" sz="2000" spc="30" noProof="0" dirty="0">
                    <a:latin typeface="Arial" panose="020B0604020202020204" pitchFamily="34" charset="0"/>
                    <a:cs typeface="Arial" panose="020B0604020202020204" pitchFamily="34" charset="0"/>
                  </a:rPr>
                  <a:t>From there we have for the power per person per day:</a:t>
                </a:r>
              </a:p>
              <a:p>
                <a:pPr algn="just"/>
                <a:endParaRPr lang="en-GB" sz="1000" spc="30" noProof="0" dirty="0">
                  <a:latin typeface="Arial" panose="020B0604020202020204" pitchFamily="34" charset="0"/>
                  <a:cs typeface="Arial" panose="020B0604020202020204" pitchFamily="34" charset="0"/>
                </a:endParaRPr>
              </a:p>
              <a:p>
                <a:pPr algn="just"/>
                <a:r>
                  <a:rPr lang="en-GB" sz="2000" spc="30" noProof="0" dirty="0">
                    <a:latin typeface="Arial" panose="020B0604020202020204" pitchFamily="34" charset="0"/>
                    <a:cs typeface="Arial" panose="020B0604020202020204" pitchFamily="34" charset="0"/>
                  </a:rPr>
                  <a:t>2.8 W/m² </a:t>
                </a:r>
                <a14:m>
                  <m:oMath xmlns:m="http://schemas.openxmlformats.org/officeDocument/2006/math">
                    <m:r>
                      <a:rPr lang="en-GB" sz="2000" b="0" i="1" spc="30"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spc="30" noProof="0" dirty="0">
                    <a:latin typeface="Arial" panose="020B0604020202020204" pitchFamily="34" charset="0"/>
                    <a:cs typeface="Arial" panose="020B0604020202020204" pitchFamily="34" charset="0"/>
                  </a:rPr>
                  <a:t> 2,623 m²/pers = 7.3 kW/pers </a:t>
                </a:r>
                <a14:m>
                  <m:oMath xmlns:m="http://schemas.openxmlformats.org/officeDocument/2006/math">
                    <m:r>
                      <a:rPr lang="en-GB" sz="2000" i="1" spc="30" noProof="0" smtClean="0">
                        <a:latin typeface="Cambria Math" panose="02040503050406030204" pitchFamily="18" charset="0"/>
                        <a:cs typeface="Arial" panose="020B0604020202020204" pitchFamily="34" charset="0"/>
                      </a:rPr>
                      <m:t>≈</m:t>
                    </m:r>
                  </m:oMath>
                </a14:m>
                <a:r>
                  <a:rPr lang="en-GB" sz="2000" spc="30" noProof="0" dirty="0">
                    <a:latin typeface="Arial" panose="020B0604020202020204" pitchFamily="34" charset="0"/>
                    <a:cs typeface="Arial" panose="020B0604020202020204" pitchFamily="34" charset="0"/>
                  </a:rPr>
                  <a:t> 175 kWh/pers/d.</a:t>
                </a:r>
              </a:p>
              <a:p>
                <a:pPr algn="just"/>
                <a:endParaRPr lang="en-GB" sz="2000" b="1" spc="30" noProof="0" dirty="0">
                  <a:latin typeface="Arial" panose="020B0604020202020204" pitchFamily="34" charset="0"/>
                  <a:cs typeface="Arial" panose="020B0604020202020204" pitchFamily="34" charset="0"/>
                </a:endParaRPr>
              </a:p>
              <a:p>
                <a:pPr algn="just"/>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Let us assume that </a:t>
                </a:r>
                <a:r>
                  <a:rPr lang="en-GB" sz="2000" noProof="0" dirty="0">
                    <a:latin typeface="Arial" panose="020B0604020202020204" pitchFamily="34" charset="0"/>
                    <a:cs typeface="Arial" panose="020B0604020202020204" pitchFamily="34" charset="0"/>
                  </a:rPr>
                  <a:t>5</a:t>
                </a:r>
                <a:r>
                  <a:rPr kumimoji="0" lang="en-GB" sz="20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 of Belgium's land area could be covered by wind turbines; it is reduced to </a:t>
                </a:r>
                <a:r>
                  <a:rPr lang="en-GB" sz="2000" b="1" spc="30" noProof="0" dirty="0">
                    <a:latin typeface="Arial" panose="020B0604020202020204" pitchFamily="34" charset="0"/>
                    <a:cs typeface="Arial" panose="020B0604020202020204" pitchFamily="34" charset="0"/>
                    <a:sym typeface="Wingdings" panose="05000000000000000000" pitchFamily="2" charset="2"/>
                  </a:rPr>
                  <a:t>9</a:t>
                </a:r>
                <a:r>
                  <a:rPr lang="en-GB" sz="2000" spc="30" noProof="0" dirty="0">
                    <a:latin typeface="Arial" panose="020B0604020202020204" pitchFamily="34" charset="0"/>
                    <a:cs typeface="Arial" panose="020B0604020202020204" pitchFamily="34" charset="0"/>
                    <a:sym typeface="Wingdings" panose="05000000000000000000" pitchFamily="2" charset="2"/>
                  </a:rPr>
                  <a:t> </a:t>
                </a:r>
                <a:r>
                  <a:rPr lang="en-GB" sz="2000" b="1" spc="30" noProof="0" dirty="0">
                    <a:latin typeface="Arial" panose="020B0604020202020204" pitchFamily="34" charset="0"/>
                    <a:cs typeface="Arial" panose="020B0604020202020204" pitchFamily="34" charset="0"/>
                    <a:sym typeface="Wingdings" panose="05000000000000000000" pitchFamily="2" charset="2"/>
                  </a:rPr>
                  <a:t>kWh/pers/d</a:t>
                </a:r>
                <a:r>
                  <a:rPr lang="en-GB" sz="2000" spc="30" noProof="0" dirty="0">
                    <a:latin typeface="Arial" panose="020B0604020202020204" pitchFamily="34" charset="0"/>
                    <a:cs typeface="Arial" panose="020B0604020202020204" pitchFamily="34" charset="0"/>
                    <a:sym typeface="Wingdings" panose="05000000000000000000" pitchFamily="2" charset="2"/>
                  </a:rPr>
                  <a:t>.</a:t>
                </a:r>
                <a:endParaRPr lang="en-GB" sz="2000" noProof="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F07AE6C0-649C-9982-7F03-ECC6ECF43EDC}"/>
                  </a:ext>
                </a:extLst>
              </p:cNvPr>
              <p:cNvSpPr txBox="1">
                <a:spLocks noRot="1" noChangeAspect="1" noMove="1" noResize="1" noEditPoints="1" noAdjustHandles="1" noChangeArrowheads="1" noChangeShapeType="1" noTextEdit="1"/>
              </p:cNvSpPr>
              <p:nvPr/>
            </p:nvSpPr>
            <p:spPr>
              <a:xfrm>
                <a:off x="589584" y="4544323"/>
                <a:ext cx="9535624" cy="1785104"/>
              </a:xfrm>
              <a:prstGeom prst="rect">
                <a:avLst/>
              </a:prstGeom>
              <a:blipFill>
                <a:blip r:embed="rId2"/>
                <a:stretch>
                  <a:fillRect l="-703" t="-1365" r="-639" b="-5461"/>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FD28EB78-396E-9B24-04B9-69CE31E101E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63</a:t>
            </a:fld>
            <a:endParaRPr lang="en-GB" spc="80" noProof="0" dirty="0"/>
          </a:p>
        </p:txBody>
      </p:sp>
      <p:sp>
        <p:nvSpPr>
          <p:cNvPr id="4" name="TextBox 3">
            <a:extLst>
              <a:ext uri="{FF2B5EF4-FFF2-40B4-BE49-F238E27FC236}">
                <a16:creationId xmlns:a16="http://schemas.microsoft.com/office/drawing/2014/main" id="{818AE996-29B1-5F15-0ECC-95A6DC1F4A54}"/>
              </a:ext>
            </a:extLst>
          </p:cNvPr>
          <p:cNvSpPr txBox="1"/>
          <p:nvPr/>
        </p:nvSpPr>
        <p:spPr>
          <a:xfrm>
            <a:off x="589584" y="349890"/>
            <a:ext cx="9542755" cy="830997"/>
          </a:xfrm>
          <a:prstGeom prst="rect">
            <a:avLst/>
          </a:prstGeom>
          <a:noFill/>
        </p:spPr>
        <p:txBody>
          <a:bodyPr wrap="square">
            <a:spAutoFit/>
          </a:bodyPr>
          <a:lstStyle/>
          <a:p>
            <a:pPr algn="just"/>
            <a:r>
              <a:rPr lang="en-GB" sz="2400" b="1" noProof="0" dirty="0"/>
              <a:t>How much onshore wind power could plausibly be generated per person in Belgium?</a:t>
            </a:r>
          </a:p>
        </p:txBody>
      </p:sp>
      <p:sp>
        <p:nvSpPr>
          <p:cNvPr id="8" name="ZoneTexte 7">
            <a:extLst>
              <a:ext uri="{FF2B5EF4-FFF2-40B4-BE49-F238E27FC236}">
                <a16:creationId xmlns:a16="http://schemas.microsoft.com/office/drawing/2014/main" id="{B679F5D3-3F53-3712-70E0-4C377D94992E}"/>
              </a:ext>
            </a:extLst>
          </p:cNvPr>
          <p:cNvSpPr txBox="1"/>
          <p:nvPr/>
        </p:nvSpPr>
        <p:spPr>
          <a:xfrm>
            <a:off x="589584" y="2271469"/>
            <a:ext cx="9646616" cy="1938992"/>
          </a:xfrm>
          <a:prstGeom prst="rect">
            <a:avLst/>
          </a:prstGeom>
          <a:noFill/>
        </p:spPr>
        <p:txBody>
          <a:bodyPr wrap="square">
            <a:spAutoFit/>
          </a:bodyPr>
          <a:lstStyle/>
          <a:p>
            <a:pPr algn="just"/>
            <a:r>
              <a:rPr lang="en-GB" sz="2000" b="0" i="0" u="none" strike="noStrike" baseline="0" noProof="0" dirty="0">
                <a:solidFill>
                  <a:srgbClr val="000000"/>
                </a:solidFill>
                <a:latin typeface="Arial" panose="020B0604020202020204" pitchFamily="34" charset="0"/>
              </a:rPr>
              <a:t>The wind power produced per person is equal to the wind power generated per unit area multiplied by the available area per person.</a:t>
            </a:r>
          </a:p>
          <a:p>
            <a:pPr algn="just"/>
            <a:endParaRPr lang="en-GB" sz="2000" b="0" i="0" u="none" strike="noStrike" baseline="0" noProof="0" dirty="0">
              <a:solidFill>
                <a:srgbClr val="000000"/>
              </a:solidFill>
              <a:latin typeface="Arial" panose="020B0604020202020204" pitchFamily="34" charset="0"/>
            </a:endParaRPr>
          </a:p>
          <a:p>
            <a:pPr algn="just"/>
            <a:r>
              <a:rPr lang="en-GB" sz="2000" b="0" i="0" u="none" strike="noStrike" baseline="0" noProof="0" dirty="0">
                <a:solidFill>
                  <a:srgbClr val="000000"/>
                </a:solidFill>
                <a:latin typeface="Arial" panose="020B0604020202020204" pitchFamily="34" charset="0"/>
              </a:rPr>
              <a:t>As of early 2023, the population of Belgium was approximately 11.7 million, with a total land area of 30,688 km².</a:t>
            </a:r>
            <a:r>
              <a:rPr lang="en-GB" sz="2000" noProof="0" dirty="0">
                <a:solidFill>
                  <a:srgbClr val="000000"/>
                </a:solidFill>
                <a:latin typeface="Arial" panose="020B0604020202020204" pitchFamily="34" charset="0"/>
              </a:rPr>
              <a:t> </a:t>
            </a:r>
            <a:r>
              <a:rPr lang="en-GB" sz="2000" b="0" i="0" u="none" strike="noStrike" baseline="0" noProof="0" dirty="0">
                <a:solidFill>
                  <a:srgbClr val="000000"/>
                </a:solidFill>
                <a:latin typeface="Arial" panose="020B0604020202020204" pitchFamily="34" charset="0"/>
              </a:rPr>
              <a:t>Thus, available the area per person is equal to                  2,623 m².</a:t>
            </a:r>
            <a:endParaRPr lang="en-GB" sz="2000" noProof="0" dirty="0"/>
          </a:p>
        </p:txBody>
      </p:sp>
    </p:spTree>
    <p:extLst>
      <p:ext uri="{BB962C8B-B14F-4D97-AF65-F5344CB8AC3E}">
        <p14:creationId xmlns:p14="http://schemas.microsoft.com/office/powerpoint/2010/main" val="3694423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EDE6-5CFA-6C68-5129-FA73742CE4BB}"/>
            </a:ext>
          </a:extLst>
        </p:cNvPr>
        <p:cNvGrpSpPr/>
        <p:nvPr/>
      </p:nvGrpSpPr>
      <p:grpSpPr>
        <a:xfrm>
          <a:off x="0" y="0"/>
          <a:ext cx="0" cy="0"/>
          <a:chOff x="0" y="0"/>
          <a:chExt cx="0" cy="0"/>
        </a:xfrm>
      </p:grpSpPr>
      <p:sp>
        <p:nvSpPr>
          <p:cNvPr id="12" name="object 2">
            <a:extLst>
              <a:ext uri="{FF2B5EF4-FFF2-40B4-BE49-F238E27FC236}">
                <a16:creationId xmlns:a16="http://schemas.microsoft.com/office/drawing/2014/main" id="{AC6338AD-EC2E-F149-4591-A856B971F382}"/>
              </a:ext>
            </a:extLst>
          </p:cNvPr>
          <p:cNvSpPr txBox="1">
            <a:spLocks/>
          </p:cNvSpPr>
          <p:nvPr/>
        </p:nvSpPr>
        <p:spPr>
          <a:xfrm>
            <a:off x="656844" y="361098"/>
            <a:ext cx="9185656"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spc="30" noProof="0" dirty="0">
                <a:solidFill>
                  <a:schemeClr val="tx1"/>
                </a:solidFill>
              </a:rPr>
              <a:t>Completion of the current balance sheet</a:t>
            </a:r>
          </a:p>
        </p:txBody>
      </p:sp>
      <p:sp>
        <p:nvSpPr>
          <p:cNvPr id="2" name="Rectangle: Single Corner Rounded 1">
            <a:extLst>
              <a:ext uri="{FF2B5EF4-FFF2-40B4-BE49-F238E27FC236}">
                <a16:creationId xmlns:a16="http://schemas.microsoft.com/office/drawing/2014/main" id="{F3EFB830-AEC8-9F80-54AF-B40FAFECE598}"/>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98AD9621-1CAE-64DF-BE29-5FD967E2E910}"/>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F9A31800-B1EF-9093-FFD8-41403FB32EA2}"/>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B1AD60D9-BE02-A4B1-39A0-E18127E78B34}"/>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7EE5CD27-213B-4E7A-D572-E415D9E0D4E1}"/>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4ED53F4B-5401-BC1F-F94D-A5DE1DE9C5C4}"/>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E63D5F66-4C68-0175-1861-9904730A87FB}"/>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64</a:t>
            </a:fld>
            <a:endParaRPr lang="en-GB" spc="80" noProof="0" dirty="0"/>
          </a:p>
        </p:txBody>
      </p:sp>
      <p:sp>
        <p:nvSpPr>
          <p:cNvPr id="7" name="Rectangle: Rounded Corners 4">
            <a:extLst>
              <a:ext uri="{FF2B5EF4-FFF2-40B4-BE49-F238E27FC236}">
                <a16:creationId xmlns:a16="http://schemas.microsoft.com/office/drawing/2014/main" id="{CA3D6789-F650-2C29-FA6A-F04FF49264B6}"/>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E7C357C5-8BB8-2334-2250-713CB8FEA013}"/>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Wind: </a:t>
            </a:r>
            <a:r>
              <a:rPr lang="en-GB" sz="1400" b="1" noProof="0" dirty="0"/>
              <a:t>9 kWh/pers/d</a:t>
            </a:r>
          </a:p>
        </p:txBody>
      </p:sp>
    </p:spTree>
    <p:extLst>
      <p:ext uri="{BB962C8B-B14F-4D97-AF65-F5344CB8AC3E}">
        <p14:creationId xmlns:p14="http://schemas.microsoft.com/office/powerpoint/2010/main" val="1157452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9DDC21-F794-2E3C-D77E-C6BFBA1FAF09}"/>
                  </a:ext>
                </a:extLst>
              </p:cNvPr>
              <p:cNvSpPr txBox="1"/>
              <p:nvPr/>
            </p:nvSpPr>
            <p:spPr>
              <a:xfrm>
                <a:off x="546099" y="1090983"/>
                <a:ext cx="9586239" cy="2435090"/>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In 2023, Belgium had 245 onshore wind farms, with a total installed capacity of                 3.3 GW.</a:t>
                </a:r>
                <a:r>
                  <a:rPr lang="en-GB" baseline="30000" noProof="0" dirty="0">
                    <a:latin typeface="Arial" panose="020B0604020202020204" pitchFamily="34" charset="0"/>
                    <a:cs typeface="Arial" panose="020B0604020202020204" pitchFamily="34" charset="0"/>
                  </a:rPr>
                  <a:t>1</a:t>
                </a:r>
                <a:r>
                  <a:rPr lang="en-GB" sz="2000" noProof="0" dirty="0">
                    <a:latin typeface="Arial" panose="020B0604020202020204" pitchFamily="34" charset="0"/>
                    <a:cs typeface="Arial" panose="020B0604020202020204" pitchFamily="34" charset="0"/>
                  </a:rPr>
                  <a:t> That year, the entire Belgian onshore wind turbine fleet generated around 6.3 TWh of electricity. </a:t>
                </a:r>
              </a:p>
              <a:p>
                <a:pPr algn="l"/>
                <a:endParaRPr lang="en-GB" sz="1000" noProof="0" dirty="0">
                  <a:solidFill>
                    <a:schemeClr val="tx1"/>
                  </a:solidFill>
                  <a:latin typeface="Arial" panose="020B0604020202020204" pitchFamily="34" charset="0"/>
                  <a:cs typeface="Arial" panose="020B0604020202020204" pitchFamily="34" charset="0"/>
                </a:endParaRPr>
              </a:p>
              <a:p>
                <a:r>
                  <a:rPr lang="en-GB" sz="2000" noProof="0" dirty="0">
                    <a:solidFill>
                      <a:schemeClr val="tx1"/>
                    </a:solidFill>
                    <a:latin typeface="Arial" panose="020B0604020202020204" pitchFamily="34" charset="0"/>
                    <a:cs typeface="Arial" panose="020B0604020202020204" pitchFamily="34" charset="0"/>
                  </a:rPr>
                  <a:t>This corresponds to: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6.</m:t>
                        </m:r>
                        <m:r>
                          <m:rPr>
                            <m:nor/>
                          </m:rPr>
                          <a:rPr lang="en-GB" sz="2000" noProof="0" smtClean="0">
                            <a:latin typeface="Arial" panose="020B0604020202020204" pitchFamily="34" charset="0"/>
                            <a:cs typeface="Arial" panose="020B0604020202020204" pitchFamily="34" charset="0"/>
                          </a:rPr>
                          <m:t>3 </m:t>
                        </m:r>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12</m:t>
                        </m:r>
                      </m:num>
                      <m:den>
                        <m:r>
                          <m:rPr>
                            <m:nor/>
                          </m:rPr>
                          <a:rPr lang="en-GB" sz="2000" noProof="0" smtClean="0">
                            <a:solidFill>
                              <a:srgbClr val="0D0D0D"/>
                            </a:solidFill>
                            <a:latin typeface="Arial" panose="020B0604020202020204" pitchFamily="34" charset="0"/>
                            <a:cs typeface="Arial" panose="020B0604020202020204" pitchFamily="34" charset="0"/>
                          </a:rPr>
                          <m:t>11</m:t>
                        </m:r>
                        <m:r>
                          <m:rPr>
                            <m:nor/>
                          </m:rPr>
                          <a:rPr lang="en-GB" sz="2000" b="0" i="0" noProof="0" smtClean="0">
                            <a:solidFill>
                              <a:srgbClr val="0D0D0D"/>
                            </a:solidFill>
                            <a:latin typeface="Arial" panose="020B0604020202020204" pitchFamily="34" charset="0"/>
                            <a:cs typeface="Arial" panose="020B0604020202020204" pitchFamily="34" charset="0"/>
                          </a:rPr>
                          <m:t>.</m:t>
                        </m:r>
                        <m:r>
                          <m:rPr>
                            <m:nor/>
                          </m:rPr>
                          <a:rPr lang="en-GB" sz="2000" noProof="0" smtClean="0">
                            <a:solidFill>
                              <a:srgbClr val="0D0D0D"/>
                            </a:solidFill>
                            <a:latin typeface="Arial" panose="020B0604020202020204" pitchFamily="34" charset="0"/>
                            <a:cs typeface="Arial" panose="020B0604020202020204" pitchFamily="34" charset="0"/>
                          </a:rPr>
                          <m:t>7</m:t>
                        </m:r>
                        <m:r>
                          <m:rPr>
                            <m:nor/>
                          </m:rPr>
                          <a:rPr lang="en-GB" sz="2000" b="0" i="0" noProof="0" smtClean="0">
                            <a:solidFill>
                              <a:srgbClr val="0D0D0D"/>
                            </a:solidFill>
                            <a:latin typeface="Arial" panose="020B0604020202020204" pitchFamily="34" charset="0"/>
                            <a:cs typeface="Arial" panose="020B0604020202020204" pitchFamily="34" charset="0"/>
                          </a:rPr>
                          <m:t> </m:t>
                        </m:r>
                        <m:r>
                          <m:rPr>
                            <m:nor/>
                          </m:rPr>
                          <a:rPr lang="en-GB" sz="2000" noProof="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6</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36</m:t>
                        </m:r>
                        <m:r>
                          <m:rPr>
                            <m:nor/>
                          </m:rPr>
                          <a:rPr lang="en-GB" sz="2000" b="0" i="0" noProof="0" smtClean="0">
                            <a:latin typeface="Arial" panose="020B0604020202020204" pitchFamily="34" charset="0"/>
                            <a:cs typeface="Arial" panose="020B0604020202020204" pitchFamily="34" charset="0"/>
                          </a:rPr>
                          <m:t>5 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1,000</m:t>
                        </m:r>
                      </m:den>
                    </m:f>
                  </m:oMath>
                </a14:m>
                <a:r>
                  <a:rPr lang="en-GB" sz="2000" noProof="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spc="30" noProof="0" dirty="0">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cs typeface="Arial" panose="020B0604020202020204" pitchFamily="34" charset="0"/>
                  </a:rPr>
                  <a:t>1.5 kWh/pers/d.</a:t>
                </a:r>
              </a:p>
              <a:p>
                <a:pPr algn="l"/>
                <a:endParaRPr lang="en-GB" sz="1000" b="1" noProof="0" dirty="0">
                  <a:solidFill>
                    <a:schemeClr val="tx1"/>
                  </a:solidFill>
                  <a:latin typeface="Arial" panose="020B0604020202020204" pitchFamily="34" charset="0"/>
                  <a:cs typeface="Arial" panose="020B0604020202020204" pitchFamily="34" charset="0"/>
                </a:endParaRPr>
              </a:p>
              <a:p>
                <a:r>
                  <a:rPr lang="en-GB" sz="2000" noProof="0" dirty="0">
                    <a:latin typeface="Arial" panose="020B0604020202020204" pitchFamily="34" charset="0"/>
                    <a:cs typeface="Arial" panose="020B0604020202020204" pitchFamily="34" charset="0"/>
                  </a:rPr>
                  <a:t>The</a:t>
                </a:r>
                <a:r>
                  <a:rPr lang="en-GB" sz="2000" noProof="0" dirty="0">
                    <a:solidFill>
                      <a:schemeClr val="tx1"/>
                    </a:solidFill>
                    <a:latin typeface="Arial" panose="020B0604020202020204" pitchFamily="34" charset="0"/>
                    <a:cs typeface="Arial" panose="020B0604020202020204" pitchFamily="34" charset="0"/>
                  </a:rPr>
                  <a:t> capacity factor is: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6.</m:t>
                        </m:r>
                        <m:r>
                          <m:rPr>
                            <m:nor/>
                          </m:rPr>
                          <a:rPr lang="en-GB" sz="2000" i="0" noProof="0" smtClean="0">
                            <a:solidFill>
                              <a:schemeClr val="tx1"/>
                            </a:solidFill>
                            <a:effectLst/>
                            <a:latin typeface="Arial" panose="020B0604020202020204" pitchFamily="34" charset="0"/>
                            <a:cs typeface="Arial" panose="020B0604020202020204" pitchFamily="34" charset="0"/>
                          </a:rPr>
                          <m:t>3</m:t>
                        </m:r>
                        <m:r>
                          <m:rPr>
                            <m:nor/>
                          </m:rPr>
                          <a:rPr lang="en-GB" sz="2000" b="0" i="0" noProof="0" smtClean="0">
                            <a:solidFill>
                              <a:schemeClr val="tx1"/>
                            </a:solidFill>
                            <a:effectLst/>
                            <a:latin typeface="Arial" panose="020B0604020202020204" pitchFamily="34" charset="0"/>
                            <a:cs typeface="Arial" panose="020B0604020202020204" pitchFamily="34" charset="0"/>
                          </a:rPr>
                          <m:t> </m:t>
                        </m:r>
                        <m:r>
                          <m:rPr>
                            <m:nor/>
                          </m:rPr>
                          <a:rPr lang="en-GB" sz="2000" noProof="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cs typeface="Arial" panose="020B0604020202020204" pitchFamily="34" charset="0"/>
                          </a:rPr>
                          <m:t>3.3 </m:t>
                        </m:r>
                        <m:r>
                          <m:rPr>
                            <m:nor/>
                          </m:rPr>
                          <a:rPr lang="en-GB" sz="2000" noProof="0">
                            <a:solidFill>
                              <a:srgbClr val="0D0D0D"/>
                            </a:solidFill>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solidFill>
                              <a:srgbClr val="0D0D0D"/>
                            </a:solidFill>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9</m:t>
                        </m:r>
                        <m:r>
                          <m:rPr>
                            <m:nor/>
                          </m:rPr>
                          <a:rPr lang="en-GB" sz="2000" b="0" i="0" noProof="0" smtClean="0">
                            <a:latin typeface="Arial" panose="020B0604020202020204" pitchFamily="34" charset="0"/>
                            <a:cs typeface="Arial" panose="020B0604020202020204" pitchFamily="34" charset="0"/>
                          </a:rPr>
                          <m:t> </m:t>
                        </m:r>
                        <m:r>
                          <m:rPr>
                            <m:nor/>
                          </m:rPr>
                          <a:rPr lang="en-GB" sz="2000"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8,760</m:t>
                        </m:r>
                      </m:den>
                    </m:f>
                  </m:oMath>
                </a14:m>
                <a:r>
                  <a:rPr lang="en-GB" sz="2000" i="0" noProof="0" dirty="0">
                    <a:solidFill>
                      <a:schemeClr val="tx1"/>
                    </a:solidFill>
                    <a:effectLst/>
                    <a:latin typeface="Arial" panose="020B0604020202020204" pitchFamily="34" charset="0"/>
                    <a:cs typeface="Arial" panose="020B0604020202020204" pitchFamily="34" charset="0"/>
                  </a:rPr>
                  <a:t> </a:t>
                </a:r>
                <a14:m>
                  <m:oMath xmlns:m="http://schemas.openxmlformats.org/officeDocument/2006/math">
                    <m:r>
                      <a:rPr lang="en-GB" sz="2000" b="1" i="1" noProof="0" smtClean="0">
                        <a:latin typeface="Cambria Math" panose="02040503050406030204" pitchFamily="18" charset="0"/>
                        <a:ea typeface="Cambria Math" panose="02040503050406030204" pitchFamily="18" charset="0"/>
                      </a:rPr>
                      <m:t>≈</m:t>
                    </m:r>
                  </m:oMath>
                </a14:m>
                <a:r>
                  <a:rPr lang="en-GB" sz="2000" i="0" noProof="0" dirty="0">
                    <a:solidFill>
                      <a:schemeClr val="tx1"/>
                    </a:solidFill>
                    <a:effectLst/>
                    <a:latin typeface="Arial" panose="020B0604020202020204" pitchFamily="34" charset="0"/>
                    <a:cs typeface="Arial" panose="020B0604020202020204" pitchFamily="34" charset="0"/>
                  </a:rPr>
                  <a:t> 22%.</a:t>
                </a:r>
              </a:p>
            </p:txBody>
          </p:sp>
        </mc:Choice>
        <mc:Fallback xmlns="">
          <p:sp>
            <p:nvSpPr>
              <p:cNvPr id="2" name="TextBox 1">
                <a:extLst>
                  <a:ext uri="{FF2B5EF4-FFF2-40B4-BE49-F238E27FC236}">
                    <a16:creationId xmlns:a16="http://schemas.microsoft.com/office/drawing/2014/main" id="{E29DDC21-F794-2E3C-D77E-C6BFBA1FAF09}"/>
                  </a:ext>
                </a:extLst>
              </p:cNvPr>
              <p:cNvSpPr txBox="1">
                <a:spLocks noRot="1" noChangeAspect="1" noMove="1" noResize="1" noEditPoints="1" noAdjustHandles="1" noChangeArrowheads="1" noChangeShapeType="1" noTextEdit="1"/>
              </p:cNvSpPr>
              <p:nvPr/>
            </p:nvSpPr>
            <p:spPr>
              <a:xfrm>
                <a:off x="546099" y="1090983"/>
                <a:ext cx="9586239" cy="2435090"/>
              </a:xfrm>
              <a:prstGeom prst="rect">
                <a:avLst/>
              </a:prstGeom>
              <a:blipFill>
                <a:blip r:embed="rId2"/>
                <a:stretch>
                  <a:fillRect l="-700" t="-1253" r="-636"/>
                </a:stretch>
              </a:blipFill>
            </p:spPr>
            <p:txBody>
              <a:bodyPr/>
              <a:lstStyle/>
              <a:p>
                <a:r>
                  <a:rPr lang="en-GB">
                    <a:noFill/>
                  </a:rPr>
                  <a:t> </a:t>
                </a:r>
              </a:p>
            </p:txBody>
          </p:sp>
        </mc:Fallback>
      </mc:AlternateContent>
      <p:sp>
        <p:nvSpPr>
          <p:cNvPr id="5" name="Slide Number Placeholder 6">
            <a:extLst>
              <a:ext uri="{FF2B5EF4-FFF2-40B4-BE49-F238E27FC236}">
                <a16:creationId xmlns:a16="http://schemas.microsoft.com/office/drawing/2014/main" id="{785FEC3A-EA4D-8ABF-7299-A250A8ACE5E9}"/>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65</a:t>
            </a:fld>
            <a:endParaRPr lang="en-GB" spc="80" noProof="0" dirty="0"/>
          </a:p>
        </p:txBody>
      </p:sp>
      <p:sp>
        <p:nvSpPr>
          <p:cNvPr id="8" name="TextBox 3">
            <a:extLst>
              <a:ext uri="{FF2B5EF4-FFF2-40B4-BE49-F238E27FC236}">
                <a16:creationId xmlns:a16="http://schemas.microsoft.com/office/drawing/2014/main" id="{1A38C53D-DABE-2A44-B78E-0A50AC2540B5}"/>
              </a:ext>
            </a:extLst>
          </p:cNvPr>
          <p:cNvSpPr txBox="1"/>
          <p:nvPr/>
        </p:nvSpPr>
        <p:spPr>
          <a:xfrm>
            <a:off x="589583" y="349890"/>
            <a:ext cx="1000338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Onshore wind farms in Belgium</a:t>
            </a:r>
          </a:p>
        </p:txBody>
      </p:sp>
      <p:sp>
        <p:nvSpPr>
          <p:cNvPr id="17" name="ZoneTexte 16">
            <a:extLst>
              <a:ext uri="{FF2B5EF4-FFF2-40B4-BE49-F238E27FC236}">
                <a16:creationId xmlns:a16="http://schemas.microsoft.com/office/drawing/2014/main" id="{739CA606-CAAA-0252-9F2C-ADCD5717545C}"/>
              </a:ext>
            </a:extLst>
          </p:cNvPr>
          <p:cNvSpPr txBox="1"/>
          <p:nvPr/>
        </p:nvSpPr>
        <p:spPr>
          <a:xfrm>
            <a:off x="161738" y="7451471"/>
            <a:ext cx="534851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1" noProof="0" dirty="0">
                <a:solidFill>
                  <a:srgbClr val="05103E"/>
                </a:solidFill>
                <a:effectLst/>
                <a:latin typeface="+mj-lt"/>
              </a:rPr>
              <a:t> </a:t>
            </a:r>
            <a:r>
              <a:rPr lang="en-GB" sz="1100" b="0" noProof="0" dirty="0">
                <a:solidFill>
                  <a:srgbClr val="05103E"/>
                </a:solidFill>
                <a:effectLst/>
                <a:latin typeface="+mj-lt"/>
                <a:hlinkClick r:id="rId3"/>
              </a:rPr>
              <a:t>Grid hosting capacity. (</a:t>
            </a:r>
            <a:r>
              <a:rPr lang="en-GB" sz="1100" noProof="0" dirty="0">
                <a:solidFill>
                  <a:srgbClr val="05103E"/>
                </a:solidFill>
                <a:latin typeface="+mj-lt"/>
                <a:hlinkClick r:id="rId3"/>
              </a:rPr>
              <a:t>2023</a:t>
            </a:r>
            <a:r>
              <a:rPr lang="en-GB" sz="1100" b="0" noProof="0" dirty="0">
                <a:solidFill>
                  <a:srgbClr val="05103E"/>
                </a:solidFill>
                <a:effectLst/>
                <a:latin typeface="+mj-lt"/>
                <a:hlinkClick r:id="rId3"/>
              </a:rPr>
              <a:t>). Elia</a:t>
            </a:r>
            <a:r>
              <a:rPr lang="en-GB" sz="1100" b="0" i="0" noProof="0" dirty="0">
                <a:solidFill>
                  <a:srgbClr val="05103E"/>
                </a:solidFill>
                <a:effectLst/>
                <a:latin typeface="+mj-lt"/>
                <a:hlinkClick r:id="rId3"/>
              </a:rPr>
              <a:t>.</a:t>
            </a:r>
            <a:endParaRPr lang="en-GB" sz="1100" noProof="0" dirty="0">
              <a:latin typeface="+mj-lt"/>
            </a:endParaRPr>
          </a:p>
        </p:txBody>
      </p:sp>
      <p:sp>
        <p:nvSpPr>
          <p:cNvPr id="19" name="ZoneTexte 18">
            <a:extLst>
              <a:ext uri="{FF2B5EF4-FFF2-40B4-BE49-F238E27FC236}">
                <a16:creationId xmlns:a16="http://schemas.microsoft.com/office/drawing/2014/main" id="{E0900170-D4AB-BC8A-B830-52314F8EBB44}"/>
              </a:ext>
            </a:extLst>
          </p:cNvPr>
          <p:cNvSpPr txBox="1"/>
          <p:nvPr/>
        </p:nvSpPr>
        <p:spPr>
          <a:xfrm>
            <a:off x="161738" y="7682473"/>
            <a:ext cx="5348514" cy="261610"/>
          </a:xfrm>
          <a:prstGeom prst="rect">
            <a:avLst/>
          </a:prstGeom>
          <a:noFill/>
        </p:spPr>
        <p:txBody>
          <a:bodyPr wrap="square">
            <a:spAutoFit/>
          </a:bodyPr>
          <a:lstStyle/>
          <a:p>
            <a:r>
              <a:rPr lang="en-GB" sz="1100" b="1" baseline="30000" noProof="0" dirty="0">
                <a:latin typeface="+mj-lt"/>
              </a:rPr>
              <a:t>2</a:t>
            </a:r>
            <a:r>
              <a:rPr lang="en-GB" sz="1100" noProof="0" dirty="0">
                <a:latin typeface="+mj-lt"/>
              </a:rPr>
              <a:t> </a:t>
            </a:r>
            <a:r>
              <a:rPr lang="en-GB" sz="1100" noProof="0" dirty="0">
                <a:latin typeface="+mj-lt"/>
                <a:hlinkClick r:id="rId4"/>
              </a:rPr>
              <a:t>Elia. (2024, January 8). Electricity mix 2023 [Press release].</a:t>
            </a:r>
            <a:endParaRPr lang="en-GB" sz="1100" noProof="0" dirty="0">
              <a:latin typeface="+mj-lt"/>
            </a:endParaRPr>
          </a:p>
        </p:txBody>
      </p:sp>
      <p:grpSp>
        <p:nvGrpSpPr>
          <p:cNvPr id="21" name="Groupe 20">
            <a:extLst>
              <a:ext uri="{FF2B5EF4-FFF2-40B4-BE49-F238E27FC236}">
                <a16:creationId xmlns:a16="http://schemas.microsoft.com/office/drawing/2014/main" id="{F525F8FC-3961-5622-8CDB-747EC56A48C7}"/>
              </a:ext>
            </a:extLst>
          </p:cNvPr>
          <p:cNvGrpSpPr/>
          <p:nvPr/>
        </p:nvGrpSpPr>
        <p:grpSpPr>
          <a:xfrm>
            <a:off x="1071130" y="3844885"/>
            <a:ext cx="8551140" cy="3025400"/>
            <a:chOff x="767032" y="3825344"/>
            <a:chExt cx="8551140" cy="3025400"/>
          </a:xfrm>
        </p:grpSpPr>
        <p:pic>
          <p:nvPicPr>
            <p:cNvPr id="15" name="Image 14">
              <a:extLst>
                <a:ext uri="{FF2B5EF4-FFF2-40B4-BE49-F238E27FC236}">
                  <a16:creationId xmlns:a16="http://schemas.microsoft.com/office/drawing/2014/main" id="{DB44A47F-E15A-692D-A6B2-52B6725F9B4B}"/>
                </a:ext>
              </a:extLst>
            </p:cNvPr>
            <p:cNvPicPr>
              <a:picLocks noChangeAspect="1"/>
            </p:cNvPicPr>
            <p:nvPr/>
          </p:nvPicPr>
          <p:blipFill>
            <a:blip r:embed="rId5"/>
            <a:stretch>
              <a:fillRect/>
            </a:stretch>
          </p:blipFill>
          <p:spPr>
            <a:xfrm>
              <a:off x="810573" y="3879424"/>
              <a:ext cx="8382639" cy="2869327"/>
            </a:xfrm>
            <a:prstGeom prst="rect">
              <a:avLst/>
            </a:prstGeom>
          </p:spPr>
        </p:pic>
        <p:sp>
          <p:nvSpPr>
            <p:cNvPr id="20" name="Rectangle 19">
              <a:extLst>
                <a:ext uri="{FF2B5EF4-FFF2-40B4-BE49-F238E27FC236}">
                  <a16:creationId xmlns:a16="http://schemas.microsoft.com/office/drawing/2014/main" id="{5F37D664-2A1C-61C1-7824-CC364409D086}"/>
                </a:ext>
              </a:extLst>
            </p:cNvPr>
            <p:cNvSpPr/>
            <p:nvPr/>
          </p:nvSpPr>
          <p:spPr>
            <a:xfrm>
              <a:off x="767032" y="3825344"/>
              <a:ext cx="8551140" cy="302540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3" name="ZoneTexte 22">
            <a:extLst>
              <a:ext uri="{FF2B5EF4-FFF2-40B4-BE49-F238E27FC236}">
                <a16:creationId xmlns:a16="http://schemas.microsoft.com/office/drawing/2014/main" id="{06871E2E-2653-2159-9CE2-AF3D760C93EA}"/>
              </a:ext>
            </a:extLst>
          </p:cNvPr>
          <p:cNvSpPr txBox="1"/>
          <p:nvPr/>
        </p:nvSpPr>
        <p:spPr>
          <a:xfrm>
            <a:off x="2672443" y="6941767"/>
            <a:ext cx="5348514" cy="307777"/>
          </a:xfrm>
          <a:prstGeom prst="rect">
            <a:avLst/>
          </a:prstGeom>
          <a:noFill/>
        </p:spPr>
        <p:txBody>
          <a:bodyPr wrap="square">
            <a:spAutoFit/>
          </a:bodyPr>
          <a:lstStyle/>
          <a:p>
            <a:pPr algn="ctr"/>
            <a:r>
              <a:rPr lang="en-GB" sz="1400" i="1" noProof="0" dirty="0"/>
              <a:t>Evolution of wind power production in Belgium.</a:t>
            </a:r>
            <a:r>
              <a:rPr lang="en-GB" sz="1400" b="1" baseline="30000" noProof="0" dirty="0"/>
              <a:t>2</a:t>
            </a:r>
          </a:p>
        </p:txBody>
      </p:sp>
    </p:spTree>
    <p:extLst>
      <p:ext uri="{BB962C8B-B14F-4D97-AF65-F5344CB8AC3E}">
        <p14:creationId xmlns:p14="http://schemas.microsoft.com/office/powerpoint/2010/main" val="3302252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7BE4F2-4200-B63E-B66E-507D06352EA4}"/>
              </a:ext>
            </a:extLst>
          </p:cNvPr>
          <p:cNvSpPr txBox="1"/>
          <p:nvPr/>
        </p:nvSpPr>
        <p:spPr>
          <a:xfrm>
            <a:off x="1802557" y="7230893"/>
            <a:ext cx="7059764"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Steady-state power curves for wind and example turbine with a 43.3 m rotor diameter.</a:t>
            </a:r>
          </a:p>
        </p:txBody>
      </p:sp>
      <p:sp>
        <p:nvSpPr>
          <p:cNvPr id="2" name="Slide Number Placeholder 6">
            <a:extLst>
              <a:ext uri="{FF2B5EF4-FFF2-40B4-BE49-F238E27FC236}">
                <a16:creationId xmlns:a16="http://schemas.microsoft.com/office/drawing/2014/main" id="{9476C89E-EE7F-020E-F737-3A3FCC55E5C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66</a:t>
            </a:fld>
            <a:endParaRPr lang="en-GB" spc="80" noProof="0" dirty="0"/>
          </a:p>
        </p:txBody>
      </p:sp>
      <p:sp>
        <p:nvSpPr>
          <p:cNvPr id="3" name="TextBox 3">
            <a:extLst>
              <a:ext uri="{FF2B5EF4-FFF2-40B4-BE49-F238E27FC236}">
                <a16:creationId xmlns:a16="http://schemas.microsoft.com/office/drawing/2014/main" id="{DC2D6D31-F28E-0115-FC23-C5E19A9B1190}"/>
              </a:ext>
            </a:extLst>
          </p:cNvPr>
          <p:cNvSpPr txBox="1"/>
          <p:nvPr/>
        </p:nvSpPr>
        <p:spPr>
          <a:xfrm>
            <a:off x="589583" y="349890"/>
            <a:ext cx="1000338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Note on the operating wind speeds for a wind turbine</a:t>
            </a:r>
          </a:p>
        </p:txBody>
      </p:sp>
      <p:sp>
        <p:nvSpPr>
          <p:cNvPr id="7" name="ZoneTexte 6">
            <a:extLst>
              <a:ext uri="{FF2B5EF4-FFF2-40B4-BE49-F238E27FC236}">
                <a16:creationId xmlns:a16="http://schemas.microsoft.com/office/drawing/2014/main" id="{F3F9861A-ABCC-24B0-F7A4-D80CA1C0D1BE}"/>
              </a:ext>
            </a:extLst>
          </p:cNvPr>
          <p:cNvSpPr txBox="1"/>
          <p:nvPr/>
        </p:nvSpPr>
        <p:spPr>
          <a:xfrm>
            <a:off x="589583" y="1044808"/>
            <a:ext cx="9542756" cy="2785378"/>
          </a:xfrm>
          <a:prstGeom prst="rect">
            <a:avLst/>
          </a:prstGeom>
          <a:noFill/>
        </p:spPr>
        <p:txBody>
          <a:bodyPr wrap="square" lIns="91440" tIns="45720" rIns="91440" bIns="45720" anchor="t">
            <a:spAutoFit/>
          </a:bodyPr>
          <a:lstStyle/>
          <a:p>
            <a:pPr algn="just"/>
            <a:r>
              <a:rPr lang="en-GB" sz="2000" noProof="0" dirty="0"/>
              <a:t>Variable-speed wind turbines operate across three main regions:</a:t>
            </a:r>
          </a:p>
          <a:p>
            <a:pPr algn="just"/>
            <a:endParaRPr lang="en-GB" sz="500" noProof="0" dirty="0"/>
          </a:p>
          <a:p>
            <a:pPr marL="514350" indent="-514350" algn="just">
              <a:buAutoNum type="romanLcParenBoth"/>
            </a:pPr>
            <a:r>
              <a:rPr lang="en-GB" sz="2000" noProof="0" dirty="0"/>
              <a:t>Region 1 refers to the startup phase, when the turbine begins to rotate but has not yet reached an operational speed;</a:t>
            </a:r>
            <a:endParaRPr lang="en-GB" sz="2000" dirty="0">
              <a:cs typeface="Arial"/>
            </a:endParaRPr>
          </a:p>
          <a:p>
            <a:pPr marL="514350" indent="-514350" algn="just">
              <a:buAutoNum type="romanLcParenBoth"/>
            </a:pPr>
            <a:endParaRPr lang="en-GB" sz="500" noProof="0" dirty="0">
              <a:cs typeface="Arial"/>
            </a:endParaRPr>
          </a:p>
          <a:p>
            <a:pPr marL="514350" indent="-514350" algn="just">
              <a:buAutoNum type="romanLcParenBoth"/>
            </a:pPr>
            <a:r>
              <a:rPr lang="en-GB" sz="2000" noProof="0" dirty="0"/>
              <a:t>Region 2 is the operational phase in which the turbine aims to capture as much power as possible from the wind;</a:t>
            </a:r>
            <a:endParaRPr lang="en-GB" sz="2000" dirty="0">
              <a:cs typeface="Arial"/>
            </a:endParaRPr>
          </a:p>
          <a:p>
            <a:pPr marL="514350" indent="-514350" algn="just">
              <a:buAutoNum type="romanLcParenBoth"/>
            </a:pPr>
            <a:endParaRPr lang="en-GB" sz="500" noProof="0" dirty="0">
              <a:cs typeface="Arial"/>
            </a:endParaRPr>
          </a:p>
          <a:p>
            <a:pPr marL="514350" indent="-514350" algn="just">
              <a:buAutoNum type="romanLcParenBoth"/>
            </a:pPr>
            <a:r>
              <a:rPr lang="en-GB" sz="2000" noProof="0" dirty="0"/>
              <a:t>Region 3 occurs when wind speeds are high enough that the turbine must limit the amount of wind power captured to prevent exceeding safe electrical and mechanical load limits.</a:t>
            </a:r>
          </a:p>
        </p:txBody>
      </p:sp>
      <p:grpSp>
        <p:nvGrpSpPr>
          <p:cNvPr id="11" name="Groupe 10">
            <a:extLst>
              <a:ext uri="{FF2B5EF4-FFF2-40B4-BE49-F238E27FC236}">
                <a16:creationId xmlns:a16="http://schemas.microsoft.com/office/drawing/2014/main" id="{FC996A50-900A-644C-7075-40E56CDD2908}"/>
              </a:ext>
            </a:extLst>
          </p:cNvPr>
          <p:cNvGrpSpPr/>
          <p:nvPr/>
        </p:nvGrpSpPr>
        <p:grpSpPr>
          <a:xfrm>
            <a:off x="3128972" y="4104715"/>
            <a:ext cx="4435455" cy="3070547"/>
            <a:chOff x="3143233" y="3829775"/>
            <a:chExt cx="4435455" cy="3070547"/>
          </a:xfrm>
        </p:grpSpPr>
        <p:pic>
          <p:nvPicPr>
            <p:cNvPr id="10" name="Picture 9">
              <a:extLst>
                <a:ext uri="{FF2B5EF4-FFF2-40B4-BE49-F238E27FC236}">
                  <a16:creationId xmlns:a16="http://schemas.microsoft.com/office/drawing/2014/main" id="{C61C14FA-BD5A-22EF-CB38-78B3D054E2DE}"/>
                </a:ext>
              </a:extLst>
            </p:cNvPr>
            <p:cNvPicPr>
              <a:picLocks noChangeAspect="1"/>
            </p:cNvPicPr>
            <p:nvPr/>
          </p:nvPicPr>
          <p:blipFill rotWithShape="1">
            <a:blip r:embed="rId2"/>
            <a:srcRect t="2733" r="14302"/>
            <a:stretch/>
          </p:blipFill>
          <p:spPr>
            <a:xfrm>
              <a:off x="3418307" y="3933375"/>
              <a:ext cx="3856786" cy="2843253"/>
            </a:xfrm>
            <a:prstGeom prst="rect">
              <a:avLst/>
            </a:prstGeom>
          </p:spPr>
        </p:pic>
        <p:sp>
          <p:nvSpPr>
            <p:cNvPr id="9" name="Rectangle 8">
              <a:extLst>
                <a:ext uri="{FF2B5EF4-FFF2-40B4-BE49-F238E27FC236}">
                  <a16:creationId xmlns:a16="http://schemas.microsoft.com/office/drawing/2014/main" id="{F418D0C0-41EC-A154-091B-60E5338BB7E8}"/>
                </a:ext>
              </a:extLst>
            </p:cNvPr>
            <p:cNvSpPr/>
            <p:nvPr/>
          </p:nvSpPr>
          <p:spPr>
            <a:xfrm>
              <a:off x="3143233" y="3829775"/>
              <a:ext cx="4435455" cy="3070547"/>
            </a:xfrm>
            <a:prstGeom prst="rect">
              <a:avLst/>
            </a:prstGeom>
            <a:no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5" name="ZoneTexte 4">
            <a:extLst>
              <a:ext uri="{FF2B5EF4-FFF2-40B4-BE49-F238E27FC236}">
                <a16:creationId xmlns:a16="http://schemas.microsoft.com/office/drawing/2014/main" id="{77768F65-FEEE-BF4E-BE6D-F91E91617BCB}"/>
              </a:ext>
            </a:extLst>
          </p:cNvPr>
          <p:cNvSpPr txBox="1"/>
          <p:nvPr/>
        </p:nvSpPr>
        <p:spPr>
          <a:xfrm>
            <a:off x="42843" y="7691381"/>
            <a:ext cx="10089495" cy="261610"/>
          </a:xfrm>
          <a:prstGeom prst="rect">
            <a:avLst/>
          </a:prstGeom>
          <a:noFill/>
        </p:spPr>
        <p:txBody>
          <a:bodyPr wrap="square">
            <a:spAutoFit/>
          </a:bodyPr>
          <a:lstStyle/>
          <a:p>
            <a:r>
              <a:rPr lang="en-GB" sz="1100" b="1" i="0" baseline="30000" noProof="0" dirty="0">
                <a:solidFill>
                  <a:srgbClr val="05103E"/>
                </a:solidFill>
                <a:effectLst/>
                <a:latin typeface="+mj-lt"/>
              </a:rPr>
              <a:t>1 </a:t>
            </a:r>
            <a:r>
              <a:rPr lang="en-GB" sz="1100" b="0" noProof="0" dirty="0">
                <a:solidFill>
                  <a:srgbClr val="05103E"/>
                </a:solidFill>
                <a:effectLst/>
                <a:latin typeface="+mj-lt"/>
                <a:hlinkClick r:id="rId3"/>
              </a:rPr>
              <a:t>Johnson, K. et al. (2004). Stability analysis of an adaptive torque controller for variable speed wind turbines. 43rd IEEE Conference On Decision And Control.</a:t>
            </a:r>
            <a:endParaRPr lang="en-GB" sz="1100" noProof="0" dirty="0">
              <a:latin typeface="+mj-lt"/>
            </a:endParaRPr>
          </a:p>
        </p:txBody>
      </p:sp>
    </p:spTree>
    <p:extLst>
      <p:ext uri="{BB962C8B-B14F-4D97-AF65-F5344CB8AC3E}">
        <p14:creationId xmlns:p14="http://schemas.microsoft.com/office/powerpoint/2010/main" val="844461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288EFA9-8F92-8567-2C58-E67509B1C7DC}"/>
              </a:ext>
            </a:extLst>
          </p:cNvPr>
          <p:cNvGrpSpPr/>
          <p:nvPr/>
        </p:nvGrpSpPr>
        <p:grpSpPr>
          <a:xfrm>
            <a:off x="6015931" y="3294565"/>
            <a:ext cx="3979947" cy="3468074"/>
            <a:chOff x="5825807" y="2720975"/>
            <a:chExt cx="4251605" cy="3675964"/>
          </a:xfrm>
        </p:grpSpPr>
        <p:sp>
          <p:nvSpPr>
            <p:cNvPr id="4" name="TextBox 3">
              <a:extLst>
                <a:ext uri="{FF2B5EF4-FFF2-40B4-BE49-F238E27FC236}">
                  <a16:creationId xmlns:a16="http://schemas.microsoft.com/office/drawing/2014/main" id="{75C8243F-76BB-398E-C4F7-345A1751639B}"/>
                </a:ext>
              </a:extLst>
            </p:cNvPr>
            <p:cNvSpPr txBox="1"/>
            <p:nvPr/>
          </p:nvSpPr>
          <p:spPr>
            <a:xfrm>
              <a:off x="7445862" y="6135959"/>
              <a:ext cx="2631550" cy="260980"/>
            </a:xfrm>
            <a:prstGeom prst="rect">
              <a:avLst/>
            </a:prstGeom>
            <a:noFill/>
          </p:spPr>
          <p:txBody>
            <a:bodyPr wrap="square">
              <a:spAutoFit/>
            </a:bodyPr>
            <a:lstStyle/>
            <a:p>
              <a:pPr algn="r"/>
              <a:r>
                <a:rPr lang="en-GB" sz="1000" noProof="0" dirty="0">
                  <a:latin typeface="Arial" panose="020B0604020202020204" pitchFamily="34" charset="0"/>
                  <a:cs typeface="Arial" panose="020B0604020202020204" pitchFamily="34" charset="0"/>
                </a:rPr>
                <a:t>© Philippe Massit/ONCFS</a:t>
              </a:r>
            </a:p>
          </p:txBody>
        </p:sp>
        <p:pic>
          <p:nvPicPr>
            <p:cNvPr id="5" name="Picture 4">
              <a:extLst>
                <a:ext uri="{FF2B5EF4-FFF2-40B4-BE49-F238E27FC236}">
                  <a16:creationId xmlns:a16="http://schemas.microsoft.com/office/drawing/2014/main" id="{C882ABFA-4B31-6CDB-DAA1-176ACF791F2B}"/>
                </a:ext>
              </a:extLst>
            </p:cNvPr>
            <p:cNvPicPr>
              <a:picLocks noChangeAspect="1"/>
            </p:cNvPicPr>
            <p:nvPr/>
          </p:nvPicPr>
          <p:blipFill rotWithShape="1">
            <a:blip r:embed="rId2"/>
            <a:srcRect l="14975" t="918" b="2901"/>
            <a:stretch/>
          </p:blipFill>
          <p:spPr>
            <a:xfrm>
              <a:off x="5825807" y="2720975"/>
              <a:ext cx="4251605" cy="3414986"/>
            </a:xfrm>
            <a:prstGeom prst="rect">
              <a:avLst/>
            </a:prstGeom>
          </p:spPr>
        </p:pic>
      </p:grpSp>
      <p:sp>
        <p:nvSpPr>
          <p:cNvPr id="2" name="Slide Number Placeholder 6">
            <a:extLst>
              <a:ext uri="{FF2B5EF4-FFF2-40B4-BE49-F238E27FC236}">
                <a16:creationId xmlns:a16="http://schemas.microsoft.com/office/drawing/2014/main" id="{65E0264A-46A7-1584-3F57-89D8878940C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67</a:t>
            </a:fld>
            <a:endParaRPr lang="en-GB" spc="80" noProof="0" dirty="0"/>
          </a:p>
        </p:txBody>
      </p:sp>
      <p:sp>
        <p:nvSpPr>
          <p:cNvPr id="7" name="ZoneTexte 6">
            <a:extLst>
              <a:ext uri="{FF2B5EF4-FFF2-40B4-BE49-F238E27FC236}">
                <a16:creationId xmlns:a16="http://schemas.microsoft.com/office/drawing/2014/main" id="{0C6E991F-1A47-D332-1B68-40C24B81A01C}"/>
              </a:ext>
            </a:extLst>
          </p:cNvPr>
          <p:cNvSpPr txBox="1"/>
          <p:nvPr/>
        </p:nvSpPr>
        <p:spPr>
          <a:xfrm>
            <a:off x="588009" y="1277660"/>
            <a:ext cx="9544329" cy="1323439"/>
          </a:xfrm>
          <a:prstGeom prst="rect">
            <a:avLst/>
          </a:prstGeom>
          <a:noFill/>
        </p:spPr>
        <p:txBody>
          <a:bodyPr wrap="square">
            <a:spAutoFit/>
          </a:bodyPr>
          <a:lstStyle/>
          <a:p>
            <a:pPr algn="just"/>
            <a:r>
              <a:rPr lang="en-GB" sz="2000" noProof="0" dirty="0"/>
              <a:t>It is important to distinguish between the land area used for wind energy generation by a wind farm and the direct footprint created by the wind turbines themselves. The land occupied by the wind farm can still be used for other purposes, such as agriculture, except for the area directly occupied by the turbines.</a:t>
            </a:r>
          </a:p>
        </p:txBody>
      </p:sp>
      <p:sp>
        <p:nvSpPr>
          <p:cNvPr id="13" name="ZoneTexte 12">
            <a:extLst>
              <a:ext uri="{FF2B5EF4-FFF2-40B4-BE49-F238E27FC236}">
                <a16:creationId xmlns:a16="http://schemas.microsoft.com/office/drawing/2014/main" id="{6E01BFAE-52E4-6721-7B6D-00A61456ED39}"/>
              </a:ext>
            </a:extLst>
          </p:cNvPr>
          <p:cNvSpPr txBox="1"/>
          <p:nvPr/>
        </p:nvSpPr>
        <p:spPr>
          <a:xfrm>
            <a:off x="588009" y="2835557"/>
            <a:ext cx="4888343" cy="4401205"/>
          </a:xfrm>
          <a:prstGeom prst="rect">
            <a:avLst/>
          </a:prstGeom>
          <a:noFill/>
        </p:spPr>
        <p:txBody>
          <a:bodyPr wrap="square">
            <a:spAutoFit/>
          </a:bodyPr>
          <a:lstStyle/>
          <a:p>
            <a:pPr algn="just"/>
            <a:r>
              <a:rPr lang="en-GB" sz="2000" noProof="0" dirty="0"/>
              <a:t>Concrete foundations, typically 3 meters deep, occupy between 100 and 300 m², with less than 100 m² of this area not recoverable for cultivable topsoil.</a:t>
            </a:r>
          </a:p>
          <a:p>
            <a:pPr algn="just"/>
            <a:endParaRPr lang="en-GB" sz="2000" noProof="0" dirty="0"/>
          </a:p>
          <a:p>
            <a:pPr algn="just"/>
            <a:r>
              <a:rPr lang="en-GB" sz="2000" noProof="0" dirty="0"/>
              <a:t>Each turbine requires a gravel-covered maintenance platform ranging from                 500 to 1,500 m².</a:t>
            </a:r>
          </a:p>
          <a:p>
            <a:pPr algn="just"/>
            <a:endParaRPr lang="en-GB" sz="2000" noProof="0" dirty="0"/>
          </a:p>
          <a:p>
            <a:pPr algn="just"/>
            <a:r>
              <a:rPr lang="en-GB" sz="2000" noProof="0" dirty="0"/>
              <a:t>Roads may need to be built or expanded during wind farm construction. In some cases, these roads are not reduced in size afterward, making it easier to maintain and dismantle the wind turbines.</a:t>
            </a:r>
          </a:p>
        </p:txBody>
      </p:sp>
      <p:sp>
        <p:nvSpPr>
          <p:cNvPr id="14" name="TextBox 3">
            <a:extLst>
              <a:ext uri="{FF2B5EF4-FFF2-40B4-BE49-F238E27FC236}">
                <a16:creationId xmlns:a16="http://schemas.microsoft.com/office/drawing/2014/main" id="{6D0E1156-D842-50A1-3DCB-131C53111F53}"/>
              </a:ext>
            </a:extLst>
          </p:cNvPr>
          <p:cNvSpPr txBox="1"/>
          <p:nvPr/>
        </p:nvSpPr>
        <p:spPr>
          <a:xfrm>
            <a:off x="589583" y="349890"/>
            <a:ext cx="10003389" cy="461665"/>
          </a:xfrm>
          <a:prstGeom prst="rect">
            <a:avLst/>
          </a:prstGeom>
          <a:noFill/>
        </p:spPr>
        <p:txBody>
          <a:bodyPr wrap="square">
            <a:spAutoFit/>
          </a:bodyPr>
          <a:lstStyle/>
          <a:p>
            <a:r>
              <a:rPr lang="en-GB" sz="2400" b="1" noProof="0" dirty="0"/>
              <a:t>Note on the land footprint of wind farms</a:t>
            </a:r>
            <a:endParaRPr lang="en-GB" sz="2400" b="1" noProof="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0574710-6A69-A8AE-E153-8D1639B4CDC8}"/>
              </a:ext>
            </a:extLst>
          </p:cNvPr>
          <p:cNvSpPr/>
          <p:nvPr/>
        </p:nvSpPr>
        <p:spPr>
          <a:xfrm>
            <a:off x="6015930" y="3294565"/>
            <a:ext cx="3979947" cy="322185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05390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D651A908-4A1F-29BA-EF0E-E5F54AB827F9}"/>
              </a:ext>
            </a:extLst>
          </p:cNvPr>
          <p:cNvSpPr txBox="1"/>
          <p:nvPr/>
        </p:nvSpPr>
        <p:spPr>
          <a:xfrm>
            <a:off x="1270000" y="6965118"/>
            <a:ext cx="8153400"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Estimated number of birds killed by hazards in the US each year (millions).</a:t>
            </a:r>
            <a:r>
              <a:rPr lang="en-GB" sz="1400" b="1" baseline="30000" noProof="0" dirty="0">
                <a:latin typeface="Arial" panose="020B0604020202020204" pitchFamily="34" charset="0"/>
                <a:cs typeface="Arial" panose="020B0604020202020204" pitchFamily="34" charset="0"/>
              </a:rPr>
              <a:t>1</a:t>
            </a:r>
          </a:p>
        </p:txBody>
      </p:sp>
      <p:grpSp>
        <p:nvGrpSpPr>
          <p:cNvPr id="25" name="Groupe 24">
            <a:extLst>
              <a:ext uri="{FF2B5EF4-FFF2-40B4-BE49-F238E27FC236}">
                <a16:creationId xmlns:a16="http://schemas.microsoft.com/office/drawing/2014/main" id="{120A46A0-5BFA-B989-70EA-3315AA405156}"/>
              </a:ext>
            </a:extLst>
          </p:cNvPr>
          <p:cNvGrpSpPr/>
          <p:nvPr/>
        </p:nvGrpSpPr>
        <p:grpSpPr>
          <a:xfrm>
            <a:off x="1270000" y="4635735"/>
            <a:ext cx="8153400" cy="2256837"/>
            <a:chOff x="1231899" y="4864706"/>
            <a:chExt cx="7772401" cy="2057400"/>
          </a:xfrm>
        </p:grpSpPr>
        <p:pic>
          <p:nvPicPr>
            <p:cNvPr id="22" name="Image 21">
              <a:extLst>
                <a:ext uri="{FF2B5EF4-FFF2-40B4-BE49-F238E27FC236}">
                  <a16:creationId xmlns:a16="http://schemas.microsoft.com/office/drawing/2014/main" id="{3EA2F6B1-5BBA-83DA-B825-B859B9E83A48}"/>
                </a:ext>
              </a:extLst>
            </p:cNvPr>
            <p:cNvPicPr>
              <a:picLocks noChangeAspect="1"/>
            </p:cNvPicPr>
            <p:nvPr/>
          </p:nvPicPr>
          <p:blipFill>
            <a:blip r:embed="rId2"/>
            <a:stretch>
              <a:fillRect/>
            </a:stretch>
          </p:blipFill>
          <p:spPr>
            <a:xfrm>
              <a:off x="1324120" y="4996883"/>
              <a:ext cx="7511124" cy="1793046"/>
            </a:xfrm>
            <a:prstGeom prst="rect">
              <a:avLst/>
            </a:prstGeom>
          </p:spPr>
        </p:pic>
        <p:sp>
          <p:nvSpPr>
            <p:cNvPr id="24" name="Rectangle 23">
              <a:extLst>
                <a:ext uri="{FF2B5EF4-FFF2-40B4-BE49-F238E27FC236}">
                  <a16:creationId xmlns:a16="http://schemas.microsoft.com/office/drawing/2014/main" id="{4E9B47CD-CA17-12A0-4137-2166FBD3A979}"/>
                </a:ext>
              </a:extLst>
            </p:cNvPr>
            <p:cNvSpPr/>
            <p:nvPr/>
          </p:nvSpPr>
          <p:spPr>
            <a:xfrm>
              <a:off x="1231899" y="4864706"/>
              <a:ext cx="7772401" cy="205740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E0DB3DAB-00A3-E270-910E-E2C01ECC1FD4}"/>
              </a:ext>
            </a:extLst>
          </p:cNvPr>
          <p:cNvSpPr txBox="1">
            <a:spLocks/>
          </p:cNvSpPr>
          <p:nvPr/>
        </p:nvSpPr>
        <p:spPr>
          <a:xfrm>
            <a:off x="10132339" y="7534720"/>
            <a:ext cx="418430" cy="205184"/>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68</a:t>
            </a:fld>
            <a:endParaRPr lang="en-GB" spc="80" noProof="0" dirty="0"/>
          </a:p>
        </p:txBody>
      </p:sp>
      <p:sp>
        <p:nvSpPr>
          <p:cNvPr id="4" name="TextBox 19">
            <a:extLst>
              <a:ext uri="{FF2B5EF4-FFF2-40B4-BE49-F238E27FC236}">
                <a16:creationId xmlns:a16="http://schemas.microsoft.com/office/drawing/2014/main" id="{209C3FBB-6E90-9BF9-0B2E-579BE76A0D39}"/>
              </a:ext>
            </a:extLst>
          </p:cNvPr>
          <p:cNvSpPr txBox="1"/>
          <p:nvPr/>
        </p:nvSpPr>
        <p:spPr>
          <a:xfrm>
            <a:off x="560730" y="358228"/>
            <a:ext cx="9478200" cy="461665"/>
          </a:xfrm>
          <a:prstGeom prst="rect">
            <a:avLst/>
          </a:prstGeom>
          <a:noFill/>
        </p:spPr>
        <p:txBody>
          <a:bodyPr wrap="square">
            <a:spAutoFit/>
          </a:bodyPr>
          <a:lstStyle/>
          <a:p>
            <a:pPr marL="12700">
              <a:spcBef>
                <a:spcPts val="130"/>
              </a:spcBef>
            </a:pPr>
            <a:r>
              <a:rPr lang="en-GB" sz="2400" b="1" noProof="0" dirty="0">
                <a:latin typeface="Arial"/>
                <a:cs typeface="Arial"/>
              </a:rPr>
              <a:t>Note on the impact of wind turbines on birds</a:t>
            </a:r>
            <a:endParaRPr lang="en-GB" sz="2400" b="1" noProof="0" dirty="0"/>
          </a:p>
        </p:txBody>
      </p:sp>
      <p:sp>
        <p:nvSpPr>
          <p:cNvPr id="7" name="ZoneTexte 6">
            <a:extLst>
              <a:ext uri="{FF2B5EF4-FFF2-40B4-BE49-F238E27FC236}">
                <a16:creationId xmlns:a16="http://schemas.microsoft.com/office/drawing/2014/main" id="{62DDC342-8FC0-B603-72C2-ED34869107EC}"/>
              </a:ext>
            </a:extLst>
          </p:cNvPr>
          <p:cNvSpPr txBox="1"/>
          <p:nvPr/>
        </p:nvSpPr>
        <p:spPr>
          <a:xfrm>
            <a:off x="560729" y="1128603"/>
            <a:ext cx="9571610" cy="317009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One criticism of wind turbines that continues to draw significant attention is the number of birds killed by spinning blades. Former US President Donald Trump, for instance, accused this technology of </a:t>
            </a:r>
            <a:r>
              <a:rPr kumimoji="0" lang="en-GB" sz="2000" b="0" u="none" strike="noStrike" cap="none" normalizeH="0" baseline="0" noProof="0" dirty="0">
                <a:ln>
                  <a:noFill/>
                </a:ln>
                <a:solidFill>
                  <a:schemeClr val="tx1"/>
                </a:solidFill>
                <a:effectLst/>
                <a:latin typeface="Arial" panose="020B0604020202020204" pitchFamily="34" charset="0"/>
              </a:rPr>
              <a:t>“</a:t>
            </a:r>
            <a:r>
              <a:rPr kumimoji="0" lang="en-GB" sz="2000" b="0" i="1" u="none" strike="noStrike" cap="none" normalizeH="0" baseline="0" noProof="0" dirty="0">
                <a:ln>
                  <a:noFill/>
                </a:ln>
                <a:solidFill>
                  <a:schemeClr val="tx1"/>
                </a:solidFill>
                <a:effectLst/>
                <a:latin typeface="Arial" panose="020B0604020202020204" pitchFamily="34" charset="0"/>
              </a:rPr>
              <a:t>killing all the birds</a:t>
            </a:r>
            <a:r>
              <a:rPr lang="en-GB" sz="2000" noProof="0" dirty="0"/>
              <a:t>”</a:t>
            </a:r>
            <a:r>
              <a:rPr lang="en-GB" sz="2000" i="1" noProof="0" dirty="0">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A model by Joel Merriman, a wind specialist at the American Bird Conservancy, estimates that 1.17 million birds are killed each year by wind turbines in the US, which has a wind installed capacity of 144 GW. While this is a significant number, it represents only 0.016% of the estimated 7.2 billion birds living in the US. Moreover, it is substantially less than the 67 to 90 million birds killed by pesticides or the      365 million killed by cats annually in the US.</a:t>
            </a:r>
          </a:p>
        </p:txBody>
      </p:sp>
      <p:sp>
        <p:nvSpPr>
          <p:cNvPr id="5" name="ZoneTexte 4">
            <a:extLst>
              <a:ext uri="{FF2B5EF4-FFF2-40B4-BE49-F238E27FC236}">
                <a16:creationId xmlns:a16="http://schemas.microsoft.com/office/drawing/2014/main" id="{53578A4C-9697-D414-9721-06D4750458FA}"/>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3"/>
              </a:rPr>
              <a:t>MacKay, D. (2008). Sustainable Energy - Without the Hot Air. </a:t>
            </a:r>
            <a:endParaRPr lang="en-GB" noProof="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AA0390-1C47-3BB7-23D7-4B533E1261B5}"/>
              </a:ext>
            </a:extLst>
          </p:cNvPr>
          <p:cNvSpPr txBox="1"/>
          <p:nvPr/>
        </p:nvSpPr>
        <p:spPr>
          <a:xfrm>
            <a:off x="589583" y="2892990"/>
            <a:ext cx="9542756" cy="2246769"/>
          </a:xfrm>
          <a:prstGeom prst="rect">
            <a:avLst/>
          </a:prstGeom>
          <a:noFill/>
        </p:spPr>
        <p:txBody>
          <a:bodyPr wrap="square">
            <a:spAutoFit/>
          </a:bodyPr>
          <a:lstStyle/>
          <a:p>
            <a:pPr algn="just"/>
            <a:r>
              <a:rPr lang="en-GB" sz="2000" b="1" spc="30" noProof="0" dirty="0">
                <a:latin typeface="Arial" panose="020B0604020202020204" pitchFamily="34" charset="0"/>
                <a:cs typeface="Arial" panose="020B0604020202020204" pitchFamily="34" charset="0"/>
              </a:rPr>
              <a:t>1. </a:t>
            </a:r>
            <a:r>
              <a:rPr lang="en-GB" sz="2000" spc="30" noProof="0" dirty="0">
                <a:latin typeface="Arial" panose="020B0604020202020204" pitchFamily="34" charset="0"/>
                <a:cs typeface="Arial" panose="020B0604020202020204" pitchFamily="34" charset="0"/>
              </a:rPr>
              <a:t>A</a:t>
            </a:r>
            <a:r>
              <a:rPr lang="en-GB" sz="2000" noProof="0" dirty="0"/>
              <a:t>ssume that wind farms in Belgium have an average power produced per unit of land area of 2.8 W/m². Calculate the surface area that would need to be occupied by wind farms to produce an amount of electricity equivalent to Belgium’s annual final electricity consumption, which was 78.4 TWh in 2023.</a:t>
            </a:r>
          </a:p>
          <a:p>
            <a:pPr algn="just"/>
            <a:endParaRPr lang="en-GB" sz="2000" noProof="0" dirty="0"/>
          </a:p>
          <a:p>
            <a:pPr algn="just"/>
            <a:r>
              <a:rPr lang="en-GB" sz="2000" b="1" noProof="0" dirty="0"/>
              <a:t>2. </a:t>
            </a:r>
            <a:r>
              <a:rPr lang="en-GB" sz="2000" noProof="0" dirty="0"/>
              <a:t>Assuming a load factor of 20%, calculate the installed capacity of onshore wind turbines required to produce these 78.4 TWh.</a:t>
            </a:r>
          </a:p>
        </p:txBody>
      </p:sp>
      <p:sp>
        <p:nvSpPr>
          <p:cNvPr id="3" name="Slide Number Placeholder 6">
            <a:extLst>
              <a:ext uri="{FF2B5EF4-FFF2-40B4-BE49-F238E27FC236}">
                <a16:creationId xmlns:a16="http://schemas.microsoft.com/office/drawing/2014/main" id="{3433AD2E-D8D4-9384-6FAA-7E42BD0D9BA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69</a:t>
            </a:fld>
            <a:endParaRPr lang="en-GB" spc="80" noProof="0" dirty="0"/>
          </a:p>
        </p:txBody>
      </p:sp>
      <p:sp>
        <p:nvSpPr>
          <p:cNvPr id="4" name="TextBox 3">
            <a:extLst>
              <a:ext uri="{FF2B5EF4-FFF2-40B4-BE49-F238E27FC236}">
                <a16:creationId xmlns:a16="http://schemas.microsoft.com/office/drawing/2014/main" id="{586F4D7D-5B14-375D-4F13-3B3D2EC409C6}"/>
              </a:ext>
            </a:extLst>
          </p:cNvPr>
          <p:cNvSpPr txBox="1"/>
          <p:nvPr/>
        </p:nvSpPr>
        <p:spPr>
          <a:xfrm>
            <a:off x="589583" y="349890"/>
            <a:ext cx="10003389"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2:</a:t>
            </a:r>
          </a:p>
        </p:txBody>
      </p:sp>
    </p:spTree>
    <p:extLst>
      <p:ext uri="{BB962C8B-B14F-4D97-AF65-F5344CB8AC3E}">
        <p14:creationId xmlns:p14="http://schemas.microsoft.com/office/powerpoint/2010/main" val="175268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E78B7-7001-67D0-BE72-EE5B462601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EFE771-E038-DC5D-0098-3719FDBBCCFA}"/>
              </a:ext>
            </a:extLst>
          </p:cNvPr>
          <p:cNvSpPr txBox="1"/>
          <p:nvPr/>
        </p:nvSpPr>
        <p:spPr>
          <a:xfrm>
            <a:off x="3571471" y="6894828"/>
            <a:ext cx="3578977" cy="307777"/>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The greenhouse effect process.</a:t>
            </a:r>
            <a:r>
              <a:rPr lang="en-GB" sz="1400" b="1" baseline="30000" noProof="0" dirty="0">
                <a:latin typeface="Arial" panose="020B0604020202020204" pitchFamily="34" charset="0"/>
                <a:cs typeface="Arial" panose="020B0604020202020204" pitchFamily="34" charset="0"/>
              </a:rPr>
              <a:t>1</a:t>
            </a:r>
            <a:r>
              <a:rPr lang="en-GB" sz="1400" noProof="0" dirty="0">
                <a:latin typeface="Arial" panose="020B0604020202020204" pitchFamily="34" charset="0"/>
                <a:cs typeface="Arial" panose="020B0604020202020204" pitchFamily="34" charset="0"/>
              </a:rPr>
              <a:t> </a:t>
            </a:r>
            <a:endParaRPr lang="en-GB" sz="1400" noProof="0" dirty="0"/>
          </a:p>
        </p:txBody>
      </p:sp>
      <p:sp>
        <p:nvSpPr>
          <p:cNvPr id="2" name="TextBox 3">
            <a:extLst>
              <a:ext uri="{FF2B5EF4-FFF2-40B4-BE49-F238E27FC236}">
                <a16:creationId xmlns:a16="http://schemas.microsoft.com/office/drawing/2014/main" id="{F1F6FC10-2A61-2DA5-D01B-DEA46D2009DB}"/>
              </a:ext>
            </a:extLst>
          </p:cNvPr>
          <p:cNvSpPr txBox="1"/>
          <p:nvPr/>
        </p:nvSpPr>
        <p:spPr>
          <a:xfrm>
            <a:off x="589582" y="349890"/>
            <a:ext cx="9542757" cy="1200329"/>
          </a:xfrm>
          <a:prstGeom prst="rect">
            <a:avLst/>
          </a:prstGeom>
          <a:noFill/>
        </p:spPr>
        <p:txBody>
          <a:bodyPr wrap="square">
            <a:spAutoFit/>
          </a:bodyPr>
          <a:lstStyle/>
          <a:p>
            <a:pPr algn="just"/>
            <a:r>
              <a:rPr lang="en-GB" sz="2400" b="1" spc="30" noProof="0" dirty="0">
                <a:latin typeface="Arial"/>
                <a:cs typeface="Arial"/>
              </a:rPr>
              <a:t>Step 1: </a:t>
            </a:r>
            <a:r>
              <a:rPr lang="en-GB" sz="2400" b="1" noProof="0" dirty="0"/>
              <a:t>CO</a:t>
            </a:r>
            <a:r>
              <a:rPr lang="en-GB" sz="2400" b="1" baseline="-25000" noProof="0" dirty="0"/>
              <a:t>2</a:t>
            </a:r>
            <a:r>
              <a:rPr lang="en-GB" sz="2400" b="1" noProof="0" dirty="0">
                <a:latin typeface="Arial" panose="020B0604020202020204" pitchFamily="34" charset="0"/>
                <a:cs typeface="Arial" panose="020B0604020202020204" pitchFamily="34" charset="0"/>
              </a:rPr>
              <a:t>, acting as a GHG, enhances the greenhouse effect by trapping heat in the atmosphere</a:t>
            </a:r>
          </a:p>
          <a:p>
            <a:pPr algn="just"/>
            <a:endParaRPr lang="en-GB" sz="2400" b="1" spc="30" noProof="0" dirty="0">
              <a:latin typeface="Arial"/>
              <a:cs typeface="Arial"/>
            </a:endParaRPr>
          </a:p>
        </p:txBody>
      </p:sp>
      <p:sp>
        <p:nvSpPr>
          <p:cNvPr id="7" name="ZoneTexte 6">
            <a:extLst>
              <a:ext uri="{FF2B5EF4-FFF2-40B4-BE49-F238E27FC236}">
                <a16:creationId xmlns:a16="http://schemas.microsoft.com/office/drawing/2014/main" id="{D0A3177F-C1BA-498D-2A4A-A60BD29141AF}"/>
              </a:ext>
            </a:extLst>
          </p:cNvPr>
          <p:cNvSpPr txBox="1"/>
          <p:nvPr/>
        </p:nvSpPr>
        <p:spPr>
          <a:xfrm>
            <a:off x="589582" y="1613841"/>
            <a:ext cx="9542757" cy="1323439"/>
          </a:xfrm>
          <a:prstGeom prst="rect">
            <a:avLst/>
          </a:prstGeom>
          <a:noFill/>
        </p:spPr>
        <p:txBody>
          <a:bodyPr wrap="square">
            <a:spAutoFit/>
          </a:bodyPr>
          <a:lstStyle/>
          <a:p>
            <a:pPr algn="just"/>
            <a:r>
              <a:rPr lang="en-GB" sz="2000" noProof="0" dirty="0"/>
              <a:t>CO</a:t>
            </a:r>
            <a:r>
              <a:rPr lang="en-GB" sz="2000" baseline="-25000" noProof="0" dirty="0"/>
              <a:t>2</a:t>
            </a:r>
            <a:r>
              <a:rPr lang="en-GB" sz="2000" noProof="0" dirty="0"/>
              <a:t> molecules have the ability to absorb and re-emit thermal infrared radiation, which is the heat energy radiated by the Earth's surface. Instead of allowing this heat to escape into space, CO</a:t>
            </a:r>
            <a:r>
              <a:rPr lang="en-GB" sz="2000" baseline="-25000" noProof="0" dirty="0"/>
              <a:t>2</a:t>
            </a:r>
            <a:r>
              <a:rPr lang="en-GB" sz="2000" noProof="0" dirty="0"/>
              <a:t> redirects part of it back toward the surface, creating a warming effect.</a:t>
            </a:r>
          </a:p>
        </p:txBody>
      </p:sp>
      <p:grpSp>
        <p:nvGrpSpPr>
          <p:cNvPr id="13" name="Groupe 12">
            <a:extLst>
              <a:ext uri="{FF2B5EF4-FFF2-40B4-BE49-F238E27FC236}">
                <a16:creationId xmlns:a16="http://schemas.microsoft.com/office/drawing/2014/main" id="{82DDA513-E87D-465B-2757-613EA33BF647}"/>
              </a:ext>
            </a:extLst>
          </p:cNvPr>
          <p:cNvGrpSpPr/>
          <p:nvPr/>
        </p:nvGrpSpPr>
        <p:grpSpPr>
          <a:xfrm>
            <a:off x="1774511" y="3386323"/>
            <a:ext cx="7144378" cy="3446130"/>
            <a:chOff x="1774511" y="3365474"/>
            <a:chExt cx="7144378" cy="3446130"/>
          </a:xfrm>
        </p:grpSpPr>
        <p:sp>
          <p:nvSpPr>
            <p:cNvPr id="8" name="Rectangle 7">
              <a:extLst>
                <a:ext uri="{FF2B5EF4-FFF2-40B4-BE49-F238E27FC236}">
                  <a16:creationId xmlns:a16="http://schemas.microsoft.com/office/drawing/2014/main" id="{44A49504-F910-4AD1-6E52-21275E15F47B}"/>
                </a:ext>
              </a:extLst>
            </p:cNvPr>
            <p:cNvSpPr/>
            <p:nvPr/>
          </p:nvSpPr>
          <p:spPr>
            <a:xfrm>
              <a:off x="1774511" y="3365474"/>
              <a:ext cx="7144378" cy="344613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12" name="Groupe 11">
              <a:extLst>
                <a:ext uri="{FF2B5EF4-FFF2-40B4-BE49-F238E27FC236}">
                  <a16:creationId xmlns:a16="http://schemas.microsoft.com/office/drawing/2014/main" id="{648E453A-28AF-0E73-8758-590D73835183}"/>
                </a:ext>
              </a:extLst>
            </p:cNvPr>
            <p:cNvGrpSpPr/>
            <p:nvPr/>
          </p:nvGrpSpPr>
          <p:grpSpPr>
            <a:xfrm>
              <a:off x="1948269" y="3562569"/>
              <a:ext cx="6825380" cy="3152420"/>
              <a:chOff x="1819836" y="3522780"/>
              <a:chExt cx="6825380" cy="3152420"/>
            </a:xfrm>
          </p:grpSpPr>
          <p:pic>
            <p:nvPicPr>
              <p:cNvPr id="11" name="Picture 10">
                <a:extLst>
                  <a:ext uri="{FF2B5EF4-FFF2-40B4-BE49-F238E27FC236}">
                    <a16:creationId xmlns:a16="http://schemas.microsoft.com/office/drawing/2014/main" id="{41B130E1-CF57-35B5-346F-243238715164}"/>
                  </a:ext>
                </a:extLst>
              </p:cNvPr>
              <p:cNvPicPr>
                <a:picLocks noChangeAspect="1"/>
              </p:cNvPicPr>
              <p:nvPr/>
            </p:nvPicPr>
            <p:blipFill rotWithShape="1">
              <a:blip r:embed="rId2"/>
              <a:srcRect l="5212" t="12534" r="6240"/>
              <a:stretch/>
            </p:blipFill>
            <p:spPr>
              <a:xfrm>
                <a:off x="1819836" y="3522780"/>
                <a:ext cx="6825380" cy="3152420"/>
              </a:xfrm>
              <a:prstGeom prst="rect">
                <a:avLst/>
              </a:prstGeom>
            </p:spPr>
          </p:pic>
          <p:sp>
            <p:nvSpPr>
              <p:cNvPr id="9" name="Rectangle 8">
                <a:extLst>
                  <a:ext uri="{FF2B5EF4-FFF2-40B4-BE49-F238E27FC236}">
                    <a16:creationId xmlns:a16="http://schemas.microsoft.com/office/drawing/2014/main" id="{52F52B3D-4904-12F8-8AC0-4A012B69D09A}"/>
                  </a:ext>
                </a:extLst>
              </p:cNvPr>
              <p:cNvSpPr/>
              <p:nvPr/>
            </p:nvSpPr>
            <p:spPr>
              <a:xfrm>
                <a:off x="7865517" y="6344174"/>
                <a:ext cx="779699" cy="3310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sp>
        <p:nvSpPr>
          <p:cNvPr id="10" name="ZoneTexte 9">
            <a:extLst>
              <a:ext uri="{FF2B5EF4-FFF2-40B4-BE49-F238E27FC236}">
                <a16:creationId xmlns:a16="http://schemas.microsoft.com/office/drawing/2014/main" id="{A76642FF-1A4E-E1FC-4930-C343876363BE}"/>
              </a:ext>
            </a:extLst>
          </p:cNvPr>
          <p:cNvSpPr txBox="1"/>
          <p:nvPr/>
        </p:nvSpPr>
        <p:spPr>
          <a:xfrm>
            <a:off x="64869" y="7682860"/>
            <a:ext cx="8699995" cy="261610"/>
          </a:xfrm>
          <a:prstGeom prst="rect">
            <a:avLst/>
          </a:prstGeom>
          <a:noFill/>
        </p:spPr>
        <p:txBody>
          <a:bodyPr wrap="square">
            <a:spAutoFit/>
          </a:bodyPr>
          <a:lstStyle/>
          <a:p>
            <a:r>
              <a:rPr lang="en-GB" sz="1100" b="1" baseline="30000" noProof="0" dirty="0">
                <a:latin typeface="Arial" panose="020B0604020202020204" pitchFamily="34" charset="0"/>
                <a:cs typeface="Arial" panose="020B0604020202020204" pitchFamily="34" charset="0"/>
              </a:rPr>
              <a:t>1 </a:t>
            </a:r>
            <a:r>
              <a:rPr lang="en-GB" sz="1100" b="0" noProof="0" dirty="0">
                <a:solidFill>
                  <a:srgbClr val="05103E"/>
                </a:solidFill>
                <a:effectLst/>
                <a:latin typeface="+mj-lt"/>
                <a:hlinkClick r:id="rId3"/>
              </a:rPr>
              <a:t>The greenhouse effect. </a:t>
            </a:r>
            <a:r>
              <a:rPr lang="en-GB" sz="1100" b="0" i="0" noProof="0" dirty="0">
                <a:solidFill>
                  <a:srgbClr val="05103E"/>
                </a:solidFill>
                <a:effectLst/>
                <a:latin typeface="+mj-lt"/>
                <a:hlinkClick r:id="rId3"/>
              </a:rPr>
              <a:t>(</a:t>
            </a:r>
            <a:r>
              <a:rPr lang="en-GB" sz="1100" noProof="0" dirty="0">
                <a:solidFill>
                  <a:srgbClr val="05103E"/>
                </a:solidFill>
                <a:latin typeface="+mj-lt"/>
                <a:hlinkClick r:id="rId3"/>
              </a:rPr>
              <a:t>2023, July 25</a:t>
            </a:r>
            <a:r>
              <a:rPr lang="en-GB" sz="1100" b="0" i="0" noProof="0" dirty="0">
                <a:solidFill>
                  <a:srgbClr val="05103E"/>
                </a:solidFill>
                <a:effectLst/>
                <a:latin typeface="+mj-lt"/>
                <a:hlinkClick r:id="rId3"/>
              </a:rPr>
              <a:t>). World101 from the Council on Foreign Relations.</a:t>
            </a:r>
            <a:endParaRPr lang="en-GB" sz="1100" noProof="0" dirty="0">
              <a:latin typeface="+mj-lt"/>
            </a:endParaRPr>
          </a:p>
        </p:txBody>
      </p:sp>
      <p:sp>
        <p:nvSpPr>
          <p:cNvPr id="4" name="Slide Number Placeholder 6">
            <a:extLst>
              <a:ext uri="{FF2B5EF4-FFF2-40B4-BE49-F238E27FC236}">
                <a16:creationId xmlns:a16="http://schemas.microsoft.com/office/drawing/2014/main" id="{9CB3E4FC-BF1E-8A9D-F265-F14F7B22390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a:t>
            </a:fld>
            <a:endParaRPr lang="en-GB" spc="80" noProof="0" dirty="0"/>
          </a:p>
        </p:txBody>
      </p:sp>
    </p:spTree>
    <p:extLst>
      <p:ext uri="{BB962C8B-B14F-4D97-AF65-F5344CB8AC3E}">
        <p14:creationId xmlns:p14="http://schemas.microsoft.com/office/powerpoint/2010/main" val="31948045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4E7CF0-1FF7-7AF2-973C-8E8637D0A89C}"/>
                  </a:ext>
                </a:extLst>
              </p:cNvPr>
              <p:cNvSpPr txBox="1"/>
              <p:nvPr/>
            </p:nvSpPr>
            <p:spPr>
              <a:xfrm>
                <a:off x="593048" y="1564829"/>
                <a:ext cx="10004851" cy="3097964"/>
              </a:xfrm>
              <a:prstGeom prst="rect">
                <a:avLst/>
              </a:prstGeom>
              <a:noFill/>
            </p:spPr>
            <p:txBody>
              <a:bodyPr wrap="square">
                <a:spAutoFit/>
              </a:bodyPr>
              <a:lstStyle/>
              <a:p>
                <a:pPr marL="12700" marR="492125">
                  <a:lnSpc>
                    <a:spcPct val="119200"/>
                  </a:lnSpc>
                  <a:tabLst>
                    <a:tab pos="2737485" algn="l"/>
                  </a:tabLst>
                </a:pPr>
                <a:r>
                  <a:rPr lang="en-GB" sz="2000" noProof="0" dirty="0">
                    <a:latin typeface="Arial" panose="020B0604020202020204" pitchFamily="34" charset="0"/>
                    <a:cs typeface="Arial" panose="020B0604020202020204" pitchFamily="34" charset="0"/>
                  </a:rPr>
                  <a:t>The Belgian fleet of wind turbines should have a total effective power of:</a:t>
                </a:r>
                <a:endParaRPr lang="en-GB" sz="2000" noProof="0" dirty="0">
                  <a:solidFill>
                    <a:schemeClr val="tx1"/>
                  </a:solidFill>
                  <a:latin typeface="Arial" panose="020B0604020202020204" pitchFamily="34" charset="0"/>
                  <a:cs typeface="Arial" panose="020B0604020202020204" pitchFamily="34" charset="0"/>
                </a:endParaRPr>
              </a:p>
              <a:p>
                <a:pPr marL="12700" marR="492125">
                  <a:lnSpc>
                    <a:spcPct val="119200"/>
                  </a:lnSpc>
                  <a:tabLst>
                    <a:tab pos="2737485" algn="l"/>
                  </a:tabLst>
                </a:pPr>
                <a:endParaRPr lang="en-GB" sz="500" noProof="0" dirty="0">
                  <a:latin typeface="Arial" panose="020B0604020202020204" pitchFamily="34" charset="0"/>
                  <a:cs typeface="Arial" panose="020B0604020202020204" pitchFamily="34" charset="0"/>
                </a:endParaRPr>
              </a:p>
              <a:p>
                <a:pPr marL="12700" marR="492125">
                  <a:lnSpc>
                    <a:spcPct val="119200"/>
                  </a:lnSpc>
                  <a:tabLst>
                    <a:tab pos="2737485" algn="l"/>
                  </a:tabLst>
                </a:pPr>
                <a14:m>
                  <m:oMath xmlns:m="http://schemas.openxmlformats.org/officeDocument/2006/math">
                    <m:f>
                      <m:fPr>
                        <m:ctrlPr>
                          <a:rPr lang="en-GB" sz="2000" b="0" i="1" noProof="0" smtClean="0">
                            <a:solidFill>
                              <a:schemeClr val="tx1"/>
                            </a:solidFill>
                            <a:effectLst/>
                            <a:latin typeface="Cambria Math" panose="02040503050406030204" pitchFamily="18" charset="0"/>
                          </a:rPr>
                        </m:ctrlPr>
                      </m:fPr>
                      <m:num>
                        <m:r>
                          <m:rPr>
                            <m:nor/>
                          </m:rPr>
                          <a:rPr lang="en-GB" sz="2000" b="0" i="0" noProof="0" smtClean="0">
                            <a:solidFill>
                              <a:srgbClr val="0D0D0D"/>
                            </a:solidFill>
                            <a:effectLst/>
                            <a:latin typeface="Arial" panose="020B0604020202020204" pitchFamily="34" charset="0"/>
                            <a:cs typeface="Arial" panose="020B0604020202020204" pitchFamily="34" charset="0"/>
                          </a:rPr>
                          <m:t>78.4 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cs typeface="Arial" panose="020B0604020202020204" pitchFamily="34" charset="0"/>
                          </a:rPr>
                          <m:t>8,760 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solidFill>
                              <a:srgbClr val="0D0D0D"/>
                            </a:solidFill>
                            <a:latin typeface="Arial" panose="020B0604020202020204" pitchFamily="34" charset="0"/>
                            <a:cs typeface="Arial" panose="020B0604020202020204" pitchFamily="34" charset="0"/>
                          </a:rPr>
                          <m:t>1,00</m:t>
                        </m:r>
                        <m:r>
                          <m:rPr>
                            <m:nor/>
                          </m:rPr>
                          <a:rPr lang="en-GB" sz="2000" b="0" i="0" noProof="0" smtClean="0">
                            <a:latin typeface="Arial" panose="020B0604020202020204" pitchFamily="34" charset="0"/>
                            <a:cs typeface="Arial" panose="020B0604020202020204" pitchFamily="34" charset="0"/>
                          </a:rPr>
                          <m:t>0</m:t>
                        </m:r>
                      </m:den>
                    </m:f>
                  </m:oMath>
                </a14:m>
                <a:r>
                  <a:rPr lang="en-GB" sz="2000" b="0" i="0" noProof="0" dirty="0">
                    <a:solidFill>
                      <a:schemeClr val="tx1"/>
                    </a:solidFill>
                    <a:effectLst/>
                    <a:latin typeface="Arial" panose="020B0604020202020204" pitchFamily="34" charset="0"/>
                    <a:cs typeface="Arial" panose="020B0604020202020204" pitchFamily="34" charset="0"/>
                  </a:rPr>
                  <a:t> = 8,949,771 kW</a:t>
                </a:r>
                <a:r>
                  <a:rPr lang="en-GB" sz="2000" i="0" noProof="0" dirty="0">
                    <a:solidFill>
                      <a:schemeClr val="tx1"/>
                    </a:solidFill>
                    <a:effectLst/>
                    <a:latin typeface="Arial" panose="020B0604020202020204" pitchFamily="34" charset="0"/>
                    <a:cs typeface="Arial" panose="020B0604020202020204" pitchFamily="34" charset="0"/>
                  </a:rPr>
                  <a:t>.</a:t>
                </a:r>
                <a:endParaRPr lang="en-GB" sz="2000" noProof="0" dirty="0">
                  <a:latin typeface="Arial" panose="020B0604020202020204" pitchFamily="34" charset="0"/>
                  <a:cs typeface="Arial" panose="020B0604020202020204" pitchFamily="34" charset="0"/>
                </a:endParaRPr>
              </a:p>
              <a:p>
                <a:pPr marL="12700" marR="492125">
                  <a:lnSpc>
                    <a:spcPct val="119200"/>
                  </a:lnSpc>
                  <a:tabLst>
                    <a:tab pos="2737485" algn="l"/>
                  </a:tabLst>
                </a:pPr>
                <a:endParaRPr lang="en-GB" sz="500" i="0" noProof="0" dirty="0">
                  <a:solidFill>
                    <a:schemeClr val="tx1"/>
                  </a:solidFill>
                  <a:effectLst/>
                  <a:latin typeface="Arial" panose="020B0604020202020204" pitchFamily="34" charset="0"/>
                  <a:cs typeface="Arial" panose="020B0604020202020204" pitchFamily="34" charset="0"/>
                </a:endParaRPr>
              </a:p>
              <a:p>
                <a:pPr marL="12700" marR="492125">
                  <a:lnSpc>
                    <a:spcPct val="119200"/>
                  </a:lnSpc>
                  <a:tabLst>
                    <a:tab pos="2737485" algn="l"/>
                  </a:tabLst>
                </a:pPr>
                <a:r>
                  <a:rPr lang="en-GB" sz="2000" i="0" noProof="0" dirty="0">
                    <a:solidFill>
                      <a:schemeClr val="tx1"/>
                    </a:solidFill>
                    <a:effectLst/>
                    <a:latin typeface="Arial" panose="020B0604020202020204" pitchFamily="34" charset="0"/>
                    <a:cs typeface="Arial" panose="020B0604020202020204" pitchFamily="34" charset="0"/>
                  </a:rPr>
                  <a:t>The area occupied by these wind turbines would be equal to:</a:t>
                </a:r>
              </a:p>
              <a:p>
                <a:pPr marL="12700" marR="492125">
                  <a:lnSpc>
                    <a:spcPct val="119200"/>
                  </a:lnSpc>
                  <a:tabLst>
                    <a:tab pos="2737485" algn="l"/>
                  </a:tabLst>
                </a:pPr>
                <a:endParaRPr lang="en-GB" sz="500" i="0" noProof="0" dirty="0">
                  <a:solidFill>
                    <a:schemeClr val="tx1"/>
                  </a:solidFill>
                  <a:effectLst/>
                  <a:latin typeface="Arial" panose="020B0604020202020204" pitchFamily="34" charset="0"/>
                  <a:cs typeface="Arial" panose="020B0604020202020204" pitchFamily="34" charset="0"/>
                </a:endParaRPr>
              </a:p>
              <a:p>
                <a:pPr marL="12700" marR="492125">
                  <a:lnSpc>
                    <a:spcPct val="119200"/>
                  </a:lnSpc>
                  <a:tabLst>
                    <a:tab pos="2737485" algn="l"/>
                  </a:tabLst>
                </a:pPr>
                <a14:m>
                  <m:oMath xmlns:m="http://schemas.openxmlformats.org/officeDocument/2006/math">
                    <m:f>
                      <m:fPr>
                        <m:ctrlPr>
                          <a:rPr lang="en-GB" sz="2000" b="0" i="1" noProof="0" smtClean="0">
                            <a:solidFill>
                              <a:schemeClr val="tx1"/>
                            </a:solidFill>
                            <a:effectLst/>
                            <a:latin typeface="Cambria Math" panose="02040503050406030204" pitchFamily="18" charset="0"/>
                          </a:rPr>
                        </m:ctrlPr>
                      </m:fPr>
                      <m:num>
                        <m:r>
                          <m:rPr>
                            <m:nor/>
                          </m:rPr>
                          <a:rPr lang="en-GB" sz="2000" b="0" i="0" noProof="0" smtClean="0">
                            <a:solidFill>
                              <a:schemeClr val="tx1"/>
                            </a:solidFill>
                            <a:effectLst/>
                            <a:latin typeface="Arial" panose="020B0604020202020204" pitchFamily="34" charset="0"/>
                            <a:cs typeface="Arial" panose="020B0604020202020204" pitchFamily="34" charset="0"/>
                          </a:rPr>
                          <m:t>8,949,771</m:t>
                        </m:r>
                      </m:num>
                      <m:den>
                        <m:r>
                          <m:rPr>
                            <m:nor/>
                          </m:rPr>
                          <a:rPr lang="en-GB" sz="2000" b="0" i="0" spc="30" noProof="0" smtClean="0">
                            <a:latin typeface="Arial" panose="020B0604020202020204" pitchFamily="34" charset="0"/>
                            <a:cs typeface="Arial" panose="020B0604020202020204" pitchFamily="34" charset="0"/>
                          </a:rPr>
                          <m:t>2,800</m:t>
                        </m:r>
                      </m:den>
                    </m:f>
                  </m:oMath>
                </a14:m>
                <a:r>
                  <a:rPr lang="en-GB" sz="2000" noProof="0" dirty="0">
                    <a:latin typeface="Arial" panose="020B0604020202020204" pitchFamily="34" charset="0"/>
                    <a:cs typeface="Arial" panose="020B0604020202020204" pitchFamily="34" charset="0"/>
                  </a:rPr>
                  <a:t> </a:t>
                </a:r>
                <a14:m>
                  <m:oMath xmlns:m="http://schemas.openxmlformats.org/officeDocument/2006/math">
                    <m:r>
                      <a:rPr lang="en-GB" sz="200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3,196 km². </a:t>
                </a:r>
              </a:p>
              <a:p>
                <a:pPr marL="12700" marR="492125">
                  <a:lnSpc>
                    <a:spcPct val="119200"/>
                  </a:lnSpc>
                  <a:tabLst>
                    <a:tab pos="2737485" algn="l"/>
                  </a:tabLst>
                </a:pPr>
                <a:endParaRPr lang="en-GB" sz="2000" i="0" noProof="0" dirty="0">
                  <a:solidFill>
                    <a:schemeClr val="tx1"/>
                  </a:solidFill>
                  <a:effectLst/>
                  <a:latin typeface="Arial" panose="020B0604020202020204" pitchFamily="34" charset="0"/>
                  <a:cs typeface="Arial" panose="020B0604020202020204" pitchFamily="34" charset="0"/>
                </a:endParaRPr>
              </a:p>
              <a:p>
                <a:pPr marL="12700" marR="492125">
                  <a:lnSpc>
                    <a:spcPct val="119200"/>
                  </a:lnSpc>
                  <a:tabLst>
                    <a:tab pos="2737485" algn="l"/>
                  </a:tabLst>
                </a:pPr>
                <a:endParaRPr lang="en-GB" sz="2000" i="0" noProof="0" dirty="0">
                  <a:solidFill>
                    <a:schemeClr val="tx1"/>
                  </a:solidFill>
                  <a:effectLst/>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94E7CF0-1FF7-7AF2-973C-8E8637D0A89C}"/>
                  </a:ext>
                </a:extLst>
              </p:cNvPr>
              <p:cNvSpPr txBox="1">
                <a:spLocks noRot="1" noChangeAspect="1" noMove="1" noResize="1" noEditPoints="1" noAdjustHandles="1" noChangeArrowheads="1" noChangeShapeType="1" noTextEdit="1"/>
              </p:cNvSpPr>
              <p:nvPr/>
            </p:nvSpPr>
            <p:spPr>
              <a:xfrm>
                <a:off x="593048" y="1564829"/>
                <a:ext cx="10004851" cy="3097964"/>
              </a:xfrm>
              <a:prstGeom prst="rect">
                <a:avLst/>
              </a:prstGeom>
              <a:blipFill>
                <a:blip r:embed="rId2"/>
                <a:stretch>
                  <a:fillRect l="-487" t="-197"/>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76CF2989-282E-401C-2DCF-1AB1BA217EC6}"/>
              </a:ext>
            </a:extLst>
          </p:cNvPr>
          <p:cNvSpPr txBox="1"/>
          <p:nvPr/>
        </p:nvSpPr>
        <p:spPr>
          <a:xfrm>
            <a:off x="589583" y="4068162"/>
            <a:ext cx="9536826" cy="1015663"/>
          </a:xfrm>
          <a:prstGeom prst="rect">
            <a:avLst/>
          </a:prstGeom>
          <a:noFill/>
        </p:spPr>
        <p:txBody>
          <a:bodyPr wrap="square">
            <a:spAutoFit/>
          </a:bodyPr>
          <a:lstStyle/>
          <a:p>
            <a:pPr algn="just" defTabSz="914400" eaLnBrk="0" fontAlgn="base" hangingPunct="0">
              <a:spcBef>
                <a:spcPct val="0"/>
              </a:spcBef>
              <a:spcAft>
                <a:spcPct val="0"/>
              </a:spcAft>
            </a:pPr>
            <a:r>
              <a:rPr kumimoji="0" lang="en-GB" sz="2000" b="0" i="0" u="none" strike="noStrike" cap="none" normalizeH="0" baseline="0" noProof="0" dirty="0">
                <a:ln>
                  <a:noFill/>
                </a:ln>
                <a:solidFill>
                  <a:schemeClr val="tx1"/>
                </a:solidFill>
                <a:effectLst/>
                <a:latin typeface="Arial" panose="020B0604020202020204" pitchFamily="34" charset="0"/>
              </a:rPr>
              <a:t>The </a:t>
            </a:r>
            <a:r>
              <a:rPr lang="en-GB" sz="2000" b="0" i="0" u="none" strike="noStrike" baseline="0" noProof="0" dirty="0">
                <a:solidFill>
                  <a:srgbClr val="000000"/>
                </a:solidFill>
                <a:latin typeface="Arial" panose="020B0604020202020204" pitchFamily="34" charset="0"/>
              </a:rPr>
              <a:t>total land area of Belgium is 30,688 km². This </a:t>
            </a:r>
            <a:r>
              <a:rPr kumimoji="0" lang="en-GB" sz="2000" b="0" i="0" u="none" strike="noStrike" cap="none" normalizeH="0" baseline="0" noProof="0" dirty="0">
                <a:ln>
                  <a:noFill/>
                </a:ln>
                <a:solidFill>
                  <a:schemeClr val="tx1"/>
                </a:solidFill>
                <a:effectLst/>
                <a:latin typeface="Arial" panose="020B0604020202020204" pitchFamily="34" charset="0"/>
              </a:rPr>
              <a:t>implies that approximately 10% of Belgium's territory would need to be covered with wind turbines to meet the country's electricity demand.</a:t>
            </a:r>
          </a:p>
        </p:txBody>
      </p:sp>
      <p:sp>
        <p:nvSpPr>
          <p:cNvPr id="8" name="object 2">
            <a:extLst>
              <a:ext uri="{FF2B5EF4-FFF2-40B4-BE49-F238E27FC236}">
                <a16:creationId xmlns:a16="http://schemas.microsoft.com/office/drawing/2014/main" id="{96F9F5F2-B470-A05D-AE4D-DAFCFC08BEC8}"/>
              </a:ext>
            </a:extLst>
          </p:cNvPr>
          <p:cNvSpPr txBox="1">
            <a:spLocks/>
          </p:cNvSpPr>
          <p:nvPr/>
        </p:nvSpPr>
        <p:spPr>
          <a:xfrm>
            <a:off x="661305" y="1119942"/>
            <a:ext cx="1771651" cy="32444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000" b="1" spc="30" noProof="0" dirty="0">
                <a:latin typeface="Arial" panose="020B0604020202020204" pitchFamily="34" charset="0"/>
                <a:cs typeface="Arial" panose="020B0604020202020204" pitchFamily="34" charset="0"/>
              </a:rPr>
              <a:t>Part 1: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0B5620-6D5F-45D4-7D56-9BB55FA71790}"/>
                  </a:ext>
                </a:extLst>
              </p:cNvPr>
              <p:cNvSpPr txBox="1"/>
              <p:nvPr/>
            </p:nvSpPr>
            <p:spPr>
              <a:xfrm>
                <a:off x="661305" y="5807867"/>
                <a:ext cx="8781133" cy="1010661"/>
              </a:xfrm>
              <a:prstGeom prst="rect">
                <a:avLst/>
              </a:prstGeom>
              <a:noFill/>
            </p:spPr>
            <p:txBody>
              <a:bodyPr wrap="square" lIns="0" tIns="0" rIns="0" bIns="0" rtlCol="0">
                <a:spAutoFit/>
              </a:bodyPr>
              <a:lstStyle/>
              <a:p>
                <a:pPr algn="just"/>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The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installed</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capacity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would</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be</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equal</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to</m:t>
                      </m:r>
                      <m:r>
                        <m:rPr>
                          <m:nor/>
                        </m:rPr>
                        <a:rPr lang="en-GB" sz="2000" b="0" i="0" noProof="0" smtClean="0">
                          <a:latin typeface="Arial" panose="020B0604020202020204" pitchFamily="34" charset="0"/>
                          <a:cs typeface="Arial" panose="020B0604020202020204" pitchFamily="34" charset="0"/>
                        </a:rPr>
                        <m:t>:</m:t>
                      </m:r>
                    </m:oMath>
                  </m:oMathPara>
                </a14:m>
                <a:endParaRPr lang="en-GB" sz="2000" b="0" i="0" noProof="0" dirty="0">
                  <a:latin typeface="Arial" panose="020B0604020202020204" pitchFamily="34" charset="0"/>
                  <a:cs typeface="Arial" panose="020B0604020202020204" pitchFamily="34" charset="0"/>
                </a:endParaRPr>
              </a:p>
              <a:p>
                <a:pPr algn="just"/>
                <a:endParaRPr lang="en-GB" sz="1000" b="0" i="0" noProof="0" dirty="0">
                  <a:latin typeface="Arial" panose="020B0604020202020204" pitchFamily="34" charset="0"/>
                  <a:cs typeface="Arial" panose="020B0604020202020204" pitchFamily="34" charset="0"/>
                </a:endParaRPr>
              </a:p>
              <a:p>
                <a14:m>
                  <m:oMath xmlns:m="http://schemas.openxmlformats.org/officeDocument/2006/math">
                    <m:f>
                      <m:fPr>
                        <m:ctrlPr>
                          <a:rPr lang="en-GB" sz="2000" b="0" i="1" noProof="0" smtClean="0">
                            <a:latin typeface="Cambria Math" panose="02040503050406030204" pitchFamily="18" charset="0"/>
                          </a:rPr>
                        </m:ctrlPr>
                      </m:fPr>
                      <m:num>
                        <m:r>
                          <m:rPr>
                            <m:nor/>
                          </m:rPr>
                          <a:rPr lang="en-GB" sz="2000" noProof="0" smtClean="0">
                            <a:solidFill>
                              <a:schemeClr val="tx1"/>
                            </a:solidFill>
                            <a:latin typeface="Arial" panose="020B0604020202020204" pitchFamily="34" charset="0"/>
                            <a:cs typeface="Arial" panose="020B0604020202020204" pitchFamily="34" charset="0"/>
                          </a:rPr>
                          <m:t>78.4</m:t>
                        </m:r>
                        <m:r>
                          <m:rPr>
                            <m:nor/>
                          </m:rPr>
                          <a:rPr lang="en-GB" sz="2000" b="0" i="0" noProof="0" smtClean="0">
                            <a:solidFill>
                              <a:schemeClr val="tx1"/>
                            </a:solidFill>
                            <a:latin typeface="Arial" panose="020B0604020202020204" pitchFamily="34" charset="0"/>
                            <a:cs typeface="Arial" panose="020B0604020202020204" pitchFamily="34" charset="0"/>
                          </a:rPr>
                          <m:t>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12</m:t>
                        </m:r>
                      </m:num>
                      <m:den>
                        <m:r>
                          <m:rPr>
                            <m:nor/>
                          </m:rPr>
                          <a:rPr lang="en-GB" sz="2000" b="0" i="0" noProof="0" smtClean="0">
                            <a:latin typeface="Arial" panose="020B0604020202020204" pitchFamily="34" charset="0"/>
                            <a:cs typeface="Arial" panose="020B0604020202020204" pitchFamily="34" charset="0"/>
                          </a:rPr>
                          <m:t>0.2 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8,760 </m:t>
                        </m:r>
                        <m:r>
                          <m:rPr>
                            <m:nor/>
                          </m:rPr>
                          <a:rPr lang="en-GB" sz="2000" noProof="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solidFill>
                              <a:srgbClr val="0D0D0D"/>
                            </a:solidFill>
                            <a:latin typeface="Arial" panose="020B0604020202020204" pitchFamily="34" charset="0"/>
                            <a:cs typeface="Arial" panose="020B0604020202020204" pitchFamily="34" charset="0"/>
                          </a:rPr>
                          <m:t>1,00</m:t>
                        </m:r>
                        <m:r>
                          <m:rPr>
                            <m:nor/>
                          </m:rPr>
                          <a:rPr lang="en-GB" sz="2000" noProof="0">
                            <a:latin typeface="Arial" panose="020B0604020202020204" pitchFamily="34" charset="0"/>
                            <a:cs typeface="Arial" panose="020B0604020202020204" pitchFamily="34" charset="0"/>
                          </a:rPr>
                          <m:t>0</m:t>
                        </m:r>
                      </m:den>
                    </m:f>
                  </m:oMath>
                </a14:m>
                <a:r>
                  <a:rPr lang="en-GB" sz="2000" b="0" noProof="0" dirty="0">
                    <a:latin typeface="Arial" panose="020B0604020202020204" pitchFamily="34" charset="0"/>
                    <a:cs typeface="Arial" panose="020B0604020202020204" pitchFamily="34" charset="0"/>
                  </a:rPr>
                  <a:t> </a:t>
                </a:r>
                <a14:m>
                  <m:oMath xmlns:m="http://schemas.openxmlformats.org/officeDocument/2006/math">
                    <m:r>
                      <a:rPr lang="en-GB" sz="2000" i="1" noProof="0">
                        <a:latin typeface="Cambria Math" panose="02040503050406030204" pitchFamily="18" charset="0"/>
                        <a:ea typeface="Cambria Math" panose="02040503050406030204" pitchFamily="18" charset="0"/>
                      </a:rPr>
                      <m:t>≈</m:t>
                    </m:r>
                  </m:oMath>
                </a14:m>
                <a:r>
                  <a:rPr lang="en-GB" sz="2000" b="0" noProof="0" dirty="0">
                    <a:latin typeface="Calibri" panose="020F0502020204030204" pitchFamily="34" charset="0"/>
                    <a:cs typeface="Calibri" panose="020F0502020204030204" pitchFamily="34" charset="0"/>
                  </a:rPr>
                  <a:t> </a:t>
                </a:r>
                <a:r>
                  <a:rPr lang="en-GB" sz="2000" noProof="0" dirty="0">
                    <a:latin typeface="Arial" panose="020B0604020202020204" pitchFamily="34" charset="0"/>
                    <a:cs typeface="Arial" panose="020B0604020202020204" pitchFamily="34" charset="0"/>
                  </a:rPr>
                  <a:t>44,748,858 kW. </a:t>
                </a:r>
              </a:p>
            </p:txBody>
          </p:sp>
        </mc:Choice>
        <mc:Fallback xmlns="">
          <p:sp>
            <p:nvSpPr>
              <p:cNvPr id="10" name="TextBox 9">
                <a:extLst>
                  <a:ext uri="{FF2B5EF4-FFF2-40B4-BE49-F238E27FC236}">
                    <a16:creationId xmlns:a16="http://schemas.microsoft.com/office/drawing/2014/main" id="{490B5620-6D5F-45D4-7D56-9BB55FA71790}"/>
                  </a:ext>
                </a:extLst>
              </p:cNvPr>
              <p:cNvSpPr txBox="1">
                <a:spLocks noRot="1" noChangeAspect="1" noMove="1" noResize="1" noEditPoints="1" noAdjustHandles="1" noChangeArrowheads="1" noChangeShapeType="1" noTextEdit="1"/>
              </p:cNvSpPr>
              <p:nvPr/>
            </p:nvSpPr>
            <p:spPr>
              <a:xfrm>
                <a:off x="661305" y="5807867"/>
                <a:ext cx="8781133" cy="1010661"/>
              </a:xfrm>
              <a:prstGeom prst="rect">
                <a:avLst/>
              </a:prstGeom>
              <a:blipFill>
                <a:blip r:embed="rId3"/>
                <a:stretch>
                  <a:fillRect l="-1041" b="-2410"/>
                </a:stretch>
              </a:blipFill>
            </p:spPr>
            <p:txBody>
              <a:bodyPr/>
              <a:lstStyle/>
              <a:p>
                <a:r>
                  <a:rPr lang="en-GB">
                    <a:noFill/>
                  </a:rPr>
                  <a:t> </a:t>
                </a:r>
              </a:p>
            </p:txBody>
          </p:sp>
        </mc:Fallback>
      </mc:AlternateContent>
      <p:sp>
        <p:nvSpPr>
          <p:cNvPr id="11" name="object 2">
            <a:extLst>
              <a:ext uri="{FF2B5EF4-FFF2-40B4-BE49-F238E27FC236}">
                <a16:creationId xmlns:a16="http://schemas.microsoft.com/office/drawing/2014/main" id="{25B99D71-DDFF-8525-4170-8F867858A1F7}"/>
              </a:ext>
            </a:extLst>
          </p:cNvPr>
          <p:cNvSpPr txBox="1">
            <a:spLocks/>
          </p:cNvSpPr>
          <p:nvPr/>
        </p:nvSpPr>
        <p:spPr>
          <a:xfrm>
            <a:off x="661305" y="5251723"/>
            <a:ext cx="1771651" cy="32444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000" b="1" spc="30" noProof="0" dirty="0">
                <a:latin typeface="Arial" panose="020B0604020202020204" pitchFamily="34" charset="0"/>
                <a:cs typeface="Arial" panose="020B0604020202020204" pitchFamily="34" charset="0"/>
              </a:rPr>
              <a:t>Part 2: </a:t>
            </a:r>
          </a:p>
        </p:txBody>
      </p:sp>
      <p:sp>
        <p:nvSpPr>
          <p:cNvPr id="14" name="TextBox 13">
            <a:extLst>
              <a:ext uri="{FF2B5EF4-FFF2-40B4-BE49-F238E27FC236}">
                <a16:creationId xmlns:a16="http://schemas.microsoft.com/office/drawing/2014/main" id="{8F14F308-2173-72BD-5F93-DD4E8415FE5B}"/>
              </a:ext>
            </a:extLst>
          </p:cNvPr>
          <p:cNvSpPr txBox="1"/>
          <p:nvPr/>
        </p:nvSpPr>
        <p:spPr>
          <a:xfrm>
            <a:off x="566991" y="7050224"/>
            <a:ext cx="8860932" cy="400110"/>
          </a:xfrm>
          <a:prstGeom prst="rect">
            <a:avLst/>
          </a:prstGeom>
          <a:noFill/>
        </p:spPr>
        <p:txBody>
          <a:bodyPr wrap="square" rtlCol="0">
            <a:spAutoFit/>
          </a:bodyPr>
          <a:lstStyle/>
          <a:p>
            <a:r>
              <a:rPr lang="en-GB" sz="2000" noProof="0" dirty="0">
                <a:latin typeface="Arial" panose="020B0604020202020204" pitchFamily="34" charset="0"/>
                <a:cs typeface="Arial" panose="020B0604020202020204" pitchFamily="34" charset="0"/>
              </a:rPr>
              <a:t>This corresponds to over 13 times the installed capacity in Belgium in 2023</a:t>
            </a:r>
            <a:r>
              <a:rPr lang="en-GB" noProof="0" dirty="0"/>
              <a:t>.</a:t>
            </a:r>
          </a:p>
        </p:txBody>
      </p:sp>
      <p:sp>
        <p:nvSpPr>
          <p:cNvPr id="9" name="Slide Number Placeholder 6">
            <a:extLst>
              <a:ext uri="{FF2B5EF4-FFF2-40B4-BE49-F238E27FC236}">
                <a16:creationId xmlns:a16="http://schemas.microsoft.com/office/drawing/2014/main" id="{40A0DC62-7C7D-B9CA-75C3-CBFBF1D06A8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70</a:t>
            </a:fld>
            <a:endParaRPr lang="en-GB" spc="80" noProof="0" dirty="0"/>
          </a:p>
        </p:txBody>
      </p:sp>
      <p:sp>
        <p:nvSpPr>
          <p:cNvPr id="13" name="TextBox 3">
            <a:extLst>
              <a:ext uri="{FF2B5EF4-FFF2-40B4-BE49-F238E27FC236}">
                <a16:creationId xmlns:a16="http://schemas.microsoft.com/office/drawing/2014/main" id="{AD54290E-CD1B-1BFA-F286-F9876F618071}"/>
              </a:ext>
            </a:extLst>
          </p:cNvPr>
          <p:cNvSpPr txBox="1"/>
          <p:nvPr/>
        </p:nvSpPr>
        <p:spPr>
          <a:xfrm>
            <a:off x="589583" y="349890"/>
            <a:ext cx="10003389"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p:spTree>
    <p:extLst>
      <p:ext uri="{BB962C8B-B14F-4D97-AF65-F5344CB8AC3E}">
        <p14:creationId xmlns:p14="http://schemas.microsoft.com/office/powerpoint/2010/main" val="1005914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B70A04-0387-FE4F-44D7-323885368B58}"/>
              </a:ext>
            </a:extLst>
          </p:cNvPr>
          <p:cNvGrpSpPr/>
          <p:nvPr/>
        </p:nvGrpSpPr>
        <p:grpSpPr>
          <a:xfrm>
            <a:off x="6643869" y="1514147"/>
            <a:ext cx="3297173" cy="5405601"/>
            <a:chOff x="6755708" y="815974"/>
            <a:chExt cx="3223567" cy="5405601"/>
          </a:xfrm>
        </p:grpSpPr>
        <p:pic>
          <p:nvPicPr>
            <p:cNvPr id="10" name="Picture 9">
              <a:extLst>
                <a:ext uri="{FF2B5EF4-FFF2-40B4-BE49-F238E27FC236}">
                  <a16:creationId xmlns:a16="http://schemas.microsoft.com/office/drawing/2014/main" id="{ED470276-6A60-045E-B7AC-D9A17F698A51}"/>
                </a:ext>
              </a:extLst>
            </p:cNvPr>
            <p:cNvPicPr>
              <a:picLocks noChangeAspect="1"/>
            </p:cNvPicPr>
            <p:nvPr/>
          </p:nvPicPr>
          <p:blipFill rotWithShape="1">
            <a:blip r:embed="rId2"/>
            <a:srcRect t="6847"/>
            <a:stretch/>
          </p:blipFill>
          <p:spPr>
            <a:xfrm>
              <a:off x="6870814" y="924022"/>
              <a:ext cx="2993354" cy="3974646"/>
            </a:xfrm>
            <a:prstGeom prst="rect">
              <a:avLst/>
            </a:prstGeom>
          </p:spPr>
        </p:pic>
        <p:sp>
          <p:nvSpPr>
            <p:cNvPr id="12" name="TextBox 11">
              <a:extLst>
                <a:ext uri="{FF2B5EF4-FFF2-40B4-BE49-F238E27FC236}">
                  <a16:creationId xmlns:a16="http://schemas.microsoft.com/office/drawing/2014/main" id="{7CD68450-CD94-97F7-DDFF-20C36F8754B7}"/>
                </a:ext>
              </a:extLst>
            </p:cNvPr>
            <p:cNvSpPr txBox="1"/>
            <p:nvPr/>
          </p:nvSpPr>
          <p:spPr>
            <a:xfrm>
              <a:off x="7003726" y="5006715"/>
              <a:ext cx="2690121" cy="1169551"/>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Enercon E-126</a:t>
              </a:r>
            </a:p>
            <a:p>
              <a:pPr algn="ctr"/>
              <a:endParaRPr lang="en-GB" sz="200" b="1" noProof="0" dirty="0">
                <a:latin typeface="Arial" panose="020B0604020202020204" pitchFamily="34" charset="0"/>
                <a:cs typeface="Arial" panose="020B0604020202020204" pitchFamily="34" charset="0"/>
              </a:endParaRPr>
            </a:p>
            <a:p>
              <a:pPr algn="ctr"/>
              <a:endParaRPr lang="en-GB" sz="200" i="1" u="sng" noProof="0" dirty="0">
                <a:latin typeface="Arial" panose="020B0604020202020204" pitchFamily="34" charset="0"/>
                <a:cs typeface="Arial" panose="020B0604020202020204" pitchFamily="34" charset="0"/>
              </a:endParaRPr>
            </a:p>
            <a:p>
              <a:pPr algn="ctr"/>
              <a:r>
                <a:rPr lang="en-GB" sz="1600" noProof="0" dirty="0">
                  <a:latin typeface="Arial" panose="020B0604020202020204" pitchFamily="34" charset="0"/>
                  <a:cs typeface="Arial" panose="020B0604020202020204" pitchFamily="34" charset="0"/>
                </a:rPr>
                <a:t>Installed power : 7.58 MW</a:t>
              </a:r>
            </a:p>
            <a:p>
              <a:pPr algn="ctr"/>
              <a:r>
                <a:rPr lang="en-GB" sz="1600" noProof="0" dirty="0">
                  <a:latin typeface="Arial" panose="020B0604020202020204" pitchFamily="34" charset="0"/>
                  <a:cs typeface="Arial" panose="020B0604020202020204" pitchFamily="34" charset="0"/>
                </a:rPr>
                <a:t>Hub height: 135 m</a:t>
              </a:r>
            </a:p>
            <a:p>
              <a:pPr algn="ctr"/>
              <a:r>
                <a:rPr lang="en-GB" sz="1600" noProof="0" dirty="0">
                  <a:latin typeface="Arial" panose="020B0604020202020204" pitchFamily="34" charset="0"/>
                  <a:cs typeface="Arial" panose="020B0604020202020204" pitchFamily="34" charset="0"/>
                </a:rPr>
                <a:t>Rotor diameter: 126 m</a:t>
              </a:r>
            </a:p>
          </p:txBody>
        </p:sp>
        <p:sp>
          <p:nvSpPr>
            <p:cNvPr id="4" name="Rectangle 3">
              <a:extLst>
                <a:ext uri="{FF2B5EF4-FFF2-40B4-BE49-F238E27FC236}">
                  <a16:creationId xmlns:a16="http://schemas.microsoft.com/office/drawing/2014/main" id="{5607B98B-F6E6-A39D-BCEA-3371E9125FF9}"/>
                </a:ext>
              </a:extLst>
            </p:cNvPr>
            <p:cNvSpPr/>
            <p:nvPr/>
          </p:nvSpPr>
          <p:spPr>
            <a:xfrm>
              <a:off x="6755708" y="815974"/>
              <a:ext cx="3223567" cy="540560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C81E24BE-DEAA-09A0-4A67-4C9243A9AA9F}"/>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71</a:t>
            </a:fld>
            <a:endParaRPr lang="en-GB" spc="80" noProof="0" dirty="0"/>
          </a:p>
        </p:txBody>
      </p:sp>
      <p:sp>
        <p:nvSpPr>
          <p:cNvPr id="6" name="TextBox 3">
            <a:extLst>
              <a:ext uri="{FF2B5EF4-FFF2-40B4-BE49-F238E27FC236}">
                <a16:creationId xmlns:a16="http://schemas.microsoft.com/office/drawing/2014/main" id="{8C9E760A-050C-CAF0-A354-4BF65219E063}"/>
              </a:ext>
            </a:extLst>
          </p:cNvPr>
          <p:cNvSpPr txBox="1"/>
          <p:nvPr/>
        </p:nvSpPr>
        <p:spPr>
          <a:xfrm>
            <a:off x="589583" y="349890"/>
            <a:ext cx="1000338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400" b="1" noProof="0" dirty="0">
                <a:latin typeface="Arial" panose="020B0604020202020204" pitchFamily="34" charset="0"/>
              </a:rPr>
              <a:t>W</a:t>
            </a:r>
            <a:r>
              <a:rPr kumimoji="0" lang="en-GB" sz="2400" b="1" i="0" u="none" strike="noStrike" cap="none" normalizeH="0" baseline="0" noProof="0" dirty="0">
                <a:ln>
                  <a:noFill/>
                </a:ln>
                <a:solidFill>
                  <a:schemeClr val="tx1"/>
                </a:solidFill>
                <a:effectLst/>
                <a:latin typeface="Arial" panose="020B0604020202020204" pitchFamily="34" charset="0"/>
              </a:rPr>
              <a:t>orld’s most </a:t>
            </a:r>
            <a:r>
              <a:rPr lang="en-GB" sz="2400" b="1" noProof="0" dirty="0">
                <a:latin typeface="Arial" panose="020B0604020202020204" pitchFamily="34" charset="0"/>
              </a:rPr>
              <a:t>p</a:t>
            </a:r>
            <a:r>
              <a:rPr kumimoji="0" lang="en-GB" sz="2400" b="1" i="0" u="none" strike="noStrike" cap="none" normalizeH="0" baseline="0" noProof="0" dirty="0">
                <a:ln>
                  <a:noFill/>
                </a:ln>
                <a:solidFill>
                  <a:schemeClr val="tx1"/>
                </a:solidFill>
                <a:effectLst/>
                <a:latin typeface="Arial" panose="020B0604020202020204" pitchFamily="34" charset="0"/>
              </a:rPr>
              <a:t>owerful onshore wind turbine in Belgium</a:t>
            </a: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14F5B9CD-D409-9B5B-E7F2-612BECD7C7C3}"/>
                  </a:ext>
                </a:extLst>
              </p:cNvPr>
              <p:cNvSpPr txBox="1"/>
              <p:nvPr/>
            </p:nvSpPr>
            <p:spPr>
              <a:xfrm>
                <a:off x="589583" y="1300331"/>
                <a:ext cx="5498701" cy="6093976"/>
              </a:xfrm>
              <a:prstGeom prst="rect">
                <a:avLst/>
              </a:prstGeom>
              <a:noFill/>
            </p:spPr>
            <p:txBody>
              <a:bodyPr wrap="square">
                <a:spAutoFit/>
              </a:bodyPr>
              <a:lstStyle/>
              <a:p>
                <a:pPr algn="just"/>
                <a:r>
                  <a:rPr lang="en-GB" sz="2000" noProof="0" dirty="0"/>
                  <a:t>The Enercon E-126 is the highest-installed power onshore wind turbine globally, with its most powerful version boasting an installed power of 7.58 MW.</a:t>
                </a:r>
              </a:p>
              <a:p>
                <a:pPr algn="just"/>
                <a:endParaRPr lang="en-GB" sz="1000" noProof="0" dirty="0"/>
              </a:p>
              <a:p>
                <a:pPr algn="just"/>
                <a:r>
                  <a:rPr lang="en-GB" sz="2000" noProof="0" dirty="0"/>
                  <a:t>The Estinnes wind farm, located in Hainaut, is the largest onshore wind power facility in Belgium. It consists of 11 Enercon E-126 wind turbines, resulting in a total installed capacity of 81 MW.</a:t>
                </a:r>
              </a:p>
              <a:p>
                <a:pPr algn="just"/>
                <a:endParaRPr lang="en-GB" sz="1000" noProof="0" dirty="0"/>
              </a:p>
              <a:p>
                <a:pPr algn="just"/>
                <a:r>
                  <a:rPr lang="en-GB" sz="2000" noProof="0" dirty="0"/>
                  <a:t>Wind turbines at the Estinnes wind farm achieve an average capacity factor of 25.4% annually. Hence, they annually produce:</a:t>
                </a:r>
              </a:p>
              <a:p>
                <a:pPr algn="just"/>
                <a:endParaRPr lang="en-GB" sz="1000" noProof="0" dirty="0"/>
              </a:p>
              <a:p>
                <a:pPr algn="just"/>
                <a:r>
                  <a:rPr lang="en-GB" sz="2000" noProof="0" dirty="0"/>
                  <a:t>81 MW </a:t>
                </a:r>
                <a14:m>
                  <m:oMath xmlns:m="http://schemas.openxmlformats.org/officeDocument/2006/math">
                    <m:r>
                      <a:rPr lang="en-GB" sz="2000" i="1" noProof="0" smtClean="0">
                        <a:latin typeface="Cambria Math" panose="02040503050406030204" pitchFamily="18" charset="0"/>
                      </a:rPr>
                      <m:t>×</m:t>
                    </m:r>
                  </m:oMath>
                </a14:m>
                <a:r>
                  <a:rPr lang="en-GB" sz="2000" noProof="0" dirty="0"/>
                  <a:t> 8,760 h </a:t>
                </a:r>
                <a14:m>
                  <m:oMath xmlns:m="http://schemas.openxmlformats.org/officeDocument/2006/math">
                    <m:r>
                      <a:rPr lang="en-GB" sz="2000" i="1" noProof="0" smtClean="0">
                        <a:latin typeface="Cambria Math" panose="02040503050406030204" pitchFamily="18" charset="0"/>
                      </a:rPr>
                      <m:t>×</m:t>
                    </m:r>
                  </m:oMath>
                </a14:m>
                <a:r>
                  <a:rPr lang="en-GB" sz="2000" noProof="0" dirty="0"/>
                  <a:t> 0.254 </a:t>
                </a:r>
                <a14:m>
                  <m:oMath xmlns:m="http://schemas.openxmlformats.org/officeDocument/2006/math">
                    <m:r>
                      <a:rPr lang="en-GB" sz="2000" i="1" noProof="0" smtClean="0">
                        <a:latin typeface="Cambria Math" panose="02040503050406030204" pitchFamily="18" charset="0"/>
                      </a:rPr>
                      <m:t>=</m:t>
                    </m:r>
                  </m:oMath>
                </a14:m>
                <a:r>
                  <a:rPr lang="en-GB" sz="2000" noProof="0" dirty="0"/>
                  <a:t> 180,000 MWh. </a:t>
                </a:r>
              </a:p>
              <a:p>
                <a:pPr algn="just"/>
                <a:endParaRPr lang="en-GB" sz="1000" noProof="0" dirty="0"/>
              </a:p>
              <a:p>
                <a:pPr algn="just"/>
                <a:r>
                  <a:rPr lang="en-GB" sz="2000" noProof="0" dirty="0"/>
                  <a:t>Given that the average household consumes approximately 3.5 MWh of electricity annually, this wind farm can meet the electricity needs of 50,000 households each year.</a:t>
                </a:r>
              </a:p>
            </p:txBody>
          </p:sp>
        </mc:Choice>
        <mc:Fallback xmlns="">
          <p:sp>
            <p:nvSpPr>
              <p:cNvPr id="13" name="ZoneTexte 12">
                <a:extLst>
                  <a:ext uri="{FF2B5EF4-FFF2-40B4-BE49-F238E27FC236}">
                    <a16:creationId xmlns:a16="http://schemas.microsoft.com/office/drawing/2014/main" id="{14F5B9CD-D409-9B5B-E7F2-612BECD7C7C3}"/>
                  </a:ext>
                </a:extLst>
              </p:cNvPr>
              <p:cNvSpPr txBox="1">
                <a:spLocks noRot="1" noChangeAspect="1" noMove="1" noResize="1" noEditPoints="1" noAdjustHandles="1" noChangeArrowheads="1" noChangeShapeType="1" noTextEdit="1"/>
              </p:cNvSpPr>
              <p:nvPr/>
            </p:nvSpPr>
            <p:spPr>
              <a:xfrm>
                <a:off x="589583" y="1300331"/>
                <a:ext cx="5498701" cy="6093976"/>
              </a:xfrm>
              <a:prstGeom prst="rect">
                <a:avLst/>
              </a:prstGeom>
              <a:blipFill>
                <a:blip r:embed="rId3"/>
                <a:stretch>
                  <a:fillRect l="-1220" t="-400" r="-1109"/>
                </a:stretch>
              </a:blipFill>
            </p:spPr>
            <p:txBody>
              <a:bodyPr/>
              <a:lstStyle/>
              <a:p>
                <a:r>
                  <a:rPr lang="en-US">
                    <a:noFill/>
                  </a:rPr>
                  <a:t> </a:t>
                </a:r>
              </a:p>
            </p:txBody>
          </p:sp>
        </mc:Fallback>
      </mc:AlternateContent>
    </p:spTree>
    <p:extLst>
      <p:ext uri="{BB962C8B-B14F-4D97-AF65-F5344CB8AC3E}">
        <p14:creationId xmlns:p14="http://schemas.microsoft.com/office/powerpoint/2010/main" val="3096876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B99A99B-E12B-27C1-7129-CDEFA1AE0A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90"/>
          <a:stretch/>
        </p:blipFill>
        <p:spPr bwMode="auto">
          <a:xfrm>
            <a:off x="2729098" y="3548755"/>
            <a:ext cx="5235203" cy="32037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3ECC53-1639-B3B5-4767-4B3C3456A9A4}"/>
              </a:ext>
            </a:extLst>
          </p:cNvPr>
          <p:cNvSpPr txBox="1"/>
          <p:nvPr/>
        </p:nvSpPr>
        <p:spPr>
          <a:xfrm>
            <a:off x="589584" y="1229709"/>
            <a:ext cx="9542756" cy="1938992"/>
          </a:xfrm>
          <a:prstGeom prst="rect">
            <a:avLst/>
          </a:prstGeom>
          <a:noFill/>
        </p:spPr>
        <p:txBody>
          <a:bodyPr wrap="square">
            <a:spAutoFit/>
          </a:bodyPr>
          <a:lstStyle/>
          <a:p>
            <a:pPr algn="just"/>
            <a:r>
              <a:rPr lang="en-GB" sz="2000" noProof="0" dirty="0"/>
              <a:t>On January 21, 2023, the blades of the future onshore wind turbine SY1310A were completed on the assembly line of the manufacturer SANY in China.</a:t>
            </a:r>
          </a:p>
          <a:p>
            <a:pPr algn="just"/>
            <a:endParaRPr lang="en-GB" sz="2000" noProof="0" dirty="0"/>
          </a:p>
          <a:p>
            <a:pPr algn="just"/>
            <a:r>
              <a:rPr lang="en-GB" sz="2000" noProof="0" dirty="0"/>
              <a:t>These blades measure 131 meters, resulting in a rotor diameter of over                      260 meters, an unprecedented size for onshore wind turbines. Its installed power is expected to reach 15 MW.</a:t>
            </a:r>
            <a:endParaRPr lang="en-GB" sz="2000"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27F89E6-BF29-32EF-F676-2EE388930CA0}"/>
              </a:ext>
            </a:extLst>
          </p:cNvPr>
          <p:cNvSpPr txBox="1"/>
          <p:nvPr/>
        </p:nvSpPr>
        <p:spPr>
          <a:xfrm>
            <a:off x="2729097" y="6802326"/>
            <a:ext cx="5235203" cy="523220"/>
          </a:xfrm>
          <a:prstGeom prst="rect">
            <a:avLst/>
          </a:prstGeom>
          <a:noFill/>
        </p:spPr>
        <p:txBody>
          <a:bodyPr wrap="square">
            <a:spAutoFit/>
          </a:bodyPr>
          <a:lstStyle/>
          <a:p>
            <a:pPr algn="ctr"/>
            <a:r>
              <a:rPr lang="en-GB" sz="1400" b="0" i="1" noProof="0" dirty="0">
                <a:solidFill>
                  <a:srgbClr val="000000"/>
                </a:solidFill>
                <a:effectLst/>
                <a:latin typeface="Arial" panose="020B0604020202020204" pitchFamily="34" charset="0"/>
                <a:cs typeface="Arial" panose="020B0604020202020204" pitchFamily="34" charset="0"/>
              </a:rPr>
              <a:t>SY1310A onshore wind turbine blades was made by SANY Renewable Energy at its factory in Bayannur (China).</a:t>
            </a:r>
            <a:r>
              <a:rPr lang="en-GB" sz="1400" b="1" baseline="30000" noProof="0" dirty="0">
                <a:solidFill>
                  <a:srgbClr val="000000"/>
                </a:solidFill>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90C6FFAD-AAD3-5ECE-7ED9-8C19EC9543C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72</a:t>
            </a:fld>
            <a:endParaRPr lang="en-GB" spc="80" noProof="0" dirty="0"/>
          </a:p>
        </p:txBody>
      </p:sp>
      <p:sp>
        <p:nvSpPr>
          <p:cNvPr id="4" name="Rectangle 3">
            <a:extLst>
              <a:ext uri="{FF2B5EF4-FFF2-40B4-BE49-F238E27FC236}">
                <a16:creationId xmlns:a16="http://schemas.microsoft.com/office/drawing/2014/main" id="{B7E44AC1-E648-0AB3-D21A-A93B9F6B7F59}"/>
              </a:ext>
            </a:extLst>
          </p:cNvPr>
          <p:cNvSpPr/>
          <p:nvPr/>
        </p:nvSpPr>
        <p:spPr>
          <a:xfrm>
            <a:off x="2729098" y="3548755"/>
            <a:ext cx="5235202" cy="320373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3">
            <a:extLst>
              <a:ext uri="{FF2B5EF4-FFF2-40B4-BE49-F238E27FC236}">
                <a16:creationId xmlns:a16="http://schemas.microsoft.com/office/drawing/2014/main" id="{1EF1DF2A-DD25-0FBE-AE59-6F088319146F}"/>
              </a:ext>
            </a:extLst>
          </p:cNvPr>
          <p:cNvSpPr txBox="1"/>
          <p:nvPr/>
        </p:nvSpPr>
        <p:spPr>
          <a:xfrm>
            <a:off x="589583" y="349890"/>
            <a:ext cx="10003389"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Next generation of wind turbines</a:t>
            </a:r>
          </a:p>
        </p:txBody>
      </p:sp>
      <p:sp>
        <p:nvSpPr>
          <p:cNvPr id="8" name="ZoneTexte 7">
            <a:extLst>
              <a:ext uri="{FF2B5EF4-FFF2-40B4-BE49-F238E27FC236}">
                <a16:creationId xmlns:a16="http://schemas.microsoft.com/office/drawing/2014/main" id="{056B9A9F-27E0-F335-C07D-0A131DBE5325}"/>
              </a:ext>
            </a:extLst>
          </p:cNvPr>
          <p:cNvSpPr txBox="1"/>
          <p:nvPr/>
        </p:nvSpPr>
        <p:spPr>
          <a:xfrm>
            <a:off x="92176" y="7670419"/>
            <a:ext cx="8874023" cy="261610"/>
          </a:xfrm>
          <a:prstGeom prst="rect">
            <a:avLst/>
          </a:prstGeom>
          <a:noFill/>
        </p:spPr>
        <p:txBody>
          <a:bodyPr wrap="square">
            <a:spAutoFit/>
          </a:bodyPr>
          <a:lstStyle/>
          <a:p>
            <a:r>
              <a:rPr lang="en-GB" sz="1100" b="1" baseline="30000" noProof="0" dirty="0">
                <a:effectLst/>
                <a:latin typeface="+mj-lt"/>
              </a:rPr>
              <a:t>1</a:t>
            </a:r>
            <a:r>
              <a:rPr lang="en-GB" sz="1100" noProof="0" dirty="0">
                <a:effectLst/>
                <a:latin typeface="+mj-lt"/>
              </a:rPr>
              <a:t> </a:t>
            </a:r>
            <a:r>
              <a:rPr lang="en-GB" sz="1100" noProof="0" dirty="0">
                <a:effectLst/>
                <a:latin typeface="+mj-lt"/>
                <a:hlinkClick r:id="rId3"/>
              </a:rPr>
              <a:t>Woodford, J. (2024, February 7). World’s biggest onshore wind turbine blades unveiled in China. </a:t>
            </a:r>
            <a:r>
              <a:rPr lang="en-GB" sz="1100" i="1" noProof="0" dirty="0">
                <a:effectLst/>
                <a:latin typeface="+mj-lt"/>
                <a:hlinkClick r:id="rId3"/>
              </a:rPr>
              <a:t>New Scientist</a:t>
            </a:r>
            <a:r>
              <a:rPr lang="en-GB" sz="1100" noProof="0" dirty="0">
                <a:effectLst/>
                <a:latin typeface="+mj-lt"/>
                <a:hlinkClick r:id="rId3"/>
              </a:rPr>
              <a:t>.</a:t>
            </a:r>
            <a:endParaRPr lang="en-GB" sz="1100" noProof="0" dirty="0">
              <a:latin typeface="+mj-lt"/>
            </a:endParaRPr>
          </a:p>
        </p:txBody>
      </p:sp>
    </p:spTree>
    <p:extLst>
      <p:ext uri="{BB962C8B-B14F-4D97-AF65-F5344CB8AC3E}">
        <p14:creationId xmlns:p14="http://schemas.microsoft.com/office/powerpoint/2010/main" val="1721774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2496A95B-F47F-ACD3-F2CB-D053ED0482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5979" y="2270681"/>
            <a:ext cx="2531354" cy="37951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15013B-A3B2-B4CD-11E0-BEE84679DD0A}"/>
              </a:ext>
            </a:extLst>
          </p:cNvPr>
          <p:cNvSpPr txBox="1"/>
          <p:nvPr/>
        </p:nvSpPr>
        <p:spPr>
          <a:xfrm>
            <a:off x="589584" y="1598524"/>
            <a:ext cx="5970554" cy="3170099"/>
          </a:xfrm>
          <a:prstGeom prst="rect">
            <a:avLst/>
          </a:prstGeom>
          <a:noFill/>
        </p:spPr>
        <p:txBody>
          <a:bodyPr wrap="square">
            <a:spAutoFit/>
          </a:bodyPr>
          <a:lstStyle/>
          <a:p>
            <a:pPr algn="just"/>
            <a:r>
              <a:rPr lang="en-GB" sz="2000" noProof="0" dirty="0"/>
              <a:t>As an energy consultant, you have been approached by a Belgian municipality seeking your expertise. The municipality has partnered with the wind farm designer WindFiesta to assess the feasibility of installing a wind farm on one of their plots. The total annual electricity consumption of all households in the municipality amounts to 32 GWh. </a:t>
            </a:r>
          </a:p>
          <a:p>
            <a:pPr algn="just"/>
            <a:endParaRPr lang="en-GB" sz="2000" noProof="0" dirty="0"/>
          </a:p>
          <a:p>
            <a:pPr algn="just"/>
            <a:r>
              <a:rPr lang="en-GB" sz="2000" noProof="0" dirty="0"/>
              <a:t>WindFiesta offers the Vestas V9 wind turbine model.</a:t>
            </a:r>
          </a:p>
        </p:txBody>
      </p:sp>
      <p:sp>
        <p:nvSpPr>
          <p:cNvPr id="19" name="TextBox 18">
            <a:extLst>
              <a:ext uri="{FF2B5EF4-FFF2-40B4-BE49-F238E27FC236}">
                <a16:creationId xmlns:a16="http://schemas.microsoft.com/office/drawing/2014/main" id="{799F6868-A317-2BF2-8418-A868C78E7891}"/>
              </a:ext>
            </a:extLst>
          </p:cNvPr>
          <p:cNvSpPr txBox="1"/>
          <p:nvPr/>
        </p:nvSpPr>
        <p:spPr>
          <a:xfrm>
            <a:off x="7070182" y="6122043"/>
            <a:ext cx="2882947" cy="307777"/>
          </a:xfrm>
          <a:prstGeom prst="rect">
            <a:avLst/>
          </a:prstGeom>
          <a:noFill/>
        </p:spPr>
        <p:txBody>
          <a:bodyPr wrap="square">
            <a:spAutoFit/>
          </a:bodyPr>
          <a:lstStyle/>
          <a:p>
            <a:pPr algn="ctr"/>
            <a:r>
              <a:rPr lang="en-GB" sz="1400" i="1" noProof="0" dirty="0">
                <a:solidFill>
                  <a:schemeClr val="tx1"/>
                </a:solidFill>
                <a:effectLst/>
                <a:latin typeface="Arial" panose="020B0604020202020204" pitchFamily="34" charset="0"/>
                <a:cs typeface="Arial" panose="020B0604020202020204" pitchFamily="34" charset="0"/>
              </a:rPr>
              <a:t>Vestas V90</a:t>
            </a:r>
            <a:r>
              <a:rPr lang="en-GB" sz="1400" i="1" noProof="0" dirty="0">
                <a:latin typeface="Arial" panose="020B0604020202020204" pitchFamily="34" charset="0"/>
                <a:cs typeface="Arial" panose="020B0604020202020204" pitchFamily="34" charset="0"/>
              </a:rPr>
              <a:t> in </a:t>
            </a:r>
            <a:r>
              <a:rPr lang="en-GB" sz="1400" i="1" noProof="0" dirty="0">
                <a:solidFill>
                  <a:schemeClr val="tx1"/>
                </a:solidFill>
                <a:effectLst/>
                <a:latin typeface="Arial" panose="020B0604020202020204" pitchFamily="34" charset="0"/>
                <a:cs typeface="Arial" panose="020B0604020202020204" pitchFamily="34" charset="0"/>
              </a:rPr>
              <a:t>Egeln, Germany.</a:t>
            </a:r>
            <a:endParaRPr lang="en-GB" sz="1400" i="1" noProof="0" dirty="0">
              <a:solidFill>
                <a:schemeClr val="tx1"/>
              </a:solidFill>
              <a:latin typeface="Arial" panose="020B060402020202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9A95E0E-5FC8-DCF7-404A-F9BA424DA6F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73</a:t>
            </a:fld>
            <a:endParaRPr lang="en-GB" spc="80" noProof="0" dirty="0"/>
          </a:p>
        </p:txBody>
      </p:sp>
      <p:sp>
        <p:nvSpPr>
          <p:cNvPr id="5" name="ZoneTexte 4">
            <a:extLst>
              <a:ext uri="{FF2B5EF4-FFF2-40B4-BE49-F238E27FC236}">
                <a16:creationId xmlns:a16="http://schemas.microsoft.com/office/drawing/2014/main" id="{46B3E14B-E2C5-49BE-8485-80E9A583A3EC}"/>
              </a:ext>
            </a:extLst>
          </p:cNvPr>
          <p:cNvSpPr txBox="1"/>
          <p:nvPr/>
        </p:nvSpPr>
        <p:spPr>
          <a:xfrm>
            <a:off x="589583" y="4959519"/>
            <a:ext cx="6022233" cy="1938992"/>
          </a:xfrm>
          <a:prstGeom prst="rect">
            <a:avLst/>
          </a:prstGeom>
          <a:noFill/>
        </p:spPr>
        <p:txBody>
          <a:bodyPr wrap="square">
            <a:spAutoFit/>
          </a:bodyPr>
          <a:lstStyle/>
          <a:p>
            <a:pPr algn="just"/>
            <a:r>
              <a:rPr lang="en-GB" sz="2000" noProof="0" dirty="0"/>
              <a:t>Upon reviewing its technical specifications, you note that the turbine has an installed power of                  2 MW and a rotor diameter of 90 meters. To maintain the minimum spacing required for optimal turbine efficiency, the proposal suggests installing              </a:t>
            </a:r>
            <a:r>
              <a:rPr lang="en-GB" sz="2000" dirty="0"/>
              <a:t>nine</a:t>
            </a:r>
            <a:r>
              <a:rPr lang="en-GB" sz="2000" noProof="0" dirty="0"/>
              <a:t> identical wind turbines.</a:t>
            </a:r>
          </a:p>
        </p:txBody>
      </p:sp>
      <p:sp>
        <p:nvSpPr>
          <p:cNvPr id="7" name="TextBox 3">
            <a:extLst>
              <a:ext uri="{FF2B5EF4-FFF2-40B4-BE49-F238E27FC236}">
                <a16:creationId xmlns:a16="http://schemas.microsoft.com/office/drawing/2014/main" id="{54CBC47D-3B5E-B3AA-8107-B7EA271E5399}"/>
              </a:ext>
            </a:extLst>
          </p:cNvPr>
          <p:cNvSpPr txBox="1"/>
          <p:nvPr/>
        </p:nvSpPr>
        <p:spPr>
          <a:xfrm>
            <a:off x="589583" y="349890"/>
            <a:ext cx="10003389"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Exercise 2:</a:t>
            </a:r>
          </a:p>
        </p:txBody>
      </p:sp>
    </p:spTree>
    <p:extLst>
      <p:ext uri="{BB962C8B-B14F-4D97-AF65-F5344CB8AC3E}">
        <p14:creationId xmlns:p14="http://schemas.microsoft.com/office/powerpoint/2010/main" val="749136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A11222-B696-FCD8-74F2-D1793B716AA5}"/>
              </a:ext>
            </a:extLst>
          </p:cNvPr>
          <p:cNvSpPr txBox="1"/>
          <p:nvPr/>
        </p:nvSpPr>
        <p:spPr>
          <a:xfrm>
            <a:off x="543560" y="666160"/>
            <a:ext cx="9372600" cy="400110"/>
          </a:xfrm>
          <a:prstGeom prst="rect">
            <a:avLst/>
          </a:prstGeom>
          <a:noFill/>
        </p:spPr>
        <p:txBody>
          <a:bodyPr wrap="square">
            <a:spAutoFit/>
          </a:bodyPr>
          <a:lstStyle/>
          <a:p>
            <a:r>
              <a:rPr lang="en-GB" sz="2000" noProof="0" dirty="0">
                <a:solidFill>
                  <a:schemeClr val="tx1"/>
                </a:solidFill>
                <a:latin typeface="Arial" panose="020B0604020202020204" pitchFamily="34" charset="0"/>
                <a:cs typeface="Arial" panose="020B0604020202020204" pitchFamily="34" charset="0"/>
              </a:rPr>
              <a:t>The municipality has posed the following questions: </a:t>
            </a:r>
          </a:p>
        </p:txBody>
      </p:sp>
      <p:sp>
        <p:nvSpPr>
          <p:cNvPr id="3" name="Slide Number Placeholder 6">
            <a:extLst>
              <a:ext uri="{FF2B5EF4-FFF2-40B4-BE49-F238E27FC236}">
                <a16:creationId xmlns:a16="http://schemas.microsoft.com/office/drawing/2014/main" id="{A8B72B69-D18A-DBB1-BFEA-DCCA3BE8C0DA}"/>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74</a:t>
            </a:fld>
            <a:endParaRPr lang="en-GB" spc="80" noProof="0" dirty="0"/>
          </a:p>
        </p:txBody>
      </p:sp>
      <p:sp>
        <p:nvSpPr>
          <p:cNvPr id="10" name="ZoneTexte 9">
            <a:extLst>
              <a:ext uri="{FF2B5EF4-FFF2-40B4-BE49-F238E27FC236}">
                <a16:creationId xmlns:a16="http://schemas.microsoft.com/office/drawing/2014/main" id="{F396D45C-8FD7-3385-262E-453F094C60E6}"/>
              </a:ext>
            </a:extLst>
          </p:cNvPr>
          <p:cNvSpPr txBox="1"/>
          <p:nvPr/>
        </p:nvSpPr>
        <p:spPr>
          <a:xfrm>
            <a:off x="543560" y="1398250"/>
            <a:ext cx="9588779" cy="6063198"/>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Can WindFiesta's proposal meet the municipality’s goal of generating an amount of energy equivalent to the yearly household consumption of 32 GWh, given a capacity factor of 23%?</a:t>
            </a:r>
          </a:p>
          <a:p>
            <a:pPr algn="just"/>
            <a:endParaRPr lang="en-GB" sz="24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2. </a:t>
            </a:r>
            <a:r>
              <a:rPr lang="en-GB" sz="2000" noProof="0" dirty="0">
                <a:latin typeface="Arial" panose="020B0604020202020204" pitchFamily="34" charset="0"/>
                <a:cs typeface="Arial" panose="020B0604020202020204" pitchFamily="34" charset="0"/>
              </a:rPr>
              <a:t>How long would it take for one turbine to generate an amount of energy equivalent to the energy required for producing its concrete foundation?</a:t>
            </a:r>
            <a:r>
              <a:rPr lang="en-GB" sz="200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Assume the following:</a:t>
            </a:r>
          </a:p>
          <a:p>
            <a:pPr marL="514350" indent="-514350" algn="just">
              <a:buAutoNum type="romanLcParenBoth"/>
            </a:pPr>
            <a:r>
              <a:rPr lang="en-GB" sz="2000" noProof="0" dirty="0">
                <a:latin typeface="Arial" panose="020B0604020202020204" pitchFamily="34" charset="0"/>
                <a:cs typeface="Arial" panose="020B0604020202020204" pitchFamily="34" charset="0"/>
              </a:rPr>
              <a:t>600 tons of concrete are required for the foundation;</a:t>
            </a:r>
          </a:p>
          <a:p>
            <a:pPr marL="514350" indent="-514350" algn="just">
              <a:buAutoNum type="romanLcParenBoth"/>
            </a:pPr>
            <a:r>
              <a:rPr lang="en-GB" sz="2000" noProof="0" dirty="0">
                <a:latin typeface="Arial" panose="020B0604020202020204" pitchFamily="34" charset="0"/>
                <a:cs typeface="Arial" panose="020B0604020202020204" pitchFamily="34" charset="0"/>
              </a:rPr>
              <a:t>The density of concrete is 2,400 kg/m³;</a:t>
            </a:r>
          </a:p>
          <a:p>
            <a:pPr marL="514350" indent="-514350" algn="just">
              <a:buAutoNum type="romanLcParenBoth"/>
            </a:pPr>
            <a:r>
              <a:rPr lang="en-GB" sz="2000" dirty="0">
                <a:latin typeface="Arial" panose="020B0604020202020204" pitchFamily="34" charset="0"/>
                <a:cs typeface="Arial" panose="020B0604020202020204" pitchFamily="34" charset="0"/>
              </a:rPr>
              <a:t>T</a:t>
            </a:r>
            <a:r>
              <a:rPr lang="en-GB" sz="2000" noProof="0" dirty="0">
                <a:latin typeface="Arial" panose="020B0604020202020204" pitchFamily="34" charset="0"/>
                <a:cs typeface="Arial" panose="020B0604020202020204" pitchFamily="34" charset="0"/>
              </a:rPr>
              <a:t>he energy requirement to produce 1 m³ of concrete is 2,775 MJ.</a:t>
            </a:r>
            <a:r>
              <a:rPr lang="en-GB" baseline="30000" noProof="0" dirty="0">
                <a:latin typeface="Arial" panose="020B0604020202020204" pitchFamily="34" charset="0"/>
                <a:cs typeface="Arial" panose="020B0604020202020204" pitchFamily="34" charset="0"/>
              </a:rPr>
              <a:t>1</a:t>
            </a:r>
          </a:p>
          <a:p>
            <a:pPr algn="just"/>
            <a:endParaRPr lang="en-GB" sz="24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3. </a:t>
            </a:r>
            <a:r>
              <a:rPr lang="en-GB" sz="2000" noProof="0" dirty="0">
                <a:latin typeface="Arial" panose="020B0604020202020204" pitchFamily="34" charset="0"/>
                <a:cs typeface="Arial" panose="020B0604020202020204" pitchFamily="34" charset="0"/>
              </a:rPr>
              <a:t>The municipality also seeks to evaluate the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e emissions associated with the construction of these wind turbine foundations. Concrete is the third-largest emitter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e, contributing 4 to 8% of global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e emissions. Assume the following:</a:t>
            </a:r>
          </a:p>
          <a:p>
            <a:pPr marL="514350" indent="-514350" algn="just">
              <a:buAutoNum type="romanLcParenBoth"/>
            </a:pPr>
            <a:r>
              <a:rPr lang="en-GB" sz="2000" dirty="0">
                <a:latin typeface="Arial" panose="020B0604020202020204" pitchFamily="34" charset="0"/>
                <a:cs typeface="Arial" panose="020B0604020202020204" pitchFamily="34" charset="0"/>
              </a:rPr>
              <a:t>E</a:t>
            </a:r>
            <a:r>
              <a:rPr lang="en-GB" sz="2000" noProof="0" dirty="0">
                <a:latin typeface="Arial" panose="020B0604020202020204" pitchFamily="34" charset="0"/>
                <a:cs typeface="Arial" panose="020B0604020202020204" pitchFamily="34" charset="0"/>
              </a:rPr>
              <a:t>ach foundation uses 600 tons of concrete;</a:t>
            </a:r>
          </a:p>
          <a:p>
            <a:pPr marL="514350" indent="-514350" algn="just">
              <a:buAutoNum type="romanLcParenBoth"/>
            </a:pPr>
            <a:r>
              <a:rPr lang="en-GB" sz="2000" dirty="0">
                <a:latin typeface="Arial" panose="020B0604020202020204" pitchFamily="34" charset="0"/>
                <a:cs typeface="Arial" panose="020B0604020202020204" pitchFamily="34" charset="0"/>
              </a:rPr>
              <a:t>T</a:t>
            </a:r>
            <a:r>
              <a:rPr lang="en-GB" sz="2000" noProof="0" dirty="0">
                <a:latin typeface="Arial" panose="020B0604020202020204" pitchFamily="34" charset="0"/>
                <a:cs typeface="Arial" panose="020B0604020202020204" pitchFamily="34" charset="0"/>
              </a:rPr>
              <a:t>he carbon footprint of concrete is 235 kg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e per ton of concrete.</a:t>
            </a:r>
          </a:p>
          <a:p>
            <a:pPr algn="just"/>
            <a:endParaRPr lang="en-GB" sz="5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What is the total quantity of CO</a:t>
            </a:r>
            <a:r>
              <a:rPr lang="en-GB" sz="2000" baseline="-25000" noProof="0" dirty="0">
                <a:latin typeface="Arial" panose="020B0604020202020204" pitchFamily="34" charset="0"/>
                <a:cs typeface="Arial" panose="020B0604020202020204" pitchFamily="34" charset="0"/>
              </a:rPr>
              <a:t>2</a:t>
            </a:r>
            <a:r>
              <a:rPr lang="en-GB" sz="2000" noProof="0" dirty="0">
                <a:latin typeface="Arial" panose="020B0604020202020204" pitchFamily="34" charset="0"/>
                <a:cs typeface="Arial" panose="020B0604020202020204" pitchFamily="34" charset="0"/>
              </a:rPr>
              <a:t>e emitted for the foundations of all the turbines in the wind farm?</a:t>
            </a:r>
          </a:p>
        </p:txBody>
      </p:sp>
      <p:sp>
        <p:nvSpPr>
          <p:cNvPr id="2" name="ZoneTexte 1">
            <a:extLst>
              <a:ext uri="{FF2B5EF4-FFF2-40B4-BE49-F238E27FC236}">
                <a16:creationId xmlns:a16="http://schemas.microsoft.com/office/drawing/2014/main" id="{0B33F7E1-9F16-D961-FACB-3C5C85FD691C}"/>
              </a:ext>
            </a:extLst>
          </p:cNvPr>
          <p:cNvSpPr txBox="1"/>
          <p:nvPr/>
        </p:nvSpPr>
        <p:spPr>
          <a:xfrm>
            <a:off x="92176" y="7670419"/>
            <a:ext cx="8874023" cy="261610"/>
          </a:xfrm>
          <a:prstGeom prst="rect">
            <a:avLst/>
          </a:prstGeom>
          <a:noFill/>
        </p:spPr>
        <p:txBody>
          <a:bodyPr wrap="square">
            <a:spAutoFit/>
          </a:bodyPr>
          <a:lstStyle/>
          <a:p>
            <a:r>
              <a:rPr lang="en-GB" sz="1100" b="1" baseline="30000" noProof="0" dirty="0">
                <a:effectLst/>
                <a:latin typeface="+mj-lt"/>
              </a:rPr>
              <a:t>1</a:t>
            </a:r>
            <a:r>
              <a:rPr lang="en-GB" sz="1100" noProof="0" dirty="0">
                <a:effectLst/>
                <a:latin typeface="+mj-lt"/>
              </a:rPr>
              <a:t> </a:t>
            </a:r>
            <a:r>
              <a:rPr lang="en-GB" sz="1100" noProof="0" dirty="0">
                <a:latin typeface="+mj-lt"/>
                <a:hlinkClick r:id="rId2"/>
              </a:rPr>
              <a:t>Lovins</a:t>
            </a:r>
            <a:r>
              <a:rPr lang="en-GB" sz="1100" noProof="0" dirty="0">
                <a:effectLst/>
                <a:latin typeface="+mj-lt"/>
                <a:hlinkClick r:id="rId2"/>
              </a:rPr>
              <a:t>, </a:t>
            </a:r>
            <a:r>
              <a:rPr lang="en-GB" sz="1100" noProof="0" dirty="0">
                <a:latin typeface="+mj-lt"/>
                <a:hlinkClick r:id="rId2"/>
              </a:rPr>
              <a:t>A</a:t>
            </a:r>
            <a:r>
              <a:rPr lang="en-GB" sz="1100" noProof="0" dirty="0">
                <a:effectLst/>
                <a:latin typeface="+mj-lt"/>
                <a:hlinkClick r:id="rId2"/>
              </a:rPr>
              <a:t>. (2011, April 6). </a:t>
            </a:r>
            <a:r>
              <a:rPr lang="en-GB" sz="1100" noProof="0" dirty="0">
                <a:hlinkClick r:id="rId2"/>
              </a:rPr>
              <a:t>Renewable energy’s “footprint” myth</a:t>
            </a:r>
            <a:r>
              <a:rPr lang="en-GB" sz="1100" noProof="0" dirty="0">
                <a:effectLst/>
                <a:latin typeface="+mj-lt"/>
                <a:hlinkClick r:id="rId2"/>
              </a:rPr>
              <a:t>. </a:t>
            </a:r>
            <a:r>
              <a:rPr lang="en-GB" sz="1100" noProof="0" dirty="0">
                <a:hlinkClick r:id="rId2"/>
              </a:rPr>
              <a:t>The Electricity Journal 24(6)</a:t>
            </a:r>
            <a:r>
              <a:rPr lang="en-GB" sz="1100" noProof="0" dirty="0">
                <a:effectLst/>
                <a:latin typeface="+mj-lt"/>
              </a:rPr>
              <a:t>.</a:t>
            </a:r>
            <a:endParaRPr lang="en-GB" sz="1100" noProof="0" dirty="0">
              <a:latin typeface="+mj-lt"/>
            </a:endParaRPr>
          </a:p>
        </p:txBody>
      </p:sp>
    </p:spTree>
    <p:extLst>
      <p:ext uri="{BB962C8B-B14F-4D97-AF65-F5344CB8AC3E}">
        <p14:creationId xmlns:p14="http://schemas.microsoft.com/office/powerpoint/2010/main" val="4063580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E675CF-BF99-964B-51E2-C5CC613BFD73}"/>
                  </a:ext>
                </a:extLst>
              </p:cNvPr>
              <p:cNvSpPr txBox="1"/>
              <p:nvPr/>
            </p:nvSpPr>
            <p:spPr>
              <a:xfrm>
                <a:off x="512695" y="2746682"/>
                <a:ext cx="9829800" cy="861774"/>
              </a:xfrm>
              <a:prstGeom prst="rect">
                <a:avLst/>
              </a:prstGeom>
              <a:noFill/>
            </p:spPr>
            <p:txBody>
              <a:bodyPr wrap="square" rtlCol="0">
                <a:spAutoFit/>
              </a:bodyPr>
              <a:lstStyle/>
              <a:p>
                <a:r>
                  <a:rPr lang="en-GB" sz="2000" noProof="0" dirty="0">
                    <a:ea typeface="Cambria Math" panose="02040503050406030204" pitchFamily="18" charset="0"/>
                  </a:rPr>
                  <a:t>The annual</a:t>
                </a:r>
                <a:r>
                  <a:rPr lang="en-GB" sz="2000" b="0" noProof="0" dirty="0">
                    <a:ea typeface="Cambria Math" panose="02040503050406030204" pitchFamily="18" charset="0"/>
                  </a:rPr>
                  <a:t> average produc</a:t>
                </a:r>
                <a:r>
                  <a:rPr lang="en-GB" sz="2000" noProof="0" dirty="0">
                    <a:ea typeface="Cambria Math" panose="02040503050406030204" pitchFamily="18" charset="0"/>
                  </a:rPr>
                  <a:t>tion</a:t>
                </a:r>
                <a:r>
                  <a:rPr lang="en-GB" sz="2000" b="0" noProof="0" dirty="0">
                    <a:ea typeface="Cambria Math" panose="02040503050406030204" pitchFamily="18" charset="0"/>
                  </a:rPr>
                  <a:t> of 1 Vestas turbine is equal to:</a:t>
                </a:r>
              </a:p>
              <a:p>
                <a:endParaRPr lang="en-GB" sz="1000" b="0" noProof="0" dirty="0">
                  <a:ea typeface="Cambria Math" panose="02040503050406030204" pitchFamily="18" charset="0"/>
                </a:endParaRPr>
              </a:p>
              <a:p>
                <a14:m>
                  <m:oMath xmlns:m="http://schemas.openxmlformats.org/officeDocument/2006/math">
                    <m:r>
                      <m:rPr>
                        <m:nor/>
                      </m:rPr>
                      <a:rPr lang="en-GB" sz="2000" b="0" noProof="0" smtClean="0">
                        <a:ea typeface="Cambria Math" panose="02040503050406030204" pitchFamily="18" charset="0"/>
                      </a:rPr>
                      <m:t>0.23</m:t>
                    </m:r>
                    <m:r>
                      <m:rPr>
                        <m:nor/>
                      </m:rPr>
                      <a:rPr lang="en-GB" sz="2000" b="0" i="0" noProof="0" smtClean="0">
                        <a:ea typeface="Cambria Math" panose="02040503050406030204" pitchFamily="18"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b="0" noProof="0" dirty="0">
                    <a:ea typeface="Cambria Math" panose="02040503050406030204" pitchFamily="18" charset="0"/>
                  </a:rPr>
                  <a:t> </a:t>
                </a:r>
                <a:r>
                  <a:rPr lang="en-GB" sz="2000" noProof="0" dirty="0">
                    <a:ea typeface="Cambria Math" panose="02040503050406030204" pitchFamily="18" charset="0"/>
                  </a:rPr>
                  <a:t>2 </a:t>
                </a:r>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m:t>
                    </m:r>
                    <m: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b="0" noProof="0" dirty="0">
                    <a:ea typeface="Cambria Math" panose="02040503050406030204" pitchFamily="18" charset="0"/>
                  </a:rPr>
                  <a:t> 365</a:t>
                </a:r>
                <a14:m>
                  <m:oMath xmlns:m="http://schemas.openxmlformats.org/officeDocument/2006/math">
                    <m:r>
                      <m:rPr>
                        <m:nor/>
                      </m:rPr>
                      <a:rPr lang="en-GB" sz="2000" noProof="0" smtClean="0">
                        <a:latin typeface="Cambria Math" panose="02040503050406030204" pitchFamily="18" charset="0"/>
                        <a:ea typeface="Cambria Math" panose="02040503050406030204" pitchFamily="18" charset="0"/>
                      </a:rPr>
                      <m:t> </m:t>
                    </m:r>
                    <m:r>
                      <a:rPr lang="en-GB" sz="2000" b="0" i="1" noProof="0" smtClean="0">
                        <a:latin typeface="Cambria Math" panose="02040503050406030204" pitchFamily="18" charset="0"/>
                        <a:ea typeface="Cambria Math" panose="02040503050406030204" pitchFamily="18" charset="0"/>
                      </a:rPr>
                      <m:t>≈</m:t>
                    </m:r>
                  </m:oMath>
                </a14:m>
                <a:r>
                  <a:rPr lang="en-GB" sz="2000" b="0" noProof="0" dirty="0">
                    <a:ea typeface="Cambria Math" panose="02040503050406030204" pitchFamily="18" charset="0"/>
                  </a:rPr>
                  <a:t> </a:t>
                </a:r>
                <a14:m>
                  <m:oMath xmlns:m="http://schemas.openxmlformats.org/officeDocument/2006/math">
                    <m:r>
                      <m:rPr>
                        <m:nor/>
                      </m:rPr>
                      <a:rPr lang="en-GB" sz="200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,030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MWh</m:t>
                    </m:r>
                  </m:oMath>
                </a14:m>
                <a:r>
                  <a:rPr lang="en-GB" sz="2000" noProof="0" dirty="0">
                    <a:ea typeface="Cambria Math" panose="02040503050406030204" pitchFamily="18" charset="0"/>
                  </a:rPr>
                  <a:t>.</a:t>
                </a:r>
              </a:p>
            </p:txBody>
          </p:sp>
        </mc:Choice>
        <mc:Fallback xmlns="">
          <p:sp>
            <p:nvSpPr>
              <p:cNvPr id="5" name="TextBox 4">
                <a:extLst>
                  <a:ext uri="{FF2B5EF4-FFF2-40B4-BE49-F238E27FC236}">
                    <a16:creationId xmlns:a16="http://schemas.microsoft.com/office/drawing/2014/main" id="{C4E675CF-BF99-964B-51E2-C5CC613BFD73}"/>
                  </a:ext>
                </a:extLst>
              </p:cNvPr>
              <p:cNvSpPr txBox="1">
                <a:spLocks noRot="1" noChangeAspect="1" noMove="1" noResize="1" noEditPoints="1" noAdjustHandles="1" noChangeArrowheads="1" noChangeShapeType="1" noTextEdit="1"/>
              </p:cNvSpPr>
              <p:nvPr/>
            </p:nvSpPr>
            <p:spPr>
              <a:xfrm>
                <a:off x="512695" y="2746682"/>
                <a:ext cx="9829800" cy="861774"/>
              </a:xfrm>
              <a:prstGeom prst="rect">
                <a:avLst/>
              </a:prstGeom>
              <a:blipFill>
                <a:blip r:embed="rId2"/>
                <a:stretch>
                  <a:fillRect l="-620" t="-3546"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491EAA-514C-691E-77F2-1E7DE4D9CE5A}"/>
                  </a:ext>
                </a:extLst>
              </p:cNvPr>
              <p:cNvSpPr txBox="1"/>
              <p:nvPr/>
            </p:nvSpPr>
            <p:spPr>
              <a:xfrm>
                <a:off x="512695" y="3977933"/>
                <a:ext cx="9829800" cy="861774"/>
              </a:xfrm>
              <a:prstGeom prst="rect">
                <a:avLst/>
              </a:prstGeom>
              <a:noFill/>
            </p:spPr>
            <p:txBody>
              <a:bodyPr wrap="square" rtlCol="0">
                <a:spAutoFit/>
              </a:bodyPr>
              <a:lstStyle/>
              <a:p>
                <a:r>
                  <a:rPr lang="en-GB" sz="2000" noProof="0" dirty="0">
                    <a:ea typeface="Cambria Math" panose="02040503050406030204" pitchFamily="18" charset="0"/>
                  </a:rPr>
                  <a:t>For the nine Vestas </a:t>
                </a:r>
                <a:r>
                  <a:rPr lang="en-GB" sz="2000" b="0" noProof="0" dirty="0">
                    <a:ea typeface="Cambria Math" panose="02040503050406030204" pitchFamily="18" charset="0"/>
                  </a:rPr>
                  <a:t>turbines, we have:</a:t>
                </a:r>
              </a:p>
              <a:p>
                <a:endParaRPr lang="en-GB" sz="1000" b="0" noProof="0" dirty="0">
                  <a:ea typeface="Cambria Math" panose="02040503050406030204" pitchFamily="18" charset="0"/>
                </a:endParaRPr>
              </a:p>
              <a:p>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9 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4,030</m:t>
                    </m:r>
                    <m: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36,270 MWh</a:t>
                </a:r>
                <a14:m>
                  <m:oMath xmlns:m="http://schemas.openxmlformats.org/officeDocument/2006/math">
                    <m:r>
                      <a:rPr lang="en-GB" sz="2000" b="0" i="0" noProof="0" smtClean="0">
                        <a:latin typeface="Cambria Math" panose="02040503050406030204" pitchFamily="18" charset="0"/>
                        <a:ea typeface="Cambria Math" panose="02040503050406030204" pitchFamily="18" charset="0"/>
                      </a:rPr>
                      <m:t> </m:t>
                    </m:r>
                    <m:r>
                      <a:rPr lang="en-GB" sz="2000" i="1" noProof="0" smtClean="0">
                        <a:latin typeface="Cambria Math" panose="02040503050406030204" pitchFamily="18" charset="0"/>
                        <a:ea typeface="Cambria Math" panose="02040503050406030204" pitchFamily="18" charset="0"/>
                      </a:rPr>
                      <m:t>≈</m:t>
                    </m:r>
                  </m:oMath>
                </a14:m>
                <a:r>
                  <a:rPr lang="en-GB" sz="2000" b="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36.3 GWh.</a:t>
                </a:r>
              </a:p>
            </p:txBody>
          </p:sp>
        </mc:Choice>
        <mc:Fallback xmlns="">
          <p:sp>
            <p:nvSpPr>
              <p:cNvPr id="15" name="TextBox 14">
                <a:extLst>
                  <a:ext uri="{FF2B5EF4-FFF2-40B4-BE49-F238E27FC236}">
                    <a16:creationId xmlns:a16="http://schemas.microsoft.com/office/drawing/2014/main" id="{64491EAA-514C-691E-77F2-1E7DE4D9CE5A}"/>
                  </a:ext>
                </a:extLst>
              </p:cNvPr>
              <p:cNvSpPr txBox="1">
                <a:spLocks noRot="1" noChangeAspect="1" noMove="1" noResize="1" noEditPoints="1" noAdjustHandles="1" noChangeArrowheads="1" noChangeShapeType="1" noTextEdit="1"/>
              </p:cNvSpPr>
              <p:nvPr/>
            </p:nvSpPr>
            <p:spPr>
              <a:xfrm>
                <a:off x="512695" y="3977933"/>
                <a:ext cx="9829800" cy="861774"/>
              </a:xfrm>
              <a:prstGeom prst="rect">
                <a:avLst/>
              </a:prstGeom>
              <a:blipFill>
                <a:blip r:embed="rId3"/>
                <a:stretch>
                  <a:fillRect l="-620" t="-3546" b="-12766"/>
                </a:stretch>
              </a:blipFill>
            </p:spPr>
            <p:txBody>
              <a:bodyPr/>
              <a:lstStyle/>
              <a:p>
                <a:r>
                  <a:rPr lang="en-US">
                    <a:noFill/>
                  </a:rPr>
                  <a:t> </a:t>
                </a:r>
              </a:p>
            </p:txBody>
          </p:sp>
        </mc:Fallback>
      </mc:AlternateContent>
      <p:sp>
        <p:nvSpPr>
          <p:cNvPr id="2" name="object 2">
            <a:extLst>
              <a:ext uri="{FF2B5EF4-FFF2-40B4-BE49-F238E27FC236}">
                <a16:creationId xmlns:a16="http://schemas.microsoft.com/office/drawing/2014/main" id="{F93000A4-1EE7-EC1C-74E3-FE2798170C75}"/>
              </a:ext>
            </a:extLst>
          </p:cNvPr>
          <p:cNvSpPr txBox="1">
            <a:spLocks/>
          </p:cNvSpPr>
          <p:nvPr/>
        </p:nvSpPr>
        <p:spPr>
          <a:xfrm>
            <a:off x="603251" y="2121177"/>
            <a:ext cx="5835015" cy="32444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000" b="1" spc="30" noProof="0" dirty="0">
                <a:latin typeface="Arial" panose="020B0604020202020204" pitchFamily="34" charset="0"/>
                <a:cs typeface="Arial" panose="020B0604020202020204" pitchFamily="34" charset="0"/>
              </a:rPr>
              <a:t>Part 1: </a:t>
            </a:r>
          </a:p>
        </p:txBody>
      </p:sp>
      <p:sp>
        <p:nvSpPr>
          <p:cNvPr id="7" name="object 2">
            <a:extLst>
              <a:ext uri="{FF2B5EF4-FFF2-40B4-BE49-F238E27FC236}">
                <a16:creationId xmlns:a16="http://schemas.microsoft.com/office/drawing/2014/main" id="{D03D2181-5F4D-5C49-23CB-0045878E66AA}"/>
              </a:ext>
            </a:extLst>
          </p:cNvPr>
          <p:cNvSpPr txBox="1">
            <a:spLocks/>
          </p:cNvSpPr>
          <p:nvPr/>
        </p:nvSpPr>
        <p:spPr>
          <a:xfrm>
            <a:off x="603251" y="516508"/>
            <a:ext cx="2762250" cy="388620"/>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400" b="1" u="sng" spc="30" noProof="0" dirty="0">
                <a:solidFill>
                  <a:schemeClr val="tx1"/>
                </a:solidFill>
                <a:latin typeface="Arial" panose="020B0604020202020204" pitchFamily="34" charset="0"/>
                <a:cs typeface="Arial" panose="020B0604020202020204" pitchFamily="34" charset="0"/>
              </a:rPr>
              <a:t>Solution: </a:t>
            </a:r>
          </a:p>
        </p:txBody>
      </p:sp>
      <p:sp>
        <p:nvSpPr>
          <p:cNvPr id="6" name="TextBox 5">
            <a:extLst>
              <a:ext uri="{FF2B5EF4-FFF2-40B4-BE49-F238E27FC236}">
                <a16:creationId xmlns:a16="http://schemas.microsoft.com/office/drawing/2014/main" id="{E5E5EB92-0C83-E75E-BEAC-539D03041A28}"/>
              </a:ext>
            </a:extLst>
          </p:cNvPr>
          <p:cNvSpPr txBox="1"/>
          <p:nvPr/>
        </p:nvSpPr>
        <p:spPr>
          <a:xfrm>
            <a:off x="512695" y="5219185"/>
            <a:ext cx="9619644" cy="707886"/>
          </a:xfrm>
          <a:prstGeom prst="rect">
            <a:avLst/>
          </a:prstGeom>
          <a:noFill/>
        </p:spPr>
        <p:txBody>
          <a:bodyPr wrap="square">
            <a:spAutoFit/>
          </a:bodyPr>
          <a:lstStyle/>
          <a:p>
            <a:pPr algn="just"/>
            <a:r>
              <a:rPr lang="en-GB" sz="2000" noProof="0" dirty="0"/>
              <a:t>A wind farm consisting of nine Vestas turbines with a 23% capacity factor can therefore meet the municipality's annual electricity consumption of 32 GWh.</a:t>
            </a:r>
            <a:endParaRPr lang="en-GB" sz="2000" noProof="0" dirty="0">
              <a:latin typeface="Arial" panose="020B0604020202020204" pitchFamily="34" charset="0"/>
              <a:cs typeface="Arial" panose="020B0604020202020204" pitchFamily="34" charset="0"/>
            </a:endParaRPr>
          </a:p>
        </p:txBody>
      </p:sp>
      <p:sp>
        <p:nvSpPr>
          <p:cNvPr id="3" name="Slide Number Placeholder 6">
            <a:extLst>
              <a:ext uri="{FF2B5EF4-FFF2-40B4-BE49-F238E27FC236}">
                <a16:creationId xmlns:a16="http://schemas.microsoft.com/office/drawing/2014/main" id="{055ABB30-5603-638A-8F2D-8D68043B8C4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75</a:t>
            </a:fld>
            <a:endParaRPr lang="en-GB" spc="80" noProof="0" dirty="0"/>
          </a:p>
        </p:txBody>
      </p:sp>
    </p:spTree>
    <p:extLst>
      <p:ext uri="{BB962C8B-B14F-4D97-AF65-F5344CB8AC3E}">
        <p14:creationId xmlns:p14="http://schemas.microsoft.com/office/powerpoint/2010/main" val="939749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30B387-BE5B-C008-81F0-11271330AB3C}"/>
                  </a:ext>
                </a:extLst>
              </p:cNvPr>
              <p:cNvSpPr txBox="1"/>
              <p:nvPr/>
            </p:nvSpPr>
            <p:spPr>
              <a:xfrm>
                <a:off x="603251" y="7145918"/>
                <a:ext cx="6919215" cy="307777"/>
              </a:xfrm>
              <a:prstGeom prst="rect">
                <a:avLst/>
              </a:prstGeom>
              <a:noFill/>
            </p:spPr>
            <p:txBody>
              <a:bodyPr wrap="square" lIns="0" tIns="0" rIns="0" bIns="0" rtlCol="0">
                <a:spAutoFit/>
              </a:bodyPr>
              <a:lstStyle/>
              <a:p>
                <a14:m>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235 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600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1,269 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tCO</m:t>
                    </m:r>
                    <m:r>
                      <m:rPr>
                        <m:nor/>
                      </m:rPr>
                      <a:rPr lang="en-GB" sz="2000" baseline="-25000" noProof="0" smtClean="0"/>
                      <m:t>2</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e</m:t>
                    </m:r>
                  </m:oMath>
                </a14:m>
                <a:r>
                  <a:rPr lang="en-GB" sz="2000" noProof="0" dirty="0">
                    <a:latin typeface="Arial" panose="020B0604020202020204" pitchFamily="34" charset="0"/>
                    <a:cs typeface="Arial" panose="020B0604020202020204" pitchFamily="34" charset="0"/>
                  </a:rPr>
                  <a:t>.</a:t>
                </a:r>
              </a:p>
            </p:txBody>
          </p:sp>
        </mc:Choice>
        <mc:Fallback xmlns="">
          <p:sp>
            <p:nvSpPr>
              <p:cNvPr id="6" name="TextBox 5">
                <a:extLst>
                  <a:ext uri="{FF2B5EF4-FFF2-40B4-BE49-F238E27FC236}">
                    <a16:creationId xmlns:a16="http://schemas.microsoft.com/office/drawing/2014/main" id="{0D30B387-BE5B-C008-81F0-11271330AB3C}"/>
                  </a:ext>
                </a:extLst>
              </p:cNvPr>
              <p:cNvSpPr txBox="1">
                <a:spLocks noRot="1" noChangeAspect="1" noMove="1" noResize="1" noEditPoints="1" noAdjustHandles="1" noChangeArrowheads="1" noChangeShapeType="1" noTextEdit="1"/>
              </p:cNvSpPr>
              <p:nvPr/>
            </p:nvSpPr>
            <p:spPr>
              <a:xfrm>
                <a:off x="603251" y="7145918"/>
                <a:ext cx="6919215" cy="307777"/>
              </a:xfrm>
              <a:prstGeom prst="rect">
                <a:avLst/>
              </a:prstGeom>
              <a:blipFill>
                <a:blip r:embed="rId2"/>
                <a:stretch>
                  <a:fillRect l="-1410" t="-23529" b="-50980"/>
                </a:stretch>
              </a:blipFill>
            </p:spPr>
            <p:txBody>
              <a:bodyPr/>
              <a:lstStyle/>
              <a:p>
                <a:r>
                  <a:rPr lang="en-US">
                    <a:noFill/>
                  </a:rPr>
                  <a:t> </a:t>
                </a:r>
              </a:p>
            </p:txBody>
          </p:sp>
        </mc:Fallback>
      </mc:AlternateContent>
      <p:sp>
        <p:nvSpPr>
          <p:cNvPr id="7" name="object 2">
            <a:extLst>
              <a:ext uri="{FF2B5EF4-FFF2-40B4-BE49-F238E27FC236}">
                <a16:creationId xmlns:a16="http://schemas.microsoft.com/office/drawing/2014/main" id="{6C62CFEE-EB42-B790-78FC-0950B3356AE8}"/>
              </a:ext>
            </a:extLst>
          </p:cNvPr>
          <p:cNvSpPr txBox="1">
            <a:spLocks/>
          </p:cNvSpPr>
          <p:nvPr/>
        </p:nvSpPr>
        <p:spPr>
          <a:xfrm>
            <a:off x="603759" y="6110023"/>
            <a:ext cx="1923541" cy="32444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000" b="1" spc="30" noProof="0" dirty="0">
                <a:latin typeface="Arial" panose="020B0604020202020204" pitchFamily="34" charset="0"/>
                <a:cs typeface="Arial" panose="020B0604020202020204" pitchFamily="34" charset="0"/>
              </a:rPr>
              <a:t>Part 3: </a:t>
            </a:r>
          </a:p>
        </p:txBody>
      </p:sp>
      <p:sp>
        <p:nvSpPr>
          <p:cNvPr id="3" name="object 2">
            <a:extLst>
              <a:ext uri="{FF2B5EF4-FFF2-40B4-BE49-F238E27FC236}">
                <a16:creationId xmlns:a16="http://schemas.microsoft.com/office/drawing/2014/main" id="{1B935713-3FD6-ADE5-519E-EEAA3512E21D}"/>
              </a:ext>
            </a:extLst>
          </p:cNvPr>
          <p:cNvSpPr txBox="1">
            <a:spLocks/>
          </p:cNvSpPr>
          <p:nvPr/>
        </p:nvSpPr>
        <p:spPr>
          <a:xfrm>
            <a:off x="603251" y="404913"/>
            <a:ext cx="2762250" cy="32444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en-GB" sz="2000" b="1" spc="30" noProof="0" dirty="0">
                <a:solidFill>
                  <a:schemeClr val="tx1"/>
                </a:solidFill>
                <a:latin typeface="Arial" panose="020B0604020202020204" pitchFamily="34" charset="0"/>
                <a:cs typeface="Arial" panose="020B0604020202020204" pitchFamily="34" charset="0"/>
              </a:rPr>
              <a:t>Part 2: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650BD4-C0B0-D679-99E0-90A0AD52552E}"/>
                  </a:ext>
                </a:extLst>
              </p:cNvPr>
              <p:cNvSpPr txBox="1"/>
              <p:nvPr/>
            </p:nvSpPr>
            <p:spPr>
              <a:xfrm>
                <a:off x="531368" y="929437"/>
                <a:ext cx="9630664" cy="3842142"/>
              </a:xfrm>
              <a:prstGeom prst="rect">
                <a:avLst/>
              </a:prstGeom>
              <a:noFill/>
            </p:spPr>
            <p:txBody>
              <a:bodyPr wrap="square" rtlCol="0">
                <a:spAutoFit/>
              </a:bodyPr>
              <a:lstStyle/>
              <a:p>
                <a:pPr algn="l"/>
                <a:r>
                  <a:rPr lang="en-GB" sz="2000" noProof="0" dirty="0">
                    <a:ea typeface="Cambria Math" panose="02040503050406030204" pitchFamily="18" charset="0"/>
                  </a:rPr>
                  <a:t>The e</a:t>
                </a:r>
                <a:r>
                  <a:rPr lang="en-GB" sz="2000" b="0" noProof="0" dirty="0">
                    <a:ea typeface="Cambria Math" panose="02040503050406030204" pitchFamily="18" charset="0"/>
                  </a:rPr>
                  <a:t>nergy required for the production of one ton of concrete is equal to:</a:t>
                </a:r>
              </a:p>
              <a:p>
                <a:pPr algn="l"/>
                <a:endParaRPr lang="en-GB" sz="1000" b="0" noProof="0" dirty="0">
                  <a:ea typeface="Cambria Math" panose="02040503050406030204" pitchFamily="18" charset="0"/>
                </a:endParaRPr>
              </a:p>
              <a:p>
                <a:pPr algn="l"/>
                <a:r>
                  <a:rPr lang="en-GB" sz="2000" b="0" noProof="0" dirty="0">
                    <a:ea typeface="Cambria Math" panose="02040503050406030204" pitchFamily="18" charset="0"/>
                  </a:rPr>
                  <a:t> </a:t>
                </a:r>
                <a14:m>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2,775</m:t>
                        </m:r>
                      </m:num>
                      <m:den>
                        <m:r>
                          <m:rPr>
                            <m:nor/>
                          </m:rPr>
                          <a:rPr lang="en-GB" sz="2000" b="0" i="0" noProof="0" smtClean="0">
                            <a:latin typeface="Arial" panose="020B0604020202020204" pitchFamily="34" charset="0"/>
                            <a:cs typeface="Arial" panose="020B0604020202020204" pitchFamily="34" charset="0"/>
                          </a:rPr>
                          <m:t>2.4</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1,156.25</m:t>
                    </m:r>
                    <m:f>
                      <m:fPr>
                        <m:type m:val="lin"/>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MJ</m:t>
                        </m:r>
                      </m:num>
                      <m:den>
                        <m:r>
                          <m:rPr>
                            <m:nor/>
                          </m:rPr>
                          <a:rPr lang="en-GB" sz="2000" b="0" i="0" noProof="0" smtClean="0">
                            <a:latin typeface="Arial" panose="020B0604020202020204" pitchFamily="34" charset="0"/>
                            <a:cs typeface="Arial" panose="020B0604020202020204" pitchFamily="34" charset="0"/>
                          </a:rPr>
                          <m:t>t</m:t>
                        </m:r>
                      </m:den>
                    </m:f>
                  </m:oMath>
                </a14:m>
                <a:r>
                  <a:rPr lang="en-GB" sz="2000" b="0" noProof="0" dirty="0">
                    <a:latin typeface="Arial" panose="020B0604020202020204" pitchFamily="34" charset="0"/>
                  </a:rPr>
                  <a:t>.</a:t>
                </a:r>
              </a:p>
              <a:p>
                <a:pPr algn="l"/>
                <a:endParaRPr lang="en-GB" sz="2000" noProof="0" dirty="0">
                  <a:latin typeface="Arial" panose="020B0604020202020204" pitchFamily="34" charset="0"/>
                  <a:cs typeface="Arial" panose="020B0604020202020204" pitchFamily="34" charset="0"/>
                </a:endParaRPr>
              </a:p>
              <a:p>
                <a:pPr algn="l"/>
                <a:r>
                  <a:rPr lang="en-GB" sz="2000" noProof="0" dirty="0">
                    <a:ea typeface="Cambria Math" panose="02040503050406030204" pitchFamily="18" charset="0"/>
                  </a:rPr>
                  <a:t>The e</a:t>
                </a:r>
                <a:r>
                  <a:rPr lang="en-GB" sz="2000" b="0" noProof="0" dirty="0">
                    <a:ea typeface="Cambria Math" panose="02040503050406030204" pitchFamily="18" charset="0"/>
                  </a:rPr>
                  <a:t>nergy required for the entire concrete foundation is:</a:t>
                </a:r>
              </a:p>
              <a:p>
                <a:pPr algn="l"/>
                <a:endParaRPr lang="en-GB" sz="1000" b="0" i="0" noProof="0" dirty="0">
                  <a:latin typeface="Arial" panose="020B0604020202020204" pitchFamily="34" charset="0"/>
                  <a:cs typeface="Arial" panose="020B0604020202020204" pitchFamily="34" charset="0"/>
                </a:endParaRPr>
              </a:p>
              <a:p>
                <a14:m>
                  <m:oMath xmlns:m="http://schemas.openxmlformats.org/officeDocument/2006/math">
                    <m:r>
                      <m:rPr>
                        <m:nor/>
                      </m:rPr>
                      <a:rPr lang="en-GB" sz="2000" b="0" i="0" noProof="0" smtClean="0">
                        <a:latin typeface="Arial" panose="020B0604020202020204" pitchFamily="34" charset="0"/>
                        <a:cs typeface="Arial" panose="020B0604020202020204" pitchFamily="34" charset="0"/>
                      </a:rPr>
                      <m:t>1,156.25</m:t>
                    </m:r>
                    <m:r>
                      <m:rPr>
                        <m:nor/>
                      </m:rPr>
                      <a:rPr lang="en-GB" sz="2000" b="0" i="0" noProof="0" smtClean="0">
                        <a:latin typeface="Cambria Math" panose="02040503050406030204" pitchFamily="18"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600</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663,750 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0" i="0" baseline="30000" noProof="0" smtClean="0">
                        <a:latin typeface="Arial" panose="020B0604020202020204" pitchFamily="34" charset="0"/>
                        <a:cs typeface="Arial" panose="020B0604020202020204" pitchFamily="34" charset="0"/>
                      </a:rPr>
                      <m:t>6 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J</m:t>
                    </m:r>
                  </m:oMath>
                </a14:m>
                <a:r>
                  <a:rPr lang="en-GB" sz="2000" b="0" i="0" noProof="0" dirty="0">
                    <a:latin typeface="Arial" panose="020B0604020202020204" pitchFamily="34" charset="0"/>
                    <a:ea typeface="Cambria Math" panose="02040503050406030204" pitchFamily="18" charset="0"/>
                    <a:cs typeface="Arial" panose="020B0604020202020204" pitchFamily="34" charset="0"/>
                  </a:rPr>
                  <a:t>.</a:t>
                </a:r>
              </a:p>
              <a:p>
                <a:endParaRPr lang="en-GB" sz="2000" noProof="0" dirty="0">
                  <a:latin typeface="Arial" panose="020B0604020202020204" pitchFamily="34" charset="0"/>
                  <a:ea typeface="Cambria Math" panose="02040503050406030204" pitchFamily="18" charset="0"/>
                  <a:cs typeface="Arial" panose="020B0604020202020204" pitchFamily="34" charset="0"/>
                </a:endParaRPr>
              </a:p>
              <a:p>
                <a:r>
                  <a:rPr lang="en-GB" sz="2000" noProof="0" dirty="0">
                    <a:latin typeface="Arial" panose="020B0604020202020204" pitchFamily="34" charset="0"/>
                    <a:ea typeface="Cambria Math" panose="02040503050406030204" pitchFamily="18" charset="0"/>
                    <a:cs typeface="Arial" panose="020B0604020202020204" pitchFamily="34" charset="0"/>
                  </a:rPr>
                  <a:t>In one MWh, we have 3.6 </a:t>
                </a:r>
                <a14:m>
                  <m:oMath xmlns:m="http://schemas.openxmlformats.org/officeDocument/2006/math">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9</m:t>
                    </m:r>
                    <m:r>
                      <m:rPr>
                        <m:nor/>
                      </m:rPr>
                      <a:rPr lang="en-GB" sz="2000" b="0" i="0" baseline="3000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J</m:t>
                    </m:r>
                  </m:oMath>
                </a14:m>
                <a:r>
                  <a:rPr lang="en-GB" sz="2000" noProof="0" dirty="0">
                    <a:latin typeface="Arial" panose="020B0604020202020204" pitchFamily="34" charset="0"/>
                    <a:ea typeface="Cambria Math" panose="02040503050406030204" pitchFamily="18" charset="0"/>
                    <a:cs typeface="Arial" panose="020B0604020202020204" pitchFamily="34" charset="0"/>
                  </a:rPr>
                  <a:t>. Hence, the energy required expressed in MWh is equal to:</a:t>
                </a:r>
              </a:p>
              <a:p>
                <a:pPr algn="l"/>
                <a:endParaRPr lang="en-GB" sz="1000" b="0" i="0" noProof="0" dirty="0">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fPr>
                        <m:num>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663,750</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3.6 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a:latin typeface="Arial" panose="020B0604020202020204" pitchFamily="34" charset="0"/>
                              <a:cs typeface="Arial" panose="020B0604020202020204" pitchFamily="34" charset="0"/>
                            </a:rPr>
                            <m:t>1</m:t>
                          </m:r>
                          <m:r>
                            <m:rPr>
                              <m:nor/>
                            </m:rPr>
                            <a:rPr lang="en-GB" sz="2000" noProof="0" smtClean="0">
                              <a:latin typeface="Arial" panose="020B0604020202020204" pitchFamily="34" charset="0"/>
                              <a:cs typeface="Arial" panose="020B0604020202020204" pitchFamily="34" charset="0"/>
                            </a:rPr>
                            <m:t>0</m:t>
                          </m:r>
                          <m:r>
                            <m:rPr>
                              <m:nor/>
                            </m:rPr>
                            <a:rPr lang="en-GB" sz="2000" baseline="30000" noProof="0" smtClean="0">
                              <a:latin typeface="Arial" panose="020B0604020202020204" pitchFamily="34" charset="0"/>
                              <a:cs typeface="Arial" panose="020B0604020202020204" pitchFamily="34" charset="0"/>
                            </a:rPr>
                            <m:t>9</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1"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184 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MWh</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AD650BD4-C0B0-D679-99E0-90A0AD52552E}"/>
                  </a:ext>
                </a:extLst>
              </p:cNvPr>
              <p:cNvSpPr txBox="1">
                <a:spLocks noRot="1" noChangeAspect="1" noMove="1" noResize="1" noEditPoints="1" noAdjustHandles="1" noChangeArrowheads="1" noChangeShapeType="1" noTextEdit="1"/>
              </p:cNvSpPr>
              <p:nvPr/>
            </p:nvSpPr>
            <p:spPr>
              <a:xfrm>
                <a:off x="531368" y="929437"/>
                <a:ext cx="9630664" cy="3842142"/>
              </a:xfrm>
              <a:prstGeom prst="rect">
                <a:avLst/>
              </a:prstGeom>
              <a:blipFill>
                <a:blip r:embed="rId3"/>
                <a:stretch>
                  <a:fillRect l="-633" t="-634" r="-8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2D73E25-1D8A-220A-A344-138D7296B4C9}"/>
                  </a:ext>
                </a:extLst>
              </p:cNvPr>
              <p:cNvSpPr txBox="1"/>
              <p:nvPr/>
            </p:nvSpPr>
            <p:spPr>
              <a:xfrm>
                <a:off x="531368" y="4840925"/>
                <a:ext cx="9600971" cy="1015663"/>
              </a:xfrm>
              <a:prstGeom prst="rect">
                <a:avLst/>
              </a:prstGeom>
              <a:noFill/>
            </p:spPr>
            <p:txBody>
              <a:bodyPr wrap="square" rtlCol="0">
                <a:spAutoFit/>
              </a:bodyPr>
              <a:lstStyle/>
              <a:p>
                <a:pPr algn="just"/>
                <a:r>
                  <a:rPr lang="en-GB" sz="2000" noProof="0" dirty="0"/>
                  <a:t>Considering a daily average production of 4,030/365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a:t>
                </a:r>
                <a14:m>
                  <m:oMath xmlns:m="http://schemas.openxmlformats.org/officeDocument/2006/math">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11 </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MWh</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d</m:t>
                    </m:r>
                  </m:oMath>
                </a14:m>
                <a:r>
                  <a:rPr lang="en-GB" sz="2000" noProof="0" dirty="0"/>
                  <a:t>, it would require the wind farm </a:t>
                </a:r>
                <a:r>
                  <a:rPr lang="en-GB" sz="2000" b="0" noProof="0" dirty="0">
                    <a:latin typeface="Arial" panose="020B0604020202020204" pitchFamily="34" charset="0"/>
                    <a:ea typeface="Cambria Math" panose="02040503050406030204" pitchFamily="18" charset="0"/>
                    <a:cs typeface="Arial" panose="020B0604020202020204" pitchFamily="34" charset="0"/>
                  </a:rPr>
                  <a:t>184/</a:t>
                </a:r>
                <a14:m>
                  <m:oMath xmlns:m="http://schemas.openxmlformats.org/officeDocument/2006/math">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11</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t> 16.7 days to produce an amount of energy equal to the energy needed for the production of all the concrete used in the foundations.</a:t>
                </a:r>
              </a:p>
            </p:txBody>
          </p:sp>
        </mc:Choice>
        <mc:Fallback xmlns="">
          <p:sp>
            <p:nvSpPr>
              <p:cNvPr id="9" name="TextBox 8">
                <a:extLst>
                  <a:ext uri="{FF2B5EF4-FFF2-40B4-BE49-F238E27FC236}">
                    <a16:creationId xmlns:a16="http://schemas.microsoft.com/office/drawing/2014/main" id="{72D73E25-1D8A-220A-A344-138D7296B4C9}"/>
                  </a:ext>
                </a:extLst>
              </p:cNvPr>
              <p:cNvSpPr txBox="1">
                <a:spLocks noRot="1" noChangeAspect="1" noMove="1" noResize="1" noEditPoints="1" noAdjustHandles="1" noChangeArrowheads="1" noChangeShapeType="1" noTextEdit="1"/>
              </p:cNvSpPr>
              <p:nvPr/>
            </p:nvSpPr>
            <p:spPr>
              <a:xfrm>
                <a:off x="531368" y="4840925"/>
                <a:ext cx="9600971" cy="1015663"/>
              </a:xfrm>
              <a:prstGeom prst="rect">
                <a:avLst/>
              </a:prstGeom>
              <a:blipFill>
                <a:blip r:embed="rId4"/>
                <a:stretch>
                  <a:fillRect l="-635" t="-2395" r="-698" b="-10180"/>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905D97FC-64A2-1C2D-AD4B-2DFD3FC2D2D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76</a:t>
            </a:fld>
            <a:endParaRPr lang="en-GB" spc="80" noProof="0" dirty="0"/>
          </a:p>
        </p:txBody>
      </p:sp>
      <p:sp>
        <p:nvSpPr>
          <p:cNvPr id="8" name="ZoneTexte 7">
            <a:extLst>
              <a:ext uri="{FF2B5EF4-FFF2-40B4-BE49-F238E27FC236}">
                <a16:creationId xmlns:a16="http://schemas.microsoft.com/office/drawing/2014/main" id="{5EF074E9-D371-59C2-160A-C93CAA47232C}"/>
              </a:ext>
            </a:extLst>
          </p:cNvPr>
          <p:cNvSpPr txBox="1"/>
          <p:nvPr/>
        </p:nvSpPr>
        <p:spPr>
          <a:xfrm>
            <a:off x="531368" y="6599028"/>
            <a:ext cx="9558780" cy="400110"/>
          </a:xfrm>
          <a:prstGeom prst="rect">
            <a:avLst/>
          </a:prstGeom>
          <a:noFill/>
        </p:spPr>
        <p:txBody>
          <a:bodyPr wrap="square">
            <a:spAutoFit/>
          </a:bodyPr>
          <a:lstStyle/>
          <a:p>
            <a:r>
              <a:rPr lang="en-GB" sz="2000" noProof="0" dirty="0"/>
              <a:t>The total quantity of CO</a:t>
            </a:r>
            <a:r>
              <a:rPr lang="en-GB" sz="2000" baseline="-25000" noProof="0" dirty="0"/>
              <a:t>2</a:t>
            </a:r>
            <a:r>
              <a:rPr lang="en-GB" sz="2000" noProof="0" dirty="0"/>
              <a:t>e emitted for the foundations of the nine turbines is: </a:t>
            </a:r>
          </a:p>
        </p:txBody>
      </p:sp>
    </p:spTree>
    <p:extLst>
      <p:ext uri="{BB962C8B-B14F-4D97-AF65-F5344CB8AC3E}">
        <p14:creationId xmlns:p14="http://schemas.microsoft.com/office/powerpoint/2010/main" val="1778159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CCC4-61F0-8848-90F3-D778E27CD940}"/>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898E166B-7728-4FC2-02ED-0E03331B40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5"/>
          <a:stretch/>
        </p:blipFill>
        <p:spPr bwMode="auto">
          <a:xfrm>
            <a:off x="2715771" y="3902816"/>
            <a:ext cx="5261843" cy="34004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C4F5BE8E-1CF8-5CA7-A902-1E9C1EB0639D}"/>
              </a:ext>
            </a:extLst>
          </p:cNvPr>
          <p:cNvSpPr txBox="1"/>
          <p:nvPr/>
        </p:nvSpPr>
        <p:spPr>
          <a:xfrm>
            <a:off x="1423177" y="2383231"/>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noProof="0" dirty="0">
                <a:latin typeface="Arial"/>
                <a:cs typeface="Arial"/>
              </a:rPr>
              <a:t>Lecturer</a:t>
            </a:r>
            <a:r>
              <a:rPr lang="en-GB" sz="2000" noProof="0" dirty="0">
                <a:latin typeface="Arial"/>
                <a:cs typeface="Arial"/>
              </a:rPr>
              <a:t>: Damien Ernst – University of Liège (</a:t>
            </a:r>
            <a:r>
              <a:rPr lang="en-GB" sz="2000" i="1" noProof="0" dirty="0">
                <a:latin typeface="Arial"/>
                <a:cs typeface="Arial"/>
              </a:rPr>
              <a:t>dernst@uliege.be</a:t>
            </a:r>
            <a:r>
              <a:rPr lang="en-GB" sz="2000" noProof="0" dirty="0">
                <a:latin typeface="Arial"/>
                <a:cs typeface="Arial"/>
              </a:rPr>
              <a:t>)</a:t>
            </a:r>
          </a:p>
        </p:txBody>
      </p:sp>
      <p:sp>
        <p:nvSpPr>
          <p:cNvPr id="3" name="TextBox 5">
            <a:extLst>
              <a:ext uri="{FF2B5EF4-FFF2-40B4-BE49-F238E27FC236}">
                <a16:creationId xmlns:a16="http://schemas.microsoft.com/office/drawing/2014/main" id="{AB82DEA7-7960-4B04-DD78-769E57C0B875}"/>
              </a:ext>
            </a:extLst>
          </p:cNvPr>
          <p:cNvSpPr txBox="1"/>
          <p:nvPr/>
        </p:nvSpPr>
        <p:spPr>
          <a:xfrm>
            <a:off x="956544" y="823605"/>
            <a:ext cx="8780308" cy="1200329"/>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3600" i="0" noProof="0" dirty="0">
                <a:solidFill>
                  <a:srgbClr val="111111"/>
                </a:solidFill>
                <a:effectLst/>
                <a:latin typeface="Arial" panose="020B0604020202020204" pitchFamily="34" charset="0"/>
                <a:cs typeface="Arial" panose="020B0604020202020204" pitchFamily="34" charset="0"/>
              </a:rPr>
              <a:t>GENV0002-1</a:t>
            </a:r>
          </a:p>
          <a:p>
            <a:pPr algn="ctr"/>
            <a:r>
              <a:rPr lang="en-GB" sz="3600" i="0" noProof="0" dirty="0">
                <a:solidFill>
                  <a:srgbClr val="111111"/>
                </a:solidFill>
                <a:effectLst/>
                <a:latin typeface="Arial" panose="020B0604020202020204" pitchFamily="34" charset="0"/>
                <a:cs typeface="Arial" panose="020B0604020202020204" pitchFamily="34" charset="0"/>
              </a:rPr>
              <a:t>Energy and sustainable development</a:t>
            </a:r>
          </a:p>
        </p:txBody>
      </p:sp>
      <p:sp>
        <p:nvSpPr>
          <p:cNvPr id="8" name="Rectangle 7">
            <a:extLst>
              <a:ext uri="{FF2B5EF4-FFF2-40B4-BE49-F238E27FC236}">
                <a16:creationId xmlns:a16="http://schemas.microsoft.com/office/drawing/2014/main" id="{B6EABF14-868A-D25D-063F-C9F5EBF22362}"/>
              </a:ext>
            </a:extLst>
          </p:cNvPr>
          <p:cNvSpPr/>
          <p:nvPr/>
        </p:nvSpPr>
        <p:spPr>
          <a:xfrm>
            <a:off x="1189860" y="647724"/>
            <a:ext cx="8313677" cy="16267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9" name="Rectangle 8">
            <a:extLst>
              <a:ext uri="{FF2B5EF4-FFF2-40B4-BE49-F238E27FC236}">
                <a16:creationId xmlns:a16="http://schemas.microsoft.com/office/drawing/2014/main" id="{0537989A-87C9-8713-FA4E-C6AF9C51EF18}"/>
              </a:ext>
            </a:extLst>
          </p:cNvPr>
          <p:cNvSpPr/>
          <p:nvPr/>
        </p:nvSpPr>
        <p:spPr>
          <a:xfrm>
            <a:off x="128038" y="132131"/>
            <a:ext cx="10437326" cy="77684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noProof="0" dirty="0"/>
          </a:p>
        </p:txBody>
      </p:sp>
      <p:sp>
        <p:nvSpPr>
          <p:cNvPr id="7" name="Rectangle 6">
            <a:extLst>
              <a:ext uri="{FF2B5EF4-FFF2-40B4-BE49-F238E27FC236}">
                <a16:creationId xmlns:a16="http://schemas.microsoft.com/office/drawing/2014/main" id="{1E8C07FF-A411-0B7F-3C76-1051617BFAA4}"/>
              </a:ext>
            </a:extLst>
          </p:cNvPr>
          <p:cNvSpPr/>
          <p:nvPr/>
        </p:nvSpPr>
        <p:spPr>
          <a:xfrm>
            <a:off x="2715771" y="3902815"/>
            <a:ext cx="5261843" cy="340047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5">
            <a:extLst>
              <a:ext uri="{FF2B5EF4-FFF2-40B4-BE49-F238E27FC236}">
                <a16:creationId xmlns:a16="http://schemas.microsoft.com/office/drawing/2014/main" id="{7EA2176E-7C73-C408-BCD1-98622C7AF745}"/>
              </a:ext>
            </a:extLst>
          </p:cNvPr>
          <p:cNvSpPr txBox="1"/>
          <p:nvPr/>
        </p:nvSpPr>
        <p:spPr>
          <a:xfrm>
            <a:off x="1330557" y="3042331"/>
            <a:ext cx="8032275" cy="52325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0" b="1" noProof="0" dirty="0">
                <a:solidFill>
                  <a:srgbClr val="333333"/>
                </a:solidFill>
                <a:latin typeface="Arial"/>
                <a:cs typeface="Arial"/>
              </a:rPr>
              <a:t>Chapter 06 – </a:t>
            </a:r>
            <a:r>
              <a:rPr lang="en-GB" sz="2800" b="1" spc="30" noProof="0" dirty="0">
                <a:latin typeface="Arial"/>
                <a:cs typeface="Arial"/>
              </a:rPr>
              <a:t>Planes</a:t>
            </a:r>
            <a:endParaRPr lang="en-GB" sz="2800" b="1" noProof="0" dirty="0">
              <a:solidFill>
                <a:srgbClr val="333333"/>
              </a:solidFill>
              <a:latin typeface="Arial"/>
              <a:cs typeface="Arial"/>
            </a:endParaRPr>
          </a:p>
        </p:txBody>
      </p:sp>
      <p:sp>
        <p:nvSpPr>
          <p:cNvPr id="4" name="TextBox 4">
            <a:extLst>
              <a:ext uri="{FF2B5EF4-FFF2-40B4-BE49-F238E27FC236}">
                <a16:creationId xmlns:a16="http://schemas.microsoft.com/office/drawing/2014/main" id="{40A9157B-685B-0F77-9B4E-1321E35EA455}"/>
              </a:ext>
            </a:extLst>
          </p:cNvPr>
          <p:cNvSpPr txBox="1"/>
          <p:nvPr/>
        </p:nvSpPr>
        <p:spPr>
          <a:xfrm>
            <a:off x="3443646" y="7328678"/>
            <a:ext cx="4533968" cy="215444"/>
          </a:xfrm>
          <a:prstGeom prst="rect">
            <a:avLst/>
          </a:prstGeom>
          <a:noFill/>
        </p:spPr>
        <p:txBody>
          <a:bodyPr wrap="square">
            <a:spAutoFit/>
          </a:bodyPr>
          <a:lstStyle/>
          <a:p>
            <a:pPr algn="r"/>
            <a:r>
              <a:rPr lang="en-GB" sz="800" b="0" i="1" noProof="0" dirty="0">
                <a:effectLst/>
                <a:latin typeface="Arial" panose="020B0604020202020204" pitchFamily="34" charset="0"/>
                <a:cs typeface="Arial" panose="020B0604020202020204" pitchFamily="34" charset="0"/>
              </a:rPr>
              <a:t>A330neo Air Belgium.</a:t>
            </a:r>
          </a:p>
        </p:txBody>
      </p:sp>
    </p:spTree>
    <p:extLst>
      <p:ext uri="{BB962C8B-B14F-4D97-AF65-F5344CB8AC3E}">
        <p14:creationId xmlns:p14="http://schemas.microsoft.com/office/powerpoint/2010/main" val="7552724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F0AA6E3D-DCB9-E550-F05B-2989D6E4C9FD}"/>
                  </a:ext>
                </a:extLst>
              </p:cNvPr>
              <p:cNvSpPr txBox="1"/>
              <p:nvPr/>
            </p:nvSpPr>
            <p:spPr>
              <a:xfrm>
                <a:off x="589583" y="2044233"/>
                <a:ext cx="9542756" cy="4401205"/>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energy consumed per person for a plane trip is calculated as:</a:t>
                </a:r>
              </a:p>
              <a:p>
                <a:pPr algn="just"/>
                <a:endParaRPr lang="en-GB" sz="2000" b="0" i="0" noProof="0" dirty="0">
                  <a:latin typeface="Arial" panose="020B0604020202020204" pitchFamily="34" charset="0"/>
                  <a:ea typeface="Cambria Math" panose="020405030504060302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distance</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travelled</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fuel</m:t>
                      </m:r>
                      <m:r>
                        <m:rPr>
                          <m:nor/>
                        </m:rPr>
                        <a:rPr lang="en-GB" sz="200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consumption</m:t>
                      </m:r>
                      <m:r>
                        <m:rPr>
                          <m:nor/>
                        </m:rPr>
                        <a:rPr lang="en-GB" sz="2000" i="0" noProof="0" smtClean="0">
                          <a:latin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p</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km</m:t>
                      </m:r>
                      <m:r>
                        <m:rPr>
                          <m:nor/>
                        </m:rPr>
                        <a:rPr lang="en-GB" sz="2000" b="0" i="0"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cs typeface="Arial" panose="020B0604020202020204" pitchFamily="34" charset="0"/>
                        </a:rPr>
                        <m:t>energy</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liter</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p>
              <a:p>
                <a:pPr algn="just"/>
                <a:r>
                  <a:rPr lang="en-GB" sz="2000" noProof="0" dirty="0"/>
                  <a:t>where:</a:t>
                </a:r>
              </a:p>
              <a:p>
                <a:pPr algn="just"/>
                <a:endParaRPr lang="en-GB" sz="2000" noProof="0" dirty="0"/>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solidFill>
                      <a:schemeClr val="tx1"/>
                    </a:solidFill>
                    <a:latin typeface="Arial" panose="020B0604020202020204" pitchFamily="34" charset="0"/>
                  </a:rPr>
                  <a:t>The d</a:t>
                </a:r>
                <a:r>
                  <a:rPr kumimoji="0" lang="en-GB" sz="2000" i="0" u="none" strike="noStrike" cap="none" normalizeH="0" baseline="0" noProof="0" dirty="0">
                    <a:ln>
                      <a:noFill/>
                    </a:ln>
                    <a:solidFill>
                      <a:schemeClr val="tx1"/>
                    </a:solidFill>
                    <a:effectLst/>
                    <a:latin typeface="Arial" panose="020B0604020202020204" pitchFamily="34" charset="0"/>
                  </a:rPr>
                  <a:t>istance travelled refers to the total flight distance in kilometers</a:t>
                </a:r>
                <a:r>
                  <a:rPr lang="en-GB" sz="2000" dirty="0">
                    <a:latin typeface="Arial" panose="020B0604020202020204" pitchFamily="34" charset="0"/>
                  </a:rPr>
                  <a:t>;</a:t>
                </a: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solidFill>
                      <a:schemeClr val="tx1"/>
                    </a:solidFill>
                    <a:latin typeface="Arial" panose="020B0604020202020204" pitchFamily="34" charset="0"/>
                  </a:rPr>
                  <a:t>The f</a:t>
                </a:r>
                <a:r>
                  <a:rPr kumimoji="0" lang="en-GB" sz="2000" i="0" u="none" strike="noStrike" cap="none" normalizeH="0" baseline="0" noProof="0" dirty="0">
                    <a:ln>
                      <a:noFill/>
                    </a:ln>
                    <a:solidFill>
                      <a:schemeClr val="tx1"/>
                    </a:solidFill>
                    <a:effectLst/>
                    <a:latin typeface="Arial" panose="020B0604020202020204" pitchFamily="34" charset="0"/>
                  </a:rPr>
                  <a:t>uel consumption per passenger-kilometer (p-km) is the amount of fuel required to transport one passenger over one kilometer</a:t>
                </a:r>
                <a:r>
                  <a:rPr lang="en-GB" sz="2000" dirty="0">
                    <a:latin typeface="Arial" panose="020B0604020202020204" pitchFamily="34" charset="0"/>
                  </a:rPr>
                  <a:t>;</a:t>
                </a: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kumimoji="0" lang="en-GB" sz="200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lang="en-GB" sz="2000" noProof="0" dirty="0">
                    <a:solidFill>
                      <a:schemeClr val="tx1"/>
                    </a:solidFill>
                    <a:latin typeface="Arial" panose="020B0604020202020204" pitchFamily="34" charset="0"/>
                  </a:rPr>
                  <a:t>The e</a:t>
                </a:r>
                <a:r>
                  <a:rPr kumimoji="0" lang="en-GB" sz="2000" i="0" u="none" strike="noStrike" cap="none" normalizeH="0" baseline="0" noProof="0" dirty="0">
                    <a:ln>
                      <a:noFill/>
                    </a:ln>
                    <a:solidFill>
                      <a:schemeClr val="tx1"/>
                    </a:solidFill>
                    <a:effectLst/>
                    <a:latin typeface="Arial" panose="020B0604020202020204" pitchFamily="34" charset="0"/>
                  </a:rPr>
                  <a:t>nergy per liter is the calorific value of kerosene, which is used to convert fuel consumption into energy units. Kerosene has a calorific value of 10.3 kWh per liter, higher than the 8.8 kWh per liter for gasoline. </a:t>
                </a:r>
              </a:p>
            </p:txBody>
          </p:sp>
        </mc:Choice>
        <mc:Fallback xmlns="">
          <p:sp>
            <p:nvSpPr>
              <p:cNvPr id="3" name="ZoneTexte 2">
                <a:extLst>
                  <a:ext uri="{FF2B5EF4-FFF2-40B4-BE49-F238E27FC236}">
                    <a16:creationId xmlns:a16="http://schemas.microsoft.com/office/drawing/2014/main" id="{F0AA6E3D-DCB9-E550-F05B-2989D6E4C9FD}"/>
                  </a:ext>
                </a:extLst>
              </p:cNvPr>
              <p:cNvSpPr txBox="1">
                <a:spLocks noRot="1" noChangeAspect="1" noMove="1" noResize="1" noEditPoints="1" noAdjustHandles="1" noChangeArrowheads="1" noChangeShapeType="1" noTextEdit="1"/>
              </p:cNvSpPr>
              <p:nvPr/>
            </p:nvSpPr>
            <p:spPr>
              <a:xfrm>
                <a:off x="589583" y="2044233"/>
                <a:ext cx="9542756" cy="4401205"/>
              </a:xfrm>
              <a:prstGeom prst="rect">
                <a:avLst/>
              </a:prstGeom>
              <a:blipFill>
                <a:blip r:embed="rId2"/>
                <a:stretch>
                  <a:fillRect l="-703" t="-554" r="-639" b="-1662"/>
                </a:stretch>
              </a:blipFill>
            </p:spPr>
            <p:txBody>
              <a:bodyPr/>
              <a:lstStyle/>
              <a:p>
                <a:r>
                  <a:rPr lang="en-US">
                    <a:noFill/>
                  </a:rPr>
                  <a:t> </a:t>
                </a:r>
              </a:p>
            </p:txBody>
          </p:sp>
        </mc:Fallback>
      </mc:AlternateContent>
      <p:sp>
        <p:nvSpPr>
          <p:cNvPr id="5" name="TextBox 3">
            <a:extLst>
              <a:ext uri="{FF2B5EF4-FFF2-40B4-BE49-F238E27FC236}">
                <a16:creationId xmlns:a16="http://schemas.microsoft.com/office/drawing/2014/main" id="{EB6B483D-BDC1-5FAE-E281-900246563C16}"/>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noProof="0" dirty="0">
                <a:solidFill>
                  <a:schemeClr val="tx1"/>
                </a:solidFill>
              </a:rPr>
              <a:t>Estimati</a:t>
            </a:r>
            <a:r>
              <a:rPr lang="en-GB" sz="2400" b="1" noProof="0" dirty="0"/>
              <a:t>ng energy consumed per person for a plane trip</a:t>
            </a:r>
            <a:endParaRPr lang="en-GB" sz="2400" b="1" noProof="0" dirty="0">
              <a:solidFill>
                <a:schemeClr val="tx1"/>
              </a:solidFill>
            </a:endParaRPr>
          </a:p>
        </p:txBody>
      </p:sp>
      <p:sp>
        <p:nvSpPr>
          <p:cNvPr id="8" name="Slide Number Placeholder 6">
            <a:extLst>
              <a:ext uri="{FF2B5EF4-FFF2-40B4-BE49-F238E27FC236}">
                <a16:creationId xmlns:a16="http://schemas.microsoft.com/office/drawing/2014/main" id="{E15DEA24-FD34-240C-7840-F1979416F49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78</a:t>
            </a:fld>
            <a:endParaRPr lang="en-GB" spc="80" noProof="0" dirty="0"/>
          </a:p>
        </p:txBody>
      </p:sp>
    </p:spTree>
    <p:extLst>
      <p:ext uri="{BB962C8B-B14F-4D97-AF65-F5344CB8AC3E}">
        <p14:creationId xmlns:p14="http://schemas.microsoft.com/office/powerpoint/2010/main" val="5882452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0169CF-0D76-4066-C943-A25FBB7BA50D}"/>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1:</a:t>
            </a:r>
          </a:p>
        </p:txBody>
      </p:sp>
      <p:sp>
        <p:nvSpPr>
          <p:cNvPr id="9" name="ZoneTexte 8">
            <a:extLst>
              <a:ext uri="{FF2B5EF4-FFF2-40B4-BE49-F238E27FC236}">
                <a16:creationId xmlns:a16="http://schemas.microsoft.com/office/drawing/2014/main" id="{6EA955DE-CEE1-F725-B28F-8934D5B676F6}"/>
              </a:ext>
            </a:extLst>
          </p:cNvPr>
          <p:cNvSpPr txBox="1"/>
          <p:nvPr/>
        </p:nvSpPr>
        <p:spPr>
          <a:xfrm>
            <a:off x="589582" y="2957698"/>
            <a:ext cx="9542757" cy="1938992"/>
          </a:xfrm>
          <a:prstGeom prst="rect">
            <a:avLst/>
          </a:prstGeom>
          <a:noFill/>
        </p:spPr>
        <p:txBody>
          <a:bodyPr wrap="square">
            <a:spAutoFit/>
          </a:bodyPr>
          <a:lstStyle/>
          <a:p>
            <a:pPr algn="just"/>
            <a:r>
              <a:rPr lang="en-GB" sz="2000" noProof="0" dirty="0"/>
              <a:t>Estimate the energy consumption per person from air travel in Belgium based on the following assumptions. Each person takes a 4,800 km round trip annually, and the fuel consumption is 3.75 l of kerosene per 100 p-km.</a:t>
            </a:r>
            <a:r>
              <a:rPr lang="en-GB" b="1" baseline="30000" noProof="0" dirty="0"/>
              <a:t>1</a:t>
            </a:r>
            <a:r>
              <a:rPr lang="en-GB" sz="2000" noProof="0" dirty="0"/>
              <a:t> The calorific value of kerosene is 10.3 kWh/l.</a:t>
            </a:r>
          </a:p>
          <a:p>
            <a:pPr algn="just"/>
            <a:endParaRPr lang="en-GB" sz="2000" noProof="0" dirty="0"/>
          </a:p>
          <a:p>
            <a:pPr algn="just"/>
            <a:r>
              <a:rPr lang="en-GB" sz="2000" noProof="0" dirty="0"/>
              <a:t>Provide your answer in kilowatt-hours per person per day.</a:t>
            </a:r>
            <a:endParaRPr kumimoji="0" lang="en-GB" sz="2000" i="0" u="none" strike="noStrike" cap="none" normalizeH="0" baseline="0" noProof="0" dirty="0">
              <a:ln>
                <a:noFill/>
              </a:ln>
              <a:solidFill>
                <a:schemeClr val="tx1"/>
              </a:solidFill>
              <a:effectLst/>
              <a:latin typeface="Arial" panose="020B0604020202020204" pitchFamily="34" charset="0"/>
            </a:endParaRPr>
          </a:p>
        </p:txBody>
      </p:sp>
      <p:sp>
        <p:nvSpPr>
          <p:cNvPr id="10" name="Slide Number Placeholder 6">
            <a:extLst>
              <a:ext uri="{FF2B5EF4-FFF2-40B4-BE49-F238E27FC236}">
                <a16:creationId xmlns:a16="http://schemas.microsoft.com/office/drawing/2014/main" id="{C66CDF1D-963F-76FB-F622-5F4A7A3B1D95}"/>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79</a:t>
            </a:fld>
            <a:endParaRPr lang="en-GB" spc="80" noProof="0" dirty="0"/>
          </a:p>
        </p:txBody>
      </p:sp>
      <p:sp>
        <p:nvSpPr>
          <p:cNvPr id="6" name="ZoneTexte 5">
            <a:extLst>
              <a:ext uri="{FF2B5EF4-FFF2-40B4-BE49-F238E27FC236}">
                <a16:creationId xmlns:a16="http://schemas.microsoft.com/office/drawing/2014/main" id="{59C11B23-AE6B-0F3A-D89F-E0389334FFEF}"/>
              </a:ext>
            </a:extLst>
          </p:cNvPr>
          <p:cNvSpPr txBox="1"/>
          <p:nvPr/>
        </p:nvSpPr>
        <p:spPr>
          <a:xfrm>
            <a:off x="104147" y="7673220"/>
            <a:ext cx="10209433" cy="261610"/>
          </a:xfrm>
          <a:prstGeom prst="rect">
            <a:avLst/>
          </a:prstGeom>
          <a:noFill/>
        </p:spPr>
        <p:txBody>
          <a:bodyPr wrap="square">
            <a:spAutoFit/>
          </a:bodyPr>
          <a:lstStyle/>
          <a:p>
            <a:r>
              <a:rPr lang="en-GB" sz="1100" b="1" baseline="30000" noProof="0" dirty="0">
                <a:latin typeface="+mj-lt"/>
              </a:rPr>
              <a:t>1</a:t>
            </a:r>
            <a:r>
              <a:rPr lang="en-GB" sz="1100" noProof="0" dirty="0">
                <a:latin typeface="+mj-lt"/>
              </a:rPr>
              <a:t> </a:t>
            </a:r>
            <a:r>
              <a:rPr lang="en-GB" sz="1100" noProof="0" dirty="0">
                <a:latin typeface="+mj-lt"/>
                <a:hlinkClick r:id="rId2"/>
              </a:rPr>
              <a:t>Köse, Y. (2024, November 27). An Empirical Analysis on The Use of Sustainable Fuels in the Aviation Industry. University of Turkish Aeronautical Association.</a:t>
            </a:r>
            <a:endParaRPr lang="en-GB" sz="1100" noProof="0" dirty="0">
              <a:latin typeface="+mj-lt"/>
            </a:endParaRPr>
          </a:p>
        </p:txBody>
      </p:sp>
    </p:spTree>
    <p:extLst>
      <p:ext uri="{BB962C8B-B14F-4D97-AF65-F5344CB8AC3E}">
        <p14:creationId xmlns:p14="http://schemas.microsoft.com/office/powerpoint/2010/main" val="350072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8D71130-D196-1198-BA0E-3585BB55518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a:t>
            </a:fld>
            <a:endParaRPr lang="en-GB" spc="80" noProof="0" dirty="0"/>
          </a:p>
        </p:txBody>
      </p:sp>
      <p:sp>
        <p:nvSpPr>
          <p:cNvPr id="5" name="TextBox 3">
            <a:extLst>
              <a:ext uri="{FF2B5EF4-FFF2-40B4-BE49-F238E27FC236}">
                <a16:creationId xmlns:a16="http://schemas.microsoft.com/office/drawing/2014/main" id="{9A9EF9ED-80F9-C25E-2ABF-BA24030EC0AF}"/>
              </a:ext>
            </a:extLst>
          </p:cNvPr>
          <p:cNvSpPr txBox="1"/>
          <p:nvPr/>
        </p:nvSpPr>
        <p:spPr>
          <a:xfrm>
            <a:off x="589582" y="349890"/>
            <a:ext cx="9743137" cy="461665"/>
          </a:xfrm>
          <a:prstGeom prst="rect">
            <a:avLst/>
          </a:prstGeom>
          <a:noFill/>
        </p:spPr>
        <p:txBody>
          <a:bodyPr wrap="square">
            <a:spAutoFit/>
          </a:bodyPr>
          <a:lstStyle/>
          <a:p>
            <a:pPr marL="12700" algn="l">
              <a:spcBef>
                <a:spcPts val="130"/>
              </a:spcBef>
            </a:pPr>
            <a:r>
              <a:rPr lang="en-GB" sz="2400" b="1" noProof="0" dirty="0">
                <a:solidFill>
                  <a:schemeClr val="tx1"/>
                </a:solidFill>
                <a:latin typeface="Arial" panose="020B0604020202020204" pitchFamily="34" charset="0"/>
                <a:cs typeface="Arial" panose="020B0604020202020204" pitchFamily="34" charset="0"/>
              </a:rPr>
              <a:t>The </a:t>
            </a:r>
            <a:r>
              <a:rPr lang="en-GB" sz="2400" b="1" i="0" u="none" strike="noStrike" kern="1200" cap="none" spc="0" baseline="0" noProof="0" dirty="0">
                <a:solidFill>
                  <a:srgbClr val="000000"/>
                </a:solidFill>
                <a:uFillTx/>
                <a:latin typeface="Arial" pitchFamily="34"/>
                <a:cs typeface="Arial" pitchFamily="34"/>
              </a:rPr>
              <a:t>global warming potential </a:t>
            </a:r>
            <a:r>
              <a:rPr lang="en-GB" sz="2400" b="1" noProof="0" dirty="0">
                <a:solidFill>
                  <a:schemeClr val="tx1"/>
                </a:solidFill>
                <a:latin typeface="Arial" panose="020B0604020202020204" pitchFamily="34" charset="0"/>
                <a:cs typeface="Arial" panose="020B0604020202020204" pitchFamily="34" charset="0"/>
              </a:rPr>
              <a:t>of greenhouse gases (1/2)</a:t>
            </a:r>
            <a:endParaRPr lang="en-GB" sz="2400" b="1" spc="30" noProof="0" dirty="0">
              <a:solidFill>
                <a:schemeClr val="tx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9D7021FA-4A6E-37B1-D041-67EAF4F32709}"/>
              </a:ext>
            </a:extLst>
          </p:cNvPr>
          <p:cNvSpPr txBox="1"/>
          <p:nvPr/>
        </p:nvSpPr>
        <p:spPr>
          <a:xfrm>
            <a:off x="589582" y="1362002"/>
            <a:ext cx="9542757" cy="1323439"/>
          </a:xfrm>
          <a:prstGeom prst="rect">
            <a:avLst/>
          </a:prstGeom>
          <a:noFill/>
        </p:spPr>
        <p:txBody>
          <a:bodyPr wrap="square">
            <a:spAutoFit/>
          </a:bodyPr>
          <a:lstStyle/>
          <a:p>
            <a:pPr algn="just"/>
            <a:r>
              <a:rPr lang="en-GB" sz="2000" noProof="0" dirty="0"/>
              <a:t>The</a:t>
            </a:r>
            <a:r>
              <a:rPr lang="en-GB" sz="2000" b="1" noProof="0" dirty="0"/>
              <a:t> </a:t>
            </a:r>
            <a:r>
              <a:rPr lang="en-GB" sz="2000" b="1" i="0" u="none" strike="noStrike" kern="1200" cap="none" spc="0" baseline="0" noProof="0" dirty="0">
                <a:solidFill>
                  <a:srgbClr val="000000"/>
                </a:solidFill>
                <a:uFillTx/>
                <a:latin typeface="Arial" pitchFamily="34"/>
                <a:cs typeface="Arial" pitchFamily="34"/>
              </a:rPr>
              <a:t>global warming potential </a:t>
            </a:r>
            <a:r>
              <a:rPr lang="en-GB" sz="2000" b="1" noProof="0" dirty="0"/>
              <a:t>(GWP) </a:t>
            </a:r>
            <a:r>
              <a:rPr lang="en-GB" sz="2000" noProof="0" dirty="0"/>
              <a:t>of a gas is a measure of its warming impact relative to CO₂. It considers both the gas's effectiveness in trapping heat and its persistence in the atmosphere, indicating how much of a given gas would be needed to produce the same warming effect as CO₂.</a:t>
            </a:r>
          </a:p>
        </p:txBody>
      </p:sp>
      <p:graphicFrame>
        <p:nvGraphicFramePr>
          <p:cNvPr id="6" name="Table 7">
            <a:extLst>
              <a:ext uri="{FF2B5EF4-FFF2-40B4-BE49-F238E27FC236}">
                <a16:creationId xmlns:a16="http://schemas.microsoft.com/office/drawing/2014/main" id="{36B68ADD-10F3-4B7D-9227-6473F74DABE2}"/>
              </a:ext>
            </a:extLst>
          </p:cNvPr>
          <p:cNvGraphicFramePr>
            <a:graphicFrameLocks noGrp="1"/>
          </p:cNvGraphicFramePr>
          <p:nvPr>
            <p:extLst>
              <p:ext uri="{D42A27DB-BD31-4B8C-83A1-F6EECF244321}">
                <p14:modId xmlns:p14="http://schemas.microsoft.com/office/powerpoint/2010/main" val="1661921326"/>
              </p:ext>
            </p:extLst>
          </p:nvPr>
        </p:nvGraphicFramePr>
        <p:xfrm>
          <a:off x="1110429" y="3088532"/>
          <a:ext cx="8472537" cy="3646019"/>
        </p:xfrm>
        <a:graphic>
          <a:graphicData uri="http://schemas.openxmlformats.org/drawingml/2006/table">
            <a:tbl>
              <a:tblPr/>
              <a:tblGrid>
                <a:gridCol w="2037245">
                  <a:extLst>
                    <a:ext uri="{9D8B030D-6E8A-4147-A177-3AD203B41FA5}">
                      <a16:colId xmlns:a16="http://schemas.microsoft.com/office/drawing/2014/main" val="3596664603"/>
                    </a:ext>
                  </a:extLst>
                </a:gridCol>
                <a:gridCol w="873311">
                  <a:extLst>
                    <a:ext uri="{9D8B030D-6E8A-4147-A177-3AD203B41FA5}">
                      <a16:colId xmlns:a16="http://schemas.microsoft.com/office/drawing/2014/main" val="3641759672"/>
                    </a:ext>
                  </a:extLst>
                </a:gridCol>
                <a:gridCol w="940224">
                  <a:extLst>
                    <a:ext uri="{9D8B030D-6E8A-4147-A177-3AD203B41FA5}">
                      <a16:colId xmlns:a16="http://schemas.microsoft.com/office/drawing/2014/main" val="504652182"/>
                    </a:ext>
                  </a:extLst>
                </a:gridCol>
                <a:gridCol w="1820692">
                  <a:extLst>
                    <a:ext uri="{9D8B030D-6E8A-4147-A177-3AD203B41FA5}">
                      <a16:colId xmlns:a16="http://schemas.microsoft.com/office/drawing/2014/main" val="3428307268"/>
                    </a:ext>
                  </a:extLst>
                </a:gridCol>
                <a:gridCol w="1050399">
                  <a:extLst>
                    <a:ext uri="{9D8B030D-6E8A-4147-A177-3AD203B41FA5}">
                      <a16:colId xmlns:a16="http://schemas.microsoft.com/office/drawing/2014/main" val="1011216797"/>
                    </a:ext>
                  </a:extLst>
                </a:gridCol>
                <a:gridCol w="840320">
                  <a:extLst>
                    <a:ext uri="{9D8B030D-6E8A-4147-A177-3AD203B41FA5}">
                      <a16:colId xmlns:a16="http://schemas.microsoft.com/office/drawing/2014/main" val="2766509959"/>
                    </a:ext>
                  </a:extLst>
                </a:gridCol>
                <a:gridCol w="910346">
                  <a:extLst>
                    <a:ext uri="{9D8B030D-6E8A-4147-A177-3AD203B41FA5}">
                      <a16:colId xmlns:a16="http://schemas.microsoft.com/office/drawing/2014/main" val="3367372286"/>
                    </a:ext>
                  </a:extLst>
                </a:gridCol>
              </a:tblGrid>
              <a:tr h="622998">
                <a:tc rowSpan="2">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Gas name</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Chemical</a:t>
                      </a:r>
                    </a:p>
                    <a:p>
                      <a:pPr algn="ctr"/>
                      <a:r>
                        <a:rPr lang="en-GB" sz="1400" noProof="0" dirty="0">
                          <a:solidFill>
                            <a:schemeClr val="tx1"/>
                          </a:solidFill>
                          <a:effectLst/>
                          <a:latin typeface="Arial" panose="020B0604020202020204" pitchFamily="34" charset="0"/>
                          <a:cs typeface="Arial" panose="020B0604020202020204" pitchFamily="34" charset="0"/>
                        </a:rPr>
                        <a:t>formula</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Lifetime</a:t>
                      </a:r>
                    </a:p>
                    <a:p>
                      <a:pPr algn="ctr"/>
                      <a:r>
                        <a:rPr lang="en-GB" sz="1400" noProof="0" dirty="0">
                          <a:solidFill>
                            <a:schemeClr val="tx1"/>
                          </a:solidFill>
                          <a:effectLst/>
                          <a:latin typeface="Arial" panose="020B0604020202020204" pitchFamily="34" charset="0"/>
                          <a:cs typeface="Arial" panose="020B0604020202020204" pitchFamily="34" charset="0"/>
                        </a:rPr>
                        <a:t>(years)</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Radiative efficiency</a:t>
                      </a:r>
                    </a:p>
                    <a:p>
                      <a:pPr algn="ctr"/>
                      <a:r>
                        <a:rPr lang="en-GB" sz="1400" noProof="0" dirty="0">
                          <a:solidFill>
                            <a:schemeClr val="tx1"/>
                          </a:solidFill>
                          <a:effectLst/>
                          <a:latin typeface="Arial" panose="020B0604020202020204" pitchFamily="34" charset="0"/>
                          <a:cs typeface="Arial" panose="020B0604020202020204" pitchFamily="34" charset="0"/>
                        </a:rPr>
                        <a:t>(Wm</a:t>
                      </a:r>
                      <a:r>
                        <a:rPr lang="en-GB" sz="1400" baseline="30000" noProof="0" dirty="0">
                          <a:solidFill>
                            <a:schemeClr val="tx1"/>
                          </a:solidFill>
                          <a:effectLst/>
                          <a:latin typeface="Arial" panose="020B0604020202020204" pitchFamily="34" charset="0"/>
                          <a:cs typeface="Arial" panose="020B0604020202020204" pitchFamily="34" charset="0"/>
                        </a:rPr>
                        <a:t>−2</a:t>
                      </a:r>
                      <a:r>
                        <a:rPr lang="en-GB" sz="1400" noProof="0" dirty="0">
                          <a:solidFill>
                            <a:schemeClr val="tx1"/>
                          </a:solidFill>
                          <a:effectLst/>
                          <a:latin typeface="Arial" panose="020B0604020202020204" pitchFamily="34" charset="0"/>
                          <a:cs typeface="Arial" panose="020B0604020202020204" pitchFamily="34" charset="0"/>
                        </a:rPr>
                        <a:t>ppb</a:t>
                      </a:r>
                      <a:r>
                        <a:rPr lang="en-GB" sz="1400" baseline="30000" noProof="0" dirty="0">
                          <a:solidFill>
                            <a:schemeClr val="tx1"/>
                          </a:solidFill>
                          <a:effectLst/>
                          <a:latin typeface="Arial" panose="020B0604020202020204" pitchFamily="34" charset="0"/>
                          <a:cs typeface="Arial" panose="020B0604020202020204" pitchFamily="34" charset="0"/>
                        </a:rPr>
                        <a:t>−1</a:t>
                      </a:r>
                      <a:r>
                        <a:rPr lang="en-GB" sz="1400" noProof="0" dirty="0">
                          <a:solidFill>
                            <a:schemeClr val="tx1"/>
                          </a:solidFill>
                          <a:effectLst/>
                          <a:latin typeface="Arial" panose="020B0604020202020204" pitchFamily="34" charset="0"/>
                          <a:cs typeface="Arial" panose="020B0604020202020204" pitchFamily="34" charset="0"/>
                        </a:rPr>
                        <a:t>, molar basis)</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GB" sz="1400" b="0" noProof="0" dirty="0">
                          <a:effectLst/>
                          <a:latin typeface="Arial" panose="020B0604020202020204" pitchFamily="34" charset="0"/>
                          <a:cs typeface="Arial" panose="020B0604020202020204" pitchFamily="34" charset="0"/>
                        </a:rPr>
                        <a:t>Global warming potential</a:t>
                      </a:r>
                      <a:r>
                        <a:rPr lang="en-GB" sz="1400" noProof="0" dirty="0">
                          <a:effectLst/>
                          <a:latin typeface="Arial" panose="020B0604020202020204" pitchFamily="34" charset="0"/>
                          <a:cs typeface="Arial" panose="020B0604020202020204" pitchFamily="34" charset="0"/>
                        </a:rPr>
                        <a:t> (GWP)</a:t>
                      </a:r>
                    </a:p>
                    <a:p>
                      <a:pPr algn="ctr"/>
                      <a:r>
                        <a:rPr lang="en-GB" sz="1400" noProof="0" dirty="0">
                          <a:effectLst/>
                          <a:latin typeface="Arial" panose="020B0604020202020204" pitchFamily="34" charset="0"/>
                          <a:cs typeface="Arial" panose="020B0604020202020204" pitchFamily="34" charset="0"/>
                        </a:rPr>
                        <a:t>for given time horizon</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457952326"/>
                  </a:ext>
                </a:extLst>
              </a:tr>
              <a:tr h="351692">
                <a:tc vMerge="1">
                  <a:txBody>
                    <a:bodyPr/>
                    <a:lstStyle/>
                    <a:p>
                      <a:endParaRPr lang="fr-BE"/>
                    </a:p>
                  </a:txBody>
                  <a:tcPr/>
                </a:tc>
                <a:tc vMerge="1">
                  <a:txBody>
                    <a:bodyPr/>
                    <a:lstStyle/>
                    <a:p>
                      <a:endParaRPr lang="fr-BE"/>
                    </a:p>
                  </a:txBody>
                  <a:tcPr/>
                </a:tc>
                <a:tc vMerge="1">
                  <a:txBody>
                    <a:bodyPr/>
                    <a:lstStyle/>
                    <a:p>
                      <a:endParaRPr lang="fr-BE"/>
                    </a:p>
                  </a:txBody>
                  <a:tcPr/>
                </a:tc>
                <a:tc vMerge="1">
                  <a:txBody>
                    <a:bodyPr/>
                    <a:lstStyle/>
                    <a:p>
                      <a:endParaRPr lang="fr-BE"/>
                    </a:p>
                  </a:txBody>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20-yr.</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100-yr.</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500-yr.</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631456"/>
                  </a:ext>
                </a:extLst>
              </a:tr>
              <a:tr h="331595">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Carbon dioxide</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CO</a:t>
                      </a:r>
                      <a:r>
                        <a:rPr lang="en-GB" sz="1400" baseline="-25000" noProof="0" dirty="0">
                          <a:solidFill>
                            <a:schemeClr val="tx1"/>
                          </a:solidFill>
                          <a:effectLst/>
                          <a:latin typeface="Arial" panose="020B0604020202020204" pitchFamily="34" charset="0"/>
                          <a:cs typeface="Arial" panose="020B0604020202020204" pitchFamily="34" charset="0"/>
                        </a:rPr>
                        <a:t>2</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noProof="0" dirty="0">
                          <a:solidFill>
                            <a:schemeClr val="tx1"/>
                          </a:solidFill>
                          <a:effectLst/>
                          <a:latin typeface="Arial" panose="020B0604020202020204" pitchFamily="34" charset="0"/>
                          <a:cs typeface="Arial" panose="020B0604020202020204" pitchFamily="34" charset="0"/>
                        </a:rPr>
                        <a:t>30 - 95</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1.37×10</a:t>
                      </a:r>
                      <a:r>
                        <a:rPr lang="en-GB" sz="1400" baseline="30000" noProof="0" dirty="0">
                          <a:solidFill>
                            <a:schemeClr val="tx1"/>
                          </a:solidFill>
                          <a:effectLst/>
                          <a:latin typeface="Arial" panose="020B0604020202020204" pitchFamily="34" charset="0"/>
                          <a:cs typeface="Arial" panose="020B0604020202020204" pitchFamily="34" charset="0"/>
                        </a:rPr>
                        <a:t>−5</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7827642"/>
                  </a:ext>
                </a:extLst>
              </a:tr>
              <a:tr h="341644">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Methane</a:t>
                      </a:r>
                      <a:r>
                        <a:rPr lang="en-GB" sz="1400" noProof="0" dirty="0">
                          <a:solidFill>
                            <a:schemeClr val="tx1"/>
                          </a:solidFill>
                          <a:effectLst/>
                          <a:latin typeface="Arial" panose="020B0604020202020204" pitchFamily="34" charset="0"/>
                          <a:cs typeface="Arial" panose="020B0604020202020204" pitchFamily="34" charset="0"/>
                        </a:rPr>
                        <a:t> (fossil)</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CH</a:t>
                      </a:r>
                      <a:r>
                        <a:rPr lang="en-GB" sz="1400" baseline="-25000" noProof="0" dirty="0">
                          <a:solidFill>
                            <a:schemeClr val="tx1"/>
                          </a:solidFill>
                          <a:effectLst/>
                          <a:latin typeface="Arial" panose="020B0604020202020204" pitchFamily="34" charset="0"/>
                          <a:cs typeface="Arial" panose="020B0604020202020204" pitchFamily="34" charset="0"/>
                        </a:rPr>
                        <a:t>4</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12</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5.7×10</a:t>
                      </a:r>
                      <a:r>
                        <a:rPr lang="en-GB" sz="1400" baseline="30000" noProof="0" dirty="0">
                          <a:solidFill>
                            <a:schemeClr val="tx1"/>
                          </a:solidFill>
                          <a:effectLst/>
                          <a:latin typeface="Arial" panose="020B0604020202020204" pitchFamily="34" charset="0"/>
                          <a:cs typeface="Arial" panose="020B0604020202020204" pitchFamily="34" charset="0"/>
                        </a:rPr>
                        <a:t>−4</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83</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30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980231"/>
                  </a:ext>
                </a:extLst>
              </a:tr>
              <a:tr h="351693">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Nitrous oxide</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N</a:t>
                      </a:r>
                      <a:r>
                        <a:rPr lang="en-GB" sz="1400" baseline="-25000" noProof="0" dirty="0">
                          <a:solidFill>
                            <a:schemeClr val="tx1"/>
                          </a:solidFill>
                          <a:effectLst/>
                          <a:latin typeface="Arial" panose="020B0604020202020204" pitchFamily="34" charset="0"/>
                          <a:cs typeface="Arial" panose="020B0604020202020204" pitchFamily="34" charset="0"/>
                        </a:rPr>
                        <a:t>2</a:t>
                      </a:r>
                      <a:r>
                        <a:rPr lang="en-GB" sz="1400" noProof="0" dirty="0">
                          <a:solidFill>
                            <a:schemeClr val="tx1"/>
                          </a:solidFill>
                          <a:effectLst/>
                          <a:latin typeface="Arial" panose="020B0604020202020204" pitchFamily="34" charset="0"/>
                          <a:cs typeface="Arial" panose="020B0604020202020204" pitchFamily="34" charset="0"/>
                        </a:rPr>
                        <a:t>O</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109</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3×10</a:t>
                      </a:r>
                      <a:r>
                        <a:rPr lang="en-GB" sz="1400" baseline="30000" noProof="0" dirty="0">
                          <a:solidFill>
                            <a:schemeClr val="tx1"/>
                          </a:solidFill>
                          <a:effectLst/>
                          <a:latin typeface="Arial" panose="020B0604020202020204" pitchFamily="34" charset="0"/>
                          <a:cs typeface="Arial" panose="020B0604020202020204" pitchFamily="34" charset="0"/>
                        </a:rPr>
                        <a:t>−3</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273</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273</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130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2068"/>
                  </a:ext>
                </a:extLst>
              </a:tr>
              <a:tr h="330062">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CFC-12</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CCl</a:t>
                      </a:r>
                      <a:r>
                        <a:rPr lang="en-GB" sz="1400" baseline="-25000" noProof="0" dirty="0">
                          <a:solidFill>
                            <a:schemeClr val="tx1"/>
                          </a:solidFill>
                          <a:effectLst/>
                          <a:latin typeface="Arial" panose="020B0604020202020204" pitchFamily="34" charset="0"/>
                          <a:cs typeface="Arial" panose="020B0604020202020204" pitchFamily="34" charset="0"/>
                        </a:rPr>
                        <a:t>2</a:t>
                      </a:r>
                      <a:r>
                        <a:rPr lang="en-GB" sz="1400" noProof="0" dirty="0">
                          <a:solidFill>
                            <a:schemeClr val="tx1"/>
                          </a:solidFill>
                          <a:effectLst/>
                          <a:latin typeface="Arial" panose="020B0604020202020204" pitchFamily="34" charset="0"/>
                          <a:cs typeface="Arial" panose="020B0604020202020204" pitchFamily="34" charset="0"/>
                        </a:rPr>
                        <a:t>F</a:t>
                      </a:r>
                      <a:r>
                        <a:rPr lang="en-GB" sz="1400" baseline="-25000" noProof="0" dirty="0">
                          <a:solidFill>
                            <a:schemeClr val="tx1"/>
                          </a:solidFill>
                          <a:effectLst/>
                          <a:latin typeface="Arial" panose="020B0604020202020204" pitchFamily="34" charset="0"/>
                          <a:cs typeface="Arial" panose="020B0604020202020204" pitchFamily="34" charset="0"/>
                        </a:rPr>
                        <a:t>2</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0.32</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10,800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10,200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5,200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434786"/>
                  </a:ext>
                </a:extLst>
              </a:tr>
              <a:tr h="341644">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HCFC-22</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CHClF</a:t>
                      </a:r>
                      <a:r>
                        <a:rPr lang="en-GB" sz="1400" baseline="-25000" noProof="0" dirty="0">
                          <a:solidFill>
                            <a:schemeClr val="tx1"/>
                          </a:solidFill>
                          <a:effectLst/>
                          <a:latin typeface="Arial" panose="020B0604020202020204" pitchFamily="34" charset="0"/>
                          <a:cs typeface="Arial" panose="020B0604020202020204" pitchFamily="34" charset="0"/>
                        </a:rPr>
                        <a:t>2</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12</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0.21</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5,280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1,760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549</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396205"/>
                  </a:ext>
                </a:extLst>
              </a:tr>
              <a:tr h="321547">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Tetrafluoromethane</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CF</a:t>
                      </a:r>
                      <a:r>
                        <a:rPr lang="en-GB" sz="1400" baseline="-25000" noProof="0" dirty="0">
                          <a:solidFill>
                            <a:schemeClr val="tx1"/>
                          </a:solidFill>
                          <a:effectLst/>
                          <a:latin typeface="Arial" panose="020B0604020202020204" pitchFamily="34" charset="0"/>
                          <a:cs typeface="Arial" panose="020B0604020202020204" pitchFamily="34" charset="0"/>
                        </a:rPr>
                        <a:t>4</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50,000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0.09</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5,301</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7,380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10,587</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0479825"/>
                  </a:ext>
                </a:extLst>
              </a:tr>
              <a:tr h="321548">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Sulfur hexafluoride</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SF</a:t>
                      </a:r>
                      <a:r>
                        <a:rPr lang="en-GB" sz="1400" baseline="-25000" noProof="0" dirty="0">
                          <a:solidFill>
                            <a:schemeClr val="tx1"/>
                          </a:solidFill>
                          <a:effectLst/>
                          <a:latin typeface="Arial" panose="020B0604020202020204" pitchFamily="34" charset="0"/>
                          <a:cs typeface="Arial" panose="020B0604020202020204" pitchFamily="34" charset="0"/>
                        </a:rPr>
                        <a:t>6</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3,200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0.57</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17,500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23,500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32,600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9097980"/>
                  </a:ext>
                </a:extLst>
              </a:tr>
              <a:tr h="331596">
                <a:tc>
                  <a:txBody>
                    <a:bodyPr/>
                    <a:lstStyle/>
                    <a:p>
                      <a:pPr algn="ctr"/>
                      <a:r>
                        <a:rPr lang="en-GB" sz="1400" u="none" strike="noStrike" noProof="0" dirty="0">
                          <a:solidFill>
                            <a:schemeClr val="tx1"/>
                          </a:solidFill>
                          <a:effectLst/>
                          <a:latin typeface="Arial" panose="020B0604020202020204" pitchFamily="34" charset="0"/>
                          <a:cs typeface="Arial" panose="020B0604020202020204" pitchFamily="34" charset="0"/>
                        </a:rPr>
                        <a:t>Nitrogen trifluoride</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NF</a:t>
                      </a:r>
                      <a:r>
                        <a:rPr lang="en-GB" sz="1400" baseline="-25000" noProof="0" dirty="0">
                          <a:solidFill>
                            <a:schemeClr val="tx1"/>
                          </a:solidFill>
                          <a:effectLst/>
                          <a:latin typeface="Arial" panose="020B0604020202020204" pitchFamily="34" charset="0"/>
                          <a:cs typeface="Arial" panose="020B0604020202020204" pitchFamily="34" charset="0"/>
                        </a:rPr>
                        <a:t>3</a:t>
                      </a:r>
                      <a:endParaRPr lang="en-GB" sz="1400" noProof="0" dirty="0">
                        <a:solidFill>
                          <a:schemeClr val="tx1"/>
                        </a:solidFill>
                        <a:effectLst/>
                        <a:latin typeface="Arial" panose="020B0604020202020204" pitchFamily="34" charset="0"/>
                        <a:cs typeface="Arial" panose="020B0604020202020204" pitchFamily="34" charset="0"/>
                      </a:endParaRP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500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0.20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12,800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16,100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solidFill>
                            <a:schemeClr val="tx1"/>
                          </a:solidFill>
                          <a:effectLst/>
                          <a:latin typeface="Arial" panose="020B0604020202020204" pitchFamily="34" charset="0"/>
                          <a:cs typeface="Arial" panose="020B0604020202020204" pitchFamily="34" charset="0"/>
                        </a:rPr>
                        <a:t>20,700</a:t>
                      </a:r>
                    </a:p>
                  </a:txBody>
                  <a:tcPr marL="17412" marR="17412" marT="8706" marB="8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9524077"/>
                  </a:ext>
                </a:extLst>
              </a:tr>
            </a:tbl>
          </a:graphicData>
        </a:graphic>
      </p:graphicFrame>
      <p:sp>
        <p:nvSpPr>
          <p:cNvPr id="8" name="TextBox 9">
            <a:extLst>
              <a:ext uri="{FF2B5EF4-FFF2-40B4-BE49-F238E27FC236}">
                <a16:creationId xmlns:a16="http://schemas.microsoft.com/office/drawing/2014/main" id="{982CF481-B5E9-8959-395D-77179CF66B40}"/>
              </a:ext>
            </a:extLst>
          </p:cNvPr>
          <p:cNvSpPr txBox="1"/>
          <p:nvPr/>
        </p:nvSpPr>
        <p:spPr>
          <a:xfrm>
            <a:off x="1110429" y="6779738"/>
            <a:ext cx="8472536" cy="307777"/>
          </a:xfrm>
          <a:prstGeom prst="rect">
            <a:avLst/>
          </a:prstGeom>
          <a:noFill/>
        </p:spPr>
        <p:txBody>
          <a:bodyPr wrap="square">
            <a:spAutoFit/>
          </a:bodyPr>
          <a:lstStyle/>
          <a:p>
            <a:pPr algn="ctr"/>
            <a:r>
              <a:rPr lang="en-GB" sz="1400" i="1" noProof="0" dirty="0">
                <a:solidFill>
                  <a:srgbClr val="202122"/>
                </a:solidFill>
                <a:effectLst/>
                <a:latin typeface="Arial" panose="020B0604020202020204" pitchFamily="34" charset="0"/>
              </a:rPr>
              <a:t>Atmospheric lifetime and global warming potential at different time horizons for various GHGs.</a:t>
            </a:r>
            <a:r>
              <a:rPr lang="en-GB" sz="1400" b="1" baseline="30000" noProof="0" dirty="0">
                <a:solidFill>
                  <a:srgbClr val="202122"/>
                </a:solidFill>
                <a:effectLst/>
                <a:latin typeface="Arial" panose="020B0604020202020204" pitchFamily="34" charset="0"/>
              </a:rPr>
              <a:t>1</a:t>
            </a:r>
            <a:endParaRPr lang="en-GB" sz="1400" b="1" baseline="30000" noProof="0" dirty="0"/>
          </a:p>
        </p:txBody>
      </p:sp>
      <p:sp>
        <p:nvSpPr>
          <p:cNvPr id="9" name="TextBox 9">
            <a:extLst>
              <a:ext uri="{FF2B5EF4-FFF2-40B4-BE49-F238E27FC236}">
                <a16:creationId xmlns:a16="http://schemas.microsoft.com/office/drawing/2014/main" id="{692316BD-F071-3B45-82CC-23141913152D}"/>
              </a:ext>
            </a:extLst>
          </p:cNvPr>
          <p:cNvSpPr txBox="1"/>
          <p:nvPr/>
        </p:nvSpPr>
        <p:spPr>
          <a:xfrm>
            <a:off x="40192" y="7682860"/>
            <a:ext cx="9333738"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lang="en-GB" sz="1100" noProof="0" dirty="0">
                <a:solidFill>
                  <a:srgbClr val="05103E"/>
                </a:solidFill>
                <a:latin typeface="+mj-lt"/>
                <a:hlinkClick r:id="rId2"/>
              </a:rPr>
              <a:t>Greenhouse gas. </a:t>
            </a:r>
            <a:r>
              <a:rPr lang="en-GB" sz="1100" b="0" noProof="0" dirty="0">
                <a:solidFill>
                  <a:srgbClr val="05103E"/>
                </a:solidFill>
                <a:effectLst/>
                <a:latin typeface="+mj-lt"/>
                <a:hlinkClick r:id="rId2"/>
              </a:rPr>
              <a:t>(2002, February 1). Wikipedia</a:t>
            </a:r>
            <a:r>
              <a:rPr lang="en-GB" sz="1100" b="0" i="0" noProof="0" dirty="0">
                <a:solidFill>
                  <a:srgbClr val="05103E"/>
                </a:solidFill>
                <a:effectLst/>
                <a:latin typeface="+mj-lt"/>
                <a:hlinkClick r:id="rId2"/>
              </a:rPr>
              <a:t>.</a:t>
            </a:r>
            <a:endParaRPr lang="en-GB" sz="1100" noProof="0" dirty="0">
              <a:latin typeface="+mj-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38C52-99D1-AEC7-CDB1-26E5340CF767}"/>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p:sp>
        <p:nvSpPr>
          <p:cNvPr id="6" name="ZoneTexte 5">
            <a:extLst>
              <a:ext uri="{FF2B5EF4-FFF2-40B4-BE49-F238E27FC236}">
                <a16:creationId xmlns:a16="http://schemas.microsoft.com/office/drawing/2014/main" id="{898D4743-2BFC-8364-C183-A3D56824076F}"/>
              </a:ext>
            </a:extLst>
          </p:cNvPr>
          <p:cNvSpPr txBox="1"/>
          <p:nvPr/>
        </p:nvSpPr>
        <p:spPr>
          <a:xfrm>
            <a:off x="589583" y="2412983"/>
            <a:ext cx="9422518" cy="400110"/>
          </a:xfrm>
          <a:prstGeom prst="rect">
            <a:avLst/>
          </a:prstGeom>
          <a:noFill/>
        </p:spPr>
        <p:txBody>
          <a:bodyPr wrap="square">
            <a:spAutoFit/>
          </a:bodyPr>
          <a:lstStyle/>
          <a:p>
            <a:r>
              <a:rPr lang="en-GB" sz="2000" noProof="0" dirty="0"/>
              <a:t>The energy consumed per person for a plane trip of </a:t>
            </a:r>
            <a:r>
              <a:rPr lang="en-GB" sz="2000" noProof="0" dirty="0">
                <a:latin typeface="Arial" panose="020B0604020202020204" pitchFamily="34" charset="0"/>
              </a:rPr>
              <a:t>4,800 km per year </a:t>
            </a:r>
            <a:r>
              <a:rPr lang="en-GB" sz="2000" noProof="0" dirty="0"/>
              <a:t>is:</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29219DFF-9BD5-9A82-4E85-3987EF04BB32}"/>
                  </a:ext>
                </a:extLst>
              </p:cNvPr>
              <p:cNvSpPr txBox="1"/>
              <p:nvPr/>
            </p:nvSpPr>
            <p:spPr>
              <a:xfrm>
                <a:off x="589583" y="2868779"/>
                <a:ext cx="8056706" cy="68307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4,800</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3.75</m:t>
                          </m:r>
                        </m:num>
                        <m:den>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100</m:t>
                          </m:r>
                        </m:den>
                      </m:f>
                      <m:r>
                        <m:rPr>
                          <m:nor/>
                        </m:rPr>
                        <a:rPr lang="en-GB" sz="200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10.3</m:t>
                      </m:r>
                      <m:r>
                        <a:rPr lang="en-GB" sz="2000" b="0" i="1" noProof="0" smtClean="0">
                          <a:latin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1,854 </m:t>
                      </m:r>
                      <m:r>
                        <m:rPr>
                          <m:nor/>
                        </m:rPr>
                        <a:rPr lang="en-GB" sz="2000" noProof="0" smtClean="0">
                          <a:latin typeface="Arial" panose="020B0604020202020204" pitchFamily="34" charset="0"/>
                          <a:cs typeface="Arial" panose="020B0604020202020204" pitchFamily="34" charset="0"/>
                        </a:rPr>
                        <m:t>kWh</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pers</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p>
            </p:txBody>
          </p:sp>
        </mc:Choice>
        <mc:Fallback xmlns="">
          <p:sp>
            <p:nvSpPr>
              <p:cNvPr id="8" name="ZoneTexte 7">
                <a:extLst>
                  <a:ext uri="{FF2B5EF4-FFF2-40B4-BE49-F238E27FC236}">
                    <a16:creationId xmlns:a16="http://schemas.microsoft.com/office/drawing/2014/main" id="{29219DFF-9BD5-9A82-4E85-3987EF04BB32}"/>
                  </a:ext>
                </a:extLst>
              </p:cNvPr>
              <p:cNvSpPr txBox="1">
                <a:spLocks noRot="1" noChangeAspect="1" noMove="1" noResize="1" noEditPoints="1" noAdjustHandles="1" noChangeArrowheads="1" noChangeShapeType="1" noTextEdit="1"/>
              </p:cNvSpPr>
              <p:nvPr/>
            </p:nvSpPr>
            <p:spPr>
              <a:xfrm>
                <a:off x="589583" y="2868779"/>
                <a:ext cx="8056706" cy="683072"/>
              </a:xfrm>
              <a:prstGeom prst="rect">
                <a:avLst/>
              </a:prstGeom>
              <a:blipFill>
                <a:blip r:embed="rId2"/>
                <a:stretch>
                  <a:fillRect/>
                </a:stretch>
              </a:blipFill>
            </p:spPr>
            <p:txBody>
              <a:bodyPr/>
              <a:lstStyle/>
              <a:p>
                <a:r>
                  <a:rPr lang="en-US">
                    <a:noFill/>
                  </a:rPr>
                  <a:t> </a:t>
                </a:r>
              </a:p>
            </p:txBody>
          </p:sp>
        </mc:Fallback>
      </mc:AlternateContent>
      <p:sp>
        <p:nvSpPr>
          <p:cNvPr id="9" name="Slide Number Placeholder 6">
            <a:extLst>
              <a:ext uri="{FF2B5EF4-FFF2-40B4-BE49-F238E27FC236}">
                <a16:creationId xmlns:a16="http://schemas.microsoft.com/office/drawing/2014/main" id="{6153CD9F-ADFB-D44D-FCB9-175BA5E3109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80</a:t>
            </a:fld>
            <a:endParaRPr lang="en-GB" spc="80" noProof="0" dirty="0"/>
          </a:p>
        </p:txBody>
      </p:sp>
      <mc:AlternateContent xmlns:mc="http://schemas.openxmlformats.org/markup-compatibility/2006" xmlns:a14="http://schemas.microsoft.com/office/drawing/2010/main">
        <mc:Choice Requires="a14">
          <p:sp>
            <p:nvSpPr>
              <p:cNvPr id="10" name="Rectangle 1">
                <a:extLst>
                  <a:ext uri="{FF2B5EF4-FFF2-40B4-BE49-F238E27FC236}">
                    <a16:creationId xmlns:a16="http://schemas.microsoft.com/office/drawing/2014/main" id="{87C72DE8-F05E-770F-D13C-B05CDD507FF3}"/>
                  </a:ext>
                </a:extLst>
              </p:cNvPr>
              <p:cNvSpPr>
                <a:spLocks noChangeArrowheads="1"/>
              </p:cNvSpPr>
              <p:nvPr/>
            </p:nvSpPr>
            <p:spPr bwMode="auto">
              <a:xfrm>
                <a:off x="589583" y="3841234"/>
                <a:ext cx="9466053" cy="17604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Therefore, the daily energy consumption per person from air travel corresponds to:</a:t>
                </a:r>
              </a:p>
              <a:p>
                <a:pPr marL="0" marR="0" lvl="0" indent="0" algn="l" defTabSz="914400" rtl="0" eaLnBrk="0" fontAlgn="base" latinLnBrk="0" hangingPunct="0">
                  <a:lnSpc>
                    <a:spcPct val="100000"/>
                  </a:lnSpc>
                  <a:spcBef>
                    <a:spcPct val="0"/>
                  </a:spcBef>
                  <a:spcAft>
                    <a:spcPct val="0"/>
                  </a:spcAft>
                  <a:buClrTx/>
                  <a:buSzTx/>
                  <a:buFontTx/>
                  <a:buNone/>
                  <a:tabLst/>
                </a:pPr>
                <a:endParaRPr lang="en-GB" sz="1000" noProof="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r>
                            <m:rPr>
                              <m:nor/>
                            </m:rPr>
                            <a:rPr lang="en-GB" sz="2000" i="0" noProof="0" smtClean="0">
                              <a:latin typeface="Arial" panose="020B0604020202020204" pitchFamily="34" charset="0"/>
                              <a:cs typeface="Arial" panose="020B0604020202020204" pitchFamily="34" charset="0"/>
                            </a:rPr>
                            <m:t>1</m:t>
                          </m:r>
                          <m:r>
                            <m:rPr>
                              <m:nor/>
                            </m:rPr>
                            <a:rPr lang="en-GB" sz="2000" b="0" i="0" noProof="0" smtClean="0">
                              <a:latin typeface="Arial" panose="020B0604020202020204" pitchFamily="34" charset="0"/>
                              <a:cs typeface="Arial" panose="020B0604020202020204" pitchFamily="34" charset="0"/>
                            </a:rPr>
                            <m:t>,854</m:t>
                          </m:r>
                        </m:num>
                        <m:den>
                          <m:r>
                            <m:rPr>
                              <m:nor/>
                            </m:rPr>
                            <a:rPr lang="en-GB" sz="2000" b="0" i="0" noProof="0" smtClean="0">
                              <a:latin typeface="Arial" panose="020B0604020202020204" pitchFamily="34" charset="0"/>
                              <a:cs typeface="Arial" panose="020B0604020202020204" pitchFamily="34" charset="0"/>
                            </a:rPr>
                            <m:t>365</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5 </m:t>
                      </m:r>
                      <m:r>
                        <m:rPr>
                          <m:nor/>
                        </m:rPr>
                        <a:rPr lang="en-GB" sz="2000" i="0" noProof="0" smtClean="0">
                          <a:latin typeface="Arial" panose="020B0604020202020204" pitchFamily="34" charset="0"/>
                          <a:cs typeface="Arial" panose="020B0604020202020204" pitchFamily="34" charset="0"/>
                        </a:rPr>
                        <m:t>kWh</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pers</m:t>
                      </m:r>
                      <m:r>
                        <m:rPr>
                          <m:nor/>
                        </m:rPr>
                        <a:rPr lang="en-GB" sz="2000" i="0" noProof="0" smtClean="0">
                          <a:latin typeface="Arial" panose="020B0604020202020204" pitchFamily="34" charset="0"/>
                          <a:cs typeface="Arial" panose="020B0604020202020204" pitchFamily="34" charset="0"/>
                        </a:rPr>
                        <m:t>/</m:t>
                      </m:r>
                      <m:r>
                        <m:rPr>
                          <m:nor/>
                        </m:rPr>
                        <a:rPr lang="en-GB" sz="2000" i="0" noProof="0" smtClean="0">
                          <a:latin typeface="Arial" panose="020B0604020202020204" pitchFamily="34" charset="0"/>
                          <a:cs typeface="Arial" panose="020B0604020202020204" pitchFamily="34" charset="0"/>
                        </a:rPr>
                        <m:t>d</m:t>
                      </m:r>
                      <m:r>
                        <m:rPr>
                          <m:nor/>
                        </m:rPr>
                        <a:rPr lang="en-GB" sz="2000" i="0" noProof="0" smtClean="0">
                          <a:latin typeface="Arial" panose="020B0604020202020204" pitchFamily="34" charset="0"/>
                          <a:cs typeface="Arial" panose="020B0604020202020204" pitchFamily="34" charset="0"/>
                        </a:rPr>
                        <m:t>.</m:t>
                      </m:r>
                    </m:oMath>
                  </m:oMathPara>
                </a14:m>
                <a:endParaRPr kumimoji="0" lang="en-GB" sz="20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2000" noProof="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dirty="0">
                    <a:ln>
                      <a:noFill/>
                    </a:ln>
                    <a:solidFill>
                      <a:schemeClr val="tx1"/>
                    </a:solidFill>
                    <a:effectLst/>
                    <a:latin typeface="Arial" panose="020B0604020202020204" pitchFamily="34" charset="0"/>
                  </a:rPr>
                  <a:t>We will assume this value of 5 kWh/pers/d in our balance sheet.</a:t>
                </a:r>
              </a:p>
            </p:txBody>
          </p:sp>
        </mc:Choice>
        <mc:Fallback xmlns="">
          <p:sp>
            <p:nvSpPr>
              <p:cNvPr id="10" name="Rectangle 1">
                <a:extLst>
                  <a:ext uri="{FF2B5EF4-FFF2-40B4-BE49-F238E27FC236}">
                    <a16:creationId xmlns:a16="http://schemas.microsoft.com/office/drawing/2014/main" id="{87C72DE8-F05E-770F-D13C-B05CDD507FF3}"/>
                  </a:ext>
                </a:extLst>
              </p:cNvPr>
              <p:cNvSpPr>
                <a:spLocks noRot="1" noChangeAspect="1" noMove="1" noResize="1" noEditPoints="1" noAdjustHandles="1" noChangeArrowheads="1" noChangeShapeType="1" noTextEdit="1"/>
              </p:cNvSpPr>
              <p:nvPr/>
            </p:nvSpPr>
            <p:spPr bwMode="auto">
              <a:xfrm>
                <a:off x="589583" y="3841234"/>
                <a:ext cx="9466053" cy="1760418"/>
              </a:xfrm>
              <a:prstGeom prst="rect">
                <a:avLst/>
              </a:prstGeom>
              <a:blipFill>
                <a:blip r:embed="rId3"/>
                <a:stretch>
                  <a:fillRect l="-708" t="-1038" r="-451" b="-62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51779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CCCA2-EDB2-5BF0-9BEC-2406A143CA48}"/>
            </a:ext>
          </a:extLst>
        </p:cNvPr>
        <p:cNvGrpSpPr/>
        <p:nvPr/>
      </p:nvGrpSpPr>
      <p:grpSpPr>
        <a:xfrm>
          <a:off x="0" y="0"/>
          <a:ext cx="0" cy="0"/>
          <a:chOff x="0" y="0"/>
          <a:chExt cx="0" cy="0"/>
        </a:xfrm>
      </p:grpSpPr>
      <p:sp>
        <p:nvSpPr>
          <p:cNvPr id="12" name="object 2">
            <a:extLst>
              <a:ext uri="{FF2B5EF4-FFF2-40B4-BE49-F238E27FC236}">
                <a16:creationId xmlns:a16="http://schemas.microsoft.com/office/drawing/2014/main" id="{A1C316DB-AC69-FC37-EB57-B660B805CD63}"/>
              </a:ext>
            </a:extLst>
          </p:cNvPr>
          <p:cNvSpPr txBox="1">
            <a:spLocks/>
          </p:cNvSpPr>
          <p:nvPr/>
        </p:nvSpPr>
        <p:spPr>
          <a:xfrm>
            <a:off x="656844" y="361098"/>
            <a:ext cx="9185656"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marL="12700">
              <a:spcBef>
                <a:spcPts val="130"/>
              </a:spcBef>
            </a:pPr>
            <a:r>
              <a:rPr lang="en-GB" sz="2400" b="1" spc="30" noProof="0" dirty="0">
                <a:solidFill>
                  <a:schemeClr val="tx1"/>
                </a:solidFill>
              </a:rPr>
              <a:t>Completion of the current balance sheet</a:t>
            </a:r>
          </a:p>
        </p:txBody>
      </p:sp>
      <p:sp>
        <p:nvSpPr>
          <p:cNvPr id="2" name="Rectangle: Single Corner Rounded 1">
            <a:extLst>
              <a:ext uri="{FF2B5EF4-FFF2-40B4-BE49-F238E27FC236}">
                <a16:creationId xmlns:a16="http://schemas.microsoft.com/office/drawing/2014/main" id="{D04996C4-14AB-9D62-8721-99CF0C9AAA4D}"/>
              </a:ext>
            </a:extLst>
          </p:cNvPr>
          <p:cNvSpPr/>
          <p:nvPr/>
        </p:nvSpPr>
        <p:spPr>
          <a:xfrm>
            <a:off x="1612138" y="1085222"/>
            <a:ext cx="7469124" cy="6298185"/>
          </a:xfrm>
          <a:prstGeom prst="round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Rounded Corners 4">
            <a:extLst>
              <a:ext uri="{FF2B5EF4-FFF2-40B4-BE49-F238E27FC236}">
                <a16:creationId xmlns:a16="http://schemas.microsoft.com/office/drawing/2014/main" id="{46F344F3-1D9C-4879-B295-EAD47AA24B2E}"/>
              </a:ext>
            </a:extLst>
          </p:cNvPr>
          <p:cNvSpPr/>
          <p:nvPr/>
        </p:nvSpPr>
        <p:spPr>
          <a:xfrm>
            <a:off x="1985683" y="5532414"/>
            <a:ext cx="3132417" cy="1175106"/>
          </a:xfrm>
          <a:prstGeom prst="roundRect">
            <a:avLst>
              <a:gd name="adj" fmla="val 8756"/>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3">
            <a:extLst>
              <a:ext uri="{FF2B5EF4-FFF2-40B4-BE49-F238E27FC236}">
                <a16:creationId xmlns:a16="http://schemas.microsoft.com/office/drawing/2014/main" id="{3C28B007-E556-C47C-8118-D0C03848FC4A}"/>
              </a:ext>
            </a:extLst>
          </p:cNvPr>
          <p:cNvSpPr txBox="1"/>
          <p:nvPr/>
        </p:nvSpPr>
        <p:spPr>
          <a:xfrm>
            <a:off x="1612137" y="1158126"/>
            <a:ext cx="7469123" cy="369332"/>
          </a:xfrm>
          <a:prstGeom prst="rect">
            <a:avLst/>
          </a:prstGeom>
          <a:noFill/>
        </p:spPr>
        <p:txBody>
          <a:bodyPr wrap="square" rtlCol="0">
            <a:spAutoFit/>
          </a:bodyPr>
          <a:lstStyle/>
          <a:p>
            <a:pPr algn="ctr"/>
            <a:r>
              <a:rPr lang="en-GB" b="1" i="1" noProof="0" dirty="0">
                <a:latin typeface="Arial" panose="020B0604020202020204" pitchFamily="34" charset="0"/>
                <a:cs typeface="Arial" panose="020B0604020202020204" pitchFamily="34" charset="0"/>
              </a:rPr>
              <a:t>The balance sheet</a:t>
            </a:r>
          </a:p>
        </p:txBody>
      </p:sp>
      <p:sp>
        <p:nvSpPr>
          <p:cNvPr id="15" name="TextBox 14">
            <a:extLst>
              <a:ext uri="{FF2B5EF4-FFF2-40B4-BE49-F238E27FC236}">
                <a16:creationId xmlns:a16="http://schemas.microsoft.com/office/drawing/2014/main" id="{A526471F-0D2E-9FEF-AF80-041DB80A8F71}"/>
              </a:ext>
            </a:extLst>
          </p:cNvPr>
          <p:cNvSpPr txBox="1"/>
          <p:nvPr/>
        </p:nvSpPr>
        <p:spPr>
          <a:xfrm>
            <a:off x="2485091" y="6791625"/>
            <a:ext cx="2133600" cy="338554"/>
          </a:xfrm>
          <a:prstGeom prst="rect">
            <a:avLst/>
          </a:prstGeom>
          <a:noFill/>
        </p:spPr>
        <p:txBody>
          <a:bodyPr wrap="square">
            <a:spAutoFit/>
          </a:bodyPr>
          <a:lstStyle/>
          <a:p>
            <a:pPr algn="ctr"/>
            <a:r>
              <a:rPr lang="en-GB" sz="1600" b="1" i="1" noProof="0" dirty="0">
                <a:solidFill>
                  <a:srgbClr val="C00000"/>
                </a:solidFill>
                <a:latin typeface="Arial" panose="020B0604020202020204" pitchFamily="34" charset="0"/>
                <a:cs typeface="Arial" panose="020B0604020202020204" pitchFamily="34" charset="0"/>
              </a:rPr>
              <a:t>CONSUMPTION</a:t>
            </a:r>
          </a:p>
        </p:txBody>
      </p:sp>
      <p:sp>
        <p:nvSpPr>
          <p:cNvPr id="16" name="TextBox 15">
            <a:extLst>
              <a:ext uri="{FF2B5EF4-FFF2-40B4-BE49-F238E27FC236}">
                <a16:creationId xmlns:a16="http://schemas.microsoft.com/office/drawing/2014/main" id="{DA5DE591-CBB3-E0A7-5F81-A23728159548}"/>
              </a:ext>
            </a:extLst>
          </p:cNvPr>
          <p:cNvSpPr txBox="1"/>
          <p:nvPr/>
        </p:nvSpPr>
        <p:spPr>
          <a:xfrm>
            <a:off x="6199879" y="6791625"/>
            <a:ext cx="1883257" cy="338554"/>
          </a:xfrm>
          <a:prstGeom prst="rect">
            <a:avLst/>
          </a:prstGeom>
          <a:noFill/>
        </p:spPr>
        <p:txBody>
          <a:bodyPr wrap="square">
            <a:spAutoFit/>
          </a:bodyPr>
          <a:lstStyle/>
          <a:p>
            <a:pPr algn="ctr"/>
            <a:r>
              <a:rPr lang="en-GB" sz="1600" b="1" i="1" noProof="0" dirty="0">
                <a:solidFill>
                  <a:srgbClr val="9BBB58"/>
                </a:solidFill>
                <a:latin typeface="Arial" panose="020B0604020202020204" pitchFamily="34" charset="0"/>
                <a:cs typeface="Arial" panose="020B0604020202020204" pitchFamily="34" charset="0"/>
              </a:rPr>
              <a:t>PRODUCTION</a:t>
            </a:r>
          </a:p>
        </p:txBody>
      </p:sp>
      <p:sp>
        <p:nvSpPr>
          <p:cNvPr id="17" name="TextBox 16">
            <a:extLst>
              <a:ext uri="{FF2B5EF4-FFF2-40B4-BE49-F238E27FC236}">
                <a16:creationId xmlns:a16="http://schemas.microsoft.com/office/drawing/2014/main" id="{80F718FB-40B7-4274-C72F-E2EE559BF6AF}"/>
              </a:ext>
            </a:extLst>
          </p:cNvPr>
          <p:cNvSpPr txBox="1"/>
          <p:nvPr/>
        </p:nvSpPr>
        <p:spPr>
          <a:xfrm>
            <a:off x="2381621" y="5927681"/>
            <a:ext cx="2340538" cy="369332"/>
          </a:xfrm>
          <a:prstGeom prst="rect">
            <a:avLst/>
          </a:prstGeom>
          <a:noFill/>
        </p:spPr>
        <p:txBody>
          <a:bodyPr wrap="square" rtlCol="0">
            <a:spAutoFit/>
          </a:bodyPr>
          <a:lstStyle/>
          <a:p>
            <a:pPr algn="ctr"/>
            <a:r>
              <a:rPr lang="en-GB" noProof="0" dirty="0"/>
              <a:t>Car: </a:t>
            </a:r>
            <a:r>
              <a:rPr lang="en-GB" b="1" noProof="0" dirty="0"/>
              <a:t>30 kWh/pers/d</a:t>
            </a:r>
          </a:p>
        </p:txBody>
      </p:sp>
      <p:sp>
        <p:nvSpPr>
          <p:cNvPr id="3" name="Slide Number Placeholder 6">
            <a:extLst>
              <a:ext uri="{FF2B5EF4-FFF2-40B4-BE49-F238E27FC236}">
                <a16:creationId xmlns:a16="http://schemas.microsoft.com/office/drawing/2014/main" id="{ABD27F39-56A7-3E90-77E8-8F4F95B92FE0}"/>
              </a:ext>
            </a:extLst>
          </p:cNvPr>
          <p:cNvSpPr txBox="1">
            <a:spLocks/>
          </p:cNvSpPr>
          <p:nvPr/>
        </p:nvSpPr>
        <p:spPr>
          <a:xfrm>
            <a:off x="10132339" y="7534720"/>
            <a:ext cx="389048" cy="208743"/>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81</a:t>
            </a:fld>
            <a:endParaRPr lang="en-GB" spc="80" noProof="0" dirty="0"/>
          </a:p>
        </p:txBody>
      </p:sp>
      <p:sp>
        <p:nvSpPr>
          <p:cNvPr id="7" name="Rectangle: Rounded Corners 4">
            <a:extLst>
              <a:ext uri="{FF2B5EF4-FFF2-40B4-BE49-F238E27FC236}">
                <a16:creationId xmlns:a16="http://schemas.microsoft.com/office/drawing/2014/main" id="{7A85FB24-277A-E8FD-DB90-967A9725D650}"/>
              </a:ext>
            </a:extLst>
          </p:cNvPr>
          <p:cNvSpPr/>
          <p:nvPr/>
        </p:nvSpPr>
        <p:spPr>
          <a:xfrm>
            <a:off x="5573470" y="6368965"/>
            <a:ext cx="3132417" cy="338554"/>
          </a:xfrm>
          <a:prstGeom prst="roundRect">
            <a:avLst/>
          </a:prstGeom>
          <a:solidFill>
            <a:srgbClr val="EBF1DE"/>
          </a:solidFill>
          <a:ln w="38100">
            <a:solidFill>
              <a:srgbClr val="9BBB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B97DE810-08A9-F794-E485-FE05E152DAE1}"/>
              </a:ext>
            </a:extLst>
          </p:cNvPr>
          <p:cNvSpPr txBox="1"/>
          <p:nvPr/>
        </p:nvSpPr>
        <p:spPr>
          <a:xfrm>
            <a:off x="5777357" y="6387042"/>
            <a:ext cx="2724642" cy="307777"/>
          </a:xfrm>
          <a:prstGeom prst="rect">
            <a:avLst/>
          </a:prstGeom>
          <a:noFill/>
        </p:spPr>
        <p:txBody>
          <a:bodyPr wrap="square" rtlCol="0">
            <a:spAutoFit/>
          </a:bodyPr>
          <a:lstStyle/>
          <a:p>
            <a:pPr algn="ctr"/>
            <a:r>
              <a:rPr lang="en-GB" sz="1400" noProof="0" dirty="0"/>
              <a:t>Wind: </a:t>
            </a:r>
            <a:r>
              <a:rPr lang="en-GB" sz="1400" b="1" noProof="0" dirty="0"/>
              <a:t>9 kWh/pers/d</a:t>
            </a:r>
          </a:p>
        </p:txBody>
      </p:sp>
      <p:grpSp>
        <p:nvGrpSpPr>
          <p:cNvPr id="11" name="Groupe 10">
            <a:extLst>
              <a:ext uri="{FF2B5EF4-FFF2-40B4-BE49-F238E27FC236}">
                <a16:creationId xmlns:a16="http://schemas.microsoft.com/office/drawing/2014/main" id="{32A13975-6A09-C03B-9855-72028D303D59}"/>
              </a:ext>
            </a:extLst>
          </p:cNvPr>
          <p:cNvGrpSpPr/>
          <p:nvPr/>
        </p:nvGrpSpPr>
        <p:grpSpPr>
          <a:xfrm>
            <a:off x="1985682" y="5240175"/>
            <a:ext cx="3132417" cy="276999"/>
            <a:chOff x="1985682" y="5711227"/>
            <a:chExt cx="3132417" cy="276999"/>
          </a:xfrm>
        </p:grpSpPr>
        <p:sp>
          <p:nvSpPr>
            <p:cNvPr id="4" name="Rectangle: Rounded Corners 4">
              <a:extLst>
                <a:ext uri="{FF2B5EF4-FFF2-40B4-BE49-F238E27FC236}">
                  <a16:creationId xmlns:a16="http://schemas.microsoft.com/office/drawing/2014/main" id="{BA73E205-3532-F1C6-8E9D-82872E48E381}"/>
                </a:ext>
              </a:extLst>
            </p:cNvPr>
            <p:cNvSpPr/>
            <p:nvPr/>
          </p:nvSpPr>
          <p:spPr>
            <a:xfrm>
              <a:off x="1985682" y="5718847"/>
              <a:ext cx="3132417" cy="236764"/>
            </a:xfrm>
            <a:prstGeom prst="roundRect">
              <a:avLst>
                <a:gd name="adj" fmla="val 30077"/>
              </a:avLst>
            </a:prstGeom>
            <a:solidFill>
              <a:srgbClr val="F2DCDB"/>
            </a:solidFill>
            <a:ln w="38100">
              <a:solidFill>
                <a:srgbClr val="BD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62FECDC9-65EE-6067-B098-2622398E6848}"/>
                </a:ext>
              </a:extLst>
            </p:cNvPr>
            <p:cNvSpPr txBox="1"/>
            <p:nvPr/>
          </p:nvSpPr>
          <p:spPr>
            <a:xfrm>
              <a:off x="2134818" y="5711227"/>
              <a:ext cx="2983281" cy="276999"/>
            </a:xfrm>
            <a:prstGeom prst="rect">
              <a:avLst/>
            </a:prstGeom>
            <a:noFill/>
          </p:spPr>
          <p:txBody>
            <a:bodyPr wrap="square">
              <a:spAutoFit/>
            </a:bodyPr>
            <a:lstStyle/>
            <a:p>
              <a:pPr algn="ctr"/>
              <a:r>
                <a:rPr lang="en-GB" sz="1200" noProof="0" dirty="0"/>
                <a:t>Plane: </a:t>
              </a:r>
              <a:r>
                <a:rPr lang="en-GB" sz="1200" b="1" noProof="0" dirty="0"/>
                <a:t>5 kWh/pers/d</a:t>
              </a:r>
            </a:p>
          </p:txBody>
        </p:sp>
      </p:grpSp>
    </p:spTree>
    <p:extLst>
      <p:ext uri="{BB962C8B-B14F-4D97-AF65-F5344CB8AC3E}">
        <p14:creationId xmlns:p14="http://schemas.microsoft.com/office/powerpoint/2010/main" val="2348370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EBC634-DA06-81BB-DD31-6ABB255FBBE0}"/>
              </a:ext>
            </a:extLst>
          </p:cNvPr>
          <p:cNvSpPr txBox="1"/>
          <p:nvPr/>
        </p:nvSpPr>
        <p:spPr>
          <a:xfrm>
            <a:off x="575322" y="1195065"/>
            <a:ext cx="9542756" cy="3400931"/>
          </a:xfrm>
          <a:prstGeom prst="rect">
            <a:avLst/>
          </a:prstGeom>
          <a:noFill/>
        </p:spPr>
        <p:txBody>
          <a:bodyPr wrap="square">
            <a:spAutoFit/>
          </a:bodyPr>
          <a:lstStyle/>
          <a:p>
            <a:pPr algn="just"/>
            <a:r>
              <a:rPr lang="en-GB" sz="2000" noProof="0" dirty="0"/>
              <a:t>Estimate the daily energy consumption per person from plane travel in a Boeing 747-400 under the following conditions.</a:t>
            </a:r>
          </a:p>
          <a:p>
            <a:pPr algn="just"/>
            <a:endParaRPr lang="en-GB" sz="500" noProof="0" dirty="0"/>
          </a:p>
          <a:p>
            <a:pPr algn="just"/>
            <a:r>
              <a:rPr lang="en-GB" sz="2000" noProof="0" dirty="0"/>
              <a:t>Imagine each person takes a 4,800 km round trip per year. A Boeing 747-400, with a fuel capacity of 240,000 liters of kerosene, can travel 14,200 km when fully loaded with 416 passengers. However, in practice, the plane typically operates at 80% occupancy, carrying 333 passengers on average.</a:t>
            </a:r>
          </a:p>
          <a:p>
            <a:pPr algn="just"/>
            <a:endParaRPr lang="en-GB" sz="500" noProof="0" dirty="0"/>
          </a:p>
          <a:p>
            <a:pPr algn="just"/>
            <a:r>
              <a:rPr lang="en-GB" sz="2000" noProof="0" dirty="0"/>
              <a:t>The calorific value of kerosene is 10.3 kWh per liter, and we assume that fuel consumption is directly proportional to the distance travelled.</a:t>
            </a:r>
          </a:p>
          <a:p>
            <a:pPr algn="just"/>
            <a:endParaRPr lang="en-GB" sz="500" noProof="0" dirty="0"/>
          </a:p>
          <a:p>
            <a:pPr algn="just"/>
            <a:r>
              <a:rPr lang="en-GB" sz="2000" noProof="0" dirty="0"/>
              <a:t>For simplicity, ignore the increased consumption during take-off and the impact of weight variations on fuel usage.</a:t>
            </a:r>
          </a:p>
        </p:txBody>
      </p:sp>
      <p:grpSp>
        <p:nvGrpSpPr>
          <p:cNvPr id="6" name="Groupe 5">
            <a:extLst>
              <a:ext uri="{FF2B5EF4-FFF2-40B4-BE49-F238E27FC236}">
                <a16:creationId xmlns:a16="http://schemas.microsoft.com/office/drawing/2014/main" id="{807C6C9B-3C18-20D2-8D3B-CF1E12971D41}"/>
              </a:ext>
            </a:extLst>
          </p:cNvPr>
          <p:cNvGrpSpPr/>
          <p:nvPr/>
        </p:nvGrpSpPr>
        <p:grpSpPr>
          <a:xfrm>
            <a:off x="3607165" y="4900895"/>
            <a:ext cx="3479070" cy="2699175"/>
            <a:chOff x="3452354" y="4935620"/>
            <a:chExt cx="3479070" cy="2699175"/>
          </a:xfrm>
        </p:grpSpPr>
        <p:grpSp>
          <p:nvGrpSpPr>
            <p:cNvPr id="4" name="Groupe 3">
              <a:extLst>
                <a:ext uri="{FF2B5EF4-FFF2-40B4-BE49-F238E27FC236}">
                  <a16:creationId xmlns:a16="http://schemas.microsoft.com/office/drawing/2014/main" id="{B694A98F-68B4-A756-7CB4-9B56240A22C5}"/>
                </a:ext>
              </a:extLst>
            </p:cNvPr>
            <p:cNvGrpSpPr/>
            <p:nvPr/>
          </p:nvGrpSpPr>
          <p:grpSpPr>
            <a:xfrm>
              <a:off x="3452354" y="4935620"/>
              <a:ext cx="3479070" cy="2319552"/>
              <a:chOff x="3155953" y="4016375"/>
              <a:chExt cx="4381493" cy="2921212"/>
            </a:xfrm>
          </p:grpSpPr>
          <p:pic>
            <p:nvPicPr>
              <p:cNvPr id="1028" name="Picture 4" descr="A large white and blue four-engine jet airliner with union tail fin, with landing gear extended">
                <a:extLst>
                  <a:ext uri="{FF2B5EF4-FFF2-40B4-BE49-F238E27FC236}">
                    <a16:creationId xmlns:a16="http://schemas.microsoft.com/office/drawing/2014/main" id="{4F409300-49EE-70C9-AE27-CCC6F4AEFE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5954" y="4016376"/>
                <a:ext cx="4381492" cy="29212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F314333-E29A-79E9-A924-9D0EFB3C860F}"/>
                  </a:ext>
                </a:extLst>
              </p:cNvPr>
              <p:cNvSpPr/>
              <p:nvPr/>
            </p:nvSpPr>
            <p:spPr>
              <a:xfrm>
                <a:off x="3155953" y="4016375"/>
                <a:ext cx="4381493" cy="292121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4" name="TextBox 13">
              <a:extLst>
                <a:ext uri="{FF2B5EF4-FFF2-40B4-BE49-F238E27FC236}">
                  <a16:creationId xmlns:a16="http://schemas.microsoft.com/office/drawing/2014/main" id="{EC2F4987-149C-A709-65AF-9543887B9894}"/>
                </a:ext>
              </a:extLst>
            </p:cNvPr>
            <p:cNvSpPr txBox="1"/>
            <p:nvPr/>
          </p:nvSpPr>
          <p:spPr>
            <a:xfrm>
              <a:off x="3642850" y="7327018"/>
              <a:ext cx="3176540" cy="307777"/>
            </a:xfrm>
            <a:prstGeom prst="rect">
              <a:avLst/>
            </a:prstGeom>
            <a:noFill/>
          </p:spPr>
          <p:txBody>
            <a:bodyPr wrap="square" rtlCol="0">
              <a:spAutoFit/>
            </a:bodyPr>
            <a:lstStyle/>
            <a:p>
              <a:pPr algn="ctr"/>
              <a:r>
                <a:rPr lang="en-GB" sz="1400" b="0" i="1" noProof="0" dirty="0">
                  <a:solidFill>
                    <a:srgbClr val="202122"/>
                  </a:solidFill>
                  <a:effectLst/>
                  <a:latin typeface="Arial" panose="020B0604020202020204" pitchFamily="34" charset="0"/>
                </a:rPr>
                <a:t>Lufthansa Boeing 747-400.</a:t>
              </a:r>
              <a:endParaRPr lang="en-GB" sz="1400" i="1" noProof="0" dirty="0"/>
            </a:p>
          </p:txBody>
        </p:sp>
      </p:grpSp>
      <p:sp>
        <p:nvSpPr>
          <p:cNvPr id="2" name="Slide Number Placeholder 6">
            <a:extLst>
              <a:ext uri="{FF2B5EF4-FFF2-40B4-BE49-F238E27FC236}">
                <a16:creationId xmlns:a16="http://schemas.microsoft.com/office/drawing/2014/main" id="{499EAFEE-9182-0FD5-CC3F-95B79CDBCE5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82</a:t>
            </a:fld>
            <a:endParaRPr lang="en-GB" spc="80" noProof="0" dirty="0"/>
          </a:p>
        </p:txBody>
      </p:sp>
      <p:sp>
        <p:nvSpPr>
          <p:cNvPr id="3" name="TextBox 3">
            <a:extLst>
              <a:ext uri="{FF2B5EF4-FFF2-40B4-BE49-F238E27FC236}">
                <a16:creationId xmlns:a16="http://schemas.microsoft.com/office/drawing/2014/main" id="{E0F5252E-2071-0533-C0CD-00AEEF98D407}"/>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u="sng" noProof="0" dirty="0">
                <a:solidFill>
                  <a:schemeClr val="tx1"/>
                </a:solidFill>
              </a:rPr>
              <a:t>Exercise 2:</a:t>
            </a:r>
          </a:p>
        </p:txBody>
      </p:sp>
    </p:spTree>
    <p:extLst>
      <p:ext uri="{BB962C8B-B14F-4D97-AF65-F5344CB8AC3E}">
        <p14:creationId xmlns:p14="http://schemas.microsoft.com/office/powerpoint/2010/main" val="724158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8F094B0-3FB4-B37B-378E-D9E30A6BF84A}"/>
                  </a:ext>
                </a:extLst>
              </p:cNvPr>
              <p:cNvSpPr txBox="1"/>
              <p:nvPr/>
            </p:nvSpPr>
            <p:spPr>
              <a:xfrm>
                <a:off x="688214" y="3141157"/>
                <a:ext cx="7607707" cy="80047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GB" sz="2000" b="0" i="1" noProof="0" smtClean="0">
                              <a:latin typeface="Cambria Math" panose="02040503050406030204" pitchFamily="18" charset="0"/>
                            </a:rPr>
                          </m:ctrlPr>
                        </m:fPr>
                        <m:num>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240,000 </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416</m:t>
                              </m:r>
                            </m:den>
                          </m:f>
                          <m:r>
                            <m:rPr>
                              <m:nor/>
                            </m:rPr>
                            <a:rPr lang="en-GB" sz="2000" b="0" i="0" noProof="0" smtClean="0">
                              <a:latin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10.3</m:t>
                          </m:r>
                        </m:num>
                        <m:den>
                          <m:r>
                            <m:rPr>
                              <m:nor/>
                            </m:rPr>
                            <a:rPr lang="en-GB" sz="2000" b="0" i="0" noProof="0" smtClean="0">
                              <a:latin typeface="Arial" panose="020B0604020202020204" pitchFamily="34" charset="0"/>
                              <a:cs typeface="Arial" panose="020B0604020202020204" pitchFamily="34" charset="0"/>
                            </a:rPr>
                            <m:t>365</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33 </m:t>
                      </m:r>
                      <m:r>
                        <m:rPr>
                          <m:nor/>
                        </m:rPr>
                        <a:rPr lang="en-GB" sz="2000" noProof="0" smtClean="0">
                          <a:latin typeface="Arial MT"/>
                          <a:cs typeface="Arial MT"/>
                        </a:rPr>
                        <m:t>kWh</m:t>
                      </m:r>
                      <m:r>
                        <m:rPr>
                          <m:nor/>
                        </m:rPr>
                        <a:rPr lang="en-GB" sz="2000" noProof="0" smtClean="0">
                          <a:latin typeface="Arial MT"/>
                          <a:cs typeface="Arial MT"/>
                        </a:rPr>
                        <m:t>/</m:t>
                      </m:r>
                      <m:r>
                        <m:rPr>
                          <m:nor/>
                        </m:rPr>
                        <a:rPr lang="en-GB" sz="2000" b="0" i="0" noProof="0" smtClean="0">
                          <a:latin typeface="Arial MT"/>
                          <a:cs typeface="Arial MT"/>
                        </a:rPr>
                        <m:t>pers</m:t>
                      </m:r>
                      <m:r>
                        <m:rPr>
                          <m:nor/>
                        </m:rPr>
                        <a:rPr lang="en-GB" sz="2000" b="0" i="0" noProof="0" smtClean="0">
                          <a:latin typeface="Arial MT"/>
                          <a:cs typeface="Arial MT"/>
                        </a:rPr>
                        <m:t>/</m:t>
                      </m:r>
                      <m:r>
                        <m:rPr>
                          <m:nor/>
                        </m:rPr>
                        <a:rPr lang="en-GB" sz="2000" b="0" i="0" noProof="0" smtClean="0">
                          <a:latin typeface="Arial MT"/>
                          <a:cs typeface="Arial MT"/>
                        </a:rPr>
                        <m:t>d</m:t>
                      </m:r>
                      <m:r>
                        <m:rPr>
                          <m:nor/>
                        </m:rPr>
                        <a:rPr lang="en-GB" sz="2000" noProof="0" smtClean="0">
                          <a:latin typeface="Arial" panose="020B0604020202020204" pitchFamily="34" charset="0"/>
                          <a:cs typeface="Arial" panose="020B0604020202020204" pitchFamily="34" charset="0"/>
                        </a:rPr>
                        <m:t>.</m:t>
                      </m:r>
                    </m:oMath>
                  </m:oMathPara>
                </a14:m>
                <a:endParaRPr lang="en-GB" sz="2000" b="0" i="1" noProof="0" dirty="0">
                  <a:latin typeface="Cambria Math" panose="02040503050406030204" pitchFamily="18"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8F094B0-3FB4-B37B-378E-D9E30A6BF84A}"/>
                  </a:ext>
                </a:extLst>
              </p:cNvPr>
              <p:cNvSpPr txBox="1">
                <a:spLocks noRot="1" noChangeAspect="1" noMove="1" noResize="1" noEditPoints="1" noAdjustHandles="1" noChangeArrowheads="1" noChangeShapeType="1" noTextEdit="1"/>
              </p:cNvSpPr>
              <p:nvPr/>
            </p:nvSpPr>
            <p:spPr>
              <a:xfrm>
                <a:off x="688214" y="3141157"/>
                <a:ext cx="7607707" cy="800476"/>
              </a:xfrm>
              <a:prstGeom prst="rect">
                <a:avLst/>
              </a:prstGeom>
              <a:blipFill>
                <a:blip r:embed="rId2"/>
                <a:stretch>
                  <a:fillRect l="-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BCC70E-4435-3721-B581-8FC0F1EF7DB1}"/>
                  </a:ext>
                </a:extLst>
              </p:cNvPr>
              <p:cNvSpPr txBox="1"/>
              <p:nvPr/>
            </p:nvSpPr>
            <p:spPr>
              <a:xfrm>
                <a:off x="589583" y="5877752"/>
                <a:ext cx="6191250"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33</m:t>
                      </m:r>
                      <m:r>
                        <m:rPr>
                          <m:nor/>
                        </m:rPr>
                        <a:rPr lang="en-GB" sz="2000" i="0" noProof="0" smtClean="0">
                          <a:latin typeface="Arial" panose="020B0604020202020204" pitchFamily="34" charset="0"/>
                          <a:cs typeface="Arial" panose="020B0604020202020204" pitchFamily="34" charset="0"/>
                        </a:rPr>
                        <m:t> </m:t>
                      </m:r>
                      <m:r>
                        <m:rPr>
                          <m:nor/>
                        </m:rPr>
                        <a:rPr lang="en-GB" sz="2000" i="0"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2,400</m:t>
                          </m:r>
                        </m:num>
                        <m:den>
                          <m:r>
                            <m:rPr>
                              <m:nor/>
                            </m:rPr>
                            <a:rPr lang="en-GB" sz="2000" b="0" i="0" noProof="0" smtClean="0">
                              <a:latin typeface="Arial" panose="020B0604020202020204" pitchFamily="34" charset="0"/>
                              <a:cs typeface="Arial" panose="020B0604020202020204" pitchFamily="34" charset="0"/>
                            </a:rPr>
                            <m:t>14,200</m:t>
                          </m:r>
                        </m:den>
                      </m:f>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100</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80</m:t>
                          </m:r>
                        </m:den>
                      </m:f>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noProof="0" smtClean="0">
                          <a:latin typeface="Arial MT"/>
                          <a:cs typeface="Arial MT"/>
                        </a:rPr>
                        <m:t> 7 </m:t>
                      </m:r>
                      <m:r>
                        <m:rPr>
                          <m:nor/>
                        </m:rPr>
                        <a:rPr lang="en-GB" sz="2000" noProof="0" smtClean="0">
                          <a:latin typeface="Arial MT"/>
                          <a:cs typeface="Arial MT"/>
                        </a:rPr>
                        <m:t>kWh</m:t>
                      </m:r>
                      <m:r>
                        <m:rPr>
                          <m:nor/>
                        </m:rPr>
                        <a:rPr lang="en-GB" sz="2000" noProof="0" smtClean="0">
                          <a:latin typeface="Arial MT"/>
                          <a:cs typeface="Arial MT"/>
                        </a:rPr>
                        <m:t>/</m:t>
                      </m:r>
                      <m:r>
                        <m:rPr>
                          <m:nor/>
                        </m:rPr>
                        <a:rPr lang="en-GB" sz="2000" noProof="0" smtClean="0">
                          <a:latin typeface="Arial MT"/>
                          <a:cs typeface="Arial MT"/>
                        </a:rPr>
                        <m:t>pers</m:t>
                      </m:r>
                      <m:r>
                        <m:rPr>
                          <m:nor/>
                        </m:rPr>
                        <a:rPr lang="en-GB" sz="2000" noProof="0" smtClean="0">
                          <a:latin typeface="Arial MT"/>
                          <a:cs typeface="Arial MT"/>
                        </a:rPr>
                        <m:t>/</m:t>
                      </m:r>
                      <m:r>
                        <m:rPr>
                          <m:nor/>
                        </m:rPr>
                        <a:rPr lang="en-GB" sz="2000" noProof="0" smtClean="0">
                          <a:latin typeface="Arial MT"/>
                          <a:cs typeface="Arial MT"/>
                        </a:rPr>
                        <m:t>d</m:t>
                      </m:r>
                      <m:r>
                        <m:rPr>
                          <m:nor/>
                        </m:rPr>
                        <a:rPr lang="en-GB" sz="2000" noProof="0" smtClean="0">
                          <a:latin typeface="Arial MT"/>
                          <a:cs typeface="Arial MT"/>
                        </a:rPr>
                        <m:t>.</m:t>
                      </m:r>
                    </m:oMath>
                  </m:oMathPara>
                </a14:m>
                <a:endParaRPr lang="en-GB" sz="2000" b="0" i="1" noProof="0" dirty="0">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29BCC70E-4435-3721-B581-8FC0F1EF7DB1}"/>
                  </a:ext>
                </a:extLst>
              </p:cNvPr>
              <p:cNvSpPr txBox="1">
                <a:spLocks noRot="1" noChangeAspect="1" noMove="1" noResize="1" noEditPoints="1" noAdjustHandles="1" noChangeArrowheads="1" noChangeShapeType="1" noTextEdit="1"/>
              </p:cNvSpPr>
              <p:nvPr/>
            </p:nvSpPr>
            <p:spPr>
              <a:xfrm>
                <a:off x="589583" y="5877752"/>
                <a:ext cx="6191250" cy="716286"/>
              </a:xfrm>
              <a:prstGeom prst="rect">
                <a:avLst/>
              </a:prstGeom>
              <a:blipFill>
                <a:blip r:embed="rId3"/>
                <a:stretch>
                  <a:fillRect/>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D864CF62-DEAC-B192-47CB-DAB488F5CE09}"/>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83</a:t>
            </a:fld>
            <a:endParaRPr lang="en-GB" spc="80" noProof="0" dirty="0"/>
          </a:p>
        </p:txBody>
      </p:sp>
      <p:sp>
        <p:nvSpPr>
          <p:cNvPr id="11" name="ZoneTexte 10">
            <a:extLst>
              <a:ext uri="{FF2B5EF4-FFF2-40B4-BE49-F238E27FC236}">
                <a16:creationId xmlns:a16="http://schemas.microsoft.com/office/drawing/2014/main" id="{48021794-F7AA-F50A-1313-C40A7D046F61}"/>
              </a:ext>
            </a:extLst>
          </p:cNvPr>
          <p:cNvSpPr txBox="1"/>
          <p:nvPr/>
        </p:nvSpPr>
        <p:spPr>
          <a:xfrm>
            <a:off x="589583" y="1956854"/>
            <a:ext cx="9542756" cy="1015663"/>
          </a:xfrm>
          <a:prstGeom prst="rect">
            <a:avLst/>
          </a:prstGeom>
          <a:noFill/>
        </p:spPr>
        <p:txBody>
          <a:bodyPr wrap="square">
            <a:spAutoFit/>
          </a:bodyPr>
          <a:lstStyle/>
          <a:p>
            <a:pPr algn="just"/>
            <a:r>
              <a:rPr lang="en-GB" sz="2000" noProof="0" dirty="0"/>
              <a:t>If the trip length is 14,200 km and the plane operates at full capacity (100%), assuming one round trip per person per year, the daily energy consumption per person would be equal to:</a:t>
            </a:r>
          </a:p>
        </p:txBody>
      </p:sp>
      <p:sp>
        <p:nvSpPr>
          <p:cNvPr id="14" name="ZoneTexte 13">
            <a:extLst>
              <a:ext uri="{FF2B5EF4-FFF2-40B4-BE49-F238E27FC236}">
                <a16:creationId xmlns:a16="http://schemas.microsoft.com/office/drawing/2014/main" id="{082A7F8E-E5B6-885A-8330-BAECD21366EF}"/>
              </a:ext>
            </a:extLst>
          </p:cNvPr>
          <p:cNvSpPr txBox="1"/>
          <p:nvPr/>
        </p:nvSpPr>
        <p:spPr>
          <a:xfrm>
            <a:off x="571360" y="4433076"/>
            <a:ext cx="9550680" cy="1323439"/>
          </a:xfrm>
          <a:prstGeom prst="rect">
            <a:avLst/>
          </a:prstGeom>
          <a:noFill/>
        </p:spPr>
        <p:txBody>
          <a:bodyPr wrap="square">
            <a:spAutoFit/>
          </a:bodyPr>
          <a:lstStyle/>
          <a:p>
            <a:pPr algn="just"/>
            <a:r>
              <a:rPr lang="en-GB" sz="2000" noProof="0" dirty="0"/>
              <a:t>Now, for a trip length of 2,400 km with the plane 80% full, assuming that fuel consumption is a linear function of the distance travelled, ignoring the impact of weight variation on fuel consumption, the daily energy consumption per person is adjusted as follows:</a:t>
            </a:r>
          </a:p>
        </p:txBody>
      </p:sp>
      <p:sp>
        <p:nvSpPr>
          <p:cNvPr id="2" name="TextBox 3">
            <a:extLst>
              <a:ext uri="{FF2B5EF4-FFF2-40B4-BE49-F238E27FC236}">
                <a16:creationId xmlns:a16="http://schemas.microsoft.com/office/drawing/2014/main" id="{30D3EF0A-E7EE-7A56-C0DD-1078AE311447}"/>
              </a:ext>
            </a:extLst>
          </p:cNvPr>
          <p:cNvSpPr txBox="1"/>
          <p:nvPr/>
        </p:nvSpPr>
        <p:spPr>
          <a:xfrm>
            <a:off x="589583" y="349890"/>
            <a:ext cx="10003389" cy="461665"/>
          </a:xfrm>
          <a:prstGeom prst="rect">
            <a:avLst/>
          </a:prstGeom>
          <a:noFill/>
        </p:spPr>
        <p:txBody>
          <a:bodyPr wrap="square">
            <a:spAutoFit/>
          </a:bodyPr>
          <a:lstStyle/>
          <a:p>
            <a:pPr marL="12700">
              <a:spcBef>
                <a:spcPts val="130"/>
              </a:spcBef>
            </a:pPr>
            <a:r>
              <a:rPr lang="en-GB" sz="2400" b="1" u="sng" noProof="0" dirty="0">
                <a:solidFill>
                  <a:schemeClr val="tx1"/>
                </a:solidFill>
              </a:rPr>
              <a:t>Solution:</a:t>
            </a:r>
          </a:p>
        </p:txBody>
      </p:sp>
    </p:spTree>
    <p:extLst>
      <p:ext uri="{BB962C8B-B14F-4D97-AF65-F5344CB8AC3E}">
        <p14:creationId xmlns:p14="http://schemas.microsoft.com/office/powerpoint/2010/main" val="3846472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AFD3DB2-ED4D-BE6D-FEAB-BA65FE2C3048}"/>
              </a:ext>
            </a:extLst>
          </p:cNvPr>
          <p:cNvSpPr txBox="1"/>
          <p:nvPr/>
        </p:nvSpPr>
        <p:spPr>
          <a:xfrm>
            <a:off x="560729" y="358228"/>
            <a:ext cx="9583395"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Comparison of energy consumption between cars and planes</a:t>
            </a:r>
          </a:p>
        </p:txBody>
      </p:sp>
      <p:graphicFrame>
        <p:nvGraphicFramePr>
          <p:cNvPr id="6" name="Table 5">
            <a:extLst>
              <a:ext uri="{FF2B5EF4-FFF2-40B4-BE49-F238E27FC236}">
                <a16:creationId xmlns:a16="http://schemas.microsoft.com/office/drawing/2014/main" id="{3B1256F8-6A33-A37C-51AF-98DCCDA2866F}"/>
              </a:ext>
            </a:extLst>
          </p:cNvPr>
          <p:cNvGraphicFramePr>
            <a:graphicFrameLocks noGrp="1"/>
          </p:cNvGraphicFramePr>
          <p:nvPr>
            <p:extLst>
              <p:ext uri="{D42A27DB-BD31-4B8C-83A1-F6EECF244321}">
                <p14:modId xmlns:p14="http://schemas.microsoft.com/office/powerpoint/2010/main" val="902864436"/>
              </p:ext>
            </p:extLst>
          </p:nvPr>
        </p:nvGraphicFramePr>
        <p:xfrm>
          <a:off x="1103358" y="1575475"/>
          <a:ext cx="8486351" cy="3117110"/>
        </p:xfrm>
        <a:graphic>
          <a:graphicData uri="http://schemas.openxmlformats.org/drawingml/2006/table">
            <a:tbl>
              <a:tblPr firstRow="1" bandRow="1">
                <a:tableStyleId>{5C22544A-7EE6-4342-B048-85BDC9FD1C3A}</a:tableStyleId>
              </a:tblPr>
              <a:tblGrid>
                <a:gridCol w="2954994">
                  <a:extLst>
                    <a:ext uri="{9D8B030D-6E8A-4147-A177-3AD203B41FA5}">
                      <a16:colId xmlns:a16="http://schemas.microsoft.com/office/drawing/2014/main" val="1672163067"/>
                    </a:ext>
                  </a:extLst>
                </a:gridCol>
                <a:gridCol w="2702573">
                  <a:extLst>
                    <a:ext uri="{9D8B030D-6E8A-4147-A177-3AD203B41FA5}">
                      <a16:colId xmlns:a16="http://schemas.microsoft.com/office/drawing/2014/main" val="527809851"/>
                    </a:ext>
                  </a:extLst>
                </a:gridCol>
                <a:gridCol w="2828784">
                  <a:extLst>
                    <a:ext uri="{9D8B030D-6E8A-4147-A177-3AD203B41FA5}">
                      <a16:colId xmlns:a16="http://schemas.microsoft.com/office/drawing/2014/main" val="2461411604"/>
                    </a:ext>
                  </a:extLst>
                </a:gridCol>
              </a:tblGrid>
              <a:tr h="771144">
                <a:tc>
                  <a:txBody>
                    <a:bodyPr/>
                    <a:lstStyle/>
                    <a:p>
                      <a:pPr algn="ctr"/>
                      <a:r>
                        <a:rPr lang="en-GB" sz="1600" noProof="0" dirty="0">
                          <a:solidFill>
                            <a:schemeClr val="tx1"/>
                          </a:solidFill>
                          <a:latin typeface="Arial" panose="020B0604020202020204" pitchFamily="34" charset="0"/>
                          <a:cs typeface="Arial" panose="020B0604020202020204" pitchFamily="34" charset="0"/>
                        </a:rPr>
                        <a:t>Modes of transport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noProof="0" dirty="0">
                          <a:solidFill>
                            <a:schemeClr val="tx1"/>
                          </a:solidFill>
                          <a:latin typeface="Arial" panose="020B0604020202020204" pitchFamily="34" charset="0"/>
                          <a:cs typeface="Arial" panose="020B0604020202020204" pitchFamily="34" charset="0"/>
                        </a:rPr>
                        <a:t>Number of passenger(s)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Arial" panose="020B0604020202020204" pitchFamily="34" charset="0"/>
                          <a:cs typeface="Arial" panose="020B0604020202020204" pitchFamily="34" charset="0"/>
                        </a:rPr>
                        <a:t>Energy consumption</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noProof="0" dirty="0">
                          <a:solidFill>
                            <a:schemeClr val="tx1"/>
                          </a:solidFill>
                          <a:latin typeface="Arial" panose="020B0604020202020204" pitchFamily="34" charset="0"/>
                          <a:cs typeface="Arial" panose="020B0604020202020204" pitchFamily="34" charset="0"/>
                        </a:rPr>
                        <a:t>(kWh/100p-km)</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79923584"/>
                  </a:ext>
                </a:extLst>
              </a:tr>
              <a:tr h="588788">
                <a:tc rowSpan="2">
                  <a:txBody>
                    <a:bodyPr/>
                    <a:lstStyle/>
                    <a:p>
                      <a:pPr algn="ctr"/>
                      <a:r>
                        <a:rPr lang="en-GB" sz="1600" noProof="0" dirty="0">
                          <a:latin typeface="Arial" panose="020B0604020202020204" pitchFamily="34" charset="0"/>
                          <a:cs typeface="Arial" panose="020B0604020202020204" pitchFamily="34" charset="0"/>
                        </a:rPr>
                        <a:t>Gasoline car</a:t>
                      </a:r>
                    </a:p>
                    <a:p>
                      <a:pPr algn="ctr"/>
                      <a:endParaRPr lang="en-GB" sz="400" noProof="0" dirty="0">
                        <a:latin typeface="Arial" panose="020B0604020202020204" pitchFamily="34" charset="0"/>
                        <a:cs typeface="Arial" panose="020B0604020202020204" pitchFamily="34" charset="0"/>
                      </a:endParaRPr>
                    </a:p>
                    <a:p>
                      <a:pPr algn="ctr"/>
                      <a:r>
                        <a:rPr lang="en-GB" sz="1200" noProof="0" dirty="0">
                          <a:latin typeface="Arial" panose="020B0604020202020204" pitchFamily="34" charset="0"/>
                          <a:cs typeface="Arial" panose="020B0604020202020204" pitchFamily="34" charset="0"/>
                        </a:rPr>
                        <a:t>Figures based on the assumptions </a:t>
                      </a:r>
                      <a:endParaRPr lang="en-GB" sz="1200" baseline="0" noProof="0" dirty="0">
                        <a:latin typeface="Arial" panose="020B0604020202020204" pitchFamily="34" charset="0"/>
                        <a:cs typeface="Arial" panose="020B0604020202020204" pitchFamily="34" charset="0"/>
                      </a:endParaRPr>
                    </a:p>
                    <a:p>
                      <a:pPr algn="ctr"/>
                      <a:r>
                        <a:rPr lang="en-GB" sz="1200" baseline="0" noProof="0" dirty="0">
                          <a:latin typeface="Arial" panose="020B0604020202020204" pitchFamily="34" charset="0"/>
                          <a:cs typeface="Arial" panose="020B0604020202020204" pitchFamily="34" charset="0"/>
                        </a:rPr>
                        <a:t>in Chapter 04.</a:t>
                      </a:r>
                      <a:endParaRPr lang="en-GB" sz="1200" noProof="0" dirty="0">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6760"/>
                  </a:ext>
                </a:extLst>
              </a:tr>
              <a:tr h="533400">
                <a:tc vMerge="1">
                  <a:txBody>
                    <a:bodyPr/>
                    <a:lstStyle/>
                    <a:p>
                      <a:endParaRPr lang="fr-B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15</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6615686"/>
                  </a:ext>
                </a:extLst>
              </a:tr>
              <a:tr h="609600">
                <a:tc rowSpan="2">
                  <a:txBody>
                    <a:bodyPr/>
                    <a:lstStyle/>
                    <a:p>
                      <a:pPr algn="ctr"/>
                      <a:r>
                        <a:rPr lang="en-GB" sz="1600" noProof="0" dirty="0">
                          <a:latin typeface="Arial" panose="020B0604020202020204" pitchFamily="34" charset="0"/>
                          <a:cs typeface="Arial" panose="020B0604020202020204" pitchFamily="34" charset="0"/>
                        </a:rPr>
                        <a:t>Boeing 747</a:t>
                      </a:r>
                    </a:p>
                    <a:p>
                      <a:pPr algn="ctr"/>
                      <a:endParaRPr lang="en-GB" sz="400" noProof="0" dirty="0">
                        <a:latin typeface="Arial" panose="020B0604020202020204" pitchFamily="34" charset="0"/>
                        <a:cs typeface="Arial" panose="020B0604020202020204" pitchFamily="34" charset="0"/>
                      </a:endParaRPr>
                    </a:p>
                    <a:p>
                      <a:pPr algn="ctr"/>
                      <a:r>
                        <a:rPr lang="en-GB" sz="1200" noProof="0" dirty="0">
                          <a:latin typeface="Arial" panose="020B0604020202020204" pitchFamily="34" charset="0"/>
                          <a:cs typeface="Arial" panose="020B0604020202020204" pitchFamily="34" charset="0"/>
                        </a:rPr>
                        <a:t>Figures based on the data</a:t>
                      </a:r>
                    </a:p>
                    <a:p>
                      <a:pPr algn="ctr"/>
                      <a:r>
                        <a:rPr lang="en-GB" sz="1200" noProof="0" dirty="0">
                          <a:latin typeface="Arial" panose="020B0604020202020204" pitchFamily="34" charset="0"/>
                          <a:cs typeface="Arial" panose="020B0604020202020204" pitchFamily="34" charset="0"/>
                        </a:rPr>
                        <a:t>of the previous exercise.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333 (80%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8392564"/>
                  </a:ext>
                </a:extLst>
              </a:tr>
              <a:tr h="614178">
                <a:tc vMerge="1">
                  <a:txBody>
                    <a:bodyPr/>
                    <a:lstStyle/>
                    <a:p>
                      <a:endParaRPr lang="fr-B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416 (100%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600" noProof="0" dirty="0">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1109671"/>
                  </a:ext>
                </a:extLst>
              </a:tr>
            </a:tbl>
          </a:graphicData>
        </a:graphic>
      </p:graphicFrame>
      <p:sp>
        <p:nvSpPr>
          <p:cNvPr id="7" name="TextBox 6">
            <a:extLst>
              <a:ext uri="{FF2B5EF4-FFF2-40B4-BE49-F238E27FC236}">
                <a16:creationId xmlns:a16="http://schemas.microsoft.com/office/drawing/2014/main" id="{8188EA8D-9EFC-EB0A-AB34-E2BB6D5C1FA4}"/>
              </a:ext>
            </a:extLst>
          </p:cNvPr>
          <p:cNvSpPr txBox="1"/>
          <p:nvPr/>
        </p:nvSpPr>
        <p:spPr>
          <a:xfrm>
            <a:off x="560729" y="5471316"/>
            <a:ext cx="9571610" cy="1938992"/>
          </a:xfrm>
          <a:prstGeom prst="rect">
            <a:avLst/>
          </a:prstGeom>
          <a:noFill/>
        </p:spPr>
        <p:txBody>
          <a:bodyPr wrap="square">
            <a:spAutoFit/>
          </a:bodyPr>
          <a:lstStyle/>
          <a:p>
            <a:pPr algn="just"/>
            <a:r>
              <a:rPr lang="en-GB" sz="2000" noProof="0" dirty="0"/>
              <a:t>Under our assumptions, we observe that a plane with an 80% occupancy rate has a similar fuel consumption per passenger-kilometer to a car with only the driver on board. </a:t>
            </a:r>
          </a:p>
          <a:p>
            <a:pPr algn="just"/>
            <a:endParaRPr lang="en-GB" sz="2000" noProof="0" dirty="0"/>
          </a:p>
          <a:p>
            <a:pPr algn="just"/>
            <a:r>
              <a:rPr lang="en-GB" sz="2000" noProof="0" dirty="0"/>
              <a:t>As the number of passengers in the car increases, the car becomes more fuel-efficient than flying.</a:t>
            </a:r>
            <a:endParaRPr kumimoji="0" lang="en-GB" sz="2000" b="0" i="0" u="none" strike="noStrike" cap="none" normalizeH="0" baseline="0" noProof="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40124CB-9CA0-8F75-4C20-DBEC0302E6B4}"/>
              </a:ext>
            </a:extLst>
          </p:cNvPr>
          <p:cNvSpPr txBox="1"/>
          <p:nvPr/>
        </p:nvSpPr>
        <p:spPr>
          <a:xfrm>
            <a:off x="1555681" y="4765999"/>
            <a:ext cx="7582038"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Energy consumption of a gasoline car and a Boeing 747 based on the number of passengers.</a:t>
            </a:r>
            <a:r>
              <a:rPr lang="en-GB" sz="1400" noProof="0" dirty="0">
                <a:latin typeface="Arial" panose="020B0604020202020204" pitchFamily="34" charset="0"/>
                <a:cs typeface="Arial" panose="020B0604020202020204" pitchFamily="34" charset="0"/>
              </a:rPr>
              <a:t> </a:t>
            </a:r>
          </a:p>
        </p:txBody>
      </p:sp>
      <p:sp>
        <p:nvSpPr>
          <p:cNvPr id="2" name="Slide Number Placeholder 6">
            <a:extLst>
              <a:ext uri="{FF2B5EF4-FFF2-40B4-BE49-F238E27FC236}">
                <a16:creationId xmlns:a16="http://schemas.microsoft.com/office/drawing/2014/main" id="{D187C1BD-A1CA-44E1-B933-FE42A505DBD6}"/>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84</a:t>
            </a:fld>
            <a:endParaRPr lang="en-GB" spc="80" noProof="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045A912-9721-C973-9B55-ABA8DD4120F2}"/>
              </a:ext>
            </a:extLst>
          </p:cNvPr>
          <p:cNvSpPr txBox="1"/>
          <p:nvPr/>
        </p:nvSpPr>
        <p:spPr>
          <a:xfrm>
            <a:off x="560730" y="358228"/>
            <a:ext cx="9879584"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Gas emissions of modes of transport as observed in real-life</a:t>
            </a:r>
          </a:p>
        </p:txBody>
      </p:sp>
      <p:sp>
        <p:nvSpPr>
          <p:cNvPr id="2" name="Slide Number Placeholder 6">
            <a:extLst>
              <a:ext uri="{FF2B5EF4-FFF2-40B4-BE49-F238E27FC236}">
                <a16:creationId xmlns:a16="http://schemas.microsoft.com/office/drawing/2014/main" id="{EC187AF6-78D5-844B-C0D1-F49C8D9837CF}"/>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85</a:t>
            </a:fld>
            <a:endParaRPr lang="en-GB" spc="80" noProof="0" dirty="0"/>
          </a:p>
        </p:txBody>
      </p:sp>
      <p:sp>
        <p:nvSpPr>
          <p:cNvPr id="5" name="ZoneTexte 4">
            <a:extLst>
              <a:ext uri="{FF2B5EF4-FFF2-40B4-BE49-F238E27FC236}">
                <a16:creationId xmlns:a16="http://schemas.microsoft.com/office/drawing/2014/main" id="{F9412252-3D71-1DED-AE0B-06E75C5CCA3F}"/>
              </a:ext>
            </a:extLst>
          </p:cNvPr>
          <p:cNvSpPr txBox="1"/>
          <p:nvPr/>
        </p:nvSpPr>
        <p:spPr>
          <a:xfrm>
            <a:off x="115749" y="7674522"/>
            <a:ext cx="6231888" cy="261610"/>
          </a:xfrm>
          <a:prstGeom prst="rect">
            <a:avLst/>
          </a:prstGeom>
          <a:noFill/>
        </p:spPr>
        <p:txBody>
          <a:bodyPr wrap="square">
            <a:spAutoFit/>
          </a:bodyPr>
          <a:lstStyle/>
          <a:p>
            <a:pPr algn="l"/>
            <a:r>
              <a:rPr lang="en-GB" sz="1100" b="1" baseline="30000" noProof="0" dirty="0">
                <a:latin typeface="+mj-lt"/>
              </a:rPr>
              <a:t>2</a:t>
            </a:r>
            <a:r>
              <a:rPr lang="en-GB" sz="1100" b="1" noProof="0" dirty="0">
                <a:latin typeface="+mj-lt"/>
              </a:rPr>
              <a:t> </a:t>
            </a:r>
            <a:r>
              <a:rPr lang="en-GB" sz="1100" noProof="0" dirty="0">
                <a:latin typeface="+mj-lt"/>
                <a:hlinkClick r:id="rId2"/>
              </a:rPr>
              <a:t>European Parliament. (2024, December 6). </a:t>
            </a:r>
            <a:r>
              <a:rPr lang="en-GB" sz="1100" i="0" noProof="0" dirty="0">
                <a:effectLst/>
                <a:latin typeface="+mj-lt"/>
                <a:hlinkClick r:id="rId2"/>
              </a:rPr>
              <a:t>CO2 emissions from cars: facts and figures.</a:t>
            </a:r>
            <a:endParaRPr lang="en-GB" sz="1100" i="0" noProof="0" dirty="0">
              <a:effectLst/>
              <a:latin typeface="+mj-lt"/>
            </a:endParaRPr>
          </a:p>
        </p:txBody>
      </p:sp>
      <p:sp>
        <p:nvSpPr>
          <p:cNvPr id="3" name="ZoneTexte 2">
            <a:extLst>
              <a:ext uri="{FF2B5EF4-FFF2-40B4-BE49-F238E27FC236}">
                <a16:creationId xmlns:a16="http://schemas.microsoft.com/office/drawing/2014/main" id="{6901B054-915C-268D-A108-1BC7F64612E0}"/>
              </a:ext>
            </a:extLst>
          </p:cNvPr>
          <p:cNvSpPr txBox="1"/>
          <p:nvPr/>
        </p:nvSpPr>
        <p:spPr>
          <a:xfrm>
            <a:off x="5661658" y="6405767"/>
            <a:ext cx="4015927" cy="523220"/>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GHG emissions breakdown by mode of transport in the EU in 2019.</a:t>
            </a:r>
            <a:r>
              <a:rPr lang="en-GB" sz="1400" b="1" baseline="30000" noProof="0" dirty="0">
                <a:latin typeface="Arial" panose="020B0604020202020204" pitchFamily="34" charset="0"/>
                <a:cs typeface="Arial" panose="020B0604020202020204" pitchFamily="34" charset="0"/>
              </a:rPr>
              <a:t>2</a:t>
            </a:r>
          </a:p>
        </p:txBody>
      </p:sp>
      <p:sp>
        <p:nvSpPr>
          <p:cNvPr id="7" name="ZoneTexte 6">
            <a:extLst>
              <a:ext uri="{FF2B5EF4-FFF2-40B4-BE49-F238E27FC236}">
                <a16:creationId xmlns:a16="http://schemas.microsoft.com/office/drawing/2014/main" id="{AA7CD259-36F0-80DD-D4D0-823992DD5FD2}"/>
              </a:ext>
            </a:extLst>
          </p:cNvPr>
          <p:cNvSpPr txBox="1"/>
          <p:nvPr/>
        </p:nvSpPr>
        <p:spPr>
          <a:xfrm>
            <a:off x="5345895" y="1295785"/>
            <a:ext cx="4565968" cy="1631216"/>
          </a:xfrm>
          <a:prstGeom prst="rect">
            <a:avLst/>
          </a:prstGeom>
          <a:noFill/>
        </p:spPr>
        <p:txBody>
          <a:bodyPr wrap="square">
            <a:spAutoFit/>
          </a:bodyPr>
          <a:lstStyle/>
          <a:p>
            <a:pPr algn="just"/>
            <a:r>
              <a:rPr lang="en-GB" sz="2000" noProof="0" dirty="0"/>
              <a:t>CO</a:t>
            </a:r>
            <a:r>
              <a:rPr lang="en-GB" sz="2000" baseline="-25000" noProof="0" dirty="0"/>
              <a:t>2</a:t>
            </a:r>
            <a:r>
              <a:rPr lang="en-GB" sz="2000" noProof="0" dirty="0"/>
              <a:t>e emissions per p-km are highest for sea and air travel. However, cars are the largest emitters overall due to their more frequent use compared to air travel.</a:t>
            </a:r>
          </a:p>
        </p:txBody>
      </p:sp>
      <p:sp>
        <p:nvSpPr>
          <p:cNvPr id="9" name="ZoneTexte 8">
            <a:extLst>
              <a:ext uri="{FF2B5EF4-FFF2-40B4-BE49-F238E27FC236}">
                <a16:creationId xmlns:a16="http://schemas.microsoft.com/office/drawing/2014/main" id="{A40F4CDD-DAD0-BF83-9B38-D0046063B2F1}"/>
              </a:ext>
            </a:extLst>
          </p:cNvPr>
          <p:cNvSpPr txBox="1"/>
          <p:nvPr/>
        </p:nvSpPr>
        <p:spPr>
          <a:xfrm>
            <a:off x="781536" y="6431025"/>
            <a:ext cx="4015927" cy="738664"/>
          </a:xfrm>
          <a:prstGeom prst="rect">
            <a:avLst/>
          </a:prstGeom>
          <a:noFill/>
        </p:spPr>
        <p:txBody>
          <a:bodyPr wrap="square">
            <a:spAutoFit/>
          </a:bodyPr>
          <a:lstStyle/>
          <a:p>
            <a:pPr algn="ctr"/>
            <a:r>
              <a:rPr lang="en-GB" sz="1400" i="1" noProof="0" dirty="0">
                <a:latin typeface="Arial" panose="020B0604020202020204" pitchFamily="34" charset="0"/>
                <a:cs typeface="Arial" panose="020B0604020202020204" pitchFamily="34" charset="0"/>
              </a:rPr>
              <a:t>Carbon footprints of modes of transport measured in grams of CO₂e emitted per passenger-kilometer, as of December 2022</a:t>
            </a:r>
            <a:r>
              <a:rPr lang="en-GB" sz="1400" i="1" noProof="0" dirty="0"/>
              <a:t>.</a:t>
            </a:r>
            <a:r>
              <a:rPr lang="en-GB" sz="1400" b="1" baseline="30000" noProof="0" dirty="0"/>
              <a:t>1</a:t>
            </a:r>
            <a:endParaRPr lang="en-GB" sz="1400" b="1" baseline="30000" noProof="0"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FD644ED1-0327-EC17-1C7C-538E208EF047}"/>
              </a:ext>
            </a:extLst>
          </p:cNvPr>
          <p:cNvGrpSpPr/>
          <p:nvPr/>
        </p:nvGrpSpPr>
        <p:grpSpPr>
          <a:xfrm>
            <a:off x="781537" y="1351598"/>
            <a:ext cx="4015927" cy="4996425"/>
            <a:chOff x="781537" y="1360173"/>
            <a:chExt cx="4015927" cy="4996425"/>
          </a:xfrm>
        </p:grpSpPr>
        <p:pic>
          <p:nvPicPr>
            <p:cNvPr id="1026" name="Picture 2" descr="Bar chart showing the carbon footprint of major travel methods.">
              <a:extLst>
                <a:ext uri="{FF2B5EF4-FFF2-40B4-BE49-F238E27FC236}">
                  <a16:creationId xmlns:a16="http://schemas.microsoft.com/office/drawing/2014/main" id="{FD7E86E0-20E7-EDE7-C0B8-53EBC02D36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500"/>
            <a:stretch/>
          </p:blipFill>
          <p:spPr bwMode="auto">
            <a:xfrm>
              <a:off x="781537" y="1360173"/>
              <a:ext cx="4015927" cy="49964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7D0B7C4-9ED7-9D36-233C-4058B9D79AC6}"/>
                </a:ext>
              </a:extLst>
            </p:cNvPr>
            <p:cNvSpPr/>
            <p:nvPr/>
          </p:nvSpPr>
          <p:spPr>
            <a:xfrm>
              <a:off x="781537" y="1360173"/>
              <a:ext cx="4015926" cy="499642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13" name="Groupe 12">
            <a:extLst>
              <a:ext uri="{FF2B5EF4-FFF2-40B4-BE49-F238E27FC236}">
                <a16:creationId xmlns:a16="http://schemas.microsoft.com/office/drawing/2014/main" id="{CD6B7A6D-E9A2-0E3D-D746-E0C951BA0654}"/>
              </a:ext>
            </a:extLst>
          </p:cNvPr>
          <p:cNvGrpSpPr/>
          <p:nvPr/>
        </p:nvGrpSpPr>
        <p:grpSpPr>
          <a:xfrm>
            <a:off x="5521128" y="3309815"/>
            <a:ext cx="4296990" cy="3038208"/>
            <a:chOff x="5329311" y="1360172"/>
            <a:chExt cx="4296990" cy="3038208"/>
          </a:xfrm>
        </p:grpSpPr>
        <p:pic>
          <p:nvPicPr>
            <p:cNvPr id="1028" name="Picture 4" descr="Infographic showing road transportation accounted for 71.7% of the transport greenhouse gas emissions in the EU in 2019, with cars having the biggest share.">
              <a:extLst>
                <a:ext uri="{FF2B5EF4-FFF2-40B4-BE49-F238E27FC236}">
                  <a16:creationId xmlns:a16="http://schemas.microsoft.com/office/drawing/2014/main" id="{792C7743-02AF-23DC-A965-5A7B98383C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841" b="10295"/>
            <a:stretch/>
          </p:blipFill>
          <p:spPr bwMode="auto">
            <a:xfrm>
              <a:off x="5329312" y="1360173"/>
              <a:ext cx="4296989" cy="30382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5DC28CA-A5E5-F679-165B-78790888A095}"/>
                </a:ext>
              </a:extLst>
            </p:cNvPr>
            <p:cNvSpPr/>
            <p:nvPr/>
          </p:nvSpPr>
          <p:spPr>
            <a:xfrm>
              <a:off x="5329311" y="1360172"/>
              <a:ext cx="4296988" cy="303820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7" name="ZoneTexte 16">
            <a:extLst>
              <a:ext uri="{FF2B5EF4-FFF2-40B4-BE49-F238E27FC236}">
                <a16:creationId xmlns:a16="http://schemas.microsoft.com/office/drawing/2014/main" id="{DCFF92A2-7E97-F82A-A494-AF3CC48AD439}"/>
              </a:ext>
            </a:extLst>
          </p:cNvPr>
          <p:cNvSpPr txBox="1"/>
          <p:nvPr/>
        </p:nvSpPr>
        <p:spPr>
          <a:xfrm>
            <a:off x="115748" y="7463745"/>
            <a:ext cx="6699721" cy="261610"/>
          </a:xfrm>
          <a:prstGeom prst="rect">
            <a:avLst/>
          </a:prstGeom>
          <a:noFill/>
        </p:spPr>
        <p:txBody>
          <a:bodyPr wrap="square">
            <a:spAutoFit/>
          </a:bodyPr>
          <a:lstStyle/>
          <a:p>
            <a:pPr algn="l"/>
            <a:r>
              <a:rPr lang="en-GB" sz="1100" b="1" baseline="30000" noProof="0" dirty="0">
                <a:latin typeface="+mj-lt"/>
                <a:cs typeface="Arial" panose="020B0604020202020204" pitchFamily="34" charset="0"/>
              </a:rPr>
              <a:t>1</a:t>
            </a:r>
            <a:r>
              <a:rPr lang="en-GB" sz="1100" noProof="0" dirty="0">
                <a:latin typeface="+mj-lt"/>
                <a:cs typeface="Arial" panose="020B0604020202020204" pitchFamily="34" charset="0"/>
              </a:rPr>
              <a:t> </a:t>
            </a:r>
            <a:r>
              <a:rPr lang="en-GB" sz="1100" noProof="0" dirty="0">
                <a:latin typeface="+mj-lt"/>
                <a:cs typeface="Arial" panose="020B0604020202020204" pitchFamily="34" charset="0"/>
                <a:hlinkClick r:id="rId5"/>
              </a:rPr>
              <a:t>Venditti, B. (2024, April 26). </a:t>
            </a:r>
            <a:r>
              <a:rPr lang="en-GB" sz="1100" i="0" noProof="0" dirty="0">
                <a:solidFill>
                  <a:srgbClr val="000000"/>
                </a:solidFill>
                <a:effectLst/>
                <a:latin typeface="+mj-lt"/>
                <a:cs typeface="Arial" panose="020B0604020202020204" pitchFamily="34" charset="0"/>
                <a:hlinkClick r:id="rId5"/>
              </a:rPr>
              <a:t>The Carbon Footprint of Major Travel Methods. Visual Capitalist</a:t>
            </a:r>
            <a:r>
              <a:rPr lang="en-GB" sz="1100" i="0" noProof="0" dirty="0">
                <a:solidFill>
                  <a:srgbClr val="000000"/>
                </a:solidFill>
                <a:effectLst/>
                <a:latin typeface="+mj-lt"/>
                <a:cs typeface="Arial" panose="020B0604020202020204" pitchFamily="34" charset="0"/>
              </a:rPr>
              <a:t>.</a:t>
            </a:r>
          </a:p>
        </p:txBody>
      </p:sp>
    </p:spTree>
    <p:extLst>
      <p:ext uri="{BB962C8B-B14F-4D97-AF65-F5344CB8AC3E}">
        <p14:creationId xmlns:p14="http://schemas.microsoft.com/office/powerpoint/2010/main" val="2728310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C56F0-B452-2B63-F992-52AE4A355707}"/>
              </a:ext>
            </a:extLst>
          </p:cNvPr>
          <p:cNvSpPr txBox="1"/>
          <p:nvPr/>
        </p:nvSpPr>
        <p:spPr>
          <a:xfrm>
            <a:off x="560730" y="1337198"/>
            <a:ext cx="9571609" cy="1631216"/>
          </a:xfrm>
          <a:prstGeom prst="rect">
            <a:avLst/>
          </a:prstGeom>
          <a:noFill/>
        </p:spPr>
        <p:txBody>
          <a:bodyPr wrap="square">
            <a:spAutoFit/>
          </a:bodyPr>
          <a:lstStyle/>
          <a:p>
            <a:pPr algn="just"/>
            <a:r>
              <a:rPr lang="en-GB" sz="2000" noProof="0" dirty="0"/>
              <a:t>We would not achieve significant energy savings by traveling on slower planes.</a:t>
            </a:r>
            <a:br>
              <a:rPr lang="en-GB" sz="2000" noProof="0" dirty="0"/>
            </a:br>
            <a:r>
              <a:rPr lang="en-GB" sz="2000" noProof="0" dirty="0"/>
              <a:t>No plane redesign will drastically improve fuel efficiency.</a:t>
            </a:r>
          </a:p>
          <a:p>
            <a:pPr algn="just"/>
            <a:endParaRPr lang="en-GB" sz="2000" noProof="0" dirty="0"/>
          </a:p>
          <a:p>
            <a:pPr algn="just"/>
            <a:r>
              <a:rPr lang="en-GB" sz="2000" noProof="0" dirty="0"/>
              <a:t>However, energy savings can be achieved by increasing passenger occupancy and improving air traffic management.</a:t>
            </a:r>
          </a:p>
        </p:txBody>
      </p:sp>
      <p:sp>
        <p:nvSpPr>
          <p:cNvPr id="15" name="TextBox 14">
            <a:extLst>
              <a:ext uri="{FF2B5EF4-FFF2-40B4-BE49-F238E27FC236}">
                <a16:creationId xmlns:a16="http://schemas.microsoft.com/office/drawing/2014/main" id="{EB4B4AAA-554C-55AF-0E06-81843876AB23}"/>
              </a:ext>
            </a:extLst>
          </p:cNvPr>
          <p:cNvSpPr txBox="1"/>
          <p:nvPr/>
        </p:nvSpPr>
        <p:spPr>
          <a:xfrm>
            <a:off x="6199076" y="6438846"/>
            <a:ext cx="3744570"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Aviation’s climate impact.</a:t>
            </a:r>
            <a:r>
              <a:rPr lang="en-GB" sz="1400" b="1" baseline="30000" noProof="0" dirty="0">
                <a:latin typeface="Arial" panose="020B0604020202020204" pitchFamily="34" charset="0"/>
                <a:cs typeface="Arial" panose="020B0604020202020204" pitchFamily="34" charset="0"/>
              </a:rPr>
              <a:t>1</a:t>
            </a:r>
          </a:p>
        </p:txBody>
      </p:sp>
      <p:pic>
        <p:nvPicPr>
          <p:cNvPr id="36" name="Picture 35">
            <a:extLst>
              <a:ext uri="{FF2B5EF4-FFF2-40B4-BE49-F238E27FC236}">
                <a16:creationId xmlns:a16="http://schemas.microsoft.com/office/drawing/2014/main" id="{B1CB2E01-2867-02B7-4609-6C26FBE6E397}"/>
              </a:ext>
            </a:extLst>
          </p:cNvPr>
          <p:cNvPicPr>
            <a:picLocks noChangeAspect="1"/>
          </p:cNvPicPr>
          <p:nvPr/>
        </p:nvPicPr>
        <p:blipFill>
          <a:blip r:embed="rId2"/>
          <a:stretch>
            <a:fillRect/>
          </a:stretch>
        </p:blipFill>
        <p:spPr>
          <a:xfrm>
            <a:off x="6454910" y="3523048"/>
            <a:ext cx="3232902" cy="2753341"/>
          </a:xfrm>
          <a:prstGeom prst="rect">
            <a:avLst/>
          </a:prstGeom>
        </p:spPr>
      </p:pic>
      <p:sp>
        <p:nvSpPr>
          <p:cNvPr id="38" name="Rectangle 37">
            <a:extLst>
              <a:ext uri="{FF2B5EF4-FFF2-40B4-BE49-F238E27FC236}">
                <a16:creationId xmlns:a16="http://schemas.microsoft.com/office/drawing/2014/main" id="{D4CD3030-12FE-53E0-7B25-A8D0F0FD03A7}"/>
              </a:ext>
            </a:extLst>
          </p:cNvPr>
          <p:cNvSpPr/>
          <p:nvPr/>
        </p:nvSpPr>
        <p:spPr>
          <a:xfrm>
            <a:off x="6344789" y="3433981"/>
            <a:ext cx="3453145" cy="293147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60F62F4F-FAC0-A91A-CF71-8BF01615E0D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86</a:t>
            </a:fld>
            <a:endParaRPr lang="en-GB" spc="80" noProof="0" dirty="0"/>
          </a:p>
        </p:txBody>
      </p:sp>
      <p:sp>
        <p:nvSpPr>
          <p:cNvPr id="4" name="TextBox 19">
            <a:extLst>
              <a:ext uri="{FF2B5EF4-FFF2-40B4-BE49-F238E27FC236}">
                <a16:creationId xmlns:a16="http://schemas.microsoft.com/office/drawing/2014/main" id="{82E268FA-D190-971B-74CA-3DA83E3303C9}"/>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t>Notes</a:t>
            </a:r>
            <a:r>
              <a:rPr lang="en-GB" sz="2400" b="1" noProof="0" dirty="0">
                <a:solidFill>
                  <a:schemeClr val="tx1"/>
                </a:solidFill>
              </a:rPr>
              <a:t> on air travel consumption and emissions</a:t>
            </a:r>
            <a:endParaRPr lang="en-GB" sz="2800" b="1" noProof="0" dirty="0">
              <a:solidFill>
                <a:schemeClr val="tx1"/>
              </a:solidFill>
            </a:endParaRPr>
          </a:p>
        </p:txBody>
      </p:sp>
      <p:sp>
        <p:nvSpPr>
          <p:cNvPr id="7" name="ZoneTexte 6">
            <a:extLst>
              <a:ext uri="{FF2B5EF4-FFF2-40B4-BE49-F238E27FC236}">
                <a16:creationId xmlns:a16="http://schemas.microsoft.com/office/drawing/2014/main" id="{66991AC2-1172-25B2-991C-D202ADDD0214}"/>
              </a:ext>
            </a:extLst>
          </p:cNvPr>
          <p:cNvSpPr txBox="1"/>
          <p:nvPr/>
        </p:nvSpPr>
        <p:spPr>
          <a:xfrm>
            <a:off x="560730" y="3179339"/>
            <a:ext cx="5086610" cy="3785652"/>
          </a:xfrm>
          <a:prstGeom prst="rect">
            <a:avLst/>
          </a:prstGeom>
          <a:noFill/>
        </p:spPr>
        <p:txBody>
          <a:bodyPr wrap="square">
            <a:spAutoFit/>
          </a:bodyPr>
          <a:lstStyle/>
          <a:p>
            <a:pPr algn="just"/>
            <a:r>
              <a:rPr lang="en-GB" sz="2000" noProof="0" dirty="0"/>
              <a:t>Additionally, CO₂ emissions are not the only contributor to the global warming impact of air travel. Airplanes also emit NOₓ, which contributes to global warming.</a:t>
            </a:r>
          </a:p>
          <a:p>
            <a:pPr algn="just"/>
            <a:endParaRPr lang="en-GB" sz="2000" noProof="0" dirty="0"/>
          </a:p>
          <a:p>
            <a:pPr algn="just"/>
            <a:r>
              <a:rPr lang="en-GB" sz="2000" noProof="0" dirty="0"/>
              <a:t>Moreover, when airplane engines burn kerosene, the water vapour in their exhaust can condense and freeze at high altitudes, creating </a:t>
            </a:r>
            <a:r>
              <a:rPr lang="en-GB" sz="2000" b="1" noProof="0" dirty="0"/>
              <a:t>contrails</a:t>
            </a:r>
            <a:r>
              <a:rPr lang="en-GB" sz="2000" noProof="0" dirty="0"/>
              <a:t>. These contrails can sometimes persist and develop into artificial cirrus clouds, which contribute to the greenhouse effect.</a:t>
            </a:r>
          </a:p>
        </p:txBody>
      </p:sp>
      <p:sp>
        <p:nvSpPr>
          <p:cNvPr id="6" name="ZoneTexte 5">
            <a:extLst>
              <a:ext uri="{FF2B5EF4-FFF2-40B4-BE49-F238E27FC236}">
                <a16:creationId xmlns:a16="http://schemas.microsoft.com/office/drawing/2014/main" id="{95729FFD-22DB-413E-4465-454201CF5486}"/>
              </a:ext>
            </a:extLst>
          </p:cNvPr>
          <p:cNvSpPr txBox="1"/>
          <p:nvPr/>
        </p:nvSpPr>
        <p:spPr>
          <a:xfrm>
            <a:off x="106025" y="7651372"/>
            <a:ext cx="8135149"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Project Contrails: Preventing Contrails with AI. (s. d.). Google Research.</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10713275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749ED-8CF6-14D5-0964-2D15BC590E4F}"/>
              </a:ext>
            </a:extLst>
          </p:cNvPr>
          <p:cNvSpPr txBox="1"/>
          <p:nvPr/>
        </p:nvSpPr>
        <p:spPr>
          <a:xfrm>
            <a:off x="546099" y="1125599"/>
            <a:ext cx="9586239" cy="2862322"/>
          </a:xfrm>
          <a:prstGeom prst="rect">
            <a:avLst/>
          </a:prstGeom>
          <a:noFill/>
        </p:spPr>
        <p:txBody>
          <a:bodyPr wrap="square">
            <a:spAutoFit/>
          </a:bodyPr>
          <a:lstStyle/>
          <a:p>
            <a:pPr algn="just"/>
            <a:r>
              <a:rPr lang="en-GB" sz="2000" noProof="0" dirty="0"/>
              <a:t>Planes do not always produce contrails; these only form when planes fly through humid atmospheric regions. By avoiding these regions, planes can reduce the creation of warming contrails with minimal impact on fuel consumption.</a:t>
            </a:r>
          </a:p>
          <a:p>
            <a:pPr algn="just"/>
            <a:endParaRPr lang="en-GB" sz="1500" noProof="0" dirty="0"/>
          </a:p>
          <a:p>
            <a:pPr algn="just"/>
            <a:r>
              <a:rPr lang="en-GB" sz="2000" noProof="0" dirty="0"/>
              <a:t>The challenge lies in predicting where and when these humid regions will occur. By leveraging large volumes of weather data, satellite imagery, and flight records, AI can generate highly accurate forecasts of contrail formation. Pilots and flight dispatchers can then use these predictions to adjust flight altitudes accordingly, thereby reducing the impact on the climate.</a:t>
            </a:r>
          </a:p>
        </p:txBody>
      </p:sp>
      <p:sp>
        <p:nvSpPr>
          <p:cNvPr id="6" name="object 2">
            <a:extLst>
              <a:ext uri="{FF2B5EF4-FFF2-40B4-BE49-F238E27FC236}">
                <a16:creationId xmlns:a16="http://schemas.microsoft.com/office/drawing/2014/main" id="{AA3BD0AF-7110-EBB9-1D7F-E236A146FD86}"/>
              </a:ext>
            </a:extLst>
          </p:cNvPr>
          <p:cNvSpPr txBox="1">
            <a:spLocks/>
          </p:cNvSpPr>
          <p:nvPr/>
        </p:nvSpPr>
        <p:spPr>
          <a:xfrm>
            <a:off x="635000" y="387724"/>
            <a:ext cx="8879840" cy="386003"/>
          </a:xfrm>
          <a:prstGeom prst="rect">
            <a:avLst/>
          </a:prstGeom>
        </p:spPr>
        <p:txBody>
          <a:bodyPr vert="horz" wrap="square" lIns="0" tIns="16510" rIns="0" bIns="0" rtlCol="0">
            <a:spAutoFit/>
          </a:bodyPr>
          <a:lstStyle>
            <a:lvl1pPr>
              <a:defRPr sz="2350" b="0" i="0">
                <a:solidFill>
                  <a:schemeClr val="hlink"/>
                </a:solidFill>
                <a:latin typeface="Arial"/>
                <a:ea typeface="+mj-ea"/>
                <a:cs typeface="Arial"/>
              </a:defRPr>
            </a:lvl1pPr>
          </a:lstStyle>
          <a:p>
            <a:pPr algn="l"/>
            <a:r>
              <a:rPr lang="en-GB" sz="2400" b="1" i="0" noProof="0" dirty="0">
                <a:solidFill>
                  <a:schemeClr val="tx1"/>
                </a:solidFill>
                <a:effectLst/>
                <a:latin typeface="Arial" panose="020B0604020202020204" pitchFamily="34" charset="0"/>
                <a:cs typeface="Arial" panose="020B0604020202020204" pitchFamily="34" charset="0"/>
              </a:rPr>
              <a:t>Using </a:t>
            </a:r>
            <a:r>
              <a:rPr lang="en-GB" sz="2400" b="1" noProof="0" dirty="0">
                <a:solidFill>
                  <a:schemeClr val="tx1"/>
                </a:solidFill>
                <a:latin typeface="Arial" panose="020B0604020202020204" pitchFamily="34" charset="0"/>
                <a:cs typeface="Arial" panose="020B0604020202020204" pitchFamily="34" charset="0"/>
              </a:rPr>
              <a:t>a</a:t>
            </a:r>
            <a:r>
              <a:rPr lang="en-GB" sz="2400" b="1" i="0" noProof="0" dirty="0">
                <a:solidFill>
                  <a:schemeClr val="tx1"/>
                </a:solidFill>
                <a:effectLst/>
                <a:latin typeface="Arial" panose="020B0604020202020204" pitchFamily="34" charset="0"/>
                <a:cs typeface="Arial" panose="020B0604020202020204" pitchFamily="34" charset="0"/>
              </a:rPr>
              <a:t>rtificial </a:t>
            </a:r>
            <a:r>
              <a:rPr lang="en-GB" sz="2400" b="1" noProof="0" dirty="0">
                <a:solidFill>
                  <a:schemeClr val="tx1"/>
                </a:solidFill>
                <a:latin typeface="Arial" panose="020B0604020202020204" pitchFamily="34" charset="0"/>
                <a:cs typeface="Arial" panose="020B0604020202020204" pitchFamily="34" charset="0"/>
              </a:rPr>
              <a:t>i</a:t>
            </a:r>
            <a:r>
              <a:rPr lang="en-GB" sz="2400" b="1" i="0" noProof="0" dirty="0">
                <a:solidFill>
                  <a:schemeClr val="tx1"/>
                </a:solidFill>
                <a:effectLst/>
                <a:latin typeface="Arial" panose="020B0604020202020204" pitchFamily="34" charset="0"/>
                <a:cs typeface="Arial" panose="020B0604020202020204" pitchFamily="34" charset="0"/>
              </a:rPr>
              <a:t>ntelligence to help airlines prevent contrails</a:t>
            </a:r>
          </a:p>
        </p:txBody>
      </p:sp>
      <p:sp>
        <p:nvSpPr>
          <p:cNvPr id="11" name="TextBox 10">
            <a:extLst>
              <a:ext uri="{FF2B5EF4-FFF2-40B4-BE49-F238E27FC236}">
                <a16:creationId xmlns:a16="http://schemas.microsoft.com/office/drawing/2014/main" id="{AC979B43-855A-8FAE-B59A-0415E76041A1}"/>
              </a:ext>
            </a:extLst>
          </p:cNvPr>
          <p:cNvSpPr txBox="1"/>
          <p:nvPr/>
        </p:nvSpPr>
        <p:spPr>
          <a:xfrm>
            <a:off x="1888671" y="7035851"/>
            <a:ext cx="6916057" cy="307777"/>
          </a:xfrm>
          <a:prstGeom prst="rect">
            <a:avLst/>
          </a:prstGeom>
          <a:noFill/>
        </p:spPr>
        <p:txBody>
          <a:bodyPr wrap="square">
            <a:spAutoFit/>
          </a:bodyPr>
          <a:lstStyle/>
          <a:p>
            <a:pPr algn="ctr"/>
            <a:r>
              <a:rPr lang="en-GB" sz="1400" b="0" i="1" noProof="0" dirty="0">
                <a:effectLst/>
                <a:latin typeface="Arial" panose="020B0604020202020204" pitchFamily="34" charset="0"/>
                <a:cs typeface="Arial" panose="020B0604020202020204" pitchFamily="34" charset="0"/>
              </a:rPr>
              <a:t>AI detecting contrails over the United States, based on satellite imagery.</a:t>
            </a:r>
            <a:r>
              <a:rPr lang="en-GB" sz="1400" b="1" baseline="30000" noProof="0" dirty="0">
                <a:effectLst/>
                <a:latin typeface="Arial" panose="020B0604020202020204" pitchFamily="34" charset="0"/>
                <a:cs typeface="Arial" panose="020B0604020202020204" pitchFamily="34" charset="0"/>
              </a:rPr>
              <a:t>1</a:t>
            </a:r>
            <a:endParaRPr lang="en-GB" sz="1400" b="1" baseline="30000" noProof="0" dirty="0">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71C52B73-45DA-BCCE-AE47-3841F4B47A8C}"/>
              </a:ext>
            </a:extLst>
          </p:cNvPr>
          <p:cNvGrpSpPr/>
          <p:nvPr/>
        </p:nvGrpSpPr>
        <p:grpSpPr>
          <a:xfrm>
            <a:off x="1888671" y="4232208"/>
            <a:ext cx="6916058" cy="2741900"/>
            <a:chOff x="1574800" y="4214813"/>
            <a:chExt cx="6916058" cy="2741900"/>
          </a:xfrm>
        </p:grpSpPr>
        <p:pic>
          <p:nvPicPr>
            <p:cNvPr id="9" name="Picture 8">
              <a:extLst>
                <a:ext uri="{FF2B5EF4-FFF2-40B4-BE49-F238E27FC236}">
                  <a16:creationId xmlns:a16="http://schemas.microsoft.com/office/drawing/2014/main" id="{3DDCE27B-E048-0E1E-DF6D-20B6C1ADE544}"/>
                </a:ext>
              </a:extLst>
            </p:cNvPr>
            <p:cNvPicPr>
              <a:picLocks noChangeAspect="1"/>
            </p:cNvPicPr>
            <p:nvPr/>
          </p:nvPicPr>
          <p:blipFill rotWithShape="1">
            <a:blip r:embed="rId2"/>
            <a:srcRect t="10658"/>
            <a:stretch/>
          </p:blipFill>
          <p:spPr>
            <a:xfrm>
              <a:off x="1574800" y="4214813"/>
              <a:ext cx="6916057" cy="2741900"/>
            </a:xfrm>
            <a:prstGeom prst="rect">
              <a:avLst/>
            </a:prstGeom>
          </p:spPr>
        </p:pic>
        <p:sp>
          <p:nvSpPr>
            <p:cNvPr id="12" name="Rectangle 11">
              <a:extLst>
                <a:ext uri="{FF2B5EF4-FFF2-40B4-BE49-F238E27FC236}">
                  <a16:creationId xmlns:a16="http://schemas.microsoft.com/office/drawing/2014/main" id="{B48B112E-49B3-FD6C-2C6F-96D8F9680A2C}"/>
                </a:ext>
              </a:extLst>
            </p:cNvPr>
            <p:cNvSpPr/>
            <p:nvPr/>
          </p:nvSpPr>
          <p:spPr>
            <a:xfrm>
              <a:off x="1574802" y="4214813"/>
              <a:ext cx="6916056" cy="273340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A2EEFFBF-255A-0838-6686-860533862C4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87</a:t>
            </a:fld>
            <a:endParaRPr lang="en-GB" spc="80" noProof="0" dirty="0"/>
          </a:p>
        </p:txBody>
      </p:sp>
      <p:sp>
        <p:nvSpPr>
          <p:cNvPr id="5" name="ZoneTexte 4">
            <a:extLst>
              <a:ext uri="{FF2B5EF4-FFF2-40B4-BE49-F238E27FC236}">
                <a16:creationId xmlns:a16="http://schemas.microsoft.com/office/drawing/2014/main" id="{BE1B781B-28ED-BBFF-4092-22E43F762B32}"/>
              </a:ext>
            </a:extLst>
          </p:cNvPr>
          <p:cNvSpPr txBox="1"/>
          <p:nvPr/>
        </p:nvSpPr>
        <p:spPr>
          <a:xfrm>
            <a:off x="106025" y="7651372"/>
            <a:ext cx="8135149" cy="261610"/>
          </a:xfrm>
          <a:prstGeom prst="rect">
            <a:avLst/>
          </a:prstGeom>
          <a:noFill/>
        </p:spPr>
        <p:txBody>
          <a:bodyPr wrap="square">
            <a:spAutoFit/>
          </a:bodyPr>
          <a:lstStyle/>
          <a:p>
            <a:r>
              <a:rPr lang="en-GB" sz="1100" b="1" baseline="30000" noProof="0" dirty="0">
                <a:solidFill>
                  <a:srgbClr val="05103E"/>
                </a:solidFill>
                <a:effectLst/>
                <a:latin typeface="+mj-lt"/>
                <a:cs typeface="Arial" panose="020B0604020202020204" pitchFamily="34" charset="0"/>
              </a:rPr>
              <a:t>1</a:t>
            </a:r>
            <a:r>
              <a:rPr lang="en-GB" sz="1100" b="0" noProof="0" dirty="0">
                <a:solidFill>
                  <a:srgbClr val="05103E"/>
                </a:solidFill>
                <a:effectLst/>
                <a:latin typeface="+mj-lt"/>
                <a:cs typeface="Arial" panose="020B0604020202020204" pitchFamily="34"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3"/>
              </a:rPr>
              <a:t>Project Contrails: Preventing Contrails with AI. (s. d.). Google Research.</a:t>
            </a:r>
            <a:endParaRPr kumimoji="0" lang="en-GB" sz="1600" b="0" u="none" strike="noStrike" cap="none" normalizeH="0" baseline="0" noProof="0" dirty="0">
              <a:ln>
                <a:noFill/>
              </a:ln>
              <a:solidFill>
                <a:schemeClr val="tx1"/>
              </a:solidFill>
              <a:effectLst/>
              <a:latin typeface="+mj-lt"/>
            </a:endParaRPr>
          </a:p>
        </p:txBody>
      </p:sp>
    </p:spTree>
    <p:extLst>
      <p:ext uri="{BB962C8B-B14F-4D97-AF65-F5344CB8AC3E}">
        <p14:creationId xmlns:p14="http://schemas.microsoft.com/office/powerpoint/2010/main" val="24933303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a:extLst>
              <a:ext uri="{FF2B5EF4-FFF2-40B4-BE49-F238E27FC236}">
                <a16:creationId xmlns:a16="http://schemas.microsoft.com/office/drawing/2014/main" id="{5F7731E0-1BD3-2642-B2BE-E72C22AC2814}"/>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88</a:t>
            </a:fld>
            <a:endParaRPr lang="en-GB" spc="80" noProof="0" dirty="0"/>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BC29F4F9-9FF4-A854-9DE4-A351CDA514CD}"/>
                  </a:ext>
                </a:extLst>
              </p:cNvPr>
              <p:cNvSpPr txBox="1"/>
              <p:nvPr/>
            </p:nvSpPr>
            <p:spPr>
              <a:xfrm>
                <a:off x="560730" y="1346842"/>
                <a:ext cx="9571609" cy="2554545"/>
              </a:xfrm>
              <a:prstGeom prst="rect">
                <a:avLst/>
              </a:prstGeom>
              <a:noFill/>
            </p:spPr>
            <p:txBody>
              <a:bodyPr wrap="square">
                <a:spAutoFit/>
              </a:bodyPr>
              <a:lstStyle/>
              <a:p>
                <a:pPr algn="just"/>
                <a:r>
                  <a:rPr lang="en-GB" sz="2000" noProof="0" dirty="0"/>
                  <a:t>Energy in planes is used for two main purposes: first, to push air downward to generate lift and keep the plane in the air, and second, to overcome drag in order to maintain forward motion.</a:t>
                </a:r>
              </a:p>
              <a:p>
                <a:pPr algn="just"/>
                <a:endParaRPr kumimoji="0" lang="en-GB" sz="2000" b="0" i="0" u="none" strike="noStrike" cap="none" normalizeH="0" baseline="0" noProof="0" dirty="0">
                  <a:ln>
                    <a:noFill/>
                  </a:ln>
                  <a:solidFill>
                    <a:schemeClr val="tx1"/>
                  </a:solidFill>
                  <a:effectLst/>
                </a:endParaRPr>
              </a:p>
              <a:p>
                <a:pPr algn="just"/>
                <a:r>
                  <a:rPr lang="en-GB" sz="2000" noProof="0" dirty="0"/>
                  <a:t>In the model we will use for explaining energy consumption in planes, the plane interacts with a stationary air column that has a cross-sectional area </a:t>
                </a:r>
                <a14:m>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𝑠</m:t>
                        </m:r>
                      </m:sub>
                    </m:sSub>
                  </m:oMath>
                </a14:m>
                <a:r>
                  <a:rPr lang="en-GB" sz="2000" noProof="0" dirty="0"/>
                  <a:t>​. After a time </a:t>
                </a:r>
                <a14:m>
                  <m:oMath xmlns:m="http://schemas.openxmlformats.org/officeDocument/2006/math">
                    <m:r>
                      <a:rPr lang="en-GB" sz="2000" i="1" noProof="0" smtClean="0">
                        <a:latin typeface="Cambria Math" panose="02040503050406030204" pitchFamily="18" charset="0"/>
                        <a:cs typeface="Arial" panose="020B0604020202020204" pitchFamily="34" charset="0"/>
                      </a:rPr>
                      <m:t>𝑡</m:t>
                    </m:r>
                  </m:oMath>
                </a14:m>
                <a:r>
                  <a:rPr lang="en-GB" sz="2000" noProof="0" dirty="0"/>
                  <a:t>, the plane pushes a length of the air column, equal to </a:t>
                </a:r>
                <a14:m>
                  <m:oMath xmlns:m="http://schemas.openxmlformats.org/officeDocument/2006/math">
                    <m:r>
                      <a:rPr lang="en-GB" sz="2000" i="1" noProof="0" smtClean="0">
                        <a:latin typeface="Cambria Math" panose="02040503050406030204" pitchFamily="18" charset="0"/>
                        <a:cs typeface="Arial" panose="020B0604020202020204" pitchFamily="34" charset="0"/>
                      </a:rPr>
                      <m:t>𝑣</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𝑡</m:t>
                    </m:r>
                  </m:oMath>
                </a14:m>
                <a:r>
                  <a:rPr lang="en-GB" sz="2000" noProof="0" dirty="0"/>
                  <a:t>, downward at a speed </a:t>
                </a:r>
                <a14:m>
                  <m:oMath xmlns:m="http://schemas.openxmlformats.org/officeDocument/2006/math">
                    <m:r>
                      <a:rPr lang="en-GB" sz="2000" i="1" noProof="0" smtClean="0">
                        <a:latin typeface="Cambria Math" panose="02040503050406030204" pitchFamily="18" charset="0"/>
                        <a:cs typeface="Arial" panose="020B0604020202020204" pitchFamily="34" charset="0"/>
                      </a:rPr>
                      <m:t>𝑢</m:t>
                    </m:r>
                  </m:oMath>
                </a14:m>
                <a:r>
                  <a:rPr lang="en-GB" sz="2000" noProof="0" dirty="0"/>
                  <a:t>, where </a:t>
                </a:r>
                <a14:m>
                  <m:oMath xmlns:m="http://schemas.openxmlformats.org/officeDocument/2006/math">
                    <m:r>
                      <a:rPr lang="en-GB" sz="2000" i="1" noProof="0" smtClean="0">
                        <a:latin typeface="Cambria Math" panose="02040503050406030204" pitchFamily="18" charset="0"/>
                        <a:cs typeface="Arial" panose="020B0604020202020204" pitchFamily="34" charset="0"/>
                      </a:rPr>
                      <m:t>𝑣</m:t>
                    </m:r>
                  </m:oMath>
                </a14:m>
                <a:r>
                  <a:rPr lang="en-GB" sz="2000" noProof="0" dirty="0"/>
                  <a:t> is the speed of the plane.</a:t>
                </a:r>
                <a:endParaRPr kumimoji="0" lang="en-GB" sz="2000" b="0" i="0" u="none" strike="noStrike" cap="none" normalizeH="0" baseline="0" noProof="0" dirty="0">
                  <a:ln>
                    <a:noFill/>
                  </a:ln>
                  <a:solidFill>
                    <a:schemeClr val="tx1"/>
                  </a:solidFill>
                  <a:effectLst/>
                </a:endParaRPr>
              </a:p>
            </p:txBody>
          </p:sp>
        </mc:Choice>
        <mc:Fallback xmlns="">
          <p:sp>
            <p:nvSpPr>
              <p:cNvPr id="21" name="ZoneTexte 20">
                <a:extLst>
                  <a:ext uri="{FF2B5EF4-FFF2-40B4-BE49-F238E27FC236}">
                    <a16:creationId xmlns:a16="http://schemas.microsoft.com/office/drawing/2014/main" id="{BC29F4F9-9FF4-A854-9DE4-A351CDA514CD}"/>
                  </a:ext>
                </a:extLst>
              </p:cNvPr>
              <p:cNvSpPr txBox="1">
                <a:spLocks noRot="1" noChangeAspect="1" noMove="1" noResize="1" noEditPoints="1" noAdjustHandles="1" noChangeArrowheads="1" noChangeShapeType="1" noTextEdit="1"/>
              </p:cNvSpPr>
              <p:nvPr/>
            </p:nvSpPr>
            <p:spPr>
              <a:xfrm>
                <a:off x="560730" y="1346842"/>
                <a:ext cx="9571609" cy="2554545"/>
              </a:xfrm>
              <a:prstGeom prst="rect">
                <a:avLst/>
              </a:prstGeom>
              <a:blipFill>
                <a:blip r:embed="rId2"/>
                <a:stretch>
                  <a:fillRect l="-701" t="-1193" r="-637" b="-3580"/>
                </a:stretch>
              </a:blipFill>
            </p:spPr>
            <p:txBody>
              <a:bodyPr/>
              <a:lstStyle/>
              <a:p>
                <a:r>
                  <a:rPr lang="en-US">
                    <a:noFill/>
                  </a:rPr>
                  <a:t> </a:t>
                </a:r>
              </a:p>
            </p:txBody>
          </p:sp>
        </mc:Fallback>
      </mc:AlternateContent>
      <p:sp>
        <p:nvSpPr>
          <p:cNvPr id="26" name="TextBox 19">
            <a:extLst>
              <a:ext uri="{FF2B5EF4-FFF2-40B4-BE49-F238E27FC236}">
                <a16:creationId xmlns:a16="http://schemas.microsoft.com/office/drawing/2014/main" id="{F5648E3A-090F-9129-2DFA-4CB19BBF2F01}"/>
              </a:ext>
            </a:extLst>
          </p:cNvPr>
          <p:cNvSpPr txBox="1"/>
          <p:nvPr/>
        </p:nvSpPr>
        <p:spPr>
          <a:xfrm>
            <a:off x="560730" y="358228"/>
            <a:ext cx="9053170" cy="461665"/>
          </a:xfrm>
          <a:prstGeom prst="rect">
            <a:avLst/>
          </a:prstGeom>
          <a:noFill/>
        </p:spPr>
        <p:txBody>
          <a:bodyPr wrap="square">
            <a:spAutoFit/>
          </a:bodyPr>
          <a:lstStyle/>
          <a:p>
            <a:pPr marL="12700">
              <a:spcBef>
                <a:spcPts val="130"/>
              </a:spcBef>
            </a:pPr>
            <a:r>
              <a:rPr lang="en-GB" sz="2400" b="1" noProof="0" dirty="0">
                <a:solidFill>
                  <a:schemeClr val="tx1"/>
                </a:solidFill>
              </a:rPr>
              <a:t>Technical notes on how planes use energy to fly</a:t>
            </a:r>
            <a:endParaRPr lang="en-GB" sz="2800" b="1" noProof="0" dirty="0">
              <a:solidFill>
                <a:schemeClr val="tx1"/>
              </a:solidFill>
            </a:endParaRPr>
          </a:p>
        </p:txBody>
      </p:sp>
      <p:grpSp>
        <p:nvGrpSpPr>
          <p:cNvPr id="31" name="Groupe 30">
            <a:extLst>
              <a:ext uri="{FF2B5EF4-FFF2-40B4-BE49-F238E27FC236}">
                <a16:creationId xmlns:a16="http://schemas.microsoft.com/office/drawing/2014/main" id="{31A2AD88-6839-C6F3-6370-82343DF5EB3E}"/>
              </a:ext>
            </a:extLst>
          </p:cNvPr>
          <p:cNvGrpSpPr/>
          <p:nvPr/>
        </p:nvGrpSpPr>
        <p:grpSpPr>
          <a:xfrm>
            <a:off x="989509" y="4297807"/>
            <a:ext cx="8714382" cy="2361763"/>
            <a:chOff x="899518" y="4485329"/>
            <a:chExt cx="8714382" cy="2361763"/>
          </a:xfrm>
        </p:grpSpPr>
        <p:pic>
          <p:nvPicPr>
            <p:cNvPr id="4" name="object 4"/>
            <p:cNvPicPr/>
            <p:nvPr/>
          </p:nvPicPr>
          <p:blipFill>
            <a:blip r:embed="rId3" cstate="print"/>
            <a:srcRect r="63597" b="13222"/>
            <a:stretch/>
          </p:blipFill>
          <p:spPr>
            <a:xfrm>
              <a:off x="5417336" y="4655230"/>
              <a:ext cx="1224624" cy="1546968"/>
            </a:xfrm>
            <a:prstGeom prst="rect">
              <a:avLst/>
            </a:prstGeom>
          </p:spPr>
        </p:pic>
        <p:sp>
          <p:nvSpPr>
            <p:cNvPr id="8" name="Rectangle 7">
              <a:extLst>
                <a:ext uri="{FF2B5EF4-FFF2-40B4-BE49-F238E27FC236}">
                  <a16:creationId xmlns:a16="http://schemas.microsoft.com/office/drawing/2014/main" id="{483F6122-A9EB-2714-775A-269CE7F2DFD1}"/>
                </a:ext>
              </a:extLst>
            </p:cNvPr>
            <p:cNvSpPr/>
            <p:nvPr/>
          </p:nvSpPr>
          <p:spPr>
            <a:xfrm>
              <a:off x="899518" y="4485329"/>
              <a:ext cx="8714382" cy="236176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Box 12">
              <a:extLst>
                <a:ext uri="{FF2B5EF4-FFF2-40B4-BE49-F238E27FC236}">
                  <a16:creationId xmlns:a16="http://schemas.microsoft.com/office/drawing/2014/main" id="{46F5CC71-238A-2D12-2E0A-2BAB4F6B4B76}"/>
                </a:ext>
              </a:extLst>
            </p:cNvPr>
            <p:cNvSpPr txBox="1"/>
            <p:nvPr/>
          </p:nvSpPr>
          <p:spPr>
            <a:xfrm>
              <a:off x="5137484" y="6313332"/>
              <a:ext cx="1659007" cy="338554"/>
            </a:xfrm>
            <a:prstGeom prst="rect">
              <a:avLst/>
            </a:prstGeom>
            <a:solidFill>
              <a:schemeClr val="bg1"/>
            </a:solidFill>
          </p:spPr>
          <p:txBody>
            <a:bodyPr wrap="square" rtlCol="0">
              <a:spAutoFit/>
            </a:bodyPr>
            <a:lstStyle/>
            <a:p>
              <a:pPr algn="ctr"/>
              <a:r>
                <a:rPr lang="en-GB" sz="1600" noProof="0" dirty="0"/>
                <a:t>Adopted model</a:t>
              </a:r>
            </a:p>
          </p:txBody>
        </p:sp>
        <p:sp>
          <p:nvSpPr>
            <p:cNvPr id="14" name="TextBox 13">
              <a:extLst>
                <a:ext uri="{FF2B5EF4-FFF2-40B4-BE49-F238E27FC236}">
                  <a16:creationId xmlns:a16="http://schemas.microsoft.com/office/drawing/2014/main" id="{3F5E7935-4B37-0B0D-C4BD-1E1375FA8205}"/>
                </a:ext>
              </a:extLst>
            </p:cNvPr>
            <p:cNvSpPr txBox="1"/>
            <p:nvPr/>
          </p:nvSpPr>
          <p:spPr>
            <a:xfrm>
              <a:off x="6960540" y="6310268"/>
              <a:ext cx="2462138" cy="303866"/>
            </a:xfrm>
            <a:prstGeom prst="rect">
              <a:avLst/>
            </a:prstGeom>
            <a:solidFill>
              <a:schemeClr val="bg1"/>
            </a:solidFill>
          </p:spPr>
          <p:txBody>
            <a:bodyPr wrap="square" rtlCol="0">
              <a:spAutoFit/>
            </a:bodyPr>
            <a:lstStyle/>
            <a:p>
              <a:pPr algn="ctr"/>
              <a:r>
                <a:rPr lang="en-GB" sz="1600" noProof="0" dirty="0"/>
                <a:t>A little closer to reality</a:t>
              </a:r>
            </a:p>
          </p:txBody>
        </p:sp>
        <p:grpSp>
          <p:nvGrpSpPr>
            <p:cNvPr id="29" name="Groupe 28">
              <a:extLst>
                <a:ext uri="{FF2B5EF4-FFF2-40B4-BE49-F238E27FC236}">
                  <a16:creationId xmlns:a16="http://schemas.microsoft.com/office/drawing/2014/main" id="{F20D9135-47AA-A94E-6CAA-2BB4788D7E55}"/>
                </a:ext>
              </a:extLst>
            </p:cNvPr>
            <p:cNvGrpSpPr/>
            <p:nvPr/>
          </p:nvGrpSpPr>
          <p:grpSpPr>
            <a:xfrm>
              <a:off x="1122176" y="4862221"/>
              <a:ext cx="3667429" cy="1784968"/>
              <a:chOff x="1582505" y="4867456"/>
              <a:chExt cx="3667429" cy="1784968"/>
            </a:xfrm>
          </p:grpSpPr>
          <p:pic>
            <p:nvPicPr>
              <p:cNvPr id="3" name="object 3"/>
              <p:cNvPicPr/>
              <p:nvPr/>
            </p:nvPicPr>
            <p:blipFill>
              <a:blip r:embed="rId4" cstate="print"/>
              <a:stretch>
                <a:fillRect/>
              </a:stretch>
            </p:blipFill>
            <p:spPr>
              <a:xfrm>
                <a:off x="1582506" y="4867456"/>
                <a:ext cx="3667428" cy="14543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8F5AD-C151-5B96-AAF9-F034DEE6E4BF}"/>
                      </a:ext>
                    </a:extLst>
                  </p:cNvPr>
                  <p:cNvSpPr txBox="1"/>
                  <p:nvPr/>
                </p:nvSpPr>
                <p:spPr>
                  <a:xfrm>
                    <a:off x="3337063" y="4901157"/>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b="1" i="1" noProof="0" smtClean="0">
                                  <a:solidFill>
                                    <a:srgbClr val="FF0000"/>
                                  </a:solidFill>
                                  <a:latin typeface="Cambria Math" panose="02040503050406030204" pitchFamily="18" charset="0"/>
                                </a:rPr>
                              </m:ctrlPr>
                            </m:accPr>
                            <m:e>
                              <m:r>
                                <a:rPr lang="en-GB" sz="2000" b="1" i="1" noProof="0" smtClean="0">
                                  <a:solidFill>
                                    <a:srgbClr val="FF0000"/>
                                  </a:solidFill>
                                  <a:latin typeface="Cambria Math" panose="02040503050406030204" pitchFamily="18" charset="0"/>
                                </a:rPr>
                                <m:t>𝒗</m:t>
                              </m:r>
                            </m:e>
                          </m:acc>
                        </m:oMath>
                      </m:oMathPara>
                    </a14:m>
                    <a:endParaRPr lang="en-GB" b="1" noProof="0" dirty="0"/>
                  </a:p>
                </p:txBody>
              </p:sp>
            </mc:Choice>
            <mc:Fallback xmlns="">
              <p:sp>
                <p:nvSpPr>
                  <p:cNvPr id="5" name="TextBox 4">
                    <a:extLst>
                      <a:ext uri="{FF2B5EF4-FFF2-40B4-BE49-F238E27FC236}">
                        <a16:creationId xmlns:a16="http://schemas.microsoft.com/office/drawing/2014/main" id="{BA28F5AD-C151-5B96-AAF9-F034DEE6E4BF}"/>
                      </a:ext>
                    </a:extLst>
                  </p:cNvPr>
                  <p:cNvSpPr txBox="1">
                    <a:spLocks noRot="1" noChangeAspect="1" noMove="1" noResize="1" noEditPoints="1" noAdjustHandles="1" noChangeArrowheads="1" noChangeShapeType="1" noTextEdit="1"/>
                  </p:cNvSpPr>
                  <p:nvPr/>
                </p:nvSpPr>
                <p:spPr>
                  <a:xfrm>
                    <a:off x="3337063" y="4901157"/>
                    <a:ext cx="224420" cy="307777"/>
                  </a:xfrm>
                  <a:prstGeom prst="rect">
                    <a:avLst/>
                  </a:prstGeom>
                  <a:blipFill>
                    <a:blip r:embed="rId5"/>
                    <a:stretch>
                      <a:fillRect l="-13889" r="-16667"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8518ED-4AD7-4F29-1F2F-53A07FE74AEC}"/>
                      </a:ext>
                    </a:extLst>
                  </p:cNvPr>
                  <p:cNvSpPr txBox="1"/>
                  <p:nvPr/>
                </p:nvSpPr>
                <p:spPr>
                  <a:xfrm>
                    <a:off x="3325841" y="6344647"/>
                    <a:ext cx="23564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b="1" i="1" noProof="0" smtClean="0">
                                  <a:solidFill>
                                    <a:srgbClr val="0000CC"/>
                                  </a:solidFill>
                                  <a:latin typeface="Cambria Math" panose="02040503050406030204" pitchFamily="18" charset="0"/>
                                </a:rPr>
                              </m:ctrlPr>
                            </m:accPr>
                            <m:e>
                              <m:r>
                                <a:rPr lang="en-GB" sz="2000" b="1" i="1" noProof="0" smtClean="0">
                                  <a:solidFill>
                                    <a:srgbClr val="0000CC"/>
                                  </a:solidFill>
                                  <a:latin typeface="Cambria Math" panose="02040503050406030204" pitchFamily="18" charset="0"/>
                                </a:rPr>
                                <m:t>𝒖</m:t>
                              </m:r>
                            </m:e>
                          </m:acc>
                        </m:oMath>
                      </m:oMathPara>
                    </a14:m>
                    <a:endParaRPr lang="en-GB" b="1" noProof="0" dirty="0"/>
                  </a:p>
                </p:txBody>
              </p:sp>
            </mc:Choice>
            <mc:Fallback xmlns="">
              <p:sp>
                <p:nvSpPr>
                  <p:cNvPr id="6" name="TextBox 5">
                    <a:extLst>
                      <a:ext uri="{FF2B5EF4-FFF2-40B4-BE49-F238E27FC236}">
                        <a16:creationId xmlns:a16="http://schemas.microsoft.com/office/drawing/2014/main" id="{F48518ED-4AD7-4F29-1F2F-53A07FE74AEC}"/>
                      </a:ext>
                    </a:extLst>
                  </p:cNvPr>
                  <p:cNvSpPr txBox="1">
                    <a:spLocks noRot="1" noChangeAspect="1" noMove="1" noResize="1" noEditPoints="1" noAdjustHandles="1" noChangeArrowheads="1" noChangeShapeType="1" noTextEdit="1"/>
                  </p:cNvSpPr>
                  <p:nvPr/>
                </p:nvSpPr>
                <p:spPr>
                  <a:xfrm>
                    <a:off x="3325841" y="6344647"/>
                    <a:ext cx="235642" cy="307777"/>
                  </a:xfrm>
                  <a:prstGeom prst="rect">
                    <a:avLst/>
                  </a:prstGeom>
                  <a:blipFill>
                    <a:blip r:embed="rId6"/>
                    <a:stretch>
                      <a:fillRect l="-13158" r="-15789" b="-196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F59835D-2A33-87AD-0008-64D75441FB0B}"/>
                  </a:ext>
                </a:extLst>
              </p:cNvPr>
              <p:cNvSpPr txBox="1"/>
              <p:nvPr/>
            </p:nvSpPr>
            <p:spPr>
              <a:xfrm>
                <a:off x="1582505" y="5394235"/>
                <a:ext cx="530091" cy="303866"/>
              </a:xfrm>
              <a:prstGeom prst="rect">
                <a:avLst/>
              </a:prstGeom>
              <a:solidFill>
                <a:schemeClr val="bg1"/>
              </a:solidFill>
            </p:spPr>
            <p:txBody>
              <a:bodyPr wrap="square" rtlCol="0">
                <a:spAutoFit/>
              </a:bodyPr>
              <a:lstStyle/>
              <a:p>
                <a:pPr algn="ctr"/>
                <a:endParaRPr lang="en-GB" sz="1600" noProof="0" dirty="0"/>
              </a:p>
            </p:txBody>
          </p:sp>
          <p:sp>
            <p:nvSpPr>
              <p:cNvPr id="16" name="TextBox 15">
                <a:extLst>
                  <a:ext uri="{FF2B5EF4-FFF2-40B4-BE49-F238E27FC236}">
                    <a16:creationId xmlns:a16="http://schemas.microsoft.com/office/drawing/2014/main" id="{238D14D4-F291-24C0-D69E-67FFB22A5752}"/>
                  </a:ext>
                </a:extLst>
              </p:cNvPr>
              <p:cNvSpPr txBox="1"/>
              <p:nvPr/>
            </p:nvSpPr>
            <p:spPr>
              <a:xfrm>
                <a:off x="1582505" y="6058310"/>
                <a:ext cx="530092" cy="303866"/>
              </a:xfrm>
              <a:prstGeom prst="rect">
                <a:avLst/>
              </a:prstGeom>
              <a:solidFill>
                <a:schemeClr val="bg1"/>
              </a:solidFill>
            </p:spPr>
            <p:txBody>
              <a:bodyPr wrap="square" rtlCol="0">
                <a:spAutoFit/>
              </a:bodyPr>
              <a:lstStyle/>
              <a:p>
                <a:pPr algn="ctr"/>
                <a:endParaRPr lang="en-GB" sz="1600" noProof="0" dirty="0"/>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C64BC16-3800-79C1-48FA-47DD6C4903E1}"/>
                    </a:ext>
                  </a:extLst>
                </p:cNvPr>
                <p:cNvSpPr txBox="1"/>
                <p:nvPr/>
              </p:nvSpPr>
              <p:spPr>
                <a:xfrm>
                  <a:off x="5056327" y="4820612"/>
                  <a:ext cx="511519" cy="400110"/>
                </a:xfrm>
                <a:prstGeom prst="rect">
                  <a:avLst/>
                </a:prstGeom>
                <a:noFill/>
              </p:spPr>
              <p:txBody>
                <a:bodyPr wrap="square">
                  <a:spAutoFit/>
                </a:bodyPr>
                <a:lstStyle/>
                <a:p>
                  <a14:m>
                    <m:oMath xmlns:m="http://schemas.openxmlformats.org/officeDocument/2006/math">
                      <m:sSub>
                        <m:sSubPr>
                          <m:ctrlPr>
                            <a:rPr lang="en-GB" sz="2000" b="1" i="1" spc="125" noProof="0" smtClean="0">
                              <a:solidFill>
                                <a:srgbClr val="00BEBE"/>
                              </a:solidFill>
                              <a:latin typeface="Cambria Math" panose="02040503050406030204" pitchFamily="18" charset="0"/>
                              <a:cs typeface="Arial" panose="020B0604020202020204" pitchFamily="34" charset="0"/>
                            </a:rPr>
                          </m:ctrlPr>
                        </m:sSubPr>
                        <m:e>
                          <m:r>
                            <a:rPr lang="en-GB" sz="2000" b="1" i="1" spc="125" noProof="0" smtClean="0">
                              <a:solidFill>
                                <a:srgbClr val="00BEBE"/>
                              </a:solidFill>
                              <a:latin typeface="Cambria Math" panose="02040503050406030204" pitchFamily="18" charset="0"/>
                              <a:cs typeface="Arial" panose="020B0604020202020204" pitchFamily="34" charset="0"/>
                            </a:rPr>
                            <m:t>𝑨</m:t>
                          </m:r>
                        </m:e>
                        <m:sub>
                          <m:r>
                            <a:rPr lang="en-GB" sz="2000" b="1" i="1" spc="125" noProof="0" smtClean="0">
                              <a:solidFill>
                                <a:srgbClr val="00BEBE"/>
                              </a:solidFill>
                              <a:latin typeface="Cambria Math" panose="02040503050406030204" pitchFamily="18" charset="0"/>
                              <a:cs typeface="Arial" panose="020B0604020202020204" pitchFamily="34" charset="0"/>
                            </a:rPr>
                            <m:t>𝒔</m:t>
                          </m:r>
                        </m:sub>
                      </m:sSub>
                    </m:oMath>
                  </a14:m>
                  <a:r>
                    <a:rPr lang="en-GB" sz="2000" b="1" noProof="0" dirty="0">
                      <a:solidFill>
                        <a:srgbClr val="00BEBE"/>
                      </a:solidFill>
                      <a:latin typeface="Arial" panose="020B0604020202020204" pitchFamily="34" charset="0"/>
                      <a:cs typeface="Arial" panose="020B0604020202020204" pitchFamily="34" charset="0"/>
                    </a:rPr>
                    <a:t> </a:t>
                  </a:r>
                  <a:endParaRPr lang="en-GB" b="1" noProof="0" dirty="0"/>
                </a:p>
              </p:txBody>
            </p:sp>
          </mc:Choice>
          <mc:Fallback xmlns="">
            <p:sp>
              <p:nvSpPr>
                <p:cNvPr id="18" name="TextBox 17">
                  <a:extLst>
                    <a:ext uri="{FF2B5EF4-FFF2-40B4-BE49-F238E27FC236}">
                      <a16:creationId xmlns:a16="http://schemas.microsoft.com/office/drawing/2014/main" id="{AC64BC16-3800-79C1-48FA-47DD6C4903E1}"/>
                    </a:ext>
                  </a:extLst>
                </p:cNvPr>
                <p:cNvSpPr txBox="1">
                  <a:spLocks noRot="1" noChangeAspect="1" noMove="1" noResize="1" noEditPoints="1" noAdjustHandles="1" noChangeArrowheads="1" noChangeShapeType="1" noTextEdit="1"/>
                </p:cNvSpPr>
                <p:nvPr/>
              </p:nvSpPr>
              <p:spPr>
                <a:xfrm>
                  <a:off x="5056327" y="4820612"/>
                  <a:ext cx="511519" cy="400110"/>
                </a:xfrm>
                <a:prstGeom prst="rect">
                  <a:avLst/>
                </a:prstGeom>
                <a:blipFill>
                  <a:blip r:embed="rId7"/>
                  <a:stretch>
                    <a:fillRect/>
                  </a:stretch>
                </a:blipFill>
              </p:spPr>
              <p:txBody>
                <a:bodyPr/>
                <a:lstStyle/>
                <a:p>
                  <a:r>
                    <a:rPr lang="en-US">
                      <a:noFill/>
                    </a:rPr>
                    <a:t> </a:t>
                  </a:r>
                </a:p>
              </p:txBody>
            </p:sp>
          </mc:Fallback>
        </mc:AlternateContent>
        <p:pic>
          <p:nvPicPr>
            <p:cNvPr id="28" name="object 4">
              <a:extLst>
                <a:ext uri="{FF2B5EF4-FFF2-40B4-BE49-F238E27FC236}">
                  <a16:creationId xmlns:a16="http://schemas.microsoft.com/office/drawing/2014/main" id="{5AF84245-B670-9FB5-C792-F069138883F6}"/>
                </a:ext>
              </a:extLst>
            </p:cNvPr>
            <p:cNvPicPr/>
            <p:nvPr/>
          </p:nvPicPr>
          <p:blipFill>
            <a:blip r:embed="rId3" cstate="print"/>
            <a:srcRect l="36394" b="8046"/>
            <a:stretch/>
          </p:blipFill>
          <p:spPr>
            <a:xfrm>
              <a:off x="7105787" y="4701249"/>
              <a:ext cx="2137303" cy="1558609"/>
            </a:xfrm>
            <a:prstGeom prst="rect">
              <a:avLst/>
            </a:prstGeom>
          </p:spPr>
        </p:pic>
      </p:grpSp>
      <p:sp>
        <p:nvSpPr>
          <p:cNvPr id="32" name="TextBox 10">
            <a:extLst>
              <a:ext uri="{FF2B5EF4-FFF2-40B4-BE49-F238E27FC236}">
                <a16:creationId xmlns:a16="http://schemas.microsoft.com/office/drawing/2014/main" id="{EF848BB3-7CF8-4C22-EBDF-8BBD47C64B6B}"/>
              </a:ext>
            </a:extLst>
          </p:cNvPr>
          <p:cNvSpPr txBox="1"/>
          <p:nvPr/>
        </p:nvSpPr>
        <p:spPr>
          <a:xfrm>
            <a:off x="1888671" y="6734284"/>
            <a:ext cx="6916057" cy="307777"/>
          </a:xfrm>
          <a:prstGeom prst="rect">
            <a:avLst/>
          </a:prstGeom>
          <a:noFill/>
        </p:spPr>
        <p:txBody>
          <a:bodyPr wrap="square">
            <a:spAutoFit/>
          </a:bodyPr>
          <a:lstStyle/>
          <a:p>
            <a:pPr algn="ctr"/>
            <a:r>
              <a:rPr lang="en-GB" sz="1400" b="0" i="1" noProof="0" dirty="0">
                <a:effectLst/>
                <a:latin typeface="Arial" panose="020B0604020202020204" pitchFamily="34" charset="0"/>
                <a:cs typeface="Arial" panose="020B0604020202020204" pitchFamily="34" charset="0"/>
              </a:rPr>
              <a:t>Adopted model of the plane.</a:t>
            </a:r>
            <a:r>
              <a:rPr lang="en-GB" sz="1400" b="1" baseline="30000" noProof="0" dirty="0">
                <a:effectLst/>
                <a:latin typeface="Arial" panose="020B0604020202020204" pitchFamily="34" charset="0"/>
                <a:cs typeface="Arial" panose="020B0604020202020204" pitchFamily="34" charset="0"/>
              </a:rPr>
              <a:t>1</a:t>
            </a:r>
            <a:r>
              <a:rPr lang="en-GB" sz="1400" b="0" i="1" noProof="0" dirty="0">
                <a:effectLst/>
                <a:latin typeface="Arial" panose="020B0604020202020204" pitchFamily="34" charset="0"/>
                <a:cs typeface="Arial" panose="020B0604020202020204" pitchFamily="34" charset="0"/>
              </a:rPr>
              <a:t> </a:t>
            </a:r>
            <a:endParaRPr lang="en-GB" sz="1400" b="1" baseline="30000" noProof="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3A77AE20-DC4D-E0B8-C3CE-D0FDEB6E07FA}"/>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8"/>
              </a:rPr>
              <a:t>MacKay, D. (2008). Sustainable Energy - Without the Hot Air. </a:t>
            </a:r>
            <a:endParaRPr lang="en-GB" noProof="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583D36-B19D-729F-2631-B6EE429FDAD3}"/>
              </a:ext>
            </a:extLst>
          </p:cNvPr>
          <p:cNvSpPr txBox="1"/>
          <p:nvPr/>
        </p:nvSpPr>
        <p:spPr>
          <a:xfrm>
            <a:off x="575055" y="361099"/>
            <a:ext cx="9261279" cy="461665"/>
          </a:xfrm>
          <a:prstGeom prst="rect">
            <a:avLst/>
          </a:prstGeom>
          <a:noFill/>
        </p:spPr>
        <p:txBody>
          <a:bodyPr wrap="square">
            <a:spAutoFit/>
          </a:bodyPr>
          <a:lstStyle/>
          <a:p>
            <a:r>
              <a:rPr lang="en-GB" sz="2400" b="1" noProof="0" dirty="0"/>
              <a:t>Analysis of power and energy efficiency in airplane flight (1/4)</a:t>
            </a:r>
            <a:endParaRPr lang="en-GB" sz="2400" b="1" u="sng" noProof="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E775CB86-AD37-50CE-3140-DB09088647EB}"/>
              </a:ext>
            </a:extLst>
          </p:cNvPr>
          <p:cNvGrpSpPr/>
          <p:nvPr/>
        </p:nvGrpSpPr>
        <p:grpSpPr>
          <a:xfrm>
            <a:off x="7044827" y="2504574"/>
            <a:ext cx="2851633" cy="2371889"/>
            <a:chOff x="6119018" y="2906514"/>
            <a:chExt cx="2851633" cy="2371889"/>
          </a:xfrm>
        </p:grpSpPr>
        <p:pic>
          <p:nvPicPr>
            <p:cNvPr id="12" name="Picture 11" descr="An airplane flying in the sky&#10;&#10;Description automatically generated">
              <a:extLst>
                <a:ext uri="{FF2B5EF4-FFF2-40B4-BE49-F238E27FC236}">
                  <a16:creationId xmlns:a16="http://schemas.microsoft.com/office/drawing/2014/main" id="{DEDBCE4E-B418-A809-69CA-C7AA5D2E5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51" r="24755" b="40199"/>
            <a:stretch/>
          </p:blipFill>
          <p:spPr>
            <a:xfrm>
              <a:off x="6229025" y="3018069"/>
              <a:ext cx="2741626" cy="1727259"/>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E0234F-D658-3B50-3A86-6919828B8CD3}"/>
                    </a:ext>
                  </a:extLst>
                </p:cNvPr>
                <p:cNvSpPr txBox="1"/>
                <p:nvPr/>
              </p:nvSpPr>
              <p:spPr>
                <a:xfrm>
                  <a:off x="6453458" y="4351118"/>
                  <a:ext cx="569911" cy="394210"/>
                </a:xfrm>
                <a:prstGeom prst="rect">
                  <a:avLst/>
                </a:prstGeom>
                <a:noFill/>
              </p:spPr>
              <p:txBody>
                <a:bodyPr wrap="square">
                  <a:spAutoFit/>
                </a:bodyPr>
                <a:lstStyle/>
                <a:p>
                  <a14:m>
                    <m:oMath xmlns:m="http://schemas.openxmlformats.org/officeDocument/2006/math">
                      <m:sSub>
                        <m:sSubPr>
                          <m:ctrlPr>
                            <a:rPr lang="en-GB" b="1" i="1" spc="125" noProof="0" smtClean="0">
                              <a:solidFill>
                                <a:srgbClr val="0001FA"/>
                              </a:solidFill>
                              <a:latin typeface="Cambria Math" panose="02040503050406030204" pitchFamily="18" charset="0"/>
                              <a:cs typeface="Arial" panose="020B0604020202020204" pitchFamily="34" charset="0"/>
                            </a:rPr>
                          </m:ctrlPr>
                        </m:sSubPr>
                        <m:e>
                          <m:r>
                            <a:rPr lang="en-GB" b="1" i="1" spc="125" noProof="0" smtClean="0">
                              <a:solidFill>
                                <a:srgbClr val="0001FA"/>
                              </a:solidFill>
                              <a:latin typeface="Cambria Math" panose="02040503050406030204" pitchFamily="18" charset="0"/>
                              <a:cs typeface="Arial" panose="020B0604020202020204" pitchFamily="34" charset="0"/>
                            </a:rPr>
                            <m:t>𝑨</m:t>
                          </m:r>
                        </m:e>
                        <m:sub>
                          <m:r>
                            <a:rPr lang="en-GB" b="1" i="1" spc="125" noProof="0" smtClean="0">
                              <a:solidFill>
                                <a:srgbClr val="0001FA"/>
                              </a:solidFill>
                              <a:latin typeface="Cambria Math" panose="02040503050406030204" pitchFamily="18" charset="0"/>
                              <a:cs typeface="Arial" panose="020B0604020202020204" pitchFamily="34" charset="0"/>
                            </a:rPr>
                            <m:t>𝒑</m:t>
                          </m:r>
                        </m:sub>
                      </m:sSub>
                    </m:oMath>
                  </a14:m>
                  <a:r>
                    <a:rPr lang="en-GB" b="1" noProof="0" dirty="0">
                      <a:solidFill>
                        <a:srgbClr val="0001FA"/>
                      </a:solidFill>
                      <a:latin typeface="Arial" panose="020B0604020202020204" pitchFamily="34" charset="0"/>
                      <a:cs typeface="Arial" panose="020B0604020202020204" pitchFamily="34" charset="0"/>
                    </a:rPr>
                    <a:t> </a:t>
                  </a:r>
                  <a:endParaRPr lang="en-GB" b="1" noProof="0" dirty="0"/>
                </a:p>
              </p:txBody>
            </p:sp>
          </mc:Choice>
          <mc:Fallback xmlns="">
            <p:sp>
              <p:nvSpPr>
                <p:cNvPr id="14" name="TextBox 13">
                  <a:extLst>
                    <a:ext uri="{FF2B5EF4-FFF2-40B4-BE49-F238E27FC236}">
                      <a16:creationId xmlns:a16="http://schemas.microsoft.com/office/drawing/2014/main" id="{1EE0234F-D658-3B50-3A86-6919828B8CD3}"/>
                    </a:ext>
                  </a:extLst>
                </p:cNvPr>
                <p:cNvSpPr txBox="1">
                  <a:spLocks noRot="1" noChangeAspect="1" noMove="1" noResize="1" noEditPoints="1" noAdjustHandles="1" noChangeArrowheads="1" noChangeShapeType="1" noTextEdit="1"/>
                </p:cNvSpPr>
                <p:nvPr/>
              </p:nvSpPr>
              <p:spPr>
                <a:xfrm>
                  <a:off x="6453458" y="4351118"/>
                  <a:ext cx="569911" cy="394210"/>
                </a:xfrm>
                <a:prstGeom prst="rect">
                  <a:avLst/>
                </a:prstGeom>
                <a:blipFill>
                  <a:blip r:embed="rId4"/>
                  <a:stretch>
                    <a:fillRect b="-468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7FBFE05-E91C-B3EC-FFF9-233D373786C7}"/>
                </a:ext>
              </a:extLst>
            </p:cNvPr>
            <p:cNvSpPr txBox="1"/>
            <p:nvPr/>
          </p:nvSpPr>
          <p:spPr>
            <a:xfrm>
              <a:off x="6119018" y="4970626"/>
              <a:ext cx="2851633"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Frontal area of a plane.</a:t>
              </a:r>
              <a:r>
                <a:rPr lang="en-GB" sz="1400" b="1" baseline="30000" noProof="0" dirty="0">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171A1936-BBD2-1EB2-53AB-C4DDD9396754}"/>
                </a:ext>
              </a:extLst>
            </p:cNvPr>
            <p:cNvSpPr/>
            <p:nvPr/>
          </p:nvSpPr>
          <p:spPr>
            <a:xfrm>
              <a:off x="6119018" y="2906514"/>
              <a:ext cx="2851633" cy="2007726"/>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 name="Slide Number Placeholder 6">
            <a:extLst>
              <a:ext uri="{FF2B5EF4-FFF2-40B4-BE49-F238E27FC236}">
                <a16:creationId xmlns:a16="http://schemas.microsoft.com/office/drawing/2014/main" id="{F35CA366-B27A-037B-DB15-0320DFB18BAE}"/>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89</a:t>
            </a:fld>
            <a:endParaRPr lang="en-GB" spc="80" noProof="0"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C47800E3-398C-072E-D861-825B9510B525}"/>
                  </a:ext>
                </a:extLst>
              </p:cNvPr>
              <p:cNvSpPr txBox="1"/>
              <p:nvPr/>
            </p:nvSpPr>
            <p:spPr>
              <a:xfrm>
                <a:off x="540330" y="2202882"/>
                <a:ext cx="6028945" cy="2920030"/>
              </a:xfrm>
              <a:prstGeom prst="rect">
                <a:avLst/>
              </a:prstGeom>
              <a:noFill/>
            </p:spPr>
            <p:txBody>
              <a:bodyPr wrap="square">
                <a:spAutoFit/>
              </a:bodyPr>
              <a:lstStyle/>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What is the value of the speed </a:t>
                </a:r>
                <a14:m>
                  <m:oMath xmlns:m="http://schemas.openxmlformats.org/officeDocument/2006/math">
                    <m:r>
                      <a:rPr lang="en-GB" sz="2000" b="0" i="1" spc="215" noProof="0" smtClean="0">
                        <a:latin typeface="Cambria Math" panose="02040503050406030204" pitchFamily="18" charset="0"/>
                        <a:cs typeface="Arial" panose="020B0604020202020204" pitchFamily="34" charset="0"/>
                      </a:rPr>
                      <m:t>𝑢</m:t>
                    </m:r>
                  </m:oMath>
                </a14:m>
                <a:r>
                  <a:rPr lang="en-GB" sz="2000" noProof="0" dirty="0">
                    <a:latin typeface="Arial" panose="020B0604020202020204" pitchFamily="34" charset="0"/>
                    <a:cs typeface="Arial" panose="020B0604020202020204" pitchFamily="34" charset="0"/>
                  </a:rPr>
                  <a:t>? </a:t>
                </a:r>
              </a:p>
              <a:p>
                <a:pPr marL="38100" marR="30480" algn="just">
                  <a:lnSpc>
                    <a:spcPct val="119200"/>
                  </a:lnSpc>
                  <a:spcBef>
                    <a:spcPts val="90"/>
                  </a:spcBef>
                  <a:tabLst>
                    <a:tab pos="275590" algn="l"/>
                    <a:tab pos="1165860" algn="l"/>
                    <a:tab pos="1917700" algn="l"/>
                    <a:tab pos="2010410" algn="l"/>
                  </a:tabLst>
                </a:pPr>
                <a:endParaRPr lang="en-GB" sz="15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solidFill>
                      <a:schemeClr val="tx1"/>
                    </a:solidFill>
                    <a:latin typeface="Arial" panose="020B0604020202020204" pitchFamily="34" charset="0"/>
                    <a:cs typeface="Arial" panose="020B0604020202020204" pitchFamily="34" charset="0"/>
                  </a:rPr>
                  <a:t>2. </a:t>
                </a:r>
                <a:r>
                  <a:rPr lang="en-GB" sz="2000" noProof="0" dirty="0">
                    <a:latin typeface="Arial" panose="020B0604020202020204" pitchFamily="34" charset="0"/>
                    <a:cs typeface="Arial" panose="020B0604020202020204" pitchFamily="34" charset="0"/>
                  </a:rPr>
                  <a:t>What is the power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lift</m:t>
                        </m:r>
                      </m:sub>
                    </m:sSub>
                  </m:oMath>
                </a14:m>
                <a:r>
                  <a:rPr lang="en-GB" sz="2000" noProof="0" dirty="0">
                    <a:latin typeface="Arial" panose="020B0604020202020204" pitchFamily="34" charset="0"/>
                    <a:cs typeface="Arial" panose="020B0604020202020204" pitchFamily="34" charset="0"/>
                  </a:rPr>
                  <a:t> required to lift the plane? </a:t>
                </a:r>
              </a:p>
              <a:p>
                <a:pPr marL="38100" marR="30480" algn="just">
                  <a:lnSpc>
                    <a:spcPct val="119200"/>
                  </a:lnSpc>
                  <a:spcBef>
                    <a:spcPts val="90"/>
                  </a:spcBef>
                  <a:tabLst>
                    <a:tab pos="275590" algn="l"/>
                    <a:tab pos="1165860" algn="l"/>
                    <a:tab pos="1917700" algn="l"/>
                    <a:tab pos="2010410" algn="l"/>
                  </a:tabLst>
                </a:pPr>
                <a:endParaRPr lang="en-GB" sz="15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i="0" noProof="0" dirty="0">
                    <a:solidFill>
                      <a:schemeClr val="tx1"/>
                    </a:solidFill>
                    <a:effectLst/>
                    <a:latin typeface="Arial" panose="020B0604020202020204" pitchFamily="34" charset="0"/>
                    <a:cs typeface="Arial" panose="020B0604020202020204" pitchFamily="34" charset="0"/>
                  </a:rPr>
                  <a:t>3. </a:t>
                </a:r>
                <a:r>
                  <a:rPr lang="en-GB" sz="2000" noProof="0" dirty="0">
                    <a:latin typeface="Arial" panose="020B0604020202020204" pitchFamily="34" charset="0"/>
                    <a:cs typeface="Arial" panose="020B0604020202020204" pitchFamily="34" charset="0"/>
                  </a:rPr>
                  <a:t>What is the power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drag</m:t>
                        </m:r>
                      </m:sub>
                    </m:sSub>
                  </m:oMath>
                </a14:m>
                <a:r>
                  <a:rPr lang="en-GB" sz="2000" noProof="0" dirty="0">
                    <a:latin typeface="Arial" panose="020B0604020202020204" pitchFamily="34" charset="0"/>
                    <a:cs typeface="Arial" panose="020B0604020202020204" pitchFamily="34" charset="0"/>
                  </a:rPr>
                  <a:t> </a:t>
                </a:r>
                <a:r>
                  <a:rPr lang="en-GB" sz="2000" noProof="0" dirty="0"/>
                  <a:t>needed to overcome the drag force, considering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𝐴</m:t>
                        </m:r>
                      </m:e>
                      <m:sub>
                        <m:r>
                          <a:rPr lang="en-GB" sz="2000" b="0" i="1" spc="125" noProof="0" smtClean="0">
                            <a:latin typeface="Cambria Math" panose="02040503050406030204" pitchFamily="18" charset="0"/>
                            <a:cs typeface="Arial" panose="020B0604020202020204" pitchFamily="34" charset="0"/>
                          </a:rPr>
                          <m:t>𝑝</m:t>
                        </m:r>
                      </m:sub>
                    </m:sSub>
                  </m:oMath>
                </a14:m>
                <a:r>
                  <a:rPr lang="en-GB" sz="2000" noProof="0" dirty="0">
                    <a:latin typeface="Arial" panose="020B0604020202020204" pitchFamily="34" charset="0"/>
                    <a:cs typeface="Arial" panose="020B0604020202020204" pitchFamily="34" charset="0"/>
                  </a:rPr>
                  <a:t> </a:t>
                </a:r>
                <a:r>
                  <a:rPr lang="en-GB" sz="2000" noProof="0" dirty="0"/>
                  <a:t>as the effective plane's frontal area and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𝑐</m:t>
                        </m:r>
                      </m:e>
                      <m:sub>
                        <m:r>
                          <a:rPr lang="en-GB" sz="2000" b="0" i="1" spc="125" noProof="0" smtClean="0">
                            <a:latin typeface="Cambria Math" panose="02040503050406030204" pitchFamily="18" charset="0"/>
                            <a:cs typeface="Arial" panose="020B0604020202020204" pitchFamily="34" charset="0"/>
                          </a:rPr>
                          <m:t>𝑑</m:t>
                        </m:r>
                      </m:sub>
                    </m:sSub>
                  </m:oMath>
                </a14:m>
                <a:r>
                  <a:rPr lang="en-GB" sz="2000" noProof="0" dirty="0"/>
                  <a:t> as its drag coefficient? (following the same model as in Chapter 04)</a:t>
                </a:r>
                <a:endParaRPr lang="en-GB" sz="2000" noProof="0" dirty="0">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C47800E3-398C-072E-D861-825B9510B525}"/>
                  </a:ext>
                </a:extLst>
              </p:cNvPr>
              <p:cNvSpPr txBox="1">
                <a:spLocks noRot="1" noChangeAspect="1" noMove="1" noResize="1" noEditPoints="1" noAdjustHandles="1" noChangeArrowheads="1" noChangeShapeType="1" noTextEdit="1"/>
              </p:cNvSpPr>
              <p:nvPr/>
            </p:nvSpPr>
            <p:spPr>
              <a:xfrm>
                <a:off x="540330" y="2202882"/>
                <a:ext cx="6028945" cy="2920030"/>
              </a:xfrm>
              <a:prstGeom prst="rect">
                <a:avLst/>
              </a:prstGeom>
              <a:blipFill>
                <a:blip r:embed="rId5"/>
                <a:stretch>
                  <a:fillRect l="-506" r="-506" b="-2923"/>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5A60F3DE-1A50-2DC6-A602-9F923380D82A}"/>
              </a:ext>
            </a:extLst>
          </p:cNvPr>
          <p:cNvSpPr txBox="1"/>
          <p:nvPr/>
        </p:nvSpPr>
        <p:spPr>
          <a:xfrm>
            <a:off x="551906" y="5357218"/>
            <a:ext cx="8478509" cy="1758623"/>
          </a:xfrm>
          <a:prstGeom prst="rect">
            <a:avLst/>
          </a:prstGeom>
          <a:noFill/>
        </p:spPr>
        <p:txBody>
          <a:bodyPr wrap="square">
            <a:spAutoFit/>
          </a:bodyPr>
          <a:lstStyle/>
          <a:p>
            <a:pPr marL="38100" marR="30480" algn="just">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4. </a:t>
            </a:r>
            <a:r>
              <a:rPr lang="en-GB" sz="2000" noProof="0" dirty="0">
                <a:latin typeface="Arial" panose="020B0604020202020204" pitchFamily="34" charset="0"/>
                <a:cs typeface="Arial" panose="020B0604020202020204" pitchFamily="34" charset="0"/>
              </a:rPr>
              <a:t>What is the total power required to maintain the plane’s flight?</a:t>
            </a:r>
          </a:p>
          <a:p>
            <a:pPr marL="38100" marR="30480" algn="just">
              <a:lnSpc>
                <a:spcPct val="119200"/>
              </a:lnSpc>
              <a:spcBef>
                <a:spcPts val="90"/>
              </a:spcBef>
              <a:tabLst>
                <a:tab pos="275590" algn="l"/>
                <a:tab pos="1165860" algn="l"/>
                <a:tab pos="1917700" algn="l"/>
                <a:tab pos="2010410" algn="l"/>
              </a:tabLst>
            </a:pPr>
            <a:endParaRPr lang="en-GB" sz="15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5. </a:t>
            </a:r>
            <a:r>
              <a:rPr lang="en-GB" sz="2000" noProof="0" dirty="0">
                <a:latin typeface="Arial" panose="020B0604020202020204" pitchFamily="34" charset="0"/>
                <a:cs typeface="Arial" panose="020B0604020202020204" pitchFamily="34" charset="0"/>
              </a:rPr>
              <a:t>What is the energy consumption per unit of distance travelled?</a:t>
            </a:r>
          </a:p>
          <a:p>
            <a:pPr marL="38100" marR="30480" algn="just">
              <a:lnSpc>
                <a:spcPct val="119200"/>
              </a:lnSpc>
              <a:spcBef>
                <a:spcPts val="90"/>
              </a:spcBef>
              <a:tabLst>
                <a:tab pos="275590" algn="l"/>
                <a:tab pos="1165860" algn="l"/>
                <a:tab pos="1917700" algn="l"/>
                <a:tab pos="2010410" algn="l"/>
              </a:tabLst>
            </a:pPr>
            <a:endParaRPr lang="en-GB" sz="1500"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6. </a:t>
            </a:r>
            <a:r>
              <a:rPr lang="en-GB" sz="2000" noProof="0" dirty="0">
                <a:latin typeface="Arial" panose="020B0604020202020204" pitchFamily="34" charset="0"/>
                <a:cs typeface="Arial" panose="020B0604020202020204" pitchFamily="34" charset="0"/>
              </a:rPr>
              <a:t>What is the optimal speed for maximising energy efficiency?</a:t>
            </a:r>
          </a:p>
        </p:txBody>
      </p:sp>
      <p:sp>
        <p:nvSpPr>
          <p:cNvPr id="7" name="ZoneTexte 6">
            <a:extLst>
              <a:ext uri="{FF2B5EF4-FFF2-40B4-BE49-F238E27FC236}">
                <a16:creationId xmlns:a16="http://schemas.microsoft.com/office/drawing/2014/main" id="{872482FE-A30C-1FDC-B463-53D0484C4B92}"/>
              </a:ext>
            </a:extLst>
          </p:cNvPr>
          <p:cNvSpPr txBox="1"/>
          <p:nvPr/>
        </p:nvSpPr>
        <p:spPr>
          <a:xfrm>
            <a:off x="92598" y="7671252"/>
            <a:ext cx="5347504"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6"/>
              </a:rPr>
              <a:t>Effect of size on drag. (n.d.). Nasa. </a:t>
            </a:r>
            <a:endParaRPr lang="en-GB" sz="1100" noProof="0" dirty="0">
              <a:latin typeface="+mj-lt"/>
            </a:endParaRPr>
          </a:p>
        </p:txBody>
      </p:sp>
      <p:sp>
        <p:nvSpPr>
          <p:cNvPr id="8" name="ZoneTexte 7">
            <a:extLst>
              <a:ext uri="{FF2B5EF4-FFF2-40B4-BE49-F238E27FC236}">
                <a16:creationId xmlns:a16="http://schemas.microsoft.com/office/drawing/2014/main" id="{EAD450B1-F905-5BD0-9788-A104B7A8B93B}"/>
              </a:ext>
            </a:extLst>
          </p:cNvPr>
          <p:cNvSpPr txBox="1"/>
          <p:nvPr/>
        </p:nvSpPr>
        <p:spPr>
          <a:xfrm>
            <a:off x="575055" y="1251949"/>
            <a:ext cx="9557284" cy="707886"/>
          </a:xfrm>
          <a:prstGeom prst="rect">
            <a:avLst/>
          </a:prstGeom>
          <a:noFill/>
        </p:spPr>
        <p:txBody>
          <a:bodyPr wrap="square">
            <a:spAutoFit/>
          </a:bodyPr>
          <a:lstStyle/>
          <a:p>
            <a:pPr algn="just"/>
            <a:r>
              <a:rPr lang="en-GB" sz="2000" noProof="0" dirty="0"/>
              <a:t>To better understand the dynamics of the plane’s flight, we will address the following questions:</a:t>
            </a:r>
          </a:p>
        </p:txBody>
      </p:sp>
    </p:spTree>
    <p:extLst>
      <p:ext uri="{BB962C8B-B14F-4D97-AF65-F5344CB8AC3E}">
        <p14:creationId xmlns:p14="http://schemas.microsoft.com/office/powerpoint/2010/main" val="1956825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69D8785-9F5C-9748-64E1-D2B088CD49C1}"/>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a:t>
            </a:fld>
            <a:endParaRPr lang="en-GB" spc="80" noProof="0" dirty="0"/>
          </a:p>
        </p:txBody>
      </p:sp>
      <p:sp>
        <p:nvSpPr>
          <p:cNvPr id="13" name="TextBox 3">
            <a:extLst>
              <a:ext uri="{FF2B5EF4-FFF2-40B4-BE49-F238E27FC236}">
                <a16:creationId xmlns:a16="http://schemas.microsoft.com/office/drawing/2014/main" id="{42CD7048-F9EF-64D8-DC4E-683F5288E6CF}"/>
              </a:ext>
            </a:extLst>
          </p:cNvPr>
          <p:cNvSpPr txBox="1"/>
          <p:nvPr/>
        </p:nvSpPr>
        <p:spPr>
          <a:xfrm>
            <a:off x="589582" y="349890"/>
            <a:ext cx="9743137" cy="461665"/>
          </a:xfrm>
          <a:prstGeom prst="rect">
            <a:avLst/>
          </a:prstGeom>
          <a:noFill/>
        </p:spPr>
        <p:txBody>
          <a:bodyPr wrap="square">
            <a:spAutoFit/>
          </a:bodyPr>
          <a:lstStyle/>
          <a:p>
            <a:pPr marL="12700" algn="l">
              <a:spcBef>
                <a:spcPts val="130"/>
              </a:spcBef>
            </a:pPr>
            <a:r>
              <a:rPr lang="en-GB" sz="2400" b="1" noProof="0" dirty="0">
                <a:solidFill>
                  <a:schemeClr val="tx1"/>
                </a:solidFill>
                <a:latin typeface="Arial" panose="020B0604020202020204" pitchFamily="34" charset="0"/>
                <a:cs typeface="Arial" panose="020B0604020202020204" pitchFamily="34" charset="0"/>
              </a:rPr>
              <a:t>The global </a:t>
            </a:r>
            <a:r>
              <a:rPr lang="en-GB" sz="2400" b="1" noProof="0" dirty="0">
                <a:latin typeface="Arial" panose="020B0604020202020204" pitchFamily="34" charset="0"/>
                <a:cs typeface="Arial" panose="020B0604020202020204" pitchFamily="34" charset="0"/>
              </a:rPr>
              <a:t>w</a:t>
            </a:r>
            <a:r>
              <a:rPr lang="en-GB" sz="2400" b="1" noProof="0" dirty="0">
                <a:solidFill>
                  <a:schemeClr val="tx1"/>
                </a:solidFill>
                <a:latin typeface="Arial" panose="020B0604020202020204" pitchFamily="34" charset="0"/>
                <a:cs typeface="Arial" panose="020B0604020202020204" pitchFamily="34" charset="0"/>
              </a:rPr>
              <a:t>arming </a:t>
            </a:r>
            <a:r>
              <a:rPr lang="en-GB" sz="2400" b="1" noProof="0" dirty="0">
                <a:latin typeface="Arial" panose="020B0604020202020204" pitchFamily="34" charset="0"/>
                <a:cs typeface="Arial" panose="020B0604020202020204" pitchFamily="34" charset="0"/>
              </a:rPr>
              <a:t>p</a:t>
            </a:r>
            <a:r>
              <a:rPr lang="en-GB" sz="2400" b="1" noProof="0" dirty="0">
                <a:solidFill>
                  <a:schemeClr val="tx1"/>
                </a:solidFill>
                <a:latin typeface="Arial" panose="020B0604020202020204" pitchFamily="34" charset="0"/>
                <a:cs typeface="Arial" panose="020B0604020202020204" pitchFamily="34" charset="0"/>
              </a:rPr>
              <a:t>otential of greenhouse gases (2/2)</a:t>
            </a:r>
            <a:endParaRPr lang="en-GB" sz="2400" b="1" spc="30" noProof="0" dirty="0">
              <a:solidFill>
                <a:schemeClr val="tx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DC720224-4BC6-DAC9-70E9-C71230DCBC7D}"/>
              </a:ext>
            </a:extLst>
          </p:cNvPr>
          <p:cNvSpPr txBox="1"/>
          <p:nvPr/>
        </p:nvSpPr>
        <p:spPr>
          <a:xfrm>
            <a:off x="575322" y="4778925"/>
            <a:ext cx="9542755" cy="1938992"/>
          </a:xfrm>
          <a:prstGeom prst="rect">
            <a:avLst/>
          </a:prstGeom>
          <a:noFill/>
        </p:spPr>
        <p:txBody>
          <a:bodyPr wrap="square">
            <a:spAutoFit/>
          </a:bodyPr>
          <a:lstStyle/>
          <a:p>
            <a:pPr algn="just"/>
            <a:r>
              <a:rPr lang="en-GB" sz="2000" noProof="0" dirty="0"/>
              <a:t>Water vapor (H₂O) accounts for approximately 36-72% of the total greenhouse effect, followed by CO₂ at 9-26%, CH₄ at 4-9%, and ozone (O₃) at 3-7%.</a:t>
            </a:r>
          </a:p>
          <a:p>
            <a:pPr algn="just"/>
            <a:endParaRPr lang="en-GB" sz="2000" noProof="0" dirty="0"/>
          </a:p>
          <a:p>
            <a:pPr algn="just"/>
            <a:r>
              <a:rPr lang="en-GB" sz="2000" noProof="0" dirty="0"/>
              <a:t>Although not classified as a greenhouse gas, carbon monoxide (CO) can have an indirect radiative effect by increasing the concentration of greenhouse gases. CO can react with ozone or water vapor, leading to the formation of additional CO₂.</a:t>
            </a:r>
          </a:p>
        </p:txBody>
      </p:sp>
      <p:sp>
        <p:nvSpPr>
          <p:cNvPr id="19" name="ZoneTexte 18">
            <a:extLst>
              <a:ext uri="{FF2B5EF4-FFF2-40B4-BE49-F238E27FC236}">
                <a16:creationId xmlns:a16="http://schemas.microsoft.com/office/drawing/2014/main" id="{77A83641-DDBC-66EB-E880-CF15020CAA16}"/>
              </a:ext>
            </a:extLst>
          </p:cNvPr>
          <p:cNvSpPr txBox="1"/>
          <p:nvPr/>
        </p:nvSpPr>
        <p:spPr>
          <a:xfrm>
            <a:off x="589583" y="1655952"/>
            <a:ext cx="9542756" cy="2554545"/>
          </a:xfrm>
          <a:prstGeom prst="rect">
            <a:avLst/>
          </a:prstGeom>
          <a:noFill/>
        </p:spPr>
        <p:txBody>
          <a:bodyPr wrap="square">
            <a:spAutoFit/>
          </a:bodyPr>
          <a:lstStyle/>
          <a:p>
            <a:pPr algn="just"/>
            <a:r>
              <a:rPr lang="en-GB" sz="2000" noProof="0" dirty="0"/>
              <a:t>It is standard practice to express all greenhouse gas emissions in terms of </a:t>
            </a:r>
            <a:r>
              <a:rPr lang="en-GB" sz="2000" b="1" noProof="0" dirty="0"/>
              <a:t>carbon dioxide equivalent (CO₂e)</a:t>
            </a:r>
            <a:r>
              <a:rPr lang="en-GB" sz="2000" noProof="0" dirty="0"/>
              <a:t>. This metric represents the amount of CO₂ that would produce the same warming effect as a given mass of another gas over a specified time frame.</a:t>
            </a:r>
          </a:p>
          <a:p>
            <a:pPr algn="just"/>
            <a:endParaRPr lang="en-GB" sz="2000" noProof="0" dirty="0"/>
          </a:p>
          <a:p>
            <a:pPr algn="just"/>
            <a:r>
              <a:rPr lang="en-GB" sz="2000" noProof="0" dirty="0"/>
              <a:t>For example, releasing two tons of methane (CH</a:t>
            </a:r>
            <a:r>
              <a:rPr lang="en-GB" sz="2000" baseline="-25000" noProof="0" dirty="0"/>
              <a:t>4</a:t>
            </a:r>
            <a:r>
              <a:rPr lang="en-GB" sz="2000" noProof="0" dirty="0"/>
              <a:t>) into the atmosphere is equivalent, in terms of warming over a period of 100 years, to emitting 60 tons of CO</a:t>
            </a:r>
            <a:r>
              <a:rPr lang="en-GB" sz="2000" baseline="-25000" noProof="0" dirty="0"/>
              <a:t>2</a:t>
            </a:r>
            <a:r>
              <a:rPr lang="en-GB" sz="2000" noProof="0" dirty="0"/>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object 5"/>
              <p:cNvSpPr txBox="1"/>
              <p:nvPr/>
            </p:nvSpPr>
            <p:spPr>
              <a:xfrm>
                <a:off x="568058" y="1356643"/>
                <a:ext cx="9557284" cy="5858399"/>
              </a:xfrm>
              <a:prstGeom prst="rect">
                <a:avLst/>
              </a:prstGeom>
            </p:spPr>
            <p:txBody>
              <a:bodyPr vert="horz" wrap="square" lIns="0" tIns="62230" rIns="0" bIns="0" rtlCol="0">
                <a:spAutoFit/>
              </a:bodyPr>
              <a:lstStyle/>
              <a:p>
                <a:pPr marL="63500" algn="just">
                  <a:spcBef>
                    <a:spcPts val="490"/>
                  </a:spcBef>
                  <a:tabLst>
                    <a:tab pos="3717925" algn="l"/>
                  </a:tabLst>
                </a:pPr>
                <a:r>
                  <a:rPr lang="en-GB" sz="2000" b="1" noProof="0" dirty="0">
                    <a:solidFill>
                      <a:schemeClr val="tx1"/>
                    </a:solidFill>
                    <a:latin typeface="Arial" panose="020B0604020202020204" pitchFamily="34" charset="0"/>
                    <a:cs typeface="Arial" panose="020B0604020202020204" pitchFamily="34" charset="0"/>
                  </a:rPr>
                  <a:t>1. </a:t>
                </a:r>
                <a:r>
                  <a:rPr lang="en-GB" sz="2000" noProof="0" dirty="0">
                    <a:latin typeface="Arial" panose="020B0604020202020204" pitchFamily="34" charset="0"/>
                    <a:cs typeface="Arial" panose="020B0604020202020204" pitchFamily="34" charset="0"/>
                  </a:rPr>
                  <a:t>What is the value of the speed </a:t>
                </a:r>
                <a14:m>
                  <m:oMath xmlns:m="http://schemas.openxmlformats.org/officeDocument/2006/math">
                    <m:r>
                      <a:rPr lang="en-GB" sz="2000" b="0" i="1" spc="215" noProof="0" smtClean="0">
                        <a:latin typeface="Cambria Math" panose="02040503050406030204" pitchFamily="18" charset="0"/>
                        <a:cs typeface="Arial" panose="020B0604020202020204" pitchFamily="34" charset="0"/>
                      </a:rPr>
                      <m:t>𝑢</m:t>
                    </m:r>
                  </m:oMath>
                </a14:m>
                <a:r>
                  <a:rPr lang="en-GB" sz="2000" noProof="0" dirty="0">
                    <a:latin typeface="Arial" panose="020B0604020202020204" pitchFamily="34" charset="0"/>
                    <a:cs typeface="Arial" panose="020B0604020202020204" pitchFamily="34" charset="0"/>
                  </a:rPr>
                  <a:t>? </a:t>
                </a:r>
              </a:p>
              <a:p>
                <a:pPr marL="63500" algn="just">
                  <a:lnSpc>
                    <a:spcPct val="100000"/>
                  </a:lnSpc>
                  <a:spcBef>
                    <a:spcPts val="490"/>
                  </a:spcBef>
                  <a:tabLst>
                    <a:tab pos="3717925" algn="l"/>
                  </a:tabLst>
                </a:pPr>
                <a:endParaRPr lang="en-GB" sz="5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r>
                  <a:rPr lang="en-GB" sz="2000" noProof="0" dirty="0">
                    <a:latin typeface="Arial" panose="020B0604020202020204" pitchFamily="34" charset="0"/>
                    <a:cs typeface="Arial" panose="020B0604020202020204" pitchFamily="34" charset="0"/>
                  </a:rPr>
                  <a:t>We assume that a constant force </a:t>
                </a:r>
                <a14:m>
                  <m:oMath xmlns:m="http://schemas.openxmlformats.org/officeDocument/2006/math">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𝐹</m:t>
                        </m:r>
                      </m:e>
                      <m:sub>
                        <m:r>
                          <m:rPr>
                            <m:sty m:val="p"/>
                          </m:rPr>
                          <a:rPr lang="en-GB" sz="2000" b="0" i="0" noProof="0" smtClean="0">
                            <a:latin typeface="Cambria Math" panose="02040503050406030204" pitchFamily="18" charset="0"/>
                            <a:cs typeface="Arial" panose="020B0604020202020204" pitchFamily="34" charset="0"/>
                          </a:rPr>
                          <m:t>t</m:t>
                        </m:r>
                      </m:sub>
                    </m:sSub>
                  </m:oMath>
                </a14:m>
                <a:r>
                  <a:rPr lang="en-GB" sz="2000" noProof="0" dirty="0">
                    <a:latin typeface="Arial" panose="020B0604020202020204" pitchFamily="34" charset="0"/>
                    <a:cs typeface="Arial" panose="020B0604020202020204" pitchFamily="34" charset="0"/>
                  </a:rPr>
                  <a:t> is applied to a tube of length </a:t>
                </a:r>
                <a14:m>
                  <m:oMath xmlns:m="http://schemas.openxmlformats.org/officeDocument/2006/math">
                    <m:r>
                      <a:rPr lang="en-GB" sz="2000" i="1" noProof="0" smtClean="0">
                        <a:latin typeface="Cambria Math" panose="02040503050406030204" pitchFamily="18" charset="0"/>
                        <a:cs typeface="Arial" panose="020B0604020202020204" pitchFamily="34" charset="0"/>
                      </a:rPr>
                      <m:t>𝑣</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𝑡</m:t>
                    </m:r>
                  </m:oMath>
                </a14:m>
                <a:r>
                  <a:rPr lang="en-GB" sz="2000" i="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over a time period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𝑡</m:t>
                    </m:r>
                  </m:oMath>
                </a14:m>
                <a:r>
                  <a:rPr lang="en-GB" sz="2000" noProof="0" dirty="0">
                    <a:latin typeface="Arial" panose="020B0604020202020204" pitchFamily="34" charset="0"/>
                    <a:cs typeface="Arial" panose="020B0604020202020204" pitchFamily="34" charset="0"/>
                  </a:rPr>
                  <a:t>. As </a:t>
                </a:r>
                <a14:m>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𝐹</m:t>
                        </m:r>
                      </m:e>
                      <m:sub>
                        <m:r>
                          <m:rPr>
                            <m:sty m:val="p"/>
                          </m:rPr>
                          <a:rPr lang="en-GB" sz="2000" b="0" i="0" noProof="0" smtClean="0">
                            <a:latin typeface="Cambria Math" panose="02040503050406030204" pitchFamily="18" charset="0"/>
                          </a:rPr>
                          <m:t>t</m:t>
                        </m:r>
                      </m:sub>
                    </m:sSub>
                    <m:r>
                      <a:rPr lang="en-GB" sz="2000" b="0" i="1" noProof="0" smtClean="0">
                        <a:latin typeface="Cambria Math" panose="02040503050406030204" pitchFamily="18" charset="0"/>
                        <a:cs typeface="Arial" panose="020B0604020202020204" pitchFamily="34" charset="0"/>
                      </a:rPr>
                      <m:t>= </m:t>
                    </m:r>
                    <m:sSub>
                      <m:sSubPr>
                        <m:ctrlPr>
                          <a:rPr lang="en-GB" sz="2000" b="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𝑚</m:t>
                        </m:r>
                      </m:e>
                      <m:sub>
                        <m:r>
                          <m:rPr>
                            <m:sty m:val="p"/>
                          </m:rPr>
                          <a:rPr lang="en-GB" sz="2000" b="0" i="0" noProof="0" smtClean="0">
                            <a:latin typeface="Cambria Math" panose="02040503050406030204" pitchFamily="18" charset="0"/>
                            <a:cs typeface="Arial" panose="020B0604020202020204" pitchFamily="34" charset="0"/>
                          </a:rPr>
                          <m:t>t</m:t>
                        </m:r>
                      </m:sub>
                    </m:sSub>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𝑎</m:t>
                    </m:r>
                  </m:oMath>
                </a14:m>
                <a:r>
                  <a:rPr lang="en-GB" sz="2000" noProof="0" dirty="0">
                    <a:latin typeface="Arial" panose="020B0604020202020204" pitchFamily="34" charset="0"/>
                    <a:cs typeface="Arial" panose="020B0604020202020204" pitchFamily="34" charset="0"/>
                  </a:rPr>
                  <a:t> and </a:t>
                </a:r>
                <a14:m>
                  <m:oMath xmlns:m="http://schemas.openxmlformats.org/officeDocument/2006/math">
                    <m:r>
                      <a:rPr lang="en-GB" sz="2000" b="0" i="1" noProof="0" smtClean="0">
                        <a:latin typeface="Cambria Math" panose="02040503050406030204" pitchFamily="18" charset="0"/>
                        <a:cs typeface="Arial MT"/>
                      </a:rPr>
                      <m:t>𝑢</m:t>
                    </m:r>
                    <m:r>
                      <a:rPr lang="en-GB" sz="2000" b="0" i="1" noProof="0" smtClean="0">
                        <a:latin typeface="Cambria Math" panose="02040503050406030204" pitchFamily="18" charset="0"/>
                        <a:cs typeface="Arial MT"/>
                      </a:rPr>
                      <m:t>=</m:t>
                    </m:r>
                    <m:r>
                      <a:rPr lang="en-GB" sz="2000" b="0" i="1" noProof="0" smtClean="0">
                        <a:latin typeface="Cambria Math" panose="02040503050406030204" pitchFamily="18" charset="0"/>
                        <a:cs typeface="Arial MT"/>
                      </a:rPr>
                      <m:t>𝑎</m:t>
                    </m:r>
                    <m:r>
                      <a:rPr lang="en-GB" sz="2000" b="0" i="1" noProof="0" smtClean="0">
                        <a:latin typeface="Cambria Math" panose="02040503050406030204" pitchFamily="18" charset="0"/>
                        <a:cs typeface="Arial MT"/>
                      </a:rPr>
                      <m:t>×</m:t>
                    </m:r>
                    <m:r>
                      <a:rPr lang="en-GB" sz="2000" b="0" i="1" noProof="0" smtClean="0">
                        <a:latin typeface="Cambria Math" panose="02040503050406030204" pitchFamily="18" charset="0"/>
                        <a:ea typeface="Cambria Math" panose="02040503050406030204" pitchFamily="18" charset="0"/>
                        <a:cs typeface="Arial MT"/>
                      </a:rPr>
                      <m:t>𝑡</m:t>
                    </m:r>
                  </m:oMath>
                </a14:m>
                <a:r>
                  <a:rPr lang="en-GB" sz="2000" noProof="0" dirty="0">
                    <a:latin typeface="Arial" panose="020B0604020202020204" pitchFamily="34" charset="0"/>
                    <a:cs typeface="Arial" panose="020B0604020202020204" pitchFamily="34" charset="0"/>
                  </a:rPr>
                  <a:t>, we can write the following relation:</a:t>
                </a:r>
              </a:p>
              <a:p>
                <a:pPr marL="63500" algn="just">
                  <a:lnSpc>
                    <a:spcPct val="100000"/>
                  </a:lnSpc>
                  <a:spcBef>
                    <a:spcPts val="490"/>
                  </a:spcBef>
                  <a:tabLst>
                    <a:tab pos="3717925" algn="l"/>
                  </a:tabLst>
                </a:pPr>
                <a:endParaRPr lang="en-GB" sz="10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14:m>
                  <m:oMathPara xmlns:m="http://schemas.openxmlformats.org/officeDocument/2006/math">
                    <m:oMathParaPr>
                      <m:jc m:val="center"/>
                    </m:oMathParaPr>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𝐹</m:t>
                          </m:r>
                        </m:e>
                        <m:sub>
                          <m:r>
                            <m:rPr>
                              <m:sty m:val="p"/>
                            </m:rPr>
                            <a:rPr lang="en-GB" sz="2000" b="0" i="0" noProof="0" smtClean="0">
                              <a:latin typeface="Cambria Math" panose="02040503050406030204" pitchFamily="18" charset="0"/>
                            </a:rPr>
                            <m:t>t</m:t>
                          </m:r>
                        </m:sub>
                      </m:sSub>
                      <m:r>
                        <a:rPr lang="en-GB" sz="2000" b="0" i="1" noProof="0" smtClean="0">
                          <a:latin typeface="Cambria Math" panose="02040503050406030204" pitchFamily="18" charset="0"/>
                          <a:cs typeface="Arial" panose="020B0604020202020204" pitchFamily="34" charset="0"/>
                        </a:rPr>
                        <m:t>=</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𝑣𝑡</m:t>
                      </m:r>
                      <m:sSub>
                        <m:sSubPr>
                          <m:ctrlPr>
                            <a:rPr lang="en-GB" sz="2000" b="0" i="1"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𝑠</m:t>
                          </m:r>
                        </m:sub>
                      </m:sSub>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𝑢</m:t>
                          </m:r>
                        </m:num>
                        <m:den>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𝑡</m:t>
                          </m:r>
                        </m:den>
                      </m:f>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endParaRPr lang="en-GB" sz="10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r>
                  <a:rPr lang="en-GB" sz="2000" noProof="0" dirty="0"/>
                  <a:t>We assume the plane is in equilibrium, so t</a:t>
                </a:r>
                <a:r>
                  <a:rPr lang="en-GB" sz="2000" noProof="0" dirty="0">
                    <a:latin typeface="Arial" panose="020B0604020202020204" pitchFamily="34" charset="0"/>
                    <a:cs typeface="Arial" panose="020B0604020202020204" pitchFamily="34" charset="0"/>
                  </a:rPr>
                  <a:t>he force </a:t>
                </a:r>
                <a14:m>
                  <m:oMath xmlns:m="http://schemas.openxmlformats.org/officeDocument/2006/math">
                    <m:sSub>
                      <m:sSubPr>
                        <m:ctrlPr>
                          <a:rPr lang="en-GB" sz="2000" i="1" noProof="0" smtClean="0">
                            <a:latin typeface="Cambria Math" panose="02040503050406030204" pitchFamily="18" charset="0"/>
                          </a:rPr>
                        </m:ctrlPr>
                      </m:sSubPr>
                      <m:e>
                        <m:r>
                          <a:rPr lang="en-GB" sz="2000" i="1" noProof="0" smtClean="0">
                            <a:latin typeface="Cambria Math" panose="02040503050406030204" pitchFamily="18" charset="0"/>
                          </a:rPr>
                          <m:t>𝐹</m:t>
                        </m:r>
                      </m:e>
                      <m:sub>
                        <m:r>
                          <m:rPr>
                            <m:sty m:val="p"/>
                          </m:rPr>
                          <a:rPr lang="en-GB" sz="2000" noProof="0" smtClean="0">
                            <a:latin typeface="Cambria Math" panose="02040503050406030204" pitchFamily="18" charset="0"/>
                          </a:rPr>
                          <m:t>t</m:t>
                        </m:r>
                      </m:sub>
                    </m:sSub>
                  </m:oMath>
                </a14:m>
                <a:r>
                  <a:rPr lang="en-GB" sz="2000" noProof="0" dirty="0">
                    <a:latin typeface="Arial" panose="020B0604020202020204" pitchFamily="34" charset="0"/>
                    <a:cs typeface="Arial" panose="020B0604020202020204" pitchFamily="34" charset="0"/>
                  </a:rPr>
                  <a:t> must be equal to the gravitational force acting on the plane. Hence, we can write:</a:t>
                </a:r>
              </a:p>
              <a:p>
                <a:pPr marL="63500" algn="just">
                  <a:lnSpc>
                    <a:spcPct val="100000"/>
                  </a:lnSpc>
                  <a:spcBef>
                    <a:spcPts val="490"/>
                  </a:spcBef>
                  <a:tabLst>
                    <a:tab pos="3717925" algn="l"/>
                  </a:tabLst>
                </a:pPr>
                <a:endParaRPr lang="en-GB" sz="10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14:m>
                  <m:oMathPara xmlns:m="http://schemas.openxmlformats.org/officeDocument/2006/math">
                    <m:oMathParaPr>
                      <m:jc m:val="center"/>
                    </m:oMathParaPr>
                    <m:oMath xmlns:m="http://schemas.openxmlformats.org/officeDocument/2006/math">
                      <m:r>
                        <a:rPr lang="en-GB" sz="2000" b="0" i="1" noProof="0" smtClean="0">
                          <a:latin typeface="Cambria Math" panose="02040503050406030204" pitchFamily="18" charset="0"/>
                        </a:rPr>
                        <m:t>𝑢</m:t>
                      </m:r>
                      <m:r>
                        <a:rPr lang="en-GB" sz="2000" b="0" i="1" noProof="0" smtClean="0">
                          <a:latin typeface="Cambria Math" panose="02040503050406030204" pitchFamily="18" charset="0"/>
                        </a:rPr>
                        <m:t> =</m:t>
                      </m:r>
                      <m:f>
                        <m:fPr>
                          <m:ctrlPr>
                            <a:rPr lang="en-GB" sz="2000" b="0" i="1" noProof="0" smtClean="0">
                              <a:latin typeface="Cambria Math" panose="02040503050406030204" pitchFamily="18" charset="0"/>
                            </a:rPr>
                          </m:ctrlPr>
                        </m:fPr>
                        <m:num>
                          <m:r>
                            <a:rPr lang="en-GB" sz="2000" b="0" i="1" noProof="0" smtClean="0">
                              <a:latin typeface="Cambria Math" panose="02040503050406030204" pitchFamily="18" charset="0"/>
                            </a:rPr>
                            <m:t>𝑚𝑔</m:t>
                          </m:r>
                          <m:r>
                            <m:rPr>
                              <m:nor/>
                            </m:rPr>
                            <a:rPr lang="en-GB" sz="2000" b="0" i="0" noProof="0" smtClean="0">
                              <a:latin typeface="Cambria Math" panose="02040503050406030204" pitchFamily="18" charset="0"/>
                            </a:rPr>
                            <m:t> </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marL="63500" algn="just">
                  <a:lnSpc>
                    <a:spcPct val="100000"/>
                  </a:lnSpc>
                  <a:spcBef>
                    <a:spcPts val="490"/>
                  </a:spcBef>
                  <a:tabLst>
                    <a:tab pos="3717925" algn="l"/>
                  </a:tabLst>
                </a:pPr>
                <a:endParaRPr lang="en-GB" sz="2000" noProof="0" dirty="0">
                  <a:latin typeface="Arial" panose="020B0604020202020204" pitchFamily="34" charset="0"/>
                  <a:cs typeface="Arial" panose="020B0604020202020204" pitchFamily="34" charset="0"/>
                </a:endParaRPr>
              </a:p>
              <a:p>
                <a:pPr marL="63500" algn="just">
                  <a:spcBef>
                    <a:spcPts val="490"/>
                  </a:spcBef>
                  <a:tabLst>
                    <a:tab pos="3717925" algn="l"/>
                  </a:tabLst>
                </a:pPr>
                <a:r>
                  <a:rPr lang="en-GB" sz="2000" b="1" noProof="0" dirty="0">
                    <a:solidFill>
                      <a:schemeClr val="tx1"/>
                    </a:solidFill>
                    <a:latin typeface="Arial" panose="020B0604020202020204" pitchFamily="34" charset="0"/>
                    <a:cs typeface="Arial" panose="020B0604020202020204" pitchFamily="34" charset="0"/>
                  </a:rPr>
                  <a:t>2. </a:t>
                </a:r>
                <a:r>
                  <a:rPr lang="en-GB" sz="2000" noProof="0" dirty="0">
                    <a:latin typeface="Arial" panose="020B0604020202020204" pitchFamily="34" charset="0"/>
                    <a:cs typeface="Arial" panose="020B0604020202020204" pitchFamily="34" charset="0"/>
                  </a:rPr>
                  <a:t>What is the power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𝑃</m:t>
                        </m:r>
                      </m:e>
                      <m:sub>
                        <m:r>
                          <m:rPr>
                            <m:sty m:val="p"/>
                          </m:rPr>
                          <a:rPr lang="en-GB" sz="2000" b="0" i="0" spc="125" noProof="0" smtClean="0">
                            <a:latin typeface="Cambria Math" panose="02040503050406030204" pitchFamily="18" charset="0"/>
                            <a:cs typeface="Arial" panose="020B0604020202020204" pitchFamily="34" charset="0"/>
                          </a:rPr>
                          <m:t>lift</m:t>
                        </m:r>
                      </m:sub>
                    </m:sSub>
                  </m:oMath>
                </a14:m>
                <a:r>
                  <a:rPr lang="en-GB" sz="2000" noProof="0" dirty="0">
                    <a:latin typeface="Arial" panose="020B0604020202020204" pitchFamily="34" charset="0"/>
                    <a:cs typeface="Arial" panose="020B0604020202020204" pitchFamily="34" charset="0"/>
                  </a:rPr>
                  <a:t> required to lift the plane?</a:t>
                </a:r>
              </a:p>
              <a:p>
                <a:pPr marL="63500" algn="just">
                  <a:spcBef>
                    <a:spcPts val="490"/>
                  </a:spcBef>
                  <a:tabLst>
                    <a:tab pos="3717925" algn="l"/>
                  </a:tabLst>
                </a:pPr>
                <a:endParaRPr lang="en-GB" sz="500" noProof="0" dirty="0">
                  <a:latin typeface="Arial" panose="020B0604020202020204" pitchFamily="34" charset="0"/>
                  <a:cs typeface="Arial" panose="020B0604020202020204" pitchFamily="34" charset="0"/>
                </a:endParaRPr>
              </a:p>
              <a:p>
                <a:pPr marL="63500" algn="just">
                  <a:spcBef>
                    <a:spcPts val="490"/>
                  </a:spcBef>
                  <a:tabLst>
                    <a:tab pos="3717925" algn="l"/>
                  </a:tabLst>
                </a:pPr>
                <a:r>
                  <a:rPr lang="en-GB" sz="2000" noProof="0" dirty="0"/>
                  <a:t>The power required is</a:t>
                </a:r>
                <a:r>
                  <a:rPr lang="en-GB" sz="2000" noProof="0" dirty="0">
                    <a:latin typeface="Arial" panose="020B0604020202020204" pitchFamily="34" charset="0"/>
                    <a:cs typeface="Arial" panose="020B0604020202020204" pitchFamily="34" charset="0"/>
                  </a:rPr>
                  <a:t>:</a:t>
                </a:r>
              </a:p>
              <a:p>
                <a:pPr marL="63500" algn="just">
                  <a:spcBef>
                    <a:spcPts val="490"/>
                  </a:spcBef>
                  <a:tabLst>
                    <a:tab pos="3717925" algn="l"/>
                  </a:tabLst>
                </a:pPr>
                <a:endParaRPr lang="en-GB" sz="1000" b="1" noProof="0" dirty="0">
                  <a:latin typeface="Arial" panose="020B0604020202020204" pitchFamily="34"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r>
                        <a:rPr lang="en-GB" sz="2000" i="1" spc="125" noProof="0" smtClean="0">
                          <a:latin typeface="Cambria Math" panose="02040503050406030204" pitchFamily="18" charset="0"/>
                          <a:cs typeface="Arial" panose="020B0604020202020204" pitchFamily="34" charset="0"/>
                        </a:rPr>
                        <m:t> </m:t>
                      </m:r>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lift</m:t>
                          </m:r>
                        </m:sub>
                      </m:sSub>
                      <m:r>
                        <a:rPr lang="en-GB" sz="2000" b="0" i="1" spc="125" noProof="0" smtClean="0">
                          <a:latin typeface="Cambria Math" panose="02040503050406030204" pitchFamily="18" charset="0"/>
                          <a:cs typeface="Arial" panose="020B0604020202020204" pitchFamily="34" charset="0"/>
                        </a:rPr>
                        <m:t>=</m:t>
                      </m:r>
                      <m:f>
                        <m:fPr>
                          <m:ctrlPr>
                            <a:rPr lang="en-GB" sz="2000" b="0" i="1" noProof="0" smtClean="0">
                              <a:latin typeface="Cambria Math" panose="02040503050406030204" pitchFamily="18" charset="0"/>
                              <a:cs typeface="Arial" panose="020B0604020202020204" pitchFamily="34" charset="0"/>
                            </a:rPr>
                          </m:ctrlPr>
                        </m:fPr>
                        <m:num>
                          <m:r>
                            <m:rPr>
                              <m:nor/>
                            </m:rPr>
                            <a:rPr lang="en-GB" sz="2000" b="0" i="0" noProof="0" smtClean="0">
                              <a:latin typeface="Arial" panose="020B0604020202020204" pitchFamily="34" charset="0"/>
                              <a:cs typeface="Arial" panose="020B0604020202020204" pitchFamily="34" charset="0"/>
                            </a:rPr>
                            <m:t>kinetic</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energy</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of</m:t>
                          </m:r>
                          <m:r>
                            <m:rPr>
                              <m:nor/>
                            </m:rPr>
                            <a:rPr lang="en-GB" sz="2000" b="0" i="0" noProof="0" smtClean="0">
                              <a:latin typeface="Arial" panose="020B0604020202020204" pitchFamily="34" charset="0"/>
                              <a:cs typeface="Arial" panose="020B0604020202020204" pitchFamily="34" charset="0"/>
                            </a:rPr>
                            <m:t> </m:t>
                          </m:r>
                          <m:r>
                            <m:rPr>
                              <m:nor/>
                            </m:rPr>
                            <a:rPr lang="en-GB" sz="2000" b="0" i="0" noProof="0" smtClean="0">
                              <a:latin typeface="Arial" panose="020B0604020202020204" pitchFamily="34" charset="0"/>
                              <a:cs typeface="Arial" panose="020B0604020202020204" pitchFamily="34" charset="0"/>
                            </a:rPr>
                            <m:t>tube</m:t>
                          </m:r>
                        </m:num>
                        <m:den>
                          <m:r>
                            <m:rPr>
                              <m:nor/>
                            </m:rPr>
                            <a:rPr lang="en-GB" sz="2000" b="0" i="0" noProof="0" smtClean="0">
                              <a:latin typeface="Arial" panose="020B0604020202020204" pitchFamily="34" charset="0"/>
                              <a:cs typeface="Arial" panose="020B0604020202020204" pitchFamily="34" charset="0"/>
                            </a:rPr>
                            <m:t>time</m:t>
                          </m:r>
                        </m:den>
                      </m:f>
                      <m:r>
                        <a:rPr lang="en-GB" sz="2000" i="1" spc="125" noProof="0" smtClean="0">
                          <a:latin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cs typeface="Arial" panose="020B0604020202020204" pitchFamily="34" charset="0"/>
                            </a:rPr>
                            <m:t>1</m:t>
                          </m:r>
                        </m:num>
                        <m:den>
                          <m:r>
                            <a:rPr lang="en-GB" sz="2000" i="1" spc="125" noProof="0" smtClean="0">
                              <a:latin typeface="Cambria Math" panose="02040503050406030204" pitchFamily="18" charset="0"/>
                              <a:cs typeface="Arial" panose="020B0604020202020204" pitchFamily="34" charset="0"/>
                            </a:rPr>
                            <m:t>𝑡</m:t>
                          </m:r>
                        </m:den>
                      </m:f>
                      <m:f>
                        <m:f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𝑚</m:t>
                          </m:r>
                        </m:e>
                        <m:sub>
                          <m:r>
                            <m:rPr>
                              <m:sty m:val="p"/>
                            </m:rPr>
                            <a:rPr lang="en-GB" sz="2000" spc="125" noProof="0" smtClean="0">
                              <a:latin typeface="Cambria Math" panose="02040503050406030204" pitchFamily="18" charset="0"/>
                              <a:cs typeface="Arial" panose="020B0604020202020204" pitchFamily="34" charset="0"/>
                            </a:rPr>
                            <m:t>t</m:t>
                          </m:r>
                        </m:sub>
                      </m:sSub>
                      <m:r>
                        <a:rPr lang="en-GB" sz="2000" i="1" spc="125" noProof="0" smtClean="0">
                          <a:latin typeface="Cambria Math" panose="02040503050406030204" pitchFamily="18" charset="0"/>
                          <a:cs typeface="Arial" panose="020B0604020202020204" pitchFamily="34" charset="0"/>
                        </a:rPr>
                        <m:t> </m:t>
                      </m:r>
                      <m:r>
                        <a:rPr lang="en-GB" sz="2000" i="1" spc="125" noProof="0" smtClean="0">
                          <a:latin typeface="Cambria Math" panose="02040503050406030204" pitchFamily="18" charset="0"/>
                          <a:cs typeface="Arial" panose="020B0604020202020204" pitchFamily="34" charset="0"/>
                        </a:rPr>
                        <m:t>𝑢</m:t>
                      </m:r>
                      <m:r>
                        <m:rPr>
                          <m:nor/>
                        </m:rPr>
                        <a:rPr lang="en-GB" sz="2000" spc="125" noProof="0" smtClean="0">
                          <a:latin typeface="Arial" panose="020B0604020202020204" pitchFamily="34" charset="0"/>
                          <a:cs typeface="Arial" panose="020B0604020202020204" pitchFamily="34" charset="0"/>
                        </a:rPr>
                        <m:t>²</m:t>
                      </m:r>
                      <m:r>
                        <a:rPr lang="en-GB" sz="2000" i="1" spc="125" noProof="0" smtClean="0">
                          <a:latin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2</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𝑡</m:t>
                          </m:r>
                        </m:den>
                      </m:f>
                      <m:r>
                        <m:rPr>
                          <m:nor/>
                        </m:rPr>
                        <a:rPr lang="en-GB" sz="2000" spc="125" noProof="0" smtClean="0">
                          <a:ea typeface="Cambria Math" panose="02040503050406030204" pitchFamily="18" charset="0"/>
                          <a:cs typeface="Arial" panose="020B0604020202020204" pitchFamily="34" charset="0"/>
                        </a:rPr>
                        <m:t> </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𝑣𝑡</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sSup>
                        <m:sSup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pPr>
                        <m:e>
                          <m:d>
                            <m:d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dPr>
                            <m:e>
                              <m:f>
                                <m:fPr>
                                  <m:ctrlPr>
                                    <a:rPr lang="en-GB" sz="2000" i="1" spc="125" noProof="0" smtClean="0">
                                      <a:latin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cs typeface="Arial" panose="020B0604020202020204" pitchFamily="34" charset="0"/>
                                    </a:rPr>
                                    <m:t>𝑚𝑔</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e>
                          </m:d>
                        </m:e>
                        <m:sup>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2</m:t>
                          </m:r>
                        </m:den>
                      </m:f>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rPr>
                            <m:t>𝑚</m:t>
                          </m:r>
                          <m:r>
                            <m:rPr>
                              <m:nor/>
                            </m:rPr>
                            <a:rPr lang="en-GB" sz="2000" spc="125" noProof="0" smtClean="0">
                              <a:cs typeface="Arial" panose="020B0604020202020204" pitchFamily="34" charset="0"/>
                            </a:rPr>
                            <m:t>²</m:t>
                          </m:r>
                          <m:r>
                            <a:rPr lang="en-GB" sz="2000" i="1" noProof="0" smtClean="0">
                              <a:latin typeface="Cambria Math" panose="02040503050406030204" pitchFamily="18" charset="0"/>
                            </a:rPr>
                            <m:t>𝑔</m:t>
                          </m:r>
                          <m:r>
                            <m:rPr>
                              <m:nor/>
                            </m:rPr>
                            <a:rPr lang="en-GB" sz="2000" spc="125" noProof="0" smtClean="0">
                              <a:cs typeface="Arial" panose="020B0604020202020204" pitchFamily="34" charset="0"/>
                            </a:rPr>
                            <m:t>²</m:t>
                          </m:r>
                        </m:num>
                        <m:den>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i="1" spc="125" noProof="0" dirty="0">
                  <a:latin typeface="Cambria Math" panose="02040503050406030204" pitchFamily="18" charset="0"/>
                  <a:cs typeface="Arial" panose="020B0604020202020204" pitchFamily="34" charset="0"/>
                </a:endParaRPr>
              </a:p>
            </p:txBody>
          </p:sp>
        </mc:Choice>
        <mc:Fallback xmlns="">
          <p:sp>
            <p:nvSpPr>
              <p:cNvPr id="5" name="object 5"/>
              <p:cNvSpPr txBox="1">
                <a:spLocks noRot="1" noChangeAspect="1" noMove="1" noResize="1" noEditPoints="1" noAdjustHandles="1" noChangeArrowheads="1" noChangeShapeType="1" noTextEdit="1"/>
              </p:cNvSpPr>
              <p:nvPr/>
            </p:nvSpPr>
            <p:spPr>
              <a:xfrm>
                <a:off x="568058" y="1356643"/>
                <a:ext cx="9557284" cy="5858399"/>
              </a:xfrm>
              <a:prstGeom prst="rect">
                <a:avLst/>
              </a:prstGeom>
              <a:blipFill>
                <a:blip r:embed="rId2"/>
                <a:stretch>
                  <a:fillRect l="-957" t="-208" r="-1658"/>
                </a:stretch>
              </a:blipFill>
            </p:spPr>
            <p:txBody>
              <a:bodyPr/>
              <a:lstStyle/>
              <a:p>
                <a:r>
                  <a:rPr lang="en-US">
                    <a:noFill/>
                  </a:rPr>
                  <a:t> </a:t>
                </a:r>
              </a:p>
            </p:txBody>
          </p:sp>
        </mc:Fallback>
      </mc:AlternateContent>
      <p:sp>
        <p:nvSpPr>
          <p:cNvPr id="6" name="Slide Number Placeholder 6">
            <a:extLst>
              <a:ext uri="{FF2B5EF4-FFF2-40B4-BE49-F238E27FC236}">
                <a16:creationId xmlns:a16="http://schemas.microsoft.com/office/drawing/2014/main" id="{B6C753BE-ECC6-CE0D-901D-7B5E028F8E37}"/>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90</a:t>
            </a:fld>
            <a:endParaRPr lang="en-GB" spc="80" noProof="0" dirty="0"/>
          </a:p>
        </p:txBody>
      </p:sp>
      <p:sp>
        <p:nvSpPr>
          <p:cNvPr id="2" name="TextBox 5">
            <a:extLst>
              <a:ext uri="{FF2B5EF4-FFF2-40B4-BE49-F238E27FC236}">
                <a16:creationId xmlns:a16="http://schemas.microsoft.com/office/drawing/2014/main" id="{CA0734C5-EF75-6026-D68B-860BC33A114B}"/>
              </a:ext>
            </a:extLst>
          </p:cNvPr>
          <p:cNvSpPr txBox="1"/>
          <p:nvPr/>
        </p:nvSpPr>
        <p:spPr>
          <a:xfrm>
            <a:off x="575055" y="361099"/>
            <a:ext cx="9261279" cy="461665"/>
          </a:xfrm>
          <a:prstGeom prst="rect">
            <a:avLst/>
          </a:prstGeom>
          <a:noFill/>
        </p:spPr>
        <p:txBody>
          <a:bodyPr wrap="square">
            <a:spAutoFit/>
          </a:bodyPr>
          <a:lstStyle/>
          <a:p>
            <a:r>
              <a:rPr lang="en-GB" sz="2400" b="1" noProof="0" dirty="0"/>
              <a:t>Analysis of power and energy efficiency in airplane flight (2/4)</a:t>
            </a:r>
            <a:endParaRPr lang="en-GB" sz="2400" b="1" u="sng" noProof="0" dirty="0">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2">
                <a:extLst>
                  <a:ext uri="{FF2B5EF4-FFF2-40B4-BE49-F238E27FC236}">
                    <a16:creationId xmlns:a16="http://schemas.microsoft.com/office/drawing/2014/main" id="{E82A576C-9CCE-1476-8AE1-A7FAB4B55A30}"/>
                  </a:ext>
                </a:extLst>
              </p:cNvPr>
              <p:cNvSpPr txBox="1"/>
              <p:nvPr/>
            </p:nvSpPr>
            <p:spPr>
              <a:xfrm>
                <a:off x="505604" y="1321727"/>
                <a:ext cx="9626735" cy="5974649"/>
              </a:xfrm>
              <a:prstGeom prst="rect">
                <a:avLst/>
              </a:prstGeom>
              <a:noFill/>
            </p:spPr>
            <p:txBody>
              <a:bodyPr wrap="square">
                <a:spAutoFit/>
              </a:bodyPr>
              <a:lstStyle/>
              <a:p>
                <a:pPr marL="38100" marR="30480">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3. </a:t>
                </a:r>
                <a:r>
                  <a:rPr lang="en-GB" sz="2000" noProof="0" dirty="0">
                    <a:latin typeface="Arial" panose="020B0604020202020204" pitchFamily="34" charset="0"/>
                    <a:cs typeface="Arial" panose="020B0604020202020204" pitchFamily="34" charset="0"/>
                  </a:rPr>
                  <a:t>What is the power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𝑃</m:t>
                        </m:r>
                      </m:e>
                      <m:sub>
                        <m:r>
                          <m:rPr>
                            <m:sty m:val="p"/>
                          </m:rPr>
                          <a:rPr lang="en-GB" sz="2000" b="0" i="1" spc="125" noProof="0" smtClean="0">
                            <a:latin typeface="Cambria Math" panose="02040503050406030204" pitchFamily="18" charset="0"/>
                            <a:cs typeface="Arial" panose="020B0604020202020204" pitchFamily="34" charset="0"/>
                          </a:rPr>
                          <m:t>drag</m:t>
                        </m:r>
                      </m:sub>
                    </m:sSub>
                  </m:oMath>
                </a14:m>
                <a:r>
                  <a:rPr lang="en-GB" sz="2000" noProof="0" dirty="0">
                    <a:latin typeface="Arial" panose="020B0604020202020204" pitchFamily="34" charset="0"/>
                    <a:cs typeface="Arial" panose="020B0604020202020204" pitchFamily="34" charset="0"/>
                  </a:rPr>
                  <a:t> needed to overcome the drag force?</a:t>
                </a:r>
              </a:p>
              <a:p>
                <a:pPr marL="38100" marR="30480">
                  <a:lnSpc>
                    <a:spcPct val="119200"/>
                  </a:lnSpc>
                  <a:spcBef>
                    <a:spcPts val="90"/>
                  </a:spcBef>
                  <a:tabLst>
                    <a:tab pos="275590" algn="l"/>
                    <a:tab pos="1165860" algn="l"/>
                    <a:tab pos="1917700" algn="l"/>
                    <a:tab pos="2010410" algn="l"/>
                  </a:tabLst>
                </a:pPr>
                <a:endParaRPr lang="en-GB" sz="5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noProof="0" dirty="0"/>
                  <a:t>The drag force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𝐹</m:t>
                        </m:r>
                      </m:e>
                      <m:sub>
                        <m:r>
                          <m:rPr>
                            <m:sty m:val="p"/>
                          </m:rPr>
                          <a:rPr lang="en-GB" sz="2000" b="0" i="1" spc="125" noProof="0" smtClean="0">
                            <a:latin typeface="Cambria Math" panose="02040503050406030204" pitchFamily="18" charset="0"/>
                            <a:cs typeface="Arial" panose="020B0604020202020204" pitchFamily="34" charset="0"/>
                          </a:rPr>
                          <m:t>drag</m:t>
                        </m:r>
                      </m:sub>
                    </m:sSub>
                    <m:r>
                      <a:rPr lang="en-GB" sz="2000" b="0" i="1" spc="125" noProof="0" smtClean="0">
                        <a:latin typeface="Cambria Math" panose="02040503050406030204" pitchFamily="18" charset="0"/>
                        <a:cs typeface="Arial" panose="020B0604020202020204" pitchFamily="34" charset="0"/>
                      </a:rPr>
                      <m:t> </m:t>
                    </m:r>
                  </m:oMath>
                </a14:m>
                <a:r>
                  <a:rPr lang="en-GB" sz="2000" noProof="0" dirty="0"/>
                  <a:t>​is the force that opposes the plane’s motion through the air and is equal to:</a:t>
                </a:r>
              </a:p>
              <a:p>
                <a:pPr marL="38100" marR="30480">
                  <a:lnSpc>
                    <a:spcPct val="119200"/>
                  </a:lnSpc>
                  <a:spcBef>
                    <a:spcPts val="90"/>
                  </a:spcBef>
                  <a:tabLst>
                    <a:tab pos="275590" algn="l"/>
                    <a:tab pos="1165860" algn="l"/>
                    <a:tab pos="1917700" algn="l"/>
                    <a:tab pos="2010410" algn="l"/>
                  </a:tabLst>
                </a:pPr>
                <a14:m>
                  <m:oMathPara xmlns:m="http://schemas.openxmlformats.org/officeDocument/2006/math">
                    <m:oMathParaPr>
                      <m:jc m:val="center"/>
                    </m:oMathParaPr>
                    <m:oMath xmlns:m="http://schemas.openxmlformats.org/officeDocument/2006/math">
                      <m:f>
                        <m:fPr>
                          <m:ctrlPr>
                            <a:rPr lang="en-GB" sz="2000" b="0" i="1" spc="125" noProof="0" smtClean="0">
                              <a:latin typeface="Cambria Math" panose="02040503050406030204" pitchFamily="18" charset="0"/>
                              <a:cs typeface="Arial" panose="020B0604020202020204" pitchFamily="34" charset="0"/>
                            </a:rPr>
                          </m:ctrlPr>
                        </m:fPr>
                        <m:num>
                          <m:r>
                            <a:rPr lang="en-GB" sz="2000" b="0" i="1" spc="125" noProof="0" smtClean="0">
                              <a:latin typeface="Cambria Math" panose="02040503050406030204" pitchFamily="18" charset="0"/>
                              <a:cs typeface="Arial" panose="020B0604020202020204" pitchFamily="34" charset="0"/>
                            </a:rPr>
                            <m:t>1</m:t>
                          </m:r>
                        </m:num>
                        <m:den>
                          <m:r>
                            <a:rPr lang="en-GB" sz="2000" b="0" i="1" spc="125" noProof="0" smtClean="0">
                              <a:latin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𝑐</m:t>
                          </m:r>
                        </m:e>
                        <m:sub>
                          <m:r>
                            <a:rPr lang="en-GB" sz="2000" i="1" spc="125" noProof="0" smtClean="0">
                              <a:latin typeface="Cambria Math" panose="02040503050406030204" pitchFamily="18" charset="0"/>
                              <a:cs typeface="Arial" panose="020B0604020202020204" pitchFamily="34" charset="0"/>
                            </a:rPr>
                            <m:t>𝑑</m:t>
                          </m:r>
                        </m:sub>
                      </m:sSub>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𝑝</m:t>
                          </m:r>
                        </m:sub>
                      </m:s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r>
                        <m:rPr>
                          <m:nor/>
                        </m:rPr>
                        <a:rPr lang="en-GB" sz="2000" b="0" i="0" spc="125" noProof="0" smtClean="0">
                          <a:latin typeface="Cambria Math" panose="02040503050406030204" pitchFamily="18" charset="0"/>
                          <a:ea typeface="Cambria Math" panose="02040503050406030204" pitchFamily="18" charset="0"/>
                          <a:cs typeface="Arial" panose="020B0604020202020204" pitchFamily="34" charset="0"/>
                        </a:rPr>
                        <m:t>².</m:t>
                      </m:r>
                    </m:oMath>
                  </m:oMathPara>
                </a14:m>
                <a:endParaRPr lang="en-GB" sz="20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endParaRPr lang="en-GB" sz="1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noProof="0" dirty="0"/>
                  <a:t>To calculate the power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drag</m:t>
                        </m:r>
                      </m:sub>
                    </m:sSub>
                  </m:oMath>
                </a14:m>
                <a:r>
                  <a:rPr lang="en-GB" sz="2000" noProof="0" dirty="0"/>
                  <a:t>​, we multiply the drag force by the velocity:</a:t>
                </a:r>
                <a:endParaRPr lang="en-GB" sz="5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14:m>
                  <m:oMathPara xmlns:m="http://schemas.openxmlformats.org/officeDocument/2006/math">
                    <m:oMathParaPr>
                      <m:jc m:val="center"/>
                    </m:oMathParaPr>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drag</m:t>
                          </m:r>
                        </m:sub>
                      </m:sSub>
                      <m:r>
                        <a:rPr lang="en-GB" sz="2000" i="1" spc="125" noProof="0" smtClean="0">
                          <a:latin typeface="Cambria Math" panose="02040503050406030204" pitchFamily="18" charset="0"/>
                          <a:cs typeface="Arial" panose="020B0604020202020204" pitchFamily="34" charset="0"/>
                        </a:rPr>
                        <m:t>=</m:t>
                      </m:r>
                      <m:f>
                        <m:fPr>
                          <m:ctrlPr>
                            <a:rPr lang="en-GB" sz="2000" b="0" i="1" spc="125" noProof="0" smtClean="0">
                              <a:latin typeface="Cambria Math" panose="02040503050406030204" pitchFamily="18" charset="0"/>
                              <a:cs typeface="Arial" panose="020B0604020202020204" pitchFamily="34" charset="0"/>
                            </a:rPr>
                          </m:ctrlPr>
                        </m:fPr>
                        <m:num>
                          <m:r>
                            <a:rPr lang="en-GB" sz="2000" b="0" i="1" spc="125" noProof="0" smtClean="0">
                              <a:latin typeface="Cambria Math" panose="02040503050406030204" pitchFamily="18" charset="0"/>
                              <a:cs typeface="Arial" panose="020B0604020202020204" pitchFamily="34" charset="0"/>
                            </a:rPr>
                            <m:t>1</m:t>
                          </m:r>
                        </m:num>
                        <m:den>
                          <m:r>
                            <a:rPr lang="en-GB" sz="2000" b="0" i="1" spc="125" noProof="0" smtClean="0">
                              <a:latin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𝑐</m:t>
                          </m:r>
                        </m:e>
                        <m:sub>
                          <m:r>
                            <a:rPr lang="en-GB" sz="2000" i="1" spc="125" noProof="0" smtClean="0">
                              <a:latin typeface="Cambria Math" panose="02040503050406030204" pitchFamily="18" charset="0"/>
                              <a:cs typeface="Arial" panose="020B0604020202020204" pitchFamily="34" charset="0"/>
                            </a:rPr>
                            <m:t>𝑑</m:t>
                          </m:r>
                        </m:sub>
                      </m:sSub>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𝑝</m:t>
                          </m:r>
                        </m:sub>
                      </m:s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r>
                        <m:rPr>
                          <m:nor/>
                        </m:rPr>
                        <a:rPr lang="en-GB" sz="2000" noProof="0" smtClean="0">
                          <a:latin typeface="Arial" panose="020B0604020202020204" pitchFamily="34" charset="0"/>
                          <a:cs typeface="Arial" panose="020B0604020202020204" pitchFamily="34" charset="0"/>
                        </a:rPr>
                        <m:t>³</m:t>
                      </m:r>
                      <m:r>
                        <m:rPr>
                          <m:nor/>
                        </m:rPr>
                        <a:rPr lang="en-GB" sz="2000" b="0" i="0" noProof="0" smtClean="0">
                          <a:latin typeface="Arial" panose="020B0604020202020204" pitchFamily="34" charset="0"/>
                          <a:cs typeface="Arial" panose="020B0604020202020204" pitchFamily="34" charset="0"/>
                        </a:rPr>
                        <m:t>.</m:t>
                      </m:r>
                    </m:oMath>
                  </m:oMathPara>
                </a14:m>
                <a:endParaRPr lang="en-GB" sz="20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endParaRPr lang="en-GB" sz="20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4. </a:t>
                </a:r>
                <a:r>
                  <a:rPr lang="en-GB" sz="2000" noProof="0" dirty="0">
                    <a:latin typeface="Arial" panose="020B0604020202020204" pitchFamily="34" charset="0"/>
                    <a:cs typeface="Arial" panose="020B0604020202020204" pitchFamily="34" charset="0"/>
                  </a:rPr>
                  <a:t>What is the total power required to maintain the plane’s flight?</a:t>
                </a:r>
                <a:endParaRPr lang="en-GB" sz="5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14:m>
                  <m:oMathPara xmlns:m="http://schemas.openxmlformats.org/officeDocument/2006/math">
                    <m:oMathParaPr>
                      <m:jc m:val="center"/>
                    </m:oMathParaPr>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b="0" i="0" spc="125" noProof="0" smtClean="0">
                              <a:latin typeface="Cambria Math" panose="02040503050406030204" pitchFamily="18" charset="0"/>
                              <a:cs typeface="Arial" panose="020B0604020202020204" pitchFamily="34" charset="0"/>
                            </a:rPr>
                            <m:t>total</m:t>
                          </m:r>
                        </m:sub>
                      </m:sSub>
                      <m:r>
                        <a:rPr lang="en-GB" sz="2000" b="0" i="1" spc="125" noProof="0" smtClean="0">
                          <a:latin typeface="Cambria Math" panose="02040503050406030204" pitchFamily="18" charset="0"/>
                          <a:cs typeface="Arial" panose="020B0604020202020204" pitchFamily="34" charset="0"/>
                        </a:rPr>
                        <m:t>=</m:t>
                      </m:r>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lift</m:t>
                          </m:r>
                        </m:sub>
                      </m:sSub>
                      <m:r>
                        <a:rPr lang="en-GB" sz="2000" b="0" i="1" spc="125" noProof="0" smtClean="0">
                          <a:latin typeface="Cambria Math" panose="02040503050406030204" pitchFamily="18" charset="0"/>
                          <a:cs typeface="Arial" panose="020B0604020202020204" pitchFamily="34" charset="0"/>
                        </a:rPr>
                        <m:t>+</m:t>
                      </m:r>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spc="125" noProof="0" smtClean="0">
                              <a:latin typeface="Cambria Math" panose="02040503050406030204" pitchFamily="18" charset="0"/>
                              <a:cs typeface="Arial" panose="020B0604020202020204" pitchFamily="34" charset="0"/>
                            </a:rPr>
                            <m:t>drag</m:t>
                          </m:r>
                        </m:sub>
                      </m:sSub>
                      <m:r>
                        <a:rPr lang="en-GB" sz="2000" b="0" i="1" spc="125" noProof="0" smtClean="0">
                          <a:latin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cs typeface="Arial" panose="020B0604020202020204" pitchFamily="34" charset="0"/>
                            </a:rPr>
                            <m:t>(</m:t>
                          </m:r>
                          <m:r>
                            <a:rPr lang="en-GB" sz="2000" i="1" noProof="0" smtClean="0">
                              <a:latin typeface="Cambria Math" panose="02040503050406030204" pitchFamily="18" charset="0"/>
                            </a:rPr>
                            <m:t>𝑚𝑔</m:t>
                          </m:r>
                          <m:r>
                            <a:rPr lang="en-GB" sz="2000" i="1" spc="229" noProof="0" smtClean="0">
                              <a:latin typeface="Cambria Math" panose="02040503050406030204" pitchFamily="18" charset="0"/>
                            </a:rPr>
                            <m:t>)²</m:t>
                          </m:r>
                        </m:num>
                        <m:den>
                          <m:r>
                            <a:rPr lang="en-GB" sz="2000" i="1" spc="125" noProof="0" smtClean="0">
                              <a:latin typeface="Cambria Math" panose="02040503050406030204" pitchFamily="18" charset="0"/>
                              <a:cs typeface="Arial" panose="020B0604020202020204" pitchFamily="34" charset="0"/>
                            </a:rPr>
                            <m:t>2</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i="1" noProof="0" smtClean="0">
                              <a:latin typeface="Cambria Math" panose="02040503050406030204" pitchFamily="18" charset="0"/>
                              <a:ea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𝑐</m:t>
                          </m:r>
                        </m:e>
                        <m:sub>
                          <m:r>
                            <a:rPr lang="en-GB" sz="2000" i="1" spc="125" noProof="0" smtClean="0">
                              <a:latin typeface="Cambria Math" panose="02040503050406030204" pitchFamily="18" charset="0"/>
                              <a:cs typeface="Arial" panose="020B0604020202020204" pitchFamily="34" charset="0"/>
                            </a:rPr>
                            <m:t>𝑑</m:t>
                          </m:r>
                        </m:sub>
                      </m:sSub>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𝑝</m:t>
                          </m:r>
                        </m:sub>
                      </m:sSub>
                      <m:sSup>
                        <m:sSup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e>
                        <m:sup>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3</m:t>
                          </m:r>
                        </m:sup>
                      </m:sSup>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b="1" noProof="0" dirty="0">
                  <a:latin typeface="Arial" panose="020B0604020202020204" pitchFamily="34" charset="0"/>
                  <a:cs typeface="Arial" panose="020B0604020202020204" pitchFamily="34" charset="0"/>
                </a:endParaRPr>
              </a:p>
              <a:p>
                <a:pPr marL="38100" marR="30480">
                  <a:lnSpc>
                    <a:spcPct val="119200"/>
                  </a:lnSpc>
                  <a:spcBef>
                    <a:spcPts val="90"/>
                  </a:spcBef>
                  <a:tabLst>
                    <a:tab pos="275590" algn="l"/>
                    <a:tab pos="1165860" algn="l"/>
                    <a:tab pos="1917700" algn="l"/>
                    <a:tab pos="2010410" algn="l"/>
                  </a:tabLst>
                </a:pPr>
                <a:endParaRPr lang="en-GB" sz="1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noProof="0" dirty="0"/>
                  <a:t>This expression specifies the total power that the engines need to generate to overcome both the </a:t>
                </a:r>
                <a:r>
                  <a:rPr lang="en-GB" sz="2000" b="0" i="0" noProof="0" dirty="0">
                    <a:solidFill>
                      <a:srgbClr val="000000"/>
                    </a:solidFill>
                    <a:effectLst/>
                    <a:latin typeface="Arial" panose="020B0604020202020204" pitchFamily="34" charset="0"/>
                    <a:cs typeface="Arial" panose="020B0604020202020204" pitchFamily="34" charset="0"/>
                  </a:rPr>
                  <a:t>drag force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b="0" i="1" spc="125" noProof="0" smtClean="0">
                            <a:latin typeface="Cambria Math" panose="02040503050406030204" pitchFamily="18" charset="0"/>
                            <a:cs typeface="Arial" panose="020B0604020202020204" pitchFamily="34" charset="0"/>
                          </a:rPr>
                          <m:t>𝐹</m:t>
                        </m:r>
                      </m:e>
                      <m:sub>
                        <m:r>
                          <m:rPr>
                            <m:sty m:val="p"/>
                          </m:rPr>
                          <a:rPr lang="en-GB" sz="2000" spc="125" noProof="0" smtClean="0">
                            <a:latin typeface="Cambria Math" panose="02040503050406030204" pitchFamily="18" charset="0"/>
                            <a:cs typeface="Arial" panose="020B0604020202020204" pitchFamily="34" charset="0"/>
                          </a:rPr>
                          <m:t>drag</m:t>
                        </m:r>
                      </m:sub>
                    </m:sSub>
                  </m:oMath>
                </a14:m>
                <a:r>
                  <a:rPr lang="en-GB" sz="2000" b="0" i="0" noProof="0" dirty="0">
                    <a:solidFill>
                      <a:srgbClr val="000000"/>
                    </a:solidFill>
                    <a:effectLst/>
                    <a:latin typeface="Arial" panose="020B0604020202020204" pitchFamily="34" charset="0"/>
                    <a:cs typeface="Arial" panose="020B0604020202020204" pitchFamily="34" charset="0"/>
                  </a:rPr>
                  <a:t> and the lift-related force </a:t>
                </a:r>
                <a14:m>
                  <m:oMath xmlns:m="http://schemas.openxmlformats.org/officeDocument/2006/math">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𝐹</m:t>
                        </m:r>
                      </m:e>
                      <m:sub>
                        <m:r>
                          <m:rPr>
                            <m:sty m:val="p"/>
                          </m:rPr>
                          <a:rPr lang="en-GB" sz="2000" spc="125" noProof="0" smtClean="0">
                            <a:latin typeface="Cambria Math" panose="02040503050406030204" pitchFamily="18" charset="0"/>
                            <a:cs typeface="Arial" panose="020B0604020202020204" pitchFamily="34" charset="0"/>
                          </a:rPr>
                          <m:t>lift</m:t>
                        </m:r>
                      </m:sub>
                    </m:sSub>
                  </m:oMath>
                </a14:m>
                <a:r>
                  <a:rPr lang="en-GB" sz="2000" noProof="0" dirty="0">
                    <a:latin typeface="Arial" panose="020B0604020202020204" pitchFamily="34" charset="0"/>
                    <a:cs typeface="Arial" panose="020B0604020202020204" pitchFamily="34" charset="0"/>
                  </a:rPr>
                  <a:t>.</a:t>
                </a:r>
              </a:p>
            </p:txBody>
          </p:sp>
        </mc:Choice>
        <mc:Fallback xmlns="">
          <p:sp>
            <p:nvSpPr>
              <p:cNvPr id="7" name="TextBox 2">
                <a:extLst>
                  <a:ext uri="{FF2B5EF4-FFF2-40B4-BE49-F238E27FC236}">
                    <a16:creationId xmlns:a16="http://schemas.microsoft.com/office/drawing/2014/main" id="{E82A576C-9CCE-1476-8AE1-A7FAB4B55A30}"/>
                  </a:ext>
                </a:extLst>
              </p:cNvPr>
              <p:cNvSpPr txBox="1">
                <a:spLocks noRot="1" noChangeAspect="1" noMove="1" noResize="1" noEditPoints="1" noAdjustHandles="1" noChangeArrowheads="1" noChangeShapeType="1" noTextEdit="1"/>
              </p:cNvSpPr>
              <p:nvPr/>
            </p:nvSpPr>
            <p:spPr>
              <a:xfrm>
                <a:off x="505604" y="1321727"/>
                <a:ext cx="9626735" cy="5974649"/>
              </a:xfrm>
              <a:prstGeom prst="rect">
                <a:avLst/>
              </a:prstGeom>
              <a:blipFill>
                <a:blip r:embed="rId2"/>
                <a:stretch>
                  <a:fillRect l="-317" r="-317"/>
                </a:stretch>
              </a:blipFill>
            </p:spPr>
            <p:txBody>
              <a:bodyPr/>
              <a:lstStyle/>
              <a:p>
                <a:r>
                  <a:rPr lang="en-US">
                    <a:noFill/>
                  </a:rPr>
                  <a:t> </a:t>
                </a:r>
              </a:p>
            </p:txBody>
          </p:sp>
        </mc:Fallback>
      </mc:AlternateContent>
      <p:sp>
        <p:nvSpPr>
          <p:cNvPr id="13" name="Slide Number Placeholder 6">
            <a:extLst>
              <a:ext uri="{FF2B5EF4-FFF2-40B4-BE49-F238E27FC236}">
                <a16:creationId xmlns:a16="http://schemas.microsoft.com/office/drawing/2014/main" id="{BE408F0A-3105-9044-6D76-DCC119B6308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91</a:t>
            </a:fld>
            <a:endParaRPr lang="en-GB" spc="80" noProof="0" dirty="0"/>
          </a:p>
        </p:txBody>
      </p:sp>
      <p:sp>
        <p:nvSpPr>
          <p:cNvPr id="2" name="TextBox 5">
            <a:extLst>
              <a:ext uri="{FF2B5EF4-FFF2-40B4-BE49-F238E27FC236}">
                <a16:creationId xmlns:a16="http://schemas.microsoft.com/office/drawing/2014/main" id="{4E128674-64CB-7CE0-A706-66FF58131B81}"/>
              </a:ext>
            </a:extLst>
          </p:cNvPr>
          <p:cNvSpPr txBox="1"/>
          <p:nvPr/>
        </p:nvSpPr>
        <p:spPr>
          <a:xfrm>
            <a:off x="575055" y="361099"/>
            <a:ext cx="9261279" cy="461665"/>
          </a:xfrm>
          <a:prstGeom prst="rect">
            <a:avLst/>
          </a:prstGeom>
          <a:noFill/>
        </p:spPr>
        <p:txBody>
          <a:bodyPr wrap="square">
            <a:spAutoFit/>
          </a:bodyPr>
          <a:lstStyle/>
          <a:p>
            <a:r>
              <a:rPr lang="en-GB" sz="2400" b="1" noProof="0" dirty="0"/>
              <a:t>Analysis of power and energy efficiency in airplane flight (3/4)</a:t>
            </a:r>
            <a:endParaRPr lang="en-GB" sz="2400" b="1" u="sng"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362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3E48FE-80BF-DC07-1AF0-AEE4E47FDA23}"/>
                  </a:ext>
                </a:extLst>
              </p:cNvPr>
              <p:cNvSpPr txBox="1"/>
              <p:nvPr/>
            </p:nvSpPr>
            <p:spPr>
              <a:xfrm>
                <a:off x="575054" y="1473946"/>
                <a:ext cx="9557285" cy="5661486"/>
              </a:xfrm>
              <a:prstGeom prst="rect">
                <a:avLst/>
              </a:prstGeom>
              <a:noFill/>
            </p:spPr>
            <p:txBody>
              <a:bodyPr wrap="square">
                <a:spAutoFit/>
              </a:bodyPr>
              <a:lstStyle/>
              <a:p>
                <a:pPr marL="38100" marR="30480" algn="just">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5. </a:t>
                </a:r>
                <a:r>
                  <a:rPr lang="en-GB" sz="2000" noProof="0" dirty="0">
                    <a:latin typeface="Arial" panose="020B0604020202020204" pitchFamily="34" charset="0"/>
                    <a:cs typeface="Arial" panose="020B0604020202020204" pitchFamily="34" charset="0"/>
                  </a:rPr>
                  <a:t>What is the energy consumption per unit of distance travelled?</a:t>
                </a:r>
              </a:p>
              <a:p>
                <a:pPr marL="38100" marR="30480" algn="just">
                  <a:lnSpc>
                    <a:spcPct val="119200"/>
                  </a:lnSpc>
                  <a:spcBef>
                    <a:spcPts val="90"/>
                  </a:spcBef>
                  <a:tabLst>
                    <a:tab pos="275590" algn="l"/>
                    <a:tab pos="1165860" algn="l"/>
                    <a:tab pos="1917700" algn="l"/>
                    <a:tab pos="2010410" algn="l"/>
                  </a:tabLst>
                </a:pPr>
                <a:endParaRPr lang="en-GB" sz="500" b="1" noProof="0" dirty="0">
                  <a:latin typeface="Arial" panose="020B0604020202020204" pitchFamily="34" charset="0"/>
                  <a:cs typeface="Arial" panose="020B0604020202020204" pitchFamily="34" charset="0"/>
                </a:endParaRPr>
              </a:p>
              <a:p>
                <a:pPr marL="38100" marR="30480" algn="just">
                  <a:spcBef>
                    <a:spcPts val="90"/>
                  </a:spcBef>
                  <a:tabLst>
                    <a:tab pos="275590" algn="l"/>
                    <a:tab pos="1165860" algn="l"/>
                    <a:tab pos="1917700" algn="l"/>
                    <a:tab pos="2010410" algn="l"/>
                  </a:tabLst>
                </a:pPr>
                <a:r>
                  <a:rPr lang="en-GB" sz="2000" noProof="0" dirty="0"/>
                  <a:t>Assuming an efficiency </a:t>
                </a:r>
                <a14:m>
                  <m:oMath xmlns:m="http://schemas.openxmlformats.org/officeDocument/2006/math">
                    <m:r>
                      <a:rPr lang="en-GB" sz="2000" i="1" spc="254" noProof="0" smtClean="0">
                        <a:latin typeface="Cambria Math" panose="02040503050406030204" pitchFamily="18" charset="0"/>
                        <a:ea typeface="Cambria Math" panose="02040503050406030204" pitchFamily="18" charset="0"/>
                        <a:cs typeface="Arial MT"/>
                      </a:rPr>
                      <m:t>𝜀</m:t>
                    </m:r>
                  </m:oMath>
                </a14:m>
                <a:r>
                  <a:rPr lang="en-GB" sz="2000" noProof="0" dirty="0"/>
                  <a:t> for the plane's engines, the energy per unit of distance travelled is equal to:</a:t>
                </a:r>
                <a:endParaRPr lang="en-GB" sz="5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14:m>
                  <m:oMathPara xmlns:m="http://schemas.openxmlformats.org/officeDocument/2006/math">
                    <m:oMathParaPr>
                      <m:jc m:val="center"/>
                    </m:oMathParaPr>
                    <m:oMath xmlns:m="http://schemas.openxmlformats.org/officeDocument/2006/math">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cs typeface="Arial" panose="020B0604020202020204" pitchFamily="34" charset="0"/>
                            </a:rPr>
                            <m:t>1</m:t>
                          </m:r>
                        </m:num>
                        <m:den>
                          <m:r>
                            <a:rPr lang="en-GB" sz="2000" i="1" spc="254" noProof="0" smtClean="0">
                              <a:latin typeface="Cambria Math" panose="02040503050406030204" pitchFamily="18" charset="0"/>
                              <a:ea typeface="Cambria Math" panose="02040503050406030204" pitchFamily="18" charset="0"/>
                              <a:cs typeface="Arial MT"/>
                            </a:rPr>
                            <m:t>𝜀</m:t>
                          </m:r>
                        </m:den>
                      </m:f>
                      <m:f>
                        <m:fPr>
                          <m:ctrlPr>
                            <a:rPr lang="en-GB" sz="2000" b="0" i="1" noProof="0" smtClean="0">
                              <a:latin typeface="Cambria Math" panose="02040503050406030204" pitchFamily="18" charset="0"/>
                            </a:rPr>
                          </m:ctrlPr>
                        </m:fPr>
                        <m:num>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𝑃</m:t>
                              </m:r>
                            </m:e>
                            <m:sub>
                              <m:r>
                                <m:rPr>
                                  <m:sty m:val="p"/>
                                </m:rPr>
                                <a:rPr lang="en-GB" sz="2000" b="0" i="0" spc="125" noProof="0" smtClean="0">
                                  <a:latin typeface="Cambria Math" panose="02040503050406030204" pitchFamily="18" charset="0"/>
                                  <a:cs typeface="Arial" panose="020B0604020202020204" pitchFamily="34" charset="0"/>
                                </a:rPr>
                                <m:t>total</m:t>
                              </m:r>
                            </m:sub>
                          </m:sSub>
                          <m:r>
                            <a:rPr lang="en-GB" sz="2000" b="0" i="1" noProof="0" smtClean="0">
                              <a:latin typeface="Cambria Math" panose="02040503050406030204" pitchFamily="18" charset="0"/>
                            </a:rPr>
                            <m:t>𝑡</m:t>
                          </m:r>
                        </m:num>
                        <m:den>
                          <m:r>
                            <a:rPr lang="en-GB" sz="2000" b="0" i="1" spc="254" noProof="0" smtClean="0">
                              <a:latin typeface="Cambria Math" panose="02040503050406030204" pitchFamily="18" charset="0"/>
                              <a:ea typeface="Cambria Math" panose="02040503050406030204" pitchFamily="18" charset="0"/>
                              <a:cs typeface="Arial MT"/>
                            </a:rPr>
                            <m:t>𝑣𝑡</m:t>
                          </m:r>
                        </m:den>
                      </m:f>
                      <m:r>
                        <a:rPr lang="en-GB" sz="2000" b="0" i="1" noProof="0" smtClean="0">
                          <a:latin typeface="Cambria Math" panose="02040503050406030204" pitchFamily="18" charset="0"/>
                        </a:rPr>
                        <m:t>=</m:t>
                      </m:r>
                      <m:f>
                        <m:fPr>
                          <m:ctrlPr>
                            <a:rPr lang="en-GB" sz="2000" b="0" i="1" noProof="0" smtClean="0">
                              <a:latin typeface="Cambria Math" panose="02040503050406030204" pitchFamily="18" charset="0"/>
                            </a:rPr>
                          </m:ctrlPr>
                        </m:fPr>
                        <m:num>
                          <m:r>
                            <a:rPr lang="en-GB" sz="2000" i="1" noProof="0" smtClean="0">
                              <a:latin typeface="Cambria Math" panose="02040503050406030204" pitchFamily="18" charset="0"/>
                              <a:cs typeface="Arial" panose="020B0604020202020204" pitchFamily="34" charset="0"/>
                            </a:rPr>
                            <m:t>1</m:t>
                          </m:r>
                        </m:num>
                        <m:den>
                          <m:r>
                            <a:rPr lang="en-GB" sz="2000" i="1" spc="254" noProof="0" smtClean="0">
                              <a:latin typeface="Cambria Math" panose="02040503050406030204" pitchFamily="18" charset="0"/>
                              <a:ea typeface="Cambria Math" panose="02040503050406030204" pitchFamily="18" charset="0"/>
                              <a:cs typeface="Arial MT"/>
                            </a:rPr>
                            <m:t>𝜀</m:t>
                          </m:r>
                        </m:den>
                      </m:f>
                      <m:d>
                        <m:dPr>
                          <m:ctrlPr>
                            <a:rPr lang="en-GB" sz="2000" b="0" i="1" noProof="0" smtClean="0">
                              <a:latin typeface="Cambria Math" panose="02040503050406030204" pitchFamily="18" charset="0"/>
                              <a:ea typeface="Cambria Math" panose="02040503050406030204" pitchFamily="18" charset="0"/>
                            </a:rPr>
                          </m:ctrlPr>
                        </m:dPr>
                        <m:e>
                          <m:f>
                            <m:fPr>
                              <m:ctrlPr>
                                <a:rPr lang="en-GB" sz="2000" b="0" i="1" noProof="0" smtClean="0">
                                  <a:latin typeface="Cambria Math" panose="02040503050406030204" pitchFamily="18" charset="0"/>
                                  <a:ea typeface="Cambria Math" panose="02040503050406030204" pitchFamily="18" charset="0"/>
                                </a:rPr>
                              </m:ctrlPr>
                            </m:fPr>
                            <m:num>
                              <m:r>
                                <a:rPr lang="en-GB" sz="2000" b="0" i="1"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b="0" i="1" noProof="0" smtClean="0">
                                  <a:latin typeface="Cambria Math" panose="02040503050406030204" pitchFamily="18" charset="0"/>
                                  <a:ea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𝑐</m:t>
                              </m:r>
                            </m:e>
                            <m:sub>
                              <m:r>
                                <a:rPr lang="en-GB" sz="2000" i="1" spc="125" noProof="0" smtClean="0">
                                  <a:latin typeface="Cambria Math" panose="02040503050406030204" pitchFamily="18" charset="0"/>
                                  <a:cs typeface="Arial" panose="020B0604020202020204" pitchFamily="34" charset="0"/>
                                </a:rPr>
                                <m:t>𝑑</m:t>
                              </m:r>
                            </m:sub>
                          </m:sSub>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𝑝</m:t>
                              </m:r>
                            </m:sub>
                          </m:sSub>
                          <m:sSup>
                            <m:sSup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pPr>
                            <m:e>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𝑣</m:t>
                              </m:r>
                            </m:e>
                            <m:sup>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b="0" i="1" spc="125" noProof="0" smtClean="0">
                                  <a:latin typeface="Cambria Math" panose="02040503050406030204" pitchFamily="18" charset="0"/>
                                  <a:cs typeface="Arial" panose="020B0604020202020204" pitchFamily="34" charset="0"/>
                                </a:rPr>
                              </m:ctrlPr>
                            </m:fPr>
                            <m:num>
                              <m:r>
                                <a:rPr lang="en-GB" sz="2000" b="0" i="1" spc="125" noProof="0" smtClean="0">
                                  <a:latin typeface="Cambria Math" panose="02040503050406030204" pitchFamily="18" charset="0"/>
                                  <a:cs typeface="Arial" panose="020B0604020202020204" pitchFamily="34" charset="0"/>
                                </a:rPr>
                                <m:t>(</m:t>
                              </m:r>
                              <m:r>
                                <a:rPr lang="en-GB" sz="2000" i="1" noProof="0" smtClean="0">
                                  <a:latin typeface="Cambria Math" panose="02040503050406030204" pitchFamily="18" charset="0"/>
                                </a:rPr>
                                <m:t>𝑚𝑔</m:t>
                              </m:r>
                              <m:r>
                                <a:rPr lang="en-GB" sz="2000" b="0" i="1" spc="229" noProof="0" smtClean="0">
                                  <a:latin typeface="Cambria Math" panose="02040503050406030204" pitchFamily="18" charset="0"/>
                                </a:rPr>
                                <m:t>)²</m:t>
                              </m:r>
                            </m:num>
                            <m:den>
                              <m:r>
                                <a:rPr lang="en-GB" sz="2000" b="0" i="1" spc="125" noProof="0" smtClean="0">
                                  <a:latin typeface="Cambria Math" panose="02040503050406030204" pitchFamily="18" charset="0"/>
                                  <a:cs typeface="Arial" panose="020B0604020202020204" pitchFamily="34" charset="0"/>
                                </a:rPr>
                                <m:t>2</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𝑣</m:t>
                              </m:r>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²</m:t>
                              </m:r>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e>
                      </m:d>
                      <m:r>
                        <a:rPr lang="en-GB" sz="2000" b="0" i="1" spc="125"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endParaRPr lang="en-GB" sz="1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endParaRPr lang="en-GB" sz="1000" b="1" noProof="0" dirty="0">
                  <a:latin typeface="Arial" panose="020B0604020202020204" pitchFamily="34" charset="0"/>
                  <a:cs typeface="Arial" panose="020B0604020202020204" pitchFamily="34" charset="0"/>
                </a:endParaRPr>
              </a:p>
              <a:p>
                <a:pPr marL="38100" marR="30480" algn="just">
                  <a:lnSpc>
                    <a:spcPct val="119200"/>
                  </a:lnSpc>
                  <a:spcBef>
                    <a:spcPts val="90"/>
                  </a:spcBef>
                  <a:tabLst>
                    <a:tab pos="275590" algn="l"/>
                    <a:tab pos="1165860" algn="l"/>
                    <a:tab pos="1917700" algn="l"/>
                    <a:tab pos="2010410" algn="l"/>
                  </a:tabLst>
                </a:pPr>
                <a:r>
                  <a:rPr lang="en-GB" sz="2000" b="1" noProof="0" dirty="0">
                    <a:latin typeface="Arial" panose="020B0604020202020204" pitchFamily="34" charset="0"/>
                    <a:cs typeface="Arial" panose="020B0604020202020204" pitchFamily="34" charset="0"/>
                  </a:rPr>
                  <a:t>6. </a:t>
                </a:r>
                <a:r>
                  <a:rPr lang="en-GB" sz="2000" noProof="0" dirty="0">
                    <a:latin typeface="Arial" panose="020B0604020202020204" pitchFamily="34" charset="0"/>
                    <a:cs typeface="Arial" panose="020B0604020202020204" pitchFamily="34" charset="0"/>
                  </a:rPr>
                  <a:t>What is the optimal speed for maximising energy efficiency?</a:t>
                </a:r>
              </a:p>
              <a:p>
                <a:pPr marL="38100" marR="30480" algn="just">
                  <a:lnSpc>
                    <a:spcPct val="119200"/>
                  </a:lnSpc>
                  <a:spcBef>
                    <a:spcPts val="90"/>
                  </a:spcBef>
                  <a:tabLst>
                    <a:tab pos="275590" algn="l"/>
                    <a:tab pos="1165860" algn="l"/>
                    <a:tab pos="1917700" algn="l"/>
                    <a:tab pos="2010410" algn="l"/>
                  </a:tabLst>
                </a:pPr>
                <a:endParaRPr lang="en-GB" sz="1000" noProof="0" dirty="0"/>
              </a:p>
              <a:p>
                <a:pPr algn="just"/>
                <a:r>
                  <a:rPr lang="en-GB" sz="2000" noProof="0" dirty="0"/>
                  <a:t>The optimal speed </a:t>
                </a:r>
                <a14:m>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sym typeface="Wingdings" panose="05000000000000000000" pitchFamily="2" charset="2"/>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oMath>
                </a14:m>
                <a:r>
                  <a:rPr lang="en-GB" sz="2000" noProof="0" dirty="0"/>
                  <a:t> is the speed at which the engine achieves the best balance between overcoming drag and generating lift for minimising the energy consumption per unit of distance travelled. By calculating the value of </a:t>
                </a:r>
                <a14:m>
                  <m:oMath xmlns:m="http://schemas.openxmlformats.org/officeDocument/2006/math">
                    <m:r>
                      <a:rPr lang="en-GB" sz="2000" b="0" i="1" spc="254" noProof="0" smtClean="0">
                        <a:latin typeface="Cambria Math" panose="02040503050406030204" pitchFamily="18" charset="0"/>
                        <a:ea typeface="Cambria Math" panose="02040503050406030204" pitchFamily="18" charset="0"/>
                        <a:cs typeface="Arial MT"/>
                      </a:rPr>
                      <m:t>𝑣</m:t>
                    </m:r>
                  </m:oMath>
                </a14:m>
                <a:r>
                  <a:rPr lang="en-GB" sz="2000" noProof="0" dirty="0"/>
                  <a:t> which cancels the first derivative of the expression mentioned above, we obtain an optimal speed </a:t>
                </a:r>
                <a14:m>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sym typeface="Wingdings" panose="05000000000000000000" pitchFamily="2" charset="2"/>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oMath>
                </a14:m>
                <a:r>
                  <a:rPr lang="en-GB" sz="2000" noProof="0" dirty="0"/>
                  <a:t> equal to:</a:t>
                </a:r>
                <a:endParaRPr lang="en-GB" sz="1000" noProof="0" dirty="0"/>
              </a:p>
              <a:p>
                <a:pPr marL="38100" marR="30480" algn="just">
                  <a:lnSpc>
                    <a:spcPct val="119200"/>
                  </a:lnSpc>
                  <a:spcBef>
                    <a:spcPts val="90"/>
                  </a:spcBef>
                  <a:tabLst>
                    <a:tab pos="275590" algn="l"/>
                    <a:tab pos="1165860" algn="l"/>
                    <a:tab pos="1917700" algn="l"/>
                    <a:tab pos="2010410" algn="l"/>
                  </a:tabLst>
                </a:pPr>
                <a14:m>
                  <m:oMathPara xmlns:m="http://schemas.openxmlformats.org/officeDocument/2006/math">
                    <m:oMathParaPr>
                      <m:jc m:val="center"/>
                    </m:oMathParaPr>
                    <m:oMath xmlns:m="http://schemas.openxmlformats.org/officeDocument/2006/math">
                      <m:rad>
                        <m:radPr>
                          <m:degHide m:val="on"/>
                          <m:ctrlP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radPr>
                        <m:deg/>
                        <m:e>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fPr>
                            <m:num>
                              <m:r>
                                <a:rPr lang="en-GB" sz="2000" i="1" noProof="0" smtClean="0">
                                  <a:latin typeface="Cambria Math" panose="02040503050406030204" pitchFamily="18" charset="0"/>
                                </a:rPr>
                                <m:t>𝑚𝑔</m:t>
                              </m:r>
                            </m:num>
                            <m:den>
                              <m:r>
                                <a:rPr lang="en-GB" sz="2000" i="1" noProof="0" smtClean="0">
                                  <a:latin typeface="Cambria Math" panose="02040503050406030204" pitchFamily="18" charset="0"/>
                                  <a:ea typeface="Cambria Math" panose="02040503050406030204" pitchFamily="18" charset="0"/>
                                  <a:cs typeface="Arial" panose="020B0604020202020204" pitchFamily="34" charset="0"/>
                                </a:rPr>
                                <m:t>𝜌</m:t>
                              </m:r>
                              <m:rad>
                                <m:radPr>
                                  <m:degHide m:val="on"/>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radPr>
                                <m:deg/>
                                <m:e>
                                  <m:sSub>
                                    <m:sSubPr>
                                      <m:ctrlPr>
                                        <a:rPr lang="en-GB" sz="2000" i="1" noProof="0" smtClean="0">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cs typeface="Arial" panose="020B0604020202020204" pitchFamily="34" charset="0"/>
                                        </a:rPr>
                                        <m:t>𝑐</m:t>
                                      </m:r>
                                    </m:e>
                                    <m:sub>
                                      <m:r>
                                        <a:rPr lang="en-GB" sz="2000" i="1" noProof="0" smtClean="0">
                                          <a:latin typeface="Cambria Math" panose="02040503050406030204" pitchFamily="18" charset="0"/>
                                          <a:cs typeface="Arial" panose="020B0604020202020204" pitchFamily="34" charset="0"/>
                                        </a:rPr>
                                        <m:t>𝑑</m:t>
                                      </m:r>
                                    </m:sub>
                                  </m:sSub>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ea typeface="Cambria Math" panose="02040503050406030204" pitchFamily="18" charset="0"/>
                                          <a:cs typeface="Arial" panose="020B0604020202020204" pitchFamily="34" charset="0"/>
                                        </a:rPr>
                                        <m:t>𝑝</m:t>
                                      </m:r>
                                    </m:sub>
                                  </m:sSub>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noProof="0" smtClean="0">
                                          <a:latin typeface="Cambria Math" panose="02040503050406030204" pitchFamily="18" charset="0"/>
                                          <a:ea typeface="Cambria Math" panose="02040503050406030204" pitchFamily="18" charset="0"/>
                                          <a:cs typeface="Arial" panose="020B0604020202020204" pitchFamily="34" charset="0"/>
                                        </a:rPr>
                                        <m:t>𝑠</m:t>
                                      </m:r>
                                    </m:sub>
                                  </m:sSub>
                                </m:e>
                              </m:rad>
                            </m:den>
                          </m:f>
                        </m:e>
                      </m:rad>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lang="en-GB" sz="2000" b="1" noProof="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3F3E48FE-80BF-DC07-1AF0-AEE4E47FDA23}"/>
                  </a:ext>
                </a:extLst>
              </p:cNvPr>
              <p:cNvSpPr txBox="1">
                <a:spLocks noRot="1" noChangeAspect="1" noMove="1" noResize="1" noEditPoints="1" noAdjustHandles="1" noChangeArrowheads="1" noChangeShapeType="1" noTextEdit="1"/>
              </p:cNvSpPr>
              <p:nvPr/>
            </p:nvSpPr>
            <p:spPr>
              <a:xfrm>
                <a:off x="575054" y="1473946"/>
                <a:ext cx="9557285" cy="5661486"/>
              </a:xfrm>
              <a:prstGeom prst="rect">
                <a:avLst/>
              </a:prstGeom>
              <a:blipFill>
                <a:blip r:embed="rId2"/>
                <a:stretch>
                  <a:fillRect l="-638" t="-108" r="-702"/>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0B0FA4F7-81A9-591F-25BB-D41EBC037DBC}"/>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92</a:t>
            </a:fld>
            <a:endParaRPr lang="en-GB" spc="80" noProof="0" dirty="0"/>
          </a:p>
        </p:txBody>
      </p:sp>
      <p:sp>
        <p:nvSpPr>
          <p:cNvPr id="2" name="TextBox 5">
            <a:extLst>
              <a:ext uri="{FF2B5EF4-FFF2-40B4-BE49-F238E27FC236}">
                <a16:creationId xmlns:a16="http://schemas.microsoft.com/office/drawing/2014/main" id="{E759F179-B645-15EF-A7D8-7BA48BA0A0AB}"/>
              </a:ext>
            </a:extLst>
          </p:cNvPr>
          <p:cNvSpPr txBox="1"/>
          <p:nvPr/>
        </p:nvSpPr>
        <p:spPr>
          <a:xfrm>
            <a:off x="575055" y="361099"/>
            <a:ext cx="9261279" cy="461665"/>
          </a:xfrm>
          <a:prstGeom prst="rect">
            <a:avLst/>
          </a:prstGeom>
          <a:noFill/>
        </p:spPr>
        <p:txBody>
          <a:bodyPr wrap="square">
            <a:spAutoFit/>
          </a:bodyPr>
          <a:lstStyle/>
          <a:p>
            <a:r>
              <a:rPr lang="en-GB" sz="2400" b="1" noProof="0" dirty="0"/>
              <a:t>Analysis of power and energy efficiency in airplane flight (4/4)</a:t>
            </a:r>
            <a:endParaRPr lang="en-GB" sz="2400" b="1" u="sng" noProof="0" dirty="0">
              <a:latin typeface="Arial" panose="020B0604020202020204" pitchFamily="34"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B0B11B-38A5-4411-97BE-28C9253094DD}"/>
              </a:ext>
            </a:extLst>
          </p:cNvPr>
          <p:cNvSpPr txBox="1"/>
          <p:nvPr/>
        </p:nvSpPr>
        <p:spPr>
          <a:xfrm>
            <a:off x="535107" y="337736"/>
            <a:ext cx="9597231" cy="830997"/>
          </a:xfrm>
          <a:prstGeom prst="rect">
            <a:avLst/>
          </a:prstGeom>
          <a:noFill/>
        </p:spPr>
        <p:txBody>
          <a:bodyPr wrap="square">
            <a:spAutoFit/>
          </a:bodyPr>
          <a:lstStyle/>
          <a:p>
            <a:pPr marL="38100" marR="30480" algn="just">
              <a:spcBef>
                <a:spcPts val="90"/>
              </a:spcBef>
              <a:tabLst>
                <a:tab pos="275590" algn="l"/>
                <a:tab pos="1165860" algn="l"/>
                <a:tab pos="1917700" algn="l"/>
                <a:tab pos="2010410" algn="l"/>
              </a:tabLst>
            </a:pPr>
            <a:r>
              <a:rPr lang="en-GB" sz="2400" b="1" noProof="0" dirty="0">
                <a:solidFill>
                  <a:schemeClr val="tx1"/>
                </a:solidFill>
                <a:latin typeface="Arial" panose="020B0604020202020204" pitchFamily="34" charset="0"/>
                <a:cs typeface="Arial" panose="020B0604020202020204" pitchFamily="34" charset="0"/>
              </a:rPr>
              <a:t>Correlation between </a:t>
            </a:r>
            <a:r>
              <a:rPr lang="en-GB" sz="2400" b="1" noProof="0" dirty="0">
                <a:latin typeface="Arial" panose="020B0604020202020204" pitchFamily="34" charset="0"/>
                <a:cs typeface="Arial" panose="020B0604020202020204" pitchFamily="34" charset="0"/>
              </a:rPr>
              <a:t>the </a:t>
            </a:r>
            <a:r>
              <a:rPr lang="en-GB" sz="2400" b="1" noProof="0" dirty="0">
                <a:solidFill>
                  <a:schemeClr val="tx1"/>
                </a:solidFill>
                <a:latin typeface="Arial" panose="020B0604020202020204" pitchFamily="34" charset="0"/>
                <a:cs typeface="Arial" panose="020B0604020202020204" pitchFamily="34" charset="0"/>
              </a:rPr>
              <a:t>thrust of a plane and the energy per unit of distance travelled</a:t>
            </a:r>
          </a:p>
        </p:txBody>
      </p:sp>
      <p:grpSp>
        <p:nvGrpSpPr>
          <p:cNvPr id="2" name="Group 1">
            <a:extLst>
              <a:ext uri="{FF2B5EF4-FFF2-40B4-BE49-F238E27FC236}">
                <a16:creationId xmlns:a16="http://schemas.microsoft.com/office/drawing/2014/main" id="{B5C9EEE3-E65C-FA2B-F360-2C4F68AE4AE4}"/>
              </a:ext>
            </a:extLst>
          </p:cNvPr>
          <p:cNvGrpSpPr/>
          <p:nvPr/>
        </p:nvGrpSpPr>
        <p:grpSpPr>
          <a:xfrm>
            <a:off x="2843530" y="3806893"/>
            <a:ext cx="5006340" cy="3474331"/>
            <a:chOff x="398821" y="3634652"/>
            <a:chExt cx="5006340" cy="3474331"/>
          </a:xfrm>
        </p:grpSpPr>
        <p:sp>
          <p:nvSpPr>
            <p:cNvPr id="17" name="TextBox 16">
              <a:extLst>
                <a:ext uri="{FF2B5EF4-FFF2-40B4-BE49-F238E27FC236}">
                  <a16:creationId xmlns:a16="http://schemas.microsoft.com/office/drawing/2014/main" id="{377CBA9A-DE18-22CB-F736-170E2B212378}"/>
                </a:ext>
              </a:extLst>
            </p:cNvPr>
            <p:cNvSpPr txBox="1"/>
            <p:nvPr/>
          </p:nvSpPr>
          <p:spPr>
            <a:xfrm>
              <a:off x="398821" y="6801206"/>
              <a:ext cx="5006340" cy="307777"/>
            </a:xfrm>
            <a:prstGeom prst="rect">
              <a:avLst/>
            </a:prstGeom>
            <a:noFill/>
          </p:spPr>
          <p:txBody>
            <a:bodyPr wrap="square">
              <a:spAutoFit/>
            </a:bodyPr>
            <a:lstStyle/>
            <a:p>
              <a:pPr algn="ctr"/>
              <a:r>
                <a:rPr lang="en-GB" sz="1400" i="1" noProof="0" dirty="0">
                  <a:solidFill>
                    <a:srgbClr val="000000"/>
                  </a:solidFill>
                  <a:latin typeface="Arial" panose="020B0604020202020204" pitchFamily="34" charset="0"/>
                  <a:cs typeface="Arial" panose="020B0604020202020204" pitchFamily="34" charset="0"/>
                </a:rPr>
                <a:t>Required t</a:t>
              </a:r>
              <a:r>
                <a:rPr lang="en-GB" sz="1400" b="0" i="1" noProof="0" dirty="0">
                  <a:solidFill>
                    <a:srgbClr val="000000"/>
                  </a:solidFill>
                  <a:effectLst/>
                  <a:latin typeface="Arial" panose="020B0604020202020204" pitchFamily="34" charset="0"/>
                  <a:cs typeface="Arial" panose="020B0604020202020204" pitchFamily="34" charset="0"/>
                </a:rPr>
                <a:t>hrust for a </a:t>
              </a:r>
              <a:r>
                <a:rPr lang="en-GB" sz="1400" i="1" noProof="0" dirty="0">
                  <a:solidFill>
                    <a:srgbClr val="000000"/>
                  </a:solidFill>
                  <a:latin typeface="Arial" panose="020B0604020202020204" pitchFamily="34" charset="0"/>
                  <a:cs typeface="Arial" panose="020B0604020202020204" pitchFamily="34" charset="0"/>
                </a:rPr>
                <a:t>Boeing 747</a:t>
              </a:r>
              <a:r>
                <a:rPr lang="en-GB" sz="1400" b="0" i="1" noProof="0" dirty="0">
                  <a:solidFill>
                    <a:srgbClr val="000000"/>
                  </a:solidFill>
                  <a:effectLst/>
                  <a:latin typeface="Arial" panose="020B0604020202020204" pitchFamily="34" charset="0"/>
                  <a:cs typeface="Arial" panose="020B0604020202020204" pitchFamily="34" charset="0"/>
                </a:rPr>
                <a:t> as a function of its speed.</a:t>
              </a:r>
              <a:r>
                <a:rPr lang="en-GB" sz="1400" b="1" baseline="30000" noProof="0" dirty="0">
                  <a:solidFill>
                    <a:srgbClr val="000000"/>
                  </a:solidFill>
                  <a:effectLst/>
                  <a:latin typeface="Arial" panose="020B0604020202020204" pitchFamily="34" charset="0"/>
                  <a:cs typeface="Arial" panose="020B0604020202020204" pitchFamily="34" charset="0"/>
                </a:rPr>
                <a:t>1</a:t>
              </a:r>
              <a:r>
                <a:rPr lang="en-GB" sz="1400" b="0" i="1" noProof="0" dirty="0">
                  <a:solidFill>
                    <a:srgbClr val="000000"/>
                  </a:solidFill>
                  <a:effectLst/>
                  <a:latin typeface="Arial" panose="020B0604020202020204" pitchFamily="34" charset="0"/>
                  <a:cs typeface="Arial" panose="020B0604020202020204" pitchFamily="34" charset="0"/>
                </a:rPr>
                <a:t> </a:t>
              </a:r>
              <a:endParaRPr lang="en-GB" sz="1400" i="1" noProof="0" dirty="0"/>
            </a:p>
          </p:txBody>
        </p:sp>
        <p:grpSp>
          <p:nvGrpSpPr>
            <p:cNvPr id="18" name="Group 17">
              <a:extLst>
                <a:ext uri="{FF2B5EF4-FFF2-40B4-BE49-F238E27FC236}">
                  <a16:creationId xmlns:a16="http://schemas.microsoft.com/office/drawing/2014/main" id="{4EAFA82F-EDCC-20EB-C165-B9224FC05AF4}"/>
                </a:ext>
              </a:extLst>
            </p:cNvPr>
            <p:cNvGrpSpPr/>
            <p:nvPr/>
          </p:nvGrpSpPr>
          <p:grpSpPr>
            <a:xfrm>
              <a:off x="888118" y="3751045"/>
              <a:ext cx="4089835" cy="2820763"/>
              <a:chOff x="5784652" y="3781929"/>
              <a:chExt cx="3949411" cy="2789699"/>
            </a:xfrm>
          </p:grpSpPr>
          <p:pic>
            <p:nvPicPr>
              <p:cNvPr id="19" name="object 55">
                <a:extLst>
                  <a:ext uri="{FF2B5EF4-FFF2-40B4-BE49-F238E27FC236}">
                    <a16:creationId xmlns:a16="http://schemas.microsoft.com/office/drawing/2014/main" id="{CCB12626-8E06-98CA-C3D6-01B2547DCA1A}"/>
                  </a:ext>
                </a:extLst>
              </p:cNvPr>
              <p:cNvPicPr/>
              <p:nvPr/>
            </p:nvPicPr>
            <p:blipFill rotWithShape="1">
              <a:blip r:embed="rId3" cstate="print"/>
              <a:srcRect t="11122" b="9329"/>
              <a:stretch/>
            </p:blipFill>
            <p:spPr>
              <a:xfrm>
                <a:off x="5991222" y="3781929"/>
                <a:ext cx="3742841" cy="2530718"/>
              </a:xfrm>
              <a:prstGeom prst="rect">
                <a:avLst/>
              </a:prstGeom>
            </p:spPr>
          </p:pic>
          <p:pic>
            <p:nvPicPr>
              <p:cNvPr id="20" name="object 55">
                <a:extLst>
                  <a:ext uri="{FF2B5EF4-FFF2-40B4-BE49-F238E27FC236}">
                    <a16:creationId xmlns:a16="http://schemas.microsoft.com/office/drawing/2014/main" id="{0347E264-5B0F-8410-10DC-B6A4A2A8A9D4}"/>
                  </a:ext>
                </a:extLst>
              </p:cNvPr>
              <p:cNvPicPr/>
              <p:nvPr/>
            </p:nvPicPr>
            <p:blipFill rotWithShape="1">
              <a:blip r:embed="rId3" cstate="print"/>
              <a:srcRect r="69363" b="91935"/>
              <a:stretch/>
            </p:blipFill>
            <p:spPr>
              <a:xfrm rot="16200000">
                <a:off x="5383570" y="4817925"/>
                <a:ext cx="1037842" cy="235678"/>
              </a:xfrm>
              <a:prstGeom prst="rect">
                <a:avLst/>
              </a:prstGeom>
            </p:spPr>
          </p:pic>
          <p:pic>
            <p:nvPicPr>
              <p:cNvPr id="21" name="object 55">
                <a:extLst>
                  <a:ext uri="{FF2B5EF4-FFF2-40B4-BE49-F238E27FC236}">
                    <a16:creationId xmlns:a16="http://schemas.microsoft.com/office/drawing/2014/main" id="{F5F8E797-11AE-A526-A72B-9B3B60D8BC85}"/>
                  </a:ext>
                </a:extLst>
              </p:cNvPr>
              <p:cNvPicPr/>
              <p:nvPr/>
            </p:nvPicPr>
            <p:blipFill rotWithShape="1">
              <a:blip r:embed="rId3" cstate="print"/>
              <a:srcRect l="66503" t="92615" b="-506"/>
              <a:stretch/>
            </p:blipFill>
            <p:spPr>
              <a:xfrm>
                <a:off x="7496853" y="6351637"/>
                <a:ext cx="1082513" cy="219991"/>
              </a:xfrm>
              <a:prstGeom prst="rect">
                <a:avLst/>
              </a:prstGeom>
            </p:spPr>
          </p:pic>
        </p:grpSp>
        <p:sp>
          <p:nvSpPr>
            <p:cNvPr id="23" name="Rectangle 22">
              <a:extLst>
                <a:ext uri="{FF2B5EF4-FFF2-40B4-BE49-F238E27FC236}">
                  <a16:creationId xmlns:a16="http://schemas.microsoft.com/office/drawing/2014/main" id="{F844AFA0-70BC-7B48-D1AF-E160F31F88C9}"/>
                </a:ext>
              </a:extLst>
            </p:cNvPr>
            <p:cNvSpPr/>
            <p:nvPr/>
          </p:nvSpPr>
          <p:spPr>
            <a:xfrm>
              <a:off x="645160" y="3634652"/>
              <a:ext cx="4513663" cy="310567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4" name="Slide Number Placeholder 6">
            <a:extLst>
              <a:ext uri="{FF2B5EF4-FFF2-40B4-BE49-F238E27FC236}">
                <a16:creationId xmlns:a16="http://schemas.microsoft.com/office/drawing/2014/main" id="{EF7C6071-795F-92A0-28A3-98E079CC300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93</a:t>
            </a:fld>
            <a:endParaRPr lang="en-GB" spc="80" noProof="0"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B9E2D90-3BA0-135B-90A7-BB7C981A2CE0}"/>
                  </a:ext>
                </a:extLst>
              </p:cNvPr>
              <p:cNvSpPr txBox="1"/>
              <p:nvPr/>
            </p:nvSpPr>
            <p:spPr>
              <a:xfrm>
                <a:off x="561062" y="1525418"/>
                <a:ext cx="9571276" cy="1938992"/>
              </a:xfrm>
              <a:prstGeom prst="rect">
                <a:avLst/>
              </a:prstGeom>
              <a:noFill/>
            </p:spPr>
            <p:txBody>
              <a:bodyPr wrap="square">
                <a:spAutoFit/>
              </a:bodyPr>
              <a:lstStyle/>
              <a:p>
                <a:pPr algn="just"/>
                <a:r>
                  <a:rPr lang="en-GB" sz="2000" b="1" noProof="0" dirty="0">
                    <a:latin typeface="Arial" panose="020B0604020202020204" pitchFamily="34" charset="0"/>
                    <a:cs typeface="Arial" panose="020B0604020202020204" pitchFamily="34" charset="0"/>
                  </a:rPr>
                  <a:t>Thrust </a:t>
                </a:r>
                <a:r>
                  <a:rPr lang="en-GB" sz="2000" noProof="0" dirty="0">
                    <a:latin typeface="Arial" panose="020B0604020202020204" pitchFamily="34" charset="0"/>
                    <a:cs typeface="Arial" panose="020B0604020202020204" pitchFamily="34" charset="0"/>
                  </a:rPr>
                  <a:t>is the force generated by the engines which moves a plane through the air. The energy spent per unit of distance travelled is equal to this thrust divided by the efficiency of the engines since Force </a:t>
                </a:r>
                <a14:m>
                  <m:oMath xmlns:m="http://schemas.openxmlformats.org/officeDocument/2006/math">
                    <m:r>
                      <a:rPr lang="en-GB" sz="2000" b="0" i="1" noProof="0" smtClean="0">
                        <a:latin typeface="Cambria Math" panose="02040503050406030204" pitchFamily="18" charset="0"/>
                        <a:ea typeface="Cambria Math" panose="02040503050406030204" pitchFamily="18" charset="0"/>
                      </a:rPr>
                      <m:t>×</m:t>
                    </m:r>
                  </m:oMath>
                </a14:m>
                <a:r>
                  <a:rPr lang="en-GB" sz="2000" noProof="0" dirty="0">
                    <a:latin typeface="Arial" panose="020B0604020202020204" pitchFamily="34" charset="0"/>
                    <a:cs typeface="Arial" panose="020B0604020202020204" pitchFamily="34" charset="0"/>
                  </a:rPr>
                  <a:t> Distance = Work.</a:t>
                </a:r>
              </a:p>
              <a:p>
                <a:pPr algn="just"/>
                <a:endParaRPr lang="en-GB" sz="2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The minimum energy to be spent per unit of distance travelled is therefore equal to the minimum of the curve “thrust as a function of speed”.</a:t>
                </a:r>
                <a:endParaRPr lang="en-GB" sz="2000" noProof="0" dirty="0">
                  <a:solidFill>
                    <a:srgbClr val="000000"/>
                  </a:solidFill>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FB9E2D90-3BA0-135B-90A7-BB7C981A2CE0}"/>
                  </a:ext>
                </a:extLst>
              </p:cNvPr>
              <p:cNvSpPr txBox="1">
                <a:spLocks noRot="1" noChangeAspect="1" noMove="1" noResize="1" noEditPoints="1" noAdjustHandles="1" noChangeArrowheads="1" noChangeShapeType="1" noTextEdit="1"/>
              </p:cNvSpPr>
              <p:nvPr/>
            </p:nvSpPr>
            <p:spPr>
              <a:xfrm>
                <a:off x="561062" y="1525418"/>
                <a:ext cx="9571276" cy="1938992"/>
              </a:xfrm>
              <a:prstGeom prst="rect">
                <a:avLst/>
              </a:prstGeom>
              <a:blipFill>
                <a:blip r:embed="rId4"/>
                <a:stretch>
                  <a:fillRect l="-637" t="-1258" r="-701" b="-5031"/>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EA8EFFAB-61E3-6796-BCAA-2D9E5DC0BB4E}"/>
              </a:ext>
            </a:extLst>
          </p:cNvPr>
          <p:cNvSpPr txBox="1"/>
          <p:nvPr/>
        </p:nvSpPr>
        <p:spPr>
          <a:xfrm>
            <a:off x="81321" y="7693157"/>
            <a:ext cx="5345722" cy="261610"/>
          </a:xfrm>
          <a:prstGeom prst="rect">
            <a:avLst/>
          </a:prstGeom>
          <a:noFill/>
        </p:spPr>
        <p:txBody>
          <a:bodyPr wrap="square">
            <a:spAutoFit/>
          </a:bodyPr>
          <a:lstStyle/>
          <a:p>
            <a:r>
              <a:rPr lang="en-GB" sz="1100" b="1" baseline="30000" noProof="0" dirty="0">
                <a:solidFill>
                  <a:srgbClr val="05103E"/>
                </a:solidFill>
                <a:effectLst/>
                <a:latin typeface="+mj-lt"/>
              </a:rPr>
              <a:t>1</a:t>
            </a:r>
            <a:r>
              <a:rPr lang="en-GB" sz="1100" b="0" noProof="0" dirty="0">
                <a:solidFill>
                  <a:srgbClr val="05103E"/>
                </a:solidFill>
                <a:effectLst/>
                <a:latin typeface="+mj-lt"/>
              </a:rPr>
              <a:t> </a:t>
            </a:r>
            <a:r>
              <a:rPr lang="en-GB" sz="1100" b="0" noProof="0" dirty="0">
                <a:solidFill>
                  <a:srgbClr val="05103E"/>
                </a:solidFill>
                <a:effectLst/>
                <a:latin typeface="+mj-lt"/>
                <a:hlinkClick r:id="rId5"/>
              </a:rPr>
              <a:t>MacKay, D. (2008). Sustainable Energy - Without the Hot Air. </a:t>
            </a:r>
            <a:endParaRPr lang="en-GB" noProof="0" dirty="0"/>
          </a:p>
        </p:txBody>
      </p:sp>
    </p:spTree>
    <p:extLst>
      <p:ext uri="{BB962C8B-B14F-4D97-AF65-F5344CB8AC3E}">
        <p14:creationId xmlns:p14="http://schemas.microsoft.com/office/powerpoint/2010/main" val="13759874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6C0914-D306-DDD0-77A9-0317F0EE4A7A}"/>
              </a:ext>
            </a:extLst>
          </p:cNvPr>
          <p:cNvSpPr txBox="1"/>
          <p:nvPr/>
        </p:nvSpPr>
        <p:spPr>
          <a:xfrm>
            <a:off x="575056" y="2371707"/>
            <a:ext cx="9557283" cy="3785652"/>
          </a:xfrm>
          <a:prstGeom prst="rect">
            <a:avLst/>
          </a:prstGeom>
          <a:noFill/>
        </p:spPr>
        <p:txBody>
          <a:bodyPr wrap="square">
            <a:spAutoFit/>
          </a:bodyPr>
          <a:lstStyle/>
          <a:p>
            <a:pPr algn="just"/>
            <a:r>
              <a:rPr lang="en-GB" sz="2000" b="1" noProof="0" dirty="0"/>
              <a:t>1. </a:t>
            </a:r>
            <a:r>
              <a:rPr lang="en-GB" sz="2000" noProof="0" dirty="0"/>
              <a:t>Determine the optimal cruising speed of an Airbus A320 given the following parameters: the mass of the plane is 75.5 t, the wingspan is 35.8 m, the drag coefficient is 0.03, and the effective frontal area is 70 m².</a:t>
            </a:r>
          </a:p>
          <a:p>
            <a:pPr marL="457200" indent="-457200" algn="just">
              <a:buAutoNum type="arabicPeriod"/>
            </a:pPr>
            <a:endParaRPr lang="en-GB" sz="1000" noProof="0" dirty="0"/>
          </a:p>
          <a:p>
            <a:pPr algn="just"/>
            <a:r>
              <a:rPr lang="en-GB" sz="2000" noProof="0" dirty="0"/>
              <a:t>Assume the air density at cruising altitude is 0.41 kg/m³.</a:t>
            </a:r>
          </a:p>
          <a:p>
            <a:pPr marL="514350" indent="-514350" algn="just">
              <a:buAutoNum type="romanLcParenBoth"/>
            </a:pPr>
            <a:endParaRPr lang="en-GB" sz="2000" noProof="0" dirty="0"/>
          </a:p>
          <a:p>
            <a:pPr algn="just"/>
            <a:r>
              <a:rPr lang="en-GB" sz="2000" b="1" noProof="0" dirty="0"/>
              <a:t>2. </a:t>
            </a:r>
            <a:r>
              <a:rPr lang="en-GB" sz="2000" noProof="0" dirty="0"/>
              <a:t>How much kerosene would be burned during an intercontinental flight of               10,000 km if the A320 maintains a constant cruising speed equal to the calculated optimal speed?</a:t>
            </a:r>
          </a:p>
          <a:p>
            <a:pPr algn="just"/>
            <a:endParaRPr lang="en-GB" sz="1000" noProof="0" dirty="0"/>
          </a:p>
          <a:p>
            <a:pPr algn="just"/>
            <a:r>
              <a:rPr lang="en-GB" sz="2000" noProof="0" dirty="0"/>
              <a:t>Assume that the fuel consumption is directly proportional to the distance travelled, the efficiency of the engines is 30%, and the energy contained in one liter of kerosene is 10.3 kWh.</a:t>
            </a:r>
          </a:p>
        </p:txBody>
      </p:sp>
      <p:sp>
        <p:nvSpPr>
          <p:cNvPr id="2" name="Slide Number Placeholder 6">
            <a:extLst>
              <a:ext uri="{FF2B5EF4-FFF2-40B4-BE49-F238E27FC236}">
                <a16:creationId xmlns:a16="http://schemas.microsoft.com/office/drawing/2014/main" id="{E03EC779-6128-10D2-BE20-CDF71B4F7163}"/>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94</a:t>
            </a:fld>
            <a:endParaRPr lang="en-GB" spc="80" noProof="0" dirty="0"/>
          </a:p>
        </p:txBody>
      </p:sp>
      <p:sp>
        <p:nvSpPr>
          <p:cNvPr id="4" name="TextBox 5">
            <a:extLst>
              <a:ext uri="{FF2B5EF4-FFF2-40B4-BE49-F238E27FC236}">
                <a16:creationId xmlns:a16="http://schemas.microsoft.com/office/drawing/2014/main" id="{8448896E-6B58-8909-2318-1BBFE407BAB0}"/>
              </a:ext>
            </a:extLst>
          </p:cNvPr>
          <p:cNvSpPr txBox="1"/>
          <p:nvPr/>
        </p:nvSpPr>
        <p:spPr>
          <a:xfrm>
            <a:off x="575055" y="361099"/>
            <a:ext cx="9261279" cy="461665"/>
          </a:xfrm>
          <a:prstGeom prst="rect">
            <a:avLst/>
          </a:prstGeom>
          <a:noFill/>
        </p:spPr>
        <p:txBody>
          <a:bodyPr wrap="square">
            <a:spAutoFit/>
          </a:bodyPr>
          <a:lstStyle/>
          <a:p>
            <a:r>
              <a:rPr lang="en-GB" sz="2400" b="1" u="sng" noProof="0" dirty="0"/>
              <a:t>Exercise 3:</a:t>
            </a:r>
            <a:endParaRPr lang="en-GB" sz="2400" b="1" u="sng"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59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6592-C83D-B82B-3406-CEE96B8D2AE5}"/>
              </a:ext>
            </a:extLst>
          </p:cNvPr>
          <p:cNvSpPr txBox="1"/>
          <p:nvPr/>
        </p:nvSpPr>
        <p:spPr>
          <a:xfrm>
            <a:off x="575056" y="361099"/>
            <a:ext cx="1952244" cy="461665"/>
          </a:xfrm>
          <a:prstGeom prst="rect">
            <a:avLst/>
          </a:prstGeom>
          <a:noFill/>
        </p:spPr>
        <p:txBody>
          <a:bodyPr wrap="square">
            <a:spAutoFit/>
          </a:bodyPr>
          <a:lstStyle/>
          <a:p>
            <a:r>
              <a:rPr lang="en-GB" sz="2400" b="1" u="sng" noProof="0" dirty="0">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067794-BC97-EEEF-5CC5-8E17DADF3186}"/>
                  </a:ext>
                </a:extLst>
              </p:cNvPr>
              <p:cNvSpPr txBox="1"/>
              <p:nvPr/>
            </p:nvSpPr>
            <p:spPr>
              <a:xfrm>
                <a:off x="575056" y="1965104"/>
                <a:ext cx="9557283" cy="3899978"/>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1:</a:t>
                </a:r>
              </a:p>
              <a:p>
                <a:endParaRPr lang="en-GB" sz="2000" b="1" spc="30" noProof="0" dirty="0">
                  <a:latin typeface="Arial" panose="020B0604020202020204" pitchFamily="34" charset="0"/>
                  <a:cs typeface="Arial" panose="020B0604020202020204" pitchFamily="34" charset="0"/>
                </a:endParaRPr>
              </a:p>
              <a:p>
                <a:pPr algn="just"/>
                <a:r>
                  <a:rPr lang="en-GB" sz="2000" noProof="0" dirty="0"/>
                  <a:t>We assume that the wingspan of the plane represents the diameter of the cross-section of the stationary tube of air. Thus, the area </a:t>
                </a:r>
                <a14:m>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noProof="0" smtClean="0">
                            <a:latin typeface="Cambria Math" panose="02040503050406030204" pitchFamily="18" charset="0"/>
                            <a:ea typeface="Cambria Math" panose="02040503050406030204" pitchFamily="18" charset="0"/>
                            <a:cs typeface="Arial" panose="020B0604020202020204" pitchFamily="34" charset="0"/>
                          </a:rPr>
                          <m:t>𝑠</m:t>
                        </m:r>
                      </m:sub>
                    </m:sSub>
                  </m:oMath>
                </a14:m>
                <a:r>
                  <a:rPr lang="en-GB" sz="2000" noProof="0" dirty="0">
                    <a:latin typeface="Arial" panose="020B0604020202020204" pitchFamily="34" charset="0"/>
                    <a:cs typeface="Arial" panose="020B0604020202020204" pitchFamily="34" charset="0"/>
                  </a:rPr>
                  <a:t> is calculated as:</a:t>
                </a:r>
              </a:p>
              <a:p>
                <a:pPr algn="just"/>
                <a:endParaRPr lang="en-GB" sz="1000" b="1" spc="30" noProof="0" dirty="0">
                  <a:solidFill>
                    <a:schemeClr val="tx1"/>
                  </a:solidFill>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noProof="0" smtClean="0">
                              <a:latin typeface="Cambria Math" panose="02040503050406030204" pitchFamily="18" charset="0"/>
                              <a:ea typeface="Cambria Math" panose="02040503050406030204" pitchFamily="18" charset="0"/>
                              <a:cs typeface="Arial" panose="020B0604020202020204" pitchFamily="34" charset="0"/>
                            </a:rPr>
                            <m:t>𝑠</m:t>
                          </m:r>
                        </m:sub>
                      </m:sSub>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i="1" noProof="0" smtClean="0">
                              <a:latin typeface="Cambria Math" panose="02040503050406030204" pitchFamily="18" charset="0"/>
                              <a:ea typeface="Cambria Math" panose="02040503050406030204" pitchFamily="18" charset="0"/>
                              <a:cs typeface="Arial" panose="020B0604020202020204" pitchFamily="34" charset="0"/>
                            </a:rPr>
                            <m:t>𝜋</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wingspan</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num>
                        <m:den>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4</m:t>
                          </m:r>
                        </m:den>
                      </m:f>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fPr>
                        <m:num>
                          <m:r>
                            <a:rPr lang="en-GB" sz="2000" i="1" noProof="0" smtClean="0">
                              <a:latin typeface="Cambria Math" panose="02040503050406030204" pitchFamily="18" charset="0"/>
                              <a:ea typeface="Cambria Math" panose="02040503050406030204" pitchFamily="18" charset="0"/>
                              <a:cs typeface="Arial" panose="020B0604020202020204" pitchFamily="34" charset="0"/>
                            </a:rPr>
                            <m:t>𝜋</m:t>
                          </m:r>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35.8</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²</m:t>
                          </m:r>
                        </m:num>
                        <m:den>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4</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a:rPr lang="en-GB" sz="2000" b="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1,007 </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².</m:t>
                      </m:r>
                    </m:oMath>
                  </m:oMathPara>
                </a14:m>
                <a:endParaRPr lang="en-GB" sz="2000" b="1" spc="30" noProof="0" dirty="0">
                  <a:solidFill>
                    <a:schemeClr val="tx1"/>
                  </a:solidFill>
                  <a:latin typeface="Arial" panose="020B0604020202020204" pitchFamily="34" charset="0"/>
                  <a:cs typeface="Arial" panose="020B0604020202020204" pitchFamily="34" charset="0"/>
                </a:endParaRPr>
              </a:p>
              <a:p>
                <a:pPr algn="just"/>
                <a:endParaRPr lang="en-GB" sz="2000" b="1" spc="30" noProof="0" dirty="0">
                  <a:latin typeface="+mj-lt"/>
                  <a:cs typeface="Arial" panose="020B0604020202020204" pitchFamily="34" charset="0"/>
                </a:endParaRPr>
              </a:p>
              <a:p>
                <a:pPr algn="just"/>
                <a:r>
                  <a:rPr lang="en-GB" sz="2000" noProof="0" dirty="0"/>
                  <a:t>Applying the given values into the equation for the optimal speed:</a:t>
                </a:r>
              </a:p>
              <a:p>
                <a:pPr algn="just"/>
                <a:endParaRPr lang="en-GB" sz="2000" b="1" spc="30" noProof="0" dirty="0">
                  <a:solidFill>
                    <a:schemeClr val="tx1"/>
                  </a:solidFill>
                  <a:latin typeface="+mj-lt"/>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sSubPr>
                        <m:e>
                          <m: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b="0" i="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m:t>
                      </m:r>
                      <m:rad>
                        <m:radPr>
                          <m:degHide m:val="on"/>
                          <m:ctrlP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radPr>
                        <m:deg/>
                        <m:e>
                          <m:f>
                            <m:fPr>
                              <m:ctrlP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fPr>
                            <m:num>
                              <m:r>
                                <m:rPr>
                                  <m:nor/>
                                </m:rPr>
                                <a:rPr lang="en-GB" sz="2000" b="0" i="0" noProof="0" smtClean="0">
                                  <a:solidFill>
                                    <a:srgbClr val="0D0D0D"/>
                                  </a:solidFill>
                                  <a:latin typeface="Arial" panose="020B0604020202020204" pitchFamily="34" charset="0"/>
                                  <a:cs typeface="Arial" panose="020B0604020202020204" pitchFamily="34" charset="0"/>
                                </a:rPr>
                                <m:t>9.81</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solidFill>
                                    <a:srgbClr val="0D0D0D"/>
                                  </a:solidFill>
                                  <a:latin typeface="Arial" panose="020B0604020202020204" pitchFamily="34" charset="0"/>
                                  <a:cs typeface="Arial" panose="020B0604020202020204" pitchFamily="34" charset="0"/>
                                </a:rPr>
                                <m:t>75,500</m:t>
                              </m:r>
                            </m:num>
                            <m:den>
                              <m:r>
                                <m:rPr>
                                  <m:nor/>
                                </m:rPr>
                                <a:rPr lang="en-GB" sz="2000" b="0" i="0" noProof="0" smtClean="0">
                                  <a:latin typeface="Arial" panose="020B0604020202020204" pitchFamily="34" charset="0"/>
                                  <a:cs typeface="Arial" panose="020B0604020202020204" pitchFamily="34" charset="0"/>
                                </a:rPr>
                                <m:t>0.41</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GB" sz="2000" i="1" noProof="0" smtClean="0">
                                      <a:latin typeface="Cambria Math" panose="02040503050406030204" pitchFamily="18" charset="0"/>
                                      <a:ea typeface="Cambria Math" panose="02040503050406030204" pitchFamily="18" charset="0"/>
                                      <a:cs typeface="Arial" panose="020B0604020202020204" pitchFamily="34" charset="0"/>
                                    </a:rPr>
                                  </m:ctrlPr>
                                </m:radPr>
                                <m:deg/>
                                <m:e>
                                  <m:r>
                                    <m:rPr>
                                      <m:nor/>
                                    </m:rPr>
                                    <a:rPr lang="en-GB" sz="2000" b="0" i="0" noProof="0" smtClean="0">
                                      <a:latin typeface="Arial" panose="020B0604020202020204" pitchFamily="34" charset="0"/>
                                      <a:cs typeface="Arial" panose="020B0604020202020204" pitchFamily="34" charset="0"/>
                                    </a:rPr>
                                    <m:t>0.03</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70</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1,007</m:t>
                                  </m:r>
                                </m:e>
                              </m:rad>
                            </m:den>
                          </m:f>
                        </m:e>
                      </m:rad>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200 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s</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m:t>
                      </m:r>
                    </m:oMath>
                  </m:oMathPara>
                </a14:m>
                <a:endParaRPr lang="en-GB" sz="2000" spc="30" noProof="0" dirty="0">
                  <a:solidFill>
                    <a:schemeClr val="tx1"/>
                  </a:solidFill>
                  <a:latin typeface="+mj-lt"/>
                  <a:cs typeface="Arial" panose="020B0604020202020204" pitchFamily="34" charset="0"/>
                </a:endParaRPr>
              </a:p>
            </p:txBody>
          </p:sp>
        </mc:Choice>
        <mc:Fallback xmlns="">
          <p:sp>
            <p:nvSpPr>
              <p:cNvPr id="3" name="TextBox 2">
                <a:extLst>
                  <a:ext uri="{FF2B5EF4-FFF2-40B4-BE49-F238E27FC236}">
                    <a16:creationId xmlns:a16="http://schemas.microsoft.com/office/drawing/2014/main" id="{8C067794-BC97-EEEF-5CC5-8E17DADF3186}"/>
                  </a:ext>
                </a:extLst>
              </p:cNvPr>
              <p:cNvSpPr txBox="1">
                <a:spLocks noRot="1" noChangeAspect="1" noMove="1" noResize="1" noEditPoints="1" noAdjustHandles="1" noChangeArrowheads="1" noChangeShapeType="1" noTextEdit="1"/>
              </p:cNvSpPr>
              <p:nvPr/>
            </p:nvSpPr>
            <p:spPr>
              <a:xfrm>
                <a:off x="575056" y="1965104"/>
                <a:ext cx="9557283" cy="3899978"/>
              </a:xfrm>
              <a:prstGeom prst="rect">
                <a:avLst/>
              </a:prstGeom>
              <a:blipFill>
                <a:blip r:embed="rId2"/>
                <a:stretch>
                  <a:fillRect l="-638" t="-625" r="-702"/>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260B41A3-7FAF-A096-6AFB-0DE5E6452FE2}"/>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95</a:t>
            </a:fld>
            <a:endParaRPr lang="en-GB" spc="80" noProof="0" dirty="0"/>
          </a:p>
        </p:txBody>
      </p:sp>
    </p:spTree>
    <p:extLst>
      <p:ext uri="{BB962C8B-B14F-4D97-AF65-F5344CB8AC3E}">
        <p14:creationId xmlns:p14="http://schemas.microsoft.com/office/powerpoint/2010/main" val="3993015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7B6C37C-E059-D77A-6143-C02C15510515}"/>
                  </a:ext>
                </a:extLst>
              </p:cNvPr>
              <p:cNvSpPr txBox="1"/>
              <p:nvPr/>
            </p:nvSpPr>
            <p:spPr>
              <a:xfrm>
                <a:off x="575056" y="1295691"/>
                <a:ext cx="9668539" cy="6028253"/>
              </a:xfrm>
              <a:prstGeom prst="rect">
                <a:avLst/>
              </a:prstGeom>
              <a:noFill/>
            </p:spPr>
            <p:txBody>
              <a:bodyPr wrap="square">
                <a:spAutoFit/>
              </a:bodyPr>
              <a:lstStyle/>
              <a:p>
                <a:pPr algn="just"/>
                <a:r>
                  <a:rPr lang="en-GB" sz="2000" noProof="0" dirty="0">
                    <a:latin typeface="Arial" panose="020B0604020202020204" pitchFamily="34" charset="0"/>
                    <a:cs typeface="Arial" panose="020B0604020202020204" pitchFamily="34" charset="0"/>
                  </a:rPr>
                  <a:t>The energy burned by the plane per unit of distance travelled, considering the efficiency of the engines, is given by this equation:</a:t>
                </a:r>
              </a:p>
              <a:p>
                <a:pPr algn="just"/>
                <a:endParaRPr lang="en-GB" sz="5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energy</m:t>
                          </m:r>
                        </m:num>
                        <m:den>
                          <m:r>
                            <m:rPr>
                              <m:nor/>
                            </m:rPr>
                            <a:rPr lang="en-GB" sz="2000" noProof="0" smtClean="0">
                              <a:latin typeface="Arial" panose="020B0604020202020204" pitchFamily="34" charset="0"/>
                              <a:cs typeface="Arial" panose="020B0604020202020204" pitchFamily="34" charset="0"/>
                            </a:rPr>
                            <m:t>distance</m:t>
                          </m:r>
                        </m:den>
                      </m:f>
                      <m:r>
                        <a:rPr lang="en-GB" sz="2000" i="1" noProof="0" smtClean="0">
                          <a:latin typeface="Cambria Math" panose="02040503050406030204" pitchFamily="18" charset="0"/>
                          <a:cs typeface="Arial" panose="020B0604020202020204" pitchFamily="34" charset="0"/>
                        </a:rPr>
                        <m:t>=</m:t>
                      </m:r>
                      <m:f>
                        <m:fPr>
                          <m:ctrlPr>
                            <a:rPr lang="en-GB" sz="2000" i="1" noProof="0" smtClean="0">
                              <a:latin typeface="Cambria Math" panose="02040503050406030204" pitchFamily="18" charset="0"/>
                            </a:rPr>
                          </m:ctrlPr>
                        </m:fPr>
                        <m:num>
                          <m:r>
                            <a:rPr lang="en-GB" sz="2000" i="1" noProof="0" smtClean="0">
                              <a:latin typeface="Cambria Math" panose="02040503050406030204" pitchFamily="18" charset="0"/>
                              <a:cs typeface="Arial" panose="020B0604020202020204" pitchFamily="34" charset="0"/>
                            </a:rPr>
                            <m:t>1</m:t>
                          </m:r>
                        </m:num>
                        <m:den>
                          <m:r>
                            <a:rPr lang="en-GB" sz="2000" i="1" spc="254" noProof="0" smtClean="0">
                              <a:latin typeface="Cambria Math" panose="02040503050406030204" pitchFamily="18" charset="0"/>
                              <a:ea typeface="Cambria Math" panose="02040503050406030204" pitchFamily="18" charset="0"/>
                              <a:cs typeface="Arial MT"/>
                            </a:rPr>
                            <m:t>𝜀</m:t>
                          </m:r>
                        </m:den>
                      </m:f>
                      <m:d>
                        <m:dPr>
                          <m:ctrlPr>
                            <a:rPr lang="en-GB" sz="2000" i="1" noProof="0" smtClean="0">
                              <a:latin typeface="Cambria Math" panose="02040503050406030204" pitchFamily="18" charset="0"/>
                              <a:ea typeface="Cambria Math" panose="02040503050406030204" pitchFamily="18" charset="0"/>
                            </a:rPr>
                          </m:ctrlPr>
                        </m:dPr>
                        <m:e>
                          <m:f>
                            <m:fPr>
                              <m:ctrlPr>
                                <a:rPr lang="en-GB" sz="2000" i="1" noProof="0" smtClean="0">
                                  <a:latin typeface="Cambria Math" panose="02040503050406030204" pitchFamily="18" charset="0"/>
                                  <a:ea typeface="Cambria Math" panose="02040503050406030204" pitchFamily="18" charset="0"/>
                                </a:rPr>
                              </m:ctrlPr>
                            </m:fPr>
                            <m:num>
                              <m:r>
                                <a:rPr lang="en-GB" sz="2000" i="1" noProof="0" smtClean="0">
                                  <a:latin typeface="Cambria Math" panose="02040503050406030204" pitchFamily="18" charset="0"/>
                                  <a:ea typeface="Cambria Math" panose="02040503050406030204" pitchFamily="18" charset="0"/>
                                  <a:cs typeface="Arial" panose="020B0604020202020204" pitchFamily="34" charset="0"/>
                                </a:rPr>
                                <m:t>1</m:t>
                              </m:r>
                            </m:num>
                            <m:den>
                              <m:r>
                                <a:rPr lang="en-GB" sz="2000" i="1" noProof="0" smtClean="0">
                                  <a:latin typeface="Cambria Math" panose="02040503050406030204" pitchFamily="18" charset="0"/>
                                  <a:ea typeface="Cambria Math" panose="02040503050406030204" pitchFamily="18" charset="0"/>
                                  <a:cs typeface="Arial" panose="020B0604020202020204" pitchFamily="34" charset="0"/>
                                </a:rPr>
                                <m:t>2</m:t>
                              </m:r>
                            </m:den>
                          </m:f>
                          <m:sSub>
                            <m:sSubPr>
                              <m:ctrlPr>
                                <a:rPr lang="en-GB" sz="2000" i="1" spc="125" noProof="0" smtClean="0">
                                  <a:latin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cs typeface="Arial" panose="020B0604020202020204" pitchFamily="34" charset="0"/>
                                </a:rPr>
                                <m:t>𝑐</m:t>
                              </m:r>
                            </m:e>
                            <m:sub>
                              <m:r>
                                <a:rPr lang="en-GB" sz="2000" i="1" spc="125" noProof="0" smtClean="0">
                                  <a:latin typeface="Cambria Math" panose="02040503050406030204" pitchFamily="18" charset="0"/>
                                  <a:cs typeface="Arial" panose="020B0604020202020204" pitchFamily="34" charset="0"/>
                                </a:rPr>
                                <m:t>𝑑</m:t>
                              </m:r>
                            </m:sub>
                          </m:sSub>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𝑝</m:t>
                              </m:r>
                            </m:sub>
                          </m:sSub>
                          <m:sSup>
                            <m:sSup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pPr>
                            <m:e>
                              <m:sSub>
                                <m:sSubPr>
                                  <m:ctrlPr>
                                    <a:rPr lang="en-GB" sz="2000" i="1" noProof="0" smtClean="0">
                                      <a:latin typeface="Cambria Math" panose="02040503050406030204" pitchFamily="18" charset="0"/>
                                      <a:ea typeface="Cambria Math" panose="02040503050406030204" pitchFamily="18" charset="0"/>
                                      <a:sym typeface="Wingdings" panose="05000000000000000000" pitchFamily="2" charset="2"/>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e>
                            <m:sup>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2</m:t>
                              </m:r>
                            </m:sup>
                          </m:sSup>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cs typeface="Arial" panose="020B0604020202020204" pitchFamily="34" charset="0"/>
                                </a:rPr>
                              </m:ctrlPr>
                            </m:fPr>
                            <m:num>
                              <m:r>
                                <a:rPr lang="en-GB" sz="2000" i="1" spc="125" noProof="0" smtClean="0">
                                  <a:latin typeface="Cambria Math" panose="02040503050406030204" pitchFamily="18" charset="0"/>
                                  <a:cs typeface="Arial" panose="020B0604020202020204" pitchFamily="34" charset="0"/>
                                </a:rPr>
                                <m:t>(</m:t>
                              </m:r>
                              <m:r>
                                <a:rPr lang="en-GB" sz="2000" i="1" noProof="0" smtClean="0">
                                  <a:latin typeface="Cambria Math" panose="02040503050406030204" pitchFamily="18" charset="0"/>
                                </a:rPr>
                                <m:t>𝑚𝑔</m:t>
                              </m:r>
                              <m:r>
                                <a:rPr lang="en-GB" sz="2000" i="1" spc="229" noProof="0" smtClean="0">
                                  <a:latin typeface="Cambria Math" panose="02040503050406030204" pitchFamily="18" charset="0"/>
                                </a:rPr>
                                <m:t>)²</m:t>
                              </m:r>
                            </m:num>
                            <m:den>
                              <m:r>
                                <a:rPr lang="en-GB" sz="2000" i="1" spc="125" noProof="0" smtClean="0">
                                  <a:latin typeface="Cambria Math" panose="02040503050406030204" pitchFamily="18" charset="0"/>
                                  <a:cs typeface="Arial" panose="020B0604020202020204" pitchFamily="34" charset="0"/>
                                </a:rPr>
                                <m:t>2</m:t>
                              </m:r>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𝜌</m:t>
                              </m:r>
                              <m:sSup>
                                <m:sSup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pPr>
                                <m:e>
                                  <m:sSub>
                                    <m:sSubPr>
                                      <m:ctrlPr>
                                        <a:rPr lang="en-GB" sz="2000" i="1" noProof="0" smtClean="0">
                                          <a:latin typeface="Cambria Math" panose="02040503050406030204" pitchFamily="18" charset="0"/>
                                          <a:ea typeface="Cambria Math" panose="02040503050406030204" pitchFamily="18" charset="0"/>
                                          <a:sym typeface="Wingdings" panose="05000000000000000000" pitchFamily="2" charset="2"/>
                                        </a:rPr>
                                      </m:ctrlPr>
                                    </m:sSubPr>
                                    <m:e>
                                      <m: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e>
                                <m:sup>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2</m:t>
                                  </m:r>
                                </m:sup>
                              </m:sSup>
                              <m:sSub>
                                <m:sSubPr>
                                  <m:ctrlPr>
                                    <a:rPr lang="en-GB" sz="2000" i="1" spc="125" noProof="0" smtClean="0">
                                      <a:latin typeface="Cambria Math" panose="02040503050406030204" pitchFamily="18" charset="0"/>
                                      <a:ea typeface="Cambria Math" panose="02040503050406030204" pitchFamily="18" charset="0"/>
                                      <a:cs typeface="Arial" panose="020B0604020202020204" pitchFamily="34" charset="0"/>
                                    </a:rPr>
                                  </m:ctrlPr>
                                </m:sSubPr>
                                <m:e>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𝐴</m:t>
                                  </m:r>
                                </m:e>
                                <m:sub>
                                  <m:r>
                                    <a:rPr lang="en-GB" sz="2000" i="1" spc="125" noProof="0" smtClean="0">
                                      <a:latin typeface="Cambria Math" panose="02040503050406030204" pitchFamily="18" charset="0"/>
                                      <a:ea typeface="Cambria Math" panose="02040503050406030204" pitchFamily="18" charset="0"/>
                                      <a:cs typeface="Arial" panose="020B0604020202020204" pitchFamily="34" charset="0"/>
                                    </a:rPr>
                                    <m:t>𝑠</m:t>
                                  </m:r>
                                </m:sub>
                              </m:sSub>
                            </m:den>
                          </m:f>
                        </m:e>
                      </m:d>
                    </m:oMath>
                  </m:oMathPara>
                </a14:m>
                <a:endParaRPr lang="en-GB" sz="2000" spc="125" noProof="0" dirty="0">
                  <a:ea typeface="Cambria Math" panose="02040503050406030204" pitchFamily="18" charset="0"/>
                  <a:cs typeface="Arial" panose="020B0604020202020204" pitchFamily="34" charset="0"/>
                </a:endParaRPr>
              </a:p>
              <a:p>
                <a:pPr algn="just"/>
                <a:endParaRPr lang="en-GB" sz="1000" noProof="0" dirty="0"/>
              </a:p>
              <a:p>
                <a:pPr algn="just"/>
                <a:r>
                  <a:rPr lang="en-GB" sz="2000" noProof="0" dirty="0"/>
                  <a:t>Applying the values, </a:t>
                </a:r>
                <a:r>
                  <a:rPr lang="en-GB" sz="2000" noProof="0" dirty="0">
                    <a:latin typeface="Arial" panose="020B0604020202020204" pitchFamily="34" charset="0"/>
                    <a:cs typeface="Arial" panose="020B0604020202020204" pitchFamily="34" charset="0"/>
                  </a:rPr>
                  <a:t>the energy</a:t>
                </a:r>
                <a:r>
                  <a:rPr lang="en-GB" sz="2000" noProof="0" dirty="0"/>
                  <a:t> to be spent per unit of distance travelled is equal to:</a:t>
                </a:r>
              </a:p>
              <a:p>
                <a:pPr algn="just"/>
                <a:endParaRPr lang="en-GB" sz="500" noProof="0" dirty="0"/>
              </a:p>
              <a:p>
                <a14:m>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m:t>
                        </m:r>
                      </m:num>
                      <m:den>
                        <m:r>
                          <m:rPr>
                            <m:nor/>
                          </m:rPr>
                          <a:rPr lang="en-GB" sz="2000" noProof="0" smtClean="0">
                            <a:latin typeface="Arial" panose="020B0604020202020204" pitchFamily="34" charset="0"/>
                            <a:cs typeface="Arial" panose="020B0604020202020204" pitchFamily="34" charset="0"/>
                          </a:rPr>
                          <m:t>0.3</m:t>
                        </m:r>
                      </m:den>
                    </m:f>
                  </m:oMath>
                </a14:m>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a:t>
                </a:r>
                <a14:m>
                  <m:oMath xmlns:m="http://schemas.openxmlformats.org/officeDocument/2006/math">
                    <m:d>
                      <m:dPr>
                        <m:ctrlPr>
                          <a:rPr lang="en-GB" sz="2000" i="1" noProof="0" smtClean="0">
                            <a:latin typeface="Cambria Math" panose="02040503050406030204" pitchFamily="18" charset="0"/>
                            <a:ea typeface="Cambria Math" panose="02040503050406030204" pitchFamily="18" charset="0"/>
                          </a:rPr>
                        </m:ctrlPr>
                      </m:dPr>
                      <m:e>
                        <m:f>
                          <m:fPr>
                            <m:ctrlPr>
                              <a:rPr lang="en-GB" sz="2000" i="1" noProof="0" smtClean="0">
                                <a:latin typeface="Cambria Math" panose="02040503050406030204" pitchFamily="18" charset="0"/>
                                <a:ea typeface="Cambria Math" panose="02040503050406030204" pitchFamily="18" charset="0"/>
                              </a:rPr>
                            </m:ctrlPr>
                          </m:fPr>
                          <m:num>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1</m:t>
                            </m:r>
                          </m:num>
                          <m:den>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2</m:t>
                            </m:r>
                          </m:den>
                        </m:f>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0.03 </m:t>
                        </m:r>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0.41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70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200</m:t>
                        </m:r>
                        <m:r>
                          <m:rPr>
                            <m:nor/>
                          </m:rPr>
                          <a:rPr lang="en-GB" sz="2000">
                            <a:latin typeface="Cambria Math" panose="02040503050406030204" pitchFamily="18" charset="0"/>
                            <a:ea typeface="Cambria Math" panose="02040503050406030204" pitchFamily="18" charset="0"/>
                            <a:cs typeface="Arial" panose="020B0604020202020204" pitchFamily="34" charset="0"/>
                          </a:rPr>
                          <m:t>²</m:t>
                        </m:r>
                        <m:r>
                          <m:rPr>
                            <m:nor/>
                          </m:rPr>
                          <a:rPr lang="fr-BE" sz="2000" b="0" i="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spc="125" noProof="0" smtClean="0">
                            <a:latin typeface="Arial" panose="020B0604020202020204" pitchFamily="34" charset="0"/>
                            <a:ea typeface="Cambria Math" panose="02040503050406030204" pitchFamily="18" charset="0"/>
                            <a:cs typeface="Arial" panose="020B0604020202020204" pitchFamily="34" charset="0"/>
                          </a:rPr>
                          <m:t>+</m:t>
                        </m:r>
                        <m:f>
                          <m:fPr>
                            <m:ctrlPr>
                              <a:rPr lang="en-GB" sz="2000" i="1" spc="125" noProof="0" smtClean="0">
                                <a:latin typeface="Cambria Math" panose="02040503050406030204" pitchFamily="18" charset="0"/>
                                <a:cs typeface="Arial" panose="020B0604020202020204" pitchFamily="34" charset="0"/>
                              </a:rPr>
                            </m:ctrlPr>
                          </m:fPr>
                          <m:num>
                            <m:d>
                              <m:dPr>
                                <m:ctrlPr>
                                  <a:rPr lang="en-GB" sz="2000" b="0" i="1" spc="125" noProof="0" smtClean="0">
                                    <a:latin typeface="Cambria Math" panose="02040503050406030204" pitchFamily="18" charset="0"/>
                                    <a:cs typeface="Arial" panose="020B0604020202020204" pitchFamily="34" charset="0"/>
                                  </a:rPr>
                                </m:ctrlPr>
                              </m:dPr>
                              <m:e>
                                <m:r>
                                  <m:rPr>
                                    <m:nor/>
                                  </m:rPr>
                                  <a:rPr lang="en-GB" sz="2000" b="0" i="0" noProof="0" smtClean="0">
                                    <a:latin typeface="Arial" panose="020B0604020202020204" pitchFamily="34" charset="0"/>
                                    <a:cs typeface="Arial" panose="020B0604020202020204" pitchFamily="34" charset="0"/>
                                  </a:rPr>
                                  <m:t>75,500 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9.81</m:t>
                                </m:r>
                              </m:e>
                            </m:d>
                            <m:r>
                              <m:rPr>
                                <m:nor/>
                              </m:rPr>
                              <a:rPr lang="en-GB" sz="2000" b="0" i="0" noProof="0" smtClean="0">
                                <a:latin typeface="Cambria Math" panose="02040503050406030204" pitchFamily="18" charset="0"/>
                                <a:ea typeface="Cambria Math" panose="02040503050406030204" pitchFamily="18" charset="0"/>
                                <a:cs typeface="Arial" panose="020B0604020202020204" pitchFamily="34" charset="0"/>
                              </a:rPr>
                              <m:t>²</m:t>
                            </m:r>
                          </m:num>
                          <m:den>
                            <m:r>
                              <m:rPr>
                                <m:nor/>
                              </m:rPr>
                              <a:rPr lang="en-GB" sz="2000" i="0" spc="125" noProof="0" smtClean="0">
                                <a:latin typeface="Arial" panose="020B0604020202020204" pitchFamily="34" charset="0"/>
                                <a:cs typeface="Arial" panose="020B0604020202020204" pitchFamily="34" charset="0"/>
                              </a:rPr>
                              <m:t>2</m:t>
                            </m:r>
                            <m:r>
                              <m:rPr>
                                <m:nor/>
                              </m:rPr>
                              <a:rPr lang="en-GB" sz="2000" b="0" i="0" spc="125" noProof="0" smtClean="0">
                                <a:latin typeface="Arial" panose="020B0604020202020204" pitchFamily="34"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0.41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m:t>
                            </m:r>
                            <m:r>
                              <m:rPr>
                                <m:nor/>
                              </m:rPr>
                              <a:rPr lang="en-GB" sz="2000" b="0" i="0" spc="125" noProof="0" smtClean="0">
                                <a:latin typeface="Arial" panose="020B0604020202020204" pitchFamily="34" charset="0"/>
                                <a:ea typeface="Cambria Math" panose="02040503050406030204" pitchFamily="18" charset="0"/>
                                <a:cs typeface="Arial" panose="020B0604020202020204" pitchFamily="34" charset="0"/>
                              </a:rPr>
                              <m:t>200</m:t>
                            </m:r>
                            <m:r>
                              <m:rPr>
                                <m:nor/>
                              </m:rPr>
                              <a:rPr lang="en-GB" sz="2000">
                                <a:latin typeface="Cambria Math" panose="02040503050406030204" pitchFamily="18" charset="0"/>
                                <a:ea typeface="Cambria Math" panose="02040503050406030204" pitchFamily="18" charset="0"/>
                                <a:cs typeface="Arial" panose="020B0604020202020204" pitchFamily="34" charset="0"/>
                              </a:rPr>
                              <m:t>²</m:t>
                            </m:r>
                            <m:r>
                              <m:rPr>
                                <m:nor/>
                              </m:rPr>
                              <a:rPr lang="fr-BE" sz="2000" b="0" i="0" smtClean="0">
                                <a:latin typeface="Cambria Math" panose="02040503050406030204" pitchFamily="18" charset="0"/>
                                <a:ea typeface="Cambria Math" panose="02040503050406030204" pitchFamily="18" charset="0"/>
                                <a:cs typeface="Arial" panose="020B0604020202020204" pitchFamily="34" charset="0"/>
                              </a:rPr>
                              <m:t> </m:t>
                            </m:r>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ea typeface="Cambria Math" panose="02040503050406030204" pitchFamily="18" charset="0"/>
                                <a:cs typeface="Arial" panose="020B0604020202020204" pitchFamily="34" charset="0"/>
                              </a:rPr>
                              <m:t> 1,007</m:t>
                            </m:r>
                          </m:den>
                        </m:f>
                      </m:e>
                    </m:d>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112,760 N.</a:t>
                </a:r>
              </a:p>
              <a:p>
                <a:pPr algn="just"/>
                <a:endParaRPr lang="en-GB" sz="15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This corresponds to an energy expenditure of:</a:t>
                </a:r>
              </a:p>
              <a:p>
                <a:pPr algn="just"/>
                <a:endParaRPr lang="en-GB" sz="10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112.76 kN </a:t>
                </a:r>
                <a14:m>
                  <m:oMath xmlns:m="http://schemas.openxmlformats.org/officeDocument/2006/math">
                    <m:r>
                      <m:rPr>
                        <m:nor/>
                      </m:rPr>
                      <a:rPr lang="en-GB" sz="200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10,000 km </a:t>
                </a:r>
                <a14:m>
                  <m:oMath xmlns:m="http://schemas.openxmlformats.org/officeDocument/2006/math">
                    <m:r>
                      <a:rPr lang="en-GB" sz="2000" i="1" noProof="0" smtClean="0">
                        <a:latin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1,127,600 MJ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313,222 kWh.</a:t>
                </a:r>
                <a:endParaRPr lang="en-GB" sz="2000" noProof="0" dirty="0"/>
              </a:p>
              <a:p>
                <a:pPr algn="just"/>
                <a:endParaRPr lang="en-GB" sz="1500" noProof="0" dirty="0">
                  <a:latin typeface="Arial" panose="020B0604020202020204" pitchFamily="34" charset="0"/>
                  <a:cs typeface="Arial" panose="020B0604020202020204" pitchFamily="34" charset="0"/>
                </a:endParaRPr>
              </a:p>
              <a:p>
                <a:pPr algn="just"/>
                <a:r>
                  <a:rPr lang="en-GB" sz="2000" noProof="0" dirty="0"/>
                  <a:t>The energy contained in 1 liter of kerosene is 10.3 kWh. Therefore, the total fuel consumption is:</a:t>
                </a:r>
                <a:endParaRPr lang="en-GB" sz="2000" noProof="0" dirty="0">
                  <a:latin typeface="Arial" panose="020B0604020202020204" pitchFamily="34" charset="0"/>
                  <a:cs typeface="Arial" panose="020B0604020202020204" pitchFamily="34" charset="0"/>
                </a:endParaRPr>
              </a:p>
              <a:p>
                <a:pPr algn="just"/>
                <a:endParaRPr lang="en-GB" sz="1000" noProof="0" dirty="0"/>
              </a:p>
              <a:p>
                <a:pPr algn="just"/>
                <a:r>
                  <a:rPr lang="en-GB" sz="2000" noProof="0" dirty="0">
                    <a:latin typeface="Arial" panose="020B0604020202020204" pitchFamily="34" charset="0"/>
                    <a:cs typeface="Arial" panose="020B0604020202020204" pitchFamily="34" charset="0"/>
                  </a:rPr>
                  <a:t>313,222 / 10.3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b="1" noProof="0" dirty="0">
                    <a:latin typeface="Arial" panose="020B0604020202020204" pitchFamily="34" charset="0"/>
                    <a:cs typeface="Arial" panose="020B0604020202020204" pitchFamily="34" charset="0"/>
                  </a:rPr>
                  <a:t> </a:t>
                </a:r>
                <a:r>
                  <a:rPr lang="en-GB" sz="2000" noProof="0" dirty="0">
                    <a:latin typeface="Arial" panose="020B0604020202020204" pitchFamily="34" charset="0"/>
                    <a:cs typeface="Arial" panose="020B0604020202020204" pitchFamily="34" charset="0"/>
                  </a:rPr>
                  <a:t>30,410 liters.</a:t>
                </a:r>
              </a:p>
              <a:p>
                <a:pPr algn="just"/>
                <a:endParaRPr lang="en-GB" sz="2000" noProof="0" dirty="0"/>
              </a:p>
              <a:p>
                <a:pPr algn="just"/>
                <a:r>
                  <a:rPr lang="en-GB" sz="2000" noProof="0" dirty="0">
                    <a:latin typeface="Arial" panose="020B0604020202020204" pitchFamily="34" charset="0"/>
                    <a:cs typeface="Arial" panose="020B0604020202020204" pitchFamily="34" charset="0"/>
                  </a:rPr>
                  <a:t>The A320 would burn approximately 30,410 liters of kerosene during the 10,000 km intercontinental flight.</a:t>
                </a:r>
              </a:p>
            </p:txBody>
          </p:sp>
        </mc:Choice>
        <mc:Fallback xmlns="">
          <p:sp>
            <p:nvSpPr>
              <p:cNvPr id="3" name="TextBox 2">
                <a:extLst>
                  <a:ext uri="{FF2B5EF4-FFF2-40B4-BE49-F238E27FC236}">
                    <a16:creationId xmlns:a16="http://schemas.microsoft.com/office/drawing/2014/main" id="{27B6C37C-E059-D77A-6143-C02C15510515}"/>
                  </a:ext>
                </a:extLst>
              </p:cNvPr>
              <p:cNvSpPr txBox="1">
                <a:spLocks noRot="1" noChangeAspect="1" noMove="1" noResize="1" noEditPoints="1" noAdjustHandles="1" noChangeArrowheads="1" noChangeShapeType="1" noTextEdit="1"/>
              </p:cNvSpPr>
              <p:nvPr/>
            </p:nvSpPr>
            <p:spPr>
              <a:xfrm>
                <a:off x="575056" y="1295691"/>
                <a:ext cx="9668539" cy="6028253"/>
              </a:xfrm>
              <a:prstGeom prst="rect">
                <a:avLst/>
              </a:prstGeom>
              <a:blipFill>
                <a:blip r:embed="rId2"/>
                <a:stretch>
                  <a:fillRect l="-631" t="-506" r="-694"/>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6C6FAC34-B184-6C3D-D858-16BAA4CF4984}"/>
              </a:ext>
            </a:extLst>
          </p:cNvPr>
          <p:cNvSpPr txBox="1"/>
          <p:nvPr/>
        </p:nvSpPr>
        <p:spPr>
          <a:xfrm>
            <a:off x="575056" y="698336"/>
            <a:ext cx="1905000" cy="400110"/>
          </a:xfrm>
          <a:prstGeom prst="rect">
            <a:avLst/>
          </a:prstGeom>
          <a:noFill/>
        </p:spPr>
        <p:txBody>
          <a:bodyPr wrap="square">
            <a:spAutoFit/>
          </a:bodyPr>
          <a:lstStyle/>
          <a:p>
            <a:r>
              <a:rPr lang="en-GB" sz="2000" b="1" spc="30" noProof="0" dirty="0">
                <a:solidFill>
                  <a:schemeClr val="tx1"/>
                </a:solidFill>
                <a:latin typeface="Arial" panose="020B0604020202020204" pitchFamily="34" charset="0"/>
                <a:cs typeface="Arial" panose="020B0604020202020204" pitchFamily="34" charset="0"/>
              </a:rPr>
              <a:t>Part 2:</a:t>
            </a:r>
            <a:endParaRPr lang="en-GB" sz="2000" b="1" noProof="0" dirty="0"/>
          </a:p>
        </p:txBody>
      </p:sp>
      <p:sp>
        <p:nvSpPr>
          <p:cNvPr id="2" name="Slide Number Placeholder 6">
            <a:extLst>
              <a:ext uri="{FF2B5EF4-FFF2-40B4-BE49-F238E27FC236}">
                <a16:creationId xmlns:a16="http://schemas.microsoft.com/office/drawing/2014/main" id="{5D8D7F4F-7E9B-42FE-4767-28AB1107993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96</a:t>
            </a:fld>
            <a:endParaRPr lang="en-GB" spc="80" noProof="0" dirty="0"/>
          </a:p>
        </p:txBody>
      </p:sp>
    </p:spTree>
    <p:extLst>
      <p:ext uri="{BB962C8B-B14F-4D97-AF65-F5344CB8AC3E}">
        <p14:creationId xmlns:p14="http://schemas.microsoft.com/office/powerpoint/2010/main" val="3725020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68B0B7-4E27-8C9A-56FA-3A3DBA46393E}"/>
              </a:ext>
            </a:extLst>
          </p:cNvPr>
          <p:cNvSpPr txBox="1"/>
          <p:nvPr/>
        </p:nvSpPr>
        <p:spPr>
          <a:xfrm>
            <a:off x="591490" y="405279"/>
            <a:ext cx="7727010" cy="461665"/>
          </a:xfrm>
          <a:prstGeom prst="rect">
            <a:avLst/>
          </a:prstGeom>
          <a:noFill/>
        </p:spPr>
        <p:txBody>
          <a:bodyPr wrap="square">
            <a:spAutoFit/>
          </a:bodyPr>
          <a:lstStyle/>
          <a:p>
            <a:r>
              <a:rPr lang="en-GB" sz="2400" b="1" noProof="0" dirty="0">
                <a:latin typeface="Arial" panose="020B0604020202020204" pitchFamily="34" charset="0"/>
                <a:cs typeface="Arial" panose="020B0604020202020204" pitchFamily="34" charset="0"/>
              </a:rPr>
              <a:t>Gross transport cost of aircraft</a:t>
            </a:r>
            <a:endParaRPr lang="en-GB" sz="2400" b="1" noProof="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49D62C7-333D-5C2C-FF0D-2658AF08992A}"/>
                  </a:ext>
                </a:extLst>
              </p:cNvPr>
              <p:cNvSpPr txBox="1"/>
              <p:nvPr/>
            </p:nvSpPr>
            <p:spPr>
              <a:xfrm>
                <a:off x="2672557" y="3434370"/>
                <a:ext cx="5348286" cy="953723"/>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p>
                        <m:sSupPr>
                          <m:ctrlPr>
                            <a:rPr lang="en-GB" sz="2000" i="1" noProof="0" smtClean="0">
                              <a:latin typeface="Cambria Math" panose="02040503050406030204" pitchFamily="18" charset="0"/>
                            </a:rPr>
                          </m:ctrlPr>
                        </m:sSupPr>
                        <m:e>
                          <m:f>
                            <m:fPr>
                              <m:ctrlPr>
                                <a:rPr lang="en-GB" sz="2000" i="1" noProof="0" smtClean="0">
                                  <a:latin typeface="Cambria Math" panose="02040503050406030204" pitchFamily="18" charset="0"/>
                                </a:rPr>
                              </m:ctrlPr>
                            </m:fPr>
                            <m:num>
                              <m:r>
                                <m:rPr>
                                  <m:nor/>
                                </m:rPr>
                                <a:rPr lang="en-GB" sz="2000" noProof="0" smtClean="0">
                                  <a:latin typeface="Arial" panose="020B0604020202020204" pitchFamily="34" charset="0"/>
                                  <a:cs typeface="Arial" panose="020B0604020202020204" pitchFamily="34" charset="0"/>
                                </a:rPr>
                                <m:t>1</m:t>
                              </m:r>
                            </m:num>
                            <m:den>
                              <m:r>
                                <a:rPr lang="en-GB" sz="2000" i="1" spc="254" noProof="0" smtClean="0">
                                  <a:latin typeface="Cambria Math" panose="02040503050406030204" pitchFamily="18" charset="0"/>
                                  <a:ea typeface="Cambria Math" panose="02040503050406030204" pitchFamily="18" charset="0"/>
                                  <a:cs typeface="Arial MT"/>
                                </a:rPr>
                                <m:t>𝜀</m:t>
                              </m:r>
                            </m:den>
                          </m:f>
                          <m:d>
                            <m:dPr>
                              <m:ctrlPr>
                                <a:rPr lang="en-GB" sz="2000" i="1" noProof="0" smtClean="0">
                                  <a:latin typeface="Cambria Math" panose="02040503050406030204" pitchFamily="18" charset="0"/>
                                </a:rPr>
                              </m:ctrlPr>
                            </m:dPr>
                            <m:e>
                              <m:sSub>
                                <m:sSubPr>
                                  <m:ctrlPr>
                                    <a:rPr lang="en-GB" sz="2000" i="1" noProof="0" smtClean="0">
                                      <a:latin typeface="Cambria Math" panose="02040503050406030204" pitchFamily="18" charset="0"/>
                                      <a:cs typeface="Arial" panose="020B0604020202020204" pitchFamily="34" charset="0"/>
                                    </a:rPr>
                                  </m:ctrlPr>
                                </m:sSubPr>
                                <m:e>
                                  <m:r>
                                    <a:rPr lang="en-GB" sz="2000" i="1" noProof="0" smtClean="0">
                                      <a:latin typeface="Cambria Math" panose="02040503050406030204" pitchFamily="18" charset="0"/>
                                      <a:cs typeface="Arial" panose="020B0604020202020204" pitchFamily="34" charset="0"/>
                                    </a:rPr>
                                    <m:t>𝑐</m:t>
                                  </m:r>
                                </m:e>
                                <m:sub>
                                  <m:r>
                                    <a:rPr lang="en-GB" sz="2000" i="1" noProof="0" smtClean="0">
                                      <a:latin typeface="Cambria Math" panose="02040503050406030204" pitchFamily="18" charset="0"/>
                                      <a:cs typeface="Arial" panose="020B0604020202020204" pitchFamily="34" charset="0"/>
                                    </a:rPr>
                                    <m:t>𝑑</m:t>
                                  </m:r>
                                </m:sub>
                              </m:sSub>
                              <m:f>
                                <m:fPr>
                                  <m:ctrlPr>
                                    <a:rPr lang="en-GB" sz="2000" i="1" noProof="0" smtClean="0">
                                      <a:latin typeface="Cambria Math" panose="02040503050406030204" pitchFamily="18" charset="0"/>
                                      <a:cs typeface="Arial" panose="020B0604020202020204" pitchFamily="34" charset="0"/>
                                    </a:rPr>
                                  </m:ctrlPr>
                                </m:fPr>
                                <m:num>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𝑝</m:t>
                                      </m:r>
                                    </m:sub>
                                  </m:sSub>
                                </m:num>
                                <m:den>
                                  <m:sSub>
                                    <m:sSubPr>
                                      <m:ctrlPr>
                                        <a:rPr lang="en-GB" sz="2000" i="1" noProof="0" smtClean="0">
                                          <a:latin typeface="Cambria Math" panose="02040503050406030204" pitchFamily="18" charset="0"/>
                                          <a:cs typeface="Arial" panose="020B0604020202020204" pitchFamily="34" charset="0"/>
                                        </a:rPr>
                                      </m:ctrlPr>
                                    </m:sSubPr>
                                    <m:e>
                                      <m:r>
                                        <a:rPr lang="en-GB" sz="2000" b="0" i="1" noProof="0" smtClean="0">
                                          <a:latin typeface="Cambria Math" panose="02040503050406030204" pitchFamily="18" charset="0"/>
                                          <a:cs typeface="Arial" panose="020B0604020202020204" pitchFamily="34" charset="0"/>
                                        </a:rPr>
                                        <m:t>𝐴</m:t>
                                      </m:r>
                                    </m:e>
                                    <m:sub>
                                      <m:r>
                                        <a:rPr lang="en-GB" sz="2000" b="0" i="1" noProof="0" smtClean="0">
                                          <a:latin typeface="Cambria Math" panose="02040503050406030204" pitchFamily="18" charset="0"/>
                                          <a:cs typeface="Arial" panose="020B0604020202020204" pitchFamily="34" charset="0"/>
                                        </a:rPr>
                                        <m:t>𝑠</m:t>
                                      </m:r>
                                    </m:sub>
                                  </m:sSub>
                                </m:den>
                              </m:f>
                            </m:e>
                          </m:d>
                        </m:e>
                        <m:sup>
                          <m:f>
                            <m:fPr>
                              <m:ctrlPr>
                                <a:rPr lang="en-GB" sz="2000" i="1" noProof="0" smtClean="0">
                                  <a:latin typeface="Cambria Math" panose="02040503050406030204" pitchFamily="18" charset="0"/>
                                </a:rPr>
                              </m:ctrlPr>
                            </m:fPr>
                            <m:num>
                              <m:r>
                                <a:rPr lang="en-GB" sz="2000" b="0" i="1" noProof="0" smtClean="0">
                                  <a:latin typeface="Cambria Math" panose="02040503050406030204" pitchFamily="18" charset="0"/>
                                </a:rPr>
                                <m:t>1</m:t>
                              </m:r>
                            </m:num>
                            <m:den>
                              <m:r>
                                <a:rPr lang="en-GB" sz="2000" b="0" i="1" noProof="0" smtClean="0">
                                  <a:latin typeface="Cambria Math" panose="02040503050406030204" pitchFamily="18" charset="0"/>
                                </a:rPr>
                                <m:t>2</m:t>
                              </m:r>
                            </m:den>
                          </m:f>
                        </m:sup>
                      </m:sSup>
                      <m:r>
                        <a:rPr lang="en-GB" sz="2000" b="0" i="1" noProof="0" smtClean="0">
                          <a:latin typeface="Cambria Math" panose="02040503050406030204" pitchFamily="18" charset="0"/>
                        </a:rPr>
                        <m:t>𝑔</m:t>
                      </m:r>
                      <m:r>
                        <a:rPr lang="en-GB" sz="2000" b="0" i="1" noProof="0" smtClean="0">
                          <a:latin typeface="Cambria Math" panose="02040503050406030204" pitchFamily="18" charset="0"/>
                        </a:rPr>
                        <m:t>.</m:t>
                      </m:r>
                    </m:oMath>
                  </m:oMathPara>
                </a14:m>
                <a:endParaRPr lang="en-GB" noProof="0" dirty="0"/>
              </a:p>
            </p:txBody>
          </p:sp>
        </mc:Choice>
        <mc:Fallback xmlns="">
          <p:sp>
            <p:nvSpPr>
              <p:cNvPr id="12" name="TextBox 11">
                <a:extLst>
                  <a:ext uri="{FF2B5EF4-FFF2-40B4-BE49-F238E27FC236}">
                    <a16:creationId xmlns:a16="http://schemas.microsoft.com/office/drawing/2014/main" id="{049D62C7-333D-5C2C-FF0D-2658AF08992A}"/>
                  </a:ext>
                </a:extLst>
              </p:cNvPr>
              <p:cNvSpPr txBox="1">
                <a:spLocks noRot="1" noChangeAspect="1" noMove="1" noResize="1" noEditPoints="1" noAdjustHandles="1" noChangeArrowheads="1" noChangeShapeType="1" noTextEdit="1"/>
              </p:cNvSpPr>
              <p:nvPr/>
            </p:nvSpPr>
            <p:spPr>
              <a:xfrm>
                <a:off x="2672557" y="3434370"/>
                <a:ext cx="5348286" cy="953723"/>
              </a:xfrm>
              <a:prstGeom prst="rect">
                <a:avLst/>
              </a:prstGeom>
              <a:blipFill>
                <a:blip r:embed="rId2"/>
                <a:stretch>
                  <a:fillRect/>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DCA8B8BC-35B8-61D3-CF34-0B637F47B86D}"/>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97</a:t>
            </a:fld>
            <a:endParaRPr lang="en-GB" spc="80" noProof="0" dirty="0"/>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B336F4EE-CE04-9A46-73F8-323F2E007ECD}"/>
                  </a:ext>
                </a:extLst>
              </p:cNvPr>
              <p:cNvSpPr txBox="1"/>
              <p:nvPr/>
            </p:nvSpPr>
            <p:spPr>
              <a:xfrm>
                <a:off x="591487" y="2589926"/>
                <a:ext cx="9540849" cy="735201"/>
              </a:xfrm>
              <a:prstGeom prst="rect">
                <a:avLst/>
              </a:prstGeom>
              <a:noFill/>
            </p:spPr>
            <p:txBody>
              <a:bodyPr wrap="square">
                <a:spAutoFit/>
              </a:bodyPr>
              <a:lstStyle/>
              <a:p>
                <a:pPr algn="just"/>
                <a:r>
                  <a:rPr lang="en-GB" sz="2000" noProof="0" dirty="0"/>
                  <a:t>The gross transport cost is defined as the energy required per unit weight of the entire craft per unit of distance when traveling at optimal speed </a:t>
                </a:r>
                <a14:m>
                  <m:oMath xmlns:m="http://schemas.openxmlformats.org/officeDocument/2006/math">
                    <m:sSub>
                      <m:sSubPr>
                        <m:ctrlPr>
                          <a:rPr lang="en-GB" sz="200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sSubPr>
                      <m:e>
                        <m:r>
                          <a:rPr lang="en-GB" sz="2000"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𝑣</m:t>
                        </m:r>
                      </m:e>
                      <m:sub>
                        <m:r>
                          <m:rPr>
                            <m:sty m:val="p"/>
                          </m:rPr>
                          <a:rPr lang="en-GB" sz="2000" b="0" i="0"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opt</m:t>
                        </m:r>
                      </m:sub>
                    </m:sSub>
                  </m:oMath>
                </a14:m>
                <a:r>
                  <a:rPr lang="en-GB" sz="2000" noProof="0" dirty="0"/>
                  <a:t>. It is equal to:</a:t>
                </a:r>
              </a:p>
            </p:txBody>
          </p:sp>
        </mc:Choice>
        <mc:Fallback xmlns="">
          <p:sp>
            <p:nvSpPr>
              <p:cNvPr id="17" name="ZoneTexte 16">
                <a:extLst>
                  <a:ext uri="{FF2B5EF4-FFF2-40B4-BE49-F238E27FC236}">
                    <a16:creationId xmlns:a16="http://schemas.microsoft.com/office/drawing/2014/main" id="{B336F4EE-CE04-9A46-73F8-323F2E007ECD}"/>
                  </a:ext>
                </a:extLst>
              </p:cNvPr>
              <p:cNvSpPr txBox="1">
                <a:spLocks noRot="1" noChangeAspect="1" noMove="1" noResize="1" noEditPoints="1" noAdjustHandles="1" noChangeArrowheads="1" noChangeShapeType="1" noTextEdit="1"/>
              </p:cNvSpPr>
              <p:nvPr/>
            </p:nvSpPr>
            <p:spPr>
              <a:xfrm>
                <a:off x="591487" y="2589926"/>
                <a:ext cx="9540849" cy="735201"/>
              </a:xfrm>
              <a:prstGeom prst="rect">
                <a:avLst/>
              </a:prstGeom>
              <a:blipFill>
                <a:blip r:embed="rId3"/>
                <a:stretch>
                  <a:fillRect l="-639" t="-4167" r="-703" b="-10833"/>
                </a:stretch>
              </a:blipFill>
            </p:spPr>
            <p:txBody>
              <a:bodyPr/>
              <a:lstStyle/>
              <a:p>
                <a:r>
                  <a:rPr lang="en-US">
                    <a:noFill/>
                  </a:rPr>
                  <a:t> </a:t>
                </a:r>
              </a:p>
            </p:txBody>
          </p:sp>
        </mc:Fallback>
      </mc:AlternateContent>
      <p:sp>
        <p:nvSpPr>
          <p:cNvPr id="19" name="ZoneTexte 18">
            <a:extLst>
              <a:ext uri="{FF2B5EF4-FFF2-40B4-BE49-F238E27FC236}">
                <a16:creationId xmlns:a16="http://schemas.microsoft.com/office/drawing/2014/main" id="{861DBB9B-82F4-4B48-F2F5-35E7A1C20B37}"/>
              </a:ext>
            </a:extLst>
          </p:cNvPr>
          <p:cNvSpPr txBox="1"/>
          <p:nvPr/>
        </p:nvSpPr>
        <p:spPr>
          <a:xfrm>
            <a:off x="591488" y="4756149"/>
            <a:ext cx="9540848" cy="1015663"/>
          </a:xfrm>
          <a:prstGeom prst="rect">
            <a:avLst/>
          </a:prstGeom>
          <a:noFill/>
        </p:spPr>
        <p:txBody>
          <a:bodyPr wrap="square">
            <a:spAutoFit/>
          </a:bodyPr>
          <a:lstStyle/>
          <a:p>
            <a:pPr algn="just"/>
            <a:r>
              <a:rPr lang="en-GB" sz="2000" noProof="0" dirty="0"/>
              <a:t>The gross transport cost is typically measured in </a:t>
            </a:r>
            <a:r>
              <a:rPr lang="en-GB" sz="2000" b="1" noProof="0" dirty="0"/>
              <a:t>kWh/t-km</a:t>
            </a:r>
            <a:r>
              <a:rPr lang="en-GB" sz="2000" noProof="0" dirty="0"/>
              <a:t> and strongly depends on engine efficiency. For most conventional aircraft, typical values are approximately 0.4 kWh/t-km.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tZero autorisé à faire voler son démonstrateur d'avion à ailes mixtes">
            <a:extLst>
              <a:ext uri="{FF2B5EF4-FFF2-40B4-BE49-F238E27FC236}">
                <a16:creationId xmlns:a16="http://schemas.microsoft.com/office/drawing/2014/main" id="{F70D0297-77B8-E3C3-83AE-7DCBB4A84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760" t="2686" r="4385" b="32780"/>
          <a:stretch/>
        </p:blipFill>
        <p:spPr bwMode="auto">
          <a:xfrm>
            <a:off x="6765550" y="4955086"/>
            <a:ext cx="2907651" cy="20754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965FDCB-3F63-177B-B1DF-D4A17F2B1A45}"/>
              </a:ext>
            </a:extLst>
          </p:cNvPr>
          <p:cNvSpPr/>
          <p:nvPr/>
        </p:nvSpPr>
        <p:spPr>
          <a:xfrm>
            <a:off x="6765550" y="1201507"/>
            <a:ext cx="2907650" cy="30655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9" name="Picture 18">
            <a:extLst>
              <a:ext uri="{FF2B5EF4-FFF2-40B4-BE49-F238E27FC236}">
                <a16:creationId xmlns:a16="http://schemas.microsoft.com/office/drawing/2014/main" id="{16450158-141D-14E9-7FA6-125EA09CBEF1}"/>
              </a:ext>
            </a:extLst>
          </p:cNvPr>
          <p:cNvPicPr>
            <a:picLocks noChangeAspect="1"/>
          </p:cNvPicPr>
          <p:nvPr/>
        </p:nvPicPr>
        <p:blipFill>
          <a:blip r:embed="rId3"/>
          <a:stretch>
            <a:fillRect/>
          </a:stretch>
        </p:blipFill>
        <p:spPr>
          <a:xfrm>
            <a:off x="6931797" y="1336738"/>
            <a:ext cx="2605570" cy="2837675"/>
          </a:xfrm>
          <a:prstGeom prst="rect">
            <a:avLst/>
          </a:prstGeom>
        </p:spPr>
      </p:pic>
      <p:sp>
        <p:nvSpPr>
          <p:cNvPr id="20" name="Rectangle 19">
            <a:extLst>
              <a:ext uri="{FF2B5EF4-FFF2-40B4-BE49-F238E27FC236}">
                <a16:creationId xmlns:a16="http://schemas.microsoft.com/office/drawing/2014/main" id="{6B9A9845-40B6-E736-1D03-12EDD24E501F}"/>
              </a:ext>
            </a:extLst>
          </p:cNvPr>
          <p:cNvSpPr/>
          <p:nvPr/>
        </p:nvSpPr>
        <p:spPr>
          <a:xfrm>
            <a:off x="6765550" y="4955086"/>
            <a:ext cx="2907834" cy="207544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TextBox 20">
            <a:extLst>
              <a:ext uri="{FF2B5EF4-FFF2-40B4-BE49-F238E27FC236}">
                <a16:creationId xmlns:a16="http://schemas.microsoft.com/office/drawing/2014/main" id="{4B16F98B-6A2F-E144-873C-90B1588AC05F}"/>
              </a:ext>
            </a:extLst>
          </p:cNvPr>
          <p:cNvSpPr txBox="1"/>
          <p:nvPr/>
        </p:nvSpPr>
        <p:spPr>
          <a:xfrm>
            <a:off x="6655441" y="4333766"/>
            <a:ext cx="3158282"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C</a:t>
            </a:r>
            <a:r>
              <a:rPr lang="en-GB" sz="1400" b="0" i="1" noProof="0" dirty="0">
                <a:solidFill>
                  <a:srgbClr val="111111"/>
                </a:solidFill>
                <a:effectLst/>
                <a:latin typeface="Arial" panose="020B0604020202020204" pitchFamily="34" charset="0"/>
                <a:cs typeface="Arial" panose="020B0604020202020204" pitchFamily="34" charset="0"/>
              </a:rPr>
              <a:t>onventional and flow control wings.</a:t>
            </a:r>
            <a:r>
              <a:rPr lang="en-GB" sz="1400" b="1" baseline="30000" noProof="0" dirty="0">
                <a:solidFill>
                  <a:srgbClr val="111111"/>
                </a:solidFill>
                <a:effectLst/>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DD72DE26-1303-C1B4-5FE7-2D1549F89BAB}"/>
              </a:ext>
            </a:extLst>
          </p:cNvPr>
          <p:cNvSpPr txBox="1"/>
          <p:nvPr/>
        </p:nvSpPr>
        <p:spPr>
          <a:xfrm>
            <a:off x="6765550" y="7096665"/>
            <a:ext cx="2907650"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BWB concept from JetZero.</a:t>
            </a:r>
            <a:r>
              <a:rPr lang="en-GB" sz="1400" b="1" baseline="30000" noProof="0" dirty="0">
                <a:solidFill>
                  <a:srgbClr val="111111"/>
                </a:solidFill>
                <a:effectLst/>
                <a:latin typeface="Arial" panose="020B0604020202020204" pitchFamily="34" charset="0"/>
                <a:cs typeface="Arial" panose="020B0604020202020204" pitchFamily="34" charset="0"/>
              </a:rPr>
              <a:t>2</a:t>
            </a:r>
            <a:endParaRPr lang="en-GB" sz="1400" i="1" noProof="0" dirty="0">
              <a:latin typeface="Arial" panose="020B0604020202020204" pitchFamily="34" charset="0"/>
              <a:cs typeface="Arial" panose="020B0604020202020204" pitchFamily="34" charset="0"/>
            </a:endParaRPr>
          </a:p>
        </p:txBody>
      </p:sp>
      <p:sp>
        <p:nvSpPr>
          <p:cNvPr id="6" name="TextBox 3">
            <a:extLst>
              <a:ext uri="{FF2B5EF4-FFF2-40B4-BE49-F238E27FC236}">
                <a16:creationId xmlns:a16="http://schemas.microsoft.com/office/drawing/2014/main" id="{1796B4FB-82B7-8E96-1A76-387B12560150}"/>
              </a:ext>
            </a:extLst>
          </p:cNvPr>
          <p:cNvSpPr txBox="1"/>
          <p:nvPr/>
        </p:nvSpPr>
        <p:spPr>
          <a:xfrm>
            <a:off x="589583" y="349890"/>
            <a:ext cx="7055183" cy="461665"/>
          </a:xfrm>
          <a:prstGeom prst="rect">
            <a:avLst/>
          </a:prstGeom>
          <a:noFill/>
        </p:spPr>
        <p:txBody>
          <a:bodyPr wrap="square">
            <a:spAutoFit/>
          </a:bodyPr>
          <a:lstStyle/>
          <a:p>
            <a:pPr marL="12700">
              <a:spcBef>
                <a:spcPts val="130"/>
              </a:spcBef>
              <a:tabLst>
                <a:tab pos="1759585" algn="l"/>
                <a:tab pos="2810510" algn="l"/>
                <a:tab pos="3362325" algn="l"/>
              </a:tabLst>
            </a:pPr>
            <a:r>
              <a:rPr lang="en-GB" sz="2400" b="1" noProof="0" dirty="0">
                <a:solidFill>
                  <a:schemeClr val="tx1"/>
                </a:solidFill>
              </a:rPr>
              <a:t>Potential improvements in aircraft efficiency</a:t>
            </a:r>
            <a:endParaRPr lang="en-GB" sz="2800" b="1" kern="0" noProof="0" dirty="0">
              <a:solidFill>
                <a:schemeClr val="tx1"/>
              </a:solidFill>
              <a:latin typeface="Arial"/>
              <a:cs typeface="Arial"/>
            </a:endParaRPr>
          </a:p>
        </p:txBody>
      </p:sp>
      <p:sp>
        <p:nvSpPr>
          <p:cNvPr id="4" name="ZoneTexte 3">
            <a:extLst>
              <a:ext uri="{FF2B5EF4-FFF2-40B4-BE49-F238E27FC236}">
                <a16:creationId xmlns:a16="http://schemas.microsoft.com/office/drawing/2014/main" id="{7C220791-299E-7BDC-9D73-78B67EBBFCAC}"/>
              </a:ext>
            </a:extLst>
          </p:cNvPr>
          <p:cNvSpPr txBox="1"/>
          <p:nvPr/>
        </p:nvSpPr>
        <p:spPr>
          <a:xfrm>
            <a:off x="109646" y="7452856"/>
            <a:ext cx="7535120"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1</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4"/>
              </a:rPr>
              <a:t>Krishnan, K., Bertram, O., &amp; Seibel, O. (2017). Review of hybrid laminar flow control systems. Progress In Aerospace Sciences</a:t>
            </a:r>
            <a:r>
              <a:rPr lang="en-GB" sz="1100" noProof="0" dirty="0">
                <a:latin typeface="+mj-lt"/>
                <a:cs typeface="Times New Roman" panose="02020603050405020304" pitchFamily="18" charset="0"/>
                <a:hlinkClick r:id="rId4"/>
              </a:rPr>
              <a:t>.</a:t>
            </a:r>
            <a:endParaRPr lang="en-GB" sz="1100" noProof="0" dirty="0">
              <a:latin typeface="+mj-lt"/>
            </a:endParaRPr>
          </a:p>
        </p:txBody>
      </p:sp>
      <p:sp>
        <p:nvSpPr>
          <p:cNvPr id="8" name="ZoneTexte 7">
            <a:extLst>
              <a:ext uri="{FF2B5EF4-FFF2-40B4-BE49-F238E27FC236}">
                <a16:creationId xmlns:a16="http://schemas.microsoft.com/office/drawing/2014/main" id="{554B2D82-8957-6965-1927-732C30ADED53}"/>
              </a:ext>
            </a:extLst>
          </p:cNvPr>
          <p:cNvSpPr txBox="1"/>
          <p:nvPr/>
        </p:nvSpPr>
        <p:spPr>
          <a:xfrm>
            <a:off x="109646" y="7682141"/>
            <a:ext cx="6453200" cy="261610"/>
          </a:xfrm>
          <a:prstGeom prst="rect">
            <a:avLst/>
          </a:prstGeom>
          <a:noFill/>
        </p:spPr>
        <p:txBody>
          <a:bodyPr wrap="square">
            <a:spAutoFit/>
          </a:bodyPr>
          <a:lstStyle/>
          <a:p>
            <a:r>
              <a:rPr kumimoji="0" lang="en-GB" sz="1100" b="1" u="none" strike="noStrike" cap="none" normalizeH="0" baseline="30000" noProof="0" dirty="0">
                <a:ln>
                  <a:noFill/>
                </a:ln>
                <a:solidFill>
                  <a:schemeClr val="tx1"/>
                </a:solidFill>
                <a:effectLst/>
                <a:latin typeface="+mj-lt"/>
                <a:cs typeface="Times New Roman" panose="02020603050405020304" pitchFamily="18" charset="0"/>
              </a:rPr>
              <a:t>2</a:t>
            </a:r>
            <a:r>
              <a:rPr kumimoji="0" lang="en-GB" sz="1100" b="0" u="none" strike="noStrike" cap="none" normalizeH="0" baseline="0" noProof="0" dirty="0">
                <a:ln>
                  <a:noFill/>
                </a:ln>
                <a:solidFill>
                  <a:schemeClr val="tx1"/>
                </a:solidFill>
                <a:effectLst/>
                <a:latin typeface="+mj-lt"/>
                <a:cs typeface="Times New Roman" panose="02020603050405020304" pitchFamily="18" charset="0"/>
              </a:rPr>
              <a:t> </a:t>
            </a:r>
            <a:r>
              <a:rPr kumimoji="0" lang="en-GB" sz="1100" b="0" u="none" strike="noStrike" cap="none" normalizeH="0" baseline="0" noProof="0" dirty="0">
                <a:ln>
                  <a:noFill/>
                </a:ln>
                <a:solidFill>
                  <a:schemeClr val="tx1"/>
                </a:solidFill>
                <a:effectLst/>
                <a:latin typeface="+mj-lt"/>
                <a:cs typeface="Times New Roman" panose="02020603050405020304" pitchFamily="18" charset="0"/>
                <a:hlinkClick r:id="rId5"/>
              </a:rPr>
              <a:t>Prisco, J. (2023, August 21). JetZero: Is this new plane design the future of aviation? CNN.</a:t>
            </a:r>
            <a:endParaRPr lang="en-GB" sz="1100" noProof="0" dirty="0">
              <a:latin typeface="+mj-lt"/>
            </a:endParaRPr>
          </a:p>
        </p:txBody>
      </p:sp>
      <p:sp>
        <p:nvSpPr>
          <p:cNvPr id="7" name="ZoneTexte 6">
            <a:extLst>
              <a:ext uri="{FF2B5EF4-FFF2-40B4-BE49-F238E27FC236}">
                <a16:creationId xmlns:a16="http://schemas.microsoft.com/office/drawing/2014/main" id="{435E81AE-D85A-52F5-BBCC-B337F63B336D}"/>
              </a:ext>
            </a:extLst>
          </p:cNvPr>
          <p:cNvSpPr txBox="1"/>
          <p:nvPr/>
        </p:nvSpPr>
        <p:spPr>
          <a:xfrm>
            <a:off x="589583" y="1561161"/>
            <a:ext cx="5417812" cy="5016758"/>
          </a:xfrm>
          <a:prstGeom prst="rect">
            <a:avLst/>
          </a:prstGeom>
          <a:noFill/>
        </p:spPr>
        <p:txBody>
          <a:bodyPr wrap="square">
            <a:spAutoFit/>
          </a:bodyPr>
          <a:lstStyle/>
          <a:p>
            <a:pPr algn="just"/>
            <a:r>
              <a:rPr lang="en-GB" sz="2000" noProof="0" dirty="0"/>
              <a:t>Engine efficiency could be improved through technological advancements, leading to lower fuel consumption. Making planes lighter would also help reduce the net transport cost by lowering the energy required for flight.</a:t>
            </a:r>
          </a:p>
          <a:p>
            <a:pPr algn="just"/>
            <a:endParaRPr lang="en-GB" sz="2000" noProof="0" dirty="0"/>
          </a:p>
          <a:p>
            <a:pPr algn="just"/>
            <a:r>
              <a:rPr lang="en-GB" sz="2000" noProof="0" dirty="0"/>
              <a:t>Reducing the drag coefficient is another way to improve efficiency. This could be done using laminar flow control, which minimises turbulence over the wings by drawing in small amounts of air through surface perforations.</a:t>
            </a:r>
          </a:p>
          <a:p>
            <a:pPr algn="just"/>
            <a:endParaRPr lang="en-GB" sz="2000" noProof="0" dirty="0"/>
          </a:p>
          <a:p>
            <a:pPr algn="just"/>
            <a:r>
              <a:rPr lang="en-GB" sz="2000" noProof="0" dirty="0"/>
              <a:t>Experts also suggest that adopting blended-wing body (BWB) designs could further enhance efficiency by improving the plane’s shape.</a:t>
            </a:r>
          </a:p>
        </p:txBody>
      </p:sp>
      <p:sp>
        <p:nvSpPr>
          <p:cNvPr id="12" name="Slide Number Placeholder 6">
            <a:extLst>
              <a:ext uri="{FF2B5EF4-FFF2-40B4-BE49-F238E27FC236}">
                <a16:creationId xmlns:a16="http://schemas.microsoft.com/office/drawing/2014/main" id="{E702C106-DEDB-CD3B-34D7-FB56DAC8FFDF}"/>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98</a:t>
            </a:fld>
            <a:endParaRPr lang="en-GB" spc="80" noProof="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74423D-B296-C218-73DA-F69A81783A74}"/>
              </a:ext>
            </a:extLst>
          </p:cNvPr>
          <p:cNvSpPr txBox="1"/>
          <p:nvPr/>
        </p:nvSpPr>
        <p:spPr>
          <a:xfrm>
            <a:off x="553580" y="1219394"/>
            <a:ext cx="9578759" cy="2246769"/>
          </a:xfrm>
          <a:prstGeom prst="rect">
            <a:avLst/>
          </a:prstGeom>
          <a:noFill/>
        </p:spPr>
        <p:txBody>
          <a:bodyPr wrap="square">
            <a:spAutoFit/>
          </a:bodyPr>
          <a:lstStyle/>
          <a:p>
            <a:pPr algn="just"/>
            <a:r>
              <a:rPr lang="en-GB" sz="2000" noProof="0" dirty="0"/>
              <a:t>In 2023, NASA awarded Boeing a contract to develop a Transonic Truss-Braced Wing (TTBW) aircraft demonstrator, with testing expected to conclude in the late 2020s.</a:t>
            </a:r>
          </a:p>
          <a:p>
            <a:pPr algn="just"/>
            <a:endParaRPr lang="en-GB" sz="1000" noProof="0" dirty="0"/>
          </a:p>
          <a:p>
            <a:pPr algn="just"/>
            <a:r>
              <a:rPr lang="en-GB" sz="2000" noProof="0" dirty="0"/>
              <a:t>The TTBW features strut-braced supports, allowing the wing to be thinner and lighter while still maintaining structural integrity.</a:t>
            </a:r>
          </a:p>
          <a:p>
            <a:pPr algn="just"/>
            <a:endParaRPr lang="en-GB" sz="1000" noProof="0" dirty="0"/>
          </a:p>
          <a:p>
            <a:pPr algn="just"/>
            <a:r>
              <a:rPr lang="en-GB" sz="2000" noProof="0" dirty="0"/>
              <a:t>The upshot? A 7%-10% improvement in fuel efficiency from the wing design alone.</a:t>
            </a:r>
          </a:p>
        </p:txBody>
      </p:sp>
      <p:sp>
        <p:nvSpPr>
          <p:cNvPr id="6" name="object 2">
            <a:extLst>
              <a:ext uri="{FF2B5EF4-FFF2-40B4-BE49-F238E27FC236}">
                <a16:creationId xmlns:a16="http://schemas.microsoft.com/office/drawing/2014/main" id="{DD302472-9294-A33E-ED1C-1D5A87CD425D}"/>
              </a:ext>
            </a:extLst>
          </p:cNvPr>
          <p:cNvSpPr txBox="1">
            <a:spLocks/>
          </p:cNvSpPr>
          <p:nvPr/>
        </p:nvSpPr>
        <p:spPr>
          <a:xfrm>
            <a:off x="647701" y="398929"/>
            <a:ext cx="10413999" cy="386003"/>
          </a:xfrm>
          <a:prstGeom prst="rect">
            <a:avLst/>
          </a:prstGeom>
        </p:spPr>
        <p:txBody>
          <a:bodyPr vert="horz" wrap="square" lIns="0" tIns="16510" rIns="0" bIns="0" rtlCol="0">
            <a:spAutoFit/>
          </a:bodyPr>
          <a:lstStyle>
            <a:lvl1pPr>
              <a:defRPr sz="2350" b="0" i="0">
                <a:solidFill>
                  <a:schemeClr val="hlink"/>
                </a:solidFill>
                <a:latin typeface="Arial MT"/>
                <a:ea typeface="+mj-ea"/>
                <a:cs typeface="Arial MT"/>
              </a:defRPr>
            </a:lvl1pPr>
          </a:lstStyle>
          <a:p>
            <a:pPr marL="12700">
              <a:spcBef>
                <a:spcPts val="130"/>
              </a:spcBef>
              <a:tabLst>
                <a:tab pos="1759585" algn="l"/>
                <a:tab pos="2810510" algn="l"/>
                <a:tab pos="3362325" algn="l"/>
              </a:tabLst>
            </a:pPr>
            <a:r>
              <a:rPr lang="en-GB" sz="2400" b="1" kern="0" noProof="0" dirty="0">
                <a:solidFill>
                  <a:schemeClr val="tx1"/>
                </a:solidFill>
                <a:latin typeface="Arial"/>
                <a:cs typeface="Arial"/>
              </a:rPr>
              <a:t>Other shapes of planes are also possible</a:t>
            </a:r>
          </a:p>
        </p:txBody>
      </p:sp>
      <p:grpSp>
        <p:nvGrpSpPr>
          <p:cNvPr id="7" name="Groupe 6">
            <a:extLst>
              <a:ext uri="{FF2B5EF4-FFF2-40B4-BE49-F238E27FC236}">
                <a16:creationId xmlns:a16="http://schemas.microsoft.com/office/drawing/2014/main" id="{86CD80DF-B441-8EB8-89EF-9B3206DB3AC7}"/>
              </a:ext>
            </a:extLst>
          </p:cNvPr>
          <p:cNvGrpSpPr/>
          <p:nvPr/>
        </p:nvGrpSpPr>
        <p:grpSpPr>
          <a:xfrm>
            <a:off x="2787313" y="3935350"/>
            <a:ext cx="5111291" cy="3451371"/>
            <a:chOff x="2574299" y="4008649"/>
            <a:chExt cx="5111291" cy="3451371"/>
          </a:xfrm>
        </p:grpSpPr>
        <p:pic>
          <p:nvPicPr>
            <p:cNvPr id="2050" name="Picture 2" descr="Boeing TTBW, il nuovo concept di aereo in collaborazione con la Nasa">
              <a:extLst>
                <a:ext uri="{FF2B5EF4-FFF2-40B4-BE49-F238E27FC236}">
                  <a16:creationId xmlns:a16="http://schemas.microsoft.com/office/drawing/2014/main" id="{516AC919-86F2-CA06-83EC-2B9174D09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636"/>
            <a:stretch/>
          </p:blipFill>
          <p:spPr bwMode="auto">
            <a:xfrm>
              <a:off x="2574299" y="4008649"/>
              <a:ext cx="5111291" cy="3090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5D55E5-1437-6EEA-C364-9607F2800378}"/>
                </a:ext>
              </a:extLst>
            </p:cNvPr>
            <p:cNvSpPr/>
            <p:nvPr/>
          </p:nvSpPr>
          <p:spPr>
            <a:xfrm>
              <a:off x="2574299" y="4008649"/>
              <a:ext cx="5111291" cy="3090668"/>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extBox 2">
              <a:extLst>
                <a:ext uri="{FF2B5EF4-FFF2-40B4-BE49-F238E27FC236}">
                  <a16:creationId xmlns:a16="http://schemas.microsoft.com/office/drawing/2014/main" id="{536414C1-D994-62C2-B4BE-DD1FF51A361C}"/>
                </a:ext>
              </a:extLst>
            </p:cNvPr>
            <p:cNvSpPr txBox="1"/>
            <p:nvPr/>
          </p:nvSpPr>
          <p:spPr>
            <a:xfrm>
              <a:off x="2574299" y="7152243"/>
              <a:ext cx="5111291" cy="307777"/>
            </a:xfrm>
            <a:prstGeom prst="rect">
              <a:avLst/>
            </a:prstGeom>
            <a:noFill/>
          </p:spPr>
          <p:txBody>
            <a:bodyPr wrap="square" rtlCol="0">
              <a:spAutoFit/>
            </a:bodyPr>
            <a:lstStyle/>
            <a:p>
              <a:pPr algn="ctr"/>
              <a:r>
                <a:rPr lang="en-GB" sz="1400" i="1" noProof="0" dirty="0">
                  <a:latin typeface="Arial" panose="020B0604020202020204" pitchFamily="34" charset="0"/>
                  <a:cs typeface="Arial" panose="020B0604020202020204" pitchFamily="34" charset="0"/>
                </a:rPr>
                <a:t>Boeing TTBW concept.</a:t>
              </a:r>
            </a:p>
          </p:txBody>
        </p:sp>
      </p:grpSp>
      <p:sp>
        <p:nvSpPr>
          <p:cNvPr id="5" name="Slide Number Placeholder 6">
            <a:extLst>
              <a:ext uri="{FF2B5EF4-FFF2-40B4-BE49-F238E27FC236}">
                <a16:creationId xmlns:a16="http://schemas.microsoft.com/office/drawing/2014/main" id="{AC1B56A2-F591-2088-659C-B393D273A608}"/>
              </a:ext>
            </a:extLst>
          </p:cNvPr>
          <p:cNvSpPr txBox="1">
            <a:spLocks/>
          </p:cNvSpPr>
          <p:nvPr/>
        </p:nvSpPr>
        <p:spPr>
          <a:xfrm>
            <a:off x="10132339" y="7534720"/>
            <a:ext cx="307975" cy="213359"/>
          </a:xfrm>
          <a:prstGeom prst="rect">
            <a:avLst/>
          </a:prstGeom>
        </p:spPr>
        <p:txBody>
          <a:bodyPr wrap="square" lIns="0" tIns="0" rIns="0" bIns="0">
            <a:spAutoFit/>
          </a:bodyPr>
          <a:lstStyle>
            <a:defPPr>
              <a:defRPr lang="en-US" kern="0"/>
            </a:defPPr>
            <a:lvl1pPr marL="0" algn="l" defTabSz="457200" rtl="0" eaLnBrk="1" latinLnBrk="0" hangingPunct="1">
              <a:defRPr sz="135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a:lnSpc>
                <a:spcPts val="1560"/>
              </a:lnSpc>
            </a:pPr>
            <a:fld id="{81D60167-4931-47E6-BA6A-407CBD079E47}" type="slidenum">
              <a:rPr lang="en-GB" spc="80" noProof="0" smtClean="0"/>
              <a:pPr marL="38100">
                <a:lnSpc>
                  <a:spcPts val="1560"/>
                </a:lnSpc>
              </a:pPr>
              <a:t>99</a:t>
            </a:fld>
            <a:endParaRPr lang="en-GB" spc="80" noProof="0" dirty="0"/>
          </a:p>
        </p:txBody>
      </p:sp>
    </p:spTree>
    <p:extLst>
      <p:ext uri="{BB962C8B-B14F-4D97-AF65-F5344CB8AC3E}">
        <p14:creationId xmlns:p14="http://schemas.microsoft.com/office/powerpoint/2010/main" val="2996522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a893c70-4bd3-4c1a-a397-112894c05c5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0E658E55167749AA53CEAA5189C558" ma:contentTypeVersion="6" ma:contentTypeDescription="Een nieuw document maken." ma:contentTypeScope="" ma:versionID="4128f17e7852ef26fc86ed2b430f65e6">
  <xsd:schema xmlns:xsd="http://www.w3.org/2001/XMLSchema" xmlns:xs="http://www.w3.org/2001/XMLSchema" xmlns:p="http://schemas.microsoft.com/office/2006/metadata/properties" xmlns:ns3="ba893c70-4bd3-4c1a-a397-112894c05c54" targetNamespace="http://schemas.microsoft.com/office/2006/metadata/properties" ma:root="true" ma:fieldsID="575fbdfb07620bc6a2e6f2ec4d52f979" ns3:_="">
    <xsd:import namespace="ba893c70-4bd3-4c1a-a397-112894c05c5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93c70-4bd3-4c1a-a397-112894c05c5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50BA45-FB82-4256-AB33-6EF4D97AE31E}">
  <ds:schemaRefs>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ba893c70-4bd3-4c1a-a397-112894c05c5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58D8855-B3F0-40A4-B8B5-494F17F6C49A}">
  <ds:schemaRefs>
    <ds:schemaRef ds:uri="ba893c70-4bd3-4c1a-a397-112894c05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F0C732-852D-41BC-A455-EDF7FDAD4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1483</TotalTime>
  <Words>63908</Words>
  <Application>Microsoft Office PowerPoint</Application>
  <PresentationFormat>Personnalisé</PresentationFormat>
  <Paragraphs>5642</Paragraphs>
  <Slides>544</Slides>
  <Notes>48</Notes>
  <HiddenSlides>0</HiddenSlides>
  <MMClips>0</MMClips>
  <ScaleCrop>false</ScaleCrop>
  <HeadingPairs>
    <vt:vector size="4" baseType="variant">
      <vt:variant>
        <vt:lpstr>Thème</vt:lpstr>
      </vt:variant>
      <vt:variant>
        <vt:i4>1</vt:i4>
      </vt:variant>
      <vt:variant>
        <vt:lpstr>Titres des diapositives</vt:lpstr>
      </vt:variant>
      <vt:variant>
        <vt:i4>544</vt:i4>
      </vt:variant>
    </vt:vector>
  </HeadingPairs>
  <TitlesOfParts>
    <vt:vector size="545"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Thibaut Techy</dc:creator>
  <cp:lastModifiedBy>Techy Thibaut</cp:lastModifiedBy>
  <cp:revision>3</cp:revision>
  <dcterms:created xsi:type="dcterms:W3CDTF">2024-02-03T08:38:22Z</dcterms:created>
  <dcterms:modified xsi:type="dcterms:W3CDTF">2025-07-07T15:09:54Z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0x010100A10E658E55167749AA53CEAA5189C558</vt:lpwstr>
  </property>
</Properties>
</file>