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47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126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09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18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009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870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19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783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74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922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880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0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8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417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275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82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01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6A9C-29FD-4EA5-A780-365CB38285BA}" type="datetimeFigureOut">
              <a:rPr lang="fr-BE" smtClean="0"/>
              <a:t>06-09-23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B8ED-83F5-4519-AD36-E39BAF81FE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53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9.png"/><Relationship Id="rId7" Type="http://schemas.openxmlformats.org/officeDocument/2006/relationships/image" Target="../media/image28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18.png"/><Relationship Id="rId10" Type="http://schemas.openxmlformats.org/officeDocument/2006/relationships/image" Target="../media/image31.emf"/><Relationship Id="rId4" Type="http://schemas.openxmlformats.org/officeDocument/2006/relationships/image" Target="../media/image17.png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218185"/>
            <a:ext cx="9448800" cy="1825096"/>
          </a:xfrm>
        </p:spPr>
        <p:txBody>
          <a:bodyPr>
            <a:noAutofit/>
          </a:bodyPr>
          <a:lstStyle/>
          <a:p>
            <a:r>
              <a:rPr lang="en-GB" sz="3600" b="1" dirty="0"/>
              <a:t>Validation of </a:t>
            </a:r>
            <a:r>
              <a:rPr lang="en-GB" sz="3600" b="1" dirty="0" err="1"/>
              <a:t>Calcein</a:t>
            </a:r>
            <a:r>
              <a:rPr lang="en-GB" sz="3600" b="1" dirty="0"/>
              <a:t> Violet as a marker of </a:t>
            </a:r>
            <a:r>
              <a:rPr lang="en-GB" sz="3600" b="1" dirty="0" err="1"/>
              <a:t>Apis</a:t>
            </a:r>
            <a:r>
              <a:rPr lang="en-GB" sz="3600" b="1" dirty="0"/>
              <a:t> </a:t>
            </a:r>
            <a:r>
              <a:rPr lang="en-GB" sz="3600" b="1" dirty="0" err="1"/>
              <a:t>mellifera</a:t>
            </a:r>
            <a:r>
              <a:rPr lang="en-GB" sz="3600" b="1" dirty="0"/>
              <a:t> semen viability in flow cytometry : preliminary results. </a:t>
            </a:r>
            <a:endParaRPr lang="fr-BE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97464" y="4178955"/>
            <a:ext cx="9448800" cy="996360"/>
          </a:xfrm>
        </p:spPr>
        <p:txBody>
          <a:bodyPr>
            <a:normAutofit fontScale="85000" lnSpcReduction="10000"/>
          </a:bodyPr>
          <a:lstStyle/>
          <a:p>
            <a:r>
              <a:rPr lang="fr-BE" dirty="0"/>
              <a:t>APIMONDIA 2023 – SANTIAGO CHILE  </a:t>
            </a:r>
          </a:p>
          <a:p>
            <a:r>
              <a:rPr lang="en-GB" dirty="0">
                <a:latin typeface="Arial"/>
                <a:cs typeface="Times New Roman" pitchFamily="18" charset="0"/>
              </a:rPr>
              <a:t>S EGYPTIEN, F. BRUTINEL, B. DEWALS, S. DELEUZE</a:t>
            </a:r>
          </a:p>
          <a:p>
            <a:r>
              <a:rPr lang="en-GB" dirty="0">
                <a:latin typeface="Arial"/>
                <a:cs typeface="Times New Roman" pitchFamily="18" charset="0"/>
              </a:rPr>
              <a:t>Fundamental and Applied </a:t>
            </a:r>
            <a:r>
              <a:rPr lang="en-GB" dirty="0" err="1">
                <a:latin typeface="Arial"/>
                <a:cs typeface="Times New Roman" pitchFamily="18" charset="0"/>
              </a:rPr>
              <a:t>Resarch</a:t>
            </a:r>
            <a:r>
              <a:rPr lang="en-GB" dirty="0">
                <a:latin typeface="Arial"/>
                <a:cs typeface="Times New Roman" pitchFamily="18" charset="0"/>
              </a:rPr>
              <a:t> for Animal Health Research Unit University of Liège, Belgium</a:t>
            </a:r>
            <a:endParaRPr lang="fr-BE" dirty="0">
              <a:latin typeface="Arial"/>
              <a:cs typeface="Times New Roman" pitchFamily="18" charset="0"/>
            </a:endParaRPr>
          </a:p>
          <a:p>
            <a:endParaRPr lang="fr-BE" dirty="0"/>
          </a:p>
        </p:txBody>
      </p:sp>
      <p:pic>
        <p:nvPicPr>
          <p:cNvPr id="4" name="Graphique 5">
            <a:extLst>
              <a:ext uri="{FF2B5EF4-FFF2-40B4-BE49-F238E27FC236}">
                <a16:creationId xmlns:a16="http://schemas.microsoft.com/office/drawing/2014/main" id="{ED078F85-AAFD-406B-BD6B-33CADC382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943" y="295746"/>
            <a:ext cx="3611577" cy="15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24707" y="2747086"/>
            <a:ext cx="4348423" cy="1060596"/>
            <a:chOff x="772307" y="3338969"/>
            <a:chExt cx="4348423" cy="1060596"/>
          </a:xfrm>
        </p:grpSpPr>
        <p:pic>
          <p:nvPicPr>
            <p:cNvPr id="6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400000">
              <a:off x="3638436" y="2875247"/>
              <a:ext cx="1018572" cy="19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hotos gratuites de Dro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56" t="23688" r="25859" b="26334"/>
            <a:stretch/>
          </p:blipFill>
          <p:spPr bwMode="auto">
            <a:xfrm>
              <a:off x="1885167" y="3367232"/>
              <a:ext cx="1289547" cy="103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72307" y="3698732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Narrow" panose="020B0606020202030204" pitchFamily="34" charset="0"/>
                  <a:cs typeface="Arial Narrow"/>
                </a:rPr>
                <a:t>1 ) &gt;50x</a:t>
              </a:r>
              <a:r>
                <a:rPr lang="en-US" dirty="0">
                  <a:latin typeface="Arial Narrow" panose="020B0606020202030204" pitchFamily="34" charset="0"/>
                  <a:cs typeface="Arial Narrow"/>
                </a:rPr>
                <a:t>	</a:t>
              </a:r>
              <a:endParaRPr lang="fr-BE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459190" y="2217838"/>
            <a:ext cx="4409107" cy="1589844"/>
            <a:chOff x="5306790" y="2809721"/>
            <a:chExt cx="4409107" cy="1589844"/>
          </a:xfrm>
        </p:grpSpPr>
        <p:grpSp>
          <p:nvGrpSpPr>
            <p:cNvPr id="10" name="Groupe 9"/>
            <p:cNvGrpSpPr/>
            <p:nvPr/>
          </p:nvGrpSpPr>
          <p:grpSpPr>
            <a:xfrm>
              <a:off x="8793642" y="2809721"/>
              <a:ext cx="922255" cy="1589844"/>
              <a:chOff x="9205644" y="3173664"/>
              <a:chExt cx="1457349" cy="368433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5644" y="3173664"/>
                <a:ext cx="1376737" cy="3684336"/>
              </a:xfrm>
              <a:prstGeom prst="rect">
                <a:avLst/>
              </a:prstGeom>
            </p:spPr>
          </p:pic>
          <p:pic>
            <p:nvPicPr>
              <p:cNvPr id="13" name="Picture 2" descr="Spermatozoïdes, Nageurs, Queue, Cellule, Diriger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5" r="53119" b="45589"/>
              <a:stretch/>
            </p:blipFill>
            <p:spPr bwMode="auto">
              <a:xfrm rot="3109989">
                <a:off x="9489356" y="3997302"/>
                <a:ext cx="1164321" cy="1182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ZoneTexte 10"/>
            <p:cNvSpPr txBox="1"/>
            <p:nvPr/>
          </p:nvSpPr>
          <p:spPr>
            <a:xfrm>
              <a:off x="5306790" y="3652565"/>
              <a:ext cx="35718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2) Semen dilution  : 5 x10</a:t>
              </a:r>
              <a:r>
                <a:rPr lang="en-US" sz="2400" baseline="300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6</a:t>
              </a:r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/mL</a:t>
              </a:r>
              <a:endParaRPr lang="fr-BE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98220" y="3911789"/>
            <a:ext cx="4287687" cy="2137173"/>
            <a:chOff x="645820" y="4503672"/>
            <a:chExt cx="4287687" cy="2137173"/>
          </a:xfrm>
        </p:grpSpPr>
        <p:grpSp>
          <p:nvGrpSpPr>
            <p:cNvPr id="15" name="Groupe 14"/>
            <p:cNvGrpSpPr/>
            <p:nvPr/>
          </p:nvGrpSpPr>
          <p:grpSpPr>
            <a:xfrm>
              <a:off x="2895600" y="4503672"/>
              <a:ext cx="2037907" cy="2086416"/>
              <a:chOff x="2282502" y="4399565"/>
              <a:chExt cx="1656110" cy="1799106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2333945" y="5155763"/>
                <a:ext cx="822085" cy="1042908"/>
                <a:chOff x="9205644" y="3679132"/>
                <a:chExt cx="1457349" cy="3178868"/>
              </a:xfrm>
            </p:grpSpPr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3719"/>
                <a:stretch/>
              </p:blipFill>
              <p:spPr>
                <a:xfrm>
                  <a:off x="9205644" y="3679132"/>
                  <a:ext cx="1376737" cy="3178868"/>
                </a:xfrm>
                <a:prstGeom prst="rect">
                  <a:avLst/>
                </a:prstGeom>
              </p:spPr>
            </p:pic>
            <p:pic>
              <p:nvPicPr>
                <p:cNvPr id="21" name="Picture 2" descr="Spermatozoïdes, Nageurs, Queue, Cellule, Dirige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35" r="53119" b="45589"/>
                <a:stretch/>
              </p:blipFill>
              <p:spPr bwMode="auto">
                <a:xfrm rot="3109989">
                  <a:off x="9489356" y="3871856"/>
                  <a:ext cx="1164320" cy="11829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34" t="36796" r="17137" b="31583"/>
              <a:stretch/>
            </p:blipFill>
            <p:spPr>
              <a:xfrm>
                <a:off x="2282502" y="4399565"/>
                <a:ext cx="1656110" cy="741398"/>
              </a:xfrm>
              <a:prstGeom prst="rect">
                <a:avLst/>
              </a:prstGeom>
            </p:spPr>
          </p:pic>
        </p:grpSp>
        <p:sp>
          <p:nvSpPr>
            <p:cNvPr id="16" name="ZoneTexte 15"/>
            <p:cNvSpPr txBox="1"/>
            <p:nvPr/>
          </p:nvSpPr>
          <p:spPr>
            <a:xfrm>
              <a:off x="645820" y="5440516"/>
              <a:ext cx="24469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1.4 µM - 10min</a:t>
              </a:r>
            </a:p>
            <a:p>
              <a:r>
                <a:rPr lang="en-GB" b="1" dirty="0">
                  <a:solidFill>
                    <a:srgbClr val="FF0000"/>
                  </a:solidFill>
                </a:rPr>
                <a:t>Washing</a:t>
              </a:r>
            </a:p>
            <a:p>
              <a:r>
                <a:rPr lang="en-GB" dirty="0"/>
                <a:t>Resuspend in bee semen diluent</a:t>
              </a:r>
              <a:endParaRPr lang="fr-BE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72307" y="4906181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 3) Incubation</a:t>
              </a:r>
              <a:endParaRPr lang="fr-BE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5459190" y="4386968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4) Flow cytometry</a:t>
            </a:r>
            <a:endParaRPr lang="fr-BE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3183826" y="59756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Material</a:t>
            </a:r>
            <a:r>
              <a:rPr lang="fr-BE" dirty="0"/>
              <a:t> and </a:t>
            </a:r>
            <a:r>
              <a:rPr lang="fr-BE" dirty="0" err="1"/>
              <a:t>MethodS</a:t>
            </a:r>
            <a:endParaRPr lang="fr-BE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92" y="3888430"/>
            <a:ext cx="1979691" cy="2397363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3846200" y="4534056"/>
            <a:ext cx="1459208" cy="1469225"/>
            <a:chOff x="10292212" y="5156462"/>
            <a:chExt cx="1627818" cy="1701538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12" y="5156462"/>
              <a:ext cx="1627818" cy="1701538"/>
            </a:xfrm>
            <a:prstGeom prst="rect">
              <a:avLst/>
            </a:prstGeom>
          </p:spPr>
        </p:pic>
        <p:pic>
          <p:nvPicPr>
            <p:cNvPr id="25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400000">
              <a:off x="10840146" y="5329062"/>
              <a:ext cx="531950" cy="1016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0260" y="4740114"/>
            <a:ext cx="4019108" cy="1293028"/>
          </a:xfrm>
        </p:spPr>
        <p:txBody>
          <a:bodyPr>
            <a:normAutofit/>
          </a:bodyPr>
          <a:lstStyle/>
          <a:p>
            <a:pPr algn="ctr"/>
            <a:r>
              <a:rPr lang="fr-BE" sz="3600" dirty="0" err="1" smtClean="0"/>
              <a:t>PreliMinary</a:t>
            </a:r>
            <a:r>
              <a:rPr lang="fr-BE" sz="3600" dirty="0" smtClean="0"/>
              <a:t> </a:t>
            </a:r>
            <a:r>
              <a:rPr lang="fr-BE" sz="3600" dirty="0" err="1"/>
              <a:t>Results</a:t>
            </a:r>
            <a:endParaRPr lang="fr-BE" sz="3600" dirty="0"/>
          </a:p>
        </p:txBody>
      </p:sp>
      <p:pic>
        <p:nvPicPr>
          <p:cNvPr id="5" name="Picture 6" descr="https://www.drogist.nl/dynamisch/bibliotheek/cache/800_800_3_467582_0_nl_blockland_pipet_met_glas_gezondheidsproducten_hulpmiddelen_voordelig_kopen_drogist.n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280">
            <a:off x="449562" y="4730529"/>
            <a:ext cx="1661994" cy="15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4" t="36796" r="17137" b="31583"/>
          <a:stretch/>
        </p:blipFill>
        <p:spPr>
          <a:xfrm rot="19072982">
            <a:off x="281094" y="2224500"/>
            <a:ext cx="1818917" cy="90213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274038" y="887089"/>
            <a:ext cx="1856405" cy="617550"/>
            <a:chOff x="2397454" y="21272127"/>
            <a:chExt cx="2018208" cy="571110"/>
          </a:xfrm>
        </p:grpSpPr>
        <p:grpSp>
          <p:nvGrpSpPr>
            <p:cNvPr id="20" name="Groupe 19"/>
            <p:cNvGrpSpPr/>
            <p:nvPr/>
          </p:nvGrpSpPr>
          <p:grpSpPr>
            <a:xfrm>
              <a:off x="3459257" y="21272127"/>
              <a:ext cx="956405" cy="517884"/>
              <a:chOff x="2990346" y="21034873"/>
              <a:chExt cx="1441939" cy="742811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471" y="21034873"/>
                <a:ext cx="751814" cy="742811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346" y="21133803"/>
                <a:ext cx="616782" cy="636678"/>
              </a:xfrm>
              <a:prstGeom prst="rect">
                <a:avLst/>
              </a:prstGeom>
            </p:spPr>
          </p:pic>
        </p:grpSp>
        <p:sp>
          <p:nvSpPr>
            <p:cNvPr id="21" name="ZoneTexte 20"/>
            <p:cNvSpPr txBox="1"/>
            <p:nvPr/>
          </p:nvSpPr>
          <p:spPr>
            <a:xfrm>
              <a:off x="2397454" y="21289239"/>
              <a:ext cx="9028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50% 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168380" y="1430551"/>
            <a:ext cx="2397138" cy="2807377"/>
            <a:chOff x="2168380" y="1430551"/>
            <a:chExt cx="2397138" cy="2807377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380" y="1430551"/>
              <a:ext cx="2397138" cy="2807377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3013973" y="248536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65%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98272" y="1772239"/>
              <a:ext cx="1136384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298990" y="4069114"/>
            <a:ext cx="2367791" cy="2739086"/>
            <a:chOff x="2213127" y="4119439"/>
            <a:chExt cx="2367791" cy="2739086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3127" y="4119439"/>
              <a:ext cx="2367791" cy="2739086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3013973" y="5186573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2%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35890" y="4421709"/>
              <a:ext cx="1136384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4703490" y="3948135"/>
            <a:ext cx="2367791" cy="3010450"/>
            <a:chOff x="9354651" y="4013318"/>
            <a:chExt cx="2367791" cy="301045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54651" y="4013318"/>
              <a:ext cx="2367791" cy="3010450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10208867" y="5117198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8%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689765" y="4469951"/>
              <a:ext cx="1136384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612817" y="1381809"/>
            <a:ext cx="2339548" cy="2904860"/>
            <a:chOff x="9380788" y="1357786"/>
            <a:chExt cx="2339548" cy="290486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80788" y="1357786"/>
              <a:ext cx="2339548" cy="290486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10185571" y="24909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10%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640675" y="1778555"/>
              <a:ext cx="1136384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9299724" y="1482019"/>
            <a:ext cx="2378610" cy="2770720"/>
            <a:chOff x="6975236" y="1442203"/>
            <a:chExt cx="2378610" cy="277072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0"/>
            <a:srcRect b="3488"/>
            <a:stretch/>
          </p:blipFill>
          <p:spPr>
            <a:xfrm>
              <a:off x="6975236" y="1442203"/>
              <a:ext cx="2378610" cy="2770720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7726715" y="248536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24%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5104" y="1765335"/>
              <a:ext cx="1136384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6931933" y="1448440"/>
            <a:ext cx="2367791" cy="2755326"/>
            <a:chOff x="4620522" y="1415162"/>
            <a:chExt cx="2367791" cy="2755326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11"/>
            <a:srcRect b="6154"/>
            <a:stretch/>
          </p:blipFill>
          <p:spPr>
            <a:xfrm>
              <a:off x="4620522" y="1415162"/>
              <a:ext cx="2367791" cy="2755326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5332995" y="248536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50%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55930" y="1772239"/>
              <a:ext cx="1045838" cy="1253765"/>
            </a:xfrm>
            <a:prstGeom prst="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735254" y="891207"/>
            <a:ext cx="1989132" cy="599044"/>
            <a:chOff x="2253158" y="21189632"/>
            <a:chExt cx="2162504" cy="553997"/>
          </a:xfrm>
        </p:grpSpPr>
        <p:grpSp>
          <p:nvGrpSpPr>
            <p:cNvPr id="16" name="Groupe 15"/>
            <p:cNvGrpSpPr/>
            <p:nvPr/>
          </p:nvGrpSpPr>
          <p:grpSpPr>
            <a:xfrm>
              <a:off x="3459256" y="21213152"/>
              <a:ext cx="956406" cy="522681"/>
              <a:chOff x="2990346" y="20950269"/>
              <a:chExt cx="1441941" cy="74969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473" y="20950269"/>
                <a:ext cx="751814" cy="742812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346" y="21063282"/>
                <a:ext cx="616782" cy="636678"/>
              </a:xfrm>
              <a:prstGeom prst="rect">
                <a:avLst/>
              </a:prstGeom>
            </p:spPr>
          </p:pic>
        </p:grpSp>
        <p:sp>
          <p:nvSpPr>
            <p:cNvPr id="17" name="ZoneTexte 16"/>
            <p:cNvSpPr txBox="1"/>
            <p:nvPr/>
          </p:nvSpPr>
          <p:spPr>
            <a:xfrm>
              <a:off x="2253158" y="21189632"/>
              <a:ext cx="10775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100% 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626009" y="887693"/>
            <a:ext cx="1676117" cy="629280"/>
            <a:chOff x="2593456" y="21272127"/>
            <a:chExt cx="1822206" cy="581958"/>
          </a:xfrm>
        </p:grpSpPr>
        <p:grpSp>
          <p:nvGrpSpPr>
            <p:cNvPr id="24" name="Groupe 23"/>
            <p:cNvGrpSpPr/>
            <p:nvPr/>
          </p:nvGrpSpPr>
          <p:grpSpPr>
            <a:xfrm>
              <a:off x="3459257" y="21272127"/>
              <a:ext cx="956405" cy="517884"/>
              <a:chOff x="2990346" y="21034873"/>
              <a:chExt cx="1441939" cy="742811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471" y="21034873"/>
                <a:ext cx="751814" cy="742811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346" y="21133803"/>
                <a:ext cx="616782" cy="636678"/>
              </a:xfrm>
              <a:prstGeom prst="rect">
                <a:avLst/>
              </a:prstGeom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2593456" y="21300086"/>
              <a:ext cx="728085" cy="55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0%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9570472" y="903009"/>
            <a:ext cx="1838910" cy="635225"/>
            <a:chOff x="2416474" y="21202555"/>
            <a:chExt cx="1999188" cy="587456"/>
          </a:xfrm>
        </p:grpSpPr>
        <p:grpSp>
          <p:nvGrpSpPr>
            <p:cNvPr id="12" name="Groupe 11"/>
            <p:cNvGrpSpPr/>
            <p:nvPr/>
          </p:nvGrpSpPr>
          <p:grpSpPr>
            <a:xfrm>
              <a:off x="3459257" y="21272127"/>
              <a:ext cx="956405" cy="517884"/>
              <a:chOff x="2990346" y="21034873"/>
              <a:chExt cx="1441939" cy="742811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471" y="21034873"/>
                <a:ext cx="751814" cy="742811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0346" y="21133803"/>
                <a:ext cx="616782" cy="636678"/>
              </a:xfrm>
              <a:prstGeom prst="rect">
                <a:avLst/>
              </a:prstGeom>
            </p:spPr>
          </p:pic>
        </p:grpSp>
        <p:sp>
          <p:nvSpPr>
            <p:cNvPr id="13" name="ZoneTexte 12"/>
            <p:cNvSpPr txBox="1"/>
            <p:nvPr/>
          </p:nvSpPr>
          <p:spPr>
            <a:xfrm>
              <a:off x="2416474" y="21202555"/>
              <a:ext cx="9028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75%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3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discussion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76361"/>
          </a:xfrm>
        </p:spPr>
        <p:txBody>
          <a:bodyPr>
            <a:normAutofit fontScale="77500" lnSpcReduction="20000"/>
          </a:bodyPr>
          <a:lstStyle/>
          <a:p>
            <a:r>
              <a:rPr lang="fr-BE" sz="2600" dirty="0" smtClean="0"/>
              <a:t>2 to 8</a:t>
            </a:r>
            <a:r>
              <a:rPr lang="fr-BE" sz="2600" dirty="0"/>
              <a:t>% </a:t>
            </a:r>
            <a:r>
              <a:rPr lang="fr-BE" sz="2600" dirty="0" err="1" smtClean="0"/>
              <a:t>autofluorescence</a:t>
            </a:r>
            <a:r>
              <a:rPr lang="fr-BE" sz="2600" dirty="0" smtClean="0"/>
              <a:t> </a:t>
            </a:r>
            <a:r>
              <a:rPr lang="fr-BE" sz="1900" dirty="0" smtClean="0"/>
              <a:t>(in </a:t>
            </a:r>
            <a:r>
              <a:rPr lang="fr-BE" sz="1900" dirty="0" err="1"/>
              <a:t>heat</a:t>
            </a:r>
            <a:r>
              <a:rPr lang="fr-BE" sz="1900" dirty="0"/>
              <a:t> </a:t>
            </a:r>
            <a:r>
              <a:rPr lang="fr-BE" sz="1900" dirty="0" err="1"/>
              <a:t>treated</a:t>
            </a:r>
            <a:r>
              <a:rPr lang="fr-BE" sz="1900" dirty="0"/>
              <a:t> </a:t>
            </a:r>
            <a:r>
              <a:rPr lang="fr-BE" sz="1900" dirty="0" smtClean="0"/>
              <a:t>or </a:t>
            </a:r>
            <a:r>
              <a:rPr lang="fr-BE" sz="1900" dirty="0" smtClean="0"/>
              <a:t>non </a:t>
            </a:r>
            <a:r>
              <a:rPr lang="fr-BE" sz="1900" dirty="0" err="1" smtClean="0"/>
              <a:t>treated</a:t>
            </a:r>
            <a:r>
              <a:rPr lang="fr-BE" sz="1900" dirty="0" smtClean="0"/>
              <a:t> </a:t>
            </a:r>
            <a:r>
              <a:rPr lang="fr-BE" sz="1900" dirty="0" err="1" smtClean="0"/>
              <a:t>samples</a:t>
            </a:r>
            <a:r>
              <a:rPr lang="fr-BE" sz="1900" dirty="0" smtClean="0"/>
              <a:t>)</a:t>
            </a:r>
            <a:endParaRPr lang="fr-BE" sz="1900" dirty="0"/>
          </a:p>
          <a:p>
            <a:pPr marL="0" indent="0">
              <a:buNone/>
            </a:pPr>
            <a:r>
              <a:rPr lang="fr-BE" sz="2600" dirty="0" smtClean="0"/>
              <a:t>	Correction of </a:t>
            </a:r>
            <a:r>
              <a:rPr lang="fr-BE" sz="2600" dirty="0" err="1" smtClean="0"/>
              <a:t>raw</a:t>
            </a:r>
            <a:r>
              <a:rPr lang="fr-BE" sz="2600" dirty="0" smtClean="0"/>
              <a:t> data </a:t>
            </a:r>
            <a:r>
              <a:rPr lang="fr-BE" sz="2600" dirty="0" err="1" smtClean="0"/>
              <a:t>eg</a:t>
            </a:r>
            <a:r>
              <a:rPr lang="fr-BE" sz="2600" dirty="0" smtClean="0"/>
              <a:t>: 65</a:t>
            </a:r>
            <a:r>
              <a:rPr lang="fr-BE" sz="2600" dirty="0"/>
              <a:t>% of positive </a:t>
            </a:r>
            <a:r>
              <a:rPr lang="fr-BE" sz="2600" dirty="0" err="1" smtClean="0"/>
              <a:t>cells</a:t>
            </a:r>
            <a:r>
              <a:rPr lang="fr-BE" sz="2600" dirty="0" smtClean="0"/>
              <a:t> </a:t>
            </a:r>
            <a:r>
              <a:rPr lang="fr-BE" sz="2600" dirty="0"/>
              <a:t>in non </a:t>
            </a:r>
            <a:r>
              <a:rPr lang="fr-BE" sz="2600" dirty="0" err="1"/>
              <a:t>treated</a:t>
            </a:r>
            <a:r>
              <a:rPr lang="fr-BE" sz="2600" dirty="0"/>
              <a:t> </a:t>
            </a:r>
            <a:r>
              <a:rPr lang="fr-BE" sz="2600" dirty="0" err="1"/>
              <a:t>samples</a:t>
            </a:r>
            <a:r>
              <a:rPr lang="fr-BE" sz="2600" dirty="0"/>
              <a:t> </a:t>
            </a:r>
            <a:r>
              <a:rPr lang="fr-BE" sz="2600" dirty="0">
                <a:sym typeface="Wingdings" panose="05000000000000000000" pitchFamily="2" charset="2"/>
              </a:rPr>
              <a:t> </a:t>
            </a:r>
            <a:r>
              <a:rPr lang="fr-BE" sz="2600" dirty="0" smtClean="0">
                <a:sym typeface="Wingdings" panose="05000000000000000000" pitchFamily="2" charset="2"/>
              </a:rPr>
              <a:t>63% </a:t>
            </a:r>
            <a:r>
              <a:rPr lang="fr-BE" sz="2600" dirty="0" smtClean="0">
                <a:sym typeface="Wingdings" panose="05000000000000000000" pitchFamily="2" charset="2"/>
              </a:rPr>
              <a:t>	of </a:t>
            </a:r>
            <a:r>
              <a:rPr lang="fr-BE" sz="2600" dirty="0">
                <a:sym typeface="Wingdings" panose="05000000000000000000" pitchFamily="2" charset="2"/>
              </a:rPr>
              <a:t>live </a:t>
            </a:r>
            <a:r>
              <a:rPr lang="fr-BE" sz="2600" dirty="0" err="1">
                <a:sym typeface="Wingdings" panose="05000000000000000000" pitchFamily="2" charset="2"/>
              </a:rPr>
              <a:t>sperm</a:t>
            </a:r>
            <a:r>
              <a:rPr lang="fr-BE" sz="2600" dirty="0">
                <a:sym typeface="Wingdings" panose="05000000000000000000" pitchFamily="2" charset="2"/>
              </a:rPr>
              <a:t> </a:t>
            </a:r>
            <a:endParaRPr lang="fr-BE" sz="2600" dirty="0" smtClean="0">
              <a:sym typeface="Wingdings" panose="05000000000000000000" pitchFamily="2" charset="2"/>
            </a:endParaRPr>
          </a:p>
          <a:p>
            <a:r>
              <a:rPr lang="fr-BE" sz="2800" dirty="0">
                <a:sym typeface="Wingdings" panose="05000000000000000000" pitchFamily="2" charset="2"/>
              </a:rPr>
              <a:t>1</a:t>
            </a:r>
            <a:r>
              <a:rPr lang="fr-BE" sz="2800" dirty="0" smtClean="0">
                <a:sym typeface="Wingdings" panose="05000000000000000000" pitchFamily="2" charset="2"/>
              </a:rPr>
              <a:t>0% - 8% = 2</a:t>
            </a:r>
            <a:r>
              <a:rPr lang="fr-BE" sz="2800" dirty="0">
                <a:sym typeface="Wingdings" panose="05000000000000000000" pitchFamily="2" charset="2"/>
              </a:rPr>
              <a:t>% of live </a:t>
            </a:r>
            <a:r>
              <a:rPr lang="fr-BE" sz="2800" dirty="0" err="1">
                <a:sym typeface="Wingdings" panose="05000000000000000000" pitchFamily="2" charset="2"/>
              </a:rPr>
              <a:t>sperm</a:t>
            </a:r>
            <a:r>
              <a:rPr lang="fr-BE" sz="2800" dirty="0">
                <a:sym typeface="Wingdings" panose="05000000000000000000" pitchFamily="2" charset="2"/>
              </a:rPr>
              <a:t> in </a:t>
            </a:r>
            <a:r>
              <a:rPr lang="fr-BE" sz="2800" dirty="0" err="1">
                <a:sym typeface="Wingdings" panose="05000000000000000000" pitchFamily="2" charset="2"/>
              </a:rPr>
              <a:t>killed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sym typeface="Wingdings" panose="05000000000000000000" pitchFamily="2" charset="2"/>
              </a:rPr>
              <a:t>sample</a:t>
            </a:r>
            <a:r>
              <a:rPr lang="fr-BE" sz="2800" dirty="0" smtClean="0">
                <a:sym typeface="Wingdings" panose="05000000000000000000" pitchFamily="2" charset="2"/>
              </a:rPr>
              <a:t> : </a:t>
            </a:r>
            <a:r>
              <a:rPr lang="fr-BE" sz="2800" dirty="0" err="1" smtClean="0">
                <a:sym typeface="Wingdings" panose="05000000000000000000" pitchFamily="2" charset="2"/>
              </a:rPr>
              <a:t>Preserved</a:t>
            </a:r>
            <a:r>
              <a:rPr lang="fr-BE" sz="2800" dirty="0" smtClean="0">
                <a:sym typeface="Wingdings" panose="05000000000000000000" pitchFamily="2" charset="2"/>
              </a:rPr>
              <a:t> mb </a:t>
            </a:r>
            <a:r>
              <a:rPr lang="fr-BE" sz="2800" dirty="0" err="1" smtClean="0">
                <a:sym typeface="Wingdings" panose="05000000000000000000" pitchFamily="2" charset="2"/>
              </a:rPr>
              <a:t>integrity</a:t>
            </a:r>
            <a:endParaRPr lang="fr-BE" sz="2800" dirty="0" smtClean="0">
              <a:sym typeface="Wingdings" panose="05000000000000000000" pitchFamily="2" charset="2"/>
            </a:endParaRPr>
          </a:p>
          <a:p>
            <a:endParaRPr lang="fr-BE" sz="2800" dirty="0"/>
          </a:p>
          <a:p>
            <a:r>
              <a:rPr lang="fr-BE" sz="2600" dirty="0" err="1" smtClean="0"/>
              <a:t>Observed</a:t>
            </a:r>
            <a:r>
              <a:rPr lang="fr-BE" sz="2600" dirty="0" smtClean="0"/>
              <a:t> </a:t>
            </a:r>
            <a:r>
              <a:rPr lang="fr-BE" sz="2600" dirty="0"/>
              <a:t>in 75% </a:t>
            </a:r>
            <a:r>
              <a:rPr lang="fr-BE" sz="2600" dirty="0" smtClean="0"/>
              <a:t>	</a:t>
            </a:r>
            <a:r>
              <a:rPr lang="fr-BE" sz="2600" dirty="0"/>
              <a:t> </a:t>
            </a:r>
            <a:r>
              <a:rPr lang="fr-BE" sz="2600" dirty="0" smtClean="0"/>
              <a:t>       :  </a:t>
            </a:r>
            <a:r>
              <a:rPr lang="fr-BE" sz="2600" dirty="0" smtClean="0"/>
              <a:t>17.5%  </a:t>
            </a:r>
            <a:r>
              <a:rPr lang="fr-BE" sz="2600" dirty="0">
                <a:sym typeface="Wingdings" panose="05000000000000000000" pitchFamily="2" charset="2"/>
              </a:rPr>
              <a:t> </a:t>
            </a:r>
            <a:r>
              <a:rPr lang="fr-BE" sz="2100" dirty="0">
                <a:sym typeface="Wingdings" panose="05000000000000000000" pitchFamily="2" charset="2"/>
              </a:rPr>
              <a:t>24% </a:t>
            </a:r>
            <a:r>
              <a:rPr lang="fr-BE" sz="2100" dirty="0" err="1">
                <a:sym typeface="Wingdings" panose="05000000000000000000" pitchFamily="2" charset="2"/>
              </a:rPr>
              <a:t>measured</a:t>
            </a:r>
            <a:r>
              <a:rPr lang="fr-BE" sz="2100" dirty="0">
                <a:sym typeface="Wingdings" panose="05000000000000000000" pitchFamily="2" charset="2"/>
              </a:rPr>
              <a:t> – </a:t>
            </a:r>
            <a:r>
              <a:rPr lang="fr-BE" sz="2100" dirty="0" smtClean="0">
                <a:sym typeface="Wingdings" panose="05000000000000000000" pitchFamily="2" charset="2"/>
              </a:rPr>
              <a:t>6.5</a:t>
            </a:r>
            <a:r>
              <a:rPr lang="fr-BE" sz="2100" dirty="0" smtClean="0">
                <a:sym typeface="Wingdings" panose="05000000000000000000" pitchFamily="2" charset="2"/>
              </a:rPr>
              <a:t>% </a:t>
            </a:r>
            <a:r>
              <a:rPr lang="fr-BE" sz="2100" dirty="0">
                <a:sym typeface="Wingdings" panose="05000000000000000000" pitchFamily="2" charset="2"/>
              </a:rPr>
              <a:t>of </a:t>
            </a:r>
            <a:r>
              <a:rPr lang="fr-BE" sz="2100" dirty="0" err="1" smtClean="0">
                <a:sym typeface="Wingdings" panose="05000000000000000000" pitchFamily="2" charset="2"/>
              </a:rPr>
              <a:t>autofluorescence</a:t>
            </a:r>
            <a:endParaRPr lang="fr-BE" sz="2100" dirty="0">
              <a:sym typeface="Wingdings" panose="05000000000000000000" pitchFamily="2" charset="2"/>
            </a:endParaRPr>
          </a:p>
          <a:p>
            <a:r>
              <a:rPr lang="fr-BE" sz="2600" dirty="0" err="1">
                <a:sym typeface="Wingdings" panose="05000000000000000000" pitchFamily="2" charset="2"/>
              </a:rPr>
              <a:t>Expected</a:t>
            </a:r>
            <a:r>
              <a:rPr lang="fr-BE" sz="2600" dirty="0">
                <a:sym typeface="Wingdings" panose="05000000000000000000" pitchFamily="2" charset="2"/>
              </a:rPr>
              <a:t> in 75% 	</a:t>
            </a:r>
            <a:r>
              <a:rPr lang="fr-BE" sz="2600" dirty="0" smtClean="0">
                <a:sym typeface="Wingdings" panose="05000000000000000000" pitchFamily="2" charset="2"/>
              </a:rPr>
              <a:t>        :  </a:t>
            </a:r>
            <a:r>
              <a:rPr lang="fr-BE" sz="2600" dirty="0" smtClean="0">
                <a:sym typeface="Wingdings" panose="05000000000000000000" pitchFamily="2" charset="2"/>
              </a:rPr>
              <a:t>17.25 %</a:t>
            </a:r>
            <a:endParaRPr lang="fr-BE" sz="2600" dirty="0">
              <a:sym typeface="Wingdings" panose="05000000000000000000" pitchFamily="2" charset="2"/>
            </a:endParaRPr>
          </a:p>
          <a:p>
            <a:endParaRPr lang="fr-BE" sz="2600" dirty="0">
              <a:sym typeface="Wingdings" panose="05000000000000000000" pitchFamily="2" charset="2"/>
            </a:endParaRPr>
          </a:p>
          <a:p>
            <a:r>
              <a:rPr lang="fr-BE" sz="2600" dirty="0" err="1" smtClean="0"/>
              <a:t>Observed</a:t>
            </a:r>
            <a:r>
              <a:rPr lang="fr-BE" sz="2600" dirty="0" smtClean="0"/>
              <a:t> </a:t>
            </a:r>
            <a:r>
              <a:rPr lang="fr-BE" sz="2600" dirty="0"/>
              <a:t>in 50% </a:t>
            </a:r>
            <a:r>
              <a:rPr lang="fr-BE" sz="2600" dirty="0" smtClean="0"/>
              <a:t>	</a:t>
            </a:r>
            <a:r>
              <a:rPr lang="fr-BE" sz="2600" dirty="0"/>
              <a:t> </a:t>
            </a:r>
            <a:r>
              <a:rPr lang="fr-BE" sz="2600" dirty="0" smtClean="0"/>
              <a:t>       </a:t>
            </a:r>
            <a:r>
              <a:rPr lang="fr-BE" sz="2600" dirty="0" smtClean="0"/>
              <a:t>:  </a:t>
            </a:r>
            <a:r>
              <a:rPr lang="fr-BE" sz="2600" dirty="0" smtClean="0"/>
              <a:t>45 </a:t>
            </a:r>
            <a:r>
              <a:rPr lang="fr-BE" sz="2600" dirty="0"/>
              <a:t>% </a:t>
            </a:r>
            <a:r>
              <a:rPr lang="fr-BE" sz="2600" dirty="0" smtClean="0"/>
              <a:t>  </a:t>
            </a:r>
            <a:r>
              <a:rPr lang="fr-BE" sz="2600" dirty="0" smtClean="0">
                <a:sym typeface="Wingdings" panose="05000000000000000000" pitchFamily="2" charset="2"/>
              </a:rPr>
              <a:t> </a:t>
            </a:r>
            <a:r>
              <a:rPr lang="fr-BE" sz="2100" dirty="0">
                <a:sym typeface="Wingdings" panose="05000000000000000000" pitchFamily="2" charset="2"/>
              </a:rPr>
              <a:t>50% </a:t>
            </a:r>
            <a:r>
              <a:rPr lang="fr-BE" sz="2100" dirty="0" err="1">
                <a:sym typeface="Wingdings" panose="05000000000000000000" pitchFamily="2" charset="2"/>
              </a:rPr>
              <a:t>measured</a:t>
            </a:r>
            <a:r>
              <a:rPr lang="fr-BE" sz="2100" dirty="0">
                <a:sym typeface="Wingdings" panose="05000000000000000000" pitchFamily="2" charset="2"/>
              </a:rPr>
              <a:t> – </a:t>
            </a:r>
            <a:r>
              <a:rPr lang="fr-BE" sz="2100" dirty="0" smtClean="0">
                <a:sym typeface="Wingdings" panose="05000000000000000000" pitchFamily="2" charset="2"/>
              </a:rPr>
              <a:t>5% of </a:t>
            </a:r>
            <a:r>
              <a:rPr lang="fr-BE" sz="2100" dirty="0" err="1" smtClean="0">
                <a:sym typeface="Wingdings" panose="05000000000000000000" pitchFamily="2" charset="2"/>
              </a:rPr>
              <a:t>autofluorescence</a:t>
            </a:r>
            <a:r>
              <a:rPr lang="fr-BE" sz="2100" dirty="0" smtClean="0">
                <a:sym typeface="Wingdings" panose="05000000000000000000" pitchFamily="2" charset="2"/>
              </a:rPr>
              <a:t> </a:t>
            </a:r>
            <a:endParaRPr lang="fr-BE" sz="2600" dirty="0">
              <a:sym typeface="Wingdings" panose="05000000000000000000" pitchFamily="2" charset="2"/>
            </a:endParaRPr>
          </a:p>
          <a:p>
            <a:r>
              <a:rPr lang="fr-BE" sz="2600" dirty="0" err="1">
                <a:sym typeface="Wingdings" panose="05000000000000000000" pitchFamily="2" charset="2"/>
              </a:rPr>
              <a:t>Expected</a:t>
            </a:r>
            <a:r>
              <a:rPr lang="fr-BE" sz="2600" dirty="0">
                <a:sym typeface="Wingdings" panose="05000000000000000000" pitchFamily="2" charset="2"/>
              </a:rPr>
              <a:t> in 50% 	</a:t>
            </a:r>
            <a:r>
              <a:rPr lang="fr-BE" sz="2600" dirty="0" smtClean="0">
                <a:sym typeface="Wingdings" panose="05000000000000000000" pitchFamily="2" charset="2"/>
              </a:rPr>
              <a:t>        :  </a:t>
            </a:r>
            <a:r>
              <a:rPr lang="fr-BE" sz="2600" dirty="0" smtClean="0">
                <a:sym typeface="Wingdings" panose="05000000000000000000" pitchFamily="2" charset="2"/>
              </a:rPr>
              <a:t>32.5 %</a:t>
            </a:r>
            <a:endParaRPr lang="fr-BE" sz="2600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 err="1">
                <a:sym typeface="Wingdings" panose="05000000000000000000" pitchFamily="2" charset="2"/>
              </a:rPr>
              <a:t>Statistical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analysis</a:t>
            </a:r>
            <a:r>
              <a:rPr lang="fr-BE" dirty="0">
                <a:sym typeface="Wingdings" panose="05000000000000000000" pitchFamily="2" charset="2"/>
              </a:rPr>
              <a:t> not possible, </a:t>
            </a:r>
            <a:r>
              <a:rPr lang="fr-BE" dirty="0" err="1">
                <a:sym typeface="Wingdings" panose="05000000000000000000" pitchFamily="2" charset="2"/>
              </a:rPr>
              <a:t>only</a:t>
            </a:r>
            <a:r>
              <a:rPr lang="fr-BE" dirty="0">
                <a:sym typeface="Wingdings" panose="05000000000000000000" pitchFamily="2" charset="2"/>
              </a:rPr>
              <a:t> one </a:t>
            </a:r>
            <a:r>
              <a:rPr lang="fr-BE" dirty="0" err="1">
                <a:sym typeface="Wingdings" panose="05000000000000000000" pitchFamily="2" charset="2"/>
              </a:rPr>
              <a:t>sample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endParaRPr lang="fr-BE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113612" y="3657598"/>
            <a:ext cx="864504" cy="1857833"/>
            <a:chOff x="3405839" y="3232343"/>
            <a:chExt cx="917874" cy="233022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885" y="3232343"/>
              <a:ext cx="458683" cy="55999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839" y="3306925"/>
              <a:ext cx="376300" cy="47998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885" y="3786909"/>
              <a:ext cx="461391" cy="55999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325" y="3861491"/>
              <a:ext cx="378522" cy="4799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322" y="4448005"/>
              <a:ext cx="458683" cy="559996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276" y="4522587"/>
              <a:ext cx="376300" cy="47998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322" y="5002571"/>
              <a:ext cx="461391" cy="55999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762" y="5077153"/>
              <a:ext cx="378522" cy="479984"/>
            </a:xfrm>
            <a:prstGeom prst="rect">
              <a:avLst/>
            </a:prstGeom>
          </p:spPr>
        </p:pic>
      </p:grpSp>
      <p:sp>
        <p:nvSpPr>
          <p:cNvPr id="13" name="Ellipse 12"/>
          <p:cNvSpPr/>
          <p:nvPr/>
        </p:nvSpPr>
        <p:spPr>
          <a:xfrm>
            <a:off x="4104719" y="3624550"/>
            <a:ext cx="1168924" cy="9503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4015160" y="4690037"/>
            <a:ext cx="1168924" cy="9503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0492" y="2250720"/>
            <a:ext cx="7295707" cy="4447792"/>
          </a:xfrm>
        </p:spPr>
        <p:txBody>
          <a:bodyPr>
            <a:normAutofit/>
          </a:bodyPr>
          <a:lstStyle/>
          <a:p>
            <a:r>
              <a:rPr lang="fr-BE" dirty="0" smtClean="0"/>
              <a:t>Fine </a:t>
            </a:r>
            <a:r>
              <a:rPr lang="fr-BE" dirty="0" err="1"/>
              <a:t>tuning</a:t>
            </a:r>
            <a:r>
              <a:rPr lang="fr-BE" dirty="0"/>
              <a:t> </a:t>
            </a:r>
            <a:r>
              <a:rPr lang="fr-BE" dirty="0" err="1"/>
              <a:t>needed</a:t>
            </a:r>
            <a:r>
              <a:rPr lang="fr-BE" dirty="0"/>
              <a:t> to </a:t>
            </a:r>
            <a:r>
              <a:rPr lang="fr-BE" dirty="0" err="1"/>
              <a:t>validate</a:t>
            </a:r>
            <a:r>
              <a:rPr lang="fr-BE" dirty="0"/>
              <a:t> the use of </a:t>
            </a:r>
            <a:r>
              <a:rPr lang="fr-BE" dirty="0" err="1"/>
              <a:t>CaV</a:t>
            </a:r>
            <a:r>
              <a:rPr lang="fr-BE" dirty="0"/>
              <a:t> in flow </a:t>
            </a:r>
            <a:r>
              <a:rPr lang="fr-BE" dirty="0" err="1"/>
              <a:t>cytometry</a:t>
            </a:r>
            <a:endParaRPr lang="fr-BE" dirty="0"/>
          </a:p>
          <a:p>
            <a:pPr lvl="1"/>
            <a:r>
              <a:rPr lang="fr-BE" dirty="0" err="1" smtClean="0">
                <a:solidFill>
                  <a:prstClr val="black"/>
                </a:solidFill>
              </a:rPr>
              <a:t>Automated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modern technique </a:t>
            </a:r>
          </a:p>
          <a:p>
            <a:pPr lvl="1"/>
            <a:r>
              <a:rPr lang="fr-BE" dirty="0">
                <a:solidFill>
                  <a:prstClr val="black"/>
                </a:solidFill>
              </a:rPr>
              <a:t>Small </a:t>
            </a:r>
            <a:r>
              <a:rPr lang="fr-BE" dirty="0" err="1">
                <a:solidFill>
                  <a:prstClr val="black"/>
                </a:solidFill>
              </a:rPr>
              <a:t>sample</a:t>
            </a:r>
            <a:r>
              <a:rPr lang="fr-BE" dirty="0">
                <a:solidFill>
                  <a:prstClr val="black"/>
                </a:solidFill>
              </a:rPr>
              <a:t> volume / large </a:t>
            </a:r>
            <a:r>
              <a:rPr lang="fr-BE" dirty="0" err="1">
                <a:solidFill>
                  <a:prstClr val="black"/>
                </a:solidFill>
              </a:rPr>
              <a:t>number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events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analysis</a:t>
            </a:r>
            <a:r>
              <a:rPr lang="fr-BE" dirty="0">
                <a:solidFill>
                  <a:prstClr val="black"/>
                </a:solidFill>
              </a:rPr>
              <a:t> (+-30 000 </a:t>
            </a:r>
            <a:r>
              <a:rPr lang="fr-BE" dirty="0" err="1">
                <a:solidFill>
                  <a:prstClr val="black"/>
                </a:solidFill>
              </a:rPr>
              <a:t>cells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evaluated</a:t>
            </a:r>
            <a:r>
              <a:rPr lang="fr-BE" dirty="0">
                <a:solidFill>
                  <a:prstClr val="black"/>
                </a:solidFill>
              </a:rPr>
              <a:t>/</a:t>
            </a:r>
            <a:r>
              <a:rPr lang="fr-BE" dirty="0" err="1">
                <a:solidFill>
                  <a:prstClr val="black"/>
                </a:solidFill>
              </a:rPr>
              <a:t>analysis</a:t>
            </a:r>
            <a:r>
              <a:rPr lang="fr-BE" dirty="0">
                <a:solidFill>
                  <a:prstClr val="black"/>
                </a:solidFill>
              </a:rPr>
              <a:t>)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 err="1" smtClean="0"/>
              <a:t>Promising</a:t>
            </a:r>
            <a:r>
              <a:rPr lang="fr-BE" dirty="0" smtClean="0"/>
              <a:t> </a:t>
            </a:r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/>
              <a:t>results</a:t>
            </a:r>
            <a:r>
              <a:rPr lang="fr-BE" dirty="0"/>
              <a:t> </a:t>
            </a:r>
          </a:p>
          <a:p>
            <a:r>
              <a:rPr lang="fr-BE" sz="2000" dirty="0" err="1" smtClean="0"/>
              <a:t>Need</a:t>
            </a:r>
            <a:r>
              <a:rPr lang="fr-BE" sz="2000" dirty="0" smtClean="0"/>
              <a:t> </a:t>
            </a:r>
            <a:r>
              <a:rPr lang="fr-BE" sz="2000" dirty="0"/>
              <a:t>to </a:t>
            </a:r>
            <a:r>
              <a:rPr lang="fr-BE" sz="2000" dirty="0" err="1"/>
              <a:t>validate</a:t>
            </a:r>
            <a:r>
              <a:rPr lang="fr-BE" sz="2000" dirty="0"/>
              <a:t> new fluorochromes </a:t>
            </a:r>
            <a:r>
              <a:rPr lang="fr-BE" sz="2000" dirty="0" err="1"/>
              <a:t>evaluating</a:t>
            </a:r>
            <a:r>
              <a:rPr lang="fr-BE" sz="2000" dirty="0"/>
              <a:t> more drone </a:t>
            </a:r>
            <a:r>
              <a:rPr lang="fr-BE" sz="2000" dirty="0" err="1"/>
              <a:t>semen</a:t>
            </a:r>
            <a:r>
              <a:rPr lang="fr-BE" sz="2000" dirty="0"/>
              <a:t> </a:t>
            </a:r>
            <a:r>
              <a:rPr lang="fr-BE" sz="2000" dirty="0" err="1"/>
              <a:t>parameters</a:t>
            </a:r>
            <a:endParaRPr lang="fr-BE" sz="2000" dirty="0"/>
          </a:p>
        </p:txBody>
      </p:sp>
      <p:pic>
        <p:nvPicPr>
          <p:cNvPr id="4" name="Picture 2" descr="Spermatozoïdes, Nageurs, Queue, Cellule, Diri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0" r="53973" b="15858"/>
          <a:stretch/>
        </p:blipFill>
        <p:spPr bwMode="auto">
          <a:xfrm rot="1083230">
            <a:off x="6230842" y="961086"/>
            <a:ext cx="1241307" cy="10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87" y="1401460"/>
            <a:ext cx="1939613" cy="23488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4" y="4474616"/>
            <a:ext cx="2120397" cy="18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5315" y="3098961"/>
            <a:ext cx="6227190" cy="499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3200" dirty="0" smtClean="0"/>
              <a:t>Drone </a:t>
            </a:r>
            <a:r>
              <a:rPr lang="fr-BE" sz="3200" dirty="0" err="1" smtClean="0"/>
              <a:t>semen</a:t>
            </a:r>
            <a:r>
              <a:rPr lang="fr-BE" sz="3200" dirty="0" smtClean="0"/>
              <a:t> </a:t>
            </a:r>
            <a:r>
              <a:rPr lang="fr-BE" sz="3200" dirty="0" err="1" smtClean="0"/>
              <a:t>evaluation</a:t>
            </a:r>
            <a:r>
              <a:rPr lang="fr-BE" sz="3200" dirty="0" smtClean="0"/>
              <a:t> </a:t>
            </a:r>
            <a:r>
              <a:rPr lang="fr-BE" sz="3200" dirty="0" err="1" smtClean="0"/>
              <a:t>perfect</a:t>
            </a:r>
            <a:r>
              <a:rPr lang="fr-BE" sz="3200" dirty="0" smtClean="0"/>
              <a:t> solution</a:t>
            </a:r>
            <a:endParaRPr lang="fr-BE" sz="32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95599" y="848273"/>
            <a:ext cx="8610600" cy="1293028"/>
          </a:xfrm>
        </p:spPr>
        <p:txBody>
          <a:bodyPr/>
          <a:lstStyle/>
          <a:p>
            <a:r>
              <a:rPr lang="fr-BE" dirty="0" err="1"/>
              <a:t>cONCLUSION</a:t>
            </a:r>
            <a:endParaRPr lang="fr-BE" dirty="0"/>
          </a:p>
        </p:txBody>
      </p:sp>
      <p:pic>
        <p:nvPicPr>
          <p:cNvPr id="8" name="Picture 2" descr="Spermatozoïdes, Nageurs, Queue, Cellule, Diri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0" r="53973" b="15858"/>
          <a:stretch/>
        </p:blipFill>
        <p:spPr bwMode="auto">
          <a:xfrm rot="1083230">
            <a:off x="6230842" y="961086"/>
            <a:ext cx="1241307" cy="10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hotos gratuites de Dr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6" t="23688" r="25859" b="26334"/>
          <a:stretch/>
        </p:blipFill>
        <p:spPr bwMode="auto">
          <a:xfrm>
            <a:off x="7200899" y="5189397"/>
            <a:ext cx="1289547" cy="10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39505" y="2696066"/>
            <a:ext cx="443060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4" name="Groupe 13"/>
          <p:cNvGrpSpPr/>
          <p:nvPr/>
        </p:nvGrpSpPr>
        <p:grpSpPr>
          <a:xfrm>
            <a:off x="1496088" y="1729126"/>
            <a:ext cx="3172953" cy="4308730"/>
            <a:chOff x="1309123" y="2296067"/>
            <a:chExt cx="3172953" cy="43087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9123" y="2304288"/>
              <a:ext cx="3172953" cy="3842375"/>
            </a:xfrm>
            <a:prstGeom prst="rect">
              <a:avLst/>
            </a:prstGeom>
          </p:spPr>
        </p:pic>
        <p:pic>
          <p:nvPicPr>
            <p:cNvPr id="12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11" r="53973" b="15858"/>
            <a:stretch/>
          </p:blipFill>
          <p:spPr bwMode="auto">
            <a:xfrm rot="7455554">
              <a:off x="2562468" y="6049409"/>
              <a:ext cx="664582" cy="44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829643">
              <a:off x="2501050" y="1968290"/>
              <a:ext cx="719969" cy="137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Spermatozoïdes, Nageurs, Queue, Cellule, Diri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0" r="53973" b="15858"/>
          <a:stretch/>
        </p:blipFill>
        <p:spPr bwMode="auto">
          <a:xfrm rot="1083230">
            <a:off x="5685658" y="5261280"/>
            <a:ext cx="1241307" cy="10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permatozoïdes, Nageurs, Queue, Cellule, Diri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0" r="53973" b="15858"/>
          <a:stretch/>
        </p:blipFill>
        <p:spPr bwMode="auto">
          <a:xfrm rot="12024140">
            <a:off x="8776655" y="5046020"/>
            <a:ext cx="1241307" cy="10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22136" y="57740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Context</a:t>
            </a:r>
            <a:endParaRPr lang="fr-BE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23469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/>
              <a:t>Improving cryopreservation</a:t>
            </a:r>
          </a:p>
          <a:p>
            <a:r>
              <a:rPr lang="fr-BE" sz="2400"/>
              <a:t>Evaluation after insemination </a:t>
            </a:r>
          </a:p>
          <a:p>
            <a:pPr lvl="1"/>
            <a:r>
              <a:rPr lang="fr-BE" sz="2400"/>
              <a:t>Time consuming </a:t>
            </a:r>
          </a:p>
          <a:p>
            <a:pPr lvl="1"/>
            <a:r>
              <a:rPr lang="fr-BE" sz="2400"/>
              <a:t>Planning </a:t>
            </a:r>
          </a:p>
          <a:p>
            <a:pPr lvl="1"/>
            <a:r>
              <a:rPr lang="fr-BE" sz="2400"/>
              <a:t>Environmental influence: season length, queen loss</a:t>
            </a:r>
          </a:p>
          <a:p>
            <a:r>
              <a:rPr lang="fr-BE" sz="2400"/>
              <a:t>In vitro evaluation </a:t>
            </a:r>
          </a:p>
          <a:p>
            <a:pPr lvl="1"/>
            <a:r>
              <a:rPr lang="fr-BE" sz="2400"/>
              <a:t>Immediate answer </a:t>
            </a:r>
          </a:p>
          <a:p>
            <a:pPr lvl="1"/>
            <a:r>
              <a:rPr lang="fr-BE" sz="2400"/>
              <a:t>Repeatability</a:t>
            </a:r>
          </a:p>
          <a:p>
            <a:pPr lvl="1"/>
            <a:r>
              <a:rPr lang="fr-BE" sz="2400"/>
              <a:t>No season limitation for evaluation: winter ok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0051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46430" y="40615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In vitro semen evaluation</a:t>
            </a:r>
            <a:endParaRPr lang="fr-BE" dirty="0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5367031" y="1836340"/>
            <a:ext cx="6519529" cy="445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Mammals: </a:t>
            </a:r>
          </a:p>
          <a:p>
            <a:pPr lvl="1"/>
            <a:r>
              <a:rPr lang="en-US" sz="2200" dirty="0"/>
              <a:t>Parameter</a:t>
            </a:r>
            <a:r>
              <a:rPr lang="en-US" sz="2200" b="1" u="sng" dirty="0"/>
              <a:t>s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Modern techniques : fluorochrome dyes</a:t>
            </a:r>
          </a:p>
          <a:p>
            <a:pPr lvl="1"/>
            <a:r>
              <a:rPr lang="fr-BE" sz="2200" dirty="0"/>
              <a:t>Multi-</a:t>
            </a:r>
            <a:r>
              <a:rPr lang="fr-BE" sz="2200" dirty="0" err="1"/>
              <a:t>parameter</a:t>
            </a:r>
            <a:r>
              <a:rPr lang="fr-BE" sz="2200" dirty="0"/>
              <a:t> </a:t>
            </a:r>
            <a:r>
              <a:rPr lang="fr-BE" sz="2200" dirty="0" err="1"/>
              <a:t>analysis</a:t>
            </a:r>
            <a:r>
              <a:rPr lang="fr-BE" sz="2200" dirty="0"/>
              <a:t> </a:t>
            </a:r>
          </a:p>
          <a:p>
            <a:r>
              <a:rPr lang="fr-BE" sz="2400" dirty="0"/>
              <a:t>Drone </a:t>
            </a:r>
            <a:r>
              <a:rPr lang="fr-BE" sz="2400" dirty="0" err="1"/>
              <a:t>semen</a:t>
            </a:r>
            <a:r>
              <a:rPr lang="fr-BE" sz="2400" dirty="0"/>
              <a:t> </a:t>
            </a:r>
            <a:r>
              <a:rPr lang="fr-BE" sz="2400" dirty="0" err="1"/>
              <a:t>analysis</a:t>
            </a:r>
            <a:r>
              <a:rPr lang="fr-BE" sz="2400" dirty="0"/>
              <a:t>: not </a:t>
            </a:r>
            <a:r>
              <a:rPr lang="fr-BE" sz="2400" dirty="0" err="1"/>
              <a:t>much</a:t>
            </a:r>
            <a:r>
              <a:rPr lang="fr-BE" sz="2400" dirty="0"/>
              <a:t> </a:t>
            </a:r>
            <a:r>
              <a:rPr lang="fr-BE" sz="2400" dirty="0" err="1"/>
              <a:t>described</a:t>
            </a:r>
            <a:endParaRPr lang="fr-BE" sz="2400" dirty="0"/>
          </a:p>
          <a:p>
            <a:pPr lvl="1"/>
            <a:r>
              <a:rPr lang="fr-BE" sz="2200" dirty="0" err="1"/>
              <a:t>Review</a:t>
            </a:r>
            <a:r>
              <a:rPr lang="fr-BE" sz="1600" dirty="0"/>
              <a:t> </a:t>
            </a:r>
            <a:r>
              <a:rPr lang="en-US" sz="1600" dirty="0"/>
              <a:t>Sperm Quality Assessment in Honey Bee Drones. Biology 2020,</a:t>
            </a:r>
            <a:r>
              <a:rPr lang="en-US" sz="1600" b="1" dirty="0"/>
              <a:t>9</a:t>
            </a:r>
            <a:r>
              <a:rPr lang="en-US" sz="1600" dirty="0"/>
              <a:t>,174</a:t>
            </a:r>
          </a:p>
          <a:p>
            <a:pPr lvl="1"/>
            <a:r>
              <a:rPr lang="en-US" sz="2200" dirty="0"/>
              <a:t>Motility </a:t>
            </a:r>
          </a:p>
          <a:p>
            <a:pPr lvl="1"/>
            <a:r>
              <a:rPr lang="en-US" sz="2200" dirty="0"/>
              <a:t>Viability : </a:t>
            </a:r>
          </a:p>
          <a:p>
            <a:pPr lvl="2"/>
            <a:r>
              <a:rPr lang="en-US" sz="2000" dirty="0"/>
              <a:t>SYBR14 + PI fluorochromes </a:t>
            </a:r>
          </a:p>
          <a:p>
            <a:pPr lvl="2"/>
            <a:r>
              <a:rPr lang="en-US" sz="2000" dirty="0" err="1"/>
              <a:t>Calcein</a:t>
            </a:r>
            <a:r>
              <a:rPr lang="en-US" sz="2000" dirty="0"/>
              <a:t> Violet</a:t>
            </a:r>
          </a:p>
          <a:p>
            <a:pPr lvl="1"/>
            <a:endParaRPr lang="en-US" sz="2200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6" y="2363717"/>
            <a:ext cx="4298883" cy="28524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27935" y="6147289"/>
            <a:ext cx="4597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latin typeface="Arial Narrow" panose="020B0606020202030204" pitchFamily="34" charset="0"/>
                <a:cs typeface="Arial Narrow"/>
              </a:rPr>
              <a:t>Egyptien S., et al. </a:t>
            </a:r>
            <a:r>
              <a:rPr lang="fr-BE" sz="1200" dirty="0" err="1">
                <a:latin typeface="Arial Narrow" panose="020B0606020202030204" pitchFamily="34" charset="0"/>
                <a:cs typeface="Arial Narrow"/>
              </a:rPr>
              <a:t>Animals</a:t>
            </a:r>
            <a:r>
              <a:rPr lang="fr-BE" sz="1200" dirty="0">
                <a:latin typeface="Arial Narrow" panose="020B0606020202030204" pitchFamily="34" charset="0"/>
                <a:cs typeface="Arial Narrow"/>
              </a:rPr>
              <a:t> </a:t>
            </a:r>
            <a:r>
              <a:rPr lang="fr-BE" sz="1200" b="1" dirty="0">
                <a:latin typeface="Arial Narrow" panose="020B0606020202030204" pitchFamily="34" charset="0"/>
                <a:cs typeface="Arial Narrow"/>
              </a:rPr>
              <a:t>2023</a:t>
            </a:r>
            <a:r>
              <a:rPr lang="fr-BE" sz="1200" dirty="0">
                <a:latin typeface="Arial Narrow" panose="020B0606020202030204" pitchFamily="34" charset="0"/>
                <a:cs typeface="Arial Narrow"/>
              </a:rPr>
              <a:t>, 13, 1874. https://doi.org/10.3390/ani13111874</a:t>
            </a:r>
          </a:p>
        </p:txBody>
      </p:sp>
    </p:spTree>
    <p:extLst>
      <p:ext uri="{BB962C8B-B14F-4D97-AF65-F5344CB8AC3E}">
        <p14:creationId xmlns:p14="http://schemas.microsoft.com/office/powerpoint/2010/main" val="39378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57488" y="761950"/>
            <a:ext cx="8548712" cy="129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Multiple </a:t>
            </a:r>
            <a:r>
              <a:rPr lang="fr-BE" dirty="0" err="1"/>
              <a:t>parameter</a:t>
            </a:r>
            <a:r>
              <a:rPr lang="fr-BE" dirty="0"/>
              <a:t> </a:t>
            </a:r>
            <a:r>
              <a:rPr lang="fr-BE" dirty="0" err="1"/>
              <a:t>sperm</a:t>
            </a:r>
            <a:r>
              <a:rPr lang="fr-BE" dirty="0"/>
              <a:t> </a:t>
            </a:r>
            <a:r>
              <a:rPr lang="fr-BE" dirty="0" err="1"/>
              <a:t>analysis</a:t>
            </a:r>
            <a:endParaRPr lang="fr-BE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63570" y="2187020"/>
            <a:ext cx="10742629" cy="403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Small </a:t>
            </a:r>
            <a:r>
              <a:rPr lang="fr-BE" dirty="0" err="1"/>
              <a:t>sample</a:t>
            </a:r>
            <a:r>
              <a:rPr lang="fr-BE" dirty="0"/>
              <a:t> volume </a:t>
            </a:r>
            <a:r>
              <a:rPr lang="fr-BE" dirty="0">
                <a:sym typeface="Wingdings" panose="05000000000000000000" pitchFamily="2" charset="2"/>
              </a:rPr>
              <a:t> 1 </a:t>
            </a:r>
            <a:r>
              <a:rPr lang="fr-BE" dirty="0" err="1">
                <a:sym typeface="Wingdings" panose="05000000000000000000" pitchFamily="2" charset="2"/>
              </a:rPr>
              <a:t>sample</a:t>
            </a:r>
            <a:r>
              <a:rPr lang="fr-BE" dirty="0">
                <a:sym typeface="Wingdings" panose="05000000000000000000" pitchFamily="2" charset="2"/>
              </a:rPr>
              <a:t> - </a:t>
            </a:r>
            <a:r>
              <a:rPr lang="fr-BE" dirty="0" err="1">
                <a:sym typeface="Wingdings" panose="05000000000000000000" pitchFamily="2" charset="2"/>
              </a:rPr>
              <a:t>several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parameters</a:t>
            </a:r>
            <a:r>
              <a:rPr lang="fr-BE" dirty="0">
                <a:sym typeface="Wingdings" panose="05000000000000000000" pitchFamily="2" charset="2"/>
              </a:rPr>
              <a:t>! </a:t>
            </a:r>
            <a:endParaRPr lang="fr-BE" dirty="0"/>
          </a:p>
          <a:p>
            <a:r>
              <a:rPr lang="fr-BE" dirty="0" err="1"/>
              <a:t>Several</a:t>
            </a:r>
            <a:r>
              <a:rPr lang="fr-BE" dirty="0"/>
              <a:t> </a:t>
            </a:r>
            <a:r>
              <a:rPr lang="fr-BE" dirty="0" err="1"/>
              <a:t>parameters</a:t>
            </a:r>
            <a:r>
              <a:rPr lang="fr-BE" dirty="0"/>
              <a:t>       </a:t>
            </a:r>
            <a:r>
              <a:rPr lang="fr-BE" dirty="0" err="1"/>
              <a:t>robustness</a:t>
            </a:r>
            <a:r>
              <a:rPr lang="fr-BE" dirty="0"/>
              <a:t> of </a:t>
            </a:r>
            <a:r>
              <a:rPr lang="fr-BE" dirty="0" err="1"/>
              <a:t>analysis</a:t>
            </a:r>
            <a:endParaRPr lang="fr-BE" dirty="0"/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  <a:p>
            <a:r>
              <a:rPr lang="fr-BE" sz="2800" b="1" dirty="0"/>
              <a:t>!! Spectral </a:t>
            </a:r>
            <a:r>
              <a:rPr lang="fr-BE" sz="2800" b="1" dirty="0" err="1"/>
              <a:t>overlapping</a:t>
            </a:r>
            <a:r>
              <a:rPr lang="fr-BE" sz="2800" b="1" dirty="0"/>
              <a:t> !!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73936" y="2805474"/>
            <a:ext cx="348352" cy="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>
          <a:xfrm>
            <a:off x="249257" y="4106570"/>
            <a:ext cx="8510339" cy="265186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053696" y="4156242"/>
            <a:ext cx="2099807" cy="1496804"/>
            <a:chOff x="4864608" y="4215424"/>
            <a:chExt cx="2115008" cy="1494004"/>
          </a:xfrm>
        </p:grpSpPr>
        <p:sp>
          <p:nvSpPr>
            <p:cNvPr id="9" name="ZoneTexte 8"/>
            <p:cNvSpPr txBox="1"/>
            <p:nvPr/>
          </p:nvSpPr>
          <p:spPr>
            <a:xfrm>
              <a:off x="4864608" y="5340096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SYBR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605796" y="5340096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PI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94376" y="4215424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/>
                <a:t>Viability</a:t>
              </a:r>
              <a:endParaRPr lang="fr-BE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24751" y="4106572"/>
            <a:ext cx="8430476" cy="2650958"/>
            <a:chOff x="265175" y="4148488"/>
            <a:chExt cx="8491508" cy="2646000"/>
          </a:xfrm>
        </p:grpSpPr>
        <p:grpSp>
          <p:nvGrpSpPr>
            <p:cNvPr id="13" name="Groupe 12"/>
            <p:cNvGrpSpPr/>
            <p:nvPr/>
          </p:nvGrpSpPr>
          <p:grpSpPr>
            <a:xfrm>
              <a:off x="265175" y="4148488"/>
              <a:ext cx="8491508" cy="2646000"/>
              <a:chOff x="265175" y="4148488"/>
              <a:chExt cx="8491508" cy="2646000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01"/>
              <a:stretch/>
            </p:blipFill>
            <p:spPr>
              <a:xfrm>
                <a:off x="265175" y="4148488"/>
                <a:ext cx="8491508" cy="2646000"/>
              </a:xfrm>
              <a:prstGeom prst="rect">
                <a:avLst/>
              </a:prstGeom>
            </p:spPr>
          </p:pic>
          <p:grpSp>
            <p:nvGrpSpPr>
              <p:cNvPr id="16" name="Groupe 15"/>
              <p:cNvGrpSpPr/>
              <p:nvPr/>
            </p:nvGrpSpPr>
            <p:grpSpPr>
              <a:xfrm>
                <a:off x="4861695" y="5481209"/>
                <a:ext cx="2271804" cy="372708"/>
                <a:chOff x="4861695" y="5481209"/>
                <a:chExt cx="2271804" cy="372708"/>
              </a:xfrm>
            </p:grpSpPr>
            <p:sp>
              <p:nvSpPr>
                <p:cNvPr id="17" name="ZoneTexte 16"/>
                <p:cNvSpPr txBox="1"/>
                <p:nvPr/>
              </p:nvSpPr>
              <p:spPr>
                <a:xfrm>
                  <a:off x="4861695" y="548120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/>
                    <a:t>SYBR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6759679" y="5481209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/>
                    <a:t>PI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5715631" y="5484585"/>
                  <a:ext cx="444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/>
                    <a:t>PE</a:t>
                  </a:r>
                </a:p>
              </p:txBody>
            </p:sp>
          </p:grpSp>
        </p:grpSp>
        <p:sp>
          <p:nvSpPr>
            <p:cNvPr id="14" name="ZoneTexte 13"/>
            <p:cNvSpPr txBox="1"/>
            <p:nvPr/>
          </p:nvSpPr>
          <p:spPr>
            <a:xfrm>
              <a:off x="4015491" y="4158209"/>
              <a:ext cx="3248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/>
                <a:t>Viability</a:t>
              </a:r>
              <a:r>
                <a:rPr lang="fr-BE" dirty="0"/>
                <a:t> + </a:t>
              </a:r>
              <a:r>
                <a:rPr lang="fr-BE" dirty="0" err="1"/>
                <a:t>Acrosamal</a:t>
              </a:r>
              <a:r>
                <a:rPr lang="fr-BE" dirty="0"/>
                <a:t> </a:t>
              </a:r>
              <a:r>
                <a:rPr lang="fr-BE" dirty="0" err="1"/>
                <a:t>Status</a:t>
              </a:r>
              <a:endParaRPr lang="fr-BE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20382" y="4105664"/>
            <a:ext cx="8430476" cy="2650958"/>
            <a:chOff x="265175" y="4111530"/>
            <a:chExt cx="8491508" cy="264600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00"/>
            <a:stretch/>
          </p:blipFill>
          <p:spPr>
            <a:xfrm>
              <a:off x="265175" y="4111530"/>
              <a:ext cx="8491508" cy="2646000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3765993" y="4115793"/>
              <a:ext cx="3964547" cy="1733760"/>
              <a:chOff x="3765993" y="4115793"/>
              <a:chExt cx="3964547" cy="1733760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4716607" y="5470580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SYBR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6752487" y="5470580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PI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802975" y="5480221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PE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770962" y="5123304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DCF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765993" y="4115793"/>
                <a:ext cx="3964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Viability</a:t>
                </a:r>
                <a:r>
                  <a:rPr lang="fr-BE" dirty="0"/>
                  <a:t> + </a:t>
                </a:r>
                <a:r>
                  <a:rPr lang="fr-BE" dirty="0" err="1"/>
                  <a:t>Acrosomal</a:t>
                </a:r>
                <a:r>
                  <a:rPr lang="fr-BE" dirty="0"/>
                  <a:t> </a:t>
                </a:r>
                <a:r>
                  <a:rPr lang="fr-BE" dirty="0" err="1"/>
                  <a:t>Status</a:t>
                </a:r>
                <a:r>
                  <a:rPr lang="fr-BE" dirty="0"/>
                  <a:t> + ROS</a:t>
                </a: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330725" y="4103775"/>
            <a:ext cx="8441914" cy="2671743"/>
            <a:chOff x="265175" y="4127742"/>
            <a:chExt cx="8503029" cy="2666746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2909"/>
            <a:stretch/>
          </p:blipFill>
          <p:spPr>
            <a:xfrm>
              <a:off x="265175" y="4148488"/>
              <a:ext cx="8503029" cy="264600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4765854" y="5107313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DCF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818566" y="5484585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/>
                <a:t>PE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972071" y="4127742"/>
              <a:ext cx="2832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/>
                <a:t>Acrosomal</a:t>
              </a:r>
              <a:r>
                <a:rPr lang="fr-BE" dirty="0"/>
                <a:t> </a:t>
              </a:r>
              <a:r>
                <a:rPr lang="fr-BE" dirty="0" err="1"/>
                <a:t>Status</a:t>
              </a:r>
              <a:r>
                <a:rPr lang="fr-BE" dirty="0"/>
                <a:t> + ROS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56897" y="4109232"/>
            <a:ext cx="10701855" cy="2650958"/>
            <a:chOff x="265175" y="4147580"/>
            <a:chExt cx="10779331" cy="2646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265175" y="4147580"/>
              <a:ext cx="8491508" cy="2646000"/>
              <a:chOff x="265175" y="4147580"/>
              <a:chExt cx="8491508" cy="2646000"/>
            </a:xfrm>
          </p:grpSpPr>
          <p:pic>
            <p:nvPicPr>
              <p:cNvPr id="36" name="Image 3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01"/>
              <a:stretch/>
            </p:blipFill>
            <p:spPr>
              <a:xfrm>
                <a:off x="265175" y="4147580"/>
                <a:ext cx="8491508" cy="2646000"/>
              </a:xfrm>
              <a:prstGeom prst="rect">
                <a:avLst/>
              </a:prstGeom>
            </p:spPr>
          </p:pic>
          <p:sp>
            <p:nvSpPr>
              <p:cNvPr id="37" name="ZoneTexte 36"/>
              <p:cNvSpPr txBox="1"/>
              <p:nvPr/>
            </p:nvSpPr>
            <p:spPr>
              <a:xfrm>
                <a:off x="3413792" y="5470580"/>
                <a:ext cx="6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CaV</a:t>
                </a:r>
                <a:endParaRPr lang="fr-BE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5700040" y="546131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PE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4761812" y="5133933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DCF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413792" y="4163097"/>
                <a:ext cx="3964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Viability</a:t>
                </a:r>
                <a:r>
                  <a:rPr lang="fr-BE" dirty="0"/>
                  <a:t> + </a:t>
                </a:r>
                <a:r>
                  <a:rPr lang="fr-BE" dirty="0" err="1"/>
                  <a:t>Acrosomal</a:t>
                </a:r>
                <a:r>
                  <a:rPr lang="fr-BE" dirty="0"/>
                  <a:t> </a:t>
                </a:r>
                <a:r>
                  <a:rPr lang="fr-BE" dirty="0" err="1"/>
                  <a:t>Status</a:t>
                </a:r>
                <a:r>
                  <a:rPr lang="fr-BE" dirty="0"/>
                  <a:t> + ROS</a:t>
                </a:r>
              </a:p>
            </p:txBody>
          </p:sp>
        </p:grp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778" y="4400116"/>
              <a:ext cx="1955728" cy="1955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2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MATERIAL AND METHODS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915" y="1916611"/>
            <a:ext cx="576658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1. Validation of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CaV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using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Serial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staining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combinations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and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dead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controls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in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Epifluorescence</a:t>
            </a:r>
            <a:endParaRPr lang="fr-BE" sz="24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fr-BE" dirty="0"/>
          </a:p>
          <a:p>
            <a:r>
              <a:rPr lang="fr-BE" sz="2400" dirty="0">
                <a:latin typeface="Arial Narrow" panose="020B0606020202030204" pitchFamily="34" charset="0"/>
              </a:rPr>
              <a:t>Live drone </a:t>
            </a:r>
            <a:r>
              <a:rPr lang="fr-BE" sz="2400" dirty="0" err="1">
                <a:latin typeface="Arial Narrow" panose="020B0606020202030204" pitchFamily="34" charset="0"/>
              </a:rPr>
              <a:t>sperm</a:t>
            </a:r>
            <a:r>
              <a:rPr lang="fr-BE" sz="2400" dirty="0">
                <a:latin typeface="Arial Narrow" panose="020B0606020202030204" pitchFamily="34" charset="0"/>
              </a:rPr>
              <a:t> </a:t>
            </a:r>
            <a:r>
              <a:rPr lang="fr-BE" sz="2400" dirty="0" err="1">
                <a:latin typeface="Arial Narrow" panose="020B0606020202030204" pitchFamily="34" charset="0"/>
              </a:rPr>
              <a:t>is</a:t>
            </a:r>
            <a:r>
              <a:rPr lang="fr-BE" sz="2400" dirty="0">
                <a:latin typeface="Arial Narrow" panose="020B0606020202030204" pitchFamily="34" charset="0"/>
              </a:rPr>
              <a:t> </a:t>
            </a:r>
            <a:r>
              <a:rPr lang="fr-BE" sz="2400" dirty="0" err="1">
                <a:latin typeface="Arial Narrow" panose="020B0606020202030204" pitchFamily="34" charset="0"/>
              </a:rPr>
              <a:t>marked</a:t>
            </a:r>
            <a:r>
              <a:rPr lang="fr-BE" sz="2400" dirty="0">
                <a:latin typeface="Arial Narrow" panose="020B0606020202030204" pitchFamily="34" charset="0"/>
              </a:rPr>
              <a:t> by </a:t>
            </a:r>
            <a:r>
              <a:rPr lang="fr-BE" sz="2400" dirty="0" err="1">
                <a:latin typeface="Arial Narrow" panose="020B0606020202030204" pitchFamily="34" charset="0"/>
              </a:rPr>
              <a:t>calcein</a:t>
            </a:r>
            <a:r>
              <a:rPr lang="fr-BE" sz="2400" dirty="0">
                <a:latin typeface="Arial Narrow" panose="020B0606020202030204" pitchFamily="34" charset="0"/>
              </a:rPr>
              <a:t> violet</a:t>
            </a:r>
          </a:p>
          <a:p>
            <a:pPr lvl="0"/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Epifluorescence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mandatory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for validation but:</a:t>
            </a:r>
          </a:p>
          <a:p>
            <a:pPr lvl="1"/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Large </a:t>
            </a:r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sample</a:t>
            </a:r>
            <a:endParaRPr lang="fr-FR" sz="24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lvl="1"/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Manual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, 100 </a:t>
            </a:r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events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Motility</a:t>
            </a:r>
            <a:r>
              <a:rPr lang="fr-F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limitation</a:t>
            </a:r>
          </a:p>
          <a:p>
            <a:endParaRPr lang="fr-BE" dirty="0"/>
          </a:p>
          <a:p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202934" y="816911"/>
            <a:ext cx="4911365" cy="5674135"/>
            <a:chOff x="0" y="-5315"/>
            <a:chExt cx="6187241" cy="686331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678"/>
                      </a14:imgEffect>
                      <a14:imgEffect>
                        <a14:brightnessContrast bright="20000" contras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8"/>
            <a:stretch/>
          </p:blipFill>
          <p:spPr>
            <a:xfrm>
              <a:off x="0" y="-5315"/>
              <a:ext cx="6187241" cy="686331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178595" y="3009014"/>
              <a:ext cx="1680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2400" dirty="0" err="1"/>
                <a:t>CaV</a:t>
              </a:r>
              <a:r>
                <a:rPr lang="fr-BE" sz="2400" dirty="0"/>
                <a:t> -</a:t>
              </a:r>
            </a:p>
          </p:txBody>
        </p:sp>
        <p:cxnSp>
          <p:nvCxnSpPr>
            <p:cNvPr id="7" name="Connecteur droit avec flèche 6"/>
            <p:cNvCxnSpPr>
              <a:stCxn id="6" idx="1"/>
            </p:cNvCxnSpPr>
            <p:nvPr/>
          </p:nvCxnSpPr>
          <p:spPr>
            <a:xfrm flipH="1" flipV="1">
              <a:off x="3902149" y="3009017"/>
              <a:ext cx="276446" cy="23083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435935" y="323984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/>
                <a:t>PI +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903767" y="3593805"/>
              <a:ext cx="74428" cy="3296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895600" y="5018567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/>
                <a:t>CaV</a:t>
              </a:r>
              <a:r>
                <a:rPr lang="fr-BE" sz="2400" dirty="0"/>
                <a:t> + </a:t>
              </a:r>
            </a:p>
          </p:txBody>
        </p:sp>
        <p:cxnSp>
          <p:nvCxnSpPr>
            <p:cNvPr id="11" name="Connecteur droit avec flèche 10"/>
            <p:cNvCxnSpPr>
              <a:stCxn id="10" idx="1"/>
            </p:cNvCxnSpPr>
            <p:nvPr/>
          </p:nvCxnSpPr>
          <p:spPr>
            <a:xfrm flipH="1" flipV="1">
              <a:off x="2413591" y="5146158"/>
              <a:ext cx="482009" cy="10324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 flipV="1">
              <a:off x="3189767" y="4561367"/>
              <a:ext cx="314333" cy="4572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88" y="3049844"/>
            <a:ext cx="949224" cy="94922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9653047" y="4919154"/>
            <a:ext cx="2176936" cy="1571892"/>
            <a:chOff x="8844862" y="4206535"/>
            <a:chExt cx="2760587" cy="2149309"/>
          </a:xfrm>
        </p:grpSpPr>
        <p:grpSp>
          <p:nvGrpSpPr>
            <p:cNvPr id="15" name="Groupe 14"/>
            <p:cNvGrpSpPr/>
            <p:nvPr/>
          </p:nvGrpSpPr>
          <p:grpSpPr>
            <a:xfrm>
              <a:off x="8844862" y="4206535"/>
              <a:ext cx="2760587" cy="2149309"/>
              <a:chOff x="8844862" y="4206535"/>
              <a:chExt cx="2760587" cy="2149309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4862" y="4206535"/>
                <a:ext cx="2760587" cy="214930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 rot="333010">
                <a:off x="10302909" y="4892667"/>
                <a:ext cx="783772" cy="526192"/>
              </a:xfrm>
              <a:prstGeom prst="rect">
                <a:avLst/>
              </a:prstGeom>
              <a:solidFill>
                <a:srgbClr val="253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19" name="Picture 2" descr="Spermatozoïdes, Nageurs, Queue, Cellule, Dirige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5" r="53119" b="45589"/>
              <a:stretch/>
            </p:blipFill>
            <p:spPr bwMode="auto">
              <a:xfrm rot="3109989">
                <a:off x="10546459" y="4723047"/>
                <a:ext cx="381985" cy="66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ectangle avec coins arrondis en diagonale 15"/>
            <p:cNvSpPr/>
            <p:nvPr/>
          </p:nvSpPr>
          <p:spPr>
            <a:xfrm>
              <a:off x="10621108" y="4855998"/>
              <a:ext cx="388536" cy="91289"/>
            </a:xfrm>
            <a:prstGeom prst="round2DiagRect">
              <a:avLst/>
            </a:prstGeom>
            <a:solidFill>
              <a:srgbClr val="253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41346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Multiple </a:t>
            </a:r>
            <a:r>
              <a:rPr lang="fr-BE" dirty="0" err="1"/>
              <a:t>parameter</a:t>
            </a:r>
            <a:r>
              <a:rPr lang="fr-BE" dirty="0"/>
              <a:t> </a:t>
            </a:r>
            <a:r>
              <a:rPr lang="fr-BE" dirty="0" err="1"/>
              <a:t>sperm</a:t>
            </a:r>
            <a:r>
              <a:rPr lang="fr-BE" dirty="0"/>
              <a:t> </a:t>
            </a:r>
            <a:r>
              <a:rPr lang="fr-BE" dirty="0" err="1"/>
              <a:t>analysis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4577409" y="3251361"/>
            <a:ext cx="7513595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330" dirty="0" err="1">
                <a:latin typeface="Arial Narrow"/>
                <a:cs typeface="Arial Narrow"/>
              </a:rPr>
              <a:t>Analysis</a:t>
            </a:r>
            <a:r>
              <a:rPr lang="fr-BE" sz="3330" dirty="0">
                <a:latin typeface="Arial Narrow"/>
                <a:cs typeface="Arial Narrow"/>
              </a:rPr>
              <a:t> </a:t>
            </a:r>
            <a:r>
              <a:rPr lang="fr-BE" sz="3330" dirty="0" err="1">
                <a:latin typeface="Arial Narrow"/>
                <a:cs typeface="Arial Narrow"/>
              </a:rPr>
              <a:t>thousands</a:t>
            </a:r>
            <a:r>
              <a:rPr lang="fr-BE" sz="3330" dirty="0">
                <a:latin typeface="Arial Narrow"/>
                <a:cs typeface="Arial Narrow"/>
              </a:rPr>
              <a:t> of </a:t>
            </a:r>
            <a:r>
              <a:rPr lang="fr-BE" sz="3330" dirty="0" err="1">
                <a:latin typeface="Arial Narrow"/>
                <a:cs typeface="Arial Narrow"/>
              </a:rPr>
              <a:t>events</a:t>
            </a:r>
            <a:r>
              <a:rPr lang="fr-BE" sz="3330" dirty="0">
                <a:latin typeface="Arial Narrow"/>
                <a:cs typeface="Arial Narrow"/>
              </a:rPr>
              <a:t> in a few seconds </a:t>
            </a:r>
          </a:p>
          <a:p>
            <a:r>
              <a:rPr lang="fr-BE" sz="3330" dirty="0" err="1">
                <a:latin typeface="Arial Narrow"/>
                <a:cs typeface="Arial Narrow"/>
              </a:rPr>
              <a:t>Several</a:t>
            </a:r>
            <a:r>
              <a:rPr lang="fr-BE" sz="3330" dirty="0">
                <a:latin typeface="Arial Narrow"/>
                <a:cs typeface="Arial Narrow"/>
              </a:rPr>
              <a:t> lasers </a:t>
            </a:r>
            <a:r>
              <a:rPr lang="fr-BE" sz="3330" dirty="0">
                <a:latin typeface="Arial Narrow"/>
                <a:cs typeface="Arial Narrow"/>
                <a:sym typeface="Wingdings" panose="05000000000000000000" pitchFamily="2" charset="2"/>
              </a:rPr>
              <a:t> </a:t>
            </a:r>
            <a:r>
              <a:rPr lang="fr-BE" sz="3330" dirty="0" err="1">
                <a:latin typeface="Arial Narrow"/>
                <a:cs typeface="Arial Narrow"/>
                <a:sym typeface="Wingdings" panose="05000000000000000000" pitchFamily="2" charset="2"/>
              </a:rPr>
              <a:t>several</a:t>
            </a:r>
            <a:r>
              <a:rPr lang="fr-BE" sz="3330" dirty="0">
                <a:latin typeface="Arial Narrow"/>
                <a:cs typeface="Arial Narrow"/>
                <a:sym typeface="Wingdings" panose="05000000000000000000" pitchFamily="2" charset="2"/>
              </a:rPr>
              <a:t> fluorochromes</a:t>
            </a:r>
            <a:r>
              <a:rPr lang="fr-BE" sz="3330" dirty="0">
                <a:latin typeface="Arial Narrow"/>
                <a:cs typeface="Arial Narrow"/>
              </a:rPr>
              <a:t>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27416" y="1975706"/>
            <a:ext cx="3639871" cy="4692222"/>
            <a:chOff x="1309123" y="2296067"/>
            <a:chExt cx="3172953" cy="430873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9123" y="2304288"/>
              <a:ext cx="3172953" cy="3842375"/>
            </a:xfrm>
            <a:prstGeom prst="rect">
              <a:avLst/>
            </a:prstGeom>
          </p:spPr>
        </p:pic>
        <p:pic>
          <p:nvPicPr>
            <p:cNvPr id="8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11" r="53973" b="15858"/>
            <a:stretch/>
          </p:blipFill>
          <p:spPr bwMode="auto">
            <a:xfrm rot="7455554">
              <a:off x="2562468" y="6049409"/>
              <a:ext cx="664582" cy="44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829643">
              <a:off x="2501050" y="1968290"/>
              <a:ext cx="719969" cy="137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8" y="1055801"/>
            <a:ext cx="1602728" cy="25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MATERIAL AND METHODS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2. Validation of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CaV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in Flow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cytometry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using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dead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BE" sz="2400" b="1" dirty="0" err="1">
                <a:latin typeface="Arial Narrow" panose="020B0606020202030204" pitchFamily="34" charset="0"/>
                <a:cs typeface="Times New Roman" pitchFamily="18" charset="0"/>
              </a:rPr>
              <a:t>controls</a:t>
            </a:r>
            <a:r>
              <a:rPr lang="fr-BE" sz="2400" b="1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Controled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percentage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of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dead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spermatozoa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in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sample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 </a:t>
            </a:r>
          </a:p>
          <a:p>
            <a:r>
              <a:rPr lang="fr-BE" sz="2400" dirty="0">
                <a:latin typeface="Arial Narrow" panose="020B0606020202030204" pitchFamily="34" charset="0"/>
                <a:cs typeface="Arial Narrow"/>
              </a:rPr>
              <a:t>Dead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controls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: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semen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heat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treated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for 20min at 60°C </a:t>
            </a:r>
          </a:p>
          <a:p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Samples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= (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fresh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semen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+ variable % of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dead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cells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)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stained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                or </a:t>
            </a:r>
            <a:r>
              <a:rPr lang="fr-BE" sz="2400" dirty="0" err="1">
                <a:latin typeface="Arial Narrow" panose="020B0606020202030204" pitchFamily="34" charset="0"/>
                <a:cs typeface="Arial Narrow"/>
              </a:rPr>
              <a:t>unstained</a:t>
            </a:r>
            <a:r>
              <a:rPr lang="fr-BE" sz="2400" dirty="0">
                <a:latin typeface="Arial Narrow" panose="020B0606020202030204" pitchFamily="34" charset="0"/>
                <a:cs typeface="Arial Narrow"/>
              </a:rPr>
              <a:t> </a:t>
            </a:r>
          </a:p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14" y="3047400"/>
            <a:ext cx="449989" cy="444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47" y="3101459"/>
            <a:ext cx="369167" cy="381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4" t="36796" r="17137" b="31583"/>
          <a:stretch/>
        </p:blipFill>
        <p:spPr>
          <a:xfrm>
            <a:off x="7645408" y="3366711"/>
            <a:ext cx="1244117" cy="524895"/>
          </a:xfrm>
          <a:prstGeom prst="rect">
            <a:avLst/>
          </a:prstGeom>
        </p:spPr>
      </p:pic>
      <p:pic>
        <p:nvPicPr>
          <p:cNvPr id="8" name="Picture 6" descr="https://www.drogist.nl/dynamisch/bibliotheek/cache/800_800_3_467582_0_nl_blockland_pipet_met_glas_gezondheidsproducten_hulpmiddelen_voordelig_kopen_drogist.n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980" y="3366711"/>
            <a:ext cx="795118" cy="6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40251" r="21488" b="19022"/>
          <a:stretch/>
        </p:blipFill>
        <p:spPr>
          <a:xfrm>
            <a:off x="2371194" y="4234534"/>
            <a:ext cx="518457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24707" y="2747086"/>
            <a:ext cx="4348423" cy="1060596"/>
            <a:chOff x="772307" y="3338969"/>
            <a:chExt cx="4348423" cy="1060596"/>
          </a:xfrm>
        </p:grpSpPr>
        <p:pic>
          <p:nvPicPr>
            <p:cNvPr id="6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400000">
              <a:off x="3638436" y="2875247"/>
              <a:ext cx="1018572" cy="19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hotos gratuites de Dro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56" t="23688" r="25859" b="26334"/>
            <a:stretch/>
          </p:blipFill>
          <p:spPr bwMode="auto">
            <a:xfrm>
              <a:off x="1900293" y="3367232"/>
              <a:ext cx="1289547" cy="103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72307" y="3698732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Narrow" panose="020B0606020202030204" pitchFamily="34" charset="0"/>
                  <a:cs typeface="Arial Narrow"/>
                </a:rPr>
                <a:t>1 ) &gt;50x</a:t>
              </a:r>
              <a:r>
                <a:rPr lang="en-US" dirty="0">
                  <a:latin typeface="Arial Narrow" panose="020B0606020202030204" pitchFamily="34" charset="0"/>
                  <a:cs typeface="Arial Narrow"/>
                </a:rPr>
                <a:t>	</a:t>
              </a:r>
              <a:endParaRPr lang="fr-BE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459190" y="2217838"/>
            <a:ext cx="4409107" cy="1589844"/>
            <a:chOff x="5306790" y="2809721"/>
            <a:chExt cx="4409107" cy="1589844"/>
          </a:xfrm>
        </p:grpSpPr>
        <p:grpSp>
          <p:nvGrpSpPr>
            <p:cNvPr id="10" name="Groupe 9"/>
            <p:cNvGrpSpPr/>
            <p:nvPr/>
          </p:nvGrpSpPr>
          <p:grpSpPr>
            <a:xfrm>
              <a:off x="8793642" y="2809721"/>
              <a:ext cx="922255" cy="1589844"/>
              <a:chOff x="9205644" y="3173664"/>
              <a:chExt cx="1457349" cy="368433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5644" y="3173664"/>
                <a:ext cx="1376737" cy="3684336"/>
              </a:xfrm>
              <a:prstGeom prst="rect">
                <a:avLst/>
              </a:prstGeom>
            </p:spPr>
          </p:pic>
          <p:pic>
            <p:nvPicPr>
              <p:cNvPr id="13" name="Picture 2" descr="Spermatozoïdes, Nageurs, Queue, Cellule, Diriger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5" r="53119" b="45589"/>
              <a:stretch/>
            </p:blipFill>
            <p:spPr bwMode="auto">
              <a:xfrm rot="3109989">
                <a:off x="9489356" y="3997302"/>
                <a:ext cx="1164321" cy="1182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ZoneTexte 10"/>
            <p:cNvSpPr txBox="1"/>
            <p:nvPr/>
          </p:nvSpPr>
          <p:spPr>
            <a:xfrm>
              <a:off x="5306790" y="3652565"/>
              <a:ext cx="35718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2) Semen dilution  : 5 x10</a:t>
              </a:r>
              <a:r>
                <a:rPr lang="en-US" sz="2400" baseline="300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6</a:t>
              </a:r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/mL</a:t>
              </a:r>
              <a:endParaRPr lang="fr-BE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98220" y="3911789"/>
            <a:ext cx="4287687" cy="2086416"/>
            <a:chOff x="645820" y="4503672"/>
            <a:chExt cx="4287687" cy="2086416"/>
          </a:xfrm>
        </p:grpSpPr>
        <p:grpSp>
          <p:nvGrpSpPr>
            <p:cNvPr id="15" name="Groupe 14"/>
            <p:cNvGrpSpPr/>
            <p:nvPr/>
          </p:nvGrpSpPr>
          <p:grpSpPr>
            <a:xfrm>
              <a:off x="2895600" y="4503672"/>
              <a:ext cx="2037907" cy="2086416"/>
              <a:chOff x="2282502" y="4399565"/>
              <a:chExt cx="1656110" cy="1799106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2333945" y="5155763"/>
                <a:ext cx="822085" cy="1042908"/>
                <a:chOff x="9205644" y="3679132"/>
                <a:chExt cx="1457349" cy="3178868"/>
              </a:xfrm>
            </p:grpSpPr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3719"/>
                <a:stretch/>
              </p:blipFill>
              <p:spPr>
                <a:xfrm>
                  <a:off x="9205644" y="3679132"/>
                  <a:ext cx="1376737" cy="3178868"/>
                </a:xfrm>
                <a:prstGeom prst="rect">
                  <a:avLst/>
                </a:prstGeom>
              </p:spPr>
            </p:pic>
            <p:pic>
              <p:nvPicPr>
                <p:cNvPr id="21" name="Picture 2" descr="Spermatozoïdes, Nageurs, Queue, Cellule, Diriger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35" r="53119" b="45589"/>
                <a:stretch/>
              </p:blipFill>
              <p:spPr bwMode="auto">
                <a:xfrm rot="3109989">
                  <a:off x="9489356" y="3871856"/>
                  <a:ext cx="1164320" cy="11829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34" t="36796" r="17137" b="31583"/>
              <a:stretch/>
            </p:blipFill>
            <p:spPr>
              <a:xfrm>
                <a:off x="2282502" y="4399565"/>
                <a:ext cx="1656110" cy="741398"/>
              </a:xfrm>
              <a:prstGeom prst="rect">
                <a:avLst/>
              </a:prstGeom>
            </p:spPr>
          </p:pic>
        </p:grpSp>
        <p:sp>
          <p:nvSpPr>
            <p:cNvPr id="16" name="ZoneTexte 15"/>
            <p:cNvSpPr txBox="1"/>
            <p:nvPr/>
          </p:nvSpPr>
          <p:spPr>
            <a:xfrm>
              <a:off x="645820" y="5440516"/>
              <a:ext cx="2446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1.4 µM </a:t>
              </a:r>
            </a:p>
            <a:p>
              <a:r>
                <a:rPr lang="en-GB" dirty="0"/>
                <a:t>&gt;10min no washing</a:t>
              </a:r>
              <a:endParaRPr lang="fr-BE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72307" y="4906181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 Narrow" panose="020B0606020202030204" pitchFamily="34" charset="0"/>
                  <a:cs typeface="Arial Narrow"/>
                </a:rPr>
                <a:t> 3) Incubation</a:t>
              </a:r>
              <a:endParaRPr lang="fr-BE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5459190" y="4386968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4) Flow cytometry</a:t>
            </a:r>
            <a:endParaRPr lang="fr-BE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3183826" y="59756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Material</a:t>
            </a:r>
            <a:r>
              <a:rPr lang="fr-BE" dirty="0"/>
              <a:t> and </a:t>
            </a:r>
            <a:r>
              <a:rPr lang="fr-BE" dirty="0" err="1"/>
              <a:t>MethodS</a:t>
            </a:r>
            <a:endParaRPr lang="fr-BE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92" y="3888430"/>
            <a:ext cx="1979691" cy="23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/>
              <a:t>results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40043" y="2194560"/>
            <a:ext cx="3366156" cy="4024125"/>
          </a:xfrm>
        </p:spPr>
        <p:txBody>
          <a:bodyPr/>
          <a:lstStyle/>
          <a:p>
            <a:r>
              <a:rPr lang="fr-BE" dirty="0" err="1"/>
              <a:t>Heat</a:t>
            </a:r>
            <a:r>
              <a:rPr lang="fr-BE" dirty="0"/>
              <a:t> </a:t>
            </a:r>
            <a:r>
              <a:rPr lang="fr-BE" dirty="0" err="1"/>
              <a:t>treated</a:t>
            </a:r>
            <a:r>
              <a:rPr lang="fr-BE" dirty="0"/>
              <a:t> </a:t>
            </a:r>
            <a:r>
              <a:rPr lang="fr-BE" dirty="0" err="1"/>
              <a:t>semen</a:t>
            </a:r>
            <a:r>
              <a:rPr lang="fr-BE" dirty="0"/>
              <a:t> : </a:t>
            </a:r>
            <a:r>
              <a:rPr lang="fr-BE" dirty="0" err="1"/>
              <a:t>CaV</a:t>
            </a:r>
            <a:r>
              <a:rPr lang="fr-BE" dirty="0"/>
              <a:t> 100% + </a:t>
            </a:r>
          </a:p>
          <a:p>
            <a:r>
              <a:rPr lang="fr-BE" dirty="0"/>
              <a:t>Non </a:t>
            </a:r>
            <a:r>
              <a:rPr lang="fr-BE" dirty="0" err="1"/>
              <a:t>treated</a:t>
            </a:r>
            <a:r>
              <a:rPr lang="fr-BE" dirty="0"/>
              <a:t> </a:t>
            </a:r>
            <a:r>
              <a:rPr lang="fr-BE" dirty="0" err="1"/>
              <a:t>semen</a:t>
            </a:r>
            <a:r>
              <a:rPr lang="fr-BE" dirty="0"/>
              <a:t>: </a:t>
            </a:r>
            <a:r>
              <a:rPr lang="fr-BE" dirty="0" err="1"/>
              <a:t>CaV</a:t>
            </a:r>
            <a:r>
              <a:rPr lang="fr-BE" dirty="0"/>
              <a:t> 100% +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 err="1"/>
              <a:t>Cell</a:t>
            </a:r>
            <a:r>
              <a:rPr lang="fr-BE" dirty="0"/>
              <a:t> </a:t>
            </a:r>
            <a:r>
              <a:rPr lang="fr-BE" dirty="0" err="1"/>
              <a:t>wash</a:t>
            </a:r>
            <a:r>
              <a:rPr lang="fr-BE" dirty="0"/>
              <a:t>!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301" r="53253" b="62548"/>
          <a:stretch/>
        </p:blipFill>
        <p:spPr>
          <a:xfrm>
            <a:off x="780826" y="2761098"/>
            <a:ext cx="3503709" cy="35947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8322" t="-717" r="232" b="63265"/>
          <a:stretch/>
        </p:blipFill>
        <p:spPr>
          <a:xfrm>
            <a:off x="4334681" y="2713963"/>
            <a:ext cx="3503709" cy="359474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9438904" y="3765434"/>
            <a:ext cx="1033202" cy="1222892"/>
            <a:chOff x="3673913" y="420465"/>
            <a:chExt cx="4944139" cy="6530559"/>
          </a:xfrm>
        </p:grpSpPr>
        <p:pic>
          <p:nvPicPr>
            <p:cNvPr id="13" name="Espace réservé du contenu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910" y="420465"/>
              <a:ext cx="2186511" cy="4024313"/>
            </a:xfrm>
            <a:prstGeom prst="rect">
              <a:avLst/>
            </a:prstGeom>
          </p:spPr>
        </p:pic>
        <p:pic>
          <p:nvPicPr>
            <p:cNvPr id="14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550" r="529" b="-4770"/>
            <a:stretch/>
          </p:blipFill>
          <p:spPr bwMode="auto">
            <a:xfrm rot="21329507">
              <a:off x="3673913" y="3932247"/>
              <a:ext cx="4944139" cy="30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1560278" y="1566191"/>
            <a:ext cx="1909465" cy="1203461"/>
            <a:chOff x="1560278" y="1566191"/>
            <a:chExt cx="1909465" cy="1203461"/>
          </a:xfrm>
        </p:grpSpPr>
        <p:sp>
          <p:nvSpPr>
            <p:cNvPr id="5" name="Rectangle 4"/>
            <p:cNvSpPr/>
            <p:nvPr/>
          </p:nvSpPr>
          <p:spPr>
            <a:xfrm>
              <a:off x="1560278" y="2215654"/>
              <a:ext cx="107753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100% 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061" y="2206532"/>
              <a:ext cx="458682" cy="55999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015" y="2281114"/>
              <a:ext cx="376299" cy="479984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4" t="36796" r="17137" b="31583"/>
            <a:stretch/>
          </p:blipFill>
          <p:spPr>
            <a:xfrm>
              <a:off x="1859118" y="1566191"/>
              <a:ext cx="1461794" cy="616733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5390843" y="1660530"/>
            <a:ext cx="1909465" cy="1182085"/>
            <a:chOff x="5390843" y="1660530"/>
            <a:chExt cx="1909465" cy="1182085"/>
          </a:xfrm>
        </p:grpSpPr>
        <p:sp>
          <p:nvSpPr>
            <p:cNvPr id="9" name="Rectangle 8"/>
            <p:cNvSpPr/>
            <p:nvPr/>
          </p:nvSpPr>
          <p:spPr>
            <a:xfrm>
              <a:off x="5390843" y="2288617"/>
              <a:ext cx="72808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3000" dirty="0">
                  <a:latin typeface="Arial Narrow" panose="020B0606020202030204" pitchFamily="34" charset="0"/>
                </a:rPr>
                <a:t>0% 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626" y="2279495"/>
              <a:ext cx="458682" cy="55999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580" y="2354077"/>
              <a:ext cx="376299" cy="47998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4" t="36796" r="17137" b="31583"/>
            <a:stretch/>
          </p:blipFill>
          <p:spPr>
            <a:xfrm>
              <a:off x="5851751" y="1660530"/>
              <a:ext cx="1315766" cy="555124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9578476" y="5112461"/>
            <a:ext cx="1627818" cy="1701538"/>
            <a:chOff x="10292212" y="5156462"/>
            <a:chExt cx="1627818" cy="170153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12" y="5156462"/>
              <a:ext cx="1627818" cy="1701538"/>
            </a:xfrm>
            <a:prstGeom prst="rect">
              <a:avLst/>
            </a:prstGeom>
          </p:spPr>
        </p:pic>
        <p:pic>
          <p:nvPicPr>
            <p:cNvPr id="21" name="Picture 2" descr="Spermatozoïdes, Nageurs, Queue, Cellule, Dirig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44517" b="-3889"/>
            <a:stretch/>
          </p:blipFill>
          <p:spPr bwMode="auto">
            <a:xfrm rot="5400000">
              <a:off x="10840146" y="5329062"/>
              <a:ext cx="531950" cy="1016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09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2987</TotalTime>
  <Words>586</Words>
  <Application>Microsoft Office PowerPoint</Application>
  <PresentationFormat>Grand écran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Century Gothic</vt:lpstr>
      <vt:lpstr>Times New Roman</vt:lpstr>
      <vt:lpstr>Wingdings</vt:lpstr>
      <vt:lpstr>Traînée de condensation</vt:lpstr>
      <vt:lpstr>Validation of Calcein Violet as a marker of Apis mellifera semen viability in flow cytometry : preliminary results. </vt:lpstr>
      <vt:lpstr>Présentation PowerPoint</vt:lpstr>
      <vt:lpstr>Présentation PowerPoint</vt:lpstr>
      <vt:lpstr>Présentation PowerPoint</vt:lpstr>
      <vt:lpstr>MATERIAL AND METHODS</vt:lpstr>
      <vt:lpstr>Multiple parameter sperm analysis</vt:lpstr>
      <vt:lpstr>MATERIAL AND METHODS</vt:lpstr>
      <vt:lpstr>Présentation PowerPoint</vt:lpstr>
      <vt:lpstr>Preliminary results</vt:lpstr>
      <vt:lpstr>Présentation PowerPoint</vt:lpstr>
      <vt:lpstr>PreliMinary Results</vt:lpstr>
      <vt:lpstr>discussion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Calcein Violet as a marker of Apis mellifera semen viability in flow cytometry : preliminary results.</dc:title>
  <dc:creator>Egyptien Sophie</dc:creator>
  <cp:lastModifiedBy>Egyptien Sophie</cp:lastModifiedBy>
  <cp:revision>34</cp:revision>
  <dcterms:created xsi:type="dcterms:W3CDTF">2023-08-14T09:24:10Z</dcterms:created>
  <dcterms:modified xsi:type="dcterms:W3CDTF">2023-09-06T13:49:26Z</dcterms:modified>
</cp:coreProperties>
</file>