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9" r:id="rId2"/>
  </p:sldMasterIdLst>
  <p:notesMasterIdLst>
    <p:notesMasterId r:id="rId77"/>
  </p:notesMasterIdLst>
  <p:sldIdLst>
    <p:sldId id="257" r:id="rId3"/>
    <p:sldId id="339" r:id="rId4"/>
    <p:sldId id="363" r:id="rId5"/>
    <p:sldId id="317" r:id="rId6"/>
    <p:sldId id="318" r:id="rId7"/>
    <p:sldId id="325" r:id="rId8"/>
    <p:sldId id="326" r:id="rId9"/>
    <p:sldId id="327" r:id="rId10"/>
    <p:sldId id="343" r:id="rId11"/>
    <p:sldId id="408" r:id="rId12"/>
    <p:sldId id="365" r:id="rId13"/>
    <p:sldId id="319" r:id="rId14"/>
    <p:sldId id="329" r:id="rId15"/>
    <p:sldId id="330" r:id="rId16"/>
    <p:sldId id="331" r:id="rId17"/>
    <p:sldId id="332" r:id="rId18"/>
    <p:sldId id="333" r:id="rId19"/>
    <p:sldId id="334" r:id="rId20"/>
    <p:sldId id="346" r:id="rId21"/>
    <p:sldId id="335" r:id="rId22"/>
    <p:sldId id="336" r:id="rId23"/>
    <p:sldId id="344" r:id="rId24"/>
    <p:sldId id="409" r:id="rId25"/>
    <p:sldId id="348" r:id="rId26"/>
    <p:sldId id="338" r:id="rId27"/>
    <p:sldId id="349" r:id="rId28"/>
    <p:sldId id="350" r:id="rId29"/>
    <p:sldId id="351" r:id="rId30"/>
    <p:sldId id="352" r:id="rId31"/>
    <p:sldId id="405" r:id="rId32"/>
    <p:sldId id="353" r:id="rId33"/>
    <p:sldId id="354" r:id="rId34"/>
    <p:sldId id="355" r:id="rId35"/>
    <p:sldId id="360" r:id="rId36"/>
    <p:sldId id="361" r:id="rId37"/>
    <p:sldId id="362" r:id="rId38"/>
    <p:sldId id="368" r:id="rId39"/>
    <p:sldId id="369" r:id="rId40"/>
    <p:sldId id="370" r:id="rId41"/>
    <p:sldId id="371" r:id="rId42"/>
    <p:sldId id="372" r:id="rId43"/>
    <p:sldId id="373" r:id="rId44"/>
    <p:sldId id="374" r:id="rId45"/>
    <p:sldId id="375" r:id="rId46"/>
    <p:sldId id="376" r:id="rId47"/>
    <p:sldId id="385" r:id="rId48"/>
    <p:sldId id="386" r:id="rId49"/>
    <p:sldId id="406" r:id="rId50"/>
    <p:sldId id="407" r:id="rId51"/>
    <p:sldId id="387" r:id="rId52"/>
    <p:sldId id="388" r:id="rId53"/>
    <p:sldId id="378" r:id="rId54"/>
    <p:sldId id="379" r:id="rId55"/>
    <p:sldId id="399" r:id="rId56"/>
    <p:sldId id="380" r:id="rId57"/>
    <p:sldId id="381" r:id="rId58"/>
    <p:sldId id="382" r:id="rId59"/>
    <p:sldId id="383" r:id="rId60"/>
    <p:sldId id="400" r:id="rId61"/>
    <p:sldId id="401" r:id="rId62"/>
    <p:sldId id="402" r:id="rId63"/>
    <p:sldId id="389" r:id="rId64"/>
    <p:sldId id="390" r:id="rId65"/>
    <p:sldId id="391" r:id="rId66"/>
    <p:sldId id="392" r:id="rId67"/>
    <p:sldId id="393" r:id="rId68"/>
    <p:sldId id="394" r:id="rId69"/>
    <p:sldId id="395" r:id="rId70"/>
    <p:sldId id="403" r:id="rId71"/>
    <p:sldId id="398" r:id="rId72"/>
    <p:sldId id="397" r:id="rId73"/>
    <p:sldId id="404" r:id="rId74"/>
    <p:sldId id="366" r:id="rId75"/>
    <p:sldId id="315" r:id="rId7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Benutzer" initials="MO" lastIdx="1" clrIdx="0">
    <p:extLst>
      <p:ext uri="{19B8F6BF-5375-455C-9EA6-DF929625EA0E}">
        <p15:presenceInfo xmlns:p15="http://schemas.microsoft.com/office/powerpoint/2012/main" userId="Microsoft Office-Benutz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9DD2"/>
    <a:srgbClr val="AD86C6"/>
    <a:srgbClr val="1A707D"/>
    <a:srgbClr val="6F3C95"/>
    <a:srgbClr val="EFE6F4"/>
    <a:srgbClr val="C0ACD9"/>
    <a:srgbClr val="DBC8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73" autoAdjust="0"/>
    <p:restoredTop sz="94660"/>
  </p:normalViewPr>
  <p:slideViewPr>
    <p:cSldViewPr snapToGrid="0">
      <p:cViewPr varScale="1">
        <p:scale>
          <a:sx n="71" d="100"/>
          <a:sy n="71" d="100"/>
        </p:scale>
        <p:origin x="758"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B11ED98-D82E-4BC8-95F9-D50CE1F8F84D}" type="datetimeFigureOut">
              <a:rPr lang="fr-BE" smtClean="0"/>
              <a:t>18-03-24</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E3C2507-2407-4450-AF75-96F6072EBD3D}" type="slidenum">
              <a:rPr lang="fr-BE" smtClean="0"/>
              <a:t>‹N°›</a:t>
            </a:fld>
            <a:endParaRPr lang="fr-BE"/>
          </a:p>
        </p:txBody>
      </p:sp>
    </p:spTree>
    <p:extLst>
      <p:ext uri="{BB962C8B-B14F-4D97-AF65-F5344CB8AC3E}">
        <p14:creationId xmlns:p14="http://schemas.microsoft.com/office/powerpoint/2010/main" val="3417360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37</a:t>
            </a:fld>
            <a:endParaRPr lang="fr-BE"/>
          </a:p>
        </p:txBody>
      </p:sp>
    </p:spTree>
    <p:extLst>
      <p:ext uri="{BB962C8B-B14F-4D97-AF65-F5344CB8AC3E}">
        <p14:creationId xmlns:p14="http://schemas.microsoft.com/office/powerpoint/2010/main" val="1084085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 </a:t>
            </a:r>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49</a:t>
            </a:fld>
            <a:endParaRPr lang="fr-BE"/>
          </a:p>
        </p:txBody>
      </p:sp>
    </p:spTree>
    <p:extLst>
      <p:ext uri="{BB962C8B-B14F-4D97-AF65-F5344CB8AC3E}">
        <p14:creationId xmlns:p14="http://schemas.microsoft.com/office/powerpoint/2010/main" val="179767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51</a:t>
            </a:fld>
            <a:endParaRPr lang="fr-BE"/>
          </a:p>
        </p:txBody>
      </p:sp>
    </p:spTree>
    <p:extLst>
      <p:ext uri="{BB962C8B-B14F-4D97-AF65-F5344CB8AC3E}">
        <p14:creationId xmlns:p14="http://schemas.microsoft.com/office/powerpoint/2010/main" val="3908346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52</a:t>
            </a:fld>
            <a:endParaRPr lang="fr-BE"/>
          </a:p>
        </p:txBody>
      </p:sp>
    </p:spTree>
    <p:extLst>
      <p:ext uri="{BB962C8B-B14F-4D97-AF65-F5344CB8AC3E}">
        <p14:creationId xmlns:p14="http://schemas.microsoft.com/office/powerpoint/2010/main" val="2679594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53</a:t>
            </a:fld>
            <a:endParaRPr lang="fr-BE"/>
          </a:p>
        </p:txBody>
      </p:sp>
    </p:spTree>
    <p:extLst>
      <p:ext uri="{BB962C8B-B14F-4D97-AF65-F5344CB8AC3E}">
        <p14:creationId xmlns:p14="http://schemas.microsoft.com/office/powerpoint/2010/main" val="224214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54</a:t>
            </a:fld>
            <a:endParaRPr lang="fr-BE"/>
          </a:p>
        </p:txBody>
      </p:sp>
    </p:spTree>
    <p:extLst>
      <p:ext uri="{BB962C8B-B14F-4D97-AF65-F5344CB8AC3E}">
        <p14:creationId xmlns:p14="http://schemas.microsoft.com/office/powerpoint/2010/main" val="873130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C2507-2407-4450-AF75-96F6072EBD3D}"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920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C2507-2407-4450-AF75-96F6072EBD3D}"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960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C2507-2407-4450-AF75-96F6072EBD3D}"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040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C2507-2407-4450-AF75-96F6072EBD3D}"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8613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59</a:t>
            </a:fld>
            <a:endParaRPr lang="fr-BE"/>
          </a:p>
        </p:txBody>
      </p:sp>
    </p:spTree>
    <p:extLst>
      <p:ext uri="{BB962C8B-B14F-4D97-AF65-F5344CB8AC3E}">
        <p14:creationId xmlns:p14="http://schemas.microsoft.com/office/powerpoint/2010/main" val="8385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38</a:t>
            </a:fld>
            <a:endParaRPr lang="fr-BE"/>
          </a:p>
        </p:txBody>
      </p:sp>
    </p:spTree>
    <p:extLst>
      <p:ext uri="{BB962C8B-B14F-4D97-AF65-F5344CB8AC3E}">
        <p14:creationId xmlns:p14="http://schemas.microsoft.com/office/powerpoint/2010/main" val="1818428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60</a:t>
            </a:fld>
            <a:endParaRPr lang="fr-BE"/>
          </a:p>
        </p:txBody>
      </p:sp>
    </p:spTree>
    <p:extLst>
      <p:ext uri="{BB962C8B-B14F-4D97-AF65-F5344CB8AC3E}">
        <p14:creationId xmlns:p14="http://schemas.microsoft.com/office/powerpoint/2010/main" val="2693753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61</a:t>
            </a:fld>
            <a:endParaRPr lang="fr-BE"/>
          </a:p>
        </p:txBody>
      </p:sp>
    </p:spTree>
    <p:extLst>
      <p:ext uri="{BB962C8B-B14F-4D97-AF65-F5344CB8AC3E}">
        <p14:creationId xmlns:p14="http://schemas.microsoft.com/office/powerpoint/2010/main" val="979113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62</a:t>
            </a:fld>
            <a:endParaRPr lang="fr-BE"/>
          </a:p>
        </p:txBody>
      </p:sp>
    </p:spTree>
    <p:extLst>
      <p:ext uri="{BB962C8B-B14F-4D97-AF65-F5344CB8AC3E}">
        <p14:creationId xmlns:p14="http://schemas.microsoft.com/office/powerpoint/2010/main" val="2918130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63</a:t>
            </a:fld>
            <a:endParaRPr lang="fr-BE"/>
          </a:p>
        </p:txBody>
      </p:sp>
    </p:spTree>
    <p:extLst>
      <p:ext uri="{BB962C8B-B14F-4D97-AF65-F5344CB8AC3E}">
        <p14:creationId xmlns:p14="http://schemas.microsoft.com/office/powerpoint/2010/main" val="2719428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64</a:t>
            </a:fld>
            <a:endParaRPr lang="fr-BE"/>
          </a:p>
        </p:txBody>
      </p:sp>
    </p:spTree>
    <p:extLst>
      <p:ext uri="{BB962C8B-B14F-4D97-AF65-F5344CB8AC3E}">
        <p14:creationId xmlns:p14="http://schemas.microsoft.com/office/powerpoint/2010/main" val="4069052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65</a:t>
            </a:fld>
            <a:endParaRPr lang="fr-BE"/>
          </a:p>
        </p:txBody>
      </p:sp>
    </p:spTree>
    <p:extLst>
      <p:ext uri="{BB962C8B-B14F-4D97-AF65-F5344CB8AC3E}">
        <p14:creationId xmlns:p14="http://schemas.microsoft.com/office/powerpoint/2010/main" val="2383999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66</a:t>
            </a:fld>
            <a:endParaRPr lang="fr-BE"/>
          </a:p>
        </p:txBody>
      </p:sp>
    </p:spTree>
    <p:extLst>
      <p:ext uri="{BB962C8B-B14F-4D97-AF65-F5344CB8AC3E}">
        <p14:creationId xmlns:p14="http://schemas.microsoft.com/office/powerpoint/2010/main" val="3147696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67</a:t>
            </a:fld>
            <a:endParaRPr lang="fr-BE"/>
          </a:p>
        </p:txBody>
      </p:sp>
    </p:spTree>
    <p:extLst>
      <p:ext uri="{BB962C8B-B14F-4D97-AF65-F5344CB8AC3E}">
        <p14:creationId xmlns:p14="http://schemas.microsoft.com/office/powerpoint/2010/main" val="3571547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68</a:t>
            </a:fld>
            <a:endParaRPr lang="fr-BE"/>
          </a:p>
        </p:txBody>
      </p:sp>
    </p:spTree>
    <p:extLst>
      <p:ext uri="{BB962C8B-B14F-4D97-AF65-F5344CB8AC3E}">
        <p14:creationId xmlns:p14="http://schemas.microsoft.com/office/powerpoint/2010/main" val="2736621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69</a:t>
            </a:fld>
            <a:endParaRPr lang="fr-BE"/>
          </a:p>
        </p:txBody>
      </p:sp>
    </p:spTree>
    <p:extLst>
      <p:ext uri="{BB962C8B-B14F-4D97-AF65-F5344CB8AC3E}">
        <p14:creationId xmlns:p14="http://schemas.microsoft.com/office/powerpoint/2010/main" val="124482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39</a:t>
            </a:fld>
            <a:endParaRPr lang="fr-BE"/>
          </a:p>
        </p:txBody>
      </p:sp>
    </p:spTree>
    <p:extLst>
      <p:ext uri="{BB962C8B-B14F-4D97-AF65-F5344CB8AC3E}">
        <p14:creationId xmlns:p14="http://schemas.microsoft.com/office/powerpoint/2010/main" val="1719282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70</a:t>
            </a:fld>
            <a:endParaRPr lang="fr-BE"/>
          </a:p>
        </p:txBody>
      </p:sp>
    </p:spTree>
    <p:extLst>
      <p:ext uri="{BB962C8B-B14F-4D97-AF65-F5344CB8AC3E}">
        <p14:creationId xmlns:p14="http://schemas.microsoft.com/office/powerpoint/2010/main" val="3324598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71</a:t>
            </a:fld>
            <a:endParaRPr lang="fr-BE"/>
          </a:p>
        </p:txBody>
      </p:sp>
    </p:spTree>
    <p:extLst>
      <p:ext uri="{BB962C8B-B14F-4D97-AF65-F5344CB8AC3E}">
        <p14:creationId xmlns:p14="http://schemas.microsoft.com/office/powerpoint/2010/main" val="2418455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72</a:t>
            </a:fld>
            <a:endParaRPr lang="fr-BE"/>
          </a:p>
        </p:txBody>
      </p:sp>
    </p:spTree>
    <p:extLst>
      <p:ext uri="{BB962C8B-B14F-4D97-AF65-F5344CB8AC3E}">
        <p14:creationId xmlns:p14="http://schemas.microsoft.com/office/powerpoint/2010/main" val="1766676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40</a:t>
            </a:fld>
            <a:endParaRPr lang="fr-BE"/>
          </a:p>
        </p:txBody>
      </p:sp>
    </p:spTree>
    <p:extLst>
      <p:ext uri="{BB962C8B-B14F-4D97-AF65-F5344CB8AC3E}">
        <p14:creationId xmlns:p14="http://schemas.microsoft.com/office/powerpoint/2010/main" val="2899561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44</a:t>
            </a:fld>
            <a:endParaRPr lang="fr-BE"/>
          </a:p>
        </p:txBody>
      </p:sp>
    </p:spTree>
    <p:extLst>
      <p:ext uri="{BB962C8B-B14F-4D97-AF65-F5344CB8AC3E}">
        <p14:creationId xmlns:p14="http://schemas.microsoft.com/office/powerpoint/2010/main" val="697293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45</a:t>
            </a:fld>
            <a:endParaRPr lang="fr-BE"/>
          </a:p>
        </p:txBody>
      </p:sp>
    </p:spTree>
    <p:extLst>
      <p:ext uri="{BB962C8B-B14F-4D97-AF65-F5344CB8AC3E}">
        <p14:creationId xmlns:p14="http://schemas.microsoft.com/office/powerpoint/2010/main" val="2461986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46</a:t>
            </a:fld>
            <a:endParaRPr lang="fr-BE"/>
          </a:p>
        </p:txBody>
      </p:sp>
    </p:spTree>
    <p:extLst>
      <p:ext uri="{BB962C8B-B14F-4D97-AF65-F5344CB8AC3E}">
        <p14:creationId xmlns:p14="http://schemas.microsoft.com/office/powerpoint/2010/main" val="4235325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47</a:t>
            </a:fld>
            <a:endParaRPr lang="fr-BE"/>
          </a:p>
        </p:txBody>
      </p:sp>
    </p:spTree>
    <p:extLst>
      <p:ext uri="{BB962C8B-B14F-4D97-AF65-F5344CB8AC3E}">
        <p14:creationId xmlns:p14="http://schemas.microsoft.com/office/powerpoint/2010/main" val="565544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E3C2507-2407-4450-AF75-96F6072EBD3D}" type="slidenum">
              <a:rPr lang="fr-BE" smtClean="0"/>
              <a:t>48</a:t>
            </a:fld>
            <a:endParaRPr lang="fr-BE"/>
          </a:p>
        </p:txBody>
      </p:sp>
    </p:spTree>
    <p:extLst>
      <p:ext uri="{BB962C8B-B14F-4D97-AF65-F5344CB8AC3E}">
        <p14:creationId xmlns:p14="http://schemas.microsoft.com/office/powerpoint/2010/main" val="2397156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FF11F0EC-4F60-4544-9956-271209A740FE}"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‹N°›</a:t>
            </a:fld>
            <a:endParaRPr lang="en-US"/>
          </a:p>
        </p:txBody>
      </p:sp>
    </p:spTree>
    <p:extLst>
      <p:ext uri="{BB962C8B-B14F-4D97-AF65-F5344CB8AC3E}">
        <p14:creationId xmlns:p14="http://schemas.microsoft.com/office/powerpoint/2010/main" val="816330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F11F0EC-4F60-4544-9956-271209A740FE}"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‹N°›</a:t>
            </a:fld>
            <a:endParaRPr lang="en-US"/>
          </a:p>
        </p:txBody>
      </p:sp>
    </p:spTree>
    <p:extLst>
      <p:ext uri="{BB962C8B-B14F-4D97-AF65-F5344CB8AC3E}">
        <p14:creationId xmlns:p14="http://schemas.microsoft.com/office/powerpoint/2010/main" val="148235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F11F0EC-4F60-4544-9956-271209A740FE}"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‹N°›</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153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F11F0EC-4F60-4544-9956-271209A740FE}"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‹N°›</a:t>
            </a:fld>
            <a:endParaRPr lang="en-US"/>
          </a:p>
        </p:txBody>
      </p:sp>
    </p:spTree>
    <p:extLst>
      <p:ext uri="{BB962C8B-B14F-4D97-AF65-F5344CB8AC3E}">
        <p14:creationId xmlns:p14="http://schemas.microsoft.com/office/powerpoint/2010/main" val="3610681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F11F0EC-4F60-4544-9956-271209A740FE}"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‹N°›</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2736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F11F0EC-4F60-4544-9956-271209A740FE}"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‹N°›</a:t>
            </a:fld>
            <a:endParaRPr lang="en-US"/>
          </a:p>
        </p:txBody>
      </p:sp>
    </p:spTree>
    <p:extLst>
      <p:ext uri="{BB962C8B-B14F-4D97-AF65-F5344CB8AC3E}">
        <p14:creationId xmlns:p14="http://schemas.microsoft.com/office/powerpoint/2010/main" val="804318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F11F0EC-4F60-4544-9956-271209A740FE}"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‹N°›</a:t>
            </a:fld>
            <a:endParaRPr lang="en-US"/>
          </a:p>
        </p:txBody>
      </p:sp>
    </p:spTree>
    <p:extLst>
      <p:ext uri="{BB962C8B-B14F-4D97-AF65-F5344CB8AC3E}">
        <p14:creationId xmlns:p14="http://schemas.microsoft.com/office/powerpoint/2010/main" val="1656946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F11F0EC-4F60-4544-9956-271209A740FE}"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‹N°›</a:t>
            </a:fld>
            <a:endParaRPr lang="en-US"/>
          </a:p>
        </p:txBody>
      </p:sp>
    </p:spTree>
    <p:extLst>
      <p:ext uri="{BB962C8B-B14F-4D97-AF65-F5344CB8AC3E}">
        <p14:creationId xmlns:p14="http://schemas.microsoft.com/office/powerpoint/2010/main" val="263948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F11F0EC-4F60-4544-9956-271209A740FE}"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‹N°›</a:t>
            </a:fld>
            <a:endParaRPr lang="en-US"/>
          </a:p>
        </p:txBody>
      </p:sp>
    </p:spTree>
    <p:extLst>
      <p:ext uri="{BB962C8B-B14F-4D97-AF65-F5344CB8AC3E}">
        <p14:creationId xmlns:p14="http://schemas.microsoft.com/office/powerpoint/2010/main" val="194322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F11F0EC-4F60-4544-9956-271209A740FE}"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‹N°›</a:t>
            </a:fld>
            <a:endParaRPr lang="en-US"/>
          </a:p>
        </p:txBody>
      </p:sp>
    </p:spTree>
    <p:extLst>
      <p:ext uri="{BB962C8B-B14F-4D97-AF65-F5344CB8AC3E}">
        <p14:creationId xmlns:p14="http://schemas.microsoft.com/office/powerpoint/2010/main" val="361781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F11F0EC-4F60-4544-9956-271209A740FE}"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7A5AD-5AEC-42D0-A3BE-F46B40576360}" type="slidenum">
              <a:rPr lang="en-US" smtClean="0"/>
              <a:t>‹N°›</a:t>
            </a:fld>
            <a:endParaRPr lang="en-US"/>
          </a:p>
        </p:txBody>
      </p:sp>
    </p:spTree>
    <p:extLst>
      <p:ext uri="{BB962C8B-B14F-4D97-AF65-F5344CB8AC3E}">
        <p14:creationId xmlns:p14="http://schemas.microsoft.com/office/powerpoint/2010/main" val="1558083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F11F0EC-4F60-4544-9956-271209A740FE}" type="datetimeFigureOut">
              <a:rPr lang="en-US" smtClean="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7A5AD-5AEC-42D0-A3BE-F46B40576360}" type="slidenum">
              <a:rPr lang="en-US" smtClean="0"/>
              <a:t>‹N°›</a:t>
            </a:fld>
            <a:endParaRPr lang="en-US"/>
          </a:p>
        </p:txBody>
      </p:sp>
    </p:spTree>
    <p:extLst>
      <p:ext uri="{BB962C8B-B14F-4D97-AF65-F5344CB8AC3E}">
        <p14:creationId xmlns:p14="http://schemas.microsoft.com/office/powerpoint/2010/main" val="184236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F11F0EC-4F60-4544-9956-271209A740FE}" type="datetimeFigureOut">
              <a:rPr lang="en-US" smtClean="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7A5AD-5AEC-42D0-A3BE-F46B40576360}" type="slidenum">
              <a:rPr lang="en-US" smtClean="0"/>
              <a:t>‹N°›</a:t>
            </a:fld>
            <a:endParaRPr lang="en-US"/>
          </a:p>
        </p:txBody>
      </p:sp>
    </p:spTree>
    <p:extLst>
      <p:ext uri="{BB962C8B-B14F-4D97-AF65-F5344CB8AC3E}">
        <p14:creationId xmlns:p14="http://schemas.microsoft.com/office/powerpoint/2010/main" val="104250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1F0EC-4F60-4544-9956-271209A740FE}" type="datetimeFigureOut">
              <a:rPr lang="en-US" smtClean="0"/>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7A5AD-5AEC-42D0-A3BE-F46B40576360}" type="slidenum">
              <a:rPr lang="en-US" smtClean="0"/>
              <a:t>‹N°›</a:t>
            </a:fld>
            <a:endParaRPr lang="en-US"/>
          </a:p>
        </p:txBody>
      </p:sp>
    </p:spTree>
    <p:extLst>
      <p:ext uri="{BB962C8B-B14F-4D97-AF65-F5344CB8AC3E}">
        <p14:creationId xmlns:p14="http://schemas.microsoft.com/office/powerpoint/2010/main" val="3291739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F11F0EC-4F60-4544-9956-271209A740FE}"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7A5AD-5AEC-42D0-A3BE-F46B40576360}" type="slidenum">
              <a:rPr lang="en-US" smtClean="0"/>
              <a:t>‹N°›</a:t>
            </a:fld>
            <a:endParaRPr lang="en-US"/>
          </a:p>
        </p:txBody>
      </p:sp>
    </p:spTree>
    <p:extLst>
      <p:ext uri="{BB962C8B-B14F-4D97-AF65-F5344CB8AC3E}">
        <p14:creationId xmlns:p14="http://schemas.microsoft.com/office/powerpoint/2010/main" val="1393527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F11F0EC-4F60-4544-9956-271209A740FE}"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7A5AD-5AEC-42D0-A3BE-F46B40576360}" type="slidenum">
              <a:rPr lang="en-US" smtClean="0"/>
              <a:t>‹N°›</a:t>
            </a:fld>
            <a:endParaRPr lang="en-US"/>
          </a:p>
        </p:txBody>
      </p:sp>
    </p:spTree>
    <p:extLst>
      <p:ext uri="{BB962C8B-B14F-4D97-AF65-F5344CB8AC3E}">
        <p14:creationId xmlns:p14="http://schemas.microsoft.com/office/powerpoint/2010/main" val="872958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11F0EC-4F60-4544-9956-271209A740FE}" type="datetimeFigureOut">
              <a:rPr lang="en-US" smtClean="0"/>
              <a:t>3/18/2024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EC7A5AD-5AEC-42D0-A3BE-F46B40576360}" type="slidenum">
              <a:rPr lang="en-US" smtClean="0"/>
              <a:t>‹N°›</a:t>
            </a:fld>
            <a:endParaRPr lang="en-US"/>
          </a:p>
        </p:txBody>
      </p:sp>
    </p:spTree>
    <p:extLst>
      <p:ext uri="{BB962C8B-B14F-4D97-AF65-F5344CB8AC3E}">
        <p14:creationId xmlns:p14="http://schemas.microsoft.com/office/powerpoint/2010/main" val="211814258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justice.just.fgov.be/cgi_loi/loi_a1.pl?DETAIL=1867060801%2FF&amp;caller=list&amp;row_id=1&amp;numero=2&amp;rech=4&amp;cn=1867060801&amp;table_name=LOI&amp;nm=1867060850&amp;la=F&amp;dt=CODE+PENAL&amp;language=fr&amp;fr=f&amp;choix1=ET&amp;choix2=ET&amp;fromtab=loi_all&amp;trier=promulgation&amp;chercher=t&amp;sql=dt+contains++%27CODE%27%26+%27PENAL%27and+actif+%3D+%27Y%27&amp;tri=dd+AS+RANK+&amp;imgcn.x=41&amp;imgcn.y=12#Art.417/6" TargetMode="External"/><Relationship Id="rId2" Type="http://schemas.openxmlformats.org/officeDocument/2006/relationships/hyperlink" Target="https://www.ejustice.just.fgov.be/cgi_loi/loi_a1.pl?DETAIL=1867060801%2FF&amp;caller=list&amp;row_id=1&amp;numero=2&amp;rech=4&amp;cn=1867060801&amp;table_name=LOI&amp;nm=1867060850&amp;la=F&amp;dt=CODE+PENAL&amp;language=fr&amp;fr=f&amp;choix1=ET&amp;choix2=ET&amp;fromtab=loi_all&amp;trier=promulgation&amp;chercher=t&amp;sql=dt+contains++%27CODE%27%26+%27PENAL%27and+actif+%3D+%27Y%27&amp;tri=dd+AS+RANK+&amp;imgcn.x=41&amp;imgcn.y=12#Art.417/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justice.just.fgov.be/cgi_loi/loi_a1.pl?DETAIL=1867060801%2FF&amp;caller=list&amp;row_id=1&amp;numero=2&amp;rech=4&amp;cn=1867060801&amp;table_name=LOI&amp;nm=1867060850&amp;la=F&amp;dt=CODE+PENAL&amp;language=fr&amp;fr=f&amp;choix1=ET&amp;choix2=ET&amp;fromtab=loi_all&amp;trier=promulgation&amp;chercher=t&amp;sql=dt+contains++%27CODE%27%26+%27PENAL%27and+actif+%3D+%27Y%27&amp;tri=dd+AS+RANK+&amp;imgcn.x=41&amp;imgcn.y=12#LNK0113" TargetMode="External"/><Relationship Id="rId2" Type="http://schemas.openxmlformats.org/officeDocument/2006/relationships/hyperlink" Target="https://www.ejustice.just.fgov.be/cgi_loi/loi_a1.pl?DETAIL=1867060801%2FF&amp;caller=list&amp;row_id=1&amp;numero=2&amp;rech=4&amp;cn=1867060801&amp;table_name=LOI&amp;nm=1867060850&amp;la=F&amp;dt=CODE+PENAL&amp;language=fr&amp;fr=f&amp;choix1=ET&amp;choix2=ET&amp;fromtab=loi_all&amp;trier=promulgation&amp;chercher=t&amp;sql=dt+contains++%27CODE%27%26+%27PENAL%27and+actif+%3D+%27Y%27&amp;tri=dd+AS+RANK+&amp;imgcn.x=41&amp;imgcn.y=12#Art.417/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Rectangle 8"/>
          <p:cNvSpPr>
            <a:spLocks noGrp="1" noChangeArrowheads="1"/>
          </p:cNvSpPr>
          <p:nvPr>
            <p:ph type="ctrTitle"/>
          </p:nvPr>
        </p:nvSpPr>
        <p:spPr>
          <a:xfrm>
            <a:off x="688543" y="2472266"/>
            <a:ext cx="8248722" cy="702973"/>
          </a:xfrm>
        </p:spPr>
        <p:txBody>
          <a:bodyPr/>
          <a:lstStyle/>
          <a:p>
            <a:pPr algn="r"/>
            <a:r>
              <a:rPr lang="fr-FR" sz="4000" b="1" noProof="1">
                <a:solidFill>
                  <a:schemeClr val="tx1">
                    <a:lumMod val="75000"/>
                    <a:lumOff val="25000"/>
                  </a:schemeClr>
                </a:solidFill>
                <a:latin typeface="Arial" panose="020B0604020202020204" pitchFamily="34" charset="0"/>
                <a:cs typeface="Arial" panose="020B0604020202020204" pitchFamily="34" charset="0"/>
              </a:rPr>
              <a:t>Droit pénal spécial</a:t>
            </a:r>
            <a:br>
              <a:rPr lang="fr-FR" sz="4000" b="1" noProof="1">
                <a:solidFill>
                  <a:schemeClr val="tx1">
                    <a:lumMod val="75000"/>
                    <a:lumOff val="25000"/>
                  </a:schemeClr>
                </a:solidFill>
                <a:latin typeface="Arial" panose="020B0604020202020204" pitchFamily="34" charset="0"/>
                <a:cs typeface="Arial" panose="020B0604020202020204" pitchFamily="34" charset="0"/>
              </a:rPr>
            </a:br>
            <a:br>
              <a:rPr lang="fr-FR" sz="4000" b="1" noProof="1">
                <a:solidFill>
                  <a:schemeClr val="tx1">
                    <a:lumMod val="75000"/>
                    <a:lumOff val="25000"/>
                  </a:schemeClr>
                </a:solidFill>
                <a:latin typeface="Arial" panose="020B0604020202020204" pitchFamily="34" charset="0"/>
                <a:cs typeface="Arial" panose="020B0604020202020204" pitchFamily="34" charset="0"/>
              </a:rPr>
            </a:br>
            <a:r>
              <a:rPr lang="fr-FR" sz="3200" b="1" noProof="1">
                <a:solidFill>
                  <a:schemeClr val="tx1">
                    <a:lumMod val="75000"/>
                    <a:lumOff val="25000"/>
                  </a:schemeClr>
                </a:solidFill>
                <a:latin typeface="Arial" panose="020B0604020202020204" pitchFamily="34" charset="0"/>
                <a:cs typeface="Arial" panose="020B0604020202020204" pitchFamily="34" charset="0"/>
              </a:rPr>
              <a:t>Le droit pénal sexuel – 15/03/2024</a:t>
            </a:r>
          </a:p>
        </p:txBody>
      </p:sp>
      <p:sp>
        <p:nvSpPr>
          <p:cNvPr id="5" name="Rectangle 9"/>
          <p:cNvSpPr txBox="1">
            <a:spLocks noChangeArrowheads="1"/>
          </p:cNvSpPr>
          <p:nvPr/>
        </p:nvSpPr>
        <p:spPr>
          <a:xfrm>
            <a:off x="5001768" y="4034763"/>
            <a:ext cx="3495230" cy="135384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fr-FR" sz="2000" b="1" noProof="1">
                <a:solidFill>
                  <a:srgbClr val="B19DD2"/>
                </a:solidFill>
              </a:rPr>
              <a:t>Lorraine GRISARD</a:t>
            </a:r>
          </a:p>
          <a:p>
            <a:r>
              <a:rPr lang="fr-FR" b="1" noProof="1">
                <a:solidFill>
                  <a:srgbClr val="B19DD2"/>
                </a:solidFill>
              </a:rPr>
              <a:t>assistante à l’Uliège, avocate au Barreau de Bruxelles</a:t>
            </a:r>
          </a:p>
          <a:p>
            <a:r>
              <a:rPr lang="fr-FR" sz="2000" b="1" noProof="1">
                <a:solidFill>
                  <a:srgbClr val="B19DD2"/>
                </a:solidFill>
              </a:rPr>
              <a:t>Anne WERDING </a:t>
            </a:r>
          </a:p>
          <a:p>
            <a:r>
              <a:rPr lang="fr-FR" b="1" noProof="1">
                <a:solidFill>
                  <a:srgbClr val="B19DD2"/>
                </a:solidFill>
              </a:rPr>
              <a:t>assistante à l’ULiège, avocate au Barreau de Liège-Huy</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24" y="5484107"/>
            <a:ext cx="3950496" cy="1028211"/>
          </a:xfrm>
          <a:prstGeom prst="rect">
            <a:avLst/>
          </a:prstGeom>
        </p:spPr>
      </p:pic>
    </p:spTree>
    <p:extLst>
      <p:ext uri="{BB962C8B-B14F-4D97-AF65-F5344CB8AC3E}">
        <p14:creationId xmlns:p14="http://schemas.microsoft.com/office/powerpoint/2010/main" val="2387950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lnSpcReduction="10000"/>
          </a:bodyPr>
          <a:lstStyle/>
          <a:p>
            <a:pPr marL="0" indent="0" algn="just">
              <a:buNone/>
            </a:pPr>
            <a:endParaRPr lang="fr-FR" sz="1400" dirty="0">
              <a:solidFill>
                <a:srgbClr val="000000"/>
              </a:solidFill>
              <a:effectLst/>
              <a:ea typeface="Calibri" panose="020F0502020204030204" pitchFamily="34" charset="0"/>
            </a:endParaRPr>
          </a:p>
          <a:p>
            <a:pPr algn="just"/>
            <a:r>
              <a:rPr lang="fr-FR" sz="1400" dirty="0">
                <a:solidFill>
                  <a:srgbClr val="000000"/>
                </a:solidFill>
                <a:effectLst/>
                <a:ea typeface="Calibri" panose="020F0502020204030204" pitchFamily="34" charset="0"/>
              </a:rPr>
              <a:t>Si un comportement est punissable sous l’empire de l’ancienne loi (moment de la commission de l’infraction), mais ne l’est plus sous l’empire de la nouvelle (moment du jugement) =&gt; l’action publique s’éteint;</a:t>
            </a:r>
            <a:r>
              <a:rPr lang="fr-FR" sz="1400" dirty="0">
                <a:solidFill>
                  <a:srgbClr val="000000"/>
                </a:solidFill>
                <a:effectLst/>
                <a:ea typeface="Times New Roman" panose="02020603050405020304" pitchFamily="18" charset="0"/>
              </a:rPr>
              <a:t> </a:t>
            </a:r>
            <a:endParaRPr lang="fr-BE" sz="1400" dirty="0">
              <a:ea typeface="Times New Roman" panose="02020603050405020304" pitchFamily="18" charset="0"/>
            </a:endParaRPr>
          </a:p>
          <a:p>
            <a:pPr algn="just"/>
            <a:r>
              <a:rPr lang="fr-FR" sz="1400" dirty="0">
                <a:solidFill>
                  <a:srgbClr val="000000"/>
                </a:solidFill>
                <a:effectLst/>
                <a:ea typeface="Calibri" panose="020F0502020204030204" pitchFamily="34" charset="0"/>
              </a:rPr>
              <a:t>Si un comportement n’est pas punissable sous l’empire de l’ancienne loi (moment de la commission de l’infraction), mais le devient sous l’empire de la nouvelle (moment du jugement) =&gt; l’auteur ne pourra être poursuivi ou le prévenu devra être acquitté;</a:t>
            </a:r>
            <a:endParaRPr lang="fr-BE" sz="1400" dirty="0">
              <a:ea typeface="Calibri" panose="020F0502020204030204" pitchFamily="34" charset="0"/>
            </a:endParaRPr>
          </a:p>
          <a:p>
            <a:pPr algn="just"/>
            <a:r>
              <a:rPr lang="fr-BE" sz="1400" dirty="0">
                <a:solidFill>
                  <a:srgbClr val="000000"/>
                </a:solidFill>
                <a:effectLst/>
                <a:ea typeface="Calibri" panose="020F0502020204030204" pitchFamily="34" charset="0"/>
              </a:rPr>
              <a:t>Si un comportement est punissable sous l’empire de l’ancienne loi (moment de la commission de l’infraction), et le reste sous l’empire de la nouvelle (moment du jugement) =&gt; </a:t>
            </a:r>
            <a:endParaRPr lang="fr-BE" sz="1400" dirty="0">
              <a:effectLst/>
              <a:ea typeface="Calibri" panose="020F0502020204030204" pitchFamily="34" charset="0"/>
            </a:endParaRPr>
          </a:p>
          <a:p>
            <a:pPr marL="742950" lvl="1" indent="-285750" algn="just">
              <a:lnSpc>
                <a:spcPct val="115000"/>
              </a:lnSpc>
              <a:buFont typeface="Courier New" panose="02070309020205020404" pitchFamily="49" charset="0"/>
              <a:buChar char="o"/>
            </a:pPr>
            <a:r>
              <a:rPr lang="fr-BE" sz="1400" dirty="0">
                <a:solidFill>
                  <a:srgbClr val="000000"/>
                </a:solidFill>
                <a:effectLst/>
                <a:ea typeface="Times New Roman" panose="02020603050405020304" pitchFamily="18" charset="0"/>
              </a:rPr>
              <a:t>si le comportement incriminé par l’ancienne loi est incriminé de manière identique ou dans les mêmes conditions par la loi nouvelle =&gt; l’infraction reste punissable;</a:t>
            </a:r>
            <a:endParaRPr lang="fr-BE" sz="1400" dirty="0">
              <a:effectLst/>
              <a:ea typeface="Times New Roman" panose="02020603050405020304" pitchFamily="18" charset="0"/>
            </a:endParaRPr>
          </a:p>
          <a:p>
            <a:pPr marL="742950" lvl="1" indent="-285750" algn="just">
              <a:lnSpc>
                <a:spcPct val="115000"/>
              </a:lnSpc>
              <a:buFont typeface="Courier New" panose="02070309020205020404" pitchFamily="49" charset="0"/>
              <a:buChar char="o"/>
            </a:pPr>
            <a:r>
              <a:rPr lang="fr-BE" sz="1400" dirty="0">
                <a:solidFill>
                  <a:srgbClr val="000000"/>
                </a:solidFill>
                <a:effectLst/>
                <a:ea typeface="Times New Roman" panose="02020603050405020304" pitchFamily="18" charset="0"/>
              </a:rPr>
              <a:t>si le comportement est incriminé dans des conditions différentes =&gt; l’appréciation se fera au cas par cas ; </a:t>
            </a:r>
            <a:endParaRPr lang="fr-FR" sz="1400" dirty="0">
              <a:solidFill>
                <a:srgbClr val="000000"/>
              </a:solidFill>
              <a:effectLst/>
              <a:ea typeface="Calibri" panose="020F0502020204030204" pitchFamily="34" charset="0"/>
            </a:endParaRPr>
          </a:p>
          <a:p>
            <a:pPr algn="just">
              <a:lnSpc>
                <a:spcPct val="115000"/>
              </a:lnSpc>
            </a:pPr>
            <a:r>
              <a:rPr lang="fr-FR" sz="1400" dirty="0">
                <a:solidFill>
                  <a:srgbClr val="000000"/>
                </a:solidFill>
                <a:effectLst/>
                <a:ea typeface="Calibri" panose="020F0502020204030204" pitchFamily="34" charset="0"/>
              </a:rPr>
              <a:t>Si la peine prévue sous l’empire de l’ancienne loi (moment de la commission de l’infraction), est plus sévère que sous l’empire de la nouvelle (moment du jugement) =&gt; la nouvelle loi s’applique ;</a:t>
            </a:r>
            <a:endParaRPr lang="fr-BE" sz="1400" dirty="0">
              <a:effectLst/>
              <a:ea typeface="Times New Roman" panose="02020603050405020304" pitchFamily="18" charset="0"/>
            </a:endParaRPr>
          </a:p>
          <a:p>
            <a:pPr algn="just">
              <a:lnSpc>
                <a:spcPct val="115000"/>
              </a:lnSpc>
            </a:pPr>
            <a:r>
              <a:rPr lang="fr-FR" sz="1400" dirty="0">
                <a:solidFill>
                  <a:srgbClr val="000000"/>
                </a:solidFill>
                <a:effectLst/>
                <a:ea typeface="Calibri" panose="020F0502020204030204" pitchFamily="34" charset="0"/>
              </a:rPr>
              <a:t>Si la peine prévue sous l’empire de l’ancienne loi (moment de la commission de l’infraction), est moins sévère que sous l’empire de la nouvelle (moment du jugement) =&gt; l’ancienne loi s’applique.</a:t>
            </a:r>
            <a:endParaRPr lang="fr-BE" sz="1400" dirty="0">
              <a:effectLst/>
              <a:ea typeface="Calibri" panose="020F0502020204030204" pitchFamily="34" charset="0"/>
            </a:endParaRPr>
          </a:p>
          <a:p>
            <a:pPr marL="0" lvl="0" indent="0">
              <a:buNone/>
            </a:pPr>
            <a:endParaRPr lang="fr-FR" sz="2400" dirty="0"/>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75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2. L’application de la loi pénale dans le temps: mode d’emploi</a:t>
            </a:r>
          </a:p>
        </p:txBody>
      </p:sp>
    </p:spTree>
    <p:extLst>
      <p:ext uri="{BB962C8B-B14F-4D97-AF65-F5344CB8AC3E}">
        <p14:creationId xmlns:p14="http://schemas.microsoft.com/office/powerpoint/2010/main" val="380179934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a:bodyPr>
          <a:lstStyle/>
          <a:p>
            <a:pPr lvl="0"/>
            <a:endParaRPr lang="fr-FR" sz="2400" dirty="0"/>
          </a:p>
          <a:p>
            <a:pPr marL="0" lvl="0" indent="0">
              <a:buNone/>
            </a:pPr>
            <a:endParaRPr lang="fr-FR" sz="2400" dirty="0"/>
          </a:p>
          <a:p>
            <a:pPr marL="0" lvl="0" indent="0">
              <a:buNone/>
            </a:pPr>
            <a:endParaRPr lang="fr-FR" sz="2400" dirty="0"/>
          </a:p>
          <a:p>
            <a:pPr marL="0" indent="0">
              <a:buNone/>
            </a:pPr>
            <a:endParaRPr lang="fr-FR" dirty="0"/>
          </a:p>
        </p:txBody>
      </p:sp>
      <p:sp>
        <p:nvSpPr>
          <p:cNvPr id="5" name="Rectangle 4"/>
          <p:cNvSpPr/>
          <p:nvPr/>
        </p:nvSpPr>
        <p:spPr>
          <a:xfrm>
            <a:off x="2657139" y="3154067"/>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349885" y="2330534"/>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Les infractions de base</a:t>
            </a:r>
          </a:p>
        </p:txBody>
      </p:sp>
    </p:spTree>
    <p:extLst>
      <p:ext uri="{BB962C8B-B14F-4D97-AF65-F5344CB8AC3E}">
        <p14:creationId xmlns:p14="http://schemas.microsoft.com/office/powerpoint/2010/main" val="328774750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433501"/>
            <a:ext cx="8380208" cy="5164124"/>
          </a:xfrm>
        </p:spPr>
        <p:txBody>
          <a:bodyPr>
            <a:normAutofit fontScale="85000" lnSpcReduction="20000"/>
          </a:bodyPr>
          <a:lstStyle/>
          <a:p>
            <a:pPr marL="0" indent="0">
              <a:buNone/>
            </a:pPr>
            <a:r>
              <a:rPr lang="fr-FR" sz="1900" b="1" dirty="0">
                <a:solidFill>
                  <a:schemeClr val="tx1">
                    <a:lumMod val="65000"/>
                    <a:lumOff val="35000"/>
                  </a:schemeClr>
                </a:solidFill>
                <a:hlinkClick r:id="rId2">
                  <a:extLst>
                    <a:ext uri="{A12FA001-AC4F-418D-AE19-62706E023703}">
                      <ahyp:hlinkClr xmlns:ahyp="http://schemas.microsoft.com/office/drawing/2018/hyperlinkcolor" val="tx"/>
                    </a:ext>
                  </a:extLst>
                </a:hlinkClick>
              </a:rPr>
              <a:t>« Art.</a:t>
            </a:r>
            <a:r>
              <a:rPr lang="fr-FR" sz="1900" b="1" dirty="0">
                <a:solidFill>
                  <a:schemeClr val="tx1">
                    <a:lumMod val="65000"/>
                    <a:lumOff val="35000"/>
                  </a:schemeClr>
                </a:solidFill>
              </a:rPr>
              <a:t> </a:t>
            </a:r>
            <a:r>
              <a:rPr lang="fr-FR" sz="1900" b="1" dirty="0">
                <a:solidFill>
                  <a:schemeClr val="tx1">
                    <a:lumMod val="65000"/>
                    <a:lumOff val="35000"/>
                  </a:schemeClr>
                </a:solidFill>
                <a:hlinkClick r:id="rId3">
                  <a:extLst>
                    <a:ext uri="{A12FA001-AC4F-418D-AE19-62706E023703}">
                      <ahyp:hlinkClr xmlns:ahyp="http://schemas.microsoft.com/office/drawing/2018/hyperlinkcolor" val="tx"/>
                    </a:ext>
                  </a:extLst>
                </a:hlinkClick>
              </a:rPr>
              <a:t>417/5</a:t>
            </a:r>
            <a:r>
              <a:rPr lang="fr-FR" sz="1900" b="1" dirty="0">
                <a:solidFill>
                  <a:schemeClr val="tx1">
                    <a:lumMod val="65000"/>
                    <a:lumOff val="35000"/>
                  </a:schemeClr>
                </a:solidFill>
              </a:rPr>
              <a:t>. </a:t>
            </a:r>
            <a:r>
              <a:rPr lang="fr-FR" sz="1900" b="1" dirty="0"/>
              <a:t>La définition du consentement en matière de droit à l'autodétermination sexuelle</a:t>
            </a:r>
            <a:br>
              <a:rPr lang="fr-FR" sz="1900" dirty="0"/>
            </a:br>
            <a:endParaRPr lang="fr-FR" sz="1900" dirty="0"/>
          </a:p>
          <a:p>
            <a:pPr marL="0" indent="0">
              <a:buNone/>
            </a:pPr>
            <a:r>
              <a:rPr lang="fr-FR" sz="1900" dirty="0"/>
              <a:t>Le consentement suppose que celui-ci a été donné librement. Ceci est apprécié au regard des circonstances de l'affaire. Le consentement ne peut pas être déduit de la simple absence de résistance de la victime. Le consentement peut être retiré à tout moment avant ou pendant l'acte à caractère sexuel.</a:t>
            </a:r>
            <a:br>
              <a:rPr lang="fr-FR" sz="1900" dirty="0"/>
            </a:br>
            <a:endParaRPr lang="fr-FR" sz="1900" dirty="0"/>
          </a:p>
          <a:p>
            <a:pPr marL="0" indent="0">
              <a:buNone/>
            </a:pPr>
            <a:r>
              <a:rPr lang="fr-FR" sz="1900" dirty="0"/>
              <a:t>Il n'y a pas de consentement lorsque l'acte à caractère sexuel a été commis en profitant de la situation de vulnérabilité de la victime due notamment à un état de peur, à l'influence de l'alcool, de stupéfiants, de substances psychotropes ou de toute autre substance ayant un effet similaire, à une maladie ou à une situation de handicap, altérant le libre arbitre.</a:t>
            </a:r>
            <a:br>
              <a:rPr lang="fr-FR" sz="1900" dirty="0"/>
            </a:br>
            <a:endParaRPr lang="fr-FR" sz="1900" dirty="0"/>
          </a:p>
          <a:p>
            <a:pPr marL="0" indent="0">
              <a:buNone/>
            </a:pPr>
            <a:r>
              <a:rPr lang="fr-FR" sz="1900" dirty="0"/>
              <a:t>En tout état de cause, il n'y a pas de consentement si l'acte à caractère sexuel résulte d'une menace, de violences physiques ou psychologiques, d'une contrainte, d'une surprise, d'une ruse ou de tout autre comportement punissable.</a:t>
            </a:r>
            <a:br>
              <a:rPr lang="fr-FR" sz="1900" dirty="0"/>
            </a:br>
            <a:endParaRPr lang="fr-FR" sz="1900" dirty="0"/>
          </a:p>
          <a:p>
            <a:pPr marL="0" indent="0">
              <a:buNone/>
            </a:pPr>
            <a:r>
              <a:rPr lang="fr-FR" sz="1900" dirty="0"/>
              <a:t>En tout état de cause, il n'y a pas de consentement lorsque l'acte à caractère sexuel a été commis au préjudice d'une victime inconsciente ou endormie. »</a:t>
            </a:r>
          </a:p>
          <a:p>
            <a:pPr marL="0" indent="0">
              <a:buNone/>
            </a:pPr>
            <a:endParaRPr lang="fr-FR" sz="1700" dirty="0"/>
          </a:p>
          <a:p>
            <a:pPr marL="0" lvl="0" indent="0">
              <a:buNone/>
            </a:pPr>
            <a:r>
              <a:rPr lang="fr-FR" sz="1900" dirty="0">
                <a:solidFill>
                  <a:srgbClr val="0070C0"/>
                </a:solidFill>
              </a:rPr>
              <a:t>= nouveauté! </a:t>
            </a:r>
          </a:p>
          <a:p>
            <a:pPr marL="0" lvl="0" indent="0">
              <a:buNone/>
            </a:pPr>
            <a:endParaRPr lang="fr-FR" sz="2400" dirty="0"/>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20043"/>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a) Le consentement</a:t>
            </a:r>
          </a:p>
        </p:txBody>
      </p:sp>
    </p:spTree>
    <p:extLst>
      <p:ext uri="{BB962C8B-B14F-4D97-AF65-F5344CB8AC3E}">
        <p14:creationId xmlns:p14="http://schemas.microsoft.com/office/powerpoint/2010/main" val="247026874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467368"/>
            <a:ext cx="8380208" cy="5164124"/>
          </a:xfrm>
        </p:spPr>
        <p:txBody>
          <a:bodyPr>
            <a:normAutofit/>
          </a:bodyPr>
          <a:lstStyle/>
          <a:p>
            <a:pPr algn="just"/>
            <a:r>
              <a:rPr lang="fr-FR" sz="2000" dirty="0"/>
              <a:t>« Le consentement suppose que celui-ci a été donné librement. Ceci est apprécié au regard des circonstances de l’affaire. »</a:t>
            </a:r>
          </a:p>
          <a:p>
            <a:pPr lvl="1" algn="just">
              <a:buFont typeface="Arial" panose="020B0604020202020204" pitchFamily="34" charset="0"/>
              <a:buChar char="•"/>
            </a:pPr>
            <a:r>
              <a:rPr lang="fr-FR" sz="1800" dirty="0"/>
              <a:t>le juge apprécie souverainement </a:t>
            </a:r>
          </a:p>
          <a:p>
            <a:pPr lvl="1" algn="just">
              <a:buFont typeface="Arial" panose="020B0604020202020204" pitchFamily="34" charset="0"/>
              <a:buChar char="•"/>
            </a:pPr>
            <a:r>
              <a:rPr lang="fr-FR" sz="1800" dirty="0"/>
              <a:t>énumération non exhaustive des situations d’absence de consentement</a:t>
            </a:r>
          </a:p>
          <a:p>
            <a:pPr marL="0" indent="0" algn="just">
              <a:buNone/>
            </a:pPr>
            <a:endParaRPr lang="fr-FR" sz="2000" dirty="0"/>
          </a:p>
          <a:p>
            <a:pPr algn="just"/>
            <a:r>
              <a:rPr lang="fr-FR" sz="2000" dirty="0"/>
              <a:t>« Le consentement ne peut pas être déduit de la simple absence de résistance de la victime. » </a:t>
            </a:r>
          </a:p>
          <a:p>
            <a:pPr lvl="1" algn="just">
              <a:buFont typeface="Arial" panose="020B0604020202020204" pitchFamily="34" charset="0"/>
              <a:buChar char="•"/>
            </a:pPr>
            <a:r>
              <a:rPr lang="fr-FR" sz="1800" dirty="0"/>
              <a:t>absence de résistance ou céder n’est PAS consentir</a:t>
            </a:r>
          </a:p>
          <a:p>
            <a:pPr marL="0" indent="0" algn="just">
              <a:buNone/>
            </a:pPr>
            <a:endParaRPr lang="fr-FR" dirty="0"/>
          </a:p>
          <a:p>
            <a:pPr algn="just"/>
            <a:r>
              <a:rPr lang="fr-FR" sz="2000" dirty="0"/>
              <a:t>« Le consentement peut être retiré à tout moment avant ou pendant l’acte à caractère sexuel. </a:t>
            </a:r>
            <a:r>
              <a:rPr lang="fr-FR" dirty="0"/>
              <a:t>»</a:t>
            </a:r>
            <a:endParaRPr lang="de-DE" dirty="0"/>
          </a:p>
          <a:p>
            <a:pPr lvl="1" algn="just">
              <a:buFont typeface="Arial" panose="020B0604020202020204" pitchFamily="34" charset="0"/>
              <a:buChar char="•"/>
            </a:pPr>
            <a:r>
              <a:rPr lang="fr-FR" sz="1800" dirty="0"/>
              <a:t>nécessité permanente du consentement et ce pour tout acte à caractère sexuel</a:t>
            </a:r>
            <a:endParaRPr lang="fr-FR" sz="2400" dirty="0"/>
          </a:p>
          <a:p>
            <a:pPr marL="0" lvl="0" indent="0" algn="just">
              <a:buNone/>
            </a:pPr>
            <a:endParaRPr lang="fr-FR" sz="2400" dirty="0"/>
          </a:p>
          <a:p>
            <a:pPr marL="0" lvl="0" indent="0" algn="just">
              <a:buNone/>
            </a:pPr>
            <a:endParaRPr lang="fr-FR" sz="2400" dirty="0"/>
          </a:p>
          <a:p>
            <a:pPr marL="0" indent="0" algn="just">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a) Le consentement</a:t>
            </a:r>
          </a:p>
        </p:txBody>
      </p:sp>
    </p:spTree>
    <p:extLst>
      <p:ext uri="{BB962C8B-B14F-4D97-AF65-F5344CB8AC3E}">
        <p14:creationId xmlns:p14="http://schemas.microsoft.com/office/powerpoint/2010/main" val="112410114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61262" y="1331901"/>
            <a:ext cx="8380208" cy="5164124"/>
          </a:xfrm>
        </p:spPr>
        <p:txBody>
          <a:bodyPr>
            <a:normAutofit fontScale="85000" lnSpcReduction="20000"/>
          </a:bodyPr>
          <a:lstStyle/>
          <a:p>
            <a:pPr algn="just"/>
            <a:r>
              <a:rPr lang="fr-FR" dirty="0"/>
              <a:t>« Il n’y a </a:t>
            </a:r>
            <a:r>
              <a:rPr lang="fr-FR" b="1" dirty="0"/>
              <a:t>pas de consentement </a:t>
            </a:r>
            <a:r>
              <a:rPr lang="fr-FR" dirty="0"/>
              <a:t>lorsque l’acte à caractère sexuel a été commis </a:t>
            </a:r>
            <a:r>
              <a:rPr lang="fr-FR" b="1" dirty="0"/>
              <a:t>en profitant de la situation de vulnérabilité de la victime due </a:t>
            </a:r>
            <a:r>
              <a:rPr lang="fr-FR" dirty="0"/>
              <a:t>notamment à un état de peur, </a:t>
            </a:r>
            <a:r>
              <a:rPr lang="fr-FR" b="1" dirty="0"/>
              <a:t>à l’influence de l’alcool,</a:t>
            </a:r>
            <a:r>
              <a:rPr lang="fr-FR" dirty="0"/>
              <a:t> de stupéfiants, de substances psychotropes ou de toute autre substance ayant un effet similaire, à une maladie ou à une situation de handicap, </a:t>
            </a:r>
            <a:r>
              <a:rPr lang="fr-FR" b="1" dirty="0"/>
              <a:t>altérant le libre arbitre.</a:t>
            </a:r>
            <a:r>
              <a:rPr lang="fr-FR" dirty="0"/>
              <a:t> »</a:t>
            </a:r>
            <a:r>
              <a:rPr lang="de-DE" sz="2000" dirty="0"/>
              <a:t> </a:t>
            </a:r>
          </a:p>
          <a:p>
            <a:pPr lvl="1" algn="just">
              <a:buFont typeface="Arial" panose="020B0604020202020204" pitchFamily="34" charset="0"/>
              <a:buChar char="•"/>
            </a:pPr>
            <a:r>
              <a:rPr lang="fr-FR" dirty="0"/>
              <a:t>notions floues</a:t>
            </a:r>
          </a:p>
          <a:p>
            <a:pPr lvl="1" algn="just">
              <a:buFont typeface="Arial" panose="020B0604020202020204" pitchFamily="34" charset="0"/>
              <a:buChar char="•"/>
            </a:pPr>
            <a:r>
              <a:rPr lang="fr-FR" dirty="0"/>
              <a:t>problèmes d’interprétation</a:t>
            </a:r>
          </a:p>
          <a:p>
            <a:pPr lvl="1" algn="just">
              <a:buFont typeface="Arial" panose="020B0604020202020204" pitchFamily="34" charset="0"/>
              <a:buChar char="•"/>
            </a:pPr>
            <a:r>
              <a:rPr lang="fr-FR" dirty="0"/>
              <a:t>risque d’insécurité juridique </a:t>
            </a:r>
          </a:p>
          <a:p>
            <a:pPr lvl="1" algn="just">
              <a:buFont typeface="Arial" panose="020B0604020202020204" pitchFamily="34" charset="0"/>
              <a:buChar char="•"/>
            </a:pPr>
            <a:r>
              <a:rPr lang="fr-FR" dirty="0"/>
              <a:t>Corr. Liège, 10 novembre 2023, </a:t>
            </a:r>
            <a:r>
              <a:rPr lang="fr-FR" i="1" dirty="0"/>
              <a:t>J.L.M.B.</a:t>
            </a:r>
            <a:r>
              <a:rPr lang="fr-FR" dirty="0"/>
              <a:t>, 2024/7, p. 288. (situation de handicap)</a:t>
            </a:r>
          </a:p>
          <a:p>
            <a:pPr marL="0" indent="0" algn="just">
              <a:buNone/>
            </a:pPr>
            <a:endParaRPr lang="fr-FR" sz="1700" dirty="0"/>
          </a:p>
          <a:p>
            <a:pPr algn="just"/>
            <a:r>
              <a:rPr lang="fr-FR" dirty="0"/>
              <a:t>« En tout état de cause, il n’y a pas de consentement si l’acte à caractère sexuel résulte d’une menace, de violences physiques ou psychologiques, d’une contrainte, d’une surprise, d’une ruse ou de tout autre comportement punissable. » </a:t>
            </a:r>
          </a:p>
          <a:p>
            <a:pPr lvl="1" algn="just">
              <a:buFont typeface="Arial" panose="020B0604020202020204" pitchFamily="34" charset="0"/>
              <a:buChar char="•"/>
            </a:pPr>
            <a:r>
              <a:rPr lang="fr-FR" dirty="0"/>
              <a:t>s’inspire de l’ancien article 375 al.2 C.P.</a:t>
            </a:r>
          </a:p>
          <a:p>
            <a:pPr algn="just"/>
            <a:endParaRPr lang="fr-FR" sz="1700" dirty="0"/>
          </a:p>
          <a:p>
            <a:pPr algn="just"/>
            <a:r>
              <a:rPr lang="fr-FR" dirty="0"/>
              <a:t>« En tout état de cause, il n’y a pas de consentement lorsque l’acte à caractère sexuel a été commis au préjudice d’une victime inconsciente ou endormie. »</a:t>
            </a:r>
          </a:p>
          <a:p>
            <a:pPr marL="0" indent="0" algn="just">
              <a:buNone/>
            </a:pPr>
            <a:endParaRPr lang="fr-FR" dirty="0"/>
          </a:p>
          <a:p>
            <a:pPr algn="just"/>
            <a:r>
              <a:rPr lang="fr-FR" i="1" dirty="0"/>
              <a:t>Quid</a:t>
            </a:r>
            <a:r>
              <a:rPr lang="fr-FR" dirty="0"/>
              <a:t> du droit transitoire? </a:t>
            </a:r>
            <a:endParaRPr lang="de-DE" dirty="0"/>
          </a:p>
          <a:p>
            <a:pPr lvl="1" algn="just">
              <a:buFont typeface="Arial" panose="020B0604020202020204" pitchFamily="34" charset="0"/>
              <a:buChar char="•"/>
            </a:pPr>
            <a:endParaRPr lang="fr-FR" sz="1800" dirty="0"/>
          </a:p>
          <a:p>
            <a:pPr marL="0" indent="0" algn="just">
              <a:buNone/>
            </a:pPr>
            <a:endParaRPr lang="fr-FR" dirty="0"/>
          </a:p>
          <a:p>
            <a:pPr marL="0" lvl="0" indent="0" algn="just">
              <a:buNone/>
            </a:pPr>
            <a:endParaRPr lang="fr-FR" sz="2400" dirty="0"/>
          </a:p>
          <a:p>
            <a:pPr marL="0" lvl="0" indent="0" algn="just">
              <a:buNone/>
            </a:pPr>
            <a:endParaRPr lang="fr-FR" sz="2400" dirty="0"/>
          </a:p>
          <a:p>
            <a:pPr marL="0" lvl="0" indent="0" algn="just">
              <a:buNone/>
            </a:pPr>
            <a:endParaRPr lang="fr-FR" sz="2400" dirty="0"/>
          </a:p>
          <a:p>
            <a:pPr marL="0" indent="0" algn="just">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a) Le consentement</a:t>
            </a:r>
          </a:p>
        </p:txBody>
      </p:sp>
    </p:spTree>
    <p:extLst>
      <p:ext uri="{BB962C8B-B14F-4D97-AF65-F5344CB8AC3E}">
        <p14:creationId xmlns:p14="http://schemas.microsoft.com/office/powerpoint/2010/main" val="331736341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433501"/>
            <a:ext cx="8380208" cy="5164124"/>
          </a:xfrm>
        </p:spPr>
        <p:txBody>
          <a:bodyPr>
            <a:normAutofit fontScale="62500" lnSpcReduction="20000"/>
          </a:bodyPr>
          <a:lstStyle/>
          <a:p>
            <a:pPr marL="0" indent="0">
              <a:lnSpc>
                <a:spcPct val="120000"/>
              </a:lnSpc>
              <a:spcBef>
                <a:spcPts val="400"/>
              </a:spcBef>
              <a:buNone/>
            </a:pPr>
            <a:r>
              <a:rPr lang="fr-FR" sz="2100" b="1" dirty="0">
                <a:hlinkClick r:id="rId2">
                  <a:extLst>
                    <a:ext uri="{A12FA001-AC4F-418D-AE19-62706E023703}">
                      <ahyp:hlinkClr xmlns:ahyp="http://schemas.microsoft.com/office/drawing/2018/hyperlinkcolor" val="tx"/>
                    </a:ext>
                  </a:extLst>
                </a:hlinkClick>
              </a:rPr>
              <a:t>« Art.</a:t>
            </a:r>
            <a:r>
              <a:rPr lang="fr-FR" sz="2100" b="1" dirty="0"/>
              <a:t> </a:t>
            </a:r>
            <a:r>
              <a:rPr lang="fr-FR" sz="2100" b="1" dirty="0">
                <a:hlinkClick r:id="rId3">
                  <a:extLst>
                    <a:ext uri="{A12FA001-AC4F-418D-AE19-62706E023703}">
                      <ahyp:hlinkClr xmlns:ahyp="http://schemas.microsoft.com/office/drawing/2018/hyperlinkcolor" val="tx"/>
                    </a:ext>
                  </a:extLst>
                </a:hlinkClick>
              </a:rPr>
              <a:t>417/6</a:t>
            </a:r>
            <a:r>
              <a:rPr lang="fr-FR" sz="2100" b="1" dirty="0"/>
              <a:t>. Les restrictions à la faculté de consentir du mineur</a:t>
            </a:r>
            <a:br>
              <a:rPr lang="fr-FR" sz="2100" b="1" dirty="0"/>
            </a:br>
            <a:endParaRPr lang="fr-FR" sz="2100" b="1" dirty="0"/>
          </a:p>
          <a:p>
            <a:pPr marL="0" indent="0">
              <a:lnSpc>
                <a:spcPct val="120000"/>
              </a:lnSpc>
              <a:spcBef>
                <a:spcPts val="400"/>
              </a:spcBef>
              <a:buNone/>
            </a:pPr>
            <a:r>
              <a:rPr lang="fr-FR" sz="2100" dirty="0"/>
              <a:t>§ 1er. Sous réserve du paragraphe 2, un mineur qui n'a pas atteint l'âge de seize ans accomplis n'est pas réputé avoir la possibilité d'exprimer librement son consentement.</a:t>
            </a:r>
            <a:br>
              <a:rPr lang="fr-FR" sz="2100" dirty="0"/>
            </a:br>
            <a:endParaRPr lang="fr-FR" sz="2100" dirty="0"/>
          </a:p>
          <a:p>
            <a:pPr marL="0" indent="0">
              <a:lnSpc>
                <a:spcPct val="120000"/>
              </a:lnSpc>
              <a:spcBef>
                <a:spcPts val="400"/>
              </a:spcBef>
              <a:buNone/>
            </a:pPr>
            <a:r>
              <a:rPr lang="fr-FR" sz="2100" dirty="0"/>
              <a:t>§ 2. Un mineur qui a atteint l'âge de quatorze ans accomplis mais pas l'âge de seize ans accomplis, peut consentir librement si la différence d'âge avec l'autre personne n'est pas supérieure à trois ans.</a:t>
            </a:r>
            <a:br>
              <a:rPr lang="fr-FR" sz="2100" dirty="0"/>
            </a:br>
            <a:r>
              <a:rPr lang="fr-FR" sz="2100" dirty="0"/>
              <a:t>Il n'y pas d'infraction entre mineurs ayant atteint l'âge de quatorze ans accomplis qui agissent avec consentement mutuel lorsque la différence d'âge entre ceux-ci est supérieure à trois ans.</a:t>
            </a:r>
            <a:br>
              <a:rPr lang="fr-FR" sz="2100" dirty="0"/>
            </a:br>
            <a:endParaRPr lang="fr-FR" sz="2100" dirty="0"/>
          </a:p>
          <a:p>
            <a:pPr marL="0" indent="0">
              <a:lnSpc>
                <a:spcPct val="120000"/>
              </a:lnSpc>
              <a:spcBef>
                <a:spcPts val="400"/>
              </a:spcBef>
              <a:buNone/>
            </a:pPr>
            <a:r>
              <a:rPr lang="fr-FR" sz="2100" dirty="0"/>
              <a:t>§ 3. Un mineur n'est jamais réputé avoir la possibilité d'exprimer librement son consentement si: </a:t>
            </a:r>
            <a:br>
              <a:rPr lang="fr-FR" sz="2100" dirty="0"/>
            </a:br>
            <a:r>
              <a:rPr lang="fr-FR" sz="2100" dirty="0"/>
              <a:t>1° l'auteur est un parent ou un allié en ligne directe ascendante, ou un adoptant, ou un parent ou un allié en ligne collatérale jusqu'au troisième degré, ou toute autre personne qui occupe une position similaire au sein de la famille, ou toute personne cohabitant habituellement ou occasionnellement avec le mineur et qui a autorité sur lui, ou si</a:t>
            </a:r>
            <a:br>
              <a:rPr lang="fr-FR" sz="2100" dirty="0"/>
            </a:br>
            <a:r>
              <a:rPr lang="fr-FR" sz="2100" dirty="0"/>
              <a:t>2° l'acte a été rendu possible en raison de l'utilisation, dans le chef de l'auteur, d'une position reconnue de confiance, d'autorité ou d'influence sur le mineur, ou si</a:t>
            </a:r>
            <a:br>
              <a:rPr lang="fr-FR" sz="2100" dirty="0"/>
            </a:br>
            <a:r>
              <a:rPr lang="fr-FR" sz="2100" dirty="0"/>
              <a:t>3° l'acte est considéré comme un acte de débauche ou un acte de prostitution visé dans la sous-section 2 de la section 2, intitulée "De l'exploitation sexuelle de mineurs à des fins de prostitution ». »</a:t>
            </a:r>
          </a:p>
          <a:p>
            <a:pPr marL="0" lvl="0" indent="0">
              <a:lnSpc>
                <a:spcPct val="120000"/>
              </a:lnSpc>
              <a:spcBef>
                <a:spcPts val="400"/>
              </a:spcBef>
              <a:buNone/>
            </a:pPr>
            <a:endParaRPr lang="fr-FR" sz="2100" dirty="0"/>
          </a:p>
          <a:p>
            <a:pPr marL="0" lvl="0" indent="0">
              <a:lnSpc>
                <a:spcPct val="120000"/>
              </a:lnSpc>
              <a:spcBef>
                <a:spcPts val="400"/>
              </a:spcBef>
              <a:buNone/>
            </a:pPr>
            <a:endParaRPr lang="fr-FR" sz="2400"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a) Le consentement</a:t>
            </a:r>
          </a:p>
        </p:txBody>
      </p:sp>
      <p:sp>
        <p:nvSpPr>
          <p:cNvPr id="2" name="Textfeld 1">
            <a:extLst>
              <a:ext uri="{FF2B5EF4-FFF2-40B4-BE49-F238E27FC236}">
                <a16:creationId xmlns:a16="http://schemas.microsoft.com/office/drawing/2014/main" id="{4389C5B8-0C9F-5A4D-91D6-08810B1DA55B}"/>
              </a:ext>
            </a:extLst>
          </p:cNvPr>
          <p:cNvSpPr txBox="1"/>
          <p:nvPr/>
        </p:nvSpPr>
        <p:spPr>
          <a:xfrm>
            <a:off x="917214" y="5424499"/>
            <a:ext cx="2591543" cy="307777"/>
          </a:xfrm>
          <a:prstGeom prst="rect">
            <a:avLst/>
          </a:prstGeom>
          <a:noFill/>
        </p:spPr>
        <p:txBody>
          <a:bodyPr wrap="none" rtlCol="0">
            <a:spAutoFit/>
          </a:bodyPr>
          <a:lstStyle/>
          <a:p>
            <a:r>
              <a:rPr lang="fr-FR" sz="1400" b="1" dirty="0">
                <a:solidFill>
                  <a:schemeClr val="tx1">
                    <a:lumMod val="75000"/>
                    <a:lumOff val="25000"/>
                  </a:schemeClr>
                </a:solidFill>
              </a:rPr>
              <a:t>= présomptions irréfragables</a:t>
            </a:r>
          </a:p>
        </p:txBody>
      </p:sp>
    </p:spTree>
    <p:extLst>
      <p:ext uri="{BB962C8B-B14F-4D97-AF65-F5344CB8AC3E}">
        <p14:creationId xmlns:p14="http://schemas.microsoft.com/office/powerpoint/2010/main" val="408580403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433501"/>
            <a:ext cx="8380208" cy="5164124"/>
          </a:xfrm>
        </p:spPr>
        <p:txBody>
          <a:bodyPr>
            <a:normAutofit/>
          </a:bodyPr>
          <a:lstStyle/>
          <a:p>
            <a:pPr marL="0" lvl="0" indent="0">
              <a:lnSpc>
                <a:spcPct val="120000"/>
              </a:lnSpc>
              <a:spcBef>
                <a:spcPts val="400"/>
              </a:spcBef>
              <a:buNone/>
            </a:pPr>
            <a:endParaRPr lang="fr-FR" sz="2400" dirty="0"/>
          </a:p>
          <a:p>
            <a:pPr marL="0" lvl="0" indent="0">
              <a:lnSpc>
                <a:spcPct val="120000"/>
              </a:lnSpc>
              <a:spcBef>
                <a:spcPts val="400"/>
              </a:spcBef>
              <a:buNone/>
            </a:pPr>
            <a:endParaRPr lang="fr-FR" sz="2400" dirty="0"/>
          </a:p>
          <a:p>
            <a:pPr marL="0" indent="0">
              <a:lnSpc>
                <a:spcPct val="120000"/>
              </a:lnSpc>
              <a:spcBef>
                <a:spcPts val="400"/>
              </a:spcBef>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a) Le consentement</a:t>
            </a:r>
          </a:p>
        </p:txBody>
      </p:sp>
      <p:graphicFrame>
        <p:nvGraphicFramePr>
          <p:cNvPr id="4" name="Tabelle 3">
            <a:extLst>
              <a:ext uri="{FF2B5EF4-FFF2-40B4-BE49-F238E27FC236}">
                <a16:creationId xmlns:a16="http://schemas.microsoft.com/office/drawing/2014/main" id="{53A6D57C-3100-6740-975C-A5DDEC1C3AC7}"/>
              </a:ext>
            </a:extLst>
          </p:cNvPr>
          <p:cNvGraphicFramePr>
            <a:graphicFrameLocks noGrp="1"/>
          </p:cNvGraphicFramePr>
          <p:nvPr>
            <p:extLst>
              <p:ext uri="{D42A27DB-BD31-4B8C-83A1-F6EECF244321}">
                <p14:modId xmlns:p14="http://schemas.microsoft.com/office/powerpoint/2010/main" val="2105188755"/>
              </p:ext>
            </p:extLst>
          </p:nvPr>
        </p:nvGraphicFramePr>
        <p:xfrm>
          <a:off x="1011217" y="1605623"/>
          <a:ext cx="8144071" cy="2943388"/>
        </p:xfrm>
        <a:graphic>
          <a:graphicData uri="http://schemas.openxmlformats.org/drawingml/2006/table">
            <a:tbl>
              <a:tblPr firstRow="1" firstCol="1" bandRow="1">
                <a:tableStyleId>{5C22544A-7EE6-4342-B048-85BDC9FD1C3A}</a:tableStyleId>
              </a:tblPr>
              <a:tblGrid>
                <a:gridCol w="2541094">
                  <a:extLst>
                    <a:ext uri="{9D8B030D-6E8A-4147-A177-3AD203B41FA5}">
                      <a16:colId xmlns:a16="http://schemas.microsoft.com/office/drawing/2014/main" val="2827358251"/>
                    </a:ext>
                  </a:extLst>
                </a:gridCol>
                <a:gridCol w="5602977">
                  <a:extLst>
                    <a:ext uri="{9D8B030D-6E8A-4147-A177-3AD203B41FA5}">
                      <a16:colId xmlns:a16="http://schemas.microsoft.com/office/drawing/2014/main" val="3558434947"/>
                    </a:ext>
                  </a:extLst>
                </a:gridCol>
              </a:tblGrid>
              <a:tr h="535161">
                <a:tc>
                  <a:txBody>
                    <a:bodyPr/>
                    <a:lstStyle/>
                    <a:p>
                      <a:pPr algn="just">
                        <a:spcAft>
                          <a:spcPts val="0"/>
                        </a:spcAft>
                      </a:pPr>
                      <a:r>
                        <a:rPr lang="fr-FR" sz="1400">
                          <a:effectLst/>
                        </a:rPr>
                        <a:t>Mineur de moins de 14 ans</a:t>
                      </a:r>
                      <a:endParaRPr lang="de-D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400" dirty="0">
                          <a:effectLst/>
                        </a:rPr>
                        <a:t>Ne peut pas consentir librement.</a:t>
                      </a:r>
                      <a:endParaRPr lang="de-D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85279747"/>
                  </a:ext>
                </a:extLst>
              </a:tr>
              <a:tr h="1873066">
                <a:tc>
                  <a:txBody>
                    <a:bodyPr/>
                    <a:lstStyle/>
                    <a:p>
                      <a:pPr algn="just">
                        <a:spcAft>
                          <a:spcPts val="0"/>
                        </a:spcAft>
                      </a:pPr>
                      <a:r>
                        <a:rPr lang="fr-FR" sz="1400" dirty="0">
                          <a:effectLst/>
                        </a:rPr>
                        <a:t>Mineur entre 14 et 16 ans</a:t>
                      </a:r>
                      <a:endParaRPr lang="de-D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400" dirty="0">
                          <a:effectLst/>
                        </a:rPr>
                        <a:t>Peut consentir librement dans deux cas :</a:t>
                      </a:r>
                      <a:endParaRPr lang="de-DE" sz="1400" dirty="0">
                        <a:effectLst/>
                      </a:endParaRPr>
                    </a:p>
                    <a:p>
                      <a:pPr marL="342900" lvl="0" indent="-342900" algn="just">
                        <a:spcAft>
                          <a:spcPts val="0"/>
                        </a:spcAft>
                        <a:buFont typeface="Times New Roman" panose="02020603050405020304" pitchFamily="18" charset="0"/>
                        <a:buChar char="-"/>
                      </a:pPr>
                      <a:r>
                        <a:rPr lang="fr-FR" sz="1400" dirty="0">
                          <a:effectLst/>
                        </a:rPr>
                        <a:t>si la différence d’âge avec le partenaire sexuel quelconque (potentiellement majeur) n’est pas supérieure à 3 ans ;</a:t>
                      </a:r>
                      <a:endParaRPr lang="de-DE" sz="1400" dirty="0">
                        <a:effectLst/>
                      </a:endParaRPr>
                    </a:p>
                    <a:p>
                      <a:pPr marL="342900" lvl="0" indent="-342900" algn="just">
                        <a:spcAft>
                          <a:spcPts val="0"/>
                        </a:spcAft>
                        <a:buFont typeface="Times New Roman" panose="02020603050405020304" pitchFamily="18" charset="0"/>
                        <a:buChar char="-"/>
                      </a:pPr>
                      <a:r>
                        <a:rPr lang="nl-BE" sz="1400" dirty="0">
                          <a:effectLst/>
                        </a:rPr>
                        <a:t>si l’acte sexuel est accompli avec un partenaire mineur ayant atteint l’âge de 14 ans accomplis qui consent également.  </a:t>
                      </a:r>
                      <a:endParaRPr lang="de-DE"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8946080"/>
                  </a:ext>
                </a:extLst>
              </a:tr>
              <a:tr h="535161">
                <a:tc>
                  <a:txBody>
                    <a:bodyPr/>
                    <a:lstStyle/>
                    <a:p>
                      <a:pPr algn="just">
                        <a:spcAft>
                          <a:spcPts val="0"/>
                        </a:spcAft>
                      </a:pPr>
                      <a:r>
                        <a:rPr lang="fr-FR" sz="1400">
                          <a:effectLst/>
                        </a:rPr>
                        <a:t>Mineur de 16 ans ou plus</a:t>
                      </a:r>
                      <a:endParaRPr lang="de-D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400" dirty="0">
                          <a:effectLst/>
                        </a:rPr>
                        <a:t>Peut consentir librement.</a:t>
                      </a:r>
                      <a:endParaRPr lang="de-D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17303656"/>
                  </a:ext>
                </a:extLst>
              </a:tr>
            </a:tbl>
          </a:graphicData>
        </a:graphic>
      </p:graphicFrame>
      <p:sp>
        <p:nvSpPr>
          <p:cNvPr id="7" name="Textfeld 6">
            <a:extLst>
              <a:ext uri="{FF2B5EF4-FFF2-40B4-BE49-F238E27FC236}">
                <a16:creationId xmlns:a16="http://schemas.microsoft.com/office/drawing/2014/main" id="{3027861F-8CC9-704E-9166-3C2548476467}"/>
              </a:ext>
            </a:extLst>
          </p:cNvPr>
          <p:cNvSpPr txBox="1"/>
          <p:nvPr/>
        </p:nvSpPr>
        <p:spPr>
          <a:xfrm>
            <a:off x="1011218" y="4959465"/>
            <a:ext cx="7191021" cy="1446550"/>
          </a:xfrm>
          <a:prstGeom prst="rect">
            <a:avLst/>
          </a:prstGeom>
          <a:noFill/>
        </p:spPr>
        <p:txBody>
          <a:bodyPr wrap="square" rtlCol="0">
            <a:spAutoFit/>
          </a:bodyPr>
          <a:lstStyle/>
          <a:p>
            <a:pPr algn="just"/>
            <a:r>
              <a:rPr lang="fr-FR" sz="1400" dirty="0">
                <a:solidFill>
                  <a:schemeClr val="tx1">
                    <a:lumMod val="75000"/>
                    <a:lumOff val="25000"/>
                  </a:schemeClr>
                </a:solidFill>
              </a:rPr>
              <a:t>Exemple 1: 15 ans et 6 mois avec 18 ans et 3 mois OK mais PAS 18 ans et 6 mois et 1 jour (MAIS opportunité des poursuites…)</a:t>
            </a:r>
          </a:p>
          <a:p>
            <a:pPr algn="just"/>
            <a:endParaRPr lang="fr-FR" sz="1400" dirty="0">
              <a:solidFill>
                <a:schemeClr val="tx1">
                  <a:lumMod val="75000"/>
                  <a:lumOff val="25000"/>
                </a:schemeClr>
              </a:solidFill>
            </a:endParaRPr>
          </a:p>
          <a:p>
            <a:pPr algn="just"/>
            <a:r>
              <a:rPr lang="fr-FR" sz="1400" dirty="0">
                <a:solidFill>
                  <a:schemeClr val="tx1">
                    <a:lumMod val="75000"/>
                    <a:lumOff val="25000"/>
                  </a:schemeClr>
                </a:solidFill>
              </a:rPr>
              <a:t>Exemple 2: 14 ans et 1 mois avec 17 ans et 11 mois et 29 jours OK mais PAS 14 ans et 1 mois et 18 ans et 1 jour… (MAIS opportunité des poursuites) </a:t>
            </a:r>
            <a:endParaRPr lang="de-DE" sz="1400" dirty="0">
              <a:solidFill>
                <a:schemeClr val="tx1">
                  <a:lumMod val="75000"/>
                  <a:lumOff val="25000"/>
                </a:schemeClr>
              </a:solidFill>
            </a:endParaRPr>
          </a:p>
          <a:p>
            <a:endParaRPr lang="de-DE" dirty="0"/>
          </a:p>
        </p:txBody>
      </p:sp>
    </p:spTree>
    <p:extLst>
      <p:ext uri="{BB962C8B-B14F-4D97-AF65-F5344CB8AC3E}">
        <p14:creationId xmlns:p14="http://schemas.microsoft.com/office/powerpoint/2010/main" val="27337943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61262" y="1331901"/>
            <a:ext cx="8380208" cy="5164124"/>
          </a:xfrm>
        </p:spPr>
        <p:txBody>
          <a:bodyPr>
            <a:normAutofit/>
          </a:bodyPr>
          <a:lstStyle/>
          <a:p>
            <a:pPr marL="0" indent="0" algn="just">
              <a:buNone/>
            </a:pPr>
            <a:endParaRPr lang="fr-FR" dirty="0"/>
          </a:p>
          <a:p>
            <a:pPr marL="0" indent="0" algn="just">
              <a:buNone/>
            </a:pPr>
            <a:endParaRPr lang="fr-FR" dirty="0"/>
          </a:p>
          <a:p>
            <a:pPr marL="0" indent="0" algn="just">
              <a:buNone/>
            </a:pPr>
            <a:endParaRPr lang="fr-FR" dirty="0"/>
          </a:p>
          <a:p>
            <a:pPr marL="0" indent="0" algn="just">
              <a:buNone/>
            </a:pPr>
            <a:r>
              <a:rPr lang="fr-FR" dirty="0"/>
              <a:t>« L'atteinte à l'intégrité sexuelle consiste à accomplir un acte à caractère sexuel sur une personne qui n'y consent pas, avec ou sans l'aide d'un tiers qui n'y consent pas, ou à faire exécuter un acte à caractère sexuel par une personne qui n'y consent pas. Cette infraction est punie d'un emprisonnement de six mois à cinq ans. » (art. 417/7, </a:t>
            </a:r>
            <a:r>
              <a:rPr lang="fr-FR" b="1" u="sng" dirty="0"/>
              <a:t>al. 1 </a:t>
            </a:r>
            <a:r>
              <a:rPr lang="fr-FR" dirty="0"/>
              <a:t>C.P.)</a:t>
            </a:r>
          </a:p>
          <a:p>
            <a:pPr marL="0" indent="0" algn="just">
              <a:buNone/>
            </a:pPr>
            <a:endParaRPr lang="fr-FR" dirty="0"/>
          </a:p>
          <a:p>
            <a:pPr algn="just">
              <a:buFont typeface="Symbol" pitchFamily="2" charset="2"/>
              <a:buChar char="Þ"/>
            </a:pPr>
            <a:r>
              <a:rPr lang="fr-FR" dirty="0"/>
              <a:t>attentat à la pudeur MAIS ancienne jurisprudence reste pertinente</a:t>
            </a:r>
          </a:p>
          <a:p>
            <a:pPr marL="0" indent="0" algn="just">
              <a:buNone/>
            </a:pPr>
            <a:endParaRPr lang="fr-FR" dirty="0"/>
          </a:p>
          <a:p>
            <a:pPr marL="457200" lvl="1" indent="0">
              <a:buNone/>
            </a:pPr>
            <a:endParaRPr lang="fr-FR" dirty="0"/>
          </a:p>
          <a:p>
            <a:pPr marL="0" indent="0" algn="just">
              <a:buNone/>
            </a:pPr>
            <a:endParaRPr lang="fr-FR" sz="1700" dirty="0"/>
          </a:p>
          <a:p>
            <a:pPr lvl="1" algn="just">
              <a:buFont typeface="Arial" panose="020B0604020202020204" pitchFamily="34" charset="0"/>
              <a:buChar char="•"/>
            </a:pPr>
            <a:endParaRPr lang="fr-FR" sz="1800" dirty="0"/>
          </a:p>
          <a:p>
            <a:pPr marL="0" indent="0">
              <a:buNone/>
            </a:pPr>
            <a:endParaRPr lang="fr-FR" dirty="0"/>
          </a:p>
          <a:p>
            <a:pPr marL="0" lvl="0" indent="0">
              <a:buNone/>
            </a:pPr>
            <a:endParaRPr lang="fr-FR" sz="2400" dirty="0"/>
          </a:p>
          <a:p>
            <a:pPr marL="0" lvl="0" indent="0">
              <a:buNone/>
            </a:pPr>
            <a:endParaRPr lang="fr-FR" sz="2400" dirty="0"/>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825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b) 1. L’atteinte à l’intégrité sexuelle</a:t>
            </a:r>
          </a:p>
        </p:txBody>
      </p:sp>
      <p:cxnSp>
        <p:nvCxnSpPr>
          <p:cNvPr id="7" name="Gerade Verbindung 6">
            <a:extLst>
              <a:ext uri="{FF2B5EF4-FFF2-40B4-BE49-F238E27FC236}">
                <a16:creationId xmlns:a16="http://schemas.microsoft.com/office/drawing/2014/main" id="{F7CBF87F-BD35-FE4D-990A-D7C2341AF5AC}"/>
              </a:ext>
            </a:extLst>
          </p:cNvPr>
          <p:cNvCxnSpPr>
            <a:cxnSpLocks/>
          </p:cNvCxnSpPr>
          <p:nvPr/>
        </p:nvCxnSpPr>
        <p:spPr>
          <a:xfrm>
            <a:off x="1785004" y="4312356"/>
            <a:ext cx="668900" cy="603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A06C180F-FFAF-5340-8AEC-314523795DB6}"/>
              </a:ext>
            </a:extLst>
          </p:cNvPr>
          <p:cNvCxnSpPr>
            <a:cxnSpLocks/>
          </p:cNvCxnSpPr>
          <p:nvPr/>
        </p:nvCxnSpPr>
        <p:spPr>
          <a:xfrm flipH="1">
            <a:off x="1814655" y="4312356"/>
            <a:ext cx="668899" cy="6035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79867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61262" y="1331901"/>
            <a:ext cx="8380208" cy="5164124"/>
          </a:xfrm>
        </p:spPr>
        <p:txBody>
          <a:bodyPr>
            <a:normAutofit/>
          </a:bodyPr>
          <a:lstStyle/>
          <a:p>
            <a:pPr algn="just"/>
            <a:r>
              <a:rPr lang="fr-FR" dirty="0"/>
              <a:t>Eléments constitutifs </a:t>
            </a:r>
          </a:p>
          <a:p>
            <a:pPr marL="0" indent="0" algn="just">
              <a:buNone/>
            </a:pPr>
            <a:endParaRPr lang="fr-FR" dirty="0"/>
          </a:p>
          <a:p>
            <a:pPr marL="0" indent="0" algn="just">
              <a:buNone/>
            </a:pPr>
            <a:r>
              <a:rPr lang="fr-FR" sz="1600" i="1" dirty="0"/>
              <a:t>1) Une atteinte à l’intégrité sexuelle </a:t>
            </a:r>
          </a:p>
          <a:p>
            <a:pPr lvl="1" algn="just">
              <a:buFont typeface="Arial" panose="020B0604020202020204" pitchFamily="34" charset="0"/>
              <a:buChar char="•"/>
            </a:pPr>
            <a:r>
              <a:rPr lang="fr-FR" dirty="0"/>
              <a:t>Les comportements visés</a:t>
            </a:r>
          </a:p>
          <a:p>
            <a:pPr lvl="2" algn="just">
              <a:buFont typeface="Wingdings" pitchFamily="2" charset="2"/>
              <a:buChar char="v"/>
            </a:pPr>
            <a:r>
              <a:rPr lang="fr-FR" dirty="0"/>
              <a:t>Accomplir un acte à caractère sexuel </a:t>
            </a:r>
            <a:r>
              <a:rPr lang="fr-FR" b="1" dirty="0"/>
              <a:t>sur </a:t>
            </a:r>
            <a:r>
              <a:rPr lang="fr-FR" dirty="0"/>
              <a:t>la victime non consentante</a:t>
            </a:r>
            <a:endParaRPr lang="de-DE" dirty="0"/>
          </a:p>
          <a:p>
            <a:pPr lvl="2" algn="just">
              <a:buFont typeface="Wingdings" pitchFamily="2" charset="2"/>
              <a:buChar char="v"/>
            </a:pPr>
            <a:r>
              <a:rPr lang="fr-FR" dirty="0"/>
              <a:t>Faire accomplir un acte à caractère sexuel </a:t>
            </a:r>
            <a:r>
              <a:rPr lang="fr-FR" b="1" dirty="0"/>
              <a:t>par un tiers</a:t>
            </a:r>
            <a:r>
              <a:rPr lang="fr-FR" dirty="0"/>
              <a:t> qui n’y consent pas </a:t>
            </a:r>
            <a:r>
              <a:rPr lang="fr-FR" b="1" dirty="0"/>
              <a:t>sur </a:t>
            </a:r>
            <a:r>
              <a:rPr lang="fr-FR" dirty="0"/>
              <a:t>la victime non consentante</a:t>
            </a:r>
            <a:endParaRPr lang="de-DE" dirty="0"/>
          </a:p>
          <a:p>
            <a:pPr lvl="2" algn="just">
              <a:buFont typeface="Wingdings" pitchFamily="2" charset="2"/>
              <a:buChar char="v"/>
            </a:pPr>
            <a:r>
              <a:rPr lang="fr-FR" dirty="0"/>
              <a:t>Imposer </a:t>
            </a:r>
            <a:r>
              <a:rPr lang="fr-FR" b="1" dirty="0"/>
              <a:t>à </a:t>
            </a:r>
            <a:r>
              <a:rPr lang="fr-FR" dirty="0"/>
              <a:t>la victime non consentante d’accomplir un acte à caractère sexuel sur la personne de l’auteur ou à un tiers</a:t>
            </a:r>
            <a:endParaRPr lang="de-DE" dirty="0"/>
          </a:p>
          <a:p>
            <a:pPr lvl="2" algn="just">
              <a:buFont typeface="Wingdings" pitchFamily="2" charset="2"/>
              <a:buChar char="v"/>
            </a:pPr>
            <a:r>
              <a:rPr lang="fr-FR" dirty="0"/>
              <a:t>Imposer à la victime non consentante d’accomplir un acte à caractère sexuel </a:t>
            </a:r>
            <a:r>
              <a:rPr lang="fr-FR" b="1" dirty="0"/>
              <a:t>sur elle-même</a:t>
            </a:r>
            <a:endParaRPr lang="de-DE" b="1" dirty="0"/>
          </a:p>
          <a:p>
            <a:pPr lvl="1" algn="just">
              <a:buFont typeface="Arial" panose="020B0604020202020204" pitchFamily="34" charset="0"/>
              <a:buChar char="•"/>
            </a:pPr>
            <a:r>
              <a:rPr lang="fr-FR" dirty="0"/>
              <a:t>Une interaction entre l’auteur et la victime </a:t>
            </a:r>
          </a:p>
          <a:p>
            <a:pPr lvl="1" algn="just">
              <a:buFont typeface="Arial" panose="020B0604020202020204" pitchFamily="34" charset="0"/>
              <a:buChar char="•"/>
            </a:pPr>
            <a:r>
              <a:rPr lang="fr-FR" dirty="0"/>
              <a:t>Un acte qu’une personne raisonnable peut qualifier de sexuel et peut éprouver comme une atteinte à son intégrité sexuelle</a:t>
            </a:r>
          </a:p>
          <a:p>
            <a:pPr marL="457200" lvl="1" indent="0" algn="just">
              <a:buNone/>
            </a:pPr>
            <a:endParaRPr lang="fr-FR" sz="1800" dirty="0"/>
          </a:p>
          <a:p>
            <a:pPr marL="0" indent="0">
              <a:buNone/>
            </a:pPr>
            <a:endParaRPr lang="fr-FR" dirty="0"/>
          </a:p>
          <a:p>
            <a:pPr marL="0" lvl="0" indent="0">
              <a:buNone/>
            </a:pPr>
            <a:endParaRPr lang="fr-FR" sz="2400" dirty="0"/>
          </a:p>
          <a:p>
            <a:pPr marL="0" lvl="0" indent="0">
              <a:buNone/>
            </a:pPr>
            <a:endParaRPr lang="fr-FR" sz="2400" dirty="0"/>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825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b) 1. L’atteinte à l’intégrité sexuelle</a:t>
            </a:r>
          </a:p>
        </p:txBody>
      </p:sp>
    </p:spTree>
    <p:extLst>
      <p:ext uri="{BB962C8B-B14F-4D97-AF65-F5344CB8AC3E}">
        <p14:creationId xmlns:p14="http://schemas.microsoft.com/office/powerpoint/2010/main" val="304727974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61262" y="1331901"/>
            <a:ext cx="8380208" cy="5164124"/>
          </a:xfrm>
        </p:spPr>
        <p:txBody>
          <a:bodyPr>
            <a:normAutofit/>
          </a:bodyPr>
          <a:lstStyle/>
          <a:p>
            <a:pPr marL="0" indent="0" algn="just">
              <a:buNone/>
            </a:pPr>
            <a:r>
              <a:rPr lang="fr-FR" sz="1600" i="1" dirty="0"/>
              <a:t>2) L’absence de consentement =&gt; art. 417/5 et 417/6</a:t>
            </a:r>
          </a:p>
          <a:p>
            <a:pPr lvl="1" algn="just">
              <a:buFont typeface="Arial" panose="020B0604020202020204" pitchFamily="34" charset="0"/>
              <a:buChar char="•"/>
            </a:pPr>
            <a:r>
              <a:rPr lang="fr-FR" i="1" dirty="0"/>
              <a:t>modus operandi </a:t>
            </a:r>
            <a:r>
              <a:rPr lang="fr-FR" dirty="0"/>
              <a:t>requis devenu une absence de consentement</a:t>
            </a:r>
          </a:p>
          <a:p>
            <a:pPr lvl="1" algn="just">
              <a:buFont typeface="Arial" panose="020B0604020202020204" pitchFamily="34" charset="0"/>
              <a:buChar char="•"/>
            </a:pPr>
            <a:r>
              <a:rPr lang="fr-FR" dirty="0"/>
              <a:t>application rétroactive de l’article 417/5?</a:t>
            </a:r>
          </a:p>
          <a:p>
            <a:pPr lvl="2" algn="just">
              <a:buFont typeface="Arial" panose="020B0604020202020204" pitchFamily="34" charset="0"/>
              <a:buChar char="•"/>
            </a:pPr>
            <a:r>
              <a:rPr lang="fr-FR" dirty="0"/>
              <a:t>Les cas d’absence de consentement</a:t>
            </a:r>
          </a:p>
          <a:p>
            <a:pPr lvl="2" algn="just">
              <a:buFont typeface="Arial" panose="020B0604020202020204" pitchFamily="34" charset="0"/>
              <a:buChar char="•"/>
            </a:pPr>
            <a:r>
              <a:rPr lang="fr-FR" dirty="0"/>
              <a:t>L’atteinte à l’intégrité sexuelle d’une personne majeure (infraction de base)</a:t>
            </a:r>
          </a:p>
          <a:p>
            <a:pPr lvl="1" algn="just">
              <a:buFont typeface="Arial" panose="020B0604020202020204" pitchFamily="34" charset="0"/>
              <a:buChar char="•"/>
            </a:pPr>
            <a:r>
              <a:rPr lang="fr-FR" dirty="0"/>
              <a:t>pour les mineurs entre 14 ans et 16 ans: la loi est plus douce et s’applique rétroactivement</a:t>
            </a:r>
          </a:p>
          <a:p>
            <a:pPr marL="457200" lvl="1" indent="0" algn="just">
              <a:buNone/>
            </a:pPr>
            <a:endParaRPr lang="fr-FR" sz="1300" dirty="0"/>
          </a:p>
          <a:p>
            <a:pPr marL="0" indent="0" algn="just">
              <a:buNone/>
            </a:pPr>
            <a:r>
              <a:rPr lang="fr-FR" sz="1600" i="1" dirty="0"/>
              <a:t>3) Dol général ou dol spécial? </a:t>
            </a:r>
          </a:p>
          <a:p>
            <a:pPr marL="457200" lvl="1" indent="0" algn="just">
              <a:buNone/>
            </a:pPr>
            <a:endParaRPr lang="fr-FR" sz="1800" dirty="0"/>
          </a:p>
          <a:p>
            <a:pPr marL="0" indent="0">
              <a:buNone/>
            </a:pPr>
            <a:r>
              <a:rPr lang="fr-FR" sz="1600" dirty="0"/>
              <a:t>!! L’atteinte existe dès qu’il y a commencent d’exécution. (art. 417/7, al. 3)</a:t>
            </a:r>
          </a:p>
          <a:p>
            <a:pPr marL="0" lvl="0" indent="0">
              <a:buNone/>
            </a:pPr>
            <a:endParaRPr lang="fr-FR" sz="2400" dirty="0"/>
          </a:p>
          <a:p>
            <a:pPr marL="0" lvl="0" indent="0">
              <a:buNone/>
            </a:pPr>
            <a:endParaRPr lang="fr-FR" sz="2400" dirty="0"/>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825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b) 1. L’atteinte à l’intégrité sexuelle</a:t>
            </a:r>
          </a:p>
        </p:txBody>
      </p:sp>
    </p:spTree>
    <p:extLst>
      <p:ext uri="{BB962C8B-B14F-4D97-AF65-F5344CB8AC3E}">
        <p14:creationId xmlns:p14="http://schemas.microsoft.com/office/powerpoint/2010/main" val="310296151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4296" y="1693876"/>
            <a:ext cx="8380208" cy="5164124"/>
          </a:xfrm>
        </p:spPr>
        <p:txBody>
          <a:bodyPr>
            <a:normAutofit fontScale="85000" lnSpcReduction="20000"/>
          </a:bodyPr>
          <a:lstStyle/>
          <a:p>
            <a:pPr marL="1371600" lvl="3" indent="0" algn="just">
              <a:lnSpc>
                <a:spcPct val="120000"/>
              </a:lnSpc>
              <a:spcBef>
                <a:spcPts val="0"/>
              </a:spcBef>
              <a:buNone/>
            </a:pPr>
            <a:r>
              <a:rPr lang="fr-BE" sz="1900" dirty="0"/>
              <a:t>1. Le Code pénal modifié</a:t>
            </a:r>
          </a:p>
          <a:p>
            <a:pPr marL="1371600" lvl="3" indent="0" algn="just">
              <a:lnSpc>
                <a:spcPct val="120000"/>
              </a:lnSpc>
              <a:spcBef>
                <a:spcPts val="0"/>
              </a:spcBef>
              <a:buNone/>
            </a:pPr>
            <a:endParaRPr lang="fr-BE" sz="1900" dirty="0"/>
          </a:p>
          <a:p>
            <a:pPr marL="1371600" lvl="3" indent="0" algn="just">
              <a:lnSpc>
                <a:spcPct val="120000"/>
              </a:lnSpc>
              <a:spcBef>
                <a:spcPts val="0"/>
              </a:spcBef>
              <a:buNone/>
            </a:pPr>
            <a:r>
              <a:rPr lang="fr-BE" sz="1900" dirty="0"/>
              <a:t>2. L’application de la loi pénale dans le temps: mode d’emploi</a:t>
            </a:r>
          </a:p>
          <a:p>
            <a:pPr marL="1371600" lvl="3" indent="0" algn="just">
              <a:lnSpc>
                <a:spcPct val="120000"/>
              </a:lnSpc>
              <a:spcBef>
                <a:spcPts val="0"/>
              </a:spcBef>
              <a:buNone/>
            </a:pPr>
            <a:endParaRPr lang="fr-BE" sz="1900" dirty="0"/>
          </a:p>
          <a:p>
            <a:pPr marL="1371600" lvl="3" indent="0" algn="just">
              <a:lnSpc>
                <a:spcPct val="120000"/>
              </a:lnSpc>
              <a:spcBef>
                <a:spcPts val="0"/>
              </a:spcBef>
              <a:buNone/>
            </a:pPr>
            <a:r>
              <a:rPr lang="fr-BE" sz="1900" dirty="0"/>
              <a:t>3. L’atteinte à l’intégrité sexuelle, le viol, le voyeurisme et la diffusion non consentie de contenus à caractère sexuel</a:t>
            </a:r>
          </a:p>
          <a:p>
            <a:pPr marL="1371600" lvl="3" indent="0" algn="just">
              <a:lnSpc>
                <a:spcPct val="120000"/>
              </a:lnSpc>
              <a:spcBef>
                <a:spcPts val="0"/>
              </a:spcBef>
              <a:buNone/>
            </a:pPr>
            <a:endParaRPr lang="fr-BE" sz="1900" dirty="0"/>
          </a:p>
          <a:p>
            <a:pPr marL="1371600" lvl="3" indent="0" algn="just">
              <a:lnSpc>
                <a:spcPct val="120000"/>
              </a:lnSpc>
              <a:spcBef>
                <a:spcPts val="0"/>
              </a:spcBef>
              <a:buNone/>
            </a:pPr>
            <a:r>
              <a:rPr lang="fr-BE" sz="1900" dirty="0"/>
              <a:t>      a) Le consentement</a:t>
            </a:r>
          </a:p>
          <a:p>
            <a:pPr marL="1371600" lvl="3" indent="0" algn="just">
              <a:lnSpc>
                <a:spcPct val="120000"/>
              </a:lnSpc>
              <a:spcBef>
                <a:spcPts val="0"/>
              </a:spcBef>
              <a:buNone/>
            </a:pPr>
            <a:endParaRPr lang="fr-BE" sz="1900" dirty="0"/>
          </a:p>
          <a:p>
            <a:pPr marL="1371600" lvl="3" indent="0" algn="just">
              <a:lnSpc>
                <a:spcPct val="120000"/>
              </a:lnSpc>
              <a:spcBef>
                <a:spcPts val="0"/>
              </a:spcBef>
              <a:buNone/>
            </a:pPr>
            <a:r>
              <a:rPr lang="fr-BE" sz="1900" dirty="0"/>
              <a:t>      b) Les infractions de base </a:t>
            </a:r>
          </a:p>
          <a:p>
            <a:pPr marL="1371600" lvl="3" indent="0" algn="just">
              <a:lnSpc>
                <a:spcPct val="120000"/>
              </a:lnSpc>
              <a:spcBef>
                <a:spcPts val="0"/>
              </a:spcBef>
              <a:buNone/>
            </a:pPr>
            <a:r>
              <a:rPr lang="fr-BE" sz="1900" dirty="0"/>
              <a:t>		1. L’atteinte à l’intégrité sexuelle</a:t>
            </a:r>
          </a:p>
          <a:p>
            <a:pPr marL="1371600" lvl="3" indent="0" algn="just">
              <a:lnSpc>
                <a:spcPct val="120000"/>
              </a:lnSpc>
              <a:spcBef>
                <a:spcPts val="0"/>
              </a:spcBef>
              <a:buNone/>
            </a:pPr>
            <a:r>
              <a:rPr lang="fr-BE" sz="1900" dirty="0"/>
              <a:t>		2. Le viol</a:t>
            </a:r>
          </a:p>
          <a:p>
            <a:pPr marL="1371600" lvl="3" indent="0" algn="just">
              <a:lnSpc>
                <a:spcPct val="120000"/>
              </a:lnSpc>
              <a:spcBef>
                <a:spcPts val="0"/>
              </a:spcBef>
              <a:buNone/>
            </a:pPr>
            <a:r>
              <a:rPr lang="fr-BE" sz="1900" dirty="0"/>
              <a:t>		3. Le voyeurisme</a:t>
            </a:r>
          </a:p>
          <a:p>
            <a:pPr marL="1371600" lvl="3" indent="0" algn="just">
              <a:lnSpc>
                <a:spcPct val="120000"/>
              </a:lnSpc>
              <a:spcBef>
                <a:spcPts val="0"/>
              </a:spcBef>
              <a:buNone/>
            </a:pPr>
            <a:r>
              <a:rPr lang="fr-BE" sz="1900" dirty="0"/>
              <a:t>		4. La diffusion non consentie d’images à caractère sexuel</a:t>
            </a:r>
          </a:p>
          <a:p>
            <a:pPr marL="1371600" lvl="3" indent="0" algn="just">
              <a:lnSpc>
                <a:spcPct val="120000"/>
              </a:lnSpc>
              <a:spcBef>
                <a:spcPts val="0"/>
              </a:spcBef>
              <a:buNone/>
            </a:pPr>
            <a:endParaRPr lang="fr-BE" sz="1900" dirty="0"/>
          </a:p>
          <a:p>
            <a:pPr marL="1371600" lvl="3" indent="0" algn="just">
              <a:lnSpc>
                <a:spcPct val="120000"/>
              </a:lnSpc>
              <a:spcBef>
                <a:spcPts val="0"/>
              </a:spcBef>
              <a:buNone/>
            </a:pPr>
            <a:r>
              <a:rPr lang="fr-BE" sz="1900" dirty="0"/>
              <a:t>     c) Les infractions aggravées </a:t>
            </a:r>
          </a:p>
          <a:p>
            <a:pPr marL="1371600" lvl="3" indent="0" algn="just">
              <a:lnSpc>
                <a:spcPct val="120000"/>
              </a:lnSpc>
              <a:spcBef>
                <a:spcPts val="0"/>
              </a:spcBef>
              <a:buNone/>
            </a:pPr>
            <a:endParaRPr lang="fr-BE" sz="1900" dirty="0"/>
          </a:p>
          <a:p>
            <a:pPr marL="1371600" lvl="3" indent="0" algn="just">
              <a:lnSpc>
                <a:spcPct val="120000"/>
              </a:lnSpc>
              <a:spcBef>
                <a:spcPts val="0"/>
              </a:spcBef>
              <a:buNone/>
            </a:pPr>
            <a:r>
              <a:rPr lang="fr-BE" sz="1900" dirty="0"/>
              <a:t>     d) Les facteurs aggravants</a:t>
            </a:r>
          </a:p>
          <a:p>
            <a:pPr marL="0" indent="0" algn="just">
              <a:buNone/>
            </a:pPr>
            <a:r>
              <a:rPr lang="fr-BE" dirty="0"/>
              <a:t>	</a:t>
            </a:r>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328924"/>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Structure du cours</a:t>
            </a:r>
          </a:p>
        </p:txBody>
      </p:sp>
    </p:spTree>
    <p:extLst>
      <p:ext uri="{BB962C8B-B14F-4D97-AF65-F5344CB8AC3E}">
        <p14:creationId xmlns:p14="http://schemas.microsoft.com/office/powerpoint/2010/main" val="371846000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61262" y="1331901"/>
            <a:ext cx="8380208" cy="5164124"/>
          </a:xfrm>
        </p:spPr>
        <p:txBody>
          <a:bodyPr>
            <a:normAutofit/>
          </a:bodyPr>
          <a:lstStyle/>
          <a:p>
            <a:pPr marL="0" indent="0" algn="just">
              <a:buNone/>
            </a:pPr>
            <a:endParaRPr lang="fr-FR" dirty="0"/>
          </a:p>
          <a:p>
            <a:pPr marL="0" indent="0" algn="just">
              <a:buNone/>
            </a:pPr>
            <a:endParaRPr lang="fr-FR" dirty="0"/>
          </a:p>
          <a:p>
            <a:pPr marL="0" indent="0" algn="just">
              <a:buNone/>
            </a:pPr>
            <a:endParaRPr lang="fr-FR" dirty="0"/>
          </a:p>
          <a:p>
            <a:pPr marL="0" indent="0" algn="just">
              <a:buNone/>
            </a:pPr>
            <a:r>
              <a:rPr lang="fr-FR" dirty="0"/>
              <a:t>«  Est assimilé à l'atteinte à l'intégrité sexuelle le fait de faire assister une personne qui n'y consent pas à des actes à caractère sexuel ou à des abus sexuels, même sans qu'elle doive y participer.» (art. 417/7, </a:t>
            </a:r>
            <a:r>
              <a:rPr lang="fr-FR" b="1" u="sng" dirty="0"/>
              <a:t>al. 2 </a:t>
            </a:r>
            <a:r>
              <a:rPr lang="fr-FR" dirty="0"/>
              <a:t>C.P.)</a:t>
            </a:r>
          </a:p>
          <a:p>
            <a:pPr marL="0" indent="0" algn="just">
              <a:buNone/>
            </a:pPr>
            <a:endParaRPr lang="fr-FR" dirty="0"/>
          </a:p>
          <a:p>
            <a:pPr algn="just"/>
            <a:r>
              <a:rPr lang="fr-FR" dirty="0"/>
              <a:t>Toutes les personnes sont visées</a:t>
            </a:r>
          </a:p>
          <a:p>
            <a:pPr algn="just"/>
            <a:r>
              <a:rPr lang="fr-FR" dirty="0"/>
              <a:t>L’auteur doit faire assister l’autre personne à des fins sexuelles</a:t>
            </a:r>
          </a:p>
          <a:p>
            <a:pPr algn="just"/>
            <a:r>
              <a:rPr lang="fr-FR" dirty="0"/>
              <a:t>Lieu public ou privé </a:t>
            </a:r>
          </a:p>
          <a:p>
            <a:pPr algn="just"/>
            <a:r>
              <a:rPr lang="fr-FR" dirty="0"/>
              <a:t>Nouveauté qui élargit le champ pénal: pas de rétroactivité </a:t>
            </a:r>
          </a:p>
          <a:p>
            <a:pPr algn="just">
              <a:buFont typeface="Symbol" pitchFamily="2" charset="2"/>
              <a:buChar char="Þ"/>
            </a:pPr>
            <a:endParaRPr lang="fr-FR" dirty="0"/>
          </a:p>
          <a:p>
            <a:pPr marL="0" indent="0" algn="just">
              <a:buNone/>
            </a:pPr>
            <a:endParaRPr lang="fr-FR" dirty="0"/>
          </a:p>
          <a:p>
            <a:pPr marL="457200" lvl="1" indent="0">
              <a:buNone/>
            </a:pPr>
            <a:endParaRPr lang="fr-FR" dirty="0"/>
          </a:p>
          <a:p>
            <a:pPr marL="0" indent="0" algn="just">
              <a:buNone/>
            </a:pPr>
            <a:endParaRPr lang="fr-FR" sz="1700" dirty="0"/>
          </a:p>
          <a:p>
            <a:pPr lvl="1" algn="just">
              <a:buFont typeface="Arial" panose="020B0604020202020204" pitchFamily="34" charset="0"/>
              <a:buChar char="•"/>
            </a:pPr>
            <a:endParaRPr lang="fr-FR" sz="1800" dirty="0"/>
          </a:p>
          <a:p>
            <a:pPr marL="0" indent="0">
              <a:buNone/>
            </a:pPr>
            <a:endParaRPr lang="fr-FR" dirty="0"/>
          </a:p>
          <a:p>
            <a:pPr marL="0" lvl="0" indent="0">
              <a:buNone/>
            </a:pPr>
            <a:endParaRPr lang="fr-FR" sz="2400" dirty="0"/>
          </a:p>
          <a:p>
            <a:pPr marL="0" lvl="0" indent="0">
              <a:buNone/>
            </a:pPr>
            <a:endParaRPr lang="fr-FR" sz="2400" dirty="0"/>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825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b) 1. L’atteinte à l’intégrité sexuelle</a:t>
            </a:r>
          </a:p>
        </p:txBody>
      </p:sp>
    </p:spTree>
    <p:extLst>
      <p:ext uri="{BB962C8B-B14F-4D97-AF65-F5344CB8AC3E}">
        <p14:creationId xmlns:p14="http://schemas.microsoft.com/office/powerpoint/2010/main" val="101611028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61262" y="1331901"/>
            <a:ext cx="8380208" cy="5164124"/>
          </a:xfrm>
        </p:spPr>
        <p:txBody>
          <a:bodyPr>
            <a:normAutofit/>
          </a:bodyPr>
          <a:lstStyle/>
          <a:p>
            <a:pPr marL="0" indent="0" algn="just">
              <a:buNone/>
            </a:pPr>
            <a:endParaRPr lang="fr-FR" dirty="0"/>
          </a:p>
          <a:p>
            <a:pPr marL="0" indent="0" algn="just">
              <a:buNone/>
            </a:pPr>
            <a:endParaRPr lang="fr-FR" dirty="0"/>
          </a:p>
          <a:p>
            <a:pPr marL="0" indent="0" algn="just">
              <a:buNone/>
            </a:pPr>
            <a:endParaRPr lang="fr-FR" dirty="0"/>
          </a:p>
          <a:p>
            <a:pPr marL="0" indent="0" algn="just">
              <a:buNone/>
            </a:pPr>
            <a:endParaRPr lang="fr-FR" dirty="0"/>
          </a:p>
          <a:p>
            <a:pPr marL="457200" lvl="1" indent="0">
              <a:buNone/>
            </a:pPr>
            <a:endParaRPr lang="fr-FR" dirty="0"/>
          </a:p>
          <a:p>
            <a:pPr marL="0" indent="0" algn="just">
              <a:buNone/>
            </a:pPr>
            <a:endParaRPr lang="fr-FR" sz="1700" dirty="0"/>
          </a:p>
          <a:p>
            <a:pPr lvl="1" algn="just">
              <a:buFont typeface="Arial" panose="020B0604020202020204" pitchFamily="34" charset="0"/>
              <a:buChar char="•"/>
            </a:pPr>
            <a:endParaRPr lang="fr-FR" sz="1800" dirty="0"/>
          </a:p>
          <a:p>
            <a:pPr marL="0" indent="0">
              <a:buNone/>
            </a:pPr>
            <a:endParaRPr lang="fr-FR" dirty="0"/>
          </a:p>
          <a:p>
            <a:pPr marL="0" lvl="0" indent="0">
              <a:buNone/>
            </a:pPr>
            <a:endParaRPr lang="fr-FR" sz="2400" dirty="0"/>
          </a:p>
          <a:p>
            <a:pPr marL="0" lvl="0" indent="0">
              <a:buNone/>
            </a:pPr>
            <a:endParaRPr lang="fr-FR" sz="2400" dirty="0"/>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825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b) 1. L’atteinte à l’intégrité sexuelle</a:t>
            </a:r>
          </a:p>
        </p:txBody>
      </p:sp>
      <p:graphicFrame>
        <p:nvGraphicFramePr>
          <p:cNvPr id="2" name="Tabelle 1">
            <a:extLst>
              <a:ext uri="{FF2B5EF4-FFF2-40B4-BE49-F238E27FC236}">
                <a16:creationId xmlns:a16="http://schemas.microsoft.com/office/drawing/2014/main" id="{DBD0BA85-1668-AF4F-A5EF-8906EBFA8312}"/>
              </a:ext>
            </a:extLst>
          </p:cNvPr>
          <p:cNvGraphicFramePr>
            <a:graphicFrameLocks noGrp="1"/>
          </p:cNvGraphicFramePr>
          <p:nvPr>
            <p:extLst>
              <p:ext uri="{D42A27DB-BD31-4B8C-83A1-F6EECF244321}">
                <p14:modId xmlns:p14="http://schemas.microsoft.com/office/powerpoint/2010/main" val="1803679646"/>
              </p:ext>
            </p:extLst>
          </p:nvPr>
        </p:nvGraphicFramePr>
        <p:xfrm>
          <a:off x="1011218" y="1513627"/>
          <a:ext cx="7410293" cy="4291463"/>
        </p:xfrm>
        <a:graphic>
          <a:graphicData uri="http://schemas.openxmlformats.org/drawingml/2006/table">
            <a:tbl>
              <a:tblPr firstRow="1" firstCol="1" bandRow="1">
                <a:tableStyleId>{5C22544A-7EE6-4342-B048-85BDC9FD1C3A}</a:tableStyleId>
              </a:tblPr>
              <a:tblGrid>
                <a:gridCol w="922711">
                  <a:extLst>
                    <a:ext uri="{9D8B030D-6E8A-4147-A177-3AD203B41FA5}">
                      <a16:colId xmlns:a16="http://schemas.microsoft.com/office/drawing/2014/main" val="2235786708"/>
                    </a:ext>
                  </a:extLst>
                </a:gridCol>
                <a:gridCol w="1216933">
                  <a:extLst>
                    <a:ext uri="{9D8B030D-6E8A-4147-A177-3AD203B41FA5}">
                      <a16:colId xmlns:a16="http://schemas.microsoft.com/office/drawing/2014/main" val="3627363181"/>
                    </a:ext>
                  </a:extLst>
                </a:gridCol>
                <a:gridCol w="1714656">
                  <a:extLst>
                    <a:ext uri="{9D8B030D-6E8A-4147-A177-3AD203B41FA5}">
                      <a16:colId xmlns:a16="http://schemas.microsoft.com/office/drawing/2014/main" val="2081720434"/>
                    </a:ext>
                  </a:extLst>
                </a:gridCol>
                <a:gridCol w="1669707">
                  <a:extLst>
                    <a:ext uri="{9D8B030D-6E8A-4147-A177-3AD203B41FA5}">
                      <a16:colId xmlns:a16="http://schemas.microsoft.com/office/drawing/2014/main" val="3517008422"/>
                    </a:ext>
                  </a:extLst>
                </a:gridCol>
                <a:gridCol w="1886286">
                  <a:extLst>
                    <a:ext uri="{9D8B030D-6E8A-4147-A177-3AD203B41FA5}">
                      <a16:colId xmlns:a16="http://schemas.microsoft.com/office/drawing/2014/main" val="107559146"/>
                    </a:ext>
                  </a:extLst>
                </a:gridCol>
              </a:tblGrid>
              <a:tr h="657767">
                <a:tc>
                  <a:txBody>
                    <a:bodyPr/>
                    <a:lstStyle/>
                    <a:p>
                      <a:pPr algn="just">
                        <a:spcAft>
                          <a:spcPts val="0"/>
                        </a:spcAft>
                      </a:pPr>
                      <a:r>
                        <a:rPr lang="fr-FR" sz="1200">
                          <a:effectLst/>
                        </a:rPr>
                        <a:t>article (+ âge)</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dirty="0">
                          <a:effectLst/>
                        </a:rPr>
                        <a:t>peine ancienne</a:t>
                      </a:r>
                      <a:endParaRPr lang="de-D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dirty="0">
                          <a:effectLst/>
                        </a:rPr>
                        <a:t>correctionnalisation</a:t>
                      </a:r>
                      <a:endParaRPr lang="de-D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a:effectLst/>
                        </a:rPr>
                        <a:t>peine future </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a:effectLst/>
                        </a:rPr>
                        <a:t>correctionnalisation</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29944369"/>
                  </a:ext>
                </a:extLst>
              </a:tr>
              <a:tr h="484493">
                <a:tc>
                  <a:txBody>
                    <a:bodyPr/>
                    <a:lstStyle/>
                    <a:p>
                      <a:pPr algn="just">
                        <a:spcAft>
                          <a:spcPts val="0"/>
                        </a:spcAft>
                      </a:pPr>
                      <a:r>
                        <a:rPr lang="fr-FR" sz="1200">
                          <a:effectLst/>
                        </a:rPr>
                        <a:t>372, al. 1 (&lt; 16)</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a:effectLst/>
                        </a:rPr>
                        <a:t>réclusion 5 ans -10 ans</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a:effectLst/>
                        </a:rPr>
                        <a:t>emprisonnement 1 mois – 5 ans</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dirty="0">
                          <a:effectLst/>
                        </a:rPr>
                        <a:t>réclusion 15 ans -20 ans (417/16)</a:t>
                      </a:r>
                      <a:endParaRPr lang="de-D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dirty="0">
                          <a:effectLst/>
                        </a:rPr>
                        <a:t>emprisonnement 1 an -15 ans</a:t>
                      </a:r>
                      <a:endParaRPr lang="de-D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36064903"/>
                  </a:ext>
                </a:extLst>
              </a:tr>
              <a:tr h="726739">
                <a:tc>
                  <a:txBody>
                    <a:bodyPr/>
                    <a:lstStyle/>
                    <a:p>
                      <a:pPr algn="just">
                        <a:spcAft>
                          <a:spcPts val="0"/>
                        </a:spcAft>
                      </a:pPr>
                      <a:r>
                        <a:rPr lang="fr-FR" sz="1200">
                          <a:effectLst/>
                        </a:rPr>
                        <a:t>372, al. 2 (16-17)</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a:effectLst/>
                        </a:rPr>
                        <a:t>réclusion 10 ans -15 ans</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dirty="0">
                          <a:effectLst/>
                        </a:rPr>
                        <a:t>emprisonnement 6 mois – 10 ans</a:t>
                      </a:r>
                      <a:endParaRPr lang="de-D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a:effectLst/>
                        </a:rPr>
                        <a:t>réclusion 10 ans -15 ans (417/17)</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dirty="0">
                          <a:effectLst/>
                        </a:rPr>
                        <a:t>emprisonnement 6 mois – 10 ans</a:t>
                      </a:r>
                      <a:endParaRPr lang="de-D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69720215"/>
                  </a:ext>
                </a:extLst>
              </a:tr>
              <a:tr h="968986">
                <a:tc>
                  <a:txBody>
                    <a:bodyPr/>
                    <a:lstStyle/>
                    <a:p>
                      <a:pPr algn="just">
                        <a:spcAft>
                          <a:spcPts val="0"/>
                        </a:spcAft>
                      </a:pPr>
                      <a:r>
                        <a:rPr lang="fr-FR" sz="1200">
                          <a:effectLst/>
                        </a:rPr>
                        <a:t>373, al. 1 (≥ 18)</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a:effectLst/>
                        </a:rPr>
                        <a:t>emprisonnement 6 mois – 5 ans</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a:effectLst/>
                        </a:rPr>
                        <a:t>/</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a:effectLst/>
                        </a:rPr>
                        <a:t>emprisonnement 6 mois – 5 ans (417/7)</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a:effectLst/>
                        </a:rPr>
                        <a:t>/</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83654410"/>
                  </a:ext>
                </a:extLst>
              </a:tr>
              <a:tr h="726739">
                <a:tc>
                  <a:txBody>
                    <a:bodyPr/>
                    <a:lstStyle/>
                    <a:p>
                      <a:pPr algn="just">
                        <a:spcAft>
                          <a:spcPts val="0"/>
                        </a:spcAft>
                      </a:pPr>
                      <a:r>
                        <a:rPr lang="fr-FR" sz="1200">
                          <a:effectLst/>
                        </a:rPr>
                        <a:t>373, al. 2 (16-17)</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a:effectLst/>
                        </a:rPr>
                        <a:t>réclusion 5 ans -10 ans</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a:effectLst/>
                        </a:rPr>
                        <a:t>emprisonnement 1 mois – 5 ans</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a:effectLst/>
                        </a:rPr>
                        <a:t>réclusion 10 ans -15 ans (417/17)</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a:effectLst/>
                        </a:rPr>
                        <a:t>emprisonnement 6 mois – 10 ans</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59715910"/>
                  </a:ext>
                </a:extLst>
              </a:tr>
              <a:tr h="726739">
                <a:tc>
                  <a:txBody>
                    <a:bodyPr/>
                    <a:lstStyle/>
                    <a:p>
                      <a:pPr algn="just">
                        <a:spcAft>
                          <a:spcPts val="0"/>
                        </a:spcAft>
                      </a:pPr>
                      <a:r>
                        <a:rPr lang="fr-FR" sz="1200">
                          <a:effectLst/>
                        </a:rPr>
                        <a:t>373, al. 3 (&lt; 16)</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a:effectLst/>
                        </a:rPr>
                        <a:t>réclusion 10 ans -15 ans</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a:effectLst/>
                        </a:rPr>
                        <a:t>emprisonnement 6 mois – 10 ans</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a:effectLst/>
                        </a:rPr>
                        <a:t>réclusion 15 ans -20 ans (417/16)</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dirty="0">
                          <a:effectLst/>
                        </a:rPr>
                        <a:t>emprisonnement </a:t>
                      </a:r>
                      <a:r>
                        <a:rPr lang="fr-FR" sz="1200">
                          <a:effectLst/>
                        </a:rPr>
                        <a:t>1 an </a:t>
                      </a:r>
                      <a:r>
                        <a:rPr lang="fr-FR" sz="1200" dirty="0">
                          <a:effectLst/>
                        </a:rPr>
                        <a:t>-15 ans</a:t>
                      </a:r>
                      <a:endParaRPr lang="de-D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60626272"/>
                  </a:ext>
                </a:extLst>
              </a:tr>
            </a:tbl>
          </a:graphicData>
        </a:graphic>
      </p:graphicFrame>
      <p:sp>
        <p:nvSpPr>
          <p:cNvPr id="4" name="Textfeld 3">
            <a:extLst>
              <a:ext uri="{FF2B5EF4-FFF2-40B4-BE49-F238E27FC236}">
                <a16:creationId xmlns:a16="http://schemas.microsoft.com/office/drawing/2014/main" id="{777FFCCD-BCF3-F642-89DA-F8D49D46BB30}"/>
              </a:ext>
            </a:extLst>
          </p:cNvPr>
          <p:cNvSpPr txBox="1"/>
          <p:nvPr/>
        </p:nvSpPr>
        <p:spPr>
          <a:xfrm>
            <a:off x="1008362" y="5986816"/>
            <a:ext cx="6361293" cy="584775"/>
          </a:xfrm>
          <a:prstGeom prst="rect">
            <a:avLst/>
          </a:prstGeom>
          <a:noFill/>
        </p:spPr>
        <p:txBody>
          <a:bodyPr wrap="none" rtlCol="0">
            <a:spAutoFit/>
          </a:bodyPr>
          <a:lstStyle/>
          <a:p>
            <a:r>
              <a:rPr lang="fr-FR" sz="1600" dirty="0">
                <a:solidFill>
                  <a:schemeClr val="tx1">
                    <a:lumMod val="75000"/>
                    <a:lumOff val="25000"/>
                  </a:schemeClr>
                </a:solidFill>
              </a:rPr>
              <a:t>=&gt; peines généralement aggravées</a:t>
            </a:r>
          </a:p>
          <a:p>
            <a:r>
              <a:rPr lang="fr-FR" sz="1600" dirty="0">
                <a:solidFill>
                  <a:schemeClr val="tx1">
                    <a:lumMod val="75000"/>
                    <a:lumOff val="25000"/>
                  </a:schemeClr>
                </a:solidFill>
              </a:rPr>
              <a:t>=&gt; PSE, PTA et PPA interdites pour toutes les infractions aggravées </a:t>
            </a:r>
          </a:p>
        </p:txBody>
      </p:sp>
    </p:spTree>
    <p:extLst>
      <p:ext uri="{BB962C8B-B14F-4D97-AF65-F5344CB8AC3E}">
        <p14:creationId xmlns:p14="http://schemas.microsoft.com/office/powerpoint/2010/main" val="368354613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61262" y="1331901"/>
            <a:ext cx="8380208" cy="5164124"/>
          </a:xfrm>
        </p:spPr>
        <p:txBody>
          <a:bodyPr>
            <a:normAutofit/>
          </a:bodyPr>
          <a:lstStyle/>
          <a:p>
            <a:pPr marL="0" indent="0">
              <a:buNone/>
            </a:pPr>
            <a:endParaRPr lang="fr-BE" sz="1600" i="0" dirty="0">
              <a:solidFill>
                <a:srgbClr val="000000"/>
              </a:solidFill>
              <a:effectLst/>
            </a:endParaRPr>
          </a:p>
          <a:p>
            <a:pPr marL="0" indent="0">
              <a:buNone/>
            </a:pPr>
            <a:endParaRPr lang="fr-BE" sz="1600" dirty="0">
              <a:solidFill>
                <a:srgbClr val="000000"/>
              </a:solidFill>
            </a:endParaRPr>
          </a:p>
          <a:p>
            <a:pPr marL="0" indent="0">
              <a:buNone/>
            </a:pPr>
            <a:endParaRPr lang="fr-BE" sz="2000" i="0" dirty="0">
              <a:solidFill>
                <a:srgbClr val="000000"/>
              </a:solidFill>
              <a:effectLst/>
            </a:endParaRPr>
          </a:p>
          <a:p>
            <a:pPr marL="0" indent="0">
              <a:buNone/>
            </a:pPr>
            <a:r>
              <a:rPr lang="fr-BE" sz="2000" i="0" dirty="0">
                <a:solidFill>
                  <a:schemeClr val="tx2"/>
                </a:solidFill>
                <a:effectLst/>
              </a:rPr>
              <a:t>« On entend par viol tout acte qui consiste en ou se compose d'une pénétration sexuelle de quelque nature et par quelque moyen que ce soit, commis sur une personne ou avec l'aide d'une personne qui n'y consent pas.</a:t>
            </a:r>
            <a:br>
              <a:rPr lang="fr-BE" sz="2000" dirty="0">
                <a:solidFill>
                  <a:schemeClr val="tx2"/>
                </a:solidFill>
              </a:rPr>
            </a:br>
            <a:r>
              <a:rPr lang="fr-BE" sz="2000" i="0" dirty="0">
                <a:solidFill>
                  <a:schemeClr val="tx2"/>
                </a:solidFill>
                <a:effectLst/>
              </a:rPr>
              <a:t>Cette infraction est punie de la réclusion de dix ans à quinze ans. » (art. 417/11)</a:t>
            </a:r>
          </a:p>
          <a:p>
            <a:pPr marL="0" indent="0">
              <a:buNone/>
            </a:pPr>
            <a:endParaRPr lang="fr-BE" sz="2000" dirty="0">
              <a:solidFill>
                <a:schemeClr val="tx2"/>
              </a:solidFill>
            </a:endParaRPr>
          </a:p>
          <a:p>
            <a:endParaRPr lang="fr-FR" sz="2000" dirty="0"/>
          </a:p>
          <a:p>
            <a:pPr marL="0" indent="0" algn="just">
              <a:buNone/>
            </a:pPr>
            <a:endParaRPr lang="fr-FR" dirty="0"/>
          </a:p>
          <a:p>
            <a:pPr marL="0" indent="0" algn="just">
              <a:buNone/>
            </a:pPr>
            <a:endParaRPr lang="fr-FR" dirty="0"/>
          </a:p>
          <a:p>
            <a:pPr marL="457200" lvl="1" indent="0">
              <a:buNone/>
            </a:pPr>
            <a:endParaRPr lang="fr-FR" dirty="0"/>
          </a:p>
          <a:p>
            <a:pPr marL="0" indent="0" algn="just">
              <a:buNone/>
            </a:pPr>
            <a:endParaRPr lang="fr-FR" sz="1700" dirty="0"/>
          </a:p>
          <a:p>
            <a:pPr lvl="1" algn="just">
              <a:buFont typeface="Arial" panose="020B0604020202020204" pitchFamily="34" charset="0"/>
              <a:buChar char="•"/>
            </a:pPr>
            <a:endParaRPr lang="fr-FR" sz="1800" dirty="0"/>
          </a:p>
          <a:p>
            <a:pPr marL="0" indent="0">
              <a:buNone/>
            </a:pPr>
            <a:endParaRPr lang="fr-FR" dirty="0"/>
          </a:p>
          <a:p>
            <a:pPr marL="0" lvl="0" indent="0">
              <a:buNone/>
            </a:pPr>
            <a:endParaRPr lang="fr-FR" sz="2400" dirty="0"/>
          </a:p>
          <a:p>
            <a:pPr marL="0" lvl="0" indent="0">
              <a:buNone/>
            </a:pPr>
            <a:endParaRPr lang="fr-FR" sz="2400" dirty="0"/>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b) 2. Le viol</a:t>
            </a:r>
          </a:p>
        </p:txBody>
      </p:sp>
    </p:spTree>
    <p:extLst>
      <p:ext uri="{BB962C8B-B14F-4D97-AF65-F5344CB8AC3E}">
        <p14:creationId xmlns:p14="http://schemas.microsoft.com/office/powerpoint/2010/main" val="312131922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61262" y="1331901"/>
            <a:ext cx="8380208" cy="5164124"/>
          </a:xfrm>
        </p:spPr>
        <p:txBody>
          <a:bodyPr>
            <a:normAutofit/>
          </a:bodyPr>
          <a:lstStyle/>
          <a:p>
            <a:pPr marL="0" indent="0" algn="just">
              <a:buNone/>
            </a:pPr>
            <a:endParaRPr lang="fr-BE" sz="1000" dirty="0">
              <a:solidFill>
                <a:srgbClr val="000000"/>
              </a:solidFill>
            </a:endParaRPr>
          </a:p>
          <a:p>
            <a:pPr algn="just"/>
            <a:r>
              <a:rPr lang="fr-BE" dirty="0"/>
              <a:t>Eléments constitutifs</a:t>
            </a:r>
          </a:p>
          <a:p>
            <a:pPr marL="0" indent="0" algn="just">
              <a:buNone/>
            </a:pPr>
            <a:r>
              <a:rPr lang="fr-FR" i="1" dirty="0"/>
              <a:t>1) Un acte de pénétration sexuelle </a:t>
            </a:r>
            <a:r>
              <a:rPr lang="fr-FR" dirty="0"/>
              <a:t>= inchangé</a:t>
            </a:r>
          </a:p>
          <a:p>
            <a:pPr marL="0" indent="0" algn="just">
              <a:buNone/>
            </a:pPr>
            <a:r>
              <a:rPr lang="fr-FR" i="1" dirty="0"/>
              <a:t>2) De quelque nature que ce soit </a:t>
            </a:r>
            <a:r>
              <a:rPr lang="fr-FR" dirty="0"/>
              <a:t>= inchangé</a:t>
            </a:r>
          </a:p>
          <a:p>
            <a:pPr marL="0" indent="0" algn="just">
              <a:buNone/>
            </a:pPr>
            <a:r>
              <a:rPr lang="fr-FR" i="1" dirty="0"/>
              <a:t>3) Commis sur une personne </a:t>
            </a:r>
            <a:r>
              <a:rPr lang="fr-FR" b="1" i="1" dirty="0"/>
              <a:t>ou avec l’aide d’une personne</a:t>
            </a:r>
            <a:r>
              <a:rPr lang="fr-FR" b="1" dirty="0"/>
              <a:t> </a:t>
            </a:r>
            <a:r>
              <a:rPr lang="fr-FR" dirty="0"/>
              <a:t>= simple précision?</a:t>
            </a:r>
          </a:p>
          <a:p>
            <a:pPr marL="0" indent="0" algn="just">
              <a:buNone/>
            </a:pPr>
            <a:r>
              <a:rPr lang="fr-FR" i="1" dirty="0"/>
              <a:t>4) L’absence de consentement</a:t>
            </a:r>
            <a:r>
              <a:rPr lang="fr-FR" dirty="0"/>
              <a:t>: articles 417/5 et 417/6</a:t>
            </a:r>
          </a:p>
          <a:p>
            <a:pPr lvl="1" algn="just">
              <a:buFont typeface="Courier New" panose="02070309020205020404" pitchFamily="49" charset="0"/>
              <a:buChar char="o"/>
            </a:pPr>
            <a:r>
              <a:rPr lang="fr-FR" dirty="0"/>
              <a:t>Application rétroactive de l’article 417/5? Oui, énumération non limitative subsiste</a:t>
            </a:r>
          </a:p>
          <a:p>
            <a:pPr lvl="1" algn="just">
              <a:buFont typeface="Courier New" panose="02070309020205020404" pitchFamily="49" charset="0"/>
              <a:buChar char="o"/>
            </a:pPr>
            <a:r>
              <a:rPr lang="fr-FR" dirty="0"/>
              <a:t>Application rétroactive de l’article 417/6? </a:t>
            </a:r>
          </a:p>
          <a:p>
            <a:pPr lvl="2" algn="just">
              <a:buFont typeface="Courier New" panose="02070309020205020404" pitchFamily="49" charset="0"/>
              <a:buChar char="o"/>
            </a:pPr>
            <a:r>
              <a:rPr lang="fr-FR" dirty="0"/>
              <a:t>Liens de « parenté » comme présomption d’absence de consentement: non</a:t>
            </a:r>
          </a:p>
          <a:p>
            <a:pPr lvl="2" algn="just">
              <a:buFont typeface="Courier New" panose="02070309020205020404" pitchFamily="49" charset="0"/>
              <a:buChar char="o"/>
            </a:pPr>
            <a:r>
              <a:rPr lang="fr-FR" dirty="0"/>
              <a:t>Liens d’« autorité » comme présomption d’absence de consentement: non</a:t>
            </a:r>
          </a:p>
          <a:p>
            <a:pPr marL="0" indent="0" algn="just">
              <a:buNone/>
            </a:pPr>
            <a:r>
              <a:rPr lang="fr-FR" i="1" dirty="0"/>
              <a:t>5) Dol général</a:t>
            </a:r>
            <a:endParaRPr lang="fr-FR" dirty="0"/>
          </a:p>
          <a:p>
            <a:pPr algn="just"/>
            <a:endParaRPr lang="fr-FR" dirty="0"/>
          </a:p>
          <a:p>
            <a:pPr marL="0" indent="0" algn="just">
              <a:buNone/>
            </a:pPr>
            <a:endParaRPr lang="fr-FR" dirty="0"/>
          </a:p>
          <a:p>
            <a:pPr marL="0" indent="0" algn="just">
              <a:buNone/>
            </a:pPr>
            <a:endParaRPr lang="fr-FR" dirty="0"/>
          </a:p>
          <a:p>
            <a:pPr marL="457200" lvl="1" indent="0">
              <a:buNone/>
            </a:pPr>
            <a:endParaRPr lang="fr-FR" dirty="0"/>
          </a:p>
          <a:p>
            <a:pPr marL="0" indent="0" algn="just">
              <a:buNone/>
            </a:pPr>
            <a:endParaRPr lang="fr-FR" sz="1700" dirty="0"/>
          </a:p>
          <a:p>
            <a:pPr lvl="1" algn="just">
              <a:buFont typeface="Arial" panose="020B0604020202020204" pitchFamily="34" charset="0"/>
              <a:buChar char="•"/>
            </a:pPr>
            <a:endParaRPr lang="fr-FR" sz="1800" dirty="0"/>
          </a:p>
          <a:p>
            <a:pPr marL="0" indent="0">
              <a:buNone/>
            </a:pPr>
            <a:endParaRPr lang="fr-FR" dirty="0"/>
          </a:p>
          <a:p>
            <a:pPr marL="0" lvl="0" indent="0">
              <a:buNone/>
            </a:pPr>
            <a:endParaRPr lang="fr-FR" sz="2400" dirty="0"/>
          </a:p>
          <a:p>
            <a:pPr marL="0" lvl="0" indent="0">
              <a:buNone/>
            </a:pPr>
            <a:endParaRPr lang="fr-FR" sz="2400" dirty="0"/>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b) 2. Le viol</a:t>
            </a:r>
          </a:p>
        </p:txBody>
      </p:sp>
    </p:spTree>
    <p:extLst>
      <p:ext uri="{BB962C8B-B14F-4D97-AF65-F5344CB8AC3E}">
        <p14:creationId xmlns:p14="http://schemas.microsoft.com/office/powerpoint/2010/main" val="118621322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5624" y="1331901"/>
            <a:ext cx="8380208" cy="5164124"/>
          </a:xfrm>
        </p:spPr>
        <p:txBody>
          <a:bodyPr>
            <a:normAutofit/>
          </a:bodyPr>
          <a:lstStyle/>
          <a:p>
            <a:pPr marL="0" indent="0" algn="just">
              <a:buNone/>
            </a:pPr>
            <a:endParaRPr lang="fr-FR" dirty="0"/>
          </a:p>
          <a:p>
            <a:pPr algn="just"/>
            <a:endParaRPr lang="fr-FR" dirty="0"/>
          </a:p>
          <a:p>
            <a:pPr marL="0" indent="0" algn="just">
              <a:buNone/>
            </a:pPr>
            <a:endParaRPr lang="fr-FR" dirty="0"/>
          </a:p>
          <a:p>
            <a:pPr marL="0" indent="0" algn="just">
              <a:buNone/>
            </a:pPr>
            <a:endParaRPr lang="fr-FR" dirty="0"/>
          </a:p>
          <a:p>
            <a:pPr marL="457200" lvl="1" indent="0">
              <a:buNone/>
            </a:pPr>
            <a:endParaRPr lang="fr-FR" dirty="0"/>
          </a:p>
          <a:p>
            <a:pPr marL="0" indent="0" algn="just">
              <a:buNone/>
            </a:pPr>
            <a:endParaRPr lang="fr-FR" sz="1700" dirty="0"/>
          </a:p>
          <a:p>
            <a:pPr lvl="1" algn="just">
              <a:buFont typeface="Arial" panose="020B0604020202020204" pitchFamily="34" charset="0"/>
              <a:buChar char="•"/>
            </a:pPr>
            <a:endParaRPr lang="fr-FR" sz="1800" dirty="0"/>
          </a:p>
          <a:p>
            <a:pPr marL="0" indent="0">
              <a:buNone/>
            </a:pPr>
            <a:endParaRPr lang="fr-FR" dirty="0"/>
          </a:p>
          <a:p>
            <a:pPr marL="0" lvl="0" indent="0">
              <a:buNone/>
            </a:pPr>
            <a:endParaRPr lang="fr-FR" sz="2400" dirty="0"/>
          </a:p>
          <a:p>
            <a:pPr marL="0" lvl="0" indent="0">
              <a:buNone/>
            </a:pPr>
            <a:endParaRPr lang="fr-FR" sz="2400" dirty="0"/>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b) 2. Le viol</a:t>
            </a:r>
          </a:p>
        </p:txBody>
      </p:sp>
      <p:graphicFrame>
        <p:nvGraphicFramePr>
          <p:cNvPr id="9" name="Tableau 8">
            <a:extLst>
              <a:ext uri="{FF2B5EF4-FFF2-40B4-BE49-F238E27FC236}">
                <a16:creationId xmlns:a16="http://schemas.microsoft.com/office/drawing/2014/main" id="{20F51662-E119-43DA-85B1-F07B3E0738EB}"/>
              </a:ext>
            </a:extLst>
          </p:cNvPr>
          <p:cNvGraphicFramePr>
            <a:graphicFrameLocks noGrp="1"/>
          </p:cNvGraphicFramePr>
          <p:nvPr>
            <p:extLst>
              <p:ext uri="{D42A27DB-BD31-4B8C-83A1-F6EECF244321}">
                <p14:modId xmlns:p14="http://schemas.microsoft.com/office/powerpoint/2010/main" val="247521250"/>
              </p:ext>
            </p:extLst>
          </p:nvPr>
        </p:nvGraphicFramePr>
        <p:xfrm>
          <a:off x="1019923" y="1331901"/>
          <a:ext cx="7252406" cy="3530658"/>
        </p:xfrm>
        <a:graphic>
          <a:graphicData uri="http://schemas.openxmlformats.org/drawingml/2006/table">
            <a:tbl>
              <a:tblPr firstRow="1" firstCol="1" bandRow="1">
                <a:tableStyleId>{5C22544A-7EE6-4342-B048-85BDC9FD1C3A}</a:tableStyleId>
              </a:tblPr>
              <a:tblGrid>
                <a:gridCol w="1325382">
                  <a:extLst>
                    <a:ext uri="{9D8B030D-6E8A-4147-A177-3AD203B41FA5}">
                      <a16:colId xmlns:a16="http://schemas.microsoft.com/office/drawing/2014/main" val="1603665715"/>
                    </a:ext>
                  </a:extLst>
                </a:gridCol>
                <a:gridCol w="1484555">
                  <a:extLst>
                    <a:ext uri="{9D8B030D-6E8A-4147-A177-3AD203B41FA5}">
                      <a16:colId xmlns:a16="http://schemas.microsoft.com/office/drawing/2014/main" val="3755337594"/>
                    </a:ext>
                  </a:extLst>
                </a:gridCol>
                <a:gridCol w="1928483">
                  <a:extLst>
                    <a:ext uri="{9D8B030D-6E8A-4147-A177-3AD203B41FA5}">
                      <a16:colId xmlns:a16="http://schemas.microsoft.com/office/drawing/2014/main" val="3221417402"/>
                    </a:ext>
                  </a:extLst>
                </a:gridCol>
                <a:gridCol w="1365375">
                  <a:extLst>
                    <a:ext uri="{9D8B030D-6E8A-4147-A177-3AD203B41FA5}">
                      <a16:colId xmlns:a16="http://schemas.microsoft.com/office/drawing/2014/main" val="2445322172"/>
                    </a:ext>
                  </a:extLst>
                </a:gridCol>
                <a:gridCol w="1148611">
                  <a:extLst>
                    <a:ext uri="{9D8B030D-6E8A-4147-A177-3AD203B41FA5}">
                      <a16:colId xmlns:a16="http://schemas.microsoft.com/office/drawing/2014/main" val="917297613"/>
                    </a:ext>
                  </a:extLst>
                </a:gridCol>
              </a:tblGrid>
              <a:tr h="582238">
                <a:tc>
                  <a:txBody>
                    <a:bodyPr/>
                    <a:lstStyle/>
                    <a:p>
                      <a:pPr algn="just"/>
                      <a:r>
                        <a:rPr lang="fr-FR" sz="1100">
                          <a:effectLst/>
                        </a:rPr>
                        <a:t>article (+ âge)</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1100" dirty="0">
                          <a:effectLst/>
                        </a:rPr>
                        <a:t>peine ancienne</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1100">
                          <a:effectLst/>
                        </a:rPr>
                        <a:t>correctionnalisation</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1100">
                          <a:effectLst/>
                        </a:rPr>
                        <a:t>peine future </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1100">
                          <a:effectLst/>
                        </a:rPr>
                        <a:t>correctionnalisation</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28025018"/>
                  </a:ext>
                </a:extLst>
              </a:tr>
              <a:tr h="589684">
                <a:tc>
                  <a:txBody>
                    <a:bodyPr/>
                    <a:lstStyle/>
                    <a:p>
                      <a:pPr algn="just"/>
                      <a:r>
                        <a:rPr lang="fr-FR" sz="1100">
                          <a:effectLst/>
                        </a:rPr>
                        <a:t>375, al. 3 (≥ 18)</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1100">
                          <a:effectLst/>
                        </a:rPr>
                        <a:t>réclusion 5 ans-10 ans</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1100">
                          <a:effectLst/>
                        </a:rPr>
                        <a:t>emprisonnement 1 mois – 5 ans</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1100">
                          <a:effectLst/>
                        </a:rPr>
                        <a:t>réclusion 10 ans -15 ans (417/11)</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1100">
                          <a:effectLst/>
                        </a:rPr>
                        <a:t>emprisonnement 6 mois – 10 ans</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35940410"/>
                  </a:ext>
                </a:extLst>
              </a:tr>
              <a:tr h="589684">
                <a:tc>
                  <a:txBody>
                    <a:bodyPr/>
                    <a:lstStyle/>
                    <a:p>
                      <a:pPr algn="just"/>
                      <a:r>
                        <a:rPr lang="fr-FR" sz="1100">
                          <a:effectLst/>
                        </a:rPr>
                        <a:t>375, al. 4 (16-17)</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1100">
                          <a:effectLst/>
                        </a:rPr>
                        <a:t>réclusion 10 ans-15 ans</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1100">
                          <a:effectLst/>
                        </a:rPr>
                        <a:t>emprisonnement 6 mois – 10 ans</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1100">
                          <a:effectLst/>
                        </a:rPr>
                        <a:t>réclusion 15 ans -20 ans (417/17)</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1100">
                          <a:effectLst/>
                        </a:rPr>
                        <a:t>emprisonnement 1 ans -15 ans</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84453633"/>
                  </a:ext>
                </a:extLst>
              </a:tr>
              <a:tr h="589684">
                <a:tc>
                  <a:txBody>
                    <a:bodyPr/>
                    <a:lstStyle/>
                    <a:p>
                      <a:pPr algn="just"/>
                      <a:r>
                        <a:rPr lang="fr-FR" sz="1100">
                          <a:effectLst/>
                        </a:rPr>
                        <a:t>375, al. 5 (14-15)</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1100">
                          <a:effectLst/>
                        </a:rPr>
                        <a:t>réclusion 15 ans-20 ans</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1100">
                          <a:effectLst/>
                        </a:rPr>
                        <a:t>emprisonnement 1 ans -15 ans</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1100">
                          <a:effectLst/>
                        </a:rPr>
                        <a:t>réclusion 20 ans -30 ans (417/16)</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1100">
                          <a:effectLst/>
                        </a:rPr>
                        <a:t>emprisonnement 3 ans -20 ans</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1408385"/>
                  </a:ext>
                </a:extLst>
              </a:tr>
              <a:tr h="589684">
                <a:tc>
                  <a:txBody>
                    <a:bodyPr/>
                    <a:lstStyle/>
                    <a:p>
                      <a:pPr algn="just"/>
                      <a:r>
                        <a:rPr lang="fr-FR" sz="1100">
                          <a:effectLst/>
                        </a:rPr>
                        <a:t>375, al. 6 (10-13)</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1100" dirty="0">
                          <a:effectLst/>
                        </a:rPr>
                        <a:t>réclusion 15 ans-20 ans</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1100">
                          <a:effectLst/>
                        </a:rPr>
                        <a:t>emprisonnement 1 ans -15 ans</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1100">
                          <a:effectLst/>
                        </a:rPr>
                        <a:t>réclusion 20 ans -30 ans (417/16)</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1100">
                          <a:effectLst/>
                        </a:rPr>
                        <a:t>emprisonnement 3 ans -20 ans</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75801425"/>
                  </a:ext>
                </a:extLst>
              </a:tr>
              <a:tr h="589684">
                <a:tc>
                  <a:txBody>
                    <a:bodyPr/>
                    <a:lstStyle/>
                    <a:p>
                      <a:pPr algn="just"/>
                      <a:r>
                        <a:rPr lang="fr-FR" sz="1100">
                          <a:effectLst/>
                        </a:rPr>
                        <a:t>375, al. 7 (&lt; 10)</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1100">
                          <a:effectLst/>
                        </a:rPr>
                        <a:t>réclusion 20 ans-30 ans</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1100">
                          <a:effectLst/>
                        </a:rPr>
                        <a:t>emprisonnement 3 ans -20 ans</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1100">
                          <a:effectLst/>
                        </a:rPr>
                        <a:t>réclusion 20 ans -30 ans (417/16)</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1100" dirty="0">
                          <a:effectLst/>
                        </a:rPr>
                        <a:t>emprisonnement 3 ans -20 ans</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5980789"/>
                  </a:ext>
                </a:extLst>
              </a:tr>
            </a:tbl>
          </a:graphicData>
        </a:graphic>
      </p:graphicFrame>
      <p:sp>
        <p:nvSpPr>
          <p:cNvPr id="10" name="Textfeld 3">
            <a:extLst>
              <a:ext uri="{FF2B5EF4-FFF2-40B4-BE49-F238E27FC236}">
                <a16:creationId xmlns:a16="http://schemas.microsoft.com/office/drawing/2014/main" id="{D8E4E8C8-DCB2-7336-0CEF-35D96CA8CED0}"/>
              </a:ext>
            </a:extLst>
          </p:cNvPr>
          <p:cNvSpPr txBox="1"/>
          <p:nvPr/>
        </p:nvSpPr>
        <p:spPr>
          <a:xfrm>
            <a:off x="635624" y="5263793"/>
            <a:ext cx="9217460" cy="830997"/>
          </a:xfrm>
          <a:prstGeom prst="rect">
            <a:avLst/>
          </a:prstGeom>
          <a:noFill/>
        </p:spPr>
        <p:txBody>
          <a:bodyPr wrap="none" rtlCol="0">
            <a:spAutoFit/>
          </a:bodyPr>
          <a:lstStyle/>
          <a:p>
            <a:r>
              <a:rPr lang="fr-FR" sz="1600" dirty="0">
                <a:solidFill>
                  <a:schemeClr val="tx1">
                    <a:lumMod val="75000"/>
                    <a:lumOff val="25000"/>
                  </a:schemeClr>
                </a:solidFill>
              </a:rPr>
              <a:t>=&gt; peines généralement aggravées</a:t>
            </a:r>
          </a:p>
          <a:p>
            <a:r>
              <a:rPr lang="fr-FR" sz="1600" dirty="0">
                <a:solidFill>
                  <a:schemeClr val="tx1">
                    <a:lumMod val="75000"/>
                    <a:lumOff val="25000"/>
                  </a:schemeClr>
                </a:solidFill>
              </a:rPr>
              <a:t>=&gt; PSE, PTA et PPA interdites pour toutes les infractions aggravées</a:t>
            </a:r>
          </a:p>
          <a:p>
            <a:r>
              <a:rPr lang="fr-FR" sz="1600" dirty="0">
                <a:solidFill>
                  <a:schemeClr val="tx1">
                    <a:lumMod val="75000"/>
                    <a:lumOff val="25000"/>
                  </a:schemeClr>
                </a:solidFill>
              </a:rPr>
              <a:t>=&gt; Viol « simple » sur majeur peut maintenant donner lieu à une PSE, PTA ou PPPA: rétroactivité  </a:t>
            </a:r>
          </a:p>
        </p:txBody>
      </p:sp>
    </p:spTree>
    <p:extLst>
      <p:ext uri="{BB962C8B-B14F-4D97-AF65-F5344CB8AC3E}">
        <p14:creationId xmlns:p14="http://schemas.microsoft.com/office/powerpoint/2010/main" val="315897437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fontScale="92500" lnSpcReduction="10000"/>
          </a:bodyPr>
          <a:lstStyle/>
          <a:p>
            <a:pPr lvl="0"/>
            <a:endParaRPr lang="fr-FR" sz="2400" dirty="0"/>
          </a:p>
          <a:p>
            <a:pPr algn="just"/>
            <a:r>
              <a:rPr lang="fr-FR" sz="2000" dirty="0"/>
              <a:t>Article 417/8 Code pénal</a:t>
            </a:r>
          </a:p>
          <a:p>
            <a:pPr marL="0" indent="0" algn="just">
              <a:buNone/>
            </a:pPr>
            <a:r>
              <a:rPr lang="fr-BE" sz="2000" dirty="0"/>
              <a:t>« </a:t>
            </a:r>
            <a:r>
              <a:rPr lang="fr-BE" sz="1700" dirty="0"/>
              <a:t>Le voyeurisme consiste à observer ou faire observer une personne ou réaliser ou faire réaliser un enregistrement visuel ou audio de celle-ci,</a:t>
            </a:r>
          </a:p>
          <a:p>
            <a:pPr lvl="1" algn="just">
              <a:buFont typeface="Wingdings" panose="05000000000000000000" pitchFamily="2" charset="2"/>
              <a:buChar char="§"/>
            </a:pPr>
            <a:r>
              <a:rPr lang="fr-BE" sz="1700" dirty="0"/>
              <a:t>directement ou par un moyen technique ou autre ;</a:t>
            </a:r>
          </a:p>
          <a:p>
            <a:pPr lvl="1" algn="just">
              <a:buFont typeface="Wingdings" panose="05000000000000000000" pitchFamily="2" charset="2"/>
              <a:buChar char="§"/>
            </a:pPr>
            <a:r>
              <a:rPr lang="fr-BE" sz="1700" dirty="0"/>
              <a:t>sans le consentement de cette personne ou à son insu ;</a:t>
            </a:r>
          </a:p>
          <a:p>
            <a:pPr lvl="1" algn="just">
              <a:buFont typeface="Wingdings" panose="05000000000000000000" pitchFamily="2" charset="2"/>
              <a:buChar char="§"/>
            </a:pPr>
            <a:r>
              <a:rPr lang="fr-BE" sz="1700" dirty="0"/>
              <a:t>alors que cette personne est dénudée ou se livre à une activité sexuelle</a:t>
            </a:r>
          </a:p>
          <a:p>
            <a:pPr lvl="1" algn="just">
              <a:buFont typeface="Wingdings" panose="05000000000000000000" pitchFamily="2" charset="2"/>
              <a:buChar char="§"/>
            </a:pPr>
            <a:r>
              <a:rPr lang="fr-BE" sz="1700" dirty="0"/>
              <a:t>explicite ; et</a:t>
            </a:r>
          </a:p>
          <a:p>
            <a:pPr lvl="1" algn="just">
              <a:buFont typeface="Wingdings" panose="05000000000000000000" pitchFamily="2" charset="2"/>
              <a:buChar char="§"/>
            </a:pPr>
            <a:r>
              <a:rPr lang="fr-BE" sz="1700" dirty="0"/>
              <a:t> alors que cette personne se trouve dans des circonstances où elle peut raisonnablement considérer qu’elle est à l’abri des regards indésirables</a:t>
            </a:r>
            <a:endParaRPr lang="fr-FR" sz="1700" dirty="0"/>
          </a:p>
          <a:p>
            <a:pPr marL="0" lvl="0" indent="0" algn="just">
              <a:buNone/>
            </a:pPr>
            <a:r>
              <a:rPr lang="fr-BE" sz="1700" dirty="0"/>
              <a:t>Par personne dénudée, on entend la personne qui, sans son consentement ou à son insu, montre une partie de son corps, laquelle, en raison de son intégrité sexuelle, aurait été gardée cachée si cette personne avait su qu’elle était observée ou faisait l’objet d’un enregistrement visuel ou audio. </a:t>
            </a:r>
          </a:p>
          <a:p>
            <a:pPr marL="0" lvl="0" indent="0" algn="just">
              <a:buNone/>
            </a:pPr>
            <a:r>
              <a:rPr lang="fr-BE" sz="1700" dirty="0"/>
              <a:t>Cette infraction est punie d’un emprisonnement de six mois à cinq ans.</a:t>
            </a:r>
          </a:p>
          <a:p>
            <a:pPr marL="0" lvl="0" indent="0" algn="just">
              <a:buNone/>
            </a:pPr>
            <a:r>
              <a:rPr lang="fr-BE" sz="1700" dirty="0"/>
              <a:t>Le voyeurisme existe dès qu’il y a commencement d’exécution.»</a:t>
            </a:r>
            <a:endParaRPr lang="fr-FR" sz="1700" dirty="0"/>
          </a:p>
          <a:p>
            <a:pPr marL="0" lvl="0" indent="0">
              <a:buNone/>
            </a:pPr>
            <a:endParaRPr lang="fr-FR" sz="2200" dirty="0"/>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 3. b) 3. Le voyeurisme</a:t>
            </a:r>
          </a:p>
        </p:txBody>
      </p:sp>
    </p:spTree>
    <p:extLst>
      <p:ext uri="{BB962C8B-B14F-4D97-AF65-F5344CB8AC3E}">
        <p14:creationId xmlns:p14="http://schemas.microsoft.com/office/powerpoint/2010/main" val="152778171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023048"/>
            <a:ext cx="8380208" cy="5164124"/>
          </a:xfrm>
        </p:spPr>
        <p:txBody>
          <a:bodyPr>
            <a:normAutofit/>
          </a:bodyPr>
          <a:lstStyle/>
          <a:p>
            <a:pPr lvl="0"/>
            <a:endParaRPr lang="fr-FR" sz="2400" dirty="0"/>
          </a:p>
          <a:p>
            <a:pPr algn="just"/>
            <a:r>
              <a:rPr lang="fr-FR" sz="2000" dirty="0"/>
              <a:t>Eléments constitutifs</a:t>
            </a:r>
          </a:p>
          <a:p>
            <a:pPr marL="0" indent="0" algn="just">
              <a:buNone/>
            </a:pPr>
            <a:endParaRPr lang="fr-FR" sz="2000" dirty="0"/>
          </a:p>
          <a:p>
            <a:pPr marL="400050" lvl="1" indent="0" algn="just">
              <a:buNone/>
            </a:pPr>
            <a:r>
              <a:rPr lang="fr-BE" i="1" dirty="0"/>
              <a:t>1) Observer ou faire observer une personne ou réaliser ou faire réaliser un enregistrement visuel ou audio de celle-ci, directement ou par un moyen technique ou autre</a:t>
            </a:r>
          </a:p>
          <a:p>
            <a:pPr lvl="1">
              <a:buFontTx/>
              <a:buChar char="-"/>
            </a:pPr>
            <a:r>
              <a:rPr lang="fr-FR" sz="1500" dirty="0"/>
              <a:t>Rien de neuf par rapport à l’ancienne loi (article 371/1 CP)</a:t>
            </a:r>
          </a:p>
          <a:p>
            <a:pPr lvl="1">
              <a:buFontTx/>
              <a:buChar char="-"/>
            </a:pPr>
            <a:r>
              <a:rPr lang="fr-FR" sz="1500" dirty="0"/>
              <a:t>Termes identiques</a:t>
            </a:r>
          </a:p>
          <a:p>
            <a:pPr lvl="1">
              <a:buFontTx/>
              <a:buChar char="-"/>
            </a:pPr>
            <a:endParaRPr lang="fr-FR" sz="1500" dirty="0"/>
          </a:p>
          <a:p>
            <a:pPr marL="400050" lvl="1" indent="0" algn="just">
              <a:buClr>
                <a:srgbClr val="542378"/>
              </a:buClr>
              <a:buNone/>
            </a:pPr>
            <a:r>
              <a:rPr lang="fr-BE" i="1" dirty="0">
                <a:solidFill>
                  <a:prstClr val="black">
                    <a:lumMod val="75000"/>
                    <a:lumOff val="25000"/>
                  </a:prstClr>
                </a:solidFill>
              </a:rPr>
              <a:t>2) Sans le consentement de cette personne ou à son insu</a:t>
            </a:r>
          </a:p>
          <a:p>
            <a:pPr lvl="1">
              <a:buClr>
                <a:srgbClr val="542378"/>
              </a:buClr>
              <a:buFontTx/>
              <a:buChar char="-"/>
            </a:pPr>
            <a:r>
              <a:rPr lang="fr-FR" sz="1500" dirty="0">
                <a:solidFill>
                  <a:prstClr val="black">
                    <a:lumMod val="75000"/>
                    <a:lumOff val="25000"/>
                  </a:prstClr>
                </a:solidFill>
              </a:rPr>
              <a:t>Consentement est exigé – renvoi  à l’article 417/5 CP</a:t>
            </a:r>
          </a:p>
          <a:p>
            <a:pPr lvl="1">
              <a:buClr>
                <a:srgbClr val="542378"/>
              </a:buClr>
              <a:buFontTx/>
              <a:buChar char="-"/>
            </a:pPr>
            <a:r>
              <a:rPr lang="fr-FR" sz="1500" dirty="0">
                <a:solidFill>
                  <a:prstClr val="black">
                    <a:lumMod val="75000"/>
                    <a:lumOff val="25000"/>
                  </a:prstClr>
                </a:solidFill>
              </a:rPr>
              <a:t>Ignorance de la victime observée est assimilée à absence de consentement</a:t>
            </a:r>
          </a:p>
          <a:p>
            <a:pPr lvl="1">
              <a:buClr>
                <a:srgbClr val="542378"/>
              </a:buClr>
              <a:buFontTx/>
              <a:buChar char="-"/>
            </a:pPr>
            <a:r>
              <a:rPr lang="fr-FR" sz="1500" dirty="0">
                <a:solidFill>
                  <a:prstClr val="black">
                    <a:lumMod val="75000"/>
                    <a:lumOff val="25000"/>
                  </a:prstClr>
                </a:solidFill>
              </a:rPr>
              <a:t>Il porte sur le fait d’être observé mais également sur la méthode d’observation</a:t>
            </a:r>
          </a:p>
          <a:p>
            <a:pPr marL="0" lvl="0" indent="0">
              <a:buNone/>
            </a:pPr>
            <a:endParaRPr lang="fr-FR" sz="2200" dirty="0"/>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b) 3. Le voyeurisme</a:t>
            </a:r>
          </a:p>
        </p:txBody>
      </p:sp>
    </p:spTree>
    <p:extLst>
      <p:ext uri="{BB962C8B-B14F-4D97-AF65-F5344CB8AC3E}">
        <p14:creationId xmlns:p14="http://schemas.microsoft.com/office/powerpoint/2010/main" val="191427197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a:bodyPr>
          <a:lstStyle/>
          <a:p>
            <a:pPr lvl="0"/>
            <a:endParaRPr lang="fr-FR" sz="2400" dirty="0"/>
          </a:p>
          <a:p>
            <a:pPr marL="400050" lvl="1" indent="0" algn="just">
              <a:buNone/>
            </a:pPr>
            <a:r>
              <a:rPr lang="fr-BE" i="1" dirty="0"/>
              <a:t>3) Alors que cette personne est dénudée ou se livre à une activité sexuelle explicite</a:t>
            </a:r>
          </a:p>
          <a:p>
            <a:pPr lvl="1">
              <a:buFontTx/>
              <a:buChar char="-"/>
            </a:pPr>
            <a:r>
              <a:rPr lang="fr-FR" sz="1700" dirty="0"/>
              <a:t> </a:t>
            </a:r>
            <a:r>
              <a:rPr lang="fr-FR" sz="1500" dirty="0"/>
              <a:t>« </a:t>
            </a:r>
            <a:r>
              <a:rPr lang="fr-FR" sz="1500" i="1" dirty="0"/>
              <a:t>dénudée</a:t>
            </a:r>
            <a:r>
              <a:rPr lang="fr-FR" sz="1500" dirty="0"/>
              <a:t> » : comment tracer la frontière ? =&gt; voir article 417/8 alinéa 3 CP</a:t>
            </a:r>
          </a:p>
          <a:p>
            <a:pPr lvl="1">
              <a:buFontTx/>
              <a:buChar char="-"/>
            </a:pPr>
            <a:r>
              <a:rPr lang="fr-FR" sz="1500" dirty="0">
                <a:solidFill>
                  <a:schemeClr val="tx2"/>
                </a:solidFill>
              </a:rPr>
              <a:t>« </a:t>
            </a:r>
            <a:r>
              <a:rPr lang="fr-FR" sz="1500" i="1" dirty="0">
                <a:solidFill>
                  <a:schemeClr val="tx2"/>
                </a:solidFill>
              </a:rPr>
              <a:t>activité sexuelle explicite</a:t>
            </a:r>
            <a:r>
              <a:rPr lang="fr-FR" sz="1500" dirty="0">
                <a:solidFill>
                  <a:schemeClr val="tx2"/>
                </a:solidFill>
              </a:rPr>
              <a:t> » = champ d’application large</a:t>
            </a:r>
          </a:p>
          <a:p>
            <a:pPr marL="57150" indent="0">
              <a:buNone/>
            </a:pPr>
            <a:r>
              <a:rPr lang="fr-FR" sz="1700" dirty="0"/>
              <a:t>	</a:t>
            </a:r>
            <a:endParaRPr lang="fr-FR" sz="1500" dirty="0"/>
          </a:p>
          <a:p>
            <a:pPr marL="400050" lvl="1" indent="0" algn="just">
              <a:buClr>
                <a:srgbClr val="542378"/>
              </a:buClr>
              <a:buNone/>
            </a:pPr>
            <a:r>
              <a:rPr lang="fr-BE" i="1" dirty="0">
                <a:solidFill>
                  <a:prstClr val="black">
                    <a:lumMod val="75000"/>
                    <a:lumOff val="25000"/>
                  </a:prstClr>
                </a:solidFill>
              </a:rPr>
              <a:t>4) Alors que cette personne se trouve dans des circonstances où elle peut raisonnablement considérer qu’elle est à l’abri des regards indésirables</a:t>
            </a:r>
          </a:p>
          <a:p>
            <a:pPr lvl="1">
              <a:buClr>
                <a:srgbClr val="542378"/>
              </a:buClr>
              <a:buFontTx/>
              <a:buChar char="-"/>
            </a:pPr>
            <a:r>
              <a:rPr lang="fr-FR" sz="1500" dirty="0">
                <a:solidFill>
                  <a:prstClr val="black">
                    <a:lumMod val="75000"/>
                    <a:lumOff val="25000"/>
                  </a:prstClr>
                </a:solidFill>
              </a:rPr>
              <a:t>Auparavant « il ne serait pas porté atteinte à sa vie privée » (notion subjective) vs. « regards indésirables » (notion plus objective)</a:t>
            </a:r>
          </a:p>
          <a:p>
            <a:pPr lvl="1">
              <a:buClr>
                <a:srgbClr val="542378"/>
              </a:buClr>
              <a:buFontTx/>
              <a:buChar char="-"/>
            </a:pPr>
            <a:endParaRPr lang="fr-FR" sz="1500" dirty="0">
              <a:solidFill>
                <a:prstClr val="black">
                  <a:lumMod val="75000"/>
                  <a:lumOff val="25000"/>
                </a:prstClr>
              </a:solidFill>
            </a:endParaRPr>
          </a:p>
          <a:p>
            <a:pPr marL="400050" lvl="1" indent="0" algn="just">
              <a:buClr>
                <a:srgbClr val="542378"/>
              </a:buClr>
              <a:buNone/>
            </a:pPr>
            <a:r>
              <a:rPr lang="fr-BE" i="1" dirty="0">
                <a:solidFill>
                  <a:prstClr val="black">
                    <a:lumMod val="75000"/>
                    <a:lumOff val="25000"/>
                  </a:prstClr>
                </a:solidFill>
              </a:rPr>
              <a:t>5) Elément moral : dol général</a:t>
            </a:r>
          </a:p>
          <a:p>
            <a:pPr marL="0" lvl="0" indent="0">
              <a:buNone/>
            </a:pPr>
            <a:endParaRPr lang="fr-FR" sz="2400" dirty="0"/>
          </a:p>
          <a:p>
            <a:pPr marL="0" indent="0">
              <a:buNone/>
            </a:pPr>
            <a:r>
              <a:rPr lang="fr-BE" sz="1600" dirty="0"/>
              <a:t>Le voyeurisme existe dès qu’il y a commencement d’exécution.</a:t>
            </a:r>
            <a:endParaRPr lang="fr-FR" sz="1600"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b) 3. Le voyeurisme</a:t>
            </a:r>
          </a:p>
        </p:txBody>
      </p:sp>
    </p:spTree>
    <p:extLst>
      <p:ext uri="{BB962C8B-B14F-4D97-AF65-F5344CB8AC3E}">
        <p14:creationId xmlns:p14="http://schemas.microsoft.com/office/powerpoint/2010/main" val="187564620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a:bodyPr>
          <a:lstStyle/>
          <a:p>
            <a:pPr lvl="0"/>
            <a:endParaRPr lang="fr-FR" sz="2400" dirty="0"/>
          </a:p>
          <a:p>
            <a:pPr algn="just"/>
            <a:r>
              <a:rPr lang="fr-FR" sz="2000" dirty="0"/>
              <a:t>Du point de vue du droit transitoire</a:t>
            </a:r>
          </a:p>
          <a:p>
            <a:pPr lvl="1" algn="just">
              <a:buFont typeface="Wingdings" panose="05000000000000000000" pitchFamily="2" charset="2"/>
              <a:buChar char="§"/>
            </a:pPr>
            <a:r>
              <a:rPr lang="fr-FR" dirty="0">
                <a:solidFill>
                  <a:schemeClr val="tx1"/>
                </a:solidFill>
              </a:rPr>
              <a:t>Pour le délit de voyeurisme « de base » - nouvelle loi pénale n’est pas plus sévère ni en ce qui concerne la définition de l’infraction, ni en ce qui concerne les peines applicables</a:t>
            </a:r>
          </a:p>
          <a:p>
            <a:pPr marL="457200" lvl="1" indent="0" algn="just">
              <a:buNone/>
            </a:pPr>
            <a:r>
              <a:rPr lang="fr-FR" dirty="0">
                <a:solidFill>
                  <a:schemeClr val="tx1"/>
                </a:solidFill>
              </a:rPr>
              <a:t>    =&gt; Application immédiate de la nouvelle disposition aux faits commis avant la 1</a:t>
            </a:r>
            <a:r>
              <a:rPr lang="fr-FR" baseline="30000" dirty="0">
                <a:solidFill>
                  <a:schemeClr val="tx1"/>
                </a:solidFill>
              </a:rPr>
              <a:t>er</a:t>
            </a:r>
            <a:r>
              <a:rPr lang="fr-FR" dirty="0">
                <a:solidFill>
                  <a:schemeClr val="tx1"/>
                </a:solidFill>
              </a:rPr>
              <a:t>   </a:t>
            </a:r>
          </a:p>
          <a:p>
            <a:pPr marL="457200" lvl="1" indent="0" algn="just">
              <a:buNone/>
            </a:pPr>
            <a:r>
              <a:rPr lang="fr-FR" dirty="0">
                <a:solidFill>
                  <a:schemeClr val="tx1"/>
                </a:solidFill>
              </a:rPr>
              <a:t>     juin 2022</a:t>
            </a:r>
          </a:p>
          <a:p>
            <a:pPr lvl="1" algn="just">
              <a:buFont typeface="Wingdings" panose="05000000000000000000" pitchFamily="2" charset="2"/>
              <a:buChar char="§"/>
            </a:pPr>
            <a:r>
              <a:rPr lang="fr-FR" dirty="0">
                <a:solidFill>
                  <a:schemeClr val="tx1"/>
                </a:solidFill>
              </a:rPr>
              <a:t>Si infractions aggravées, la situation est différente</a:t>
            </a:r>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b) 3. Le voyeurisme</a:t>
            </a:r>
          </a:p>
        </p:txBody>
      </p:sp>
    </p:spTree>
    <p:extLst>
      <p:ext uri="{BB962C8B-B14F-4D97-AF65-F5344CB8AC3E}">
        <p14:creationId xmlns:p14="http://schemas.microsoft.com/office/powerpoint/2010/main" val="158107631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a:bodyPr>
          <a:lstStyle/>
          <a:p>
            <a:pPr lvl="0"/>
            <a:endParaRPr lang="fr-FR" sz="2400" dirty="0"/>
          </a:p>
          <a:p>
            <a:pPr algn="just"/>
            <a:r>
              <a:rPr lang="fr-FR" sz="2000" dirty="0"/>
              <a:t>Article 417/9 Code pénal</a:t>
            </a:r>
          </a:p>
          <a:p>
            <a:pPr marL="400050" lvl="1" indent="0" algn="just">
              <a:buNone/>
            </a:pPr>
            <a:r>
              <a:rPr lang="fr-BE" sz="1700" dirty="0"/>
              <a:t>« La diffusion non consentie de contenus a caractère sexuel consiste a montrer, rendre accessible ou diffuser du contenu visuel ou audio d’une personne dénudée ou d’une personne qui se livre a une activité sexuelle explicite sans son accord ou a son insu, même si cette personne a consenti a leur réalisation. </a:t>
            </a:r>
          </a:p>
          <a:p>
            <a:pPr marL="400050" lvl="1" indent="0" algn="just">
              <a:buNone/>
            </a:pPr>
            <a:r>
              <a:rPr lang="fr-BE" sz="1700" dirty="0"/>
              <a:t>Cette infraction est punie d’un emprisonnement de six mois à cinq ans.</a:t>
            </a:r>
          </a:p>
          <a:p>
            <a:pPr marL="400050" lvl="1" indent="0" algn="just">
              <a:buNone/>
            </a:pPr>
            <a:r>
              <a:rPr lang="fr-BE" sz="1700" dirty="0"/>
              <a:t>La diffusion non consentie de contenus à caractère sexuel existe dès qu’il y a commencement d’exécution. »</a:t>
            </a:r>
          </a:p>
          <a:p>
            <a:pPr algn="just"/>
            <a:endParaRPr lang="fr-FR" sz="1700" dirty="0"/>
          </a:p>
          <a:p>
            <a:pPr marL="0" lvl="0" indent="0" algn="just">
              <a:buNone/>
            </a:pPr>
            <a:endParaRPr lang="fr-FR" sz="2200" dirty="0"/>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75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b) 4. La diffusion non consentie d’images à caractère sexuel</a:t>
            </a:r>
          </a:p>
        </p:txBody>
      </p:sp>
    </p:spTree>
    <p:extLst>
      <p:ext uri="{BB962C8B-B14F-4D97-AF65-F5344CB8AC3E}">
        <p14:creationId xmlns:p14="http://schemas.microsoft.com/office/powerpoint/2010/main" val="390201456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4296" y="1693876"/>
            <a:ext cx="8380208" cy="5164124"/>
          </a:xfrm>
        </p:spPr>
        <p:txBody>
          <a:bodyPr>
            <a:normAutofit/>
          </a:bodyPr>
          <a:lstStyle/>
          <a:p>
            <a:pPr marL="0" indent="0" algn="just">
              <a:buNone/>
            </a:pPr>
            <a:r>
              <a:rPr lang="fr-BE" dirty="0"/>
              <a:t>	</a:t>
            </a:r>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328924"/>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Structure du cours</a:t>
            </a:r>
          </a:p>
        </p:txBody>
      </p:sp>
      <p:sp>
        <p:nvSpPr>
          <p:cNvPr id="2" name="Rechteck 1">
            <a:extLst>
              <a:ext uri="{FF2B5EF4-FFF2-40B4-BE49-F238E27FC236}">
                <a16:creationId xmlns:a16="http://schemas.microsoft.com/office/drawing/2014/main" id="{A4BA5943-70B8-6D4D-A540-1E60CA8FB5DF}"/>
              </a:ext>
            </a:extLst>
          </p:cNvPr>
          <p:cNvSpPr/>
          <p:nvPr/>
        </p:nvSpPr>
        <p:spPr>
          <a:xfrm>
            <a:off x="-364264" y="1275644"/>
            <a:ext cx="9493955" cy="5785173"/>
          </a:xfrm>
          <a:prstGeom prst="rect">
            <a:avLst/>
          </a:prstGeom>
        </p:spPr>
        <p:txBody>
          <a:bodyPr wrap="square">
            <a:spAutoFit/>
          </a:bodyPr>
          <a:lstStyle/>
          <a:p>
            <a:pPr lvl="3" algn="just">
              <a:lnSpc>
                <a:spcPct val="120000"/>
              </a:lnSpc>
            </a:pPr>
            <a:r>
              <a:rPr lang="fr-BE" sz="1600" dirty="0">
                <a:solidFill>
                  <a:schemeClr val="tx2"/>
                </a:solidFill>
              </a:rPr>
              <a:t>e) L’inceste </a:t>
            </a:r>
            <a:r>
              <a:rPr lang="fr-BE" sz="1600" dirty="0">
                <a:solidFill>
                  <a:srgbClr val="0070C0"/>
                </a:solidFill>
              </a:rPr>
              <a:t>= application de c) et d) </a:t>
            </a:r>
          </a:p>
          <a:p>
            <a:pPr lvl="3" algn="just">
              <a:lnSpc>
                <a:spcPct val="120000"/>
              </a:lnSpc>
            </a:pPr>
            <a:endParaRPr lang="fr-BE" sz="1600" dirty="0">
              <a:solidFill>
                <a:schemeClr val="tx2"/>
              </a:solidFill>
            </a:endParaRPr>
          </a:p>
          <a:p>
            <a:pPr lvl="3" algn="just">
              <a:lnSpc>
                <a:spcPct val="120000"/>
              </a:lnSpc>
            </a:pPr>
            <a:r>
              <a:rPr lang="fr-BE" sz="1600" dirty="0">
                <a:solidFill>
                  <a:schemeClr val="tx2"/>
                </a:solidFill>
              </a:rPr>
              <a:t>f) Les actes à caractère sexuel intrafamiliaux non consentis </a:t>
            </a:r>
            <a:r>
              <a:rPr lang="fr-BE" sz="1600" dirty="0">
                <a:solidFill>
                  <a:srgbClr val="0070C0"/>
                </a:solidFill>
              </a:rPr>
              <a:t>= application de c) et d) </a:t>
            </a:r>
          </a:p>
          <a:p>
            <a:pPr lvl="3" algn="just">
              <a:lnSpc>
                <a:spcPct val="120000"/>
              </a:lnSpc>
            </a:pPr>
            <a:endParaRPr lang="fr-BE" sz="1600" dirty="0">
              <a:solidFill>
                <a:schemeClr val="tx2"/>
              </a:solidFill>
            </a:endParaRPr>
          </a:p>
          <a:p>
            <a:pPr lvl="3" algn="just">
              <a:lnSpc>
                <a:spcPct val="120000"/>
              </a:lnSpc>
            </a:pPr>
            <a:r>
              <a:rPr lang="fr-BE" sz="1600" dirty="0">
                <a:solidFill>
                  <a:schemeClr val="tx2"/>
                </a:solidFill>
              </a:rPr>
              <a:t>4. L’exploitation sexuelle de mineurs </a:t>
            </a:r>
          </a:p>
          <a:p>
            <a:pPr lvl="3" algn="just">
              <a:lnSpc>
                <a:spcPct val="120000"/>
              </a:lnSpc>
            </a:pPr>
            <a:r>
              <a:rPr lang="fr-BE" sz="1600" dirty="0">
                <a:solidFill>
                  <a:schemeClr val="tx2"/>
                </a:solidFill>
              </a:rPr>
              <a:t>      a) L’approche d’un mineur à des fins sexuelles</a:t>
            </a:r>
          </a:p>
          <a:p>
            <a:pPr lvl="3" algn="just">
              <a:lnSpc>
                <a:spcPct val="120000"/>
              </a:lnSpc>
            </a:pPr>
            <a:r>
              <a:rPr lang="fr-BE" sz="1600" dirty="0">
                <a:solidFill>
                  <a:schemeClr val="tx2"/>
                </a:solidFill>
              </a:rPr>
              <a:t>      b) L’exploitation sexuelle de mineurs à des fins de prostitution</a:t>
            </a:r>
          </a:p>
          <a:p>
            <a:pPr lvl="3" algn="just">
              <a:lnSpc>
                <a:spcPct val="120000"/>
              </a:lnSpc>
            </a:pPr>
            <a:r>
              <a:rPr lang="fr-BE" sz="1600" dirty="0">
                <a:solidFill>
                  <a:schemeClr val="tx2"/>
                </a:solidFill>
              </a:rPr>
              <a:t>      c) Les images d’abus sexuels de mineurs </a:t>
            </a:r>
          </a:p>
          <a:p>
            <a:pPr lvl="3" algn="just">
              <a:lnSpc>
                <a:spcPct val="120000"/>
              </a:lnSpc>
            </a:pPr>
            <a:endParaRPr lang="fr-BE" sz="1600" dirty="0">
              <a:solidFill>
                <a:schemeClr val="tx2"/>
              </a:solidFill>
            </a:endParaRPr>
          </a:p>
          <a:p>
            <a:pPr lvl="3" algn="just">
              <a:lnSpc>
                <a:spcPct val="120000"/>
              </a:lnSpc>
            </a:pPr>
            <a:r>
              <a:rPr lang="fr-BE" sz="1600" dirty="0">
                <a:solidFill>
                  <a:schemeClr val="tx2"/>
                </a:solidFill>
              </a:rPr>
              <a:t>5. L’outrage public aux bonnes mœurs</a:t>
            </a:r>
          </a:p>
          <a:p>
            <a:pPr lvl="3" algn="just">
              <a:lnSpc>
                <a:spcPct val="120000"/>
              </a:lnSpc>
            </a:pPr>
            <a:r>
              <a:rPr lang="fr-BE" sz="1600" dirty="0">
                <a:solidFill>
                  <a:schemeClr val="tx2"/>
                </a:solidFill>
              </a:rPr>
              <a:t>    a) La production ou la diffusion de contenus à caractère extrêmement  </a:t>
            </a:r>
          </a:p>
          <a:p>
            <a:pPr lvl="3" algn="just">
              <a:lnSpc>
                <a:spcPct val="120000"/>
              </a:lnSpc>
            </a:pPr>
            <a:r>
              <a:rPr lang="fr-BE" sz="1600" dirty="0">
                <a:solidFill>
                  <a:schemeClr val="tx2"/>
                </a:solidFill>
              </a:rPr>
              <a:t>        pornographique ou violent</a:t>
            </a:r>
          </a:p>
          <a:p>
            <a:pPr lvl="3" algn="just">
              <a:lnSpc>
                <a:spcPct val="120000"/>
              </a:lnSpc>
            </a:pPr>
            <a:r>
              <a:rPr lang="fr-BE" sz="1600" dirty="0">
                <a:solidFill>
                  <a:schemeClr val="tx2"/>
                </a:solidFill>
              </a:rPr>
              <a:t>    b) L’exhibitionnisme</a:t>
            </a:r>
          </a:p>
          <a:p>
            <a:pPr lvl="3" algn="just">
              <a:lnSpc>
                <a:spcPct val="120000"/>
              </a:lnSpc>
            </a:pPr>
            <a:endParaRPr lang="fr-BE" sz="1600" dirty="0">
              <a:solidFill>
                <a:schemeClr val="tx2"/>
              </a:solidFill>
            </a:endParaRPr>
          </a:p>
          <a:p>
            <a:pPr lvl="3" algn="just">
              <a:lnSpc>
                <a:spcPct val="120000"/>
              </a:lnSpc>
            </a:pPr>
            <a:r>
              <a:rPr lang="fr-BE" sz="1600" dirty="0">
                <a:solidFill>
                  <a:schemeClr val="tx2"/>
                </a:solidFill>
              </a:rPr>
              <a:t>6. L’abus de la prostitution de majeurs </a:t>
            </a:r>
          </a:p>
          <a:p>
            <a:pPr lvl="3" algn="just">
              <a:lnSpc>
                <a:spcPct val="120000"/>
              </a:lnSpc>
            </a:pPr>
            <a:endParaRPr lang="fr-BE" sz="1600" dirty="0">
              <a:solidFill>
                <a:schemeClr val="tx2"/>
              </a:solidFill>
            </a:endParaRPr>
          </a:p>
          <a:p>
            <a:pPr lvl="3" algn="just">
              <a:lnSpc>
                <a:spcPct val="120000"/>
              </a:lnSpc>
            </a:pPr>
            <a:r>
              <a:rPr lang="fr-BE" sz="1600" dirty="0">
                <a:solidFill>
                  <a:schemeClr val="tx2"/>
                </a:solidFill>
              </a:rPr>
              <a:t>7. Observations et remarques  </a:t>
            </a:r>
          </a:p>
          <a:p>
            <a:pPr lvl="3" algn="just">
              <a:lnSpc>
                <a:spcPct val="120000"/>
              </a:lnSpc>
            </a:pPr>
            <a:endParaRPr lang="fr-BE" sz="1900" dirty="0"/>
          </a:p>
          <a:p>
            <a:pPr lvl="3" algn="just">
              <a:lnSpc>
                <a:spcPct val="120000"/>
              </a:lnSpc>
            </a:pPr>
            <a:r>
              <a:rPr lang="fr-BE" sz="1900" dirty="0"/>
              <a:t>   </a:t>
            </a:r>
          </a:p>
        </p:txBody>
      </p:sp>
    </p:spTree>
    <p:extLst>
      <p:ext uri="{BB962C8B-B14F-4D97-AF65-F5344CB8AC3E}">
        <p14:creationId xmlns:p14="http://schemas.microsoft.com/office/powerpoint/2010/main" val="76873459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195170"/>
            <a:ext cx="8380208" cy="5164124"/>
          </a:xfrm>
        </p:spPr>
        <p:txBody>
          <a:bodyPr>
            <a:normAutofit fontScale="77500" lnSpcReduction="20000"/>
          </a:bodyPr>
          <a:lstStyle/>
          <a:p>
            <a:pPr marL="0" indent="0" algn="just">
              <a:buNone/>
            </a:pPr>
            <a:endParaRPr lang="fr-FR" sz="1700" dirty="0"/>
          </a:p>
          <a:p>
            <a:pPr lvl="0" algn="just">
              <a:buClr>
                <a:srgbClr val="542378"/>
              </a:buClr>
            </a:pPr>
            <a:r>
              <a:rPr lang="fr-FR" sz="2300" dirty="0">
                <a:solidFill>
                  <a:prstClr val="black">
                    <a:lumMod val="75000"/>
                    <a:lumOff val="25000"/>
                  </a:prstClr>
                </a:solidFill>
              </a:rPr>
              <a:t>Eléments constitutifs</a:t>
            </a:r>
          </a:p>
          <a:p>
            <a:pPr lvl="0" algn="just">
              <a:buClr>
                <a:srgbClr val="542378"/>
              </a:buClr>
            </a:pPr>
            <a:endParaRPr lang="fr-FR" sz="2300" dirty="0">
              <a:solidFill>
                <a:prstClr val="black">
                  <a:lumMod val="75000"/>
                  <a:lumOff val="25000"/>
                </a:prstClr>
              </a:solidFill>
            </a:endParaRPr>
          </a:p>
          <a:p>
            <a:pPr marL="400050" lvl="1" indent="0" algn="just">
              <a:buClr>
                <a:srgbClr val="542378"/>
              </a:buClr>
              <a:buNone/>
            </a:pPr>
            <a:r>
              <a:rPr lang="fr-BE" i="1" dirty="0">
                <a:solidFill>
                  <a:prstClr val="black">
                    <a:lumMod val="75000"/>
                    <a:lumOff val="25000"/>
                  </a:prstClr>
                </a:solidFill>
              </a:rPr>
              <a:t>1</a:t>
            </a:r>
            <a:r>
              <a:rPr lang="fr-BE" sz="1800" i="1" dirty="0">
                <a:solidFill>
                  <a:prstClr val="black">
                    <a:lumMod val="75000"/>
                    <a:lumOff val="25000"/>
                  </a:prstClr>
                </a:solidFill>
              </a:rPr>
              <a:t>) Montrer, rendre accessible ou diffuser</a:t>
            </a:r>
          </a:p>
          <a:p>
            <a:pPr lvl="1" algn="just">
              <a:buClr>
                <a:srgbClr val="542378"/>
              </a:buClr>
              <a:buFontTx/>
              <a:buChar char="-"/>
            </a:pPr>
            <a:r>
              <a:rPr lang="fr-FR" sz="1800" dirty="0">
                <a:solidFill>
                  <a:prstClr val="black">
                    <a:lumMod val="75000"/>
                    <a:lumOff val="25000"/>
                  </a:prstClr>
                </a:solidFill>
              </a:rPr>
              <a:t>Champ d’application très large :</a:t>
            </a:r>
            <a:endParaRPr lang="fr-FR" dirty="0">
              <a:solidFill>
                <a:prstClr val="black">
                  <a:lumMod val="75000"/>
                  <a:lumOff val="25000"/>
                </a:prstClr>
              </a:solidFill>
            </a:endParaRPr>
          </a:p>
          <a:p>
            <a:pPr lvl="2" algn="just">
              <a:buClr>
                <a:srgbClr val="542378"/>
              </a:buClr>
              <a:buFont typeface="Wingdings" panose="05000000000000000000" pitchFamily="2" charset="2"/>
              <a:buChar char="Ø"/>
            </a:pPr>
            <a:r>
              <a:rPr lang="fr-FR" sz="1800" dirty="0">
                <a:solidFill>
                  <a:prstClr val="black">
                    <a:lumMod val="75000"/>
                    <a:lumOff val="25000"/>
                  </a:prstClr>
                </a:solidFill>
              </a:rPr>
              <a:t>Toute forme de pa</a:t>
            </a:r>
            <a:r>
              <a:rPr lang="fr-FR" sz="1800" dirty="0"/>
              <a:t>rtage</a:t>
            </a:r>
            <a:r>
              <a:rPr lang="fr-FR" sz="1800" dirty="0">
                <a:solidFill>
                  <a:prstClr val="black">
                    <a:lumMod val="75000"/>
                    <a:lumOff val="25000"/>
                  </a:prstClr>
                </a:solidFill>
              </a:rPr>
              <a:t> ou de publicité par courrier, courriel, SMS, MMS, messages Messenger, publication sur WhatsApp, Facebook, Twitter, Instagram, Snapchat, </a:t>
            </a:r>
            <a:r>
              <a:rPr lang="fr-FR" sz="1800" dirty="0" err="1">
                <a:solidFill>
                  <a:prstClr val="black">
                    <a:lumMod val="75000"/>
                    <a:lumOff val="25000"/>
                  </a:prstClr>
                </a:solidFill>
              </a:rPr>
              <a:t>Tiktok</a:t>
            </a:r>
            <a:r>
              <a:rPr lang="fr-FR" sz="1800" dirty="0">
                <a:solidFill>
                  <a:prstClr val="black">
                    <a:lumMod val="75000"/>
                    <a:lumOff val="25000"/>
                  </a:prstClr>
                </a:solidFill>
              </a:rPr>
              <a:t>,…</a:t>
            </a:r>
          </a:p>
          <a:p>
            <a:pPr lvl="2" algn="just">
              <a:buClr>
                <a:srgbClr val="542378"/>
              </a:buClr>
              <a:buFont typeface="Wingdings" panose="05000000000000000000" pitchFamily="2" charset="2"/>
              <a:buChar char="Ø"/>
            </a:pPr>
            <a:r>
              <a:rPr lang="fr-FR" sz="1800" dirty="0">
                <a:solidFill>
                  <a:prstClr val="black">
                    <a:lumMod val="75000"/>
                    <a:lumOff val="25000"/>
                  </a:prstClr>
                </a:solidFill>
              </a:rPr>
              <a:t>Toutes les rediffusions, partages, retweets également</a:t>
            </a:r>
          </a:p>
          <a:p>
            <a:pPr lvl="2" algn="just">
              <a:buClr>
                <a:srgbClr val="542378"/>
              </a:buClr>
              <a:buFont typeface="Wingdings" panose="05000000000000000000" pitchFamily="2" charset="2"/>
              <a:buChar char="Ø"/>
            </a:pPr>
            <a:r>
              <a:rPr lang="fr-FR" sz="1800" dirty="0">
                <a:solidFill>
                  <a:prstClr val="black">
                    <a:lumMod val="75000"/>
                    <a:lumOff val="25000"/>
                  </a:prstClr>
                </a:solidFill>
              </a:rPr>
              <a:t>Il suffit que l’auteur ait mis les moyens nécessaires en place pour </a:t>
            </a:r>
            <a:r>
              <a:rPr lang="fr-FR" sz="1800" i="1" dirty="0">
                <a:solidFill>
                  <a:prstClr val="black">
                    <a:lumMod val="75000"/>
                    <a:lumOff val="25000"/>
                  </a:prstClr>
                </a:solidFill>
              </a:rPr>
              <a:t>rendre accessible </a:t>
            </a:r>
            <a:r>
              <a:rPr lang="fr-FR" sz="1800" dirty="0">
                <a:solidFill>
                  <a:prstClr val="black">
                    <a:lumMod val="75000"/>
                    <a:lumOff val="25000"/>
                  </a:prstClr>
                </a:solidFill>
              </a:rPr>
              <a:t>le contenu litigieux</a:t>
            </a:r>
          </a:p>
          <a:p>
            <a:pPr lvl="1" algn="just">
              <a:buClr>
                <a:srgbClr val="542378"/>
              </a:buClr>
              <a:buFontTx/>
              <a:buChar char="-"/>
            </a:pPr>
            <a:r>
              <a:rPr lang="fr-FR" sz="1800" dirty="0">
                <a:solidFill>
                  <a:prstClr val="black">
                    <a:lumMod val="75000"/>
                    <a:lumOff val="25000"/>
                  </a:prstClr>
                </a:solidFill>
              </a:rPr>
              <a:t>Si possession d’images de victimes dénudées et pas diffusion : pas punissable</a:t>
            </a:r>
          </a:p>
          <a:p>
            <a:pPr lvl="1" algn="just">
              <a:buClr>
                <a:srgbClr val="542378"/>
              </a:buClr>
              <a:buFontTx/>
              <a:buChar char="-"/>
            </a:pPr>
            <a:endParaRPr lang="fr-FR" sz="1800" dirty="0">
              <a:solidFill>
                <a:prstClr val="black">
                  <a:lumMod val="75000"/>
                  <a:lumOff val="25000"/>
                </a:prstClr>
              </a:solidFill>
            </a:endParaRPr>
          </a:p>
          <a:p>
            <a:pPr marL="400050" lvl="1" indent="0" algn="just">
              <a:buClr>
                <a:srgbClr val="542378"/>
              </a:buClr>
              <a:buNone/>
            </a:pPr>
            <a:r>
              <a:rPr lang="fr-BE" sz="1800" i="1" dirty="0">
                <a:solidFill>
                  <a:prstClr val="black">
                    <a:lumMod val="75000"/>
                    <a:lumOff val="25000"/>
                  </a:prstClr>
                </a:solidFill>
              </a:rPr>
              <a:t>2) Du contenu visuel ou audio</a:t>
            </a:r>
          </a:p>
          <a:p>
            <a:pPr lvl="1" algn="just">
              <a:buClr>
                <a:srgbClr val="542378"/>
              </a:buClr>
              <a:buFontTx/>
              <a:buChar char="-"/>
            </a:pPr>
            <a:r>
              <a:rPr lang="fr-FR" sz="1800" dirty="0">
                <a:solidFill>
                  <a:prstClr val="black">
                    <a:lumMod val="75000"/>
                    <a:lumOff val="25000"/>
                  </a:prstClr>
                </a:solidFill>
              </a:rPr>
              <a:t>Notion plus large que « images ou enregistrement visuel ou </a:t>
            </a:r>
            <a:r>
              <a:rPr lang="fr-FR" sz="1800" dirty="0">
                <a:solidFill>
                  <a:schemeClr val="tx2"/>
                </a:solidFill>
              </a:rPr>
              <a:t>audio » (voir ancien article 371/1 CP)</a:t>
            </a:r>
          </a:p>
          <a:p>
            <a:pPr lvl="1" algn="just">
              <a:buClr>
                <a:srgbClr val="542378"/>
              </a:buClr>
              <a:buFontTx/>
              <a:buChar char="-"/>
            </a:pPr>
            <a:r>
              <a:rPr lang="fr-BE" sz="1800" dirty="0">
                <a:solidFill>
                  <a:prstClr val="black">
                    <a:lumMod val="75000"/>
                    <a:lumOff val="25000"/>
                  </a:prstClr>
                </a:solidFill>
              </a:rPr>
              <a:t>Champ d’application : enregistrements vidéo ou audio sur et par GSM, caméra, appareil photo, etc. sur et par le biais de n’importe quel programme ou application, mais également de photographies, imprimées ou non, retransmission en direct par Facebook live,…</a:t>
            </a:r>
            <a:endParaRPr lang="fr-FR" sz="1800" dirty="0">
              <a:solidFill>
                <a:prstClr val="black">
                  <a:lumMod val="75000"/>
                  <a:lumOff val="25000"/>
                </a:prstClr>
              </a:solidFill>
            </a:endParaRPr>
          </a:p>
          <a:p>
            <a:pPr marL="0" lvl="0" indent="0" algn="just">
              <a:buNone/>
            </a:pPr>
            <a:endParaRPr lang="fr-FR" sz="2200" dirty="0"/>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75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b) 4. La diffusion non consentie d’images à caractère sexuel</a:t>
            </a:r>
          </a:p>
        </p:txBody>
      </p:sp>
    </p:spTree>
    <p:extLst>
      <p:ext uri="{BB962C8B-B14F-4D97-AF65-F5344CB8AC3E}">
        <p14:creationId xmlns:p14="http://schemas.microsoft.com/office/powerpoint/2010/main" val="361395376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a:bodyPr>
          <a:lstStyle/>
          <a:p>
            <a:pPr lvl="0"/>
            <a:endParaRPr lang="fr-FR" sz="2400" dirty="0"/>
          </a:p>
          <a:p>
            <a:pPr marL="0" lvl="0" indent="0" algn="just">
              <a:buClr>
                <a:srgbClr val="542378"/>
              </a:buClr>
              <a:buNone/>
            </a:pPr>
            <a:r>
              <a:rPr lang="fr-FR" sz="2000" i="1" dirty="0">
                <a:solidFill>
                  <a:prstClr val="black">
                    <a:lumMod val="75000"/>
                    <a:lumOff val="25000"/>
                  </a:prstClr>
                </a:solidFill>
              </a:rPr>
              <a:t>	</a:t>
            </a:r>
            <a:r>
              <a:rPr lang="fr-BE" sz="1600" i="1" dirty="0">
                <a:solidFill>
                  <a:prstClr val="black">
                    <a:lumMod val="75000"/>
                    <a:lumOff val="25000"/>
                  </a:prstClr>
                </a:solidFill>
              </a:rPr>
              <a:t>3) D’une personne dénudée ou d’une personne qui se livre à une activité sexuelle  	spécifique</a:t>
            </a:r>
          </a:p>
          <a:p>
            <a:pPr lvl="1" algn="just">
              <a:buClr>
                <a:srgbClr val="542378"/>
              </a:buClr>
              <a:buFontTx/>
              <a:buChar char="-"/>
            </a:pPr>
            <a:r>
              <a:rPr lang="fr-FR" sz="1500" dirty="0">
                <a:solidFill>
                  <a:prstClr val="black">
                    <a:lumMod val="75000"/>
                    <a:lumOff val="25000"/>
                  </a:prstClr>
                </a:solidFill>
              </a:rPr>
              <a:t>Mêmes termes que pour voyeurisme (</a:t>
            </a:r>
            <a:r>
              <a:rPr lang="fr-FR" sz="1500" dirty="0" err="1">
                <a:solidFill>
                  <a:prstClr val="black">
                    <a:lumMod val="75000"/>
                    <a:lumOff val="25000"/>
                  </a:prstClr>
                </a:solidFill>
              </a:rPr>
              <a:t>cfr</a:t>
            </a:r>
            <a:r>
              <a:rPr lang="fr-FR" sz="1500" dirty="0">
                <a:solidFill>
                  <a:prstClr val="black">
                    <a:lumMod val="75000"/>
                    <a:lumOff val="25000"/>
                  </a:prstClr>
                </a:solidFill>
              </a:rPr>
              <a:t>. explications ci-dessus) </a:t>
            </a:r>
          </a:p>
          <a:p>
            <a:pPr marL="457200" lvl="1" indent="0" algn="just">
              <a:buClr>
                <a:srgbClr val="542378"/>
              </a:buClr>
              <a:buNone/>
            </a:pPr>
            <a:endParaRPr lang="fr-FR" dirty="0">
              <a:solidFill>
                <a:prstClr val="black">
                  <a:lumMod val="75000"/>
                  <a:lumOff val="25000"/>
                </a:prstClr>
              </a:solidFill>
            </a:endParaRPr>
          </a:p>
          <a:p>
            <a:pPr marL="400050" lvl="1" indent="0" algn="just">
              <a:buClr>
                <a:srgbClr val="542378"/>
              </a:buClr>
              <a:buNone/>
            </a:pPr>
            <a:r>
              <a:rPr lang="fr-BE" i="1" dirty="0">
                <a:solidFill>
                  <a:prstClr val="black">
                    <a:lumMod val="75000"/>
                    <a:lumOff val="25000"/>
                  </a:prstClr>
                </a:solidFill>
              </a:rPr>
              <a:t>4) Sans son accord ou à son insu</a:t>
            </a:r>
          </a:p>
          <a:p>
            <a:pPr lvl="1" algn="just">
              <a:buClr>
                <a:srgbClr val="542378"/>
              </a:buClr>
              <a:buFontTx/>
              <a:buChar char="-"/>
            </a:pPr>
            <a:r>
              <a:rPr lang="fr-FR" sz="1500" dirty="0">
                <a:solidFill>
                  <a:prstClr val="black">
                    <a:lumMod val="75000"/>
                    <a:lumOff val="25000"/>
                  </a:prstClr>
                </a:solidFill>
              </a:rPr>
              <a:t>Pour les personnes majeures : application de la notion de consentement telle que définie à l’article 417/5 CP– consentement à une première diffusion ne présume pas d’un consentement pour une diffusion secondaire</a:t>
            </a:r>
          </a:p>
          <a:p>
            <a:pPr lvl="1" algn="just">
              <a:buClr>
                <a:srgbClr val="542378"/>
              </a:buClr>
              <a:buFontTx/>
              <a:buChar char="-"/>
            </a:pPr>
            <a:r>
              <a:rPr lang="fr-FR" sz="1500" dirty="0">
                <a:solidFill>
                  <a:prstClr val="black">
                    <a:lumMod val="75000"/>
                    <a:lumOff val="25000"/>
                  </a:prstClr>
                </a:solidFill>
              </a:rPr>
              <a:t>Pour les personnes mineures : suppression de la présomption irréfragable de non-consentement (ancien article 371/1, §4 CP) – application de la notion de consentement telle que définie à l’article 417/6 CP</a:t>
            </a:r>
          </a:p>
          <a:p>
            <a:pPr marL="0" lvl="0" indent="0" algn="just">
              <a:buNone/>
            </a:pPr>
            <a:endParaRPr lang="fr-FR" sz="2200" dirty="0"/>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75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b) 4. La diffusion non consentie d’images à caractère sexuel</a:t>
            </a:r>
          </a:p>
        </p:txBody>
      </p:sp>
    </p:spTree>
    <p:extLst>
      <p:ext uri="{BB962C8B-B14F-4D97-AF65-F5344CB8AC3E}">
        <p14:creationId xmlns:p14="http://schemas.microsoft.com/office/powerpoint/2010/main" val="80072016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a:bodyPr>
          <a:lstStyle/>
          <a:p>
            <a:pPr lvl="0"/>
            <a:endParaRPr lang="fr-FR" sz="2400" dirty="0"/>
          </a:p>
          <a:p>
            <a:pPr marL="400050" lvl="1" indent="0" algn="just">
              <a:buClr>
                <a:srgbClr val="542378"/>
              </a:buClr>
              <a:buNone/>
            </a:pPr>
            <a:r>
              <a:rPr lang="fr-BE" i="1" dirty="0">
                <a:solidFill>
                  <a:prstClr val="black">
                    <a:lumMod val="75000"/>
                    <a:lumOff val="25000"/>
                  </a:prstClr>
                </a:solidFill>
              </a:rPr>
              <a:t>5) Même si cette personne a consenti à leur réalisation (facultatif)</a:t>
            </a:r>
          </a:p>
          <a:p>
            <a:pPr lvl="1" algn="just">
              <a:buClr>
                <a:srgbClr val="542378"/>
              </a:buClr>
              <a:buFontTx/>
              <a:buChar char="-"/>
            </a:pPr>
            <a:r>
              <a:rPr lang="fr-BE" sz="1500" dirty="0">
                <a:solidFill>
                  <a:prstClr val="black">
                    <a:lumMod val="75000"/>
                    <a:lumOff val="25000"/>
                  </a:prstClr>
                </a:solidFill>
              </a:rPr>
              <a:t>Différence avec le voyeurisme – accepter d’être filmé ou se filmer ne présume en rien un consentement pour une diffusion (</a:t>
            </a:r>
            <a:r>
              <a:rPr lang="fr-BE" sz="1500" dirty="0" err="1">
                <a:solidFill>
                  <a:prstClr val="black">
                    <a:lumMod val="75000"/>
                    <a:lumOff val="25000"/>
                  </a:prstClr>
                </a:solidFill>
              </a:rPr>
              <a:t>revenge</a:t>
            </a:r>
            <a:r>
              <a:rPr lang="fr-BE" sz="1500" dirty="0">
                <a:solidFill>
                  <a:prstClr val="black">
                    <a:lumMod val="75000"/>
                    <a:lumOff val="25000"/>
                  </a:prstClr>
                </a:solidFill>
              </a:rPr>
              <a:t> </a:t>
            </a:r>
            <a:r>
              <a:rPr lang="fr-BE" sz="1500" dirty="0" err="1">
                <a:solidFill>
                  <a:prstClr val="black">
                    <a:lumMod val="75000"/>
                    <a:lumOff val="25000"/>
                  </a:prstClr>
                </a:solidFill>
              </a:rPr>
              <a:t>porn</a:t>
            </a:r>
            <a:r>
              <a:rPr lang="fr-BE" sz="1500" dirty="0">
                <a:solidFill>
                  <a:prstClr val="black">
                    <a:lumMod val="75000"/>
                    <a:lumOff val="25000"/>
                  </a:prstClr>
                </a:solidFill>
              </a:rPr>
              <a:t>)</a:t>
            </a:r>
          </a:p>
          <a:p>
            <a:pPr lvl="1" algn="just">
              <a:buClr>
                <a:srgbClr val="542378"/>
              </a:buClr>
              <a:buFontTx/>
              <a:buChar char="-"/>
            </a:pPr>
            <a:endParaRPr lang="fr-BE" sz="1500" dirty="0">
              <a:solidFill>
                <a:prstClr val="black">
                  <a:lumMod val="75000"/>
                  <a:lumOff val="25000"/>
                </a:prstClr>
              </a:solidFill>
            </a:endParaRPr>
          </a:p>
          <a:p>
            <a:pPr marL="400050" lvl="1" indent="0" algn="just">
              <a:buClr>
                <a:srgbClr val="542378"/>
              </a:buClr>
              <a:buNone/>
            </a:pPr>
            <a:r>
              <a:rPr lang="fr-BE" i="1" dirty="0">
                <a:solidFill>
                  <a:prstClr val="black">
                    <a:lumMod val="75000"/>
                    <a:lumOff val="25000"/>
                  </a:prstClr>
                </a:solidFill>
              </a:rPr>
              <a:t>6) Elément moral : dol général</a:t>
            </a:r>
          </a:p>
          <a:p>
            <a:pPr marL="0" indent="0">
              <a:buNone/>
            </a:pPr>
            <a:endParaRPr lang="fr-BE" i="1" dirty="0">
              <a:solidFill>
                <a:prstClr val="black">
                  <a:lumMod val="75000"/>
                  <a:lumOff val="25000"/>
                </a:prstClr>
              </a:solidFill>
            </a:endParaRPr>
          </a:p>
          <a:p>
            <a:pPr lvl="0" algn="just">
              <a:buClr>
                <a:srgbClr val="542378"/>
              </a:buClr>
            </a:pPr>
            <a:r>
              <a:rPr lang="fr-FR" dirty="0">
                <a:solidFill>
                  <a:prstClr val="black">
                    <a:lumMod val="75000"/>
                    <a:lumOff val="25000"/>
                  </a:prstClr>
                </a:solidFill>
              </a:rPr>
              <a:t>Mobiles aggravants</a:t>
            </a:r>
          </a:p>
          <a:p>
            <a:pPr lvl="1" algn="just">
              <a:buClr>
                <a:srgbClr val="542378"/>
              </a:buClr>
              <a:buFontTx/>
              <a:buChar char="-"/>
            </a:pPr>
            <a:r>
              <a:rPr lang="fr-BE" sz="1400" dirty="0"/>
              <a:t>Si diffusion non consentie avec une intention méchante ou dans un but lucratif de contenus à caractère sexuel, aggravation des peines (article 417/10 CP -  ancien article 371/2 CP) </a:t>
            </a:r>
          </a:p>
          <a:p>
            <a:pPr marL="457200" lvl="1" indent="0" algn="just">
              <a:buClr>
                <a:srgbClr val="542378"/>
              </a:buClr>
              <a:buNone/>
            </a:pPr>
            <a:endParaRPr lang="fr-BE" sz="1400" dirty="0">
              <a:solidFill>
                <a:prstClr val="black">
                  <a:lumMod val="75000"/>
                  <a:lumOff val="25000"/>
                </a:prstClr>
              </a:solidFill>
            </a:endParaRPr>
          </a:p>
          <a:p>
            <a:pPr lvl="0" algn="just">
              <a:buClr>
                <a:srgbClr val="542378"/>
              </a:buClr>
            </a:pPr>
            <a:r>
              <a:rPr lang="fr-FR" dirty="0">
                <a:solidFill>
                  <a:prstClr val="black">
                    <a:lumMod val="75000"/>
                    <a:lumOff val="25000"/>
                  </a:prstClr>
                </a:solidFill>
              </a:rPr>
              <a:t>Infraction spécifique</a:t>
            </a:r>
            <a:endParaRPr lang="fr-FR" dirty="0"/>
          </a:p>
          <a:p>
            <a:pPr lvl="1" algn="just">
              <a:buClr>
                <a:srgbClr val="542378"/>
              </a:buClr>
              <a:buFontTx/>
              <a:buChar char="-"/>
            </a:pPr>
            <a:r>
              <a:rPr lang="fr-BE" sz="1400" dirty="0"/>
              <a:t>Refus de prêter son concours à la suppression d’images à caractère sexuel faisant l’objet d’une diffusion non consentie (</a:t>
            </a:r>
            <a:r>
              <a:rPr lang="fr-FR" sz="1400" dirty="0"/>
              <a:t>article 417/56 CP</a:t>
            </a:r>
            <a:r>
              <a:rPr lang="fr-BE" sz="1400" dirty="0"/>
              <a:t> – ancien article 371/3 CP)</a:t>
            </a:r>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75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b) 4. La diffusion non consentie d’images à caractère sexuel</a:t>
            </a:r>
          </a:p>
        </p:txBody>
      </p:sp>
    </p:spTree>
    <p:extLst>
      <p:ext uri="{BB962C8B-B14F-4D97-AF65-F5344CB8AC3E}">
        <p14:creationId xmlns:p14="http://schemas.microsoft.com/office/powerpoint/2010/main" val="417942784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a:bodyPr>
          <a:lstStyle/>
          <a:p>
            <a:pPr lvl="0"/>
            <a:endParaRPr lang="fr-FR" sz="2400" dirty="0"/>
          </a:p>
          <a:p>
            <a:pPr lvl="0" algn="just">
              <a:buClr>
                <a:srgbClr val="542378"/>
              </a:buClr>
            </a:pPr>
            <a:r>
              <a:rPr lang="fr-FR" sz="2000" dirty="0">
                <a:solidFill>
                  <a:prstClr val="black">
                    <a:lumMod val="75000"/>
                    <a:lumOff val="25000"/>
                  </a:prstClr>
                </a:solidFill>
              </a:rPr>
              <a:t>Du point de vue du droit transitoire</a:t>
            </a:r>
          </a:p>
          <a:p>
            <a:pPr lvl="1" algn="just">
              <a:buClr>
                <a:srgbClr val="542378"/>
              </a:buClr>
              <a:buFontTx/>
              <a:buChar char="-"/>
            </a:pPr>
            <a:r>
              <a:rPr lang="fr-BE" sz="1500" dirty="0">
                <a:solidFill>
                  <a:prstClr val="black">
                    <a:lumMod val="75000"/>
                    <a:lumOff val="25000"/>
                  </a:prstClr>
                </a:solidFill>
              </a:rPr>
              <a:t>Pas de modification de champ d’application de l’infraction, ni du régime de sanctionnement pour l’infraction de base</a:t>
            </a:r>
          </a:p>
          <a:p>
            <a:pPr marL="457200" lvl="1" indent="0" algn="just">
              <a:buClr>
                <a:srgbClr val="542378"/>
              </a:buClr>
              <a:buNone/>
            </a:pPr>
            <a:r>
              <a:rPr lang="fr-BE" sz="1500" dirty="0">
                <a:solidFill>
                  <a:prstClr val="black">
                    <a:lumMod val="75000"/>
                    <a:lumOff val="25000"/>
                  </a:prstClr>
                </a:solidFill>
              </a:rPr>
              <a:t>   =&gt; Application immédiate de la nouvelle disposition aux faits commis avant le 1</a:t>
            </a:r>
            <a:r>
              <a:rPr lang="fr-BE" sz="1500" baseline="30000" dirty="0">
                <a:solidFill>
                  <a:prstClr val="black">
                    <a:lumMod val="75000"/>
                    <a:lumOff val="25000"/>
                  </a:prstClr>
                </a:solidFill>
              </a:rPr>
              <a:t>er</a:t>
            </a:r>
            <a:r>
              <a:rPr lang="fr-BE" sz="1500" dirty="0">
                <a:solidFill>
                  <a:prstClr val="black">
                    <a:lumMod val="75000"/>
                    <a:lumOff val="25000"/>
                  </a:prstClr>
                </a:solidFill>
              </a:rPr>
              <a:t> juin  </a:t>
            </a:r>
          </a:p>
          <a:p>
            <a:pPr marL="457200" lvl="1" indent="0" algn="just">
              <a:buClr>
                <a:srgbClr val="542378"/>
              </a:buClr>
              <a:buNone/>
            </a:pPr>
            <a:r>
              <a:rPr lang="fr-BE" sz="1500" dirty="0">
                <a:solidFill>
                  <a:prstClr val="black">
                    <a:lumMod val="75000"/>
                    <a:lumOff val="25000"/>
                  </a:prstClr>
                </a:solidFill>
              </a:rPr>
              <a:t>    2022 </a:t>
            </a:r>
          </a:p>
          <a:p>
            <a:pPr lvl="1" algn="just">
              <a:buClr>
                <a:srgbClr val="542378"/>
              </a:buClr>
              <a:buFontTx/>
              <a:buChar char="-"/>
            </a:pPr>
            <a:r>
              <a:rPr lang="fr-BE" sz="1500" dirty="0">
                <a:solidFill>
                  <a:prstClr val="black">
                    <a:lumMod val="75000"/>
                    <a:lumOff val="25000"/>
                  </a:prstClr>
                </a:solidFill>
              </a:rPr>
              <a:t>Si infractions aggravées, la situation est complètement différente</a:t>
            </a:r>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75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b) 4. La diffusion non consentie d’images à caractère sexuel</a:t>
            </a:r>
          </a:p>
        </p:txBody>
      </p:sp>
    </p:spTree>
    <p:extLst>
      <p:ext uri="{BB962C8B-B14F-4D97-AF65-F5344CB8AC3E}">
        <p14:creationId xmlns:p14="http://schemas.microsoft.com/office/powerpoint/2010/main" val="224502008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fontScale="70000" lnSpcReduction="20000"/>
          </a:bodyPr>
          <a:lstStyle/>
          <a:p>
            <a:pPr algn="just"/>
            <a:r>
              <a:rPr lang="fr-FR" sz="2900" dirty="0"/>
              <a:t>D’anciennes circonstances aggravantes ont été reprises moyennant certaines adaptations</a:t>
            </a:r>
          </a:p>
          <a:p>
            <a:pPr algn="just"/>
            <a:r>
              <a:rPr lang="fr-FR" sz="2900" dirty="0"/>
              <a:t>La peine devient</a:t>
            </a:r>
            <a:r>
              <a:rPr lang="fr-BE" sz="2900" dirty="0">
                <a:effectLst/>
                <a:ea typeface="Times New Roman" panose="02020603050405020304" pitchFamily="18" charset="0"/>
              </a:rPr>
              <a:t> </a:t>
            </a:r>
            <a:r>
              <a:rPr lang="fr-FR" sz="2900" dirty="0"/>
              <a:t>plus sévère</a:t>
            </a:r>
          </a:p>
          <a:p>
            <a:pPr marL="0" indent="0" algn="just">
              <a:buNone/>
            </a:pPr>
            <a:endParaRPr lang="fr-FR" dirty="0"/>
          </a:p>
          <a:p>
            <a:pPr algn="just"/>
            <a:r>
              <a:rPr lang="fr-BE" sz="2000" dirty="0">
                <a:ea typeface="Times New Roman" panose="02020603050405020304" pitchFamily="18" charset="0"/>
              </a:rPr>
              <a:t>En raison du contexte : </a:t>
            </a:r>
          </a:p>
          <a:p>
            <a:pPr lvl="1" algn="just">
              <a:buFont typeface="Courier New" panose="02070309020205020404" pitchFamily="49" charset="0"/>
              <a:buChar char="o"/>
            </a:pPr>
            <a:r>
              <a:rPr lang="fr-BE" sz="1700" dirty="0">
                <a:ea typeface="Times New Roman" panose="02020603050405020304" pitchFamily="18" charset="0"/>
              </a:rPr>
              <a:t>Actes à caractère sexuel non consentis précédés ou accompagnés de torture, de séquestration ou de violence grave (417/13)</a:t>
            </a:r>
            <a:r>
              <a:rPr lang="fr-FR" sz="1700" dirty="0">
                <a:ea typeface="Times New Roman" panose="02020603050405020304" pitchFamily="18" charset="0"/>
              </a:rPr>
              <a:t> </a:t>
            </a:r>
            <a:endParaRPr lang="fr-BE" sz="1700" dirty="0">
              <a:ea typeface="Times New Roman" panose="02020603050405020304" pitchFamily="18" charset="0"/>
            </a:endParaRPr>
          </a:p>
          <a:p>
            <a:pPr lvl="1" algn="just">
              <a:buFont typeface="Courier New" panose="02070309020205020404" pitchFamily="49" charset="0"/>
              <a:buChar char="o"/>
            </a:pPr>
            <a:r>
              <a:rPr lang="fr-BE" sz="1700" dirty="0">
                <a:ea typeface="Times New Roman" panose="02020603050405020304" pitchFamily="18" charset="0"/>
              </a:rPr>
              <a:t>Actes à caractère sexuel non consentis commis sous la menace d’une arme ou un d’objet qui y ressemble (417/14)</a:t>
            </a:r>
          </a:p>
          <a:p>
            <a:pPr lvl="1" algn="just">
              <a:buFont typeface="Courier New" panose="02070309020205020404" pitchFamily="49" charset="0"/>
              <a:buChar char="o"/>
            </a:pPr>
            <a:r>
              <a:rPr lang="fr-BE" sz="1700" dirty="0">
                <a:ea typeface="Times New Roman" panose="02020603050405020304" pitchFamily="18" charset="0"/>
              </a:rPr>
              <a:t>Actes à caractère sexuel non consentis commis après administration préalable de substances inhibitives ou </a:t>
            </a:r>
            <a:r>
              <a:rPr lang="fr-BE" sz="1700" dirty="0" err="1">
                <a:ea typeface="Times New Roman" panose="02020603050405020304" pitchFamily="18" charset="0"/>
              </a:rPr>
              <a:t>désinhibitives</a:t>
            </a:r>
            <a:r>
              <a:rPr lang="fr-BE" sz="1700" dirty="0">
                <a:ea typeface="Times New Roman" panose="02020603050405020304" pitchFamily="18" charset="0"/>
              </a:rPr>
              <a:t> (417/14)</a:t>
            </a:r>
          </a:p>
          <a:p>
            <a:pPr lvl="1" algn="just">
              <a:buFont typeface="Courier New" panose="02070309020205020404" pitchFamily="49" charset="0"/>
              <a:buChar char="o"/>
            </a:pPr>
            <a:r>
              <a:rPr lang="fr-BE" sz="1700" dirty="0">
                <a:ea typeface="Times New Roman" panose="02020603050405020304" pitchFamily="18" charset="0"/>
              </a:rPr>
              <a:t>Actes à caractère sexuel non consentis commis avec l’aide ou en présence de d’une ou de plusieurs personnes (417/22)</a:t>
            </a:r>
          </a:p>
          <a:p>
            <a:pPr marL="0" indent="0" algn="just">
              <a:buNone/>
            </a:pPr>
            <a:endParaRPr lang="fr-BE" sz="1700" dirty="0">
              <a:ea typeface="Times New Roman" panose="02020603050405020304" pitchFamily="18" charset="0"/>
            </a:endParaRPr>
          </a:p>
          <a:p>
            <a:pPr algn="just"/>
            <a:r>
              <a:rPr lang="fr-BE" sz="2000" dirty="0">
                <a:ea typeface="Times New Roman" panose="02020603050405020304" pitchFamily="18" charset="0"/>
              </a:rPr>
              <a:t>En raison de la qualité de la victime : </a:t>
            </a:r>
          </a:p>
          <a:p>
            <a:pPr lvl="1" algn="just">
              <a:buFont typeface="Courier New" panose="02070309020205020404" pitchFamily="49" charset="0"/>
              <a:buChar char="o"/>
            </a:pPr>
            <a:r>
              <a:rPr lang="fr-BE" sz="1700" dirty="0">
                <a:ea typeface="Times New Roman" panose="02020603050405020304" pitchFamily="18" charset="0"/>
              </a:rPr>
              <a:t>Actes à caractère sexuel non consentis commis au préjudice d’une personne dans une situation de vulnérabilité (417/15)</a:t>
            </a:r>
          </a:p>
          <a:p>
            <a:pPr lvl="1" algn="just">
              <a:buFont typeface="Courier New" panose="02070309020205020404" pitchFamily="49" charset="0"/>
              <a:buChar char="o"/>
            </a:pPr>
            <a:r>
              <a:rPr lang="fr-BE" sz="1700" dirty="0">
                <a:ea typeface="Times New Roman" panose="02020603050405020304" pitchFamily="18" charset="0"/>
              </a:rPr>
              <a:t>Actes à caractère sexuel non consentis commis au préjudice d’un mineur de moins de 16 ans (417/16)</a:t>
            </a:r>
          </a:p>
          <a:p>
            <a:pPr lvl="1" algn="just">
              <a:buFont typeface="Courier New" panose="02070309020205020404" pitchFamily="49" charset="0"/>
              <a:buChar char="o"/>
            </a:pPr>
            <a:r>
              <a:rPr lang="fr-BE" sz="1700" dirty="0">
                <a:ea typeface="Times New Roman" panose="02020603050405020304" pitchFamily="18" charset="0"/>
              </a:rPr>
              <a:t>Actes à caractère sexuel non consentis </a:t>
            </a:r>
            <a:r>
              <a:rPr lang="fr-BE" sz="1700" dirty="0">
                <a:effectLst/>
                <a:ea typeface="Times New Roman" panose="02020603050405020304" pitchFamily="18" charset="0"/>
              </a:rPr>
              <a:t>commis au préjudice d’un mineur de plus de 16 ans (417/17)</a:t>
            </a:r>
          </a:p>
          <a:p>
            <a:pPr marL="457200" lvl="1" indent="0" algn="just">
              <a:buNone/>
            </a:pPr>
            <a:endParaRPr lang="fr-BE" sz="1700" dirty="0">
              <a:effectLst/>
              <a:ea typeface="Times New Roman" panose="02020603050405020304" pitchFamily="18" charset="0"/>
            </a:endParaRPr>
          </a:p>
          <a:p>
            <a:pPr marL="0" lvl="0" indent="0">
              <a:buNone/>
            </a:pPr>
            <a:endParaRPr lang="fr-FR" sz="2400" dirty="0"/>
          </a:p>
          <a:p>
            <a:pPr marL="0" lvl="0" indent="0">
              <a:buNone/>
            </a:pPr>
            <a:endParaRPr lang="fr-FR" sz="2400" dirty="0"/>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248285" y="134744"/>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600" b="1" dirty="0">
                <a:solidFill>
                  <a:srgbClr val="B19DD2"/>
                </a:solidFill>
                <a:latin typeface="Arial" panose="020B0604020202020204" pitchFamily="34" charset="0"/>
                <a:cs typeface="Arial" panose="020B0604020202020204" pitchFamily="34" charset="0"/>
              </a:rPr>
              <a:t>3. c) Les infractions aggravées</a:t>
            </a:r>
          </a:p>
        </p:txBody>
      </p:sp>
    </p:spTree>
    <p:extLst>
      <p:ext uri="{BB962C8B-B14F-4D97-AF65-F5344CB8AC3E}">
        <p14:creationId xmlns:p14="http://schemas.microsoft.com/office/powerpoint/2010/main" val="360666946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a:bodyPr>
          <a:lstStyle/>
          <a:p>
            <a:pPr marL="457200" lvl="1" indent="0" algn="just">
              <a:buNone/>
            </a:pPr>
            <a:endParaRPr lang="fr-BE" sz="1700" dirty="0">
              <a:effectLst/>
              <a:ea typeface="Times New Roman" panose="02020603050405020304" pitchFamily="18" charset="0"/>
            </a:endParaRPr>
          </a:p>
          <a:p>
            <a:pPr algn="just"/>
            <a:r>
              <a:rPr lang="fr-BE" sz="1400" dirty="0">
                <a:effectLst/>
                <a:ea typeface="Times New Roman" panose="02020603050405020304" pitchFamily="18" charset="0"/>
              </a:rPr>
              <a:t>En raison des liens entre l’auteur et la victime : </a:t>
            </a:r>
          </a:p>
          <a:p>
            <a:pPr marL="742950" lvl="1" indent="-285750" algn="just">
              <a:buFont typeface="Courier New" panose="02070309020205020404" pitchFamily="49" charset="0"/>
              <a:buChar char="o"/>
            </a:pPr>
            <a:r>
              <a:rPr lang="fr-BE" sz="1200" dirty="0">
                <a:effectLst/>
                <a:ea typeface="Times New Roman" panose="02020603050405020304" pitchFamily="18" charset="0"/>
              </a:rPr>
              <a:t>L’inceste (417/18) </a:t>
            </a:r>
          </a:p>
          <a:p>
            <a:pPr marL="742950" lvl="1" indent="-285750" algn="just">
              <a:buFont typeface="Courier New" panose="02070309020205020404" pitchFamily="49" charset="0"/>
              <a:buChar char="o"/>
            </a:pPr>
            <a:r>
              <a:rPr lang="fr-BE" sz="1200" dirty="0">
                <a:effectLst/>
                <a:ea typeface="Times New Roman" panose="02020603050405020304" pitchFamily="18" charset="0"/>
              </a:rPr>
              <a:t>Les actes à caractère sexuel intrafamiliaux non consentis (417/19) </a:t>
            </a:r>
          </a:p>
          <a:p>
            <a:pPr marL="742950" lvl="1" indent="-285750" algn="just">
              <a:buFont typeface="Courier New" panose="02070309020205020404" pitchFamily="49" charset="0"/>
              <a:buChar char="o"/>
            </a:pPr>
            <a:r>
              <a:rPr lang="fr-BE" sz="1200" dirty="0">
                <a:effectLst/>
                <a:ea typeface="Times New Roman" panose="02020603050405020304" pitchFamily="18" charset="0"/>
              </a:rPr>
              <a:t>Les actes à caractère sexuel non consentis commis par une personne qui se trouve en position d’autorité ou de confiance à l’égard de la victime (417/21)</a:t>
            </a:r>
          </a:p>
          <a:p>
            <a:pPr marL="457200" lvl="1" indent="0" algn="just">
              <a:buNone/>
            </a:pPr>
            <a:r>
              <a:rPr lang="fr-BE" sz="1700" dirty="0">
                <a:effectLst/>
                <a:ea typeface="Times New Roman" panose="02020603050405020304" pitchFamily="18" charset="0"/>
              </a:rPr>
              <a:t> </a:t>
            </a:r>
          </a:p>
          <a:p>
            <a:pPr algn="just"/>
            <a:r>
              <a:rPr lang="fr-BE" sz="1400" dirty="0">
                <a:effectLst/>
                <a:ea typeface="Times New Roman" panose="02020603050405020304" pitchFamily="18" charset="0"/>
              </a:rPr>
              <a:t>En raison des conséquences : </a:t>
            </a:r>
          </a:p>
          <a:p>
            <a:pPr marL="742950" lvl="1" indent="-285750" algn="just">
              <a:buFont typeface="Courier New" panose="02070309020205020404" pitchFamily="49" charset="0"/>
              <a:buChar char="o"/>
            </a:pPr>
            <a:r>
              <a:rPr lang="fr-BE" sz="1200" dirty="0">
                <a:effectLst/>
                <a:ea typeface="Times New Roman" panose="02020603050405020304" pitchFamily="18" charset="0"/>
              </a:rPr>
              <a:t>La mort de la victime (417/12)</a:t>
            </a:r>
          </a:p>
          <a:p>
            <a:pPr marL="457200" lvl="1" indent="0" algn="just">
              <a:buNone/>
            </a:pPr>
            <a:endParaRPr lang="fr-BE" sz="1700" dirty="0">
              <a:effectLst/>
              <a:ea typeface="Times New Roman" panose="02020603050405020304" pitchFamily="18" charset="0"/>
            </a:endParaRPr>
          </a:p>
          <a:p>
            <a:pPr algn="just"/>
            <a:r>
              <a:rPr lang="fr-BE" sz="1400" dirty="0">
                <a:effectLst/>
                <a:ea typeface="Times New Roman" panose="02020603050405020304" pitchFamily="18" charset="0"/>
              </a:rPr>
              <a:t>En raison du mobile : </a:t>
            </a:r>
          </a:p>
          <a:p>
            <a:pPr marL="742950" lvl="1" indent="-285750" algn="just">
              <a:buFont typeface="Courier New" panose="02070309020205020404" pitchFamily="49" charset="0"/>
              <a:buChar char="o"/>
            </a:pPr>
            <a:r>
              <a:rPr lang="fr-BE" sz="1200" dirty="0">
                <a:effectLst/>
                <a:ea typeface="Times New Roman" panose="02020603050405020304" pitchFamily="18" charset="0"/>
              </a:rPr>
              <a:t>Un mobile discriminatoire (417/20)</a:t>
            </a:r>
          </a:p>
          <a:p>
            <a:pPr marL="0" lvl="0" indent="0">
              <a:buNone/>
            </a:pPr>
            <a:endParaRPr lang="fr-FR" sz="2400" dirty="0"/>
          </a:p>
          <a:p>
            <a:pPr marL="0" lvl="0" indent="0">
              <a:buNone/>
            </a:pPr>
            <a:endParaRPr lang="fr-FR" sz="2400" dirty="0"/>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600" b="1" dirty="0">
                <a:solidFill>
                  <a:srgbClr val="B19DD2"/>
                </a:solidFill>
                <a:latin typeface="Arial" panose="020B0604020202020204" pitchFamily="34" charset="0"/>
                <a:cs typeface="Arial" panose="020B0604020202020204" pitchFamily="34" charset="0"/>
              </a:rPr>
              <a:t>3. c) Les infractions aggravées</a:t>
            </a:r>
          </a:p>
        </p:txBody>
      </p:sp>
    </p:spTree>
    <p:extLst>
      <p:ext uri="{BB962C8B-B14F-4D97-AF65-F5344CB8AC3E}">
        <p14:creationId xmlns:p14="http://schemas.microsoft.com/office/powerpoint/2010/main" val="416236984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a:bodyPr>
          <a:lstStyle/>
          <a:p>
            <a:pPr algn="just"/>
            <a:r>
              <a:rPr lang="fr-FR" dirty="0"/>
              <a:t>Art. 417/23 =&gt; art. 417/7 à 417/11 (atteinte à l’intégrité sexuelle, viol, voyeurisme, diffusion non consentie de contenus à caractère sexuel) et art. 417/12 à 417/22 (infractions aggravées) </a:t>
            </a:r>
          </a:p>
          <a:p>
            <a:pPr algn="just"/>
            <a:r>
              <a:rPr lang="fr-FR" dirty="0"/>
              <a:t>Art. 417/50 =&gt; art. 417/24 à 417/47 (l’approche d’un mineur à des fins sexuelles, l’approche d’un mineur à des fins de prostitution, images d’abus sexuels de mineurs)</a:t>
            </a:r>
          </a:p>
          <a:p>
            <a:pPr algn="just"/>
            <a:r>
              <a:rPr lang="fr-FR" dirty="0"/>
              <a:t>Art. 417/55 =&gt; art. 417/51 à 417/54 (l’outrage public aux bonnes mœurs) </a:t>
            </a:r>
          </a:p>
          <a:p>
            <a:pPr algn="just"/>
            <a:r>
              <a:rPr lang="fr-FR" dirty="0"/>
              <a:t>Souvent d’anciennes circonstances aggravantes</a:t>
            </a:r>
          </a:p>
          <a:p>
            <a:pPr algn="just"/>
            <a:r>
              <a:rPr lang="fr-FR" dirty="0"/>
              <a:t>Exemples: infraction commise par un médecin, infraction commise sur un mineur de moins de 10 ans, infraction commise au nom du prétendu « honneur » etc. </a:t>
            </a:r>
          </a:p>
          <a:p>
            <a:pPr algn="just"/>
            <a:r>
              <a:rPr lang="fr-FR" dirty="0"/>
              <a:t>Le juge doit en tenir compte lors du choix de la peine ou de la mesure et de la sévérité de celle-ci.</a:t>
            </a:r>
          </a:p>
          <a:p>
            <a:pPr algn="just"/>
            <a:r>
              <a:rPr lang="fr-FR" dirty="0"/>
              <a:t>Le juge, peut-il encore condamner au minimum de la peine? </a:t>
            </a:r>
            <a:endParaRPr lang="fr-FR" sz="2400" dirty="0"/>
          </a:p>
          <a:p>
            <a:pPr marL="0" lvl="0" indent="0">
              <a:buNone/>
            </a:pPr>
            <a:endParaRPr lang="fr-FR" sz="2400" dirty="0"/>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600" b="1" dirty="0">
                <a:solidFill>
                  <a:srgbClr val="B19DD2"/>
                </a:solidFill>
                <a:latin typeface="Arial" panose="020B0604020202020204" pitchFamily="34" charset="0"/>
                <a:cs typeface="Arial" panose="020B0604020202020204" pitchFamily="34" charset="0"/>
              </a:rPr>
              <a:t>3. d) Les facteurs aggravants</a:t>
            </a:r>
          </a:p>
        </p:txBody>
      </p:sp>
    </p:spTree>
    <p:extLst>
      <p:ext uri="{BB962C8B-B14F-4D97-AF65-F5344CB8AC3E}">
        <p14:creationId xmlns:p14="http://schemas.microsoft.com/office/powerpoint/2010/main" val="424816855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195170"/>
            <a:ext cx="8380208" cy="5662830"/>
          </a:xfrm>
        </p:spPr>
        <p:txBody>
          <a:bodyPr>
            <a:normAutofit lnSpcReduction="10000"/>
          </a:bodyPr>
          <a:lstStyle/>
          <a:p>
            <a:pPr lvl="0"/>
            <a:r>
              <a:rPr lang="fr-FR" sz="2400" dirty="0">
                <a:solidFill>
                  <a:schemeClr val="tx2"/>
                </a:solidFill>
              </a:rPr>
              <a:t>417/18 C.P.</a:t>
            </a:r>
          </a:p>
          <a:p>
            <a:pPr marL="0" lvl="0" indent="0" algn="just">
              <a:spcBef>
                <a:spcPts val="0"/>
              </a:spcBef>
              <a:buClrTx/>
              <a:buSzTx/>
              <a:buNone/>
            </a:pPr>
            <a:r>
              <a:rPr lang="fr-FR" dirty="0">
                <a:solidFill>
                  <a:schemeClr val="tx2"/>
                </a:solidFill>
                <a:sym typeface="Wingdings" panose="05000000000000000000" pitchFamily="2" charset="2"/>
              </a:rPr>
              <a:t>« </a:t>
            </a:r>
            <a:r>
              <a:rPr lang="fr-BE" dirty="0">
                <a:solidFill>
                  <a:schemeClr val="tx2"/>
                </a:solidFill>
                <a:sym typeface="Wingdings" panose="05000000000000000000" pitchFamily="2" charset="2"/>
              </a:rPr>
              <a:t>On entend par inceste les actes à caractère sexuel commis au préjudice d'un mineur par un parent ou allié ascendant en ligne directe, par un parent ou allié en ligne collatérale jusqu'au troisième degré, ou toute autre personne occupant une position similaire au sein de la famille des personnes précitées. </a:t>
            </a:r>
          </a:p>
          <a:p>
            <a:pPr marL="0" lvl="0" indent="0" algn="just">
              <a:spcBef>
                <a:spcPts val="0"/>
              </a:spcBef>
              <a:buClrTx/>
              <a:buSzTx/>
              <a:buNone/>
            </a:pPr>
            <a:endParaRPr lang="fr-BE" dirty="0">
              <a:solidFill>
                <a:schemeClr val="tx2"/>
              </a:solidFill>
              <a:sym typeface="Wingdings" panose="05000000000000000000" pitchFamily="2" charset="2"/>
            </a:endParaRPr>
          </a:p>
          <a:p>
            <a:pPr marL="0" lvl="0" indent="0" algn="just">
              <a:spcBef>
                <a:spcPts val="0"/>
              </a:spcBef>
              <a:buClrTx/>
              <a:buSzTx/>
              <a:buNone/>
            </a:pPr>
            <a:r>
              <a:rPr lang="fr-BE" dirty="0">
                <a:solidFill>
                  <a:schemeClr val="tx2"/>
                </a:solidFill>
                <a:sym typeface="Wingdings" panose="05000000000000000000" pitchFamily="2" charset="2"/>
              </a:rPr>
              <a:t>L’inceste est puni comme suit:</a:t>
            </a:r>
          </a:p>
          <a:p>
            <a:pPr marL="0" lvl="0" indent="0" algn="just">
              <a:spcBef>
                <a:spcPts val="0"/>
              </a:spcBef>
              <a:buClrTx/>
              <a:buSzTx/>
              <a:buNone/>
            </a:pPr>
            <a:endParaRPr lang="fr-BE" dirty="0">
              <a:solidFill>
                <a:schemeClr val="tx2"/>
              </a:solidFill>
              <a:sym typeface="Wingdings" panose="05000000000000000000" pitchFamily="2" charset="2"/>
            </a:endParaRPr>
          </a:p>
          <a:p>
            <a:pPr marL="0" lvl="0" indent="0" algn="just">
              <a:spcBef>
                <a:spcPts val="0"/>
              </a:spcBef>
              <a:buClrTx/>
              <a:buSzTx/>
              <a:buNone/>
            </a:pPr>
            <a:r>
              <a:rPr lang="fr-FR" dirty="0">
                <a:solidFill>
                  <a:schemeClr val="tx2"/>
                </a:solidFill>
                <a:sym typeface="Wingdings" panose="05000000000000000000" pitchFamily="2" charset="2"/>
              </a:rPr>
              <a:t> - l'atteinte à l'intégrité sexuelle est punie de la réclusion de quinze ans à vingt ans;</a:t>
            </a:r>
          </a:p>
          <a:p>
            <a:pPr marL="0" lvl="0" indent="0" algn="just">
              <a:spcBef>
                <a:spcPts val="0"/>
              </a:spcBef>
              <a:buClrTx/>
              <a:buSzTx/>
              <a:buNone/>
            </a:pPr>
            <a:r>
              <a:rPr lang="fr-FR" dirty="0">
                <a:solidFill>
                  <a:schemeClr val="tx2"/>
                </a:solidFill>
                <a:sym typeface="Wingdings" panose="05000000000000000000" pitchFamily="2" charset="2"/>
              </a:rPr>
              <a:t>   - le voyeurisme est puni de la réclusion de dix ans à quinze ans;</a:t>
            </a:r>
          </a:p>
          <a:p>
            <a:pPr marL="0" lvl="0" indent="0" algn="just">
              <a:spcBef>
                <a:spcPts val="0"/>
              </a:spcBef>
              <a:buClrTx/>
              <a:buSzTx/>
              <a:buNone/>
            </a:pPr>
            <a:r>
              <a:rPr lang="fr-FR" dirty="0">
                <a:solidFill>
                  <a:schemeClr val="tx2"/>
                </a:solidFill>
                <a:sym typeface="Wingdings" panose="05000000000000000000" pitchFamily="2" charset="2"/>
              </a:rPr>
              <a:t>   - la diffusion non consentie de contenus à caractère sexuel est punie de la réclusion de quinze ans à vingt ans;</a:t>
            </a:r>
          </a:p>
          <a:p>
            <a:pPr marL="0" lvl="0" indent="0" algn="just">
              <a:spcBef>
                <a:spcPts val="0"/>
              </a:spcBef>
              <a:buClrTx/>
              <a:buSzTx/>
              <a:buNone/>
            </a:pPr>
            <a:r>
              <a:rPr lang="fr-FR" dirty="0">
                <a:solidFill>
                  <a:schemeClr val="tx2"/>
                </a:solidFill>
                <a:sym typeface="Wingdings" panose="05000000000000000000" pitchFamily="2" charset="2"/>
              </a:rPr>
              <a:t>   - la diffusion non consentie avec une intention méchante ou dans un but lucratif de contenus à caractère sexuel est punie de la réclusion de quinze ans à vingt ans et d'une amende de deux cents euros à dix mille euros;</a:t>
            </a:r>
          </a:p>
          <a:p>
            <a:pPr marL="0" lvl="0" indent="0" algn="just">
              <a:spcBef>
                <a:spcPts val="0"/>
              </a:spcBef>
              <a:buClrTx/>
              <a:buSzTx/>
              <a:buNone/>
            </a:pPr>
            <a:r>
              <a:rPr lang="fr-FR" dirty="0">
                <a:solidFill>
                  <a:schemeClr val="tx2"/>
                </a:solidFill>
                <a:sym typeface="Wingdings" panose="05000000000000000000" pitchFamily="2" charset="2"/>
              </a:rPr>
              <a:t>   - le viol est puni de la réclusion de vingt ans à trente ans.</a:t>
            </a:r>
          </a:p>
          <a:p>
            <a:pPr marL="0" lvl="0" indent="0" algn="just">
              <a:spcBef>
                <a:spcPts val="0"/>
              </a:spcBef>
              <a:buClrTx/>
              <a:buSzTx/>
              <a:buNone/>
            </a:pPr>
            <a:endParaRPr lang="fr-BE" dirty="0">
              <a:solidFill>
                <a:schemeClr val="tx2"/>
              </a:solidFill>
              <a:sym typeface="Wingdings" panose="05000000000000000000" pitchFamily="2" charset="2"/>
            </a:endParaRPr>
          </a:p>
          <a:p>
            <a:pPr marL="0" lvl="0" indent="0" algn="just">
              <a:spcBef>
                <a:spcPts val="0"/>
              </a:spcBef>
              <a:buClrTx/>
              <a:buSzTx/>
              <a:buNone/>
            </a:pPr>
            <a:r>
              <a:rPr lang="fr-BE" dirty="0">
                <a:solidFill>
                  <a:schemeClr val="tx2"/>
                </a:solidFill>
                <a:sym typeface="Wingdings" panose="05000000000000000000" pitchFamily="2" charset="2"/>
              </a:rPr>
              <a:t> Par parent, on entend également l'adoptant, l'adopté et les parents de l'adoptant</a:t>
            </a:r>
            <a:r>
              <a:rPr lang="fr-FR" dirty="0">
                <a:solidFill>
                  <a:schemeClr val="tx2"/>
                </a:solidFill>
                <a:sym typeface="Wingdings" panose="05000000000000000000" pitchFamily="2" charset="2"/>
              </a:rPr>
              <a:t> »</a:t>
            </a:r>
          </a:p>
          <a:p>
            <a:pPr marL="0" lvl="0" indent="0" algn="just">
              <a:spcBef>
                <a:spcPts val="0"/>
              </a:spcBef>
              <a:buClrTx/>
              <a:buSzTx/>
              <a:buNone/>
            </a:pPr>
            <a:endParaRPr lang="fr-BE" dirty="0">
              <a:solidFill>
                <a:srgbClr val="000000"/>
              </a:solidFill>
              <a:latin typeface="Calibri" panose="020F0502020204030204"/>
            </a:endParaRPr>
          </a:p>
          <a:p>
            <a:pPr marL="0" lvl="0" indent="0" algn="just">
              <a:spcBef>
                <a:spcPts val="0"/>
              </a:spcBef>
              <a:buClrTx/>
              <a:buSzTx/>
              <a:buNone/>
            </a:pPr>
            <a:endParaRPr lang="x-none" sz="2000" dirty="0">
              <a:solidFill>
                <a:srgbClr val="000000"/>
              </a:solidFill>
              <a:latin typeface="Calibri" panose="020F0502020204030204"/>
            </a:endParaRPr>
          </a:p>
          <a:p>
            <a:pPr marL="0" lvl="0" indent="0">
              <a:buClr>
                <a:srgbClr val="542378"/>
              </a:buClr>
              <a:buNone/>
            </a:pPr>
            <a:endParaRPr lang="fr-FR" sz="2400" dirty="0">
              <a:solidFill>
                <a:prstClr val="black">
                  <a:lumMod val="75000"/>
                  <a:lumOff val="25000"/>
                </a:prstClr>
              </a:solidFill>
            </a:endParaRPr>
          </a:p>
          <a:p>
            <a:pPr marL="0" indent="0">
              <a:buNone/>
            </a:pPr>
            <a:endParaRPr lang="fr-BE" i="1" dirty="0">
              <a:solidFill>
                <a:prstClr val="black">
                  <a:lumMod val="75000"/>
                  <a:lumOff val="25000"/>
                </a:prstClr>
              </a:solidFill>
            </a:endParaRPr>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e) L’inceste </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37</a:t>
            </a:fld>
            <a:endParaRPr lang="en-US"/>
          </a:p>
        </p:txBody>
      </p:sp>
    </p:spTree>
    <p:extLst>
      <p:ext uri="{BB962C8B-B14F-4D97-AF65-F5344CB8AC3E}">
        <p14:creationId xmlns:p14="http://schemas.microsoft.com/office/powerpoint/2010/main" val="424512556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a:bodyPr>
          <a:lstStyle/>
          <a:p>
            <a:pPr marL="0" lvl="0" indent="0" algn="just">
              <a:spcBef>
                <a:spcPts val="0"/>
              </a:spcBef>
              <a:buClrTx/>
              <a:buSzTx/>
              <a:buNone/>
            </a:pPr>
            <a:endParaRPr lang="fr-FR" sz="1500" dirty="0">
              <a:solidFill>
                <a:schemeClr val="tx1"/>
              </a:solidFill>
              <a:latin typeface="+mj-lt"/>
              <a:sym typeface="Wingdings" panose="05000000000000000000" pitchFamily="2" charset="2"/>
            </a:endParaRPr>
          </a:p>
          <a:p>
            <a:pPr algn="just">
              <a:buClr>
                <a:srgbClr val="542378"/>
              </a:buClr>
            </a:pPr>
            <a:r>
              <a:rPr lang="fr-FR" sz="2100" dirty="0">
                <a:solidFill>
                  <a:prstClr val="black">
                    <a:lumMod val="75000"/>
                    <a:lumOff val="25000"/>
                  </a:prstClr>
                </a:solidFill>
              </a:rPr>
              <a:t>Infraction aggravée (infractions de base avec la circonstance aggravante de l’inceste)</a:t>
            </a:r>
          </a:p>
          <a:p>
            <a:pPr lvl="0" algn="just">
              <a:buClr>
                <a:srgbClr val="542378"/>
              </a:buClr>
            </a:pPr>
            <a:r>
              <a:rPr lang="fr-FR" sz="2100" dirty="0">
                <a:solidFill>
                  <a:prstClr val="black">
                    <a:lumMod val="75000"/>
                    <a:lumOff val="25000"/>
                  </a:prstClr>
                </a:solidFill>
              </a:rPr>
              <a:t>Eléments constitutifs</a:t>
            </a:r>
            <a:endParaRPr lang="fr-FR" dirty="0">
              <a:solidFill>
                <a:srgbClr val="000000"/>
              </a:solidFill>
              <a:latin typeface="Calibri" panose="020F0502020204030204"/>
            </a:endParaRPr>
          </a:p>
          <a:p>
            <a:pPr lvl="1" algn="just">
              <a:buClr>
                <a:srgbClr val="542378"/>
              </a:buClr>
              <a:buFontTx/>
              <a:buChar char="-"/>
            </a:pPr>
            <a:r>
              <a:rPr lang="fr-BE" dirty="0">
                <a:solidFill>
                  <a:prstClr val="black">
                    <a:lumMod val="75000"/>
                    <a:lumOff val="25000"/>
                  </a:prstClr>
                </a:solidFill>
                <a:latin typeface="+mj-lt"/>
              </a:rPr>
              <a:t>Un acte à caractère sexuel (atteinte à l’intégrité sexuelle, voyeurisme, diffusion de contenus, viol)</a:t>
            </a:r>
          </a:p>
          <a:p>
            <a:pPr lvl="1" algn="just">
              <a:buClr>
                <a:srgbClr val="542378"/>
              </a:buClr>
              <a:buFontTx/>
              <a:buChar char="-"/>
            </a:pPr>
            <a:r>
              <a:rPr lang="fr-BE" dirty="0">
                <a:solidFill>
                  <a:prstClr val="black">
                    <a:lumMod val="75000"/>
                    <a:lumOff val="25000"/>
                  </a:prstClr>
                </a:solidFill>
                <a:latin typeface="+mj-lt"/>
              </a:rPr>
              <a:t>Un mineur ( « au préjudice de » - nécessité d’un préjudice exclut les « jeux sexuels » au sein de la fratrie ?)</a:t>
            </a:r>
          </a:p>
          <a:p>
            <a:pPr lvl="1" algn="just">
              <a:buClr>
                <a:srgbClr val="542378"/>
              </a:buClr>
              <a:buFontTx/>
              <a:buChar char="-"/>
            </a:pPr>
            <a:r>
              <a:rPr lang="fr-BE" dirty="0">
                <a:solidFill>
                  <a:prstClr val="black">
                    <a:lumMod val="75000"/>
                    <a:lumOff val="25000"/>
                  </a:prstClr>
                </a:solidFill>
                <a:latin typeface="+mj-lt"/>
              </a:rPr>
              <a:t>Un lien familial (parenté/alliance ascendants en ligne directe, parenté/alliance en ligne collatérale, parenté assimilée) - attention la présomption de non-consentement </a:t>
            </a:r>
            <a:r>
              <a:rPr lang="fr-FR" dirty="0">
                <a:solidFill>
                  <a:prstClr val="black">
                    <a:lumMod val="75000"/>
                    <a:lumOff val="25000"/>
                  </a:prstClr>
                </a:solidFill>
                <a:latin typeface="+mj-lt"/>
              </a:rPr>
              <a:t>du mineur de l’article 417/6, § 3, 1° Code pénal est plus large, car elle </a:t>
            </a:r>
            <a:r>
              <a:rPr lang="fr-BE" dirty="0">
                <a:solidFill>
                  <a:prstClr val="black">
                    <a:lumMod val="75000"/>
                    <a:lumOff val="25000"/>
                  </a:prstClr>
                </a:solidFill>
                <a:latin typeface="+mj-lt"/>
              </a:rPr>
              <a:t>vise la cohabitation avec lien d’autorité</a:t>
            </a:r>
          </a:p>
          <a:p>
            <a:pPr lvl="1" algn="just">
              <a:buClr>
                <a:srgbClr val="542378"/>
              </a:buClr>
              <a:buFontTx/>
              <a:buChar char="-"/>
            </a:pPr>
            <a:r>
              <a:rPr lang="fr-BE" dirty="0">
                <a:solidFill>
                  <a:prstClr val="black">
                    <a:lumMod val="75000"/>
                    <a:lumOff val="25000"/>
                  </a:prstClr>
                </a:solidFill>
                <a:latin typeface="+mj-lt"/>
              </a:rPr>
              <a:t>Elément moral est celui de l’infraction de base</a:t>
            </a:r>
            <a:endParaRPr lang="fr-BE" sz="1500" dirty="0">
              <a:solidFill>
                <a:prstClr val="black">
                  <a:lumMod val="75000"/>
                  <a:lumOff val="25000"/>
                </a:prstClr>
              </a:solidFill>
              <a:latin typeface="+mj-lt"/>
            </a:endParaRPr>
          </a:p>
          <a:p>
            <a:pPr lvl="0" algn="just">
              <a:buClr>
                <a:srgbClr val="542378"/>
              </a:buClr>
            </a:pPr>
            <a:r>
              <a:rPr lang="fr-FR" sz="2100" dirty="0">
                <a:solidFill>
                  <a:prstClr val="black">
                    <a:lumMod val="75000"/>
                    <a:lumOff val="25000"/>
                  </a:prstClr>
                </a:solidFill>
              </a:rPr>
              <a:t>Aggravation des peines d’emprisonnement</a:t>
            </a:r>
            <a:endParaRPr lang="fr-BE" sz="2100" dirty="0">
              <a:solidFill>
                <a:prstClr val="black">
                  <a:lumMod val="75000"/>
                  <a:lumOff val="25000"/>
                </a:prstClr>
              </a:solidFill>
            </a:endParaRPr>
          </a:p>
          <a:p>
            <a:pPr marL="0" lvl="0" indent="0" algn="just">
              <a:spcBef>
                <a:spcPts val="0"/>
              </a:spcBef>
              <a:buClrTx/>
              <a:buSzTx/>
              <a:buNone/>
            </a:pPr>
            <a:endParaRPr lang="fr-BE" dirty="0">
              <a:solidFill>
                <a:srgbClr val="000000"/>
              </a:solidFill>
              <a:latin typeface="Calibri" panose="020F0502020204030204"/>
            </a:endParaRPr>
          </a:p>
          <a:p>
            <a:pPr marL="0" lvl="0" indent="0" algn="just">
              <a:spcBef>
                <a:spcPts val="0"/>
              </a:spcBef>
              <a:buClrTx/>
              <a:buSzTx/>
              <a:buNone/>
            </a:pPr>
            <a:endParaRPr lang="fr-FR" sz="2400" dirty="0">
              <a:solidFill>
                <a:prstClr val="black">
                  <a:lumMod val="75000"/>
                  <a:lumOff val="25000"/>
                </a:prstClr>
              </a:solidFill>
            </a:endParaRPr>
          </a:p>
          <a:p>
            <a:pPr marL="0" indent="0">
              <a:buNone/>
            </a:pPr>
            <a:endParaRPr lang="fr-BE" i="1" dirty="0">
              <a:solidFill>
                <a:prstClr val="black">
                  <a:lumMod val="75000"/>
                  <a:lumOff val="25000"/>
                </a:prstClr>
              </a:solidFill>
            </a:endParaRPr>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e) L’inceste</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38</a:t>
            </a:fld>
            <a:endParaRPr lang="en-US"/>
          </a:p>
        </p:txBody>
      </p:sp>
    </p:spTree>
    <p:extLst>
      <p:ext uri="{BB962C8B-B14F-4D97-AF65-F5344CB8AC3E}">
        <p14:creationId xmlns:p14="http://schemas.microsoft.com/office/powerpoint/2010/main" val="32577985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fontScale="62500" lnSpcReduction="20000"/>
          </a:bodyPr>
          <a:lstStyle/>
          <a:p>
            <a:pPr lvl="0"/>
            <a:endParaRPr lang="fr-FR" sz="2400" dirty="0"/>
          </a:p>
          <a:p>
            <a:pPr lvl="0" algn="just">
              <a:buClr>
                <a:srgbClr val="542378"/>
              </a:buClr>
            </a:pPr>
            <a:r>
              <a:rPr lang="fr-FR" sz="3800" dirty="0">
                <a:latin typeface="+mj-lt"/>
              </a:rPr>
              <a:t>L’inceste est aussi un facteur aggravant : (art. 417/23 Code pénal</a:t>
            </a:r>
            <a:r>
              <a:rPr lang="fr-FR" sz="2900" dirty="0">
                <a:latin typeface="+mj-lt"/>
              </a:rPr>
              <a:t>)</a:t>
            </a:r>
          </a:p>
          <a:p>
            <a:pPr marL="0" lvl="0" indent="0" algn="just">
              <a:spcBef>
                <a:spcPts val="0"/>
              </a:spcBef>
              <a:buClrTx/>
              <a:buSzTx/>
              <a:buNone/>
            </a:pPr>
            <a:endParaRPr lang="fr-FR" sz="2900" dirty="0">
              <a:latin typeface="+mj-lt"/>
              <a:sym typeface="Wingdings" panose="05000000000000000000" pitchFamily="2" charset="2"/>
            </a:endParaRPr>
          </a:p>
          <a:p>
            <a:pPr marL="400050" lvl="1" indent="0" algn="just">
              <a:spcBef>
                <a:spcPts val="0"/>
              </a:spcBef>
              <a:buClrTx/>
              <a:buSzTx/>
              <a:buNone/>
            </a:pPr>
            <a:r>
              <a:rPr lang="fr-FR" sz="2900" dirty="0">
                <a:latin typeface="Calibri" panose="020F0502020204030204"/>
              </a:rPr>
              <a:t>« </a:t>
            </a:r>
            <a:r>
              <a:rPr lang="fr-FR" sz="2900" dirty="0">
                <a:latin typeface="+mj-lt"/>
              </a:rPr>
              <a:t>Lors du choix de la peine ou de la mesure et de la sévérité de celle-ci, pour des faits constitutifs d'actes à caractère sexuel non consentis, le juge tient plus particulièrement compte du fait que:</a:t>
            </a:r>
          </a:p>
          <a:p>
            <a:pPr marL="400050" lvl="1" indent="0" algn="just">
              <a:spcBef>
                <a:spcPts val="0"/>
              </a:spcBef>
              <a:buClrTx/>
              <a:buSzTx/>
              <a:buNone/>
            </a:pPr>
            <a:endParaRPr lang="fr-FR" sz="2900" dirty="0">
              <a:latin typeface="+mj-lt"/>
            </a:endParaRPr>
          </a:p>
          <a:p>
            <a:pPr marL="400050" lvl="1" indent="0" algn="just">
              <a:spcBef>
                <a:spcPts val="0"/>
              </a:spcBef>
              <a:buClrTx/>
              <a:buSzTx/>
              <a:buNone/>
            </a:pPr>
            <a:r>
              <a:rPr lang="fr-FR" sz="2900" dirty="0">
                <a:latin typeface="+mj-lt"/>
              </a:rPr>
              <a:t>   - l'auteur est un parent en ligne collatérale jusqu'au troisième degré ou un allié en ligne directe ou en ligne collatérale jusqu'au troisième degré de la victime, qu'il a autorité sur celle-ci, qu'il en a la garde ou cohabite ou a cohabité occasionnellement ou habituellement avec elle; (…) »</a:t>
            </a:r>
          </a:p>
          <a:p>
            <a:pPr marL="400050" lvl="1" indent="0" algn="just">
              <a:spcBef>
                <a:spcPts val="0"/>
              </a:spcBef>
              <a:buClrTx/>
              <a:buSzTx/>
              <a:buNone/>
            </a:pPr>
            <a:endParaRPr lang="fr-FR" sz="2900" dirty="0">
              <a:latin typeface="+mj-lt"/>
            </a:endParaRPr>
          </a:p>
          <a:p>
            <a:pPr marL="457200" lvl="1" indent="0" algn="just">
              <a:buClr>
                <a:srgbClr val="542378"/>
              </a:buClr>
              <a:buNone/>
            </a:pPr>
            <a:endParaRPr lang="fr-BE" sz="2900" dirty="0">
              <a:solidFill>
                <a:prstClr val="black">
                  <a:lumMod val="75000"/>
                  <a:lumOff val="25000"/>
                </a:prstClr>
              </a:solidFill>
            </a:endParaRPr>
          </a:p>
          <a:p>
            <a:pPr marL="0" lvl="0" indent="0" algn="just">
              <a:spcBef>
                <a:spcPts val="0"/>
              </a:spcBef>
              <a:buClrTx/>
              <a:buSzTx/>
              <a:buNone/>
            </a:pPr>
            <a:endParaRPr lang="fr-FR" sz="2900" dirty="0">
              <a:solidFill>
                <a:schemeClr val="tx1"/>
              </a:solidFill>
              <a:latin typeface="+mj-lt"/>
              <a:sym typeface="Wingdings" panose="05000000000000000000" pitchFamily="2" charset="2"/>
            </a:endParaRPr>
          </a:p>
          <a:p>
            <a:pPr lvl="1" algn="just">
              <a:buClr>
                <a:srgbClr val="542378"/>
              </a:buClr>
              <a:buFontTx/>
              <a:buChar char="-"/>
            </a:pPr>
            <a:endParaRPr lang="fr-BE" sz="1500" dirty="0">
              <a:solidFill>
                <a:prstClr val="black">
                  <a:lumMod val="75000"/>
                  <a:lumOff val="25000"/>
                </a:prstClr>
              </a:solidFill>
              <a:latin typeface="+mj-lt"/>
            </a:endParaRPr>
          </a:p>
          <a:p>
            <a:pPr lvl="1" algn="just">
              <a:buClr>
                <a:srgbClr val="542378"/>
              </a:buClr>
              <a:buFontTx/>
              <a:buChar char="-"/>
            </a:pPr>
            <a:endParaRPr lang="fr-BE" sz="1500" dirty="0">
              <a:solidFill>
                <a:prstClr val="black">
                  <a:lumMod val="75000"/>
                  <a:lumOff val="25000"/>
                </a:prstClr>
              </a:solidFill>
              <a:latin typeface="+mj-lt"/>
            </a:endParaRPr>
          </a:p>
          <a:p>
            <a:pPr marL="0" lvl="0" indent="0" algn="just">
              <a:spcBef>
                <a:spcPts val="0"/>
              </a:spcBef>
              <a:buClrTx/>
              <a:buSzTx/>
              <a:buNone/>
            </a:pPr>
            <a:endParaRPr lang="fr-BE" dirty="0">
              <a:solidFill>
                <a:srgbClr val="000000"/>
              </a:solidFill>
              <a:latin typeface="Calibri" panose="020F0502020204030204"/>
            </a:endParaRPr>
          </a:p>
          <a:p>
            <a:pPr marL="0" lvl="0" indent="0" algn="just">
              <a:spcBef>
                <a:spcPts val="0"/>
              </a:spcBef>
              <a:buClrTx/>
              <a:buSzTx/>
              <a:buNone/>
            </a:pPr>
            <a:r>
              <a:rPr lang="fr-BE" sz="2000" dirty="0">
                <a:solidFill>
                  <a:srgbClr val="000000"/>
                </a:solidFill>
                <a:latin typeface="Calibri" panose="020F0502020204030204"/>
              </a:rPr>
              <a:t>              </a:t>
            </a:r>
            <a:endParaRPr lang="x-none" sz="2000" dirty="0">
              <a:solidFill>
                <a:srgbClr val="000000"/>
              </a:solidFill>
              <a:latin typeface="Calibri" panose="020F0502020204030204"/>
            </a:endParaRPr>
          </a:p>
          <a:p>
            <a:pPr marL="0" lvl="0" indent="0">
              <a:buClr>
                <a:srgbClr val="542378"/>
              </a:buClr>
              <a:buNone/>
            </a:pPr>
            <a:endParaRPr lang="fr-FR" sz="2400" dirty="0">
              <a:solidFill>
                <a:prstClr val="black">
                  <a:lumMod val="75000"/>
                  <a:lumOff val="25000"/>
                </a:prstClr>
              </a:solidFill>
            </a:endParaRPr>
          </a:p>
          <a:p>
            <a:pPr marL="0" indent="0">
              <a:buNone/>
            </a:pPr>
            <a:endParaRPr lang="fr-BE" i="1" dirty="0">
              <a:solidFill>
                <a:prstClr val="black">
                  <a:lumMod val="75000"/>
                  <a:lumOff val="25000"/>
                </a:prstClr>
              </a:solidFill>
            </a:endParaRPr>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3500" b="1" dirty="0">
                <a:solidFill>
                  <a:srgbClr val="C0ACD9"/>
                </a:solidFill>
                <a:latin typeface="Arial" panose="020B0604020202020204" pitchFamily="34" charset="0"/>
                <a:cs typeface="Arial" panose="020B0604020202020204" pitchFamily="34" charset="0"/>
              </a:rPr>
              <a:t>3. e) L’inceste </a:t>
            </a:r>
            <a:endParaRPr lang="fr-BE" sz="3500" b="1" dirty="0">
              <a:solidFill>
                <a:srgbClr val="C0ACD9"/>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39</a:t>
            </a:fld>
            <a:endParaRPr lang="en-US"/>
          </a:p>
        </p:txBody>
      </p:sp>
    </p:spTree>
    <p:extLst>
      <p:ext uri="{BB962C8B-B14F-4D97-AF65-F5344CB8AC3E}">
        <p14:creationId xmlns:p14="http://schemas.microsoft.com/office/powerpoint/2010/main" val="348563770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693876"/>
            <a:ext cx="8380208" cy="5164124"/>
          </a:xfrm>
        </p:spPr>
        <p:txBody>
          <a:bodyPr>
            <a:normAutofit/>
          </a:bodyPr>
          <a:lstStyle/>
          <a:p>
            <a:pPr lvl="0" algn="just"/>
            <a:endParaRPr lang="fr-BE" sz="2400" dirty="0"/>
          </a:p>
          <a:p>
            <a:pPr algn="just"/>
            <a:r>
              <a:rPr lang="fr-BE" sz="2400" dirty="0"/>
              <a:t>Loi du 21 mars 2022 modifiant le Code pénal en ce qui concerne le droit pénal sexuel</a:t>
            </a:r>
          </a:p>
          <a:p>
            <a:pPr lvl="1" algn="just">
              <a:buFont typeface="Arial" panose="020B0604020202020204" pitchFamily="34" charset="0"/>
              <a:buChar char="•"/>
            </a:pPr>
            <a:r>
              <a:rPr lang="fr-BE" sz="2200" dirty="0"/>
              <a:t>entrée en vigueur le 1</a:t>
            </a:r>
            <a:r>
              <a:rPr lang="fr-BE" sz="2200" baseline="30000" dirty="0"/>
              <a:t>er</a:t>
            </a:r>
            <a:r>
              <a:rPr lang="fr-BE" sz="2200" dirty="0"/>
              <a:t> juin 2022</a:t>
            </a:r>
          </a:p>
          <a:p>
            <a:pPr marL="457200" lvl="1" indent="0" algn="just">
              <a:buNone/>
            </a:pPr>
            <a:endParaRPr lang="fr-BE" sz="2400" dirty="0"/>
          </a:p>
          <a:p>
            <a:pPr algn="just"/>
            <a:r>
              <a:rPr lang="fr-BE" sz="2400" dirty="0"/>
              <a:t>Objectifs? </a:t>
            </a:r>
            <a:endParaRPr lang="fr-BE" sz="2200" dirty="0"/>
          </a:p>
          <a:p>
            <a:pPr lvl="1" algn="just">
              <a:buFont typeface="Arial" panose="020B0604020202020204" pitchFamily="34" charset="0"/>
              <a:buChar char="•"/>
            </a:pPr>
            <a:r>
              <a:rPr lang="fr-BE" sz="2200" dirty="0"/>
              <a:t>protection de l’autonomie sexuelle individuelle</a:t>
            </a:r>
          </a:p>
          <a:p>
            <a:pPr lvl="1" algn="just">
              <a:buFont typeface="Arial" panose="020B0604020202020204" pitchFamily="34" charset="0"/>
              <a:buChar char="•"/>
            </a:pPr>
            <a:r>
              <a:rPr lang="fr-BE" sz="2200" dirty="0"/>
              <a:t>modernisation et restructuration </a:t>
            </a:r>
          </a:p>
          <a:p>
            <a:pPr marL="1371600" lvl="3" indent="0" algn="just">
              <a:lnSpc>
                <a:spcPct val="120000"/>
              </a:lnSpc>
              <a:spcBef>
                <a:spcPts val="0"/>
              </a:spcBef>
              <a:buNone/>
            </a:pPr>
            <a:endParaRPr lang="fr-BE" sz="1800" dirty="0"/>
          </a:p>
          <a:p>
            <a:pPr marL="0" indent="0" algn="just">
              <a:buNone/>
            </a:pPr>
            <a:r>
              <a:rPr lang="fr-BE" dirty="0"/>
              <a:t>	</a:t>
            </a:r>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328924"/>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1. Le Code pénal modifié</a:t>
            </a:r>
          </a:p>
        </p:txBody>
      </p:sp>
    </p:spTree>
    <p:extLst>
      <p:ext uri="{BB962C8B-B14F-4D97-AF65-F5344CB8AC3E}">
        <p14:creationId xmlns:p14="http://schemas.microsoft.com/office/powerpoint/2010/main" val="306820447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fontScale="25000" lnSpcReduction="20000"/>
          </a:bodyPr>
          <a:lstStyle/>
          <a:p>
            <a:pPr lvl="0"/>
            <a:endParaRPr lang="fr-FR" sz="2400" dirty="0"/>
          </a:p>
          <a:p>
            <a:pPr lvl="0" algn="just">
              <a:buClr>
                <a:srgbClr val="542378"/>
              </a:buClr>
            </a:pPr>
            <a:r>
              <a:rPr lang="fr-FR" sz="7200" dirty="0">
                <a:solidFill>
                  <a:prstClr val="black">
                    <a:lumMod val="75000"/>
                    <a:lumOff val="25000"/>
                  </a:prstClr>
                </a:solidFill>
                <a:latin typeface="+mj-lt"/>
              </a:rPr>
              <a:t>Du point de vue du droit transitoire</a:t>
            </a:r>
            <a:endParaRPr lang="fr-FR" sz="7200" dirty="0">
              <a:solidFill>
                <a:srgbClr val="000000"/>
              </a:solidFill>
              <a:latin typeface="+mj-lt"/>
            </a:endParaRPr>
          </a:p>
          <a:p>
            <a:pPr lvl="1" algn="just">
              <a:buClr>
                <a:srgbClr val="542378"/>
              </a:buClr>
              <a:buFontTx/>
              <a:buChar char="-"/>
            </a:pPr>
            <a:r>
              <a:rPr lang="fr-BE" sz="6400" dirty="0">
                <a:solidFill>
                  <a:prstClr val="black">
                    <a:lumMod val="75000"/>
                    <a:lumOff val="25000"/>
                  </a:prstClr>
                </a:solidFill>
              </a:rPr>
              <a:t>Il n’y a pas à proprement parler de nouvelle incrimination (voir l’ancien article 377 CP)</a:t>
            </a:r>
          </a:p>
          <a:p>
            <a:pPr lvl="1" algn="just">
              <a:buClr>
                <a:srgbClr val="542378"/>
              </a:buClr>
              <a:buFontTx/>
              <a:buChar char="-"/>
            </a:pPr>
            <a:r>
              <a:rPr lang="fr-BE" sz="6400" dirty="0">
                <a:solidFill>
                  <a:prstClr val="black">
                    <a:lumMod val="75000"/>
                    <a:lumOff val="25000"/>
                  </a:prstClr>
                </a:solidFill>
              </a:rPr>
              <a:t>Mais champ d’application </a:t>
            </a:r>
            <a:r>
              <a:rPr lang="fr-BE" sz="6400" i="1" dirty="0" err="1">
                <a:solidFill>
                  <a:prstClr val="black">
                    <a:lumMod val="75000"/>
                    <a:lumOff val="25000"/>
                  </a:prstClr>
                </a:solidFill>
              </a:rPr>
              <a:t>ratione</a:t>
            </a:r>
            <a:r>
              <a:rPr lang="fr-BE" sz="6400" i="1" dirty="0">
                <a:solidFill>
                  <a:prstClr val="black">
                    <a:lumMod val="75000"/>
                    <a:lumOff val="25000"/>
                  </a:prstClr>
                </a:solidFill>
              </a:rPr>
              <a:t> personae</a:t>
            </a:r>
            <a:r>
              <a:rPr lang="fr-BE" sz="6400" dirty="0">
                <a:solidFill>
                  <a:prstClr val="black">
                    <a:lumMod val="75000"/>
                    <a:lumOff val="25000"/>
                  </a:prstClr>
                </a:solidFill>
              </a:rPr>
              <a:t> est plus large et donc doit être considéré comme plus sévère et ne peut donc s’appliquer à des faits commis avant le 1</a:t>
            </a:r>
            <a:r>
              <a:rPr lang="fr-BE" sz="6400" baseline="30000" dirty="0">
                <a:solidFill>
                  <a:prstClr val="black">
                    <a:lumMod val="75000"/>
                    <a:lumOff val="25000"/>
                  </a:prstClr>
                </a:solidFill>
              </a:rPr>
              <a:t>er</a:t>
            </a:r>
            <a:r>
              <a:rPr lang="fr-BE" sz="6400" dirty="0">
                <a:solidFill>
                  <a:prstClr val="black">
                    <a:lumMod val="75000"/>
                    <a:lumOff val="25000"/>
                  </a:prstClr>
                </a:solidFill>
              </a:rPr>
              <a:t> juin 2022</a:t>
            </a:r>
          </a:p>
          <a:p>
            <a:pPr lvl="1" algn="just">
              <a:buClr>
                <a:srgbClr val="542378"/>
              </a:buClr>
              <a:buFontTx/>
              <a:buChar char="-"/>
            </a:pPr>
            <a:r>
              <a:rPr lang="fr-BE" sz="6400" dirty="0">
                <a:solidFill>
                  <a:prstClr val="black">
                    <a:lumMod val="75000"/>
                    <a:lumOff val="25000"/>
                  </a:prstClr>
                </a:solidFill>
              </a:rPr>
              <a:t>Inceste = infraction aggravée : pour les faits commis avant le 1</a:t>
            </a:r>
            <a:r>
              <a:rPr lang="fr-BE" sz="6400" baseline="30000" dirty="0">
                <a:solidFill>
                  <a:prstClr val="black">
                    <a:lumMod val="75000"/>
                    <a:lumOff val="25000"/>
                  </a:prstClr>
                </a:solidFill>
              </a:rPr>
              <a:t>er</a:t>
            </a:r>
            <a:r>
              <a:rPr lang="fr-BE" sz="6400" dirty="0">
                <a:solidFill>
                  <a:prstClr val="black">
                    <a:lumMod val="75000"/>
                    <a:lumOff val="25000"/>
                  </a:prstClr>
                </a:solidFill>
              </a:rPr>
              <a:t> juin 2022:</a:t>
            </a:r>
          </a:p>
          <a:p>
            <a:pPr lvl="2" algn="just">
              <a:buClr>
                <a:srgbClr val="542378"/>
              </a:buClr>
              <a:buFont typeface="Wingdings" panose="05000000000000000000" pitchFamily="2" charset="2"/>
              <a:buChar char="§"/>
            </a:pPr>
            <a:r>
              <a:rPr lang="fr-BE" sz="6400" dirty="0">
                <a:solidFill>
                  <a:prstClr val="black">
                    <a:lumMod val="75000"/>
                    <a:lumOff val="25000"/>
                  </a:prstClr>
                </a:solidFill>
              </a:rPr>
              <a:t>les peines principale prévues par article 417/18 CP étant plus sévères suite à la réforme, elles ne pourront pas s’appliquer en cas d’atteinte à l’intégrité sexuelle, viol, et de diffusion non consentie d’images à caractère sexuel</a:t>
            </a:r>
          </a:p>
          <a:p>
            <a:pPr lvl="2" algn="just">
              <a:buClr>
                <a:srgbClr val="542378"/>
              </a:buClr>
              <a:buFont typeface="Wingdings" panose="05000000000000000000" pitchFamily="2" charset="2"/>
              <a:buChar char="§"/>
            </a:pPr>
            <a:r>
              <a:rPr lang="fr-BE" sz="6400" dirty="0">
                <a:solidFill>
                  <a:prstClr val="black">
                    <a:lumMod val="75000"/>
                    <a:lumOff val="25000"/>
                  </a:prstClr>
                </a:solidFill>
              </a:rPr>
              <a:t>Les peines principales prévues par l’article 417/18 CP sont par contre identiques à celles prévues avant la réforme pour le voyeurisme</a:t>
            </a:r>
          </a:p>
          <a:p>
            <a:pPr lvl="2" algn="just">
              <a:buClr>
                <a:srgbClr val="542378"/>
              </a:buClr>
              <a:buFont typeface="Wingdings" panose="05000000000000000000" pitchFamily="2" charset="2"/>
              <a:buChar char="§"/>
            </a:pPr>
            <a:endParaRPr lang="fr-BE" sz="6400" dirty="0">
              <a:solidFill>
                <a:prstClr val="black">
                  <a:lumMod val="75000"/>
                  <a:lumOff val="25000"/>
                </a:prstClr>
              </a:solidFill>
            </a:endParaRPr>
          </a:p>
          <a:p>
            <a:pPr lvl="2" algn="just">
              <a:buClr>
                <a:srgbClr val="542378"/>
              </a:buClr>
              <a:buFont typeface="Wingdings" panose="05000000000000000000" pitchFamily="2" charset="2"/>
              <a:buChar char="§"/>
            </a:pPr>
            <a:endParaRPr lang="fr-BE" sz="1300" dirty="0">
              <a:solidFill>
                <a:prstClr val="black">
                  <a:lumMod val="75000"/>
                  <a:lumOff val="25000"/>
                </a:prstClr>
              </a:solidFill>
            </a:endParaRPr>
          </a:p>
          <a:p>
            <a:pPr lvl="1" algn="just">
              <a:buClr>
                <a:srgbClr val="542378"/>
              </a:buClr>
              <a:buFontTx/>
              <a:buChar char="-"/>
            </a:pPr>
            <a:endParaRPr lang="fr-BE" sz="1500" dirty="0">
              <a:solidFill>
                <a:prstClr val="black">
                  <a:lumMod val="75000"/>
                  <a:lumOff val="25000"/>
                </a:prstClr>
              </a:solidFill>
            </a:endParaRPr>
          </a:p>
          <a:p>
            <a:pPr lvl="1" algn="just">
              <a:buClr>
                <a:srgbClr val="542378"/>
              </a:buClr>
              <a:buFontTx/>
              <a:buChar char="-"/>
            </a:pPr>
            <a:endParaRPr lang="fr-BE" sz="1500" dirty="0">
              <a:solidFill>
                <a:prstClr val="black">
                  <a:lumMod val="75000"/>
                  <a:lumOff val="25000"/>
                </a:prstClr>
              </a:solidFill>
            </a:endParaRPr>
          </a:p>
          <a:p>
            <a:pPr marL="457200" lvl="1" indent="0" algn="just">
              <a:buClr>
                <a:srgbClr val="542378"/>
              </a:buClr>
              <a:buNone/>
            </a:pPr>
            <a:endParaRPr lang="fr-BE" sz="1500" dirty="0">
              <a:solidFill>
                <a:prstClr val="black">
                  <a:lumMod val="75000"/>
                  <a:lumOff val="25000"/>
                </a:prstClr>
              </a:solidFill>
            </a:endParaRPr>
          </a:p>
          <a:p>
            <a:pPr marL="457200" lvl="1" indent="0" algn="just">
              <a:buClr>
                <a:srgbClr val="542378"/>
              </a:buClr>
              <a:buNone/>
            </a:pPr>
            <a:endParaRPr lang="fr-BE" sz="1500" dirty="0">
              <a:solidFill>
                <a:prstClr val="black">
                  <a:lumMod val="75000"/>
                  <a:lumOff val="25000"/>
                </a:prstClr>
              </a:solidFill>
            </a:endParaRPr>
          </a:p>
          <a:p>
            <a:pPr marL="0" lvl="0" indent="0" algn="just">
              <a:spcBef>
                <a:spcPts val="0"/>
              </a:spcBef>
              <a:buClrTx/>
              <a:buSzTx/>
              <a:buNone/>
            </a:pPr>
            <a:endParaRPr lang="fr-FR" sz="2900" dirty="0">
              <a:solidFill>
                <a:schemeClr val="tx1"/>
              </a:solidFill>
              <a:latin typeface="+mj-lt"/>
              <a:sym typeface="Wingdings" panose="05000000000000000000" pitchFamily="2" charset="2"/>
            </a:endParaRPr>
          </a:p>
          <a:p>
            <a:pPr lvl="1" algn="just">
              <a:buClr>
                <a:srgbClr val="542378"/>
              </a:buClr>
              <a:buFontTx/>
              <a:buChar char="-"/>
            </a:pPr>
            <a:endParaRPr lang="fr-BE" sz="1500" dirty="0">
              <a:solidFill>
                <a:prstClr val="black">
                  <a:lumMod val="75000"/>
                  <a:lumOff val="25000"/>
                </a:prstClr>
              </a:solidFill>
              <a:latin typeface="+mj-lt"/>
            </a:endParaRPr>
          </a:p>
          <a:p>
            <a:pPr lvl="1" algn="just">
              <a:buClr>
                <a:srgbClr val="542378"/>
              </a:buClr>
              <a:buFontTx/>
              <a:buChar char="-"/>
            </a:pPr>
            <a:endParaRPr lang="fr-BE" sz="1500" dirty="0">
              <a:solidFill>
                <a:prstClr val="black">
                  <a:lumMod val="75000"/>
                  <a:lumOff val="25000"/>
                </a:prstClr>
              </a:solidFill>
              <a:latin typeface="+mj-lt"/>
            </a:endParaRPr>
          </a:p>
          <a:p>
            <a:pPr marL="0" lvl="0" indent="0" algn="just">
              <a:spcBef>
                <a:spcPts val="0"/>
              </a:spcBef>
              <a:buClrTx/>
              <a:buSzTx/>
              <a:buNone/>
            </a:pPr>
            <a:endParaRPr lang="fr-BE" dirty="0">
              <a:solidFill>
                <a:srgbClr val="000000"/>
              </a:solidFill>
              <a:latin typeface="Calibri" panose="020F0502020204030204"/>
            </a:endParaRPr>
          </a:p>
          <a:p>
            <a:pPr marL="0" lvl="0" indent="0" algn="just">
              <a:spcBef>
                <a:spcPts val="0"/>
              </a:spcBef>
              <a:buClrTx/>
              <a:buSzTx/>
              <a:buNone/>
            </a:pPr>
            <a:r>
              <a:rPr lang="fr-BE" sz="2000" dirty="0">
                <a:solidFill>
                  <a:srgbClr val="000000"/>
                </a:solidFill>
                <a:latin typeface="Calibri" panose="020F0502020204030204"/>
              </a:rPr>
              <a:t>              </a:t>
            </a:r>
            <a:endParaRPr lang="x-none" sz="2000" dirty="0">
              <a:solidFill>
                <a:srgbClr val="000000"/>
              </a:solidFill>
              <a:latin typeface="Calibri" panose="020F0502020204030204"/>
            </a:endParaRPr>
          </a:p>
          <a:p>
            <a:pPr marL="0" lvl="0" indent="0">
              <a:buClr>
                <a:srgbClr val="542378"/>
              </a:buClr>
              <a:buNone/>
            </a:pPr>
            <a:endParaRPr lang="fr-FR" sz="2400" dirty="0">
              <a:solidFill>
                <a:prstClr val="black">
                  <a:lumMod val="75000"/>
                  <a:lumOff val="25000"/>
                </a:prstClr>
              </a:solidFill>
            </a:endParaRPr>
          </a:p>
          <a:p>
            <a:pPr marL="0" indent="0">
              <a:buNone/>
            </a:pPr>
            <a:endParaRPr lang="fr-BE" i="1" dirty="0">
              <a:solidFill>
                <a:prstClr val="black">
                  <a:lumMod val="75000"/>
                  <a:lumOff val="25000"/>
                </a:prstClr>
              </a:solidFill>
            </a:endParaRPr>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3. e) L’inceste</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40</a:t>
            </a:fld>
            <a:endParaRPr lang="en-US"/>
          </a:p>
        </p:txBody>
      </p:sp>
    </p:spTree>
    <p:extLst>
      <p:ext uri="{BB962C8B-B14F-4D97-AF65-F5344CB8AC3E}">
        <p14:creationId xmlns:p14="http://schemas.microsoft.com/office/powerpoint/2010/main" val="184509043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023048"/>
            <a:ext cx="8380208" cy="5834952"/>
          </a:xfrm>
        </p:spPr>
        <p:txBody>
          <a:bodyPr>
            <a:normAutofit fontScale="92500" lnSpcReduction="10000"/>
          </a:bodyPr>
          <a:lstStyle/>
          <a:p>
            <a:pPr lvl="0"/>
            <a:endParaRPr lang="fr-FR" sz="2400" dirty="0"/>
          </a:p>
          <a:p>
            <a:pPr lvl="0" algn="just">
              <a:buClr>
                <a:srgbClr val="542378"/>
              </a:buClr>
            </a:pPr>
            <a:r>
              <a:rPr lang="fr-FR" sz="2600" dirty="0">
                <a:latin typeface="+mj-lt"/>
              </a:rPr>
              <a:t>417/19 C.P.</a:t>
            </a:r>
          </a:p>
          <a:p>
            <a:pPr marL="0" lvl="0" indent="0">
              <a:spcBef>
                <a:spcPts val="0"/>
              </a:spcBef>
              <a:buClrTx/>
              <a:buSzTx/>
              <a:buNone/>
            </a:pPr>
            <a:r>
              <a:rPr lang="fr-FR" dirty="0"/>
              <a:t>« Les actes à caractère sexuel intrafamiliaux non consentis</a:t>
            </a:r>
            <a:br>
              <a:rPr lang="fr-FR" dirty="0"/>
            </a:br>
            <a:r>
              <a:rPr lang="fr-FR" dirty="0"/>
              <a:t>   On entend par actes à caractère sexuel intrafamiliaux non consentis les actes à caractère sexuel non consentis commis par un parent ou allié ascendants ou descendants en ligne directe, par un parent ou allié en ligne collatérale jusqu'au troisième degré, par un partenaire ou toute autre personne occupant une position similaire au sein de la famille des personnes précitées.</a:t>
            </a:r>
            <a:br>
              <a:rPr lang="fr-FR" dirty="0"/>
            </a:br>
            <a:r>
              <a:rPr lang="fr-FR" dirty="0"/>
              <a:t>   Les actes à caractère sexuel intrafamiliaux non consentis sont punis comme suit:</a:t>
            </a:r>
            <a:br>
              <a:rPr lang="fr-FR" dirty="0"/>
            </a:br>
            <a:r>
              <a:rPr lang="fr-FR" dirty="0"/>
              <a:t>   - l'atteinte à l'intégrité sexuelle est punie de la réclusion de dix ans à quinze ans;</a:t>
            </a:r>
            <a:br>
              <a:rPr lang="fr-FR" dirty="0"/>
            </a:br>
            <a:r>
              <a:rPr lang="fr-FR" dirty="0"/>
              <a:t>   - le voyeurisme est puni de la réclusion de cinq ans à dix ans;</a:t>
            </a:r>
            <a:br>
              <a:rPr lang="fr-FR" dirty="0"/>
            </a:br>
            <a:r>
              <a:rPr lang="fr-FR" dirty="0"/>
              <a:t>   - la diffusion non consentie de contenus à caractère sexuel est punie de la réclusion de dix ans à quinze ans;</a:t>
            </a:r>
            <a:br>
              <a:rPr lang="fr-FR" dirty="0"/>
            </a:br>
            <a:r>
              <a:rPr lang="fr-FR" dirty="0"/>
              <a:t>   - la diffusion non consentie avec une intention méchante ou dans un but lucratif de contenus à caractère sexuel est punie de la réclusion de dix ans à quinze ans et d'une amende de deux cents euros à dix mille euros;</a:t>
            </a:r>
            <a:br>
              <a:rPr lang="fr-FR" dirty="0"/>
            </a:br>
            <a:r>
              <a:rPr lang="fr-FR" dirty="0"/>
              <a:t>   - le viol est puni de la réclusion de quinze ans à vingt ans.</a:t>
            </a:r>
            <a:br>
              <a:rPr lang="fr-FR" dirty="0"/>
            </a:br>
            <a:r>
              <a:rPr lang="fr-FR" dirty="0"/>
              <a:t>   On entend par partenaire la personne avec laquelle la victime est mariée ou entretient une relation affective et physique intime durable, ainsi que la personne avec laquelle la victime a été mariée ou a entretenu une relation affective et physique intime durable si les faits incriminés ont un lien avec ce mariage dissous ou cette relation terminée ».</a:t>
            </a:r>
            <a:endParaRPr lang="fr-FR" sz="2400" dirty="0">
              <a:solidFill>
                <a:prstClr val="black">
                  <a:lumMod val="75000"/>
                  <a:lumOff val="25000"/>
                </a:prstClr>
              </a:solidFill>
            </a:endParaRPr>
          </a:p>
          <a:p>
            <a:pPr marL="0" indent="0">
              <a:buNone/>
            </a:pPr>
            <a:endParaRPr lang="fr-BE" i="1" dirty="0">
              <a:solidFill>
                <a:prstClr val="black">
                  <a:lumMod val="75000"/>
                  <a:lumOff val="25000"/>
                </a:prstClr>
              </a:solidFill>
            </a:endParaRPr>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7159005" cy="792247"/>
          </a:xfrm>
          <a:prstGeom prst="rect">
            <a:avLst/>
          </a:prstGeom>
        </p:spPr>
        <p:txBody>
          <a:bodyPr vert="horz" lIns="91440" tIns="45720" rIns="91440" bIns="45720" rtlCol="0" anchor="b">
            <a:normAutofit fontScale="75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3500" b="1" dirty="0">
                <a:solidFill>
                  <a:srgbClr val="C0ACD9"/>
                </a:solidFill>
                <a:latin typeface="Arial" panose="020B0604020202020204" pitchFamily="34" charset="0"/>
                <a:cs typeface="Arial" panose="020B0604020202020204" pitchFamily="34" charset="0"/>
              </a:rPr>
              <a:t>3. f) Les actes à caractère sexuel intrafamiliaux non consentis</a:t>
            </a:r>
            <a:endParaRPr lang="fr-BE" sz="3500" b="1" dirty="0">
              <a:solidFill>
                <a:srgbClr val="C0ACD9"/>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41</a:t>
            </a:fld>
            <a:endParaRPr lang="en-US"/>
          </a:p>
        </p:txBody>
      </p:sp>
    </p:spTree>
    <p:extLst>
      <p:ext uri="{BB962C8B-B14F-4D97-AF65-F5344CB8AC3E}">
        <p14:creationId xmlns:p14="http://schemas.microsoft.com/office/powerpoint/2010/main" val="65838238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fontScale="70000" lnSpcReduction="20000"/>
          </a:bodyPr>
          <a:lstStyle/>
          <a:p>
            <a:pPr lvl="0"/>
            <a:endParaRPr lang="fr-FR" sz="2400" dirty="0"/>
          </a:p>
          <a:p>
            <a:pPr lvl="0" algn="just">
              <a:buClr>
                <a:srgbClr val="542378"/>
              </a:buClr>
            </a:pPr>
            <a:r>
              <a:rPr lang="fr-FR" sz="2600" dirty="0">
                <a:latin typeface="+mj-lt"/>
              </a:rPr>
              <a:t>Inceste ne concerne que les mineurs. Ici: au sein du cercle familial sur les majeurs </a:t>
            </a:r>
          </a:p>
          <a:p>
            <a:pPr lvl="0" algn="just">
              <a:buClr>
                <a:srgbClr val="542378"/>
              </a:buClr>
            </a:pPr>
            <a:r>
              <a:rPr lang="fr-FR" sz="2600" dirty="0">
                <a:latin typeface="+mj-lt"/>
              </a:rPr>
              <a:t>Infractions aggravée</a:t>
            </a:r>
          </a:p>
          <a:p>
            <a:pPr marL="0" lvl="0" indent="0" algn="just">
              <a:spcBef>
                <a:spcPts val="0"/>
              </a:spcBef>
              <a:buClrTx/>
              <a:buSzTx/>
              <a:buNone/>
            </a:pPr>
            <a:endParaRPr lang="fr-FR" sz="2900" dirty="0">
              <a:latin typeface="+mj-lt"/>
              <a:sym typeface="Wingdings" panose="05000000000000000000" pitchFamily="2" charset="2"/>
            </a:endParaRPr>
          </a:p>
          <a:p>
            <a:pPr lvl="0" algn="just">
              <a:buClr>
                <a:srgbClr val="542378"/>
              </a:buClr>
            </a:pPr>
            <a:r>
              <a:rPr lang="fr-FR" sz="2600" dirty="0">
                <a:latin typeface="+mj-lt"/>
              </a:rPr>
              <a:t>Eléments constitutifs</a:t>
            </a:r>
          </a:p>
          <a:p>
            <a:pPr lvl="1" algn="just">
              <a:buClr>
                <a:srgbClr val="542378"/>
              </a:buClr>
              <a:buFontTx/>
              <a:buChar char="-"/>
            </a:pPr>
            <a:r>
              <a:rPr lang="fr-BE" sz="2000" dirty="0">
                <a:latin typeface="+mj-lt"/>
              </a:rPr>
              <a:t>Acte à caractère sexuel non consenti (atteinte à l’intégrité sexuelle, voyeurisme, diffusion de contenus, viol) -  pas de présomption de non consentement pour les majeurs !</a:t>
            </a:r>
          </a:p>
          <a:p>
            <a:pPr lvl="1" algn="just">
              <a:buClr>
                <a:srgbClr val="542378"/>
              </a:buClr>
              <a:buFontTx/>
              <a:buChar char="-"/>
            </a:pPr>
            <a:r>
              <a:rPr lang="fr-BE" sz="2000" dirty="0">
                <a:latin typeface="+mj-lt"/>
              </a:rPr>
              <a:t>Victime et auteur peuvent être majeurs ou mineurs (si victime mineure, ce sera néanmoins en principe un inceste)</a:t>
            </a:r>
          </a:p>
          <a:p>
            <a:pPr lvl="1" algn="just">
              <a:buClr>
                <a:srgbClr val="542378"/>
              </a:buClr>
              <a:buFontTx/>
              <a:buChar char="-"/>
            </a:pPr>
            <a:r>
              <a:rPr lang="fr-BE" sz="2000" dirty="0">
                <a:latin typeface="+mj-lt"/>
              </a:rPr>
              <a:t>Lien familial  : parent/allié ascendants et descendants en ligne directe ; parenté/alliance en ligne collatérale jusqu’au troisième degré ; partenaires ; parenté assimilée (famille « recomposée » sans mariage)</a:t>
            </a:r>
          </a:p>
          <a:p>
            <a:pPr lvl="1" algn="just">
              <a:buClr>
                <a:srgbClr val="542378"/>
              </a:buClr>
              <a:buFontTx/>
              <a:buChar char="-"/>
            </a:pPr>
            <a:r>
              <a:rPr lang="fr-BE" sz="2000" dirty="0">
                <a:latin typeface="+mj-lt"/>
              </a:rPr>
              <a:t>L’élément moral est celui de l’infraction de base</a:t>
            </a:r>
          </a:p>
          <a:p>
            <a:pPr lvl="1" algn="just">
              <a:buClr>
                <a:srgbClr val="542378"/>
              </a:buClr>
              <a:buFontTx/>
              <a:buChar char="-"/>
            </a:pPr>
            <a:endParaRPr lang="fr-BE" sz="1500" dirty="0">
              <a:latin typeface="+mj-lt"/>
            </a:endParaRPr>
          </a:p>
          <a:p>
            <a:pPr lvl="0" algn="just">
              <a:buClr>
                <a:srgbClr val="542378"/>
              </a:buClr>
            </a:pPr>
            <a:r>
              <a:rPr lang="fr-FR" sz="2600" dirty="0"/>
              <a:t>Aggravation des peines d’emprisonnement (mais moins sévère que pour l’inceste)</a:t>
            </a:r>
          </a:p>
          <a:p>
            <a:pPr lvl="1" algn="just">
              <a:buClr>
                <a:srgbClr val="542378"/>
              </a:buClr>
              <a:buFontTx/>
              <a:buChar char="-"/>
            </a:pPr>
            <a:endParaRPr lang="fr-BE" sz="1500" dirty="0">
              <a:latin typeface="+mj-lt"/>
            </a:endParaRPr>
          </a:p>
          <a:p>
            <a:pPr marL="0" lvl="0" indent="0" algn="just">
              <a:spcBef>
                <a:spcPts val="0"/>
              </a:spcBef>
              <a:buClrTx/>
              <a:buSzTx/>
              <a:buNone/>
            </a:pPr>
            <a:endParaRPr lang="fr-BE" dirty="0">
              <a:solidFill>
                <a:srgbClr val="000000"/>
              </a:solidFill>
              <a:latin typeface="Calibri" panose="020F0502020204030204"/>
            </a:endParaRPr>
          </a:p>
          <a:p>
            <a:pPr marL="0" lvl="0" indent="0" algn="just">
              <a:spcBef>
                <a:spcPts val="0"/>
              </a:spcBef>
              <a:buClrTx/>
              <a:buSzTx/>
              <a:buNone/>
            </a:pPr>
            <a:r>
              <a:rPr lang="fr-BE" sz="2000" dirty="0">
                <a:solidFill>
                  <a:srgbClr val="000000"/>
                </a:solidFill>
                <a:latin typeface="Calibri" panose="020F0502020204030204"/>
              </a:rPr>
              <a:t>              </a:t>
            </a:r>
            <a:endParaRPr lang="x-none" sz="2000" dirty="0">
              <a:solidFill>
                <a:srgbClr val="000000"/>
              </a:solidFill>
              <a:latin typeface="Calibri" panose="020F0502020204030204"/>
            </a:endParaRPr>
          </a:p>
          <a:p>
            <a:pPr marL="0" lvl="0" indent="0">
              <a:buClr>
                <a:srgbClr val="542378"/>
              </a:buClr>
              <a:buNone/>
            </a:pPr>
            <a:endParaRPr lang="fr-FR" sz="2400" dirty="0">
              <a:solidFill>
                <a:prstClr val="black">
                  <a:lumMod val="75000"/>
                  <a:lumOff val="25000"/>
                </a:prstClr>
              </a:solidFill>
            </a:endParaRPr>
          </a:p>
          <a:p>
            <a:pPr marL="0" indent="0">
              <a:buNone/>
            </a:pPr>
            <a:endParaRPr lang="fr-BE" i="1" dirty="0">
              <a:solidFill>
                <a:prstClr val="black">
                  <a:lumMod val="75000"/>
                  <a:lumOff val="25000"/>
                </a:prstClr>
              </a:solidFill>
            </a:endParaRPr>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7159005" cy="792247"/>
          </a:xfrm>
          <a:prstGeom prst="rect">
            <a:avLst/>
          </a:prstGeom>
        </p:spPr>
        <p:txBody>
          <a:bodyPr vert="horz" lIns="91440" tIns="45720" rIns="91440" bIns="45720" rtlCol="0" anchor="b">
            <a:normAutofit fontScale="75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3500" b="1" dirty="0">
                <a:solidFill>
                  <a:srgbClr val="C0ACD9"/>
                </a:solidFill>
                <a:latin typeface="Arial" panose="020B0604020202020204" pitchFamily="34" charset="0"/>
                <a:cs typeface="Arial" panose="020B0604020202020204" pitchFamily="34" charset="0"/>
              </a:rPr>
              <a:t>3. f) Les actes à caractère sexuel intrafamiliaux non consentis</a:t>
            </a:r>
            <a:endParaRPr lang="fr-BE" sz="3500" b="1" dirty="0">
              <a:solidFill>
                <a:srgbClr val="C0ACD9"/>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42</a:t>
            </a:fld>
            <a:endParaRPr lang="en-US"/>
          </a:p>
        </p:txBody>
      </p:sp>
    </p:spTree>
    <p:extLst>
      <p:ext uri="{BB962C8B-B14F-4D97-AF65-F5344CB8AC3E}">
        <p14:creationId xmlns:p14="http://schemas.microsoft.com/office/powerpoint/2010/main" val="418370973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492232"/>
          </a:xfrm>
        </p:spPr>
        <p:txBody>
          <a:bodyPr>
            <a:normAutofit fontScale="25000" lnSpcReduction="20000"/>
          </a:bodyPr>
          <a:lstStyle/>
          <a:p>
            <a:pPr lvl="0"/>
            <a:endParaRPr lang="fr-FR" sz="2400" dirty="0"/>
          </a:p>
          <a:p>
            <a:pPr lvl="0" algn="just">
              <a:buClr>
                <a:srgbClr val="542378"/>
              </a:buClr>
            </a:pPr>
            <a:r>
              <a:rPr lang="fr-FR" sz="7200" dirty="0">
                <a:solidFill>
                  <a:prstClr val="black">
                    <a:lumMod val="75000"/>
                    <a:lumOff val="25000"/>
                  </a:prstClr>
                </a:solidFill>
                <a:latin typeface="+mj-lt"/>
              </a:rPr>
              <a:t>Du point de vue du droit transitoire</a:t>
            </a:r>
            <a:endParaRPr lang="fr-FR" sz="7200" dirty="0">
              <a:solidFill>
                <a:srgbClr val="000000"/>
              </a:solidFill>
              <a:latin typeface="+mj-lt"/>
            </a:endParaRPr>
          </a:p>
          <a:p>
            <a:pPr lvl="1" algn="just">
              <a:buClr>
                <a:srgbClr val="542378"/>
              </a:buClr>
              <a:buFontTx/>
              <a:buChar char="-"/>
            </a:pPr>
            <a:r>
              <a:rPr lang="fr-BE" sz="6400" dirty="0">
                <a:solidFill>
                  <a:prstClr val="black">
                    <a:lumMod val="75000"/>
                    <a:lumOff val="25000"/>
                  </a:prstClr>
                </a:solidFill>
              </a:rPr>
              <a:t>Il n’y a pas à proprement parler de nouvelle incrimination (voir l’ancien article 377 CP)</a:t>
            </a:r>
          </a:p>
          <a:p>
            <a:pPr lvl="1" algn="just">
              <a:buClr>
                <a:srgbClr val="542378"/>
              </a:buClr>
              <a:buFontTx/>
              <a:buChar char="-"/>
            </a:pPr>
            <a:r>
              <a:rPr lang="fr-BE" sz="6400" dirty="0">
                <a:solidFill>
                  <a:prstClr val="black">
                    <a:lumMod val="75000"/>
                    <a:lumOff val="25000"/>
                  </a:prstClr>
                </a:solidFill>
              </a:rPr>
              <a:t>Mais champ d’application </a:t>
            </a:r>
            <a:r>
              <a:rPr lang="fr-BE" sz="6400" i="1" dirty="0" err="1">
                <a:solidFill>
                  <a:prstClr val="black">
                    <a:lumMod val="75000"/>
                    <a:lumOff val="25000"/>
                  </a:prstClr>
                </a:solidFill>
              </a:rPr>
              <a:t>ratione</a:t>
            </a:r>
            <a:r>
              <a:rPr lang="fr-BE" sz="6400" i="1" dirty="0">
                <a:solidFill>
                  <a:prstClr val="black">
                    <a:lumMod val="75000"/>
                    <a:lumOff val="25000"/>
                  </a:prstClr>
                </a:solidFill>
              </a:rPr>
              <a:t> personae</a:t>
            </a:r>
            <a:r>
              <a:rPr lang="fr-BE" sz="6400" dirty="0">
                <a:solidFill>
                  <a:prstClr val="black">
                    <a:lumMod val="75000"/>
                    <a:lumOff val="25000"/>
                  </a:prstClr>
                </a:solidFill>
              </a:rPr>
              <a:t> est plus large et donc doit être considéré comme plus sévère et ne peut donc s’appliquer à des faits commis avant le 1</a:t>
            </a:r>
            <a:r>
              <a:rPr lang="fr-BE" sz="6400" baseline="30000" dirty="0">
                <a:solidFill>
                  <a:prstClr val="black">
                    <a:lumMod val="75000"/>
                    <a:lumOff val="25000"/>
                  </a:prstClr>
                </a:solidFill>
              </a:rPr>
              <a:t>er</a:t>
            </a:r>
            <a:r>
              <a:rPr lang="fr-BE" sz="6400" dirty="0">
                <a:solidFill>
                  <a:prstClr val="black">
                    <a:lumMod val="75000"/>
                    <a:lumOff val="25000"/>
                  </a:prstClr>
                </a:solidFill>
              </a:rPr>
              <a:t> juin 2022</a:t>
            </a:r>
          </a:p>
          <a:p>
            <a:pPr lvl="1" algn="just">
              <a:buClr>
                <a:srgbClr val="542378"/>
              </a:buClr>
              <a:buFontTx/>
              <a:buChar char="-"/>
            </a:pPr>
            <a:r>
              <a:rPr lang="fr-BE" sz="6400" dirty="0">
                <a:solidFill>
                  <a:prstClr val="black">
                    <a:lumMod val="75000"/>
                    <a:lumOff val="25000"/>
                  </a:prstClr>
                </a:solidFill>
              </a:rPr>
              <a:t>Actes sexuels intrafamiliaux = infraction aggravée : pour les faits commis avant le 1</a:t>
            </a:r>
            <a:r>
              <a:rPr lang="fr-BE" sz="6400" baseline="30000" dirty="0">
                <a:solidFill>
                  <a:prstClr val="black">
                    <a:lumMod val="75000"/>
                    <a:lumOff val="25000"/>
                  </a:prstClr>
                </a:solidFill>
              </a:rPr>
              <a:t>er</a:t>
            </a:r>
            <a:r>
              <a:rPr lang="fr-BE" sz="6400" dirty="0">
                <a:solidFill>
                  <a:prstClr val="black">
                    <a:lumMod val="75000"/>
                    <a:lumOff val="25000"/>
                  </a:prstClr>
                </a:solidFill>
              </a:rPr>
              <a:t> juin 2022:</a:t>
            </a:r>
          </a:p>
          <a:p>
            <a:pPr lvl="2" algn="just">
              <a:buClr>
                <a:srgbClr val="542378"/>
              </a:buClr>
              <a:buFont typeface="Wingdings" panose="05000000000000000000" pitchFamily="2" charset="2"/>
              <a:buChar char="§"/>
            </a:pPr>
            <a:r>
              <a:rPr lang="fr-BE" sz="6400" dirty="0">
                <a:solidFill>
                  <a:prstClr val="black">
                    <a:lumMod val="75000"/>
                    <a:lumOff val="25000"/>
                  </a:prstClr>
                </a:solidFill>
              </a:rPr>
              <a:t>les peines principales prévues par article 417/19 CP ne pourront pas s’appliquer en cas d’atteinte à l’intégrité sexuelle et viol</a:t>
            </a:r>
          </a:p>
          <a:p>
            <a:pPr lvl="2" algn="just">
              <a:buClr>
                <a:srgbClr val="542378"/>
              </a:buClr>
              <a:buFont typeface="Wingdings" panose="05000000000000000000" pitchFamily="2" charset="2"/>
              <a:buChar char="§"/>
            </a:pPr>
            <a:r>
              <a:rPr lang="fr-BE" sz="6400" dirty="0">
                <a:solidFill>
                  <a:prstClr val="black">
                    <a:lumMod val="75000"/>
                    <a:lumOff val="25000"/>
                  </a:prstClr>
                </a:solidFill>
              </a:rPr>
              <a:t>pour le voyeurisme, la peine (principale) suite à la réforme étant plus douce, elle s’appliquera aux faits commis avant le 1</a:t>
            </a:r>
            <a:r>
              <a:rPr lang="fr-BE" sz="6400" baseline="30000" dirty="0">
                <a:solidFill>
                  <a:prstClr val="black">
                    <a:lumMod val="75000"/>
                    <a:lumOff val="25000"/>
                  </a:prstClr>
                </a:solidFill>
              </a:rPr>
              <a:t>er</a:t>
            </a:r>
            <a:r>
              <a:rPr lang="fr-BE" sz="6400" dirty="0">
                <a:solidFill>
                  <a:prstClr val="black">
                    <a:lumMod val="75000"/>
                    <a:lumOff val="25000"/>
                  </a:prstClr>
                </a:solidFill>
              </a:rPr>
              <a:t> juin 2022</a:t>
            </a:r>
          </a:p>
          <a:p>
            <a:pPr lvl="2" algn="just">
              <a:buClr>
                <a:srgbClr val="542378"/>
              </a:buClr>
              <a:buFont typeface="Wingdings" panose="05000000000000000000" pitchFamily="2" charset="2"/>
              <a:buChar char="§"/>
            </a:pPr>
            <a:r>
              <a:rPr lang="fr-BE" sz="6400" dirty="0">
                <a:solidFill>
                  <a:prstClr val="black">
                    <a:lumMod val="75000"/>
                    <a:lumOff val="25000"/>
                  </a:prstClr>
                </a:solidFill>
              </a:rPr>
              <a:t>Les peines principales prévues par l’article 417/19 CP sont par contre identiques à celles prévues avant la réforme pour la diffusion non consentie d’images à caractère sexuel</a:t>
            </a:r>
          </a:p>
          <a:p>
            <a:pPr lvl="2" algn="just">
              <a:buClr>
                <a:srgbClr val="542378"/>
              </a:buClr>
              <a:buFont typeface="Wingdings" panose="05000000000000000000" pitchFamily="2" charset="2"/>
              <a:buChar char="§"/>
            </a:pPr>
            <a:endParaRPr lang="fr-BE" sz="5400" dirty="0">
              <a:solidFill>
                <a:prstClr val="black">
                  <a:lumMod val="75000"/>
                  <a:lumOff val="25000"/>
                </a:prstClr>
              </a:solidFill>
            </a:endParaRPr>
          </a:p>
          <a:p>
            <a:pPr lvl="2" algn="just">
              <a:buClr>
                <a:srgbClr val="542378"/>
              </a:buClr>
              <a:buFont typeface="Wingdings" panose="05000000000000000000" pitchFamily="2" charset="2"/>
              <a:buChar char="§"/>
            </a:pPr>
            <a:endParaRPr lang="fr-BE" sz="1300" dirty="0">
              <a:solidFill>
                <a:prstClr val="black">
                  <a:lumMod val="75000"/>
                  <a:lumOff val="25000"/>
                </a:prstClr>
              </a:solidFill>
            </a:endParaRPr>
          </a:p>
          <a:p>
            <a:pPr lvl="1" algn="just">
              <a:buClr>
                <a:srgbClr val="542378"/>
              </a:buClr>
              <a:buFontTx/>
              <a:buChar char="-"/>
            </a:pPr>
            <a:endParaRPr lang="fr-BE" sz="1500" dirty="0">
              <a:solidFill>
                <a:prstClr val="black">
                  <a:lumMod val="75000"/>
                  <a:lumOff val="25000"/>
                </a:prstClr>
              </a:solidFill>
            </a:endParaRPr>
          </a:p>
          <a:p>
            <a:pPr lvl="1" algn="just">
              <a:buClr>
                <a:srgbClr val="542378"/>
              </a:buClr>
              <a:buFontTx/>
              <a:buChar char="-"/>
            </a:pPr>
            <a:endParaRPr lang="fr-BE" sz="1500" dirty="0">
              <a:solidFill>
                <a:prstClr val="black">
                  <a:lumMod val="75000"/>
                  <a:lumOff val="25000"/>
                </a:prstClr>
              </a:solidFill>
            </a:endParaRPr>
          </a:p>
          <a:p>
            <a:pPr marL="457200" lvl="1" indent="0" algn="just">
              <a:buClr>
                <a:srgbClr val="542378"/>
              </a:buClr>
              <a:buNone/>
            </a:pPr>
            <a:endParaRPr lang="fr-BE" sz="1500" dirty="0">
              <a:solidFill>
                <a:prstClr val="black">
                  <a:lumMod val="75000"/>
                  <a:lumOff val="25000"/>
                </a:prstClr>
              </a:solidFill>
            </a:endParaRPr>
          </a:p>
          <a:p>
            <a:pPr marL="457200" lvl="1" indent="0" algn="just">
              <a:buClr>
                <a:srgbClr val="542378"/>
              </a:buClr>
              <a:buNone/>
            </a:pPr>
            <a:endParaRPr lang="fr-BE" sz="1500" dirty="0">
              <a:solidFill>
                <a:prstClr val="black">
                  <a:lumMod val="75000"/>
                  <a:lumOff val="25000"/>
                </a:prstClr>
              </a:solidFill>
            </a:endParaRPr>
          </a:p>
          <a:p>
            <a:pPr marL="0" lvl="0" indent="0" algn="just">
              <a:spcBef>
                <a:spcPts val="0"/>
              </a:spcBef>
              <a:buClrTx/>
              <a:buSzTx/>
              <a:buNone/>
            </a:pPr>
            <a:endParaRPr lang="fr-FR" sz="2900" dirty="0">
              <a:solidFill>
                <a:schemeClr val="tx1"/>
              </a:solidFill>
              <a:latin typeface="+mj-lt"/>
              <a:sym typeface="Wingdings" panose="05000000000000000000" pitchFamily="2" charset="2"/>
            </a:endParaRPr>
          </a:p>
          <a:p>
            <a:pPr lvl="1" algn="just">
              <a:buClr>
                <a:srgbClr val="542378"/>
              </a:buClr>
              <a:buFontTx/>
              <a:buChar char="-"/>
            </a:pPr>
            <a:endParaRPr lang="fr-BE" sz="1500" dirty="0">
              <a:solidFill>
                <a:prstClr val="black">
                  <a:lumMod val="75000"/>
                  <a:lumOff val="25000"/>
                </a:prstClr>
              </a:solidFill>
              <a:latin typeface="+mj-lt"/>
            </a:endParaRPr>
          </a:p>
          <a:p>
            <a:pPr lvl="1" algn="just">
              <a:buClr>
                <a:srgbClr val="542378"/>
              </a:buClr>
              <a:buFontTx/>
              <a:buChar char="-"/>
            </a:pPr>
            <a:endParaRPr lang="fr-BE" sz="1500" dirty="0">
              <a:solidFill>
                <a:prstClr val="black">
                  <a:lumMod val="75000"/>
                  <a:lumOff val="25000"/>
                </a:prstClr>
              </a:solidFill>
              <a:latin typeface="+mj-lt"/>
            </a:endParaRPr>
          </a:p>
          <a:p>
            <a:pPr marL="0" lvl="0" indent="0" algn="just">
              <a:spcBef>
                <a:spcPts val="0"/>
              </a:spcBef>
              <a:buClrTx/>
              <a:buSzTx/>
              <a:buNone/>
            </a:pPr>
            <a:endParaRPr lang="fr-BE" dirty="0">
              <a:solidFill>
                <a:srgbClr val="000000"/>
              </a:solidFill>
              <a:latin typeface="Calibri" panose="020F0502020204030204"/>
            </a:endParaRPr>
          </a:p>
          <a:p>
            <a:pPr marL="0" lvl="0" indent="0" algn="just">
              <a:spcBef>
                <a:spcPts val="0"/>
              </a:spcBef>
              <a:buClrTx/>
              <a:buSzTx/>
              <a:buNone/>
            </a:pPr>
            <a:r>
              <a:rPr lang="fr-BE" sz="2000" dirty="0">
                <a:solidFill>
                  <a:srgbClr val="000000"/>
                </a:solidFill>
                <a:latin typeface="Calibri" panose="020F0502020204030204"/>
              </a:rPr>
              <a:t>              </a:t>
            </a:r>
            <a:endParaRPr lang="x-none" sz="2000" dirty="0">
              <a:solidFill>
                <a:srgbClr val="000000"/>
              </a:solidFill>
              <a:latin typeface="Calibri" panose="020F0502020204030204"/>
            </a:endParaRPr>
          </a:p>
          <a:p>
            <a:pPr marL="0" lvl="0" indent="0">
              <a:buClr>
                <a:srgbClr val="542378"/>
              </a:buClr>
              <a:buNone/>
            </a:pPr>
            <a:endParaRPr lang="fr-FR" sz="2400" dirty="0">
              <a:solidFill>
                <a:prstClr val="black">
                  <a:lumMod val="75000"/>
                  <a:lumOff val="25000"/>
                </a:prstClr>
              </a:solidFill>
            </a:endParaRPr>
          </a:p>
          <a:p>
            <a:pPr marL="0" indent="0">
              <a:buNone/>
            </a:pPr>
            <a:endParaRPr lang="fr-BE" i="1" dirty="0">
              <a:solidFill>
                <a:prstClr val="black">
                  <a:lumMod val="75000"/>
                  <a:lumOff val="25000"/>
                </a:prstClr>
              </a:solidFill>
            </a:endParaRPr>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75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3500" b="1" dirty="0">
                <a:solidFill>
                  <a:srgbClr val="C0ACD9"/>
                </a:solidFill>
                <a:latin typeface="Arial" panose="020B0604020202020204" pitchFamily="34" charset="0"/>
                <a:cs typeface="Arial" panose="020B0604020202020204" pitchFamily="34" charset="0"/>
              </a:rPr>
              <a:t>3. f) Les actes à caractère sexuel intrafamiliaux non consentis</a:t>
            </a:r>
            <a:endParaRPr lang="fr-BE" sz="3500" b="1" dirty="0">
              <a:solidFill>
                <a:srgbClr val="C0ACD9"/>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43</a:t>
            </a:fld>
            <a:endParaRPr lang="en-US"/>
          </a:p>
        </p:txBody>
      </p:sp>
    </p:spTree>
    <p:extLst>
      <p:ext uri="{BB962C8B-B14F-4D97-AF65-F5344CB8AC3E}">
        <p14:creationId xmlns:p14="http://schemas.microsoft.com/office/powerpoint/2010/main" val="258689778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fontScale="62500" lnSpcReduction="20000"/>
          </a:bodyPr>
          <a:lstStyle/>
          <a:p>
            <a:pPr lvl="0"/>
            <a:endParaRPr lang="fr-FR" sz="2400" dirty="0"/>
          </a:p>
          <a:p>
            <a:pPr lvl="0" algn="just">
              <a:buClr>
                <a:srgbClr val="542378"/>
              </a:buClr>
            </a:pPr>
            <a:r>
              <a:rPr lang="fr-FR" sz="3800" dirty="0">
                <a:latin typeface="+mj-lt"/>
              </a:rPr>
              <a:t>Le lien familial comme facteur aggravant : (art. 417/23 Code pénal</a:t>
            </a:r>
            <a:r>
              <a:rPr lang="fr-FR" sz="2900" dirty="0">
                <a:latin typeface="+mj-lt"/>
              </a:rPr>
              <a:t>)</a:t>
            </a:r>
          </a:p>
          <a:p>
            <a:pPr marL="0" lvl="0" indent="0" algn="just">
              <a:spcBef>
                <a:spcPts val="0"/>
              </a:spcBef>
              <a:buClrTx/>
              <a:buSzTx/>
              <a:buNone/>
            </a:pPr>
            <a:endParaRPr lang="fr-FR" sz="2900" dirty="0">
              <a:latin typeface="+mj-lt"/>
              <a:sym typeface="Wingdings" panose="05000000000000000000" pitchFamily="2" charset="2"/>
            </a:endParaRPr>
          </a:p>
          <a:p>
            <a:pPr marL="400050" lvl="1" indent="0" algn="just">
              <a:spcBef>
                <a:spcPts val="0"/>
              </a:spcBef>
              <a:buClrTx/>
              <a:buSzTx/>
              <a:buNone/>
            </a:pPr>
            <a:r>
              <a:rPr lang="fr-FR" sz="2900" dirty="0">
                <a:latin typeface="Calibri" panose="020F0502020204030204"/>
              </a:rPr>
              <a:t>« </a:t>
            </a:r>
            <a:r>
              <a:rPr lang="fr-FR" sz="2900" dirty="0">
                <a:latin typeface="+mj-lt"/>
              </a:rPr>
              <a:t>Lors du choix de la peine ou de la mesure et de la sévérité de celle-ci, pour des faits constitutifs d'actes à caractère sexuel non consentis, le juge tient plus particulièrement compte du fait que:</a:t>
            </a:r>
          </a:p>
          <a:p>
            <a:pPr marL="400050" lvl="1" indent="0" algn="just">
              <a:spcBef>
                <a:spcPts val="0"/>
              </a:spcBef>
              <a:buClrTx/>
              <a:buSzTx/>
              <a:buNone/>
            </a:pPr>
            <a:endParaRPr lang="fr-FR" sz="2900" dirty="0">
              <a:latin typeface="+mj-lt"/>
            </a:endParaRPr>
          </a:p>
          <a:p>
            <a:pPr marL="400050" lvl="1" indent="0" algn="just">
              <a:spcBef>
                <a:spcPts val="0"/>
              </a:spcBef>
              <a:buClrTx/>
              <a:buSzTx/>
              <a:buNone/>
            </a:pPr>
            <a:r>
              <a:rPr lang="fr-FR" sz="2900" dirty="0">
                <a:latin typeface="+mj-lt"/>
              </a:rPr>
              <a:t>   - l'auteur est un parent en ligne collatérale jusqu'au troisième degré ou un allié en ligne directe ou en ligne collatérale jusqu'au troisième degré de la victime, qu'il a autorité sur celle-ci, qu'il en a la garde ou cohabite ou a cohabité occasionnellement ou habituellement avec elle; (…) »</a:t>
            </a:r>
          </a:p>
          <a:p>
            <a:pPr marL="400050" lvl="1" indent="0" algn="just">
              <a:spcBef>
                <a:spcPts val="0"/>
              </a:spcBef>
              <a:buClrTx/>
              <a:buSzTx/>
              <a:buNone/>
            </a:pPr>
            <a:endParaRPr lang="fr-FR" sz="2900" dirty="0">
              <a:latin typeface="+mj-lt"/>
            </a:endParaRPr>
          </a:p>
          <a:p>
            <a:pPr marL="457200" lvl="1" indent="0" algn="just">
              <a:buClr>
                <a:srgbClr val="542378"/>
              </a:buClr>
              <a:buNone/>
            </a:pPr>
            <a:endParaRPr lang="fr-BE" sz="2900" dirty="0">
              <a:solidFill>
                <a:prstClr val="black">
                  <a:lumMod val="75000"/>
                  <a:lumOff val="25000"/>
                </a:prstClr>
              </a:solidFill>
            </a:endParaRPr>
          </a:p>
          <a:p>
            <a:pPr marL="0" lvl="0" indent="0" algn="just">
              <a:spcBef>
                <a:spcPts val="0"/>
              </a:spcBef>
              <a:buClrTx/>
              <a:buSzTx/>
              <a:buNone/>
            </a:pPr>
            <a:endParaRPr lang="fr-FR" sz="2900" dirty="0">
              <a:solidFill>
                <a:schemeClr val="tx1"/>
              </a:solidFill>
              <a:latin typeface="+mj-lt"/>
              <a:sym typeface="Wingdings" panose="05000000000000000000" pitchFamily="2" charset="2"/>
            </a:endParaRPr>
          </a:p>
          <a:p>
            <a:pPr lvl="1" algn="just">
              <a:buClr>
                <a:srgbClr val="542378"/>
              </a:buClr>
              <a:buFontTx/>
              <a:buChar char="-"/>
            </a:pPr>
            <a:endParaRPr lang="fr-BE" sz="1500" dirty="0">
              <a:solidFill>
                <a:prstClr val="black">
                  <a:lumMod val="75000"/>
                  <a:lumOff val="25000"/>
                </a:prstClr>
              </a:solidFill>
              <a:latin typeface="+mj-lt"/>
            </a:endParaRPr>
          </a:p>
          <a:p>
            <a:pPr lvl="1" algn="just">
              <a:buClr>
                <a:srgbClr val="542378"/>
              </a:buClr>
              <a:buFontTx/>
              <a:buChar char="-"/>
            </a:pPr>
            <a:endParaRPr lang="fr-BE" sz="1500" dirty="0">
              <a:solidFill>
                <a:prstClr val="black">
                  <a:lumMod val="75000"/>
                  <a:lumOff val="25000"/>
                </a:prstClr>
              </a:solidFill>
              <a:latin typeface="+mj-lt"/>
            </a:endParaRPr>
          </a:p>
          <a:p>
            <a:pPr marL="0" lvl="0" indent="0" algn="just">
              <a:spcBef>
                <a:spcPts val="0"/>
              </a:spcBef>
              <a:buClrTx/>
              <a:buSzTx/>
              <a:buNone/>
            </a:pPr>
            <a:endParaRPr lang="fr-BE" dirty="0">
              <a:solidFill>
                <a:srgbClr val="000000"/>
              </a:solidFill>
              <a:latin typeface="Calibri" panose="020F0502020204030204"/>
            </a:endParaRPr>
          </a:p>
          <a:p>
            <a:pPr marL="0" lvl="0" indent="0" algn="just">
              <a:spcBef>
                <a:spcPts val="0"/>
              </a:spcBef>
              <a:buClrTx/>
              <a:buSzTx/>
              <a:buNone/>
            </a:pPr>
            <a:r>
              <a:rPr lang="fr-BE" sz="2000" dirty="0">
                <a:solidFill>
                  <a:srgbClr val="000000"/>
                </a:solidFill>
                <a:latin typeface="Calibri" panose="020F0502020204030204"/>
              </a:rPr>
              <a:t>              </a:t>
            </a:r>
            <a:endParaRPr lang="x-none" sz="2000" dirty="0">
              <a:solidFill>
                <a:srgbClr val="000000"/>
              </a:solidFill>
              <a:latin typeface="Calibri" panose="020F0502020204030204"/>
            </a:endParaRPr>
          </a:p>
          <a:p>
            <a:pPr marL="0" lvl="0" indent="0">
              <a:buClr>
                <a:srgbClr val="542378"/>
              </a:buClr>
              <a:buNone/>
            </a:pPr>
            <a:endParaRPr lang="fr-FR" sz="2400" dirty="0">
              <a:solidFill>
                <a:prstClr val="black">
                  <a:lumMod val="75000"/>
                  <a:lumOff val="25000"/>
                </a:prstClr>
              </a:solidFill>
            </a:endParaRPr>
          </a:p>
          <a:p>
            <a:pPr marL="0" indent="0">
              <a:buNone/>
            </a:pPr>
            <a:endParaRPr lang="fr-BE" i="1" dirty="0">
              <a:solidFill>
                <a:prstClr val="black">
                  <a:lumMod val="75000"/>
                  <a:lumOff val="25000"/>
                </a:prstClr>
              </a:solidFill>
            </a:endParaRPr>
          </a:p>
          <a:p>
            <a:pPr marL="0" lvl="0" indent="0">
              <a:buNone/>
            </a:pPr>
            <a:endParaRPr lang="fr-FR" sz="2400" dirty="0"/>
          </a:p>
          <a:p>
            <a:pPr marL="0" indent="0">
              <a:buNone/>
            </a:pPr>
            <a:endParaRPr lang="fr-FR" dirty="0"/>
          </a:p>
        </p:txBody>
      </p:sp>
      <p:sp>
        <p:nvSpPr>
          <p:cNvPr id="5" name="Rectangle 4"/>
          <p:cNvSpPr/>
          <p:nvPr/>
        </p:nvSpPr>
        <p:spPr>
          <a:xfrm>
            <a:off x="2768301" y="1102968"/>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7458527" cy="792247"/>
          </a:xfrm>
          <a:prstGeom prst="rect">
            <a:avLst/>
          </a:prstGeom>
        </p:spPr>
        <p:txBody>
          <a:bodyPr vert="horz" lIns="91440" tIns="45720" rIns="91440" bIns="45720" rtlCol="0" anchor="b">
            <a:normAutofit fontScale="375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5300" b="1" dirty="0">
                <a:solidFill>
                  <a:srgbClr val="C0ACD9"/>
                </a:solidFill>
                <a:latin typeface="Arial" panose="020B0604020202020204" pitchFamily="34" charset="0"/>
                <a:cs typeface="Arial" panose="020B0604020202020204" pitchFamily="34" charset="0"/>
              </a:rPr>
              <a:t>3. f) Les actes à caractère sexuel intrafamiliaux non consentis</a:t>
            </a:r>
            <a:endParaRPr lang="fr-BE" sz="5300" b="1" dirty="0">
              <a:solidFill>
                <a:srgbClr val="C0ACD9"/>
              </a:solidFill>
              <a:latin typeface="Arial" panose="020B0604020202020204" pitchFamily="34" charset="0"/>
              <a:cs typeface="Arial" panose="020B0604020202020204" pitchFamily="34" charset="0"/>
            </a:endParaRPr>
          </a:p>
          <a:p>
            <a:pPr algn="l"/>
            <a:r>
              <a:rPr lang="fr-FR" sz="3500" b="1" dirty="0">
                <a:solidFill>
                  <a:srgbClr val="C0ACD9"/>
                </a:solidFill>
                <a:latin typeface="Arial" panose="020B0604020202020204" pitchFamily="34" charset="0"/>
                <a:cs typeface="Arial" panose="020B0604020202020204" pitchFamily="34" charset="0"/>
              </a:rPr>
              <a:t> </a:t>
            </a:r>
            <a:endParaRPr lang="fr-BE" sz="3500" b="1" dirty="0">
              <a:solidFill>
                <a:srgbClr val="C0ACD9"/>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44</a:t>
            </a:fld>
            <a:endParaRPr lang="en-US"/>
          </a:p>
        </p:txBody>
      </p:sp>
    </p:spTree>
    <p:extLst>
      <p:ext uri="{BB962C8B-B14F-4D97-AF65-F5344CB8AC3E}">
        <p14:creationId xmlns:p14="http://schemas.microsoft.com/office/powerpoint/2010/main" val="296737277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a:bodyPr>
          <a:lstStyle/>
          <a:p>
            <a:pPr lvl="1" algn="just">
              <a:buClr>
                <a:srgbClr val="542378"/>
              </a:buClr>
            </a:pPr>
            <a:r>
              <a:rPr lang="fr-BE" sz="1800" dirty="0">
                <a:solidFill>
                  <a:prstClr val="black">
                    <a:lumMod val="75000"/>
                    <a:lumOff val="25000"/>
                  </a:prstClr>
                </a:solidFill>
                <a:latin typeface="+mj-lt"/>
              </a:rPr>
              <a:t>articles 417/24 C.P. et s.</a:t>
            </a:r>
          </a:p>
          <a:p>
            <a:pPr lvl="1" algn="just">
              <a:buClr>
                <a:srgbClr val="542378"/>
              </a:buClr>
            </a:pPr>
            <a:endParaRPr lang="fr-BE" sz="1800" dirty="0">
              <a:solidFill>
                <a:prstClr val="black">
                  <a:lumMod val="75000"/>
                  <a:lumOff val="25000"/>
                </a:prstClr>
              </a:solidFill>
              <a:latin typeface="+mj-lt"/>
            </a:endParaRPr>
          </a:p>
          <a:p>
            <a:pPr marL="457200" lvl="1" indent="0">
              <a:buClr>
                <a:srgbClr val="542378"/>
              </a:buClr>
              <a:buNone/>
            </a:pPr>
            <a:r>
              <a:rPr lang="fr-FR" sz="1800" dirty="0">
                <a:solidFill>
                  <a:srgbClr val="0070C0"/>
                </a:solidFill>
                <a:latin typeface="+mj-lt"/>
              </a:rPr>
              <a:t>a) approche d’un mineur à des fins sexuelles </a:t>
            </a:r>
            <a:r>
              <a:rPr lang="fr-FR" sz="1800" dirty="0">
                <a:solidFill>
                  <a:prstClr val="black">
                    <a:lumMod val="75000"/>
                    <a:lumOff val="25000"/>
                  </a:prstClr>
                </a:solidFill>
                <a:latin typeface="+mj-lt"/>
              </a:rPr>
              <a:t>= </a:t>
            </a:r>
            <a:r>
              <a:rPr lang="fr-FR" sz="1800" dirty="0" err="1">
                <a:solidFill>
                  <a:schemeClr val="tx1"/>
                </a:solidFill>
                <a:latin typeface="+mj-lt"/>
              </a:rPr>
              <a:t>grooming</a:t>
            </a:r>
            <a:r>
              <a:rPr lang="fr-FR" sz="1800" dirty="0">
                <a:solidFill>
                  <a:prstClr val="black">
                    <a:lumMod val="75000"/>
                    <a:lumOff val="25000"/>
                  </a:prstClr>
                </a:solidFill>
                <a:latin typeface="+mj-lt"/>
              </a:rPr>
              <a:t> (article 417/24)</a:t>
            </a:r>
          </a:p>
          <a:p>
            <a:pPr marL="457200" lvl="1" indent="0">
              <a:buClr>
                <a:srgbClr val="542378"/>
              </a:buClr>
              <a:buNone/>
            </a:pPr>
            <a:r>
              <a:rPr lang="fr-FR" sz="1800" dirty="0">
                <a:solidFill>
                  <a:srgbClr val="0070C0"/>
                </a:solidFill>
                <a:latin typeface="+mj-lt"/>
              </a:rPr>
              <a:t>b) exploitation sexuelle de mineurs à des fins de prostitution</a:t>
            </a:r>
            <a:r>
              <a:rPr lang="fr-FR" sz="1800" dirty="0">
                <a:solidFill>
                  <a:prstClr val="black">
                    <a:lumMod val="75000"/>
                    <a:lumOff val="25000"/>
                  </a:prstClr>
                </a:solidFill>
                <a:latin typeface="+mj-lt"/>
              </a:rPr>
              <a:t> (art. 417/25 à 417/41)</a:t>
            </a:r>
          </a:p>
          <a:p>
            <a:pPr marL="457200" lvl="1" indent="0">
              <a:buClr>
                <a:srgbClr val="542378"/>
              </a:buClr>
              <a:buNone/>
            </a:pPr>
            <a:r>
              <a:rPr lang="fr-FR" sz="1800" dirty="0">
                <a:solidFill>
                  <a:srgbClr val="0070C0"/>
                </a:solidFill>
                <a:latin typeface="+mj-lt"/>
              </a:rPr>
              <a:t>c) images d’abus sexuels de mineurs </a:t>
            </a:r>
            <a:r>
              <a:rPr lang="fr-FR" sz="1800" dirty="0">
                <a:solidFill>
                  <a:prstClr val="black">
                    <a:lumMod val="75000"/>
                    <a:lumOff val="25000"/>
                  </a:prstClr>
                </a:solidFill>
                <a:latin typeface="+mj-lt"/>
              </a:rPr>
              <a:t>= pédopornographie (articles 417/43 à 417/47)</a:t>
            </a:r>
            <a:br>
              <a:rPr lang="fr-FR" sz="1800" dirty="0">
                <a:solidFill>
                  <a:prstClr val="black">
                    <a:lumMod val="75000"/>
                    <a:lumOff val="25000"/>
                  </a:prstClr>
                </a:solidFill>
                <a:latin typeface="+mj-lt"/>
              </a:rPr>
            </a:br>
            <a:endParaRPr lang="fr-BE" sz="1800" dirty="0">
              <a:solidFill>
                <a:prstClr val="black">
                  <a:lumMod val="75000"/>
                  <a:lumOff val="25000"/>
                </a:prstClr>
              </a:solidFill>
              <a:latin typeface="+mj-lt"/>
            </a:endParaRPr>
          </a:p>
          <a:p>
            <a:pPr marL="457200" lvl="1" indent="0" algn="just">
              <a:buClr>
                <a:srgbClr val="542378"/>
              </a:buClr>
              <a:buNone/>
            </a:pPr>
            <a:endParaRPr lang="fr-BE" sz="1500" dirty="0">
              <a:solidFill>
                <a:prstClr val="black">
                  <a:lumMod val="75000"/>
                  <a:lumOff val="25000"/>
                </a:prstClr>
              </a:solidFill>
              <a:latin typeface="+mj-lt"/>
            </a:endParaRPr>
          </a:p>
          <a:p>
            <a:pPr marL="0" lvl="0" indent="0" algn="just">
              <a:buClr>
                <a:srgbClr val="542378"/>
              </a:buClr>
              <a:buNone/>
            </a:pPr>
            <a:endParaRPr lang="fr-FR" dirty="0">
              <a:solidFill>
                <a:srgbClr val="000000"/>
              </a:solidFill>
              <a:latin typeface="Calibri" panose="020F0502020204030204"/>
            </a:endParaRPr>
          </a:p>
          <a:p>
            <a:pPr lvl="1" algn="just">
              <a:buClr>
                <a:srgbClr val="542378"/>
              </a:buClr>
              <a:buFontTx/>
              <a:buChar char="-"/>
            </a:pPr>
            <a:endParaRPr lang="fr-BE" sz="1500" dirty="0">
              <a:solidFill>
                <a:prstClr val="black">
                  <a:lumMod val="75000"/>
                  <a:lumOff val="25000"/>
                </a:prstClr>
              </a:solidFill>
              <a:latin typeface="+mj-lt"/>
            </a:endParaRPr>
          </a:p>
          <a:p>
            <a:pPr marL="0" lvl="0" indent="0" algn="just">
              <a:spcBef>
                <a:spcPts val="0"/>
              </a:spcBef>
              <a:buClrTx/>
              <a:buSzTx/>
              <a:buNone/>
            </a:pPr>
            <a:endParaRPr lang="fr-BE" dirty="0">
              <a:solidFill>
                <a:srgbClr val="000000"/>
              </a:solidFill>
              <a:latin typeface="Calibri" panose="020F0502020204030204"/>
            </a:endParaRPr>
          </a:p>
          <a:p>
            <a:pPr marL="0" lvl="0" indent="0" algn="just">
              <a:spcBef>
                <a:spcPts val="0"/>
              </a:spcBef>
              <a:buClrTx/>
              <a:buSzTx/>
              <a:buNone/>
            </a:pPr>
            <a:r>
              <a:rPr lang="fr-BE" sz="2000" dirty="0">
                <a:solidFill>
                  <a:srgbClr val="000000"/>
                </a:solidFill>
                <a:latin typeface="Calibri" panose="020F0502020204030204"/>
              </a:rPr>
              <a:t>              </a:t>
            </a:r>
            <a:endParaRPr lang="x-none" sz="2000" dirty="0">
              <a:solidFill>
                <a:srgbClr val="000000"/>
              </a:solidFill>
              <a:latin typeface="Calibri" panose="020F0502020204030204"/>
            </a:endParaRPr>
          </a:p>
          <a:p>
            <a:pPr marL="0" lvl="0" indent="0">
              <a:buClr>
                <a:srgbClr val="542378"/>
              </a:buClr>
              <a:buNone/>
            </a:pPr>
            <a:endParaRPr lang="fr-FR" sz="2400" dirty="0">
              <a:solidFill>
                <a:prstClr val="black">
                  <a:lumMod val="75000"/>
                  <a:lumOff val="25000"/>
                </a:prstClr>
              </a:solidFill>
            </a:endParaRPr>
          </a:p>
          <a:p>
            <a:pPr marL="0" indent="0">
              <a:buNone/>
            </a:pPr>
            <a:endParaRPr lang="fr-BE" i="1" dirty="0">
              <a:solidFill>
                <a:prstClr val="black">
                  <a:lumMod val="75000"/>
                  <a:lumOff val="25000"/>
                </a:prstClr>
              </a:solidFill>
            </a:endParaRPr>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825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4. Exploitation sexuelle des mineurs</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45</a:t>
            </a:fld>
            <a:endParaRPr lang="en-US"/>
          </a:p>
        </p:txBody>
      </p:sp>
    </p:spTree>
    <p:extLst>
      <p:ext uri="{BB962C8B-B14F-4D97-AF65-F5344CB8AC3E}">
        <p14:creationId xmlns:p14="http://schemas.microsoft.com/office/powerpoint/2010/main" val="37275382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fontScale="92500" lnSpcReduction="20000"/>
          </a:bodyPr>
          <a:lstStyle/>
          <a:p>
            <a:pPr lvl="1" algn="just">
              <a:buClr>
                <a:srgbClr val="542378"/>
              </a:buClr>
            </a:pPr>
            <a:r>
              <a:rPr lang="fr-BE" sz="2100" dirty="0" err="1">
                <a:cs typeface="Times New Roman" panose="02020603050405020304" pitchFamily="18" charset="0"/>
              </a:rPr>
              <a:t>Grooming</a:t>
            </a:r>
            <a:r>
              <a:rPr lang="fr-BE" sz="2100" dirty="0">
                <a:cs typeface="Times New Roman" panose="02020603050405020304" pitchFamily="18" charset="0"/>
              </a:rPr>
              <a:t> (infraction autonome ou facteur aggravant, voy. art. 417/23, 417/50 et 417/55) </a:t>
            </a:r>
          </a:p>
          <a:p>
            <a:pPr marL="57150" indent="0" algn="just">
              <a:buClr>
                <a:srgbClr val="542378"/>
              </a:buClr>
              <a:buNone/>
            </a:pPr>
            <a:endParaRPr lang="fr-BE" sz="2100" dirty="0">
              <a:cs typeface="Times New Roman" panose="02020603050405020304" pitchFamily="18" charset="0"/>
            </a:endParaRPr>
          </a:p>
          <a:p>
            <a:pPr marL="57150" indent="0" algn="just">
              <a:buClr>
                <a:srgbClr val="542378"/>
              </a:buClr>
              <a:buNone/>
            </a:pPr>
            <a:r>
              <a:rPr lang="fr-BE" sz="2100" dirty="0">
                <a:cs typeface="Times New Roman" panose="02020603050405020304" pitchFamily="18" charset="0"/>
              </a:rPr>
              <a:t>Article 417/24 C.P.</a:t>
            </a:r>
          </a:p>
          <a:p>
            <a:pPr marL="0" indent="0">
              <a:buNone/>
            </a:pPr>
            <a:r>
              <a:rPr lang="fr-FR" sz="2100" dirty="0">
                <a:cs typeface="Times New Roman" panose="02020603050405020304" pitchFamily="18" charset="0"/>
              </a:rPr>
              <a:t>« L’approche d’un mineur à des fins sexuelles consiste à proposer, par quelque moyen que ce soit, une rencontre à un mineur dans l’intention de commettre une infraction visée au présent chapitre, si cette proposition a été suivie d’actes matériels pouvant conduire à ladite rencontre.</a:t>
            </a:r>
          </a:p>
          <a:p>
            <a:pPr marL="0" indent="0">
              <a:buNone/>
            </a:pPr>
            <a:r>
              <a:rPr lang="fr-FR" sz="2100" dirty="0">
                <a:cs typeface="Times New Roman" panose="02020603050405020304" pitchFamily="18" charset="0"/>
              </a:rPr>
              <a:t>Cette infraction est punie d’un emprisonnement de trois ans à cinq ans ».</a:t>
            </a:r>
          </a:p>
          <a:p>
            <a:pPr marL="0" indent="0">
              <a:buNone/>
            </a:pPr>
            <a:endParaRPr lang="fr-FR" sz="2100" dirty="0">
              <a:cs typeface="Times New Roman" panose="02020603050405020304" pitchFamily="18" charset="0"/>
            </a:endParaRPr>
          </a:p>
          <a:p>
            <a:pPr lvl="1" algn="just">
              <a:buClr>
                <a:srgbClr val="542378"/>
              </a:buClr>
            </a:pPr>
            <a:r>
              <a:rPr lang="fr-FR" sz="2100" dirty="0">
                <a:cs typeface="Times New Roman" panose="02020603050405020304" pitchFamily="18" charset="0"/>
              </a:rPr>
              <a:t>Peine renforcée - 3 à 5 ans d’emprisonnement (avant de 1 à 5 ans)</a:t>
            </a:r>
          </a:p>
          <a:p>
            <a:endParaRPr lang="fr-FR" sz="2100" dirty="0">
              <a:cs typeface="Times New Roman" panose="02020603050405020304" pitchFamily="18" charset="0"/>
            </a:endParaRPr>
          </a:p>
          <a:p>
            <a:pPr lvl="1" algn="just">
              <a:buClr>
                <a:srgbClr val="542378"/>
              </a:buClr>
            </a:pPr>
            <a:endParaRPr lang="fr-BE" sz="1500" dirty="0">
              <a:solidFill>
                <a:prstClr val="black">
                  <a:lumMod val="75000"/>
                  <a:lumOff val="25000"/>
                </a:prstClr>
              </a:solidFill>
              <a:latin typeface="+mj-lt"/>
            </a:endParaRPr>
          </a:p>
          <a:p>
            <a:pPr marL="0" lvl="0" indent="0" algn="just">
              <a:buClr>
                <a:srgbClr val="542378"/>
              </a:buClr>
              <a:buNone/>
            </a:pPr>
            <a:endParaRPr lang="fr-FR" dirty="0">
              <a:solidFill>
                <a:srgbClr val="000000"/>
              </a:solidFill>
              <a:latin typeface="Calibri" panose="020F0502020204030204"/>
            </a:endParaRPr>
          </a:p>
          <a:p>
            <a:pPr lvl="1" algn="just">
              <a:buClr>
                <a:srgbClr val="542378"/>
              </a:buClr>
              <a:buFontTx/>
              <a:buChar char="-"/>
            </a:pPr>
            <a:endParaRPr lang="fr-BE" sz="1500" dirty="0">
              <a:solidFill>
                <a:prstClr val="black">
                  <a:lumMod val="75000"/>
                  <a:lumOff val="25000"/>
                </a:prstClr>
              </a:solidFill>
              <a:latin typeface="+mj-lt"/>
            </a:endParaRPr>
          </a:p>
          <a:p>
            <a:pPr marL="0" lvl="0" indent="0" algn="just">
              <a:spcBef>
                <a:spcPts val="0"/>
              </a:spcBef>
              <a:buClrTx/>
              <a:buSzTx/>
              <a:buNone/>
            </a:pPr>
            <a:endParaRPr lang="fr-BE" dirty="0">
              <a:solidFill>
                <a:srgbClr val="000000"/>
              </a:solidFill>
              <a:latin typeface="Calibri" panose="020F0502020204030204"/>
            </a:endParaRPr>
          </a:p>
          <a:p>
            <a:pPr marL="0" lvl="0" indent="0" algn="just">
              <a:spcBef>
                <a:spcPts val="0"/>
              </a:spcBef>
              <a:buClrTx/>
              <a:buSzTx/>
              <a:buNone/>
            </a:pPr>
            <a:r>
              <a:rPr lang="fr-BE" sz="2000" dirty="0">
                <a:solidFill>
                  <a:srgbClr val="000000"/>
                </a:solidFill>
                <a:latin typeface="Calibri" panose="020F0502020204030204"/>
              </a:rPr>
              <a:t>              </a:t>
            </a:r>
            <a:endParaRPr lang="x-none" sz="2000" dirty="0">
              <a:solidFill>
                <a:srgbClr val="000000"/>
              </a:solidFill>
              <a:latin typeface="Calibri" panose="020F0502020204030204"/>
            </a:endParaRPr>
          </a:p>
          <a:p>
            <a:pPr marL="0" lvl="0" indent="0">
              <a:buClr>
                <a:srgbClr val="542378"/>
              </a:buClr>
              <a:buNone/>
            </a:pPr>
            <a:endParaRPr lang="fr-FR" sz="2400" dirty="0">
              <a:solidFill>
                <a:prstClr val="black">
                  <a:lumMod val="75000"/>
                  <a:lumOff val="25000"/>
                </a:prstClr>
              </a:solidFill>
            </a:endParaRPr>
          </a:p>
          <a:p>
            <a:pPr marL="0" indent="0">
              <a:buNone/>
            </a:pPr>
            <a:endParaRPr lang="fr-BE" i="1" dirty="0">
              <a:solidFill>
                <a:prstClr val="black">
                  <a:lumMod val="75000"/>
                  <a:lumOff val="25000"/>
                </a:prstClr>
              </a:solidFill>
            </a:endParaRPr>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75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4. a) Approche d’un mineur à des fins sexuelles - </a:t>
            </a:r>
            <a:r>
              <a:rPr lang="fr-BE" sz="3500" b="1" i="1" dirty="0" err="1">
                <a:solidFill>
                  <a:srgbClr val="C0ACD9"/>
                </a:solidFill>
                <a:latin typeface="Arial" panose="020B0604020202020204" pitchFamily="34" charset="0"/>
                <a:cs typeface="Arial" panose="020B0604020202020204" pitchFamily="34" charset="0"/>
              </a:rPr>
              <a:t>grooming</a:t>
            </a:r>
            <a:endParaRPr lang="fr-BE" sz="3500" b="1" i="1" dirty="0">
              <a:solidFill>
                <a:srgbClr val="C0ACD9"/>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46</a:t>
            </a:fld>
            <a:endParaRPr lang="en-US"/>
          </a:p>
        </p:txBody>
      </p:sp>
    </p:spTree>
    <p:extLst>
      <p:ext uri="{BB962C8B-B14F-4D97-AF65-F5344CB8AC3E}">
        <p14:creationId xmlns:p14="http://schemas.microsoft.com/office/powerpoint/2010/main" val="122663070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fontScale="92500"/>
          </a:bodyPr>
          <a:lstStyle/>
          <a:p>
            <a:pPr algn="just"/>
            <a:r>
              <a:rPr lang="fr-FR" sz="2000" dirty="0">
                <a:solidFill>
                  <a:srgbClr val="0070C0"/>
                </a:solidFill>
                <a:cs typeface="Times New Roman" panose="02020603050405020304" pitchFamily="18" charset="0"/>
              </a:rPr>
              <a:t>Eléments matériels</a:t>
            </a:r>
          </a:p>
          <a:p>
            <a:pPr marL="0" indent="0" algn="just">
              <a:buNone/>
            </a:pPr>
            <a:r>
              <a:rPr lang="fr-FR" sz="2000" dirty="0">
                <a:solidFill>
                  <a:schemeClr val="tx1"/>
                </a:solidFill>
                <a:cs typeface="Times New Roman" panose="02020603050405020304" pitchFamily="18" charset="0"/>
              </a:rPr>
              <a:t>1. une proposition de rencontre</a:t>
            </a:r>
          </a:p>
          <a:p>
            <a:pPr marL="0" indent="0" algn="just">
              <a:buNone/>
            </a:pPr>
            <a:r>
              <a:rPr lang="fr-FR" sz="2000" dirty="0">
                <a:solidFill>
                  <a:schemeClr val="tx1"/>
                </a:solidFill>
                <a:cs typeface="Times New Roman" panose="02020603050405020304" pitchFamily="18" charset="0"/>
                <a:sym typeface="Wingdings" panose="05000000000000000000" pitchFamily="2" charset="2"/>
              </a:rPr>
              <a:t> Physique ou en ligne</a:t>
            </a:r>
            <a:endParaRPr lang="fr-FR" sz="2000" dirty="0">
              <a:solidFill>
                <a:schemeClr val="tx1"/>
              </a:solidFill>
              <a:cs typeface="Times New Roman" panose="02020603050405020304" pitchFamily="18" charset="0"/>
            </a:endParaRPr>
          </a:p>
          <a:p>
            <a:pPr marL="0" indent="0" algn="just">
              <a:buNone/>
            </a:pPr>
            <a:r>
              <a:rPr lang="fr-FR" sz="2000" dirty="0">
                <a:solidFill>
                  <a:schemeClr val="tx1"/>
                </a:solidFill>
                <a:cs typeface="Times New Roman" panose="02020603050405020304" pitchFamily="18" charset="0"/>
              </a:rPr>
              <a:t>2. par quelque moyen que ce soit </a:t>
            </a:r>
          </a:p>
          <a:p>
            <a:pPr marL="0" indent="0" algn="just">
              <a:buNone/>
            </a:pPr>
            <a:r>
              <a:rPr lang="fr-FR" sz="2000" dirty="0">
                <a:solidFill>
                  <a:schemeClr val="tx1"/>
                </a:solidFill>
                <a:cs typeface="Times New Roman" panose="02020603050405020304" pitchFamily="18" charset="0"/>
                <a:sym typeface="Wingdings" panose="05000000000000000000" pitchFamily="2" charset="2"/>
              </a:rPr>
              <a:t> Approche peut être physique ou virtuelle (avant uniquement virtuelle)</a:t>
            </a:r>
            <a:endParaRPr lang="fr-FR" sz="2000" dirty="0">
              <a:solidFill>
                <a:schemeClr val="tx1"/>
              </a:solidFill>
              <a:cs typeface="Times New Roman" panose="02020603050405020304" pitchFamily="18" charset="0"/>
            </a:endParaRPr>
          </a:p>
          <a:p>
            <a:pPr marL="0" indent="0" algn="just">
              <a:buNone/>
            </a:pPr>
            <a:r>
              <a:rPr lang="fr-FR" sz="2000" dirty="0">
                <a:solidFill>
                  <a:schemeClr val="tx1"/>
                </a:solidFill>
                <a:cs typeface="Times New Roman" panose="02020603050405020304" pitchFamily="18" charset="0"/>
              </a:rPr>
              <a:t>3. faite à un mineur </a:t>
            </a:r>
          </a:p>
          <a:p>
            <a:pPr marL="0" indent="0" algn="just">
              <a:buNone/>
            </a:pPr>
            <a:r>
              <a:rPr lang="fr-FR" sz="2000" dirty="0">
                <a:solidFill>
                  <a:schemeClr val="tx1"/>
                </a:solidFill>
                <a:cs typeface="Times New Roman" panose="02020603050405020304" pitchFamily="18" charset="0"/>
              </a:rPr>
              <a:t>4. ayant été suivie d’actes pouvant conduire à ladite rencontre</a:t>
            </a:r>
          </a:p>
          <a:p>
            <a:pPr algn="just">
              <a:buFont typeface="Wingdings" panose="05000000000000000000" pitchFamily="2" charset="2"/>
              <a:buChar char="à"/>
            </a:pPr>
            <a:r>
              <a:rPr lang="fr-FR" sz="2000" dirty="0">
                <a:solidFill>
                  <a:schemeClr val="tx1"/>
                </a:solidFill>
                <a:cs typeface="Times New Roman" panose="02020603050405020304" pitchFamily="18" charset="0"/>
              </a:rPr>
              <a:t>Ne doivent pas y avoir conduit (avant « conduisant »)</a:t>
            </a:r>
          </a:p>
          <a:p>
            <a:pPr marL="0" indent="0" algn="just">
              <a:buNone/>
            </a:pPr>
            <a:endParaRPr lang="fr-FR" sz="2000" dirty="0">
              <a:solidFill>
                <a:schemeClr val="tx1"/>
              </a:solidFill>
              <a:cs typeface="Times New Roman" panose="02020603050405020304" pitchFamily="18" charset="0"/>
            </a:endParaRPr>
          </a:p>
          <a:p>
            <a:pPr algn="just"/>
            <a:r>
              <a:rPr lang="fr-FR" sz="2000" dirty="0">
                <a:solidFill>
                  <a:srgbClr val="0070C0"/>
                </a:solidFill>
                <a:cs typeface="Times New Roman" panose="02020603050405020304" pitchFamily="18" charset="0"/>
              </a:rPr>
              <a:t>Elément moral</a:t>
            </a:r>
          </a:p>
          <a:p>
            <a:pPr marL="0" indent="0" algn="just">
              <a:buNone/>
            </a:pPr>
            <a:r>
              <a:rPr lang="fr-FR" sz="2000" dirty="0">
                <a:solidFill>
                  <a:schemeClr val="tx1"/>
                </a:solidFill>
                <a:cs typeface="Times New Roman" panose="02020603050405020304" pitchFamily="18" charset="0"/>
              </a:rPr>
              <a:t>Dol spécial </a:t>
            </a:r>
            <a:r>
              <a:rPr lang="fr-FR" sz="2000" dirty="0">
                <a:solidFill>
                  <a:schemeClr val="tx1"/>
                </a:solidFill>
                <a:cs typeface="Times New Roman" panose="02020603050405020304" pitchFamily="18" charset="0"/>
                <a:sym typeface="Wingdings" panose="05000000000000000000" pitchFamily="2" charset="2"/>
              </a:rPr>
              <a:t>: </a:t>
            </a:r>
            <a:r>
              <a:rPr lang="fr-FR" sz="2000" dirty="0">
                <a:solidFill>
                  <a:schemeClr val="tx1"/>
                </a:solidFill>
                <a:cs typeface="Times New Roman" panose="02020603050405020304" pitchFamily="18" charset="0"/>
              </a:rPr>
              <a:t>intention de commettre à l’égard du mineur une infraction portant atteinte à son i</a:t>
            </a:r>
            <a:r>
              <a:rPr lang="fr-FR" sz="2000" dirty="0">
                <a:cs typeface="Times New Roman" panose="02020603050405020304" pitchFamily="18" charset="0"/>
              </a:rPr>
              <a:t>ntégrité sexuelle, à son droit à l’autodétermination sexuelle ou aux bonnes mœurs.</a:t>
            </a:r>
          </a:p>
          <a:p>
            <a:pPr marL="0" lvl="0" indent="0">
              <a:buClr>
                <a:srgbClr val="542378"/>
              </a:buClr>
              <a:buNone/>
            </a:pPr>
            <a:endParaRPr lang="fr-FR" sz="2400" dirty="0">
              <a:solidFill>
                <a:prstClr val="black">
                  <a:lumMod val="75000"/>
                  <a:lumOff val="25000"/>
                </a:prstClr>
              </a:solidFill>
            </a:endParaRPr>
          </a:p>
          <a:p>
            <a:pPr marL="0" indent="0">
              <a:buNone/>
            </a:pPr>
            <a:endParaRPr lang="fr-BE" i="1" dirty="0">
              <a:solidFill>
                <a:prstClr val="black">
                  <a:lumMod val="75000"/>
                  <a:lumOff val="25000"/>
                </a:prstClr>
              </a:solidFill>
            </a:endParaRPr>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75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4. a) Approche d’un mineur à des fins sexuelles</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47</a:t>
            </a:fld>
            <a:endParaRPr lang="en-US"/>
          </a:p>
        </p:txBody>
      </p:sp>
    </p:spTree>
    <p:extLst>
      <p:ext uri="{BB962C8B-B14F-4D97-AF65-F5344CB8AC3E}">
        <p14:creationId xmlns:p14="http://schemas.microsoft.com/office/powerpoint/2010/main" val="203964955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lnSpcReduction="10000"/>
          </a:bodyPr>
          <a:lstStyle/>
          <a:p>
            <a:pPr lvl="1">
              <a:buClr>
                <a:srgbClr val="542378"/>
              </a:buClr>
            </a:pPr>
            <a:r>
              <a:rPr lang="fr-FR" sz="1800" dirty="0">
                <a:solidFill>
                  <a:srgbClr val="0070C0"/>
                </a:solidFill>
                <a:latin typeface="+mj-lt"/>
              </a:rPr>
              <a:t>exploitation sexuelle de mineurs à des fins de prostitution</a:t>
            </a:r>
            <a:r>
              <a:rPr lang="fr-FR" sz="1800" dirty="0">
                <a:solidFill>
                  <a:prstClr val="black">
                    <a:lumMod val="75000"/>
                    <a:lumOff val="25000"/>
                  </a:prstClr>
                </a:solidFill>
                <a:latin typeface="+mj-lt"/>
              </a:rPr>
              <a:t> (art. 417/25 à 417/41)</a:t>
            </a:r>
          </a:p>
          <a:p>
            <a:pPr lvl="2">
              <a:buClr>
                <a:srgbClr val="542378"/>
              </a:buClr>
            </a:pPr>
            <a:r>
              <a:rPr lang="fr-FR" sz="1600" dirty="0">
                <a:solidFill>
                  <a:prstClr val="black">
                    <a:lumMod val="75000"/>
                    <a:lumOff val="25000"/>
                  </a:prstClr>
                </a:solidFill>
                <a:latin typeface="+mj-lt"/>
              </a:rPr>
              <a:t>Incitation d’un mineur à la débauche ou à la prostitution</a:t>
            </a:r>
          </a:p>
          <a:p>
            <a:pPr lvl="2">
              <a:buClr>
                <a:srgbClr val="542378"/>
              </a:buClr>
            </a:pPr>
            <a:r>
              <a:rPr lang="fr-FR" sz="1600" dirty="0">
                <a:solidFill>
                  <a:prstClr val="black">
                    <a:lumMod val="75000"/>
                    <a:lumOff val="25000"/>
                  </a:prstClr>
                </a:solidFill>
                <a:latin typeface="+mj-lt"/>
              </a:rPr>
              <a:t>Recrutement d’un mineur à ces fins</a:t>
            </a:r>
          </a:p>
          <a:p>
            <a:pPr lvl="2">
              <a:buClr>
                <a:srgbClr val="542378"/>
              </a:buClr>
            </a:pPr>
            <a:r>
              <a:rPr lang="fr-FR" sz="1600" dirty="0">
                <a:solidFill>
                  <a:prstClr val="black">
                    <a:lumMod val="75000"/>
                    <a:lumOff val="25000"/>
                  </a:prstClr>
                </a:solidFill>
                <a:latin typeface="+mj-lt"/>
              </a:rPr>
              <a:t>Tenue d’une maison de débauche ou de prostitution</a:t>
            </a:r>
          </a:p>
          <a:p>
            <a:pPr lvl="2">
              <a:buClr>
                <a:srgbClr val="542378"/>
              </a:buClr>
            </a:pPr>
            <a:r>
              <a:rPr lang="fr-FR" sz="1600" dirty="0">
                <a:solidFill>
                  <a:prstClr val="black">
                    <a:lumMod val="75000"/>
                    <a:lumOff val="25000"/>
                  </a:prstClr>
                </a:solidFill>
                <a:latin typeface="+mj-lt"/>
              </a:rPr>
              <a:t>Mise à disposition d’un local</a:t>
            </a:r>
          </a:p>
          <a:p>
            <a:pPr lvl="2">
              <a:buClr>
                <a:srgbClr val="542378"/>
              </a:buClr>
            </a:pPr>
            <a:r>
              <a:rPr lang="fr-FR" sz="1600" dirty="0">
                <a:solidFill>
                  <a:prstClr val="black">
                    <a:lumMod val="75000"/>
                    <a:lumOff val="25000"/>
                  </a:prstClr>
                </a:solidFill>
                <a:latin typeface="+mj-lt"/>
              </a:rPr>
              <a:t>Exploitation de la débauche ou de la prostitution</a:t>
            </a:r>
          </a:p>
          <a:p>
            <a:pPr lvl="2">
              <a:buClr>
                <a:srgbClr val="542378"/>
              </a:buClr>
            </a:pPr>
            <a:r>
              <a:rPr lang="fr-FR" sz="1600" dirty="0">
                <a:solidFill>
                  <a:prstClr val="black">
                    <a:lumMod val="75000"/>
                    <a:lumOff val="25000"/>
                  </a:prstClr>
                </a:solidFill>
                <a:latin typeface="+mj-lt"/>
              </a:rPr>
              <a:t>Obtention de la débauche ou de la prostitution d’un mineur (vise les clients des mineurs prostitués)</a:t>
            </a:r>
          </a:p>
          <a:p>
            <a:pPr lvl="2">
              <a:buClr>
                <a:srgbClr val="542378"/>
              </a:buClr>
            </a:pPr>
            <a:r>
              <a:rPr lang="fr-FR" sz="1600" dirty="0">
                <a:solidFill>
                  <a:prstClr val="black">
                    <a:lumMod val="75000"/>
                    <a:lumOff val="25000"/>
                  </a:prstClr>
                </a:solidFill>
                <a:latin typeface="+mj-lt"/>
              </a:rPr>
              <a:t>Organisation de la débauche ou de la prostitution en association</a:t>
            </a:r>
          </a:p>
          <a:p>
            <a:pPr lvl="2">
              <a:buClr>
                <a:srgbClr val="542378"/>
              </a:buClr>
            </a:pPr>
            <a:r>
              <a:rPr lang="fr-FR" sz="1600" dirty="0"/>
              <a:t>Répression du spectateur</a:t>
            </a:r>
          </a:p>
          <a:p>
            <a:pPr lvl="2">
              <a:buClr>
                <a:srgbClr val="542378"/>
              </a:buClr>
            </a:pPr>
            <a:r>
              <a:rPr lang="fr-FR" sz="1600" dirty="0"/>
              <a:t>Publicité</a:t>
            </a:r>
          </a:p>
          <a:p>
            <a:pPr lvl="2">
              <a:buClr>
                <a:srgbClr val="542378"/>
              </a:buClr>
            </a:pPr>
            <a:r>
              <a:rPr lang="fr-FR" sz="1600" dirty="0"/>
              <a:t>Incitation à la débauche ou à l’exploitation de la prostitution</a:t>
            </a:r>
          </a:p>
          <a:p>
            <a:pPr marL="914400" lvl="2" indent="0">
              <a:buClr>
                <a:srgbClr val="542378"/>
              </a:buClr>
              <a:buNone/>
            </a:pPr>
            <a:endParaRPr lang="fr-FR" sz="1600" dirty="0">
              <a:solidFill>
                <a:prstClr val="black">
                  <a:lumMod val="75000"/>
                  <a:lumOff val="25000"/>
                </a:prstClr>
              </a:solidFill>
              <a:latin typeface="+mj-lt"/>
            </a:endParaRPr>
          </a:p>
          <a:p>
            <a:pPr marL="914400" lvl="2" indent="0">
              <a:buClr>
                <a:srgbClr val="542378"/>
              </a:buClr>
              <a:buNone/>
            </a:pPr>
            <a:r>
              <a:rPr lang="fr-FR" sz="1600" b="1" dirty="0">
                <a:solidFill>
                  <a:prstClr val="black">
                    <a:lumMod val="75000"/>
                    <a:lumOff val="25000"/>
                  </a:prstClr>
                </a:solidFill>
                <a:latin typeface="+mj-lt"/>
              </a:rPr>
              <a:t>M</a:t>
            </a:r>
            <a:r>
              <a:rPr lang="fr-FR" sz="1600" b="1" dirty="0"/>
              <a:t>ineur = - 18 ans</a:t>
            </a:r>
          </a:p>
          <a:p>
            <a:pPr lvl="2">
              <a:buClr>
                <a:srgbClr val="542378"/>
              </a:buClr>
            </a:pPr>
            <a:endParaRPr lang="fr-FR" sz="1600" dirty="0">
              <a:solidFill>
                <a:prstClr val="black">
                  <a:lumMod val="75000"/>
                  <a:lumOff val="25000"/>
                </a:prstClr>
              </a:solidFill>
              <a:latin typeface="+mj-lt"/>
            </a:endParaRPr>
          </a:p>
          <a:p>
            <a:pPr lvl="1" algn="just">
              <a:buClr>
                <a:srgbClr val="542378"/>
              </a:buClr>
              <a:buFontTx/>
              <a:buChar char="-"/>
            </a:pPr>
            <a:endParaRPr lang="fr-BE" sz="1500" dirty="0">
              <a:solidFill>
                <a:prstClr val="black">
                  <a:lumMod val="75000"/>
                  <a:lumOff val="25000"/>
                </a:prstClr>
              </a:solidFill>
              <a:latin typeface="+mj-lt"/>
            </a:endParaRPr>
          </a:p>
          <a:p>
            <a:pPr marL="0" lvl="0" indent="0" algn="just">
              <a:spcBef>
                <a:spcPts val="0"/>
              </a:spcBef>
              <a:buClrTx/>
              <a:buSzTx/>
              <a:buNone/>
            </a:pPr>
            <a:endParaRPr lang="x-none" sz="2000" dirty="0">
              <a:solidFill>
                <a:srgbClr val="000000"/>
              </a:solidFill>
              <a:latin typeface="Calibri" panose="020F0502020204030204"/>
            </a:endParaRPr>
          </a:p>
          <a:p>
            <a:pPr marL="0" lvl="0" indent="0">
              <a:buClr>
                <a:srgbClr val="542378"/>
              </a:buClr>
              <a:buNone/>
            </a:pPr>
            <a:endParaRPr lang="fr-FR" sz="2400" dirty="0">
              <a:solidFill>
                <a:prstClr val="black">
                  <a:lumMod val="75000"/>
                  <a:lumOff val="25000"/>
                </a:prstClr>
              </a:solidFill>
            </a:endParaRPr>
          </a:p>
          <a:p>
            <a:pPr marL="0" indent="0">
              <a:buNone/>
            </a:pPr>
            <a:endParaRPr lang="fr-BE" i="1" dirty="0">
              <a:solidFill>
                <a:prstClr val="black">
                  <a:lumMod val="75000"/>
                  <a:lumOff val="25000"/>
                </a:prstClr>
              </a:solidFill>
            </a:endParaRPr>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75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4. b) Exploitation sexuelle de mineurs à des fins de prostitution</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48</a:t>
            </a:fld>
            <a:endParaRPr lang="en-US" dirty="0"/>
          </a:p>
        </p:txBody>
      </p:sp>
    </p:spTree>
    <p:extLst>
      <p:ext uri="{BB962C8B-B14F-4D97-AF65-F5344CB8AC3E}">
        <p14:creationId xmlns:p14="http://schemas.microsoft.com/office/powerpoint/2010/main" val="178424000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lnSpcReduction="10000"/>
          </a:bodyPr>
          <a:lstStyle/>
          <a:p>
            <a:pPr marL="914400" lvl="2" indent="0">
              <a:buClr>
                <a:srgbClr val="542378"/>
              </a:buClr>
              <a:buNone/>
            </a:pPr>
            <a:endParaRPr lang="fr-FR" sz="1600" dirty="0">
              <a:solidFill>
                <a:prstClr val="black">
                  <a:lumMod val="75000"/>
                  <a:lumOff val="25000"/>
                </a:prstClr>
              </a:solidFill>
              <a:latin typeface="+mj-lt"/>
            </a:endParaRPr>
          </a:p>
          <a:p>
            <a:pPr lvl="1">
              <a:buClr>
                <a:srgbClr val="542378"/>
              </a:buClr>
            </a:pPr>
            <a:r>
              <a:rPr lang="fr-FR" sz="1800" dirty="0">
                <a:solidFill>
                  <a:srgbClr val="0070C0"/>
                </a:solidFill>
                <a:latin typeface="+mj-lt"/>
              </a:rPr>
              <a:t>Images d’abus sexuels de mineurs </a:t>
            </a:r>
          </a:p>
          <a:p>
            <a:pPr lvl="1">
              <a:buClr>
                <a:srgbClr val="542378"/>
              </a:buClr>
            </a:pPr>
            <a:r>
              <a:rPr lang="fr-FR" sz="1800" dirty="0">
                <a:solidFill>
                  <a:schemeClr val="tx1"/>
                </a:solidFill>
                <a:latin typeface="+mj-lt"/>
              </a:rPr>
              <a:t>= Répression de la pédopornographie (articles 417/43 à 417/47)</a:t>
            </a:r>
          </a:p>
          <a:p>
            <a:pPr lvl="1">
              <a:buClr>
                <a:srgbClr val="542378"/>
              </a:buClr>
            </a:pPr>
            <a:r>
              <a:rPr lang="fr-FR" sz="1800" dirty="0">
                <a:solidFill>
                  <a:schemeClr val="tx1"/>
                </a:solidFill>
                <a:latin typeface="+mj-lt"/>
              </a:rPr>
              <a:t>Définition « d'images d'abus sexuels de mineurs »: article 417/43 C.P.</a:t>
            </a:r>
          </a:p>
          <a:p>
            <a:pPr lvl="1">
              <a:buClr>
                <a:srgbClr val="542378"/>
              </a:buClr>
            </a:pPr>
            <a:r>
              <a:rPr lang="fr-FR" sz="1800" dirty="0">
                <a:solidFill>
                  <a:schemeClr val="tx1"/>
                </a:solidFill>
                <a:latin typeface="+mj-lt"/>
              </a:rPr>
              <a:t>Ce qui est interdit:</a:t>
            </a:r>
          </a:p>
          <a:p>
            <a:pPr lvl="2">
              <a:buClr>
                <a:srgbClr val="542378"/>
              </a:buClr>
            </a:pPr>
            <a:r>
              <a:rPr lang="fr-FR" sz="1600" dirty="0">
                <a:solidFill>
                  <a:schemeClr val="tx1"/>
                </a:solidFill>
                <a:latin typeface="+mj-lt"/>
              </a:rPr>
              <a:t>La production ou diffusion</a:t>
            </a:r>
          </a:p>
          <a:p>
            <a:pPr lvl="2">
              <a:buClr>
                <a:srgbClr val="542378"/>
              </a:buClr>
            </a:pPr>
            <a:r>
              <a:rPr lang="fr-FR" sz="1600" dirty="0">
                <a:solidFill>
                  <a:schemeClr val="tx1"/>
                </a:solidFill>
                <a:latin typeface="+mj-lt"/>
              </a:rPr>
              <a:t>La simple détention et l’acquisition</a:t>
            </a:r>
          </a:p>
          <a:p>
            <a:pPr lvl="2">
              <a:buClr>
                <a:srgbClr val="542378"/>
              </a:buClr>
            </a:pPr>
            <a:r>
              <a:rPr lang="fr-FR" sz="1600" dirty="0">
                <a:solidFill>
                  <a:schemeClr val="tx1"/>
                </a:solidFill>
                <a:latin typeface="+mj-lt"/>
              </a:rPr>
              <a:t>L’accès à des telles images</a:t>
            </a:r>
          </a:p>
          <a:p>
            <a:pPr marL="914400" lvl="2" indent="0">
              <a:buClr>
                <a:srgbClr val="542378"/>
              </a:buClr>
              <a:buNone/>
            </a:pPr>
            <a:endParaRPr lang="fr-FR" sz="1600" dirty="0">
              <a:solidFill>
                <a:schemeClr val="tx1"/>
              </a:solidFill>
              <a:latin typeface="+mj-lt"/>
            </a:endParaRPr>
          </a:p>
          <a:p>
            <a:pPr lvl="1">
              <a:buClr>
                <a:srgbClr val="542378"/>
              </a:buClr>
            </a:pPr>
            <a:r>
              <a:rPr lang="fr-FR" sz="1800" dirty="0">
                <a:solidFill>
                  <a:schemeClr val="tx1"/>
                </a:solidFill>
                <a:latin typeface="+mj-lt"/>
              </a:rPr>
              <a:t>Deux causes de justification</a:t>
            </a:r>
          </a:p>
          <a:p>
            <a:pPr lvl="2">
              <a:buClr>
                <a:srgbClr val="542378"/>
              </a:buClr>
            </a:pPr>
            <a:r>
              <a:rPr lang="fr-FR" sz="1600" dirty="0">
                <a:solidFill>
                  <a:schemeClr val="tx1"/>
                </a:solidFill>
                <a:latin typeface="+mj-lt"/>
              </a:rPr>
              <a:t>Pour les organisations agrées (pour recevoir les signalements) – ex. Child Focus agréé – lutte contre des sites internet qui comportent ou diffusent de telles images</a:t>
            </a:r>
          </a:p>
          <a:p>
            <a:pPr lvl="2">
              <a:buClr>
                <a:srgbClr val="542378"/>
              </a:buClr>
            </a:pPr>
            <a:r>
              <a:rPr lang="fr-FR" sz="1600" dirty="0">
                <a:solidFill>
                  <a:schemeClr val="tx1"/>
                </a:solidFill>
                <a:latin typeface="+mj-lt"/>
              </a:rPr>
              <a:t>Le </a:t>
            </a:r>
            <a:r>
              <a:rPr lang="fr-FR" sz="1600" dirty="0" err="1">
                <a:solidFill>
                  <a:schemeClr val="tx1"/>
                </a:solidFill>
                <a:latin typeface="+mj-lt"/>
              </a:rPr>
              <a:t>sexting</a:t>
            </a:r>
            <a:r>
              <a:rPr lang="fr-FR" sz="1600" dirty="0">
                <a:solidFill>
                  <a:schemeClr val="tx1"/>
                </a:solidFill>
                <a:latin typeface="+mj-lt"/>
              </a:rPr>
              <a:t> primaire = l’échange initial entre mineurs de plus de 16 ans de leurs propres contenus à caractère sexuel – consentement mutuel requis.</a:t>
            </a:r>
            <a:endParaRPr lang="fr-BE" sz="1500" dirty="0">
              <a:solidFill>
                <a:schemeClr val="tx1"/>
              </a:solidFill>
              <a:latin typeface="+mj-lt"/>
            </a:endParaRPr>
          </a:p>
          <a:p>
            <a:pPr marL="0" lvl="0" indent="0" algn="just">
              <a:spcBef>
                <a:spcPts val="0"/>
              </a:spcBef>
              <a:buClrTx/>
              <a:buSzTx/>
              <a:buNone/>
            </a:pPr>
            <a:endParaRPr lang="x-none" sz="2000" dirty="0">
              <a:solidFill>
                <a:srgbClr val="000000"/>
              </a:solidFill>
              <a:latin typeface="Calibri" panose="020F0502020204030204"/>
            </a:endParaRPr>
          </a:p>
          <a:p>
            <a:pPr marL="0" lvl="0" indent="0">
              <a:buClr>
                <a:srgbClr val="542378"/>
              </a:buClr>
              <a:buNone/>
            </a:pPr>
            <a:endParaRPr lang="fr-FR" sz="2400" dirty="0">
              <a:solidFill>
                <a:prstClr val="black">
                  <a:lumMod val="75000"/>
                  <a:lumOff val="25000"/>
                </a:prstClr>
              </a:solidFill>
            </a:endParaRPr>
          </a:p>
          <a:p>
            <a:pPr marL="0" indent="0">
              <a:buNone/>
            </a:pPr>
            <a:endParaRPr lang="fr-BE" i="1" dirty="0">
              <a:solidFill>
                <a:prstClr val="black">
                  <a:lumMod val="75000"/>
                  <a:lumOff val="25000"/>
                </a:prstClr>
              </a:solidFill>
            </a:endParaRPr>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75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4. c) Images d’abus sexuels de mineurs</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49</a:t>
            </a:fld>
            <a:endParaRPr lang="en-US"/>
          </a:p>
        </p:txBody>
      </p:sp>
    </p:spTree>
    <p:extLst>
      <p:ext uri="{BB962C8B-B14F-4D97-AF65-F5344CB8AC3E}">
        <p14:creationId xmlns:p14="http://schemas.microsoft.com/office/powerpoint/2010/main" val="30028973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a:bodyPr>
          <a:lstStyle/>
          <a:p>
            <a:pPr lvl="0" algn="just"/>
            <a:endParaRPr lang="fr-FR" sz="2400" dirty="0"/>
          </a:p>
          <a:p>
            <a:pPr lvl="0" algn="just"/>
            <a:endParaRPr lang="fr-FR" sz="2400" dirty="0"/>
          </a:p>
          <a:p>
            <a:pPr algn="just"/>
            <a:r>
              <a:rPr lang="fr-FR" sz="2400" dirty="0"/>
              <a:t>« Titre VII. Des crimes et délits contre l’ordre des familles et contre la moralité publique »</a:t>
            </a:r>
            <a:r>
              <a:rPr lang="de-DE" sz="2400" dirty="0"/>
              <a:t> </a:t>
            </a:r>
            <a:endParaRPr lang="fr-FR" sz="2400" dirty="0"/>
          </a:p>
          <a:p>
            <a:pPr marL="0" lvl="0" indent="0" algn="just">
              <a:buNone/>
            </a:pPr>
            <a:endParaRPr lang="fr-FR" sz="2400" dirty="0"/>
          </a:p>
          <a:p>
            <a:pPr marL="0" lvl="0" indent="0" algn="just">
              <a:buNone/>
            </a:pPr>
            <a:endParaRPr lang="fr-FR" sz="2400" dirty="0"/>
          </a:p>
          <a:p>
            <a:pPr algn="just"/>
            <a:r>
              <a:rPr lang="fr-FR" sz="2400" dirty="0"/>
              <a:t>« Titre VIII. Des crimes et délits contre les personnes » </a:t>
            </a:r>
          </a:p>
          <a:p>
            <a:pPr lvl="1" algn="just">
              <a:buFont typeface="Arial" panose="020B0604020202020204" pitchFamily="34" charset="0"/>
              <a:buChar char="•"/>
            </a:pPr>
            <a:r>
              <a:rPr lang="fr-BE" sz="1800" dirty="0"/>
              <a:t>Chapitre I/1 : « Des infractions portant atteinte à l’intégrité sexuelle, au droit à l’autodétermination sexuelle et aux bonnes mœurs »</a:t>
            </a:r>
            <a:endParaRPr lang="de-DE" sz="1800" dirty="0"/>
          </a:p>
          <a:p>
            <a:pPr lvl="1" algn="just">
              <a:buFont typeface="Arial" panose="020B0604020202020204" pitchFamily="34" charset="0"/>
              <a:buChar char="•"/>
            </a:pPr>
            <a:r>
              <a:rPr lang="en-US" sz="1800" dirty="0" err="1"/>
              <a:t>Chapitre</a:t>
            </a:r>
            <a:r>
              <a:rPr lang="en-US" sz="1800" dirty="0"/>
              <a:t> </a:t>
            </a:r>
            <a:r>
              <a:rPr lang="en-US" sz="1800" dirty="0" err="1"/>
              <a:t>IIIbis</a:t>
            </a:r>
            <a:r>
              <a:rPr lang="en-US" sz="1800" dirty="0"/>
              <a:t>/1: </a:t>
            </a:r>
            <a:r>
              <a:rPr lang="fr-BE" sz="1800" i="1" dirty="0"/>
              <a:t>«</a:t>
            </a:r>
            <a:r>
              <a:rPr lang="fr-BE" sz="1800" dirty="0"/>
              <a:t> </a:t>
            </a:r>
            <a:r>
              <a:rPr lang="en-US" sz="1800" dirty="0"/>
              <a:t>De </a:t>
            </a:r>
            <a:r>
              <a:rPr lang="en-US" sz="1800" dirty="0" err="1"/>
              <a:t>l’abus</a:t>
            </a:r>
            <a:r>
              <a:rPr lang="en-US" sz="1800" dirty="0"/>
              <a:t> de la prostitution </a:t>
            </a:r>
            <a:r>
              <a:rPr lang="fr-BE" sz="1800" i="1" dirty="0"/>
              <a:t>»</a:t>
            </a:r>
            <a:endParaRPr lang="de-DE" sz="1800" dirty="0"/>
          </a:p>
          <a:p>
            <a:pPr marL="457200" lvl="1" indent="0" algn="just">
              <a:buNone/>
            </a:pPr>
            <a:endParaRPr lang="fr-FR" sz="2200" dirty="0"/>
          </a:p>
          <a:p>
            <a:pPr marL="0" lvl="0" indent="0" algn="just">
              <a:buNone/>
            </a:pPr>
            <a:endParaRPr lang="fr-FR" sz="2400" dirty="0"/>
          </a:p>
          <a:p>
            <a:pPr marL="0" indent="0" algn="just">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1. Le Code pénal modifié</a:t>
            </a:r>
          </a:p>
        </p:txBody>
      </p:sp>
      <p:cxnSp>
        <p:nvCxnSpPr>
          <p:cNvPr id="7" name="Gerade Verbindung 6">
            <a:extLst>
              <a:ext uri="{FF2B5EF4-FFF2-40B4-BE49-F238E27FC236}">
                <a16:creationId xmlns:a16="http://schemas.microsoft.com/office/drawing/2014/main" id="{2999A14F-187B-4340-8EA2-1EE3C5E2497C}"/>
              </a:ext>
            </a:extLst>
          </p:cNvPr>
          <p:cNvCxnSpPr>
            <a:cxnSpLocks/>
          </p:cNvCxnSpPr>
          <p:nvPr/>
        </p:nvCxnSpPr>
        <p:spPr>
          <a:xfrm flipH="1">
            <a:off x="4255910" y="2215911"/>
            <a:ext cx="1354667" cy="10498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Gerade Verbindung 9">
            <a:extLst>
              <a:ext uri="{FF2B5EF4-FFF2-40B4-BE49-F238E27FC236}">
                <a16:creationId xmlns:a16="http://schemas.microsoft.com/office/drawing/2014/main" id="{CE2AA887-0F01-574B-95C4-06A386432896}"/>
              </a:ext>
            </a:extLst>
          </p:cNvPr>
          <p:cNvCxnSpPr>
            <a:cxnSpLocks/>
          </p:cNvCxnSpPr>
          <p:nvPr/>
        </p:nvCxnSpPr>
        <p:spPr>
          <a:xfrm>
            <a:off x="4393307" y="2215911"/>
            <a:ext cx="1330699" cy="96563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40032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lnSpcReduction="10000"/>
          </a:bodyPr>
          <a:lstStyle/>
          <a:p>
            <a:pPr lvl="1" algn="just">
              <a:buClr>
                <a:srgbClr val="542378"/>
              </a:buClr>
            </a:pPr>
            <a:r>
              <a:rPr lang="fr-BE" sz="1800" dirty="0">
                <a:solidFill>
                  <a:prstClr val="black">
                    <a:lumMod val="75000"/>
                    <a:lumOff val="25000"/>
                  </a:prstClr>
                </a:solidFill>
              </a:rPr>
              <a:t>articles 417/51 à 417/54 C.P.</a:t>
            </a:r>
          </a:p>
          <a:p>
            <a:pPr lvl="1" algn="just">
              <a:buClr>
                <a:srgbClr val="542378"/>
              </a:buClr>
            </a:pPr>
            <a:r>
              <a:rPr lang="fr-BE" sz="1800" dirty="0">
                <a:solidFill>
                  <a:prstClr val="black">
                    <a:lumMod val="75000"/>
                    <a:lumOff val="25000"/>
                  </a:prstClr>
                </a:solidFill>
              </a:rPr>
              <a:t>Production et diffusion de contenus à caractère </a:t>
            </a:r>
            <a:r>
              <a:rPr lang="fr-BE" sz="1800" u="sng" dirty="0">
                <a:solidFill>
                  <a:prstClr val="black">
                    <a:lumMod val="75000"/>
                    <a:lumOff val="25000"/>
                  </a:prstClr>
                </a:solidFill>
              </a:rPr>
              <a:t>extrêmement</a:t>
            </a:r>
            <a:r>
              <a:rPr lang="fr-BE" sz="1800" dirty="0">
                <a:solidFill>
                  <a:prstClr val="black">
                    <a:lumMod val="75000"/>
                    <a:lumOff val="25000"/>
                  </a:prstClr>
                </a:solidFill>
              </a:rPr>
              <a:t> pornographique </a:t>
            </a:r>
            <a:r>
              <a:rPr lang="fr-BE" sz="1800" u="sng" dirty="0">
                <a:solidFill>
                  <a:prstClr val="black">
                    <a:lumMod val="75000"/>
                    <a:lumOff val="25000"/>
                  </a:prstClr>
                </a:solidFill>
              </a:rPr>
              <a:t>ou</a:t>
            </a:r>
            <a:r>
              <a:rPr lang="fr-BE" sz="1800" dirty="0">
                <a:solidFill>
                  <a:prstClr val="black">
                    <a:lumMod val="75000"/>
                    <a:lumOff val="25000"/>
                  </a:prstClr>
                </a:solidFill>
              </a:rPr>
              <a:t> violent </a:t>
            </a:r>
          </a:p>
          <a:p>
            <a:pPr lvl="1" algn="just">
              <a:buClr>
                <a:srgbClr val="542378"/>
              </a:buClr>
            </a:pPr>
            <a:r>
              <a:rPr lang="fr-BE" sz="1800" dirty="0">
                <a:solidFill>
                  <a:prstClr val="black">
                    <a:lumMod val="75000"/>
                    <a:lumOff val="25000"/>
                  </a:prstClr>
                </a:solidFill>
              </a:rPr>
              <a:t>Exhibitionnisme (infraction autonome désormais)</a:t>
            </a:r>
          </a:p>
          <a:p>
            <a:pPr lvl="1" algn="just">
              <a:buClr>
                <a:srgbClr val="542378"/>
              </a:buClr>
            </a:pPr>
            <a:endParaRPr lang="fr-BE" sz="1800" dirty="0">
              <a:solidFill>
                <a:prstClr val="black">
                  <a:lumMod val="75000"/>
                  <a:lumOff val="25000"/>
                </a:prstClr>
              </a:solidFill>
            </a:endParaRPr>
          </a:p>
          <a:p>
            <a:pPr marL="457200" lvl="1" indent="0" algn="just">
              <a:buClr>
                <a:srgbClr val="542378"/>
              </a:buClr>
              <a:buNone/>
            </a:pPr>
            <a:endParaRPr lang="fr-BE" sz="1800" dirty="0">
              <a:solidFill>
                <a:prstClr val="black">
                  <a:lumMod val="75000"/>
                  <a:lumOff val="25000"/>
                </a:prstClr>
              </a:solidFill>
            </a:endParaRPr>
          </a:p>
          <a:p>
            <a:pPr lvl="1" algn="just">
              <a:buClr>
                <a:srgbClr val="542378"/>
              </a:buClr>
            </a:pPr>
            <a:r>
              <a:rPr lang="fr-FR" sz="1800" dirty="0">
                <a:solidFill>
                  <a:prstClr val="black">
                    <a:lumMod val="75000"/>
                    <a:lumOff val="25000"/>
                  </a:prstClr>
                </a:solidFill>
              </a:rPr>
              <a:t>Nouvelles dispositions plus claires </a:t>
            </a:r>
            <a:r>
              <a:rPr lang="fr-FR" sz="1800" dirty="0">
                <a:solidFill>
                  <a:prstClr val="black">
                    <a:lumMod val="75000"/>
                    <a:lumOff val="25000"/>
                  </a:prstClr>
                </a:solidFill>
                <a:sym typeface="Wingdings" panose="05000000000000000000" pitchFamily="2" charset="2"/>
              </a:rPr>
              <a:t> </a:t>
            </a:r>
            <a:r>
              <a:rPr lang="fr-FR" sz="1800" dirty="0">
                <a:solidFill>
                  <a:prstClr val="black">
                    <a:lumMod val="75000"/>
                    <a:lumOff val="25000"/>
                  </a:prstClr>
                </a:solidFill>
              </a:rPr>
              <a:t>Infractions visées aux articles  383, 384, 385, 386 et 387 C.P. totalement réécrites </a:t>
            </a:r>
          </a:p>
          <a:p>
            <a:pPr lvl="1" algn="just">
              <a:buClr>
                <a:srgbClr val="542378"/>
              </a:buClr>
            </a:pPr>
            <a:r>
              <a:rPr lang="fr-FR" sz="1800" dirty="0">
                <a:solidFill>
                  <a:prstClr val="black">
                    <a:lumMod val="75000"/>
                    <a:lumOff val="25000"/>
                  </a:prstClr>
                </a:solidFill>
              </a:rPr>
              <a:t>Introduction de la notion de </a:t>
            </a:r>
            <a:r>
              <a:rPr lang="fr-FR" sz="1800" b="1" dirty="0">
                <a:solidFill>
                  <a:prstClr val="black">
                    <a:lumMod val="75000"/>
                    <a:lumOff val="25000"/>
                  </a:prstClr>
                </a:solidFill>
              </a:rPr>
              <a:t>« contenu à caractère extrêmement pornographique ou violent » </a:t>
            </a:r>
            <a:r>
              <a:rPr lang="fr-FR" sz="1800" dirty="0">
                <a:solidFill>
                  <a:prstClr val="black">
                    <a:lumMod val="75000"/>
                    <a:lumOff val="25000"/>
                  </a:prstClr>
                </a:solidFill>
              </a:rPr>
              <a:t>&gt;&lt; </a:t>
            </a:r>
            <a:r>
              <a:rPr lang="fr-FR" sz="1800" i="1" dirty="0">
                <a:solidFill>
                  <a:prstClr val="black">
                    <a:lumMod val="75000"/>
                    <a:lumOff val="25000"/>
                  </a:prstClr>
                </a:solidFill>
              </a:rPr>
              <a:t>« chansons, pamphlets ou autres écrits imprimés ou non, des figures ou des images contraires aux bonnes mœurs » (383 ancien C.P.)</a:t>
            </a:r>
          </a:p>
          <a:p>
            <a:pPr lvl="1" algn="just">
              <a:buClr>
                <a:srgbClr val="542378"/>
              </a:buClr>
            </a:pPr>
            <a:r>
              <a:rPr lang="fr-FR" sz="1800" dirty="0">
                <a:solidFill>
                  <a:prstClr val="black">
                    <a:lumMod val="75000"/>
                    <a:lumOff val="25000"/>
                  </a:prstClr>
                </a:solidFill>
              </a:rPr>
              <a:t>Problématique des contenus d’  « abus de mineurs » (anciennement « matériel pédopornographique » visé aux articles 383bis et 383bis/1 C.P.), déplacée vers la section portant sur l’exploitation sexuelle des mineurs</a:t>
            </a:r>
          </a:p>
          <a:p>
            <a:pPr marL="0" lvl="0" indent="0">
              <a:buClr>
                <a:srgbClr val="542378"/>
              </a:buClr>
              <a:buNone/>
            </a:pPr>
            <a:endParaRPr lang="fr-FR" sz="2400" dirty="0">
              <a:solidFill>
                <a:prstClr val="black">
                  <a:lumMod val="75000"/>
                  <a:lumOff val="25000"/>
                </a:prstClr>
              </a:solidFill>
            </a:endParaRPr>
          </a:p>
          <a:p>
            <a:pPr marL="0" indent="0">
              <a:buNone/>
            </a:pPr>
            <a:endParaRPr lang="fr-BE" i="1" dirty="0">
              <a:solidFill>
                <a:prstClr val="black">
                  <a:lumMod val="75000"/>
                  <a:lumOff val="25000"/>
                </a:prstClr>
              </a:solidFill>
            </a:endParaRPr>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825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5. Outrage public aux bonnes mœurs</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50</a:t>
            </a:fld>
            <a:endParaRPr lang="en-US"/>
          </a:p>
        </p:txBody>
      </p:sp>
    </p:spTree>
    <p:extLst>
      <p:ext uri="{BB962C8B-B14F-4D97-AF65-F5344CB8AC3E}">
        <p14:creationId xmlns:p14="http://schemas.microsoft.com/office/powerpoint/2010/main" val="294939556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a:bodyPr>
          <a:lstStyle/>
          <a:p>
            <a:pPr marL="0" indent="0">
              <a:buNone/>
            </a:pPr>
            <a:r>
              <a:rPr lang="fr-FR" sz="2000" b="1" dirty="0">
                <a:cs typeface="Times New Roman" panose="02020603050405020304" pitchFamily="18" charset="0"/>
              </a:rPr>
              <a:t>Art. 417/51 </a:t>
            </a:r>
          </a:p>
          <a:p>
            <a:pPr marL="0" indent="0" algn="just">
              <a:buNone/>
            </a:pPr>
            <a:r>
              <a:rPr lang="fr-FR" sz="2000" dirty="0">
                <a:cs typeface="Times New Roman" panose="02020603050405020304" pitchFamily="18" charset="0"/>
              </a:rPr>
              <a:t>La production ou la diffusion de contenus à caractère </a:t>
            </a:r>
            <a:r>
              <a:rPr lang="fr-FR" sz="2000" b="1" dirty="0">
                <a:cs typeface="Times New Roman" panose="02020603050405020304" pitchFamily="18" charset="0"/>
              </a:rPr>
              <a:t>extrêmement</a:t>
            </a:r>
            <a:r>
              <a:rPr lang="fr-FR" sz="2000" dirty="0">
                <a:cs typeface="Times New Roman" panose="02020603050405020304" pitchFamily="18" charset="0"/>
              </a:rPr>
              <a:t> pornographique </a:t>
            </a:r>
            <a:r>
              <a:rPr lang="fr-FR" sz="2000" b="1" dirty="0">
                <a:cs typeface="Times New Roman" panose="02020603050405020304" pitchFamily="18" charset="0"/>
              </a:rPr>
              <a:t>ou</a:t>
            </a:r>
            <a:r>
              <a:rPr lang="fr-FR" sz="2000" dirty="0">
                <a:cs typeface="Times New Roman" panose="02020603050405020304" pitchFamily="18" charset="0"/>
              </a:rPr>
              <a:t> violent consiste à exposer, offrir, vendre, louer, transmettre, fournir, diffuser, mettre à disposition, remettre, fabriquer ou importer des contenus à caractère extrêmement pornographique ou violent, par quelque </a:t>
            </a:r>
            <a:r>
              <a:rPr lang="fr-BE" sz="2000" dirty="0">
                <a:cs typeface="Times New Roman" panose="02020603050405020304" pitchFamily="18" charset="0"/>
              </a:rPr>
              <a:t>moyen que ce soit.</a:t>
            </a:r>
          </a:p>
          <a:p>
            <a:pPr marL="0" indent="0" algn="just">
              <a:buNone/>
            </a:pPr>
            <a:endParaRPr lang="fr-FR" sz="2000" dirty="0">
              <a:cs typeface="Times New Roman" panose="02020603050405020304" pitchFamily="18" charset="0"/>
            </a:endParaRPr>
          </a:p>
          <a:p>
            <a:pPr marL="0" indent="0" algn="just">
              <a:buNone/>
            </a:pPr>
            <a:r>
              <a:rPr lang="fr-FR" sz="2000" dirty="0">
                <a:cs typeface="Times New Roman" panose="02020603050405020304" pitchFamily="18" charset="0"/>
              </a:rPr>
              <a:t>On entend par </a:t>
            </a:r>
            <a:r>
              <a:rPr lang="fr-FR" sz="2000" u="sng" dirty="0">
                <a:cs typeface="Times New Roman" panose="02020603050405020304" pitchFamily="18" charset="0"/>
              </a:rPr>
              <a:t>extrêmement</a:t>
            </a:r>
            <a:r>
              <a:rPr lang="fr-FR" sz="2000" dirty="0">
                <a:cs typeface="Times New Roman" panose="02020603050405020304" pitchFamily="18" charset="0"/>
              </a:rPr>
              <a:t> tout contenu à ce point pornographique ou violent qu’il est </a:t>
            </a:r>
            <a:r>
              <a:rPr lang="fr-FR" sz="2000" u="sng" dirty="0">
                <a:cs typeface="Times New Roman" panose="02020603050405020304" pitchFamily="18" charset="0"/>
              </a:rPr>
              <a:t>de nature à induire, chez une personne normale et raisonnable, des effets traumatisants ou d’autres conséquences dommageables sur le plan </a:t>
            </a:r>
            <a:r>
              <a:rPr lang="fr-BE" sz="2000" u="sng" dirty="0">
                <a:cs typeface="Times New Roman" panose="02020603050405020304" pitchFamily="18" charset="0"/>
              </a:rPr>
              <a:t>psychique</a:t>
            </a:r>
            <a:r>
              <a:rPr lang="fr-BE" sz="2000" dirty="0">
                <a:cs typeface="Times New Roman" panose="02020603050405020304" pitchFamily="18" charset="0"/>
              </a:rPr>
              <a:t>.</a:t>
            </a:r>
          </a:p>
          <a:p>
            <a:pPr marL="0" indent="0" algn="just">
              <a:buNone/>
            </a:pPr>
            <a:endParaRPr lang="fr-FR" sz="2000" dirty="0">
              <a:cs typeface="Times New Roman" panose="02020603050405020304" pitchFamily="18" charset="0"/>
            </a:endParaRPr>
          </a:p>
          <a:p>
            <a:pPr marL="0" indent="0" algn="just">
              <a:buNone/>
            </a:pPr>
            <a:r>
              <a:rPr lang="fr-FR" sz="2000" dirty="0">
                <a:cs typeface="Times New Roman" panose="02020603050405020304" pitchFamily="18" charset="0"/>
              </a:rPr>
              <a:t>Cette infraction est punie d’un emprisonnement d’un mois à deux ans et d’une amende de deux cents euros à deux mille euros ».</a:t>
            </a:r>
          </a:p>
          <a:p>
            <a:pPr marL="457200" lvl="1" indent="0" algn="just">
              <a:buClr>
                <a:srgbClr val="542378"/>
              </a:buClr>
              <a:buNone/>
            </a:pPr>
            <a:endParaRPr lang="fr-BE" sz="1500" dirty="0">
              <a:solidFill>
                <a:prstClr val="black">
                  <a:lumMod val="75000"/>
                  <a:lumOff val="25000"/>
                </a:prstClr>
              </a:solidFill>
              <a:latin typeface="+mj-lt"/>
            </a:endParaRPr>
          </a:p>
          <a:p>
            <a:pPr marL="0" lvl="0" indent="0" algn="just">
              <a:buClr>
                <a:srgbClr val="542378"/>
              </a:buClr>
              <a:buNone/>
            </a:pPr>
            <a:endParaRPr lang="fr-FR" dirty="0">
              <a:solidFill>
                <a:srgbClr val="000000"/>
              </a:solidFill>
              <a:latin typeface="Calibri" panose="020F0502020204030204"/>
            </a:endParaRPr>
          </a:p>
          <a:p>
            <a:pPr lvl="1" algn="just">
              <a:buClr>
                <a:srgbClr val="542378"/>
              </a:buClr>
              <a:buFontTx/>
              <a:buChar char="-"/>
            </a:pPr>
            <a:endParaRPr lang="fr-BE" sz="1500" dirty="0">
              <a:solidFill>
                <a:prstClr val="black">
                  <a:lumMod val="75000"/>
                  <a:lumOff val="25000"/>
                </a:prstClr>
              </a:solidFill>
              <a:latin typeface="+mj-lt"/>
            </a:endParaRPr>
          </a:p>
          <a:p>
            <a:pPr marL="0" lvl="0" indent="0" algn="just">
              <a:spcBef>
                <a:spcPts val="0"/>
              </a:spcBef>
              <a:buClrTx/>
              <a:buSzTx/>
              <a:buNone/>
            </a:pPr>
            <a:endParaRPr lang="fr-FR" sz="2400" dirty="0">
              <a:solidFill>
                <a:prstClr val="black">
                  <a:lumMod val="75000"/>
                  <a:lumOff val="25000"/>
                </a:prstClr>
              </a:solidFill>
            </a:endParaRPr>
          </a:p>
          <a:p>
            <a:pPr marL="0" indent="0">
              <a:buNone/>
            </a:pPr>
            <a:endParaRPr lang="fr-BE" i="1" dirty="0">
              <a:solidFill>
                <a:prstClr val="black">
                  <a:lumMod val="75000"/>
                  <a:lumOff val="25000"/>
                </a:prstClr>
              </a:solidFill>
            </a:endParaRPr>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7901873" cy="792247"/>
          </a:xfrm>
          <a:prstGeom prst="rect">
            <a:avLst/>
          </a:prstGeom>
        </p:spPr>
        <p:txBody>
          <a:bodyPr vert="horz" lIns="91440" tIns="45720" rIns="91440" bIns="45720" rtlCol="0" anchor="b">
            <a:normAutofit fontScale="675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5. a) </a:t>
            </a:r>
            <a:r>
              <a:rPr lang="fr-BE" sz="3400" b="1" dirty="0">
                <a:solidFill>
                  <a:srgbClr val="C0ACD9"/>
                </a:solidFill>
                <a:latin typeface="Arial" panose="020B0604020202020204" pitchFamily="34" charset="0"/>
                <a:cs typeface="Arial" panose="020B0604020202020204" pitchFamily="34" charset="0"/>
              </a:rPr>
              <a:t>Production et diffusion de contenus à caractère extrêmement pornographique ou violent </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51</a:t>
            </a:fld>
            <a:endParaRPr lang="en-US"/>
          </a:p>
        </p:txBody>
      </p:sp>
    </p:spTree>
    <p:extLst>
      <p:ext uri="{BB962C8B-B14F-4D97-AF65-F5344CB8AC3E}">
        <p14:creationId xmlns:p14="http://schemas.microsoft.com/office/powerpoint/2010/main" val="322022598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lnSpcReduction="10000"/>
          </a:bodyPr>
          <a:lstStyle/>
          <a:p>
            <a:pPr marL="457200" lvl="1" indent="0" algn="just">
              <a:buClr>
                <a:srgbClr val="542378"/>
              </a:buClr>
              <a:buNone/>
            </a:pPr>
            <a:endParaRPr lang="fr-BE" sz="1500" dirty="0">
              <a:solidFill>
                <a:prstClr val="black">
                  <a:lumMod val="75000"/>
                  <a:lumOff val="25000"/>
                </a:prstClr>
              </a:solidFill>
              <a:latin typeface="+mj-lt"/>
            </a:endParaRPr>
          </a:p>
          <a:p>
            <a:pPr algn="just">
              <a:lnSpc>
                <a:spcPct val="120000"/>
              </a:lnSpc>
              <a:spcBef>
                <a:spcPts val="600"/>
              </a:spcBef>
            </a:pPr>
            <a:r>
              <a:rPr lang="fr-FR" sz="1600" dirty="0">
                <a:solidFill>
                  <a:srgbClr val="0070C0"/>
                </a:solidFill>
                <a:cs typeface="Times New Roman" panose="02020603050405020304" pitchFamily="18" charset="0"/>
              </a:rPr>
              <a:t>2 éléments matériels</a:t>
            </a:r>
          </a:p>
          <a:p>
            <a:pPr marL="0" indent="0" algn="just">
              <a:lnSpc>
                <a:spcPct val="120000"/>
              </a:lnSpc>
              <a:spcBef>
                <a:spcPts val="600"/>
              </a:spcBef>
              <a:buNone/>
            </a:pPr>
            <a:r>
              <a:rPr lang="fr-FR" sz="1600" dirty="0">
                <a:cs typeface="Times New Roman" panose="02020603050405020304" pitchFamily="18" charset="0"/>
                <a:sym typeface="Wingdings" panose="05000000000000000000" pitchFamily="2" charset="2"/>
              </a:rPr>
              <a:t>1. Produire ou diffuser (comportements matériels déjà visés antérieurement)</a:t>
            </a:r>
          </a:p>
          <a:p>
            <a:pPr marL="0" indent="0" algn="just">
              <a:lnSpc>
                <a:spcPct val="120000"/>
              </a:lnSpc>
              <a:spcBef>
                <a:spcPts val="600"/>
              </a:spcBef>
              <a:buNone/>
            </a:pPr>
            <a:r>
              <a:rPr lang="fr-FR" sz="1600" dirty="0">
                <a:cs typeface="Times New Roman" panose="02020603050405020304" pitchFamily="18" charset="0"/>
                <a:sym typeface="Wingdings" panose="05000000000000000000" pitchFamily="2" charset="2"/>
              </a:rPr>
              <a:t>2. Contenus à caractère </a:t>
            </a:r>
            <a:r>
              <a:rPr lang="fr-FR" sz="1600" u="sng" dirty="0">
                <a:cs typeface="Times New Roman" panose="02020603050405020304" pitchFamily="18" charset="0"/>
                <a:sym typeface="Wingdings" panose="05000000000000000000" pitchFamily="2" charset="2"/>
              </a:rPr>
              <a:t>extrêmement</a:t>
            </a:r>
            <a:r>
              <a:rPr lang="fr-FR" sz="1600" dirty="0">
                <a:cs typeface="Times New Roman" panose="02020603050405020304" pitchFamily="18" charset="0"/>
                <a:sym typeface="Wingdings" panose="05000000000000000000" pitchFamily="2" charset="2"/>
              </a:rPr>
              <a:t> pornographique </a:t>
            </a:r>
            <a:r>
              <a:rPr lang="fr-FR" sz="1600" u="sng" dirty="0">
                <a:cs typeface="Times New Roman" panose="02020603050405020304" pitchFamily="18" charset="0"/>
                <a:sym typeface="Wingdings" panose="05000000000000000000" pitchFamily="2" charset="2"/>
              </a:rPr>
              <a:t>ou violent</a:t>
            </a:r>
            <a:r>
              <a:rPr lang="fr-FR" sz="1600" dirty="0">
                <a:cs typeface="Times New Roman" panose="02020603050405020304" pitchFamily="18" charset="0"/>
                <a:sym typeface="Wingdings" panose="05000000000000000000" pitchFamily="2" charset="2"/>
              </a:rPr>
              <a:t> </a:t>
            </a:r>
          </a:p>
          <a:p>
            <a:pPr algn="just">
              <a:lnSpc>
                <a:spcPct val="120000"/>
              </a:lnSpc>
              <a:spcBef>
                <a:spcPts val="600"/>
              </a:spcBef>
              <a:buFont typeface="Wingdings" panose="05000000000000000000" pitchFamily="2" charset="2"/>
              <a:buChar char="à"/>
            </a:pPr>
            <a:r>
              <a:rPr lang="fr-FR" sz="1600" dirty="0">
                <a:cs typeface="Times New Roman" panose="02020603050405020304" pitchFamily="18" charset="0"/>
                <a:sym typeface="Wingdings" panose="05000000000000000000" pitchFamily="2" charset="2"/>
              </a:rPr>
              <a:t>spectre plus large car aussi « violent » mais incrimination plus exigeante car « extrêmement »</a:t>
            </a:r>
          </a:p>
          <a:p>
            <a:pPr algn="just">
              <a:lnSpc>
                <a:spcPct val="120000"/>
              </a:lnSpc>
              <a:spcBef>
                <a:spcPts val="600"/>
              </a:spcBef>
              <a:buFont typeface="Wingdings" panose="05000000000000000000" pitchFamily="2" charset="2"/>
              <a:buChar char="à"/>
            </a:pPr>
            <a:r>
              <a:rPr lang="fr-FR" sz="1600" dirty="0">
                <a:cs typeface="Times New Roman" panose="02020603050405020304" pitchFamily="18" charset="0"/>
                <a:sym typeface="Wingdings" panose="05000000000000000000" pitchFamily="2" charset="2"/>
              </a:rPr>
              <a:t> appelé à évoluer car « </a:t>
            </a:r>
            <a:r>
              <a:rPr lang="fr-FR" sz="1600" dirty="0">
                <a:cs typeface="Times New Roman" panose="02020603050405020304" pitchFamily="18" charset="0"/>
              </a:rPr>
              <a:t> personne normale et raisonnable » aujourd’hui n’est pas celle d’hier ou de demain</a:t>
            </a:r>
            <a:endParaRPr lang="fr-FR" sz="1600" dirty="0">
              <a:cs typeface="Times New Roman" panose="02020603050405020304" pitchFamily="18" charset="0"/>
              <a:sym typeface="Wingdings" panose="05000000000000000000" pitchFamily="2" charset="2"/>
            </a:endParaRPr>
          </a:p>
          <a:p>
            <a:pPr algn="just">
              <a:lnSpc>
                <a:spcPct val="120000"/>
              </a:lnSpc>
              <a:spcBef>
                <a:spcPts val="600"/>
              </a:spcBef>
            </a:pPr>
            <a:r>
              <a:rPr lang="fr-FR" sz="1600" dirty="0">
                <a:solidFill>
                  <a:srgbClr val="0070C0"/>
                </a:solidFill>
                <a:cs typeface="Times New Roman" panose="02020603050405020304" pitchFamily="18" charset="0"/>
                <a:sym typeface="Wingdings" panose="05000000000000000000" pitchFamily="2" charset="2"/>
              </a:rPr>
              <a:t>Elément moral </a:t>
            </a:r>
          </a:p>
          <a:p>
            <a:pPr marL="0" indent="0" algn="just">
              <a:lnSpc>
                <a:spcPct val="120000"/>
              </a:lnSpc>
              <a:spcBef>
                <a:spcPts val="600"/>
              </a:spcBef>
              <a:buNone/>
            </a:pPr>
            <a:r>
              <a:rPr lang="fr-BE" sz="1600" dirty="0">
                <a:cs typeface="Times New Roman" panose="02020603050405020304" pitchFamily="18" charset="0"/>
                <a:sym typeface="Wingdings" panose="05000000000000000000" pitchFamily="2" charset="2"/>
              </a:rPr>
              <a:t>Pas d’élément moral particulier précisé </a:t>
            </a:r>
            <a:r>
              <a:rPr lang="fr-BE" sz="1600" u="sng" dirty="0">
                <a:cs typeface="Times New Roman" panose="02020603050405020304" pitchFamily="18" charset="0"/>
                <a:sym typeface="Wingdings" panose="05000000000000000000" pitchFamily="2" charset="2"/>
              </a:rPr>
              <a:t>Mais</a:t>
            </a:r>
            <a:r>
              <a:rPr lang="fr-BE" sz="1600" dirty="0">
                <a:cs typeface="Times New Roman" panose="02020603050405020304" pitchFamily="18" charset="0"/>
                <a:sym typeface="Wingdings" panose="05000000000000000000" pitchFamily="2" charset="2"/>
              </a:rPr>
              <a:t> «</a:t>
            </a:r>
            <a:r>
              <a:rPr lang="fr-FR" sz="1600" dirty="0">
                <a:cs typeface="Times New Roman" panose="02020603050405020304" pitchFamily="18" charset="0"/>
                <a:sym typeface="Wingdings" panose="05000000000000000000" pitchFamily="2" charset="2"/>
              </a:rPr>
              <a:t> </a:t>
            </a:r>
            <a:r>
              <a:rPr lang="fr-FR" sz="1600" i="1" dirty="0">
                <a:cs typeface="Times New Roman" panose="02020603050405020304" pitchFamily="18" charset="0"/>
                <a:sym typeface="Wingdings" panose="05000000000000000000" pitchFamily="2" charset="2"/>
              </a:rPr>
              <a:t>Dans tous les cas, la notion d’espace public doit être présente dans une certaine mesure […]. L’outrage aux bonnes mœurs se caractérise par le fait que des personnes assistent, sous la contrainte ou par la force à des choses, à des actes à caractère sexuel que la morale collective réprouve</a:t>
            </a:r>
            <a:r>
              <a:rPr lang="fr-FR" sz="1600" dirty="0">
                <a:cs typeface="Times New Roman" panose="02020603050405020304" pitchFamily="18" charset="0"/>
                <a:sym typeface="Wingdings" panose="05000000000000000000" pitchFamily="2" charset="2"/>
              </a:rPr>
              <a:t> » </a:t>
            </a:r>
            <a:r>
              <a:rPr lang="fr-FR" sz="1400" dirty="0">
                <a:cs typeface="Times New Roman" panose="02020603050405020304" pitchFamily="18" charset="0"/>
                <a:sym typeface="Wingdings" panose="05000000000000000000" pitchFamily="2" charset="2"/>
              </a:rPr>
              <a:t>(Projet de loi modifiant le Code pénal en ce qui concerne le droit pénal sexuel, </a:t>
            </a:r>
            <a:r>
              <a:rPr lang="fr-FR" sz="1400" i="1" dirty="0">
                <a:cs typeface="Times New Roman" panose="02020603050405020304" pitchFamily="18" charset="0"/>
                <a:sym typeface="Wingdings" panose="05000000000000000000" pitchFamily="2" charset="2"/>
              </a:rPr>
              <a:t>Doc. </a:t>
            </a:r>
            <a:r>
              <a:rPr lang="fr-FR" sz="1400" i="1" dirty="0" err="1">
                <a:cs typeface="Times New Roman" panose="02020603050405020304" pitchFamily="18" charset="0"/>
                <a:sym typeface="Wingdings" panose="05000000000000000000" pitchFamily="2" charset="2"/>
              </a:rPr>
              <a:t>parl</a:t>
            </a:r>
            <a:r>
              <a:rPr lang="fr-FR" sz="1400" dirty="0">
                <a:cs typeface="Times New Roman" panose="02020603050405020304" pitchFamily="18" charset="0"/>
                <a:sym typeface="Wingdings" panose="05000000000000000000" pitchFamily="2" charset="2"/>
              </a:rPr>
              <a:t>., Ch. </a:t>
            </a:r>
            <a:r>
              <a:rPr lang="fr-FR" sz="1400" dirty="0" err="1">
                <a:cs typeface="Times New Roman" panose="02020603050405020304" pitchFamily="18" charset="0"/>
                <a:sym typeface="Wingdings" panose="05000000000000000000" pitchFamily="2" charset="2"/>
              </a:rPr>
              <a:t>repr</a:t>
            </a:r>
            <a:r>
              <a:rPr lang="fr-FR" sz="1400" dirty="0">
                <a:cs typeface="Times New Roman" panose="02020603050405020304" pitchFamily="18" charset="0"/>
                <a:sym typeface="Wingdings" panose="05000000000000000000" pitchFamily="2" charset="2"/>
              </a:rPr>
              <a:t>., </a:t>
            </a:r>
            <a:r>
              <a:rPr lang="fr-FR" sz="1400" dirty="0" err="1">
                <a:cs typeface="Times New Roman" panose="02020603050405020304" pitchFamily="18" charset="0"/>
                <a:sym typeface="Wingdings" panose="05000000000000000000" pitchFamily="2" charset="2"/>
              </a:rPr>
              <a:t>sess</a:t>
            </a:r>
            <a:r>
              <a:rPr lang="fr-FR" sz="1400" dirty="0">
                <a:cs typeface="Times New Roman" panose="02020603050405020304" pitchFamily="18" charset="0"/>
                <a:sym typeface="Wingdings" panose="05000000000000000000" pitchFamily="2" charset="2"/>
              </a:rPr>
              <a:t>. ord. 2020-2021, n° 55-2141/001, p. 64)</a:t>
            </a:r>
          </a:p>
          <a:p>
            <a:pPr algn="just">
              <a:lnSpc>
                <a:spcPct val="120000"/>
              </a:lnSpc>
              <a:spcBef>
                <a:spcPts val="600"/>
              </a:spcBef>
              <a:buFont typeface="Wingdings" panose="05000000000000000000" pitchFamily="2" charset="2"/>
              <a:buChar char="à"/>
            </a:pPr>
            <a:r>
              <a:rPr lang="fr-BE" sz="1600" dirty="0">
                <a:cs typeface="Times New Roman" panose="02020603050405020304" pitchFamily="18" charset="0"/>
                <a:sym typeface="Wingdings" panose="05000000000000000000" pitchFamily="2" charset="2"/>
              </a:rPr>
              <a:t>Nécessité d’une dimension publique</a:t>
            </a:r>
            <a:endParaRPr lang="fr-BE" sz="1500" dirty="0">
              <a:solidFill>
                <a:prstClr val="black">
                  <a:lumMod val="75000"/>
                  <a:lumOff val="25000"/>
                </a:prstClr>
              </a:solidFill>
              <a:latin typeface="+mj-lt"/>
            </a:endParaRPr>
          </a:p>
          <a:p>
            <a:pPr marL="0" lvl="0" indent="0" algn="just">
              <a:buClr>
                <a:srgbClr val="542378"/>
              </a:buClr>
              <a:buNone/>
            </a:pPr>
            <a:endParaRPr lang="fr-FR" dirty="0">
              <a:solidFill>
                <a:srgbClr val="000000"/>
              </a:solidFill>
              <a:latin typeface="Calibri" panose="020F0502020204030204"/>
            </a:endParaRPr>
          </a:p>
          <a:p>
            <a:pPr lvl="1" algn="just">
              <a:buClr>
                <a:srgbClr val="542378"/>
              </a:buClr>
              <a:buFontTx/>
              <a:buChar char="-"/>
            </a:pPr>
            <a:endParaRPr lang="fr-BE" sz="1500" dirty="0">
              <a:solidFill>
                <a:prstClr val="black">
                  <a:lumMod val="75000"/>
                  <a:lumOff val="25000"/>
                </a:prstClr>
              </a:solidFill>
              <a:latin typeface="+mj-lt"/>
            </a:endParaRPr>
          </a:p>
          <a:p>
            <a:pPr marL="0" lvl="0" indent="0" algn="just">
              <a:spcBef>
                <a:spcPts val="0"/>
              </a:spcBef>
              <a:buClrTx/>
              <a:buSzTx/>
              <a:buNone/>
            </a:pPr>
            <a:endParaRPr lang="fr-FR" sz="2400" dirty="0">
              <a:solidFill>
                <a:prstClr val="black">
                  <a:lumMod val="75000"/>
                  <a:lumOff val="25000"/>
                </a:prstClr>
              </a:solidFill>
            </a:endParaRPr>
          </a:p>
          <a:p>
            <a:pPr marL="0" indent="0">
              <a:buNone/>
            </a:pPr>
            <a:endParaRPr lang="fr-BE" i="1" dirty="0">
              <a:solidFill>
                <a:prstClr val="black">
                  <a:lumMod val="75000"/>
                  <a:lumOff val="25000"/>
                </a:prstClr>
              </a:solidFill>
            </a:endParaRPr>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8380208" cy="792247"/>
          </a:xfrm>
          <a:prstGeom prst="rect">
            <a:avLst/>
          </a:prstGeom>
        </p:spPr>
        <p:txBody>
          <a:bodyPr vert="horz" lIns="91440" tIns="45720" rIns="91440" bIns="45720" rtlCol="0" anchor="b">
            <a:normAutofit fontScale="75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600" b="1" dirty="0">
                <a:solidFill>
                  <a:srgbClr val="C0ACD9"/>
                </a:solidFill>
                <a:latin typeface="Arial" panose="020B0604020202020204" pitchFamily="34" charset="0"/>
                <a:cs typeface="Arial" panose="020B0604020202020204" pitchFamily="34" charset="0"/>
              </a:rPr>
              <a:t>5. a) Production et diffusion de contenus à caractère extrêmement pornographique ou violent </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52</a:t>
            </a:fld>
            <a:endParaRPr lang="en-US"/>
          </a:p>
        </p:txBody>
      </p:sp>
    </p:spTree>
    <p:extLst>
      <p:ext uri="{BB962C8B-B14F-4D97-AF65-F5344CB8AC3E}">
        <p14:creationId xmlns:p14="http://schemas.microsoft.com/office/powerpoint/2010/main" val="368807280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a:bodyPr>
          <a:lstStyle/>
          <a:p>
            <a:pPr marL="457200" lvl="1" indent="0" algn="just">
              <a:buClr>
                <a:srgbClr val="542378"/>
              </a:buClr>
              <a:buNone/>
            </a:pPr>
            <a:endParaRPr lang="fr-BE" sz="1500" dirty="0">
              <a:solidFill>
                <a:prstClr val="black">
                  <a:lumMod val="75000"/>
                  <a:lumOff val="25000"/>
                </a:prstClr>
              </a:solidFill>
              <a:latin typeface="+mj-lt"/>
            </a:endParaRPr>
          </a:p>
          <a:p>
            <a:pPr algn="just">
              <a:lnSpc>
                <a:spcPct val="120000"/>
              </a:lnSpc>
              <a:spcBef>
                <a:spcPts val="600"/>
              </a:spcBef>
            </a:pPr>
            <a:r>
              <a:rPr lang="fr-BE" sz="1600" dirty="0">
                <a:solidFill>
                  <a:srgbClr val="0070C0"/>
                </a:solidFill>
                <a:cs typeface="Times New Roman" panose="02020603050405020304" pitchFamily="18" charset="0"/>
                <a:sym typeface="Wingdings" panose="05000000000000000000" pitchFamily="2" charset="2"/>
              </a:rPr>
              <a:t>Peines r</a:t>
            </a:r>
            <a:r>
              <a:rPr lang="fr-FR" sz="1600" dirty="0" err="1">
                <a:solidFill>
                  <a:srgbClr val="0070C0"/>
                </a:solidFill>
                <a:cs typeface="Times New Roman" panose="02020603050405020304" pitchFamily="18" charset="0"/>
                <a:sym typeface="Wingdings" panose="05000000000000000000" pitchFamily="2" charset="2"/>
              </a:rPr>
              <a:t>enforcées</a:t>
            </a:r>
            <a:r>
              <a:rPr lang="fr-FR" sz="1600" dirty="0">
                <a:solidFill>
                  <a:srgbClr val="0070C0"/>
                </a:solidFill>
                <a:cs typeface="Times New Roman" panose="02020603050405020304" pitchFamily="18" charset="0"/>
                <a:sym typeface="Wingdings" panose="05000000000000000000" pitchFamily="2" charset="2"/>
              </a:rPr>
              <a:t> car seuls les comportements « extrêmes » sont sanctionnés</a:t>
            </a:r>
          </a:p>
          <a:p>
            <a:pPr algn="just">
              <a:lnSpc>
                <a:spcPct val="120000"/>
              </a:lnSpc>
              <a:spcBef>
                <a:spcPts val="600"/>
              </a:spcBef>
              <a:buFont typeface="Wingdings" panose="05000000000000000000" pitchFamily="2" charset="2"/>
              <a:buChar char="à"/>
            </a:pPr>
            <a:r>
              <a:rPr lang="fr-FR" sz="1600" i="1" dirty="0">
                <a:cs typeface="Times New Roman" panose="02020603050405020304" pitchFamily="18" charset="0"/>
                <a:sym typeface="Wingdings" panose="05000000000000000000" pitchFamily="2" charset="2"/>
              </a:rPr>
              <a:t>Avant : 8 jours à 6 mois d’emprisonnement + 26 à 500 € (diffuseur) et 1 mois à 1 an d’emprisonnement + 50 à 1000 € (auteur du contenu)</a:t>
            </a:r>
          </a:p>
          <a:p>
            <a:pPr algn="just">
              <a:lnSpc>
                <a:spcPct val="120000"/>
              </a:lnSpc>
              <a:spcBef>
                <a:spcPts val="600"/>
              </a:spcBef>
              <a:buFont typeface="Wingdings" panose="05000000000000000000" pitchFamily="2" charset="2"/>
              <a:buChar char="à"/>
            </a:pPr>
            <a:r>
              <a:rPr lang="fr-FR" sz="1600" dirty="0">
                <a:cs typeface="Times New Roman" panose="02020603050405020304" pitchFamily="18" charset="0"/>
                <a:sym typeface="Wingdings" panose="05000000000000000000" pitchFamily="2" charset="2"/>
              </a:rPr>
              <a:t>Maintenant : 1 mois à 2 ans d’emprisonnement + 200 à 2000 € (sans distinction)</a:t>
            </a:r>
          </a:p>
          <a:p>
            <a:pPr marL="0" indent="0" algn="just">
              <a:lnSpc>
                <a:spcPct val="120000"/>
              </a:lnSpc>
              <a:spcBef>
                <a:spcPts val="600"/>
              </a:spcBef>
              <a:buNone/>
            </a:pPr>
            <a:endParaRPr lang="fr-FR" sz="1600" dirty="0">
              <a:cs typeface="Times New Roman" panose="02020603050405020304" pitchFamily="18" charset="0"/>
              <a:sym typeface="Wingdings" panose="05000000000000000000" pitchFamily="2" charset="2"/>
            </a:endParaRPr>
          </a:p>
          <a:p>
            <a:pPr algn="just">
              <a:lnSpc>
                <a:spcPct val="120000"/>
              </a:lnSpc>
              <a:spcBef>
                <a:spcPts val="600"/>
              </a:spcBef>
            </a:pPr>
            <a:r>
              <a:rPr lang="fr-FR" sz="1600" dirty="0">
                <a:solidFill>
                  <a:srgbClr val="0070C0"/>
                </a:solidFill>
                <a:cs typeface="Times New Roman" panose="02020603050405020304" pitchFamily="18" charset="0"/>
                <a:sym typeface="Wingdings" panose="05000000000000000000" pitchFamily="2" charset="2"/>
              </a:rPr>
              <a:t>Aggravation si infraction commise à l’égard d’un mineur ou d’une personne vulnérable (art. 417/52)</a:t>
            </a:r>
          </a:p>
          <a:p>
            <a:pPr marL="0" indent="0" algn="just">
              <a:lnSpc>
                <a:spcPct val="120000"/>
              </a:lnSpc>
              <a:spcBef>
                <a:spcPts val="600"/>
              </a:spcBef>
              <a:buNone/>
            </a:pPr>
            <a:r>
              <a:rPr lang="fr-BE" sz="1600" dirty="0">
                <a:cs typeface="Times New Roman" panose="02020603050405020304" pitchFamily="18" charset="0"/>
                <a:sym typeface="Wingdings" panose="05000000000000000000" pitchFamily="2" charset="2"/>
              </a:rPr>
              <a:t>« </a:t>
            </a:r>
            <a:r>
              <a:rPr lang="fr-FR" sz="1600" i="1" dirty="0">
                <a:cs typeface="Times New Roman" panose="02020603050405020304" pitchFamily="18" charset="0"/>
                <a:sym typeface="Wingdings" panose="05000000000000000000" pitchFamily="2" charset="2"/>
              </a:rPr>
              <a:t>La production ou la diffusion de contenus à caractère extrêmement pornographique ou violent adressé à un mineur ou une personne dont la vulnérabilité en raison de son âge, d'un état de grossesse, d'une maladie ou d'une infirmité physique ou mentale était manifeste ou connue de l'auteur, est punie d'un emprisonnement d'un an à cinq ans et d'une amende de trois cents euros à trois mille euros</a:t>
            </a:r>
            <a:r>
              <a:rPr lang="fr-FR" sz="1600" dirty="0">
                <a:cs typeface="Times New Roman" panose="02020603050405020304" pitchFamily="18" charset="0"/>
                <a:sym typeface="Wingdings" panose="05000000000000000000" pitchFamily="2" charset="2"/>
              </a:rPr>
              <a:t>. »</a:t>
            </a:r>
          </a:p>
          <a:p>
            <a:pPr marL="0" indent="0" algn="just">
              <a:lnSpc>
                <a:spcPct val="120000"/>
              </a:lnSpc>
              <a:spcBef>
                <a:spcPts val="600"/>
              </a:spcBef>
              <a:buNone/>
            </a:pPr>
            <a:endParaRPr lang="fr-FR" dirty="0">
              <a:solidFill>
                <a:srgbClr val="000000"/>
              </a:solidFill>
              <a:latin typeface="Calibri" panose="020F0502020204030204"/>
            </a:endParaRPr>
          </a:p>
          <a:p>
            <a:pPr lvl="1" algn="just">
              <a:buClr>
                <a:srgbClr val="542378"/>
              </a:buClr>
              <a:buFontTx/>
              <a:buChar char="-"/>
            </a:pPr>
            <a:endParaRPr lang="fr-BE" sz="1500" dirty="0">
              <a:solidFill>
                <a:prstClr val="black">
                  <a:lumMod val="75000"/>
                  <a:lumOff val="25000"/>
                </a:prstClr>
              </a:solidFill>
              <a:latin typeface="+mj-lt"/>
            </a:endParaRPr>
          </a:p>
          <a:p>
            <a:pPr marL="0" lvl="0" indent="0" algn="just">
              <a:spcBef>
                <a:spcPts val="0"/>
              </a:spcBef>
              <a:buClrTx/>
              <a:buSzTx/>
              <a:buNone/>
            </a:pPr>
            <a:endParaRPr lang="fr-FR" sz="2400" dirty="0">
              <a:solidFill>
                <a:prstClr val="black">
                  <a:lumMod val="75000"/>
                  <a:lumOff val="25000"/>
                </a:prstClr>
              </a:solidFill>
            </a:endParaRPr>
          </a:p>
          <a:p>
            <a:pPr marL="0" indent="0">
              <a:buNone/>
            </a:pPr>
            <a:endParaRPr lang="fr-BE" i="1" dirty="0">
              <a:solidFill>
                <a:prstClr val="black">
                  <a:lumMod val="75000"/>
                  <a:lumOff val="25000"/>
                </a:prstClr>
              </a:solidFill>
            </a:endParaRPr>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8012709" cy="792247"/>
          </a:xfrm>
          <a:prstGeom prst="rect">
            <a:avLst/>
          </a:prstGeom>
        </p:spPr>
        <p:txBody>
          <a:bodyPr vert="horz" lIns="91440" tIns="45720" rIns="91440" bIns="45720" rtlCol="0" anchor="b">
            <a:normAutofit fontScale="675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600" b="1" dirty="0">
                <a:solidFill>
                  <a:srgbClr val="C0ACD9"/>
                </a:solidFill>
                <a:latin typeface="Arial" panose="020B0604020202020204" pitchFamily="34" charset="0"/>
                <a:cs typeface="Arial" panose="020B0604020202020204" pitchFamily="34" charset="0"/>
              </a:rPr>
              <a:t>5. a) Production et diffusion de contenus à caractère extrêmement pornographique ou violent </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53</a:t>
            </a:fld>
            <a:endParaRPr lang="en-US"/>
          </a:p>
        </p:txBody>
      </p:sp>
    </p:spTree>
    <p:extLst>
      <p:ext uri="{BB962C8B-B14F-4D97-AF65-F5344CB8AC3E}">
        <p14:creationId xmlns:p14="http://schemas.microsoft.com/office/powerpoint/2010/main" val="365819196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8012709" cy="792247"/>
          </a:xfrm>
          <a:prstGeom prst="rect">
            <a:avLst/>
          </a:prstGeom>
        </p:spPr>
        <p:txBody>
          <a:bodyPr vert="horz" lIns="91440" tIns="45720" rIns="91440" bIns="45720" rtlCol="0" anchor="b">
            <a:normAutofit fontScale="675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600" b="1" dirty="0">
                <a:solidFill>
                  <a:srgbClr val="C0ACD9"/>
                </a:solidFill>
                <a:latin typeface="Arial" panose="020B0604020202020204" pitchFamily="34" charset="0"/>
                <a:cs typeface="Arial" panose="020B0604020202020204" pitchFamily="34" charset="0"/>
              </a:rPr>
              <a:t>5. a) Production et diffusion de contenus à caractère extrêmement pornographique ou violent </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54</a:t>
            </a:fld>
            <a:endParaRPr lang="en-US"/>
          </a:p>
        </p:txBody>
      </p:sp>
      <p:pic>
        <p:nvPicPr>
          <p:cNvPr id="2" name="Image 1"/>
          <p:cNvPicPr>
            <a:picLocks noChangeAspect="1"/>
          </p:cNvPicPr>
          <p:nvPr/>
        </p:nvPicPr>
        <p:blipFill>
          <a:blip r:embed="rId3"/>
          <a:stretch>
            <a:fillRect/>
          </a:stretch>
        </p:blipFill>
        <p:spPr>
          <a:xfrm>
            <a:off x="761836" y="1365742"/>
            <a:ext cx="8909070" cy="5214524"/>
          </a:xfrm>
          <a:prstGeom prst="rect">
            <a:avLst/>
          </a:prstGeom>
        </p:spPr>
      </p:pic>
    </p:spTree>
    <p:extLst>
      <p:ext uri="{BB962C8B-B14F-4D97-AF65-F5344CB8AC3E}">
        <p14:creationId xmlns:p14="http://schemas.microsoft.com/office/powerpoint/2010/main" val="151872912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a:bodyPr>
          <a:lstStyle/>
          <a:p>
            <a:pPr marL="0" indent="0">
              <a:buNone/>
            </a:pPr>
            <a:r>
              <a:rPr lang="fr-FR" sz="2000" b="1" dirty="0">
                <a:cs typeface="Times New Roman" panose="02020603050405020304" pitchFamily="18" charset="0"/>
              </a:rPr>
              <a:t>Art. 417/53 </a:t>
            </a:r>
          </a:p>
          <a:p>
            <a:pPr marL="0" indent="0" algn="just">
              <a:lnSpc>
                <a:spcPct val="120000"/>
              </a:lnSpc>
              <a:spcBef>
                <a:spcPts val="600"/>
              </a:spcBef>
              <a:buNone/>
            </a:pPr>
            <a:r>
              <a:rPr lang="fr-FR" dirty="0">
                <a:cs typeface="Times New Roman" panose="02020603050405020304" pitchFamily="18" charset="0"/>
              </a:rPr>
              <a:t>« L’exhibitionnisme consiste à imposer à la vue d’autrui ses propres organes génitaux dénudés ou un acte à caractère sexuel dans un lieu public, ou accessibles aux regards publics.</a:t>
            </a:r>
          </a:p>
          <a:p>
            <a:pPr marL="0" indent="0" algn="just">
              <a:lnSpc>
                <a:spcPct val="120000"/>
              </a:lnSpc>
              <a:spcBef>
                <a:spcPts val="600"/>
              </a:spcBef>
              <a:buNone/>
            </a:pPr>
            <a:r>
              <a:rPr lang="fr-FR" dirty="0">
                <a:cs typeface="Times New Roman" panose="02020603050405020304" pitchFamily="18" charset="0"/>
              </a:rPr>
              <a:t>Cette infraction est punie d’un emprisonnement de huit jours à un an et d’une amende de vingt-six euros à cinq cents euros ».</a:t>
            </a:r>
          </a:p>
          <a:p>
            <a:pPr marL="0" indent="0" algn="just">
              <a:lnSpc>
                <a:spcPct val="120000"/>
              </a:lnSpc>
              <a:spcBef>
                <a:spcPts val="600"/>
              </a:spcBef>
              <a:buNone/>
            </a:pPr>
            <a:endParaRPr lang="fr-FR" dirty="0">
              <a:cs typeface="Times New Roman" panose="02020603050405020304" pitchFamily="18" charset="0"/>
            </a:endParaRPr>
          </a:p>
          <a:p>
            <a:pPr algn="just">
              <a:lnSpc>
                <a:spcPct val="120000"/>
              </a:lnSpc>
              <a:spcBef>
                <a:spcPts val="600"/>
              </a:spcBef>
            </a:pPr>
            <a:r>
              <a:rPr lang="fr-FR" dirty="0">
                <a:cs typeface="Times New Roman" panose="02020603050405020304" pitchFamily="18" charset="0"/>
                <a:sym typeface="Wingdings" panose="05000000000000000000" pitchFamily="2" charset="2"/>
              </a:rPr>
              <a:t>Avant: article 385 C.P. « </a:t>
            </a:r>
            <a:r>
              <a:rPr lang="fr-FR" i="1" dirty="0">
                <a:cs typeface="Times New Roman" panose="02020603050405020304" pitchFamily="18" charset="0"/>
                <a:sym typeface="Wingdings" panose="05000000000000000000" pitchFamily="2" charset="2"/>
              </a:rPr>
              <a:t>quiconque aura outragé les mœurs par des actions qui blessent la pudeur</a:t>
            </a:r>
            <a:r>
              <a:rPr lang="fr-FR" dirty="0">
                <a:cs typeface="Times New Roman" panose="02020603050405020304" pitchFamily="18" charset="0"/>
                <a:sym typeface="Wingdings" panose="05000000000000000000" pitchFamily="2" charset="2"/>
              </a:rPr>
              <a:t> » - abandonné</a:t>
            </a:r>
            <a:endParaRPr lang="fr-BE" sz="1600" dirty="0">
              <a:cs typeface="Times New Roman" panose="02020603050405020304" pitchFamily="18" charset="0"/>
            </a:endParaRPr>
          </a:p>
          <a:p>
            <a:pPr marL="0" lvl="1" indent="0" algn="just">
              <a:buClr>
                <a:srgbClr val="542378"/>
              </a:buClr>
              <a:buNone/>
            </a:pPr>
            <a:endParaRPr lang="fr-BE" sz="2000" dirty="0">
              <a:solidFill>
                <a:schemeClr val="tx1"/>
              </a:solidFill>
              <a:cs typeface="Times New Roman" panose="02020603050405020304" pitchFamily="18" charset="0"/>
            </a:endParaRPr>
          </a:p>
          <a:p>
            <a:pPr marL="0" lvl="0" indent="0" algn="just">
              <a:buClr>
                <a:srgbClr val="542378"/>
              </a:buClr>
              <a:buNone/>
            </a:pPr>
            <a:endParaRPr lang="fr-FR" sz="2000" dirty="0">
              <a:solidFill>
                <a:schemeClr val="tx1"/>
              </a:solidFill>
              <a:cs typeface="Times New Roman" panose="02020603050405020304" pitchFamily="18" charset="0"/>
            </a:endParaRPr>
          </a:p>
          <a:p>
            <a:pPr lvl="1" algn="just">
              <a:buClr>
                <a:srgbClr val="542378"/>
              </a:buClr>
              <a:buFontTx/>
              <a:buChar char="-"/>
            </a:pPr>
            <a:endParaRPr lang="fr-BE" sz="1500" dirty="0">
              <a:solidFill>
                <a:prstClr val="black">
                  <a:lumMod val="75000"/>
                  <a:lumOff val="25000"/>
                </a:prstClr>
              </a:solidFill>
              <a:latin typeface="+mj-lt"/>
            </a:endParaRPr>
          </a:p>
          <a:p>
            <a:pPr marL="0" lvl="0" indent="0" algn="just">
              <a:spcBef>
                <a:spcPts val="0"/>
              </a:spcBef>
              <a:buClrTx/>
              <a:buSzTx/>
              <a:buNone/>
            </a:pPr>
            <a:endParaRPr lang="fr-FR" sz="2400" dirty="0">
              <a:solidFill>
                <a:prstClr val="black">
                  <a:lumMod val="75000"/>
                  <a:lumOff val="25000"/>
                </a:prstClr>
              </a:solidFill>
            </a:endParaRPr>
          </a:p>
          <a:p>
            <a:pPr marL="0" indent="0">
              <a:buNone/>
            </a:pPr>
            <a:endParaRPr lang="fr-BE" i="1" dirty="0">
              <a:solidFill>
                <a:prstClr val="black">
                  <a:lumMod val="75000"/>
                  <a:lumOff val="25000"/>
                </a:prstClr>
              </a:solidFill>
            </a:endParaRPr>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3500" b="1" i="0" u="none" strike="noStrike" kern="1200" cap="none" spc="0" normalizeH="0" baseline="0" noProof="0" dirty="0">
                <a:ln>
                  <a:noFill/>
                </a:ln>
                <a:solidFill>
                  <a:srgbClr val="C0ACD9"/>
                </a:solidFill>
                <a:effectLst/>
                <a:uLnTx/>
                <a:uFillTx/>
                <a:latin typeface="Arial" panose="020B0604020202020204" pitchFamily="34" charset="0"/>
                <a:ea typeface="+mj-ea"/>
                <a:cs typeface="Arial" panose="020B0604020202020204" pitchFamily="34" charset="0"/>
              </a:rPr>
              <a:t>5. b) Exhibitionnisme</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55</a:t>
            </a:fld>
            <a:endParaRPr lang="en-US"/>
          </a:p>
        </p:txBody>
      </p:sp>
    </p:spTree>
    <p:extLst>
      <p:ext uri="{BB962C8B-B14F-4D97-AF65-F5344CB8AC3E}">
        <p14:creationId xmlns:p14="http://schemas.microsoft.com/office/powerpoint/2010/main" val="56190509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lnSpcReduction="10000"/>
          </a:bodyPr>
          <a:lstStyle/>
          <a:p>
            <a:pPr algn="just"/>
            <a:r>
              <a:rPr lang="fr-FR" sz="2000" dirty="0">
                <a:solidFill>
                  <a:srgbClr val="0070C0"/>
                </a:solidFill>
                <a:cs typeface="Times New Roman" panose="02020603050405020304" pitchFamily="18" charset="0"/>
              </a:rPr>
              <a:t>Eléments matériels</a:t>
            </a:r>
          </a:p>
          <a:p>
            <a:pPr marL="0" indent="0" algn="just">
              <a:buNone/>
            </a:pPr>
            <a:r>
              <a:rPr lang="fr-FR" sz="2000" b="1" dirty="0">
                <a:cs typeface="Times New Roman" panose="02020603050405020304" pitchFamily="18" charset="0"/>
              </a:rPr>
              <a:t>1. imposer à la vue d’autrui</a:t>
            </a:r>
          </a:p>
          <a:p>
            <a:pPr algn="just">
              <a:buFont typeface="Wingdings" panose="05000000000000000000" pitchFamily="2" charset="2"/>
              <a:buChar char="à"/>
            </a:pPr>
            <a:r>
              <a:rPr lang="fr-FR" sz="2000" dirty="0">
                <a:cs typeface="Times New Roman" panose="02020603050405020304" pitchFamily="18" charset="0"/>
                <a:sym typeface="Wingdings" panose="05000000000000000000" pitchFamily="2" charset="2"/>
              </a:rPr>
              <a:t>Situations dans lesquelles on ne s’attend raisonnablement pas à voir ça </a:t>
            </a:r>
          </a:p>
          <a:p>
            <a:pPr marL="0" indent="0" algn="just">
              <a:buNone/>
            </a:pPr>
            <a:r>
              <a:rPr lang="fr-FR" sz="2000" b="1" dirty="0">
                <a:cs typeface="Times New Roman" panose="02020603050405020304" pitchFamily="18" charset="0"/>
              </a:rPr>
              <a:t>2. ses propres organes génitaux ou un acte à caractère sexuel </a:t>
            </a:r>
          </a:p>
          <a:p>
            <a:pPr algn="just">
              <a:buFont typeface="Wingdings" panose="05000000000000000000" pitchFamily="2" charset="2"/>
              <a:buChar char="à"/>
            </a:pPr>
            <a:r>
              <a:rPr lang="fr-FR" sz="2000" dirty="0">
                <a:cs typeface="Times New Roman" panose="02020603050405020304" pitchFamily="18" charset="0"/>
                <a:sym typeface="Wingdings" panose="05000000000000000000" pitchFamily="2" charset="2"/>
              </a:rPr>
              <a:t>Acte à caractère sexuel : ce qui peut raisonnablement être perçu comme sexuel paraît suffire (pas allaiter ou uriner en rue)</a:t>
            </a:r>
            <a:endParaRPr lang="fr-FR" sz="2000" dirty="0">
              <a:cs typeface="Times New Roman" panose="02020603050405020304" pitchFamily="18" charset="0"/>
            </a:endParaRPr>
          </a:p>
          <a:p>
            <a:pPr marL="0" indent="0" algn="just">
              <a:buNone/>
            </a:pPr>
            <a:r>
              <a:rPr lang="fr-FR" sz="2000" b="1" dirty="0">
                <a:cs typeface="Times New Roman" panose="02020603050405020304" pitchFamily="18" charset="0"/>
              </a:rPr>
              <a:t>3.</a:t>
            </a:r>
            <a:r>
              <a:rPr lang="fr-FR" sz="2000" dirty="0">
                <a:cs typeface="Times New Roman" panose="02020603050405020304" pitchFamily="18" charset="0"/>
              </a:rPr>
              <a:t> </a:t>
            </a:r>
            <a:r>
              <a:rPr lang="fr-FR" sz="2000" b="1" dirty="0">
                <a:cs typeface="Times New Roman" panose="02020603050405020304" pitchFamily="18" charset="0"/>
              </a:rPr>
              <a:t>dans un lieu public ou accessible aux regards publics </a:t>
            </a:r>
          </a:p>
          <a:p>
            <a:pPr algn="just">
              <a:buFont typeface="Wingdings" panose="05000000000000000000" pitchFamily="2" charset="2"/>
              <a:buChar char="à"/>
            </a:pPr>
            <a:r>
              <a:rPr lang="fr-FR" sz="2000" dirty="0">
                <a:cs typeface="Times New Roman" panose="02020603050405020304" pitchFamily="18" charset="0"/>
              </a:rPr>
              <a:t>Même un lieu privé ou un lieu virtuel peuvent donner lieu à de l’exhibitionnisme</a:t>
            </a:r>
          </a:p>
          <a:p>
            <a:pPr marL="0" indent="0" algn="just">
              <a:buNone/>
            </a:pPr>
            <a:endParaRPr lang="fr-FR" sz="2000" dirty="0">
              <a:cs typeface="Times New Roman" panose="02020603050405020304" pitchFamily="18" charset="0"/>
            </a:endParaRPr>
          </a:p>
          <a:p>
            <a:pPr algn="just"/>
            <a:r>
              <a:rPr lang="fr-FR" sz="2000" dirty="0">
                <a:solidFill>
                  <a:srgbClr val="0070C0"/>
                </a:solidFill>
                <a:cs typeface="Times New Roman" panose="02020603050405020304" pitchFamily="18" charset="0"/>
              </a:rPr>
              <a:t>Elément moral</a:t>
            </a:r>
          </a:p>
          <a:p>
            <a:pPr marL="0" indent="0" algn="just">
              <a:buNone/>
            </a:pPr>
            <a:r>
              <a:rPr lang="fr-FR" sz="2000" dirty="0">
                <a:cs typeface="Times New Roman" panose="02020603050405020304" pitchFamily="18" charset="0"/>
              </a:rPr>
              <a:t>Aucun dol spécial n’est requis </a:t>
            </a:r>
            <a:r>
              <a:rPr lang="fr-FR" sz="2000" dirty="0">
                <a:cs typeface="Times New Roman" panose="02020603050405020304" pitchFamily="18" charset="0"/>
                <a:sym typeface="Wingdings" panose="05000000000000000000" pitchFamily="2" charset="2"/>
              </a:rPr>
              <a:t> </a:t>
            </a:r>
            <a:r>
              <a:rPr lang="fr-FR" sz="2000" dirty="0">
                <a:cs typeface="Times New Roman" panose="02020603050405020304" pitchFamily="18" charset="0"/>
              </a:rPr>
              <a:t>suffit que l’acte ait été posé sciemment et volontairement</a:t>
            </a:r>
          </a:p>
          <a:p>
            <a:pPr marL="0" indent="0">
              <a:buNone/>
            </a:pPr>
            <a:endParaRPr lang="fr-FR" sz="2000" dirty="0">
              <a:solidFill>
                <a:schemeClr val="tx1"/>
              </a:solidFill>
              <a:cs typeface="Times New Roman" panose="02020603050405020304" pitchFamily="18" charset="0"/>
            </a:endParaRPr>
          </a:p>
          <a:p>
            <a:pPr lvl="1" algn="just">
              <a:buClr>
                <a:srgbClr val="542378"/>
              </a:buClr>
              <a:buFontTx/>
              <a:buChar char="-"/>
            </a:pPr>
            <a:endParaRPr lang="fr-BE" sz="1500" dirty="0">
              <a:solidFill>
                <a:prstClr val="black">
                  <a:lumMod val="75000"/>
                  <a:lumOff val="25000"/>
                </a:prstClr>
              </a:solidFill>
              <a:latin typeface="+mj-lt"/>
            </a:endParaRPr>
          </a:p>
          <a:p>
            <a:pPr marL="0" lvl="0" indent="0" algn="just">
              <a:spcBef>
                <a:spcPts val="0"/>
              </a:spcBef>
              <a:buClrTx/>
              <a:buSzTx/>
              <a:buNone/>
            </a:pPr>
            <a:endParaRPr lang="fr-FR" sz="2400" dirty="0">
              <a:solidFill>
                <a:prstClr val="black">
                  <a:lumMod val="75000"/>
                  <a:lumOff val="25000"/>
                </a:prstClr>
              </a:solidFill>
            </a:endParaRPr>
          </a:p>
          <a:p>
            <a:pPr marL="0" indent="0">
              <a:buNone/>
            </a:pPr>
            <a:endParaRPr lang="fr-BE" i="1" dirty="0">
              <a:solidFill>
                <a:prstClr val="black">
                  <a:lumMod val="75000"/>
                  <a:lumOff val="25000"/>
                </a:prstClr>
              </a:solidFill>
            </a:endParaRPr>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l">
              <a:defRPr/>
            </a:pPr>
            <a:r>
              <a:rPr lang="fr-BE" sz="3500" b="1" dirty="0">
                <a:solidFill>
                  <a:srgbClr val="C0ACD9"/>
                </a:solidFill>
                <a:latin typeface="Arial" panose="020B0604020202020204" pitchFamily="34" charset="0"/>
                <a:cs typeface="Arial" panose="020B0604020202020204" pitchFamily="34" charset="0"/>
              </a:rPr>
              <a:t>5. b) Exhibitionnisme</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56</a:t>
            </a:fld>
            <a:endParaRPr lang="en-US"/>
          </a:p>
        </p:txBody>
      </p:sp>
    </p:spTree>
    <p:extLst>
      <p:ext uri="{BB962C8B-B14F-4D97-AF65-F5344CB8AC3E}">
        <p14:creationId xmlns:p14="http://schemas.microsoft.com/office/powerpoint/2010/main" val="269265397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a:bodyPr>
          <a:lstStyle/>
          <a:p>
            <a:pPr marL="0" indent="0">
              <a:buNone/>
            </a:pPr>
            <a:endParaRPr lang="fr-FR" sz="2000" dirty="0">
              <a:solidFill>
                <a:schemeClr val="tx1"/>
              </a:solidFill>
              <a:cs typeface="Times New Roman" panose="02020603050405020304" pitchFamily="18" charset="0"/>
            </a:endParaRPr>
          </a:p>
          <a:p>
            <a:pPr lvl="1" algn="just">
              <a:buClr>
                <a:srgbClr val="542378"/>
              </a:buClr>
              <a:buFontTx/>
              <a:buChar char="-"/>
            </a:pPr>
            <a:endParaRPr lang="fr-BE" sz="1500" dirty="0">
              <a:solidFill>
                <a:prstClr val="black">
                  <a:lumMod val="75000"/>
                  <a:lumOff val="25000"/>
                </a:prstClr>
              </a:solidFill>
              <a:latin typeface="+mj-lt"/>
            </a:endParaRPr>
          </a:p>
          <a:p>
            <a:pPr marL="0" lvl="0" indent="0" algn="just">
              <a:spcBef>
                <a:spcPts val="0"/>
              </a:spcBef>
              <a:buClrTx/>
              <a:buSzTx/>
              <a:buNone/>
            </a:pPr>
            <a:endParaRPr lang="fr-FR" sz="2400" dirty="0">
              <a:solidFill>
                <a:prstClr val="black">
                  <a:lumMod val="75000"/>
                  <a:lumOff val="25000"/>
                </a:prstClr>
              </a:solidFill>
            </a:endParaRPr>
          </a:p>
          <a:p>
            <a:pPr marL="0" indent="0">
              <a:buNone/>
            </a:pPr>
            <a:endParaRPr lang="fr-BE" i="1" dirty="0">
              <a:solidFill>
                <a:prstClr val="black">
                  <a:lumMod val="75000"/>
                  <a:lumOff val="25000"/>
                </a:prstClr>
              </a:solidFill>
            </a:endParaRPr>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l">
              <a:defRPr/>
            </a:pPr>
            <a:r>
              <a:rPr lang="fr-BE" sz="3500" b="1" dirty="0">
                <a:solidFill>
                  <a:srgbClr val="C0ACD9"/>
                </a:solidFill>
                <a:latin typeface="Arial" panose="020B0604020202020204" pitchFamily="34" charset="0"/>
                <a:cs typeface="Arial" panose="020B0604020202020204" pitchFamily="34" charset="0"/>
              </a:rPr>
              <a:t>5. b) Exhibitionnisme</a:t>
            </a:r>
          </a:p>
        </p:txBody>
      </p:sp>
      <p:sp>
        <p:nvSpPr>
          <p:cNvPr id="2" name="Rectangle 1"/>
          <p:cNvSpPr/>
          <p:nvPr/>
        </p:nvSpPr>
        <p:spPr>
          <a:xfrm>
            <a:off x="1011218" y="1365768"/>
            <a:ext cx="8132782" cy="2627386"/>
          </a:xfrm>
          <a:prstGeom prst="rect">
            <a:avLst/>
          </a:prstGeom>
        </p:spPr>
        <p:txBody>
          <a:bodyPr wrap="square">
            <a:spAutoFit/>
          </a:bodyPr>
          <a:lstStyle/>
          <a:p>
            <a:endParaRPr lang="fr-FR" dirty="0">
              <a:cs typeface="Times New Roman" panose="02020603050405020304" pitchFamily="18" charset="0"/>
            </a:endParaRPr>
          </a:p>
          <a:p>
            <a:pPr marL="342900" indent="-342900" algn="just" defTabSz="457200">
              <a:lnSpc>
                <a:spcPct val="80000"/>
              </a:lnSpc>
              <a:spcBef>
                <a:spcPts val="1000"/>
              </a:spcBef>
              <a:buClr>
                <a:schemeClr val="accent1"/>
              </a:buClr>
              <a:buSzPct val="80000"/>
              <a:buFont typeface="Wingdings 3" charset="2"/>
              <a:buChar char=""/>
            </a:pPr>
            <a:r>
              <a:rPr lang="fr-FR" sz="1900" dirty="0">
                <a:solidFill>
                  <a:srgbClr val="0070C0"/>
                </a:solidFill>
                <a:cs typeface="Times New Roman" panose="02020603050405020304" pitchFamily="18" charset="0"/>
              </a:rPr>
              <a:t>Renforcement </a:t>
            </a:r>
            <a:r>
              <a:rPr lang="fr-FR" sz="1900" dirty="0">
                <a:solidFill>
                  <a:srgbClr val="0070C0"/>
                </a:solidFill>
                <a:cs typeface="Times New Roman" panose="02020603050405020304" pitchFamily="18" charset="0"/>
                <a:sym typeface="Wingdings" panose="05000000000000000000" pitchFamily="2" charset="2"/>
              </a:rPr>
              <a:t>si infraction commise à l’égard d’un mineur ou d’une personne vulnérable (417/54)</a:t>
            </a:r>
          </a:p>
          <a:p>
            <a:pPr algn="just"/>
            <a:endParaRPr lang="fr-FR" dirty="0">
              <a:cs typeface="Times New Roman" panose="02020603050405020304" pitchFamily="18" charset="0"/>
            </a:endParaRPr>
          </a:p>
          <a:p>
            <a:pPr algn="just"/>
            <a:r>
              <a:rPr lang="fr-FR" dirty="0">
                <a:cs typeface="Times New Roman" panose="02020603050405020304" pitchFamily="18" charset="0"/>
              </a:rPr>
              <a:t>« </a:t>
            </a:r>
            <a:r>
              <a:rPr lang="fr-FR" i="1" dirty="0">
                <a:cs typeface="Times New Roman" panose="02020603050405020304" pitchFamily="18" charset="0"/>
              </a:rPr>
              <a:t>L'exhibitionnisme en présence d'un mineur ou d'une personne dont la vulnérabilité en raison de son âge, d'un état de grossesse, d'une maladie ou d'une infirmité physique ou mentale était manifeste ou connue de l'auteur, est puni d'un emprisonnement de six mois à trois ans et d'une amende de cent euros à mille euros </a:t>
            </a:r>
            <a:r>
              <a:rPr lang="fr-FR" dirty="0">
                <a:cs typeface="Times New Roman" panose="02020603050405020304" pitchFamily="18" charset="0"/>
              </a:rPr>
              <a:t>».</a:t>
            </a:r>
          </a:p>
        </p:txBody>
      </p:sp>
      <p:sp>
        <p:nvSpPr>
          <p:cNvPr id="7" name="Espace réservé du numéro de diapositive 6"/>
          <p:cNvSpPr>
            <a:spLocks noGrp="1"/>
          </p:cNvSpPr>
          <p:nvPr>
            <p:ph type="sldNum" sz="quarter" idx="12"/>
          </p:nvPr>
        </p:nvSpPr>
        <p:spPr/>
        <p:txBody>
          <a:bodyPr/>
          <a:lstStyle/>
          <a:p>
            <a:fld id="{DEC7A5AD-5AEC-42D0-A3BE-F46B40576360}" type="slidenum">
              <a:rPr lang="en-US" smtClean="0"/>
              <a:t>57</a:t>
            </a:fld>
            <a:endParaRPr lang="en-US"/>
          </a:p>
        </p:txBody>
      </p:sp>
    </p:spTree>
    <p:extLst>
      <p:ext uri="{BB962C8B-B14F-4D97-AF65-F5344CB8AC3E}">
        <p14:creationId xmlns:p14="http://schemas.microsoft.com/office/powerpoint/2010/main" val="169107943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825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3500" b="1" i="0" u="none" strike="noStrike" kern="1200" cap="none" spc="0" normalizeH="0" baseline="0" noProof="0" dirty="0">
                <a:ln>
                  <a:noFill/>
                </a:ln>
                <a:solidFill>
                  <a:srgbClr val="C0ACD9"/>
                </a:solidFill>
                <a:effectLst/>
                <a:uLnTx/>
                <a:uFillTx/>
                <a:latin typeface="Arial" panose="020B0604020202020204" pitchFamily="34" charset="0"/>
                <a:ea typeface="+mj-ea"/>
                <a:cs typeface="Arial" panose="020B0604020202020204" pitchFamily="34" charset="0"/>
              </a:rPr>
              <a:t>5. Outrage public aux bonnes mœurs</a:t>
            </a:r>
          </a:p>
        </p:txBody>
      </p:sp>
      <p:sp>
        <p:nvSpPr>
          <p:cNvPr id="2" name="Rectangle 1"/>
          <p:cNvSpPr/>
          <p:nvPr/>
        </p:nvSpPr>
        <p:spPr>
          <a:xfrm>
            <a:off x="1011218" y="1404211"/>
            <a:ext cx="8132782" cy="5161413"/>
          </a:xfrm>
          <a:prstGeom prst="rect">
            <a:avLst/>
          </a:prstGeom>
        </p:spPr>
        <p:txBody>
          <a:bodyPr wrap="square">
            <a:spAutoFit/>
          </a:bodyPr>
          <a:lstStyle/>
          <a:p>
            <a:pPr marL="342900" indent="-342900" algn="just" defTabSz="457200">
              <a:lnSpc>
                <a:spcPct val="80000"/>
              </a:lnSpc>
              <a:spcBef>
                <a:spcPts val="1000"/>
              </a:spcBef>
              <a:buClr>
                <a:schemeClr val="accent1"/>
              </a:buClr>
              <a:buSzPct val="80000"/>
              <a:buFont typeface="Wingdings 3" charset="2"/>
              <a:buChar char=""/>
            </a:pPr>
            <a:r>
              <a:rPr lang="fr-FR" sz="1900" dirty="0">
                <a:solidFill>
                  <a:srgbClr val="0070C0"/>
                </a:solidFill>
                <a:cs typeface="Times New Roman" panose="02020603050405020304" pitchFamily="18" charset="0"/>
              </a:rPr>
              <a:t>Facteurs aggravants (417/55 C.P.)</a:t>
            </a:r>
          </a:p>
          <a:p>
            <a:pPr marL="342900" indent="-342900" algn="just" defTabSz="457200">
              <a:lnSpc>
                <a:spcPct val="80000"/>
              </a:lnSpc>
              <a:spcBef>
                <a:spcPts val="1000"/>
              </a:spcBef>
              <a:buClr>
                <a:schemeClr val="accent1"/>
              </a:buClr>
              <a:buSzPct val="80000"/>
              <a:buFont typeface="Wingdings 3" charset="2"/>
              <a:buChar char=""/>
            </a:pPr>
            <a:endParaRPr lang="fr-FR" sz="1900" dirty="0">
              <a:solidFill>
                <a:srgbClr val="0070C0"/>
              </a:solidFill>
              <a:cs typeface="Times New Roman" panose="02020603050405020304" pitchFamily="18" charset="0"/>
            </a:endParaRPr>
          </a:p>
          <a:p>
            <a:pPr defTabSz="457200">
              <a:lnSpc>
                <a:spcPct val="80000"/>
              </a:lnSpc>
              <a:spcBef>
                <a:spcPts val="1000"/>
              </a:spcBef>
              <a:buClr>
                <a:schemeClr val="accent1"/>
              </a:buClr>
              <a:buSzPct val="80000"/>
            </a:pPr>
            <a:r>
              <a:rPr lang="fr-FR" sz="2000" dirty="0">
                <a:solidFill>
                  <a:schemeClr val="tx1">
                    <a:lumMod val="75000"/>
                    <a:lumOff val="25000"/>
                  </a:schemeClr>
                </a:solidFill>
                <a:cs typeface="Times New Roman" panose="02020603050405020304" pitchFamily="18" charset="0"/>
              </a:rPr>
              <a:t>« Lors du choix de la peine ou de la mesure et de la sévérité de celle-ci, pour une infraction visée dans la présente section, le juge tient plus particulièrement compte du fait que:</a:t>
            </a:r>
            <a:br>
              <a:rPr lang="fr-FR" sz="2000" dirty="0">
                <a:solidFill>
                  <a:schemeClr val="tx1">
                    <a:lumMod val="75000"/>
                    <a:lumOff val="25000"/>
                  </a:schemeClr>
                </a:solidFill>
                <a:cs typeface="Times New Roman" panose="02020603050405020304" pitchFamily="18" charset="0"/>
              </a:rPr>
            </a:br>
            <a:r>
              <a:rPr lang="fr-FR" sz="2000" dirty="0">
                <a:solidFill>
                  <a:schemeClr val="tx1">
                    <a:lumMod val="75000"/>
                    <a:lumOff val="25000"/>
                  </a:schemeClr>
                </a:solidFill>
                <a:cs typeface="Times New Roman" panose="02020603050405020304" pitchFamily="18" charset="0"/>
              </a:rPr>
              <a:t>   </a:t>
            </a:r>
          </a:p>
          <a:p>
            <a:pPr defTabSz="457200">
              <a:lnSpc>
                <a:spcPct val="80000"/>
              </a:lnSpc>
              <a:spcBef>
                <a:spcPts val="1000"/>
              </a:spcBef>
              <a:buClr>
                <a:schemeClr val="accent1"/>
              </a:buClr>
              <a:buSzPct val="80000"/>
            </a:pPr>
            <a:r>
              <a:rPr lang="fr-FR" sz="2000" dirty="0">
                <a:solidFill>
                  <a:schemeClr val="tx1">
                    <a:lumMod val="75000"/>
                    <a:lumOff val="25000"/>
                  </a:schemeClr>
                </a:solidFill>
                <a:cs typeface="Times New Roman" panose="02020603050405020304" pitchFamily="18" charset="0"/>
              </a:rPr>
              <a:t>   - l'infraction a été commise par une personne investie d'une fonction publique dans le cadre de l'exercice de ladite fonction;</a:t>
            </a:r>
            <a:br>
              <a:rPr lang="fr-FR" sz="2000" dirty="0">
                <a:solidFill>
                  <a:schemeClr val="tx1">
                    <a:lumMod val="75000"/>
                    <a:lumOff val="25000"/>
                  </a:schemeClr>
                </a:solidFill>
                <a:cs typeface="Times New Roman" panose="02020603050405020304" pitchFamily="18" charset="0"/>
              </a:rPr>
            </a:br>
            <a:r>
              <a:rPr lang="fr-FR" sz="2000" dirty="0">
                <a:solidFill>
                  <a:schemeClr val="tx1">
                    <a:lumMod val="75000"/>
                    <a:lumOff val="25000"/>
                  </a:schemeClr>
                </a:solidFill>
                <a:cs typeface="Times New Roman" panose="02020603050405020304" pitchFamily="18" charset="0"/>
              </a:rPr>
              <a:t>   - l'infraction a été commise par une personne qui se trouve en position d'autorité ou de confiance par rapport à la victime;</a:t>
            </a:r>
            <a:br>
              <a:rPr lang="fr-FR" sz="2000" dirty="0">
                <a:solidFill>
                  <a:schemeClr val="tx1">
                    <a:lumMod val="75000"/>
                    <a:lumOff val="25000"/>
                  </a:schemeClr>
                </a:solidFill>
                <a:cs typeface="Times New Roman" panose="02020603050405020304" pitchFamily="18" charset="0"/>
              </a:rPr>
            </a:br>
            <a:r>
              <a:rPr lang="fr-FR" sz="2000" dirty="0">
                <a:solidFill>
                  <a:schemeClr val="tx1">
                    <a:lumMod val="75000"/>
                    <a:lumOff val="25000"/>
                  </a:schemeClr>
                </a:solidFill>
                <a:cs typeface="Times New Roman" panose="02020603050405020304" pitchFamily="18" charset="0"/>
              </a:rPr>
              <a:t>   - l'infraction a été commise sur un mineur de moins de seize ans accomplis;</a:t>
            </a:r>
            <a:br>
              <a:rPr lang="fr-FR" sz="2000" dirty="0">
                <a:solidFill>
                  <a:schemeClr val="tx1">
                    <a:lumMod val="75000"/>
                    <a:lumOff val="25000"/>
                  </a:schemeClr>
                </a:solidFill>
                <a:cs typeface="Times New Roman" panose="02020603050405020304" pitchFamily="18" charset="0"/>
              </a:rPr>
            </a:br>
            <a:r>
              <a:rPr lang="fr-FR" sz="2000" dirty="0">
                <a:solidFill>
                  <a:schemeClr val="tx1">
                    <a:lumMod val="75000"/>
                    <a:lumOff val="25000"/>
                  </a:schemeClr>
                </a:solidFill>
                <a:cs typeface="Times New Roman" panose="02020603050405020304" pitchFamily="18" charset="0"/>
              </a:rPr>
              <a:t>   - </a:t>
            </a:r>
            <a:r>
              <a:rPr lang="fr-FR" sz="2000" dirty="0">
                <a:solidFill>
                  <a:srgbClr val="0070C0"/>
                </a:solidFill>
                <a:cs typeface="Times New Roman" panose="02020603050405020304" pitchFamily="18" charset="0"/>
              </a:rPr>
              <a:t>l'infraction a été commise sur un mineur de moins de seize ans accomplis et a été précédée par une approche de ce mineur par l'auteur dans le but de commettre ultérieurement les faits visés à la présente section</a:t>
            </a:r>
            <a:r>
              <a:rPr lang="fr-FR" sz="2000" dirty="0">
                <a:solidFill>
                  <a:schemeClr val="tx1">
                    <a:lumMod val="75000"/>
                    <a:lumOff val="25000"/>
                  </a:schemeClr>
                </a:solidFill>
                <a:cs typeface="Times New Roman" panose="02020603050405020304" pitchFamily="18" charset="0"/>
              </a:rPr>
              <a:t>; </a:t>
            </a:r>
            <a:r>
              <a:rPr lang="fr-FR" sz="2000" i="1" dirty="0">
                <a:solidFill>
                  <a:schemeClr val="tx1">
                    <a:lumMod val="75000"/>
                    <a:lumOff val="25000"/>
                  </a:schemeClr>
                </a:solidFill>
                <a:cs typeface="Times New Roman" panose="02020603050405020304" pitchFamily="18" charset="0"/>
              </a:rPr>
              <a:t>(</a:t>
            </a:r>
            <a:r>
              <a:rPr lang="fr-FR" sz="2000" i="1" dirty="0" err="1">
                <a:solidFill>
                  <a:schemeClr val="tx1">
                    <a:lumMod val="75000"/>
                    <a:lumOff val="25000"/>
                  </a:schemeClr>
                </a:solidFill>
                <a:cs typeface="Times New Roman" panose="02020603050405020304" pitchFamily="18" charset="0"/>
              </a:rPr>
              <a:t>grooming</a:t>
            </a:r>
            <a:r>
              <a:rPr lang="fr-FR" sz="2000" i="1" dirty="0">
                <a:solidFill>
                  <a:schemeClr val="tx1">
                    <a:lumMod val="75000"/>
                    <a:lumOff val="25000"/>
                  </a:schemeClr>
                </a:solidFill>
                <a:cs typeface="Times New Roman" panose="02020603050405020304" pitchFamily="18" charset="0"/>
              </a:rPr>
              <a:t>)</a:t>
            </a:r>
            <a:br>
              <a:rPr lang="fr-FR" sz="2000" dirty="0">
                <a:solidFill>
                  <a:schemeClr val="tx1">
                    <a:lumMod val="75000"/>
                    <a:lumOff val="25000"/>
                  </a:schemeClr>
                </a:solidFill>
                <a:cs typeface="Times New Roman" panose="02020603050405020304" pitchFamily="18" charset="0"/>
              </a:rPr>
            </a:br>
            <a:r>
              <a:rPr lang="fr-FR" sz="2000" dirty="0">
                <a:solidFill>
                  <a:schemeClr val="tx1">
                    <a:lumMod val="75000"/>
                    <a:lumOff val="25000"/>
                  </a:schemeClr>
                </a:solidFill>
                <a:cs typeface="Times New Roman" panose="02020603050405020304" pitchFamily="18" charset="0"/>
              </a:rPr>
              <a:t>   - l'infraction a été commise au nom de la culture, de la coutume, de la tradition, de la religion ou du prétendu "honneur".</a:t>
            </a:r>
          </a:p>
          <a:p>
            <a:endParaRPr lang="fr-FR" dirty="0">
              <a:cs typeface="Times New Roman" panose="02020603050405020304" pitchFamily="18" charset="0"/>
            </a:endParaRPr>
          </a:p>
        </p:txBody>
      </p:sp>
      <p:sp>
        <p:nvSpPr>
          <p:cNvPr id="8" name="Espace réservé du numéro de diapositive 7"/>
          <p:cNvSpPr>
            <a:spLocks noGrp="1"/>
          </p:cNvSpPr>
          <p:nvPr>
            <p:ph type="sldNum" sz="quarter" idx="12"/>
          </p:nvPr>
        </p:nvSpPr>
        <p:spPr/>
        <p:txBody>
          <a:bodyPr/>
          <a:lstStyle/>
          <a:p>
            <a:fld id="{DEC7A5AD-5AEC-42D0-A3BE-F46B40576360}" type="slidenum">
              <a:rPr lang="en-US" smtClean="0"/>
              <a:t>58</a:t>
            </a:fld>
            <a:endParaRPr lang="en-US"/>
          </a:p>
        </p:txBody>
      </p:sp>
    </p:spTree>
    <p:extLst>
      <p:ext uri="{BB962C8B-B14F-4D97-AF65-F5344CB8AC3E}">
        <p14:creationId xmlns:p14="http://schemas.microsoft.com/office/powerpoint/2010/main" val="195125451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fontScale="92500" lnSpcReduction="20000"/>
          </a:bodyPr>
          <a:lstStyle/>
          <a:p>
            <a:pPr algn="just">
              <a:buClr>
                <a:srgbClr val="542378"/>
              </a:buClr>
            </a:pPr>
            <a:r>
              <a:rPr lang="fr-BE" sz="2000" dirty="0">
                <a:solidFill>
                  <a:prstClr val="black">
                    <a:lumMod val="75000"/>
                    <a:lumOff val="25000"/>
                  </a:prstClr>
                </a:solidFill>
              </a:rPr>
              <a:t>articles 433quater/1 à /4 C.P.</a:t>
            </a:r>
            <a:endParaRPr lang="fr-FR" dirty="0">
              <a:solidFill>
                <a:srgbClr val="000000"/>
              </a:solidFill>
              <a:latin typeface="Calibri" panose="020F0502020204030204"/>
            </a:endParaRPr>
          </a:p>
          <a:p>
            <a:pPr marL="0" indent="0">
              <a:buNone/>
            </a:pPr>
            <a:endParaRPr lang="fr-FR" dirty="0"/>
          </a:p>
          <a:p>
            <a:r>
              <a:rPr lang="fr-FR" dirty="0">
                <a:solidFill>
                  <a:srgbClr val="0070C0"/>
                </a:solidFill>
              </a:rPr>
              <a:t>proxénétisme</a:t>
            </a:r>
            <a:r>
              <a:rPr lang="fr-FR" dirty="0">
                <a:solidFill>
                  <a:schemeClr val="tx1"/>
                </a:solidFill>
              </a:rPr>
              <a:t> : art. 433quater/1</a:t>
            </a:r>
          </a:p>
          <a:p>
            <a:r>
              <a:rPr lang="fr-FR" dirty="0">
                <a:solidFill>
                  <a:srgbClr val="0070C0"/>
                </a:solidFill>
              </a:rPr>
              <a:t>publicité pour la prostitution </a:t>
            </a:r>
            <a:r>
              <a:rPr lang="fr-FR" dirty="0">
                <a:solidFill>
                  <a:schemeClr val="tx1"/>
                </a:solidFill>
              </a:rPr>
              <a:t>: art. 433quater/2</a:t>
            </a:r>
          </a:p>
          <a:p>
            <a:r>
              <a:rPr lang="fr-FR" dirty="0">
                <a:solidFill>
                  <a:srgbClr val="0070C0"/>
                </a:solidFill>
              </a:rPr>
              <a:t>incitation publique à la prostitution </a:t>
            </a:r>
            <a:r>
              <a:rPr lang="fr-FR" dirty="0">
                <a:solidFill>
                  <a:schemeClr val="tx1"/>
                </a:solidFill>
              </a:rPr>
              <a:t>: art. 433quater/3</a:t>
            </a:r>
          </a:p>
          <a:p>
            <a:r>
              <a:rPr lang="fr-FR" dirty="0">
                <a:solidFill>
                  <a:srgbClr val="0070C0"/>
                </a:solidFill>
              </a:rPr>
              <a:t>abus aggravé de la prostitution </a:t>
            </a:r>
            <a:r>
              <a:rPr lang="fr-FR" dirty="0"/>
              <a:t>: art. 433quater/4</a:t>
            </a:r>
            <a:br>
              <a:rPr lang="fr-FR" dirty="0"/>
            </a:br>
            <a:endParaRPr lang="fr-FR" dirty="0"/>
          </a:p>
          <a:p>
            <a:r>
              <a:rPr lang="fr-FR" dirty="0">
                <a:solidFill>
                  <a:schemeClr val="tx1"/>
                </a:solidFill>
              </a:rPr>
              <a:t>exploitation sexuelle de </a:t>
            </a:r>
            <a:r>
              <a:rPr lang="fr-FR" u="sng" dirty="0">
                <a:solidFill>
                  <a:schemeClr val="tx1"/>
                </a:solidFill>
              </a:rPr>
              <a:t>mineurs</a:t>
            </a:r>
            <a:r>
              <a:rPr lang="fr-FR" dirty="0">
                <a:solidFill>
                  <a:schemeClr val="tx1"/>
                </a:solidFill>
              </a:rPr>
              <a:t> à des fins de prostitution</a:t>
            </a:r>
            <a:r>
              <a:rPr lang="fr-FR" dirty="0"/>
              <a:t>: cf. supra et art. 417/25 à 417/41:</a:t>
            </a:r>
            <a:br>
              <a:rPr lang="fr-FR" dirty="0"/>
            </a:br>
            <a:r>
              <a:rPr lang="fr-FR" sz="1400" dirty="0"/>
              <a:t>incitation à la prostitution, recrutement, tenue d’une maison de prostitution, mise à disposition d’un local, exploitation, répression du client, organisation en association, répression du spectateur, publicité, incitation à l’exploitation : mineur = - 18 ans</a:t>
            </a:r>
          </a:p>
          <a:p>
            <a:endParaRPr lang="fr-FR" sz="1400" dirty="0"/>
          </a:p>
          <a:p>
            <a:r>
              <a:rPr lang="fr-FR" dirty="0">
                <a:solidFill>
                  <a:schemeClr val="tx1"/>
                </a:solidFill>
              </a:rPr>
              <a:t>Remarque: poursuites sous l’angle traite des êtres humains</a:t>
            </a:r>
            <a:r>
              <a:rPr lang="fr-FR" dirty="0"/>
              <a:t> (art. 433quinquies, § 1</a:t>
            </a:r>
            <a:r>
              <a:rPr lang="fr-FR" baseline="30000" dirty="0"/>
              <a:t>er</a:t>
            </a:r>
            <a:r>
              <a:rPr lang="fr-FR" dirty="0"/>
              <a:t>, 1°)</a:t>
            </a:r>
            <a:br>
              <a:rPr lang="fr-FR" dirty="0"/>
            </a:br>
            <a:r>
              <a:rPr lang="fr-FR" sz="1400" dirty="0"/>
              <a:t>recruter, transporter, transférer, héberger, accueillir une personne, prendre ou transférer le contrôle</a:t>
            </a:r>
            <a:br>
              <a:rPr lang="fr-FR" sz="1400" dirty="0"/>
            </a:br>
            <a:r>
              <a:rPr lang="fr-FR" sz="1400" dirty="0"/>
              <a:t>exercé sur elle 1° à des fins d’exploitation de la prostitution ou d’autres formes d’exploitation sexuelle</a:t>
            </a:r>
            <a:br>
              <a:rPr lang="fr-BE" dirty="0"/>
            </a:br>
            <a:endParaRPr lang="x-none" dirty="0"/>
          </a:p>
          <a:p>
            <a:pPr marL="0" lvl="0" indent="0" algn="just">
              <a:spcBef>
                <a:spcPts val="0"/>
              </a:spcBef>
              <a:buClrTx/>
              <a:buSzTx/>
              <a:buNone/>
            </a:pPr>
            <a:endParaRPr lang="fr-BE" dirty="0">
              <a:solidFill>
                <a:srgbClr val="000000"/>
              </a:solidFill>
              <a:latin typeface="Calibri" panose="020F0502020204030204"/>
            </a:endParaRPr>
          </a:p>
          <a:p>
            <a:pPr marL="0" lvl="0" indent="0" algn="just">
              <a:spcBef>
                <a:spcPts val="0"/>
              </a:spcBef>
              <a:buClrTx/>
              <a:buSzTx/>
              <a:buNone/>
            </a:pPr>
            <a:r>
              <a:rPr lang="fr-BE" sz="2000" dirty="0">
                <a:solidFill>
                  <a:srgbClr val="000000"/>
                </a:solidFill>
                <a:latin typeface="Calibri" panose="020F0502020204030204"/>
              </a:rPr>
              <a:t>              </a:t>
            </a:r>
            <a:endParaRPr lang="x-none" sz="2000" dirty="0">
              <a:solidFill>
                <a:srgbClr val="000000"/>
              </a:solidFill>
              <a:latin typeface="Calibri" panose="020F0502020204030204"/>
            </a:endParaRPr>
          </a:p>
          <a:p>
            <a:pPr marL="0" lvl="0" indent="0">
              <a:buClr>
                <a:srgbClr val="542378"/>
              </a:buClr>
              <a:buNone/>
            </a:pPr>
            <a:endParaRPr lang="fr-FR" sz="2400" dirty="0">
              <a:solidFill>
                <a:prstClr val="black">
                  <a:lumMod val="75000"/>
                  <a:lumOff val="25000"/>
                </a:prstClr>
              </a:solidFill>
            </a:endParaRPr>
          </a:p>
          <a:p>
            <a:pPr marL="0" indent="0">
              <a:buNone/>
            </a:pPr>
            <a:endParaRPr lang="fr-BE" i="1" dirty="0">
              <a:solidFill>
                <a:prstClr val="black">
                  <a:lumMod val="75000"/>
                  <a:lumOff val="25000"/>
                </a:prstClr>
              </a:solidFill>
            </a:endParaRPr>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825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6. Abus de prostitution de majeurs</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59</a:t>
            </a:fld>
            <a:endParaRPr lang="en-US"/>
          </a:p>
        </p:txBody>
      </p:sp>
    </p:spTree>
    <p:extLst>
      <p:ext uri="{BB962C8B-B14F-4D97-AF65-F5344CB8AC3E}">
        <p14:creationId xmlns:p14="http://schemas.microsoft.com/office/powerpoint/2010/main" val="91991252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195170"/>
            <a:ext cx="8380208" cy="5164124"/>
          </a:xfrm>
        </p:spPr>
        <p:txBody>
          <a:bodyPr>
            <a:normAutofit fontScale="25000" lnSpcReduction="20000"/>
          </a:bodyPr>
          <a:lstStyle/>
          <a:p>
            <a:pPr lvl="0"/>
            <a:endParaRPr lang="fr-FR" sz="2400" dirty="0"/>
          </a:p>
          <a:p>
            <a:pPr marL="0" indent="0" algn="just">
              <a:lnSpc>
                <a:spcPct val="120000"/>
              </a:lnSpc>
              <a:spcBef>
                <a:spcPts val="600"/>
              </a:spcBef>
              <a:buNone/>
            </a:pPr>
            <a:r>
              <a:rPr lang="fr-BE" sz="4800" b="1" u="sng" dirty="0"/>
              <a:t>Section 1 : « De l’atteinte à l’intégrité sexuelle, du voyeurisme, de la diffusion non consentie de contenus à caractère sexuel et du viol » </a:t>
            </a:r>
            <a:endParaRPr lang="de-DE" sz="4800" dirty="0"/>
          </a:p>
          <a:p>
            <a:pPr marL="0" indent="0" algn="just">
              <a:lnSpc>
                <a:spcPct val="120000"/>
              </a:lnSpc>
              <a:spcBef>
                <a:spcPts val="600"/>
              </a:spcBef>
              <a:buNone/>
            </a:pPr>
            <a:r>
              <a:rPr lang="fr-BE" sz="4800" b="1" dirty="0"/>
              <a:t>Sous-section 1 : « Du </a:t>
            </a:r>
            <a:r>
              <a:rPr lang="fr-BE" sz="4800" b="1" dirty="0">
                <a:solidFill>
                  <a:schemeClr val="tx2"/>
                </a:solidFill>
              </a:rPr>
              <a:t>consentement en matière de droit à l’autodétermination sexuelle » </a:t>
            </a:r>
            <a:r>
              <a:rPr lang="fr-BE" sz="4800" dirty="0">
                <a:solidFill>
                  <a:schemeClr val="tx2"/>
                </a:solidFill>
              </a:rPr>
              <a:t> </a:t>
            </a:r>
            <a:endParaRPr lang="de-DE" sz="4800" dirty="0">
              <a:solidFill>
                <a:schemeClr val="tx2"/>
              </a:solidFill>
            </a:endParaRPr>
          </a:p>
          <a:p>
            <a:pPr marL="0" indent="0" algn="just">
              <a:lnSpc>
                <a:spcPct val="120000"/>
              </a:lnSpc>
              <a:spcBef>
                <a:spcPts val="600"/>
              </a:spcBef>
              <a:buNone/>
            </a:pPr>
            <a:r>
              <a:rPr lang="fr-BE" sz="4800" dirty="0">
                <a:solidFill>
                  <a:schemeClr val="tx2"/>
                </a:solidFill>
              </a:rPr>
              <a:t>Art. 417/5 : la définition du consentement en matière de droit à l’autodétermination sexuelle</a:t>
            </a:r>
            <a:endParaRPr lang="de-DE" sz="4800" dirty="0">
              <a:solidFill>
                <a:schemeClr val="tx2"/>
              </a:solidFill>
            </a:endParaRPr>
          </a:p>
          <a:p>
            <a:pPr marL="0" lvl="0" indent="0" algn="just">
              <a:lnSpc>
                <a:spcPct val="120000"/>
              </a:lnSpc>
              <a:spcBef>
                <a:spcPts val="600"/>
              </a:spcBef>
              <a:buNone/>
            </a:pPr>
            <a:r>
              <a:rPr lang="fr-BE" sz="4800" dirty="0">
                <a:solidFill>
                  <a:schemeClr val="tx2"/>
                </a:solidFill>
              </a:rPr>
              <a:t>Art. 417/6 : les restrictions à la faculté de consentir du mineur </a:t>
            </a:r>
            <a:endParaRPr lang="de-DE" sz="4800" dirty="0">
              <a:solidFill>
                <a:schemeClr val="tx2"/>
              </a:solidFill>
            </a:endParaRPr>
          </a:p>
          <a:p>
            <a:pPr marL="0" indent="0" algn="just">
              <a:lnSpc>
                <a:spcPct val="120000"/>
              </a:lnSpc>
              <a:spcBef>
                <a:spcPts val="600"/>
              </a:spcBef>
              <a:buNone/>
            </a:pPr>
            <a:r>
              <a:rPr lang="fr-BE" sz="4800" b="1" dirty="0">
                <a:solidFill>
                  <a:schemeClr val="tx2"/>
                </a:solidFill>
              </a:rPr>
              <a:t>Sous-section 2 : « Des infractions de base »</a:t>
            </a:r>
            <a:r>
              <a:rPr lang="fr-BE" sz="4800" dirty="0">
                <a:solidFill>
                  <a:schemeClr val="tx2"/>
                </a:solidFill>
              </a:rPr>
              <a:t> </a:t>
            </a:r>
            <a:endParaRPr lang="de-DE" sz="4800" dirty="0">
              <a:solidFill>
                <a:schemeClr val="tx2"/>
              </a:solidFill>
            </a:endParaRPr>
          </a:p>
          <a:p>
            <a:pPr marL="0" lvl="0" indent="0" algn="just">
              <a:lnSpc>
                <a:spcPct val="120000"/>
              </a:lnSpc>
              <a:spcBef>
                <a:spcPts val="600"/>
              </a:spcBef>
              <a:buNone/>
            </a:pPr>
            <a:r>
              <a:rPr lang="fr-BE" sz="4800" dirty="0">
                <a:solidFill>
                  <a:schemeClr val="tx2"/>
                </a:solidFill>
              </a:rPr>
              <a:t>Art. 417/7 : l’atteinte à l’intégrité sexuelle</a:t>
            </a:r>
            <a:endParaRPr lang="de-DE" sz="4800" dirty="0">
              <a:solidFill>
                <a:schemeClr val="tx2"/>
              </a:solidFill>
            </a:endParaRPr>
          </a:p>
          <a:p>
            <a:pPr marL="0" lvl="0" indent="0" algn="just">
              <a:lnSpc>
                <a:spcPct val="120000"/>
              </a:lnSpc>
              <a:spcBef>
                <a:spcPts val="600"/>
              </a:spcBef>
              <a:buNone/>
            </a:pPr>
            <a:r>
              <a:rPr lang="fr-BE" sz="4800" dirty="0">
                <a:solidFill>
                  <a:schemeClr val="tx2"/>
                </a:solidFill>
              </a:rPr>
              <a:t>Art. 417/8 : le voyeurisme</a:t>
            </a:r>
            <a:endParaRPr lang="de-DE" sz="4800" dirty="0">
              <a:solidFill>
                <a:schemeClr val="tx2"/>
              </a:solidFill>
            </a:endParaRPr>
          </a:p>
          <a:p>
            <a:pPr marL="0" lvl="0" indent="0" algn="just">
              <a:lnSpc>
                <a:spcPct val="120000"/>
              </a:lnSpc>
              <a:spcBef>
                <a:spcPts val="600"/>
              </a:spcBef>
              <a:buNone/>
            </a:pPr>
            <a:r>
              <a:rPr lang="fr-BE" sz="4800" dirty="0">
                <a:solidFill>
                  <a:schemeClr val="tx2"/>
                </a:solidFill>
              </a:rPr>
              <a:t>Art. 417/9 : la diffusion non consentie de contenus à caractère sexuel</a:t>
            </a:r>
            <a:endParaRPr lang="de-DE" sz="4800" dirty="0">
              <a:solidFill>
                <a:schemeClr val="tx2"/>
              </a:solidFill>
            </a:endParaRPr>
          </a:p>
          <a:p>
            <a:pPr marL="0" lvl="0" indent="0" algn="just">
              <a:lnSpc>
                <a:spcPct val="120000"/>
              </a:lnSpc>
              <a:spcBef>
                <a:spcPts val="600"/>
              </a:spcBef>
              <a:buNone/>
            </a:pPr>
            <a:r>
              <a:rPr lang="fr-BE" sz="4800" dirty="0">
                <a:solidFill>
                  <a:schemeClr val="tx2"/>
                </a:solidFill>
              </a:rPr>
              <a:t>Art. 417/10 : la diffusion non consentie avec une intention méchante ou dans un but lucratif de contenus à caractère sexuel</a:t>
            </a:r>
            <a:endParaRPr lang="de-DE" sz="4800" dirty="0">
              <a:solidFill>
                <a:schemeClr val="tx2"/>
              </a:solidFill>
            </a:endParaRPr>
          </a:p>
          <a:p>
            <a:pPr marL="0" lvl="0" indent="0" algn="just">
              <a:lnSpc>
                <a:spcPct val="120000"/>
              </a:lnSpc>
              <a:spcBef>
                <a:spcPts val="600"/>
              </a:spcBef>
              <a:buNone/>
            </a:pPr>
            <a:r>
              <a:rPr lang="fr-BE" sz="4800" dirty="0">
                <a:solidFill>
                  <a:schemeClr val="tx2"/>
                </a:solidFill>
              </a:rPr>
              <a:t>Art. 417/11 : le viol</a:t>
            </a:r>
            <a:endParaRPr lang="de-DE" sz="4800" dirty="0">
              <a:solidFill>
                <a:schemeClr val="tx2"/>
              </a:solidFill>
            </a:endParaRPr>
          </a:p>
          <a:p>
            <a:pPr marL="0" indent="0" algn="just">
              <a:lnSpc>
                <a:spcPct val="120000"/>
              </a:lnSpc>
              <a:spcBef>
                <a:spcPts val="600"/>
              </a:spcBef>
              <a:buNone/>
            </a:pPr>
            <a:r>
              <a:rPr lang="fr-BE" sz="4800" b="1" dirty="0">
                <a:solidFill>
                  <a:schemeClr val="tx2"/>
                </a:solidFill>
              </a:rPr>
              <a:t>Sous-section 3 : « Des infractions aggravées » </a:t>
            </a:r>
            <a:endParaRPr lang="de-DE" sz="4800" dirty="0">
              <a:solidFill>
                <a:schemeClr val="tx2"/>
              </a:solidFill>
            </a:endParaRPr>
          </a:p>
          <a:p>
            <a:pPr marL="0" lvl="0" indent="0" algn="just">
              <a:lnSpc>
                <a:spcPct val="120000"/>
              </a:lnSpc>
              <a:spcBef>
                <a:spcPts val="600"/>
              </a:spcBef>
              <a:buNone/>
            </a:pPr>
            <a:r>
              <a:rPr lang="fr-BE" sz="4800" dirty="0">
                <a:solidFill>
                  <a:schemeClr val="tx2"/>
                </a:solidFill>
              </a:rPr>
              <a:t>Art. 417/12  à Art. 417/22</a:t>
            </a:r>
          </a:p>
          <a:p>
            <a:pPr marL="0" indent="0" algn="just">
              <a:lnSpc>
                <a:spcPct val="120000"/>
              </a:lnSpc>
              <a:spcBef>
                <a:spcPts val="600"/>
              </a:spcBef>
              <a:buNone/>
            </a:pPr>
            <a:r>
              <a:rPr lang="fr-BE" sz="4800" b="1" dirty="0">
                <a:solidFill>
                  <a:schemeClr val="tx2"/>
                </a:solidFill>
              </a:rPr>
              <a:t>Sous-section 4 : « Disposition générale »</a:t>
            </a:r>
            <a:r>
              <a:rPr lang="fr-BE" sz="4800" dirty="0">
                <a:solidFill>
                  <a:schemeClr val="tx2"/>
                </a:solidFill>
              </a:rPr>
              <a:t> </a:t>
            </a:r>
            <a:endParaRPr lang="de-DE" sz="4800" dirty="0">
              <a:solidFill>
                <a:schemeClr val="tx2"/>
              </a:solidFill>
            </a:endParaRPr>
          </a:p>
          <a:p>
            <a:pPr marL="0" lvl="0" indent="0" algn="just">
              <a:lnSpc>
                <a:spcPct val="120000"/>
              </a:lnSpc>
              <a:spcBef>
                <a:spcPts val="600"/>
              </a:spcBef>
              <a:buNone/>
            </a:pPr>
            <a:r>
              <a:rPr lang="fr-BE" sz="4800" dirty="0">
                <a:solidFill>
                  <a:schemeClr val="tx2"/>
                </a:solidFill>
              </a:rPr>
              <a:t>Art. 417/23 : les facteurs aggravants</a:t>
            </a:r>
            <a:endParaRPr lang="de-DE" sz="4800" dirty="0">
              <a:solidFill>
                <a:schemeClr val="tx2"/>
              </a:solidFill>
            </a:endParaRPr>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20043"/>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1. Le Code pénal modifié</a:t>
            </a:r>
          </a:p>
        </p:txBody>
      </p:sp>
    </p:spTree>
    <p:extLst>
      <p:ext uri="{BB962C8B-B14F-4D97-AF65-F5344CB8AC3E}">
        <p14:creationId xmlns:p14="http://schemas.microsoft.com/office/powerpoint/2010/main" val="143002230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fontScale="77500" lnSpcReduction="20000"/>
          </a:bodyPr>
          <a:lstStyle/>
          <a:p>
            <a:pPr marL="0" lvl="0" indent="0" algn="just">
              <a:spcBef>
                <a:spcPts val="0"/>
              </a:spcBef>
              <a:buClrTx/>
              <a:buSzTx/>
              <a:buNone/>
            </a:pPr>
            <a:endParaRPr lang="fr-BE" dirty="0">
              <a:solidFill>
                <a:srgbClr val="000000"/>
              </a:solidFill>
              <a:latin typeface="Calibri" panose="020F0502020204030204"/>
            </a:endParaRPr>
          </a:p>
          <a:p>
            <a:pPr marL="0" lvl="0" indent="0">
              <a:spcBef>
                <a:spcPts val="0"/>
              </a:spcBef>
              <a:buClrTx/>
              <a:buSzTx/>
              <a:buNone/>
            </a:pPr>
            <a:r>
              <a:rPr lang="fr-BE" sz="2000" dirty="0">
                <a:solidFill>
                  <a:srgbClr val="000000"/>
                </a:solidFill>
                <a:latin typeface="Calibri" panose="020F0502020204030204"/>
              </a:rPr>
              <a:t>             </a:t>
            </a:r>
            <a:endParaRPr lang="fr-BE" i="1" dirty="0">
              <a:solidFill>
                <a:prstClr val="black">
                  <a:lumMod val="75000"/>
                  <a:lumOff val="25000"/>
                </a:prstClr>
              </a:solidFill>
            </a:endParaRPr>
          </a:p>
          <a:p>
            <a:r>
              <a:rPr lang="fr-BE" sz="2400" dirty="0">
                <a:solidFill>
                  <a:srgbClr val="0070C0"/>
                </a:solidFill>
              </a:rPr>
              <a:t>La notion de « prostitution » : </a:t>
            </a:r>
            <a:r>
              <a:rPr lang="fr-BE" sz="2400" dirty="0"/>
              <a:t>sens usuel : </a:t>
            </a:r>
            <a:br>
              <a:rPr lang="fr-BE" sz="2400" dirty="0"/>
            </a:br>
            <a:r>
              <a:rPr lang="fr-BE" sz="2400" i="1" dirty="0"/>
              <a:t>se livrer, moyennant rémunération, à des attouchements impudiques avec quiconque</a:t>
            </a:r>
          </a:p>
          <a:p>
            <a:endParaRPr lang="fr-BE" sz="2400" i="1" dirty="0"/>
          </a:p>
          <a:p>
            <a:r>
              <a:rPr lang="fr-BE" sz="2400" dirty="0"/>
              <a:t>Activité qui, lorsqu’elle est </a:t>
            </a:r>
            <a:r>
              <a:rPr lang="fr-BE" sz="2400" dirty="0">
                <a:solidFill>
                  <a:srgbClr val="0070C0"/>
                </a:solidFill>
              </a:rPr>
              <a:t>contrainte</a:t>
            </a:r>
            <a:r>
              <a:rPr lang="fr-BE" sz="2400" dirty="0"/>
              <a:t>, est incompatible avec la </a:t>
            </a:r>
            <a:r>
              <a:rPr lang="fr-BE" sz="2400" dirty="0">
                <a:solidFill>
                  <a:srgbClr val="0070C0"/>
                </a:solidFill>
              </a:rPr>
              <a:t>dignité humaine </a:t>
            </a:r>
            <a:br>
              <a:rPr lang="fr-BE" sz="2400" dirty="0"/>
            </a:br>
            <a:r>
              <a:rPr lang="fr-BE" sz="2400" dirty="0"/>
              <a:t>        </a:t>
            </a:r>
            <a:r>
              <a:rPr lang="fr-BE" dirty="0"/>
              <a:t>(CEDH, Tremblay c. France, 11 sept. 2007)</a:t>
            </a:r>
          </a:p>
          <a:p>
            <a:endParaRPr lang="fr-BE" dirty="0"/>
          </a:p>
          <a:p>
            <a:r>
              <a:rPr lang="fr-BE" sz="2400" dirty="0">
                <a:solidFill>
                  <a:srgbClr val="0070C0"/>
                </a:solidFill>
              </a:rPr>
              <a:t>Régimes prohibitionnistes, réglementaristes et abolitionnistes</a:t>
            </a:r>
            <a:br>
              <a:rPr lang="fr-BE" sz="2400" dirty="0"/>
            </a:br>
            <a:br>
              <a:rPr lang="fr-BE" sz="2400" dirty="0"/>
            </a:br>
            <a:r>
              <a:rPr lang="fr-BE" sz="2400" dirty="0"/>
              <a:t>La Belgique est un régime </a:t>
            </a:r>
            <a:r>
              <a:rPr lang="fr-BE" sz="2400" dirty="0">
                <a:solidFill>
                  <a:srgbClr val="0070C0"/>
                </a:solidFill>
              </a:rPr>
              <a:t>abolitionniste</a:t>
            </a:r>
            <a:r>
              <a:rPr lang="fr-BE" sz="2400" dirty="0"/>
              <a:t> conformément à la Convention de New York du 2 décembre 1949 pour la répression de la traite des êtres humains et de l’exploitation de la prostitution d’autrui : </a:t>
            </a:r>
            <a:r>
              <a:rPr lang="fr-BE" dirty="0"/>
              <a:t>l’exploitation de la prostitution d’une autre personne, même consentante, pour satisfaire les passions d’autrui, doit être réprimée, même en l’absence de réalisation de tout profit</a:t>
            </a:r>
            <a:br>
              <a:rPr lang="fr-BE" dirty="0"/>
            </a:br>
            <a:endParaRPr lang="fr-BE" dirty="0"/>
          </a:p>
          <a:p>
            <a:r>
              <a:rPr lang="fr-BE" sz="2400" dirty="0"/>
              <a:t>Les nouvelles dispositions légales violent cette Convention internationale</a:t>
            </a:r>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825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6. Abus de prostitution de majeurs</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60</a:t>
            </a:fld>
            <a:endParaRPr lang="en-US"/>
          </a:p>
        </p:txBody>
      </p:sp>
    </p:spTree>
    <p:extLst>
      <p:ext uri="{BB962C8B-B14F-4D97-AF65-F5344CB8AC3E}">
        <p14:creationId xmlns:p14="http://schemas.microsoft.com/office/powerpoint/2010/main" val="200998682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a:bodyPr>
          <a:lstStyle/>
          <a:p>
            <a:r>
              <a:rPr lang="fr-BE" sz="2000" b="1" u="sng" dirty="0">
                <a:solidFill>
                  <a:srgbClr val="0070C0"/>
                </a:solidFill>
              </a:rPr>
              <a:t>Le proxénétisme</a:t>
            </a:r>
          </a:p>
          <a:p>
            <a:endParaRPr lang="fr-BE" sz="2000" dirty="0">
              <a:solidFill>
                <a:srgbClr val="0070C0"/>
              </a:solidFill>
            </a:endParaRPr>
          </a:p>
          <a:p>
            <a:pPr marL="0" indent="0">
              <a:buNone/>
            </a:pPr>
            <a:r>
              <a:rPr lang="fr-BE" sz="2000" dirty="0"/>
              <a:t>Article 433quater/1: </a:t>
            </a:r>
          </a:p>
          <a:p>
            <a:pPr marL="0" indent="0">
              <a:lnSpc>
                <a:spcPct val="107000"/>
              </a:lnSpc>
              <a:spcAft>
                <a:spcPts val="800"/>
              </a:spcAft>
              <a:buNone/>
            </a:pPr>
            <a:r>
              <a:rPr lang="fr-BE" i="1" dirty="0">
                <a:solidFill>
                  <a:srgbClr val="000000"/>
                </a:solidFill>
              </a:rPr>
              <a:t>« Le proxénétisme consiste, sans préjudice de l’application de l’article 433quinquies </a:t>
            </a:r>
            <a:r>
              <a:rPr lang="fr-BE" dirty="0">
                <a:solidFill>
                  <a:srgbClr val="000000"/>
                </a:solidFill>
              </a:rPr>
              <a:t>(TEH)</a:t>
            </a:r>
            <a:r>
              <a:rPr lang="fr-BE" i="1" dirty="0">
                <a:solidFill>
                  <a:srgbClr val="000000"/>
                </a:solidFill>
              </a:rPr>
              <a:t>,</a:t>
            </a:r>
            <a:r>
              <a:rPr lang="fr-BE" dirty="0">
                <a:solidFill>
                  <a:srgbClr val="000000"/>
                </a:solidFill>
              </a:rPr>
              <a:t> </a:t>
            </a:r>
            <a:r>
              <a:rPr lang="fr-BE" i="1" dirty="0">
                <a:solidFill>
                  <a:srgbClr val="000000"/>
                </a:solidFill>
              </a:rPr>
              <a:t>en l’un des actes suivants commis à l’encontre d’un majeur :</a:t>
            </a:r>
          </a:p>
          <a:p>
            <a:pPr>
              <a:lnSpc>
                <a:spcPct val="117000"/>
              </a:lnSpc>
              <a:buFont typeface="Wingdings" panose="05000000000000000000" pitchFamily="2" charset="2"/>
              <a:buChar char="§"/>
            </a:pPr>
            <a:r>
              <a:rPr lang="fr-BE" i="1" dirty="0">
                <a:solidFill>
                  <a:srgbClr val="000000"/>
                </a:solidFill>
              </a:rPr>
              <a:t>Organiser la prostitution d’autrui dans le but d’en retirer un avantage </a:t>
            </a:r>
            <a:r>
              <a:rPr lang="fr-BE" dirty="0">
                <a:solidFill>
                  <a:srgbClr val="000000"/>
                </a:solidFill>
              </a:rPr>
              <a:t>(dol spécial)</a:t>
            </a:r>
            <a:r>
              <a:rPr lang="fr-BE" i="1" dirty="0">
                <a:solidFill>
                  <a:srgbClr val="000000"/>
                </a:solidFill>
              </a:rPr>
              <a:t>,</a:t>
            </a:r>
            <a:r>
              <a:rPr lang="fr-BE" dirty="0">
                <a:solidFill>
                  <a:srgbClr val="000000"/>
                </a:solidFill>
              </a:rPr>
              <a:t> </a:t>
            </a:r>
            <a:r>
              <a:rPr lang="fr-BE" b="1" i="1" dirty="0">
                <a:solidFill>
                  <a:srgbClr val="000000"/>
                </a:solidFill>
              </a:rPr>
              <a:t>sauf dans les cas prévus par la loi</a:t>
            </a:r>
            <a:r>
              <a:rPr lang="fr-BE" i="1" dirty="0">
                <a:solidFill>
                  <a:srgbClr val="000000"/>
                </a:solidFill>
              </a:rPr>
              <a:t> ;</a:t>
            </a:r>
          </a:p>
          <a:p>
            <a:pPr>
              <a:lnSpc>
                <a:spcPct val="117000"/>
              </a:lnSpc>
              <a:buFont typeface="Wingdings" panose="05000000000000000000" pitchFamily="2" charset="2"/>
              <a:buChar char="§"/>
            </a:pPr>
            <a:r>
              <a:rPr lang="fr-BE" i="1" dirty="0">
                <a:solidFill>
                  <a:srgbClr val="000000"/>
                </a:solidFill>
              </a:rPr>
              <a:t>Promouvoir, inciter, favoriser ou faciliter la prostitution dans le but de retirer, directement ou indirectement, un avantage anormal économique ou tout autre avantage anormal ;</a:t>
            </a:r>
          </a:p>
          <a:p>
            <a:pPr>
              <a:lnSpc>
                <a:spcPct val="117000"/>
              </a:lnSpc>
              <a:buFont typeface="Wingdings" panose="05000000000000000000" pitchFamily="2" charset="2"/>
              <a:buChar char="§"/>
            </a:pPr>
            <a:r>
              <a:rPr lang="fr-BE" i="1" dirty="0">
                <a:solidFill>
                  <a:srgbClr val="000000"/>
                </a:solidFill>
              </a:rPr>
              <a:t>Prendre des mesures pour empêcher ou rendre plus difficile l’abandon de la prostitution. »</a:t>
            </a:r>
          </a:p>
          <a:p>
            <a:pPr marL="0" lvl="0" indent="0" algn="just">
              <a:spcBef>
                <a:spcPts val="0"/>
              </a:spcBef>
              <a:buClrTx/>
              <a:buSzTx/>
              <a:buNone/>
            </a:pPr>
            <a:endParaRPr lang="fr-BE" dirty="0">
              <a:solidFill>
                <a:srgbClr val="000000"/>
              </a:solidFill>
              <a:latin typeface="Calibri" panose="020F0502020204030204"/>
            </a:endParaRPr>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825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6. Abus de prostitution de majeurs</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61</a:t>
            </a:fld>
            <a:endParaRPr lang="en-US"/>
          </a:p>
        </p:txBody>
      </p:sp>
    </p:spTree>
    <p:extLst>
      <p:ext uri="{BB962C8B-B14F-4D97-AF65-F5344CB8AC3E}">
        <p14:creationId xmlns:p14="http://schemas.microsoft.com/office/powerpoint/2010/main" val="191316624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fontScale="92500"/>
          </a:bodyPr>
          <a:lstStyle/>
          <a:p>
            <a:r>
              <a:rPr lang="fr-BE" sz="2000" b="1" u="sng" dirty="0">
                <a:solidFill>
                  <a:srgbClr val="0070C0"/>
                </a:solidFill>
              </a:rPr>
              <a:t>Le proxénétisme</a:t>
            </a:r>
          </a:p>
          <a:p>
            <a:pPr marL="0" indent="0">
              <a:buNone/>
            </a:pPr>
            <a:endParaRPr lang="fr-BE" sz="2000" dirty="0">
              <a:solidFill>
                <a:srgbClr val="0070C0"/>
              </a:solidFill>
            </a:endParaRPr>
          </a:p>
          <a:p>
            <a:pPr lvl="0">
              <a:lnSpc>
                <a:spcPct val="107000"/>
              </a:lnSpc>
            </a:pPr>
            <a:r>
              <a:rPr lang="fr-BE" sz="2000" dirty="0"/>
              <a:t>Cette définition impose de préférer la TEH, </a:t>
            </a:r>
            <a:r>
              <a:rPr lang="fr-BE" sz="1600" dirty="0"/>
              <a:t>d’ailleurs punie plus sévèrement, </a:t>
            </a:r>
            <a:r>
              <a:rPr lang="fr-BE" sz="2000" dirty="0"/>
              <a:t>au proxénétisme.</a:t>
            </a:r>
          </a:p>
          <a:p>
            <a:pPr lvl="0">
              <a:lnSpc>
                <a:spcPct val="107000"/>
              </a:lnSpc>
            </a:pPr>
            <a:endParaRPr lang="fr-BE" sz="2000" dirty="0"/>
          </a:p>
          <a:p>
            <a:pPr lvl="0">
              <a:lnSpc>
                <a:spcPct val="107000"/>
              </a:lnSpc>
            </a:pPr>
            <a:r>
              <a:rPr lang="fr-BE" sz="2000" dirty="0"/>
              <a:t>Cette définition tranche avec celle précédemment en vigueur qui incriminait celui qui, de quelque manière que ce soit, exploitait la prostitution d’autrui,</a:t>
            </a:r>
          </a:p>
          <a:p>
            <a:pPr lvl="0">
              <a:lnSpc>
                <a:spcPct val="107000"/>
              </a:lnSpc>
            </a:pPr>
            <a:endParaRPr lang="fr-BE" sz="2000" dirty="0"/>
          </a:p>
          <a:p>
            <a:pPr lvl="0">
              <a:lnSpc>
                <a:spcPct val="107000"/>
              </a:lnSpc>
            </a:pPr>
            <a:r>
              <a:rPr lang="fr-BE" sz="2000" dirty="0"/>
              <a:t>Cette définition retient 3 formes de proxénétisme, dont la première s’accommodera d’une dépénalisation du comportement, à la faveur d’une loi dont le projet n’est pas encore déposé: en l’état actuel, toute forme de proxénétisme est répréhensible et il n’existe aucun statut légal des travailleurs du sexe, mais les choses bougent petit à petit</a:t>
            </a:r>
          </a:p>
          <a:p>
            <a:pPr marL="0" lvl="0" indent="0" algn="just">
              <a:spcBef>
                <a:spcPts val="0"/>
              </a:spcBef>
              <a:buClrTx/>
              <a:buSzTx/>
              <a:buNone/>
            </a:pPr>
            <a:endParaRPr lang="fr-BE" dirty="0">
              <a:solidFill>
                <a:srgbClr val="000000"/>
              </a:solidFill>
              <a:latin typeface="Calibri" panose="020F0502020204030204"/>
            </a:endParaRPr>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825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6. Abus de prostitution de majeurs</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62</a:t>
            </a:fld>
            <a:endParaRPr lang="en-US"/>
          </a:p>
        </p:txBody>
      </p:sp>
    </p:spTree>
    <p:extLst>
      <p:ext uri="{BB962C8B-B14F-4D97-AF65-F5344CB8AC3E}">
        <p14:creationId xmlns:p14="http://schemas.microsoft.com/office/powerpoint/2010/main" val="167606385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fontScale="92500"/>
          </a:bodyPr>
          <a:lstStyle/>
          <a:p>
            <a:r>
              <a:rPr lang="fr-BE" sz="2000" b="1" u="sng" dirty="0">
                <a:solidFill>
                  <a:srgbClr val="0070C0"/>
                </a:solidFill>
              </a:rPr>
              <a:t>Le proxénétisme</a:t>
            </a:r>
          </a:p>
          <a:p>
            <a:pPr marL="0" indent="0">
              <a:buNone/>
            </a:pPr>
            <a:endParaRPr lang="fr-BE" sz="2000" dirty="0">
              <a:solidFill>
                <a:srgbClr val="0070C0"/>
              </a:solidFill>
            </a:endParaRPr>
          </a:p>
          <a:p>
            <a:pPr marL="0" lvl="0" indent="0">
              <a:lnSpc>
                <a:spcPct val="107000"/>
              </a:lnSpc>
              <a:buNone/>
            </a:pPr>
            <a:r>
              <a:rPr lang="fr-BE" sz="2400" i="1" dirty="0"/>
              <a:t>- Organiser la prostitution d’autrui dans le but d’en retirer un avantage, sauf dans les cas prévus par la loi ;</a:t>
            </a:r>
            <a:br>
              <a:rPr lang="fr-BE" sz="2400" i="1" dirty="0"/>
            </a:br>
            <a:br>
              <a:rPr lang="fr-BE" sz="2400" i="1" dirty="0"/>
            </a:br>
            <a:r>
              <a:rPr lang="fr-BE" sz="2000" dirty="0"/>
              <a:t>Organiser signifie coordonner le travail, contrôler sous autorité, déterminer l’horaire, le temps de travail, le lieu de prestations, …, ce qui limiterait, abusivement, la notion au travailleur du sexe qui est salarié alors que le travailleur indépendant doit aussi être visé.</a:t>
            </a:r>
            <a:br>
              <a:rPr lang="fr-BE" sz="2000" dirty="0"/>
            </a:br>
            <a:br>
              <a:rPr lang="fr-BE" sz="2000" dirty="0"/>
            </a:br>
            <a:r>
              <a:rPr lang="fr-BE" sz="2000" dirty="0"/>
              <a:t>Les tiers (comptable, chauffeur, …) sont dits exclus de la définition selon les TP et la COL 5/22, sauf à devenir coauteurs ou complices du proxénète</a:t>
            </a:r>
            <a:br>
              <a:rPr lang="fr-BE" sz="2000" dirty="0"/>
            </a:br>
            <a:br>
              <a:rPr lang="fr-BE" sz="2000" dirty="0"/>
            </a:br>
            <a:r>
              <a:rPr lang="fr-BE" sz="2000" dirty="0"/>
              <a:t>Le dol spécial est évident ou insignifiant : nul proxénète n’a jamais rien organisé gratuitement</a:t>
            </a:r>
            <a:endParaRPr lang="fr-BE" dirty="0">
              <a:solidFill>
                <a:srgbClr val="000000"/>
              </a:solidFill>
              <a:latin typeface="Calibri" panose="020F0502020204030204"/>
            </a:endParaRPr>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825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6. Abus de prostitution de majeurs</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63</a:t>
            </a:fld>
            <a:endParaRPr lang="en-US"/>
          </a:p>
        </p:txBody>
      </p:sp>
    </p:spTree>
    <p:extLst>
      <p:ext uri="{BB962C8B-B14F-4D97-AF65-F5344CB8AC3E}">
        <p14:creationId xmlns:p14="http://schemas.microsoft.com/office/powerpoint/2010/main" val="132333174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fontScale="92500"/>
          </a:bodyPr>
          <a:lstStyle/>
          <a:p>
            <a:r>
              <a:rPr lang="fr-BE" sz="2000" b="1" u="sng" dirty="0">
                <a:solidFill>
                  <a:srgbClr val="0070C0"/>
                </a:solidFill>
              </a:rPr>
              <a:t>Le proxénétisme</a:t>
            </a:r>
          </a:p>
          <a:p>
            <a:pPr lvl="0">
              <a:lnSpc>
                <a:spcPct val="107000"/>
              </a:lnSpc>
              <a:buFont typeface="Calibri" panose="020F0502020204030204" pitchFamily="34" charset="0"/>
              <a:buChar char="-"/>
            </a:pPr>
            <a:r>
              <a:rPr lang="fr-BE" sz="2400" i="1" dirty="0"/>
              <a:t>Promouvoir, inciter, favoriser ou faciliter la prostitution dans le but de retirer, directement ou indirectement, un avantage anormal économique ou tout autre avantage anormal ;</a:t>
            </a:r>
            <a:br>
              <a:rPr lang="fr-BE" sz="2400" dirty="0"/>
            </a:br>
            <a:br>
              <a:rPr lang="fr-BE" sz="2400" dirty="0"/>
            </a:br>
            <a:r>
              <a:rPr lang="fr-BE" sz="2000" dirty="0"/>
              <a:t>Les tiers facilitateurs, fournisseurs de structures (hôtels par ex., mais pas le comptable), ne sont visés que s’ils répondent à ce dol spécial.</a:t>
            </a:r>
            <a:br>
              <a:rPr lang="fr-BE" sz="2000" dirty="0"/>
            </a:br>
            <a:r>
              <a:rPr lang="fr-BE" sz="2000" dirty="0"/>
              <a:t>L’art. 433quinquies (TEH) incrimine certains de ces tiers facilitateurs, en dehors de toute exigence  d’un dol spécial,</a:t>
            </a:r>
          </a:p>
          <a:p>
            <a:pPr lvl="0">
              <a:lnSpc>
                <a:spcPct val="107000"/>
              </a:lnSpc>
            </a:pPr>
            <a:r>
              <a:rPr lang="fr-BE" sz="2000" dirty="0"/>
              <a:t>L’avantage recherché peut ne pas être pécuniaire mais sexuel (il remplace la notion de </a:t>
            </a:r>
            <a:r>
              <a:rPr lang="fr-BE" sz="2000" i="1" dirty="0"/>
              <a:t>profit</a:t>
            </a:r>
            <a:r>
              <a:rPr lang="fr-BE" sz="2000" dirty="0"/>
              <a:t>)</a:t>
            </a:r>
          </a:p>
          <a:p>
            <a:pPr lvl="0">
              <a:lnSpc>
                <a:spcPct val="107000"/>
              </a:lnSpc>
            </a:pPr>
            <a:r>
              <a:rPr lang="fr-BE" sz="2000" dirty="0"/>
              <a:t>L’avantage anormal n’est pas quantifié, ce qui ne permet pas de quantifier le % des gains de la personne prostituée que le proxénète est autorisé à prélever.</a:t>
            </a:r>
            <a:endParaRPr lang="fr-BE" sz="2400" dirty="0"/>
          </a:p>
          <a:p>
            <a:pPr lvl="0">
              <a:lnSpc>
                <a:spcPct val="107000"/>
              </a:lnSpc>
            </a:pPr>
            <a:endParaRPr lang="fr-BE" sz="2400" dirty="0"/>
          </a:p>
          <a:p>
            <a:pPr marL="0" indent="0">
              <a:buNone/>
            </a:pPr>
            <a:endParaRPr lang="fr-BE" sz="2000" dirty="0">
              <a:solidFill>
                <a:srgbClr val="0070C0"/>
              </a:solidFill>
            </a:endParaRPr>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825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6. Abus de prostitution de majeurs</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64</a:t>
            </a:fld>
            <a:endParaRPr lang="en-US"/>
          </a:p>
        </p:txBody>
      </p:sp>
    </p:spTree>
    <p:extLst>
      <p:ext uri="{BB962C8B-B14F-4D97-AF65-F5344CB8AC3E}">
        <p14:creationId xmlns:p14="http://schemas.microsoft.com/office/powerpoint/2010/main" val="296251903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a:bodyPr>
          <a:lstStyle/>
          <a:p>
            <a:r>
              <a:rPr lang="fr-BE" sz="2000" b="1" u="sng" dirty="0">
                <a:solidFill>
                  <a:srgbClr val="0070C0"/>
                </a:solidFill>
              </a:rPr>
              <a:t>Le proxénétisme</a:t>
            </a:r>
          </a:p>
          <a:p>
            <a:endParaRPr lang="fr-BE" sz="2000" b="1" u="sng" dirty="0">
              <a:solidFill>
                <a:srgbClr val="0070C0"/>
              </a:solidFill>
            </a:endParaRPr>
          </a:p>
          <a:p>
            <a:pPr marL="0" indent="0">
              <a:buNone/>
            </a:pPr>
            <a:r>
              <a:rPr lang="fr-BE" sz="2400" i="1" dirty="0"/>
              <a:t>- Prendre des mesures pour empêcher ou rendre plus difficile l’abandon de la prostitution.</a:t>
            </a:r>
            <a:endParaRPr lang="fr-BE" sz="2400" i="1" dirty="0">
              <a:solidFill>
                <a:srgbClr val="000000"/>
              </a:solidFill>
            </a:endParaRPr>
          </a:p>
          <a:p>
            <a:pPr marL="0" lvl="0" indent="0">
              <a:lnSpc>
                <a:spcPct val="107000"/>
              </a:lnSpc>
              <a:buNone/>
            </a:pPr>
            <a:br>
              <a:rPr lang="fr-BE" sz="2400" dirty="0"/>
            </a:br>
            <a:r>
              <a:rPr lang="fr-BE" sz="2000" dirty="0"/>
              <a:t>Par ex., le proxénète qui confisque les passeports ou exige le remboursement d’une dette extravagante</a:t>
            </a:r>
            <a:endParaRPr lang="fr-BE" sz="2400" dirty="0"/>
          </a:p>
          <a:p>
            <a:pPr lvl="0">
              <a:lnSpc>
                <a:spcPct val="107000"/>
              </a:lnSpc>
            </a:pPr>
            <a:endParaRPr lang="fr-BE" sz="2400" dirty="0"/>
          </a:p>
          <a:p>
            <a:pPr marL="0" indent="0">
              <a:buNone/>
            </a:pPr>
            <a:endParaRPr lang="fr-BE" sz="2000" dirty="0">
              <a:solidFill>
                <a:srgbClr val="0070C0"/>
              </a:solidFill>
            </a:endParaRPr>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825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6. Abus de prostitution de majeurs</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65</a:t>
            </a:fld>
            <a:endParaRPr lang="en-US"/>
          </a:p>
        </p:txBody>
      </p:sp>
    </p:spTree>
    <p:extLst>
      <p:ext uri="{BB962C8B-B14F-4D97-AF65-F5344CB8AC3E}">
        <p14:creationId xmlns:p14="http://schemas.microsoft.com/office/powerpoint/2010/main" val="70831025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a:bodyPr>
          <a:lstStyle/>
          <a:p>
            <a:r>
              <a:rPr lang="fr-BE" sz="2000" b="1" u="sng" dirty="0">
                <a:solidFill>
                  <a:srgbClr val="0070C0"/>
                </a:solidFill>
              </a:rPr>
              <a:t>La publicité pour la prostitution</a:t>
            </a:r>
          </a:p>
          <a:p>
            <a:endParaRPr lang="fr-BE" sz="2000" dirty="0">
              <a:solidFill>
                <a:srgbClr val="0070C0"/>
              </a:solidFill>
            </a:endParaRPr>
          </a:p>
          <a:p>
            <a:r>
              <a:rPr lang="fr-BE" sz="2000" dirty="0"/>
              <a:t>L’article 433quater/2 définit de manière large les moyens publicitaires et interdit, par principe, la publicité pour la prostitution.</a:t>
            </a:r>
          </a:p>
          <a:p>
            <a:endParaRPr lang="fr-BE" sz="2000" dirty="0"/>
          </a:p>
          <a:p>
            <a:r>
              <a:rPr lang="fr-BE" sz="2000" dirty="0"/>
              <a:t>Le même article vise 3 hypothèses où la personne majeure prostituée </a:t>
            </a:r>
            <a:r>
              <a:rPr lang="fr-BE" sz="2000" u="sng" dirty="0"/>
              <a:t>peut</a:t>
            </a:r>
            <a:r>
              <a:rPr lang="fr-BE" sz="2000" dirty="0"/>
              <a:t> faire de la publicité:</a:t>
            </a:r>
            <a:br>
              <a:rPr lang="fr-BE" sz="2000" dirty="0"/>
            </a:br>
            <a:br>
              <a:rPr lang="fr-BE" sz="2000" dirty="0"/>
            </a:br>
            <a:r>
              <a:rPr lang="fr-BE" sz="2000" dirty="0"/>
              <a:t>- pour elle-même derrière une vitrine dans un lieu dédié à la prostitution </a:t>
            </a:r>
            <a:r>
              <a:rPr lang="fr-BE" sz="1600" dirty="0"/>
              <a:t>(donc le racolage actif en rue reste interdit)</a:t>
            </a:r>
            <a:br>
              <a:rPr lang="fr-BE" sz="2000" dirty="0"/>
            </a:br>
            <a:r>
              <a:rPr lang="fr-BE" sz="2000" dirty="0"/>
              <a:t>- pour elle-même via une plateforme internet ou autre support</a:t>
            </a:r>
            <a:br>
              <a:rPr lang="fr-BE" sz="2000" dirty="0"/>
            </a:br>
            <a:r>
              <a:rPr lang="fr-BE" sz="2000" dirty="0"/>
              <a:t>- par le fournisseur d’une plateforme internet ou autre support en présence de mesures de prudence</a:t>
            </a:r>
          </a:p>
          <a:p>
            <a:endParaRPr lang="fr-BE" sz="2000" dirty="0">
              <a:solidFill>
                <a:srgbClr val="0070C0"/>
              </a:solidFill>
            </a:endParaRPr>
          </a:p>
          <a:p>
            <a:pPr marL="457200" indent="-457200">
              <a:buAutoNum type="arabicPeriod" startAt="4"/>
            </a:pPr>
            <a:endParaRPr lang="fr-BE" sz="2000" dirty="0">
              <a:solidFill>
                <a:srgbClr val="0070C0"/>
              </a:solidFill>
            </a:endParaRPr>
          </a:p>
          <a:p>
            <a:pPr lvl="0">
              <a:lnSpc>
                <a:spcPct val="107000"/>
              </a:lnSpc>
            </a:pPr>
            <a:endParaRPr lang="fr-BE" sz="2400" dirty="0"/>
          </a:p>
          <a:p>
            <a:pPr marL="0" indent="0">
              <a:buNone/>
            </a:pPr>
            <a:endParaRPr lang="fr-BE" sz="2000" dirty="0">
              <a:solidFill>
                <a:srgbClr val="0070C0"/>
              </a:solidFill>
            </a:endParaRPr>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825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6. Abus de prostitution de majeurs</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66</a:t>
            </a:fld>
            <a:endParaRPr lang="en-US"/>
          </a:p>
        </p:txBody>
      </p:sp>
    </p:spTree>
    <p:extLst>
      <p:ext uri="{BB962C8B-B14F-4D97-AF65-F5344CB8AC3E}">
        <p14:creationId xmlns:p14="http://schemas.microsoft.com/office/powerpoint/2010/main" val="620057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a:bodyPr>
          <a:lstStyle/>
          <a:p>
            <a:endParaRPr lang="fr-BE" sz="2000" dirty="0">
              <a:solidFill>
                <a:srgbClr val="0070C0"/>
              </a:solidFill>
            </a:endParaRPr>
          </a:p>
          <a:p>
            <a:r>
              <a:rPr lang="fr-BE" sz="2000" b="1" u="sng" dirty="0">
                <a:solidFill>
                  <a:srgbClr val="0070C0"/>
                </a:solidFill>
              </a:rPr>
              <a:t>L’incitation d’un majeur à se prostituer</a:t>
            </a:r>
          </a:p>
          <a:p>
            <a:pPr marL="0" indent="0">
              <a:buNone/>
            </a:pPr>
            <a:endParaRPr lang="fr-BE" sz="2000" dirty="0"/>
          </a:p>
          <a:p>
            <a:pPr marL="0" indent="0">
              <a:buNone/>
            </a:pPr>
            <a:r>
              <a:rPr lang="fr-BE" sz="2000" dirty="0"/>
              <a:t>L’article 433quater/3 sanctionne l’incitation publique d’un majeur à se prostituer (condamnation dans l’affaire des </a:t>
            </a:r>
            <a:r>
              <a:rPr lang="fr-BE" sz="2000" i="1" dirty="0" err="1"/>
              <a:t>sugar</a:t>
            </a:r>
            <a:r>
              <a:rPr lang="fr-BE" sz="2000" i="1" dirty="0"/>
              <a:t> </a:t>
            </a:r>
            <a:r>
              <a:rPr lang="fr-BE" sz="2000" i="1" dirty="0" err="1"/>
              <a:t>daddies</a:t>
            </a:r>
            <a:r>
              <a:rPr lang="fr-BE" sz="2000" dirty="0"/>
              <a:t>).</a:t>
            </a:r>
          </a:p>
          <a:p>
            <a:pPr marL="0" indent="0">
              <a:buNone/>
            </a:pPr>
            <a:endParaRPr lang="fr-BE" sz="2000" dirty="0"/>
          </a:p>
          <a:p>
            <a:r>
              <a:rPr lang="fr-BE" sz="2000" b="1" u="sng" dirty="0">
                <a:solidFill>
                  <a:srgbClr val="0070C0"/>
                </a:solidFill>
              </a:rPr>
              <a:t>L’abus aggravé de la prostitution</a:t>
            </a:r>
          </a:p>
          <a:p>
            <a:endParaRPr lang="fr-BE" sz="2000" dirty="0">
              <a:solidFill>
                <a:srgbClr val="0070C0"/>
              </a:solidFill>
            </a:endParaRPr>
          </a:p>
          <a:p>
            <a:pPr marL="0" indent="0">
              <a:buNone/>
            </a:pPr>
            <a:r>
              <a:rPr lang="fr-BE" sz="2000" dirty="0"/>
              <a:t>L’article 433quater/4 sanctionne plus sévèrement les comportements précédents commis envers des personnes vulnérables</a:t>
            </a:r>
            <a:br>
              <a:rPr lang="fr-BE" sz="2000" dirty="0"/>
            </a:br>
            <a:br>
              <a:rPr lang="fr-BE" sz="2000" dirty="0"/>
            </a:br>
            <a:r>
              <a:rPr lang="fr-BE" sz="2000" dirty="0"/>
              <a:t>Pour les mineurs, il convient de se reporter aux art. 417/25 à 417/41.</a:t>
            </a:r>
          </a:p>
          <a:p>
            <a:endParaRPr lang="fr-BE" sz="2000" dirty="0">
              <a:solidFill>
                <a:srgbClr val="0070C0"/>
              </a:solidFill>
            </a:endParaRPr>
          </a:p>
          <a:p>
            <a:pPr marL="457200" indent="-457200">
              <a:buAutoNum type="arabicPeriod" startAt="4"/>
            </a:pPr>
            <a:endParaRPr lang="fr-BE" sz="2000" dirty="0">
              <a:solidFill>
                <a:srgbClr val="0070C0"/>
              </a:solidFill>
            </a:endParaRPr>
          </a:p>
          <a:p>
            <a:pPr lvl="0">
              <a:lnSpc>
                <a:spcPct val="107000"/>
              </a:lnSpc>
            </a:pPr>
            <a:endParaRPr lang="fr-BE" sz="2400" dirty="0"/>
          </a:p>
          <a:p>
            <a:pPr marL="0" indent="0">
              <a:buNone/>
            </a:pPr>
            <a:endParaRPr lang="fr-BE" sz="2000" dirty="0">
              <a:solidFill>
                <a:srgbClr val="0070C0"/>
              </a:solidFill>
            </a:endParaRPr>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825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6. Abus de prostitution de majeurs</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67</a:t>
            </a:fld>
            <a:endParaRPr lang="en-US"/>
          </a:p>
        </p:txBody>
      </p:sp>
    </p:spTree>
    <p:extLst>
      <p:ext uri="{BB962C8B-B14F-4D97-AF65-F5344CB8AC3E}">
        <p14:creationId xmlns:p14="http://schemas.microsoft.com/office/powerpoint/2010/main" val="234771940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fontScale="92500" lnSpcReduction="10000"/>
          </a:bodyPr>
          <a:lstStyle/>
          <a:p>
            <a:endParaRPr lang="fr-BE" sz="2000" dirty="0">
              <a:solidFill>
                <a:srgbClr val="0070C0"/>
              </a:solidFill>
            </a:endParaRPr>
          </a:p>
          <a:p>
            <a:r>
              <a:rPr lang="fr-FR" sz="2000" dirty="0"/>
              <a:t>Renvoi à l’intégralité des articles 417/5 à 417/64 et 433bis/1 et 433quater/1 à 433quater/9</a:t>
            </a:r>
            <a:endParaRPr lang="en-US" sz="2000" dirty="0"/>
          </a:p>
          <a:p>
            <a:pPr marL="0" indent="0">
              <a:buNone/>
            </a:pPr>
            <a:endParaRPr lang="fr-FR" sz="2000" dirty="0"/>
          </a:p>
          <a:p>
            <a:r>
              <a:rPr lang="fr-FR" sz="2000" dirty="0"/>
              <a:t>La sévérité accrue des peines privatives de liberté est :</a:t>
            </a:r>
            <a:br>
              <a:rPr lang="fr-FR" sz="2000" dirty="0"/>
            </a:br>
            <a:r>
              <a:rPr lang="fr-FR" sz="2000" dirty="0"/>
              <a:t> - atténuée par le maintien de fourchettes de peines très larges (sauf pour les peines qui passent de 20 à 30 ans de réclusion avec un minimum d’emprisonnement qui passe alors de 1 à 3 ans) </a:t>
            </a:r>
            <a:br>
              <a:rPr lang="fr-FR" sz="2000" dirty="0"/>
            </a:br>
            <a:r>
              <a:rPr lang="fr-FR" sz="2000" dirty="0"/>
              <a:t>- amplifiée, par contre, par l’exécution renforcée des courtes peines</a:t>
            </a:r>
          </a:p>
          <a:p>
            <a:endParaRPr lang="fr-FR" sz="2000" dirty="0"/>
          </a:p>
          <a:p>
            <a:r>
              <a:rPr lang="fr-FR" sz="2000" dirty="0"/>
              <a:t>art. 417/59: </a:t>
            </a:r>
            <a:r>
              <a:rPr lang="fr-FR" b="1" dirty="0"/>
              <a:t>  »§ 1er. Dans les cas prévus par le présent chapitre, les coupables sont condamnés à l'interdiction des droits visés à l'article 31, alinéa 1</a:t>
            </a:r>
            <a:r>
              <a:rPr lang="fr-FR" b="1" baseline="30000" dirty="0"/>
              <a:t>er</a:t>
            </a:r>
            <a:r>
              <a:rPr lang="fr-FR" b="1" dirty="0"/>
              <a:t> </a:t>
            </a:r>
            <a:r>
              <a:rPr lang="fr-FR" dirty="0"/>
              <a:t> [de remplir des fonctions publiques] </a:t>
            </a:r>
            <a:r>
              <a:rPr lang="fr-FR" b="1" dirty="0"/>
              <a:t>».</a:t>
            </a:r>
            <a:endParaRPr lang="fr-FR" sz="2000" dirty="0"/>
          </a:p>
          <a:p>
            <a:pPr marL="0" indent="0">
              <a:buNone/>
            </a:pPr>
            <a:r>
              <a:rPr lang="fr-FR" sz="2000" dirty="0"/>
              <a:t>La peine d’ interdiction du droit d’exercer une fonction publique est devenue </a:t>
            </a:r>
            <a:r>
              <a:rPr lang="fr-FR" sz="2000" u="sng" dirty="0"/>
              <a:t>obligatoire</a:t>
            </a:r>
            <a:r>
              <a:rPr lang="fr-FR" sz="2000" dirty="0"/>
              <a:t> et </a:t>
            </a:r>
            <a:r>
              <a:rPr lang="fr-FR" sz="2000" u="sng" dirty="0"/>
              <a:t>automatique</a:t>
            </a:r>
            <a:r>
              <a:rPr lang="fr-FR" sz="2000" dirty="0"/>
              <a:t>, synonyme de révocation pour les fonctionnaires</a:t>
            </a:r>
            <a:endParaRPr lang="fr-BE" sz="2000" dirty="0"/>
          </a:p>
          <a:p>
            <a:endParaRPr lang="fr-BE" sz="2000" dirty="0">
              <a:solidFill>
                <a:srgbClr val="0070C0"/>
              </a:solidFill>
            </a:endParaRPr>
          </a:p>
          <a:p>
            <a:pPr marL="457200" indent="-457200">
              <a:buAutoNum type="arabicPeriod" startAt="4"/>
            </a:pPr>
            <a:endParaRPr lang="fr-BE" sz="2000" dirty="0">
              <a:solidFill>
                <a:srgbClr val="0070C0"/>
              </a:solidFill>
            </a:endParaRPr>
          </a:p>
          <a:p>
            <a:pPr lvl="0">
              <a:lnSpc>
                <a:spcPct val="107000"/>
              </a:lnSpc>
            </a:pPr>
            <a:endParaRPr lang="fr-BE" sz="2400" dirty="0"/>
          </a:p>
          <a:p>
            <a:pPr marL="0" indent="0">
              <a:buNone/>
            </a:pPr>
            <a:endParaRPr lang="fr-BE" sz="2000" dirty="0">
              <a:solidFill>
                <a:srgbClr val="0070C0"/>
              </a:solidFill>
            </a:endParaRPr>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7. Observations et remarques</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68</a:t>
            </a:fld>
            <a:endParaRPr lang="en-US"/>
          </a:p>
        </p:txBody>
      </p:sp>
    </p:spTree>
    <p:extLst>
      <p:ext uri="{BB962C8B-B14F-4D97-AF65-F5344CB8AC3E}">
        <p14:creationId xmlns:p14="http://schemas.microsoft.com/office/powerpoint/2010/main" val="186048450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fontScale="92500" lnSpcReduction="20000"/>
          </a:bodyPr>
          <a:lstStyle/>
          <a:p>
            <a:endParaRPr lang="fr-BE" sz="2000" dirty="0">
              <a:solidFill>
                <a:srgbClr val="0070C0"/>
              </a:solidFill>
            </a:endParaRPr>
          </a:p>
          <a:p>
            <a:r>
              <a:rPr lang="fr-BE" sz="2000" dirty="0">
                <a:solidFill>
                  <a:srgbClr val="0070C0"/>
                </a:solidFill>
              </a:rPr>
              <a:t>La transmission facultative de la décision </a:t>
            </a:r>
            <a:r>
              <a:rPr lang="fr-BE" sz="2000" dirty="0"/>
              <a:t>à l’employeur ou à l’organe disciplinaire du condamné qui, par son état ou sa profession, est en contact avec des mineurs, peut être sollicitée par la partie civile (ou par le ministère public) (art. 417/62), alors que la partie civile ne se voit pas reconnaître le droit de réclamer le prononcé de la </a:t>
            </a:r>
            <a:r>
              <a:rPr lang="fr-BE" sz="2000" dirty="0">
                <a:solidFill>
                  <a:srgbClr val="0070C0"/>
                </a:solidFill>
              </a:rPr>
              <a:t>peine facultative d’interdiction de résidence</a:t>
            </a:r>
            <a:r>
              <a:rPr lang="fr-BE" sz="2000" dirty="0"/>
              <a:t>, de lieu ou de contact (art. 417/58)</a:t>
            </a:r>
            <a:br>
              <a:rPr lang="fr-BE" sz="2000" dirty="0"/>
            </a:br>
            <a:endParaRPr lang="fr-BE" sz="2000" dirty="0"/>
          </a:p>
          <a:p>
            <a:r>
              <a:rPr lang="fr-BE" sz="2100" dirty="0">
                <a:solidFill>
                  <a:srgbClr val="0070C0"/>
                </a:solidFill>
              </a:rPr>
              <a:t>Aggravation</a:t>
            </a:r>
            <a:r>
              <a:rPr lang="fr-BE" sz="2000" dirty="0">
                <a:solidFill>
                  <a:srgbClr val="0070C0"/>
                </a:solidFill>
              </a:rPr>
              <a:t> des peines - peine</a:t>
            </a:r>
            <a:r>
              <a:rPr lang="fr-BE" sz="2000" dirty="0"/>
              <a:t> minimale est parfois de 3 ans</a:t>
            </a:r>
            <a:br>
              <a:rPr lang="fr-BE" sz="2000" dirty="0"/>
            </a:br>
            <a:endParaRPr lang="fr-BE" sz="2000" dirty="0"/>
          </a:p>
          <a:p>
            <a:r>
              <a:rPr lang="fr-BE" sz="2000" dirty="0"/>
              <a:t>L’extension du </a:t>
            </a:r>
            <a:r>
              <a:rPr lang="fr-BE" sz="2000" dirty="0">
                <a:solidFill>
                  <a:srgbClr val="0070C0"/>
                </a:solidFill>
              </a:rPr>
              <a:t>sursis probatoire </a:t>
            </a:r>
            <a:r>
              <a:rPr lang="fr-BE" sz="2000" dirty="0"/>
              <a:t>est dès lors le bienvenu, alors que les peines alternatives restent exclues de manière générale : les centres spécialisés, appelés à rendre un avis qui reste obligatoire (art. 9bis loi du 29.06.64; art. 417/64), sont pourtant confrontés à des retards endémiques </a:t>
            </a:r>
            <a:br>
              <a:rPr lang="fr-BE" sz="2000" dirty="0"/>
            </a:br>
            <a:endParaRPr lang="fr-BE" sz="2000" dirty="0"/>
          </a:p>
          <a:p>
            <a:r>
              <a:rPr lang="fr-BE" sz="2000" dirty="0"/>
              <a:t>La réforme a raté le débat sur le régime général de la </a:t>
            </a:r>
            <a:r>
              <a:rPr lang="fr-BE" sz="2000" dirty="0">
                <a:solidFill>
                  <a:srgbClr val="0070C0"/>
                </a:solidFill>
              </a:rPr>
              <a:t>prostitution</a:t>
            </a:r>
          </a:p>
          <a:p>
            <a:endParaRPr lang="fr-BE" sz="2000" dirty="0">
              <a:solidFill>
                <a:srgbClr val="0070C0"/>
              </a:solidFill>
            </a:endParaRPr>
          </a:p>
          <a:p>
            <a:pPr marL="457200" indent="-457200">
              <a:buAutoNum type="arabicPeriod" startAt="4"/>
            </a:pPr>
            <a:endParaRPr lang="fr-BE" sz="2000" dirty="0">
              <a:solidFill>
                <a:srgbClr val="0070C0"/>
              </a:solidFill>
            </a:endParaRPr>
          </a:p>
          <a:p>
            <a:pPr lvl="0">
              <a:lnSpc>
                <a:spcPct val="107000"/>
              </a:lnSpc>
            </a:pPr>
            <a:endParaRPr lang="fr-BE" sz="2400" dirty="0"/>
          </a:p>
          <a:p>
            <a:pPr marL="0" indent="0">
              <a:buNone/>
            </a:pPr>
            <a:endParaRPr lang="fr-BE" sz="2000" dirty="0">
              <a:solidFill>
                <a:srgbClr val="0070C0"/>
              </a:solidFill>
            </a:endParaRPr>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7. Observations et remarques</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69</a:t>
            </a:fld>
            <a:endParaRPr lang="en-US"/>
          </a:p>
        </p:txBody>
      </p:sp>
    </p:spTree>
    <p:extLst>
      <p:ext uri="{BB962C8B-B14F-4D97-AF65-F5344CB8AC3E}">
        <p14:creationId xmlns:p14="http://schemas.microsoft.com/office/powerpoint/2010/main" val="67393666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41926"/>
            <a:ext cx="8380208" cy="5164124"/>
          </a:xfrm>
        </p:spPr>
        <p:txBody>
          <a:bodyPr>
            <a:noAutofit/>
          </a:bodyPr>
          <a:lstStyle/>
          <a:p>
            <a:pPr marL="0" indent="0" algn="just">
              <a:spcBef>
                <a:spcPts val="600"/>
              </a:spcBef>
              <a:buNone/>
            </a:pPr>
            <a:r>
              <a:rPr lang="fr-FR" sz="1200" b="1" u="sng" dirty="0"/>
              <a:t>Section 2 : « De l’exploitation sexuelle de mineurs » </a:t>
            </a:r>
            <a:endParaRPr lang="fr-FR" sz="1200" dirty="0"/>
          </a:p>
          <a:p>
            <a:pPr marL="0" indent="0" algn="just">
              <a:spcBef>
                <a:spcPts val="600"/>
              </a:spcBef>
              <a:buNone/>
            </a:pPr>
            <a:r>
              <a:rPr lang="fr-FR" sz="1200" b="1" dirty="0"/>
              <a:t>Sous-section 1 : « De l’approche d’un mineur à des fins sexuelles »</a:t>
            </a:r>
            <a:endParaRPr lang="fr-FR" sz="1200" dirty="0"/>
          </a:p>
          <a:p>
            <a:pPr marL="0" lvl="0" indent="0" algn="just">
              <a:spcBef>
                <a:spcPts val="600"/>
              </a:spcBef>
              <a:buNone/>
            </a:pPr>
            <a:r>
              <a:rPr lang="fr-FR" sz="1200" dirty="0"/>
              <a:t>Art. 417/24 : l’approche d’un mineur à des fins sexuelles </a:t>
            </a:r>
          </a:p>
          <a:p>
            <a:pPr marL="0" indent="0" algn="just">
              <a:spcBef>
                <a:spcPts val="600"/>
              </a:spcBef>
              <a:buNone/>
            </a:pPr>
            <a:r>
              <a:rPr lang="fr-FR" sz="1200" b="1" dirty="0"/>
              <a:t>Sous-section 2 : « De l’exploitation sexuelle de mineurs à des fins de prostitution »</a:t>
            </a:r>
            <a:r>
              <a:rPr lang="fr-FR" sz="1200" dirty="0"/>
              <a:t> </a:t>
            </a:r>
          </a:p>
          <a:p>
            <a:pPr marL="0" indent="0" algn="just">
              <a:spcBef>
                <a:spcPts val="600"/>
              </a:spcBef>
              <a:buNone/>
            </a:pPr>
            <a:r>
              <a:rPr lang="fr-BE" sz="1200" dirty="0"/>
              <a:t>Art. 417/25  à Art. 417/42</a:t>
            </a:r>
          </a:p>
          <a:p>
            <a:pPr marL="0" indent="0" algn="just">
              <a:spcBef>
                <a:spcPts val="600"/>
              </a:spcBef>
              <a:buNone/>
            </a:pPr>
            <a:r>
              <a:rPr lang="fr-BE" sz="1200" dirty="0"/>
              <a:t>p.ex. incitation, recrutement, exploitation, obtention etc. </a:t>
            </a:r>
            <a:endParaRPr lang="fr-FR" sz="1200" dirty="0"/>
          </a:p>
          <a:p>
            <a:pPr marL="0" indent="0" algn="just">
              <a:spcBef>
                <a:spcPts val="600"/>
              </a:spcBef>
              <a:buNone/>
            </a:pPr>
            <a:r>
              <a:rPr lang="fr-FR" sz="1200" b="1" dirty="0"/>
              <a:t>Sous-section 3 : « Des images d’abus sexuels de mineurs »</a:t>
            </a:r>
          </a:p>
          <a:p>
            <a:pPr marL="0" indent="0" algn="just">
              <a:spcBef>
                <a:spcPts val="600"/>
              </a:spcBef>
              <a:buNone/>
            </a:pPr>
            <a:r>
              <a:rPr lang="fr-BE" sz="1200" dirty="0"/>
              <a:t>Art. 417/43  à Art. 417/49</a:t>
            </a:r>
          </a:p>
          <a:p>
            <a:pPr marL="0" indent="0" algn="just">
              <a:spcBef>
                <a:spcPts val="600"/>
              </a:spcBef>
              <a:buNone/>
            </a:pPr>
            <a:r>
              <a:rPr lang="fr-FR" sz="1200" dirty="0"/>
              <a:t>p.ex. définition, production, diffusion, détention etc. </a:t>
            </a:r>
          </a:p>
          <a:p>
            <a:pPr marL="0" indent="0" algn="just">
              <a:spcBef>
                <a:spcPts val="600"/>
              </a:spcBef>
              <a:buNone/>
            </a:pPr>
            <a:r>
              <a:rPr lang="fr-FR" sz="1200" b="1" dirty="0"/>
              <a:t>Sous-section 4 : « Disposition générale »</a:t>
            </a:r>
            <a:r>
              <a:rPr lang="fr-FR" sz="1200" dirty="0"/>
              <a:t> </a:t>
            </a:r>
          </a:p>
          <a:p>
            <a:pPr marL="0" lvl="0" indent="0" algn="just">
              <a:spcBef>
                <a:spcPts val="600"/>
              </a:spcBef>
              <a:buNone/>
            </a:pPr>
            <a:r>
              <a:rPr lang="fr-FR" sz="1200" dirty="0"/>
              <a:t>Art. 417/50: </a:t>
            </a:r>
            <a:r>
              <a:rPr lang="fr-FR" sz="1200" dirty="0">
                <a:solidFill>
                  <a:schemeClr val="tx2"/>
                </a:solidFill>
              </a:rPr>
              <a:t>les facteurs aggravants</a:t>
            </a:r>
          </a:p>
          <a:p>
            <a:pPr marL="0" lvl="0" indent="0" algn="just">
              <a:spcBef>
                <a:spcPts val="600"/>
              </a:spcBef>
              <a:buNone/>
            </a:pPr>
            <a:endParaRPr lang="fr-FR" sz="1200" dirty="0">
              <a:solidFill>
                <a:schemeClr val="tx2"/>
              </a:solidFill>
            </a:endParaRPr>
          </a:p>
          <a:p>
            <a:pPr marL="0" indent="0" algn="just">
              <a:spcBef>
                <a:spcPts val="600"/>
              </a:spcBef>
              <a:buNone/>
            </a:pPr>
            <a:r>
              <a:rPr lang="fr-FR" sz="1200" b="1" u="sng" dirty="0">
                <a:solidFill>
                  <a:schemeClr val="tx2"/>
                </a:solidFill>
              </a:rPr>
              <a:t>Section 3: « De l’outrage public aux bonnes </a:t>
            </a:r>
            <a:r>
              <a:rPr lang="fr-FR" sz="1200" b="1" u="sng" dirty="0" err="1">
                <a:solidFill>
                  <a:schemeClr val="tx2"/>
                </a:solidFill>
              </a:rPr>
              <a:t>moeurs</a:t>
            </a:r>
            <a:r>
              <a:rPr lang="fr-FR" sz="1200" b="1" u="sng" dirty="0">
                <a:solidFill>
                  <a:schemeClr val="tx2"/>
                </a:solidFill>
              </a:rPr>
              <a:t> » </a:t>
            </a:r>
            <a:endParaRPr lang="fr-FR" sz="1200" dirty="0">
              <a:solidFill>
                <a:schemeClr val="tx2"/>
              </a:solidFill>
            </a:endParaRPr>
          </a:p>
          <a:p>
            <a:pPr marL="0" lvl="0" indent="0" algn="just">
              <a:spcBef>
                <a:spcPts val="600"/>
              </a:spcBef>
              <a:buNone/>
            </a:pPr>
            <a:r>
              <a:rPr lang="fr-FR" sz="1200" dirty="0">
                <a:solidFill>
                  <a:schemeClr val="tx2"/>
                </a:solidFill>
              </a:rPr>
              <a:t>Art. 417/51: la production ou la diffusion de contenus à caractère extrêmement pornographique ou violent </a:t>
            </a:r>
          </a:p>
          <a:p>
            <a:pPr marL="0" lvl="0" indent="0" algn="just">
              <a:spcBef>
                <a:spcPts val="600"/>
              </a:spcBef>
              <a:buNone/>
            </a:pPr>
            <a:r>
              <a:rPr lang="fr-FR" sz="1200" dirty="0">
                <a:solidFill>
                  <a:schemeClr val="tx2"/>
                </a:solidFill>
              </a:rPr>
              <a:t>Art. 417/52: la production ou la diffusion de contenus à caractère extrêmement pornographique ou violent adressé à un mineur ou une personne dans une situation de vulnérabilité</a:t>
            </a:r>
          </a:p>
          <a:p>
            <a:pPr marL="0" lvl="0" indent="0" algn="just">
              <a:spcBef>
                <a:spcPts val="600"/>
              </a:spcBef>
              <a:buNone/>
            </a:pPr>
            <a:r>
              <a:rPr lang="fr-FR" sz="1200" dirty="0">
                <a:solidFill>
                  <a:schemeClr val="tx2"/>
                </a:solidFill>
              </a:rPr>
              <a:t>Art. 417/53: l’exhibitionnisme</a:t>
            </a:r>
          </a:p>
          <a:p>
            <a:pPr marL="0" lvl="0" indent="0" algn="just">
              <a:spcBef>
                <a:spcPts val="600"/>
              </a:spcBef>
              <a:buNone/>
            </a:pPr>
            <a:r>
              <a:rPr lang="fr-FR" sz="1200" dirty="0">
                <a:solidFill>
                  <a:schemeClr val="tx2"/>
                </a:solidFill>
              </a:rPr>
              <a:t>Art. 417/54: l’exhibitionnisme en présence d’un mineur ou d’une personne dans une situation de vulnérabilité</a:t>
            </a:r>
          </a:p>
          <a:p>
            <a:pPr marL="0" lvl="0" indent="0" algn="just">
              <a:spcBef>
                <a:spcPts val="600"/>
              </a:spcBef>
              <a:buNone/>
            </a:pPr>
            <a:r>
              <a:rPr lang="fr-FR" sz="1200" dirty="0">
                <a:solidFill>
                  <a:schemeClr val="tx2"/>
                </a:solidFill>
              </a:rPr>
              <a:t>Art. 417/55: les facteurs aggravants</a:t>
            </a:r>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20043"/>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1. Le Code pénal modifié</a:t>
            </a:r>
          </a:p>
        </p:txBody>
      </p:sp>
    </p:spTree>
    <p:extLst>
      <p:ext uri="{BB962C8B-B14F-4D97-AF65-F5344CB8AC3E}">
        <p14:creationId xmlns:p14="http://schemas.microsoft.com/office/powerpoint/2010/main" val="187014106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195171"/>
            <a:ext cx="8380208" cy="5547374"/>
          </a:xfrm>
        </p:spPr>
        <p:txBody>
          <a:bodyPr>
            <a:normAutofit fontScale="70000" lnSpcReduction="20000"/>
          </a:bodyPr>
          <a:lstStyle/>
          <a:p>
            <a:endParaRPr lang="fr-BE" sz="2000" dirty="0">
              <a:solidFill>
                <a:srgbClr val="0070C0"/>
              </a:solidFill>
            </a:endParaRPr>
          </a:p>
          <a:p>
            <a:r>
              <a:rPr lang="fr-BE" sz="2300" dirty="0">
                <a:solidFill>
                  <a:srgbClr val="0070C0"/>
                </a:solidFill>
              </a:rPr>
              <a:t>Possibilité d’ester en justice pour les organisations reconnues </a:t>
            </a:r>
            <a:r>
              <a:rPr lang="fr-BE" sz="2300" dirty="0">
                <a:solidFill>
                  <a:schemeClr val="tx1"/>
                </a:solidFill>
              </a:rPr>
              <a:t>- article 84 loi </a:t>
            </a:r>
            <a:r>
              <a:rPr lang="fr-FR" sz="2300" dirty="0"/>
              <a:t>18.01.2024 visant à rendre la justice plus humaine, plus rapide et plus ferme III</a:t>
            </a:r>
          </a:p>
          <a:p>
            <a:pPr marL="0" indent="0">
              <a:buNone/>
            </a:pPr>
            <a:endParaRPr lang="fr-BE" sz="2000" dirty="0">
              <a:solidFill>
                <a:srgbClr val="0070C0"/>
              </a:solidFill>
            </a:endParaRPr>
          </a:p>
          <a:p>
            <a:pPr marL="0" lvl="0" indent="0">
              <a:lnSpc>
                <a:spcPct val="107000"/>
              </a:lnSpc>
              <a:buNone/>
            </a:pPr>
            <a:r>
              <a:rPr lang="fr-FR" sz="2300" dirty="0"/>
              <a:t>« Art. 84. Dans le titre 6/1 de la même loi, inséré par l’article 83, il est inséré un article 115/1 rédigé comme suit: </a:t>
            </a:r>
          </a:p>
          <a:p>
            <a:pPr marL="0" lvl="0" indent="0">
              <a:lnSpc>
                <a:spcPct val="107000"/>
              </a:lnSpc>
              <a:buNone/>
            </a:pPr>
            <a:r>
              <a:rPr lang="fr-FR" sz="2300" dirty="0"/>
              <a:t>“Art. 115/1. Sans préjudice de l’article 17, alinéa 2, du Code judiciaire ou d’autres lois particulières, toute fondation d’utilité publique et toute personne morale peuvent ester en justice dans les procédures auxquelles donnerait lieu l’application </a:t>
            </a:r>
            <a:r>
              <a:rPr lang="fr-FR" sz="2300" b="1" dirty="0"/>
              <a:t>des articles 417/25 à 417/41 et 417/43 à 417/47</a:t>
            </a:r>
            <a:r>
              <a:rPr lang="fr-FR" sz="2300" dirty="0"/>
              <a:t>, 433quinquies, § 1er, alinéa 1er, 1°, du Code pénal en cas de victime mineure, aux conditions suivantes: </a:t>
            </a:r>
          </a:p>
          <a:p>
            <a:pPr marL="0" lvl="0" indent="0">
              <a:lnSpc>
                <a:spcPct val="107000"/>
              </a:lnSpc>
              <a:buNone/>
            </a:pPr>
            <a:r>
              <a:rPr lang="fr-FR" sz="2300" dirty="0"/>
              <a:t>1° leur statut prévoit de lutter contre la traite des êtres humains à des fins d’exploitation sexuelle commise sur des mineurs, l’exploitation sexuelle des mineurs et contre les images d’abus sexuels de mineurs, et </a:t>
            </a:r>
          </a:p>
          <a:p>
            <a:pPr marL="0" lvl="0" indent="0">
              <a:lnSpc>
                <a:spcPct val="107000"/>
              </a:lnSpc>
              <a:buNone/>
            </a:pPr>
            <a:r>
              <a:rPr lang="fr-FR" sz="2300" dirty="0"/>
              <a:t>2° elles remplissent les conditions visées à l’article 17, alinéa 2, 1° à 3°, du Code judiciaire. </a:t>
            </a:r>
          </a:p>
          <a:p>
            <a:pPr marL="0" lvl="0" indent="0">
              <a:lnSpc>
                <a:spcPct val="107000"/>
              </a:lnSpc>
              <a:buNone/>
            </a:pPr>
            <a:r>
              <a:rPr lang="fr-FR" sz="2300" dirty="0"/>
              <a:t>Cependant, le droit d’ester en justice par une personne morale autre qu’une fondation d’utilité publique, ne peut être exercé que si elle a été agréée par le Roi qui fixe les modalités de cet agrément.” »</a:t>
            </a:r>
            <a:endParaRPr lang="fr-BE" sz="2300"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7. Observations et remarques</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70</a:t>
            </a:fld>
            <a:endParaRPr lang="en-US"/>
          </a:p>
        </p:txBody>
      </p:sp>
    </p:spTree>
    <p:extLst>
      <p:ext uri="{BB962C8B-B14F-4D97-AF65-F5344CB8AC3E}">
        <p14:creationId xmlns:p14="http://schemas.microsoft.com/office/powerpoint/2010/main" val="405219810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365768"/>
            <a:ext cx="8380208" cy="5164124"/>
          </a:xfrm>
        </p:spPr>
        <p:txBody>
          <a:bodyPr>
            <a:normAutofit/>
          </a:bodyPr>
          <a:lstStyle/>
          <a:p>
            <a:endParaRPr lang="fr-BE" sz="2000" dirty="0">
              <a:solidFill>
                <a:srgbClr val="0070C0"/>
              </a:solidFill>
            </a:endParaRPr>
          </a:p>
          <a:p>
            <a:r>
              <a:rPr lang="fr-BE" sz="2000" dirty="0">
                <a:solidFill>
                  <a:srgbClr val="0070C0"/>
                </a:solidFill>
              </a:rPr>
              <a:t>Projet pilote « LVA » : L</a:t>
            </a:r>
            <a:r>
              <a:rPr lang="en-US" dirty="0" err="1">
                <a:solidFill>
                  <a:srgbClr val="0070C0"/>
                </a:solidFill>
              </a:rPr>
              <a:t>awyer</a:t>
            </a:r>
            <a:r>
              <a:rPr lang="en-US" dirty="0">
                <a:solidFill>
                  <a:srgbClr val="0070C0"/>
                </a:solidFill>
              </a:rPr>
              <a:t> Victim Assistance</a:t>
            </a:r>
          </a:p>
          <a:p>
            <a:pPr lvl="1"/>
            <a:r>
              <a:rPr lang="fr-FR" dirty="0"/>
              <a:t>Rendre plus accessible l’assistance juridique aux victimes de violence sexuelle et intrafamiliale et de mieux les informer sur leurs droits</a:t>
            </a:r>
          </a:p>
          <a:p>
            <a:pPr lvl="2"/>
            <a:r>
              <a:rPr lang="fr-FR" dirty="0"/>
              <a:t>Policiers formés – remise de brochures expliquant clairement les démarches à effectuer pour obtenir une assistance juridique</a:t>
            </a:r>
          </a:p>
          <a:p>
            <a:pPr lvl="2"/>
            <a:r>
              <a:rPr lang="fr-FR" dirty="0"/>
              <a:t>Avocats formés - première consultation gratuite avec un avocat + assistance d’un avocat </a:t>
            </a:r>
          </a:p>
          <a:p>
            <a:pPr lvl="2"/>
            <a:r>
              <a:rPr lang="fr-FR" dirty="0"/>
              <a:t>Collaboration CPVS (Centre de prise en charge des violences sexuelles) – 10 en Belgique dont un à </a:t>
            </a:r>
            <a:r>
              <a:rPr lang="fr-FR" dirty="0" err="1"/>
              <a:t>Chênée</a:t>
            </a:r>
            <a:r>
              <a:rPr lang="fr-FR" dirty="0"/>
              <a:t> </a:t>
            </a:r>
          </a:p>
          <a:p>
            <a:pPr lvl="1"/>
            <a:r>
              <a:rPr lang="fr-FR" dirty="0"/>
              <a:t>Collaboration entre le Barreau de Bruxelles (à l’initiative du projet), le parquet de Bruxelles, la zone de police Bruxelles-Capitale/Ixelles et l’Institut pour l’égalité des femmes et des hommes (IEFH)</a:t>
            </a:r>
          </a:p>
          <a:p>
            <a:pPr lvl="1"/>
            <a:r>
              <a:rPr lang="fr-FR" dirty="0"/>
              <a:t>Implémentation dans tout le pays à l’avenir si bons résultats </a:t>
            </a:r>
          </a:p>
          <a:p>
            <a:pPr marL="457200" lvl="1" indent="0">
              <a:buNone/>
            </a:pPr>
            <a:endParaRPr lang="fr-FR" dirty="0"/>
          </a:p>
          <a:p>
            <a:pPr lvl="0">
              <a:lnSpc>
                <a:spcPct val="107000"/>
              </a:lnSpc>
            </a:pPr>
            <a:endParaRPr lang="fr-BE" sz="2400" dirty="0"/>
          </a:p>
          <a:p>
            <a:pPr marL="0" indent="0">
              <a:buNone/>
            </a:pPr>
            <a:endParaRPr lang="fr-BE" sz="2000" dirty="0">
              <a:solidFill>
                <a:srgbClr val="0070C0"/>
              </a:solidFill>
            </a:endParaRPr>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7. Observations et remarques</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71</a:t>
            </a:fld>
            <a:endParaRPr lang="en-US"/>
          </a:p>
        </p:txBody>
      </p:sp>
    </p:spTree>
    <p:extLst>
      <p:ext uri="{BB962C8B-B14F-4D97-AF65-F5344CB8AC3E}">
        <p14:creationId xmlns:p14="http://schemas.microsoft.com/office/powerpoint/2010/main" val="30000808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195171"/>
            <a:ext cx="8380208" cy="5547374"/>
          </a:xfrm>
        </p:spPr>
        <p:txBody>
          <a:bodyPr>
            <a:normAutofit/>
          </a:bodyPr>
          <a:lstStyle/>
          <a:p>
            <a:endParaRPr lang="fr-BE" sz="2000" dirty="0">
              <a:solidFill>
                <a:srgbClr val="0070C0"/>
              </a:solidFill>
            </a:endParaRPr>
          </a:p>
          <a:p>
            <a:r>
              <a:rPr lang="fr-FR" sz="2300" dirty="0">
                <a:solidFill>
                  <a:srgbClr val="0070C0"/>
                </a:solidFill>
              </a:rPr>
              <a:t>Nouveau Code pénal, promulgué le 29.02.2024 (entrée en vigueur 2 ans après la publication à venir </a:t>
            </a:r>
            <a:r>
              <a:rPr lang="fr-FR" sz="2300">
                <a:solidFill>
                  <a:srgbClr val="0070C0"/>
                </a:solidFill>
              </a:rPr>
              <a:t>au Moniteur)</a:t>
            </a:r>
            <a:endParaRPr lang="fr-FR" sz="2300" dirty="0">
              <a:solidFill>
                <a:srgbClr val="0070C0"/>
              </a:solidFill>
            </a:endParaRPr>
          </a:p>
          <a:p>
            <a:pPr lvl="1"/>
            <a:r>
              <a:rPr lang="fr-FR" sz="2100" dirty="0">
                <a:solidFill>
                  <a:schemeClr val="tx1"/>
                </a:solidFill>
              </a:rPr>
              <a:t>Reprend la réforme du droit pénal sexuel qui vient d’être exposée</a:t>
            </a:r>
          </a:p>
          <a:p>
            <a:pPr lvl="1"/>
            <a:r>
              <a:rPr lang="fr-FR" sz="2100" dirty="0">
                <a:solidFill>
                  <a:schemeClr val="tx1"/>
                </a:solidFill>
              </a:rPr>
              <a:t>Elle est intégrée au livre II</a:t>
            </a:r>
          </a:p>
          <a:p>
            <a:pPr lvl="1"/>
            <a:r>
              <a:rPr lang="fr-FR" sz="2100" dirty="0">
                <a:solidFill>
                  <a:schemeClr val="tx1"/>
                </a:solidFill>
              </a:rPr>
              <a:t>Seule différence: adaptation des peines en niveaux </a:t>
            </a:r>
            <a:endParaRPr lang="fr-BE" sz="2100" dirty="0">
              <a:solidFill>
                <a:schemeClr val="tx1"/>
              </a:solidFill>
            </a:endParaRPr>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7. Observations et remarques</a:t>
            </a:r>
          </a:p>
        </p:txBody>
      </p:sp>
      <p:sp>
        <p:nvSpPr>
          <p:cNvPr id="4" name="Espace réservé du numéro de diapositive 3"/>
          <p:cNvSpPr>
            <a:spLocks noGrp="1"/>
          </p:cNvSpPr>
          <p:nvPr>
            <p:ph type="sldNum" sz="quarter" idx="12"/>
          </p:nvPr>
        </p:nvSpPr>
        <p:spPr/>
        <p:txBody>
          <a:bodyPr/>
          <a:lstStyle/>
          <a:p>
            <a:fld id="{DEC7A5AD-5AEC-42D0-A3BE-F46B40576360}" type="slidenum">
              <a:rPr lang="en-US" smtClean="0"/>
              <a:t>72</a:t>
            </a:fld>
            <a:endParaRPr lang="en-US"/>
          </a:p>
        </p:txBody>
      </p:sp>
    </p:spTree>
    <p:extLst>
      <p:ext uri="{BB962C8B-B14F-4D97-AF65-F5344CB8AC3E}">
        <p14:creationId xmlns:p14="http://schemas.microsoft.com/office/powerpoint/2010/main" val="205743562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4665" y="961314"/>
            <a:ext cx="7571184" cy="1800200"/>
          </a:xfrm>
        </p:spPr>
        <p:txBody>
          <a:bodyPr>
            <a:normAutofit fontScale="90000"/>
          </a:bodyPr>
          <a:lstStyle/>
          <a:p>
            <a:r>
              <a:rPr lang="fr-BE" sz="2700" u="sng" dirty="0">
                <a:solidFill>
                  <a:schemeClr val="tx2"/>
                </a:solidFill>
              </a:rPr>
              <a:t>Bibliographie:</a:t>
            </a:r>
            <a:br>
              <a:rPr lang="fr-BE" sz="2700" dirty="0">
                <a:solidFill>
                  <a:schemeClr val="tx2"/>
                </a:solidFill>
              </a:rPr>
            </a:br>
            <a:br>
              <a:rPr lang="fr-BE" sz="2700" dirty="0">
                <a:solidFill>
                  <a:schemeClr val="tx2"/>
                </a:solidFill>
              </a:rPr>
            </a:br>
            <a:r>
              <a:rPr lang="fr-BE" sz="2700" dirty="0" err="1">
                <a:solidFill>
                  <a:schemeClr val="tx2"/>
                </a:solidFill>
              </a:rPr>
              <a:t>Voy</a:t>
            </a:r>
            <a:r>
              <a:rPr lang="fr-BE" sz="2700" dirty="0">
                <a:solidFill>
                  <a:schemeClr val="tx2"/>
                </a:solidFill>
              </a:rPr>
              <a:t>. bibliographie spécifique communiquée </a:t>
            </a:r>
            <a:br>
              <a:rPr lang="fr-BE" sz="2700" dirty="0">
                <a:solidFill>
                  <a:schemeClr val="tx2"/>
                </a:solidFill>
              </a:rPr>
            </a:br>
            <a:br>
              <a:rPr lang="fr-BE" sz="2700" dirty="0">
                <a:solidFill>
                  <a:schemeClr val="tx2"/>
                </a:solidFill>
              </a:rPr>
            </a:br>
            <a:r>
              <a:rPr lang="fr-BE" sz="2700" dirty="0">
                <a:solidFill>
                  <a:schemeClr val="tx2"/>
                </a:solidFill>
              </a:rPr>
              <a:t>+</a:t>
            </a:r>
            <a:br>
              <a:rPr lang="fr-BE" sz="2700" dirty="0">
                <a:solidFill>
                  <a:schemeClr val="tx2"/>
                </a:solidFill>
              </a:rPr>
            </a:br>
            <a:br>
              <a:rPr lang="fr-BE" sz="2700" dirty="0">
                <a:solidFill>
                  <a:schemeClr val="tx2"/>
                </a:solidFill>
              </a:rPr>
            </a:br>
            <a:r>
              <a:rPr lang="fr-BE" sz="2200" dirty="0">
                <a:solidFill>
                  <a:schemeClr val="tx2"/>
                </a:solidFill>
              </a:rPr>
              <a:t>H.-D. BOSLY et C. DE VALKENEER (</a:t>
            </a:r>
            <a:r>
              <a:rPr lang="fr-BE" sz="2200" dirty="0" err="1">
                <a:solidFill>
                  <a:schemeClr val="tx2"/>
                </a:solidFill>
              </a:rPr>
              <a:t>coord</a:t>
            </a:r>
            <a:r>
              <a:rPr lang="fr-BE" sz="2200" dirty="0">
                <a:solidFill>
                  <a:schemeClr val="tx2"/>
                </a:solidFill>
              </a:rPr>
              <a:t>.), </a:t>
            </a:r>
            <a:r>
              <a:rPr lang="fr-BE" sz="2200" i="1" dirty="0">
                <a:solidFill>
                  <a:schemeClr val="tx2"/>
                </a:solidFill>
              </a:rPr>
              <a:t>Les infractions – Volume 3, Les infractions contre l’intégrité sexuelle, l’ordre des familles, la moralité publique, les mineurs et les personnes vulnérables</a:t>
            </a:r>
            <a:r>
              <a:rPr lang="fr-BE" sz="2200" dirty="0">
                <a:solidFill>
                  <a:schemeClr val="tx2"/>
                </a:solidFill>
              </a:rPr>
              <a:t>, 2</a:t>
            </a:r>
            <a:r>
              <a:rPr lang="fr-BE" sz="2200" baseline="30000" dirty="0">
                <a:solidFill>
                  <a:schemeClr val="tx2"/>
                </a:solidFill>
              </a:rPr>
              <a:t>ème</a:t>
            </a:r>
            <a:r>
              <a:rPr lang="fr-BE" sz="2200" dirty="0">
                <a:solidFill>
                  <a:schemeClr val="tx2"/>
                </a:solidFill>
              </a:rPr>
              <a:t> éd., Bruxelles, </a:t>
            </a:r>
            <a:r>
              <a:rPr lang="fr-BE" sz="2200" dirty="0" err="1">
                <a:solidFill>
                  <a:schemeClr val="tx2"/>
                </a:solidFill>
              </a:rPr>
              <a:t>Larcier</a:t>
            </a:r>
            <a:r>
              <a:rPr lang="fr-BE" sz="2200" dirty="0">
                <a:solidFill>
                  <a:schemeClr val="tx2"/>
                </a:solidFill>
              </a:rPr>
              <a:t>, 2024.</a:t>
            </a:r>
            <a:br>
              <a:rPr lang="fr-BE" sz="2200" dirty="0">
                <a:solidFill>
                  <a:schemeClr val="tx2"/>
                </a:solidFill>
              </a:rPr>
            </a:br>
            <a:r>
              <a:rPr lang="fr-BE" sz="2700" dirty="0">
                <a:solidFill>
                  <a:schemeClr val="tx2"/>
                </a:solidFill>
              </a:rPr>
              <a:t> </a:t>
            </a:r>
            <a:br>
              <a:rPr lang="fr-BE" b="1" dirty="0">
                <a:solidFill>
                  <a:schemeClr val="accent2">
                    <a:lumMod val="60000"/>
                    <a:lumOff val="40000"/>
                  </a:schemeClr>
                </a:solidFill>
              </a:rPr>
            </a:br>
            <a:br>
              <a:rPr lang="fr-BE" b="1" dirty="0">
                <a:solidFill>
                  <a:schemeClr val="accent2">
                    <a:lumMod val="60000"/>
                    <a:lumOff val="40000"/>
                  </a:schemeClr>
                </a:solidFill>
              </a:rPr>
            </a:br>
            <a:br>
              <a:rPr lang="fr-BE" b="1" dirty="0">
                <a:solidFill>
                  <a:schemeClr val="accent2">
                    <a:lumMod val="60000"/>
                    <a:lumOff val="40000"/>
                  </a:schemeClr>
                </a:solidFill>
              </a:rPr>
            </a:br>
            <a:endParaRPr lang="fr-BE" b="1" dirty="0">
              <a:solidFill>
                <a:schemeClr val="accent2">
                  <a:lumMod val="60000"/>
                  <a:lumOff val="40000"/>
                </a:schemeClr>
              </a:solidFill>
            </a:endParaRPr>
          </a:p>
        </p:txBody>
      </p:sp>
      <p:pic>
        <p:nvPicPr>
          <p:cNvPr id="3" name="Image 2"/>
          <p:cNvPicPr>
            <a:picLocks noChangeAspect="1"/>
          </p:cNvPicPr>
          <p:nvPr/>
        </p:nvPicPr>
        <p:blipFill rotWithShape="1">
          <a:blip r:embed="rId2"/>
          <a:srcRect l="9459" t="9471" r="8102" b="9453"/>
          <a:stretch/>
        </p:blipFill>
        <p:spPr>
          <a:xfrm>
            <a:off x="534892" y="5261801"/>
            <a:ext cx="2693324" cy="1305098"/>
          </a:xfrm>
          <a:prstGeom prst="rect">
            <a:avLst/>
          </a:prstGeom>
        </p:spPr>
      </p:pic>
    </p:spTree>
    <p:extLst>
      <p:ext uri="{BB962C8B-B14F-4D97-AF65-F5344CB8AC3E}">
        <p14:creationId xmlns:p14="http://schemas.microsoft.com/office/powerpoint/2010/main" val="273768618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2087" y="2214381"/>
            <a:ext cx="7571184" cy="1800200"/>
          </a:xfrm>
        </p:spPr>
        <p:txBody>
          <a:bodyPr>
            <a:normAutofit fontScale="90000"/>
          </a:bodyPr>
          <a:lstStyle/>
          <a:p>
            <a:pPr algn="ctr"/>
            <a:r>
              <a:rPr lang="fr-BE" b="1" dirty="0">
                <a:solidFill>
                  <a:schemeClr val="tx1">
                    <a:lumMod val="75000"/>
                    <a:lumOff val="25000"/>
                  </a:schemeClr>
                </a:solidFill>
              </a:rPr>
              <a:t>Merci de votre attention! </a:t>
            </a:r>
            <a:br>
              <a:rPr lang="fr-BE" b="1" dirty="0">
                <a:solidFill>
                  <a:schemeClr val="accent2">
                    <a:lumMod val="60000"/>
                    <a:lumOff val="40000"/>
                  </a:schemeClr>
                </a:solidFill>
              </a:rPr>
            </a:br>
            <a:br>
              <a:rPr lang="fr-BE" b="1" dirty="0">
                <a:solidFill>
                  <a:schemeClr val="accent2">
                    <a:lumMod val="60000"/>
                    <a:lumOff val="40000"/>
                  </a:schemeClr>
                </a:solidFill>
              </a:rPr>
            </a:br>
            <a:br>
              <a:rPr lang="fr-BE" b="1" dirty="0">
                <a:solidFill>
                  <a:schemeClr val="accent2">
                    <a:lumMod val="60000"/>
                    <a:lumOff val="40000"/>
                  </a:schemeClr>
                </a:solidFill>
              </a:rPr>
            </a:br>
            <a:endParaRPr lang="fr-BE" b="1" dirty="0">
              <a:solidFill>
                <a:schemeClr val="accent2">
                  <a:lumMod val="60000"/>
                  <a:lumOff val="40000"/>
                </a:schemeClr>
              </a:solidFill>
            </a:endParaRPr>
          </a:p>
        </p:txBody>
      </p:sp>
      <p:pic>
        <p:nvPicPr>
          <p:cNvPr id="3" name="Image 2"/>
          <p:cNvPicPr>
            <a:picLocks noChangeAspect="1"/>
          </p:cNvPicPr>
          <p:nvPr/>
        </p:nvPicPr>
        <p:blipFill rotWithShape="1">
          <a:blip r:embed="rId2"/>
          <a:srcRect l="9459" t="9471" r="8102" b="9453"/>
          <a:stretch/>
        </p:blipFill>
        <p:spPr>
          <a:xfrm>
            <a:off x="534892" y="5261801"/>
            <a:ext cx="2693324" cy="1305098"/>
          </a:xfrm>
          <a:prstGeom prst="rect">
            <a:avLst/>
          </a:prstGeom>
        </p:spPr>
      </p:pic>
    </p:spTree>
    <p:extLst>
      <p:ext uri="{BB962C8B-B14F-4D97-AF65-F5344CB8AC3E}">
        <p14:creationId xmlns:p14="http://schemas.microsoft.com/office/powerpoint/2010/main" val="310505406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499970"/>
            <a:ext cx="8380208" cy="5164124"/>
          </a:xfrm>
        </p:spPr>
        <p:txBody>
          <a:bodyPr>
            <a:noAutofit/>
          </a:bodyPr>
          <a:lstStyle/>
          <a:p>
            <a:pPr marL="0" indent="0" algn="just">
              <a:spcBef>
                <a:spcPts val="400"/>
              </a:spcBef>
              <a:buNone/>
            </a:pPr>
            <a:r>
              <a:rPr lang="fr-FR" sz="1400" b="1" u="sng" dirty="0"/>
              <a:t>Section 4: </a:t>
            </a:r>
            <a:r>
              <a:rPr lang="fr-FR" sz="1400" b="1" i="1" u="sng" dirty="0"/>
              <a:t>« </a:t>
            </a:r>
            <a:r>
              <a:rPr lang="fr-FR" sz="1400" b="1" u="sng" dirty="0"/>
              <a:t>Dispositions communes </a:t>
            </a:r>
            <a:r>
              <a:rPr lang="fr-FR" sz="1400" b="1" i="1" u="sng" dirty="0"/>
              <a:t>»</a:t>
            </a:r>
            <a:endParaRPr lang="fr-FR" sz="1400" dirty="0"/>
          </a:p>
          <a:p>
            <a:pPr marL="0" lvl="0" indent="0" algn="just">
              <a:spcBef>
                <a:spcPts val="400"/>
              </a:spcBef>
              <a:buNone/>
            </a:pPr>
            <a:r>
              <a:rPr lang="fr-FR" sz="1400" dirty="0"/>
              <a:t>Art. 417/56: le refus de prêter son concours technique à la suppression de certaines images à caractère sexuel ou à caractère extrêmement pornographique ou violent</a:t>
            </a:r>
          </a:p>
          <a:p>
            <a:pPr marL="0" lvl="0" indent="0" algn="just">
              <a:spcBef>
                <a:spcPts val="400"/>
              </a:spcBef>
              <a:buNone/>
            </a:pPr>
            <a:r>
              <a:rPr lang="fr-FR" sz="1400" dirty="0"/>
              <a:t>Art. 417/57: la fermeture d’établissement</a:t>
            </a:r>
          </a:p>
          <a:p>
            <a:pPr marL="0" lvl="0" indent="0" algn="just">
              <a:spcBef>
                <a:spcPts val="400"/>
              </a:spcBef>
              <a:buNone/>
            </a:pPr>
            <a:r>
              <a:rPr lang="fr-FR" sz="1400" dirty="0"/>
              <a:t>Art. 417/58: l’interdiction de résidence, de lieu ou de contact</a:t>
            </a:r>
          </a:p>
          <a:p>
            <a:pPr marL="0" lvl="0" indent="0" algn="just">
              <a:spcBef>
                <a:spcPts val="400"/>
              </a:spcBef>
              <a:buNone/>
            </a:pPr>
            <a:r>
              <a:rPr lang="fr-FR" sz="1400" dirty="0"/>
              <a:t>Art. 417/59: les interdictions spécifiques et déchéances</a:t>
            </a:r>
          </a:p>
          <a:p>
            <a:pPr marL="0" lvl="0" indent="0" algn="just">
              <a:spcBef>
                <a:spcPts val="400"/>
              </a:spcBef>
              <a:buNone/>
            </a:pPr>
            <a:r>
              <a:rPr lang="fr-FR" sz="1400" dirty="0"/>
              <a:t>Art. 417/60: le non-respect d’une peine consistant en une interdiction</a:t>
            </a:r>
          </a:p>
          <a:p>
            <a:pPr marL="0" lvl="0" indent="0" algn="just">
              <a:spcBef>
                <a:spcPts val="400"/>
              </a:spcBef>
              <a:buNone/>
            </a:pPr>
            <a:r>
              <a:rPr lang="fr-FR" sz="1400" dirty="0"/>
              <a:t>Art. 417/61: le concours</a:t>
            </a:r>
          </a:p>
          <a:p>
            <a:pPr marL="0" lvl="0" indent="0" algn="just">
              <a:spcBef>
                <a:spcPts val="400"/>
              </a:spcBef>
              <a:buNone/>
            </a:pPr>
            <a:r>
              <a:rPr lang="fr-FR" sz="1400" dirty="0"/>
              <a:t>Art. 417/62: la transmission d’une décision judiciaire</a:t>
            </a:r>
          </a:p>
          <a:p>
            <a:pPr marL="0" lvl="0" indent="0" algn="just">
              <a:spcBef>
                <a:spcPts val="400"/>
              </a:spcBef>
              <a:buNone/>
            </a:pPr>
            <a:r>
              <a:rPr lang="fr-FR" sz="1400" dirty="0"/>
              <a:t>Art. 417/63: la protection de l’identité de la victime</a:t>
            </a:r>
          </a:p>
          <a:p>
            <a:pPr marL="0" lvl="0" indent="0" algn="just">
              <a:spcBef>
                <a:spcPts val="400"/>
              </a:spcBef>
              <a:buNone/>
            </a:pPr>
            <a:r>
              <a:rPr lang="fr-FR" sz="1400" dirty="0"/>
              <a:t>Art. 417/64: l’avis d’un service spécialisé dans la guidance ou le traitement des délinquants sexuels</a:t>
            </a:r>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20043"/>
            <a:ext cx="6742993" cy="792247"/>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1. Le Code pénal modifié</a:t>
            </a:r>
          </a:p>
        </p:txBody>
      </p:sp>
    </p:spTree>
    <p:extLst>
      <p:ext uri="{BB962C8B-B14F-4D97-AF65-F5344CB8AC3E}">
        <p14:creationId xmlns:p14="http://schemas.microsoft.com/office/powerpoint/2010/main" val="162347978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1218" y="1976659"/>
            <a:ext cx="8380208" cy="5164124"/>
          </a:xfrm>
        </p:spPr>
        <p:txBody>
          <a:bodyPr>
            <a:normAutofit/>
          </a:bodyPr>
          <a:lstStyle/>
          <a:p>
            <a:pPr algn="just"/>
            <a:r>
              <a:rPr lang="fr-FR" dirty="0"/>
              <a:t>La loi du 21 mars 2022 est entrée en vigueur </a:t>
            </a:r>
            <a:r>
              <a:rPr lang="fr-FR" u="sng" dirty="0"/>
              <a:t>le 1</a:t>
            </a:r>
            <a:r>
              <a:rPr lang="fr-FR" u="sng" baseline="30000" dirty="0"/>
              <a:t>er</a:t>
            </a:r>
            <a:r>
              <a:rPr lang="fr-FR" u="sng" dirty="0"/>
              <a:t> juin 2022.</a:t>
            </a:r>
          </a:p>
          <a:p>
            <a:pPr algn="just"/>
            <a:endParaRPr lang="fr-FR" dirty="0">
              <a:solidFill>
                <a:schemeClr val="tx2"/>
              </a:solidFill>
              <a:ea typeface="Calibri" panose="020F0502020204030204" pitchFamily="34" charset="0"/>
            </a:endParaRPr>
          </a:p>
          <a:p>
            <a:pPr algn="just"/>
            <a:r>
              <a:rPr lang="fr-FR" dirty="0" err="1">
                <a:solidFill>
                  <a:schemeClr val="tx2"/>
                </a:solidFill>
                <a:ea typeface="Calibri" panose="020F0502020204030204" pitchFamily="34" charset="0"/>
              </a:rPr>
              <a:t>voy</a:t>
            </a:r>
            <a:r>
              <a:rPr lang="fr-FR" dirty="0">
                <a:solidFill>
                  <a:schemeClr val="tx2"/>
                </a:solidFill>
                <a:ea typeface="Calibri" panose="020F0502020204030204" pitchFamily="34" charset="0"/>
              </a:rPr>
              <a:t>. tableau de concordance </a:t>
            </a:r>
          </a:p>
          <a:p>
            <a:pPr algn="just"/>
            <a:endParaRPr lang="fr-FR" dirty="0">
              <a:solidFill>
                <a:schemeClr val="tx2"/>
              </a:solidFill>
              <a:effectLst/>
              <a:ea typeface="Calibri" panose="020F0502020204030204" pitchFamily="34" charset="0"/>
            </a:endParaRPr>
          </a:p>
          <a:p>
            <a:pPr algn="just"/>
            <a:r>
              <a:rPr lang="fr-FR" dirty="0">
                <a:solidFill>
                  <a:schemeClr val="tx2"/>
                </a:solidFill>
                <a:effectLst/>
                <a:ea typeface="Calibri" panose="020F0502020204030204" pitchFamily="34" charset="0"/>
              </a:rPr>
              <a:t>siège de la matière: </a:t>
            </a:r>
            <a:r>
              <a:rPr lang="fr-FR" u="sng" dirty="0">
                <a:solidFill>
                  <a:schemeClr val="tx2"/>
                </a:solidFill>
                <a:effectLst/>
                <a:ea typeface="Calibri" panose="020F0502020204030204" pitchFamily="34" charset="0"/>
              </a:rPr>
              <a:t>article 2 C.P.</a:t>
            </a:r>
          </a:p>
          <a:p>
            <a:pPr algn="just"/>
            <a:endParaRPr lang="fr-FR" u="sng" dirty="0">
              <a:solidFill>
                <a:schemeClr val="tx2"/>
              </a:solidFill>
              <a:ea typeface="Calibri" panose="020F0502020204030204" pitchFamily="34" charset="0"/>
            </a:endParaRPr>
          </a:p>
          <a:p>
            <a:pPr algn="just"/>
            <a:endParaRPr lang="fr-FR" sz="1400" dirty="0">
              <a:solidFill>
                <a:schemeClr val="tx2"/>
              </a:solidFill>
              <a:effectLst/>
              <a:ea typeface="Calibri" panose="020F0502020204030204" pitchFamily="34" charset="0"/>
            </a:endParaRPr>
          </a:p>
          <a:p>
            <a:pPr marL="0" lvl="0" indent="0">
              <a:buNone/>
            </a:pPr>
            <a:endParaRPr lang="fr-FR" sz="2400" dirty="0"/>
          </a:p>
          <a:p>
            <a:pPr marL="0" lvl="0" indent="0">
              <a:buNone/>
            </a:pPr>
            <a:endParaRPr lang="fr-FR" sz="2400" dirty="0"/>
          </a:p>
          <a:p>
            <a:pPr marL="0" indent="0">
              <a:buNone/>
            </a:pPr>
            <a:endParaRPr lang="fr-FR" dirty="0"/>
          </a:p>
        </p:txBody>
      </p:sp>
      <p:sp>
        <p:nvSpPr>
          <p:cNvPr id="5" name="Rectangle 4"/>
          <p:cNvSpPr/>
          <p:nvPr/>
        </p:nvSpPr>
        <p:spPr>
          <a:xfrm>
            <a:off x="2768301" y="1012290"/>
            <a:ext cx="6734287" cy="182880"/>
          </a:xfrm>
          <a:prstGeom prst="rect">
            <a:avLst/>
          </a:prstGeom>
          <a:solidFill>
            <a:srgbClr val="C0A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re 1"/>
          <p:cNvSpPr txBox="1">
            <a:spLocks/>
          </p:cNvSpPr>
          <p:nvPr/>
        </p:nvSpPr>
        <p:spPr>
          <a:xfrm>
            <a:off x="1011218" y="230801"/>
            <a:ext cx="6742993" cy="792247"/>
          </a:xfrm>
          <a:prstGeom prst="rect">
            <a:avLst/>
          </a:prstGeom>
        </p:spPr>
        <p:txBody>
          <a:bodyPr vert="horz" lIns="91440" tIns="45720" rIns="91440" bIns="45720" rtlCol="0" anchor="b">
            <a:normAutofit fontScale="75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500" b="1" dirty="0">
                <a:solidFill>
                  <a:srgbClr val="C0ACD9"/>
                </a:solidFill>
                <a:latin typeface="Arial" panose="020B0604020202020204" pitchFamily="34" charset="0"/>
                <a:cs typeface="Arial" panose="020B0604020202020204" pitchFamily="34" charset="0"/>
              </a:rPr>
              <a:t>2. L’application de la loi pénale dans le temps: mode d’emploi</a:t>
            </a:r>
          </a:p>
        </p:txBody>
      </p:sp>
    </p:spTree>
    <p:extLst>
      <p:ext uri="{BB962C8B-B14F-4D97-AF65-F5344CB8AC3E}">
        <p14:creationId xmlns:p14="http://schemas.microsoft.com/office/powerpoint/2010/main" val="121744066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theme/theme1.xml><?xml version="1.0" encoding="utf-8"?>
<a:theme xmlns:a="http://schemas.openxmlformats.org/drawingml/2006/main" name="Facette">
  <a:themeElements>
    <a:clrScheme name="Personnalisé 2">
      <a:dk1>
        <a:sysClr val="windowText" lastClr="000000"/>
      </a:dk1>
      <a:lt1>
        <a:sysClr val="window" lastClr="FFFFFF"/>
      </a:lt1>
      <a:dk2>
        <a:srgbClr val="2C3C43"/>
      </a:dk2>
      <a:lt2>
        <a:srgbClr val="EBEBEB"/>
      </a:lt2>
      <a:accent1>
        <a:srgbClr val="542378"/>
      </a:accent1>
      <a:accent2>
        <a:srgbClr val="D1C8E2"/>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836B0F-2395-43B9-BBEF-90A78CA70F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27</TotalTime>
  <Words>9344</Words>
  <Application>Microsoft Office PowerPoint</Application>
  <PresentationFormat>Grand écran</PresentationFormat>
  <Paragraphs>989</Paragraphs>
  <Slides>74</Slides>
  <Notes>32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74</vt:i4>
      </vt:variant>
    </vt:vector>
  </HeadingPairs>
  <TitlesOfParts>
    <vt:vector size="83" baseType="lpstr">
      <vt:lpstr>Arial</vt:lpstr>
      <vt:lpstr>Calibri</vt:lpstr>
      <vt:lpstr>Courier New</vt:lpstr>
      <vt:lpstr>Symbol</vt:lpstr>
      <vt:lpstr>Times New Roman</vt:lpstr>
      <vt:lpstr>Trebuchet MS</vt:lpstr>
      <vt:lpstr>Wingdings</vt:lpstr>
      <vt:lpstr>Wingdings 3</vt:lpstr>
      <vt:lpstr>Facette</vt:lpstr>
      <vt:lpstr>Droit pénal spécial  Le droit pénal sexuel – 15/03/2024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Bibliographie:  Voy. bibliographie spécifique communiquée   +  H.-D. BOSLY et C. DE VALKENEER (coord.), Les infractions – Volume 3, Les infractions contre l’intégrité sexuelle, l’ordre des familles, la moralité publique, les mineurs et les personnes vulnérables, 2ème éd., Bruxelles, Larcier, 2024.     </vt:lpstr>
      <vt:lpstr>Merci de votre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Droit Science politique Criminologie</dc:title>
  <dc:creator>Schneider Melissa</dc:creator>
  <cp:keywords/>
  <cp:lastModifiedBy>Adrien Masset</cp:lastModifiedBy>
  <cp:revision>144</cp:revision>
  <cp:lastPrinted>2023-01-13T18:58:23Z</cp:lastPrinted>
  <dcterms:created xsi:type="dcterms:W3CDTF">2017-04-25T11:36:41Z</dcterms:created>
  <dcterms:modified xsi:type="dcterms:W3CDTF">2024-03-18T17:59:05Z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TC034180659991</vt:lpwstr>
  </property>
</Properties>
</file>