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9" r:id="rId3"/>
    <p:sldId id="257" r:id="rId4"/>
    <p:sldId id="260" r:id="rId5"/>
    <p:sldId id="307" r:id="rId6"/>
    <p:sldId id="261" r:id="rId7"/>
    <p:sldId id="262" r:id="rId8"/>
    <p:sldId id="263" r:id="rId9"/>
    <p:sldId id="264" r:id="rId10"/>
    <p:sldId id="265" r:id="rId11"/>
    <p:sldId id="302" r:id="rId12"/>
    <p:sldId id="266" r:id="rId13"/>
    <p:sldId id="267" r:id="rId14"/>
    <p:sldId id="299" r:id="rId15"/>
    <p:sldId id="306" r:id="rId16"/>
    <p:sldId id="268" r:id="rId17"/>
    <p:sldId id="271" r:id="rId18"/>
    <p:sldId id="269" r:id="rId19"/>
    <p:sldId id="270" r:id="rId20"/>
    <p:sldId id="303" r:id="rId21"/>
    <p:sldId id="304" r:id="rId22"/>
    <p:sldId id="305" r:id="rId23"/>
    <p:sldId id="272" r:id="rId24"/>
    <p:sldId id="300" r:id="rId25"/>
    <p:sldId id="273" r:id="rId26"/>
    <p:sldId id="274" r:id="rId27"/>
    <p:sldId id="258" r:id="rId28"/>
    <p:sldId id="275" r:id="rId29"/>
    <p:sldId id="276" r:id="rId30"/>
    <p:sldId id="277" r:id="rId31"/>
    <p:sldId id="284" r:id="rId32"/>
    <p:sldId id="278" r:id="rId33"/>
    <p:sldId id="281" r:id="rId34"/>
    <p:sldId id="279" r:id="rId35"/>
    <p:sldId id="280" r:id="rId36"/>
    <p:sldId id="282" r:id="rId37"/>
    <p:sldId id="283" r:id="rId38"/>
    <p:sldId id="286" r:id="rId39"/>
    <p:sldId id="288" r:id="rId40"/>
    <p:sldId id="290" r:id="rId41"/>
    <p:sldId id="289" r:id="rId42"/>
    <p:sldId id="287" r:id="rId43"/>
    <p:sldId id="292" r:id="rId44"/>
    <p:sldId id="291" r:id="rId45"/>
    <p:sldId id="294" r:id="rId46"/>
    <p:sldId id="301" r:id="rId47"/>
    <p:sldId id="295" r:id="rId48"/>
    <p:sldId id="296" r:id="rId49"/>
    <p:sldId id="297" r:id="rId50"/>
    <p:sldId id="298" r:id="rId51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FD8C6"/>
    <a:srgbClr val="9BD1D8"/>
    <a:srgbClr val="6CC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13" autoAdjust="0"/>
    <p:restoredTop sz="75465" autoAdjust="0"/>
  </p:normalViewPr>
  <p:slideViewPr>
    <p:cSldViewPr snapToGrid="0" snapToObjects="1">
      <p:cViewPr varScale="1">
        <p:scale>
          <a:sx n="70" d="100"/>
          <a:sy n="70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96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9E05F-133B-43B9-94C7-B8E7BCB8018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DCD7C3-FDF1-4DCD-8A7F-5F7E66762185}">
      <dgm:prSet phldrT="[Text]"/>
      <dgm:spPr/>
      <dgm:t>
        <a:bodyPr/>
        <a:lstStyle/>
        <a:p>
          <a:r>
            <a:rPr lang="fr-BE" b="0">
              <a:solidFill>
                <a:schemeClr val="tx1"/>
              </a:solidFill>
            </a:rPr>
            <a:t>Mode de connaissance des infractions</a:t>
          </a:r>
          <a:endParaRPr lang="en-US" b="0" dirty="0">
            <a:solidFill>
              <a:schemeClr val="tx1"/>
            </a:solidFill>
          </a:endParaRPr>
        </a:p>
      </dgm:t>
    </dgm:pt>
    <dgm:pt modelId="{5A3858A2-02E6-45FA-B4B0-794A167811AD}" type="parTrans" cxnId="{3A9ED153-78AA-494F-95B5-70D10CE9E464}">
      <dgm:prSet/>
      <dgm:spPr/>
      <dgm:t>
        <a:bodyPr/>
        <a:lstStyle/>
        <a:p>
          <a:endParaRPr lang="en-US" b="0"/>
        </a:p>
      </dgm:t>
    </dgm:pt>
    <dgm:pt modelId="{F4C5A998-FAED-46EE-9455-D3E7C37B7581}" type="sibTrans" cxnId="{3A9ED153-78AA-494F-95B5-70D10CE9E464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41202B6D-E907-4392-9BF9-9E4ACE5BA35A}">
      <dgm:prSet phldrT="[Text]"/>
      <dgm:spPr/>
      <dgm:t>
        <a:bodyPr/>
        <a:lstStyle/>
        <a:p>
          <a:r>
            <a:rPr lang="fr-BE" b="0">
              <a:solidFill>
                <a:schemeClr val="tx1"/>
              </a:solidFill>
            </a:rPr>
            <a:t>Information judiciaire</a:t>
          </a:r>
          <a:endParaRPr lang="en-US" b="0" dirty="0">
            <a:solidFill>
              <a:schemeClr val="tx1"/>
            </a:solidFill>
          </a:endParaRPr>
        </a:p>
      </dgm:t>
    </dgm:pt>
    <dgm:pt modelId="{566540C3-000B-4D77-8DDE-8B5A24601F50}" type="parTrans" cxnId="{3F7467D9-D6F5-4576-A02F-8B6ADD161564}">
      <dgm:prSet/>
      <dgm:spPr/>
      <dgm:t>
        <a:bodyPr/>
        <a:lstStyle/>
        <a:p>
          <a:endParaRPr lang="en-US" b="0"/>
        </a:p>
      </dgm:t>
    </dgm:pt>
    <dgm:pt modelId="{E6E5F68D-4174-44AF-8594-5635D2847B18}" type="sibTrans" cxnId="{3F7467D9-D6F5-4576-A02F-8B6ADD161564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081272E2-31FC-40A0-BD9C-1A5DE3D6440B}">
      <dgm:prSet phldrT="[Text]"/>
      <dgm:spPr>
        <a:solidFill>
          <a:schemeClr val="accent1">
            <a:hueOff val="0"/>
            <a:satOff val="0"/>
            <a:lumOff val="0"/>
            <a:alpha val="69000"/>
          </a:schemeClr>
        </a:solidFill>
      </dgm:spPr>
      <dgm:t>
        <a:bodyPr/>
        <a:lstStyle/>
        <a:p>
          <a:r>
            <a:rPr lang="fr-BE" b="0" dirty="0">
              <a:solidFill>
                <a:schemeClr val="tx1"/>
              </a:solidFill>
            </a:rPr>
            <a:t>Instruction judiciaire</a:t>
          </a:r>
          <a:endParaRPr lang="en-US" b="0" dirty="0">
            <a:solidFill>
              <a:schemeClr val="tx1"/>
            </a:solidFill>
          </a:endParaRPr>
        </a:p>
      </dgm:t>
    </dgm:pt>
    <dgm:pt modelId="{AA7E7D8D-CE34-407B-8D23-E3147C8787D2}" type="parTrans" cxnId="{515F8FFA-2B35-4E1C-8439-D1D34E544A87}">
      <dgm:prSet/>
      <dgm:spPr/>
      <dgm:t>
        <a:bodyPr/>
        <a:lstStyle/>
        <a:p>
          <a:endParaRPr lang="en-US" b="0"/>
        </a:p>
      </dgm:t>
    </dgm:pt>
    <dgm:pt modelId="{FFCDA045-8EDD-457E-AE85-96D26380D68D}" type="sibTrans" cxnId="{515F8FFA-2B35-4E1C-8439-D1D34E544A87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9C2865A6-8C42-4B42-A4EF-C13E7F8AD6A4}">
      <dgm:prSet phldrT="[Text]"/>
      <dgm:spPr>
        <a:solidFill>
          <a:schemeClr val="accent1">
            <a:hueOff val="0"/>
            <a:satOff val="0"/>
            <a:lumOff val="0"/>
            <a:alpha val="69000"/>
          </a:schemeClr>
        </a:solidFill>
      </dgm:spPr>
      <dgm:t>
        <a:bodyPr/>
        <a:lstStyle/>
        <a:p>
          <a:r>
            <a:rPr lang="fr-BE" b="0" dirty="0">
              <a:solidFill>
                <a:schemeClr val="tx1"/>
              </a:solidFill>
            </a:rPr>
            <a:t>Détention préventive</a:t>
          </a:r>
          <a:endParaRPr lang="en-US" b="0" dirty="0">
            <a:solidFill>
              <a:schemeClr val="tx1"/>
            </a:solidFill>
          </a:endParaRPr>
        </a:p>
      </dgm:t>
    </dgm:pt>
    <dgm:pt modelId="{D95FC2D3-E4C4-44DC-A72F-6868127C97D3}" type="parTrans" cxnId="{5889723E-D844-45BA-8C01-46542E48D548}">
      <dgm:prSet/>
      <dgm:spPr/>
      <dgm:t>
        <a:bodyPr/>
        <a:lstStyle/>
        <a:p>
          <a:endParaRPr lang="en-US" b="0"/>
        </a:p>
      </dgm:t>
    </dgm:pt>
    <dgm:pt modelId="{EBF70B93-484E-419A-A890-A2B30DB3C546}" type="sibTrans" cxnId="{5889723E-D844-45BA-8C01-46542E48D548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D285C27C-B47E-4A8B-BB1C-094D938A5542}">
      <dgm:prSet phldrT="[Text]"/>
      <dgm:spPr/>
      <dgm:t>
        <a:bodyPr/>
        <a:lstStyle/>
        <a:p>
          <a:r>
            <a:rPr lang="fr-BE" b="0">
              <a:solidFill>
                <a:schemeClr val="tx1"/>
              </a:solidFill>
            </a:rPr>
            <a:t>Jugement</a:t>
          </a:r>
          <a:endParaRPr lang="en-US" b="0" dirty="0">
            <a:solidFill>
              <a:schemeClr val="tx1"/>
            </a:solidFill>
          </a:endParaRPr>
        </a:p>
      </dgm:t>
    </dgm:pt>
    <dgm:pt modelId="{995A24B0-33D6-4B7C-8B41-7EE13D520948}" type="parTrans" cxnId="{FDF0211F-E94C-4690-BB95-A6C8C55CA98A}">
      <dgm:prSet/>
      <dgm:spPr/>
      <dgm:t>
        <a:bodyPr/>
        <a:lstStyle/>
        <a:p>
          <a:endParaRPr lang="en-US" b="0"/>
        </a:p>
      </dgm:t>
    </dgm:pt>
    <dgm:pt modelId="{260A4E32-F33B-4E90-B751-6646887904F8}" type="sibTrans" cxnId="{FDF0211F-E94C-4690-BB95-A6C8C55CA98A}">
      <dgm:prSet/>
      <dgm:spPr/>
      <dgm:t>
        <a:bodyPr/>
        <a:lstStyle/>
        <a:p>
          <a:endParaRPr lang="en-US" b="0">
            <a:solidFill>
              <a:schemeClr val="tx1"/>
            </a:solidFill>
          </a:endParaRPr>
        </a:p>
      </dgm:t>
    </dgm:pt>
    <dgm:pt modelId="{542B13A1-7075-4884-B9A0-6BC7622D1C4A}">
      <dgm:prSet phldrT="[Text]"/>
      <dgm:spPr/>
      <dgm:t>
        <a:bodyPr/>
        <a:lstStyle/>
        <a:p>
          <a:r>
            <a:rPr lang="fr-BE" b="0">
              <a:solidFill>
                <a:schemeClr val="tx1"/>
              </a:solidFill>
            </a:rPr>
            <a:t>Exécution</a:t>
          </a:r>
          <a:endParaRPr lang="en-US" b="0" dirty="0">
            <a:solidFill>
              <a:schemeClr val="tx1"/>
            </a:solidFill>
          </a:endParaRPr>
        </a:p>
      </dgm:t>
    </dgm:pt>
    <dgm:pt modelId="{6A3842EF-6AEB-4333-B793-5E403FD08C56}" type="parTrans" cxnId="{F71B77F0-0C82-472D-BCA5-E92AD501161D}">
      <dgm:prSet/>
      <dgm:spPr/>
      <dgm:t>
        <a:bodyPr/>
        <a:lstStyle/>
        <a:p>
          <a:endParaRPr lang="en-US" b="0"/>
        </a:p>
      </dgm:t>
    </dgm:pt>
    <dgm:pt modelId="{BA252816-E0FD-4C92-B226-677AAD031CEF}" type="sibTrans" cxnId="{F71B77F0-0C82-472D-BCA5-E92AD501161D}">
      <dgm:prSet/>
      <dgm:spPr/>
      <dgm:t>
        <a:bodyPr/>
        <a:lstStyle/>
        <a:p>
          <a:endParaRPr lang="en-US" b="0"/>
        </a:p>
      </dgm:t>
    </dgm:pt>
    <dgm:pt modelId="{73623576-11EE-43BD-8D8C-7643BA7E34A0}" type="pres">
      <dgm:prSet presAssocID="{0CE9E05F-133B-43B9-94C7-B8E7BCB801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AFDA59B-71CB-4662-98FC-704E0CD61D65}" type="pres">
      <dgm:prSet presAssocID="{DFDCD7C3-FDF1-4DCD-8A7F-5F7E66762185}" presName="node" presStyleLbl="node1" presStyleIdx="0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C67140-FF48-4EB5-B867-832FAB146BDD}" type="pres">
      <dgm:prSet presAssocID="{F4C5A998-FAED-46EE-9455-D3E7C37B7581}" presName="sibTrans" presStyleLbl="sibTrans2D1" presStyleIdx="0" presStyleCnt="5" custScaleY="139276"/>
      <dgm:spPr/>
      <dgm:t>
        <a:bodyPr/>
        <a:lstStyle/>
        <a:p>
          <a:endParaRPr lang="fr-FR"/>
        </a:p>
      </dgm:t>
    </dgm:pt>
    <dgm:pt modelId="{B16261EC-7B36-4BA7-B6BC-7137552392C3}" type="pres">
      <dgm:prSet presAssocID="{F4C5A998-FAED-46EE-9455-D3E7C37B7581}" presName="connectorText" presStyleLbl="sibTrans2D1" presStyleIdx="0" presStyleCnt="5"/>
      <dgm:spPr/>
      <dgm:t>
        <a:bodyPr/>
        <a:lstStyle/>
        <a:p>
          <a:endParaRPr lang="fr-FR"/>
        </a:p>
      </dgm:t>
    </dgm:pt>
    <dgm:pt modelId="{18578F96-1ABF-40FE-AA52-0B4FE734FE45}" type="pres">
      <dgm:prSet presAssocID="{41202B6D-E907-4392-9BF9-9E4ACE5BA35A}" presName="node" presStyleLbl="node1" presStyleIdx="1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F48009-AE74-4C09-BEE2-A57D5589EAF2}" type="pres">
      <dgm:prSet presAssocID="{E6E5F68D-4174-44AF-8594-5635D2847B18}" presName="sibTrans" presStyleLbl="sibTrans2D1" presStyleIdx="1" presStyleCnt="5" custScaleY="139276"/>
      <dgm:spPr/>
      <dgm:t>
        <a:bodyPr/>
        <a:lstStyle/>
        <a:p>
          <a:endParaRPr lang="fr-FR"/>
        </a:p>
      </dgm:t>
    </dgm:pt>
    <dgm:pt modelId="{46DD29EB-E5E9-4A09-9935-673962DDF2B8}" type="pres">
      <dgm:prSet presAssocID="{E6E5F68D-4174-44AF-8594-5635D2847B18}" presName="connectorText" presStyleLbl="sibTrans2D1" presStyleIdx="1" presStyleCnt="5"/>
      <dgm:spPr/>
      <dgm:t>
        <a:bodyPr/>
        <a:lstStyle/>
        <a:p>
          <a:endParaRPr lang="fr-FR"/>
        </a:p>
      </dgm:t>
    </dgm:pt>
    <dgm:pt modelId="{F169544D-1477-48B8-98F5-67110F1A88EA}" type="pres">
      <dgm:prSet presAssocID="{081272E2-31FC-40A0-BD9C-1A5DE3D6440B}" presName="node" presStyleLbl="node1" presStyleIdx="2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6918BC-02EF-4638-A17E-E07501D536AB}" type="pres">
      <dgm:prSet presAssocID="{FFCDA045-8EDD-457E-AE85-96D26380D68D}" presName="sibTrans" presStyleLbl="sibTrans2D1" presStyleIdx="2" presStyleCnt="5" custScaleY="139276"/>
      <dgm:spPr/>
      <dgm:t>
        <a:bodyPr/>
        <a:lstStyle/>
        <a:p>
          <a:endParaRPr lang="fr-FR"/>
        </a:p>
      </dgm:t>
    </dgm:pt>
    <dgm:pt modelId="{E52BA1E6-357D-45B0-B167-787E84ECD69F}" type="pres">
      <dgm:prSet presAssocID="{FFCDA045-8EDD-457E-AE85-96D26380D68D}" presName="connectorText" presStyleLbl="sibTrans2D1" presStyleIdx="2" presStyleCnt="5"/>
      <dgm:spPr/>
      <dgm:t>
        <a:bodyPr/>
        <a:lstStyle/>
        <a:p>
          <a:endParaRPr lang="fr-FR"/>
        </a:p>
      </dgm:t>
    </dgm:pt>
    <dgm:pt modelId="{F5A97718-36C3-4586-8B2D-C8BA19EE46BA}" type="pres">
      <dgm:prSet presAssocID="{9C2865A6-8C42-4B42-A4EF-C13E7F8AD6A4}" presName="node" presStyleLbl="node1" presStyleIdx="3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43C453-E693-4693-A274-F5BC1173A4D6}" type="pres">
      <dgm:prSet presAssocID="{EBF70B93-484E-419A-A890-A2B30DB3C546}" presName="sibTrans" presStyleLbl="sibTrans2D1" presStyleIdx="3" presStyleCnt="5" custScaleY="139276"/>
      <dgm:spPr/>
      <dgm:t>
        <a:bodyPr/>
        <a:lstStyle/>
        <a:p>
          <a:endParaRPr lang="fr-FR"/>
        </a:p>
      </dgm:t>
    </dgm:pt>
    <dgm:pt modelId="{4A2AD716-7748-4DFD-AC33-D11B2E388605}" type="pres">
      <dgm:prSet presAssocID="{EBF70B93-484E-419A-A890-A2B30DB3C546}" presName="connectorText" presStyleLbl="sibTrans2D1" presStyleIdx="3" presStyleCnt="5"/>
      <dgm:spPr/>
      <dgm:t>
        <a:bodyPr/>
        <a:lstStyle/>
        <a:p>
          <a:endParaRPr lang="fr-FR"/>
        </a:p>
      </dgm:t>
    </dgm:pt>
    <dgm:pt modelId="{ACB7EA39-7020-48D9-89B1-FAA0707B2877}" type="pres">
      <dgm:prSet presAssocID="{D285C27C-B47E-4A8B-BB1C-094D938A5542}" presName="node" presStyleLbl="node1" presStyleIdx="4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5B2C04-9E7B-4AF2-A401-5F55A071BAC6}" type="pres">
      <dgm:prSet presAssocID="{260A4E32-F33B-4E90-B751-6646887904F8}" presName="sibTrans" presStyleLbl="sibTrans2D1" presStyleIdx="4" presStyleCnt="5" custScaleY="139276"/>
      <dgm:spPr/>
      <dgm:t>
        <a:bodyPr/>
        <a:lstStyle/>
        <a:p>
          <a:endParaRPr lang="fr-FR"/>
        </a:p>
      </dgm:t>
    </dgm:pt>
    <dgm:pt modelId="{E61FB403-4337-4ACC-B6C0-51E2E959DA66}" type="pres">
      <dgm:prSet presAssocID="{260A4E32-F33B-4E90-B751-6646887904F8}" presName="connectorText" presStyleLbl="sibTrans2D1" presStyleIdx="4" presStyleCnt="5"/>
      <dgm:spPr/>
      <dgm:t>
        <a:bodyPr/>
        <a:lstStyle/>
        <a:p>
          <a:endParaRPr lang="fr-FR"/>
        </a:p>
      </dgm:t>
    </dgm:pt>
    <dgm:pt modelId="{B956F1F5-B669-42A8-A99F-846EE5C782CA}" type="pres">
      <dgm:prSet presAssocID="{542B13A1-7075-4884-B9A0-6BC7622D1C4A}" presName="node" presStyleLbl="node1" presStyleIdx="5" presStyleCnt="6" custScaleY="13927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A9ED153-78AA-494F-95B5-70D10CE9E464}" srcId="{0CE9E05F-133B-43B9-94C7-B8E7BCB80185}" destId="{DFDCD7C3-FDF1-4DCD-8A7F-5F7E66762185}" srcOrd="0" destOrd="0" parTransId="{5A3858A2-02E6-45FA-B4B0-794A167811AD}" sibTransId="{F4C5A998-FAED-46EE-9455-D3E7C37B7581}"/>
    <dgm:cxn modelId="{59F66037-D0E7-4E73-A366-CA1FAF4C7645}" type="presOf" srcId="{EBF70B93-484E-419A-A890-A2B30DB3C546}" destId="{3943C453-E693-4693-A274-F5BC1173A4D6}" srcOrd="0" destOrd="0" presId="urn:microsoft.com/office/officeart/2005/8/layout/process1"/>
    <dgm:cxn modelId="{A274CC2D-7C5F-44F8-9CA6-B3BA53A9097A}" type="presOf" srcId="{FFCDA045-8EDD-457E-AE85-96D26380D68D}" destId="{956918BC-02EF-4638-A17E-E07501D536AB}" srcOrd="0" destOrd="0" presId="urn:microsoft.com/office/officeart/2005/8/layout/process1"/>
    <dgm:cxn modelId="{5AB8939E-32CA-413D-9FAF-6B936FA84ACD}" type="presOf" srcId="{D285C27C-B47E-4A8B-BB1C-094D938A5542}" destId="{ACB7EA39-7020-48D9-89B1-FAA0707B2877}" srcOrd="0" destOrd="0" presId="urn:microsoft.com/office/officeart/2005/8/layout/process1"/>
    <dgm:cxn modelId="{33C56707-4BD5-4F79-B8ED-CF39E422B16F}" type="presOf" srcId="{081272E2-31FC-40A0-BD9C-1A5DE3D6440B}" destId="{F169544D-1477-48B8-98F5-67110F1A88EA}" srcOrd="0" destOrd="0" presId="urn:microsoft.com/office/officeart/2005/8/layout/process1"/>
    <dgm:cxn modelId="{3F7467D9-D6F5-4576-A02F-8B6ADD161564}" srcId="{0CE9E05F-133B-43B9-94C7-B8E7BCB80185}" destId="{41202B6D-E907-4392-9BF9-9E4ACE5BA35A}" srcOrd="1" destOrd="0" parTransId="{566540C3-000B-4D77-8DDE-8B5A24601F50}" sibTransId="{E6E5F68D-4174-44AF-8594-5635D2847B18}"/>
    <dgm:cxn modelId="{EA63001D-70F9-4BB6-A46A-A0ED4E46F347}" type="presOf" srcId="{FFCDA045-8EDD-457E-AE85-96D26380D68D}" destId="{E52BA1E6-357D-45B0-B167-787E84ECD69F}" srcOrd="1" destOrd="0" presId="urn:microsoft.com/office/officeart/2005/8/layout/process1"/>
    <dgm:cxn modelId="{3483AE2B-2823-41CB-9210-D81D1D7766D0}" type="presOf" srcId="{260A4E32-F33B-4E90-B751-6646887904F8}" destId="{E61FB403-4337-4ACC-B6C0-51E2E959DA66}" srcOrd="1" destOrd="0" presId="urn:microsoft.com/office/officeart/2005/8/layout/process1"/>
    <dgm:cxn modelId="{FDF0211F-E94C-4690-BB95-A6C8C55CA98A}" srcId="{0CE9E05F-133B-43B9-94C7-B8E7BCB80185}" destId="{D285C27C-B47E-4A8B-BB1C-094D938A5542}" srcOrd="4" destOrd="0" parTransId="{995A24B0-33D6-4B7C-8B41-7EE13D520948}" sibTransId="{260A4E32-F33B-4E90-B751-6646887904F8}"/>
    <dgm:cxn modelId="{F002C52E-A895-46C8-AEA5-58229D6399F0}" type="presOf" srcId="{41202B6D-E907-4392-9BF9-9E4ACE5BA35A}" destId="{18578F96-1ABF-40FE-AA52-0B4FE734FE45}" srcOrd="0" destOrd="0" presId="urn:microsoft.com/office/officeart/2005/8/layout/process1"/>
    <dgm:cxn modelId="{F6E4ADDB-334D-4F3B-873A-30D1923CA4FA}" type="presOf" srcId="{E6E5F68D-4174-44AF-8594-5635D2847B18}" destId="{5BF48009-AE74-4C09-BEE2-A57D5589EAF2}" srcOrd="0" destOrd="0" presId="urn:microsoft.com/office/officeart/2005/8/layout/process1"/>
    <dgm:cxn modelId="{5889723E-D844-45BA-8C01-46542E48D548}" srcId="{0CE9E05F-133B-43B9-94C7-B8E7BCB80185}" destId="{9C2865A6-8C42-4B42-A4EF-C13E7F8AD6A4}" srcOrd="3" destOrd="0" parTransId="{D95FC2D3-E4C4-44DC-A72F-6868127C97D3}" sibTransId="{EBF70B93-484E-419A-A890-A2B30DB3C546}"/>
    <dgm:cxn modelId="{F23E2C79-0D17-449C-B9B1-E939709D6043}" type="presOf" srcId="{EBF70B93-484E-419A-A890-A2B30DB3C546}" destId="{4A2AD716-7748-4DFD-AC33-D11B2E388605}" srcOrd="1" destOrd="0" presId="urn:microsoft.com/office/officeart/2005/8/layout/process1"/>
    <dgm:cxn modelId="{380E322B-2FF4-444C-973A-3FA4281ABA19}" type="presOf" srcId="{260A4E32-F33B-4E90-B751-6646887904F8}" destId="{B05B2C04-9E7B-4AF2-A401-5F55A071BAC6}" srcOrd="0" destOrd="0" presId="urn:microsoft.com/office/officeart/2005/8/layout/process1"/>
    <dgm:cxn modelId="{F71B77F0-0C82-472D-BCA5-E92AD501161D}" srcId="{0CE9E05F-133B-43B9-94C7-B8E7BCB80185}" destId="{542B13A1-7075-4884-B9A0-6BC7622D1C4A}" srcOrd="5" destOrd="0" parTransId="{6A3842EF-6AEB-4333-B793-5E403FD08C56}" sibTransId="{BA252816-E0FD-4C92-B226-677AAD031CEF}"/>
    <dgm:cxn modelId="{589290B0-AB08-4D66-B67C-C32EB1421919}" type="presOf" srcId="{E6E5F68D-4174-44AF-8594-5635D2847B18}" destId="{46DD29EB-E5E9-4A09-9935-673962DDF2B8}" srcOrd="1" destOrd="0" presId="urn:microsoft.com/office/officeart/2005/8/layout/process1"/>
    <dgm:cxn modelId="{486DA69C-7A5B-499A-A1A4-47AA01A1EFA6}" type="presOf" srcId="{0CE9E05F-133B-43B9-94C7-B8E7BCB80185}" destId="{73623576-11EE-43BD-8D8C-7643BA7E34A0}" srcOrd="0" destOrd="0" presId="urn:microsoft.com/office/officeart/2005/8/layout/process1"/>
    <dgm:cxn modelId="{0A3BDB5F-22DD-4CD1-A056-F69909AA0205}" type="presOf" srcId="{9C2865A6-8C42-4B42-A4EF-C13E7F8AD6A4}" destId="{F5A97718-36C3-4586-8B2D-C8BA19EE46BA}" srcOrd="0" destOrd="0" presId="urn:microsoft.com/office/officeart/2005/8/layout/process1"/>
    <dgm:cxn modelId="{38015AE0-EE4A-42BD-BCDC-F2C298B2CCCA}" type="presOf" srcId="{F4C5A998-FAED-46EE-9455-D3E7C37B7581}" destId="{2FC67140-FF48-4EB5-B867-832FAB146BDD}" srcOrd="0" destOrd="0" presId="urn:microsoft.com/office/officeart/2005/8/layout/process1"/>
    <dgm:cxn modelId="{4D6EB109-B0DC-417A-9943-1A59633FD926}" type="presOf" srcId="{F4C5A998-FAED-46EE-9455-D3E7C37B7581}" destId="{B16261EC-7B36-4BA7-B6BC-7137552392C3}" srcOrd="1" destOrd="0" presId="urn:microsoft.com/office/officeart/2005/8/layout/process1"/>
    <dgm:cxn modelId="{A35D897F-BC70-436E-B1B1-C4C71DC86459}" type="presOf" srcId="{542B13A1-7075-4884-B9A0-6BC7622D1C4A}" destId="{B956F1F5-B669-42A8-A99F-846EE5C782CA}" srcOrd="0" destOrd="0" presId="urn:microsoft.com/office/officeart/2005/8/layout/process1"/>
    <dgm:cxn modelId="{515F8FFA-2B35-4E1C-8439-D1D34E544A87}" srcId="{0CE9E05F-133B-43B9-94C7-B8E7BCB80185}" destId="{081272E2-31FC-40A0-BD9C-1A5DE3D6440B}" srcOrd="2" destOrd="0" parTransId="{AA7E7D8D-CE34-407B-8D23-E3147C8787D2}" sibTransId="{FFCDA045-8EDD-457E-AE85-96D26380D68D}"/>
    <dgm:cxn modelId="{CE1B4F13-AF4A-4932-BCE3-80C6DE4224E7}" type="presOf" srcId="{DFDCD7C3-FDF1-4DCD-8A7F-5F7E66762185}" destId="{2AFDA59B-71CB-4662-98FC-704E0CD61D65}" srcOrd="0" destOrd="0" presId="urn:microsoft.com/office/officeart/2005/8/layout/process1"/>
    <dgm:cxn modelId="{010B3D24-2ECD-4DE4-B533-D703F83D98FB}" type="presParOf" srcId="{73623576-11EE-43BD-8D8C-7643BA7E34A0}" destId="{2AFDA59B-71CB-4662-98FC-704E0CD61D65}" srcOrd="0" destOrd="0" presId="urn:microsoft.com/office/officeart/2005/8/layout/process1"/>
    <dgm:cxn modelId="{004AEE48-85FC-4EEA-B82A-E41C1CB76364}" type="presParOf" srcId="{73623576-11EE-43BD-8D8C-7643BA7E34A0}" destId="{2FC67140-FF48-4EB5-B867-832FAB146BDD}" srcOrd="1" destOrd="0" presId="urn:microsoft.com/office/officeart/2005/8/layout/process1"/>
    <dgm:cxn modelId="{6D4FFF3E-E717-4DCE-A8B3-63F46ACCB755}" type="presParOf" srcId="{2FC67140-FF48-4EB5-B867-832FAB146BDD}" destId="{B16261EC-7B36-4BA7-B6BC-7137552392C3}" srcOrd="0" destOrd="0" presId="urn:microsoft.com/office/officeart/2005/8/layout/process1"/>
    <dgm:cxn modelId="{242FA143-081B-4E49-8FDD-057BC610FE95}" type="presParOf" srcId="{73623576-11EE-43BD-8D8C-7643BA7E34A0}" destId="{18578F96-1ABF-40FE-AA52-0B4FE734FE45}" srcOrd="2" destOrd="0" presId="urn:microsoft.com/office/officeart/2005/8/layout/process1"/>
    <dgm:cxn modelId="{F309A134-0E90-4D85-8ECE-EC7FFF1E13D8}" type="presParOf" srcId="{73623576-11EE-43BD-8D8C-7643BA7E34A0}" destId="{5BF48009-AE74-4C09-BEE2-A57D5589EAF2}" srcOrd="3" destOrd="0" presId="urn:microsoft.com/office/officeart/2005/8/layout/process1"/>
    <dgm:cxn modelId="{CCB63F32-90E7-4E9B-A588-6CD3D8F94D6B}" type="presParOf" srcId="{5BF48009-AE74-4C09-BEE2-A57D5589EAF2}" destId="{46DD29EB-E5E9-4A09-9935-673962DDF2B8}" srcOrd="0" destOrd="0" presId="urn:microsoft.com/office/officeart/2005/8/layout/process1"/>
    <dgm:cxn modelId="{BB21706D-3611-4B7B-A46A-2879E2B588D0}" type="presParOf" srcId="{73623576-11EE-43BD-8D8C-7643BA7E34A0}" destId="{F169544D-1477-48B8-98F5-67110F1A88EA}" srcOrd="4" destOrd="0" presId="urn:microsoft.com/office/officeart/2005/8/layout/process1"/>
    <dgm:cxn modelId="{5765044D-7D07-4E9C-A589-92E79A4349AF}" type="presParOf" srcId="{73623576-11EE-43BD-8D8C-7643BA7E34A0}" destId="{956918BC-02EF-4638-A17E-E07501D536AB}" srcOrd="5" destOrd="0" presId="urn:microsoft.com/office/officeart/2005/8/layout/process1"/>
    <dgm:cxn modelId="{1B571385-6CC4-4F07-BFD1-3AAF10BFBB35}" type="presParOf" srcId="{956918BC-02EF-4638-A17E-E07501D536AB}" destId="{E52BA1E6-357D-45B0-B167-787E84ECD69F}" srcOrd="0" destOrd="0" presId="urn:microsoft.com/office/officeart/2005/8/layout/process1"/>
    <dgm:cxn modelId="{D8157074-4B14-4308-9BC7-60EA25537369}" type="presParOf" srcId="{73623576-11EE-43BD-8D8C-7643BA7E34A0}" destId="{F5A97718-36C3-4586-8B2D-C8BA19EE46BA}" srcOrd="6" destOrd="0" presId="urn:microsoft.com/office/officeart/2005/8/layout/process1"/>
    <dgm:cxn modelId="{991BA3E5-A17F-45FE-AF55-4FFDB49F5E18}" type="presParOf" srcId="{73623576-11EE-43BD-8D8C-7643BA7E34A0}" destId="{3943C453-E693-4693-A274-F5BC1173A4D6}" srcOrd="7" destOrd="0" presId="urn:microsoft.com/office/officeart/2005/8/layout/process1"/>
    <dgm:cxn modelId="{535362FD-A7E0-4CDB-8457-F437EC645194}" type="presParOf" srcId="{3943C453-E693-4693-A274-F5BC1173A4D6}" destId="{4A2AD716-7748-4DFD-AC33-D11B2E388605}" srcOrd="0" destOrd="0" presId="urn:microsoft.com/office/officeart/2005/8/layout/process1"/>
    <dgm:cxn modelId="{C4BD1FB5-FA74-4B76-B4E9-23ADB728D5F6}" type="presParOf" srcId="{73623576-11EE-43BD-8D8C-7643BA7E34A0}" destId="{ACB7EA39-7020-48D9-89B1-FAA0707B2877}" srcOrd="8" destOrd="0" presId="urn:microsoft.com/office/officeart/2005/8/layout/process1"/>
    <dgm:cxn modelId="{A1F098CC-A488-4CFD-BCD5-293E30989FE1}" type="presParOf" srcId="{73623576-11EE-43BD-8D8C-7643BA7E34A0}" destId="{B05B2C04-9E7B-4AF2-A401-5F55A071BAC6}" srcOrd="9" destOrd="0" presId="urn:microsoft.com/office/officeart/2005/8/layout/process1"/>
    <dgm:cxn modelId="{13F59FE5-1C6D-49D9-B126-A209861DB3EF}" type="presParOf" srcId="{B05B2C04-9E7B-4AF2-A401-5F55A071BAC6}" destId="{E61FB403-4337-4ACC-B6C0-51E2E959DA66}" srcOrd="0" destOrd="0" presId="urn:microsoft.com/office/officeart/2005/8/layout/process1"/>
    <dgm:cxn modelId="{EDB7A6A9-96DA-42D4-899D-BE23DDD8BE76}" type="presParOf" srcId="{73623576-11EE-43BD-8D8C-7643BA7E34A0}" destId="{B956F1F5-B669-42A8-A99F-846EE5C782CA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DA59B-71CB-4662-98FC-704E0CD61D65}">
      <dsp:nvSpPr>
        <dsp:cNvPr id="0" name=""/>
        <dsp:cNvSpPr/>
      </dsp:nvSpPr>
      <dsp:spPr>
        <a:xfrm>
          <a:off x="0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>
              <a:solidFill>
                <a:schemeClr val="tx1"/>
              </a:solidFill>
            </a:rPr>
            <a:t>Mode de connaissance des infractions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31127" y="821886"/>
        <a:ext cx="1000516" cy="1158897"/>
      </dsp:txXfrm>
    </dsp:sp>
    <dsp:sp modelId="{2FC67140-FF48-4EB5-B867-832FAB146BDD}">
      <dsp:nvSpPr>
        <dsp:cNvPr id="0" name=""/>
        <dsp:cNvSpPr/>
      </dsp:nvSpPr>
      <dsp:spPr>
        <a:xfrm>
          <a:off x="1169047" y="1217792"/>
          <a:ext cx="225307" cy="367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solidFill>
              <a:schemeClr val="tx1"/>
            </a:solidFill>
          </a:endParaRPr>
        </a:p>
      </dsp:txBody>
      <dsp:txXfrm>
        <a:off x="1169047" y="1291209"/>
        <a:ext cx="157715" cy="220251"/>
      </dsp:txXfrm>
    </dsp:sp>
    <dsp:sp modelId="{18578F96-1ABF-40FE-AA52-0B4FE734FE45}">
      <dsp:nvSpPr>
        <dsp:cNvPr id="0" name=""/>
        <dsp:cNvSpPr/>
      </dsp:nvSpPr>
      <dsp:spPr>
        <a:xfrm>
          <a:off x="1487878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>
              <a:solidFill>
                <a:schemeClr val="tx1"/>
              </a:solidFill>
            </a:rPr>
            <a:t>Information judiciaire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1519005" y="821886"/>
        <a:ext cx="1000516" cy="1158897"/>
      </dsp:txXfrm>
    </dsp:sp>
    <dsp:sp modelId="{5BF48009-AE74-4C09-BEE2-A57D5589EAF2}">
      <dsp:nvSpPr>
        <dsp:cNvPr id="0" name=""/>
        <dsp:cNvSpPr/>
      </dsp:nvSpPr>
      <dsp:spPr>
        <a:xfrm>
          <a:off x="2656925" y="1217792"/>
          <a:ext cx="225307" cy="367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solidFill>
              <a:schemeClr val="tx1"/>
            </a:solidFill>
          </a:endParaRPr>
        </a:p>
      </dsp:txBody>
      <dsp:txXfrm>
        <a:off x="2656925" y="1291209"/>
        <a:ext cx="157715" cy="220251"/>
      </dsp:txXfrm>
    </dsp:sp>
    <dsp:sp modelId="{F169544D-1477-48B8-98F5-67110F1A88EA}">
      <dsp:nvSpPr>
        <dsp:cNvPr id="0" name=""/>
        <dsp:cNvSpPr/>
      </dsp:nvSpPr>
      <dsp:spPr>
        <a:xfrm>
          <a:off x="2975756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69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 dirty="0">
              <a:solidFill>
                <a:schemeClr val="tx1"/>
              </a:solidFill>
            </a:rPr>
            <a:t>Instruction judiciaire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3006883" y="821886"/>
        <a:ext cx="1000516" cy="1158897"/>
      </dsp:txXfrm>
    </dsp:sp>
    <dsp:sp modelId="{956918BC-02EF-4638-A17E-E07501D536AB}">
      <dsp:nvSpPr>
        <dsp:cNvPr id="0" name=""/>
        <dsp:cNvSpPr/>
      </dsp:nvSpPr>
      <dsp:spPr>
        <a:xfrm>
          <a:off x="4144803" y="1217792"/>
          <a:ext cx="225307" cy="367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solidFill>
              <a:schemeClr val="tx1"/>
            </a:solidFill>
          </a:endParaRPr>
        </a:p>
      </dsp:txBody>
      <dsp:txXfrm>
        <a:off x="4144803" y="1291209"/>
        <a:ext cx="157715" cy="220251"/>
      </dsp:txXfrm>
    </dsp:sp>
    <dsp:sp modelId="{F5A97718-36C3-4586-8B2D-C8BA19EE46BA}">
      <dsp:nvSpPr>
        <dsp:cNvPr id="0" name=""/>
        <dsp:cNvSpPr/>
      </dsp:nvSpPr>
      <dsp:spPr>
        <a:xfrm>
          <a:off x="4463634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69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 dirty="0">
              <a:solidFill>
                <a:schemeClr val="tx1"/>
              </a:solidFill>
            </a:rPr>
            <a:t>Détention préventive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4494761" y="821886"/>
        <a:ext cx="1000516" cy="1158897"/>
      </dsp:txXfrm>
    </dsp:sp>
    <dsp:sp modelId="{3943C453-E693-4693-A274-F5BC1173A4D6}">
      <dsp:nvSpPr>
        <dsp:cNvPr id="0" name=""/>
        <dsp:cNvSpPr/>
      </dsp:nvSpPr>
      <dsp:spPr>
        <a:xfrm>
          <a:off x="5632681" y="1217792"/>
          <a:ext cx="225307" cy="367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solidFill>
              <a:schemeClr val="tx1"/>
            </a:solidFill>
          </a:endParaRPr>
        </a:p>
      </dsp:txBody>
      <dsp:txXfrm>
        <a:off x="5632681" y="1291209"/>
        <a:ext cx="157715" cy="220251"/>
      </dsp:txXfrm>
    </dsp:sp>
    <dsp:sp modelId="{ACB7EA39-7020-48D9-89B1-FAA0707B2877}">
      <dsp:nvSpPr>
        <dsp:cNvPr id="0" name=""/>
        <dsp:cNvSpPr/>
      </dsp:nvSpPr>
      <dsp:spPr>
        <a:xfrm>
          <a:off x="5951512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>
              <a:solidFill>
                <a:schemeClr val="tx1"/>
              </a:solidFill>
            </a:rPr>
            <a:t>Jugement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5982639" y="821886"/>
        <a:ext cx="1000516" cy="1158897"/>
      </dsp:txXfrm>
    </dsp:sp>
    <dsp:sp modelId="{B05B2C04-9E7B-4AF2-A401-5F55A071BAC6}">
      <dsp:nvSpPr>
        <dsp:cNvPr id="0" name=""/>
        <dsp:cNvSpPr/>
      </dsp:nvSpPr>
      <dsp:spPr>
        <a:xfrm>
          <a:off x="7120559" y="1217792"/>
          <a:ext cx="225307" cy="367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0" kern="1200">
            <a:solidFill>
              <a:schemeClr val="tx1"/>
            </a:solidFill>
          </a:endParaRPr>
        </a:p>
      </dsp:txBody>
      <dsp:txXfrm>
        <a:off x="7120559" y="1291209"/>
        <a:ext cx="157715" cy="220251"/>
      </dsp:txXfrm>
    </dsp:sp>
    <dsp:sp modelId="{B956F1F5-B669-42A8-A99F-846EE5C782CA}">
      <dsp:nvSpPr>
        <dsp:cNvPr id="0" name=""/>
        <dsp:cNvSpPr/>
      </dsp:nvSpPr>
      <dsp:spPr>
        <a:xfrm>
          <a:off x="7439390" y="790759"/>
          <a:ext cx="1062770" cy="12211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b="0" kern="1200">
              <a:solidFill>
                <a:schemeClr val="tx1"/>
              </a:solidFill>
            </a:rPr>
            <a:t>Exécution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7470517" y="821886"/>
        <a:ext cx="1000516" cy="1158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20135-406C-4B8F-9F27-62FCD7A7229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8B075-B893-4B17-884F-44FBF30C1BF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412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8FDEF-7F7E-7C40-A1EF-1131CAFF4313}" type="datetimeFigureOut">
              <a:rPr lang="fr-FR" smtClean="0"/>
              <a:t>28/10/2024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ED236-52BF-BF4E-9977-CA29F10707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2854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241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48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59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746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731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634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Arial Hebrew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670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49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699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043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426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532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42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51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3367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410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ED236-52BF-BF4E-9977-CA29F10707E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969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8F434-B861-E646-8B0D-CF43FCBC3C02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97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2F07F-384B-754A-92EE-2C8F5BC5B1DC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8512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B801-179A-6F4D-8D99-A7D504BFF8E1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71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102C2-3360-7C4C-B57B-AD072D6D98CE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74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B7A6-5C10-AD4C-8D49-64A17295D208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29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FB6C-6BAF-0B42-A99E-246E9B5234D6}" type="datetime1">
              <a:rPr lang="fr-BE" smtClean="0"/>
              <a:t>28-10-24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44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901C-902A-7645-B806-04C2483587E4}" type="datetime1">
              <a:rPr lang="fr-BE" smtClean="0"/>
              <a:t>28-10-24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42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659B-C049-4D4C-8890-B7E43FCD769C}" type="datetime1">
              <a:rPr lang="fr-BE" smtClean="0"/>
              <a:t>28-10-24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05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6142D-3415-6E46-BB6A-F429266AC064}" type="datetime1">
              <a:rPr lang="fr-BE" smtClean="0"/>
              <a:t>28-10-24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3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EC404-FAE6-8545-9571-2669813BE26F}" type="datetime1">
              <a:rPr lang="fr-BE" smtClean="0"/>
              <a:t>28-10-24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5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2418-950D-2B47-ADE3-EBBA99025076}" type="datetime1">
              <a:rPr lang="fr-BE" smtClean="0"/>
              <a:t>28-10-24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27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80F56-600F-A84F-A48C-57C2786326BD}" type="datetime1">
              <a:rPr lang="fr-BE" smtClean="0"/>
              <a:t>28-10-24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5216-E084-F849-9492-B81093FE09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00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9250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sz="4900" b="1" dirty="0">
                <a:latin typeface="Arial Hebrew"/>
                <a:cs typeface="Arial Hebrew"/>
              </a:rPr>
              <a:t>Introduction au droit pénal et à la procédure pénale </a:t>
            </a:r>
            <a:r>
              <a:rPr lang="fr-FR" sz="4900" dirty="0">
                <a:latin typeface="Arial Hebrew"/>
                <a:cs typeface="Arial Hebrew"/>
              </a:rPr>
              <a:t/>
            </a:r>
            <a:br>
              <a:rPr lang="fr-FR" sz="4900" dirty="0">
                <a:latin typeface="Arial Hebrew"/>
                <a:cs typeface="Arial Hebrew"/>
              </a:rPr>
            </a:br>
            <a:r>
              <a:rPr lang="fr-FR" dirty="0">
                <a:latin typeface="Arial Hebrew"/>
                <a:cs typeface="Arial Hebrew"/>
              </a:rPr>
              <a:t/>
            </a:r>
            <a:br>
              <a:rPr lang="fr-FR" dirty="0">
                <a:latin typeface="Arial Hebrew"/>
                <a:cs typeface="Arial Hebrew"/>
              </a:rPr>
            </a:br>
            <a:endParaRPr lang="fr-FR" dirty="0">
              <a:latin typeface="Arial Hebrew"/>
              <a:cs typeface="Arial Hebrew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2200" y="3089385"/>
            <a:ext cx="6972300" cy="1752600"/>
          </a:xfrm>
        </p:spPr>
        <p:txBody>
          <a:bodyPr>
            <a:normAutofit lnSpcReduction="10000"/>
          </a:bodyPr>
          <a:lstStyle/>
          <a:p>
            <a:endParaRPr lang="fr-FR" sz="3600" dirty="0">
              <a:solidFill>
                <a:schemeClr val="tx1"/>
              </a:solidFill>
              <a:latin typeface="Arial Hebrew"/>
              <a:cs typeface="Arial Hebrew"/>
            </a:endParaRPr>
          </a:p>
          <a:p>
            <a:r>
              <a:rPr lang="fr-FR" sz="3600" dirty="0">
                <a:solidFill>
                  <a:schemeClr val="tx1"/>
                </a:solidFill>
                <a:latin typeface="Arial Hebrew"/>
                <a:cs typeface="Arial Hebrew"/>
              </a:rPr>
              <a:t>Certificat en victimologie clinique </a:t>
            </a:r>
            <a:r>
              <a:rPr lang="fr-FR" sz="3600" dirty="0" smtClean="0">
                <a:solidFill>
                  <a:schemeClr val="tx1"/>
                </a:solidFill>
                <a:latin typeface="Arial Hebrew"/>
                <a:cs typeface="Arial Hebrew"/>
              </a:rPr>
              <a:t>2024-2025</a:t>
            </a:r>
            <a:endParaRPr lang="fr-FR" sz="3600" dirty="0">
              <a:solidFill>
                <a:schemeClr val="tx1"/>
              </a:solidFill>
              <a:latin typeface="Arial Hebrew"/>
              <a:cs typeface="Arial Hebrew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51548" y="5090034"/>
            <a:ext cx="63360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fr-FR" dirty="0">
              <a:latin typeface="Arial Hebrew"/>
              <a:cs typeface="Arial Hebrew"/>
            </a:endParaRPr>
          </a:p>
          <a:p>
            <a:pPr algn="ctr"/>
            <a:r>
              <a:rPr lang="fr-FR" dirty="0">
                <a:latin typeface="Arial Hebrew"/>
                <a:cs typeface="Arial Hebrew"/>
              </a:rPr>
              <a:t>Lorraine Grisard</a:t>
            </a:r>
          </a:p>
          <a:p>
            <a:pPr algn="ctr"/>
            <a:r>
              <a:rPr lang="fr-FR" dirty="0">
                <a:latin typeface="Arial Hebrew"/>
                <a:cs typeface="Arial Hebrew"/>
              </a:rPr>
              <a:t>Avocate en droit pénal au barreau de Bruxelles (</a:t>
            </a:r>
            <a:r>
              <a:rPr lang="fr-FR" dirty="0" err="1">
                <a:latin typeface="Arial Hebrew"/>
                <a:cs typeface="Arial Hebrew"/>
              </a:rPr>
              <a:t>Iuxta</a:t>
            </a:r>
            <a:r>
              <a:rPr lang="fr-FR" dirty="0">
                <a:latin typeface="Arial Hebrew"/>
                <a:cs typeface="Arial Hebrew"/>
              </a:rPr>
              <a:t> </a:t>
            </a:r>
            <a:r>
              <a:rPr lang="fr-FR" dirty="0" err="1">
                <a:latin typeface="Arial Hebrew"/>
                <a:cs typeface="Arial Hebrew"/>
              </a:rPr>
              <a:t>L</a:t>
            </a:r>
            <a:r>
              <a:rPr lang="fr-FR" dirty="0" err="1" smtClean="0">
                <a:latin typeface="Arial Hebrew"/>
                <a:cs typeface="Arial Hebrew"/>
              </a:rPr>
              <a:t>egal</a:t>
            </a:r>
            <a:r>
              <a:rPr lang="fr-FR" dirty="0">
                <a:latin typeface="Arial Hebrew"/>
                <a:cs typeface="Arial Hebrew"/>
              </a:rPr>
              <a:t>)</a:t>
            </a:r>
          </a:p>
          <a:p>
            <a:pPr algn="ctr"/>
            <a:r>
              <a:rPr lang="fr-FR" dirty="0">
                <a:latin typeface="Arial Hebrew"/>
                <a:cs typeface="Arial Hebrew"/>
              </a:rPr>
              <a:t>Assistante </a:t>
            </a:r>
            <a:r>
              <a:rPr lang="fr-FR" dirty="0" err="1" smtClean="0">
                <a:latin typeface="Arial Hebrew"/>
                <a:cs typeface="Arial Hebrew"/>
              </a:rPr>
              <a:t>ULiège</a:t>
            </a:r>
            <a:endParaRPr lang="fr-FR" dirty="0">
              <a:latin typeface="Arial Hebrew"/>
              <a:cs typeface="Arial Hebrew"/>
            </a:endParaRPr>
          </a:p>
          <a:p>
            <a:pPr algn="ctr"/>
            <a:r>
              <a:rPr lang="fr-FR" dirty="0">
                <a:latin typeface="Arial Hebrew"/>
                <a:cs typeface="Arial Hebrew"/>
              </a:rPr>
              <a:t>lgrisard@uliege.be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09" y="316551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80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  <a:cs typeface="Arial Hebrew"/>
              </a:rPr>
              <a:t>I.3. La classification tripartite des infractions (IV)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2423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latin typeface="Arial Hebrew"/>
                <a:cs typeface="Arial Hebrew"/>
              </a:rPr>
              <a:t>Le </a:t>
            </a:r>
            <a:r>
              <a:rPr lang="fr-FR" b="1" dirty="0">
                <a:latin typeface="Arial Hebrew"/>
                <a:cs typeface="Arial Hebrew"/>
              </a:rPr>
              <a:t>crime</a:t>
            </a:r>
            <a:r>
              <a:rPr lang="fr-FR" dirty="0">
                <a:latin typeface="Arial Hebrew"/>
                <a:cs typeface="Arial Hebrew"/>
              </a:rPr>
              <a:t> est une infraction qui emporte une peine criminelle, c’est-à-dire :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privation de liberté (appelée réclusion) supérieure à 5 ans et pouvant aller jusqu’à la perpétuité 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amende égale ou supérieure à 26 € (x 8)</a:t>
            </a:r>
          </a:p>
          <a:p>
            <a:pPr marL="0" indent="0">
              <a:buNone/>
            </a:pPr>
            <a:endParaRPr lang="fr-FR" dirty="0">
              <a:latin typeface="Arial Hebrew"/>
              <a:cs typeface="Arial Hebrew"/>
            </a:endParaRPr>
          </a:p>
          <a:p>
            <a:pPr marL="0" indent="0">
              <a:buNone/>
            </a:pPr>
            <a:r>
              <a:rPr lang="fr-FR" sz="2600" dirty="0">
                <a:latin typeface="Arial Hebrew"/>
                <a:cs typeface="Arial Hebrew"/>
              </a:rPr>
              <a:t>N.B.: La peine de mort est abolie en Belgique depuis 1996. Cependant, si la sanction était encore prononcée, elle n'était plus exécutée : la dernière décapitation d'un condamné date de mars 1918.</a:t>
            </a:r>
            <a:endParaRPr lang="en-US" sz="2600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67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  <a:cs typeface="Arial Hebrew"/>
              </a:rPr>
              <a:t>I.3. La classification tripartite des infractions </a:t>
            </a:r>
            <a:r>
              <a:rPr lang="fr-BE" dirty="0" smtClean="0">
                <a:latin typeface="Arial Hebrew"/>
                <a:cs typeface="Arial Hebrew"/>
              </a:rPr>
              <a:t>(V</a:t>
            </a:r>
            <a:r>
              <a:rPr lang="fr-BE" dirty="0">
                <a:latin typeface="Arial Hebrew"/>
                <a:cs typeface="Arial Hebrew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2423"/>
            <a:ext cx="8229600" cy="4525963"/>
          </a:xfrm>
        </p:spPr>
        <p:txBody>
          <a:bodyPr>
            <a:normAutofit/>
          </a:bodyPr>
          <a:lstStyle/>
          <a:p>
            <a:r>
              <a:rPr lang="fr-BE" dirty="0" smtClean="0">
                <a:solidFill>
                  <a:srgbClr val="00B050"/>
                </a:solidFill>
              </a:rPr>
              <a:t>Update nouveau </a:t>
            </a:r>
            <a:r>
              <a:rPr lang="fr-BE" dirty="0">
                <a:solidFill>
                  <a:srgbClr val="00B050"/>
                </a:solidFill>
              </a:rPr>
              <a:t>Code pénal </a:t>
            </a:r>
            <a:r>
              <a:rPr lang="fr-BE" dirty="0" smtClean="0">
                <a:solidFill>
                  <a:srgbClr val="00B050"/>
                </a:solidFill>
              </a:rPr>
              <a:t>2024 </a:t>
            </a:r>
            <a:r>
              <a:rPr lang="fr-BE" dirty="0" smtClean="0"/>
              <a:t>(E.V. 8.04.2026) :</a:t>
            </a:r>
          </a:p>
          <a:p>
            <a:pPr lvl="1"/>
            <a:r>
              <a:rPr lang="fr-BE" dirty="0" smtClean="0"/>
              <a:t>abandon de la </a:t>
            </a:r>
            <a:r>
              <a:rPr lang="fr-BE" dirty="0"/>
              <a:t>distinction tripartite </a:t>
            </a:r>
            <a:endParaRPr lang="fr-BE" dirty="0" smtClean="0"/>
          </a:p>
          <a:p>
            <a:pPr lvl="1"/>
            <a:r>
              <a:rPr lang="fr-BE" dirty="0" smtClean="0"/>
              <a:t>suppression de la correctionnalisation</a:t>
            </a:r>
          </a:p>
          <a:p>
            <a:pPr lvl="1"/>
            <a:r>
              <a:rPr lang="fr-BE" dirty="0" smtClean="0"/>
              <a:t>il </a:t>
            </a:r>
            <a:r>
              <a:rPr lang="fr-BE" dirty="0"/>
              <a:t>n’y a </a:t>
            </a:r>
            <a:r>
              <a:rPr lang="fr-BE" dirty="0" smtClean="0"/>
              <a:t>ni crime, ni délit, ni contravention, mais uniquement </a:t>
            </a:r>
            <a:r>
              <a:rPr lang="fr-BE" dirty="0"/>
              <a:t>des « </a:t>
            </a:r>
            <a:r>
              <a:rPr lang="fr-BE" dirty="0" smtClean="0"/>
              <a:t>infractions »</a:t>
            </a:r>
            <a:endParaRPr lang="en-US" sz="2200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246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(</a:t>
            </a:r>
            <a:r>
              <a:rPr lang="fr-BE" dirty="0" smtClean="0">
                <a:latin typeface="Arial Hebrew"/>
              </a:rPr>
              <a:t>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4100"/>
            <a:ext cx="8282354" cy="57150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BE" dirty="0">
                <a:latin typeface="Arial Hebrew"/>
                <a:cs typeface="Arial Hebrew"/>
              </a:rPr>
              <a:t>Les différents types de peine :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BE" b="1" dirty="0">
                <a:latin typeface="Arial Hebrew"/>
                <a:cs typeface="Arial Hebrew"/>
              </a:rPr>
              <a:t>Principales</a:t>
            </a:r>
            <a:r>
              <a:rPr lang="fr-BE" dirty="0">
                <a:latin typeface="Arial Hebrew"/>
                <a:cs typeface="Arial Hebrew"/>
              </a:rPr>
              <a:t> (autonomes)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a) La peine d’emprisonnement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b) La peine de travail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c) La peine d’amende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d) La peine de probation autonome 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e) La peine de surveillance électronique </a:t>
            </a:r>
          </a:p>
          <a:p>
            <a:pPr marL="800100" lvl="2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BE" b="1" dirty="0">
                <a:latin typeface="Arial Hebrew"/>
                <a:cs typeface="Arial Hebrew"/>
              </a:rPr>
              <a:t>Accessoires</a:t>
            </a:r>
            <a:r>
              <a:rPr lang="fr-BE" dirty="0">
                <a:latin typeface="Arial Hebrew"/>
                <a:cs typeface="Arial Hebrew"/>
              </a:rPr>
              <a:t> (complémentaires)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a) L’amende prononcée en complément d’une peine principale 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b) La peine de confiscation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c) L’interdiction d’exercer certains droits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d) La fermeture d’un établissement (ex. maison de débauche)</a:t>
            </a:r>
          </a:p>
          <a:p>
            <a:pPr marL="800100" lvl="2" indent="0">
              <a:buNone/>
            </a:pPr>
            <a:r>
              <a:rPr lang="fr-FR" dirty="0">
                <a:latin typeface="Arial Hebrew"/>
                <a:cs typeface="Arial Hebrew"/>
              </a:rPr>
              <a:t>e) La publication de la décision</a:t>
            </a:r>
          </a:p>
          <a:p>
            <a:pPr marL="1257300" lvl="2" indent="-457200">
              <a:buAutoNum type="alphaLcParenR" startAt="6"/>
            </a:pPr>
            <a:r>
              <a:rPr lang="fr-FR" dirty="0">
                <a:latin typeface="Arial Hebrew"/>
                <a:cs typeface="Arial Hebrew"/>
              </a:rPr>
              <a:t>…</a:t>
            </a:r>
          </a:p>
          <a:p>
            <a:pPr marL="800100" lvl="2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BE" b="1" dirty="0">
                <a:latin typeface="Arial Hebrew"/>
                <a:cs typeface="Arial Hebrew"/>
              </a:rPr>
              <a:t>Subsidiaires</a:t>
            </a:r>
            <a:r>
              <a:rPr lang="fr-BE" dirty="0">
                <a:latin typeface="Arial Hebrew"/>
                <a:cs typeface="Arial Hebrew"/>
              </a:rPr>
              <a:t> (« l’épée de Damoclès »)</a:t>
            </a:r>
          </a:p>
          <a:p>
            <a:pPr marL="0" indent="0">
              <a:buNone/>
            </a:pPr>
            <a:r>
              <a:rPr lang="fr-BE" dirty="0">
                <a:latin typeface="Arial Hebrew"/>
                <a:cs typeface="Arial Hebrew"/>
              </a:rPr>
              <a:t>	</a:t>
            </a:r>
            <a:r>
              <a:rPr lang="fr-BE" sz="2400" dirty="0">
                <a:latin typeface="Arial Hebrew"/>
                <a:cs typeface="Arial Hebrew"/>
              </a:rPr>
              <a:t>A défaut de paiement/d’exécution de la peine principale</a:t>
            </a:r>
          </a:p>
          <a:p>
            <a:pPr lvl="2" indent="-342900">
              <a:buFont typeface="+mj-lt"/>
              <a:buAutoNum type="alphaLcParenR"/>
            </a:pPr>
            <a:endParaRPr lang="fr-BE" sz="1600" dirty="0">
              <a:latin typeface="Arial Hebrew"/>
              <a:cs typeface="Arial Hebrew"/>
            </a:endParaRPr>
          </a:p>
          <a:p>
            <a:pPr marL="800100" lvl="2" indent="0">
              <a:buNone/>
            </a:pPr>
            <a:r>
              <a:rPr lang="fr-BE" dirty="0" err="1">
                <a:latin typeface="Arial Hebrew"/>
                <a:cs typeface="Arial Hebrew"/>
              </a:rPr>
              <a:t>Cfr</a:t>
            </a:r>
            <a:r>
              <a:rPr lang="fr-BE" dirty="0">
                <a:latin typeface="Arial Hebrew"/>
                <a:cs typeface="Arial Hebrew"/>
              </a:rPr>
              <a:t> slide suivant</a:t>
            </a:r>
            <a:endParaRPr lang="en-US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sz="2400" dirty="0">
              <a:latin typeface="Arial Hebrew"/>
              <a:cs typeface="Arial Hebrew"/>
            </a:endParaRPr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66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I.4. Les peines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>
                <a:latin typeface="Arial Hebrew"/>
              </a:rPr>
              <a:t>Subsidiaires</a:t>
            </a:r>
            <a:r>
              <a:rPr lang="fr-FR" dirty="0">
                <a:latin typeface="Arial Hebrew"/>
              </a:rPr>
              <a:t> (« l’épée de Damoclès »)</a:t>
            </a:r>
          </a:p>
          <a:p>
            <a:pPr marL="400050" lvl="1" indent="0">
              <a:buNone/>
            </a:pPr>
            <a:endParaRPr lang="fr-FR" sz="2000" dirty="0">
              <a:latin typeface="Arial Hebrew"/>
            </a:endParaRPr>
          </a:p>
          <a:p>
            <a:pPr marL="400050" lvl="1" indent="0">
              <a:buNone/>
            </a:pPr>
            <a:r>
              <a:rPr lang="fr-FR" sz="2000" dirty="0">
                <a:latin typeface="Arial Hebrew"/>
              </a:rPr>
              <a:t>A défaut de paiement/d’exécution de la peine principale</a:t>
            </a:r>
          </a:p>
          <a:p>
            <a:pPr lvl="2"/>
            <a:endParaRPr lang="fr-FR" dirty="0">
              <a:latin typeface="Arial Hebrew"/>
            </a:endParaRPr>
          </a:p>
          <a:p>
            <a:pPr marL="800100" lvl="2" indent="0">
              <a:buNone/>
            </a:pPr>
            <a:r>
              <a:rPr lang="fr-FR" dirty="0">
                <a:latin typeface="Arial Hebrew"/>
              </a:rPr>
              <a:t>a) L’emprisonnement subsidiaire pour remplacer l’amende en cas de défaut de paiement de celle-ci</a:t>
            </a:r>
          </a:p>
          <a:p>
            <a:pPr marL="800100" lvl="2" indent="0">
              <a:buNone/>
            </a:pPr>
            <a:r>
              <a:rPr lang="fr-FR" sz="2100" i="1" dirty="0">
                <a:latin typeface="Arial Hebrew"/>
              </a:rPr>
              <a:t>(Raison d’être ? N’est-ce pas de la justice de classe ? Est-ce démocratique ? Pourquoi pas les moyens classiques de recouvrement de dettes ?)</a:t>
            </a:r>
          </a:p>
          <a:p>
            <a:pPr lvl="2"/>
            <a:endParaRPr lang="fr-FR" dirty="0">
              <a:latin typeface="Arial Hebrew"/>
            </a:endParaRPr>
          </a:p>
          <a:p>
            <a:pPr marL="800100" lvl="2" indent="0">
              <a:buNone/>
            </a:pPr>
            <a:r>
              <a:rPr lang="fr-FR" dirty="0">
                <a:latin typeface="Arial Hebrew"/>
              </a:rPr>
              <a:t>b) L’emprisonnement subsidiaire qui peut remplacer la peine de surveillance électronique/de probation autonome en cas de défaut d’exécution </a:t>
            </a:r>
          </a:p>
          <a:p>
            <a:pPr lvl="2"/>
            <a:endParaRPr lang="fr-FR" dirty="0">
              <a:latin typeface="Arial Hebrew"/>
            </a:endParaRPr>
          </a:p>
          <a:p>
            <a:pPr marL="800100" lvl="2" indent="0">
              <a:buNone/>
            </a:pPr>
            <a:r>
              <a:rPr lang="fr-FR" dirty="0">
                <a:latin typeface="Arial Hebrew"/>
              </a:rPr>
              <a:t>c) Déchéance du droit de conduire qui peut remplacer l’amende en matière de roulage à défaut de paiement </a:t>
            </a:r>
          </a:p>
          <a:p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45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I.4 Les peines (III)</a:t>
            </a:r>
            <a:endParaRPr lang="en-US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4861" y="1965177"/>
            <a:ext cx="5374277" cy="4497169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14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896815" y="1318846"/>
            <a:ext cx="7392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Exemple de peine de probation autonome - faits de violence conjugale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Exemple de peine subsidiaire  </a:t>
            </a:r>
            <a:endParaRPr lang="en-US" dirty="0"/>
          </a:p>
        </p:txBody>
      </p:sp>
      <p:sp>
        <p:nvSpPr>
          <p:cNvPr id="6" name="Flèche droite 5"/>
          <p:cNvSpPr/>
          <p:nvPr/>
        </p:nvSpPr>
        <p:spPr>
          <a:xfrm>
            <a:off x="1410159" y="4219460"/>
            <a:ext cx="605928" cy="242371"/>
          </a:xfrm>
          <a:prstGeom prst="right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èche droite 7"/>
          <p:cNvSpPr/>
          <p:nvPr/>
        </p:nvSpPr>
        <p:spPr>
          <a:xfrm>
            <a:off x="1410159" y="5581879"/>
            <a:ext cx="605928" cy="242371"/>
          </a:xfrm>
          <a:prstGeom prst="right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6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246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(IV)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4100"/>
            <a:ext cx="8282354" cy="5715000"/>
          </a:xfrm>
        </p:spPr>
        <p:txBody>
          <a:bodyPr>
            <a:normAutofit fontScale="47500" lnSpcReduction="20000"/>
          </a:bodyPr>
          <a:lstStyle/>
          <a:p>
            <a:r>
              <a:rPr lang="fr-BE" sz="5100" dirty="0">
                <a:solidFill>
                  <a:srgbClr val="00B050"/>
                </a:solidFill>
              </a:rPr>
              <a:t>Update nouveau Code pénal 2024 </a:t>
            </a:r>
            <a:r>
              <a:rPr lang="fr-BE" sz="5100" dirty="0"/>
              <a:t>(E.V. 8.04.2026) :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BE" b="1" dirty="0" smtClean="0">
                <a:latin typeface="Arial Hebrew"/>
                <a:cs typeface="Arial Hebrew"/>
              </a:rPr>
              <a:t>9 peines principales</a:t>
            </a:r>
            <a:r>
              <a:rPr lang="fr-BE" dirty="0" smtClean="0">
                <a:latin typeface="Arial Hebrew"/>
                <a:cs typeface="Arial Hebrew"/>
              </a:rPr>
              <a:t> </a:t>
            </a:r>
          </a:p>
          <a:p>
            <a:pPr lvl="1"/>
            <a:r>
              <a:rPr lang="fr-BE" dirty="0" smtClean="0"/>
              <a:t>l’emprisonnement</a:t>
            </a:r>
          </a:p>
          <a:p>
            <a:pPr lvl="1"/>
            <a:r>
              <a:rPr lang="fr-BE" dirty="0" smtClean="0"/>
              <a:t>le </a:t>
            </a:r>
            <a:r>
              <a:rPr lang="fr-BE" dirty="0"/>
              <a:t>traitement sous privation de </a:t>
            </a:r>
            <a:r>
              <a:rPr lang="fr-BE" dirty="0" smtClean="0"/>
              <a:t>liberté</a:t>
            </a:r>
          </a:p>
          <a:p>
            <a:pPr lvl="1"/>
            <a:r>
              <a:rPr lang="fr-BE" dirty="0" smtClean="0"/>
              <a:t>la </a:t>
            </a:r>
            <a:r>
              <a:rPr lang="fr-BE" dirty="0"/>
              <a:t>peine de surveillance </a:t>
            </a:r>
            <a:r>
              <a:rPr lang="fr-BE" dirty="0" smtClean="0"/>
              <a:t>électronique</a:t>
            </a:r>
          </a:p>
          <a:p>
            <a:pPr lvl="1"/>
            <a:r>
              <a:rPr lang="fr-BE" dirty="0" smtClean="0"/>
              <a:t>la </a:t>
            </a:r>
            <a:r>
              <a:rPr lang="fr-BE" dirty="0"/>
              <a:t>peine de </a:t>
            </a:r>
            <a:r>
              <a:rPr lang="fr-BE" dirty="0" smtClean="0"/>
              <a:t>travail</a:t>
            </a:r>
          </a:p>
          <a:p>
            <a:pPr lvl="1"/>
            <a:r>
              <a:rPr lang="fr-BE" dirty="0" smtClean="0"/>
              <a:t>la </a:t>
            </a:r>
            <a:r>
              <a:rPr lang="fr-BE" dirty="0"/>
              <a:t>peine de </a:t>
            </a:r>
            <a:r>
              <a:rPr lang="fr-BE" dirty="0" smtClean="0"/>
              <a:t>probation</a:t>
            </a:r>
          </a:p>
          <a:p>
            <a:pPr lvl="1"/>
            <a:r>
              <a:rPr lang="fr-BE" dirty="0" smtClean="0"/>
              <a:t>la </a:t>
            </a:r>
            <a:r>
              <a:rPr lang="fr-BE" dirty="0"/>
              <a:t>peine de </a:t>
            </a:r>
            <a:r>
              <a:rPr lang="fr-BE" dirty="0" smtClean="0"/>
              <a:t>confiscation</a:t>
            </a:r>
          </a:p>
          <a:p>
            <a:pPr lvl="1"/>
            <a:r>
              <a:rPr lang="fr-BE" dirty="0" smtClean="0"/>
              <a:t>l’amende </a:t>
            </a:r>
            <a:r>
              <a:rPr lang="fr-BE" dirty="0"/>
              <a:t>ou la peine pécuniaire fixée en fonction du profit escompté ou obtenu de </a:t>
            </a:r>
            <a:r>
              <a:rPr lang="fr-BE" dirty="0" smtClean="0"/>
              <a:t>l’infraction</a:t>
            </a:r>
          </a:p>
          <a:p>
            <a:pPr lvl="1"/>
            <a:r>
              <a:rPr lang="fr-BE" dirty="0" smtClean="0"/>
              <a:t>la </a:t>
            </a:r>
            <a:r>
              <a:rPr lang="fr-BE" dirty="0"/>
              <a:t>condamnation par déclaration de </a:t>
            </a:r>
            <a:r>
              <a:rPr lang="fr-BE" dirty="0" smtClean="0"/>
              <a:t>culpabilité</a:t>
            </a:r>
          </a:p>
          <a:p>
            <a:pPr lvl="1"/>
            <a:endParaRPr lang="fr-BE" dirty="0">
              <a:latin typeface="Arial Hebrew"/>
              <a:cs typeface="Arial Hebrew"/>
            </a:endParaRPr>
          </a:p>
          <a:p>
            <a:pPr marL="457200" lvl="1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BE" b="1" dirty="0" smtClean="0">
                <a:latin typeface="Arial Hebrew"/>
                <a:cs typeface="Arial Hebrew"/>
              </a:rPr>
              <a:t>11 peines accessoires</a:t>
            </a:r>
            <a:endParaRPr lang="fr-BE" dirty="0" smtClean="0">
              <a:latin typeface="Arial Hebrew"/>
              <a:cs typeface="Arial Hebrew"/>
            </a:endParaRPr>
          </a:p>
          <a:p>
            <a:pPr lvl="1"/>
            <a:r>
              <a:rPr lang="fr-BE" dirty="0" smtClean="0"/>
              <a:t>le suivi prolongé </a:t>
            </a:r>
            <a:endParaRPr lang="en-US" dirty="0" smtClean="0"/>
          </a:p>
          <a:p>
            <a:pPr lvl="1"/>
            <a:r>
              <a:rPr lang="fr-BE" dirty="0" smtClean="0"/>
              <a:t>l’amende</a:t>
            </a:r>
            <a:r>
              <a:rPr lang="fr-BE" dirty="0"/>
              <a:t> </a:t>
            </a:r>
            <a:endParaRPr lang="en-US" dirty="0"/>
          </a:p>
          <a:p>
            <a:pPr lvl="1"/>
            <a:r>
              <a:rPr lang="fr-BE" dirty="0"/>
              <a:t>la confiscation </a:t>
            </a:r>
            <a:endParaRPr lang="en-US" dirty="0"/>
          </a:p>
          <a:p>
            <a:pPr lvl="1"/>
            <a:r>
              <a:rPr lang="fr-BE" dirty="0"/>
              <a:t>la confiscation élargie </a:t>
            </a:r>
            <a:endParaRPr lang="en-US" dirty="0"/>
          </a:p>
          <a:p>
            <a:pPr lvl="1"/>
            <a:r>
              <a:rPr lang="fr-BE" dirty="0"/>
              <a:t>la peine pécuniaire fixée en fonction du profit escompté ou obtenu de </a:t>
            </a:r>
            <a:r>
              <a:rPr lang="fr-BE" dirty="0" smtClean="0"/>
              <a:t>l’infraction </a:t>
            </a:r>
            <a:endParaRPr lang="en-US" dirty="0"/>
          </a:p>
          <a:p>
            <a:pPr lvl="1"/>
            <a:r>
              <a:rPr lang="fr-BE" dirty="0"/>
              <a:t>la déchéance de certains droits civils et </a:t>
            </a:r>
            <a:r>
              <a:rPr lang="fr-BE" dirty="0" smtClean="0"/>
              <a:t>politiques </a:t>
            </a:r>
            <a:endParaRPr lang="en-US" dirty="0"/>
          </a:p>
          <a:p>
            <a:pPr lvl="1"/>
            <a:r>
              <a:rPr lang="fr-BE" dirty="0"/>
              <a:t>l’interdiction </a:t>
            </a:r>
            <a:r>
              <a:rPr lang="fr-BE" dirty="0" smtClean="0"/>
              <a:t>professionnelle </a:t>
            </a:r>
            <a:endParaRPr lang="en-US" dirty="0"/>
          </a:p>
          <a:p>
            <a:pPr lvl="1"/>
            <a:r>
              <a:rPr lang="fr-BE" dirty="0"/>
              <a:t>la publication de la décision de condamnation </a:t>
            </a:r>
            <a:r>
              <a:rPr lang="fr-BE" dirty="0" smtClean="0"/>
              <a:t> </a:t>
            </a:r>
            <a:endParaRPr lang="en-US" dirty="0"/>
          </a:p>
          <a:p>
            <a:pPr lvl="1"/>
            <a:r>
              <a:rPr lang="fr-BE" dirty="0"/>
              <a:t>la fermeture de </a:t>
            </a:r>
            <a:r>
              <a:rPr lang="fr-BE" dirty="0" smtClean="0"/>
              <a:t>l’établissement </a:t>
            </a:r>
            <a:endParaRPr lang="en-US" dirty="0"/>
          </a:p>
          <a:p>
            <a:pPr lvl="1"/>
            <a:r>
              <a:rPr lang="fr-BE" dirty="0"/>
              <a:t>la déchéance du droit de </a:t>
            </a:r>
            <a:r>
              <a:rPr lang="fr-BE" dirty="0" smtClean="0"/>
              <a:t>conduire </a:t>
            </a:r>
            <a:endParaRPr lang="en-US" dirty="0"/>
          </a:p>
          <a:p>
            <a:pPr lvl="1"/>
            <a:r>
              <a:rPr lang="fr-BE" dirty="0"/>
              <a:t>l’interdiction de résidence, de lieu ou de contact.</a:t>
            </a:r>
            <a:endParaRPr lang="en-US" dirty="0"/>
          </a:p>
          <a:p>
            <a:pPr marL="800100" lvl="2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sz="2400" dirty="0">
              <a:latin typeface="Arial Hebrew"/>
              <a:cs typeface="Arial Hebrew"/>
            </a:endParaRPr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763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BE" b="1" dirty="0">
                <a:latin typeface="Arial Hebrew"/>
                <a:cs typeface="Arial Hebrew"/>
              </a:rPr>
              <a:t>Alternatives aux poursuites (donc pas une « peine » à proprement parler) :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pPr marL="514350" indent="-514350">
              <a:buAutoNum type="alphaLcParenR"/>
            </a:pPr>
            <a:r>
              <a:rPr lang="fr-BE" dirty="0">
                <a:latin typeface="Arial Hebrew"/>
                <a:cs typeface="Arial Hebrew"/>
              </a:rPr>
              <a:t>La transaction pénale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FR" sz="3400" dirty="0">
                <a:latin typeface="Arial Hebrew"/>
                <a:cs typeface="Arial Hebrew"/>
              </a:rPr>
              <a:t>Le suspect n’est pas poursuivi s’il paye une somme d’argent</a:t>
            </a:r>
          </a:p>
          <a:p>
            <a:pPr marL="0" indent="0">
              <a:buNone/>
            </a:pPr>
            <a:endParaRPr lang="fr-BE" sz="2400" dirty="0">
              <a:latin typeface="Arial Hebrew"/>
              <a:cs typeface="Arial Hebrew"/>
            </a:endParaRPr>
          </a:p>
          <a:p>
            <a:pPr marL="514350" indent="-514350">
              <a:buAutoNum type="alphaLcParenR" startAt="2"/>
            </a:pPr>
            <a:r>
              <a:rPr lang="fr-BE" dirty="0">
                <a:latin typeface="Arial Hebrew"/>
                <a:cs typeface="Arial Hebrew"/>
              </a:rPr>
              <a:t>La médiation pénale ou procédure de « médiation et mesures »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Le procureur propose à la personne de ne pas le poursuivre devant le juge pénal pour autant qu’il respecte une ou plusieurs conditions autres que le paiement d’une somme d’argent.</a:t>
            </a:r>
            <a:endParaRPr lang="en-US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Parfois, le </a:t>
            </a:r>
            <a:r>
              <a:rPr lang="fr-FR" dirty="0" smtClean="0">
                <a:latin typeface="Arial Hebrew"/>
                <a:cs typeface="Arial Hebrew"/>
              </a:rPr>
              <a:t>suspect </a:t>
            </a:r>
            <a:r>
              <a:rPr lang="fr-FR" dirty="0">
                <a:latin typeface="Arial Hebrew"/>
                <a:cs typeface="Arial Hebrew"/>
              </a:rPr>
              <a:t>et la victime </a:t>
            </a:r>
            <a:r>
              <a:rPr lang="fr-FR" dirty="0" smtClean="0">
                <a:latin typeface="Arial Hebrew"/>
                <a:cs typeface="Arial Hebrew"/>
              </a:rPr>
              <a:t>sont </a:t>
            </a:r>
            <a:r>
              <a:rPr lang="fr-FR" dirty="0">
                <a:latin typeface="Arial Hebrew"/>
                <a:cs typeface="Arial Hebrew"/>
              </a:rPr>
              <a:t>mis ensemble en vue d’obtenir un accord sur l’indemnisation (place importante de la victime, mais cela suppose qu’il y en ait une et qu’elle marque son accord pour participer à la procédure)</a:t>
            </a:r>
            <a:endParaRPr lang="en-US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fr-BE" dirty="0" smtClean="0">
              <a:latin typeface="Arial Hebrew"/>
              <a:cs typeface="Arial Hebrew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(V)</a:t>
            </a:r>
            <a:endParaRPr lang="en-US" dirty="0"/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66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(VI)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BE" b="1" dirty="0">
                <a:latin typeface="Arial Hebrew"/>
              </a:rPr>
              <a:t>Alternatives à la peine:</a:t>
            </a: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 marL="0" indent="0">
              <a:buNone/>
            </a:pPr>
            <a:r>
              <a:rPr lang="fr-BE" dirty="0">
                <a:latin typeface="Arial Hebrew"/>
              </a:rPr>
              <a:t>c) La suspension du prononcé de la condamnation</a:t>
            </a: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r>
              <a:rPr lang="fr-FR" dirty="0">
                <a:latin typeface="Arial Hebrew"/>
              </a:rPr>
              <a:t>Décision du juge qui consiste à déclarer les faits établis à charge du prévenu, mais à ne pas prononcer de condamnation</a:t>
            </a:r>
            <a:br>
              <a:rPr lang="fr-FR" dirty="0">
                <a:latin typeface="Arial Hebrew"/>
              </a:rPr>
            </a:br>
            <a:r>
              <a:rPr lang="fr-FR" dirty="0">
                <a:latin typeface="Arial Hebrew"/>
              </a:rPr>
              <a:t>= Déclaré coupable mais pas condamné à une peine</a:t>
            </a:r>
          </a:p>
          <a:p>
            <a:endParaRPr lang="en-US" dirty="0">
              <a:latin typeface="Arial Hebrew"/>
            </a:endParaRPr>
          </a:p>
          <a:p>
            <a:r>
              <a:rPr lang="fr-FR" dirty="0">
                <a:latin typeface="Arial Hebrew"/>
              </a:rPr>
              <a:t>Simple ou probatoire (conditions à respecter pendant un certain laps de temps)</a:t>
            </a:r>
          </a:p>
          <a:p>
            <a:pPr marL="0" indent="0">
              <a:buNone/>
            </a:pPr>
            <a:endParaRPr lang="en-US" dirty="0">
              <a:latin typeface="Arial Hebrew"/>
            </a:endParaRPr>
          </a:p>
          <a:p>
            <a:r>
              <a:rPr lang="fr-FR" dirty="0" smtClean="0">
                <a:latin typeface="Arial Hebrew"/>
              </a:rPr>
              <a:t>Avantage pour le condamné</a:t>
            </a:r>
            <a:r>
              <a:rPr lang="fr-FR" dirty="0">
                <a:latin typeface="Arial Hebrew"/>
              </a:rPr>
              <a:t> : la culpabilité est reconnue mais reste confidentielle: ne figure pas au casier judiciaire ou dans le certificat de bonne vie et mœurs </a:t>
            </a:r>
            <a:endParaRPr lang="en-US" dirty="0">
              <a:latin typeface="Arial Hebrew"/>
            </a:endParaRP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87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BE" b="1" dirty="0">
                <a:latin typeface="Arial Hebrew"/>
                <a:cs typeface="Arial Hebrew"/>
              </a:rPr>
              <a:t>Modalité de la peine </a:t>
            </a:r>
            <a:r>
              <a:rPr lang="fr-BE" dirty="0">
                <a:latin typeface="Arial Hebrew"/>
                <a:cs typeface="Arial Hebrew"/>
              </a:rPr>
              <a:t>– le </a:t>
            </a:r>
            <a:r>
              <a:rPr lang="fr-BE" b="1" dirty="0">
                <a:latin typeface="Arial Hebrew"/>
                <a:cs typeface="Arial Hebrew"/>
              </a:rPr>
              <a:t>sursis</a:t>
            </a:r>
            <a:r>
              <a:rPr lang="fr-BE" dirty="0">
                <a:latin typeface="Arial Hebrew"/>
                <a:cs typeface="Arial Hebrew"/>
              </a:rPr>
              <a:t> :</a:t>
            </a:r>
          </a:p>
          <a:p>
            <a:pPr marL="0" indent="0">
              <a:buNone/>
            </a:pPr>
            <a:endParaRPr lang="fr-BE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Le sursis à l’exécution de la peine est une modalité décidée par le juge qui affecte </a:t>
            </a:r>
            <a:r>
              <a:rPr lang="fr-FR" i="1" dirty="0">
                <a:latin typeface="Arial Hebrew"/>
                <a:cs typeface="Arial Hebrew"/>
              </a:rPr>
              <a:t>l’exécution</a:t>
            </a:r>
            <a:r>
              <a:rPr lang="fr-FR" dirty="0">
                <a:latin typeface="Arial Hebrew"/>
                <a:cs typeface="Arial Hebrew"/>
              </a:rPr>
              <a:t> de la peine. </a:t>
            </a:r>
          </a:p>
          <a:p>
            <a:r>
              <a:rPr lang="fr-FR" dirty="0">
                <a:latin typeface="Arial Hebrew"/>
                <a:cs typeface="Arial Hebrew"/>
              </a:rPr>
              <a:t>Le juge décide que la peine </a:t>
            </a:r>
            <a:r>
              <a:rPr lang="fr-FR" i="1" dirty="0">
                <a:latin typeface="Arial Hebrew"/>
                <a:cs typeface="Arial Hebrew"/>
              </a:rPr>
              <a:t>prononcée</a:t>
            </a:r>
            <a:r>
              <a:rPr lang="fr-FR" dirty="0">
                <a:latin typeface="Arial Hebrew"/>
                <a:cs typeface="Arial Hebrew"/>
              </a:rPr>
              <a:t> ne sera </a:t>
            </a:r>
            <a:r>
              <a:rPr lang="fr-FR" i="1" dirty="0">
                <a:latin typeface="Arial Hebrew"/>
                <a:cs typeface="Arial Hebrew"/>
              </a:rPr>
              <a:t>pas mise à exécution</a:t>
            </a:r>
            <a:r>
              <a:rPr lang="fr-FR" dirty="0">
                <a:latin typeface="Arial Hebrew"/>
                <a:cs typeface="Arial Hebrew"/>
              </a:rPr>
              <a:t>, en tout ou en partie. </a:t>
            </a:r>
          </a:p>
          <a:p>
            <a:r>
              <a:rPr lang="fr-FR" dirty="0">
                <a:latin typeface="Arial Hebrew"/>
                <a:cs typeface="Arial Hebrew"/>
              </a:rPr>
              <a:t>Simple ou probatoire (assorti de l’obligation de respecter des conditions)</a:t>
            </a:r>
          </a:p>
          <a:p>
            <a:r>
              <a:rPr lang="fr-FR" dirty="0">
                <a:latin typeface="Arial Hebrew"/>
                <a:cs typeface="Arial Hebrew"/>
              </a:rPr>
              <a:t>Porte sur toute la peine ou une partie de celle-ci.</a:t>
            </a:r>
            <a:endParaRPr lang="en-US" dirty="0">
              <a:latin typeface="Arial Hebrew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I.4. Les peines (</a:t>
            </a:r>
            <a:r>
              <a:rPr lang="fr-BE" dirty="0" smtClean="0">
                <a:latin typeface="Arial Hebrew"/>
              </a:rPr>
              <a:t>VII)</a:t>
            </a:r>
            <a:endParaRPr lang="en-US" dirty="0"/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65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262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(</a:t>
            </a:r>
            <a:r>
              <a:rPr lang="fr-BE" dirty="0" smtClean="0">
                <a:latin typeface="Arial Hebrew"/>
              </a:rPr>
              <a:t>VIII)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6" y="1186963"/>
            <a:ext cx="8389344" cy="4939201"/>
          </a:xfrm>
        </p:spPr>
        <p:txBody>
          <a:bodyPr/>
          <a:lstStyle/>
          <a:p>
            <a:pPr marL="0" indent="0">
              <a:buNone/>
            </a:pPr>
            <a:r>
              <a:rPr lang="fr-BE" sz="2000" dirty="0" smtClean="0"/>
              <a:t>Exemple de</a:t>
            </a:r>
          </a:p>
          <a:p>
            <a:pPr marL="0" indent="0">
              <a:buNone/>
            </a:pPr>
            <a:r>
              <a:rPr lang="fr-BE" sz="2000" dirty="0"/>
              <a:t>s</a:t>
            </a:r>
            <a:r>
              <a:rPr lang="fr-BE" sz="2000" dirty="0" smtClean="0"/>
              <a:t>ursis </a:t>
            </a:r>
          </a:p>
          <a:p>
            <a:pPr marL="0" indent="0">
              <a:buNone/>
            </a:pPr>
            <a:r>
              <a:rPr lang="fr-BE" sz="2000" dirty="0" smtClean="0"/>
              <a:t>probatoire </a:t>
            </a:r>
            <a:r>
              <a:rPr lang="fr-BE" sz="2000" dirty="0"/>
              <a:t>:</a:t>
            </a:r>
            <a:endParaRPr lang="fr-BE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1" b="11955"/>
          <a:stretch/>
        </p:blipFill>
        <p:spPr>
          <a:xfrm>
            <a:off x="1696914" y="1186963"/>
            <a:ext cx="7341577" cy="5275384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967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540015" y="620045"/>
            <a:ext cx="8070220" cy="5910431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 Hebrew"/>
              <a:cs typeface="Arial Hebrew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480095" y="926112"/>
            <a:ext cx="2200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Arial Hebrew"/>
                <a:cs typeface="Arial Hebrew"/>
              </a:rPr>
              <a:t>Droit pénal (sens large)</a:t>
            </a:r>
          </a:p>
        </p:txBody>
      </p:sp>
      <p:sp>
        <p:nvSpPr>
          <p:cNvPr id="8" name="Ellipse 7"/>
          <p:cNvSpPr/>
          <p:nvPr/>
        </p:nvSpPr>
        <p:spPr>
          <a:xfrm>
            <a:off x="4922532" y="2036432"/>
            <a:ext cx="3010081" cy="3363962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 Hebrew"/>
              <a:cs typeface="Arial Hebrew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3782500" y="1757109"/>
            <a:ext cx="440012" cy="663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922532" y="1757109"/>
            <a:ext cx="460012" cy="6630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1222430" y="2036432"/>
            <a:ext cx="3000082" cy="3363962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 Hebrew"/>
              <a:cs typeface="Arial Hebrew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60150" y="3820279"/>
            <a:ext cx="890024" cy="1080078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F2B20"/>
                </a:solidFill>
                <a:latin typeface="Arial Hebrew"/>
                <a:cs typeface="Arial Hebrew"/>
              </a:rPr>
              <a:t>Action pénale</a:t>
            </a:r>
          </a:p>
          <a:p>
            <a:pPr algn="ctr"/>
            <a:r>
              <a:rPr lang="fr-FR" sz="1050" i="1" dirty="0">
                <a:solidFill>
                  <a:srgbClr val="7F7F7F"/>
                </a:solidFill>
                <a:latin typeface="Arial Hebrew"/>
                <a:cs typeface="Arial Hebrew"/>
              </a:rPr>
              <a:t>exercée par le ministère public</a:t>
            </a:r>
            <a:endParaRPr lang="fr-FR" sz="800" dirty="0">
              <a:solidFill>
                <a:srgbClr val="2F2B20"/>
              </a:solidFill>
              <a:latin typeface="Arial Hebrew"/>
              <a:cs typeface="Arial Hebrew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80180" y="3820279"/>
            <a:ext cx="870024" cy="1080078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F2B20"/>
                </a:solidFill>
                <a:latin typeface="Arial Hebrew"/>
                <a:cs typeface="Arial Hebrew"/>
              </a:rPr>
              <a:t>Action civile</a:t>
            </a:r>
          </a:p>
          <a:p>
            <a:pPr algn="ctr"/>
            <a:r>
              <a:rPr lang="fr-FR" sz="1050" i="1" dirty="0">
                <a:solidFill>
                  <a:srgbClr val="7F7F7F"/>
                </a:solidFill>
                <a:latin typeface="Arial Hebrew"/>
                <a:cs typeface="Arial Hebrew"/>
              </a:rPr>
              <a:t>de la victime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460150" y="2564168"/>
            <a:ext cx="199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 Hebrew"/>
                <a:cs typeface="Arial Hebrew"/>
              </a:rPr>
              <a:t>Droit de la procédure pénale</a:t>
            </a:r>
            <a:r>
              <a:rPr lang="fr-FR" dirty="0">
                <a:latin typeface="Arial Hebrew"/>
                <a:cs typeface="Arial Hebrew"/>
              </a:rPr>
              <a:t> </a:t>
            </a:r>
          </a:p>
          <a:p>
            <a:pPr algn="ctr"/>
            <a:endParaRPr lang="fr-FR" dirty="0">
              <a:latin typeface="Arial Hebrew"/>
              <a:cs typeface="Arial Hebrew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832446" y="2883352"/>
            <a:ext cx="1840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 Hebrew"/>
                <a:cs typeface="Arial Hebrew"/>
              </a:rPr>
              <a:t>Droit pénal </a:t>
            </a:r>
          </a:p>
          <a:p>
            <a:pPr algn="ctr"/>
            <a:r>
              <a:rPr lang="fr-FR" b="1" dirty="0">
                <a:latin typeface="Arial Hebrew"/>
                <a:cs typeface="Arial Hebrew"/>
              </a:rPr>
              <a:t>(sens strict) </a:t>
            </a:r>
          </a:p>
        </p:txBody>
      </p:sp>
      <p:cxnSp>
        <p:nvCxnSpPr>
          <p:cNvPr id="22" name="Connecteur droit avec flèche 21"/>
          <p:cNvCxnSpPr/>
          <p:nvPr/>
        </p:nvCxnSpPr>
        <p:spPr>
          <a:xfrm flipH="1">
            <a:off x="5900161" y="3426534"/>
            <a:ext cx="352408" cy="325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6580180" y="3426534"/>
            <a:ext cx="392819" cy="325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842447" y="3820279"/>
            <a:ext cx="18300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Arial Hebrew"/>
                <a:cs typeface="Arial Hebrew"/>
              </a:rPr>
              <a:t>Quels comportements sont érigés par la loi  en infractions ?</a:t>
            </a:r>
          </a:p>
          <a:p>
            <a:pPr algn="ctr"/>
            <a:endParaRPr lang="fr-FR" sz="1400" i="1" dirty="0">
              <a:solidFill>
                <a:schemeClr val="bg1">
                  <a:lumMod val="50000"/>
                </a:schemeClr>
              </a:solidFill>
              <a:latin typeface="Arial Hebrew"/>
              <a:cs typeface="Arial Hebrew"/>
            </a:endParaRPr>
          </a:p>
          <a:p>
            <a:pPr algn="ctr"/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Arial Hebrew"/>
                <a:cs typeface="Arial Hebrew"/>
              </a:rPr>
              <a:t>Quelles peines ?</a:t>
            </a:r>
            <a:endParaRPr lang="fr-FR" i="1" dirty="0">
              <a:solidFill>
                <a:schemeClr val="bg1">
                  <a:lumMod val="50000"/>
                </a:schemeClr>
              </a:solidFill>
              <a:latin typeface="Arial Hebrew"/>
              <a:cs typeface="Arial Hebrew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935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262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(IX)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6" y="1186963"/>
            <a:ext cx="8389344" cy="4939201"/>
          </a:xfrm>
        </p:spPr>
        <p:txBody>
          <a:bodyPr/>
          <a:lstStyle/>
          <a:p>
            <a:r>
              <a:rPr lang="fr-BE" sz="2800" dirty="0">
                <a:solidFill>
                  <a:srgbClr val="00B050"/>
                </a:solidFill>
              </a:rPr>
              <a:t>Update nouveau Code pénal 2024 </a:t>
            </a:r>
            <a:r>
              <a:rPr lang="fr-BE" sz="2800" dirty="0"/>
              <a:t>(E.V. 8.04.2026) </a:t>
            </a:r>
            <a:r>
              <a:rPr lang="fr-BE" sz="2800" dirty="0" smtClean="0"/>
              <a:t>:</a:t>
            </a:r>
          </a:p>
          <a:p>
            <a:pPr lvl="1"/>
            <a:r>
              <a:rPr lang="fr-BE" dirty="0" smtClean="0"/>
              <a:t>Peines rattachées à des infractions, non plus à des crimes, délits, contraventions ; </a:t>
            </a:r>
          </a:p>
          <a:p>
            <a:pPr lvl="1"/>
            <a:r>
              <a:rPr lang="fr-BE" dirty="0" smtClean="0"/>
              <a:t>Peines réparties en 8 niveaux</a:t>
            </a:r>
          </a:p>
          <a:p>
            <a:pPr marL="457200" lvl="1" indent="0">
              <a:buNone/>
            </a:pPr>
            <a:endParaRPr lang="fr-BE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271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262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(X)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6" y="1186963"/>
            <a:ext cx="8389344" cy="4939201"/>
          </a:xfrm>
        </p:spPr>
        <p:txBody>
          <a:bodyPr/>
          <a:lstStyle/>
          <a:p>
            <a:r>
              <a:rPr lang="fr-BE" sz="2800" dirty="0">
                <a:solidFill>
                  <a:srgbClr val="00B050"/>
                </a:solidFill>
              </a:rPr>
              <a:t>Update nouveau Code pénal 2024 </a:t>
            </a:r>
            <a:r>
              <a:rPr lang="fr-BE" sz="2800" dirty="0"/>
              <a:t>(E.V. 8.04.2026</a:t>
            </a:r>
            <a:r>
              <a:rPr lang="fr-BE" sz="2800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21</a:t>
            </a:fld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019486"/>
              </p:ext>
            </p:extLst>
          </p:nvPr>
        </p:nvGraphicFramePr>
        <p:xfrm>
          <a:off x="507543" y="1857908"/>
          <a:ext cx="7969170" cy="4866249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962267">
                  <a:extLst>
                    <a:ext uri="{9D8B030D-6E8A-4147-A177-3AD203B41FA5}">
                      <a16:colId xmlns:a16="http://schemas.microsoft.com/office/drawing/2014/main" val="1029689795"/>
                    </a:ext>
                  </a:extLst>
                </a:gridCol>
                <a:gridCol w="7006903">
                  <a:extLst>
                    <a:ext uri="{9D8B030D-6E8A-4147-A177-3AD203B41FA5}">
                      <a16:colId xmlns:a16="http://schemas.microsoft.com/office/drawing/2014/main" val="1109131954"/>
                    </a:ext>
                  </a:extLst>
                </a:gridCol>
              </a:tblGrid>
              <a:tr h="280474">
                <a:tc>
                  <a:txBody>
                    <a:bodyPr/>
                    <a:lstStyle/>
                    <a:p>
                      <a:pPr marL="274320" indent="-2743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 smtClean="0">
                          <a:effectLst/>
                        </a:rPr>
                        <a:t>Niveau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 smtClean="0">
                          <a:effectLst/>
                        </a:rPr>
                        <a:t>Peine</a:t>
                      </a:r>
                      <a:r>
                        <a:rPr lang="en-US" sz="1100" dirty="0" smtClean="0">
                          <a:effectLst/>
                        </a:rPr>
                        <a:t>(s)</a:t>
                      </a:r>
                      <a:r>
                        <a:rPr lang="en-US" sz="1100" baseline="0" dirty="0" smtClean="0">
                          <a:effectLst/>
                        </a:rPr>
                        <a:t> </a:t>
                      </a:r>
                      <a:r>
                        <a:rPr lang="en-US" sz="1100" baseline="0" dirty="0" err="1" smtClean="0">
                          <a:effectLst/>
                        </a:rPr>
                        <a:t>attachée</a:t>
                      </a:r>
                      <a:r>
                        <a:rPr lang="en-US" sz="1100" baseline="0" dirty="0" smtClean="0">
                          <a:effectLst/>
                        </a:rPr>
                        <a:t>(s) au </a:t>
                      </a:r>
                      <a:r>
                        <a:rPr lang="en-US" sz="1100" baseline="0" dirty="0" err="1" smtClean="0">
                          <a:effectLst/>
                        </a:rPr>
                        <a:t>niveau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2149933531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Niveau 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Emprisonnement à perpétuité ou </a:t>
                      </a:r>
                      <a:r>
                        <a:rPr lang="fr-BE" sz="1100" dirty="0" smtClean="0">
                          <a:effectLst/>
                        </a:rPr>
                        <a:t>« traitement </a:t>
                      </a:r>
                      <a:r>
                        <a:rPr lang="fr-BE" sz="1100" dirty="0">
                          <a:effectLst/>
                        </a:rPr>
                        <a:t>sous privation de </a:t>
                      </a:r>
                      <a:r>
                        <a:rPr lang="fr-BE" sz="1100" dirty="0" smtClean="0">
                          <a:effectLst/>
                        </a:rPr>
                        <a:t>liberté » </a:t>
                      </a:r>
                      <a:r>
                        <a:rPr lang="fr-BE" sz="1100" dirty="0">
                          <a:effectLst/>
                        </a:rPr>
                        <a:t>de plus de 18 ans à 20 ans au plus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3793472733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Niveau 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Emprisonnement de plus de 20 ans à 30 ans au plus ou d’un traitement sous privation de liberté de plus de 16 ans à 18 ans au plus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3029780967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Emprisonnement de plus de plus de 15 ans à 20 ans au plus ou d’un traitement sous privation de liberté de plus de 11 ans à 16 ans au plus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2766221999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Emprisonnement de plus de 10 ans à 15 ans au plus ou d’un traitement sous privation de liberté de plus de 6 ans à 11 ans au plus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823611861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Emprisonnement de plus de 5 ans à 10 ans au plus ou d’un traitement sous privation de liberté de plus de 4 ans à 6 ans au plus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943406969"/>
                  </a:ext>
                </a:extLst>
              </a:tr>
              <a:tr h="280474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Emprisonnement de plus de 3 ans à 5 ans au plus ou d’un traitement sous privation de liberté de plus de 2 ans à 4 ans au plus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1242217110"/>
                  </a:ext>
                </a:extLst>
              </a:tr>
              <a:tr h="997522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Une des peines suivantes :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Emprisonnement de 6 mois à 3 ans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Traitement sous privation de liberté de 6 mois à 2 ans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surveillance électronique d’1 mois à 1 an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travail de plus de 120 heures à 300 heures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probation de plus de 12 mois à 2 ans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Condamnation par déclaration de culpabilité.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3690665317"/>
                  </a:ext>
                </a:extLst>
              </a:tr>
              <a:tr h="997522">
                <a:tc>
                  <a:txBody>
                    <a:bodyPr/>
                    <a:lstStyle/>
                    <a:p>
                      <a:pPr marL="274320" indent="-2743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>
                          <a:effectLst/>
                        </a:rPr>
                        <a:t>Niveau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tc>
                  <a:txBody>
                    <a:bodyPr/>
                    <a:lstStyle/>
                    <a:p>
                      <a:pPr marL="274320" indent="-27432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100" dirty="0">
                          <a:effectLst/>
                        </a:rPr>
                        <a:t>Une des peines suivantes :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Amende de 200 euros à 20.000 euros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travail de plus de 20 heures à 120 heures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probation de 6 mois à 12 mois au plus ;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de confiscation, en ce compris la peine de confiscation élargie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Peine pécuniaire fixée en fonction du profit escompté ou obtenu de l’infraction</a:t>
                      </a:r>
                      <a:endParaRPr lang="en-US" sz="11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</a:pPr>
                      <a:r>
                        <a:rPr lang="fr-BE" sz="1100" dirty="0">
                          <a:effectLst/>
                        </a:rPr>
                        <a:t>Condamnation par déclaration de culpabilité.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49" marR="66549" marT="0" marB="0"/>
                </a:tc>
                <a:extLst>
                  <a:ext uri="{0D108BD9-81ED-4DB2-BD59-A6C34878D82A}">
                    <a16:rowId xmlns:a16="http://schemas.microsoft.com/office/drawing/2014/main" val="3503417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806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262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I.4. Les peines </a:t>
            </a:r>
            <a:r>
              <a:rPr lang="fr-BE" dirty="0" smtClean="0">
                <a:latin typeface="Arial Hebrew"/>
              </a:rPr>
              <a:t>(XI)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6" y="1186963"/>
            <a:ext cx="8389344" cy="4939201"/>
          </a:xfrm>
        </p:spPr>
        <p:txBody>
          <a:bodyPr>
            <a:normAutofit/>
          </a:bodyPr>
          <a:lstStyle/>
          <a:p>
            <a:r>
              <a:rPr lang="fr-BE" sz="2800" dirty="0">
                <a:solidFill>
                  <a:srgbClr val="00B050"/>
                </a:solidFill>
              </a:rPr>
              <a:t>Update nouveau Code pénal 2024 </a:t>
            </a:r>
            <a:r>
              <a:rPr lang="fr-BE" sz="2800" dirty="0"/>
              <a:t>(E.V. 8.04.2026</a:t>
            </a:r>
            <a:r>
              <a:rPr lang="fr-BE" sz="2800" dirty="0" smtClean="0"/>
              <a:t>)</a:t>
            </a:r>
          </a:p>
          <a:p>
            <a:r>
              <a:rPr lang="fr-BE" sz="2800" dirty="0" smtClean="0"/>
              <a:t>Exemple: le meurtre</a:t>
            </a:r>
          </a:p>
          <a:p>
            <a:pPr marL="0" indent="0">
              <a:buNone/>
            </a:pPr>
            <a:endParaRPr lang="fr-BE" sz="2800" dirty="0" smtClean="0"/>
          </a:p>
          <a:p>
            <a:endParaRPr lang="fr-BE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22</a:t>
            </a:fld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22014"/>
              </p:ext>
            </p:extLst>
          </p:nvPr>
        </p:nvGraphicFramePr>
        <p:xfrm>
          <a:off x="1444128" y="2522511"/>
          <a:ext cx="6096000" cy="2691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29243345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21975894"/>
                    </a:ext>
                  </a:extLst>
                </a:gridCol>
              </a:tblGrid>
              <a:tr h="245787">
                <a:tc>
                  <a:txBody>
                    <a:bodyPr/>
                    <a:lstStyle/>
                    <a:p>
                      <a:r>
                        <a:rPr lang="fr-BE" dirty="0" smtClean="0"/>
                        <a:t>Code pénal actuel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Code pénal futur </a:t>
                      </a:r>
                      <a:r>
                        <a:rPr lang="fr-BE" baseline="0" dirty="0" smtClean="0"/>
                        <a:t>(E.V. 2026)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341097"/>
                  </a:ext>
                </a:extLst>
              </a:tr>
              <a:tr h="2326217">
                <a:tc>
                  <a:txBody>
                    <a:bodyPr/>
                    <a:lstStyle/>
                    <a:p>
                      <a:r>
                        <a:rPr lang="fr-BE" b="1" dirty="0" smtClean="0"/>
                        <a:t>Art. 393</a:t>
                      </a:r>
                    </a:p>
                    <a:p>
                      <a:r>
                        <a:rPr lang="fr-F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L'homicide commis avec intention de donner la mort est qualifié meurtre. </a:t>
                      </a:r>
                      <a:r>
                        <a:rPr lang="fr-F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sera puni de la réclusion de vingt ans à trente ans.</a:t>
                      </a:r>
                      <a:endParaRPr lang="fr-B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Art. 96</a:t>
                      </a:r>
                    </a:p>
                    <a:p>
                      <a:r>
                        <a:rPr lang="fr-F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meurtre est l'homicide d'une autre personne commis dans l'intention de la tuer.</a:t>
                      </a:r>
                    </a:p>
                    <a:p>
                      <a:r>
                        <a:rPr lang="fr-FR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Cette infraction est punie d'une peine de niveau 7.</a:t>
                      </a:r>
                    </a:p>
                    <a:p>
                      <a:r>
                        <a:rPr lang="fr-F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[…]</a:t>
                      </a:r>
                      <a:endParaRPr lang="fr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572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59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  <a:cs typeface="Arial Hebrew"/>
              </a:rPr>
              <a:t>I.5. Aperçu des juridictions pénales de l’ordre judiciaire </a:t>
            </a:r>
            <a:endParaRPr lang="en-US" dirty="0">
              <a:latin typeface="Arial Hebrew"/>
              <a:cs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BE" dirty="0">
                <a:latin typeface="Arial Hebrew"/>
                <a:cs typeface="Arial Hebrew"/>
              </a:rPr>
              <a:t>Juridictions pénales </a:t>
            </a:r>
            <a:r>
              <a:rPr lang="fr-BE" i="1" dirty="0">
                <a:latin typeface="Arial Hebrew"/>
                <a:cs typeface="Arial Hebrew"/>
              </a:rPr>
              <a:t>versus</a:t>
            </a:r>
            <a:r>
              <a:rPr lang="fr-BE" dirty="0">
                <a:latin typeface="Arial Hebrew"/>
                <a:cs typeface="Arial Hebrew"/>
              </a:rPr>
              <a:t> civiles</a:t>
            </a:r>
          </a:p>
          <a:p>
            <a:r>
              <a:rPr lang="fr-BE" dirty="0">
                <a:latin typeface="Arial Hebrew"/>
                <a:cs typeface="Arial Hebrew"/>
              </a:rPr>
              <a:t>Juridiction, tribunal, cour ?</a:t>
            </a:r>
          </a:p>
          <a:p>
            <a:endParaRPr lang="fr-BE" sz="3000" dirty="0">
              <a:latin typeface="Arial Hebrew"/>
              <a:cs typeface="Arial Hebrew"/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tribunal de police</a:t>
            </a:r>
            <a:endParaRPr lang="en-US" sz="2600" dirty="0">
              <a:latin typeface="Arial Hebrew"/>
              <a:ea typeface="Times" panose="02020603050405020304" pitchFamily="18" charset="0"/>
              <a:cs typeface="Arial Hebrew"/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tribunal correctionnel – cour d’appel</a:t>
            </a:r>
            <a:endParaRPr lang="en-US" sz="2600" dirty="0">
              <a:latin typeface="Arial Hebrew"/>
              <a:ea typeface="Times" panose="02020603050405020304" pitchFamily="18" charset="0"/>
              <a:cs typeface="Arial Hebrew"/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cour d’assises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tribunal de l’application des peines (pas appel)</a:t>
            </a:r>
            <a:endParaRPr lang="en-US" sz="2600" dirty="0">
              <a:latin typeface="Arial Hebrew"/>
              <a:ea typeface="Times" panose="02020603050405020304" pitchFamily="18" charset="0"/>
              <a:cs typeface="Arial Hebrew"/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Cour de cassation (éléments de droit mais pas de fait)</a:t>
            </a:r>
            <a:endParaRPr lang="en-US" sz="2600" dirty="0">
              <a:latin typeface="Arial Hebrew"/>
              <a:ea typeface="Times" panose="02020603050405020304" pitchFamily="18" charset="0"/>
              <a:cs typeface="Arial Hebrew"/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286000" algn="l"/>
              </a:tabLst>
            </a:pPr>
            <a:r>
              <a:rPr lang="fr-FR" sz="2600" dirty="0">
                <a:latin typeface="Arial Hebrew"/>
                <a:ea typeface="Times" panose="02020603050405020304" pitchFamily="18" charset="0"/>
                <a:cs typeface="Arial Hebrew"/>
              </a:rPr>
              <a:t>juridiction d’instruction (chambre du conseil et chambre des mises en accusation)</a:t>
            </a:r>
            <a:endParaRPr lang="en-US" sz="2600" dirty="0">
              <a:latin typeface="Arial Hebrew"/>
              <a:ea typeface="Times" panose="02020603050405020304" pitchFamily="18" charset="0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1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8067" y="709246"/>
            <a:ext cx="6783978" cy="5249863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24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t="400" r="415" b="-400"/>
          <a:stretch/>
        </p:blipFill>
        <p:spPr>
          <a:xfrm>
            <a:off x="248383" y="131275"/>
            <a:ext cx="8491171" cy="659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23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  <a:cs typeface="Arial Hebrew"/>
              </a:rPr>
              <a:t>I.6. Les acteurs judiciaires (I)</a:t>
            </a:r>
            <a:endParaRPr lang="en-US" dirty="0">
              <a:latin typeface="Arial Hebrew"/>
              <a:cs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8038"/>
          </a:xfrm>
        </p:spPr>
        <p:txBody>
          <a:bodyPr>
            <a:normAutofit/>
          </a:bodyPr>
          <a:lstStyle/>
          <a:p>
            <a:pPr lvl="0"/>
            <a:r>
              <a:rPr lang="fr-FR" dirty="0">
                <a:latin typeface="Arial Hebrew"/>
                <a:cs typeface="Arial Hebrew"/>
              </a:rPr>
              <a:t>Les juges du siège  (les juges assis)</a:t>
            </a:r>
            <a:endParaRPr lang="en-US" dirty="0">
              <a:latin typeface="Arial Hebrew"/>
              <a:cs typeface="Arial Hebrew"/>
            </a:endParaRPr>
          </a:p>
          <a:p>
            <a:pPr lvl="0"/>
            <a:r>
              <a:rPr lang="fr-FR" dirty="0">
                <a:latin typeface="Arial Hebrew"/>
                <a:cs typeface="Arial Hebrew"/>
              </a:rPr>
              <a:t>Le parquet (= ministère public = procureur du Roi = la magistrature debout)</a:t>
            </a:r>
            <a:endParaRPr lang="en-US" dirty="0">
              <a:latin typeface="Arial Hebrew"/>
              <a:cs typeface="Arial Hebrew"/>
            </a:endParaRPr>
          </a:p>
          <a:p>
            <a:pPr lvl="0"/>
            <a:r>
              <a:rPr lang="fr-FR" dirty="0">
                <a:latin typeface="Arial Hebrew"/>
                <a:cs typeface="Arial Hebrew"/>
              </a:rPr>
              <a:t>L’auteur présumé des faits (suspect – inculpé – prévenu (accusé) – condamné)</a:t>
            </a:r>
            <a:endParaRPr lang="en-US" dirty="0">
              <a:latin typeface="Arial Hebrew"/>
              <a:cs typeface="Arial Hebrew"/>
            </a:endParaRPr>
          </a:p>
          <a:p>
            <a:pPr lvl="0"/>
            <a:r>
              <a:rPr lang="fr-FR" dirty="0">
                <a:latin typeface="Arial Hebrew"/>
                <a:cs typeface="Arial Hebrew"/>
              </a:rPr>
              <a:t>La victime	</a:t>
            </a:r>
            <a:endParaRPr lang="en-US" dirty="0">
              <a:latin typeface="Arial Hebrew"/>
              <a:cs typeface="Arial Hebrew"/>
            </a:endParaRPr>
          </a:p>
          <a:p>
            <a:pPr lvl="0"/>
            <a:r>
              <a:rPr lang="fr-FR" dirty="0">
                <a:latin typeface="Arial Hebrew"/>
                <a:cs typeface="Arial Hebrew"/>
              </a:rPr>
              <a:t>Le greffier</a:t>
            </a:r>
            <a:endParaRPr lang="en-US" dirty="0">
              <a:latin typeface="Arial Hebrew"/>
              <a:cs typeface="Arial Hebrew"/>
            </a:endParaRPr>
          </a:p>
          <a:p>
            <a:pPr lvl="0"/>
            <a:r>
              <a:rPr lang="fr-FR" dirty="0">
                <a:latin typeface="Arial Hebrew"/>
                <a:cs typeface="Arial Hebrew"/>
              </a:rPr>
              <a:t>L’huissier d’audience</a:t>
            </a:r>
            <a:endParaRPr lang="en-US" dirty="0">
              <a:latin typeface="Arial Hebrew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349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942"/>
            <a:ext cx="8229600" cy="1259583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I.6. Les acteurs judiciaires (II)</a:t>
            </a:r>
            <a:endParaRPr lang="en-US" dirty="0">
              <a:latin typeface="Arial Hebrew"/>
            </a:endParaRPr>
          </a:p>
        </p:txBody>
      </p:sp>
      <p:sp>
        <p:nvSpPr>
          <p:cNvPr id="4" name="Snip Same Side Corner Rectangle 3"/>
          <p:cNvSpPr/>
          <p:nvPr/>
        </p:nvSpPr>
        <p:spPr>
          <a:xfrm>
            <a:off x="967154" y="1534220"/>
            <a:ext cx="7262446" cy="5016049"/>
          </a:xfrm>
          <a:prstGeom prst="snip2Same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Hebr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4358" y="1868328"/>
            <a:ext cx="452803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>
                <a:latin typeface="Arial Hebrew"/>
              </a:rPr>
              <a:t>Juge(s) </a:t>
            </a:r>
            <a:endParaRPr lang="en-US" sz="2400" dirty="0">
              <a:latin typeface="Arial Hebrew"/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6993530" y="3131852"/>
            <a:ext cx="1109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Arial Hebrew"/>
              </a:rPr>
              <a:t>Greffier</a:t>
            </a:r>
            <a:endParaRPr lang="en-US" dirty="0">
              <a:latin typeface="Arial Hebrew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6883248" y="4546608"/>
            <a:ext cx="13298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Arial Hebrew"/>
              </a:rPr>
              <a:t>Huissier d’audience</a:t>
            </a:r>
            <a:endParaRPr lang="en-US" dirty="0">
              <a:latin typeface="Arial Hebrew"/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593422" y="3727904"/>
            <a:ext cx="19431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Arial Hebrew"/>
              </a:rPr>
              <a:t>Ministère public</a:t>
            </a:r>
            <a:endParaRPr lang="en-US" dirty="0">
              <a:latin typeface="Arial Hebrew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8462" y="5411628"/>
            <a:ext cx="229479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Arial Hebrew"/>
              </a:rPr>
              <a:t>Partie civile (ou la défense)</a:t>
            </a:r>
            <a:endParaRPr lang="en-US" dirty="0">
              <a:latin typeface="Arial Hebrew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76445" y="5411627"/>
            <a:ext cx="197826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Arial Hebrew"/>
              </a:rPr>
              <a:t>La défense (ou la partie civile)</a:t>
            </a:r>
            <a:endParaRPr lang="en-US" dirty="0">
              <a:latin typeface="Arial Hebrew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8709" y="3266305"/>
            <a:ext cx="3033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>
                <a:latin typeface="Arial Hebrew"/>
              </a:rPr>
              <a:t>Schéma d’un tribunal ou d’une cour </a:t>
            </a:r>
            <a:endParaRPr lang="en-US" sz="2400" b="1" dirty="0">
              <a:latin typeface="Arial Hebrew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1797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Arial Hebrew"/>
                <a:cs typeface="Arial Hebrew"/>
              </a:rPr>
              <a:t>II. Introduction à la procédure pénale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47875"/>
            <a:ext cx="8229600" cy="4525963"/>
          </a:xfrm>
        </p:spPr>
        <p:txBody>
          <a:bodyPr>
            <a:normAutofit/>
          </a:bodyPr>
          <a:lstStyle/>
          <a:p>
            <a:r>
              <a:rPr lang="fr-FR" dirty="0">
                <a:latin typeface="Arial Hebrew"/>
                <a:ea typeface="+mj-ea"/>
                <a:cs typeface="Arial Hebrew"/>
              </a:rPr>
              <a:t>= Quelles sont les règles à respecter dans le déroulement d’un procès pénal ?</a:t>
            </a:r>
          </a:p>
          <a:p>
            <a:r>
              <a:rPr lang="fr-FR" dirty="0">
                <a:latin typeface="Arial Hebrew"/>
                <a:ea typeface="+mj-ea"/>
                <a:cs typeface="Arial Hebrew"/>
              </a:rPr>
              <a:t>Comment débute un procès pénal ?</a:t>
            </a:r>
          </a:p>
          <a:p>
            <a:r>
              <a:rPr lang="fr-FR" dirty="0">
                <a:latin typeface="Arial Hebrew"/>
                <a:ea typeface="+mj-ea"/>
                <a:cs typeface="Arial Hebrew"/>
              </a:rPr>
              <a:t>Quelles sont les différentes étapes du procès pénal ? </a:t>
            </a:r>
          </a:p>
          <a:p>
            <a:pPr marL="0" indent="0">
              <a:buNone/>
            </a:pPr>
            <a:r>
              <a:rPr lang="fr-FR" sz="4000" dirty="0">
                <a:latin typeface="Arial Hebrew"/>
                <a:ea typeface="+mj-ea"/>
                <a:cs typeface="Arial Hebrew"/>
              </a:rPr>
              <a:t> </a:t>
            </a:r>
            <a:r>
              <a:rPr lang="fr-FR" sz="2400" dirty="0">
                <a:latin typeface="Arial Hebrew"/>
                <a:ea typeface="+mj-ea"/>
                <a:cs typeface="Arial Hebrew"/>
                <a:sym typeface="Wingdings" panose="05000000000000000000" pitchFamily="2" charset="2"/>
              </a:rPr>
              <a:t> </a:t>
            </a:r>
            <a:r>
              <a:rPr lang="fr-FR" sz="2400" dirty="0">
                <a:latin typeface="Arial Hebrew"/>
                <a:ea typeface="+mj-ea"/>
                <a:cs typeface="Arial Hebrew"/>
              </a:rPr>
              <a:t>Information, instruction, détention préventive, jugement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396" y="5745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559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3600" dirty="0">
                <a:latin typeface="Arial Hebrew"/>
                <a:cs typeface="Arial Hebrew"/>
              </a:rPr>
              <a:t>II.1. Préalable : les droits de la défense (I)</a:t>
            </a:r>
            <a:endParaRPr lang="en-US" sz="3600" dirty="0">
              <a:latin typeface="Arial Hebrew"/>
              <a:cs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latin typeface="Arial Hebrew"/>
                <a:cs typeface="Arial Hebrew"/>
              </a:rPr>
              <a:t>La notion de droits de la défense est une notion fondamentale qui traverse toute la procédure pénale.</a:t>
            </a:r>
          </a:p>
          <a:p>
            <a:endParaRPr lang="en-US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Les droits de la défense sont des droits qui assurent, aux différentes étapes du procès pénal, la loyauté du procès.</a:t>
            </a:r>
            <a:endParaRPr lang="en-US" dirty="0">
              <a:latin typeface="Arial Hebrew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626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3600" dirty="0">
                <a:latin typeface="Arial Hebrew"/>
                <a:cs typeface="Arial Hebrew"/>
              </a:rPr>
              <a:t>II.1. Préalable : les droits de la défense (II)</a:t>
            </a:r>
            <a:endParaRPr lang="en-US" sz="3600" dirty="0">
              <a:latin typeface="Arial Hebrew"/>
              <a:cs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fr-FR" sz="2800" dirty="0">
                <a:latin typeface="Arial Hebrew"/>
                <a:cs typeface="Arial Hebrew"/>
              </a:rPr>
              <a:t>Elle est fondée sur l’article 6 CEDH :</a:t>
            </a: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69" y="2019300"/>
            <a:ext cx="8947556" cy="406248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97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Arial Hebrew"/>
                <a:cs typeface="Arial Hebrew"/>
              </a:rPr>
              <a:t>I. Le droit pénal (sens strict)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s-IS" sz="2800" dirty="0">
                <a:latin typeface="Arial Hebrew"/>
                <a:cs typeface="Arial Hebrew"/>
              </a:rPr>
              <a:t>Objet du droit pénal </a:t>
            </a:r>
          </a:p>
          <a:p>
            <a:r>
              <a:rPr lang="is-IS" sz="2800" dirty="0">
                <a:latin typeface="Arial Hebrew"/>
                <a:cs typeface="Arial Hebrew"/>
              </a:rPr>
              <a:t>But du droit pénal</a:t>
            </a:r>
          </a:p>
          <a:p>
            <a:r>
              <a:rPr lang="fr-FR" sz="2800" dirty="0">
                <a:latin typeface="Arial Hebrew"/>
                <a:cs typeface="Arial Hebrew"/>
              </a:rPr>
              <a:t>Caractère répressif à l’origine</a:t>
            </a:r>
          </a:p>
          <a:p>
            <a:r>
              <a:rPr lang="fr-FR" sz="2800" dirty="0">
                <a:latin typeface="Arial Hebrew"/>
                <a:cs typeface="Arial Hebrew"/>
              </a:rPr>
              <a:t>Réaction sociale à l’infraction s’est diversifiée</a:t>
            </a:r>
          </a:p>
          <a:p>
            <a:pPr lvl="1"/>
            <a:r>
              <a:rPr lang="fr-FR" sz="1800" dirty="0">
                <a:latin typeface="Arial Hebrew"/>
                <a:cs typeface="Arial Hebrew"/>
              </a:rPr>
              <a:t>Médiation (« procédure médiation et mesures ») </a:t>
            </a:r>
          </a:p>
          <a:p>
            <a:pPr marL="457200" lvl="1" indent="0">
              <a:buNone/>
            </a:pPr>
            <a:r>
              <a:rPr lang="fr-FR" sz="1800" dirty="0">
                <a:latin typeface="Arial Hebrew"/>
                <a:cs typeface="Arial Hebrew"/>
              </a:rPr>
              <a:t>	 = alternative aux poursuites </a:t>
            </a:r>
            <a:r>
              <a:rPr lang="fr-FR" sz="1800" dirty="0" smtClean="0">
                <a:latin typeface="Arial Hebrew"/>
                <a:cs typeface="Arial Hebrew"/>
              </a:rPr>
              <a:t>pénales. </a:t>
            </a:r>
            <a:r>
              <a:rPr lang="fr-FR" sz="1800" dirty="0" err="1" smtClean="0">
                <a:latin typeface="Arial Hebrew"/>
                <a:cs typeface="Arial Hebrew"/>
              </a:rPr>
              <a:t>Cfr</a:t>
            </a:r>
            <a:r>
              <a:rPr lang="fr-FR" sz="1800" dirty="0" smtClean="0">
                <a:latin typeface="Arial Hebrew"/>
                <a:cs typeface="Arial Hebrew"/>
              </a:rPr>
              <a:t> </a:t>
            </a:r>
            <a:r>
              <a:rPr lang="fr-FR" sz="1800" i="1" dirty="0" smtClean="0">
                <a:latin typeface="Arial Hebrew"/>
                <a:cs typeface="Arial Hebrew"/>
              </a:rPr>
              <a:t>infra</a:t>
            </a:r>
            <a:r>
              <a:rPr lang="fr-FR" sz="1800" dirty="0" smtClean="0">
                <a:latin typeface="Arial Hebrew"/>
                <a:cs typeface="Arial Hebrew"/>
              </a:rPr>
              <a:t>.</a:t>
            </a:r>
            <a:endParaRPr lang="fr-FR" sz="1800" dirty="0">
              <a:latin typeface="Arial Hebrew"/>
              <a:cs typeface="Arial Hebrew"/>
            </a:endParaRPr>
          </a:p>
          <a:p>
            <a:pPr lvl="1"/>
            <a:r>
              <a:rPr lang="fr-FR" sz="1800" dirty="0">
                <a:latin typeface="Arial Hebrew"/>
                <a:cs typeface="Arial Hebrew"/>
              </a:rPr>
              <a:t>Classement sans suite</a:t>
            </a:r>
          </a:p>
          <a:p>
            <a:pPr lvl="1"/>
            <a:r>
              <a:rPr lang="fr-FR" sz="1800" dirty="0">
                <a:latin typeface="Arial Hebrew"/>
                <a:cs typeface="Arial Hebrew"/>
              </a:rPr>
              <a:t>Suspension du prononcé de la </a:t>
            </a:r>
            <a:r>
              <a:rPr lang="fr-FR" sz="1800" dirty="0" smtClean="0">
                <a:latin typeface="Arial Hebrew"/>
                <a:cs typeface="Arial Hebrew"/>
              </a:rPr>
              <a:t>condamnation </a:t>
            </a:r>
            <a:r>
              <a:rPr lang="fr-FR" sz="1800" i="1" dirty="0" smtClean="0">
                <a:latin typeface="Arial Hebrew"/>
                <a:cs typeface="Arial Hebrew"/>
              </a:rPr>
              <a:t>(infra</a:t>
            </a:r>
            <a:r>
              <a:rPr lang="fr-FR" sz="1800" i="1" dirty="0">
                <a:latin typeface="Arial Hebrew"/>
                <a:cs typeface="Arial Hebrew"/>
              </a:rPr>
              <a:t>)</a:t>
            </a:r>
          </a:p>
          <a:p>
            <a:pPr lvl="1"/>
            <a:r>
              <a:rPr lang="fr-FR" sz="1800" dirty="0">
                <a:latin typeface="Arial Hebrew"/>
                <a:cs typeface="Arial Hebrew"/>
              </a:rPr>
              <a:t>Libération conditionnelle</a:t>
            </a:r>
          </a:p>
          <a:p>
            <a:pPr lvl="1"/>
            <a:r>
              <a:rPr lang="is-IS" sz="1800" dirty="0">
                <a:latin typeface="Arial Hebrew"/>
                <a:cs typeface="Arial Hebrew"/>
              </a:rPr>
              <a:t>Sursis (probatoire) à l’exécution d’une peine</a:t>
            </a:r>
          </a:p>
          <a:p>
            <a:pPr lvl="1"/>
            <a:r>
              <a:rPr lang="is-IS" sz="1800" dirty="0">
                <a:latin typeface="Arial Hebrew"/>
                <a:cs typeface="Arial Hebrew"/>
              </a:rPr>
              <a:t>Peines alternatives (2006) à l’enfermement : de travail, de surveillance électronique, de probation autonome...</a:t>
            </a:r>
          </a:p>
          <a:p>
            <a:pPr marL="457200" lvl="1" indent="0">
              <a:buNone/>
            </a:pPr>
            <a:endParaRPr lang="is-IS" sz="1400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0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1" y="1417638"/>
            <a:ext cx="8448674" cy="521652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>
                <a:latin typeface="Arial Hebrew"/>
                <a:cs typeface="Arial Hebrew"/>
              </a:rPr>
              <a:t>Exemples :</a:t>
            </a:r>
          </a:p>
          <a:p>
            <a:pPr marL="0" indent="0">
              <a:buNone/>
            </a:pPr>
            <a:endParaRPr lang="fr-FR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informer loyalement les parties au procès de leurs droits et de ce qui leur est reproché ;</a:t>
            </a:r>
          </a:p>
          <a:p>
            <a:r>
              <a:rPr lang="fr-FR" dirty="0">
                <a:latin typeface="Arial Hebrew"/>
                <a:cs typeface="Arial Hebrew"/>
              </a:rPr>
              <a:t>donner aux parties la pleine possibilité concrète de contredire tous les éléments du dossier ;</a:t>
            </a:r>
          </a:p>
          <a:p>
            <a:r>
              <a:rPr lang="fr-FR" dirty="0">
                <a:latin typeface="Arial Hebrew"/>
                <a:cs typeface="Arial Hebrew"/>
              </a:rPr>
              <a:t>réserver aux parties un égal pouvoir d’initiative pour faire apparaître la vérité (l’égalité des armes) ;</a:t>
            </a:r>
          </a:p>
          <a:p>
            <a:r>
              <a:rPr lang="fr-FR" dirty="0">
                <a:latin typeface="Arial Hebrew"/>
                <a:cs typeface="Arial Hebrew"/>
              </a:rPr>
              <a:t>toute personne a droit à ce que sa cause soit entendue par un tribunal indépendant et impartial et dans un délai raisonnable (notion de procès équitable) ;</a:t>
            </a:r>
          </a:p>
          <a:p>
            <a:r>
              <a:rPr lang="fr-FR" dirty="0">
                <a:latin typeface="Arial Hebrew"/>
                <a:cs typeface="Arial Hebrew"/>
              </a:rPr>
              <a:t>toute personne accusée doit disposer du temps et des facilités nécessaires à la préparation de sa défense et de la possibilité de communiquer avec le conseil de son choix (le droit d’être assisté par un avocat) ;</a:t>
            </a:r>
          </a:p>
          <a:p>
            <a:r>
              <a:rPr lang="fr-FR" dirty="0">
                <a:latin typeface="Arial Hebrew"/>
                <a:cs typeface="Arial Hebrew"/>
              </a:rPr>
              <a:t>la reconnaissance du droit de la personne poursuivie de garder le silence ;</a:t>
            </a:r>
          </a:p>
          <a:p>
            <a:r>
              <a:rPr lang="fr-FR" dirty="0">
                <a:latin typeface="Arial Hebrew"/>
                <a:cs typeface="Arial Hebrew"/>
              </a:rPr>
              <a:t>le droit à un interprète ;</a:t>
            </a:r>
          </a:p>
          <a:p>
            <a:r>
              <a:rPr lang="fr-FR" dirty="0">
                <a:latin typeface="Arial Hebrew"/>
                <a:cs typeface="Arial Hebrew"/>
              </a:rPr>
              <a:t>la présomption d’innocence,</a:t>
            </a:r>
            <a:r>
              <a:rPr lang="mr-IN" dirty="0">
                <a:latin typeface="Arial Hebrew"/>
                <a:cs typeface="Arial Hebrew"/>
              </a:rPr>
              <a:t>…</a:t>
            </a:r>
            <a:endParaRPr lang="fr-FR" dirty="0">
              <a:latin typeface="Arial Hebrew"/>
              <a:cs typeface="Arial Hebrew"/>
            </a:endParaRP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3600" dirty="0">
                <a:latin typeface="Arial Hebrew"/>
                <a:cs typeface="Arial Hebrew"/>
              </a:rPr>
              <a:t>II.1. Préalable : les droits de la défense (III)</a:t>
            </a:r>
            <a:endParaRPr lang="en-US" sz="3600" dirty="0">
              <a:latin typeface="Arial Hebrew"/>
              <a:cs typeface="Arial Hebrew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1873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>
                <a:latin typeface="Arial Hebrew"/>
              </a:rPr>
              <a:t>II.2. Les étapes du procès pénal</a:t>
            </a:r>
            <a:endParaRPr lang="en-US" dirty="0">
              <a:latin typeface="Arial Hebrew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96506158"/>
              </p:ext>
            </p:extLst>
          </p:nvPr>
        </p:nvGraphicFramePr>
        <p:xfrm>
          <a:off x="307731" y="1417638"/>
          <a:ext cx="8502161" cy="2802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03341"/>
              </p:ext>
            </p:extLst>
          </p:nvPr>
        </p:nvGraphicFramePr>
        <p:xfrm>
          <a:off x="1784838" y="3653497"/>
          <a:ext cx="1072662" cy="58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662">
                  <a:extLst>
                    <a:ext uri="{9D8B030D-6E8A-4147-A177-3AD203B41FA5}">
                      <a16:colId xmlns:a16="http://schemas.microsoft.com/office/drawing/2014/main" val="2038915174"/>
                    </a:ext>
                  </a:extLst>
                </a:gridCol>
              </a:tblGrid>
              <a:tr h="589671">
                <a:tc>
                  <a:txBody>
                    <a:bodyPr/>
                    <a:lstStyle/>
                    <a:p>
                      <a:pPr algn="ctr"/>
                      <a:r>
                        <a:rPr lang="fr-BE" sz="1400" dirty="0">
                          <a:solidFill>
                            <a:srgbClr val="2F2B20"/>
                          </a:solidFill>
                        </a:rPr>
                        <a:t>Ministère</a:t>
                      </a:r>
                      <a:r>
                        <a:rPr lang="fr-BE" sz="1400" baseline="0" dirty="0">
                          <a:solidFill>
                            <a:srgbClr val="2F2B20"/>
                          </a:solidFill>
                        </a:rPr>
                        <a:t> public</a:t>
                      </a:r>
                      <a:endParaRPr lang="en-US" sz="1400" dirty="0">
                        <a:solidFill>
                          <a:srgbClr val="2F2B2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82779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926728"/>
              </p:ext>
            </p:extLst>
          </p:nvPr>
        </p:nvGraphicFramePr>
        <p:xfrm>
          <a:off x="3272936" y="3653497"/>
          <a:ext cx="1072662" cy="58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662">
                  <a:extLst>
                    <a:ext uri="{9D8B030D-6E8A-4147-A177-3AD203B41FA5}">
                      <a16:colId xmlns:a16="http://schemas.microsoft.com/office/drawing/2014/main" val="2038915174"/>
                    </a:ext>
                  </a:extLst>
                </a:gridCol>
              </a:tblGrid>
              <a:tr h="589671">
                <a:tc>
                  <a:txBody>
                    <a:bodyPr/>
                    <a:lstStyle/>
                    <a:p>
                      <a:pPr algn="ctr"/>
                      <a:r>
                        <a:rPr lang="fr-BE" sz="1200" dirty="0">
                          <a:solidFill>
                            <a:srgbClr val="2F2B20"/>
                          </a:solidFill>
                        </a:rPr>
                        <a:t>Juge</a:t>
                      </a:r>
                      <a:r>
                        <a:rPr lang="fr-BE" sz="1200" baseline="0" dirty="0">
                          <a:solidFill>
                            <a:srgbClr val="2F2B20"/>
                          </a:solidFill>
                        </a:rPr>
                        <a:t> d’instruction</a:t>
                      </a:r>
                      <a:endParaRPr lang="en-US" sz="1200" dirty="0">
                        <a:solidFill>
                          <a:srgbClr val="2F2B2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82779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87711"/>
              </p:ext>
            </p:extLst>
          </p:nvPr>
        </p:nvGraphicFramePr>
        <p:xfrm>
          <a:off x="4763232" y="3655842"/>
          <a:ext cx="1072662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662">
                  <a:extLst>
                    <a:ext uri="{9D8B030D-6E8A-4147-A177-3AD203B41FA5}">
                      <a16:colId xmlns:a16="http://schemas.microsoft.com/office/drawing/2014/main" val="2038915174"/>
                    </a:ext>
                  </a:extLst>
                </a:gridCol>
              </a:tblGrid>
              <a:tr h="589671">
                <a:tc>
                  <a:txBody>
                    <a:bodyPr/>
                    <a:lstStyle/>
                    <a:p>
                      <a:pPr algn="ctr"/>
                      <a:r>
                        <a:rPr lang="fr-BE" sz="1100" dirty="0">
                          <a:solidFill>
                            <a:srgbClr val="2F2B20"/>
                          </a:solidFill>
                        </a:rPr>
                        <a:t>Juge</a:t>
                      </a:r>
                      <a:r>
                        <a:rPr lang="fr-BE" sz="1100" baseline="0" dirty="0">
                          <a:solidFill>
                            <a:srgbClr val="2F2B20"/>
                          </a:solidFill>
                        </a:rPr>
                        <a:t> </a:t>
                      </a:r>
                      <a:r>
                        <a:rPr lang="fr-BE" sz="1100" baseline="0" dirty="0" smtClean="0">
                          <a:solidFill>
                            <a:srgbClr val="2F2B20"/>
                          </a:solidFill>
                        </a:rPr>
                        <a:t>d’instruction /</a:t>
                      </a:r>
                    </a:p>
                    <a:p>
                      <a:pPr algn="ctr"/>
                      <a:r>
                        <a:rPr lang="fr-BE" sz="1100" baseline="0" dirty="0" smtClean="0">
                          <a:solidFill>
                            <a:srgbClr val="2F2B20"/>
                          </a:solidFill>
                        </a:rPr>
                        <a:t>Chambre du conseil</a:t>
                      </a:r>
                      <a:endParaRPr lang="en-US" sz="1100" dirty="0">
                        <a:solidFill>
                          <a:srgbClr val="2F2B2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82779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881931"/>
              </p:ext>
            </p:extLst>
          </p:nvPr>
        </p:nvGraphicFramePr>
        <p:xfrm>
          <a:off x="6251330" y="3655842"/>
          <a:ext cx="1072662" cy="58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662">
                  <a:extLst>
                    <a:ext uri="{9D8B030D-6E8A-4147-A177-3AD203B41FA5}">
                      <a16:colId xmlns:a16="http://schemas.microsoft.com/office/drawing/2014/main" val="2038915174"/>
                    </a:ext>
                  </a:extLst>
                </a:gridCol>
              </a:tblGrid>
              <a:tr h="589671">
                <a:tc>
                  <a:txBody>
                    <a:bodyPr/>
                    <a:lstStyle/>
                    <a:p>
                      <a:pPr algn="ctr"/>
                      <a:r>
                        <a:rPr lang="fr-BE" sz="1400" dirty="0">
                          <a:solidFill>
                            <a:srgbClr val="2F2B20"/>
                          </a:solidFill>
                        </a:rPr>
                        <a:t>Juge (du fond)</a:t>
                      </a:r>
                      <a:endParaRPr lang="en-US" sz="1400" dirty="0">
                        <a:solidFill>
                          <a:srgbClr val="2F2B2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882779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6870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II.2. Comment débute un procès pénal? (I)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>
                <a:latin typeface="Arial Hebrew"/>
                <a:cs typeface="Arial Hebrew"/>
              </a:rPr>
              <a:t>Dénonciation (parquet)</a:t>
            </a:r>
          </a:p>
          <a:p>
            <a:r>
              <a:rPr lang="fr-BE" dirty="0">
                <a:latin typeface="Arial Hebrew"/>
                <a:cs typeface="Arial Hebrew"/>
              </a:rPr>
              <a:t>Plainte (à la police ou devant un juge d’instruction)</a:t>
            </a:r>
          </a:p>
          <a:p>
            <a:r>
              <a:rPr lang="fr-BE" dirty="0">
                <a:latin typeface="Arial Hebrew"/>
                <a:cs typeface="Arial Hebrew"/>
              </a:rPr>
              <a:t>Recherche par les agents de l’autorité </a:t>
            </a:r>
          </a:p>
          <a:p>
            <a:pPr marL="400050" lvl="1" indent="0">
              <a:buNone/>
            </a:pPr>
            <a:r>
              <a:rPr lang="fr-BE" i="1" dirty="0">
                <a:latin typeface="Arial Hebrew"/>
                <a:cs typeface="Arial Hebrew"/>
              </a:rPr>
              <a:t>Article 8 C.I.cr.:</a:t>
            </a:r>
          </a:p>
          <a:p>
            <a:pPr marL="400050" lvl="1" indent="0">
              <a:buNone/>
            </a:pPr>
            <a:r>
              <a:rPr lang="fr-BE" i="1" dirty="0">
                <a:latin typeface="Arial Hebrew"/>
                <a:cs typeface="Arial Hebrew"/>
              </a:rPr>
              <a:t>« L</a:t>
            </a:r>
            <a:r>
              <a:rPr lang="fr-FR" i="1" dirty="0">
                <a:latin typeface="Arial Hebrew"/>
                <a:cs typeface="Arial Hebrew"/>
              </a:rPr>
              <a:t>a police judiciaire recherche les crimes, les délits et les contraventions, en rassemble les preuves, et en livre les auteurs aux tribunaux chargés de les punir ».</a:t>
            </a:r>
            <a:endParaRPr lang="en-US" i="1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395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II.2. Comment débute un procès pénal? (II)</a:t>
            </a:r>
            <a:endParaRPr lang="en-US" dirty="0">
              <a:solidFill>
                <a:srgbClr val="FF0000"/>
              </a:solidFill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58109" cy="4525963"/>
          </a:xfrm>
        </p:spPr>
        <p:txBody>
          <a:bodyPr/>
          <a:lstStyle/>
          <a:p>
            <a:r>
              <a:rPr lang="fr-BE" dirty="0">
                <a:latin typeface="Arial Hebrew"/>
              </a:rPr>
              <a:t>Conséquences de la commission d’une infraction ?</a:t>
            </a:r>
          </a:p>
          <a:p>
            <a:pPr lvl="1"/>
            <a:r>
              <a:rPr lang="fr-BE" dirty="0">
                <a:latin typeface="Arial Hebrew"/>
              </a:rPr>
              <a:t>Naissance de l’action publique (pénale)</a:t>
            </a:r>
          </a:p>
          <a:p>
            <a:pPr lvl="1"/>
            <a:r>
              <a:rPr lang="fr-BE" dirty="0">
                <a:latin typeface="Arial Hebrew"/>
              </a:rPr>
              <a:t>Et </a:t>
            </a:r>
            <a:r>
              <a:rPr lang="fr-BE" i="1" dirty="0">
                <a:latin typeface="Arial Hebrew"/>
              </a:rPr>
              <a:t>éventuellement</a:t>
            </a:r>
            <a:r>
              <a:rPr lang="fr-BE" dirty="0">
                <a:latin typeface="Arial Hebrew"/>
              </a:rPr>
              <a:t> de l’action civile</a:t>
            </a:r>
          </a:p>
        </p:txBody>
      </p:sp>
      <p:sp>
        <p:nvSpPr>
          <p:cNvPr id="4" name="Ellipse 7"/>
          <p:cNvSpPr/>
          <p:nvPr/>
        </p:nvSpPr>
        <p:spPr>
          <a:xfrm>
            <a:off x="5332631" y="2762201"/>
            <a:ext cx="3010081" cy="3363962"/>
          </a:xfrm>
          <a:prstGeom prst="ellipse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 Hebrew"/>
              <a:cs typeface="Arial Hebrew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93980" y="4250786"/>
            <a:ext cx="890024" cy="1080078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F2B20"/>
                </a:solidFill>
                <a:latin typeface="Arial Hebrew"/>
                <a:cs typeface="Arial Hebrew"/>
              </a:rPr>
              <a:t>Action pénale</a:t>
            </a:r>
          </a:p>
          <a:p>
            <a:pPr algn="ctr"/>
            <a:r>
              <a:rPr lang="fr-FR" sz="1050" i="1" dirty="0">
                <a:solidFill>
                  <a:srgbClr val="7F7F7F"/>
                </a:solidFill>
                <a:latin typeface="Arial Hebrew"/>
                <a:cs typeface="Arial Hebrew"/>
              </a:rPr>
              <a:t>exercée par le ministère public</a:t>
            </a:r>
            <a:endParaRPr lang="fr-FR" sz="800" dirty="0">
              <a:solidFill>
                <a:srgbClr val="2F2B20"/>
              </a:solidFill>
              <a:latin typeface="Arial Hebrew"/>
              <a:cs typeface="Arial Hebrew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62675" y="4250032"/>
            <a:ext cx="870024" cy="1080078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rgbClr val="2F2B20"/>
                </a:solidFill>
                <a:latin typeface="Arial Hebrew"/>
                <a:cs typeface="Arial Hebrew"/>
              </a:rPr>
              <a:t>Action civile</a:t>
            </a:r>
          </a:p>
          <a:p>
            <a:pPr algn="ctr"/>
            <a:r>
              <a:rPr lang="fr-FR" sz="1050" i="1" dirty="0">
                <a:solidFill>
                  <a:srgbClr val="7F7F7F"/>
                </a:solidFill>
                <a:latin typeface="Arial Hebrew"/>
                <a:cs typeface="Arial Hebrew"/>
              </a:rPr>
              <a:t>de la victime</a:t>
            </a:r>
          </a:p>
        </p:txBody>
      </p:sp>
      <p:sp>
        <p:nvSpPr>
          <p:cNvPr id="7" name="ZoneTexte 16"/>
          <p:cNvSpPr txBox="1"/>
          <p:nvPr/>
        </p:nvSpPr>
        <p:spPr>
          <a:xfrm>
            <a:off x="5842645" y="3270138"/>
            <a:ext cx="1990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 Hebrew"/>
                <a:cs typeface="Arial Hebrew"/>
              </a:rPr>
              <a:t>Le procès pénal</a:t>
            </a:r>
            <a:endParaRPr lang="fr-FR" dirty="0">
              <a:latin typeface="Arial Hebrew"/>
              <a:cs typeface="Arial Hebrew"/>
            </a:endParaRPr>
          </a:p>
          <a:p>
            <a:pPr algn="ctr"/>
            <a:endParaRPr lang="fr-FR" dirty="0">
              <a:latin typeface="Arial Hebrew"/>
              <a:cs typeface="Arial Hebrew"/>
            </a:endParaRPr>
          </a:p>
        </p:txBody>
      </p:sp>
      <p:cxnSp>
        <p:nvCxnSpPr>
          <p:cNvPr id="8" name="Connecteur droit avec flèche 21"/>
          <p:cNvCxnSpPr/>
          <p:nvPr/>
        </p:nvCxnSpPr>
        <p:spPr>
          <a:xfrm flipH="1">
            <a:off x="6223409" y="3749225"/>
            <a:ext cx="352408" cy="325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24"/>
          <p:cNvCxnSpPr/>
          <p:nvPr/>
        </p:nvCxnSpPr>
        <p:spPr>
          <a:xfrm>
            <a:off x="6913270" y="3747611"/>
            <a:ext cx="392819" cy="325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7959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II.2. Comment débute un procès pénal? (III)</a:t>
            </a:r>
            <a:endParaRPr lang="en-US" dirty="0">
              <a:latin typeface="Arial Hebrew"/>
            </a:endParaRP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52925"/>
          </a:xfrm>
        </p:spPr>
        <p:txBody>
          <a:bodyPr>
            <a:normAutofit fontScale="92500" lnSpcReduction="20000"/>
          </a:bodyPr>
          <a:lstStyle/>
          <a:p>
            <a:r>
              <a:rPr lang="fr-BE" dirty="0">
                <a:latin typeface="Arial Hebrew"/>
              </a:rPr>
              <a:t>Le ministère public mène l’action publique (pénale) – on dit qu’il </a:t>
            </a:r>
            <a:r>
              <a:rPr lang="fr-BE" i="1" dirty="0">
                <a:latin typeface="Arial Hebrew"/>
              </a:rPr>
              <a:t>met en mouvement </a:t>
            </a:r>
            <a:r>
              <a:rPr lang="fr-BE" dirty="0">
                <a:latin typeface="Arial Hebrew"/>
              </a:rPr>
              <a:t>et </a:t>
            </a:r>
            <a:r>
              <a:rPr lang="fr-BE" i="1" dirty="0">
                <a:latin typeface="Arial Hebrew"/>
              </a:rPr>
              <a:t>exerce</a:t>
            </a:r>
            <a:r>
              <a:rPr lang="fr-BE" dirty="0">
                <a:latin typeface="Arial Hebrew"/>
              </a:rPr>
              <a:t> l’action publique</a:t>
            </a:r>
          </a:p>
          <a:p>
            <a:pPr lvl="1"/>
            <a:r>
              <a:rPr lang="fr-BE" sz="2600" dirty="0">
                <a:latin typeface="Arial Hebrew"/>
              </a:rPr>
              <a:t>Dans certains cas, la partie civile peut mettre elle-même l’action publique en mouvement (ex. par plainte avec constitution de partie civile)</a:t>
            </a:r>
          </a:p>
          <a:p>
            <a:pPr lvl="1"/>
            <a:endParaRPr lang="fr-BE" sz="2600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BE" sz="3000" dirty="0">
                <a:latin typeface="Arial Hebrew"/>
              </a:rPr>
              <a:t>Qui va « subir » l’action publique 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>
                <a:latin typeface="Arial Hebrew"/>
              </a:rPr>
              <a:t>Personnes physiques ou morales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600" dirty="0">
                <a:latin typeface="Arial Hebrew"/>
              </a:rPr>
              <a:t>Appellations différentes selon le stade de la procédure (suspect/inculpé/prévenu ou accusé)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BE" sz="2600" dirty="0">
              <a:latin typeface="Arial Hebrew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3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II.2. Comment débute un procès pénal? (IV)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599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fr-BE" dirty="0">
                <a:latin typeface="Arial Hebrew"/>
              </a:rPr>
              <a:t>Concrètement, comment l’action publique va-t-elle être initiée, quelles options s’ouvrent au MP ?</a:t>
            </a:r>
          </a:p>
          <a:p>
            <a:pPr lvl="1"/>
            <a:r>
              <a:rPr lang="fr-BE" dirty="0">
                <a:latin typeface="Arial Hebrew"/>
              </a:rPr>
              <a:t>Citation directe devant un tribunal</a:t>
            </a:r>
          </a:p>
          <a:p>
            <a:pPr lvl="1"/>
            <a:r>
              <a:rPr lang="fr-BE" dirty="0">
                <a:latin typeface="Arial Hebrew"/>
              </a:rPr>
              <a:t>Décision du MP </a:t>
            </a:r>
            <a:r>
              <a:rPr lang="fr-FR" dirty="0">
                <a:latin typeface="Arial Hebrew"/>
              </a:rPr>
              <a:t>de transmettre le dossier au juge d’instruction (réquisitoire de mise à l’instruction)</a:t>
            </a:r>
          </a:p>
          <a:p>
            <a:pPr lvl="1"/>
            <a:r>
              <a:rPr lang="fr-BE" dirty="0">
                <a:latin typeface="Arial Hebrew"/>
              </a:rPr>
              <a:t>Citation directe devant un tribunal par la victime</a:t>
            </a:r>
          </a:p>
          <a:p>
            <a:pPr lvl="1"/>
            <a:r>
              <a:rPr lang="fr-BE" dirty="0">
                <a:latin typeface="Arial Hebrew"/>
              </a:rPr>
              <a:t>Plainte avec CPC de la victime, entre les mains du juge d’instruction</a:t>
            </a:r>
          </a:p>
          <a:p>
            <a:pPr lvl="1"/>
            <a:r>
              <a:rPr lang="fr-BE" dirty="0">
                <a:latin typeface="Arial Hebrew"/>
              </a:rPr>
              <a:t>Plainte obligatoire de la victime dans certains cas (</a:t>
            </a:r>
            <a:r>
              <a:rPr lang="fr-FR" dirty="0">
                <a:latin typeface="Arial Hebrew"/>
              </a:rPr>
              <a:t>Calomnie et diffamation (art. 450, al. 1er CP) – Mais plus en matière de harcèlement (art. 442bis CP), car l’exigence d’une plainte a été abrogée par la loi du 25 mars 2016</a:t>
            </a:r>
            <a:r>
              <a:rPr lang="fr-BE" dirty="0">
                <a:latin typeface="Arial Hebrew"/>
              </a:rPr>
              <a:t>).</a:t>
            </a:r>
          </a:p>
          <a:p>
            <a:pPr marL="457200" lvl="1" indent="0">
              <a:buNone/>
            </a:pPr>
            <a:endParaRPr lang="fr-BE" dirty="0">
              <a:latin typeface="Arial Hebrew"/>
            </a:endParaRPr>
          </a:p>
          <a:p>
            <a:pPr lvl="1"/>
            <a:r>
              <a:rPr lang="fr-BE" dirty="0">
                <a:latin typeface="Arial Hebrew"/>
              </a:rPr>
              <a:t>Classement sans suite est une option pour le MP !</a:t>
            </a:r>
          </a:p>
          <a:p>
            <a:pPr lvl="1"/>
            <a:r>
              <a:rPr lang="fr-BE" dirty="0">
                <a:latin typeface="Arial Hebrew"/>
              </a:rPr>
              <a:t>P.M.: transaction et médiation pénale</a:t>
            </a:r>
          </a:p>
          <a:p>
            <a:pPr lvl="1"/>
            <a:endParaRPr lang="fr-BE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5764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sz="3000" dirty="0">
                <a:latin typeface="Arial Hebrew"/>
              </a:rPr>
              <a:t>Que faire en tant que victime d’une infraction et lorsque je veux obtenir la réparation de mon dommage ?</a:t>
            </a:r>
          </a:p>
          <a:p>
            <a:pPr marL="0" indent="0">
              <a:buNone/>
            </a:pPr>
            <a:r>
              <a:rPr lang="fr-BE" dirty="0">
                <a:latin typeface="Arial Hebrew"/>
              </a:rPr>
              <a:t>	</a:t>
            </a:r>
            <a:r>
              <a:rPr lang="fr-BE" sz="2600" i="1" dirty="0" err="1">
                <a:latin typeface="Arial Hebrew"/>
              </a:rPr>
              <a:t>Voy</a:t>
            </a:r>
            <a:r>
              <a:rPr lang="fr-BE" sz="2600" i="1" dirty="0">
                <a:latin typeface="Arial Hebrew"/>
              </a:rPr>
              <a:t>. l’exposé </a:t>
            </a:r>
            <a:r>
              <a:rPr lang="fr-BE" sz="2600" i="1" dirty="0" smtClean="0">
                <a:latin typeface="Arial Hebrew"/>
              </a:rPr>
              <a:t>du prof. A. Masset</a:t>
            </a:r>
            <a:endParaRPr lang="fr-BE" sz="2600" i="1" dirty="0">
              <a:latin typeface="Arial Hebrew"/>
            </a:endParaRPr>
          </a:p>
          <a:p>
            <a:pPr marL="400050" lvl="1" indent="0">
              <a:buNone/>
            </a:pPr>
            <a:r>
              <a:rPr lang="fr-FR" sz="2200" dirty="0">
                <a:latin typeface="Arial Hebrew"/>
              </a:rPr>
              <a:t>Qui peut réclamer </a:t>
            </a:r>
            <a:r>
              <a:rPr lang="fr-BE" sz="2200" dirty="0">
                <a:latin typeface="Arial Hebrew"/>
              </a:rPr>
              <a:t>?</a:t>
            </a:r>
            <a:endParaRPr lang="en-US" sz="2200" dirty="0">
              <a:latin typeface="Arial Hebrew"/>
            </a:endParaRPr>
          </a:p>
          <a:p>
            <a:pPr marL="400050" lvl="1" indent="0">
              <a:buNone/>
            </a:pPr>
            <a:r>
              <a:rPr lang="fr-FR" sz="2200" dirty="0">
                <a:latin typeface="Arial Hebrew"/>
              </a:rPr>
              <a:t>Quel dommage et combien la victime peut réclamer ? </a:t>
            </a:r>
            <a:endParaRPr lang="en-US" sz="2200" dirty="0">
              <a:latin typeface="Arial Hebrew"/>
            </a:endParaRPr>
          </a:p>
          <a:p>
            <a:pPr marL="400050" lvl="1" indent="0">
              <a:buNone/>
            </a:pPr>
            <a:r>
              <a:rPr lang="fr-FR" sz="2200" dirty="0">
                <a:latin typeface="Arial Hebrew"/>
              </a:rPr>
              <a:t>Procédés ouverts à la partie lésée pour se constituer partie civile (comment la victime </a:t>
            </a:r>
            <a:r>
              <a:rPr lang="fr-FR" sz="2200" dirty="0" err="1">
                <a:latin typeface="Arial Hebrew"/>
              </a:rPr>
              <a:t>doit-elle</a:t>
            </a:r>
            <a:r>
              <a:rPr lang="fr-FR" sz="2200" dirty="0">
                <a:latin typeface="Arial Hebrew"/>
              </a:rPr>
              <a:t> s’y prendre pour obtenir une réparation de son dommage ?)</a:t>
            </a:r>
            <a:endParaRPr lang="en-US" sz="2200" dirty="0">
              <a:latin typeface="Arial Hebrew"/>
            </a:endParaRPr>
          </a:p>
          <a:p>
            <a:pPr lvl="3"/>
            <a:r>
              <a:rPr lang="fr-FR" sz="1700" dirty="0">
                <a:latin typeface="Arial Hebrew"/>
              </a:rPr>
              <a:t>la victime peut se constituer partie civile devant le MP</a:t>
            </a:r>
            <a:endParaRPr lang="en-US" sz="1700" dirty="0">
              <a:latin typeface="Arial Hebrew"/>
            </a:endParaRPr>
          </a:p>
          <a:p>
            <a:pPr lvl="3"/>
            <a:r>
              <a:rPr lang="fr-FR" sz="1700" dirty="0">
                <a:latin typeface="Arial Hebrew"/>
              </a:rPr>
              <a:t>la victime peut se constituer partie civile devant le juge d’instruction</a:t>
            </a:r>
            <a:endParaRPr lang="en-US" sz="1700" dirty="0">
              <a:latin typeface="Arial Hebrew"/>
            </a:endParaRPr>
          </a:p>
          <a:p>
            <a:pPr lvl="3"/>
            <a:r>
              <a:rPr lang="fr-FR" sz="1700" dirty="0">
                <a:latin typeface="Arial Hebrew"/>
              </a:rPr>
              <a:t>la victime peut se constituer partie civile à l’audience</a:t>
            </a:r>
            <a:endParaRPr lang="en-US" sz="1700" dirty="0">
              <a:latin typeface="Arial Hebrew"/>
            </a:endParaRPr>
          </a:p>
          <a:p>
            <a:pPr lvl="3"/>
            <a:r>
              <a:rPr lang="fr-FR" sz="1700" dirty="0">
                <a:latin typeface="Arial Hebrew"/>
              </a:rPr>
              <a:t>la nécessité de faire un choix entre le juge répressif et le juge civil</a:t>
            </a:r>
            <a:endParaRPr lang="en-US" sz="1700" dirty="0">
              <a:latin typeface="Arial Hebrew"/>
            </a:endParaRPr>
          </a:p>
          <a:p>
            <a:pPr marL="400050" lvl="1" indent="0">
              <a:buNone/>
            </a:pPr>
            <a:endParaRPr lang="en-US" sz="2200" i="1" dirty="0">
              <a:latin typeface="Arial Hebrew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II.2. Comment débute un procès pénal? (V)</a:t>
            </a:r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73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II.3. L’information judiciaire (I) 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069" y="1417638"/>
            <a:ext cx="8308731" cy="544036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2800" dirty="0">
                <a:latin typeface="Arial Hebrew"/>
              </a:rPr>
              <a:t>=  Comment le MP va-t-il mener son enquête pour découvrir la manière dont les faits se sont déroulés ?</a:t>
            </a:r>
          </a:p>
          <a:p>
            <a:r>
              <a:rPr lang="fr-FR" sz="2800" b="1" dirty="0">
                <a:latin typeface="Arial Hebrew"/>
              </a:rPr>
              <a:t>Secret</a:t>
            </a:r>
            <a:r>
              <a:rPr lang="fr-FR" sz="2800" dirty="0">
                <a:latin typeface="Arial Hebrew"/>
              </a:rPr>
              <a:t> de l’information + obligation de conserver une </a:t>
            </a:r>
            <a:r>
              <a:rPr lang="fr-FR" sz="2800" b="1" dirty="0">
                <a:latin typeface="Arial Hebrew"/>
              </a:rPr>
              <a:t>trace écrite </a:t>
            </a:r>
            <a:r>
              <a:rPr lang="fr-FR" sz="2800" dirty="0">
                <a:latin typeface="Arial Hebrew"/>
              </a:rPr>
              <a:t>(procès-verbaux)</a:t>
            </a:r>
          </a:p>
          <a:p>
            <a:r>
              <a:rPr lang="fr-FR" sz="2800" dirty="0">
                <a:latin typeface="Arial Hebrew"/>
              </a:rPr>
              <a:t>Quel est le pouvoir d’action du MP - aide de la police ? </a:t>
            </a:r>
          </a:p>
          <a:p>
            <a:pPr lvl="1"/>
            <a:r>
              <a:rPr lang="fr-FR" sz="2400" dirty="0">
                <a:latin typeface="Arial Hebrew"/>
              </a:rPr>
              <a:t>Auditions</a:t>
            </a:r>
          </a:p>
          <a:p>
            <a:pPr lvl="1"/>
            <a:r>
              <a:rPr lang="fr-FR" sz="2400" dirty="0">
                <a:latin typeface="Arial Hebrew"/>
              </a:rPr>
              <a:t>Arrestations </a:t>
            </a:r>
            <a:r>
              <a:rPr lang="fr-FR" sz="2400" dirty="0">
                <a:latin typeface="Arial Hebrew"/>
                <a:sym typeface="Wingdings" panose="05000000000000000000" pitchFamily="2" charset="2"/>
              </a:rPr>
              <a:t> phase de détention préventive si mandat d’arrêt du juge d’instruction</a:t>
            </a:r>
            <a:endParaRPr lang="fr-FR" sz="2400" dirty="0">
              <a:latin typeface="Arial Hebrew"/>
            </a:endParaRPr>
          </a:p>
          <a:p>
            <a:pPr lvl="1"/>
            <a:r>
              <a:rPr lang="fr-FR" sz="2400" dirty="0">
                <a:latin typeface="Arial Hebrew"/>
              </a:rPr>
              <a:t>Recherche de renseignements:</a:t>
            </a:r>
          </a:p>
          <a:p>
            <a:pPr lvl="2"/>
            <a:r>
              <a:rPr lang="fr-FR" sz="2300" dirty="0">
                <a:latin typeface="Arial Hebrew"/>
              </a:rPr>
              <a:t>Perquisition</a:t>
            </a:r>
          </a:p>
          <a:p>
            <a:pPr lvl="2"/>
            <a:r>
              <a:rPr lang="fr-FR" sz="2300" dirty="0">
                <a:latin typeface="Arial Hebrew"/>
              </a:rPr>
              <a:t>Fouille de véhicule</a:t>
            </a:r>
          </a:p>
          <a:p>
            <a:pPr lvl="2"/>
            <a:r>
              <a:rPr lang="fr-FR" sz="2300" dirty="0">
                <a:latin typeface="Arial Hebrew"/>
              </a:rPr>
              <a:t>Autopsie</a:t>
            </a:r>
          </a:p>
          <a:p>
            <a:pPr lvl="2"/>
            <a:r>
              <a:rPr lang="fr-FR" sz="2300" dirty="0">
                <a:latin typeface="Arial Hebrew"/>
              </a:rPr>
              <a:t>Saisies</a:t>
            </a:r>
          </a:p>
          <a:p>
            <a:pPr lvl="2"/>
            <a:r>
              <a:rPr lang="fr-FR" sz="2300" dirty="0">
                <a:latin typeface="Arial Hebrew"/>
              </a:rPr>
              <a:t>Identification pour analyse ADN</a:t>
            </a:r>
          </a:p>
          <a:p>
            <a:pPr lvl="2"/>
            <a:r>
              <a:rPr lang="fr-FR" sz="2300" dirty="0">
                <a:latin typeface="Arial Hebrew"/>
              </a:rPr>
              <a:t>Fouille de personne(s)</a:t>
            </a:r>
          </a:p>
          <a:p>
            <a:pPr lvl="2"/>
            <a:r>
              <a:rPr lang="fr-FR" sz="2300" dirty="0">
                <a:latin typeface="Arial Hebrew"/>
              </a:rPr>
              <a:t>Diffusion d’un avis de recherche</a:t>
            </a:r>
          </a:p>
          <a:p>
            <a:pPr lvl="2"/>
            <a:r>
              <a:rPr lang="fr-FR" sz="2300" dirty="0">
                <a:latin typeface="Arial Hebrew"/>
              </a:rPr>
              <a:t>Recherche dans les systèmes informatiques</a:t>
            </a:r>
          </a:p>
          <a:p>
            <a:pPr lvl="2"/>
            <a:r>
              <a:rPr lang="fr-FR" sz="2300" dirty="0">
                <a:latin typeface="Arial Hebrew"/>
              </a:rPr>
              <a:t>Identification de l’utilisateur d’un moyen de télécommunication</a:t>
            </a:r>
          </a:p>
          <a:p>
            <a:pPr lvl="2"/>
            <a:endParaRPr lang="fr-FR" sz="2300" dirty="0">
              <a:latin typeface="Arial Hebrew"/>
            </a:endParaRPr>
          </a:p>
          <a:p>
            <a:pPr marL="914400" lvl="2" indent="0">
              <a:buNone/>
            </a:pPr>
            <a:r>
              <a:rPr lang="fr-FR" sz="2300" dirty="0">
                <a:latin typeface="Arial Hebrew"/>
                <a:sym typeface="Wingdings" panose="05000000000000000000" pitchFamily="2" charset="2"/>
              </a:rPr>
              <a:t> Selon le cas, nécessité de l’ouverture d’une </a:t>
            </a:r>
            <a:r>
              <a:rPr lang="fr-FR" sz="2300" b="1" dirty="0">
                <a:latin typeface="Arial Hebrew"/>
                <a:sym typeface="Wingdings" panose="05000000000000000000" pitchFamily="2" charset="2"/>
              </a:rPr>
              <a:t>instruction (faire appel au juge d’instruction qui dispose de pouvoirs plus larges).</a:t>
            </a:r>
            <a:endParaRPr lang="fr-FR" sz="2300" b="1" dirty="0">
              <a:latin typeface="Arial Hebrew"/>
            </a:endParaRPr>
          </a:p>
          <a:p>
            <a:pPr lvl="2"/>
            <a:endParaRPr lang="fr-FR" sz="2000" dirty="0">
              <a:latin typeface="Arial Hebrew"/>
            </a:endParaRP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8051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II.3. L’information judiciaire (II) 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latin typeface="Arial Hebrew"/>
              </a:rPr>
              <a:t>Que fait le MP lorsqu’il a fini son enquête ?</a:t>
            </a:r>
          </a:p>
          <a:p>
            <a:pPr lvl="1"/>
            <a:r>
              <a:rPr lang="fr-FR" sz="2400" dirty="0">
                <a:latin typeface="Arial Hebrew"/>
              </a:rPr>
              <a:t>Décider de poursuivre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>
                <a:latin typeface="Arial Hebrew"/>
              </a:rPr>
              <a:t> Citation directe devant le juge</a:t>
            </a:r>
            <a:endParaRPr lang="en-US" dirty="0">
              <a:latin typeface="Arial Hebrew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>
                <a:latin typeface="Arial Hebrew"/>
              </a:rPr>
              <a:t> Convocation par procès-verbal (216</a:t>
            </a:r>
            <a:r>
              <a:rPr lang="fr-FR" i="1" dirty="0">
                <a:latin typeface="Arial Hebrew"/>
              </a:rPr>
              <a:t>quater</a:t>
            </a:r>
            <a:r>
              <a:rPr lang="fr-FR" dirty="0">
                <a:latin typeface="Arial Hebrew"/>
              </a:rPr>
              <a:t> C.I.cr.) </a:t>
            </a:r>
            <a:endParaRPr lang="en-US" dirty="0">
              <a:latin typeface="Arial Hebrew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>
                <a:latin typeface="Arial Hebrew"/>
              </a:rPr>
              <a:t> Réquisitoire aux fins d’instruire </a:t>
            </a:r>
            <a:endParaRPr lang="en-US" dirty="0">
              <a:latin typeface="Arial Hebrew"/>
            </a:endParaRPr>
          </a:p>
          <a:p>
            <a:pPr marL="914400" lvl="2" indent="0">
              <a:buNone/>
            </a:pPr>
            <a:endParaRPr lang="fr-FR" sz="2000" dirty="0">
              <a:latin typeface="Arial Hebrew"/>
            </a:endParaRPr>
          </a:p>
          <a:p>
            <a:pPr lvl="1"/>
            <a:r>
              <a:rPr lang="fr-FR" sz="2400" dirty="0">
                <a:latin typeface="Arial Hebrew"/>
              </a:rPr>
              <a:t>Décider de ne pas poursuivre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000" dirty="0">
                <a:latin typeface="Arial Hebrew"/>
              </a:rPr>
              <a:t> Classement sans suite (! provisoire)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000" dirty="0">
                <a:latin typeface="Arial Hebrew"/>
              </a:rPr>
              <a:t> Transaction/médiation pénale (définitif)</a:t>
            </a:r>
            <a:endParaRPr lang="en-US" sz="2000" dirty="0">
              <a:latin typeface="Arial Hebrew"/>
            </a:endParaRPr>
          </a:p>
          <a:p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414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II.3. L’instruction (I)</a:t>
            </a:r>
            <a:endParaRPr lang="en-US" dirty="0">
              <a:latin typeface="Arial Hebrew"/>
            </a:endParaRP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92369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sz="5900" dirty="0">
                <a:latin typeface="Arial Hebrew"/>
                <a:cs typeface="Arial Hebrew"/>
              </a:rPr>
              <a:t>Quand, comment et pourquoi le juge d’instruction intervient-il dans une enquête ?</a:t>
            </a:r>
          </a:p>
          <a:p>
            <a:pPr marL="0" indent="0">
              <a:buNone/>
            </a:pPr>
            <a:endParaRPr lang="fr-FR" sz="3400" dirty="0">
              <a:latin typeface="Arial Hebrew"/>
              <a:cs typeface="Arial Hebrew"/>
            </a:endParaRPr>
          </a:p>
          <a:p>
            <a:r>
              <a:rPr lang="fr-FR" sz="4200" dirty="0">
                <a:latin typeface="Arial Hebrew"/>
                <a:cs typeface="Arial Hebrew"/>
              </a:rPr>
              <a:t>Comment un dossier arrive-t-il chez le juge d’instruction ?</a:t>
            </a:r>
          </a:p>
          <a:p>
            <a:pPr marL="0" indent="0">
              <a:buNone/>
            </a:pPr>
            <a:endParaRPr lang="fr-FR" sz="4200" dirty="0">
              <a:latin typeface="Arial Hebrew"/>
              <a:cs typeface="Arial Hebrew"/>
            </a:endParaRPr>
          </a:p>
          <a:p>
            <a:r>
              <a:rPr lang="fr-FR" sz="4200" dirty="0">
                <a:latin typeface="Arial Hebrew"/>
                <a:cs typeface="Arial Hebrew"/>
              </a:rPr>
              <a:t>Comment le juge d’instruction va-t-il mener son enquête pour découvrir, le cas échéant, l’auteur </a:t>
            </a:r>
            <a:r>
              <a:rPr lang="fr-FR" sz="4200" dirty="0" smtClean="0">
                <a:latin typeface="Arial Hebrew"/>
                <a:cs typeface="Arial Hebrew"/>
              </a:rPr>
              <a:t>et </a:t>
            </a:r>
            <a:r>
              <a:rPr lang="fr-FR" sz="4200" dirty="0">
                <a:latin typeface="Arial Hebrew"/>
                <a:cs typeface="Arial Hebrew"/>
              </a:rPr>
              <a:t>la manière dont les faits se sont déroulés ?</a:t>
            </a:r>
          </a:p>
          <a:p>
            <a:endParaRPr lang="fr-FR" sz="4200" dirty="0">
              <a:latin typeface="Arial Hebrew"/>
              <a:cs typeface="Arial Hebrew"/>
            </a:endParaRPr>
          </a:p>
          <a:p>
            <a:pPr lvl="1"/>
            <a:r>
              <a:rPr lang="fr-FR" sz="4200" dirty="0">
                <a:latin typeface="Arial Hebrew"/>
                <a:cs typeface="Arial Hebrew"/>
              </a:rPr>
              <a:t>la nécessité d’agir dans la discrétion (le secret de l’instruction) mais avec des nuances (consultation et copies du dossier répressif – demande </a:t>
            </a:r>
            <a:r>
              <a:rPr lang="fr-FR" sz="4200" dirty="0" smtClean="0">
                <a:latin typeface="Arial Hebrew"/>
                <a:cs typeface="Arial Hebrew"/>
              </a:rPr>
              <a:t>de </a:t>
            </a:r>
            <a:r>
              <a:rPr lang="fr-FR" sz="4200" dirty="0">
                <a:latin typeface="Arial Hebrew"/>
                <a:cs typeface="Arial Hebrew"/>
              </a:rPr>
              <a:t>devoirs d’instruction complémentaires)</a:t>
            </a:r>
          </a:p>
          <a:p>
            <a:endParaRPr lang="fr-FR" sz="4200" dirty="0">
              <a:latin typeface="Arial Hebrew"/>
              <a:cs typeface="Arial Hebrew"/>
            </a:endParaRPr>
          </a:p>
          <a:p>
            <a:pPr lvl="1"/>
            <a:r>
              <a:rPr lang="fr-FR" sz="4200" dirty="0">
                <a:latin typeface="Arial Hebrew"/>
                <a:cs typeface="Arial Hebrew"/>
              </a:rPr>
              <a:t>l’obligation de conserver une trace écrite dans le dossier (les apostilles et la rédaction des procès-verbaux)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71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Arial Hebrew"/>
                <a:cs typeface="Arial Hebrew"/>
              </a:rPr>
              <a:t>I.1. Principes généraux du droit pénal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rial Hebrew"/>
                <a:cs typeface="Arial Hebrew"/>
              </a:rPr>
              <a:t>Principe de légalité </a:t>
            </a:r>
          </a:p>
          <a:p>
            <a:pPr marL="0" indent="0">
              <a:buNone/>
            </a:pPr>
            <a:r>
              <a:rPr lang="fr-FR" sz="2000" dirty="0">
                <a:latin typeface="Arial Hebrew"/>
                <a:cs typeface="Arial Hebrew"/>
              </a:rPr>
              <a:t>Peut-on être poursuivi pour n’importe quel fait moralement répréhensible ?</a:t>
            </a:r>
            <a:endParaRPr lang="fr-FR" dirty="0">
              <a:latin typeface="Arial Hebrew"/>
              <a:cs typeface="Arial Hebrew"/>
            </a:endParaRPr>
          </a:p>
          <a:p>
            <a:r>
              <a:rPr lang="fr-FR" dirty="0" smtClean="0">
                <a:latin typeface="Arial Hebrew"/>
                <a:cs typeface="Arial Hebrew"/>
              </a:rPr>
              <a:t>Interprétation stricte - logique de la loi pénale (versus extensive, </a:t>
            </a:r>
            <a:r>
              <a:rPr lang="fr-FR" dirty="0">
                <a:latin typeface="Arial Hebrew"/>
                <a:cs typeface="Arial Hebrew"/>
              </a:rPr>
              <a:t>par analogie</a:t>
            </a:r>
            <a:r>
              <a:rPr lang="fr-FR" dirty="0" smtClean="0">
                <a:latin typeface="Arial Hebrew"/>
                <a:cs typeface="Arial Hebrew"/>
              </a:rPr>
              <a:t>) – </a:t>
            </a:r>
            <a:r>
              <a:rPr lang="fr-FR" sz="2800" dirty="0" err="1" smtClean="0">
                <a:latin typeface="Arial Hebrew"/>
                <a:cs typeface="Arial Hebrew"/>
              </a:rPr>
              <a:t>cfr</a:t>
            </a:r>
            <a:r>
              <a:rPr lang="fr-FR" sz="2800" dirty="0" smtClean="0">
                <a:latin typeface="Arial Hebrew"/>
                <a:cs typeface="Arial Hebrew"/>
              </a:rPr>
              <a:t> </a:t>
            </a:r>
            <a:r>
              <a:rPr lang="fr-FR" sz="2800" i="1" dirty="0" smtClean="0">
                <a:latin typeface="Arial Hebrew"/>
                <a:cs typeface="Arial Hebrew"/>
              </a:rPr>
              <a:t>infra</a:t>
            </a:r>
            <a:endParaRPr lang="fr-FR" sz="2800" i="1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La présomption d’innocence</a:t>
            </a:r>
          </a:p>
          <a:p>
            <a:r>
              <a:rPr lang="fr-FR" dirty="0">
                <a:latin typeface="Arial Hebrew"/>
                <a:cs typeface="Arial Hebrew"/>
              </a:rPr>
              <a:t>Le doute profite à l’accusé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9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338"/>
            <a:ext cx="8229600" cy="1143000"/>
          </a:xfrm>
        </p:spPr>
        <p:txBody>
          <a:bodyPr/>
          <a:lstStyle/>
          <a:p>
            <a:r>
              <a:rPr lang="fr-BE" dirty="0">
                <a:latin typeface="Arial Hebrew"/>
              </a:rPr>
              <a:t>II.3. L’instruction (II)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5376863"/>
          </a:xfrm>
        </p:spPr>
        <p:txBody>
          <a:bodyPr>
            <a:normAutofit fontScale="62500" lnSpcReduction="20000"/>
          </a:bodyPr>
          <a:lstStyle/>
          <a:p>
            <a:r>
              <a:rPr lang="fr-FR" dirty="0">
                <a:latin typeface="Arial Hebrew"/>
                <a:cs typeface="Arial Hebrew"/>
              </a:rPr>
              <a:t>Quel est le pouvoir d’action du juge d’instruction ? 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l’inculpation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 mandat d’amener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 mandat d’arrêt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auditions et les confrontations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la descente sur les lieux et la reconstitution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perquisitions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saisies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l’exploration corporelle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l’autopsie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l’identification ADN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l’expertise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 repérage téléphonique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l’écoute et l’enregistrement des conversations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la recherche dans les systèmes informatiques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écoutes directes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méthodes particulières de recherche</a:t>
            </a:r>
          </a:p>
          <a:p>
            <a:pPr lvl="1"/>
            <a:r>
              <a:rPr lang="fr-FR" sz="2900" dirty="0">
                <a:latin typeface="Arial Hebrew"/>
                <a:cs typeface="Arial Hebrew"/>
              </a:rPr>
              <a:t>les commissions rogatoires</a:t>
            </a: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005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II.3. L’instruction (III)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800" dirty="0">
                <a:latin typeface="Arial Hebrew"/>
              </a:rPr>
              <a:t>Que peuvent faire les parties si elles ne sont pas d’accord avec une décision du juge d’instruction qui refuse l’accès au dossier ou l’accomplissement de devoirs d’instruction complémentaires ? </a:t>
            </a:r>
          </a:p>
          <a:p>
            <a:pPr lvl="1"/>
            <a:r>
              <a:rPr lang="fr-FR" sz="2400" dirty="0">
                <a:latin typeface="Arial Hebrew"/>
              </a:rPr>
              <a:t>Droit d’appel devant la chambre des mises en accusation</a:t>
            </a:r>
          </a:p>
          <a:p>
            <a:pPr marL="457200" lvl="1" indent="0">
              <a:buNone/>
            </a:pPr>
            <a:endParaRPr lang="fr-FR" sz="2400" dirty="0">
              <a:latin typeface="Arial Hebrew"/>
            </a:endParaRPr>
          </a:p>
          <a:p>
            <a:r>
              <a:rPr lang="fr-FR" sz="2800" dirty="0">
                <a:latin typeface="Arial Hebrew"/>
              </a:rPr>
              <a:t>Que fait le juge d’instruction lorsqu’il a fini son enquête ? (le contrôle de l’instruction et les juridictions d’instruction)</a:t>
            </a:r>
          </a:p>
          <a:p>
            <a:pPr lvl="1"/>
            <a:r>
              <a:rPr lang="fr-FR" sz="2400" dirty="0">
                <a:latin typeface="Arial Hebrew"/>
              </a:rPr>
              <a:t>Intervention de la chambre du conseil</a:t>
            </a:r>
          </a:p>
          <a:p>
            <a:pPr lvl="1"/>
            <a:r>
              <a:rPr lang="fr-FR" sz="2400" dirty="0">
                <a:latin typeface="Arial Hebrew"/>
              </a:rPr>
              <a:t>Non-lieu ou renvoi vers le tribunal correctionnel (notamment)</a:t>
            </a:r>
          </a:p>
          <a:p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75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II.4. La détention préventive (I)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dirty="0">
                <a:latin typeface="Arial Hebrew"/>
              </a:rPr>
              <a:t>=  Les faits sont graves, à tel point qu’on ne peut pas prendre le risque de laisser l’individu en liberté</a:t>
            </a: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BE" dirty="0">
                <a:latin typeface="Arial Hebrew"/>
              </a:rPr>
              <a:t>Mise en balance : présomption d’innocence </a:t>
            </a:r>
            <a:r>
              <a:rPr lang="fr-BE" i="1" dirty="0">
                <a:latin typeface="Arial Hebrew"/>
              </a:rPr>
              <a:t>versus</a:t>
            </a:r>
            <a:r>
              <a:rPr lang="fr-BE" dirty="0">
                <a:latin typeface="Arial Hebrew"/>
              </a:rPr>
              <a:t> détention préventive</a:t>
            </a: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BE" dirty="0">
                <a:latin typeface="Arial Hebrew"/>
              </a:rPr>
              <a:t>Qui peut décider de mettre une personne en détention préventive (inculpation) ?</a:t>
            </a: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rial Hebrew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33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II.4. La détention préventive (II)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>
                <a:latin typeface="Arial Hebrew"/>
                <a:cs typeface="Arial Hebrew"/>
              </a:rPr>
              <a:t>A distinguer de l’arrestation et de la garde à vue</a:t>
            </a:r>
          </a:p>
          <a:p>
            <a:pPr marL="457200" lvl="1" indent="0">
              <a:buNone/>
            </a:pPr>
            <a:r>
              <a:rPr lang="fr-BE" sz="2000" dirty="0">
                <a:latin typeface="Arial Hebrew"/>
                <a:cs typeface="Arial Hebrew"/>
                <a:sym typeface="Wingdings" panose="05000000000000000000" pitchFamily="2" charset="2"/>
              </a:rPr>
              <a:t> </a:t>
            </a:r>
            <a:r>
              <a:rPr lang="fr-FR" sz="2000" dirty="0">
                <a:latin typeface="Arial Hebrew"/>
                <a:cs typeface="Arial Hebrew"/>
              </a:rPr>
              <a:t>privation de liberté d’une personne, à la suite de l’intervention de l’autorité, pendant une durée maximale de 48 heures, </a:t>
            </a:r>
            <a:r>
              <a:rPr lang="fr-FR" sz="2000" b="1" dirty="0">
                <a:latin typeface="Arial Hebrew"/>
                <a:cs typeface="Arial Hebrew"/>
              </a:rPr>
              <a:t>sans</a:t>
            </a:r>
            <a:r>
              <a:rPr lang="fr-FR" sz="2000" dirty="0">
                <a:latin typeface="Arial Hebrew"/>
                <a:cs typeface="Arial Hebrew"/>
              </a:rPr>
              <a:t> l’intervention d’un juge</a:t>
            </a:r>
          </a:p>
          <a:p>
            <a:pPr marL="457200" lvl="1" indent="0">
              <a:buNone/>
            </a:pPr>
            <a:endParaRPr lang="fr-FR" sz="20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fr-BE" sz="2400" dirty="0">
              <a:latin typeface="Arial Hebrew"/>
              <a:cs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478" y="4001505"/>
            <a:ext cx="8529043" cy="279830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818185" y="5046785"/>
            <a:ext cx="984738" cy="6682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14500" y="3799071"/>
            <a:ext cx="1292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/>
              <a:t>Arrestation et garde à vue par la police (48H MAX)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360735" y="4445402"/>
            <a:ext cx="0" cy="2932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64319" y="6042227"/>
            <a:ext cx="1292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/>
              <a:t>Intervention du JI et peut durer longtemps</a:t>
            </a:r>
            <a:endParaRPr lang="en-US" sz="120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278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latin typeface="Arial Hebrew"/>
              </a:rPr>
              <a:t>II.4. La détention préventive (III)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9670"/>
            <a:ext cx="8229600" cy="452596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BE" dirty="0">
                <a:latin typeface="Arial Hebrew"/>
              </a:rPr>
              <a:t>Qu’est-ce qu’un mandat d’arrêt 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>
                <a:latin typeface="Arial Hebrew"/>
              </a:rPr>
              <a:t>Conditions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>
                <a:latin typeface="Arial Hebrew"/>
              </a:rPr>
              <a:t>Effets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BE" sz="2400" dirty="0">
                <a:latin typeface="Arial Hebrew"/>
              </a:rPr>
              <a:t>Lieu (prison – assignation à résidence en cas de surveillance électronique)</a:t>
            </a:r>
          </a:p>
          <a:p>
            <a:pPr marL="457200" lvl="1" indent="0">
              <a:buNone/>
            </a:pPr>
            <a:endParaRPr lang="fr-BE" dirty="0">
              <a:latin typeface="Arial Hebrew"/>
            </a:endParaRP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08963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>
                <a:latin typeface="Arial Hebrew"/>
              </a:rPr>
              <a:t>II.4. La détention préventive (IV)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2278"/>
            <a:ext cx="8229600" cy="502712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sz="2000" dirty="0">
                <a:latin typeface="Arial Hebrew"/>
                <a:cs typeface="Arial Hebrew"/>
              </a:rPr>
              <a:t>Combien de temps dure la détention préventive ?</a:t>
            </a:r>
          </a:p>
          <a:p>
            <a:pPr lvl="1"/>
            <a:r>
              <a:rPr lang="fr-FR" sz="1600" dirty="0">
                <a:latin typeface="Arial Hebrew"/>
                <a:cs typeface="Arial Hebrew"/>
              </a:rPr>
              <a:t>La comparution dans les 5 jours de la délivrance du mandat </a:t>
            </a:r>
            <a:r>
              <a:rPr lang="fr-FR" sz="1600" dirty="0" smtClean="0">
                <a:latin typeface="Arial Hebrew"/>
                <a:cs typeface="Arial Hebrew"/>
              </a:rPr>
              <a:t>d’arrêt, </a:t>
            </a:r>
            <a:r>
              <a:rPr lang="fr-FR" sz="1600" dirty="0">
                <a:latin typeface="Arial Hebrew"/>
                <a:cs typeface="Arial Hebrew"/>
              </a:rPr>
              <a:t>puis les comparutions mensuelles </a:t>
            </a:r>
            <a:r>
              <a:rPr lang="fr-FR" sz="1600" dirty="0" smtClean="0">
                <a:latin typeface="Arial Hebrew"/>
                <a:cs typeface="Arial Hebrew"/>
              </a:rPr>
              <a:t>(tous les mois, jusqu’à la 4</a:t>
            </a:r>
            <a:r>
              <a:rPr lang="fr-FR" sz="1600" baseline="30000" dirty="0" smtClean="0">
                <a:latin typeface="Arial Hebrew"/>
                <a:cs typeface="Arial Hebrew"/>
              </a:rPr>
              <a:t>e</a:t>
            </a:r>
            <a:r>
              <a:rPr lang="fr-FR" sz="1600" dirty="0" smtClean="0">
                <a:latin typeface="Arial Hebrew"/>
                <a:cs typeface="Arial Hebrew"/>
              </a:rPr>
              <a:t> décision) </a:t>
            </a:r>
            <a:r>
              <a:rPr lang="fr-FR" sz="1600" dirty="0">
                <a:latin typeface="Arial Hebrew"/>
                <a:cs typeface="Arial Hebrew"/>
              </a:rPr>
              <a:t>puis comparutions bimestrielles (tous les 2 </a:t>
            </a:r>
            <a:r>
              <a:rPr lang="fr-FR" sz="1600" dirty="0" smtClean="0">
                <a:latin typeface="Arial Hebrew"/>
                <a:cs typeface="Arial Hebrew"/>
              </a:rPr>
              <a:t>mois, à partir de la 4</a:t>
            </a:r>
            <a:r>
              <a:rPr lang="fr-FR" sz="1600" baseline="30000" dirty="0" smtClean="0">
                <a:latin typeface="Arial Hebrew"/>
                <a:cs typeface="Arial Hebrew"/>
              </a:rPr>
              <a:t>e</a:t>
            </a:r>
            <a:r>
              <a:rPr lang="fr-FR" sz="1600" dirty="0" smtClean="0">
                <a:latin typeface="Arial Hebrew"/>
                <a:cs typeface="Arial Hebrew"/>
              </a:rPr>
              <a:t> décision)</a:t>
            </a:r>
            <a:endParaRPr lang="en-US" sz="1600" dirty="0">
              <a:latin typeface="Arial Hebrew"/>
              <a:cs typeface="Arial Hebrew"/>
            </a:endParaRPr>
          </a:p>
          <a:p>
            <a:pPr marL="457200" lvl="1" indent="0">
              <a:buNone/>
            </a:pPr>
            <a:endParaRPr lang="en-US" sz="1600" dirty="0">
              <a:latin typeface="Arial Hebrew"/>
              <a:cs typeface="Arial Hebrew"/>
            </a:endParaRPr>
          </a:p>
          <a:p>
            <a:pPr lvl="0"/>
            <a:r>
              <a:rPr lang="fr-FR" sz="2000" dirty="0">
                <a:latin typeface="Arial Hebrew"/>
                <a:cs typeface="Arial Hebrew"/>
              </a:rPr>
              <a:t>Les autres possibilités : les alternatives à la détention préventive</a:t>
            </a:r>
            <a:endParaRPr lang="en-US" sz="2000" dirty="0">
              <a:latin typeface="Arial Hebrew"/>
              <a:cs typeface="Arial Hebrew"/>
            </a:endParaRPr>
          </a:p>
          <a:p>
            <a:pPr lvl="1"/>
            <a:r>
              <a:rPr lang="fr-FR" sz="1600" dirty="0">
                <a:latin typeface="Arial Hebrew"/>
                <a:cs typeface="Arial Hebrew"/>
              </a:rPr>
              <a:t>la mise en liberté sous conditions</a:t>
            </a:r>
            <a:endParaRPr lang="en-US" sz="1600" dirty="0">
              <a:latin typeface="Arial Hebrew"/>
              <a:cs typeface="Arial Hebrew"/>
            </a:endParaRPr>
          </a:p>
          <a:p>
            <a:pPr lvl="1"/>
            <a:r>
              <a:rPr lang="fr-FR" sz="1600" dirty="0">
                <a:latin typeface="Arial Hebrew"/>
                <a:cs typeface="Arial Hebrew"/>
              </a:rPr>
              <a:t>la mise en liberté sous caution</a:t>
            </a:r>
            <a:endParaRPr lang="en-US" sz="16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sz="2000" dirty="0">
              <a:latin typeface="Arial Hebrew"/>
              <a:cs typeface="Arial Hebrew"/>
            </a:endParaRPr>
          </a:p>
          <a:p>
            <a:pPr lvl="0"/>
            <a:r>
              <a:rPr lang="fr-FR" sz="2000" dirty="0">
                <a:latin typeface="Arial Hebrew"/>
                <a:cs typeface="Arial Hebrew"/>
              </a:rPr>
              <a:t>Que faire lorsque l’auteur présumé n’est pas d’accord avec la décision ?</a:t>
            </a:r>
            <a:endParaRPr lang="en-US" sz="20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sz="2000" dirty="0">
              <a:latin typeface="Arial Hebrew"/>
              <a:cs typeface="Arial Hebrew"/>
            </a:endParaRPr>
          </a:p>
          <a:p>
            <a:pPr lvl="0"/>
            <a:r>
              <a:rPr lang="fr-FR" sz="2000" dirty="0" smtClean="0">
                <a:latin typeface="Arial Hebrew"/>
                <a:cs typeface="Arial Hebrew"/>
              </a:rPr>
              <a:t>Place de la </a:t>
            </a:r>
            <a:r>
              <a:rPr lang="fr-FR" sz="2000" dirty="0">
                <a:latin typeface="Arial Hebrew"/>
                <a:cs typeface="Arial Hebrew"/>
              </a:rPr>
              <a:t>victime </a:t>
            </a:r>
            <a:r>
              <a:rPr lang="fr-FR" sz="2000" dirty="0" smtClean="0">
                <a:latin typeface="Arial Hebrew"/>
                <a:cs typeface="Arial Hebrew"/>
              </a:rPr>
              <a:t>lors de la DP ? A-t-elle </a:t>
            </a:r>
            <a:r>
              <a:rPr lang="fr-FR" sz="2000" dirty="0">
                <a:latin typeface="Arial Hebrew"/>
                <a:cs typeface="Arial Hebrew"/>
              </a:rPr>
              <a:t>son mot à dire </a:t>
            </a:r>
            <a:r>
              <a:rPr lang="fr-FR" sz="2000" dirty="0" smtClean="0">
                <a:latin typeface="Arial Hebrew"/>
                <a:cs typeface="Arial Hebrew"/>
              </a:rPr>
              <a:t>? Nouveauté 2023 (</a:t>
            </a:r>
            <a:r>
              <a:rPr lang="fr-FR" sz="2000" dirty="0" err="1" smtClean="0">
                <a:latin typeface="Arial Hebrew"/>
                <a:cs typeface="Arial Hebrew"/>
              </a:rPr>
              <a:t>cfr</a:t>
            </a:r>
            <a:r>
              <a:rPr lang="fr-FR" sz="2000" dirty="0" smtClean="0">
                <a:latin typeface="Arial Hebrew"/>
                <a:cs typeface="Arial Hebrew"/>
              </a:rPr>
              <a:t> slide suivant)</a:t>
            </a:r>
            <a:endParaRPr lang="en-US" sz="20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sz="2000" dirty="0">
              <a:latin typeface="Arial Hebrew"/>
              <a:cs typeface="Arial Hebrew"/>
            </a:endParaRPr>
          </a:p>
          <a:p>
            <a:pPr lvl="0"/>
            <a:r>
              <a:rPr lang="fr-FR" sz="2000" dirty="0">
                <a:latin typeface="Arial Hebrew"/>
                <a:cs typeface="Arial Hebrew"/>
              </a:rPr>
              <a:t>Que peut faire la personne qui a été détenue préventivement alors qu’elle est </a:t>
            </a:r>
            <a:r>
              <a:rPr lang="fr-FR" sz="2000" i="1" dirty="0">
                <a:latin typeface="Arial Hebrew"/>
                <a:cs typeface="Arial Hebrew"/>
              </a:rPr>
              <a:t>in fine</a:t>
            </a:r>
            <a:r>
              <a:rPr lang="fr-FR" sz="2000" dirty="0">
                <a:latin typeface="Arial Hebrew"/>
                <a:cs typeface="Arial Hebrew"/>
              </a:rPr>
              <a:t> reconnue innocente ? </a:t>
            </a:r>
          </a:p>
          <a:p>
            <a:pPr marL="457200" lvl="1" indent="0">
              <a:buNone/>
            </a:pPr>
            <a:r>
              <a:rPr lang="fr-FR" sz="1600" dirty="0">
                <a:latin typeface="Arial Hebrew"/>
                <a:cs typeface="Arial Hebrew"/>
                <a:sym typeface="Wingdings" panose="05000000000000000000" pitchFamily="2" charset="2"/>
              </a:rPr>
              <a:t> </a:t>
            </a:r>
            <a:r>
              <a:rPr lang="fr-FR" sz="1600" dirty="0">
                <a:latin typeface="Arial Hebrew"/>
                <a:cs typeface="Arial Hebrew"/>
              </a:rPr>
              <a:t>Détention préventive inopérante (requête à adresser au Ministre de la Justice)</a:t>
            </a:r>
            <a:endParaRPr lang="fr-BE" sz="16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fr-BE" sz="1600" dirty="0">
              <a:latin typeface="Arial Hebrew"/>
              <a:cs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Arial Hebrew"/>
              <a:cs typeface="Arial Hebrew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66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II.4. La détention préventive (V)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Place de la victime dans la procédure de DP?</a:t>
            </a:r>
          </a:p>
          <a:p>
            <a:pPr lvl="1"/>
            <a:r>
              <a:rPr lang="fr-BE" sz="1800" dirty="0" smtClean="0"/>
              <a:t>Non (</a:t>
            </a:r>
            <a:r>
              <a:rPr lang="fr-BE" sz="1800" b="1" dirty="0" smtClean="0"/>
              <a:t>huit-clos</a:t>
            </a:r>
            <a:r>
              <a:rPr lang="fr-BE" sz="1800" dirty="0" smtClean="0"/>
              <a:t>)</a:t>
            </a:r>
          </a:p>
          <a:p>
            <a:pPr lvl="1"/>
            <a:r>
              <a:rPr lang="fr-BE" sz="1800" dirty="0" smtClean="0"/>
              <a:t>Mais depuis loi 2 mars 2023 modifiant la loi sur la DP: création d’un </a:t>
            </a:r>
            <a:r>
              <a:rPr lang="fr-BE" sz="1800" b="1" dirty="0" smtClean="0"/>
              <a:t>droit à l’information </a:t>
            </a:r>
            <a:r>
              <a:rPr lang="fr-BE" sz="1800" dirty="0" smtClean="0"/>
              <a:t>pour les victimes « </a:t>
            </a:r>
            <a:r>
              <a:rPr lang="fr-FR" sz="1800" i="1" dirty="0" smtClean="0"/>
              <a:t>d’un </a:t>
            </a:r>
            <a:r>
              <a:rPr lang="fr-FR" sz="1800" i="1" dirty="0"/>
              <a:t>crime ou d’un délit menaçant ou portant atteinte à l’intégrité physique et/ou psychique de la victime </a:t>
            </a:r>
            <a:r>
              <a:rPr lang="fr-FR" sz="1800" i="1" dirty="0" smtClean="0"/>
              <a:t>ou à </a:t>
            </a:r>
            <a:r>
              <a:rPr lang="fr-FR" sz="1800" i="1" dirty="0"/>
              <a:t>celle d’un tiers qu’elle </a:t>
            </a:r>
            <a:r>
              <a:rPr lang="fr-FR" sz="1800" i="1" dirty="0" smtClean="0"/>
              <a:t>représente </a:t>
            </a:r>
            <a:r>
              <a:rPr lang="fr-FR" sz="1800" dirty="0" smtClean="0"/>
              <a:t>» (uniquement)</a:t>
            </a:r>
          </a:p>
          <a:p>
            <a:pPr lvl="1"/>
            <a:r>
              <a:rPr lang="fr-FR" sz="1800" dirty="0"/>
              <a:t>L’information communiquée porte sur les éléments suivants :</a:t>
            </a:r>
            <a:br>
              <a:rPr lang="fr-FR" sz="1800" dirty="0"/>
            </a:br>
            <a:r>
              <a:rPr lang="fr-FR" sz="1800" dirty="0"/>
              <a:t>1° la délivrance ou la mainlevée d’un mandat d’arrêt ;</a:t>
            </a:r>
            <a:br>
              <a:rPr lang="fr-FR" sz="1800" dirty="0"/>
            </a:br>
            <a:r>
              <a:rPr lang="fr-FR" sz="1800" dirty="0"/>
              <a:t>2° l’exécution de la détention préventive sous surveillance électronique ;</a:t>
            </a:r>
            <a:br>
              <a:rPr lang="fr-FR" sz="1800" dirty="0"/>
            </a:br>
            <a:r>
              <a:rPr lang="fr-FR" sz="1800" dirty="0"/>
              <a:t>3° la décision de mise en liberté ;</a:t>
            </a:r>
            <a:br>
              <a:rPr lang="fr-FR" sz="1800" dirty="0"/>
            </a:br>
            <a:r>
              <a:rPr lang="fr-FR" sz="1800" dirty="0"/>
              <a:t>4° tout ce qui concerne les conditions imposées au suspect remis en liberté et qui concerne la victime (interdiction de contacts, interdiction de fréquenter des lieux, </a:t>
            </a:r>
            <a:r>
              <a:rPr lang="fr-FR" sz="1800" dirty="0" smtClean="0"/>
              <a:t>etc.)</a:t>
            </a:r>
          </a:p>
          <a:p>
            <a:pPr lvl="1"/>
            <a:r>
              <a:rPr lang="fr-FR" sz="1800" dirty="0" smtClean="0"/>
              <a:t>En vigueur depuis le </a:t>
            </a:r>
            <a:r>
              <a:rPr lang="fr-FR" sz="1800" b="1" dirty="0" smtClean="0"/>
              <a:t>1</a:t>
            </a:r>
            <a:r>
              <a:rPr lang="fr-FR" sz="1800" b="1" baseline="30000" dirty="0" smtClean="0"/>
              <a:t>er</a:t>
            </a:r>
            <a:r>
              <a:rPr lang="fr-FR" sz="1800" b="1" dirty="0" smtClean="0"/>
              <a:t> avril 2024</a:t>
            </a:r>
            <a:endParaRPr lang="en-US" sz="18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4062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</a:rPr>
              <a:t>II.5. Les juridictions de jugement (I)</a:t>
            </a:r>
            <a:endParaRPr lang="en-US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3294"/>
            <a:ext cx="8229600" cy="3884122"/>
          </a:xfrm>
        </p:spPr>
        <p:txBody>
          <a:bodyPr>
            <a:normAutofit/>
          </a:bodyPr>
          <a:lstStyle/>
          <a:p>
            <a:pPr lvl="0"/>
            <a:r>
              <a:rPr lang="fr-FR" dirty="0">
                <a:latin typeface="Arial Hebrew"/>
              </a:rPr>
              <a:t>Comment sont composées les juridictions de jugement ?</a:t>
            </a:r>
            <a:endParaRPr lang="en-US" dirty="0">
              <a:latin typeface="Arial Hebrew"/>
            </a:endParaRPr>
          </a:p>
          <a:p>
            <a:pPr lvl="0"/>
            <a:r>
              <a:rPr lang="fr-FR" dirty="0">
                <a:latin typeface="Arial Hebrew"/>
              </a:rPr>
              <a:t>Tout le monde peut-il être présent dans la salle d’audience ?</a:t>
            </a:r>
            <a:endParaRPr lang="en-US" dirty="0">
              <a:latin typeface="Arial Hebrew"/>
            </a:endParaRPr>
          </a:p>
          <a:p>
            <a:pPr lvl="0"/>
            <a:r>
              <a:rPr lang="fr-FR" dirty="0">
                <a:latin typeface="Arial Hebrew"/>
              </a:rPr>
              <a:t>Quel est le rôle de la juridiction de jugement ?</a:t>
            </a:r>
            <a:endParaRPr lang="en-US" dirty="0">
              <a:latin typeface="Arial Hebrew"/>
            </a:endParaRP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8948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600" dirty="0">
                <a:latin typeface="Arial Hebrew"/>
              </a:rPr>
              <a:t>II.5. Les juridictions de jugement (II)</a:t>
            </a:r>
            <a:endParaRPr lang="en-US" sz="3600" dirty="0">
              <a:latin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3294"/>
            <a:ext cx="8229600" cy="38841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latin typeface="Arial Hebrew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496770"/>
            <a:ext cx="8229600" cy="48336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latin typeface="Arial Hebrew"/>
              </a:rPr>
              <a:t>Comment se déroule l’audience  ?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>
                <a:latin typeface="Arial Hebrew"/>
              </a:rPr>
              <a:t>l’instruction d’audience et les auditions </a:t>
            </a:r>
            <a:r>
              <a:rPr lang="fr-FR" dirty="0" smtClean="0">
                <a:latin typeface="Arial Hebrew"/>
              </a:rPr>
              <a:t>prévenu(s)/ </a:t>
            </a:r>
            <a:r>
              <a:rPr lang="fr-FR" dirty="0">
                <a:latin typeface="Arial Hebrew"/>
              </a:rPr>
              <a:t>témoin(s) et comparution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>
                <a:latin typeface="Arial Hebrew"/>
              </a:rPr>
              <a:t>le réquisitoire du MP – la peine réclamée par la société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>
                <a:latin typeface="Arial Hebrew"/>
              </a:rPr>
              <a:t>les plaidoiries selon un ordre </a:t>
            </a:r>
            <a:r>
              <a:rPr lang="fr-FR" dirty="0" smtClean="0">
                <a:latin typeface="Arial Hebrew"/>
              </a:rPr>
              <a:t>PC/MP/prévenu(s)</a:t>
            </a:r>
            <a:endParaRPr lang="fr-FR" dirty="0">
              <a:latin typeface="Arial Hebrew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FR" dirty="0">
                <a:latin typeface="Arial Hebrew"/>
              </a:rPr>
              <a:t>la clôture des débats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>
                <a:latin typeface="Arial Hebrew"/>
              </a:rPr>
              <a:t>la délibération du juge</a:t>
            </a:r>
          </a:p>
          <a:p>
            <a:pPr lvl="2"/>
            <a:r>
              <a:rPr lang="fr-FR" dirty="0">
                <a:latin typeface="Arial Hebrew"/>
              </a:rPr>
              <a:t>Sur la base de quels critères le juge prend-il une décision (aspect probatoire) ?</a:t>
            </a:r>
          </a:p>
          <a:p>
            <a:pPr lvl="2"/>
            <a:r>
              <a:rPr lang="fr-FR" dirty="0">
                <a:latin typeface="Arial Hebrew"/>
              </a:rPr>
              <a:t>Un système de preuve libre – la conviction au-delà de tout doute raisonnable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 smtClean="0">
                <a:latin typeface="Arial Hebrew"/>
              </a:rPr>
              <a:t>Le </a:t>
            </a:r>
            <a:r>
              <a:rPr lang="fr-FR" dirty="0">
                <a:latin typeface="Arial Hebrew"/>
              </a:rPr>
              <a:t>prononcé du jugement </a:t>
            </a:r>
            <a:r>
              <a:rPr lang="fr-FR" dirty="0" smtClean="0">
                <a:latin typeface="Arial Hebrew"/>
              </a:rPr>
              <a:t>(</a:t>
            </a:r>
            <a:r>
              <a:rPr lang="fr-FR" dirty="0">
                <a:latin typeface="Arial Hebrew"/>
              </a:rPr>
              <a:t>dans quel délai ? Le juge doit-il justifier sa décision (la motivation) </a:t>
            </a:r>
            <a:r>
              <a:rPr lang="fr-FR" dirty="0" smtClean="0">
                <a:latin typeface="Arial Hebrew"/>
              </a:rPr>
              <a:t>?</a:t>
            </a:r>
            <a:endParaRPr lang="fr-FR" dirty="0">
              <a:latin typeface="Arial Hebrew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9362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600" dirty="0">
                <a:latin typeface="Arial Hebrew"/>
              </a:rPr>
              <a:t>II.5. Les juridictions de jugement (III)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>
                <a:latin typeface="Arial Hebrew"/>
                <a:cs typeface="Arial Hebrew"/>
              </a:rPr>
              <a:t>Quand le jugement est rendu, quelles sont les conséquences pour la personne condamnée ?</a:t>
            </a:r>
          </a:p>
          <a:p>
            <a:pPr marL="0" indent="0">
              <a:buNone/>
            </a:pPr>
            <a:endParaRPr lang="fr-FR" sz="2400" dirty="0">
              <a:latin typeface="Arial Hebrew"/>
              <a:cs typeface="Arial Hebrew"/>
            </a:endParaRPr>
          </a:p>
          <a:p>
            <a:pPr marL="0" indent="0">
              <a:buNone/>
            </a:pPr>
            <a:r>
              <a:rPr lang="fr-FR" sz="2400" dirty="0">
                <a:latin typeface="Arial Hebrew"/>
                <a:cs typeface="Arial Hebrew"/>
              </a:rPr>
              <a:t>Exécution de la peine – casier judiciaire / et pour la victime, récupérer ses dommages et intérêts</a:t>
            </a:r>
            <a:endParaRPr lang="fr-BE" sz="24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fr-FR" dirty="0">
              <a:latin typeface="Arial Hebrew"/>
              <a:cs typeface="Arial Hebrew"/>
            </a:endParaRPr>
          </a:p>
          <a:p>
            <a:r>
              <a:rPr lang="fr-FR" dirty="0">
                <a:latin typeface="Arial Hebrew"/>
                <a:cs typeface="Arial Hebrew"/>
              </a:rPr>
              <a:t>Que peuvent faire la personne condamnée et la victime quand elles ne sont pas d’accord avec le jugement rendu ?</a:t>
            </a:r>
          </a:p>
          <a:p>
            <a:pPr lvl="1"/>
            <a:r>
              <a:rPr lang="fr-FR" dirty="0">
                <a:latin typeface="Arial Hebrew"/>
                <a:cs typeface="Arial Hebrew"/>
              </a:rPr>
              <a:t>L’opposition</a:t>
            </a:r>
          </a:p>
          <a:p>
            <a:pPr lvl="1"/>
            <a:r>
              <a:rPr lang="fr-FR" dirty="0">
                <a:latin typeface="Arial Hebrew"/>
                <a:cs typeface="Arial Hebrew"/>
              </a:rPr>
              <a:t>L’appel</a:t>
            </a:r>
          </a:p>
          <a:p>
            <a:pPr lvl="1"/>
            <a:r>
              <a:rPr lang="fr-FR" dirty="0">
                <a:latin typeface="Arial Hebrew"/>
                <a:cs typeface="Arial Hebrew"/>
              </a:rPr>
              <a:t>Le pourvoi en cassation</a:t>
            </a:r>
          </a:p>
          <a:p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84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Arial Hebrew"/>
                <a:cs typeface="Arial Hebrew"/>
              </a:rPr>
              <a:t>I.1. Principes généraux du droit pénal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latin typeface="Arial Hebrew"/>
                <a:cs typeface="Arial Hebrew"/>
              </a:rPr>
              <a:t>Interprétation stricte - logique de la loi pénale (versus extensive, </a:t>
            </a:r>
            <a:r>
              <a:rPr lang="fr-FR" sz="2800" dirty="0">
                <a:latin typeface="Arial Hebrew"/>
                <a:cs typeface="Arial Hebrew"/>
              </a:rPr>
              <a:t>par </a:t>
            </a:r>
            <a:r>
              <a:rPr lang="fr-FR" sz="2800" dirty="0" smtClean="0">
                <a:latin typeface="Arial Hebrew"/>
                <a:cs typeface="Arial Hebrew"/>
              </a:rPr>
              <a:t>analogie)</a:t>
            </a:r>
          </a:p>
          <a:p>
            <a:endParaRPr lang="fr-FR" sz="2800" dirty="0" smtClean="0">
              <a:latin typeface="Arial Hebrew"/>
              <a:cs typeface="Arial Hebrew"/>
            </a:endParaRPr>
          </a:p>
          <a:p>
            <a:r>
              <a:rPr lang="fr-FR" sz="2000" dirty="0" smtClean="0">
                <a:latin typeface="Arial Hebrew"/>
                <a:cs typeface="Arial Hebrew"/>
              </a:rPr>
              <a:t>Exemple récent (critiqué):</a:t>
            </a:r>
            <a:endParaRPr lang="fr-FR" sz="2000" dirty="0">
              <a:latin typeface="Arial Hebrew"/>
              <a:cs typeface="Arial Hebrew"/>
            </a:endParaRPr>
          </a:p>
          <a:p>
            <a:endParaRPr lang="fr-FR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5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446" y="3588615"/>
            <a:ext cx="6171554" cy="205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3600" dirty="0">
                <a:latin typeface="Arial Hebrew"/>
              </a:rPr>
              <a:t>II.6. La phase de l’exécution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>
                <a:latin typeface="Arial Hebrew"/>
              </a:rPr>
              <a:t>P.m.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53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rial Hebrew"/>
                <a:cs typeface="Arial Hebrew"/>
              </a:rPr>
              <a:t>I.2. Sources du droit pénal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>
                <a:latin typeface="Arial Hebrew"/>
                <a:cs typeface="Arial Hebrew"/>
              </a:rPr>
              <a:t>Constitution </a:t>
            </a:r>
          </a:p>
          <a:p>
            <a:pPr marL="0" indent="0">
              <a:buNone/>
            </a:pPr>
            <a:r>
              <a:rPr lang="fr-FR" sz="2400" dirty="0">
                <a:latin typeface="Arial Hebrew"/>
                <a:cs typeface="Arial Hebrew"/>
              </a:rPr>
              <a:t>Droit pénal et de la procédure pénale = concrétisation du droit constitutionnel</a:t>
            </a:r>
          </a:p>
          <a:p>
            <a:pPr>
              <a:buFontTx/>
              <a:buChar char="-"/>
            </a:pPr>
            <a:r>
              <a:rPr lang="fr-FR" sz="2400" dirty="0">
                <a:latin typeface="Arial Hebrew"/>
                <a:cs typeface="Arial Hebrew"/>
              </a:rPr>
              <a:t>Principe d’égalité et non-discrimination</a:t>
            </a:r>
          </a:p>
          <a:p>
            <a:pPr>
              <a:buFontTx/>
              <a:buChar char="-"/>
            </a:pPr>
            <a:r>
              <a:rPr lang="fr-FR" sz="2400" dirty="0">
                <a:latin typeface="Arial Hebrew"/>
                <a:cs typeface="Arial Hebrew"/>
              </a:rPr>
              <a:t>Liberté de la presse</a:t>
            </a:r>
          </a:p>
          <a:p>
            <a:pPr>
              <a:buFontTx/>
              <a:buChar char="-"/>
            </a:pPr>
            <a:r>
              <a:rPr lang="fr-FR" sz="2400" dirty="0">
                <a:latin typeface="Arial Hebrew"/>
                <a:cs typeface="Arial Hebrew"/>
              </a:rPr>
              <a:t>Inviolabilité du domicile</a:t>
            </a:r>
          </a:p>
          <a:p>
            <a:pPr>
              <a:buFontTx/>
              <a:buChar char="-"/>
            </a:pPr>
            <a:r>
              <a:rPr lang="fr-FR" sz="2400" dirty="0">
                <a:latin typeface="Arial Hebrew"/>
                <a:cs typeface="Arial Hebrew"/>
              </a:rPr>
              <a:t>…</a:t>
            </a:r>
          </a:p>
          <a:p>
            <a:r>
              <a:rPr lang="fr-FR" dirty="0">
                <a:latin typeface="Arial Hebrew"/>
                <a:cs typeface="Arial Hebrew"/>
              </a:rPr>
              <a:t>Traités internationaux</a:t>
            </a:r>
          </a:p>
          <a:p>
            <a:pPr>
              <a:buFontTx/>
              <a:buChar char="-"/>
            </a:pPr>
            <a:r>
              <a:rPr lang="fr-FR" sz="2600" dirty="0">
                <a:latin typeface="Arial Hebrew"/>
                <a:cs typeface="Arial Hebrew"/>
              </a:rPr>
              <a:t>CEDH (plusieurs dispositions sont d’application directe en procédure pénale) – p.ex.: droit à un procès équitable (art. 6)</a:t>
            </a:r>
          </a:p>
          <a:p>
            <a:pPr>
              <a:buFontTx/>
              <a:buChar char="-"/>
            </a:pPr>
            <a:r>
              <a:rPr lang="fr-FR" sz="2600" dirty="0">
                <a:latin typeface="Arial Hebrew"/>
                <a:cs typeface="Arial Hebrew"/>
              </a:rPr>
              <a:t>Pacte international relatif aux droits civils et politiques (doublons avec la CEDH)</a:t>
            </a:r>
          </a:p>
          <a:p>
            <a:pPr>
              <a:buFontTx/>
              <a:buChar char="-"/>
            </a:pPr>
            <a:r>
              <a:rPr lang="fr-FR" sz="2600" dirty="0">
                <a:latin typeface="Arial Hebrew"/>
                <a:cs typeface="Arial Hebrew"/>
              </a:rPr>
              <a:t>…</a:t>
            </a:r>
          </a:p>
          <a:p>
            <a:r>
              <a:rPr lang="fr-FR" dirty="0">
                <a:latin typeface="Arial Hebrew"/>
                <a:cs typeface="Arial Hebrew"/>
              </a:rPr>
              <a:t>La loi (Code pénal, Code d’instruction criminelle, lois particulières, décrets et ordonnances)</a:t>
            </a:r>
          </a:p>
          <a:p>
            <a:endParaRPr lang="fr-FR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9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BE" sz="4000" dirty="0">
                <a:latin typeface="Arial Hebrew"/>
                <a:cs typeface="Arial Hebrew"/>
              </a:rPr>
              <a:t>I.3. La classification tripartite des infractions (I)</a:t>
            </a:r>
            <a:endParaRPr lang="en-US" sz="4000" dirty="0">
              <a:latin typeface="Arial Hebrew"/>
              <a:cs typeface="Arial Hebrew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70000" lnSpcReduction="20000"/>
          </a:bodyPr>
          <a:lstStyle/>
          <a:p>
            <a:r>
              <a:rPr lang="fr-BE" sz="3100" dirty="0">
                <a:latin typeface="Arial Hebrew"/>
              </a:rPr>
              <a:t>Distinction en trois catégories - n’existe pas dans tous les </a:t>
            </a:r>
            <a:r>
              <a:rPr lang="fr-BE" sz="3100" dirty="0" smtClean="0">
                <a:latin typeface="Arial Hebrew"/>
              </a:rPr>
              <a:t>pays</a:t>
            </a:r>
          </a:p>
          <a:p>
            <a:pPr marL="0" indent="0">
              <a:buNone/>
            </a:pPr>
            <a:endParaRPr lang="fr-BE" sz="3100" dirty="0">
              <a:latin typeface="Arial Hebrew"/>
            </a:endParaRPr>
          </a:p>
          <a:p>
            <a:r>
              <a:rPr lang="fr-BE" sz="3100" dirty="0">
                <a:latin typeface="Arial Hebrew"/>
              </a:rPr>
              <a:t>Liée historiquement en Belgique à des questions de compétence des cours et tribunaux et à l’idée de distinguer les infractions les plus graves des autres</a:t>
            </a:r>
            <a:endParaRPr lang="en-US" sz="3100" dirty="0">
              <a:latin typeface="Arial Hebrew"/>
            </a:endParaRPr>
          </a:p>
          <a:p>
            <a:endParaRPr lang="fr-FR" dirty="0" smtClean="0">
              <a:latin typeface="Arial Hebrew"/>
            </a:endParaRPr>
          </a:p>
          <a:p>
            <a:r>
              <a:rPr lang="fr-FR" dirty="0" smtClean="0">
                <a:latin typeface="Arial Hebrew"/>
              </a:rPr>
              <a:t>L’article </a:t>
            </a:r>
            <a:r>
              <a:rPr lang="fr-FR" dirty="0">
                <a:latin typeface="Arial Hebrew"/>
              </a:rPr>
              <a:t>1</a:t>
            </a:r>
            <a:r>
              <a:rPr lang="fr-FR" baseline="30000" dirty="0">
                <a:latin typeface="Arial Hebrew"/>
              </a:rPr>
              <a:t>er</a:t>
            </a:r>
            <a:r>
              <a:rPr lang="fr-FR" dirty="0">
                <a:latin typeface="Arial Hebrew"/>
              </a:rPr>
              <a:t> du Code pénal précise que :</a:t>
            </a:r>
            <a:endParaRPr lang="en-US" dirty="0">
              <a:latin typeface="Arial Hebrew"/>
            </a:endParaRPr>
          </a:p>
          <a:p>
            <a:pPr marL="0" indent="0">
              <a:buNone/>
            </a:pPr>
            <a:r>
              <a:rPr lang="fr-FR" sz="2400" i="1" dirty="0">
                <a:latin typeface="Arial Hebrew"/>
              </a:rPr>
              <a:t>« L’infraction que les lois punissent d’une peine criminelle est un </a:t>
            </a:r>
            <a:r>
              <a:rPr lang="fr-FR" sz="2400" b="1" i="1" dirty="0">
                <a:latin typeface="Arial Hebrew"/>
              </a:rPr>
              <a:t>crime</a:t>
            </a:r>
            <a:r>
              <a:rPr lang="fr-FR" sz="2400" i="1" dirty="0">
                <a:latin typeface="Arial Hebrew"/>
              </a:rPr>
              <a:t>.</a:t>
            </a:r>
            <a:endParaRPr lang="en-US" sz="2400" dirty="0">
              <a:latin typeface="Arial Hebrew"/>
            </a:endParaRPr>
          </a:p>
          <a:p>
            <a:pPr marL="0" indent="0">
              <a:buNone/>
            </a:pPr>
            <a:r>
              <a:rPr lang="fr-FR" sz="2400" i="1" dirty="0">
                <a:latin typeface="Arial Hebrew"/>
              </a:rPr>
              <a:t>L’infraction que les lois punissent d’une peine correctionnelle est un </a:t>
            </a:r>
            <a:r>
              <a:rPr lang="fr-FR" sz="2400" b="1" i="1" dirty="0">
                <a:latin typeface="Arial Hebrew"/>
              </a:rPr>
              <a:t>délit</a:t>
            </a:r>
            <a:r>
              <a:rPr lang="fr-FR" sz="2400" i="1" dirty="0">
                <a:latin typeface="Arial Hebrew"/>
              </a:rPr>
              <a:t>.</a:t>
            </a:r>
            <a:endParaRPr lang="en-US" sz="2400" dirty="0">
              <a:latin typeface="Arial Hebrew"/>
            </a:endParaRPr>
          </a:p>
          <a:p>
            <a:pPr marL="0" indent="0">
              <a:buNone/>
            </a:pPr>
            <a:r>
              <a:rPr lang="fr-FR" sz="2400" i="1" dirty="0">
                <a:latin typeface="Arial Hebrew"/>
              </a:rPr>
              <a:t>L’infraction que les lois punissent d’une peine de police est une </a:t>
            </a:r>
            <a:r>
              <a:rPr lang="fr-FR" sz="2400" b="1" i="1" dirty="0">
                <a:latin typeface="Arial Hebrew"/>
              </a:rPr>
              <a:t>contravention</a:t>
            </a:r>
            <a:r>
              <a:rPr lang="fr-FR" sz="2400" i="1" dirty="0">
                <a:latin typeface="Arial Hebrew"/>
              </a:rPr>
              <a:t> ».</a:t>
            </a:r>
            <a:endParaRPr lang="en-US" sz="2400" dirty="0">
              <a:latin typeface="Arial Hebrew"/>
            </a:endParaRPr>
          </a:p>
          <a:p>
            <a:pPr marL="0" indent="0">
              <a:buNone/>
            </a:pPr>
            <a:endParaRPr lang="fr-BE" dirty="0">
              <a:latin typeface="Arial Hebrew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fr-BE" dirty="0">
                <a:latin typeface="Arial Hebrew"/>
                <a:sym typeface="Wingdings" panose="05000000000000000000" pitchFamily="2" charset="2"/>
              </a:rPr>
              <a:t> Crime, délit ou contravention selon l’importance de la peine 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fr-BE" dirty="0">
                <a:latin typeface="Arial Hebrew"/>
                <a:sym typeface="Wingdings" panose="05000000000000000000" pitchFamily="2" charset="2"/>
              </a:rPr>
              <a:t> Intérêt </a:t>
            </a:r>
            <a:r>
              <a:rPr lang="fr-BE" dirty="0" smtClean="0">
                <a:latin typeface="Arial Hebrew"/>
                <a:sym typeface="Wingdings" panose="05000000000000000000" pitchFamily="2" charset="2"/>
              </a:rPr>
              <a:t>à la base : </a:t>
            </a:r>
            <a:r>
              <a:rPr lang="fr-BE" dirty="0">
                <a:latin typeface="Arial Hebrew"/>
                <a:sym typeface="Wingdings" panose="05000000000000000000" pitchFamily="2" charset="2"/>
              </a:rPr>
              <a:t>au niveau de la compétence (quel juge?) et de la répression</a:t>
            </a:r>
            <a:endParaRPr lang="en-US" dirty="0">
              <a:latin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70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  <a:cs typeface="Arial Hebrew"/>
              </a:rPr>
              <a:t>I.3. La classification tripartite des infractions (II)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155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latin typeface="Arial Hebrew"/>
                <a:cs typeface="Arial Hebrew"/>
              </a:rPr>
              <a:t>La </a:t>
            </a:r>
            <a:r>
              <a:rPr lang="fr-FR" b="1" dirty="0">
                <a:latin typeface="Arial Hebrew"/>
                <a:cs typeface="Arial Hebrew"/>
              </a:rPr>
              <a:t>contravention</a:t>
            </a:r>
            <a:r>
              <a:rPr lang="fr-FR" dirty="0">
                <a:latin typeface="Arial Hebrew"/>
                <a:cs typeface="Arial Hebrew"/>
              </a:rPr>
              <a:t> est une infraction qui emporte une peine de police, c’est-à-dire :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 emprisonnement de 1 à 7 jours;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peine de travail 20 à 45 heures;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peine de probation d’une durée de 6 mois min. à 12 mois max.;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et/ou une amende de 1 à 25 € </a:t>
            </a:r>
            <a:r>
              <a:rPr lang="fr-FR" sz="2400" dirty="0">
                <a:latin typeface="Arial Hebrew"/>
                <a:cs typeface="Arial Hebrew"/>
              </a:rPr>
              <a:t>(à augmenter des décimes additionnels pour répondre au phénomène de l’inflation, à savoir actuellement un multiplicateur de 8 pour obtenir le montant en euros. P.ex. le juge condamne à 100 € d’amende, soit en réalité à 800 €).</a:t>
            </a:r>
            <a:endParaRPr lang="en-US" sz="2400" dirty="0">
              <a:latin typeface="Arial Hebrew"/>
              <a:cs typeface="Arial Hebrew"/>
            </a:endParaRPr>
          </a:p>
          <a:p>
            <a:pPr marL="0" indent="0">
              <a:buNone/>
            </a:pPr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1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>
                <a:latin typeface="Arial Hebrew"/>
                <a:cs typeface="Arial Hebrew"/>
              </a:rPr>
              <a:t>I.3. La classification tripartite des infractions (III)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>
                <a:latin typeface="Arial Hebrew"/>
                <a:cs typeface="Arial Hebrew"/>
              </a:rPr>
              <a:t>Le </a:t>
            </a:r>
            <a:r>
              <a:rPr lang="fr-FR" b="1" dirty="0">
                <a:latin typeface="Arial Hebrew"/>
                <a:cs typeface="Arial Hebrew"/>
              </a:rPr>
              <a:t>délit </a:t>
            </a:r>
            <a:r>
              <a:rPr lang="fr-FR" dirty="0">
                <a:latin typeface="Arial Hebrew"/>
                <a:cs typeface="Arial Hebrew"/>
              </a:rPr>
              <a:t>est une infraction qui emporte une peine correctionnelle, c’est-à-dire :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 emprisonnement de 8 jours à 5 ans 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 une peine de surveillance électronique de 1 mois à 1 an 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peine de travail de </a:t>
            </a:r>
            <a:r>
              <a:rPr lang="fr-FR" dirty="0" smtClean="0">
                <a:latin typeface="Arial Hebrew"/>
                <a:cs typeface="Arial Hebrew"/>
              </a:rPr>
              <a:t>46 </a:t>
            </a:r>
            <a:r>
              <a:rPr lang="fr-FR" dirty="0">
                <a:latin typeface="Arial Hebrew"/>
                <a:cs typeface="Arial Hebrew"/>
              </a:rPr>
              <a:t>à 300 heures 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une peine de probation de 1 an à 2 ans ;</a:t>
            </a:r>
          </a:p>
          <a:p>
            <a:pPr>
              <a:buFontTx/>
              <a:buChar char="-"/>
            </a:pPr>
            <a:r>
              <a:rPr lang="fr-FR" dirty="0">
                <a:latin typeface="Arial Hebrew"/>
                <a:cs typeface="Arial Hebrew"/>
              </a:rPr>
              <a:t>et/ou une amende égale ou supérieure à 26 € (x 8).</a:t>
            </a:r>
            <a:endParaRPr lang="en-US" dirty="0">
              <a:latin typeface="Arial Hebrew"/>
              <a:cs typeface="Arial Hebrew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762" y="5872163"/>
            <a:ext cx="3238500" cy="762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5216-E084-F849-9492-B81093FE099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3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Ajd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4053</Words>
  <Application>Microsoft Office PowerPoint</Application>
  <PresentationFormat>Affichage à l'écran (4:3)</PresentationFormat>
  <Paragraphs>526</Paragraphs>
  <Slides>50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8" baseType="lpstr">
      <vt:lpstr>Arial</vt:lpstr>
      <vt:lpstr>Arial Hebrew</vt:lpstr>
      <vt:lpstr>Calibri</vt:lpstr>
      <vt:lpstr>Symbol</vt:lpstr>
      <vt:lpstr>Times</vt:lpstr>
      <vt:lpstr>Times New Roman</vt:lpstr>
      <vt:lpstr>Wingdings</vt:lpstr>
      <vt:lpstr>Thème Office</vt:lpstr>
      <vt:lpstr>   Introduction au droit pénal et à la procédure pénale   </vt:lpstr>
      <vt:lpstr>Présentation PowerPoint</vt:lpstr>
      <vt:lpstr>I. Le droit pénal (sens strict)</vt:lpstr>
      <vt:lpstr>I.1. Principes généraux du droit pénal</vt:lpstr>
      <vt:lpstr>I.1. Principes généraux du droit pénal</vt:lpstr>
      <vt:lpstr>I.2. Sources du droit pénal</vt:lpstr>
      <vt:lpstr>I.3. La classification tripartite des infractions (I)</vt:lpstr>
      <vt:lpstr>I.3. La classification tripartite des infractions (II)</vt:lpstr>
      <vt:lpstr>I.3. La classification tripartite des infractions (III)</vt:lpstr>
      <vt:lpstr>I.3. La classification tripartite des infractions (IV)</vt:lpstr>
      <vt:lpstr>I.3. La classification tripartite des infractions (V)</vt:lpstr>
      <vt:lpstr>I.4. Les peines (I)</vt:lpstr>
      <vt:lpstr>I.4. Les peines (II)</vt:lpstr>
      <vt:lpstr>I.4 Les peines (III)</vt:lpstr>
      <vt:lpstr>I.4. Les peines (IV)</vt:lpstr>
      <vt:lpstr>I.4. Les peines (V)</vt:lpstr>
      <vt:lpstr>I.4. Les peines (VI)</vt:lpstr>
      <vt:lpstr>I.4. Les peines (VII)</vt:lpstr>
      <vt:lpstr>I.4. Les peines (VIII)</vt:lpstr>
      <vt:lpstr>I.4. Les peines (IX)</vt:lpstr>
      <vt:lpstr>I.4. Les peines (X)</vt:lpstr>
      <vt:lpstr>I.4. Les peines (XI)</vt:lpstr>
      <vt:lpstr>I.5. Aperçu des juridictions pénales de l’ordre judiciaire </vt:lpstr>
      <vt:lpstr>Présentation PowerPoint</vt:lpstr>
      <vt:lpstr>I.6. Les acteurs judiciaires (I)</vt:lpstr>
      <vt:lpstr>I.6. Les acteurs judiciaires (II)</vt:lpstr>
      <vt:lpstr>II. Introduction à la procédure pénale</vt:lpstr>
      <vt:lpstr>II.1. Préalable : les droits de la défense (I)</vt:lpstr>
      <vt:lpstr>II.1. Préalable : les droits de la défense (II)</vt:lpstr>
      <vt:lpstr>II.1. Préalable : les droits de la défense (III)</vt:lpstr>
      <vt:lpstr>II.2. Les étapes du procès pénal</vt:lpstr>
      <vt:lpstr>II.2. Comment débute un procès pénal? (I)</vt:lpstr>
      <vt:lpstr>II.2. Comment débute un procès pénal? (II)</vt:lpstr>
      <vt:lpstr>II.2. Comment débute un procès pénal? (III)</vt:lpstr>
      <vt:lpstr>II.2. Comment débute un procès pénal? (IV)</vt:lpstr>
      <vt:lpstr>II.2. Comment débute un procès pénal? (V)</vt:lpstr>
      <vt:lpstr>II.3. L’information judiciaire (I) </vt:lpstr>
      <vt:lpstr>II.3. L’information judiciaire (II) </vt:lpstr>
      <vt:lpstr>II.3. L’instruction (I)</vt:lpstr>
      <vt:lpstr>II.3. L’instruction (II)</vt:lpstr>
      <vt:lpstr>II.3. L’instruction (III)</vt:lpstr>
      <vt:lpstr>II.4. La détention préventive (I)</vt:lpstr>
      <vt:lpstr>II.4. La détention préventive (II)</vt:lpstr>
      <vt:lpstr>II.4. La détention préventive (III)</vt:lpstr>
      <vt:lpstr>II.4. La détention préventive (IV)</vt:lpstr>
      <vt:lpstr>II.4. La détention préventive (V)</vt:lpstr>
      <vt:lpstr>II.5. Les juridictions de jugement (I)</vt:lpstr>
      <vt:lpstr>II.5. Les juridictions de jugement (II)</vt:lpstr>
      <vt:lpstr>II.5. Les juridictions de jugement (III)</vt:lpstr>
      <vt:lpstr>II.6. La phase de l’exécution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au droit pénal et à la procédure pénale</dc:title>
  <dc:creator>Grisard de la Rochette Lorraine</dc:creator>
  <cp:lastModifiedBy>Lorraine Grisard</cp:lastModifiedBy>
  <cp:revision>133</cp:revision>
  <cp:lastPrinted>2023-10-13T08:25:12Z</cp:lastPrinted>
  <dcterms:created xsi:type="dcterms:W3CDTF">2019-11-05T09:07:44Z</dcterms:created>
  <dcterms:modified xsi:type="dcterms:W3CDTF">2024-10-28T14:24:45Z</dcterms:modified>
</cp:coreProperties>
</file>