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339" r:id="rId3"/>
    <p:sldId id="352" r:id="rId4"/>
    <p:sldId id="354" r:id="rId5"/>
    <p:sldId id="355" r:id="rId6"/>
    <p:sldId id="358" r:id="rId7"/>
    <p:sldId id="361" r:id="rId8"/>
    <p:sldId id="342" r:id="rId9"/>
    <p:sldId id="345" r:id="rId10"/>
    <p:sldId id="328" r:id="rId11"/>
    <p:sldId id="272" r:id="rId12"/>
    <p:sldId id="309" r:id="rId13"/>
    <p:sldId id="262" r:id="rId14"/>
    <p:sldId id="310" r:id="rId15"/>
    <p:sldId id="323" r:id="rId16"/>
    <p:sldId id="311" r:id="rId17"/>
    <p:sldId id="312" r:id="rId18"/>
    <p:sldId id="313" r:id="rId19"/>
    <p:sldId id="325" r:id="rId20"/>
    <p:sldId id="326" r:id="rId21"/>
    <p:sldId id="327" r:id="rId22"/>
    <p:sldId id="317" r:id="rId23"/>
    <p:sldId id="349" r:id="rId24"/>
    <p:sldId id="350" r:id="rId25"/>
    <p:sldId id="320" r:id="rId26"/>
    <p:sldId id="321" r:id="rId27"/>
    <p:sldId id="324" r:id="rId28"/>
    <p:sldId id="268" r:id="rId29"/>
    <p:sldId id="269" r:id="rId30"/>
    <p:sldId id="362" r:id="rId31"/>
    <p:sldId id="363" r:id="rId32"/>
    <p:sldId id="364" r:id="rId33"/>
    <p:sldId id="366" r:id="rId34"/>
    <p:sldId id="365" r:id="rId35"/>
    <p:sldId id="367" r:id="rId36"/>
  </p:sldIdLst>
  <p:sldSz cx="18288000" cy="10287000"/>
  <p:notesSz cx="6858000" cy="9144000"/>
  <p:embeddedFontLst>
    <p:embeddedFont>
      <p:font typeface="Aleo" panose="020F0502020204030203" pitchFamily="34" charset="77"/>
      <p:regular r:id="rId38"/>
      <p:bold r:id="rId39"/>
      <p:italic r:id="rId40"/>
      <p:boldItalic r:id="rId41"/>
    </p:embeddedFont>
    <p:embeddedFont>
      <p:font typeface="Aleo Bold" panose="020F0502020204030203" pitchFamily="34" charset="77"/>
      <p:regular r:id="rId42"/>
      <p:bold r:id="rId43"/>
      <p:italic r:id="rId44"/>
      <p:boldItalic r:id="rId45"/>
    </p:embeddedFont>
    <p:embeddedFont>
      <p:font typeface="IBM Plex Sans Bold" panose="020F07020304040A0204" pitchFamily="34" charset="0"/>
      <p:regular r:id="rId46"/>
      <p:bold r:id="rId46"/>
      <p:italic r:id="rId47"/>
      <p:boldItalic r:id="rId48"/>
    </p:embeddedFont>
    <p:embeddedFont>
      <p:font typeface="Montserrat Bold" panose="020F07020304040A0204" pitchFamily="34" charset="0"/>
      <p:regular r:id="rId46"/>
      <p:bold r:id="rId46"/>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84" userDrawn="1">
          <p15:clr>
            <a:srgbClr val="A4A3A4"/>
          </p15:clr>
        </p15:guide>
        <p15:guide id="2" pos="21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0000"/>
    <a:srgbClr val="353535"/>
    <a:srgbClr val="032C59"/>
    <a:srgbClr val="7945A8"/>
    <a:srgbClr val="DFECC2"/>
    <a:srgbClr val="C1D8E7"/>
    <a:srgbClr val="78C5D0"/>
    <a:srgbClr val="248DCB"/>
    <a:srgbClr val="55C994"/>
    <a:srgbClr val="3442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64" autoAdjust="0"/>
    <p:restoredTop sz="95645" autoAdjust="0"/>
  </p:normalViewPr>
  <p:slideViewPr>
    <p:cSldViewPr>
      <p:cViewPr varScale="1">
        <p:scale>
          <a:sx n="65" d="100"/>
          <a:sy n="65" d="100"/>
        </p:scale>
        <p:origin x="424" y="208"/>
      </p:cViewPr>
      <p:guideLst>
        <p:guide orient="horz" pos="5784"/>
        <p:guide pos="2112"/>
      </p:guideLst>
    </p:cSldViewPr>
  </p:slideViewPr>
  <p:outlineViewPr>
    <p:cViewPr>
      <p:scale>
        <a:sx n="33" d="100"/>
        <a:sy n="33" d="100"/>
      </p:scale>
      <p:origin x="0" y="0"/>
    </p:cViewPr>
  </p:outlineViewPr>
  <p:notesTextViewPr>
    <p:cViewPr>
      <p:scale>
        <a:sx n="160" d="100"/>
        <a:sy n="16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30907B-CBEF-CC41-9142-EFBB60F7662F}" type="datetimeFigureOut">
              <a:rPr lang="en-GB" smtClean="0"/>
              <a:t>24/06/2024</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3EF573-CB81-D640-BBB5-34FE61059C31}" type="slidenum">
              <a:rPr lang="en-GB" smtClean="0"/>
              <a:t>‹N°›</a:t>
            </a:fld>
            <a:endParaRPr lang="en-GB"/>
          </a:p>
        </p:txBody>
      </p:sp>
    </p:spTree>
    <p:extLst>
      <p:ext uri="{BB962C8B-B14F-4D97-AF65-F5344CB8AC3E}">
        <p14:creationId xmlns:p14="http://schemas.microsoft.com/office/powerpoint/2010/main" val="3965483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600" dirty="0"/>
              <a:t>Dear aquatic tetrapod lovers, during the next 15 minutes, let’s go back to the very end of the Triassic to investigate how the events of that time have impacted the morphological diversification of the main raptorial predators, the ichthyosaurians and eosauropterygians.</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a:t>
            </a:fld>
            <a:endParaRPr lang="en-GB"/>
          </a:p>
        </p:txBody>
      </p:sp>
    </p:spTree>
    <p:extLst>
      <p:ext uri="{BB962C8B-B14F-4D97-AF65-F5344CB8AC3E}">
        <p14:creationId xmlns:p14="http://schemas.microsoft.com/office/powerpoint/2010/main" val="4275214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Our analyses comprise taxon sampling spanning from the Middle Triassic to the Early Jurassic. We try to have the largest spectrum of well preserved and complete specimen as we currently can. This implies however the removal of important but partially known Late Triassic taxa to avoid distortion in PCoA analyses.</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10</a:t>
            </a:fld>
            <a:endParaRPr lang="en-GB"/>
          </a:p>
        </p:txBody>
      </p:sp>
    </p:spTree>
    <p:extLst>
      <p:ext uri="{BB962C8B-B14F-4D97-AF65-F5344CB8AC3E}">
        <p14:creationId xmlns:p14="http://schemas.microsoft.com/office/powerpoint/2010/main" val="937985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Reconstructing the evolution of disparity and ecomorphospace occupation requires an extensive morphological dataset for both clades. We gathered numerous linear data which serve to create </a:t>
            </a:r>
            <a:r>
              <a:rPr lang="en-GB" dirty="0" err="1"/>
              <a:t>morphofunctionally</a:t>
            </a:r>
            <a:r>
              <a:rPr lang="en-GB" dirty="0"/>
              <a:t> informative  dimensionless ratios on the craniodental and the postcranial regions, associated with discrete traits characterizing the morphology of the mandible and teeth.</a:t>
            </a:r>
          </a:p>
          <a:p>
            <a:endParaRPr lang="en-GB" dirty="0"/>
          </a:p>
          <a:p>
            <a:r>
              <a:rPr lang="en-GB" dirty="0"/>
              <a:t>All these data will serve to compute Principal Coordinate Analyses and ecomorphological disparity evolution</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11</a:t>
            </a:fld>
            <a:endParaRPr lang="en-GB"/>
          </a:p>
        </p:txBody>
      </p:sp>
    </p:spTree>
    <p:extLst>
      <p:ext uri="{BB962C8B-B14F-4D97-AF65-F5344CB8AC3E}">
        <p14:creationId xmlns:p14="http://schemas.microsoft.com/office/powerpoint/2010/main" val="1356261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How </a:t>
            </a:r>
            <a:r>
              <a:rPr lang="fr-FR" dirty="0" err="1"/>
              <a:t>were</a:t>
            </a:r>
            <a:r>
              <a:rPr lang="fr-FR" dirty="0"/>
              <a:t> </a:t>
            </a:r>
            <a:r>
              <a:rPr lang="fr-FR" dirty="0" err="1"/>
              <a:t>these</a:t>
            </a:r>
            <a:r>
              <a:rPr lang="fr-FR" dirty="0"/>
              <a:t> data </a:t>
            </a:r>
            <a:r>
              <a:rPr lang="fr-FR" dirty="0" err="1"/>
              <a:t>collected</a:t>
            </a:r>
            <a:r>
              <a:rPr lang="fr-FR" dirty="0"/>
              <a:t>? </a:t>
            </a:r>
          </a:p>
          <a:p>
            <a:endParaRPr lang="fr-FR" dirty="0"/>
          </a:p>
          <a:p>
            <a:r>
              <a:rPr lang="fr-FR" dirty="0" err="1"/>
              <a:t>We</a:t>
            </a:r>
            <a:r>
              <a:rPr lang="fr-FR" dirty="0"/>
              <a:t> </a:t>
            </a:r>
            <a:r>
              <a:rPr lang="fr-FR" dirty="0" err="1"/>
              <a:t>spent</a:t>
            </a:r>
            <a:r>
              <a:rPr lang="fr-FR" dirty="0"/>
              <a:t> time to </a:t>
            </a:r>
            <a:r>
              <a:rPr lang="fr-FR" dirty="0" err="1"/>
              <a:t>create</a:t>
            </a:r>
            <a:r>
              <a:rPr lang="fr-FR" dirty="0"/>
              <a:t> 3D </a:t>
            </a:r>
            <a:r>
              <a:rPr lang="fr-FR" dirty="0" err="1"/>
              <a:t>models</a:t>
            </a:r>
            <a:r>
              <a:rPr lang="fr-FR" dirty="0"/>
              <a:t> by </a:t>
            </a:r>
            <a:r>
              <a:rPr lang="fr-FR" dirty="0" err="1"/>
              <a:t>using</a:t>
            </a:r>
            <a:r>
              <a:rPr lang="fr-FR" dirty="0"/>
              <a:t> </a:t>
            </a:r>
            <a:r>
              <a:rPr lang="fr-FR" dirty="0" err="1"/>
              <a:t>both</a:t>
            </a:r>
            <a:r>
              <a:rPr lang="fr-FR" dirty="0"/>
              <a:t> white light and laser scanners of </a:t>
            </a:r>
            <a:r>
              <a:rPr lang="fr-FR" dirty="0" err="1"/>
              <a:t>some</a:t>
            </a:r>
            <a:r>
              <a:rPr lang="fr-FR" dirty="0"/>
              <a:t> key </a:t>
            </a:r>
            <a:r>
              <a:rPr lang="fr-FR" dirty="0" err="1"/>
              <a:t>specimens</a:t>
            </a:r>
            <a:r>
              <a:rPr lang="fr-FR" dirty="0"/>
              <a:t> and </a:t>
            </a:r>
            <a:r>
              <a:rPr lang="fr-FR" dirty="0" err="1"/>
              <a:t>we</a:t>
            </a:r>
            <a:r>
              <a:rPr lang="fr-FR" dirty="0"/>
              <a:t> </a:t>
            </a:r>
            <a:r>
              <a:rPr lang="fr-FR" dirty="0" err="1"/>
              <a:t>took</a:t>
            </a:r>
            <a:r>
              <a:rPr lang="fr-FR" dirty="0"/>
              <a:t> on </a:t>
            </a:r>
            <a:r>
              <a:rPr lang="fr-FR" dirty="0" err="1"/>
              <a:t>them</a:t>
            </a:r>
            <a:r>
              <a:rPr lang="fr-FR" dirty="0"/>
              <a:t> digital </a:t>
            </a:r>
            <a:r>
              <a:rPr lang="fr-FR" dirty="0" err="1"/>
              <a:t>measurements</a:t>
            </a:r>
            <a:r>
              <a:rPr lang="fr-FR" dirty="0"/>
              <a:t>. </a:t>
            </a:r>
          </a:p>
        </p:txBody>
      </p:sp>
      <p:sp>
        <p:nvSpPr>
          <p:cNvPr id="4" name="Espace réservé du numéro de diapositive 3"/>
          <p:cNvSpPr>
            <a:spLocks noGrp="1"/>
          </p:cNvSpPr>
          <p:nvPr>
            <p:ph type="sldNum" sz="quarter" idx="5"/>
          </p:nvPr>
        </p:nvSpPr>
        <p:spPr/>
        <p:txBody>
          <a:bodyPr/>
          <a:lstStyle/>
          <a:p>
            <a:fld id="{9BB207E1-DCF7-8249-A4DD-AFEC5FC0C3DA}" type="slidenum">
              <a:rPr lang="fr-FR" smtClean="0"/>
              <a:t>12</a:t>
            </a:fld>
            <a:endParaRPr lang="fr-FR"/>
          </a:p>
        </p:txBody>
      </p:sp>
    </p:spTree>
    <p:extLst>
      <p:ext uri="{BB962C8B-B14F-4D97-AF65-F5344CB8AC3E}">
        <p14:creationId xmlns:p14="http://schemas.microsoft.com/office/powerpoint/2010/main" val="2382605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However, a huge part of our measurements were taken directly on specimens stored in various institutions but also on first-hand photographs. When no other alternative were available, we populated our datasets by using measurements or figured specimens published in the literature.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13</a:t>
            </a:fld>
            <a:endParaRPr lang="en-GB"/>
          </a:p>
        </p:txBody>
      </p:sp>
    </p:spTree>
    <p:extLst>
      <p:ext uri="{BB962C8B-B14F-4D97-AF65-F5344CB8AC3E}">
        <p14:creationId xmlns:p14="http://schemas.microsoft.com/office/powerpoint/2010/main" val="2767871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Some of our analyses requires a phylogenetic framework to visualize evolutionary trajectories. </a:t>
            </a:r>
          </a:p>
          <a:p>
            <a:r>
              <a:rPr lang="en-GB" dirty="0"/>
              <a:t>For ichthyosaurians, we used the character- taxon matrix that I published two years ago </a:t>
            </a:r>
            <a:r>
              <a:rPr lang="en-GB" sz="1800" dirty="0">
                <a:solidFill>
                  <a:srgbClr val="000000"/>
                </a:solidFill>
                <a:effectLst/>
                <a:latin typeface="Times New Roman" panose="02020603050405020304" pitchFamily="18" charset="0"/>
                <a:ea typeface="Calibri" panose="020F0502020204030204" pitchFamily="34" charset="0"/>
              </a:rPr>
              <a:t>considering the extensive taxonomic sampling of Middle Triassic–Lower Jurassic taxa</a:t>
            </a:r>
            <a:r>
              <a:rPr lang="fr-BE" sz="1800" dirty="0">
                <a:solidFill>
                  <a:srgbClr val="000000"/>
                </a:solidFill>
                <a:effectLst/>
                <a:latin typeface="Times New Roman" panose="02020603050405020304" pitchFamily="18" charset="0"/>
                <a:ea typeface="Calibri" panose="020F0502020204030204" pitchFamily="34" charset="0"/>
              </a:rPr>
              <a:t>. </a:t>
            </a:r>
          </a:p>
          <a:p>
            <a:endParaRPr lang="fr-BE" sz="1800" dirty="0">
              <a:solidFill>
                <a:srgbClr val="000000"/>
              </a:solidFill>
              <a:effectLst/>
              <a:latin typeface="Times New Roman" panose="02020603050405020304" pitchFamily="18" charset="0"/>
              <a:ea typeface="Calibri" panose="020F0502020204030204" pitchFamily="34" charset="0"/>
            </a:endParaRPr>
          </a:p>
          <a:p>
            <a:r>
              <a:rPr lang="fr-BE" sz="1800" dirty="0">
                <a:solidFill>
                  <a:srgbClr val="000000"/>
                </a:solidFill>
                <a:effectLst/>
                <a:latin typeface="Times New Roman" panose="02020603050405020304" pitchFamily="18" charset="0"/>
                <a:ea typeface="Calibri" panose="020F0502020204030204" pitchFamily="34" charset="0"/>
              </a:rPr>
              <a:t>No </a:t>
            </a:r>
            <a:r>
              <a:rPr lang="fr-BE" sz="1800" dirty="0" err="1">
                <a:solidFill>
                  <a:srgbClr val="000000"/>
                </a:solidFill>
                <a:effectLst/>
                <a:latin typeface="Times New Roman" panose="02020603050405020304" pitchFamily="18" charset="0"/>
                <a:ea typeface="Calibri" panose="020F0502020204030204" pitchFamily="34" charset="0"/>
              </a:rPr>
              <a:t>cladistic</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dataset</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thorougly</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yet</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investigate</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relationships</a:t>
            </a:r>
            <a:r>
              <a:rPr lang="fr-BE" sz="1800" dirty="0">
                <a:solidFill>
                  <a:srgbClr val="000000"/>
                </a:solidFill>
                <a:effectLst/>
                <a:latin typeface="Times New Roman" panose="02020603050405020304" pitchFamily="18" charset="0"/>
                <a:ea typeface="Calibri" panose="020F0502020204030204" pitchFamily="34" charset="0"/>
              </a:rPr>
              <a:t> of </a:t>
            </a:r>
            <a:r>
              <a:rPr lang="fr-BE" sz="1800" dirty="0" err="1">
                <a:solidFill>
                  <a:srgbClr val="000000"/>
                </a:solidFill>
                <a:effectLst/>
                <a:latin typeface="Times New Roman" panose="02020603050405020304" pitchFamily="18" charset="0"/>
                <a:ea typeface="Calibri" panose="020F0502020204030204" pitchFamily="34" charset="0"/>
              </a:rPr>
              <a:t>Triassic</a:t>
            </a:r>
            <a:r>
              <a:rPr lang="fr-BE" sz="1800" dirty="0">
                <a:solidFill>
                  <a:srgbClr val="000000"/>
                </a:solidFill>
                <a:effectLst/>
                <a:latin typeface="Times New Roman" panose="02020603050405020304" pitchFamily="18" charset="0"/>
                <a:ea typeface="Calibri" panose="020F0502020204030204" pitchFamily="34" charset="0"/>
              </a:rPr>
              <a:t> and post-</a:t>
            </a:r>
            <a:r>
              <a:rPr lang="fr-BE" sz="1800" dirty="0" err="1">
                <a:solidFill>
                  <a:srgbClr val="000000"/>
                </a:solidFill>
                <a:effectLst/>
                <a:latin typeface="Times New Roman" panose="02020603050405020304" pitchFamily="18" charset="0"/>
                <a:ea typeface="Calibri" panose="020F0502020204030204" pitchFamily="34" charset="0"/>
              </a:rPr>
              <a:t>Triassic</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sauropterygians</a:t>
            </a:r>
            <a:r>
              <a:rPr lang="fr-BE" sz="1800" dirty="0">
                <a:solidFill>
                  <a:srgbClr val="000000"/>
                </a:solidFill>
                <a:effectLst/>
                <a:latin typeface="Times New Roman" panose="02020603050405020304" pitchFamily="18" charset="0"/>
                <a:ea typeface="Calibri" panose="020F0502020204030204" pitchFamily="34" charset="0"/>
              </a:rPr>
              <a:t>. For </a:t>
            </a:r>
            <a:r>
              <a:rPr lang="fr-BE" sz="1800" dirty="0" err="1">
                <a:solidFill>
                  <a:srgbClr val="000000"/>
                </a:solidFill>
                <a:effectLst/>
                <a:latin typeface="Times New Roman" panose="02020603050405020304" pitchFamily="18" charset="0"/>
                <a:ea typeface="Calibri" panose="020F0502020204030204" pitchFamily="34" charset="0"/>
              </a:rPr>
              <a:t>this</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reason</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we</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created</a:t>
            </a:r>
            <a:r>
              <a:rPr lang="fr-BE" sz="1800" dirty="0">
                <a:solidFill>
                  <a:srgbClr val="000000"/>
                </a:solidFill>
                <a:effectLst/>
                <a:latin typeface="Times New Roman" panose="02020603050405020304" pitchFamily="18" charset="0"/>
                <a:ea typeface="Calibri" panose="020F0502020204030204" pitchFamily="34" charset="0"/>
              </a:rPr>
              <a:t> a composite </a:t>
            </a:r>
            <a:r>
              <a:rPr lang="fr-BE" sz="1800" dirty="0" err="1">
                <a:solidFill>
                  <a:srgbClr val="000000"/>
                </a:solidFill>
                <a:effectLst/>
                <a:latin typeface="Times New Roman" panose="02020603050405020304" pitchFamily="18" charset="0"/>
                <a:ea typeface="Calibri" panose="020F0502020204030204" pitchFamily="34" charset="0"/>
              </a:rPr>
              <a:t>phylogenetic</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tree</a:t>
            </a:r>
            <a:r>
              <a:rPr lang="fr-BE" sz="1800" dirty="0">
                <a:solidFill>
                  <a:srgbClr val="000000"/>
                </a:solidFill>
                <a:effectLst/>
                <a:latin typeface="Times New Roman" panose="02020603050405020304" pitchFamily="18" charset="0"/>
                <a:ea typeface="Calibri" panose="020F0502020204030204" pitchFamily="34" charset="0"/>
              </a:rPr>
              <a:t> by </a:t>
            </a:r>
            <a:r>
              <a:rPr lang="fr-BE" sz="1800" dirty="0" err="1">
                <a:solidFill>
                  <a:srgbClr val="000000"/>
                </a:solidFill>
                <a:effectLst/>
                <a:latin typeface="Times New Roman" panose="02020603050405020304" pitchFamily="18" charset="0"/>
                <a:ea typeface="Calibri" panose="020F0502020204030204" pitchFamily="34" charset="0"/>
              </a:rPr>
              <a:t>combining</a:t>
            </a:r>
            <a:r>
              <a:rPr lang="fr-BE" sz="1800" dirty="0">
                <a:solidFill>
                  <a:srgbClr val="000000"/>
                </a:solidFill>
                <a:effectLst/>
                <a:latin typeface="Times New Roman" panose="02020603050405020304" pitchFamily="18" charset="0"/>
                <a:ea typeface="Calibri" panose="020F0502020204030204" pitchFamily="34" charset="0"/>
              </a:rPr>
              <a:t> topologies </a:t>
            </a:r>
            <a:r>
              <a:rPr lang="fr-BE" sz="1800" dirty="0" err="1">
                <a:solidFill>
                  <a:srgbClr val="000000"/>
                </a:solidFill>
                <a:effectLst/>
                <a:latin typeface="Times New Roman" panose="02020603050405020304" pitchFamily="18" charset="0"/>
                <a:ea typeface="Calibri" panose="020F0502020204030204" pitchFamily="34" charset="0"/>
              </a:rPr>
              <a:t>generated</a:t>
            </a:r>
            <a:r>
              <a:rPr lang="fr-BE" sz="1800" dirty="0">
                <a:solidFill>
                  <a:srgbClr val="000000"/>
                </a:solidFill>
                <a:effectLst/>
                <a:latin typeface="Times New Roman" panose="02020603050405020304" pitchFamily="18" charset="0"/>
                <a:ea typeface="Calibri" panose="020F0502020204030204" pitchFamily="34" charset="0"/>
              </a:rPr>
              <a:t> by </a:t>
            </a:r>
            <a:r>
              <a:rPr lang="fr-BE" sz="1800" dirty="0" err="1">
                <a:solidFill>
                  <a:srgbClr val="000000"/>
                </a:solidFill>
                <a:effectLst/>
                <a:latin typeface="Times New Roman" panose="02020603050405020304" pitchFamily="18" charset="0"/>
                <a:ea typeface="Calibri" panose="020F0502020204030204" pitchFamily="34" charset="0"/>
              </a:rPr>
              <a:t>using</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datasets</a:t>
            </a:r>
            <a:r>
              <a:rPr lang="fr-BE" sz="1800" dirty="0">
                <a:solidFill>
                  <a:srgbClr val="000000"/>
                </a:solidFill>
                <a:effectLst/>
                <a:latin typeface="Times New Roman" panose="02020603050405020304" pitchFamily="18" charset="0"/>
                <a:ea typeface="Calibri" panose="020F0502020204030204" pitchFamily="34" charset="0"/>
              </a:rPr>
              <a:t> of Hu et al. (2024) for </a:t>
            </a:r>
            <a:r>
              <a:rPr lang="fr-BE" sz="1800" dirty="0" err="1">
                <a:solidFill>
                  <a:srgbClr val="000000"/>
                </a:solidFill>
                <a:effectLst/>
                <a:latin typeface="Times New Roman" panose="02020603050405020304" pitchFamily="18" charset="0"/>
                <a:ea typeface="Calibri" panose="020F0502020204030204" pitchFamily="34" charset="0"/>
              </a:rPr>
              <a:t>Triassic</a:t>
            </a:r>
            <a:r>
              <a:rPr lang="fr-BE" sz="1800" dirty="0">
                <a:solidFill>
                  <a:srgbClr val="000000"/>
                </a:solidFill>
                <a:effectLst/>
                <a:latin typeface="Times New Roman" panose="02020603050405020304" pitchFamily="18" charset="0"/>
                <a:ea typeface="Calibri" panose="020F0502020204030204" pitchFamily="34" charset="0"/>
              </a:rPr>
              <a:t> taxa and the one </a:t>
            </a:r>
            <a:r>
              <a:rPr lang="fr-BE" sz="1800" dirty="0" err="1">
                <a:solidFill>
                  <a:srgbClr val="000000"/>
                </a:solidFill>
                <a:effectLst/>
                <a:latin typeface="Times New Roman" panose="02020603050405020304" pitchFamily="18" charset="0"/>
                <a:ea typeface="Calibri" panose="020F0502020204030204" pitchFamily="34" charset="0"/>
              </a:rPr>
              <a:t>published</a:t>
            </a:r>
            <a:r>
              <a:rPr lang="fr-BE" sz="1800" dirty="0">
                <a:solidFill>
                  <a:srgbClr val="000000"/>
                </a:solidFill>
                <a:effectLst/>
                <a:latin typeface="Times New Roman" panose="02020603050405020304" pitchFamily="18" charset="0"/>
                <a:ea typeface="Calibri" panose="020F0502020204030204" pitchFamily="34" charset="0"/>
              </a:rPr>
              <a:t> by </a:t>
            </a:r>
            <a:r>
              <a:rPr lang="fr-BE" sz="1800" dirty="0" err="1">
                <a:solidFill>
                  <a:srgbClr val="000000"/>
                </a:solidFill>
                <a:effectLst/>
                <a:latin typeface="Times New Roman" panose="02020603050405020304" pitchFamily="18" charset="0"/>
                <a:ea typeface="Calibri" panose="020F0502020204030204" pitchFamily="34" charset="0"/>
              </a:rPr>
              <a:t>Wintrich</a:t>
            </a:r>
            <a:r>
              <a:rPr lang="fr-BE" sz="1800" dirty="0">
                <a:solidFill>
                  <a:srgbClr val="000000"/>
                </a:solidFill>
                <a:effectLst/>
                <a:latin typeface="Times New Roman" panose="02020603050405020304" pitchFamily="18" charset="0"/>
                <a:ea typeface="Calibri" panose="020F0502020204030204" pitchFamily="34" charset="0"/>
              </a:rPr>
              <a:t> et al. (2017). </a:t>
            </a:r>
          </a:p>
          <a:p>
            <a:endParaRPr lang="fr-BE" sz="1800" dirty="0">
              <a:solidFill>
                <a:srgbClr val="000000"/>
              </a:solidFill>
              <a:effectLst/>
              <a:latin typeface="Times New Roman" panose="02020603050405020304" pitchFamily="18" charset="0"/>
              <a:ea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14</a:t>
            </a:fld>
            <a:endParaRPr lang="en-GB"/>
          </a:p>
        </p:txBody>
      </p:sp>
    </p:spTree>
    <p:extLst>
      <p:ext uri="{BB962C8B-B14F-4D97-AF65-F5344CB8AC3E}">
        <p14:creationId xmlns:p14="http://schemas.microsoft.com/office/powerpoint/2010/main" val="4049243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Ah, time is flying. So, because the results are intriguing than for the postcranial body region, I will dedicate this part of the talk only on the results of the craniodental ecomorphospace occupation of both ichthyosaurians and eosauropterygians.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15</a:t>
            </a:fld>
            <a:endParaRPr lang="en-GB"/>
          </a:p>
        </p:txBody>
      </p:sp>
    </p:spTree>
    <p:extLst>
      <p:ext uri="{BB962C8B-B14F-4D97-AF65-F5344CB8AC3E}">
        <p14:creationId xmlns:p14="http://schemas.microsoft.com/office/powerpoint/2010/main" val="2914060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16</a:t>
            </a:fld>
            <a:endParaRPr lang="en-GB"/>
          </a:p>
        </p:txBody>
      </p:sp>
    </p:spTree>
    <p:extLst>
      <p:ext uri="{BB962C8B-B14F-4D97-AF65-F5344CB8AC3E}">
        <p14:creationId xmlns:p14="http://schemas.microsoft.com/office/powerpoint/2010/main" val="2240073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Now, if look at the phylomorphospace occupation of ichthyosaurians, a such pattern suggesting a distinction of groups is not recovered. Indeed, no clear discrimination between these latter is observed and species of the different groups seems to be widely spread in the ecomorphospace. </a:t>
            </a:r>
          </a:p>
          <a:p>
            <a:endParaRPr lang="en-GB" dirty="0"/>
          </a:p>
          <a:p>
            <a:r>
              <a:rPr lang="en-GB" dirty="0"/>
              <a:t>But after the T/J, some species seem to explore new regions as the </a:t>
            </a:r>
            <a:r>
              <a:rPr lang="en-GB" dirty="0" err="1"/>
              <a:t>hyperlongirostrine</a:t>
            </a:r>
            <a:r>
              <a:rPr lang="en-GB" dirty="0"/>
              <a:t> </a:t>
            </a:r>
            <a:r>
              <a:rPr lang="en-GB" dirty="0" err="1"/>
              <a:t>leptonectids</a:t>
            </a:r>
            <a:r>
              <a:rPr lang="en-GB" dirty="0"/>
              <a:t>.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17</a:t>
            </a:fld>
            <a:endParaRPr lang="en-GB"/>
          </a:p>
        </p:txBody>
      </p:sp>
    </p:spTree>
    <p:extLst>
      <p:ext uri="{BB962C8B-B14F-4D97-AF65-F5344CB8AC3E}">
        <p14:creationId xmlns:p14="http://schemas.microsoft.com/office/powerpoint/2010/main" val="2849174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err="1"/>
              <a:t>Futhermore</a:t>
            </a:r>
            <a:r>
              <a:rPr lang="en-GB" dirty="0"/>
              <a:t>, some phylogenetically and temporally distant taxa occupy very close positions in the ecomorphospace highlighting a recurrence of craniodental morphotypes on either side of the T/J transition.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18</a:t>
            </a:fld>
            <a:endParaRPr lang="en-GB"/>
          </a:p>
        </p:txBody>
      </p:sp>
    </p:spTree>
    <p:extLst>
      <p:ext uri="{BB962C8B-B14F-4D97-AF65-F5344CB8AC3E}">
        <p14:creationId xmlns:p14="http://schemas.microsoft.com/office/powerpoint/2010/main" val="2047057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For this reason, we computed convergence tests by using the Ct metrics and the method developed by Castiglione et al. (2019). Convergence is partially found as the Castiglione  method did not recover significant results. However, Ct results tend to inferred the fact that some Early Jurassic taxa could have produce phenotypes superficially similar to that of Triassic species.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19</a:t>
            </a:fld>
            <a:endParaRPr lang="en-GB"/>
          </a:p>
        </p:txBody>
      </p:sp>
    </p:spTree>
    <p:extLst>
      <p:ext uri="{BB962C8B-B14F-4D97-AF65-F5344CB8AC3E}">
        <p14:creationId xmlns:p14="http://schemas.microsoft.com/office/powerpoint/2010/main" val="2715946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2000" dirty="0"/>
              <a:t>Only a few millions years after the most catastrophic mass extinction at the end of the Permian, several independent lineages of reptiles rapidly invaded the marine realm. </a:t>
            </a:r>
          </a:p>
          <a:p>
            <a:endParaRPr lang="en-GB" sz="2000" dirty="0"/>
          </a:p>
          <a:p>
            <a:r>
              <a:rPr lang="en-GB" sz="2000" dirty="0"/>
              <a:t>These animals experienced a remarkable morphological diversification (one of the greatest of the whole Mesozoic) which peaked during the Middle Triassic as they explored empty or new ecological niches in shallow-water  mainly in the Tethys ocean.</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a:t>
            </a:fld>
            <a:endParaRPr lang="en-GB"/>
          </a:p>
        </p:txBody>
      </p:sp>
    </p:spTree>
    <p:extLst>
      <p:ext uri="{BB962C8B-B14F-4D97-AF65-F5344CB8AC3E}">
        <p14:creationId xmlns:p14="http://schemas.microsoft.com/office/powerpoint/2010/main" val="1779758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Okay, let’s make a short summary of the conclusions that can be drawn from these ecomorphospace analyses. The main message is that we can observe a contrasting evolutionary pattern in the craniodental diversification of of clade. </a:t>
            </a:r>
          </a:p>
          <a:p>
            <a:endParaRPr lang="en-GB" dirty="0"/>
          </a:p>
          <a:p>
            <a:r>
              <a:rPr lang="en-GB" dirty="0"/>
              <a:t>Indeed, the ecomorphospace occupation of eosauropterygians is mostly influenced by a strong phylogenetic heritage, implying distinct morphologies for each clade and therefore distinct ecological niches.</a:t>
            </a:r>
          </a:p>
          <a:p>
            <a:endParaRPr lang="en-GB" dirty="0"/>
          </a:p>
          <a:p>
            <a:r>
              <a:rPr lang="en-GB" dirty="0"/>
              <a:t>On the other side, ichthyosaurian lacks a similar trend but their craniodental evolution seems to be characterize by the re-emergence of superficially similar phenotypes already present in the Triassic, as well as the exploration of new regions of the ecomorphospace.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20</a:t>
            </a:fld>
            <a:endParaRPr lang="en-GB"/>
          </a:p>
        </p:txBody>
      </p:sp>
    </p:spTree>
    <p:extLst>
      <p:ext uri="{BB962C8B-B14F-4D97-AF65-F5344CB8AC3E}">
        <p14:creationId xmlns:p14="http://schemas.microsoft.com/office/powerpoint/2010/main" val="932438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Now let’s have a look on how end-Triassic events impacted the evolution of overall disparity and specific morphological features such as fin shape and body size.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21</a:t>
            </a:fld>
            <a:endParaRPr lang="en-GB"/>
          </a:p>
        </p:txBody>
      </p:sp>
    </p:spTree>
    <p:extLst>
      <p:ext uri="{BB962C8B-B14F-4D97-AF65-F5344CB8AC3E}">
        <p14:creationId xmlns:p14="http://schemas.microsoft.com/office/powerpoint/2010/main" val="2707318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Based on our PCoA results, we computed the total amount of disparity based on all PCoA axes for different time bins that either belong to the Triassic or the Early Jurassic. Both clades experienced their highest ecomorphological disparity during the Middle Triassic. Even if</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22</a:t>
            </a:fld>
            <a:endParaRPr lang="en-GB"/>
          </a:p>
        </p:txBody>
      </p:sp>
    </p:spTree>
    <p:extLst>
      <p:ext uri="{BB962C8B-B14F-4D97-AF65-F5344CB8AC3E}">
        <p14:creationId xmlns:p14="http://schemas.microsoft.com/office/powerpoint/2010/main" val="1903802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In order to increase the resolution of the evolution of disparity, we used our phylogenetic information for ichthyosaurians and </a:t>
            </a:r>
            <a:r>
              <a:rPr lang="en-GB" dirty="0" err="1"/>
              <a:t>phylo</a:t>
            </a:r>
            <a:r>
              <a:rPr lang="en-GB" dirty="0"/>
              <a:t>-ecomorphospace for eosauropterygians (as we have a composite phylogenetic tree) to compute the overall disparity through time.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23</a:t>
            </a:fld>
            <a:endParaRPr lang="en-GB"/>
          </a:p>
        </p:txBody>
      </p:sp>
    </p:spTree>
    <p:extLst>
      <p:ext uri="{BB962C8B-B14F-4D97-AF65-F5344CB8AC3E}">
        <p14:creationId xmlns:p14="http://schemas.microsoft.com/office/powerpoint/2010/main" val="628961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And for both clade, we can observe a significant drop in disparity not at or close the T/J transition but during the first half of the Late Triassic when sea levels rapidly fluctuated. This is what has been previously highlighted by other research  for eosauropterygians but not for ichthyosaurians. From the Norian or the Rhaetian (depending on the clade), the disparity seems to gradually increase, probably with the emergence of pelagic plesiosaurians and parvipelvians which contradicts the hypothesis of a macroevolutionary bottleneck at the very end of the Triassic. It would rather suggest that the events of that time would not have a substantial impact on their evolution. </a:t>
            </a:r>
          </a:p>
          <a:p>
            <a:endParaRPr lang="en-GB" dirty="0"/>
          </a:p>
          <a:p>
            <a:r>
              <a:rPr lang="en-GB" dirty="0"/>
              <a:t>Please notice that the dramatic disparity drop for eosauropterygians and the low values during the second half of the Late Triassic are likely to be exaggerated by the poor fossil record.</a:t>
            </a:r>
          </a:p>
          <a:p>
            <a:r>
              <a:rPr lang="en-GB" dirty="0"/>
              <a:t>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24</a:t>
            </a:fld>
            <a:endParaRPr lang="en-GB"/>
          </a:p>
        </p:txBody>
      </p:sp>
    </p:spTree>
    <p:extLst>
      <p:ext uri="{BB962C8B-B14F-4D97-AF65-F5344CB8AC3E}">
        <p14:creationId xmlns:p14="http://schemas.microsoft.com/office/powerpoint/2010/main" val="1839549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We computed phenograms tracing the evolution of brachial and crural indexes (respectively relative radius and tibia length compared to the length of the humerus and femur) which can be used as proxies of adaptation to oceanic environments. For both eosauropterygians and ichthyosaurians, a clear separation is visible between typical Triassic groups which are characterized by high values, reflecting a less degree of adaptation open ocean and plesiosaurians and parvipelvians which are considered as pelagic taxa.</a:t>
            </a:r>
          </a:p>
          <a:p>
            <a:endParaRPr lang="en-GB" dirty="0"/>
          </a:p>
          <a:p>
            <a:r>
              <a:rPr lang="en-GB" dirty="0"/>
              <a:t>And this clear change seems to have happened during the first half of the Late Triassic when the latter clades might have appeared and when the environments changed. </a:t>
            </a:r>
          </a:p>
          <a:p>
            <a:endParaRPr lang="en-GB"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25</a:t>
            </a:fld>
            <a:endParaRPr lang="en-GB"/>
          </a:p>
        </p:txBody>
      </p:sp>
    </p:spTree>
    <p:extLst>
      <p:ext uri="{BB962C8B-B14F-4D97-AF65-F5344CB8AC3E}">
        <p14:creationId xmlns:p14="http://schemas.microsoft.com/office/powerpoint/2010/main" val="72120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Finally, and I promise, it’s the last graph, we also gathered a set of dorsal vertebra height which can be used to estimate the body size of aquatic tetrapod (Please do not hesitate to have further have a look on the poster of Valentin) to visualize of this trait might have evolved between the Late Triassic and the Early Jurassic. This would give us more information on how very end Triassic events might impacted size of  these animals.</a:t>
            </a:r>
          </a:p>
          <a:p>
            <a:endParaRPr lang="en-GB" dirty="0"/>
          </a:p>
          <a:p>
            <a:r>
              <a:rPr lang="en-GB" dirty="0"/>
              <a:t>With the available material up to date, dimensions of dorsal vertebrae of </a:t>
            </a:r>
            <a:r>
              <a:rPr lang="en-GB" dirty="0" err="1"/>
              <a:t>eosauropt</a:t>
            </a:r>
            <a:r>
              <a:rPr lang="en-GB" dirty="0"/>
              <a:t> is likely to appear stable on either side of the T/J transition. In contrary to ichthyosaurians, this transition is marked by a significant reduction in body size range which can be explained by the loss of gigantic shastasaurids at the end of the Rhaetian that were still present in the very Late Triassic.</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26</a:t>
            </a:fld>
            <a:endParaRPr lang="en-GB"/>
          </a:p>
        </p:txBody>
      </p:sp>
    </p:spTree>
    <p:extLst>
      <p:ext uri="{BB962C8B-B14F-4D97-AF65-F5344CB8AC3E}">
        <p14:creationId xmlns:p14="http://schemas.microsoft.com/office/powerpoint/2010/main" val="3524271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What can we conclude from this section and these analyses about the impact of the end Triassic events on the evolution of the main marine tetrapod groups?</a:t>
            </a:r>
          </a:p>
          <a:p>
            <a:endParaRPr lang="en-GB" dirty="0"/>
          </a:p>
          <a:p>
            <a:r>
              <a:rPr lang="en-GB" dirty="0"/>
              <a:t>First of all, our analyses support for both groups major extinction events during the early Late Triassic (Carnian – first half of the Norian) which decimated coastal dwellers when sea regressions reshaped marine ecosystems. This scenario was already introduced a decade ago and our results also point in this direction.</a:t>
            </a:r>
          </a:p>
          <a:p>
            <a:endParaRPr lang="en-GB" dirty="0"/>
          </a:p>
          <a:p>
            <a:endParaRPr lang="en-GB" dirty="0"/>
          </a:p>
          <a:p>
            <a:r>
              <a:rPr lang="en-GB" dirty="0"/>
              <a:t>For non-parvipelvian ichthyosaurians, we would like to propose a two-phase extinction scenario rather than a unique macroevolutionary bottleneck at T/J transition. The first phase saw the extinction of the majority of taxa still adapted to shallow water environments. Only gigantic shastasaurids and the small efficient cruiser parvipelvians survived to these extinction caused by </a:t>
            </a:r>
            <a:r>
              <a:rPr lang="en-GB" dirty="0" err="1"/>
              <a:t>eustastic</a:t>
            </a:r>
            <a:r>
              <a:rPr lang="en-GB" dirty="0"/>
              <a:t> sea-levels changes. However, the final demise of shastasaurids at the end of the Rhaetian and the subsequent turnover that led the dominance to pelagic parvipelvians represent the second phase. Indeed, considering the disparity and diversity of the Early Jurassic species, it seems that the very end of the Triassic did not have a substantial impact on their evolution. </a:t>
            </a:r>
          </a:p>
          <a:p>
            <a:endParaRPr lang="en-GB" dirty="0"/>
          </a:p>
          <a:p>
            <a:r>
              <a:rPr lang="en-GB" dirty="0"/>
              <a:t>However, it is very important the keep in mind that the fossil sampling in the latest Triassic is very scarce. Therefore, we did what we could with the available information. But our hypothesis and suggestion could therefore be the simplification of a more complex scenario.</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27</a:t>
            </a:fld>
            <a:endParaRPr lang="en-GB"/>
          </a:p>
        </p:txBody>
      </p:sp>
    </p:spTree>
    <p:extLst>
      <p:ext uri="{BB962C8B-B14F-4D97-AF65-F5344CB8AC3E}">
        <p14:creationId xmlns:p14="http://schemas.microsoft.com/office/powerpoint/2010/main" val="1955539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Just briefly, if you want to remember key elements of this talk, please keep in mind these two points: </a:t>
            </a:r>
          </a:p>
          <a:p>
            <a:endParaRPr lang="en-GB" dirty="0"/>
          </a:p>
          <a:p>
            <a:r>
              <a:rPr lang="en-GB" dirty="0"/>
              <a:t>Ichthyosaurians and eosauropterygians are characterized by  different evolutionary patterns in their craniodental evolution across the Middle Triassic – Early Jurassic time interval. </a:t>
            </a:r>
          </a:p>
          <a:p>
            <a:endParaRPr lang="en-GB" dirty="0"/>
          </a:p>
          <a:p>
            <a:r>
              <a:rPr lang="en-GB" dirty="0"/>
              <a:t>We do not spot a dramatic macroevolutionary bottleneck at the T/J transition but rather we detected important extinction events at the early Late Triassic which decimated coastal taxa and highly impacted the disparity and evolution of the main raptorial predators of that time.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28</a:t>
            </a:fld>
            <a:endParaRPr lang="en-GB"/>
          </a:p>
        </p:txBody>
      </p:sp>
    </p:spTree>
    <p:extLst>
      <p:ext uri="{BB962C8B-B14F-4D97-AF65-F5344CB8AC3E}">
        <p14:creationId xmlns:p14="http://schemas.microsoft.com/office/powerpoint/2010/main" val="3920336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 would like to end by thanking organisms that have funded this research, all members of the teams and people who helped me and also all the institutions (and curators) for having access to their material.</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29</a:t>
            </a:fld>
            <a:endParaRPr lang="en-GB"/>
          </a:p>
        </p:txBody>
      </p:sp>
    </p:spTree>
    <p:extLst>
      <p:ext uri="{BB962C8B-B14F-4D97-AF65-F5344CB8AC3E}">
        <p14:creationId xmlns:p14="http://schemas.microsoft.com/office/powerpoint/2010/main" val="4151072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Here’s an example of what could have been typical coastal environments during Middle Triassic. These ecosystems were populated by a large variety of marine tetrapods/reptiles</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a:t>
            </a:fld>
            <a:endParaRPr lang="en-GB"/>
          </a:p>
        </p:txBody>
      </p:sp>
    </p:spTree>
    <p:extLst>
      <p:ext uri="{BB962C8B-B14F-4D97-AF65-F5344CB8AC3E}">
        <p14:creationId xmlns:p14="http://schemas.microsoft.com/office/powerpoint/2010/main" val="1120065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 would like to end by thanking organisms that have funded this research, all members of the teams and people who helped me and also all the institutions (and curators) for having access to their material.</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30</a:t>
            </a:fld>
            <a:endParaRPr lang="en-GB"/>
          </a:p>
        </p:txBody>
      </p:sp>
    </p:spTree>
    <p:extLst>
      <p:ext uri="{BB962C8B-B14F-4D97-AF65-F5344CB8AC3E}">
        <p14:creationId xmlns:p14="http://schemas.microsoft.com/office/powerpoint/2010/main" val="2445047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31</a:t>
            </a:fld>
            <a:endParaRPr lang="en-GB"/>
          </a:p>
        </p:txBody>
      </p:sp>
    </p:spTree>
    <p:extLst>
      <p:ext uri="{BB962C8B-B14F-4D97-AF65-F5344CB8AC3E}">
        <p14:creationId xmlns:p14="http://schemas.microsoft.com/office/powerpoint/2010/main" val="1588668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32</a:t>
            </a:fld>
            <a:endParaRPr lang="en-GB"/>
          </a:p>
        </p:txBody>
      </p:sp>
    </p:spTree>
    <p:extLst>
      <p:ext uri="{BB962C8B-B14F-4D97-AF65-F5344CB8AC3E}">
        <p14:creationId xmlns:p14="http://schemas.microsoft.com/office/powerpoint/2010/main" val="4021147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33</a:t>
            </a:fld>
            <a:endParaRPr lang="en-GB"/>
          </a:p>
        </p:txBody>
      </p:sp>
    </p:spTree>
    <p:extLst>
      <p:ext uri="{BB962C8B-B14F-4D97-AF65-F5344CB8AC3E}">
        <p14:creationId xmlns:p14="http://schemas.microsoft.com/office/powerpoint/2010/main" val="2585093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34</a:t>
            </a:fld>
            <a:endParaRPr lang="en-GB"/>
          </a:p>
        </p:txBody>
      </p:sp>
    </p:spTree>
    <p:extLst>
      <p:ext uri="{BB962C8B-B14F-4D97-AF65-F5344CB8AC3E}">
        <p14:creationId xmlns:p14="http://schemas.microsoft.com/office/powerpoint/2010/main" val="2846915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35</a:t>
            </a:fld>
            <a:endParaRPr lang="en-GB"/>
          </a:p>
        </p:txBody>
      </p:sp>
    </p:spTree>
    <p:extLst>
      <p:ext uri="{BB962C8B-B14F-4D97-AF65-F5344CB8AC3E}">
        <p14:creationId xmlns:p14="http://schemas.microsoft.com/office/powerpoint/2010/main" val="22514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In the seas of mostly Middle but also in the Late Triassic, ichthyosaurians and eosauropterygians became extremely diverse by evolving into very distinct body plans thus by adopting various body-size ranges, diets and swimming modes. And this, reflects the occupation of a wide spectrum of ecological niches.</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4</a:t>
            </a:fld>
            <a:endParaRPr lang="en-GB"/>
          </a:p>
        </p:txBody>
      </p:sp>
    </p:spTree>
    <p:extLst>
      <p:ext uri="{BB962C8B-B14F-4D97-AF65-F5344CB8AC3E}">
        <p14:creationId xmlns:p14="http://schemas.microsoft.com/office/powerpoint/2010/main" val="3975309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A previously mentioned, among the whole Triassic aquatic tetrapod lineages, only these animals have crossed the Triassic – Jurassic transition  and therefore survived to the end-Triassic events. However fully pelagic primitive parvipelvian ichthyosaurians and plesiosaurians of the Early Jurassic are commonly found to be significantly less disparate than their Triassic predecessors.</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5</a:t>
            </a:fld>
            <a:endParaRPr lang="en-GB"/>
          </a:p>
        </p:txBody>
      </p:sp>
    </p:spTree>
    <p:extLst>
      <p:ext uri="{BB962C8B-B14F-4D97-AF65-F5344CB8AC3E}">
        <p14:creationId xmlns:p14="http://schemas.microsoft.com/office/powerpoint/2010/main" val="3261376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Therefore, something have happened during the Late Triassic. Several quantitative analyses have reported huge drop in disparity during that period.</a:t>
            </a:r>
          </a:p>
          <a:p>
            <a:endParaRPr lang="en-GB" dirty="0"/>
          </a:p>
          <a:p>
            <a:r>
              <a:rPr lang="en-GB" dirty="0"/>
              <a:t>Typical Triassic coastal dwellers disappeared by the end of the Triassic and that these extinctions seems to be most likely correlated with sea regressions that led to the loss of typical shallow environments.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6</a:t>
            </a:fld>
            <a:endParaRPr lang="en-GB"/>
          </a:p>
        </p:txBody>
      </p:sp>
    </p:spTree>
    <p:extLst>
      <p:ext uri="{BB962C8B-B14F-4D97-AF65-F5344CB8AC3E}">
        <p14:creationId xmlns:p14="http://schemas.microsoft.com/office/powerpoint/2010/main" val="3517195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It is during these events that the diversity and disparity of eosauropterygians dramatically dropped as emblematic lineages such as pachypleurosauroids, nothosauroids and primitive pistosauroids went extinct, leading to the loss of niches that were never later re-occupied by plesiosaurians.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7</a:t>
            </a:fld>
            <a:endParaRPr lang="en-GB"/>
          </a:p>
        </p:txBody>
      </p:sp>
    </p:spTree>
    <p:extLst>
      <p:ext uri="{BB962C8B-B14F-4D97-AF65-F5344CB8AC3E}">
        <p14:creationId xmlns:p14="http://schemas.microsoft.com/office/powerpoint/2010/main" val="879124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Concerning ichthyosaurians, it has been also commonly admitted by recent analyses that these animals also suffered from a similar macroevolutionary bottleneck at or close to the Triassic – Jurassic transition which dramatically impacted their disparity and caused a complete change in their morphospace occupation. </a:t>
            </a:r>
          </a:p>
          <a:p>
            <a:endParaRPr lang="en-GB" dirty="0"/>
          </a:p>
          <a:p>
            <a:endParaRPr lang="en-GB" dirty="0"/>
          </a:p>
          <a:p>
            <a:r>
              <a:rPr lang="en-GB" dirty="0"/>
              <a:t>However, </a:t>
            </a:r>
            <a:r>
              <a:rPr lang="en-GB" sz="1800" dirty="0">
                <a:solidFill>
                  <a:srgbClr val="000000"/>
                </a:solidFill>
                <a:effectLst/>
                <a:latin typeface="Times New Roman" panose="02020603050405020304" pitchFamily="18" charset="0"/>
                <a:ea typeface="Calibri" panose="020F0502020204030204" pitchFamily="34" charset="0"/>
              </a:rPr>
              <a:t>most studies that suggested the existence of a bottleneck solely relied on phylogenetic data or investigated  overall marine reptile diversification dynamics on a broad scale by using large time intervals, general ecospace characters, without focussing on that specific time period.</a:t>
            </a:r>
          </a:p>
          <a:p>
            <a:endParaRPr lang="en-GB" sz="1800" dirty="0">
              <a:solidFill>
                <a:srgbClr val="000000"/>
              </a:solidFill>
              <a:effectLst/>
              <a:latin typeface="Times New Roman" panose="02020603050405020304" pitchFamily="18" charset="0"/>
              <a:ea typeface="Calibri" panose="020F0502020204030204" pitchFamily="34" charset="0"/>
            </a:endParaRPr>
          </a:p>
          <a:p>
            <a:r>
              <a:rPr lang="en-GB" sz="1800" dirty="0">
                <a:solidFill>
                  <a:srgbClr val="000000"/>
                </a:solidFill>
                <a:effectLst/>
                <a:latin typeface="Times New Roman" panose="02020603050405020304" pitchFamily="18" charset="0"/>
                <a:ea typeface="Calibri" panose="020F0502020204030204" pitchFamily="34" charset="0"/>
              </a:rPr>
              <a:t>Moreover, some of these studies did not really consider the high scarcity of the fossil record of the latest substages of the Triassic which can lead to an oversimplification of more complex events.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8</a:t>
            </a:fld>
            <a:endParaRPr lang="en-GB"/>
          </a:p>
        </p:txBody>
      </p:sp>
    </p:spTree>
    <p:extLst>
      <p:ext uri="{BB962C8B-B14F-4D97-AF65-F5344CB8AC3E}">
        <p14:creationId xmlns:p14="http://schemas.microsoft.com/office/powerpoint/2010/main" val="2882452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This is why, the influence end-Triassic events and their impact on the morphological diversification of main raptorial predators should be further investigated  and clarified.</a:t>
            </a:r>
          </a:p>
          <a:p>
            <a:endParaRPr lang="en-GB" dirty="0"/>
          </a:p>
          <a:p>
            <a:r>
              <a:rPr lang="en-GB" dirty="0"/>
              <a:t>To tackle this issue and shed light on this crucial period in the evolution of ichthyosaurians and eosauropterygians, our study is aiming to better understand how the ecomorphospace occupation of these clades evolves from the Middle Triassic to the Early Jurassic </a:t>
            </a:r>
          </a:p>
          <a:p>
            <a:endParaRPr lang="en-GB" dirty="0"/>
          </a:p>
          <a:p>
            <a:r>
              <a:rPr lang="en-GB" dirty="0"/>
              <a:t>And also how these events impacted the global morphology disparity and morphology.</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9</a:t>
            </a:fld>
            <a:endParaRPr lang="en-GB"/>
          </a:p>
        </p:txBody>
      </p:sp>
    </p:spTree>
    <p:extLst>
      <p:ext uri="{BB962C8B-B14F-4D97-AF65-F5344CB8AC3E}">
        <p14:creationId xmlns:p14="http://schemas.microsoft.com/office/powerpoint/2010/main" val="2235892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sv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56.png"/><Relationship Id="rId26" Type="http://schemas.openxmlformats.org/officeDocument/2006/relationships/image" Target="../media/image64.png"/><Relationship Id="rId3" Type="http://schemas.openxmlformats.org/officeDocument/2006/relationships/image" Target="../media/image19.png"/><Relationship Id="rId21" Type="http://schemas.openxmlformats.org/officeDocument/2006/relationships/image" Target="../media/image59.svg"/><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55.svg"/><Relationship Id="rId25" Type="http://schemas.openxmlformats.org/officeDocument/2006/relationships/image" Target="../media/image63.svg"/><Relationship Id="rId2" Type="http://schemas.openxmlformats.org/officeDocument/2006/relationships/notesSlide" Target="../notesSlides/notesSlide10.xml"/><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sv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24" Type="http://schemas.openxmlformats.org/officeDocument/2006/relationships/image" Target="../media/image62.png"/><Relationship Id="rId5" Type="http://schemas.openxmlformats.org/officeDocument/2006/relationships/image" Target="../media/image43.svg"/><Relationship Id="rId15" Type="http://schemas.openxmlformats.org/officeDocument/2006/relationships/image" Target="../media/image53.svg"/><Relationship Id="rId23" Type="http://schemas.openxmlformats.org/officeDocument/2006/relationships/image" Target="../media/image61.svg"/><Relationship Id="rId28" Type="http://schemas.openxmlformats.org/officeDocument/2006/relationships/image" Target="../media/image66.png"/><Relationship Id="rId10" Type="http://schemas.openxmlformats.org/officeDocument/2006/relationships/image" Target="../media/image48.png"/><Relationship Id="rId19" Type="http://schemas.openxmlformats.org/officeDocument/2006/relationships/image" Target="../media/image57.sv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77.png"/><Relationship Id="rId3" Type="http://schemas.openxmlformats.org/officeDocument/2006/relationships/slideLayout" Target="../slideLayouts/slideLayout2.xml"/><Relationship Id="rId7" Type="http://schemas.openxmlformats.org/officeDocument/2006/relationships/image" Target="../media/image72.png"/><Relationship Id="rId12" Type="http://schemas.openxmlformats.org/officeDocument/2006/relationships/image" Target="../media/image7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notesSlide" Target="../notesSlides/notesSlide12.xml"/><Relationship Id="rId9" Type="http://schemas.openxmlformats.org/officeDocument/2006/relationships/image" Target="../media/image73.jpeg"/></Relationships>
</file>

<file path=ppt/slides/_rels/slide13.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19.png"/><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87.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91.svg"/><Relationship Id="rId4" Type="http://schemas.openxmlformats.org/officeDocument/2006/relationships/image" Target="../media/image2.png"/><Relationship Id="rId9"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96.svg"/><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1.png"/><Relationship Id="rId7" Type="http://schemas.openxmlformats.org/officeDocument/2006/relationships/image" Target="../media/image90.png"/><Relationship Id="rId12" Type="http://schemas.openxmlformats.org/officeDocument/2006/relationships/image" Target="../media/image100.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9.png"/><Relationship Id="rId5" Type="http://schemas.openxmlformats.org/officeDocument/2006/relationships/image" Target="../media/image3.svg"/><Relationship Id="rId10" Type="http://schemas.openxmlformats.org/officeDocument/2006/relationships/image" Target="../media/image98.svg"/><Relationship Id="rId4" Type="http://schemas.openxmlformats.org/officeDocument/2006/relationships/image" Target="../media/image2.png"/><Relationship Id="rId9"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1.png"/><Relationship Id="rId7"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98.svg"/><Relationship Id="rId4" Type="http://schemas.openxmlformats.org/officeDocument/2006/relationships/image" Target="../media/image2.png"/><Relationship Id="rId9" Type="http://schemas.openxmlformats.org/officeDocument/2006/relationships/image" Target="../media/image97.png"/></Relationships>
</file>

<file path=ppt/slides/_rels/slide2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5.png"/><Relationship Id="rId5" Type="http://schemas.openxmlformats.org/officeDocument/2006/relationships/image" Target="../media/image3.sv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9.png"/><Relationship Id="rId5" Type="http://schemas.openxmlformats.org/officeDocument/2006/relationships/image" Target="../media/image3.sv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26.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emf"/><Relationship Id="rId9"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2.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38151" y="-6912367"/>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324528" y="7548687"/>
            <a:ext cx="1963472" cy="2738313"/>
          </a:xfrm>
          <a:custGeom>
            <a:avLst/>
            <a:gdLst/>
            <a:ahLst/>
            <a:cxnLst/>
            <a:rect l="l" t="t" r="r" b="b"/>
            <a:pathLst>
              <a:path w="1963472" h="2738313">
                <a:moveTo>
                  <a:pt x="1963472" y="0"/>
                </a:moveTo>
                <a:lnTo>
                  <a:pt x="0" y="0"/>
                </a:lnTo>
                <a:lnTo>
                  <a:pt x="0" y="2738313"/>
                </a:lnTo>
                <a:lnTo>
                  <a:pt x="1963472" y="2738313"/>
                </a:lnTo>
                <a:lnTo>
                  <a:pt x="1963472" y="0"/>
                </a:lnTo>
                <a:close/>
              </a:path>
            </a:pathLst>
          </a:custGeom>
          <a:blipFill>
            <a:blip r:embed="rId6"/>
            <a:stretch>
              <a:fillRect/>
            </a:stretch>
          </a:blipFill>
        </p:spPr>
        <p:txBody>
          <a:bodyPr/>
          <a:lstStyle/>
          <a:p>
            <a:endParaRPr lang="en-GB"/>
          </a:p>
        </p:txBody>
      </p:sp>
      <p:grpSp>
        <p:nvGrpSpPr>
          <p:cNvPr id="5" name="Group 5"/>
          <p:cNvGrpSpPr/>
          <p:nvPr/>
        </p:nvGrpSpPr>
        <p:grpSpPr>
          <a:xfrm>
            <a:off x="8130574" y="378906"/>
            <a:ext cx="4107621" cy="1299588"/>
            <a:chOff x="0" y="0"/>
            <a:chExt cx="5476829" cy="1732784"/>
          </a:xfrm>
        </p:grpSpPr>
        <p:sp>
          <p:nvSpPr>
            <p:cNvPr id="6" name="Freeform 6"/>
            <p:cNvSpPr/>
            <p:nvPr/>
          </p:nvSpPr>
          <p:spPr>
            <a:xfrm>
              <a:off x="0" y="0"/>
              <a:ext cx="5476829" cy="1732784"/>
            </a:xfrm>
            <a:custGeom>
              <a:avLst/>
              <a:gdLst/>
              <a:ahLst/>
              <a:cxnLst/>
              <a:rect l="l" t="t" r="r" b="b"/>
              <a:pathLst>
                <a:path w="5476829" h="1732784">
                  <a:moveTo>
                    <a:pt x="0" y="0"/>
                  </a:moveTo>
                  <a:lnTo>
                    <a:pt x="5476829" y="0"/>
                  </a:lnTo>
                  <a:lnTo>
                    <a:pt x="5476829" y="1732784"/>
                  </a:lnTo>
                  <a:lnTo>
                    <a:pt x="0" y="1732784"/>
                  </a:lnTo>
                  <a:lnTo>
                    <a:pt x="0" y="0"/>
                  </a:lnTo>
                  <a:close/>
                </a:path>
              </a:pathLst>
            </a:custGeom>
            <a:blipFill>
              <a:blip r:embed="rId7">
                <a:extLst>
                  <a:ext uri="{96DAC541-7B7A-43D3-8B79-37D633B846F1}">
                    <asvg:svgBlip xmlns:asvg="http://schemas.microsoft.com/office/drawing/2016/SVG/main" r:embed="rId8"/>
                  </a:ext>
                </a:extLst>
              </a:blip>
              <a:stretch>
                <a:fillRect l="-1412" r="-1412"/>
              </a:stretch>
            </a:blipFill>
          </p:spPr>
          <p:txBody>
            <a:bodyPr/>
            <a:lstStyle/>
            <a:p>
              <a:endParaRPr lang="en-GB"/>
            </a:p>
          </p:txBody>
        </p:sp>
        <p:sp>
          <p:nvSpPr>
            <p:cNvPr id="7" name="TextBox 7"/>
            <p:cNvSpPr txBox="1"/>
            <p:nvPr/>
          </p:nvSpPr>
          <p:spPr>
            <a:xfrm>
              <a:off x="1858730" y="291626"/>
              <a:ext cx="2367103" cy="1233908"/>
            </a:xfrm>
            <a:prstGeom prst="rect">
              <a:avLst/>
            </a:prstGeom>
          </p:spPr>
          <p:txBody>
            <a:bodyPr lIns="0" tIns="0" rIns="0" bIns="0" rtlCol="0" anchor="t">
              <a:spAutoFit/>
            </a:bodyPr>
            <a:lstStyle/>
            <a:p>
              <a:pPr algn="l">
                <a:lnSpc>
                  <a:spcPts val="2392"/>
                </a:lnSpc>
              </a:pPr>
              <a:r>
                <a:rPr lang="en-US" sz="1595" spc="39">
                  <a:solidFill>
                    <a:srgbClr val="FFFFFF"/>
                  </a:solidFill>
                  <a:latin typeface="Aleo Bold"/>
                </a:rPr>
                <a:t>EVOLUTION &amp;</a:t>
              </a:r>
            </a:p>
            <a:p>
              <a:pPr algn="l">
                <a:lnSpc>
                  <a:spcPts val="2392"/>
                </a:lnSpc>
              </a:pPr>
              <a:r>
                <a:rPr lang="en-US" sz="1595" spc="39">
                  <a:solidFill>
                    <a:srgbClr val="FFFFFF"/>
                  </a:solidFill>
                  <a:latin typeface="Aleo Bold"/>
                </a:rPr>
                <a:t>DIVERSITY</a:t>
              </a:r>
            </a:p>
            <a:p>
              <a:pPr algn="l">
                <a:lnSpc>
                  <a:spcPts val="2392"/>
                </a:lnSpc>
              </a:pPr>
              <a:r>
                <a:rPr lang="en-US" sz="1595" spc="39">
                  <a:solidFill>
                    <a:srgbClr val="FFFFFF"/>
                  </a:solidFill>
                  <a:latin typeface="Aleo Bold"/>
                </a:rPr>
                <a:t>DYNAMICS LAB</a:t>
              </a:r>
            </a:p>
          </p:txBody>
        </p:sp>
      </p:grpSp>
      <p:sp>
        <p:nvSpPr>
          <p:cNvPr id="8" name="Freeform 8"/>
          <p:cNvSpPr/>
          <p:nvPr/>
        </p:nvSpPr>
        <p:spPr>
          <a:xfrm>
            <a:off x="1028700" y="5143500"/>
            <a:ext cx="10912218" cy="5074181"/>
          </a:xfrm>
          <a:custGeom>
            <a:avLst/>
            <a:gdLst/>
            <a:ahLst/>
            <a:cxnLst/>
            <a:rect l="l" t="t" r="r" b="b"/>
            <a:pathLst>
              <a:path w="10912218" h="5074181">
                <a:moveTo>
                  <a:pt x="0" y="0"/>
                </a:moveTo>
                <a:lnTo>
                  <a:pt x="10912218" y="0"/>
                </a:lnTo>
                <a:lnTo>
                  <a:pt x="10912218" y="5074181"/>
                </a:lnTo>
                <a:lnTo>
                  <a:pt x="0" y="5074181"/>
                </a:lnTo>
                <a:lnTo>
                  <a:pt x="0" y="0"/>
                </a:lnTo>
                <a:close/>
              </a:path>
            </a:pathLst>
          </a:custGeom>
          <a:blipFill>
            <a:blip r:embed="rId9"/>
            <a:stretch>
              <a:fillRect/>
            </a:stretch>
          </a:blipFill>
        </p:spPr>
        <p:txBody>
          <a:bodyPr/>
          <a:lstStyle/>
          <a:p>
            <a:endParaRPr lang="en-GB"/>
          </a:p>
        </p:txBody>
      </p:sp>
      <p:sp>
        <p:nvSpPr>
          <p:cNvPr id="9" name="Freeform 9"/>
          <p:cNvSpPr/>
          <p:nvPr/>
        </p:nvSpPr>
        <p:spPr>
          <a:xfrm>
            <a:off x="5884482" y="4700630"/>
            <a:ext cx="12817038" cy="5959922"/>
          </a:xfrm>
          <a:custGeom>
            <a:avLst/>
            <a:gdLst/>
            <a:ahLst/>
            <a:cxnLst/>
            <a:rect l="l" t="t" r="r" b="b"/>
            <a:pathLst>
              <a:path w="12817038" h="5959922">
                <a:moveTo>
                  <a:pt x="0" y="0"/>
                </a:moveTo>
                <a:lnTo>
                  <a:pt x="12817038" y="0"/>
                </a:lnTo>
                <a:lnTo>
                  <a:pt x="12817038" y="5959922"/>
                </a:lnTo>
                <a:lnTo>
                  <a:pt x="0" y="5959922"/>
                </a:lnTo>
                <a:lnTo>
                  <a:pt x="0" y="0"/>
                </a:lnTo>
                <a:close/>
              </a:path>
            </a:pathLst>
          </a:custGeom>
          <a:blipFill>
            <a:blip r:embed="rId10"/>
            <a:stretch>
              <a:fillRect/>
            </a:stretch>
          </a:blipFill>
        </p:spPr>
        <p:txBody>
          <a:bodyPr/>
          <a:lstStyle/>
          <a:p>
            <a:endParaRPr lang="en-GB"/>
          </a:p>
        </p:txBody>
      </p:sp>
      <p:grpSp>
        <p:nvGrpSpPr>
          <p:cNvPr id="10" name="Group 10"/>
          <p:cNvGrpSpPr/>
          <p:nvPr/>
        </p:nvGrpSpPr>
        <p:grpSpPr>
          <a:xfrm>
            <a:off x="367194" y="214739"/>
            <a:ext cx="1682197" cy="1649181"/>
            <a:chOff x="-87801" y="4203"/>
            <a:chExt cx="2242928" cy="2198907"/>
          </a:xfrm>
        </p:grpSpPr>
        <p:sp>
          <p:nvSpPr>
            <p:cNvPr id="11" name="Freeform 11"/>
            <p:cNvSpPr/>
            <p:nvPr/>
          </p:nvSpPr>
          <p:spPr>
            <a:xfrm>
              <a:off x="-87801" y="4203"/>
              <a:ext cx="2198907" cy="2198907"/>
            </a:xfrm>
            <a:custGeom>
              <a:avLst/>
              <a:gdLst/>
              <a:ahLst/>
              <a:cxnLst/>
              <a:rect l="l" t="t" r="r" b="b"/>
              <a:pathLst>
                <a:path w="2198907" h="2198907">
                  <a:moveTo>
                    <a:pt x="0" y="0"/>
                  </a:moveTo>
                  <a:lnTo>
                    <a:pt x="2198907" y="0"/>
                  </a:lnTo>
                  <a:lnTo>
                    <a:pt x="2198907" y="2198907"/>
                  </a:lnTo>
                  <a:lnTo>
                    <a:pt x="0" y="21989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dirty="0"/>
            </a:p>
          </p:txBody>
        </p:sp>
        <p:sp>
          <p:nvSpPr>
            <p:cNvPr id="12" name="Freeform 12"/>
            <p:cNvSpPr/>
            <p:nvPr/>
          </p:nvSpPr>
          <p:spPr>
            <a:xfrm>
              <a:off x="525361" y="353307"/>
              <a:ext cx="647089" cy="518951"/>
            </a:xfrm>
            <a:custGeom>
              <a:avLst/>
              <a:gdLst/>
              <a:ahLst/>
              <a:cxnLst/>
              <a:rect l="l" t="t" r="r" b="b"/>
              <a:pathLst>
                <a:path w="647089" h="518951">
                  <a:moveTo>
                    <a:pt x="0" y="0"/>
                  </a:moveTo>
                  <a:lnTo>
                    <a:pt x="647089" y="0"/>
                  </a:lnTo>
                  <a:lnTo>
                    <a:pt x="647089" y="518951"/>
                  </a:lnTo>
                  <a:lnTo>
                    <a:pt x="0" y="518951"/>
                  </a:lnTo>
                  <a:lnTo>
                    <a:pt x="0" y="0"/>
                  </a:lnTo>
                  <a:close/>
                </a:path>
              </a:pathLst>
            </a:custGeom>
            <a:blipFill>
              <a:blip r:embed="rId13"/>
              <a:stretch>
                <a:fillRect/>
              </a:stretch>
            </a:blipFill>
          </p:spPr>
          <p:txBody>
            <a:bodyPr/>
            <a:lstStyle/>
            <a:p>
              <a:endParaRPr lang="en-GB"/>
            </a:p>
          </p:txBody>
        </p:sp>
        <p:sp>
          <p:nvSpPr>
            <p:cNvPr id="13" name="TextBox 13"/>
            <p:cNvSpPr txBox="1"/>
            <p:nvPr/>
          </p:nvSpPr>
          <p:spPr>
            <a:xfrm>
              <a:off x="402471" y="1175858"/>
              <a:ext cx="807258" cy="265863"/>
            </a:xfrm>
            <a:prstGeom prst="rect">
              <a:avLst/>
            </a:prstGeom>
          </p:spPr>
          <p:txBody>
            <a:bodyPr lIns="0" tIns="0" rIns="0" bIns="0" rtlCol="0" anchor="t">
              <a:spAutoFit/>
            </a:bodyPr>
            <a:lstStyle/>
            <a:p>
              <a:pPr algn="l">
                <a:lnSpc>
                  <a:spcPts val="1408"/>
                </a:lnSpc>
              </a:pPr>
              <a:r>
                <a:rPr lang="en-US" sz="1362" spc="34" dirty="0">
                  <a:solidFill>
                    <a:srgbClr val="FFFFFF"/>
                  </a:solidFill>
                  <a:latin typeface="IBM Plex Sans Bold"/>
                </a:rPr>
                <a:t>SECAD</a:t>
              </a:r>
            </a:p>
          </p:txBody>
        </p:sp>
        <p:sp>
          <p:nvSpPr>
            <p:cNvPr id="14" name="TextBox 14"/>
            <p:cNvSpPr txBox="1"/>
            <p:nvPr/>
          </p:nvSpPr>
          <p:spPr>
            <a:xfrm>
              <a:off x="1003752" y="1205281"/>
              <a:ext cx="610532" cy="387029"/>
            </a:xfrm>
            <a:prstGeom prst="rect">
              <a:avLst/>
            </a:prstGeom>
          </p:spPr>
          <p:txBody>
            <a:bodyPr wrap="square" lIns="0" tIns="0" rIns="0" bIns="0" rtlCol="0" anchor="t">
              <a:spAutoFit/>
            </a:bodyPr>
            <a:lstStyle/>
            <a:p>
              <a:pPr algn="r">
                <a:lnSpc>
                  <a:spcPts val="1235"/>
                </a:lnSpc>
              </a:pPr>
              <a:r>
                <a:rPr lang="en-US" sz="1194" spc="54" dirty="0">
                  <a:solidFill>
                    <a:srgbClr val="FFFFFF"/>
                  </a:solidFill>
                  <a:latin typeface="Montserrat Bold"/>
                </a:rPr>
                <a:t>2024</a:t>
              </a:r>
            </a:p>
            <a:p>
              <a:pPr algn="r">
                <a:lnSpc>
                  <a:spcPts val="1181"/>
                </a:lnSpc>
              </a:pPr>
              <a:endParaRPr lang="en-US" sz="619" spc="15" dirty="0">
                <a:solidFill>
                  <a:srgbClr val="FFFFFF"/>
                </a:solidFill>
                <a:latin typeface="IBM Plex Sans Bold"/>
              </a:endParaRPr>
            </a:p>
          </p:txBody>
        </p:sp>
        <p:sp>
          <p:nvSpPr>
            <p:cNvPr id="15" name="TextBox 15"/>
            <p:cNvSpPr txBox="1"/>
            <p:nvPr/>
          </p:nvSpPr>
          <p:spPr>
            <a:xfrm>
              <a:off x="384455" y="1371889"/>
              <a:ext cx="1332283" cy="272640"/>
            </a:xfrm>
            <a:prstGeom prst="rect">
              <a:avLst/>
            </a:prstGeom>
          </p:spPr>
          <p:txBody>
            <a:bodyPr lIns="0" tIns="0" rIns="0" bIns="0" rtlCol="0" anchor="t">
              <a:spAutoFit/>
            </a:bodyPr>
            <a:lstStyle/>
            <a:p>
              <a:pPr algn="l">
                <a:lnSpc>
                  <a:spcPts val="1695"/>
                </a:lnSpc>
              </a:pPr>
              <a:r>
                <a:rPr lang="en-US" sz="1210" spc="30" dirty="0">
                  <a:solidFill>
                    <a:srgbClr val="FFFFFF"/>
                  </a:solidFill>
                  <a:latin typeface="IBM Plex Sans Bold"/>
                </a:rPr>
                <a:t>June 25 – 28</a:t>
              </a:r>
              <a:r>
                <a:rPr lang="en-US" sz="1210" spc="30" baseline="30000" dirty="0">
                  <a:solidFill>
                    <a:srgbClr val="FFFFFF"/>
                  </a:solidFill>
                  <a:latin typeface="IBM Plex Sans Bold"/>
                </a:rPr>
                <a:t>th</a:t>
              </a:r>
              <a:endParaRPr lang="en-US" sz="1210" spc="30" dirty="0">
                <a:solidFill>
                  <a:srgbClr val="FFFFFF"/>
                </a:solidFill>
                <a:latin typeface="IBM Plex Sans Bold"/>
              </a:endParaRPr>
            </a:p>
          </p:txBody>
        </p:sp>
        <p:sp>
          <p:nvSpPr>
            <p:cNvPr id="16" name="TextBox 16"/>
            <p:cNvSpPr txBox="1"/>
            <p:nvPr/>
          </p:nvSpPr>
          <p:spPr>
            <a:xfrm>
              <a:off x="384455" y="1609220"/>
              <a:ext cx="1770672" cy="247353"/>
            </a:xfrm>
            <a:prstGeom prst="rect">
              <a:avLst/>
            </a:prstGeom>
          </p:spPr>
          <p:txBody>
            <a:bodyPr lIns="0" tIns="0" rIns="0" bIns="0" rtlCol="0" anchor="t">
              <a:spAutoFit/>
            </a:bodyPr>
            <a:lstStyle/>
            <a:p>
              <a:pPr algn="l">
                <a:lnSpc>
                  <a:spcPts val="1642"/>
                </a:lnSpc>
              </a:pPr>
              <a:r>
                <a:rPr lang="en-US" sz="1172" spc="29">
                  <a:solidFill>
                    <a:srgbClr val="FFFFFF"/>
                  </a:solidFill>
                  <a:latin typeface="IBM Plex Sans Bold"/>
                </a:rPr>
                <a:t>Liège, Belgium</a:t>
              </a:r>
            </a:p>
          </p:txBody>
        </p:sp>
      </p:grpSp>
      <p:sp>
        <p:nvSpPr>
          <p:cNvPr id="17" name="Freeform 17"/>
          <p:cNvSpPr/>
          <p:nvPr/>
        </p:nvSpPr>
        <p:spPr>
          <a:xfrm>
            <a:off x="15919825" y="521520"/>
            <a:ext cx="1846581" cy="1163958"/>
          </a:xfrm>
          <a:custGeom>
            <a:avLst/>
            <a:gdLst/>
            <a:ahLst/>
            <a:cxnLst/>
            <a:rect l="l" t="t" r="r" b="b"/>
            <a:pathLst>
              <a:path w="1846581" h="1163958">
                <a:moveTo>
                  <a:pt x="0" y="0"/>
                </a:moveTo>
                <a:lnTo>
                  <a:pt x="1846581" y="0"/>
                </a:lnTo>
                <a:lnTo>
                  <a:pt x="1846581" y="1163958"/>
                </a:lnTo>
                <a:lnTo>
                  <a:pt x="0" y="1163958"/>
                </a:lnTo>
                <a:lnTo>
                  <a:pt x="0" y="0"/>
                </a:lnTo>
                <a:close/>
              </a:path>
            </a:pathLst>
          </a:custGeom>
          <a:blipFill>
            <a:blip r:embed="rId14"/>
            <a:stretch>
              <a:fillRect/>
            </a:stretch>
          </a:blipFill>
        </p:spPr>
        <p:txBody>
          <a:bodyPr/>
          <a:lstStyle/>
          <a:p>
            <a:endParaRPr lang="en-GB"/>
          </a:p>
        </p:txBody>
      </p:sp>
      <p:sp>
        <p:nvSpPr>
          <p:cNvPr id="18" name="Freeform 18"/>
          <p:cNvSpPr/>
          <p:nvPr/>
        </p:nvSpPr>
        <p:spPr>
          <a:xfrm>
            <a:off x="12293001" y="521520"/>
            <a:ext cx="2651399" cy="1156974"/>
          </a:xfrm>
          <a:custGeom>
            <a:avLst/>
            <a:gdLst/>
            <a:ahLst/>
            <a:cxnLst/>
            <a:rect l="l" t="t" r="r" b="b"/>
            <a:pathLst>
              <a:path w="2651399" h="1156974">
                <a:moveTo>
                  <a:pt x="0" y="0"/>
                </a:moveTo>
                <a:lnTo>
                  <a:pt x="2651399" y="0"/>
                </a:lnTo>
                <a:lnTo>
                  <a:pt x="2651399" y="1156974"/>
                </a:lnTo>
                <a:lnTo>
                  <a:pt x="0" y="11569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9" name="Freeform 19"/>
          <p:cNvSpPr/>
          <p:nvPr/>
        </p:nvSpPr>
        <p:spPr>
          <a:xfrm>
            <a:off x="623796" y="9489431"/>
            <a:ext cx="567989" cy="372807"/>
          </a:xfrm>
          <a:custGeom>
            <a:avLst/>
            <a:gdLst/>
            <a:ahLst/>
            <a:cxnLst/>
            <a:rect l="l" t="t" r="r" b="b"/>
            <a:pathLst>
              <a:path w="567989" h="372807">
                <a:moveTo>
                  <a:pt x="0" y="0"/>
                </a:moveTo>
                <a:lnTo>
                  <a:pt x="567989" y="0"/>
                </a:lnTo>
                <a:lnTo>
                  <a:pt x="567989" y="372807"/>
                </a:lnTo>
                <a:lnTo>
                  <a:pt x="0" y="372807"/>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GB"/>
          </a:p>
        </p:txBody>
      </p:sp>
      <p:sp>
        <p:nvSpPr>
          <p:cNvPr id="20" name="TextBox 20"/>
          <p:cNvSpPr txBox="1"/>
          <p:nvPr/>
        </p:nvSpPr>
        <p:spPr>
          <a:xfrm>
            <a:off x="1257635" y="2792405"/>
            <a:ext cx="15772729" cy="1706400"/>
          </a:xfrm>
          <a:prstGeom prst="rect">
            <a:avLst/>
          </a:prstGeom>
        </p:spPr>
        <p:txBody>
          <a:bodyPr lIns="0" tIns="0" rIns="0" bIns="0" rtlCol="0" anchor="t">
            <a:spAutoFit/>
          </a:bodyPr>
          <a:lstStyle/>
          <a:p>
            <a:pPr algn="ctr">
              <a:lnSpc>
                <a:spcPts val="7000"/>
              </a:lnSpc>
              <a:spcBef>
                <a:spcPct val="0"/>
              </a:spcBef>
            </a:pPr>
            <a:r>
              <a:rPr lang="en-US" sz="5000" dirty="0">
                <a:solidFill>
                  <a:srgbClr val="EDC589"/>
                </a:solidFill>
                <a:latin typeface="Aleo Bold"/>
              </a:rPr>
              <a:t>Contrasting macroevolutionary patterns in raptorial tetrapods across the Triassic–Jurassic transition</a:t>
            </a:r>
            <a:r>
              <a:rPr lang="en-US" sz="5000" dirty="0">
                <a:solidFill>
                  <a:srgbClr val="EDC589"/>
                </a:solidFill>
                <a:latin typeface="Aleo"/>
              </a:rPr>
              <a:t> </a:t>
            </a:r>
          </a:p>
        </p:txBody>
      </p:sp>
      <p:sp>
        <p:nvSpPr>
          <p:cNvPr id="21" name="TextBox 21"/>
          <p:cNvSpPr txBox="1"/>
          <p:nvPr/>
        </p:nvSpPr>
        <p:spPr>
          <a:xfrm>
            <a:off x="4055503" y="5010150"/>
            <a:ext cx="11395388" cy="1018997"/>
          </a:xfrm>
          <a:prstGeom prst="rect">
            <a:avLst/>
          </a:prstGeom>
        </p:spPr>
        <p:txBody>
          <a:bodyPr lIns="0" tIns="0" rIns="0" bIns="0" rtlCol="0" anchor="t">
            <a:spAutoFit/>
          </a:bodyPr>
          <a:lstStyle/>
          <a:p>
            <a:pPr algn="ctr">
              <a:lnSpc>
                <a:spcPts val="4199"/>
              </a:lnSpc>
            </a:pPr>
            <a:r>
              <a:rPr lang="en-US" sz="2799" spc="69" dirty="0">
                <a:solidFill>
                  <a:srgbClr val="EDC589"/>
                </a:solidFill>
                <a:latin typeface="Aleo Bold"/>
              </a:rPr>
              <a:t>Antoine Laboury, </a:t>
            </a:r>
            <a:r>
              <a:rPr lang="en-US" sz="2799" spc="69" dirty="0">
                <a:solidFill>
                  <a:srgbClr val="EDC589"/>
                </a:solidFill>
                <a:latin typeface="Aleo"/>
              </a:rPr>
              <a:t>Thomas L. Stubbs, Torsten M. </a:t>
            </a:r>
            <a:r>
              <a:rPr lang="en-US" sz="2799" spc="69" dirty="0" err="1">
                <a:solidFill>
                  <a:srgbClr val="EDC589"/>
                </a:solidFill>
                <a:latin typeface="Aleo"/>
              </a:rPr>
              <a:t>Scheyer</a:t>
            </a:r>
            <a:r>
              <a:rPr lang="en-US" sz="2799" spc="69" dirty="0">
                <a:solidFill>
                  <a:srgbClr val="EDC589"/>
                </a:solidFill>
                <a:latin typeface="Aleo"/>
              </a:rPr>
              <a:t>, Andrzej S. </a:t>
            </a:r>
            <a:r>
              <a:rPr lang="en-US" sz="2799" spc="69" dirty="0" err="1">
                <a:solidFill>
                  <a:srgbClr val="EDC589"/>
                </a:solidFill>
                <a:latin typeface="Aleo"/>
              </a:rPr>
              <a:t>Wolniewicz</a:t>
            </a:r>
            <a:r>
              <a:rPr lang="en-US" sz="2799" spc="69" dirty="0">
                <a:solidFill>
                  <a:srgbClr val="EDC589"/>
                </a:solidFill>
                <a:latin typeface="Aleo"/>
              </a:rPr>
              <a:t>, Jun Liu, Marc E.H. Jones, Valentin Fischer</a:t>
            </a:r>
            <a:r>
              <a:rPr lang="en-US" sz="2799" spc="69" dirty="0">
                <a:solidFill>
                  <a:srgbClr val="EDC589"/>
                </a:solidFill>
                <a:latin typeface="Aleo Bold"/>
              </a:rPr>
              <a:t> </a:t>
            </a:r>
          </a:p>
        </p:txBody>
      </p:sp>
      <p:sp>
        <p:nvSpPr>
          <p:cNvPr id="22" name="TextBox 22"/>
          <p:cNvSpPr txBox="1"/>
          <p:nvPr/>
        </p:nvSpPr>
        <p:spPr>
          <a:xfrm>
            <a:off x="1257635" y="9472529"/>
            <a:ext cx="2973912" cy="343171"/>
          </a:xfrm>
          <a:prstGeom prst="rect">
            <a:avLst/>
          </a:prstGeom>
        </p:spPr>
        <p:txBody>
          <a:bodyPr wrap="square" lIns="0" tIns="0" rIns="0" bIns="0" rtlCol="0" anchor="t">
            <a:spAutoFit/>
          </a:bodyPr>
          <a:lstStyle/>
          <a:p>
            <a:pPr algn="ctr">
              <a:lnSpc>
                <a:spcPts val="3000"/>
              </a:lnSpc>
              <a:spcBef>
                <a:spcPct val="0"/>
              </a:spcBef>
            </a:pPr>
            <a:r>
              <a:rPr lang="en-US" sz="2000" spc="50" dirty="0" err="1">
                <a:solidFill>
                  <a:srgbClr val="EDC589"/>
                </a:solidFill>
                <a:latin typeface="Aleo Bold"/>
              </a:rPr>
              <a:t>A.Laboury@uliege.be</a:t>
            </a:r>
            <a:endParaRPr lang="en-US" sz="2000" spc="50" dirty="0">
              <a:solidFill>
                <a:srgbClr val="EDC589"/>
              </a:solidFill>
              <a:latin typeface="Aleo Bold"/>
            </a:endParaRPr>
          </a:p>
        </p:txBody>
      </p:sp>
      <p:sp>
        <p:nvSpPr>
          <p:cNvPr id="23" name="Freeform 23"/>
          <p:cNvSpPr/>
          <p:nvPr/>
        </p:nvSpPr>
        <p:spPr>
          <a:xfrm>
            <a:off x="721386" y="8885493"/>
            <a:ext cx="372807" cy="372807"/>
          </a:xfrm>
          <a:custGeom>
            <a:avLst/>
            <a:gdLst/>
            <a:ahLst/>
            <a:cxnLst/>
            <a:rect l="l" t="t" r="r" b="b"/>
            <a:pathLst>
              <a:path w="372807" h="372807">
                <a:moveTo>
                  <a:pt x="0" y="0"/>
                </a:moveTo>
                <a:lnTo>
                  <a:pt x="372808" y="0"/>
                </a:lnTo>
                <a:lnTo>
                  <a:pt x="372808" y="372807"/>
                </a:lnTo>
                <a:lnTo>
                  <a:pt x="0" y="37280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24" name="TextBox 24"/>
          <p:cNvSpPr txBox="1"/>
          <p:nvPr/>
        </p:nvSpPr>
        <p:spPr>
          <a:xfrm>
            <a:off x="1191785" y="8865761"/>
            <a:ext cx="1451074" cy="409574"/>
          </a:xfrm>
          <a:prstGeom prst="rect">
            <a:avLst/>
          </a:prstGeom>
        </p:spPr>
        <p:txBody>
          <a:bodyPr lIns="0" tIns="0" rIns="0" bIns="0" rtlCol="0" anchor="t">
            <a:spAutoFit/>
          </a:bodyPr>
          <a:lstStyle/>
          <a:p>
            <a:pPr algn="ctr">
              <a:lnSpc>
                <a:spcPts val="3000"/>
              </a:lnSpc>
              <a:spcBef>
                <a:spcPct val="0"/>
              </a:spcBef>
            </a:pPr>
            <a:r>
              <a:rPr lang="en-US" sz="2000" spc="50" dirty="0">
                <a:solidFill>
                  <a:srgbClr val="EDC589"/>
                </a:solidFill>
                <a:latin typeface="Aleo Bold"/>
              </a:rPr>
              <a:t>@</a:t>
            </a:r>
            <a:r>
              <a:rPr lang="en-US" sz="2000" spc="50" dirty="0" err="1">
                <a:solidFill>
                  <a:srgbClr val="EDC589"/>
                </a:solidFill>
                <a:latin typeface="Aleo Bold"/>
              </a:rPr>
              <a:t>LabouryA</a:t>
            </a:r>
            <a:endParaRPr lang="en-US" sz="2000" spc="50" dirty="0">
              <a:solidFill>
                <a:srgbClr val="EDC589"/>
              </a:solidFill>
              <a:latin typeface="Aleo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6" name="Freeform 6"/>
          <p:cNvSpPr/>
          <p:nvPr/>
        </p:nvSpPr>
        <p:spPr>
          <a:xfrm>
            <a:off x="189989" y="3134233"/>
            <a:ext cx="3839426" cy="1633501"/>
          </a:xfrm>
          <a:custGeom>
            <a:avLst/>
            <a:gdLst/>
            <a:ahLst/>
            <a:cxnLst/>
            <a:rect l="l" t="t" r="r" b="b"/>
            <a:pathLst>
              <a:path w="3839426" h="1633501">
                <a:moveTo>
                  <a:pt x="0" y="0"/>
                </a:moveTo>
                <a:lnTo>
                  <a:pt x="3839426" y="0"/>
                </a:lnTo>
                <a:lnTo>
                  <a:pt x="3839426" y="1633501"/>
                </a:lnTo>
                <a:lnTo>
                  <a:pt x="0" y="16335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solidFill>
                <a:srgbClr val="EDC589"/>
              </a:solidFill>
            </a:endParaRPr>
          </a:p>
        </p:txBody>
      </p:sp>
      <p:sp>
        <p:nvSpPr>
          <p:cNvPr id="7" name="Freeform 7"/>
          <p:cNvSpPr/>
          <p:nvPr/>
        </p:nvSpPr>
        <p:spPr>
          <a:xfrm>
            <a:off x="540684" y="6764621"/>
            <a:ext cx="3620335" cy="1533705"/>
          </a:xfrm>
          <a:custGeom>
            <a:avLst/>
            <a:gdLst/>
            <a:ahLst/>
            <a:cxnLst/>
            <a:rect l="l" t="t" r="r" b="b"/>
            <a:pathLst>
              <a:path w="3620335" h="1533705">
                <a:moveTo>
                  <a:pt x="0" y="0"/>
                </a:moveTo>
                <a:lnTo>
                  <a:pt x="3620334" y="0"/>
                </a:lnTo>
                <a:lnTo>
                  <a:pt x="3620334" y="1533705"/>
                </a:lnTo>
                <a:lnTo>
                  <a:pt x="0" y="15337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rot="21264643">
            <a:off x="7278996" y="3313815"/>
            <a:ext cx="1865549" cy="925087"/>
          </a:xfrm>
          <a:custGeom>
            <a:avLst/>
            <a:gdLst/>
            <a:ahLst/>
            <a:cxnLst/>
            <a:rect l="l" t="t" r="r" b="b"/>
            <a:pathLst>
              <a:path w="1865549" h="925087">
                <a:moveTo>
                  <a:pt x="0" y="0"/>
                </a:moveTo>
                <a:lnTo>
                  <a:pt x="1865549" y="0"/>
                </a:lnTo>
                <a:lnTo>
                  <a:pt x="1865549" y="925087"/>
                </a:lnTo>
                <a:lnTo>
                  <a:pt x="0" y="9250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a:off x="7287531" y="4354669"/>
            <a:ext cx="1979630" cy="747667"/>
          </a:xfrm>
          <a:custGeom>
            <a:avLst/>
            <a:gdLst/>
            <a:ahLst/>
            <a:cxnLst/>
            <a:rect l="l" t="t" r="r" b="b"/>
            <a:pathLst>
              <a:path w="1862236" h="639932">
                <a:moveTo>
                  <a:pt x="0" y="0"/>
                </a:moveTo>
                <a:lnTo>
                  <a:pt x="1862236" y="0"/>
                </a:lnTo>
                <a:lnTo>
                  <a:pt x="1862236" y="639932"/>
                </a:lnTo>
                <a:lnTo>
                  <a:pt x="0" y="6399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a:off x="8679742" y="2836460"/>
            <a:ext cx="1547052" cy="577683"/>
          </a:xfrm>
          <a:custGeom>
            <a:avLst/>
            <a:gdLst/>
            <a:ahLst/>
            <a:cxnLst/>
            <a:rect l="l" t="t" r="r" b="b"/>
            <a:pathLst>
              <a:path w="1976774" h="661614">
                <a:moveTo>
                  <a:pt x="0" y="0"/>
                </a:moveTo>
                <a:lnTo>
                  <a:pt x="1976774" y="0"/>
                </a:lnTo>
                <a:lnTo>
                  <a:pt x="1976774" y="661615"/>
                </a:lnTo>
                <a:lnTo>
                  <a:pt x="0" y="6616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Freeform 12"/>
          <p:cNvSpPr/>
          <p:nvPr/>
        </p:nvSpPr>
        <p:spPr>
          <a:xfrm>
            <a:off x="14537511" y="4354669"/>
            <a:ext cx="2668112" cy="923300"/>
          </a:xfrm>
          <a:custGeom>
            <a:avLst/>
            <a:gdLst/>
            <a:ahLst/>
            <a:cxnLst/>
            <a:rect l="l" t="t" r="r" b="b"/>
            <a:pathLst>
              <a:path w="2195646" h="762488">
                <a:moveTo>
                  <a:pt x="0" y="0"/>
                </a:moveTo>
                <a:lnTo>
                  <a:pt x="2195647" y="0"/>
                </a:lnTo>
                <a:lnTo>
                  <a:pt x="2195647" y="762488"/>
                </a:lnTo>
                <a:lnTo>
                  <a:pt x="0" y="7624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3" name="Freeform 13"/>
          <p:cNvSpPr/>
          <p:nvPr/>
        </p:nvSpPr>
        <p:spPr>
          <a:xfrm rot="668007">
            <a:off x="14478961" y="3355764"/>
            <a:ext cx="2363686" cy="1199093"/>
          </a:xfrm>
          <a:custGeom>
            <a:avLst/>
            <a:gdLst/>
            <a:ahLst/>
            <a:cxnLst/>
            <a:rect l="l" t="t" r="r" b="b"/>
            <a:pathLst>
              <a:path w="1945127" h="990246">
                <a:moveTo>
                  <a:pt x="0" y="0"/>
                </a:moveTo>
                <a:lnTo>
                  <a:pt x="1945127" y="0"/>
                </a:lnTo>
                <a:lnTo>
                  <a:pt x="1945127" y="990247"/>
                </a:lnTo>
                <a:lnTo>
                  <a:pt x="0" y="99024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4" name="Freeform 14"/>
          <p:cNvSpPr/>
          <p:nvPr/>
        </p:nvSpPr>
        <p:spPr>
          <a:xfrm>
            <a:off x="8978843" y="6510239"/>
            <a:ext cx="1687998" cy="610748"/>
          </a:xfrm>
          <a:custGeom>
            <a:avLst/>
            <a:gdLst/>
            <a:ahLst/>
            <a:cxnLst/>
            <a:rect l="l" t="t" r="r" b="b"/>
            <a:pathLst>
              <a:path w="1687998" h="610748">
                <a:moveTo>
                  <a:pt x="0" y="0"/>
                </a:moveTo>
                <a:lnTo>
                  <a:pt x="1687998" y="0"/>
                </a:lnTo>
                <a:lnTo>
                  <a:pt x="1687998" y="610748"/>
                </a:lnTo>
                <a:lnTo>
                  <a:pt x="0" y="61074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5" name="Freeform 15"/>
          <p:cNvSpPr/>
          <p:nvPr/>
        </p:nvSpPr>
        <p:spPr>
          <a:xfrm>
            <a:off x="8459619" y="5964854"/>
            <a:ext cx="2575190" cy="781921"/>
          </a:xfrm>
          <a:custGeom>
            <a:avLst/>
            <a:gdLst/>
            <a:ahLst/>
            <a:cxnLst/>
            <a:rect l="l" t="t" r="r" b="b"/>
            <a:pathLst>
              <a:path w="2575190" h="781921">
                <a:moveTo>
                  <a:pt x="0" y="0"/>
                </a:moveTo>
                <a:lnTo>
                  <a:pt x="2575190" y="0"/>
                </a:lnTo>
                <a:lnTo>
                  <a:pt x="2575190" y="781922"/>
                </a:lnTo>
                <a:lnTo>
                  <a:pt x="0" y="78192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7" name="TextBox 17"/>
          <p:cNvSpPr txBox="1"/>
          <p:nvPr/>
        </p:nvSpPr>
        <p:spPr>
          <a:xfrm>
            <a:off x="1561576" y="3009132"/>
            <a:ext cx="1559099" cy="424155"/>
          </a:xfrm>
          <a:prstGeom prst="rect">
            <a:avLst/>
          </a:prstGeom>
        </p:spPr>
        <p:txBody>
          <a:bodyPr wrap="square" lIns="0" tIns="0" rIns="0" bIns="0" rtlCol="0" anchor="t">
            <a:spAutoFit/>
          </a:bodyPr>
          <a:lstStyle/>
          <a:p>
            <a:pPr algn="ctr">
              <a:lnSpc>
                <a:spcPts val="3749"/>
              </a:lnSpc>
              <a:spcBef>
                <a:spcPct val="0"/>
              </a:spcBef>
            </a:pPr>
            <a:r>
              <a:rPr lang="en-US" sz="2499" spc="62" dirty="0">
                <a:solidFill>
                  <a:schemeClr val="tx1">
                    <a:lumMod val="85000"/>
                    <a:lumOff val="15000"/>
                  </a:schemeClr>
                </a:solidFill>
                <a:latin typeface="Aleo Bold"/>
              </a:rPr>
              <a:t>51 taxa</a:t>
            </a:r>
          </a:p>
        </p:txBody>
      </p:sp>
      <p:sp>
        <p:nvSpPr>
          <p:cNvPr id="18" name="TextBox 18"/>
          <p:cNvSpPr txBox="1"/>
          <p:nvPr/>
        </p:nvSpPr>
        <p:spPr>
          <a:xfrm>
            <a:off x="1798196" y="6318166"/>
            <a:ext cx="1105309" cy="434221"/>
          </a:xfrm>
          <a:prstGeom prst="rect">
            <a:avLst/>
          </a:prstGeom>
        </p:spPr>
        <p:txBody>
          <a:bodyPr lIns="0" tIns="0" rIns="0" bIns="0" rtlCol="0" anchor="t">
            <a:spAutoFit/>
          </a:bodyPr>
          <a:lstStyle/>
          <a:p>
            <a:pPr algn="ctr">
              <a:lnSpc>
                <a:spcPts val="3776"/>
              </a:lnSpc>
              <a:spcBef>
                <a:spcPct val="0"/>
              </a:spcBef>
            </a:pPr>
            <a:r>
              <a:rPr lang="en-US" sz="2517" spc="62" dirty="0">
                <a:solidFill>
                  <a:schemeClr val="tx1">
                    <a:lumMod val="85000"/>
                    <a:lumOff val="15000"/>
                  </a:schemeClr>
                </a:solidFill>
                <a:latin typeface="Aleo Bold"/>
              </a:rPr>
              <a:t>32 taxa</a:t>
            </a:r>
          </a:p>
        </p:txBody>
      </p:sp>
      <p:sp>
        <p:nvSpPr>
          <p:cNvPr id="19" name="TextBox 19"/>
          <p:cNvSpPr txBox="1"/>
          <p:nvPr/>
        </p:nvSpPr>
        <p:spPr>
          <a:xfrm>
            <a:off x="4411740" y="2824481"/>
            <a:ext cx="4203389" cy="440313"/>
          </a:xfrm>
          <a:prstGeom prst="rect">
            <a:avLst/>
          </a:prstGeom>
        </p:spPr>
        <p:txBody>
          <a:bodyPr lIns="0" tIns="0" rIns="0" bIns="0" rtlCol="0" anchor="t">
            <a:spAutoFit/>
          </a:bodyPr>
          <a:lstStyle/>
          <a:p>
            <a:pPr algn="l">
              <a:lnSpc>
                <a:spcPts val="3742"/>
              </a:lnSpc>
              <a:spcBef>
                <a:spcPct val="0"/>
              </a:spcBef>
            </a:pPr>
            <a:r>
              <a:rPr lang="en-US" sz="2800" spc="62" dirty="0">
                <a:solidFill>
                  <a:srgbClr val="032C59"/>
                </a:solidFill>
                <a:latin typeface="Aleo" panose="020F0502020204030203" pitchFamily="34" charset="77"/>
              </a:rPr>
              <a:t>17 pachypleurosauroids</a:t>
            </a:r>
          </a:p>
        </p:txBody>
      </p:sp>
      <p:sp>
        <p:nvSpPr>
          <p:cNvPr id="20" name="TextBox 20"/>
          <p:cNvSpPr txBox="1"/>
          <p:nvPr/>
        </p:nvSpPr>
        <p:spPr>
          <a:xfrm>
            <a:off x="4411740" y="3636780"/>
            <a:ext cx="3221943" cy="432298"/>
          </a:xfrm>
          <a:prstGeom prst="rect">
            <a:avLst/>
          </a:prstGeom>
        </p:spPr>
        <p:txBody>
          <a:bodyPr wrap="square" lIns="0" tIns="0" rIns="0" bIns="0" rtlCol="0" anchor="t">
            <a:spAutoFit/>
          </a:bodyPr>
          <a:lstStyle/>
          <a:p>
            <a:pPr algn="l">
              <a:lnSpc>
                <a:spcPts val="3742"/>
              </a:lnSpc>
              <a:spcBef>
                <a:spcPct val="0"/>
              </a:spcBef>
            </a:pPr>
            <a:r>
              <a:rPr lang="en-US" sz="2800" spc="62" dirty="0">
                <a:solidFill>
                  <a:srgbClr val="032C59"/>
                </a:solidFill>
                <a:latin typeface="Aleo" panose="020F0502020204030203" pitchFamily="34" charset="77"/>
              </a:rPr>
              <a:t>16 nothosauroids</a:t>
            </a:r>
          </a:p>
        </p:txBody>
      </p:sp>
      <p:sp>
        <p:nvSpPr>
          <p:cNvPr id="21" name="TextBox 21"/>
          <p:cNvSpPr txBox="1"/>
          <p:nvPr/>
        </p:nvSpPr>
        <p:spPr>
          <a:xfrm>
            <a:off x="4416404" y="4446594"/>
            <a:ext cx="2703648" cy="440505"/>
          </a:xfrm>
          <a:prstGeom prst="rect">
            <a:avLst/>
          </a:prstGeom>
        </p:spPr>
        <p:txBody>
          <a:bodyPr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rPr>
              <a:t>3 pistosauroids</a:t>
            </a:r>
          </a:p>
        </p:txBody>
      </p:sp>
      <p:sp>
        <p:nvSpPr>
          <p:cNvPr id="22" name="TextBox 22"/>
          <p:cNvSpPr txBox="1"/>
          <p:nvPr/>
        </p:nvSpPr>
        <p:spPr>
          <a:xfrm>
            <a:off x="11349465" y="3648570"/>
            <a:ext cx="3020305" cy="432298"/>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rPr>
              <a:t>5 </a:t>
            </a:r>
            <a:r>
              <a:rPr lang="en-US" sz="2800" spc="62" dirty="0" err="1">
                <a:solidFill>
                  <a:srgbClr val="032C59"/>
                </a:solidFill>
                <a:latin typeface="Aleo" panose="020F0502020204030203" pitchFamily="34" charset="77"/>
              </a:rPr>
              <a:t>plesiosauroids</a:t>
            </a:r>
            <a:endParaRPr lang="en-US" sz="2800" spc="62" dirty="0">
              <a:solidFill>
                <a:srgbClr val="032C59"/>
              </a:solidFill>
              <a:latin typeface="Aleo" panose="020F0502020204030203" pitchFamily="34" charset="77"/>
            </a:endParaRPr>
          </a:p>
        </p:txBody>
      </p:sp>
      <p:sp>
        <p:nvSpPr>
          <p:cNvPr id="23" name="TextBox 23"/>
          <p:cNvSpPr txBox="1"/>
          <p:nvPr/>
        </p:nvSpPr>
        <p:spPr>
          <a:xfrm>
            <a:off x="11349466" y="2836460"/>
            <a:ext cx="2684354" cy="432298"/>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cs typeface="Arial" panose="020B0604020202020204" pitchFamily="34" charset="0"/>
              </a:rPr>
              <a:t>3 </a:t>
            </a:r>
            <a:r>
              <a:rPr lang="en-US" sz="2800" spc="62" dirty="0" err="1">
                <a:solidFill>
                  <a:srgbClr val="032C59"/>
                </a:solidFill>
                <a:latin typeface="Aleo" panose="020F0502020204030203" pitchFamily="34" charset="77"/>
                <a:cs typeface="Arial" panose="020B0604020202020204" pitchFamily="34" charset="0"/>
              </a:rPr>
              <a:t>pliosauroids</a:t>
            </a:r>
            <a:endParaRPr lang="en-US" sz="2800" spc="62" dirty="0">
              <a:solidFill>
                <a:srgbClr val="032C59"/>
              </a:solidFill>
              <a:latin typeface="Aleo" panose="020F0502020204030203" pitchFamily="34" charset="77"/>
              <a:cs typeface="Arial" panose="020B0604020202020204" pitchFamily="34" charset="0"/>
            </a:endParaRPr>
          </a:p>
        </p:txBody>
      </p:sp>
      <p:sp>
        <p:nvSpPr>
          <p:cNvPr id="24" name="TextBox 24"/>
          <p:cNvSpPr txBox="1"/>
          <p:nvPr/>
        </p:nvSpPr>
        <p:spPr>
          <a:xfrm>
            <a:off x="11349466" y="4458384"/>
            <a:ext cx="3539657" cy="432298"/>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rPr>
              <a:t>7 rhomaleosaurids</a:t>
            </a:r>
          </a:p>
        </p:txBody>
      </p:sp>
      <p:sp>
        <p:nvSpPr>
          <p:cNvPr id="25" name="TextBox 25"/>
          <p:cNvSpPr txBox="1"/>
          <p:nvPr/>
        </p:nvSpPr>
        <p:spPr>
          <a:xfrm>
            <a:off x="4352165" y="6572623"/>
            <a:ext cx="4188623" cy="432298"/>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rPr>
              <a:t>6  early ichthyosaurians</a:t>
            </a:r>
          </a:p>
        </p:txBody>
      </p:sp>
      <p:sp>
        <p:nvSpPr>
          <p:cNvPr id="26" name="TextBox 26"/>
          <p:cNvSpPr txBox="1"/>
          <p:nvPr/>
        </p:nvSpPr>
        <p:spPr>
          <a:xfrm>
            <a:off x="4356830" y="7387842"/>
            <a:ext cx="3469200" cy="795089"/>
          </a:xfrm>
          <a:prstGeom prst="rect">
            <a:avLst/>
          </a:prstGeom>
        </p:spPr>
        <p:txBody>
          <a:bodyPr wrap="square" lIns="0" tIns="0" rIns="0" bIns="0" rtlCol="0" anchor="t">
            <a:spAutoFit/>
          </a:bodyPr>
          <a:lstStyle/>
          <a:p>
            <a:pPr algn="l">
              <a:lnSpc>
                <a:spcPts val="3749"/>
              </a:lnSpc>
            </a:pPr>
            <a:r>
              <a:rPr lang="en-US" sz="2800" spc="62" dirty="0">
                <a:solidFill>
                  <a:srgbClr val="032C59"/>
                </a:solidFill>
                <a:latin typeface="Aleo" panose="020F0502020204030203" pitchFamily="34" charset="77"/>
              </a:rPr>
              <a:t>6  non-parvipelvian</a:t>
            </a:r>
          </a:p>
          <a:p>
            <a:pPr algn="l">
              <a:lnSpc>
                <a:spcPts val="2499"/>
              </a:lnSpc>
            </a:pPr>
            <a:r>
              <a:rPr lang="en-US" sz="2800" spc="62" dirty="0">
                <a:solidFill>
                  <a:srgbClr val="032C59"/>
                </a:solidFill>
                <a:latin typeface="Aleo" panose="020F0502020204030203" pitchFamily="34" charset="77"/>
              </a:rPr>
              <a:t>merriamosaurians</a:t>
            </a:r>
          </a:p>
        </p:txBody>
      </p:sp>
      <p:sp>
        <p:nvSpPr>
          <p:cNvPr id="27" name="TextBox 27"/>
          <p:cNvSpPr txBox="1"/>
          <p:nvPr/>
        </p:nvSpPr>
        <p:spPr>
          <a:xfrm>
            <a:off x="11398200" y="6572623"/>
            <a:ext cx="4178013" cy="439416"/>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rPr>
              <a:t>10 early parvipelvians</a:t>
            </a:r>
          </a:p>
        </p:txBody>
      </p:sp>
      <p:sp>
        <p:nvSpPr>
          <p:cNvPr id="28" name="TextBox 28"/>
          <p:cNvSpPr txBox="1"/>
          <p:nvPr/>
        </p:nvSpPr>
        <p:spPr>
          <a:xfrm>
            <a:off x="11398200" y="7398955"/>
            <a:ext cx="3139311" cy="432298"/>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cs typeface="Arial" panose="020B0604020202020204" pitchFamily="34" charset="0"/>
              </a:rPr>
              <a:t>10 thunnosaurians</a:t>
            </a:r>
          </a:p>
        </p:txBody>
      </p:sp>
      <p:pic>
        <p:nvPicPr>
          <p:cNvPr id="32" name="Graphique 31">
            <a:extLst>
              <a:ext uri="{FF2B5EF4-FFF2-40B4-BE49-F238E27FC236}">
                <a16:creationId xmlns:a16="http://schemas.microsoft.com/office/drawing/2014/main" id="{6426221C-6EF4-2E9F-9C2B-39696BDD6D4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5190020" y="7244039"/>
            <a:ext cx="2025327" cy="760698"/>
          </a:xfrm>
          <a:prstGeom prst="rect">
            <a:avLst/>
          </a:prstGeom>
        </p:spPr>
      </p:pic>
      <p:pic>
        <p:nvPicPr>
          <p:cNvPr id="34" name="Graphique 33">
            <a:extLst>
              <a:ext uri="{FF2B5EF4-FFF2-40B4-BE49-F238E27FC236}">
                <a16:creationId xmlns:a16="http://schemas.microsoft.com/office/drawing/2014/main" id="{34448B0D-0C91-AB81-483C-B1B13EDC711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5151196" y="6371613"/>
            <a:ext cx="2287921" cy="812587"/>
          </a:xfrm>
          <a:prstGeom prst="rect">
            <a:avLst/>
          </a:prstGeom>
        </p:spPr>
      </p:pic>
      <p:pic>
        <p:nvPicPr>
          <p:cNvPr id="36" name="Graphique 35">
            <a:extLst>
              <a:ext uri="{FF2B5EF4-FFF2-40B4-BE49-F238E27FC236}">
                <a16:creationId xmlns:a16="http://schemas.microsoft.com/office/drawing/2014/main" id="{33A58E8D-C43F-0E46-962E-5812E07F4318}"/>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987954" y="7354544"/>
            <a:ext cx="3222807" cy="1010070"/>
          </a:xfrm>
          <a:prstGeom prst="rect">
            <a:avLst/>
          </a:prstGeom>
        </p:spPr>
      </p:pic>
      <p:pic>
        <p:nvPicPr>
          <p:cNvPr id="38" name="Graphique 37">
            <a:extLst>
              <a:ext uri="{FF2B5EF4-FFF2-40B4-BE49-F238E27FC236}">
                <a16:creationId xmlns:a16="http://schemas.microsoft.com/office/drawing/2014/main" id="{DF7B1A71-E6BA-C011-1091-AA7BEBD85EB7}"/>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4244589" y="2676453"/>
            <a:ext cx="2383770" cy="937087"/>
          </a:xfrm>
          <a:prstGeom prst="rect">
            <a:avLst/>
          </a:prstGeom>
        </p:spPr>
      </p:pic>
      <p:sp>
        <p:nvSpPr>
          <p:cNvPr id="39" name="TextBox 16">
            <a:extLst>
              <a:ext uri="{FF2B5EF4-FFF2-40B4-BE49-F238E27FC236}">
                <a16:creationId xmlns:a16="http://schemas.microsoft.com/office/drawing/2014/main" id="{8832F5F1-60D3-88F3-FBD6-5D27DE892D25}"/>
              </a:ext>
            </a:extLst>
          </p:cNvPr>
          <p:cNvSpPr txBox="1"/>
          <p:nvPr/>
        </p:nvSpPr>
        <p:spPr>
          <a:xfrm>
            <a:off x="1447800" y="526068"/>
            <a:ext cx="14594482" cy="675378"/>
          </a:xfrm>
          <a:prstGeom prst="rect">
            <a:avLst/>
          </a:prstGeom>
        </p:spPr>
        <p:txBody>
          <a:bodyPr lIns="0" tIns="0" rIns="0" bIns="0" rtlCol="0" anchor="t">
            <a:spAutoFit/>
          </a:bodyPr>
          <a:lstStyle/>
          <a:p>
            <a:pPr algn="l">
              <a:lnSpc>
                <a:spcPts val="5992"/>
              </a:lnSpc>
              <a:spcBef>
                <a:spcPct val="0"/>
              </a:spcBef>
            </a:pPr>
            <a:r>
              <a:rPr lang="en-US" sz="3600" spc="99" dirty="0">
                <a:solidFill>
                  <a:srgbClr val="EDC589"/>
                </a:solidFill>
                <a:latin typeface="Aleo Bold"/>
              </a:rPr>
              <a:t>Our sample of ichthyosaurians and eosauropterygians</a:t>
            </a:r>
          </a:p>
        </p:txBody>
      </p:sp>
    </p:spTree>
    <p:extLst>
      <p:ext uri="{BB962C8B-B14F-4D97-AF65-F5344CB8AC3E}">
        <p14:creationId xmlns:p14="http://schemas.microsoft.com/office/powerpoint/2010/main" val="2014887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995" spc="99" dirty="0">
                <a:solidFill>
                  <a:srgbClr val="EDC589"/>
                </a:solidFill>
                <a:latin typeface="Aleo Bold"/>
              </a:rPr>
              <a:t>Linear data to create functionally – informative traits </a:t>
            </a:r>
          </a:p>
        </p:txBody>
      </p:sp>
      <p:pic>
        <p:nvPicPr>
          <p:cNvPr id="13" name="Graphique 12">
            <a:extLst>
              <a:ext uri="{FF2B5EF4-FFF2-40B4-BE49-F238E27FC236}">
                <a16:creationId xmlns:a16="http://schemas.microsoft.com/office/drawing/2014/main" id="{9CF3518B-EA38-2DAA-FB60-FA58E76782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358" y="3832897"/>
            <a:ext cx="17983200" cy="5314416"/>
          </a:xfrm>
          <a:prstGeom prst="rect">
            <a:avLst/>
          </a:prstGeom>
        </p:spPr>
      </p:pic>
      <p:sp>
        <p:nvSpPr>
          <p:cNvPr id="16" name="ZoneTexte 15">
            <a:extLst>
              <a:ext uri="{FF2B5EF4-FFF2-40B4-BE49-F238E27FC236}">
                <a16:creationId xmlns:a16="http://schemas.microsoft.com/office/drawing/2014/main" id="{F0FF7B8A-3BBB-876F-6DAF-132ECD38E22A}"/>
              </a:ext>
            </a:extLst>
          </p:cNvPr>
          <p:cNvSpPr txBox="1"/>
          <p:nvPr/>
        </p:nvSpPr>
        <p:spPr>
          <a:xfrm>
            <a:off x="388218" y="2153753"/>
            <a:ext cx="17445480" cy="1028423"/>
          </a:xfrm>
          <a:prstGeom prst="rect">
            <a:avLst/>
          </a:prstGeom>
          <a:noFill/>
        </p:spPr>
        <p:txBody>
          <a:bodyPr wrap="square" rtlCol="0">
            <a:spAutoFit/>
          </a:bodyPr>
          <a:lstStyle/>
          <a:p>
            <a:pPr>
              <a:lnSpc>
                <a:spcPct val="114000"/>
              </a:lnSpc>
            </a:pPr>
            <a:r>
              <a:rPr lang="en-GB" sz="2800" dirty="0">
                <a:solidFill>
                  <a:srgbClr val="032C59"/>
                </a:solidFill>
                <a:latin typeface="Aleo" panose="020F0502020204030203" pitchFamily="34" charset="77"/>
              </a:rPr>
              <a:t>Combination of dimensionless quantitative morphological ratios  on craniodental and postcranial regions having clear biomechanical and/or architectural implications</a:t>
            </a:r>
          </a:p>
        </p:txBody>
      </p:sp>
    </p:spTree>
    <p:extLst>
      <p:ext uri="{BB962C8B-B14F-4D97-AF65-F5344CB8AC3E}">
        <p14:creationId xmlns:p14="http://schemas.microsoft.com/office/powerpoint/2010/main" val="2937630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CF163BB7-78AF-E7C1-791F-2D46EFF71925}"/>
              </a:ext>
            </a:extLst>
          </p:cNvPr>
          <p:cNvSpPr txBox="1"/>
          <p:nvPr/>
        </p:nvSpPr>
        <p:spPr>
          <a:xfrm>
            <a:off x="2165428" y="1935103"/>
            <a:ext cx="8233781" cy="584775"/>
          </a:xfrm>
          <a:prstGeom prst="rect">
            <a:avLst/>
          </a:prstGeom>
          <a:noFill/>
        </p:spPr>
        <p:txBody>
          <a:bodyPr wrap="square" rtlCol="0">
            <a:spAutoFit/>
          </a:bodyPr>
          <a:lstStyle/>
          <a:p>
            <a:r>
              <a:rPr lang="fr-FR" sz="3200" dirty="0" err="1">
                <a:solidFill>
                  <a:srgbClr val="032C59"/>
                </a:solidFill>
                <a:latin typeface="Aleo" panose="020F0502020204030203" pitchFamily="34" charset="77"/>
                <a:cs typeface="Arial" panose="020B0604020202020204" pitchFamily="34" charset="0"/>
              </a:rPr>
              <a:t>Measurements</a:t>
            </a:r>
            <a:r>
              <a:rPr lang="fr-FR" sz="3200" dirty="0">
                <a:solidFill>
                  <a:srgbClr val="032C59"/>
                </a:solidFill>
                <a:latin typeface="Aleo" panose="020F0502020204030203" pitchFamily="34" charset="77"/>
                <a:cs typeface="Arial" panose="020B0604020202020204" pitchFamily="34" charset="0"/>
              </a:rPr>
              <a:t> on 3D </a:t>
            </a:r>
            <a:r>
              <a:rPr lang="fr-FR" sz="3200" dirty="0" err="1">
                <a:solidFill>
                  <a:srgbClr val="032C59"/>
                </a:solidFill>
                <a:latin typeface="Aleo" panose="020F0502020204030203" pitchFamily="34" charset="77"/>
                <a:cs typeface="Arial" panose="020B0604020202020204" pitchFamily="34" charset="0"/>
              </a:rPr>
              <a:t>digitalized</a:t>
            </a:r>
            <a:r>
              <a:rPr lang="fr-FR" sz="3200" dirty="0">
                <a:solidFill>
                  <a:srgbClr val="032C59"/>
                </a:solidFill>
                <a:latin typeface="Aleo" panose="020F0502020204030203" pitchFamily="34" charset="77"/>
                <a:cs typeface="Arial" panose="020B0604020202020204" pitchFamily="34" charset="0"/>
              </a:rPr>
              <a:t> </a:t>
            </a:r>
            <a:r>
              <a:rPr lang="fr-FR" sz="3200" dirty="0" err="1">
                <a:solidFill>
                  <a:srgbClr val="032C59"/>
                </a:solidFill>
                <a:latin typeface="Aleo" panose="020F0502020204030203" pitchFamily="34" charset="77"/>
                <a:cs typeface="Arial" panose="020B0604020202020204" pitchFamily="34" charset="0"/>
              </a:rPr>
              <a:t>specimens</a:t>
            </a:r>
            <a:r>
              <a:rPr lang="fr-FR" sz="3200" dirty="0">
                <a:solidFill>
                  <a:srgbClr val="032C59"/>
                </a:solidFill>
                <a:latin typeface="Arial" panose="020B0604020202020204" pitchFamily="34" charset="0"/>
                <a:cs typeface="Arial" panose="020B0604020202020204" pitchFamily="34" charset="0"/>
              </a:rPr>
              <a:t> </a:t>
            </a:r>
          </a:p>
        </p:txBody>
      </p:sp>
      <p:pic>
        <p:nvPicPr>
          <p:cNvPr id="2" name="IMG_3806_WDbq62.mp4" descr="IMG_3806_WDbq62.mp4">
            <a:hlinkClick r:id="" action="ppaction://media"/>
            <a:extLst>
              <a:ext uri="{FF2B5EF4-FFF2-40B4-BE49-F238E27FC236}">
                <a16:creationId xmlns:a16="http://schemas.microsoft.com/office/drawing/2014/main" id="{59F64C7E-2535-6BC6-5F5B-7323E8F6FB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66550" y="2290902"/>
            <a:ext cx="3991310" cy="7095668"/>
          </a:xfrm>
          <a:prstGeom prst="rect">
            <a:avLst/>
          </a:prstGeom>
        </p:spPr>
      </p:pic>
      <mc:AlternateContent xmlns:mc="http://schemas.openxmlformats.org/markup-compatibility/2006">
        <mc:Choice xmlns:am3d="http://schemas.microsoft.com/office/drawing/2017/model3d" Requires="am3d">
          <p:graphicFrame>
            <p:nvGraphicFramePr>
              <p:cNvPr id="5" name="Modèle 3D 4">
                <a:extLst>
                  <a:ext uri="{FF2B5EF4-FFF2-40B4-BE49-F238E27FC236}">
                    <a16:creationId xmlns:a16="http://schemas.microsoft.com/office/drawing/2014/main" id="{96293497-ADF9-E777-872B-512F4468DA34}"/>
                  </a:ext>
                </a:extLst>
              </p:cNvPr>
              <p:cNvGraphicFramePr>
                <a:graphicFrameLocks/>
              </p:cNvGraphicFramePr>
              <p:nvPr>
                <p:extLst>
                  <p:ext uri="{D42A27DB-BD31-4B8C-83A1-F6EECF244321}">
                    <p14:modId xmlns:p14="http://schemas.microsoft.com/office/powerpoint/2010/main" val="2249096769"/>
                  </p:ext>
                </p:extLst>
              </p:nvPr>
            </p:nvGraphicFramePr>
            <p:xfrm>
              <a:off x="577767" y="7070130"/>
              <a:ext cx="6139588" cy="2597814"/>
            </p:xfrm>
            <a:graphic>
              <a:graphicData uri="http://schemas.microsoft.com/office/drawing/2017/model3d">
                <am3d:model3d>
                  <am3d:spPr>
                    <a:xfrm>
                      <a:off x="0" y="0"/>
                      <a:ext cx="6139588" cy="2597814"/>
                    </a:xfrm>
                    <a:prstGeom prst="rect">
                      <a:avLst/>
                    </a:prstGeom>
                  </am3d:spPr>
                  <am3d:camera>
                    <am3d:pos x="0" y="0" z="66113679"/>
                    <am3d:up dx="0" dy="36000000" dz="0"/>
                    <am3d:lookAt x="0" y="0" z="0"/>
                    <am3d:perspective fov="1320000"/>
                  </am3d:camera>
                  <am3d:trans>
                    <am3d:meterPerModelUnit n="3005" d="1000000"/>
                    <am3d:preTrans dx="12388033" dy="-18282097" dz="-48554712"/>
                    <am3d:scale>
                      <am3d:sx n="1000000" d="1000000"/>
                      <am3d:sy n="1000000" d="1000000"/>
                      <am3d:sz n="1000000" d="1000000"/>
                    </am3d:scale>
                    <am3d:rot ax="-6435564" ay="-2152480" az="3656865"/>
                    <am3d:postTrans dx="0" dy="0" dz="-18000000"/>
                  </am3d:trans>
                  <am3d:raster rName="Office3DRenderer" rVer="16.0.8326">
                    <am3d:blip r:embed="rId6"/>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èle 3D 4">
                <a:extLst>
                  <a:ext uri="{FF2B5EF4-FFF2-40B4-BE49-F238E27FC236}">
                    <a16:creationId xmlns:a16="http://schemas.microsoft.com/office/drawing/2014/main" id="{96293497-ADF9-E777-872B-512F4468DA34}"/>
                  </a:ext>
                </a:extLst>
              </p:cNvPr>
              <p:cNvPicPr>
                <a:picLocks noGrp="1" noRot="1" noChangeAspect="1" noMove="1" noResize="1" noEditPoints="1" noAdjustHandles="1" noChangeArrowheads="1" noChangeShapeType="1" noCrop="1"/>
              </p:cNvPicPr>
              <p:nvPr/>
            </p:nvPicPr>
            <p:blipFill>
              <a:blip r:embed="rId6"/>
              <a:stretch>
                <a:fillRect/>
              </a:stretch>
            </p:blipFill>
            <p:spPr>
              <a:xfrm>
                <a:off x="577767" y="7070130"/>
                <a:ext cx="6139588" cy="259781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Modèle 3D 7">
                <a:extLst>
                  <a:ext uri="{FF2B5EF4-FFF2-40B4-BE49-F238E27FC236}">
                    <a16:creationId xmlns:a16="http://schemas.microsoft.com/office/drawing/2014/main" id="{C37B9BC3-D0B2-DAF5-969F-87A73ACEBA36}"/>
                  </a:ext>
                </a:extLst>
              </p:cNvPr>
              <p:cNvGraphicFramePr>
                <a:graphicFrameLocks/>
              </p:cNvGraphicFramePr>
              <p:nvPr>
                <p:extLst>
                  <p:ext uri="{D42A27DB-BD31-4B8C-83A1-F6EECF244321}">
                    <p14:modId xmlns:p14="http://schemas.microsoft.com/office/powerpoint/2010/main" val="1112904387"/>
                  </p:ext>
                </p:extLst>
              </p:nvPr>
            </p:nvGraphicFramePr>
            <p:xfrm>
              <a:off x="6947848" y="6832767"/>
              <a:ext cx="5880246" cy="3355045"/>
            </p:xfrm>
            <a:graphic>
              <a:graphicData uri="http://schemas.microsoft.com/office/drawing/2017/model3d">
                <am3d:model3d>
                  <am3d:spPr>
                    <a:xfrm>
                      <a:off x="0" y="0"/>
                      <a:ext cx="5880246" cy="3355045"/>
                    </a:xfrm>
                    <a:prstGeom prst="rect">
                      <a:avLst/>
                    </a:prstGeom>
                  </am3d:spPr>
                  <am3d:camera>
                    <am3d:pos x="0" y="21600000" z="57600000"/>
                    <am3d:up dx="0" dy="36000000" dz="0"/>
                    <am3d:lookAt x="0" y="0" z="0"/>
                    <am3d:perspective fov="1566363"/>
                  </am3d:camera>
                  <am3d:trans>
                    <am3d:meterPerModelUnit n="1719" d="1000000"/>
                    <am3d:preTrans dx="1207071" dy="-5466647" dz="33995892"/>
                    <am3d:scale>
                      <am3d:sx n="1000000" d="1000000"/>
                      <am3d:sy n="1000000" d="1000000"/>
                      <am3d:sz n="1000000" d="1000000"/>
                    </am3d:scale>
                    <am3d:rot ax="381695" ay="1190428" az="1282577"/>
                    <am3d:postTrans dx="0" dy="0" dz="0"/>
                  </am3d:trans>
                  <am3d:raster rName="Office3DRenderer" rVer="16.0.8326">
                    <am3d:blip r:embed="rId7"/>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Modèle 3D 7">
                <a:extLst>
                  <a:ext uri="{FF2B5EF4-FFF2-40B4-BE49-F238E27FC236}">
                    <a16:creationId xmlns:a16="http://schemas.microsoft.com/office/drawing/2014/main" id="{C37B9BC3-D0B2-DAF5-969F-87A73ACEBA36}"/>
                  </a:ext>
                </a:extLst>
              </p:cNvPr>
              <p:cNvPicPr>
                <a:picLocks noGrp="1" noRot="1" noChangeAspect="1" noMove="1" noResize="1" noEditPoints="1" noAdjustHandles="1" noChangeArrowheads="1" noChangeShapeType="1" noCrop="1"/>
              </p:cNvPicPr>
              <p:nvPr/>
            </p:nvPicPr>
            <p:blipFill>
              <a:blip r:embed="rId7"/>
              <a:stretch>
                <a:fillRect/>
              </a:stretch>
            </p:blipFill>
            <p:spPr>
              <a:xfrm>
                <a:off x="6947848" y="6832767"/>
                <a:ext cx="5880246" cy="3355045"/>
              </a:xfrm>
              <a:prstGeom prst="rect">
                <a:avLst/>
              </a:prstGeom>
            </p:spPr>
          </p:pic>
        </mc:Fallback>
      </mc:AlternateContent>
      <p:sp>
        <p:nvSpPr>
          <p:cNvPr id="15" name="ZoneTexte 14">
            <a:extLst>
              <a:ext uri="{FF2B5EF4-FFF2-40B4-BE49-F238E27FC236}">
                <a16:creationId xmlns:a16="http://schemas.microsoft.com/office/drawing/2014/main" id="{212980AE-D076-CAE9-EB55-EF2E6C312CF2}"/>
              </a:ext>
            </a:extLst>
          </p:cNvPr>
          <p:cNvSpPr txBox="1"/>
          <p:nvPr/>
        </p:nvSpPr>
        <p:spPr>
          <a:xfrm>
            <a:off x="8040381" y="9702401"/>
            <a:ext cx="3918433" cy="307777"/>
          </a:xfrm>
          <a:prstGeom prst="rect">
            <a:avLst/>
          </a:prstGeom>
          <a:noFill/>
        </p:spPr>
        <p:txBody>
          <a:bodyPr wrap="square" rtlCol="0">
            <a:spAutoFit/>
          </a:bodyPr>
          <a:lstStyle/>
          <a:p>
            <a:r>
              <a:rPr lang="fr-FR" sz="1400" i="1" dirty="0">
                <a:solidFill>
                  <a:srgbClr val="353535"/>
                </a:solidFill>
                <a:latin typeface="Aleo" panose="020F0502020204030203" pitchFamily="34" charset="77"/>
                <a:ea typeface="Arial" charset="0"/>
                <a:cs typeface="Arial" charset="0"/>
              </a:rPr>
              <a:t>Stenopterygius quadriscissus </a:t>
            </a:r>
            <a:r>
              <a:rPr lang="fr-FR" sz="1400" dirty="0">
                <a:solidFill>
                  <a:srgbClr val="353535"/>
                </a:solidFill>
                <a:latin typeface="Aleo" panose="020F0502020204030203" pitchFamily="34" charset="77"/>
                <a:ea typeface="Arial" charset="0"/>
                <a:cs typeface="Arial" charset="0"/>
              </a:rPr>
              <a:t>(MNHNL TU904)</a:t>
            </a:r>
          </a:p>
        </p:txBody>
      </p:sp>
      <p:sp>
        <p:nvSpPr>
          <p:cNvPr id="18" name="ZoneTexte 17">
            <a:extLst>
              <a:ext uri="{FF2B5EF4-FFF2-40B4-BE49-F238E27FC236}">
                <a16:creationId xmlns:a16="http://schemas.microsoft.com/office/drawing/2014/main" id="{F1F72E21-DAFE-2817-AA54-D9B1F3E0A84A}"/>
              </a:ext>
            </a:extLst>
          </p:cNvPr>
          <p:cNvSpPr txBox="1"/>
          <p:nvPr/>
        </p:nvSpPr>
        <p:spPr>
          <a:xfrm>
            <a:off x="1724022" y="9618022"/>
            <a:ext cx="3626173" cy="307777"/>
          </a:xfrm>
          <a:prstGeom prst="rect">
            <a:avLst/>
          </a:prstGeom>
          <a:noFill/>
        </p:spPr>
        <p:txBody>
          <a:bodyPr wrap="square" rtlCol="0">
            <a:spAutoFit/>
          </a:bodyPr>
          <a:lstStyle/>
          <a:p>
            <a:r>
              <a:rPr lang="fr-FR" sz="1400" i="1" dirty="0" err="1">
                <a:solidFill>
                  <a:srgbClr val="353535"/>
                </a:solidFill>
                <a:latin typeface="Aleo" panose="020F0502020204030203" pitchFamily="34" charset="77"/>
                <a:ea typeface="Arial" charset="0"/>
                <a:cs typeface="Arial" charset="0"/>
              </a:rPr>
              <a:t>Simosaurus</a:t>
            </a:r>
            <a:r>
              <a:rPr lang="fr-FR" sz="1400" i="1" dirty="0">
                <a:solidFill>
                  <a:srgbClr val="353535"/>
                </a:solidFill>
                <a:latin typeface="Aleo" panose="020F0502020204030203" pitchFamily="34" charset="77"/>
                <a:ea typeface="Arial" charset="0"/>
                <a:cs typeface="Arial" charset="0"/>
              </a:rPr>
              <a:t> </a:t>
            </a:r>
            <a:r>
              <a:rPr lang="fr-FR" sz="1400" i="1" dirty="0" err="1">
                <a:solidFill>
                  <a:srgbClr val="353535"/>
                </a:solidFill>
                <a:latin typeface="Aleo" panose="020F0502020204030203" pitchFamily="34" charset="77"/>
                <a:ea typeface="Arial" charset="0"/>
                <a:cs typeface="Arial" charset="0"/>
              </a:rPr>
              <a:t>gaillardoti</a:t>
            </a:r>
            <a:r>
              <a:rPr lang="fr-FR" sz="1400" i="1" dirty="0">
                <a:solidFill>
                  <a:srgbClr val="353535"/>
                </a:solidFill>
                <a:latin typeface="Aleo" panose="020F0502020204030203" pitchFamily="34" charset="77"/>
                <a:ea typeface="Arial" charset="0"/>
                <a:cs typeface="Arial" charset="0"/>
              </a:rPr>
              <a:t> </a:t>
            </a:r>
            <a:r>
              <a:rPr lang="fr-FR" sz="1400" dirty="0">
                <a:solidFill>
                  <a:srgbClr val="353535"/>
                </a:solidFill>
                <a:latin typeface="Aleo" panose="020F0502020204030203" pitchFamily="34" charset="77"/>
                <a:ea typeface="Arial" charset="0"/>
                <a:cs typeface="Arial" charset="0"/>
              </a:rPr>
              <a:t>(GPIT-PV-60638)</a:t>
            </a:r>
          </a:p>
        </p:txBody>
      </p:sp>
      <p:sp>
        <p:nvSpPr>
          <p:cNvPr id="3" name="ZoneTexte 2">
            <a:extLst>
              <a:ext uri="{FF2B5EF4-FFF2-40B4-BE49-F238E27FC236}">
                <a16:creationId xmlns:a16="http://schemas.microsoft.com/office/drawing/2014/main" id="{20052A0D-7649-6656-37D1-1357D65BB781}"/>
              </a:ext>
            </a:extLst>
          </p:cNvPr>
          <p:cNvSpPr txBox="1"/>
          <p:nvPr/>
        </p:nvSpPr>
        <p:spPr>
          <a:xfrm>
            <a:off x="4940878" y="3195205"/>
            <a:ext cx="184731" cy="507831"/>
          </a:xfrm>
          <a:prstGeom prst="rect">
            <a:avLst/>
          </a:prstGeom>
          <a:noFill/>
        </p:spPr>
        <p:txBody>
          <a:bodyPr wrap="none" rtlCol="0">
            <a:spAutoFit/>
          </a:bodyPr>
          <a:lstStyle/>
          <a:p>
            <a:endParaRPr lang="fr-FR" sz="2700"/>
          </a:p>
        </p:txBody>
      </p:sp>
      <p:grpSp>
        <p:nvGrpSpPr>
          <p:cNvPr id="6" name="Group 2">
            <a:extLst>
              <a:ext uri="{FF2B5EF4-FFF2-40B4-BE49-F238E27FC236}">
                <a16:creationId xmlns:a16="http://schemas.microsoft.com/office/drawing/2014/main" id="{03930B2B-9EC1-8B01-EA39-0819F9FCB296}"/>
              </a:ext>
            </a:extLst>
          </p:cNvPr>
          <p:cNvGrpSpPr/>
          <p:nvPr/>
        </p:nvGrpSpPr>
        <p:grpSpPr>
          <a:xfrm>
            <a:off x="412379" y="362484"/>
            <a:ext cx="17445481" cy="1068132"/>
            <a:chOff x="0" y="0"/>
            <a:chExt cx="4594695" cy="281319"/>
          </a:xfrm>
        </p:grpSpPr>
        <p:sp>
          <p:nvSpPr>
            <p:cNvPr id="7" name="Freeform 3">
              <a:extLst>
                <a:ext uri="{FF2B5EF4-FFF2-40B4-BE49-F238E27FC236}">
                  <a16:creationId xmlns:a16="http://schemas.microsoft.com/office/drawing/2014/main" id="{592FE979-71CD-AB7F-B2C2-6BB33B567169}"/>
                </a:ext>
              </a:extLst>
            </p:cNvPr>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11" name="TextBox 4">
              <a:extLst>
                <a:ext uri="{FF2B5EF4-FFF2-40B4-BE49-F238E27FC236}">
                  <a16:creationId xmlns:a16="http://schemas.microsoft.com/office/drawing/2014/main" id="{CBD81B11-8005-3F10-6CD0-7EB219B5D7DA}"/>
                </a:ext>
              </a:extLst>
            </p:cNvPr>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12" name="Freeform 7">
            <a:extLst>
              <a:ext uri="{FF2B5EF4-FFF2-40B4-BE49-F238E27FC236}">
                <a16:creationId xmlns:a16="http://schemas.microsoft.com/office/drawing/2014/main" id="{A6204B15-ED4D-333D-2DBB-AD5E18A1D177}"/>
              </a:ext>
            </a:extLst>
          </p:cNvPr>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8"/>
            <a:stretch>
              <a:fillRect/>
            </a:stretch>
          </a:blipFill>
        </p:spPr>
        <p:txBody>
          <a:bodyPr/>
          <a:lstStyle/>
          <a:p>
            <a:endParaRPr lang="en-GB"/>
          </a:p>
        </p:txBody>
      </p:sp>
      <p:sp>
        <p:nvSpPr>
          <p:cNvPr id="13" name="TextBox 8">
            <a:extLst>
              <a:ext uri="{FF2B5EF4-FFF2-40B4-BE49-F238E27FC236}">
                <a16:creationId xmlns:a16="http://schemas.microsoft.com/office/drawing/2014/main" id="{15C95B49-E72F-C210-2D89-F227E7CFA0DE}"/>
              </a:ext>
            </a:extLst>
          </p:cNvPr>
          <p:cNvSpPr txBox="1"/>
          <p:nvPr/>
        </p:nvSpPr>
        <p:spPr>
          <a:xfrm>
            <a:off x="1366770" y="516299"/>
            <a:ext cx="13843477" cy="686150"/>
          </a:xfrm>
          <a:prstGeom prst="rect">
            <a:avLst/>
          </a:prstGeom>
        </p:spPr>
        <p:txBody>
          <a:bodyPr lIns="0" tIns="0" rIns="0" bIns="0" rtlCol="0" anchor="t">
            <a:spAutoFit/>
          </a:bodyPr>
          <a:lstStyle/>
          <a:p>
            <a:pPr algn="l">
              <a:lnSpc>
                <a:spcPts val="5992"/>
              </a:lnSpc>
              <a:spcBef>
                <a:spcPct val="0"/>
              </a:spcBef>
            </a:pPr>
            <a:r>
              <a:rPr lang="en-US" sz="3600" spc="99" dirty="0">
                <a:solidFill>
                  <a:srgbClr val="EDC589"/>
                </a:solidFill>
                <a:latin typeface="Aleo Bold"/>
              </a:rPr>
              <a:t>Data gathered in numerous ways  </a:t>
            </a:r>
          </a:p>
        </p:txBody>
      </p:sp>
      <p:sp>
        <p:nvSpPr>
          <p:cNvPr id="17" name="Freeform 6">
            <a:extLst>
              <a:ext uri="{FF2B5EF4-FFF2-40B4-BE49-F238E27FC236}">
                <a16:creationId xmlns:a16="http://schemas.microsoft.com/office/drawing/2014/main" id="{F2C2E4BA-B324-269E-E9D6-E08A2ED62ABD}"/>
              </a:ext>
            </a:extLst>
          </p:cNvPr>
          <p:cNvSpPr/>
          <p:nvPr/>
        </p:nvSpPr>
        <p:spPr>
          <a:xfrm flipH="1">
            <a:off x="1402882" y="1612175"/>
            <a:ext cx="642281" cy="1357454"/>
          </a:xfrm>
          <a:custGeom>
            <a:avLst/>
            <a:gdLst/>
            <a:ahLst/>
            <a:cxnLst/>
            <a:rect l="l" t="t" r="r" b="b"/>
            <a:pathLst>
              <a:path w="761817" h="1592890">
                <a:moveTo>
                  <a:pt x="0" y="0"/>
                </a:moveTo>
                <a:lnTo>
                  <a:pt x="761817" y="0"/>
                </a:lnTo>
                <a:lnTo>
                  <a:pt x="761817" y="1592891"/>
                </a:lnTo>
                <a:lnTo>
                  <a:pt x="0" y="1592891"/>
                </a:lnTo>
                <a:lnTo>
                  <a:pt x="0" y="0"/>
                </a:lnTo>
                <a:close/>
              </a:path>
            </a:pathLst>
          </a:custGeom>
          <a:blipFill>
            <a:blip r:embed="rId9"/>
            <a:stretch>
              <a:fillRect/>
            </a:stretch>
          </a:blipFill>
        </p:spPr>
        <p:txBody>
          <a:bodyPr/>
          <a:lstStyle/>
          <a:p>
            <a:endParaRPr lang="en-GB" dirty="0"/>
          </a:p>
        </p:txBody>
      </p:sp>
      <p:sp>
        <p:nvSpPr>
          <p:cNvPr id="20" name="Freeform 5">
            <a:extLst>
              <a:ext uri="{FF2B5EF4-FFF2-40B4-BE49-F238E27FC236}">
                <a16:creationId xmlns:a16="http://schemas.microsoft.com/office/drawing/2014/main" id="{0D364168-84B9-9AF8-3C08-D48A66C14E39}"/>
              </a:ext>
            </a:extLst>
          </p:cNvPr>
          <p:cNvSpPr/>
          <p:nvPr/>
        </p:nvSpPr>
        <p:spPr>
          <a:xfrm flipH="1">
            <a:off x="10653627" y="1612175"/>
            <a:ext cx="656135" cy="1249691"/>
          </a:xfrm>
          <a:custGeom>
            <a:avLst/>
            <a:gdLst/>
            <a:ahLst/>
            <a:cxnLst/>
            <a:rect l="l" t="t" r="r" b="b"/>
            <a:pathLst>
              <a:path w="844411" h="1565850">
                <a:moveTo>
                  <a:pt x="0" y="0"/>
                </a:moveTo>
                <a:lnTo>
                  <a:pt x="844411" y="0"/>
                </a:lnTo>
                <a:lnTo>
                  <a:pt x="844411" y="1565850"/>
                </a:lnTo>
                <a:lnTo>
                  <a:pt x="0" y="1565850"/>
                </a:lnTo>
                <a:lnTo>
                  <a:pt x="0" y="0"/>
                </a:lnTo>
                <a:close/>
              </a:path>
            </a:pathLst>
          </a:custGeom>
          <a:blipFill>
            <a:blip r:embed="rId10"/>
            <a:stretch>
              <a:fillRect/>
            </a:stretch>
          </a:blipFill>
        </p:spPr>
        <p:txBody>
          <a:bodyPr/>
          <a:lstStyle/>
          <a:p>
            <a:endParaRPr lang="en-GB"/>
          </a:p>
        </p:txBody>
      </p:sp>
      <mc:AlternateContent xmlns:mc="http://schemas.openxmlformats.org/markup-compatibility/2006">
        <mc:Choice xmlns:am3d="http://schemas.microsoft.com/office/drawing/2017/model3d" Requires="am3d">
          <p:graphicFrame>
            <p:nvGraphicFramePr>
              <p:cNvPr id="21" name="Modèle 3D 20">
                <a:extLst>
                  <a:ext uri="{FF2B5EF4-FFF2-40B4-BE49-F238E27FC236}">
                    <a16:creationId xmlns:a16="http://schemas.microsoft.com/office/drawing/2014/main" id="{93B87B2E-0C93-6EB8-6C09-1AF3FC144D53}"/>
                  </a:ext>
                </a:extLst>
              </p:cNvPr>
              <p:cNvGraphicFramePr>
                <a:graphicFrameLocks noChangeAspect="1"/>
              </p:cNvGraphicFramePr>
              <p:nvPr>
                <p:extLst>
                  <p:ext uri="{D42A27DB-BD31-4B8C-83A1-F6EECF244321}">
                    <p14:modId xmlns:p14="http://schemas.microsoft.com/office/powerpoint/2010/main" val="1204084477"/>
                  </p:ext>
                </p:extLst>
              </p:nvPr>
            </p:nvGraphicFramePr>
            <p:xfrm>
              <a:off x="-29117" y="1430616"/>
              <a:ext cx="8069498" cy="5743564"/>
            </p:xfrm>
            <a:graphic>
              <a:graphicData uri="http://schemas.microsoft.com/office/drawing/2017/model3d">
                <am3d:model3d>
                  <am3d:spPr>
                    <a:xfrm>
                      <a:off x="0" y="0"/>
                      <a:ext cx="8069498" cy="5743564"/>
                    </a:xfrm>
                    <a:prstGeom prst="rect">
                      <a:avLst/>
                    </a:prstGeom>
                  </am3d:spPr>
                  <am3d:camera>
                    <am3d:pos x="0" y="0" z="72105022"/>
                    <am3d:up dx="0" dy="36000000" dz="0"/>
                    <am3d:lookAt x="0" y="0" z="0"/>
                    <am3d:perspective fov="2700000"/>
                  </am3d:camera>
                  <am3d:trans>
                    <am3d:meterPerModelUnit n="201" d="1000000"/>
                    <am3d:preTrans dx="-8652463" dy="-13315465" dz="14862017"/>
                    <am3d:scale>
                      <am3d:sx n="1000000" d="1000000"/>
                      <am3d:sy n="1000000" d="1000000"/>
                      <am3d:sz n="1000000" d="1000000"/>
                    </am3d:scale>
                    <am3d:rot ax="111498" ay="-4144640" az="-2504425"/>
                    <am3d:postTrans dx="0" dy="0" dz="0"/>
                  </am3d:trans>
                  <am3d:raster rName="Office3DRenderer" rVer="16.0.8326">
                    <am3d:blip r:embed="rId11"/>
                  </am3d:raster>
                  <am3d:objViewport viewportSz="88160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Modèle 3D 20">
                <a:extLst>
                  <a:ext uri="{FF2B5EF4-FFF2-40B4-BE49-F238E27FC236}">
                    <a16:creationId xmlns:a16="http://schemas.microsoft.com/office/drawing/2014/main" id="{93B87B2E-0C93-6EB8-6C09-1AF3FC144D53}"/>
                  </a:ext>
                </a:extLst>
              </p:cNvPr>
              <p:cNvPicPr>
                <a:picLocks noGrp="1" noRot="1" noChangeAspect="1" noMove="1" noResize="1" noEditPoints="1" noAdjustHandles="1" noChangeArrowheads="1" noChangeShapeType="1" noCrop="1"/>
              </p:cNvPicPr>
              <p:nvPr/>
            </p:nvPicPr>
            <p:blipFill>
              <a:blip r:embed="rId11"/>
              <a:stretch>
                <a:fillRect/>
              </a:stretch>
            </p:blipFill>
            <p:spPr>
              <a:xfrm>
                <a:off x="-29117" y="1430616"/>
                <a:ext cx="8069498" cy="574356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èle 3D 24">
                <a:extLst>
                  <a:ext uri="{FF2B5EF4-FFF2-40B4-BE49-F238E27FC236}">
                    <a16:creationId xmlns:a16="http://schemas.microsoft.com/office/drawing/2014/main" id="{6C972A89-5C87-8C74-DEE6-08214105146F}"/>
                  </a:ext>
                </a:extLst>
              </p:cNvPr>
              <p:cNvGraphicFramePr>
                <a:graphicFrameLocks noChangeAspect="1"/>
              </p:cNvGraphicFramePr>
              <p:nvPr>
                <p:extLst>
                  <p:ext uri="{D42A27DB-BD31-4B8C-83A1-F6EECF244321}">
                    <p14:modId xmlns:p14="http://schemas.microsoft.com/office/powerpoint/2010/main" val="2775542384"/>
                  </p:ext>
                </p:extLst>
              </p:nvPr>
            </p:nvGraphicFramePr>
            <p:xfrm rot="3378842">
              <a:off x="8658563" y="3255659"/>
              <a:ext cx="1731553" cy="3211511"/>
            </p:xfrm>
            <a:graphic>
              <a:graphicData uri="http://schemas.microsoft.com/office/drawing/2017/model3d">
                <am3d:model3d>
                  <am3d:spPr>
                    <a:xfrm rot="3378842">
                      <a:off x="0" y="0"/>
                      <a:ext cx="1731553" cy="3211511"/>
                    </a:xfrm>
                    <a:prstGeom prst="rect">
                      <a:avLst/>
                    </a:prstGeom>
                  </am3d:spPr>
                  <am3d:camera>
                    <am3d:pos x="0" y="0" z="57755762"/>
                    <am3d:up dx="0" dy="36000000" dz="0"/>
                    <am3d:lookAt x="0" y="0" z="0"/>
                    <am3d:perspective fov="2700000"/>
                  </am3d:camera>
                  <am3d:trans>
                    <am3d:meterPerModelUnit n="3144" d="1000000"/>
                    <am3d:preTrans dx="-4759929" dy="-12532355" dz="-35318311"/>
                    <am3d:scale>
                      <am3d:sx n="1000000" d="1000000"/>
                      <am3d:sy n="1000000" d="1000000"/>
                      <am3d:sz n="1000000" d="1000000"/>
                    </am3d:scale>
                    <am3d:rot ax="1536811" ay="-2731589" az="-1133136"/>
                    <am3d:postTrans dx="0" dy="0" dz="0"/>
                  </am3d:trans>
                  <am3d:raster rName="Office3DRenderer" rVer="16.0.8326">
                    <am3d:blip r:embed="rId12"/>
                  </am3d:raster>
                  <am3d:objViewport viewportSz="374429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èle 3D 24">
                <a:extLst>
                  <a:ext uri="{FF2B5EF4-FFF2-40B4-BE49-F238E27FC236}">
                    <a16:creationId xmlns:a16="http://schemas.microsoft.com/office/drawing/2014/main" id="{6C972A89-5C87-8C74-DEE6-08214105146F}"/>
                  </a:ext>
                </a:extLst>
              </p:cNvPr>
              <p:cNvPicPr>
                <a:picLocks noGrp="1" noRot="1" noChangeAspect="1" noMove="1" noResize="1" noEditPoints="1" noAdjustHandles="1" noChangeArrowheads="1" noChangeShapeType="1" noCrop="1"/>
              </p:cNvPicPr>
              <p:nvPr/>
            </p:nvPicPr>
            <p:blipFill>
              <a:blip r:embed="rId12"/>
              <a:stretch>
                <a:fillRect/>
              </a:stretch>
            </p:blipFill>
            <p:spPr>
              <a:xfrm rot="3378842">
                <a:off x="8658563" y="3255659"/>
                <a:ext cx="1731553" cy="321151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èle 3D 25">
                <a:extLst>
                  <a:ext uri="{FF2B5EF4-FFF2-40B4-BE49-F238E27FC236}">
                    <a16:creationId xmlns:a16="http://schemas.microsoft.com/office/drawing/2014/main" id="{BC222978-0D58-1747-D0D1-EE03A9547C9F}"/>
                  </a:ext>
                </a:extLst>
              </p:cNvPr>
              <p:cNvGraphicFramePr>
                <a:graphicFrameLocks noChangeAspect="1"/>
              </p:cNvGraphicFramePr>
              <p:nvPr>
                <p:extLst>
                  <p:ext uri="{D42A27DB-BD31-4B8C-83A1-F6EECF244321}">
                    <p14:modId xmlns:p14="http://schemas.microsoft.com/office/powerpoint/2010/main" val="3969612480"/>
                  </p:ext>
                </p:extLst>
              </p:nvPr>
            </p:nvGraphicFramePr>
            <p:xfrm rot="1280009">
              <a:off x="11389541" y="3531085"/>
              <a:ext cx="1147223" cy="3698458"/>
            </p:xfrm>
            <a:graphic>
              <a:graphicData uri="http://schemas.microsoft.com/office/drawing/2017/model3d">
                <am3d:model3d>
                  <am3d:spPr>
                    <a:xfrm rot="1280009">
                      <a:off x="0" y="0"/>
                      <a:ext cx="1147223" cy="3698458"/>
                    </a:xfrm>
                    <a:prstGeom prst="rect">
                      <a:avLst/>
                    </a:prstGeom>
                  </am3d:spPr>
                  <am3d:camera>
                    <am3d:pos x="0" y="0" z="51133551"/>
                    <am3d:up dx="0" dy="36000000" dz="0"/>
                    <am3d:lookAt x="0" y="0" z="0"/>
                    <am3d:perspective fov="2700000"/>
                  </am3d:camera>
                  <am3d:trans>
                    <am3d:meterPerModelUnit n="3876" d="1000000"/>
                    <am3d:preTrans dx="3004719" dy="1446732" dz="-44209992"/>
                    <am3d:scale>
                      <am3d:sx n="1000000" d="1000000"/>
                      <am3d:sy n="1000000" d="1000000"/>
                      <am3d:sz n="1000000" d="1000000"/>
                    </am3d:scale>
                    <am3d:rot ax="2776587" ay="4818543" az="2751903"/>
                    <am3d:postTrans dx="0" dy="0" dz="0"/>
                  </am3d:trans>
                  <am3d:raster rName="Office3DRenderer" rVer="16.0.8326">
                    <am3d:blip r:embed="rId13"/>
                  </am3d:raster>
                  <am3d:objViewport viewportSz="40140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èle 3D 25">
                <a:extLst>
                  <a:ext uri="{FF2B5EF4-FFF2-40B4-BE49-F238E27FC236}">
                    <a16:creationId xmlns:a16="http://schemas.microsoft.com/office/drawing/2014/main" id="{BC222978-0D58-1747-D0D1-EE03A9547C9F}"/>
                  </a:ext>
                </a:extLst>
              </p:cNvPr>
              <p:cNvPicPr>
                <a:picLocks noGrp="1" noRot="1" noChangeAspect="1" noMove="1" noResize="1" noEditPoints="1" noAdjustHandles="1" noChangeArrowheads="1" noChangeShapeType="1" noCrop="1"/>
              </p:cNvPicPr>
              <p:nvPr/>
            </p:nvPicPr>
            <p:blipFill>
              <a:blip r:embed="rId13"/>
              <a:stretch>
                <a:fillRect/>
              </a:stretch>
            </p:blipFill>
            <p:spPr>
              <a:xfrm rot="1280009">
                <a:off x="11389541" y="3531085"/>
                <a:ext cx="1147223" cy="3698458"/>
              </a:xfrm>
              <a:prstGeom prst="rect">
                <a:avLst/>
              </a:prstGeom>
            </p:spPr>
          </p:pic>
        </mc:Fallback>
      </mc:AlternateContent>
      <p:sp>
        <p:nvSpPr>
          <p:cNvPr id="27" name="ZoneTexte 26">
            <a:extLst>
              <a:ext uri="{FF2B5EF4-FFF2-40B4-BE49-F238E27FC236}">
                <a16:creationId xmlns:a16="http://schemas.microsoft.com/office/drawing/2014/main" id="{DDA858D0-1932-F9EB-9EF0-2487312D1B62}"/>
              </a:ext>
            </a:extLst>
          </p:cNvPr>
          <p:cNvSpPr txBox="1"/>
          <p:nvPr/>
        </p:nvSpPr>
        <p:spPr>
          <a:xfrm>
            <a:off x="1310870" y="7020291"/>
            <a:ext cx="4252648" cy="307777"/>
          </a:xfrm>
          <a:prstGeom prst="rect">
            <a:avLst/>
          </a:prstGeom>
          <a:noFill/>
        </p:spPr>
        <p:txBody>
          <a:bodyPr wrap="square" rtlCol="0">
            <a:spAutoFit/>
          </a:bodyPr>
          <a:lstStyle/>
          <a:p>
            <a:r>
              <a:rPr lang="fr-FR" sz="1400" i="1" dirty="0" err="1">
                <a:solidFill>
                  <a:srgbClr val="353535"/>
                </a:solidFill>
                <a:latin typeface="Aleo" panose="020F0502020204030203" pitchFamily="34" charset="77"/>
                <a:ea typeface="Arial" charset="0"/>
                <a:cs typeface="Arial" charset="0"/>
              </a:rPr>
              <a:t>Rhomaleosaurus</a:t>
            </a:r>
            <a:r>
              <a:rPr lang="fr-FR" sz="1400" i="1" dirty="0">
                <a:solidFill>
                  <a:srgbClr val="353535"/>
                </a:solidFill>
                <a:latin typeface="Aleo" panose="020F0502020204030203" pitchFamily="34" charset="77"/>
                <a:ea typeface="Arial" charset="0"/>
                <a:cs typeface="Arial" charset="0"/>
              </a:rPr>
              <a:t> </a:t>
            </a:r>
            <a:r>
              <a:rPr lang="fr-FR" sz="1400" i="1" dirty="0" err="1">
                <a:solidFill>
                  <a:srgbClr val="353535"/>
                </a:solidFill>
                <a:latin typeface="Aleo" panose="020F0502020204030203" pitchFamily="34" charset="77"/>
                <a:ea typeface="Arial" charset="0"/>
                <a:cs typeface="Arial" charset="0"/>
              </a:rPr>
              <a:t>cramptoni</a:t>
            </a:r>
            <a:r>
              <a:rPr lang="fr-FR" sz="1400" i="1" dirty="0">
                <a:solidFill>
                  <a:srgbClr val="353535"/>
                </a:solidFill>
                <a:latin typeface="Aleo" panose="020F0502020204030203" pitchFamily="34" charset="77"/>
                <a:ea typeface="Arial" charset="0"/>
                <a:cs typeface="Arial" charset="0"/>
              </a:rPr>
              <a:t>  </a:t>
            </a:r>
            <a:r>
              <a:rPr lang="fr-FR" sz="1400" dirty="0">
                <a:solidFill>
                  <a:srgbClr val="353535"/>
                </a:solidFill>
                <a:latin typeface="Aleo" panose="020F0502020204030203" pitchFamily="34" charset="77"/>
                <a:ea typeface="Arial" charset="0"/>
                <a:cs typeface="Arial" charset="0"/>
              </a:rPr>
              <a:t>(NHMUK PV R 34)</a:t>
            </a:r>
          </a:p>
        </p:txBody>
      </p:sp>
      <p:sp>
        <p:nvSpPr>
          <p:cNvPr id="28" name="ZoneTexte 27">
            <a:extLst>
              <a:ext uri="{FF2B5EF4-FFF2-40B4-BE49-F238E27FC236}">
                <a16:creationId xmlns:a16="http://schemas.microsoft.com/office/drawing/2014/main" id="{9434E97F-B8B3-472D-204C-037350C78ECC}"/>
              </a:ext>
            </a:extLst>
          </p:cNvPr>
          <p:cNvSpPr txBox="1"/>
          <p:nvPr/>
        </p:nvSpPr>
        <p:spPr>
          <a:xfrm>
            <a:off x="7189206" y="6317369"/>
            <a:ext cx="3626173" cy="307777"/>
          </a:xfrm>
          <a:prstGeom prst="rect">
            <a:avLst/>
          </a:prstGeom>
          <a:noFill/>
        </p:spPr>
        <p:txBody>
          <a:bodyPr wrap="square" rtlCol="0">
            <a:spAutoFit/>
          </a:bodyPr>
          <a:lstStyle/>
          <a:p>
            <a:r>
              <a:rPr lang="fr-FR" sz="1400" i="1" dirty="0">
                <a:solidFill>
                  <a:srgbClr val="353535"/>
                </a:solidFill>
                <a:latin typeface="Aleo" panose="020F0502020204030203" pitchFamily="34" charset="77"/>
                <a:ea typeface="Arial" charset="0"/>
                <a:cs typeface="Arial" charset="0"/>
              </a:rPr>
              <a:t>Nothosaurus  </a:t>
            </a:r>
            <a:r>
              <a:rPr lang="fr-FR" sz="1400" i="1" dirty="0" err="1">
                <a:solidFill>
                  <a:srgbClr val="353535"/>
                </a:solidFill>
                <a:latin typeface="Aleo" panose="020F0502020204030203" pitchFamily="34" charset="77"/>
                <a:ea typeface="Arial" charset="0"/>
                <a:cs typeface="Arial" charset="0"/>
              </a:rPr>
              <a:t>giganteus</a:t>
            </a:r>
            <a:r>
              <a:rPr lang="fr-FR" sz="1400" i="1" dirty="0">
                <a:solidFill>
                  <a:srgbClr val="353535"/>
                </a:solidFill>
                <a:latin typeface="Aleo" panose="020F0502020204030203" pitchFamily="34" charset="77"/>
                <a:ea typeface="Arial" charset="0"/>
                <a:cs typeface="Arial" charset="0"/>
              </a:rPr>
              <a:t> </a:t>
            </a:r>
            <a:r>
              <a:rPr lang="fr-FR" sz="1400" dirty="0">
                <a:solidFill>
                  <a:srgbClr val="353535"/>
                </a:solidFill>
                <a:latin typeface="Aleo" panose="020F0502020204030203" pitchFamily="34" charset="77"/>
                <a:ea typeface="Arial" charset="0"/>
                <a:cs typeface="Arial" charset="0"/>
              </a:rPr>
              <a:t>(SMNS  1589b)</a:t>
            </a:r>
          </a:p>
        </p:txBody>
      </p:sp>
      <p:sp>
        <p:nvSpPr>
          <p:cNvPr id="30" name="ZoneTexte 29">
            <a:extLst>
              <a:ext uri="{FF2B5EF4-FFF2-40B4-BE49-F238E27FC236}">
                <a16:creationId xmlns:a16="http://schemas.microsoft.com/office/drawing/2014/main" id="{DF7D1794-A7D8-5887-7236-FE1A0A1759FC}"/>
              </a:ext>
            </a:extLst>
          </p:cNvPr>
          <p:cNvSpPr txBox="1"/>
          <p:nvPr/>
        </p:nvSpPr>
        <p:spPr>
          <a:xfrm>
            <a:off x="10145727" y="6878397"/>
            <a:ext cx="3626173" cy="307777"/>
          </a:xfrm>
          <a:prstGeom prst="rect">
            <a:avLst/>
          </a:prstGeom>
          <a:noFill/>
        </p:spPr>
        <p:txBody>
          <a:bodyPr wrap="square" rtlCol="0">
            <a:spAutoFit/>
          </a:bodyPr>
          <a:lstStyle/>
          <a:p>
            <a:r>
              <a:rPr lang="fr-FR" sz="1400" i="1" dirty="0">
                <a:solidFill>
                  <a:srgbClr val="353535"/>
                </a:solidFill>
                <a:latin typeface="Aleo" panose="020F0502020204030203" pitchFamily="34" charset="77"/>
                <a:ea typeface="Arial" charset="0"/>
                <a:cs typeface="Arial" charset="0"/>
              </a:rPr>
              <a:t>Simosaurus </a:t>
            </a:r>
            <a:r>
              <a:rPr lang="fr-FR" sz="1400" i="1" dirty="0" err="1">
                <a:solidFill>
                  <a:srgbClr val="353535"/>
                </a:solidFill>
                <a:latin typeface="Aleo" panose="020F0502020204030203" pitchFamily="34" charset="77"/>
                <a:ea typeface="Arial" charset="0"/>
                <a:cs typeface="Arial" charset="0"/>
              </a:rPr>
              <a:t>gaillardoti</a:t>
            </a:r>
            <a:r>
              <a:rPr lang="fr-FR" sz="1400" i="1" dirty="0">
                <a:solidFill>
                  <a:srgbClr val="353535"/>
                </a:solidFill>
                <a:latin typeface="Aleo" panose="020F0502020204030203" pitchFamily="34" charset="77"/>
                <a:ea typeface="Arial" charset="0"/>
                <a:cs typeface="Arial" charset="0"/>
              </a:rPr>
              <a:t> </a:t>
            </a:r>
            <a:r>
              <a:rPr lang="fr-FR" sz="1400" dirty="0">
                <a:solidFill>
                  <a:srgbClr val="353535"/>
                </a:solidFill>
                <a:latin typeface="Aleo" panose="020F0502020204030203" pitchFamily="34" charset="77"/>
                <a:ea typeface="Arial" charset="0"/>
                <a:cs typeface="Arial" charset="0"/>
              </a:rPr>
              <a:t>(SMNS 14733)</a:t>
            </a:r>
          </a:p>
        </p:txBody>
      </p:sp>
    </p:spTree>
    <p:extLst>
      <p:ext uri="{BB962C8B-B14F-4D97-AF65-F5344CB8AC3E}">
        <p14:creationId xmlns:p14="http://schemas.microsoft.com/office/powerpoint/2010/main" val="351531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8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7" presetClass="emph" presetSubtype="128" repeatCount="indefinite" accel="10000" decel="10000" fill="hold" nodeType="clickEffect">
                                  <p:stCondLst>
                                    <p:cond delay="0"/>
                                  </p:stCondLst>
                                  <p:childTnLst>
                                    <p:animRot by="21600000">
                                      <p:cBhvr>
                                        <p:cTn id="10" dur="20000" fill="hold"/>
                                        <p:tgtEl>
                                          <p:spTgt spid="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remove"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8" name="TextBox 8"/>
          <p:cNvSpPr txBox="1"/>
          <p:nvPr/>
        </p:nvSpPr>
        <p:spPr>
          <a:xfrm>
            <a:off x="1366770" y="516299"/>
            <a:ext cx="13843477" cy="686150"/>
          </a:xfrm>
          <a:prstGeom prst="rect">
            <a:avLst/>
          </a:prstGeom>
        </p:spPr>
        <p:txBody>
          <a:bodyPr lIns="0" tIns="0" rIns="0" bIns="0" rtlCol="0" anchor="t">
            <a:spAutoFit/>
          </a:bodyPr>
          <a:lstStyle/>
          <a:p>
            <a:pPr algn="l">
              <a:lnSpc>
                <a:spcPts val="5992"/>
              </a:lnSpc>
              <a:spcBef>
                <a:spcPct val="0"/>
              </a:spcBef>
            </a:pPr>
            <a:r>
              <a:rPr lang="en-US" sz="3600" spc="99" dirty="0">
                <a:solidFill>
                  <a:srgbClr val="EDC589"/>
                </a:solidFill>
                <a:latin typeface="Aleo Bold"/>
              </a:rPr>
              <a:t>Data gathered in numerous ways  </a:t>
            </a:r>
          </a:p>
        </p:txBody>
      </p:sp>
      <p:sp>
        <p:nvSpPr>
          <p:cNvPr id="27" name="TextBox 10">
            <a:extLst>
              <a:ext uri="{FF2B5EF4-FFF2-40B4-BE49-F238E27FC236}">
                <a16:creationId xmlns:a16="http://schemas.microsoft.com/office/drawing/2014/main" id="{84A474D0-7D06-1774-8777-3FC6D4D9B89F}"/>
              </a:ext>
            </a:extLst>
          </p:cNvPr>
          <p:cNvSpPr txBox="1"/>
          <p:nvPr/>
        </p:nvSpPr>
        <p:spPr>
          <a:xfrm>
            <a:off x="412379" y="2244306"/>
            <a:ext cx="5125438" cy="664477"/>
          </a:xfrm>
          <a:prstGeom prst="rect">
            <a:avLst/>
          </a:prstGeom>
        </p:spPr>
        <p:txBody>
          <a:bodyPr wrap="square" lIns="0" tIns="0" rIns="0" bIns="0" rtlCol="0" anchor="t">
            <a:spAutoFit/>
          </a:bodyPr>
          <a:lstStyle/>
          <a:p>
            <a:pPr algn="l">
              <a:lnSpc>
                <a:spcPts val="5999"/>
              </a:lnSpc>
              <a:spcBef>
                <a:spcPct val="0"/>
              </a:spcBef>
            </a:pPr>
            <a:r>
              <a:rPr lang="en-US" sz="3200" spc="99" dirty="0">
                <a:solidFill>
                  <a:srgbClr val="032D59"/>
                </a:solidFill>
                <a:latin typeface="Aleo" panose="020F0502020204030203" pitchFamily="34" charset="77"/>
                <a:cs typeface="Arial" panose="020B0604020202020204" pitchFamily="34" charset="0"/>
              </a:rPr>
              <a:t>First-hand measurements</a:t>
            </a:r>
          </a:p>
        </p:txBody>
      </p:sp>
      <p:pic>
        <p:nvPicPr>
          <p:cNvPr id="28" name="Graphique 27">
            <a:extLst>
              <a:ext uri="{FF2B5EF4-FFF2-40B4-BE49-F238E27FC236}">
                <a16:creationId xmlns:a16="http://schemas.microsoft.com/office/drawing/2014/main" id="{B0C72A40-A98D-5D47-8660-137EB56EB3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503085">
            <a:off x="5726045" y="2223567"/>
            <a:ext cx="908845" cy="908845"/>
          </a:xfrm>
          <a:prstGeom prst="rect">
            <a:avLst/>
          </a:prstGeom>
        </p:spPr>
      </p:pic>
      <p:sp>
        <p:nvSpPr>
          <p:cNvPr id="29" name="TextBox 10">
            <a:extLst>
              <a:ext uri="{FF2B5EF4-FFF2-40B4-BE49-F238E27FC236}">
                <a16:creationId xmlns:a16="http://schemas.microsoft.com/office/drawing/2014/main" id="{4D5BFD54-448C-2081-86AE-49DFDA6BB02F}"/>
              </a:ext>
            </a:extLst>
          </p:cNvPr>
          <p:cNvSpPr txBox="1"/>
          <p:nvPr/>
        </p:nvSpPr>
        <p:spPr>
          <a:xfrm>
            <a:off x="9144000" y="2246880"/>
            <a:ext cx="7620000" cy="664477"/>
          </a:xfrm>
          <a:prstGeom prst="rect">
            <a:avLst/>
          </a:prstGeom>
        </p:spPr>
        <p:txBody>
          <a:bodyPr wrap="square" lIns="0" tIns="0" rIns="0" bIns="0" rtlCol="0" anchor="t">
            <a:spAutoFit/>
          </a:bodyPr>
          <a:lstStyle/>
          <a:p>
            <a:pPr algn="l">
              <a:lnSpc>
                <a:spcPts val="5999"/>
              </a:lnSpc>
              <a:spcBef>
                <a:spcPct val="0"/>
              </a:spcBef>
            </a:pPr>
            <a:r>
              <a:rPr lang="en-US" sz="3200" spc="99" dirty="0">
                <a:solidFill>
                  <a:srgbClr val="032D59"/>
                </a:solidFill>
                <a:latin typeface="Aleo" panose="020F0502020204030203" pitchFamily="34" charset="77"/>
                <a:cs typeface="Arial" panose="020B0604020202020204" pitchFamily="34" charset="0"/>
              </a:rPr>
              <a:t>Specimens figured in the literature</a:t>
            </a:r>
          </a:p>
        </p:txBody>
      </p:sp>
      <p:pic>
        <p:nvPicPr>
          <p:cNvPr id="36" name="Image 35" descr="Une image contenant Fossile, sol, art&#10;&#10;Description générée automatiquement">
            <a:extLst>
              <a:ext uri="{FF2B5EF4-FFF2-40B4-BE49-F238E27FC236}">
                <a16:creationId xmlns:a16="http://schemas.microsoft.com/office/drawing/2014/main" id="{939F8C43-0FEF-EAB5-8178-FB2F6E72C3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379" y="3117750"/>
            <a:ext cx="7131421" cy="5348566"/>
          </a:xfrm>
          <a:prstGeom prst="rect">
            <a:avLst/>
          </a:prstGeom>
        </p:spPr>
      </p:pic>
      <p:pic>
        <p:nvPicPr>
          <p:cNvPr id="40" name="Image 39" descr="Une image contenant noir, blanc&#10;&#10;Description générée automatiquement">
            <a:extLst>
              <a:ext uri="{FF2B5EF4-FFF2-40B4-BE49-F238E27FC236}">
                <a16:creationId xmlns:a16="http://schemas.microsoft.com/office/drawing/2014/main" id="{EEE8ED5F-2CC3-E246-BF35-8F53BDE49A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4502" y="3802482"/>
            <a:ext cx="381000" cy="330200"/>
          </a:xfrm>
          <a:prstGeom prst="rect">
            <a:avLst/>
          </a:prstGeom>
        </p:spPr>
      </p:pic>
      <p:sp>
        <p:nvSpPr>
          <p:cNvPr id="41" name="ZoneTexte 40">
            <a:extLst>
              <a:ext uri="{FF2B5EF4-FFF2-40B4-BE49-F238E27FC236}">
                <a16:creationId xmlns:a16="http://schemas.microsoft.com/office/drawing/2014/main" id="{B6C62DF9-17D5-FCAF-9EC8-89C859E538EC}"/>
              </a:ext>
            </a:extLst>
          </p:cNvPr>
          <p:cNvSpPr txBox="1"/>
          <p:nvPr/>
        </p:nvSpPr>
        <p:spPr>
          <a:xfrm>
            <a:off x="9022211" y="7432816"/>
            <a:ext cx="4252648" cy="738664"/>
          </a:xfrm>
          <a:prstGeom prst="rect">
            <a:avLst/>
          </a:prstGeom>
          <a:noFill/>
        </p:spPr>
        <p:txBody>
          <a:bodyPr wrap="square" rtlCol="0">
            <a:spAutoFit/>
          </a:bodyPr>
          <a:lstStyle/>
          <a:p>
            <a:r>
              <a:rPr lang="fr-FR" sz="1400" i="1" dirty="0">
                <a:solidFill>
                  <a:schemeClr val="tx1">
                    <a:lumMod val="85000"/>
                    <a:lumOff val="15000"/>
                  </a:schemeClr>
                </a:solidFill>
                <a:latin typeface="Aleo" panose="020F0502020204030203" pitchFamily="34" charset="77"/>
                <a:ea typeface="Arial" charset="0"/>
                <a:cs typeface="Arial" charset="0"/>
              </a:rPr>
              <a:t>Cymbospondylus youngorum </a:t>
            </a:r>
            <a:r>
              <a:rPr lang="fr-FR" sz="1400" dirty="0">
                <a:solidFill>
                  <a:schemeClr val="tx1">
                    <a:lumMod val="85000"/>
                    <a:lumOff val="15000"/>
                  </a:schemeClr>
                </a:solidFill>
                <a:latin typeface="Aleo" panose="020F0502020204030203" pitchFamily="34" charset="77"/>
                <a:ea typeface="Arial" charset="0"/>
                <a:cs typeface="Arial" charset="0"/>
              </a:rPr>
              <a:t>(LACM DI 157871 )</a:t>
            </a:r>
          </a:p>
          <a:p>
            <a:endParaRPr lang="fr-FR" sz="1400" dirty="0">
              <a:solidFill>
                <a:schemeClr val="tx1">
                  <a:lumMod val="85000"/>
                  <a:lumOff val="15000"/>
                </a:schemeClr>
              </a:solidFill>
              <a:latin typeface="Aleo" panose="020F0502020204030203" pitchFamily="34" charset="77"/>
              <a:ea typeface="Arial" charset="0"/>
              <a:cs typeface="Arial" charset="0"/>
            </a:endParaRPr>
          </a:p>
          <a:p>
            <a:r>
              <a:rPr lang="fr-FR" sz="1400" dirty="0" err="1">
                <a:solidFill>
                  <a:schemeClr val="tx1">
                    <a:lumMod val="85000"/>
                    <a:lumOff val="15000"/>
                  </a:schemeClr>
                </a:solidFill>
                <a:latin typeface="Aleo" panose="020F0502020204030203" pitchFamily="34" charset="77"/>
                <a:ea typeface="Arial" charset="0"/>
                <a:cs typeface="Arial" charset="0"/>
              </a:rPr>
              <a:t>Modified</a:t>
            </a:r>
            <a:r>
              <a:rPr lang="fr-FR" sz="1400" dirty="0">
                <a:solidFill>
                  <a:schemeClr val="tx1">
                    <a:lumMod val="85000"/>
                    <a:lumOff val="15000"/>
                  </a:schemeClr>
                </a:solidFill>
                <a:latin typeface="Aleo" panose="020F0502020204030203" pitchFamily="34" charset="77"/>
                <a:ea typeface="Arial" charset="0"/>
                <a:cs typeface="Arial" charset="0"/>
              </a:rPr>
              <a:t> </a:t>
            </a:r>
            <a:r>
              <a:rPr lang="fr-FR" sz="1400" dirty="0" err="1">
                <a:solidFill>
                  <a:schemeClr val="tx1">
                    <a:lumMod val="85000"/>
                    <a:lumOff val="15000"/>
                  </a:schemeClr>
                </a:solidFill>
                <a:latin typeface="Aleo" panose="020F0502020204030203" pitchFamily="34" charset="77"/>
                <a:ea typeface="Arial" charset="0"/>
                <a:cs typeface="Arial" charset="0"/>
              </a:rPr>
              <a:t>from</a:t>
            </a:r>
            <a:r>
              <a:rPr lang="fr-FR" sz="1400" dirty="0">
                <a:solidFill>
                  <a:schemeClr val="tx1">
                    <a:lumMod val="85000"/>
                    <a:lumOff val="15000"/>
                  </a:schemeClr>
                </a:solidFill>
                <a:latin typeface="Aleo" panose="020F0502020204030203" pitchFamily="34" charset="77"/>
                <a:ea typeface="Arial" charset="0"/>
                <a:cs typeface="Arial" charset="0"/>
              </a:rPr>
              <a:t> Sander et al. (2021)</a:t>
            </a:r>
          </a:p>
        </p:txBody>
      </p:sp>
      <p:grpSp>
        <p:nvGrpSpPr>
          <p:cNvPr id="43" name="Groupe 42">
            <a:extLst>
              <a:ext uri="{FF2B5EF4-FFF2-40B4-BE49-F238E27FC236}">
                <a16:creationId xmlns:a16="http://schemas.microsoft.com/office/drawing/2014/main" id="{AA4114AF-1005-0C76-EAC7-E7163EDA5D76}"/>
              </a:ext>
            </a:extLst>
          </p:cNvPr>
          <p:cNvGrpSpPr/>
          <p:nvPr/>
        </p:nvGrpSpPr>
        <p:grpSpPr>
          <a:xfrm>
            <a:off x="9144000" y="4340046"/>
            <a:ext cx="8330381" cy="5584470"/>
            <a:chOff x="9093496" y="3727621"/>
            <a:chExt cx="8330381" cy="5584470"/>
          </a:xfrm>
        </p:grpSpPr>
        <p:pic>
          <p:nvPicPr>
            <p:cNvPr id="33" name="Image 32">
              <a:extLst>
                <a:ext uri="{FF2B5EF4-FFF2-40B4-BE49-F238E27FC236}">
                  <a16:creationId xmlns:a16="http://schemas.microsoft.com/office/drawing/2014/main" id="{320CCEBB-CDE4-37DE-366C-9D30B245D221}"/>
                </a:ext>
              </a:extLst>
            </p:cNvPr>
            <p:cNvPicPr>
              <a:picLocks noChangeAspect="1"/>
            </p:cNvPicPr>
            <p:nvPr/>
          </p:nvPicPr>
          <p:blipFill>
            <a:blip r:embed="rId8"/>
            <a:stretch>
              <a:fillRect/>
            </a:stretch>
          </p:blipFill>
          <p:spPr>
            <a:xfrm>
              <a:off x="9093496" y="3727621"/>
              <a:ext cx="8305800" cy="2811620"/>
            </a:xfrm>
            <a:prstGeom prst="rect">
              <a:avLst/>
            </a:prstGeom>
          </p:spPr>
        </p:pic>
        <p:pic>
          <p:nvPicPr>
            <p:cNvPr id="38" name="Image 37" descr="Une image contenant Outil de pierre&#10;&#10;Description générée automatiquement">
              <a:extLst>
                <a:ext uri="{FF2B5EF4-FFF2-40B4-BE49-F238E27FC236}">
                  <a16:creationId xmlns:a16="http://schemas.microsoft.com/office/drawing/2014/main" id="{C5D3C872-FD04-16A4-2245-8B7876D499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62630" y="6295187"/>
              <a:ext cx="4161247" cy="3016904"/>
            </a:xfrm>
            <a:prstGeom prst="rect">
              <a:avLst/>
            </a:prstGeom>
          </p:spPr>
        </p:pic>
        <p:sp>
          <p:nvSpPr>
            <p:cNvPr id="42" name="Rectangle 41">
              <a:extLst>
                <a:ext uri="{FF2B5EF4-FFF2-40B4-BE49-F238E27FC236}">
                  <a16:creationId xmlns:a16="http://schemas.microsoft.com/office/drawing/2014/main" id="{028FDD1B-F86E-EEF9-198D-278309787465}"/>
                </a:ext>
              </a:extLst>
            </p:cNvPr>
            <p:cNvSpPr/>
            <p:nvPr/>
          </p:nvSpPr>
          <p:spPr>
            <a:xfrm>
              <a:off x="15544800" y="6210300"/>
              <a:ext cx="533400"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4" name="ZoneTexte 43">
            <a:extLst>
              <a:ext uri="{FF2B5EF4-FFF2-40B4-BE49-F238E27FC236}">
                <a16:creationId xmlns:a16="http://schemas.microsoft.com/office/drawing/2014/main" id="{E2E80871-B344-C7B4-07A9-846EBCC6C8DB}"/>
              </a:ext>
            </a:extLst>
          </p:cNvPr>
          <p:cNvSpPr txBox="1"/>
          <p:nvPr/>
        </p:nvSpPr>
        <p:spPr>
          <a:xfrm>
            <a:off x="1470679" y="8680722"/>
            <a:ext cx="4252648" cy="307777"/>
          </a:xfrm>
          <a:prstGeom prst="rect">
            <a:avLst/>
          </a:prstGeom>
          <a:noFill/>
        </p:spPr>
        <p:txBody>
          <a:bodyPr wrap="square" rtlCol="0">
            <a:spAutoFit/>
          </a:bodyPr>
          <a:lstStyle/>
          <a:p>
            <a:r>
              <a:rPr lang="fr-FR" sz="1400" i="1" dirty="0" err="1">
                <a:solidFill>
                  <a:schemeClr val="tx1">
                    <a:lumMod val="85000"/>
                    <a:lumOff val="15000"/>
                  </a:schemeClr>
                </a:solidFill>
                <a:latin typeface="Aleo" panose="020F0502020204030203" pitchFamily="34" charset="77"/>
                <a:ea typeface="Arial" charset="0"/>
                <a:cs typeface="Arial" charset="0"/>
              </a:rPr>
              <a:t>Besanosaurus</a:t>
            </a:r>
            <a:r>
              <a:rPr lang="fr-FR" sz="1400" i="1" dirty="0">
                <a:solidFill>
                  <a:schemeClr val="tx1">
                    <a:lumMod val="85000"/>
                    <a:lumOff val="15000"/>
                  </a:schemeClr>
                </a:solidFill>
                <a:latin typeface="Aleo" panose="020F0502020204030203" pitchFamily="34" charset="77"/>
                <a:ea typeface="Arial" charset="0"/>
                <a:cs typeface="Arial" charset="0"/>
              </a:rPr>
              <a:t> </a:t>
            </a:r>
            <a:r>
              <a:rPr lang="fr-FR" sz="1400" i="1" dirty="0" err="1">
                <a:solidFill>
                  <a:schemeClr val="tx1">
                    <a:lumMod val="85000"/>
                    <a:lumOff val="15000"/>
                  </a:schemeClr>
                </a:solidFill>
                <a:latin typeface="Aleo" panose="020F0502020204030203" pitchFamily="34" charset="77"/>
                <a:ea typeface="Arial" charset="0"/>
                <a:cs typeface="Arial" charset="0"/>
              </a:rPr>
              <a:t>leptorhynchus</a:t>
            </a:r>
            <a:r>
              <a:rPr lang="fr-FR" sz="1400" i="1" dirty="0">
                <a:solidFill>
                  <a:schemeClr val="tx1">
                    <a:lumMod val="85000"/>
                    <a:lumOff val="15000"/>
                  </a:schemeClr>
                </a:solidFill>
                <a:latin typeface="Aleo" panose="020F0502020204030203" pitchFamily="34" charset="77"/>
                <a:ea typeface="Arial" charset="0"/>
                <a:cs typeface="Arial" charset="0"/>
              </a:rPr>
              <a:t> </a:t>
            </a:r>
            <a:r>
              <a:rPr lang="fr-FR" sz="1400" dirty="0">
                <a:solidFill>
                  <a:schemeClr val="tx1">
                    <a:lumMod val="85000"/>
                    <a:lumOff val="15000"/>
                  </a:schemeClr>
                </a:solidFill>
                <a:latin typeface="Aleo" panose="020F0502020204030203" pitchFamily="34" charset="77"/>
                <a:ea typeface="Arial" charset="0"/>
                <a:cs typeface="Arial" charset="0"/>
              </a:rPr>
              <a:t>(PIMUZ </a:t>
            </a:r>
            <a:r>
              <a:rPr lang="fr-FR" sz="1400" dirty="0" err="1">
                <a:solidFill>
                  <a:schemeClr val="tx1">
                    <a:lumMod val="85000"/>
                    <a:lumOff val="15000"/>
                  </a:schemeClr>
                </a:solidFill>
                <a:latin typeface="Aleo" panose="020F0502020204030203" pitchFamily="34" charset="77"/>
                <a:ea typeface="Arial" charset="0"/>
                <a:cs typeface="Arial" charset="0"/>
              </a:rPr>
              <a:t>T</a:t>
            </a:r>
            <a:r>
              <a:rPr lang="fr-FR" sz="1400" dirty="0">
                <a:solidFill>
                  <a:schemeClr val="tx1">
                    <a:lumMod val="85000"/>
                    <a:lumOff val="15000"/>
                  </a:schemeClr>
                </a:solidFill>
                <a:latin typeface="Aleo" panose="020F0502020204030203" pitchFamily="34" charset="77"/>
                <a:ea typeface="Arial" charset="0"/>
                <a:cs typeface="Arial" charset="0"/>
              </a:rPr>
              <a:t> 4376)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Phylogenetic framework</a:t>
            </a:r>
          </a:p>
        </p:txBody>
      </p:sp>
      <p:pic>
        <p:nvPicPr>
          <p:cNvPr id="37" name="Graphique 36">
            <a:extLst>
              <a:ext uri="{FF2B5EF4-FFF2-40B4-BE49-F238E27FC236}">
                <a16:creationId xmlns:a16="http://schemas.microsoft.com/office/drawing/2014/main" id="{201CF7F4-9A3A-FA2E-1703-51C5B66827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800" y="4794498"/>
            <a:ext cx="7296467" cy="5508117"/>
          </a:xfrm>
          <a:prstGeom prst="rect">
            <a:avLst/>
          </a:prstGeom>
        </p:spPr>
      </p:pic>
      <p:pic>
        <p:nvPicPr>
          <p:cNvPr id="39" name="Graphique 38">
            <a:extLst>
              <a:ext uri="{FF2B5EF4-FFF2-40B4-BE49-F238E27FC236}">
                <a16:creationId xmlns:a16="http://schemas.microsoft.com/office/drawing/2014/main" id="{47F4A89B-3C9B-91F1-A4B3-0EC9BB988A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06000" y="4820185"/>
            <a:ext cx="7296467" cy="5322036"/>
          </a:xfrm>
          <a:prstGeom prst="rect">
            <a:avLst/>
          </a:prstGeom>
        </p:spPr>
      </p:pic>
      <p:sp>
        <p:nvSpPr>
          <p:cNvPr id="42" name="ZoneTexte 41">
            <a:extLst>
              <a:ext uri="{FF2B5EF4-FFF2-40B4-BE49-F238E27FC236}">
                <a16:creationId xmlns:a16="http://schemas.microsoft.com/office/drawing/2014/main" id="{61A3DE76-704B-8A74-A974-E98EE42AAB06}"/>
              </a:ext>
            </a:extLst>
          </p:cNvPr>
          <p:cNvSpPr txBox="1"/>
          <p:nvPr/>
        </p:nvSpPr>
        <p:spPr>
          <a:xfrm>
            <a:off x="670137" y="4381501"/>
            <a:ext cx="7296468" cy="307777"/>
          </a:xfrm>
          <a:prstGeom prst="rect">
            <a:avLst/>
          </a:prstGeom>
          <a:noFill/>
        </p:spPr>
        <p:txBody>
          <a:bodyPr wrap="square" rtlCol="0">
            <a:spAutoFit/>
          </a:bodyPr>
          <a:lstStyle/>
          <a:p>
            <a:r>
              <a:rPr lang="en-GB" sz="1400" dirty="0">
                <a:solidFill>
                  <a:srgbClr val="032C59"/>
                </a:solidFill>
                <a:latin typeface="Aleo" panose="020F0502020204030203" pitchFamily="34" charset="77"/>
              </a:rPr>
              <a:t>Composite tree arising from the topologies of Hu et al. (2024) and </a:t>
            </a:r>
            <a:r>
              <a:rPr lang="en-GB" sz="1400" dirty="0" err="1">
                <a:solidFill>
                  <a:srgbClr val="032C59"/>
                </a:solidFill>
                <a:latin typeface="Aleo" panose="020F0502020204030203" pitchFamily="34" charset="77"/>
              </a:rPr>
              <a:t>Wintrich</a:t>
            </a:r>
            <a:r>
              <a:rPr lang="en-GB" sz="1400" dirty="0">
                <a:solidFill>
                  <a:srgbClr val="032C59"/>
                </a:solidFill>
                <a:latin typeface="Aleo" panose="020F0502020204030203" pitchFamily="34" charset="77"/>
              </a:rPr>
              <a:t> et al. (2017)</a:t>
            </a:r>
          </a:p>
        </p:txBody>
      </p:sp>
      <p:sp>
        <p:nvSpPr>
          <p:cNvPr id="44" name="ZoneTexte 43">
            <a:extLst>
              <a:ext uri="{FF2B5EF4-FFF2-40B4-BE49-F238E27FC236}">
                <a16:creationId xmlns:a16="http://schemas.microsoft.com/office/drawing/2014/main" id="{68D3734F-1283-7B44-36D6-BE4D3505014B}"/>
              </a:ext>
            </a:extLst>
          </p:cNvPr>
          <p:cNvSpPr txBox="1"/>
          <p:nvPr/>
        </p:nvSpPr>
        <p:spPr>
          <a:xfrm>
            <a:off x="11125200" y="4381500"/>
            <a:ext cx="3943666" cy="307777"/>
          </a:xfrm>
          <a:prstGeom prst="rect">
            <a:avLst/>
          </a:prstGeom>
          <a:noFill/>
        </p:spPr>
        <p:txBody>
          <a:bodyPr wrap="square" rtlCol="0">
            <a:spAutoFit/>
          </a:bodyPr>
          <a:lstStyle/>
          <a:p>
            <a:r>
              <a:rPr lang="en-GB" sz="1400" dirty="0">
                <a:solidFill>
                  <a:srgbClr val="032C59"/>
                </a:solidFill>
                <a:latin typeface="Aleo" panose="020F0502020204030203" pitchFamily="34" charset="77"/>
              </a:rPr>
              <a:t>Tree topology based on Laboury et al. (2022)</a:t>
            </a:r>
          </a:p>
        </p:txBody>
      </p:sp>
      <p:sp>
        <p:nvSpPr>
          <p:cNvPr id="45" name="ZoneTexte 44">
            <a:extLst>
              <a:ext uri="{FF2B5EF4-FFF2-40B4-BE49-F238E27FC236}">
                <a16:creationId xmlns:a16="http://schemas.microsoft.com/office/drawing/2014/main" id="{F68E9DB8-D000-37AD-0532-890B2020BA2F}"/>
              </a:ext>
            </a:extLst>
          </p:cNvPr>
          <p:cNvSpPr txBox="1"/>
          <p:nvPr/>
        </p:nvSpPr>
        <p:spPr>
          <a:xfrm>
            <a:off x="228600" y="2057349"/>
            <a:ext cx="16840200" cy="1384995"/>
          </a:xfrm>
          <a:prstGeom prst="rect">
            <a:avLst/>
          </a:prstGeom>
          <a:noFill/>
        </p:spPr>
        <p:txBody>
          <a:bodyPr wrap="square" rtlCol="0">
            <a:spAutoFit/>
          </a:bodyPr>
          <a:lstStyle/>
          <a:p>
            <a:r>
              <a:rPr lang="en-GB" sz="2800" dirty="0">
                <a:solidFill>
                  <a:srgbClr val="032C59"/>
                </a:solidFill>
                <a:latin typeface="Aleo" panose="020F0502020204030203" pitchFamily="34" charset="77"/>
              </a:rPr>
              <a:t>All cladistic datasets analysed in Maximum Parsimony within an implied weighting framework (K=12)</a:t>
            </a:r>
          </a:p>
          <a:p>
            <a:endParaRPr lang="en-GB" sz="2800" dirty="0">
              <a:solidFill>
                <a:srgbClr val="032C59"/>
              </a:solidFill>
              <a:latin typeface="Aleo" panose="020F0502020204030203" pitchFamily="34" charset="77"/>
            </a:endParaRPr>
          </a:p>
          <a:p>
            <a:r>
              <a:rPr lang="en-GB" sz="2800" dirty="0">
                <a:solidFill>
                  <a:srgbClr val="032C59"/>
                </a:solidFill>
                <a:latin typeface="Aleo" panose="020F0502020204030203" pitchFamily="34" charset="77"/>
              </a:rPr>
              <a:t>Trees timescaled with the MBL and the </a:t>
            </a:r>
            <a:r>
              <a:rPr lang="en-GB" sz="2800" dirty="0" err="1">
                <a:solidFill>
                  <a:srgbClr val="032C59"/>
                </a:solidFill>
                <a:latin typeface="Aleo" panose="020F0502020204030203" pitchFamily="34" charset="77"/>
              </a:rPr>
              <a:t>Hedman</a:t>
            </a:r>
            <a:r>
              <a:rPr lang="en-GB" sz="2800" dirty="0">
                <a:solidFill>
                  <a:srgbClr val="032C59"/>
                </a:solidFill>
                <a:latin typeface="Aleo" panose="020F0502020204030203" pitchFamily="34" charset="77"/>
              </a:rPr>
              <a:t> algorithms</a:t>
            </a:r>
          </a:p>
        </p:txBody>
      </p:sp>
    </p:spTree>
    <p:extLst>
      <p:ext uri="{BB962C8B-B14F-4D97-AF65-F5344CB8AC3E}">
        <p14:creationId xmlns:p14="http://schemas.microsoft.com/office/powerpoint/2010/main" val="2370130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40602" y="-7048500"/>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5" name="Freeform 5"/>
          <p:cNvSpPr/>
          <p:nvPr/>
        </p:nvSpPr>
        <p:spPr>
          <a:xfrm>
            <a:off x="14325600" y="303665"/>
            <a:ext cx="3391871" cy="1664908"/>
          </a:xfrm>
          <a:custGeom>
            <a:avLst/>
            <a:gdLst/>
            <a:ahLst/>
            <a:cxnLst/>
            <a:rect l="l" t="t" r="r" b="b"/>
            <a:pathLst>
              <a:path w="2892267" h="1462025">
                <a:moveTo>
                  <a:pt x="0" y="0"/>
                </a:moveTo>
                <a:lnTo>
                  <a:pt x="2892267" y="0"/>
                </a:lnTo>
                <a:lnTo>
                  <a:pt x="2892267" y="1462025"/>
                </a:lnTo>
                <a:lnTo>
                  <a:pt x="0" y="1462025"/>
                </a:lnTo>
                <a:lnTo>
                  <a:pt x="0" y="0"/>
                </a:lnTo>
                <a:close/>
              </a:path>
            </a:pathLst>
          </a:custGeom>
          <a:blipFill>
            <a:blip r:embed="rId7"/>
            <a:stretch>
              <a:fillRect/>
            </a:stretch>
          </a:blipFill>
        </p:spPr>
        <p:txBody>
          <a:bodyPr/>
          <a:lstStyle/>
          <a:p>
            <a:endParaRPr lang="en-GB"/>
          </a:p>
        </p:txBody>
      </p:sp>
      <p:sp>
        <p:nvSpPr>
          <p:cNvPr id="6" name="TextBox 6"/>
          <p:cNvSpPr txBox="1"/>
          <p:nvPr/>
        </p:nvSpPr>
        <p:spPr>
          <a:xfrm>
            <a:off x="3377390" y="4229100"/>
            <a:ext cx="11533220" cy="1819729"/>
          </a:xfrm>
          <a:prstGeom prst="rect">
            <a:avLst/>
          </a:prstGeom>
        </p:spPr>
        <p:txBody>
          <a:bodyPr wrap="square" lIns="0" tIns="0" rIns="0" bIns="0" rtlCol="0" anchor="t">
            <a:spAutoFit/>
          </a:bodyPr>
          <a:lstStyle/>
          <a:p>
            <a:pPr algn="ctr">
              <a:lnSpc>
                <a:spcPts val="7500"/>
              </a:lnSpc>
              <a:spcBef>
                <a:spcPct val="0"/>
              </a:spcBef>
            </a:pPr>
            <a:r>
              <a:rPr lang="en-US" sz="5000" spc="125" dirty="0">
                <a:solidFill>
                  <a:srgbClr val="EDC589"/>
                </a:solidFill>
                <a:latin typeface="Aleo Bold"/>
              </a:rPr>
              <a:t>CRANIODENTAL ECOMORPHOSPACE OCCUPATION</a:t>
            </a:r>
          </a:p>
        </p:txBody>
      </p:sp>
      <p:sp>
        <p:nvSpPr>
          <p:cNvPr id="9" name="Freeform 9"/>
          <p:cNvSpPr/>
          <p:nvPr/>
        </p:nvSpPr>
        <p:spPr>
          <a:xfrm flipH="1">
            <a:off x="609600" y="8357152"/>
            <a:ext cx="4191000" cy="1713523"/>
          </a:xfrm>
          <a:custGeom>
            <a:avLst/>
            <a:gdLst/>
            <a:ahLst/>
            <a:cxnLst/>
            <a:rect l="l" t="t" r="r" b="b"/>
            <a:pathLst>
              <a:path w="3780539" h="1510640">
                <a:moveTo>
                  <a:pt x="3780539" y="0"/>
                </a:moveTo>
                <a:lnTo>
                  <a:pt x="0" y="0"/>
                </a:lnTo>
                <a:lnTo>
                  <a:pt x="0" y="1510641"/>
                </a:lnTo>
                <a:lnTo>
                  <a:pt x="3780539" y="1510641"/>
                </a:lnTo>
                <a:lnTo>
                  <a:pt x="3780539" y="0"/>
                </a:lnTo>
                <a:close/>
              </a:path>
            </a:pathLst>
          </a:custGeom>
          <a:blipFill>
            <a:blip r:embed="rId8"/>
            <a:stretch>
              <a:fillRect/>
            </a:stretch>
          </a:blipFill>
        </p:spPr>
        <p:txBody>
          <a:bodyPr/>
          <a:lstStyle/>
          <a:p>
            <a:endParaRPr lang="en-GB" dirty="0"/>
          </a:p>
        </p:txBody>
      </p:sp>
      <p:pic>
        <p:nvPicPr>
          <p:cNvPr id="13" name="Graphique 12">
            <a:extLst>
              <a:ext uri="{FF2B5EF4-FFF2-40B4-BE49-F238E27FC236}">
                <a16:creationId xmlns:a16="http://schemas.microsoft.com/office/drawing/2014/main" id="{076C5811-7783-F26C-909E-19BB238E03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4400" y="194790"/>
            <a:ext cx="2813050" cy="2796205"/>
          </a:xfrm>
          <a:prstGeom prst="rect">
            <a:avLst/>
          </a:prstGeom>
        </p:spPr>
      </p:pic>
    </p:spTree>
    <p:extLst>
      <p:ext uri="{BB962C8B-B14F-4D97-AF65-F5344CB8AC3E}">
        <p14:creationId xmlns:p14="http://schemas.microsoft.com/office/powerpoint/2010/main" val="1655503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endParaRPr lang="en-GB" dirty="0"/>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Eosauropterygian clades occupy well distinct zones</a:t>
            </a:r>
          </a:p>
        </p:txBody>
      </p:sp>
      <p:pic>
        <p:nvPicPr>
          <p:cNvPr id="10" name="Image 9" descr="Une image contenant capture d’écran&#10;&#10;Description générée automatiquement">
            <a:extLst>
              <a:ext uri="{FF2B5EF4-FFF2-40B4-BE49-F238E27FC236}">
                <a16:creationId xmlns:a16="http://schemas.microsoft.com/office/drawing/2014/main" id="{DB542027-53CF-7876-5C98-70AF602985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584" y="1719938"/>
            <a:ext cx="16710674" cy="8406866"/>
          </a:xfrm>
          <a:prstGeom prst="rect">
            <a:avLst/>
          </a:prstGeom>
        </p:spPr>
      </p:pic>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sp>
        <p:nvSpPr>
          <p:cNvPr id="5" name="ZoneTexte 4">
            <a:extLst>
              <a:ext uri="{FF2B5EF4-FFF2-40B4-BE49-F238E27FC236}">
                <a16:creationId xmlns:a16="http://schemas.microsoft.com/office/drawing/2014/main" id="{A162E1B5-978F-C8B0-37B0-C89B36FA44C1}"/>
              </a:ext>
            </a:extLst>
          </p:cNvPr>
          <p:cNvSpPr txBox="1"/>
          <p:nvPr/>
        </p:nvSpPr>
        <p:spPr>
          <a:xfrm>
            <a:off x="2057400" y="8567062"/>
            <a:ext cx="1828800" cy="369332"/>
          </a:xfrm>
          <a:prstGeom prst="rect">
            <a:avLst/>
          </a:prstGeom>
          <a:noFill/>
        </p:spPr>
        <p:txBody>
          <a:bodyPr wrap="square" rtlCol="0">
            <a:spAutoFit/>
          </a:bodyPr>
          <a:lstStyle/>
          <a:p>
            <a:r>
              <a:rPr lang="en-GB" dirty="0" err="1">
                <a:solidFill>
                  <a:srgbClr val="353535"/>
                </a:solidFill>
                <a:latin typeface="Aleo" panose="020F0502020204030203" pitchFamily="34" charset="77"/>
              </a:rPr>
              <a:t>Pvalue</a:t>
            </a:r>
            <a:r>
              <a:rPr lang="en-GB" dirty="0">
                <a:solidFill>
                  <a:srgbClr val="353535"/>
                </a:solidFill>
                <a:latin typeface="Aleo" panose="020F0502020204030203" pitchFamily="34" charset="77"/>
              </a:rPr>
              <a:t> =</a:t>
            </a:r>
            <a:r>
              <a:rPr lang="en-GB" dirty="0">
                <a:solidFill>
                  <a:srgbClr val="00B050"/>
                </a:solidFill>
                <a:latin typeface="Aleo" panose="020F0502020204030203" pitchFamily="34" charset="77"/>
              </a:rPr>
              <a:t> 0.005</a:t>
            </a:r>
          </a:p>
        </p:txBody>
      </p:sp>
    </p:spTree>
    <p:extLst>
      <p:ext uri="{BB962C8B-B14F-4D97-AF65-F5344CB8AC3E}">
        <p14:creationId xmlns:p14="http://schemas.microsoft.com/office/powerpoint/2010/main" val="838559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73162"/>
            <a:ext cx="17445481" cy="1357454"/>
            <a:chOff x="0" y="-76200"/>
            <a:chExt cx="4594695" cy="3575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Wide overlap of craniodental phenotypes for ichthyosaurians</a:t>
            </a:r>
          </a:p>
        </p:txBody>
      </p:sp>
      <p:sp>
        <p:nvSpPr>
          <p:cNvPr id="15" name="ZoneTexte 14">
            <a:extLst>
              <a:ext uri="{FF2B5EF4-FFF2-40B4-BE49-F238E27FC236}">
                <a16:creationId xmlns:a16="http://schemas.microsoft.com/office/drawing/2014/main" id="{EA61BAED-FB7D-0C02-CD1F-B1A3BE71418B}"/>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6" name="Image 5" descr="Une image contenant capture d’écran, graphisme, Graphique, conception&#10;&#10;Description générée automatiquement">
            <a:extLst>
              <a:ext uri="{FF2B5EF4-FFF2-40B4-BE49-F238E27FC236}">
                <a16:creationId xmlns:a16="http://schemas.microsoft.com/office/drawing/2014/main" id="{33750094-BCF5-B8D0-A7FA-F0852F25D8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379" y="1819777"/>
            <a:ext cx="17685649" cy="7983300"/>
          </a:xfrm>
          <a:prstGeom prst="rect">
            <a:avLst/>
          </a:prstGeom>
        </p:spPr>
      </p:pic>
      <p:sp>
        <p:nvSpPr>
          <p:cNvPr id="9" name="ZoneTexte 8">
            <a:extLst>
              <a:ext uri="{FF2B5EF4-FFF2-40B4-BE49-F238E27FC236}">
                <a16:creationId xmlns:a16="http://schemas.microsoft.com/office/drawing/2014/main" id="{15B22411-A455-70D1-1100-5C5AF79287C9}"/>
              </a:ext>
            </a:extLst>
          </p:cNvPr>
          <p:cNvSpPr txBox="1"/>
          <p:nvPr/>
        </p:nvSpPr>
        <p:spPr>
          <a:xfrm>
            <a:off x="1545220" y="8282557"/>
            <a:ext cx="1828800" cy="369332"/>
          </a:xfrm>
          <a:prstGeom prst="rect">
            <a:avLst/>
          </a:prstGeom>
          <a:noFill/>
        </p:spPr>
        <p:txBody>
          <a:bodyPr wrap="square" rtlCol="0">
            <a:spAutoFit/>
          </a:bodyPr>
          <a:lstStyle/>
          <a:p>
            <a:r>
              <a:rPr lang="en-GB" dirty="0" err="1">
                <a:solidFill>
                  <a:srgbClr val="353535"/>
                </a:solidFill>
                <a:latin typeface="Aleo" panose="020F0502020204030203" pitchFamily="34" charset="77"/>
              </a:rPr>
              <a:t>Pvalue</a:t>
            </a:r>
            <a:r>
              <a:rPr lang="en-GB" dirty="0">
                <a:solidFill>
                  <a:srgbClr val="353535"/>
                </a:solidFill>
                <a:latin typeface="Aleo" panose="020F0502020204030203" pitchFamily="34" charset="77"/>
              </a:rPr>
              <a:t> = </a:t>
            </a:r>
            <a:r>
              <a:rPr lang="en-GB" dirty="0">
                <a:solidFill>
                  <a:srgbClr val="AA0000"/>
                </a:solidFill>
                <a:latin typeface="Aleo" panose="020F0502020204030203" pitchFamily="34" charset="77"/>
              </a:rPr>
              <a:t>0.181</a:t>
            </a:r>
          </a:p>
        </p:txBody>
      </p:sp>
    </p:spTree>
    <p:extLst>
      <p:ext uri="{BB962C8B-B14F-4D97-AF65-F5344CB8AC3E}">
        <p14:creationId xmlns:p14="http://schemas.microsoft.com/office/powerpoint/2010/main" val="1243910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9" name="ZoneTexte 8">
            <a:extLst>
              <a:ext uri="{FF2B5EF4-FFF2-40B4-BE49-F238E27FC236}">
                <a16:creationId xmlns:a16="http://schemas.microsoft.com/office/drawing/2014/main" id="{7330C835-53C2-635C-5347-1C62E851268E}"/>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5" name="Image 4" descr="Une image contenant capture d’écran, diagramme&#10;&#10;Description générée automatiquement">
            <a:extLst>
              <a:ext uri="{FF2B5EF4-FFF2-40B4-BE49-F238E27FC236}">
                <a16:creationId xmlns:a16="http://schemas.microsoft.com/office/drawing/2014/main" id="{F69234C7-CF43-8108-0A59-99254A32DC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936" y="1866283"/>
            <a:ext cx="17684680" cy="7904418"/>
          </a:xfrm>
          <a:prstGeom prst="rect">
            <a:avLst/>
          </a:prstGeom>
        </p:spPr>
      </p:pic>
      <p:sp>
        <p:nvSpPr>
          <p:cNvPr id="6" name="TextBox 8">
            <a:extLst>
              <a:ext uri="{FF2B5EF4-FFF2-40B4-BE49-F238E27FC236}">
                <a16:creationId xmlns:a16="http://schemas.microsoft.com/office/drawing/2014/main" id="{A291CB4A-E6C9-E061-DB23-B7BD9648B78E}"/>
              </a:ext>
            </a:extLst>
          </p:cNvPr>
          <p:cNvSpPr txBox="1"/>
          <p:nvPr/>
        </p:nvSpPr>
        <p:spPr>
          <a:xfrm>
            <a:off x="1366769" y="516299"/>
            <a:ext cx="16057107"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Wide overlap of craniodental phenotypes for ichthyosaurians</a:t>
            </a:r>
          </a:p>
        </p:txBody>
      </p:sp>
    </p:spTree>
    <p:extLst>
      <p:ext uri="{BB962C8B-B14F-4D97-AF65-F5344CB8AC3E}">
        <p14:creationId xmlns:p14="http://schemas.microsoft.com/office/powerpoint/2010/main" val="496202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Partial convergences between Triassic and Early Jurassic taxa</a:t>
            </a:r>
          </a:p>
        </p:txBody>
      </p:sp>
      <p:sp>
        <p:nvSpPr>
          <p:cNvPr id="9" name="ZoneTexte 8">
            <a:extLst>
              <a:ext uri="{FF2B5EF4-FFF2-40B4-BE49-F238E27FC236}">
                <a16:creationId xmlns:a16="http://schemas.microsoft.com/office/drawing/2014/main" id="{7330C835-53C2-635C-5347-1C62E851268E}"/>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21" name="Graphique 20">
            <a:extLst>
              <a:ext uri="{FF2B5EF4-FFF2-40B4-BE49-F238E27FC236}">
                <a16:creationId xmlns:a16="http://schemas.microsoft.com/office/drawing/2014/main" id="{9C6C0A97-20E4-B787-6902-AC17DC0E1B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37177" y="1430616"/>
            <a:ext cx="7716290" cy="4276831"/>
          </a:xfrm>
          <a:prstGeom prst="rect">
            <a:avLst/>
          </a:prstGeom>
        </p:spPr>
      </p:pic>
      <p:graphicFrame>
        <p:nvGraphicFramePr>
          <p:cNvPr id="22" name="Tableau 21">
            <a:extLst>
              <a:ext uri="{FF2B5EF4-FFF2-40B4-BE49-F238E27FC236}">
                <a16:creationId xmlns:a16="http://schemas.microsoft.com/office/drawing/2014/main" id="{C8F59E3E-609D-9A51-FADE-10DE2A8CB898}"/>
              </a:ext>
            </a:extLst>
          </p:cNvPr>
          <p:cNvGraphicFramePr>
            <a:graphicFrameLocks noGrp="1"/>
          </p:cNvGraphicFramePr>
          <p:nvPr>
            <p:extLst>
              <p:ext uri="{D42A27DB-BD31-4B8C-83A1-F6EECF244321}">
                <p14:modId xmlns:p14="http://schemas.microsoft.com/office/powerpoint/2010/main" val="2167793279"/>
              </p:ext>
            </p:extLst>
          </p:nvPr>
        </p:nvGraphicFramePr>
        <p:xfrm>
          <a:off x="1221928" y="6134100"/>
          <a:ext cx="15392400" cy="249336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880022860"/>
                    </a:ext>
                  </a:extLst>
                </a:gridCol>
                <a:gridCol w="6172200">
                  <a:extLst>
                    <a:ext uri="{9D8B030D-6E8A-4147-A177-3AD203B41FA5}">
                      <a16:colId xmlns:a16="http://schemas.microsoft.com/office/drawing/2014/main" val="1782301234"/>
                    </a:ext>
                  </a:extLst>
                </a:gridCol>
                <a:gridCol w="1600200">
                  <a:extLst>
                    <a:ext uri="{9D8B030D-6E8A-4147-A177-3AD203B41FA5}">
                      <a16:colId xmlns:a16="http://schemas.microsoft.com/office/drawing/2014/main" val="1068905077"/>
                    </a:ext>
                  </a:extLst>
                </a:gridCol>
                <a:gridCol w="1828800">
                  <a:extLst>
                    <a:ext uri="{9D8B030D-6E8A-4147-A177-3AD203B41FA5}">
                      <a16:colId xmlns:a16="http://schemas.microsoft.com/office/drawing/2014/main" val="3087536528"/>
                    </a:ext>
                  </a:extLst>
                </a:gridCol>
                <a:gridCol w="2590800">
                  <a:extLst>
                    <a:ext uri="{9D8B030D-6E8A-4147-A177-3AD203B41FA5}">
                      <a16:colId xmlns:a16="http://schemas.microsoft.com/office/drawing/2014/main" val="787948641"/>
                    </a:ext>
                  </a:extLst>
                </a:gridCol>
                <a:gridCol w="1981200">
                  <a:extLst>
                    <a:ext uri="{9D8B030D-6E8A-4147-A177-3AD203B41FA5}">
                      <a16:colId xmlns:a16="http://schemas.microsoft.com/office/drawing/2014/main" val="3477114288"/>
                    </a:ext>
                  </a:extLst>
                </a:gridCol>
              </a:tblGrid>
              <a:tr h="382741">
                <a:tc>
                  <a:txBody>
                    <a:bodyPr/>
                    <a:lstStyle/>
                    <a:p>
                      <a:pPr algn="ctr"/>
                      <a:r>
                        <a:rPr lang="en-GB" sz="2000" dirty="0">
                          <a:solidFill>
                            <a:srgbClr val="EDC589"/>
                          </a:solidFill>
                          <a:latin typeface="Aleo" panose="020F0502020204030203" pitchFamily="34" charset="77"/>
                        </a:rPr>
                        <a:t>Number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tc>
                  <a:txBody>
                    <a:bodyPr/>
                    <a:lstStyle/>
                    <a:p>
                      <a:pPr algn="ctr"/>
                      <a:r>
                        <a:rPr lang="en-GB" sz="2000" dirty="0">
                          <a:solidFill>
                            <a:srgbClr val="EDC589"/>
                          </a:solidFill>
                          <a:latin typeface="Aleo" panose="020F0502020204030203" pitchFamily="34" charset="77"/>
                        </a:rPr>
                        <a:t>Taxa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tc>
                  <a:txBody>
                    <a:bodyPr/>
                    <a:lstStyle/>
                    <a:p>
                      <a:pPr algn="ctr"/>
                      <a:r>
                        <a:rPr lang="en-GB" sz="2000" dirty="0">
                          <a:solidFill>
                            <a:srgbClr val="EDC589"/>
                          </a:solidFill>
                          <a:latin typeface="Aleo" panose="020F0502020204030203" pitchFamily="34" charset="77"/>
                        </a:rPr>
                        <a:t>Ct 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tc>
                  <a:txBody>
                    <a:bodyPr/>
                    <a:lstStyle/>
                    <a:p>
                      <a:pPr algn="ctr"/>
                      <a:r>
                        <a:rPr lang="en-GB" sz="2000" dirty="0" err="1">
                          <a:solidFill>
                            <a:srgbClr val="EDC589"/>
                          </a:solidFill>
                        </a:rPr>
                        <a:t>Pvalue</a:t>
                      </a:r>
                      <a:endParaRPr lang="en-GB" sz="2000" dirty="0">
                        <a:solidFill>
                          <a:srgbClr val="EDC58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tc>
                  <a:txBody>
                    <a:bodyPr/>
                    <a:lstStyle/>
                    <a:p>
                      <a:pPr algn="ctr"/>
                      <a:r>
                        <a:rPr lang="en-GB" sz="2000" dirty="0" err="1">
                          <a:solidFill>
                            <a:srgbClr val="EDC589"/>
                          </a:solidFill>
                          <a:effectLst/>
                          <a:latin typeface="Aleo" panose="020F0502020204030203" pitchFamily="34" charset="77"/>
                          <a:ea typeface="Times New Roman" panose="02020603050405020304" pitchFamily="18" charset="0"/>
                        </a:rPr>
                        <a:t>ang.state.time</a:t>
                      </a:r>
                      <a:endParaRPr lang="fr-BE" sz="2000" dirty="0">
                        <a:solidFill>
                          <a:srgbClr val="EDC589"/>
                        </a:solidFill>
                        <a:effectLst/>
                        <a:latin typeface="Aleo" panose="020F0502020204030203" pitchFamily="34" charset="77"/>
                        <a:ea typeface="Times New Roman" panose="02020603050405020304" pitchFamily="18" charset="0"/>
                      </a:endParaRPr>
                    </a:p>
                  </a:txBody>
                  <a:tcPr marL="89535" marR="895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tc>
                  <a:txBody>
                    <a:bodyPr/>
                    <a:lstStyle/>
                    <a:p>
                      <a:pPr algn="ctr"/>
                      <a:r>
                        <a:rPr lang="en-GB" sz="2000" dirty="0" err="1">
                          <a:solidFill>
                            <a:srgbClr val="EDC589"/>
                          </a:solidFill>
                          <a:latin typeface="Aleo" panose="020F0502020204030203" pitchFamily="34" charset="77"/>
                        </a:rPr>
                        <a:t>Pvalue</a:t>
                      </a:r>
                      <a:endParaRPr lang="en-GB" sz="2000" dirty="0">
                        <a:solidFill>
                          <a:srgbClr val="EDC589"/>
                        </a:solidFill>
                        <a:latin typeface="Aleo" panose="020F0502020204030203" pitchFamily="34"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extLst>
                  <a:ext uri="{0D108BD9-81ED-4DB2-BD59-A6C34878D82A}">
                    <a16:rowId xmlns:a16="http://schemas.microsoft.com/office/drawing/2014/main" val="1588451914"/>
                  </a:ext>
                </a:extLst>
              </a:tr>
              <a:tr h="411846">
                <a:tc>
                  <a:txBody>
                    <a:bodyPr/>
                    <a:lstStyle/>
                    <a:p>
                      <a:pPr algn="ctr"/>
                      <a:r>
                        <a:rPr lang="en-GB" sz="1600" i="0" dirty="0">
                          <a:solidFill>
                            <a:srgbClr val="AA0000"/>
                          </a:solidFill>
                          <a:latin typeface="Aleo" panose="020F0502020204030203" pitchFamily="34" charset="77"/>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i="1" dirty="0">
                          <a:solidFill>
                            <a:srgbClr val="B0DC17"/>
                          </a:solidFill>
                          <a:latin typeface="Aleo" panose="020F0502020204030203" pitchFamily="34" charset="77"/>
                        </a:rPr>
                        <a:t>Mixosaurus cornalianus </a:t>
                      </a:r>
                      <a:r>
                        <a:rPr lang="en-GB" sz="1600" i="1" dirty="0">
                          <a:solidFill>
                            <a:srgbClr val="032C59"/>
                          </a:solidFill>
                          <a:latin typeface="Aleo" panose="020F0502020204030203" pitchFamily="34" charset="77"/>
                        </a:rPr>
                        <a:t>— </a:t>
                      </a:r>
                      <a:r>
                        <a:rPr lang="en-GB" sz="1600" i="1" dirty="0">
                          <a:solidFill>
                            <a:srgbClr val="344293"/>
                          </a:solidFill>
                          <a:latin typeface="Aleo" panose="020F0502020204030203" pitchFamily="34" charset="77"/>
                        </a:rPr>
                        <a:t>Hauffiopteryx </a:t>
                      </a:r>
                      <a:r>
                        <a:rPr lang="en-GB" sz="1600" i="1" dirty="0" err="1">
                          <a:solidFill>
                            <a:srgbClr val="344293"/>
                          </a:solidFill>
                          <a:latin typeface="Aleo" panose="020F0502020204030203" pitchFamily="34" charset="77"/>
                        </a:rPr>
                        <a:t>typicus</a:t>
                      </a:r>
                      <a:endParaRPr lang="en-GB" sz="1600" i="1" dirty="0">
                        <a:solidFill>
                          <a:srgbClr val="344293"/>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353535"/>
                          </a:solidFill>
                          <a:latin typeface="Aleo" panose="020F0502020204030203" pitchFamily="34" charset="77"/>
                        </a:rPr>
                        <a:t>0.1717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B050"/>
                          </a:solidFill>
                          <a:latin typeface="Aleo" panose="020F0502020204030203" pitchFamily="34" charset="77"/>
                        </a:rPr>
                        <a:t>0.0000</a:t>
                      </a:r>
                      <a:r>
                        <a:rPr lang="en-GB" sz="1600" dirty="0">
                          <a:solidFill>
                            <a:srgbClr val="353535"/>
                          </a:solidFill>
                          <a:latin typeface="Aleo" panose="020F0502020204030203" pitchFamily="34" charset="77"/>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353535"/>
                          </a:solidFill>
                          <a:effectLst/>
                          <a:latin typeface="Aleo" panose="020F0502020204030203" pitchFamily="34" charset="77"/>
                          <a:ea typeface="+mn-ea"/>
                          <a:cs typeface="+mn-cs"/>
                        </a:rPr>
                        <a:t>0.1748</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AA0000"/>
                          </a:solidFill>
                          <a:effectLst/>
                          <a:latin typeface="Aleo" panose="020F0502020204030203" pitchFamily="34" charset="77"/>
                          <a:ea typeface="+mn-ea"/>
                          <a:cs typeface="+mn-cs"/>
                        </a:rPr>
                        <a:t> 0.071</a:t>
                      </a:r>
                      <a:r>
                        <a:rPr lang="fr-BE" sz="1600" kern="1200" dirty="0">
                          <a:solidFill>
                            <a:srgbClr val="AA0000"/>
                          </a:solidFill>
                          <a:effectLst/>
                          <a:latin typeface="Aleo" panose="020F0502020204030203" pitchFamily="34" charset="77"/>
                          <a:ea typeface="+mn-ea"/>
                          <a:cs typeface="+mn-cs"/>
                        </a:rPr>
                        <a:t>0</a:t>
                      </a:r>
                      <a:r>
                        <a:rPr lang="fr-BE" sz="1600" dirty="0">
                          <a:solidFill>
                            <a:srgbClr val="AA0000"/>
                          </a:solidFill>
                          <a:effectLst/>
                          <a:latin typeface="Aleo" panose="020F0502020204030203" pitchFamily="34" charset="77"/>
                        </a:rPr>
                        <a:t> </a:t>
                      </a:r>
                      <a:endParaRPr lang="en-GB" sz="1600" dirty="0">
                        <a:solidFill>
                          <a:srgbClr val="AA0000"/>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9919028"/>
                  </a:ext>
                </a:extLst>
              </a:tr>
              <a:tr h="5168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solidFill>
                            <a:srgbClr val="AA0000"/>
                          </a:solidFill>
                          <a:latin typeface="Aleo" panose="020F0502020204030203" pitchFamily="34" charset="77"/>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i="1" dirty="0">
                          <a:solidFill>
                            <a:srgbClr val="55C994"/>
                          </a:solidFill>
                          <a:latin typeface="Aleo" panose="020F0502020204030203" pitchFamily="34" charset="77"/>
                        </a:rPr>
                        <a:t>Qianichthyosaurus zhoui </a:t>
                      </a:r>
                      <a:r>
                        <a:rPr lang="en-GB" sz="1600" i="1" dirty="0">
                          <a:solidFill>
                            <a:srgbClr val="032C59"/>
                          </a:solidFill>
                          <a:latin typeface="Aleo" panose="020F0502020204030203" pitchFamily="34" charset="77"/>
                        </a:rPr>
                        <a:t>— </a:t>
                      </a:r>
                      <a:r>
                        <a:rPr lang="en-GB" sz="1600" i="1" dirty="0">
                          <a:solidFill>
                            <a:srgbClr val="248DCB"/>
                          </a:solidFill>
                          <a:latin typeface="Aleo" panose="020F0502020204030203" pitchFamily="34" charset="77"/>
                        </a:rPr>
                        <a:t>Leptonectes moorei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353535"/>
                          </a:solidFill>
                          <a:effectLst/>
                          <a:latin typeface="Aleo" panose="020F0502020204030203" pitchFamily="34" charset="77"/>
                          <a:ea typeface="+mn-ea"/>
                          <a:cs typeface="+mn-cs"/>
                        </a:rPr>
                        <a:t>0.4631</a:t>
                      </a:r>
                      <a:endParaRPr lang="en-GB" sz="1600" dirty="0">
                        <a:solidFill>
                          <a:srgbClr val="353535"/>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00B050"/>
                          </a:solidFill>
                          <a:effectLst/>
                          <a:latin typeface="Aleo" panose="020F0502020204030203" pitchFamily="34" charset="77"/>
                          <a:ea typeface="+mn-ea"/>
                          <a:cs typeface="+mn-cs"/>
                        </a:rPr>
                        <a:t>0.01</a:t>
                      </a:r>
                      <a:r>
                        <a:rPr lang="fr-BE" sz="1600" kern="1200" dirty="0">
                          <a:solidFill>
                            <a:srgbClr val="00B050"/>
                          </a:solidFill>
                          <a:effectLst/>
                          <a:latin typeface="Aleo" panose="020F0502020204030203" pitchFamily="34" charset="77"/>
                          <a:ea typeface="+mn-ea"/>
                          <a:cs typeface="+mn-cs"/>
                        </a:rPr>
                        <a:t>00</a:t>
                      </a:r>
                      <a:endParaRPr lang="en-GB" sz="1600" dirty="0">
                        <a:solidFill>
                          <a:srgbClr val="00B050"/>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600" dirty="0">
                          <a:effectLst/>
                        </a:rPr>
                        <a:t> </a:t>
                      </a:r>
                      <a:r>
                        <a:rPr lang="en-GB" sz="1600" kern="1200" dirty="0">
                          <a:solidFill>
                            <a:srgbClr val="353535"/>
                          </a:solidFill>
                          <a:effectLst/>
                          <a:latin typeface="Aleo" panose="020F0502020204030203" pitchFamily="34" charset="77"/>
                          <a:ea typeface="+mn-ea"/>
                          <a:cs typeface="+mn-cs"/>
                        </a:rPr>
                        <a:t>0.0330</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rgbClr val="AA0000"/>
                          </a:solidFill>
                          <a:effectLst/>
                          <a:latin typeface="Aleo" panose="020F0502020204030203" pitchFamily="34" charset="77"/>
                          <a:ea typeface="+mn-ea"/>
                          <a:cs typeface="+mn-cs"/>
                        </a:rPr>
                        <a:t>0.0095</a:t>
                      </a:r>
                      <a:r>
                        <a:rPr lang="fr-BE" sz="1800" dirty="0">
                          <a:solidFill>
                            <a:srgbClr val="353535"/>
                          </a:solidFill>
                          <a:effectLst/>
                          <a:latin typeface="Aleo" panose="020F0502020204030203" pitchFamily="34" charset="77"/>
                        </a:rPr>
                        <a:t> </a:t>
                      </a:r>
                      <a:endParaRPr lang="en-GB" sz="1800" dirty="0">
                        <a:solidFill>
                          <a:srgbClr val="353535"/>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1560974"/>
                  </a:ext>
                </a:extLst>
              </a:tr>
              <a:tr h="6379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solidFill>
                            <a:srgbClr val="AA0000"/>
                          </a:solidFill>
                          <a:latin typeface="Aleo" panose="020F0502020204030203" pitchFamily="34" charset="77"/>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i="1" dirty="0" err="1">
                          <a:solidFill>
                            <a:srgbClr val="55C994"/>
                          </a:solidFill>
                          <a:latin typeface="Aleo" panose="020F0502020204030203" pitchFamily="34" charset="77"/>
                        </a:rPr>
                        <a:t>Guizhouichthyosaurus</a:t>
                      </a:r>
                      <a:r>
                        <a:rPr lang="en-GB" sz="1600" i="1" dirty="0">
                          <a:solidFill>
                            <a:srgbClr val="55C994"/>
                          </a:solidFill>
                          <a:latin typeface="Aleo" panose="020F0502020204030203" pitchFamily="34" charset="77"/>
                        </a:rPr>
                        <a:t> </a:t>
                      </a:r>
                      <a:r>
                        <a:rPr lang="en-GB" sz="1600" i="1" dirty="0" err="1">
                          <a:solidFill>
                            <a:srgbClr val="55C994"/>
                          </a:solidFill>
                          <a:latin typeface="Aleo" panose="020F0502020204030203" pitchFamily="34" charset="77"/>
                        </a:rPr>
                        <a:t>wolonggangense</a:t>
                      </a:r>
                      <a:r>
                        <a:rPr lang="en-GB" sz="1600" i="1" dirty="0">
                          <a:solidFill>
                            <a:srgbClr val="55C994"/>
                          </a:solidFill>
                          <a:latin typeface="Aleo" panose="020F0502020204030203" pitchFamily="34" charset="77"/>
                        </a:rPr>
                        <a:t> </a:t>
                      </a:r>
                      <a:r>
                        <a:rPr lang="en-GB" sz="1600" i="1" dirty="0">
                          <a:solidFill>
                            <a:srgbClr val="032C59"/>
                          </a:solidFill>
                          <a:latin typeface="Aleo" panose="020F0502020204030203" pitchFamily="34" charset="77"/>
                        </a:rPr>
                        <a:t>— </a:t>
                      </a:r>
                      <a:r>
                        <a:rPr lang="en-GB" sz="1600" i="1" dirty="0">
                          <a:solidFill>
                            <a:srgbClr val="248DCB"/>
                          </a:solidFill>
                          <a:latin typeface="Aleo" panose="020F0502020204030203" pitchFamily="34" charset="77"/>
                        </a:rPr>
                        <a:t>Suevoleviathan integer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chemeClr val="tx1">
                              <a:lumMod val="75000"/>
                              <a:lumOff val="25000"/>
                            </a:schemeClr>
                          </a:solidFill>
                          <a:latin typeface="Aleo" panose="020F0502020204030203" pitchFamily="34" charset="77"/>
                        </a:rPr>
                        <a:t>0.5790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B050"/>
                          </a:solidFill>
                          <a:effectLst/>
                          <a:uLnTx/>
                          <a:uFillTx/>
                          <a:latin typeface="Aleo" panose="020F0502020204030203" pitchFamily="34" charset="77"/>
                          <a:ea typeface="+mn-ea"/>
                          <a:cs typeface="+mn-cs"/>
                        </a:rPr>
                        <a:t>0.0400</a:t>
                      </a:r>
                      <a:endParaRPr lang="en-GB" dirty="0">
                        <a:solidFill>
                          <a:srgbClr val="00B050"/>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chemeClr val="tx1">
                              <a:lumMod val="75000"/>
                              <a:lumOff val="25000"/>
                            </a:schemeClr>
                          </a:solidFill>
                          <a:latin typeface="Aleo" panose="020F0502020204030203" pitchFamily="34" charset="77"/>
                        </a:rPr>
                        <a:t>0.8378</a:t>
                      </a:r>
                      <a:endParaRPr lang="en-GB" dirty="0">
                        <a:solidFill>
                          <a:schemeClr val="tx1">
                            <a:lumMod val="75000"/>
                            <a:lumOff val="25000"/>
                          </a:schemeClr>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rgbClr val="AA0000"/>
                          </a:solidFill>
                          <a:latin typeface="Aleo" panose="020F0502020204030203" pitchFamily="34" charset="77"/>
                        </a:rPr>
                        <a:t>0.2985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7433459"/>
                  </a:ext>
                </a:extLst>
              </a:tr>
              <a:tr h="530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solidFill>
                            <a:srgbClr val="AA0000"/>
                          </a:solidFill>
                          <a:latin typeface="Aleo" panose="020F0502020204030203" pitchFamily="34" charset="77"/>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i="1" dirty="0">
                          <a:solidFill>
                            <a:srgbClr val="B0DC17"/>
                          </a:solidFill>
                          <a:latin typeface="Aleo" panose="020F0502020204030203" pitchFamily="34" charset="77"/>
                        </a:rPr>
                        <a:t>Cymbospondylus youngorum </a:t>
                      </a:r>
                      <a:r>
                        <a:rPr lang="en-GB" sz="1600" i="1" dirty="0">
                          <a:solidFill>
                            <a:srgbClr val="032C59"/>
                          </a:solidFill>
                          <a:latin typeface="Aleo" panose="020F0502020204030203" pitchFamily="34" charset="77"/>
                        </a:rPr>
                        <a:t>—  </a:t>
                      </a:r>
                      <a:r>
                        <a:rPr lang="en-GB" sz="1600" i="1" dirty="0">
                          <a:solidFill>
                            <a:srgbClr val="248DCB"/>
                          </a:solidFill>
                          <a:latin typeface="Aleo" panose="020F0502020204030203" pitchFamily="34" charset="77"/>
                        </a:rPr>
                        <a:t>Temnodontosaurus eurycephalus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353535"/>
                          </a:solidFill>
                          <a:effectLst/>
                          <a:latin typeface="Aleo" panose="020F0502020204030203" pitchFamily="34" charset="77"/>
                          <a:ea typeface="+mn-ea"/>
                          <a:cs typeface="+mn-cs"/>
                        </a:rPr>
                        <a:t>0.7976</a:t>
                      </a:r>
                      <a:r>
                        <a:rPr lang="fr-BE" sz="1600" dirty="0">
                          <a:solidFill>
                            <a:srgbClr val="353535"/>
                          </a:solidFill>
                          <a:effectLst/>
                          <a:latin typeface="Aleo" panose="020F0502020204030203" pitchFamily="34" charset="77"/>
                        </a:rPr>
                        <a:t> </a:t>
                      </a:r>
                      <a:endParaRPr lang="en-GB" sz="1600" dirty="0">
                        <a:solidFill>
                          <a:srgbClr val="353535"/>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00B050"/>
                          </a:solidFill>
                          <a:effectLst/>
                          <a:latin typeface="Aleo" panose="020F0502020204030203" pitchFamily="34" charset="77"/>
                          <a:ea typeface="+mn-ea"/>
                          <a:cs typeface="+mn-cs"/>
                        </a:rPr>
                        <a:t>0.0030</a:t>
                      </a:r>
                      <a:endParaRPr lang="en-GB" dirty="0">
                        <a:solidFill>
                          <a:srgbClr val="00B050"/>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353535"/>
                          </a:solidFill>
                          <a:effectLst/>
                          <a:latin typeface="Aleo" panose="020F0502020204030203" pitchFamily="34" charset="77"/>
                          <a:ea typeface="+mn-ea"/>
                          <a:cs typeface="+mn-cs"/>
                        </a:rPr>
                        <a:t>0.1471</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AA0000"/>
                          </a:solidFill>
                          <a:effectLst/>
                          <a:latin typeface="Aleo" panose="020F0502020204030203" pitchFamily="34" charset="77"/>
                          <a:ea typeface="+mn-ea"/>
                          <a:cs typeface="+mn-cs"/>
                        </a:rPr>
                        <a:t>0.0615</a:t>
                      </a:r>
                      <a:endParaRPr lang="en-GB" dirty="0">
                        <a:solidFill>
                          <a:srgbClr val="AA0000"/>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1915604"/>
                  </a:ext>
                </a:extLst>
              </a:tr>
            </a:tbl>
          </a:graphicData>
        </a:graphic>
      </p:graphicFrame>
    </p:spTree>
    <p:extLst>
      <p:ext uri="{BB962C8B-B14F-4D97-AF65-F5344CB8AC3E}">
        <p14:creationId xmlns:p14="http://schemas.microsoft.com/office/powerpoint/2010/main" val="2967916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41" name="ZoneTexte 40">
            <a:extLst>
              <a:ext uri="{FF2B5EF4-FFF2-40B4-BE49-F238E27FC236}">
                <a16:creationId xmlns:a16="http://schemas.microsoft.com/office/drawing/2014/main" id="{CF27E57B-6538-9346-3036-0EC164AB0264}"/>
              </a:ext>
            </a:extLst>
          </p:cNvPr>
          <p:cNvSpPr txBox="1"/>
          <p:nvPr/>
        </p:nvSpPr>
        <p:spPr>
          <a:xfrm>
            <a:off x="381000" y="9570722"/>
            <a:ext cx="1490569"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Benson (2013)</a:t>
            </a:r>
          </a:p>
        </p:txBody>
      </p:sp>
      <p:pic>
        <p:nvPicPr>
          <p:cNvPr id="53" name="Image 52" descr="Une image contenant texte, diagramme, capture d’écran&#10;&#10;Description générée automatiquement">
            <a:extLst>
              <a:ext uri="{FF2B5EF4-FFF2-40B4-BE49-F238E27FC236}">
                <a16:creationId xmlns:a16="http://schemas.microsoft.com/office/drawing/2014/main" id="{3FC99279-4325-8983-E118-5D856141E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96" y="1632995"/>
            <a:ext cx="8686799" cy="7809468"/>
          </a:xfrm>
          <a:prstGeom prst="rect">
            <a:avLst/>
          </a:prstGeom>
        </p:spPr>
      </p:pic>
      <p:pic>
        <p:nvPicPr>
          <p:cNvPr id="6" name="Image 5" descr="Une image contenant diagramme, ligne, Tracé, motif&#10;&#10;Description générée automatiquement">
            <a:extLst>
              <a:ext uri="{FF2B5EF4-FFF2-40B4-BE49-F238E27FC236}">
                <a16:creationId xmlns:a16="http://schemas.microsoft.com/office/drawing/2014/main" id="{904E29C4-3AB1-2ABC-946F-AABCD0F48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799" y="1847680"/>
            <a:ext cx="6017072" cy="7787983"/>
          </a:xfrm>
          <a:prstGeom prst="rect">
            <a:avLst/>
          </a:prstGeom>
        </p:spPr>
      </p:pic>
      <p:sp>
        <p:nvSpPr>
          <p:cNvPr id="7" name="TextBox 16">
            <a:extLst>
              <a:ext uri="{FF2B5EF4-FFF2-40B4-BE49-F238E27FC236}">
                <a16:creationId xmlns:a16="http://schemas.microsoft.com/office/drawing/2014/main" id="{8E1039C7-81E2-107C-5E60-3E5CD7DB3F23}"/>
              </a:ext>
            </a:extLst>
          </p:cNvPr>
          <p:cNvSpPr txBox="1"/>
          <p:nvPr/>
        </p:nvSpPr>
        <p:spPr>
          <a:xfrm>
            <a:off x="1447800" y="526068"/>
            <a:ext cx="15316200" cy="675378"/>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The Middle Triassic records the maximum of disparity</a:t>
            </a:r>
          </a:p>
        </p:txBody>
      </p:sp>
      <p:sp>
        <p:nvSpPr>
          <p:cNvPr id="8" name="Rectangle 7">
            <a:extLst>
              <a:ext uri="{FF2B5EF4-FFF2-40B4-BE49-F238E27FC236}">
                <a16:creationId xmlns:a16="http://schemas.microsoft.com/office/drawing/2014/main" id="{71E0E533-0985-A6C5-5284-C9B14697C088}"/>
              </a:ext>
            </a:extLst>
          </p:cNvPr>
          <p:cNvSpPr/>
          <p:nvPr/>
        </p:nvSpPr>
        <p:spPr>
          <a:xfrm>
            <a:off x="1143000" y="2114019"/>
            <a:ext cx="2484000" cy="1202400"/>
          </a:xfrm>
          <a:prstGeom prst="rect">
            <a:avLst/>
          </a:prstGeom>
          <a:noFill/>
          <a:ln w="57150">
            <a:solidFill>
              <a:srgbClr val="794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ZoneTexte 10">
            <a:extLst>
              <a:ext uri="{FF2B5EF4-FFF2-40B4-BE49-F238E27FC236}">
                <a16:creationId xmlns:a16="http://schemas.microsoft.com/office/drawing/2014/main" id="{A9C461D5-2A05-89BC-6BA9-E6C4864ED4E2}"/>
              </a:ext>
            </a:extLst>
          </p:cNvPr>
          <p:cNvSpPr txBox="1"/>
          <p:nvPr/>
        </p:nvSpPr>
        <p:spPr>
          <a:xfrm>
            <a:off x="15700637" y="9466386"/>
            <a:ext cx="2126726"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Reeves et al.  (2021)</a:t>
            </a:r>
          </a:p>
        </p:txBody>
      </p:sp>
      <p:sp>
        <p:nvSpPr>
          <p:cNvPr id="9" name="Rectangle 8">
            <a:extLst>
              <a:ext uri="{FF2B5EF4-FFF2-40B4-BE49-F238E27FC236}">
                <a16:creationId xmlns:a16="http://schemas.microsoft.com/office/drawing/2014/main" id="{FF2EC1A3-7F5A-2DB7-F8CE-D06F3B44E9C2}"/>
              </a:ext>
            </a:extLst>
          </p:cNvPr>
          <p:cNvSpPr/>
          <p:nvPr/>
        </p:nvSpPr>
        <p:spPr>
          <a:xfrm>
            <a:off x="10744200" y="2071153"/>
            <a:ext cx="958436" cy="6840000"/>
          </a:xfrm>
          <a:prstGeom prst="rect">
            <a:avLst/>
          </a:prstGeom>
          <a:noFill/>
          <a:ln w="3810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138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78366" y="-7096065"/>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5" name="Freeform 5"/>
          <p:cNvSpPr/>
          <p:nvPr/>
        </p:nvSpPr>
        <p:spPr>
          <a:xfrm>
            <a:off x="14325600" y="303665"/>
            <a:ext cx="3391871" cy="1664908"/>
          </a:xfrm>
          <a:custGeom>
            <a:avLst/>
            <a:gdLst/>
            <a:ahLst/>
            <a:cxnLst/>
            <a:rect l="l" t="t" r="r" b="b"/>
            <a:pathLst>
              <a:path w="2892267" h="1462025">
                <a:moveTo>
                  <a:pt x="0" y="0"/>
                </a:moveTo>
                <a:lnTo>
                  <a:pt x="2892267" y="0"/>
                </a:lnTo>
                <a:lnTo>
                  <a:pt x="2892267" y="1462025"/>
                </a:lnTo>
                <a:lnTo>
                  <a:pt x="0" y="1462025"/>
                </a:lnTo>
                <a:lnTo>
                  <a:pt x="0" y="0"/>
                </a:lnTo>
                <a:close/>
              </a:path>
            </a:pathLst>
          </a:custGeom>
          <a:blipFill>
            <a:blip r:embed="rId7"/>
            <a:stretch>
              <a:fillRect/>
            </a:stretch>
          </a:blipFill>
        </p:spPr>
        <p:txBody>
          <a:bodyPr/>
          <a:lstStyle/>
          <a:p>
            <a:endParaRPr lang="en-GB"/>
          </a:p>
        </p:txBody>
      </p:sp>
      <p:sp>
        <p:nvSpPr>
          <p:cNvPr id="6" name="TextBox 6"/>
          <p:cNvSpPr txBox="1"/>
          <p:nvPr/>
        </p:nvSpPr>
        <p:spPr>
          <a:xfrm>
            <a:off x="5257800" y="707155"/>
            <a:ext cx="7365355" cy="857927"/>
          </a:xfrm>
          <a:prstGeom prst="rect">
            <a:avLst/>
          </a:prstGeom>
        </p:spPr>
        <p:txBody>
          <a:bodyPr lIns="0" tIns="0" rIns="0" bIns="0" rtlCol="0" anchor="t">
            <a:spAutoFit/>
          </a:bodyPr>
          <a:lstStyle/>
          <a:p>
            <a:pPr algn="ctr">
              <a:lnSpc>
                <a:spcPts val="7500"/>
              </a:lnSpc>
              <a:spcBef>
                <a:spcPct val="0"/>
              </a:spcBef>
            </a:pPr>
            <a:r>
              <a:rPr lang="en-US" sz="5000" spc="125" dirty="0">
                <a:solidFill>
                  <a:srgbClr val="EDC589"/>
                </a:solidFill>
                <a:latin typeface="Aleo Bold"/>
              </a:rPr>
              <a:t>FIRST CONCLUSIONS</a:t>
            </a:r>
          </a:p>
        </p:txBody>
      </p:sp>
      <p:sp>
        <p:nvSpPr>
          <p:cNvPr id="7" name="TextBox 7"/>
          <p:cNvSpPr txBox="1"/>
          <p:nvPr/>
        </p:nvSpPr>
        <p:spPr>
          <a:xfrm>
            <a:off x="381000" y="2524205"/>
            <a:ext cx="16843115" cy="5362237"/>
          </a:xfrm>
          <a:prstGeom prst="rect">
            <a:avLst/>
          </a:prstGeom>
        </p:spPr>
        <p:txBody>
          <a:bodyPr lIns="0" tIns="0" rIns="0" bIns="0" rtlCol="0" anchor="t">
            <a:spAutoFit/>
          </a:bodyPr>
          <a:lstStyle/>
          <a:p>
            <a:pPr marL="367029" lvl="1" algn="l">
              <a:lnSpc>
                <a:spcPts val="5099"/>
              </a:lnSpc>
            </a:pPr>
            <a:r>
              <a:rPr lang="en-US" sz="3399" spc="84" dirty="0">
                <a:solidFill>
                  <a:srgbClr val="EDC589"/>
                </a:solidFill>
                <a:latin typeface="Aleo Bold"/>
              </a:rPr>
              <a:t>Contrasting evolutionary pattern in the craniodental diversification of both marine reptile clades</a:t>
            </a:r>
          </a:p>
          <a:p>
            <a:pPr marL="367029" lvl="1" algn="l">
              <a:lnSpc>
                <a:spcPts val="5099"/>
              </a:lnSpc>
            </a:pPr>
            <a:endParaRPr lang="en-US" sz="3399" spc="84" dirty="0">
              <a:solidFill>
                <a:srgbClr val="EDC589"/>
              </a:solidFill>
              <a:latin typeface="Aleo Bold"/>
            </a:endParaRPr>
          </a:p>
          <a:p>
            <a:pPr marL="1943100" lvl="3" indent="-485775" algn="l">
              <a:lnSpc>
                <a:spcPts val="4500"/>
              </a:lnSpc>
              <a:buFont typeface="Arial"/>
              <a:buChar char="￭"/>
            </a:pPr>
            <a:r>
              <a:rPr lang="en-US" sz="3000" b="1" spc="75" dirty="0">
                <a:solidFill>
                  <a:srgbClr val="F9F6E3"/>
                </a:solidFill>
                <a:latin typeface="Aleo"/>
              </a:rPr>
              <a:t>Clear influence of a strong phylogenetic heritage for </a:t>
            </a:r>
            <a:r>
              <a:rPr lang="en-US" sz="3000" b="1" spc="75" dirty="0">
                <a:solidFill>
                  <a:srgbClr val="F9F6E3"/>
                </a:solidFill>
                <a:latin typeface="Aleo Bold"/>
              </a:rPr>
              <a:t>eosauropterygians</a:t>
            </a:r>
            <a:r>
              <a:rPr lang="en-US" sz="3000" b="1" spc="75" dirty="0">
                <a:solidFill>
                  <a:srgbClr val="F9F6E3"/>
                </a:solidFill>
                <a:latin typeface="Aleo"/>
              </a:rPr>
              <a:t> implying well distinct morphologies</a:t>
            </a:r>
          </a:p>
          <a:p>
            <a:pPr marL="1943100" lvl="3" indent="-485775" algn="l">
              <a:lnSpc>
                <a:spcPts val="4500"/>
              </a:lnSpc>
              <a:buFont typeface="Arial"/>
              <a:buChar char="￭"/>
            </a:pPr>
            <a:endParaRPr lang="en-US" sz="3000" spc="75" dirty="0">
              <a:solidFill>
                <a:srgbClr val="F9F6E3"/>
              </a:solidFill>
              <a:latin typeface="Aleo"/>
            </a:endParaRPr>
          </a:p>
          <a:p>
            <a:pPr marL="1943100" lvl="3" indent="-485775" algn="l">
              <a:lnSpc>
                <a:spcPts val="4500"/>
              </a:lnSpc>
              <a:buFont typeface="Arial"/>
              <a:buChar char="￭"/>
            </a:pPr>
            <a:r>
              <a:rPr lang="en-US" sz="3000" b="1" spc="75" dirty="0">
                <a:solidFill>
                  <a:srgbClr val="F9F6E3"/>
                </a:solidFill>
                <a:latin typeface="Aleo"/>
              </a:rPr>
              <a:t>No clear evolutionary trajectory for </a:t>
            </a:r>
            <a:r>
              <a:rPr lang="en-US" sz="3000" b="1" spc="75" dirty="0">
                <a:solidFill>
                  <a:srgbClr val="F9F6E3"/>
                </a:solidFill>
                <a:latin typeface="Aleo Bold"/>
              </a:rPr>
              <a:t>ichthyosaurians. Re-emergence of phenotypes already present in the Triassic and exploration of new regions of the ecomorphospace </a:t>
            </a:r>
            <a:endParaRPr lang="en-US" sz="3000" b="1" spc="75" dirty="0">
              <a:solidFill>
                <a:srgbClr val="F9F6E3"/>
              </a:solidFill>
              <a:latin typeface="Aleo"/>
            </a:endParaRPr>
          </a:p>
        </p:txBody>
      </p:sp>
      <p:sp>
        <p:nvSpPr>
          <p:cNvPr id="9" name="Freeform 9"/>
          <p:cNvSpPr/>
          <p:nvPr/>
        </p:nvSpPr>
        <p:spPr>
          <a:xfrm flipH="1">
            <a:off x="533399" y="8343900"/>
            <a:ext cx="4191000" cy="1713523"/>
          </a:xfrm>
          <a:custGeom>
            <a:avLst/>
            <a:gdLst/>
            <a:ahLst/>
            <a:cxnLst/>
            <a:rect l="l" t="t" r="r" b="b"/>
            <a:pathLst>
              <a:path w="3780539" h="1510640">
                <a:moveTo>
                  <a:pt x="3780539" y="0"/>
                </a:moveTo>
                <a:lnTo>
                  <a:pt x="0" y="0"/>
                </a:lnTo>
                <a:lnTo>
                  <a:pt x="0" y="1510641"/>
                </a:lnTo>
                <a:lnTo>
                  <a:pt x="3780539" y="1510641"/>
                </a:lnTo>
                <a:lnTo>
                  <a:pt x="3780539" y="0"/>
                </a:lnTo>
                <a:close/>
              </a:path>
            </a:pathLst>
          </a:custGeom>
          <a:blipFill>
            <a:blip r:embed="rId8"/>
            <a:stretch>
              <a:fillRect/>
            </a:stretch>
          </a:blipFill>
        </p:spPr>
        <p:txBody>
          <a:bodyPr/>
          <a:lstStyle/>
          <a:p>
            <a:endParaRPr lang="en-GB" dirty="0"/>
          </a:p>
        </p:txBody>
      </p:sp>
    </p:spTree>
    <p:extLst>
      <p:ext uri="{BB962C8B-B14F-4D97-AF65-F5344CB8AC3E}">
        <p14:creationId xmlns:p14="http://schemas.microsoft.com/office/powerpoint/2010/main" val="48431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40602" y="-7048500"/>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6" name="TextBox 6"/>
          <p:cNvSpPr txBox="1"/>
          <p:nvPr/>
        </p:nvSpPr>
        <p:spPr>
          <a:xfrm>
            <a:off x="3702050" y="4229100"/>
            <a:ext cx="11533220" cy="1819729"/>
          </a:xfrm>
          <a:prstGeom prst="rect">
            <a:avLst/>
          </a:prstGeom>
        </p:spPr>
        <p:txBody>
          <a:bodyPr wrap="square" lIns="0" tIns="0" rIns="0" bIns="0" rtlCol="0" anchor="t">
            <a:spAutoFit/>
          </a:bodyPr>
          <a:lstStyle/>
          <a:p>
            <a:pPr algn="ctr">
              <a:lnSpc>
                <a:spcPts val="7500"/>
              </a:lnSpc>
              <a:spcBef>
                <a:spcPct val="0"/>
              </a:spcBef>
            </a:pPr>
            <a:r>
              <a:rPr lang="en-US" sz="5000" spc="125" dirty="0">
                <a:solidFill>
                  <a:srgbClr val="EDC589"/>
                </a:solidFill>
                <a:latin typeface="Aleo Bold"/>
              </a:rPr>
              <a:t>EVOLUTION OF DISPARITY AND BODY SHAPE THROUGH TIME</a:t>
            </a:r>
          </a:p>
        </p:txBody>
      </p:sp>
      <p:pic>
        <p:nvPicPr>
          <p:cNvPr id="13" name="Graphique 12">
            <a:extLst>
              <a:ext uri="{FF2B5EF4-FFF2-40B4-BE49-F238E27FC236}">
                <a16:creationId xmlns:a16="http://schemas.microsoft.com/office/drawing/2014/main" id="{076C5811-7783-F26C-909E-19BB238E03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4400" y="194790"/>
            <a:ext cx="2813050" cy="2796205"/>
          </a:xfrm>
          <a:prstGeom prst="rect">
            <a:avLst/>
          </a:prstGeom>
        </p:spPr>
      </p:pic>
      <p:sp>
        <p:nvSpPr>
          <p:cNvPr id="7" name="Freeform 7">
            <a:extLst>
              <a:ext uri="{FF2B5EF4-FFF2-40B4-BE49-F238E27FC236}">
                <a16:creationId xmlns:a16="http://schemas.microsoft.com/office/drawing/2014/main" id="{B2E30A99-BF17-A754-9AB3-7AA3961AD8D6}"/>
              </a:ext>
            </a:extLst>
          </p:cNvPr>
          <p:cNvSpPr/>
          <p:nvPr/>
        </p:nvSpPr>
        <p:spPr>
          <a:xfrm flipH="1">
            <a:off x="517207" y="8115300"/>
            <a:ext cx="3607435" cy="1768538"/>
          </a:xfrm>
          <a:custGeom>
            <a:avLst/>
            <a:gdLst/>
            <a:ahLst/>
            <a:cxnLst/>
            <a:rect l="l" t="t" r="r" b="b"/>
            <a:pathLst>
              <a:path w="3620335" h="1533705">
                <a:moveTo>
                  <a:pt x="0" y="0"/>
                </a:moveTo>
                <a:lnTo>
                  <a:pt x="3620334" y="0"/>
                </a:lnTo>
                <a:lnTo>
                  <a:pt x="3620334" y="1533705"/>
                </a:lnTo>
                <a:lnTo>
                  <a:pt x="0" y="1533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6">
            <a:extLst>
              <a:ext uri="{FF2B5EF4-FFF2-40B4-BE49-F238E27FC236}">
                <a16:creationId xmlns:a16="http://schemas.microsoft.com/office/drawing/2014/main" id="{BB8BC560-0D05-684E-26D5-7A69DC923A26}"/>
              </a:ext>
            </a:extLst>
          </p:cNvPr>
          <p:cNvSpPr/>
          <p:nvPr/>
        </p:nvSpPr>
        <p:spPr>
          <a:xfrm>
            <a:off x="13792200" y="511725"/>
            <a:ext cx="4001804" cy="1849539"/>
          </a:xfrm>
          <a:custGeom>
            <a:avLst/>
            <a:gdLst/>
            <a:ahLst/>
            <a:cxnLst/>
            <a:rect l="l" t="t" r="r" b="b"/>
            <a:pathLst>
              <a:path w="3839426" h="1633501">
                <a:moveTo>
                  <a:pt x="0" y="0"/>
                </a:moveTo>
                <a:lnTo>
                  <a:pt x="3839426" y="0"/>
                </a:lnTo>
                <a:lnTo>
                  <a:pt x="3839426" y="1633501"/>
                </a:lnTo>
                <a:lnTo>
                  <a:pt x="0" y="16335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solidFill>
                <a:srgbClr val="EDC589"/>
              </a:solidFill>
            </a:endParaRPr>
          </a:p>
        </p:txBody>
      </p:sp>
    </p:spTree>
    <p:extLst>
      <p:ext uri="{BB962C8B-B14F-4D97-AF65-F5344CB8AC3E}">
        <p14:creationId xmlns:p14="http://schemas.microsoft.com/office/powerpoint/2010/main" val="3311425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75441"/>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No dramatic drop of ecomorphological disparity for ichthyosaurians</a:t>
            </a:r>
          </a:p>
        </p:txBody>
      </p:sp>
      <p:sp>
        <p:nvSpPr>
          <p:cNvPr id="6" name="ZoneTexte 5">
            <a:extLst>
              <a:ext uri="{FF2B5EF4-FFF2-40B4-BE49-F238E27FC236}">
                <a16:creationId xmlns:a16="http://schemas.microsoft.com/office/drawing/2014/main" id="{4FBD75F9-1D52-C4DF-538E-14AC2489218F}"/>
              </a:ext>
            </a:extLst>
          </p:cNvPr>
          <p:cNvSpPr txBox="1"/>
          <p:nvPr/>
        </p:nvSpPr>
        <p:spPr>
          <a:xfrm>
            <a:off x="12954000" y="2987429"/>
            <a:ext cx="5334000" cy="1111843"/>
          </a:xfrm>
          <a:prstGeom prst="rect">
            <a:avLst/>
          </a:prstGeom>
          <a:noFill/>
        </p:spPr>
        <p:txBody>
          <a:bodyPr wrap="square" rtlCol="0">
            <a:spAutoFit/>
          </a:bodyPr>
          <a:lstStyle/>
          <a:p>
            <a:pPr>
              <a:lnSpc>
                <a:spcPct val="114000"/>
              </a:lnSpc>
            </a:pPr>
            <a:r>
              <a:rPr lang="en-GB" sz="2000" dirty="0">
                <a:solidFill>
                  <a:srgbClr val="353535"/>
                </a:solidFill>
                <a:latin typeface="Aleo" panose="020F0502020204030203" pitchFamily="34" charset="77"/>
              </a:rPr>
              <a:t>A drop in craniodental morphofunctional disparity is expected between Late Triassic and earliest Jurassic eosauropterygians</a:t>
            </a:r>
          </a:p>
        </p:txBody>
      </p:sp>
      <p:sp>
        <p:nvSpPr>
          <p:cNvPr id="8" name="ZoneTexte 7">
            <a:extLst>
              <a:ext uri="{FF2B5EF4-FFF2-40B4-BE49-F238E27FC236}">
                <a16:creationId xmlns:a16="http://schemas.microsoft.com/office/drawing/2014/main" id="{053C71E1-6B0A-9CF2-894D-53957E80E256}"/>
              </a:ext>
            </a:extLst>
          </p:cNvPr>
          <p:cNvSpPr txBox="1"/>
          <p:nvPr/>
        </p:nvSpPr>
        <p:spPr>
          <a:xfrm>
            <a:off x="12954000" y="6286500"/>
            <a:ext cx="5334000" cy="1111843"/>
          </a:xfrm>
          <a:prstGeom prst="rect">
            <a:avLst/>
          </a:prstGeom>
          <a:noFill/>
        </p:spPr>
        <p:txBody>
          <a:bodyPr wrap="square" rtlCol="0">
            <a:spAutoFit/>
          </a:bodyPr>
          <a:lstStyle/>
          <a:p>
            <a:pPr>
              <a:lnSpc>
                <a:spcPct val="114000"/>
              </a:lnSpc>
            </a:pPr>
            <a:r>
              <a:rPr lang="en-GB" sz="2000" dirty="0">
                <a:solidFill>
                  <a:srgbClr val="353535"/>
                </a:solidFill>
                <a:latin typeface="Aleo" panose="020F0502020204030203" pitchFamily="34" charset="77"/>
              </a:rPr>
              <a:t>Craniodental morphofunctional disparity nearly similar between Late Triassic and earliest Jurassic ichthyosaurians</a:t>
            </a:r>
          </a:p>
        </p:txBody>
      </p:sp>
      <p:sp>
        <p:nvSpPr>
          <p:cNvPr id="9" name="ZoneTexte 8">
            <a:extLst>
              <a:ext uri="{FF2B5EF4-FFF2-40B4-BE49-F238E27FC236}">
                <a16:creationId xmlns:a16="http://schemas.microsoft.com/office/drawing/2014/main" id="{401F4F45-7869-49CF-A2FD-EFCD1DD4CFFE}"/>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14" name="Image 13" descr="Une image contenant capture d’écran, diagramme&#10;&#10;Description générée automatiquement">
            <a:extLst>
              <a:ext uri="{FF2B5EF4-FFF2-40B4-BE49-F238E27FC236}">
                <a16:creationId xmlns:a16="http://schemas.microsoft.com/office/drawing/2014/main" id="{C5516EAF-6950-B174-C9AA-258142CE6D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30" y="1866900"/>
            <a:ext cx="12809009" cy="7467600"/>
          </a:xfrm>
          <a:prstGeom prst="rect">
            <a:avLst/>
          </a:prstGeom>
        </p:spPr>
      </p:pic>
    </p:spTree>
    <p:extLst>
      <p:ext uri="{BB962C8B-B14F-4D97-AF65-F5344CB8AC3E}">
        <p14:creationId xmlns:p14="http://schemas.microsoft.com/office/powerpoint/2010/main" val="963641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75441"/>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Disparity sampling with phylogenetic information</a:t>
            </a:r>
          </a:p>
        </p:txBody>
      </p:sp>
      <p:sp>
        <p:nvSpPr>
          <p:cNvPr id="9" name="ZoneTexte 8">
            <a:extLst>
              <a:ext uri="{FF2B5EF4-FFF2-40B4-BE49-F238E27FC236}">
                <a16:creationId xmlns:a16="http://schemas.microsoft.com/office/drawing/2014/main" id="{4019078B-1DC6-29BE-0ACF-CB51A6B6015A}"/>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Laboury et al. in review (</a:t>
            </a:r>
            <a:r>
              <a:rPr lang="en-GB" sz="1600" i="1" dirty="0">
                <a:solidFill>
                  <a:srgbClr val="353535"/>
                </a:solidFill>
                <a:latin typeface="Aleo" panose="020F0502020204030203" pitchFamily="34" charset="77"/>
              </a:rPr>
              <a:t>Evolution</a:t>
            </a:r>
            <a:r>
              <a:rPr lang="en-GB" sz="1600" dirty="0">
                <a:solidFill>
                  <a:srgbClr val="353535"/>
                </a:solidFill>
                <a:latin typeface="Aleo" panose="020F0502020204030203" pitchFamily="34" charset="77"/>
              </a:rPr>
              <a:t>)</a:t>
            </a:r>
          </a:p>
        </p:txBody>
      </p:sp>
      <p:pic>
        <p:nvPicPr>
          <p:cNvPr id="13" name="Image 12" descr="Une image contenant graphisme, capture d’écran&#10;&#10;Description générée automatiquement">
            <a:extLst>
              <a:ext uri="{FF2B5EF4-FFF2-40B4-BE49-F238E27FC236}">
                <a16:creationId xmlns:a16="http://schemas.microsoft.com/office/drawing/2014/main" id="{3A177CC2-496F-4A37-D480-CD8EF454F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535142"/>
            <a:ext cx="18135600" cy="5996683"/>
          </a:xfrm>
          <a:prstGeom prst="rect">
            <a:avLst/>
          </a:prstGeom>
        </p:spPr>
      </p:pic>
    </p:spTree>
    <p:extLst>
      <p:ext uri="{BB962C8B-B14F-4D97-AF65-F5344CB8AC3E}">
        <p14:creationId xmlns:p14="http://schemas.microsoft.com/office/powerpoint/2010/main" val="1880888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75441"/>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Disparity sampling with phylogenetic information</a:t>
            </a:r>
          </a:p>
        </p:txBody>
      </p:sp>
      <p:sp>
        <p:nvSpPr>
          <p:cNvPr id="9" name="ZoneTexte 8">
            <a:extLst>
              <a:ext uri="{FF2B5EF4-FFF2-40B4-BE49-F238E27FC236}">
                <a16:creationId xmlns:a16="http://schemas.microsoft.com/office/drawing/2014/main" id="{4019078B-1DC6-29BE-0ACF-CB51A6B6015A}"/>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Laboury et al. in review (</a:t>
            </a:r>
            <a:r>
              <a:rPr lang="en-GB" sz="1600" i="1" dirty="0">
                <a:solidFill>
                  <a:srgbClr val="353535"/>
                </a:solidFill>
                <a:latin typeface="Aleo" panose="020F0502020204030203" pitchFamily="34" charset="77"/>
              </a:rPr>
              <a:t>Evolution</a:t>
            </a:r>
            <a:r>
              <a:rPr lang="en-GB" sz="1600" dirty="0">
                <a:solidFill>
                  <a:srgbClr val="353535"/>
                </a:solidFill>
                <a:latin typeface="Aleo" panose="020F0502020204030203" pitchFamily="34" charset="77"/>
              </a:rPr>
              <a:t>)</a:t>
            </a:r>
          </a:p>
        </p:txBody>
      </p:sp>
      <p:pic>
        <p:nvPicPr>
          <p:cNvPr id="13" name="Image 12" descr="Une image contenant graphisme, capture d’écran&#10;&#10;Description générée automatiquement">
            <a:extLst>
              <a:ext uri="{FF2B5EF4-FFF2-40B4-BE49-F238E27FC236}">
                <a16:creationId xmlns:a16="http://schemas.microsoft.com/office/drawing/2014/main" id="{3A177CC2-496F-4A37-D480-CD8EF454F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535142"/>
            <a:ext cx="18135600" cy="5996683"/>
          </a:xfrm>
          <a:prstGeom prst="rect">
            <a:avLst/>
          </a:prstGeom>
        </p:spPr>
      </p:pic>
      <p:sp>
        <p:nvSpPr>
          <p:cNvPr id="14" name="ZoneTexte 13">
            <a:extLst>
              <a:ext uri="{FF2B5EF4-FFF2-40B4-BE49-F238E27FC236}">
                <a16:creationId xmlns:a16="http://schemas.microsoft.com/office/drawing/2014/main" id="{07A11733-5692-6F2B-115A-4445EAA1CCCB}"/>
              </a:ext>
            </a:extLst>
          </p:cNvPr>
          <p:cNvSpPr txBox="1"/>
          <p:nvPr/>
        </p:nvSpPr>
        <p:spPr>
          <a:xfrm>
            <a:off x="935922" y="2171700"/>
            <a:ext cx="14456478" cy="1028423"/>
          </a:xfrm>
          <a:prstGeom prst="rect">
            <a:avLst/>
          </a:prstGeom>
          <a:noFill/>
        </p:spPr>
        <p:txBody>
          <a:bodyPr wrap="square" rtlCol="0">
            <a:spAutoFit/>
          </a:bodyPr>
          <a:lstStyle/>
          <a:p>
            <a:pPr>
              <a:lnSpc>
                <a:spcPct val="114000"/>
              </a:lnSpc>
            </a:pPr>
            <a:r>
              <a:rPr lang="en-GB" sz="2800" dirty="0">
                <a:solidFill>
                  <a:srgbClr val="032C59"/>
                </a:solidFill>
                <a:latin typeface="Aleo" panose="020F0502020204030203" pitchFamily="34" charset="77"/>
              </a:rPr>
              <a:t>No significant drop in disparity at or close to the T/J transition but at rather at the early Late Triassic for both eosauropterygians and ichthyosaurians.</a:t>
            </a:r>
          </a:p>
        </p:txBody>
      </p:sp>
      <p:sp>
        <p:nvSpPr>
          <p:cNvPr id="5" name="Rectangle 4">
            <a:extLst>
              <a:ext uri="{FF2B5EF4-FFF2-40B4-BE49-F238E27FC236}">
                <a16:creationId xmlns:a16="http://schemas.microsoft.com/office/drawing/2014/main" id="{BD7B125B-8AF3-79F0-2454-DB91D4FF51C4}"/>
              </a:ext>
            </a:extLst>
          </p:cNvPr>
          <p:cNvSpPr/>
          <p:nvPr/>
        </p:nvSpPr>
        <p:spPr>
          <a:xfrm>
            <a:off x="1981200" y="3771900"/>
            <a:ext cx="1447800" cy="4392000"/>
          </a:xfrm>
          <a:prstGeom prst="rect">
            <a:avLst/>
          </a:prstGeom>
          <a:noFill/>
          <a:ln w="5715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A61527F-C1A1-5970-0A5D-31B208FA5C61}"/>
              </a:ext>
            </a:extLst>
          </p:cNvPr>
          <p:cNvSpPr/>
          <p:nvPr/>
        </p:nvSpPr>
        <p:spPr>
          <a:xfrm>
            <a:off x="11430000" y="3771900"/>
            <a:ext cx="1447800" cy="4429460"/>
          </a:xfrm>
          <a:prstGeom prst="rect">
            <a:avLst/>
          </a:prstGeom>
          <a:noFill/>
          <a:ln w="5715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4956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75441"/>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Clear change in limb morphology during the Late Triassic</a:t>
            </a:r>
          </a:p>
        </p:txBody>
      </p:sp>
      <p:sp>
        <p:nvSpPr>
          <p:cNvPr id="23" name="ZoneTexte 22">
            <a:extLst>
              <a:ext uri="{FF2B5EF4-FFF2-40B4-BE49-F238E27FC236}">
                <a16:creationId xmlns:a16="http://schemas.microsoft.com/office/drawing/2014/main" id="{AB1664F9-077F-8296-1548-93F16B0FBE12}"/>
              </a:ext>
            </a:extLst>
          </p:cNvPr>
          <p:cNvSpPr txBox="1"/>
          <p:nvPr/>
        </p:nvSpPr>
        <p:spPr>
          <a:xfrm>
            <a:off x="228600" y="9831570"/>
            <a:ext cx="3776570"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Laboury et al. in review (</a:t>
            </a:r>
            <a:r>
              <a:rPr lang="en-GB" sz="1600" i="1" dirty="0">
                <a:solidFill>
                  <a:srgbClr val="353535"/>
                </a:solidFill>
                <a:latin typeface="Aleo" panose="020F0502020204030203" pitchFamily="34" charset="77"/>
              </a:rPr>
              <a:t>Evolution</a:t>
            </a:r>
            <a:r>
              <a:rPr lang="en-GB" sz="1600" dirty="0">
                <a:solidFill>
                  <a:srgbClr val="353535"/>
                </a:solidFill>
                <a:latin typeface="Aleo" panose="020F0502020204030203" pitchFamily="34" charset="77"/>
              </a:rPr>
              <a:t>)</a:t>
            </a:r>
          </a:p>
        </p:txBody>
      </p:sp>
      <p:pic>
        <p:nvPicPr>
          <p:cNvPr id="6" name="Image 5" descr="Une image contenant capture d’écran, Logiciel multimédia, Montage, Logiciel de graphisme&#10;&#10;Description générée automatiquement">
            <a:extLst>
              <a:ext uri="{FF2B5EF4-FFF2-40B4-BE49-F238E27FC236}">
                <a16:creationId xmlns:a16="http://schemas.microsoft.com/office/drawing/2014/main" id="{E7E0CB36-E802-B973-822D-A0B12CAAE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730" y="1430616"/>
            <a:ext cx="13440778" cy="8244070"/>
          </a:xfrm>
          <a:prstGeom prst="rect">
            <a:avLst/>
          </a:prstGeom>
        </p:spPr>
      </p:pic>
    </p:spTree>
    <p:extLst>
      <p:ext uri="{BB962C8B-B14F-4D97-AF65-F5344CB8AC3E}">
        <p14:creationId xmlns:p14="http://schemas.microsoft.com/office/powerpoint/2010/main" val="933984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75441"/>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Did end-Triassic events impact body size ?</a:t>
            </a:r>
          </a:p>
        </p:txBody>
      </p:sp>
      <p:sp>
        <p:nvSpPr>
          <p:cNvPr id="10" name="ZoneTexte 9">
            <a:extLst>
              <a:ext uri="{FF2B5EF4-FFF2-40B4-BE49-F238E27FC236}">
                <a16:creationId xmlns:a16="http://schemas.microsoft.com/office/drawing/2014/main" id="{ED22170D-4D65-E779-CA64-F2E5972F2E6E}"/>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Laboury et al. in review (</a:t>
            </a:r>
            <a:r>
              <a:rPr lang="en-GB" sz="1600" i="1" dirty="0">
                <a:solidFill>
                  <a:srgbClr val="353535"/>
                </a:solidFill>
                <a:latin typeface="Aleo" panose="020F0502020204030203" pitchFamily="34" charset="77"/>
              </a:rPr>
              <a:t>Evolution</a:t>
            </a:r>
            <a:r>
              <a:rPr lang="en-GB" sz="1600" dirty="0">
                <a:solidFill>
                  <a:srgbClr val="353535"/>
                </a:solidFill>
                <a:latin typeface="Aleo" panose="020F0502020204030203" pitchFamily="34" charset="77"/>
              </a:rPr>
              <a:t>)</a:t>
            </a:r>
          </a:p>
        </p:txBody>
      </p:sp>
      <p:pic>
        <p:nvPicPr>
          <p:cNvPr id="6" name="Image 5" descr="Une image contenant capture d’écran, Logiciel multimédia, Logiciel de graphisme, Modélisation 3D&#10;&#10;Description générée automatiquement">
            <a:extLst>
              <a:ext uri="{FF2B5EF4-FFF2-40B4-BE49-F238E27FC236}">
                <a16:creationId xmlns:a16="http://schemas.microsoft.com/office/drawing/2014/main" id="{77E97DEC-25B0-2905-C76A-97B679EEB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51" y="1980570"/>
            <a:ext cx="16195679" cy="7551255"/>
          </a:xfrm>
          <a:prstGeom prst="rect">
            <a:avLst/>
          </a:prstGeom>
        </p:spPr>
      </p:pic>
    </p:spTree>
    <p:extLst>
      <p:ext uri="{BB962C8B-B14F-4D97-AF65-F5344CB8AC3E}">
        <p14:creationId xmlns:p14="http://schemas.microsoft.com/office/powerpoint/2010/main" val="571099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78366" y="-7096065"/>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6" name="TextBox 6"/>
          <p:cNvSpPr txBox="1"/>
          <p:nvPr/>
        </p:nvSpPr>
        <p:spPr>
          <a:xfrm>
            <a:off x="5080322" y="419100"/>
            <a:ext cx="8127355" cy="857927"/>
          </a:xfrm>
          <a:prstGeom prst="rect">
            <a:avLst/>
          </a:prstGeom>
        </p:spPr>
        <p:txBody>
          <a:bodyPr wrap="square" lIns="0" tIns="0" rIns="0" bIns="0" rtlCol="0" anchor="t">
            <a:spAutoFit/>
          </a:bodyPr>
          <a:lstStyle/>
          <a:p>
            <a:pPr algn="ctr">
              <a:lnSpc>
                <a:spcPts val="7500"/>
              </a:lnSpc>
              <a:spcBef>
                <a:spcPct val="0"/>
              </a:spcBef>
            </a:pPr>
            <a:r>
              <a:rPr lang="en-US" sz="5000" spc="125" dirty="0">
                <a:solidFill>
                  <a:srgbClr val="EDC589"/>
                </a:solidFill>
                <a:latin typeface="Aleo Bold"/>
              </a:rPr>
              <a:t>SECOND CONCLUSIONS</a:t>
            </a:r>
          </a:p>
        </p:txBody>
      </p:sp>
      <p:sp>
        <p:nvSpPr>
          <p:cNvPr id="7" name="TextBox 7"/>
          <p:cNvSpPr txBox="1"/>
          <p:nvPr/>
        </p:nvSpPr>
        <p:spPr>
          <a:xfrm>
            <a:off x="0" y="1805728"/>
            <a:ext cx="17336471" cy="6986464"/>
          </a:xfrm>
          <a:prstGeom prst="rect">
            <a:avLst/>
          </a:prstGeom>
        </p:spPr>
        <p:txBody>
          <a:bodyPr wrap="square" lIns="0" tIns="0" rIns="0" bIns="0" rtlCol="0" anchor="t">
            <a:spAutoFit/>
          </a:bodyPr>
          <a:lstStyle/>
          <a:p>
            <a:pPr marL="367029" lvl="1" algn="l">
              <a:lnSpc>
                <a:spcPts val="5099"/>
              </a:lnSpc>
            </a:pPr>
            <a:r>
              <a:rPr lang="en-US" sz="3399" spc="84" dirty="0">
                <a:solidFill>
                  <a:srgbClr val="EDC589"/>
                </a:solidFill>
                <a:latin typeface="Aleo Bold"/>
              </a:rPr>
              <a:t>No catastrophic macroevolutionary bottleneck evidenced at the very end of the Triassic. </a:t>
            </a:r>
          </a:p>
          <a:p>
            <a:pPr marL="734059" lvl="1" indent="-367030" algn="l">
              <a:buFont typeface="Arial"/>
              <a:buChar char="•"/>
            </a:pPr>
            <a:endParaRPr lang="en-US" sz="3399" spc="84" dirty="0">
              <a:solidFill>
                <a:srgbClr val="EDC589"/>
              </a:solidFill>
              <a:latin typeface="Aleo Bold"/>
            </a:endParaRPr>
          </a:p>
          <a:p>
            <a:pPr marL="1255713" lvl="3" indent="-182563">
              <a:lnSpc>
                <a:spcPts val="5099"/>
              </a:lnSpc>
              <a:buFont typeface="Wingdings" pitchFamily="2" charset="2"/>
              <a:buChar char="§"/>
            </a:pPr>
            <a:r>
              <a:rPr lang="en-US" sz="3000" spc="84" dirty="0">
                <a:solidFill>
                  <a:schemeClr val="bg1"/>
                </a:solidFill>
                <a:latin typeface="Aleo Bold"/>
              </a:rPr>
              <a:t> </a:t>
            </a:r>
            <a:r>
              <a:rPr lang="en-US" sz="3000" b="1" spc="84" dirty="0">
                <a:solidFill>
                  <a:schemeClr val="bg1"/>
                </a:solidFill>
                <a:latin typeface="Aleo Bold"/>
              </a:rPr>
              <a:t>Support of extinction events during the early Late Triassic which decimated coastal dwellers (Benson &amp; Butler, 2011; Kelley et al., 2012)</a:t>
            </a:r>
          </a:p>
          <a:p>
            <a:pPr marL="1112838" lvl="3" indent="-188913">
              <a:lnSpc>
                <a:spcPts val="5099"/>
              </a:lnSpc>
              <a:buFont typeface="Wingdings" pitchFamily="2" charset="2"/>
              <a:buChar char="§"/>
            </a:pPr>
            <a:endParaRPr lang="en-US" sz="2800" b="1" spc="84" dirty="0">
              <a:solidFill>
                <a:schemeClr val="bg1"/>
              </a:solidFill>
              <a:latin typeface="Aleo Bold"/>
            </a:endParaRPr>
          </a:p>
          <a:p>
            <a:pPr marL="1295400" lvl="3" indent="-182563">
              <a:lnSpc>
                <a:spcPts val="5099"/>
              </a:lnSpc>
              <a:buFont typeface="Wingdings" pitchFamily="2" charset="2"/>
              <a:buChar char="§"/>
            </a:pPr>
            <a:r>
              <a:rPr lang="en-US" sz="2800" b="1" spc="84" dirty="0">
                <a:solidFill>
                  <a:schemeClr val="bg1"/>
                </a:solidFill>
                <a:latin typeface="Aleo Bold"/>
              </a:rPr>
              <a:t> </a:t>
            </a:r>
            <a:r>
              <a:rPr lang="en-US" sz="3000" b="1" spc="84" dirty="0">
                <a:solidFill>
                  <a:schemeClr val="bg1"/>
                </a:solidFill>
                <a:latin typeface="Aleo Bold"/>
              </a:rPr>
              <a:t>Suggestion of a two—phase extinction event for non parvipelvian ichthyosaurians</a:t>
            </a:r>
          </a:p>
          <a:p>
            <a:pPr marL="2295525" lvl="5" indent="-457200">
              <a:lnSpc>
                <a:spcPts val="5099"/>
              </a:lnSpc>
              <a:buFont typeface="Wingdings" pitchFamily="2" charset="2"/>
              <a:buChar char="§"/>
            </a:pPr>
            <a:r>
              <a:rPr lang="en-US" sz="2800" b="1" spc="84" dirty="0">
                <a:solidFill>
                  <a:srgbClr val="EDC589"/>
                </a:solidFill>
                <a:latin typeface="Aleo Bold"/>
              </a:rPr>
              <a:t>Phase 1 </a:t>
            </a:r>
            <a:r>
              <a:rPr lang="en-US" sz="2800" b="1" spc="84" dirty="0">
                <a:solidFill>
                  <a:schemeClr val="bg1"/>
                </a:solidFill>
                <a:latin typeface="Aleo Bold"/>
              </a:rPr>
              <a:t>in the Carnian/early Norian with the loss of majority of shallow water taxa</a:t>
            </a:r>
          </a:p>
          <a:p>
            <a:pPr marL="2295525" lvl="5" indent="-457200">
              <a:lnSpc>
                <a:spcPts val="5099"/>
              </a:lnSpc>
              <a:buFont typeface="Wingdings" pitchFamily="2" charset="2"/>
              <a:buChar char="§"/>
            </a:pPr>
            <a:r>
              <a:rPr lang="en-US" sz="2800" b="1" spc="84" dirty="0">
                <a:solidFill>
                  <a:srgbClr val="EDC589"/>
                </a:solidFill>
                <a:latin typeface="Aleo Bold"/>
              </a:rPr>
              <a:t>Phase 2 </a:t>
            </a:r>
            <a:r>
              <a:rPr lang="en-US" sz="2800" b="1" spc="84" dirty="0">
                <a:solidFill>
                  <a:schemeClr val="bg1"/>
                </a:solidFill>
                <a:latin typeface="Aleo Bold"/>
              </a:rPr>
              <a:t>at the end of the Rhaetian with the loss of nearly all gigantic shastasaurids</a:t>
            </a:r>
          </a:p>
          <a:p>
            <a:pPr marL="1838325" lvl="5">
              <a:lnSpc>
                <a:spcPts val="5099"/>
              </a:lnSpc>
            </a:pPr>
            <a:endParaRPr lang="en-US" sz="2800" b="1" spc="84" dirty="0">
              <a:solidFill>
                <a:schemeClr val="bg1"/>
              </a:solidFill>
              <a:latin typeface="Aleo Bold"/>
            </a:endParaRPr>
          </a:p>
          <a:p>
            <a:pPr marL="1387475" lvl="1" indent="-314325" algn="l">
              <a:lnSpc>
                <a:spcPts val="5099"/>
              </a:lnSpc>
              <a:buFont typeface="Wingdings" pitchFamily="2" charset="2"/>
              <a:buChar char="§"/>
              <a:tabLst>
                <a:tab pos="841375" algn="l"/>
              </a:tabLst>
            </a:pPr>
            <a:r>
              <a:rPr lang="en-US" sz="3000" spc="84" dirty="0">
                <a:solidFill>
                  <a:schemeClr val="bg1"/>
                </a:solidFill>
                <a:latin typeface="Aleo Bold"/>
              </a:rPr>
              <a:t>BUT scarcity of the sampling in the Late Triassic fossil record </a:t>
            </a:r>
            <a:r>
              <a:rPr lang="en-US" sz="3000" spc="84" dirty="0">
                <a:solidFill>
                  <a:schemeClr val="bg1"/>
                </a:solidFill>
                <a:latin typeface="Aleo Bold"/>
                <a:sym typeface="Wingdings" pitchFamily="2" charset="2"/>
              </a:rPr>
              <a:t> </a:t>
            </a:r>
            <a:r>
              <a:rPr lang="en-US" sz="3000" spc="84" dirty="0">
                <a:solidFill>
                  <a:srgbClr val="EDC589"/>
                </a:solidFill>
                <a:latin typeface="Aleo Bold"/>
                <a:sym typeface="Wingdings" pitchFamily="2" charset="2"/>
              </a:rPr>
              <a:t>Oversimplification? </a:t>
            </a:r>
            <a:endParaRPr lang="en-US" sz="3000" spc="84" dirty="0">
              <a:solidFill>
                <a:srgbClr val="EDC589"/>
              </a:solidFill>
              <a:latin typeface="Aleo Bold"/>
            </a:endParaRPr>
          </a:p>
        </p:txBody>
      </p:sp>
    </p:spTree>
    <p:extLst>
      <p:ext uri="{BB962C8B-B14F-4D97-AF65-F5344CB8AC3E}">
        <p14:creationId xmlns:p14="http://schemas.microsoft.com/office/powerpoint/2010/main" val="173764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78366" y="-7096065"/>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6" name="TextBox 6"/>
          <p:cNvSpPr txBox="1"/>
          <p:nvPr/>
        </p:nvSpPr>
        <p:spPr>
          <a:xfrm>
            <a:off x="5791200" y="398815"/>
            <a:ext cx="7770333" cy="857927"/>
          </a:xfrm>
          <a:prstGeom prst="rect">
            <a:avLst/>
          </a:prstGeom>
        </p:spPr>
        <p:txBody>
          <a:bodyPr wrap="square" lIns="0" tIns="0" rIns="0" bIns="0" rtlCol="0" anchor="t">
            <a:spAutoFit/>
          </a:bodyPr>
          <a:lstStyle/>
          <a:p>
            <a:pPr algn="ctr">
              <a:lnSpc>
                <a:spcPts val="7500"/>
              </a:lnSpc>
              <a:spcBef>
                <a:spcPct val="0"/>
              </a:spcBef>
            </a:pPr>
            <a:r>
              <a:rPr lang="en-US" sz="5000" spc="125" dirty="0">
                <a:solidFill>
                  <a:srgbClr val="EDC589"/>
                </a:solidFill>
                <a:latin typeface="Aleo Bold"/>
              </a:rPr>
              <a:t>TAKE–HOME MESSAGES</a:t>
            </a:r>
          </a:p>
        </p:txBody>
      </p:sp>
      <p:sp>
        <p:nvSpPr>
          <p:cNvPr id="10" name="Freeform 6">
            <a:extLst>
              <a:ext uri="{FF2B5EF4-FFF2-40B4-BE49-F238E27FC236}">
                <a16:creationId xmlns:a16="http://schemas.microsoft.com/office/drawing/2014/main" id="{91D6C042-3983-51FD-9296-98F5FD312FED}"/>
              </a:ext>
            </a:extLst>
          </p:cNvPr>
          <p:cNvSpPr/>
          <p:nvPr/>
        </p:nvSpPr>
        <p:spPr>
          <a:xfrm>
            <a:off x="14173200" y="313090"/>
            <a:ext cx="2545968" cy="1176686"/>
          </a:xfrm>
          <a:custGeom>
            <a:avLst/>
            <a:gdLst/>
            <a:ahLst/>
            <a:cxnLst/>
            <a:rect l="l" t="t" r="r" b="b"/>
            <a:pathLst>
              <a:path w="3839426" h="1633501">
                <a:moveTo>
                  <a:pt x="0" y="0"/>
                </a:moveTo>
                <a:lnTo>
                  <a:pt x="3839426" y="0"/>
                </a:lnTo>
                <a:lnTo>
                  <a:pt x="3839426" y="1633501"/>
                </a:lnTo>
                <a:lnTo>
                  <a:pt x="0" y="16335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solidFill>
                <a:srgbClr val="EDC589"/>
              </a:solidFill>
            </a:endParaRPr>
          </a:p>
        </p:txBody>
      </p:sp>
      <p:sp>
        <p:nvSpPr>
          <p:cNvPr id="11" name="Freeform 7">
            <a:extLst>
              <a:ext uri="{FF2B5EF4-FFF2-40B4-BE49-F238E27FC236}">
                <a16:creationId xmlns:a16="http://schemas.microsoft.com/office/drawing/2014/main" id="{AF55E7AC-6364-6915-6E10-8950F743ED56}"/>
              </a:ext>
            </a:extLst>
          </p:cNvPr>
          <p:cNvSpPr/>
          <p:nvPr/>
        </p:nvSpPr>
        <p:spPr>
          <a:xfrm flipH="1">
            <a:off x="2667000" y="398815"/>
            <a:ext cx="2059468" cy="1009650"/>
          </a:xfrm>
          <a:custGeom>
            <a:avLst/>
            <a:gdLst/>
            <a:ahLst/>
            <a:cxnLst/>
            <a:rect l="l" t="t" r="r" b="b"/>
            <a:pathLst>
              <a:path w="3620335" h="1533705">
                <a:moveTo>
                  <a:pt x="0" y="0"/>
                </a:moveTo>
                <a:lnTo>
                  <a:pt x="3620334" y="0"/>
                </a:lnTo>
                <a:lnTo>
                  <a:pt x="3620334" y="1533705"/>
                </a:lnTo>
                <a:lnTo>
                  <a:pt x="0" y="1533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ZoneTexte 12">
            <a:extLst>
              <a:ext uri="{FF2B5EF4-FFF2-40B4-BE49-F238E27FC236}">
                <a16:creationId xmlns:a16="http://schemas.microsoft.com/office/drawing/2014/main" id="{94C16522-8BBA-B956-7CA5-0DA28C3CBDD8}"/>
              </a:ext>
            </a:extLst>
          </p:cNvPr>
          <p:cNvSpPr txBox="1"/>
          <p:nvPr/>
        </p:nvSpPr>
        <p:spPr>
          <a:xfrm>
            <a:off x="597108" y="3461227"/>
            <a:ext cx="16109568" cy="3945760"/>
          </a:xfrm>
          <a:prstGeom prst="rect">
            <a:avLst/>
          </a:prstGeom>
          <a:noFill/>
        </p:spPr>
        <p:txBody>
          <a:bodyPr wrap="square">
            <a:spAutoFit/>
          </a:bodyPr>
          <a:lstStyle/>
          <a:p>
            <a:pPr marL="881379" marR="0" lvl="1" indent="-514350" algn="l" defTabSz="914400" rtl="0" eaLnBrk="1" fontAlgn="auto" latinLnBrk="0" hangingPunct="1">
              <a:lnSpc>
                <a:spcPts val="5099"/>
              </a:lnSpc>
              <a:spcBef>
                <a:spcPts val="0"/>
              </a:spcBef>
              <a:spcAft>
                <a:spcPts val="0"/>
              </a:spcAft>
              <a:buClrTx/>
              <a:buSzTx/>
              <a:buFont typeface="+mj-lt"/>
              <a:buAutoNum type="arabicPeriod"/>
              <a:tabLst/>
              <a:defRPr/>
            </a:pPr>
            <a:r>
              <a:rPr kumimoji="0" lang="en-US" sz="3399" b="0" i="0" u="none" strike="noStrike" kern="1200" cap="none" spc="84" normalizeH="0" baseline="0" noProof="0" dirty="0">
                <a:ln>
                  <a:noFill/>
                </a:ln>
                <a:solidFill>
                  <a:srgbClr val="EDC589"/>
                </a:solidFill>
                <a:effectLst/>
                <a:uLnTx/>
                <a:uFillTx/>
                <a:latin typeface="Aleo Bold"/>
                <a:ea typeface="+mn-ea"/>
                <a:cs typeface="+mn-cs"/>
              </a:rPr>
              <a:t>Contrasting evolutionary patterns in the craniodental diversification of ichthyosaurians and eosauropterygians</a:t>
            </a:r>
          </a:p>
          <a:p>
            <a:pPr marL="367029" marR="0" lvl="1" algn="l" defTabSz="914400" rtl="0" eaLnBrk="1" fontAlgn="auto" latinLnBrk="0" hangingPunct="1">
              <a:lnSpc>
                <a:spcPts val="5099"/>
              </a:lnSpc>
              <a:spcBef>
                <a:spcPts val="0"/>
              </a:spcBef>
              <a:spcAft>
                <a:spcPts val="0"/>
              </a:spcAft>
              <a:buClrTx/>
              <a:buSzTx/>
              <a:tabLst/>
              <a:defRPr/>
            </a:pPr>
            <a:endParaRPr kumimoji="0" lang="en-US" sz="3399" b="0" i="0" u="none" strike="noStrike" kern="1200" cap="none" spc="84" normalizeH="0" baseline="0" noProof="0" dirty="0">
              <a:ln>
                <a:noFill/>
              </a:ln>
              <a:solidFill>
                <a:srgbClr val="EDC589"/>
              </a:solidFill>
              <a:effectLst/>
              <a:uLnTx/>
              <a:uFillTx/>
              <a:latin typeface="Aleo Bold"/>
              <a:ea typeface="+mn-ea"/>
              <a:cs typeface="+mn-cs"/>
            </a:endParaRPr>
          </a:p>
          <a:p>
            <a:pPr marL="367029" marR="0" lvl="1" algn="l" defTabSz="914400" rtl="0" eaLnBrk="1" fontAlgn="auto" latinLnBrk="0" hangingPunct="1">
              <a:lnSpc>
                <a:spcPts val="5099"/>
              </a:lnSpc>
              <a:spcBef>
                <a:spcPts val="0"/>
              </a:spcBef>
              <a:spcAft>
                <a:spcPts val="0"/>
              </a:spcAft>
              <a:buClrTx/>
              <a:buSzTx/>
              <a:tabLst/>
              <a:defRPr/>
            </a:pPr>
            <a:endParaRPr kumimoji="0" lang="en-US" sz="3399" b="0" i="0" u="none" strike="noStrike" kern="1200" cap="none" spc="84" normalizeH="0" baseline="0" noProof="0" dirty="0">
              <a:ln>
                <a:noFill/>
              </a:ln>
              <a:solidFill>
                <a:srgbClr val="EDC589"/>
              </a:solidFill>
              <a:effectLst/>
              <a:uLnTx/>
              <a:uFillTx/>
              <a:latin typeface="Aleo Bold"/>
              <a:ea typeface="+mn-ea"/>
              <a:cs typeface="+mn-cs"/>
            </a:endParaRPr>
          </a:p>
          <a:p>
            <a:pPr marL="881379" marR="0" lvl="1" indent="-514350" algn="l" defTabSz="914400" rtl="0" eaLnBrk="1" fontAlgn="auto" latinLnBrk="0" hangingPunct="1">
              <a:lnSpc>
                <a:spcPts val="5099"/>
              </a:lnSpc>
              <a:spcBef>
                <a:spcPts val="0"/>
              </a:spcBef>
              <a:spcAft>
                <a:spcPts val="0"/>
              </a:spcAft>
              <a:buClrTx/>
              <a:buSzTx/>
              <a:buFont typeface="+mj-lt"/>
              <a:buAutoNum type="arabicPeriod" startAt="2"/>
              <a:tabLst/>
              <a:defRPr/>
            </a:pPr>
            <a:r>
              <a:rPr lang="en-US" sz="3399" spc="84" dirty="0">
                <a:solidFill>
                  <a:srgbClr val="EDC589"/>
                </a:solidFill>
                <a:latin typeface="Aleo Bold"/>
              </a:rPr>
              <a:t>Important extinction events during the early Late Triassic rather than a macroevolutionary bottleneck at the T/J transition</a:t>
            </a:r>
            <a:endParaRPr kumimoji="0" lang="en-US" sz="3399" b="0" i="0" u="none" strike="noStrike" kern="1200" cap="none" spc="84" normalizeH="0" baseline="0" noProof="0" dirty="0">
              <a:ln>
                <a:noFill/>
              </a:ln>
              <a:solidFill>
                <a:srgbClr val="EDC589"/>
              </a:solidFill>
              <a:effectLst/>
              <a:uLnTx/>
              <a:uFillTx/>
              <a:latin typeface="Aleo Bold"/>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78366" y="-7096065"/>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grpSp>
        <p:nvGrpSpPr>
          <p:cNvPr id="5" name="Group 5"/>
          <p:cNvGrpSpPr/>
          <p:nvPr/>
        </p:nvGrpSpPr>
        <p:grpSpPr>
          <a:xfrm>
            <a:off x="15808232" y="175099"/>
            <a:ext cx="2200190" cy="2195122"/>
            <a:chOff x="0" y="0"/>
            <a:chExt cx="2933588" cy="2926830"/>
          </a:xfrm>
        </p:grpSpPr>
        <p:sp>
          <p:nvSpPr>
            <p:cNvPr id="6" name="Freeform 6"/>
            <p:cNvSpPr/>
            <p:nvPr/>
          </p:nvSpPr>
          <p:spPr>
            <a:xfrm>
              <a:off x="0" y="0"/>
              <a:ext cx="2926830" cy="2926830"/>
            </a:xfrm>
            <a:custGeom>
              <a:avLst/>
              <a:gdLst/>
              <a:ahLst/>
              <a:cxnLst/>
              <a:rect l="l" t="t" r="r" b="b"/>
              <a:pathLst>
                <a:path w="2926830" h="2926830">
                  <a:moveTo>
                    <a:pt x="0" y="0"/>
                  </a:moveTo>
                  <a:lnTo>
                    <a:pt x="2926830" y="0"/>
                  </a:lnTo>
                  <a:lnTo>
                    <a:pt x="2926830" y="2926830"/>
                  </a:lnTo>
                  <a:lnTo>
                    <a:pt x="0" y="29268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dirty="0"/>
            </a:p>
          </p:txBody>
        </p:sp>
        <p:sp>
          <p:nvSpPr>
            <p:cNvPr id="7" name="Freeform 7"/>
            <p:cNvSpPr/>
            <p:nvPr/>
          </p:nvSpPr>
          <p:spPr>
            <a:xfrm>
              <a:off x="699276" y="470265"/>
              <a:ext cx="861300" cy="690744"/>
            </a:xfrm>
            <a:custGeom>
              <a:avLst/>
              <a:gdLst/>
              <a:ahLst/>
              <a:cxnLst/>
              <a:rect l="l" t="t" r="r" b="b"/>
              <a:pathLst>
                <a:path w="861300" h="690744">
                  <a:moveTo>
                    <a:pt x="0" y="0"/>
                  </a:moveTo>
                  <a:lnTo>
                    <a:pt x="861300" y="0"/>
                  </a:lnTo>
                  <a:lnTo>
                    <a:pt x="861300" y="690744"/>
                  </a:lnTo>
                  <a:lnTo>
                    <a:pt x="0" y="690744"/>
                  </a:lnTo>
                  <a:lnTo>
                    <a:pt x="0" y="0"/>
                  </a:lnTo>
                  <a:close/>
                </a:path>
              </a:pathLst>
            </a:custGeom>
            <a:blipFill>
              <a:blip r:embed="rId9"/>
              <a:stretch>
                <a:fillRect/>
              </a:stretch>
            </a:blipFill>
          </p:spPr>
          <p:txBody>
            <a:bodyPr/>
            <a:lstStyle/>
            <a:p>
              <a:endParaRPr lang="en-GB"/>
            </a:p>
          </p:txBody>
        </p:sp>
        <p:sp>
          <p:nvSpPr>
            <p:cNvPr id="8" name="TextBox 8"/>
            <p:cNvSpPr txBox="1"/>
            <p:nvPr/>
          </p:nvSpPr>
          <p:spPr>
            <a:xfrm>
              <a:off x="591664" y="1493527"/>
              <a:ext cx="1074491" cy="337975"/>
            </a:xfrm>
            <a:prstGeom prst="rect">
              <a:avLst/>
            </a:prstGeom>
          </p:spPr>
          <p:txBody>
            <a:bodyPr lIns="0" tIns="0" rIns="0" bIns="0" rtlCol="0" anchor="t">
              <a:spAutoFit/>
            </a:bodyPr>
            <a:lstStyle/>
            <a:p>
              <a:pPr algn="l">
                <a:lnSpc>
                  <a:spcPts val="1874"/>
                </a:lnSpc>
              </a:pPr>
              <a:r>
                <a:rPr lang="en-US" sz="1812" spc="45" dirty="0">
                  <a:solidFill>
                    <a:srgbClr val="FFFFFF"/>
                  </a:solidFill>
                  <a:latin typeface="IBM Plex Sans Bold"/>
                </a:rPr>
                <a:t>SECAD</a:t>
              </a:r>
            </a:p>
          </p:txBody>
        </p:sp>
        <p:sp>
          <p:nvSpPr>
            <p:cNvPr id="9" name="TextBox 9"/>
            <p:cNvSpPr txBox="1"/>
            <p:nvPr/>
          </p:nvSpPr>
          <p:spPr>
            <a:xfrm>
              <a:off x="1348850" y="1503144"/>
              <a:ext cx="812642" cy="276915"/>
            </a:xfrm>
            <a:prstGeom prst="rect">
              <a:avLst/>
            </a:prstGeom>
          </p:spPr>
          <p:txBody>
            <a:bodyPr lIns="0" tIns="0" rIns="0" bIns="0" rtlCol="0" anchor="t">
              <a:spAutoFit/>
            </a:bodyPr>
            <a:lstStyle/>
            <a:p>
              <a:pPr algn="r">
                <a:lnSpc>
                  <a:spcPts val="1644"/>
                </a:lnSpc>
              </a:pPr>
              <a:r>
                <a:rPr lang="en-US" sz="1590" spc="73" dirty="0">
                  <a:solidFill>
                    <a:srgbClr val="FFFFFF"/>
                  </a:solidFill>
                  <a:latin typeface="Montserrat Bold"/>
                </a:rPr>
                <a:t>2024</a:t>
              </a:r>
            </a:p>
          </p:txBody>
        </p:sp>
        <p:sp>
          <p:nvSpPr>
            <p:cNvPr id="10" name="TextBox 10"/>
            <p:cNvSpPr txBox="1"/>
            <p:nvPr/>
          </p:nvSpPr>
          <p:spPr>
            <a:xfrm>
              <a:off x="576755" y="1790186"/>
              <a:ext cx="1773319" cy="367623"/>
            </a:xfrm>
            <a:prstGeom prst="rect">
              <a:avLst/>
            </a:prstGeom>
          </p:spPr>
          <p:txBody>
            <a:bodyPr lIns="0" tIns="0" rIns="0" bIns="0" rtlCol="0" anchor="t">
              <a:spAutoFit/>
            </a:bodyPr>
            <a:lstStyle/>
            <a:p>
              <a:pPr algn="l">
                <a:lnSpc>
                  <a:spcPts val="2256"/>
                </a:lnSpc>
              </a:pPr>
              <a:r>
                <a:rPr lang="en-US" sz="1611" spc="40" dirty="0">
                  <a:solidFill>
                    <a:srgbClr val="FFFFFF"/>
                  </a:solidFill>
                  <a:latin typeface="IBM Plex Sans Bold"/>
                </a:rPr>
                <a:t>June 25 – 28</a:t>
              </a:r>
              <a:r>
                <a:rPr lang="en-US" sz="1611" spc="40" baseline="30000" dirty="0">
                  <a:solidFill>
                    <a:srgbClr val="FFFFFF"/>
                  </a:solidFill>
                  <a:latin typeface="IBM Plex Sans Bold"/>
                </a:rPr>
                <a:t>th</a:t>
              </a:r>
              <a:endParaRPr lang="en-US" sz="1611" spc="40" dirty="0">
                <a:solidFill>
                  <a:srgbClr val="FFFFFF"/>
                </a:solidFill>
                <a:latin typeface="IBM Plex Sans Bold"/>
              </a:endParaRPr>
            </a:p>
          </p:txBody>
        </p:sp>
        <p:sp>
          <p:nvSpPr>
            <p:cNvPr id="11" name="TextBox 11"/>
            <p:cNvSpPr txBox="1"/>
            <p:nvPr/>
          </p:nvSpPr>
          <p:spPr>
            <a:xfrm>
              <a:off x="576755" y="2106082"/>
              <a:ext cx="2356833" cy="332455"/>
            </a:xfrm>
            <a:prstGeom prst="rect">
              <a:avLst/>
            </a:prstGeom>
          </p:spPr>
          <p:txBody>
            <a:bodyPr lIns="0" tIns="0" rIns="0" bIns="0" rtlCol="0" anchor="t">
              <a:spAutoFit/>
            </a:bodyPr>
            <a:lstStyle/>
            <a:p>
              <a:pPr algn="l">
                <a:lnSpc>
                  <a:spcPts val="2185"/>
                </a:lnSpc>
              </a:pPr>
              <a:r>
                <a:rPr lang="en-US" sz="1561" spc="39">
                  <a:solidFill>
                    <a:srgbClr val="FFFFFF"/>
                  </a:solidFill>
                  <a:latin typeface="IBM Plex Sans Bold"/>
                </a:rPr>
                <a:t>Liège, Belgium</a:t>
              </a:r>
            </a:p>
          </p:txBody>
        </p:sp>
      </p:grpSp>
      <p:sp>
        <p:nvSpPr>
          <p:cNvPr id="12" name="Freeform 12"/>
          <p:cNvSpPr/>
          <p:nvPr/>
        </p:nvSpPr>
        <p:spPr>
          <a:xfrm>
            <a:off x="5214946" y="2443941"/>
            <a:ext cx="1464341" cy="923021"/>
          </a:xfrm>
          <a:custGeom>
            <a:avLst/>
            <a:gdLst/>
            <a:ahLst/>
            <a:cxnLst/>
            <a:rect l="l" t="t" r="r" b="b"/>
            <a:pathLst>
              <a:path w="1464341" h="923021">
                <a:moveTo>
                  <a:pt x="0" y="0"/>
                </a:moveTo>
                <a:lnTo>
                  <a:pt x="1464342" y="0"/>
                </a:lnTo>
                <a:lnTo>
                  <a:pt x="1464342" y="923021"/>
                </a:lnTo>
                <a:lnTo>
                  <a:pt x="0" y="923021"/>
                </a:lnTo>
                <a:lnTo>
                  <a:pt x="0" y="0"/>
                </a:lnTo>
                <a:close/>
              </a:path>
            </a:pathLst>
          </a:custGeom>
          <a:blipFill>
            <a:blip r:embed="rId10"/>
            <a:stretch>
              <a:fillRect/>
            </a:stretch>
          </a:blipFill>
        </p:spPr>
        <p:txBody>
          <a:bodyPr/>
          <a:lstStyle/>
          <a:p>
            <a:endParaRPr lang="en-GB"/>
          </a:p>
        </p:txBody>
      </p:sp>
      <p:sp>
        <p:nvSpPr>
          <p:cNvPr id="13" name="Freeform 13"/>
          <p:cNvSpPr/>
          <p:nvPr/>
        </p:nvSpPr>
        <p:spPr>
          <a:xfrm>
            <a:off x="9978990" y="2443941"/>
            <a:ext cx="4113065" cy="931530"/>
          </a:xfrm>
          <a:custGeom>
            <a:avLst/>
            <a:gdLst/>
            <a:ahLst/>
            <a:cxnLst/>
            <a:rect l="l" t="t" r="r" b="b"/>
            <a:pathLst>
              <a:path w="4113065" h="931530">
                <a:moveTo>
                  <a:pt x="0" y="0"/>
                </a:moveTo>
                <a:lnTo>
                  <a:pt x="4113065" y="0"/>
                </a:lnTo>
                <a:lnTo>
                  <a:pt x="4113065" y="931530"/>
                </a:lnTo>
                <a:lnTo>
                  <a:pt x="0" y="931530"/>
                </a:lnTo>
                <a:lnTo>
                  <a:pt x="0" y="0"/>
                </a:lnTo>
                <a:close/>
              </a:path>
            </a:pathLst>
          </a:custGeom>
          <a:blipFill>
            <a:blip r:embed="rId11"/>
            <a:stretch>
              <a:fillRect/>
            </a:stretch>
          </a:blipFill>
        </p:spPr>
        <p:txBody>
          <a:bodyPr/>
          <a:lstStyle/>
          <a:p>
            <a:endParaRPr lang="en-GB"/>
          </a:p>
        </p:txBody>
      </p:sp>
      <p:sp>
        <p:nvSpPr>
          <p:cNvPr id="14" name="Freeform 14"/>
          <p:cNvSpPr/>
          <p:nvPr/>
        </p:nvSpPr>
        <p:spPr>
          <a:xfrm>
            <a:off x="7272673" y="2484604"/>
            <a:ext cx="2112932" cy="922007"/>
          </a:xfrm>
          <a:custGeom>
            <a:avLst/>
            <a:gdLst/>
            <a:ahLst/>
            <a:cxnLst/>
            <a:rect l="l" t="t" r="r" b="b"/>
            <a:pathLst>
              <a:path w="2112932" h="922007">
                <a:moveTo>
                  <a:pt x="0" y="0"/>
                </a:moveTo>
                <a:lnTo>
                  <a:pt x="2112932" y="0"/>
                </a:lnTo>
                <a:lnTo>
                  <a:pt x="2112932" y="922007"/>
                </a:lnTo>
                <a:lnTo>
                  <a:pt x="0" y="9220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5" name="TextBox 15"/>
          <p:cNvSpPr txBox="1"/>
          <p:nvPr/>
        </p:nvSpPr>
        <p:spPr>
          <a:xfrm>
            <a:off x="6033790" y="420522"/>
            <a:ext cx="6220420" cy="1009650"/>
          </a:xfrm>
          <a:prstGeom prst="rect">
            <a:avLst/>
          </a:prstGeom>
        </p:spPr>
        <p:txBody>
          <a:bodyPr lIns="0" tIns="0" rIns="0" bIns="0" rtlCol="0" anchor="t">
            <a:spAutoFit/>
          </a:bodyPr>
          <a:lstStyle/>
          <a:p>
            <a:pPr algn="ctr">
              <a:lnSpc>
                <a:spcPts val="7500"/>
              </a:lnSpc>
              <a:spcBef>
                <a:spcPct val="0"/>
              </a:spcBef>
            </a:pPr>
            <a:r>
              <a:rPr lang="en-US" sz="5000" spc="125" dirty="0">
                <a:solidFill>
                  <a:srgbClr val="EDC589"/>
                </a:solidFill>
                <a:latin typeface="Aleo Bold"/>
              </a:rPr>
              <a:t>MANY THANKS TO</a:t>
            </a:r>
          </a:p>
        </p:txBody>
      </p:sp>
      <p:sp>
        <p:nvSpPr>
          <p:cNvPr id="16" name="TextBox 16"/>
          <p:cNvSpPr txBox="1"/>
          <p:nvPr/>
        </p:nvSpPr>
        <p:spPr>
          <a:xfrm>
            <a:off x="597453" y="2507458"/>
            <a:ext cx="4279771" cy="704848"/>
          </a:xfrm>
          <a:prstGeom prst="rect">
            <a:avLst/>
          </a:prstGeom>
        </p:spPr>
        <p:txBody>
          <a:bodyPr lIns="0" tIns="0" rIns="0" bIns="0" rtlCol="0" anchor="t">
            <a:spAutoFit/>
          </a:bodyPr>
          <a:lstStyle/>
          <a:p>
            <a:pPr algn="l">
              <a:lnSpc>
                <a:spcPts val="5250"/>
              </a:lnSpc>
              <a:spcBef>
                <a:spcPct val="0"/>
              </a:spcBef>
            </a:pPr>
            <a:r>
              <a:rPr lang="en-US" sz="3500" spc="87" dirty="0">
                <a:solidFill>
                  <a:srgbClr val="EDC589"/>
                </a:solidFill>
                <a:latin typeface="Aleo Bold"/>
              </a:rPr>
              <a:t>funding organisms:</a:t>
            </a:r>
          </a:p>
        </p:txBody>
      </p:sp>
      <p:sp>
        <p:nvSpPr>
          <p:cNvPr id="17" name="TextBox 17"/>
          <p:cNvSpPr txBox="1"/>
          <p:nvPr/>
        </p:nvSpPr>
        <p:spPr>
          <a:xfrm>
            <a:off x="597453" y="4133668"/>
            <a:ext cx="4617494" cy="704848"/>
          </a:xfrm>
          <a:prstGeom prst="rect">
            <a:avLst/>
          </a:prstGeom>
        </p:spPr>
        <p:txBody>
          <a:bodyPr lIns="0" tIns="0" rIns="0" bIns="0" rtlCol="0" anchor="t">
            <a:spAutoFit/>
          </a:bodyPr>
          <a:lstStyle/>
          <a:p>
            <a:pPr algn="l">
              <a:lnSpc>
                <a:spcPts val="5250"/>
              </a:lnSpc>
              <a:spcBef>
                <a:spcPct val="0"/>
              </a:spcBef>
            </a:pPr>
            <a:r>
              <a:rPr lang="en-US" sz="3500" spc="87">
                <a:solidFill>
                  <a:srgbClr val="EDC589"/>
                </a:solidFill>
                <a:latin typeface="Aleo Bold"/>
              </a:rPr>
              <a:t>the team and helpers:</a:t>
            </a:r>
          </a:p>
        </p:txBody>
      </p:sp>
      <p:sp>
        <p:nvSpPr>
          <p:cNvPr id="18" name="TextBox 18"/>
          <p:cNvSpPr txBox="1"/>
          <p:nvPr/>
        </p:nvSpPr>
        <p:spPr>
          <a:xfrm>
            <a:off x="5369818" y="4340358"/>
            <a:ext cx="11875133" cy="762188"/>
          </a:xfrm>
          <a:prstGeom prst="rect">
            <a:avLst/>
          </a:prstGeom>
        </p:spPr>
        <p:txBody>
          <a:bodyPr lIns="0" tIns="0" rIns="0" bIns="0" rtlCol="0" anchor="t">
            <a:spAutoFit/>
          </a:bodyPr>
          <a:lstStyle/>
          <a:p>
            <a:pPr algn="l">
              <a:lnSpc>
                <a:spcPts val="2992"/>
              </a:lnSpc>
              <a:spcBef>
                <a:spcPct val="0"/>
              </a:spcBef>
            </a:pPr>
            <a:r>
              <a:rPr lang="en-US" sz="1995" spc="49">
                <a:solidFill>
                  <a:srgbClr val="EDC589"/>
                </a:solidFill>
                <a:latin typeface="Aleo"/>
              </a:rPr>
              <a:t>Thomas L. Stubbs, Andzrej Wolniewicz, Jun Liu, Torsten M. Scheyer, Marc E.H. Jones, Valentin Fischer, Jamie MacLaren, Rebecca Bennion, Nicole Klein,  Narimane Chatar, Daniel Macphail </a:t>
            </a:r>
          </a:p>
        </p:txBody>
      </p:sp>
      <p:sp>
        <p:nvSpPr>
          <p:cNvPr id="19" name="TextBox 19"/>
          <p:cNvSpPr txBox="1"/>
          <p:nvPr/>
        </p:nvSpPr>
        <p:spPr>
          <a:xfrm>
            <a:off x="597453" y="5950271"/>
            <a:ext cx="3614360" cy="704848"/>
          </a:xfrm>
          <a:prstGeom prst="rect">
            <a:avLst/>
          </a:prstGeom>
        </p:spPr>
        <p:txBody>
          <a:bodyPr lIns="0" tIns="0" rIns="0" bIns="0" rtlCol="0" anchor="t">
            <a:spAutoFit/>
          </a:bodyPr>
          <a:lstStyle/>
          <a:p>
            <a:pPr algn="l">
              <a:lnSpc>
                <a:spcPts val="5250"/>
              </a:lnSpc>
              <a:spcBef>
                <a:spcPct val="0"/>
              </a:spcBef>
            </a:pPr>
            <a:r>
              <a:rPr lang="en-US" sz="3500" spc="87">
                <a:solidFill>
                  <a:srgbClr val="EDC589"/>
                </a:solidFill>
                <a:latin typeface="Aleo Bold"/>
              </a:rPr>
              <a:t>the institutions:</a:t>
            </a:r>
          </a:p>
        </p:txBody>
      </p:sp>
      <p:sp>
        <p:nvSpPr>
          <p:cNvPr id="20" name="TextBox 20"/>
          <p:cNvSpPr txBox="1"/>
          <p:nvPr/>
        </p:nvSpPr>
        <p:spPr>
          <a:xfrm>
            <a:off x="4211812" y="6158693"/>
            <a:ext cx="12768381" cy="2619563"/>
          </a:xfrm>
          <a:prstGeom prst="rect">
            <a:avLst/>
          </a:prstGeom>
        </p:spPr>
        <p:txBody>
          <a:bodyPr lIns="0" tIns="0" rIns="0" bIns="0" rtlCol="0" anchor="t">
            <a:spAutoFit/>
          </a:bodyPr>
          <a:lstStyle/>
          <a:p>
            <a:pPr algn="l">
              <a:lnSpc>
                <a:spcPts val="2992"/>
              </a:lnSpc>
              <a:spcBef>
                <a:spcPct val="0"/>
              </a:spcBef>
            </a:pPr>
            <a:r>
              <a:rPr lang="en-US" sz="1995" spc="49">
                <a:solidFill>
                  <a:srgbClr val="EDC589"/>
                </a:solidFill>
                <a:latin typeface="Aleo"/>
              </a:rPr>
              <a:t>Sedgwick Museum of Earth Sciences (CAMSM), Field Museum National History (FMNH), Geological Museum, Peking University (GMPKU), Paleontology Collection in Tübingen (GPIT), Urwelt-Museum Hauff in Holzmaden (HAUFF), Institute of Paleontology and Paleoanthropology, Chinese Academy of Sciences (IVPP), Lyme  Regis  Philpot  Museum (LYMPH), National Museum of Natural History of Luxembourg (MNHNL), National Museum of Natural History Leiden (MNHNL), Royal Ontario Museum (ROM), Royal Tyrell Museum of Palaeontology (RTMP), Paläontologisches Institut der Universität Zürich (PIMUZ), Staatliches Museum für Naturkunde Stuttgart (SMNS), Wuhan Centre of China Geological Survey (WCCGS)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610447" y="7124700"/>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40602" y="-6327911"/>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5" name="Freeform 5">
            <a:extLst>
              <a:ext uri="{FF2B5EF4-FFF2-40B4-BE49-F238E27FC236}">
                <a16:creationId xmlns:a16="http://schemas.microsoft.com/office/drawing/2014/main" id="{419FDF5D-FBA1-4E7C-462A-454F6A2FDFEF}"/>
              </a:ext>
            </a:extLst>
          </p:cNvPr>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6"/>
            <a:stretch>
              <a:fillRect/>
            </a:stretch>
          </a:blipFill>
        </p:spPr>
        <p:txBody>
          <a:bodyPr/>
          <a:lstStyle/>
          <a:p>
            <a:endParaRPr lang="en-GB"/>
          </a:p>
        </p:txBody>
      </p:sp>
      <p:sp>
        <p:nvSpPr>
          <p:cNvPr id="26" name="TextBox 16">
            <a:extLst>
              <a:ext uri="{FF2B5EF4-FFF2-40B4-BE49-F238E27FC236}">
                <a16:creationId xmlns:a16="http://schemas.microsoft.com/office/drawing/2014/main" id="{305DE82D-7780-A49A-3CEF-03338E25BEFA}"/>
              </a:ext>
            </a:extLst>
          </p:cNvPr>
          <p:cNvSpPr txBox="1"/>
          <p:nvPr/>
        </p:nvSpPr>
        <p:spPr>
          <a:xfrm>
            <a:off x="1447800" y="526068"/>
            <a:ext cx="15316200" cy="675378"/>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Typical marine ecosystem of the Middle Triassic</a:t>
            </a:r>
          </a:p>
        </p:txBody>
      </p:sp>
      <p:pic>
        <p:nvPicPr>
          <p:cNvPr id="9" name="Image 8" descr="Une image contenant eau, sous-marin, Biologie marine, aquarium&#10;&#10;Description générée automatiquement">
            <a:extLst>
              <a:ext uri="{FF2B5EF4-FFF2-40B4-BE49-F238E27FC236}">
                <a16:creationId xmlns:a16="http://schemas.microsoft.com/office/drawing/2014/main" id="{E28F2B1E-7B8C-68A1-DEB3-D9B4823AE8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097" y="1785062"/>
            <a:ext cx="16259806" cy="7360207"/>
          </a:xfrm>
          <a:prstGeom prst="rect">
            <a:avLst/>
          </a:prstGeom>
        </p:spPr>
      </p:pic>
      <p:sp>
        <p:nvSpPr>
          <p:cNvPr id="11" name="ZoneTexte 10">
            <a:extLst>
              <a:ext uri="{FF2B5EF4-FFF2-40B4-BE49-F238E27FC236}">
                <a16:creationId xmlns:a16="http://schemas.microsoft.com/office/drawing/2014/main" id="{C43172E1-246B-546E-A6B9-F1F732E72223}"/>
              </a:ext>
            </a:extLst>
          </p:cNvPr>
          <p:cNvSpPr txBox="1"/>
          <p:nvPr/>
        </p:nvSpPr>
        <p:spPr>
          <a:xfrm>
            <a:off x="15583871" y="9145269"/>
            <a:ext cx="2360258" cy="346971"/>
          </a:xfrm>
          <a:prstGeom prst="rect">
            <a:avLst/>
          </a:prstGeom>
          <a:noFill/>
        </p:spPr>
        <p:txBody>
          <a:bodyPr wrap="square" rtlCol="0">
            <a:spAutoFit/>
          </a:bodyPr>
          <a:lstStyle/>
          <a:p>
            <a:r>
              <a:rPr lang="fr-FR" sz="1600" dirty="0">
                <a:latin typeface="Aleo" panose="020F0502020204030203" pitchFamily="34" charset="77"/>
                <a:cs typeface="Arial" panose="020B0604020202020204" pitchFamily="34" charset="0"/>
              </a:rPr>
              <a:t>@ Joshua </a:t>
            </a:r>
            <a:r>
              <a:rPr lang="fr-FR" sz="1600" dirty="0" err="1">
                <a:latin typeface="Aleo" panose="020F0502020204030203" pitchFamily="34" charset="77"/>
                <a:cs typeface="Arial" panose="020B0604020202020204" pitchFamily="34" charset="0"/>
              </a:rPr>
              <a:t>Knüppe</a:t>
            </a:r>
            <a:endParaRPr lang="fr-FR" sz="1600" dirty="0">
              <a:latin typeface="Aleo" panose="020F0502020204030203" pitchFamily="34" charset="77"/>
              <a:cs typeface="Arial" panose="020B0604020202020204" pitchFamily="34" charset="0"/>
            </a:endParaRPr>
          </a:p>
        </p:txBody>
      </p:sp>
    </p:spTree>
    <p:extLst>
      <p:ext uri="{BB962C8B-B14F-4D97-AF65-F5344CB8AC3E}">
        <p14:creationId xmlns:p14="http://schemas.microsoft.com/office/powerpoint/2010/main" val="1164968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78366" y="-7096065"/>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21" name="TextBox 15">
            <a:extLst>
              <a:ext uri="{FF2B5EF4-FFF2-40B4-BE49-F238E27FC236}">
                <a16:creationId xmlns:a16="http://schemas.microsoft.com/office/drawing/2014/main" id="{8A9DB6A9-375B-A9FC-5227-F9861368917C}"/>
              </a:ext>
            </a:extLst>
          </p:cNvPr>
          <p:cNvSpPr txBox="1"/>
          <p:nvPr/>
        </p:nvSpPr>
        <p:spPr>
          <a:xfrm>
            <a:off x="5562600" y="3938415"/>
            <a:ext cx="6220420" cy="857927"/>
          </a:xfrm>
          <a:prstGeom prst="rect">
            <a:avLst/>
          </a:prstGeom>
        </p:spPr>
        <p:txBody>
          <a:bodyPr lIns="0" tIns="0" rIns="0" bIns="0" rtlCol="0" anchor="t">
            <a:spAutoFit/>
          </a:bodyPr>
          <a:lstStyle/>
          <a:p>
            <a:pPr algn="ctr">
              <a:lnSpc>
                <a:spcPts val="7500"/>
              </a:lnSpc>
              <a:spcBef>
                <a:spcPct val="0"/>
              </a:spcBef>
            </a:pPr>
            <a:r>
              <a:rPr lang="en-US" sz="5000" spc="125" dirty="0">
                <a:solidFill>
                  <a:srgbClr val="EDC589"/>
                </a:solidFill>
                <a:latin typeface="Aleo Bold"/>
              </a:rPr>
              <a:t>SUPPLEMENTS</a:t>
            </a:r>
          </a:p>
        </p:txBody>
      </p:sp>
    </p:spTree>
    <p:extLst>
      <p:ext uri="{BB962C8B-B14F-4D97-AF65-F5344CB8AC3E}">
        <p14:creationId xmlns:p14="http://schemas.microsoft.com/office/powerpoint/2010/main" val="2902401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endParaRPr lang="en-GB" dirty="0"/>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Eosauropterygian postcranial </a:t>
            </a:r>
            <a:r>
              <a:rPr lang="en-US" sz="3600" spc="99" dirty="0" err="1">
                <a:solidFill>
                  <a:srgbClr val="EDC589"/>
                </a:solidFill>
                <a:latin typeface="Aleo Bold"/>
              </a:rPr>
              <a:t>phylo</a:t>
            </a:r>
            <a:r>
              <a:rPr lang="en-US" sz="3600" spc="99" dirty="0">
                <a:solidFill>
                  <a:srgbClr val="EDC589"/>
                </a:solidFill>
                <a:latin typeface="Aleo Bold"/>
              </a:rPr>
              <a:t>-ecomorphospace occupation</a:t>
            </a:r>
          </a:p>
        </p:txBody>
      </p:sp>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9" name="Image 8" descr="Une image contenant texte, diagramme, capture d’écran, ligne&#10;&#10;Description générée automatiquement">
            <a:extLst>
              <a:ext uri="{FF2B5EF4-FFF2-40B4-BE49-F238E27FC236}">
                <a16:creationId xmlns:a16="http://schemas.microsoft.com/office/drawing/2014/main" id="{8697E817-58FF-7D84-5021-EEE188AC9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6789" y="1793055"/>
            <a:ext cx="15983302" cy="7749479"/>
          </a:xfrm>
          <a:prstGeom prst="rect">
            <a:avLst/>
          </a:prstGeom>
        </p:spPr>
      </p:pic>
    </p:spTree>
    <p:extLst>
      <p:ext uri="{BB962C8B-B14F-4D97-AF65-F5344CB8AC3E}">
        <p14:creationId xmlns:p14="http://schemas.microsoft.com/office/powerpoint/2010/main" val="3548388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endParaRPr lang="en-GB" dirty="0"/>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Ichthyosaurian postcranial </a:t>
            </a:r>
            <a:r>
              <a:rPr lang="en-US" sz="3600" spc="99" dirty="0" err="1">
                <a:solidFill>
                  <a:srgbClr val="EDC589"/>
                </a:solidFill>
                <a:latin typeface="Aleo Bold"/>
              </a:rPr>
              <a:t>phylo</a:t>
            </a:r>
            <a:r>
              <a:rPr lang="en-US" sz="3600" spc="99" dirty="0">
                <a:solidFill>
                  <a:srgbClr val="EDC589"/>
                </a:solidFill>
                <a:latin typeface="Aleo Bold"/>
              </a:rPr>
              <a:t>-ecomorphospace occupation</a:t>
            </a:r>
          </a:p>
        </p:txBody>
      </p:sp>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6" name="Image 5" descr="Une image contenant capture d’écran&#10;&#10;Description générée automatiquement">
            <a:extLst>
              <a:ext uri="{FF2B5EF4-FFF2-40B4-BE49-F238E27FC236}">
                <a16:creationId xmlns:a16="http://schemas.microsoft.com/office/drawing/2014/main" id="{43ADEBF5-31BF-1BA7-563B-742EE6034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808" y="1907723"/>
            <a:ext cx="16244622" cy="7994735"/>
          </a:xfrm>
          <a:prstGeom prst="rect">
            <a:avLst/>
          </a:prstGeom>
        </p:spPr>
      </p:pic>
    </p:spTree>
    <p:extLst>
      <p:ext uri="{BB962C8B-B14F-4D97-AF65-F5344CB8AC3E}">
        <p14:creationId xmlns:p14="http://schemas.microsoft.com/office/powerpoint/2010/main" val="1320296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endParaRPr lang="en-GB" dirty="0"/>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Eosauropterygian craniodental tanglegram</a:t>
            </a:r>
          </a:p>
        </p:txBody>
      </p:sp>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11" name="Image 10" descr="Une image contenant obscurité, nuit, feu d’artifice&#10;&#10;Description générée automatiquement">
            <a:extLst>
              <a:ext uri="{FF2B5EF4-FFF2-40B4-BE49-F238E27FC236}">
                <a16:creationId xmlns:a16="http://schemas.microsoft.com/office/drawing/2014/main" id="{D953A42D-583F-02C8-9938-F3F093B5F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1813281"/>
            <a:ext cx="8544569" cy="8473719"/>
          </a:xfrm>
          <a:prstGeom prst="rect">
            <a:avLst/>
          </a:prstGeom>
        </p:spPr>
      </p:pic>
    </p:spTree>
    <p:extLst>
      <p:ext uri="{BB962C8B-B14F-4D97-AF65-F5344CB8AC3E}">
        <p14:creationId xmlns:p14="http://schemas.microsoft.com/office/powerpoint/2010/main" val="4000704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endParaRPr lang="en-GB" dirty="0"/>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Ichthyosaurian craniodental tanglegram</a:t>
            </a:r>
          </a:p>
        </p:txBody>
      </p:sp>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9" name="Image 8" descr="Une image contenant texte, diagramme, ligne, Parallèle&#10;&#10;Description générée automatiquement">
            <a:extLst>
              <a:ext uri="{FF2B5EF4-FFF2-40B4-BE49-F238E27FC236}">
                <a16:creationId xmlns:a16="http://schemas.microsoft.com/office/drawing/2014/main" id="{E03855E7-FEBE-8A91-678D-F60DDE7E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0867" y="1697880"/>
            <a:ext cx="6906265" cy="8434955"/>
          </a:xfrm>
          <a:prstGeom prst="rect">
            <a:avLst/>
          </a:prstGeom>
        </p:spPr>
      </p:pic>
    </p:spTree>
    <p:extLst>
      <p:ext uri="{BB962C8B-B14F-4D97-AF65-F5344CB8AC3E}">
        <p14:creationId xmlns:p14="http://schemas.microsoft.com/office/powerpoint/2010/main" val="19163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r>
              <a:rPr lang="en-GB" dirty="0"/>
              <a:t>L</a:t>
            </a:r>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Evolution of ecomorphological disparity</a:t>
            </a:r>
          </a:p>
        </p:txBody>
      </p:sp>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sp>
        <p:nvSpPr>
          <p:cNvPr id="5" name="ZoneTexte 4">
            <a:extLst>
              <a:ext uri="{FF2B5EF4-FFF2-40B4-BE49-F238E27FC236}">
                <a16:creationId xmlns:a16="http://schemas.microsoft.com/office/drawing/2014/main" id="{F500956E-85C3-25E4-DA4D-F0221030E5A0}"/>
              </a:ext>
            </a:extLst>
          </p:cNvPr>
          <p:cNvSpPr txBox="1"/>
          <p:nvPr/>
        </p:nvSpPr>
        <p:spPr>
          <a:xfrm>
            <a:off x="12982075" y="3188444"/>
            <a:ext cx="5334000" cy="1111843"/>
          </a:xfrm>
          <a:prstGeom prst="rect">
            <a:avLst/>
          </a:prstGeom>
          <a:noFill/>
        </p:spPr>
        <p:txBody>
          <a:bodyPr wrap="square" rtlCol="0">
            <a:spAutoFit/>
          </a:bodyPr>
          <a:lstStyle/>
          <a:p>
            <a:pPr>
              <a:lnSpc>
                <a:spcPct val="114000"/>
              </a:lnSpc>
            </a:pPr>
            <a:r>
              <a:rPr lang="en-GB" sz="2000" dirty="0">
                <a:solidFill>
                  <a:srgbClr val="353535"/>
                </a:solidFill>
                <a:latin typeface="Aleo" panose="020F0502020204030203" pitchFamily="34" charset="77"/>
              </a:rPr>
              <a:t>A drop in craniodental morphofunctional disparity is expected between Late Triassic and earliest Jurassic eosauropterygians</a:t>
            </a:r>
          </a:p>
        </p:txBody>
      </p:sp>
      <p:sp>
        <p:nvSpPr>
          <p:cNvPr id="6" name="ZoneTexte 5">
            <a:extLst>
              <a:ext uri="{FF2B5EF4-FFF2-40B4-BE49-F238E27FC236}">
                <a16:creationId xmlns:a16="http://schemas.microsoft.com/office/drawing/2014/main" id="{30CDA5D4-00C2-E190-C4D6-EC7B1FA9F768}"/>
              </a:ext>
            </a:extLst>
          </p:cNvPr>
          <p:cNvSpPr txBox="1"/>
          <p:nvPr/>
        </p:nvSpPr>
        <p:spPr>
          <a:xfrm>
            <a:off x="12982075" y="6487515"/>
            <a:ext cx="5334000" cy="1111843"/>
          </a:xfrm>
          <a:prstGeom prst="rect">
            <a:avLst/>
          </a:prstGeom>
          <a:noFill/>
        </p:spPr>
        <p:txBody>
          <a:bodyPr wrap="square" rtlCol="0">
            <a:spAutoFit/>
          </a:bodyPr>
          <a:lstStyle/>
          <a:p>
            <a:pPr>
              <a:lnSpc>
                <a:spcPct val="114000"/>
              </a:lnSpc>
            </a:pPr>
            <a:r>
              <a:rPr lang="en-GB" sz="2000" dirty="0">
                <a:solidFill>
                  <a:srgbClr val="353535"/>
                </a:solidFill>
                <a:latin typeface="Aleo" panose="020F0502020204030203" pitchFamily="34" charset="77"/>
              </a:rPr>
              <a:t>Craniodental morphofunctional disparity nearly similar between Late Triassic and earliest Jurassic ichthyosaurians</a:t>
            </a:r>
          </a:p>
        </p:txBody>
      </p:sp>
      <p:pic>
        <p:nvPicPr>
          <p:cNvPr id="9" name="Image 8" descr="Une image contenant capture d’écran, diagramme&#10;&#10;Description générée automatiquement">
            <a:extLst>
              <a:ext uri="{FF2B5EF4-FFF2-40B4-BE49-F238E27FC236}">
                <a16:creationId xmlns:a16="http://schemas.microsoft.com/office/drawing/2014/main" id="{CE152A2A-4F8E-F70C-A311-2DEABC9324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105" y="2067915"/>
            <a:ext cx="12809009" cy="7467600"/>
          </a:xfrm>
          <a:prstGeom prst="rect">
            <a:avLst/>
          </a:prstGeom>
        </p:spPr>
      </p:pic>
    </p:spTree>
    <p:extLst>
      <p:ext uri="{BB962C8B-B14F-4D97-AF65-F5344CB8AC3E}">
        <p14:creationId xmlns:p14="http://schemas.microsoft.com/office/powerpoint/2010/main" val="3666340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40602" y="-6327911"/>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pic>
        <p:nvPicPr>
          <p:cNvPr id="12" name="Image 11" descr="Une image contenant Aileron, Mammifère marin, Chondrichthyens, poisson&#10;&#10;Description générée automatiquement">
            <a:extLst>
              <a:ext uri="{FF2B5EF4-FFF2-40B4-BE49-F238E27FC236}">
                <a16:creationId xmlns:a16="http://schemas.microsoft.com/office/drawing/2014/main" id="{95718109-F785-A1A6-74FC-B12F298697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0259" y="3767524"/>
            <a:ext cx="12241758" cy="4546689"/>
          </a:xfrm>
          <a:prstGeom prst="rect">
            <a:avLst/>
          </a:prstGeom>
        </p:spPr>
      </p:pic>
      <p:pic>
        <p:nvPicPr>
          <p:cNvPr id="14" name="Image 13" descr="Une image contenant Aileron&#10;&#10;Description générée automatiquement">
            <a:extLst>
              <a:ext uri="{FF2B5EF4-FFF2-40B4-BE49-F238E27FC236}">
                <a16:creationId xmlns:a16="http://schemas.microsoft.com/office/drawing/2014/main" id="{D27931EC-2E55-A68D-A1BD-532D509F0B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7693" y="6157744"/>
            <a:ext cx="6493999" cy="3455870"/>
          </a:xfrm>
          <a:prstGeom prst="rect">
            <a:avLst/>
          </a:prstGeom>
        </p:spPr>
      </p:pic>
      <p:pic>
        <p:nvPicPr>
          <p:cNvPr id="10" name="Image 9" descr="Une image contenant poisson, Aileron, Mammifère marin, Biologie marine&#10;&#10;Description générée automatiquement">
            <a:extLst>
              <a:ext uri="{FF2B5EF4-FFF2-40B4-BE49-F238E27FC236}">
                <a16:creationId xmlns:a16="http://schemas.microsoft.com/office/drawing/2014/main" id="{796A22D7-4874-C228-CDC1-5DA204B029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71862" y="5002582"/>
            <a:ext cx="3978347" cy="2566676"/>
          </a:xfrm>
          <a:prstGeom prst="rect">
            <a:avLst/>
          </a:prstGeom>
        </p:spPr>
      </p:pic>
      <p:pic>
        <p:nvPicPr>
          <p:cNvPr id="20" name="Image 19" descr="Une image contenant Mammifère marin, mammifère, Aileron&#10;&#10;Description générée automatiquement">
            <a:extLst>
              <a:ext uri="{FF2B5EF4-FFF2-40B4-BE49-F238E27FC236}">
                <a16:creationId xmlns:a16="http://schemas.microsoft.com/office/drawing/2014/main" id="{1AF515FB-B87C-E3B7-0D00-3990958A23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96415" y="312982"/>
            <a:ext cx="14751668" cy="7026974"/>
          </a:xfrm>
          <a:prstGeom prst="rect">
            <a:avLst/>
          </a:prstGeom>
        </p:spPr>
      </p:pic>
      <p:pic>
        <p:nvPicPr>
          <p:cNvPr id="18" name="Image 17" descr="Une image contenant Mammifère marin, Aileron, dauphin, poisson&#10;&#10;Description générée automatiquement">
            <a:extLst>
              <a:ext uri="{FF2B5EF4-FFF2-40B4-BE49-F238E27FC236}">
                <a16:creationId xmlns:a16="http://schemas.microsoft.com/office/drawing/2014/main" id="{4957461E-F503-42DD-C233-AD2200D4ED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287595" y="4033653"/>
            <a:ext cx="3234621" cy="1502419"/>
          </a:xfrm>
          <a:prstGeom prst="rect">
            <a:avLst/>
          </a:prstGeom>
        </p:spPr>
      </p:pic>
      <p:sp>
        <p:nvSpPr>
          <p:cNvPr id="24" name="ZoneTexte 23">
            <a:extLst>
              <a:ext uri="{FF2B5EF4-FFF2-40B4-BE49-F238E27FC236}">
                <a16:creationId xmlns:a16="http://schemas.microsoft.com/office/drawing/2014/main" id="{35F6EBF5-045B-4DCC-C28A-16A1FD6B3C02}"/>
              </a:ext>
            </a:extLst>
          </p:cNvPr>
          <p:cNvSpPr txBox="1"/>
          <p:nvPr/>
        </p:nvSpPr>
        <p:spPr>
          <a:xfrm>
            <a:off x="14556142" y="9824947"/>
            <a:ext cx="4876800" cy="338554"/>
          </a:xfrm>
          <a:prstGeom prst="rect">
            <a:avLst/>
          </a:prstGeom>
          <a:noFill/>
        </p:spPr>
        <p:txBody>
          <a:bodyPr wrap="square" rtlCol="0">
            <a:spAutoFit/>
          </a:bodyPr>
          <a:lstStyle/>
          <a:p>
            <a:r>
              <a:rPr lang="fr-FR" sz="1600" dirty="0">
                <a:latin typeface="Aleo" panose="020F0502020204030203" pitchFamily="34" charset="77"/>
                <a:cs typeface="Arial" panose="020B0604020202020204" pitchFamily="34" charset="0"/>
              </a:rPr>
              <a:t>@ Gabriele </a:t>
            </a:r>
            <a:r>
              <a:rPr lang="fr-FR" sz="1600" dirty="0" err="1">
                <a:latin typeface="Aleo" panose="020F0502020204030203" pitchFamily="34" charset="77"/>
                <a:cs typeface="Arial" panose="020B0604020202020204" pitchFamily="34" charset="0"/>
              </a:rPr>
              <a:t>Ugueto</a:t>
            </a:r>
            <a:r>
              <a:rPr lang="fr-FR" sz="1600" dirty="0">
                <a:latin typeface="Aleo" panose="020F0502020204030203" pitchFamily="34" charset="77"/>
                <a:cs typeface="Arial" panose="020B0604020202020204" pitchFamily="34" charset="0"/>
              </a:rPr>
              <a:t>; Andrey </a:t>
            </a:r>
            <a:r>
              <a:rPr lang="fr-FR" sz="1600" dirty="0" err="1">
                <a:latin typeface="Aleo" panose="020F0502020204030203" pitchFamily="34" charset="77"/>
                <a:cs typeface="Arial" panose="020B0604020202020204" pitchFamily="34" charset="0"/>
              </a:rPr>
              <a:t>Atuchin</a:t>
            </a:r>
            <a:endParaRPr lang="fr-FR" sz="1600" dirty="0">
              <a:latin typeface="Aleo" panose="020F0502020204030203" pitchFamily="34" charset="77"/>
              <a:cs typeface="Arial" panose="020B0604020202020204" pitchFamily="34" charset="0"/>
            </a:endParaRPr>
          </a:p>
        </p:txBody>
      </p:sp>
      <p:sp>
        <p:nvSpPr>
          <p:cNvPr id="25" name="Freeform 5">
            <a:extLst>
              <a:ext uri="{FF2B5EF4-FFF2-40B4-BE49-F238E27FC236}">
                <a16:creationId xmlns:a16="http://schemas.microsoft.com/office/drawing/2014/main" id="{419FDF5D-FBA1-4E7C-462A-454F6A2FDFEF}"/>
              </a:ext>
            </a:extLst>
          </p:cNvPr>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11"/>
            <a:stretch>
              <a:fillRect/>
            </a:stretch>
          </a:blipFill>
        </p:spPr>
        <p:txBody>
          <a:bodyPr/>
          <a:lstStyle/>
          <a:p>
            <a:endParaRPr lang="en-GB"/>
          </a:p>
        </p:txBody>
      </p:sp>
      <p:sp>
        <p:nvSpPr>
          <p:cNvPr id="26" name="TextBox 16">
            <a:extLst>
              <a:ext uri="{FF2B5EF4-FFF2-40B4-BE49-F238E27FC236}">
                <a16:creationId xmlns:a16="http://schemas.microsoft.com/office/drawing/2014/main" id="{305DE82D-7780-A49A-3CEF-03338E25BEFA}"/>
              </a:ext>
            </a:extLst>
          </p:cNvPr>
          <p:cNvSpPr txBox="1"/>
          <p:nvPr/>
        </p:nvSpPr>
        <p:spPr>
          <a:xfrm>
            <a:off x="1447800" y="526068"/>
            <a:ext cx="15316200" cy="1444819"/>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Triassic ichthyosaurians and eosauropterygians displayed a wide range of morphologies </a:t>
            </a:r>
          </a:p>
        </p:txBody>
      </p:sp>
      <p:pic>
        <p:nvPicPr>
          <p:cNvPr id="7" name="Image 6" descr="Une image contenant mammifère, Silhouette d’animal, dinosaure&#10;&#10;Description générée automatiquement">
            <a:extLst>
              <a:ext uri="{FF2B5EF4-FFF2-40B4-BE49-F238E27FC236}">
                <a16:creationId xmlns:a16="http://schemas.microsoft.com/office/drawing/2014/main" id="{EA9AC57F-D503-56B0-E50F-6F15220F25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04772">
            <a:off x="12602185" y="6689961"/>
            <a:ext cx="5362274" cy="2743662"/>
          </a:xfrm>
          <a:prstGeom prst="rect">
            <a:avLst/>
          </a:prstGeom>
        </p:spPr>
      </p:pic>
      <p:pic>
        <p:nvPicPr>
          <p:cNvPr id="16" name="Image 15" descr="Une image contenant reptile, mammifère, dinosaure&#10;&#10;Description générée automatiquement">
            <a:extLst>
              <a:ext uri="{FF2B5EF4-FFF2-40B4-BE49-F238E27FC236}">
                <a16:creationId xmlns:a16="http://schemas.microsoft.com/office/drawing/2014/main" id="{5E67760D-289F-BB23-4240-8221C9217CB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55557" y="9300116"/>
            <a:ext cx="3105552" cy="1652662"/>
          </a:xfrm>
          <a:prstGeom prst="rect">
            <a:avLst/>
          </a:prstGeom>
        </p:spPr>
      </p:pic>
      <p:pic>
        <p:nvPicPr>
          <p:cNvPr id="6" name="Image 5" descr="Une image contenant Aileron, Mammifère marin, mammifère, poisson&#10;&#10;Description générée automatiquement">
            <a:extLst>
              <a:ext uri="{FF2B5EF4-FFF2-40B4-BE49-F238E27FC236}">
                <a16:creationId xmlns:a16="http://schemas.microsoft.com/office/drawing/2014/main" id="{822078E5-0B05-BC15-B216-BDE3F5F454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4567" y="7987983"/>
            <a:ext cx="6442058" cy="2295146"/>
          </a:xfrm>
          <a:prstGeom prst="rect">
            <a:avLst/>
          </a:prstGeom>
        </p:spPr>
      </p:pic>
    </p:spTree>
    <p:extLst>
      <p:ext uri="{BB962C8B-B14F-4D97-AF65-F5344CB8AC3E}">
        <p14:creationId xmlns:p14="http://schemas.microsoft.com/office/powerpoint/2010/main" val="2887211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41" name="ZoneTexte 40">
            <a:extLst>
              <a:ext uri="{FF2B5EF4-FFF2-40B4-BE49-F238E27FC236}">
                <a16:creationId xmlns:a16="http://schemas.microsoft.com/office/drawing/2014/main" id="{CF27E57B-6538-9346-3036-0EC164AB0264}"/>
              </a:ext>
            </a:extLst>
          </p:cNvPr>
          <p:cNvSpPr txBox="1"/>
          <p:nvPr/>
        </p:nvSpPr>
        <p:spPr>
          <a:xfrm>
            <a:off x="381000" y="9570722"/>
            <a:ext cx="1490569"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Benson (2013)</a:t>
            </a:r>
          </a:p>
        </p:txBody>
      </p:sp>
      <p:pic>
        <p:nvPicPr>
          <p:cNvPr id="53" name="Image 52" descr="Une image contenant texte, diagramme, capture d’écran&#10;&#10;Description générée automatiquement">
            <a:extLst>
              <a:ext uri="{FF2B5EF4-FFF2-40B4-BE49-F238E27FC236}">
                <a16:creationId xmlns:a16="http://schemas.microsoft.com/office/drawing/2014/main" id="{3FC99279-4325-8983-E118-5D856141E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96" y="1632995"/>
            <a:ext cx="8686799" cy="7809468"/>
          </a:xfrm>
          <a:prstGeom prst="rect">
            <a:avLst/>
          </a:prstGeom>
        </p:spPr>
      </p:pic>
      <p:sp>
        <p:nvSpPr>
          <p:cNvPr id="7" name="TextBox 16">
            <a:extLst>
              <a:ext uri="{FF2B5EF4-FFF2-40B4-BE49-F238E27FC236}">
                <a16:creationId xmlns:a16="http://schemas.microsoft.com/office/drawing/2014/main" id="{8E1039C7-81E2-107C-5E60-3E5CD7DB3F23}"/>
              </a:ext>
            </a:extLst>
          </p:cNvPr>
          <p:cNvSpPr txBox="1"/>
          <p:nvPr/>
        </p:nvSpPr>
        <p:spPr>
          <a:xfrm>
            <a:off x="1447800" y="526068"/>
            <a:ext cx="15316200" cy="675378"/>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Only ichthyosaurians and eosauropterygians crossed the T/J limit</a:t>
            </a:r>
          </a:p>
        </p:txBody>
      </p:sp>
      <p:sp>
        <p:nvSpPr>
          <p:cNvPr id="17" name="Rectangle 16">
            <a:extLst>
              <a:ext uri="{FF2B5EF4-FFF2-40B4-BE49-F238E27FC236}">
                <a16:creationId xmlns:a16="http://schemas.microsoft.com/office/drawing/2014/main" id="{57767595-B8C2-A6DD-BA75-66FA8A17848A}"/>
              </a:ext>
            </a:extLst>
          </p:cNvPr>
          <p:cNvSpPr/>
          <p:nvPr/>
        </p:nvSpPr>
        <p:spPr>
          <a:xfrm>
            <a:off x="7827167" y="2115054"/>
            <a:ext cx="478633" cy="1202400"/>
          </a:xfrm>
          <a:prstGeom prst="rect">
            <a:avLst/>
          </a:prstGeom>
          <a:no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Image 5" descr="Une image contenant natation, Aileron, Mammifère marin, requin&#10;&#10;Description générée automatiquement">
            <a:extLst>
              <a:ext uri="{FF2B5EF4-FFF2-40B4-BE49-F238E27FC236}">
                <a16:creationId xmlns:a16="http://schemas.microsoft.com/office/drawing/2014/main" id="{90EF59E4-0A28-7B3E-0A93-31DB48BC3D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2199" y="2085224"/>
            <a:ext cx="5936371" cy="7295483"/>
          </a:xfrm>
          <a:prstGeom prst="rect">
            <a:avLst/>
          </a:prstGeom>
        </p:spPr>
      </p:pic>
    </p:spTree>
    <p:extLst>
      <p:ext uri="{BB962C8B-B14F-4D97-AF65-F5344CB8AC3E}">
        <p14:creationId xmlns:p14="http://schemas.microsoft.com/office/powerpoint/2010/main" val="77524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7" name="TextBox 16">
            <a:extLst>
              <a:ext uri="{FF2B5EF4-FFF2-40B4-BE49-F238E27FC236}">
                <a16:creationId xmlns:a16="http://schemas.microsoft.com/office/drawing/2014/main" id="{8E1039C7-81E2-107C-5E60-3E5CD7DB3F23}"/>
              </a:ext>
            </a:extLst>
          </p:cNvPr>
          <p:cNvSpPr txBox="1"/>
          <p:nvPr/>
        </p:nvSpPr>
        <p:spPr>
          <a:xfrm>
            <a:off x="1447800" y="526068"/>
            <a:ext cx="15316200" cy="675378"/>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Something might happened during the Late Triassic…</a:t>
            </a:r>
          </a:p>
        </p:txBody>
      </p:sp>
      <p:grpSp>
        <p:nvGrpSpPr>
          <p:cNvPr id="18" name="Groupe 17">
            <a:extLst>
              <a:ext uri="{FF2B5EF4-FFF2-40B4-BE49-F238E27FC236}">
                <a16:creationId xmlns:a16="http://schemas.microsoft.com/office/drawing/2014/main" id="{B30C1C9E-7BB3-70E2-3BB2-D2E82B112827}"/>
              </a:ext>
            </a:extLst>
          </p:cNvPr>
          <p:cNvGrpSpPr/>
          <p:nvPr/>
        </p:nvGrpSpPr>
        <p:grpSpPr>
          <a:xfrm>
            <a:off x="3383280" y="-10749653"/>
            <a:ext cx="13487400" cy="7040067"/>
            <a:chOff x="0" y="3405206"/>
            <a:chExt cx="9477931" cy="5199878"/>
          </a:xfrm>
        </p:grpSpPr>
        <p:pic>
          <p:nvPicPr>
            <p:cNvPr id="9" name="Image 8">
              <a:extLst>
                <a:ext uri="{FF2B5EF4-FFF2-40B4-BE49-F238E27FC236}">
                  <a16:creationId xmlns:a16="http://schemas.microsoft.com/office/drawing/2014/main" id="{27CED1FF-A1E6-536D-4380-F471899A24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405206"/>
              <a:ext cx="9477931" cy="5199878"/>
            </a:xfrm>
            <a:prstGeom prst="rect">
              <a:avLst/>
            </a:prstGeom>
          </p:spPr>
        </p:pic>
        <p:sp>
          <p:nvSpPr>
            <p:cNvPr id="11" name="Rectangle 10">
              <a:extLst>
                <a:ext uri="{FF2B5EF4-FFF2-40B4-BE49-F238E27FC236}">
                  <a16:creationId xmlns:a16="http://schemas.microsoft.com/office/drawing/2014/main" id="{829843F8-6759-D779-66AF-3DBD1272CE14}"/>
                </a:ext>
              </a:extLst>
            </p:cNvPr>
            <p:cNvSpPr/>
            <p:nvPr/>
          </p:nvSpPr>
          <p:spPr>
            <a:xfrm>
              <a:off x="1371599" y="7810500"/>
              <a:ext cx="2057401" cy="381000"/>
            </a:xfrm>
            <a:prstGeom prst="rect">
              <a:avLst/>
            </a:prstGeom>
            <a:noFill/>
            <a:ln w="57150">
              <a:solidFill>
                <a:srgbClr val="794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 name="Connecteur droit avec flèche 14">
              <a:extLst>
                <a:ext uri="{FF2B5EF4-FFF2-40B4-BE49-F238E27FC236}">
                  <a16:creationId xmlns:a16="http://schemas.microsoft.com/office/drawing/2014/main" id="{EFF0B280-49C3-774C-0612-30FC159992E7}"/>
                </a:ext>
              </a:extLst>
            </p:cNvPr>
            <p:cNvCxnSpPr>
              <a:cxnSpLocks/>
            </p:cNvCxnSpPr>
            <p:nvPr/>
          </p:nvCxnSpPr>
          <p:spPr>
            <a:xfrm flipV="1">
              <a:off x="2362200" y="5753100"/>
              <a:ext cx="0" cy="1524000"/>
            </a:xfrm>
            <a:prstGeom prst="straightConnector1">
              <a:avLst/>
            </a:prstGeom>
            <a:ln w="76200">
              <a:solidFill>
                <a:srgbClr val="7945A8"/>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ZoneTexte 24">
            <a:extLst>
              <a:ext uri="{FF2B5EF4-FFF2-40B4-BE49-F238E27FC236}">
                <a16:creationId xmlns:a16="http://schemas.microsoft.com/office/drawing/2014/main" id="{19FE2A69-8CD6-81D9-E07D-56B5AA1C9A3C}"/>
              </a:ext>
            </a:extLst>
          </p:cNvPr>
          <p:cNvSpPr txBox="1"/>
          <p:nvPr/>
        </p:nvSpPr>
        <p:spPr>
          <a:xfrm>
            <a:off x="228600" y="9760932"/>
            <a:ext cx="3323429"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Modified from Stubbs et al.  (2016)</a:t>
            </a:r>
          </a:p>
        </p:txBody>
      </p:sp>
      <p:pic>
        <p:nvPicPr>
          <p:cNvPr id="10" name="Graphique 9">
            <a:extLst>
              <a:ext uri="{FF2B5EF4-FFF2-40B4-BE49-F238E27FC236}">
                <a16:creationId xmlns:a16="http://schemas.microsoft.com/office/drawing/2014/main" id="{A4C2C5EF-39CF-A9C2-0E84-8A94F2B2BC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892034"/>
            <a:ext cx="10078994" cy="8032482"/>
          </a:xfrm>
          <a:prstGeom prst="rect">
            <a:avLst/>
          </a:prstGeom>
        </p:spPr>
      </p:pic>
      <p:sp>
        <p:nvSpPr>
          <p:cNvPr id="14" name="Rectangle 13">
            <a:extLst>
              <a:ext uri="{FF2B5EF4-FFF2-40B4-BE49-F238E27FC236}">
                <a16:creationId xmlns:a16="http://schemas.microsoft.com/office/drawing/2014/main" id="{836DACB4-90F4-ED43-CD69-F90D680EF0D5}"/>
              </a:ext>
            </a:extLst>
          </p:cNvPr>
          <p:cNvSpPr/>
          <p:nvPr/>
        </p:nvSpPr>
        <p:spPr>
          <a:xfrm>
            <a:off x="2304074" y="2308500"/>
            <a:ext cx="1505926" cy="6264000"/>
          </a:xfrm>
          <a:prstGeom prst="rect">
            <a:avLst/>
          </a:prstGeom>
          <a:noFill/>
          <a:ln w="3810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Image 21" descr="Une image contenant sous-marin, barrière de corail, Biologie marine, poisson&#10;&#10;Description générée automatiquement">
            <a:extLst>
              <a:ext uri="{FF2B5EF4-FFF2-40B4-BE49-F238E27FC236}">
                <a16:creationId xmlns:a16="http://schemas.microsoft.com/office/drawing/2014/main" id="{55103FC8-58CE-1401-AEB3-F3251EA73D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6200" y="3225687"/>
            <a:ext cx="4991742" cy="5791200"/>
          </a:xfrm>
          <a:prstGeom prst="rect">
            <a:avLst/>
          </a:prstGeom>
        </p:spPr>
      </p:pic>
      <p:sp>
        <p:nvSpPr>
          <p:cNvPr id="27" name="ZoneTexte 26">
            <a:extLst>
              <a:ext uri="{FF2B5EF4-FFF2-40B4-BE49-F238E27FC236}">
                <a16:creationId xmlns:a16="http://schemas.microsoft.com/office/drawing/2014/main" id="{C35F056E-3F97-DB73-C2EF-CCA9A3004D22}"/>
              </a:ext>
            </a:extLst>
          </p:cNvPr>
          <p:cNvSpPr txBox="1"/>
          <p:nvPr/>
        </p:nvSpPr>
        <p:spPr>
          <a:xfrm>
            <a:off x="11542143" y="2121236"/>
            <a:ext cx="5181600" cy="1077218"/>
          </a:xfrm>
          <a:prstGeom prst="rect">
            <a:avLst/>
          </a:prstGeom>
          <a:noFill/>
        </p:spPr>
        <p:txBody>
          <a:bodyPr wrap="square" rtlCol="0">
            <a:spAutoFit/>
          </a:bodyPr>
          <a:lstStyle/>
          <a:p>
            <a:r>
              <a:rPr lang="en-GB" sz="3200" dirty="0">
                <a:solidFill>
                  <a:srgbClr val="032C59"/>
                </a:solidFill>
                <a:latin typeface="Aleo" panose="020F0502020204030203" pitchFamily="34" charset="77"/>
              </a:rPr>
              <a:t>Loss of coastal species during regression events</a:t>
            </a:r>
          </a:p>
        </p:txBody>
      </p:sp>
      <p:pic>
        <p:nvPicPr>
          <p:cNvPr id="29" name="Graphique 28">
            <a:extLst>
              <a:ext uri="{FF2B5EF4-FFF2-40B4-BE49-F238E27FC236}">
                <a16:creationId xmlns:a16="http://schemas.microsoft.com/office/drawing/2014/main" id="{4AE501D8-E3B8-B1B9-43A0-9BDDC71009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5708" y="7438404"/>
            <a:ext cx="1454720" cy="1454720"/>
          </a:xfrm>
          <a:prstGeom prst="rect">
            <a:avLst/>
          </a:prstGeom>
        </p:spPr>
      </p:pic>
      <p:sp>
        <p:nvSpPr>
          <p:cNvPr id="30" name="ZoneTexte 29">
            <a:extLst>
              <a:ext uri="{FF2B5EF4-FFF2-40B4-BE49-F238E27FC236}">
                <a16:creationId xmlns:a16="http://schemas.microsoft.com/office/drawing/2014/main" id="{88805EA1-4401-527F-9C6B-ACF0C6E1BE8B}"/>
              </a:ext>
            </a:extLst>
          </p:cNvPr>
          <p:cNvSpPr txBox="1"/>
          <p:nvPr/>
        </p:nvSpPr>
        <p:spPr>
          <a:xfrm>
            <a:off x="14478000" y="9591655"/>
            <a:ext cx="3810000"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@Brian Choo from Benton et al. (2013)</a:t>
            </a:r>
          </a:p>
        </p:txBody>
      </p:sp>
    </p:spTree>
    <p:extLst>
      <p:ext uri="{BB962C8B-B14F-4D97-AF65-F5344CB8AC3E}">
        <p14:creationId xmlns:p14="http://schemas.microsoft.com/office/powerpoint/2010/main" val="236019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grpSp>
        <p:nvGrpSpPr>
          <p:cNvPr id="10" name="Groupe 9">
            <a:extLst>
              <a:ext uri="{FF2B5EF4-FFF2-40B4-BE49-F238E27FC236}">
                <a16:creationId xmlns:a16="http://schemas.microsoft.com/office/drawing/2014/main" id="{41D6D66F-C4B4-0106-3421-AC80C5BDE802}"/>
              </a:ext>
            </a:extLst>
          </p:cNvPr>
          <p:cNvGrpSpPr/>
          <p:nvPr/>
        </p:nvGrpSpPr>
        <p:grpSpPr>
          <a:xfrm>
            <a:off x="4526421" y="5230494"/>
            <a:ext cx="8783414" cy="4731980"/>
            <a:chOff x="0" y="3405206"/>
            <a:chExt cx="9477931" cy="5199878"/>
          </a:xfrm>
        </p:grpSpPr>
        <p:pic>
          <p:nvPicPr>
            <p:cNvPr id="12" name="Image 11">
              <a:extLst>
                <a:ext uri="{FF2B5EF4-FFF2-40B4-BE49-F238E27FC236}">
                  <a16:creationId xmlns:a16="http://schemas.microsoft.com/office/drawing/2014/main" id="{9C53C9E9-5602-AB22-734B-693CCEC715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405206"/>
              <a:ext cx="9477931" cy="5199878"/>
            </a:xfrm>
            <a:prstGeom prst="rect">
              <a:avLst/>
            </a:prstGeom>
          </p:spPr>
        </p:pic>
        <p:sp>
          <p:nvSpPr>
            <p:cNvPr id="13" name="Rectangle 12">
              <a:extLst>
                <a:ext uri="{FF2B5EF4-FFF2-40B4-BE49-F238E27FC236}">
                  <a16:creationId xmlns:a16="http://schemas.microsoft.com/office/drawing/2014/main" id="{F13C8E63-2384-2C06-5CD0-EF388102536F}"/>
                </a:ext>
              </a:extLst>
            </p:cNvPr>
            <p:cNvSpPr/>
            <p:nvPr/>
          </p:nvSpPr>
          <p:spPr>
            <a:xfrm>
              <a:off x="1371599" y="7810500"/>
              <a:ext cx="2057401" cy="381000"/>
            </a:xfrm>
            <a:prstGeom prst="rect">
              <a:avLst/>
            </a:prstGeom>
            <a:noFill/>
            <a:ln w="57150">
              <a:solidFill>
                <a:srgbClr val="794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6" name="ZoneTexte 25">
            <a:extLst>
              <a:ext uri="{FF2B5EF4-FFF2-40B4-BE49-F238E27FC236}">
                <a16:creationId xmlns:a16="http://schemas.microsoft.com/office/drawing/2014/main" id="{0A658E05-BE92-0D34-626A-976C0373809D}"/>
              </a:ext>
            </a:extLst>
          </p:cNvPr>
          <p:cNvSpPr txBox="1"/>
          <p:nvPr/>
        </p:nvSpPr>
        <p:spPr>
          <a:xfrm>
            <a:off x="15589405" y="9054790"/>
            <a:ext cx="184731" cy="369332"/>
          </a:xfrm>
          <a:prstGeom prst="rect">
            <a:avLst/>
          </a:prstGeom>
          <a:noFill/>
        </p:spPr>
        <p:txBody>
          <a:bodyPr wrap="none" rtlCol="0">
            <a:spAutoFit/>
          </a:bodyPr>
          <a:lstStyle/>
          <a:p>
            <a:endParaRPr lang="en-GB"/>
          </a:p>
        </p:txBody>
      </p:sp>
      <p:pic>
        <p:nvPicPr>
          <p:cNvPr id="23" name="Graphique 22">
            <a:extLst>
              <a:ext uri="{FF2B5EF4-FFF2-40B4-BE49-F238E27FC236}">
                <a16:creationId xmlns:a16="http://schemas.microsoft.com/office/drawing/2014/main" id="{67266351-A651-AE84-197A-8AF378E7A2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0361" y="1797777"/>
            <a:ext cx="14919044" cy="3467100"/>
          </a:xfrm>
          <a:prstGeom prst="rect">
            <a:avLst/>
          </a:prstGeom>
        </p:spPr>
      </p:pic>
      <p:sp>
        <p:nvSpPr>
          <p:cNvPr id="6" name="Rectangle 5">
            <a:extLst>
              <a:ext uri="{FF2B5EF4-FFF2-40B4-BE49-F238E27FC236}">
                <a16:creationId xmlns:a16="http://schemas.microsoft.com/office/drawing/2014/main" id="{6A68FAB3-CF1F-21B7-80B2-0009AE1DE5B6}"/>
              </a:ext>
            </a:extLst>
          </p:cNvPr>
          <p:cNvSpPr/>
          <p:nvPr/>
        </p:nvSpPr>
        <p:spPr>
          <a:xfrm>
            <a:off x="4343400" y="2552700"/>
            <a:ext cx="609600" cy="1905000"/>
          </a:xfrm>
          <a:prstGeom prst="rect">
            <a:avLst/>
          </a:prstGeom>
          <a:noFill/>
          <a:ln w="3810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9587D1F-F74F-E890-8E08-8DCE1F0E7C67}"/>
              </a:ext>
            </a:extLst>
          </p:cNvPr>
          <p:cNvSpPr/>
          <p:nvPr/>
        </p:nvSpPr>
        <p:spPr>
          <a:xfrm>
            <a:off x="8763000" y="2552700"/>
            <a:ext cx="685800" cy="1905000"/>
          </a:xfrm>
          <a:prstGeom prst="rect">
            <a:avLst/>
          </a:prstGeom>
          <a:noFill/>
          <a:ln w="3810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664A1FF-B854-73A4-EC57-7747EFB8478E}"/>
              </a:ext>
            </a:extLst>
          </p:cNvPr>
          <p:cNvSpPr/>
          <p:nvPr/>
        </p:nvSpPr>
        <p:spPr>
          <a:xfrm>
            <a:off x="12573000" y="2561636"/>
            <a:ext cx="685800" cy="1905000"/>
          </a:xfrm>
          <a:prstGeom prst="rect">
            <a:avLst/>
          </a:prstGeom>
          <a:noFill/>
          <a:ln w="3810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oneTexte 10">
            <a:extLst>
              <a:ext uri="{FF2B5EF4-FFF2-40B4-BE49-F238E27FC236}">
                <a16:creationId xmlns:a16="http://schemas.microsoft.com/office/drawing/2014/main" id="{564EAC6C-F89B-9BC5-0F94-54C14A4BB91D}"/>
              </a:ext>
            </a:extLst>
          </p:cNvPr>
          <p:cNvSpPr txBox="1"/>
          <p:nvPr/>
        </p:nvSpPr>
        <p:spPr>
          <a:xfrm>
            <a:off x="228600" y="9793197"/>
            <a:ext cx="3323429"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Modified from Stubbs et al.  (2016)</a:t>
            </a:r>
          </a:p>
        </p:txBody>
      </p:sp>
      <p:sp>
        <p:nvSpPr>
          <p:cNvPr id="15" name="TextBox 16">
            <a:extLst>
              <a:ext uri="{FF2B5EF4-FFF2-40B4-BE49-F238E27FC236}">
                <a16:creationId xmlns:a16="http://schemas.microsoft.com/office/drawing/2014/main" id="{CEFBABF3-0A43-3541-3934-25692D3115B3}"/>
              </a:ext>
            </a:extLst>
          </p:cNvPr>
          <p:cNvSpPr txBox="1"/>
          <p:nvPr/>
        </p:nvSpPr>
        <p:spPr>
          <a:xfrm>
            <a:off x="1447800" y="526068"/>
            <a:ext cx="14594482" cy="675378"/>
          </a:xfrm>
          <a:prstGeom prst="rect">
            <a:avLst/>
          </a:prstGeom>
        </p:spPr>
        <p:txBody>
          <a:bodyPr lIns="0" tIns="0" rIns="0" bIns="0" rtlCol="0" anchor="t">
            <a:spAutoFit/>
          </a:bodyPr>
          <a:lstStyle/>
          <a:p>
            <a:pPr algn="l">
              <a:lnSpc>
                <a:spcPts val="5992"/>
              </a:lnSpc>
              <a:spcBef>
                <a:spcPct val="0"/>
              </a:spcBef>
            </a:pPr>
            <a:r>
              <a:rPr lang="en-US" sz="3600" spc="99" dirty="0">
                <a:solidFill>
                  <a:srgbClr val="EDC589"/>
                </a:solidFill>
                <a:latin typeface="Aleo Bold"/>
              </a:rPr>
              <a:t>Macroevolutionary bottleneck caused by end—Triassic event?</a:t>
            </a:r>
          </a:p>
        </p:txBody>
      </p:sp>
    </p:spTree>
    <p:extLst>
      <p:ext uri="{BB962C8B-B14F-4D97-AF65-F5344CB8AC3E}">
        <p14:creationId xmlns:p14="http://schemas.microsoft.com/office/powerpoint/2010/main" val="2073370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39" name="TextBox 16">
            <a:extLst>
              <a:ext uri="{FF2B5EF4-FFF2-40B4-BE49-F238E27FC236}">
                <a16:creationId xmlns:a16="http://schemas.microsoft.com/office/drawing/2014/main" id="{8832F5F1-60D3-88F3-FBD6-5D27DE892D25}"/>
              </a:ext>
            </a:extLst>
          </p:cNvPr>
          <p:cNvSpPr txBox="1"/>
          <p:nvPr/>
        </p:nvSpPr>
        <p:spPr>
          <a:xfrm>
            <a:off x="1447800" y="526068"/>
            <a:ext cx="14594482" cy="675378"/>
          </a:xfrm>
          <a:prstGeom prst="rect">
            <a:avLst/>
          </a:prstGeom>
        </p:spPr>
        <p:txBody>
          <a:bodyPr lIns="0" tIns="0" rIns="0" bIns="0" rtlCol="0" anchor="t">
            <a:spAutoFit/>
          </a:bodyPr>
          <a:lstStyle/>
          <a:p>
            <a:pPr algn="l">
              <a:lnSpc>
                <a:spcPts val="5992"/>
              </a:lnSpc>
              <a:spcBef>
                <a:spcPct val="0"/>
              </a:spcBef>
            </a:pPr>
            <a:r>
              <a:rPr lang="en-US" sz="3600" spc="99" dirty="0">
                <a:solidFill>
                  <a:srgbClr val="EDC589"/>
                </a:solidFill>
                <a:latin typeface="Aleo Bold"/>
              </a:rPr>
              <a:t>Macroevolutionary bottleneck caused by end—Triassic event?</a:t>
            </a:r>
          </a:p>
        </p:txBody>
      </p:sp>
      <p:sp>
        <p:nvSpPr>
          <p:cNvPr id="31" name="ZoneTexte 30">
            <a:extLst>
              <a:ext uri="{FF2B5EF4-FFF2-40B4-BE49-F238E27FC236}">
                <a16:creationId xmlns:a16="http://schemas.microsoft.com/office/drawing/2014/main" id="{9E351AF3-555D-23AC-E49F-CF8522D2FCA3}"/>
              </a:ext>
            </a:extLst>
          </p:cNvPr>
          <p:cNvSpPr txBox="1"/>
          <p:nvPr/>
        </p:nvSpPr>
        <p:spPr>
          <a:xfrm>
            <a:off x="388792" y="2167087"/>
            <a:ext cx="16104983" cy="1077218"/>
          </a:xfrm>
          <a:prstGeom prst="rect">
            <a:avLst/>
          </a:prstGeom>
          <a:noFill/>
        </p:spPr>
        <p:txBody>
          <a:bodyPr wrap="square" rtlCol="0">
            <a:spAutoFit/>
          </a:bodyPr>
          <a:lstStyle/>
          <a:p>
            <a:r>
              <a:rPr lang="en-GB" sz="3200" dirty="0">
                <a:solidFill>
                  <a:srgbClr val="032C59"/>
                </a:solidFill>
                <a:latin typeface="Aleo" panose="020F0502020204030203" pitchFamily="34" charset="77"/>
              </a:rPr>
              <a:t>Massive reduction of disparity and morphospace occupation for ichthyosaurians recorded through the T/J transition</a:t>
            </a:r>
          </a:p>
        </p:txBody>
      </p:sp>
      <p:pic>
        <p:nvPicPr>
          <p:cNvPr id="9" name="Image 8" descr="Une image contenant texte, diagramme, carte&#10;&#10;Description générée automatiquement">
            <a:extLst>
              <a:ext uri="{FF2B5EF4-FFF2-40B4-BE49-F238E27FC236}">
                <a16:creationId xmlns:a16="http://schemas.microsoft.com/office/drawing/2014/main" id="{E01D0F12-6ED6-CEFA-1D78-07349EE63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0400" y="3633628"/>
            <a:ext cx="4926997" cy="6397538"/>
          </a:xfrm>
          <a:prstGeom prst="rect">
            <a:avLst/>
          </a:prstGeom>
        </p:spPr>
      </p:pic>
      <p:pic>
        <p:nvPicPr>
          <p:cNvPr id="11" name="Image 10" descr="Une image contenant texte, diagramme, capture d’écran, ligne&#10;&#10;Description générée automatiquement">
            <a:extLst>
              <a:ext uri="{FF2B5EF4-FFF2-40B4-BE49-F238E27FC236}">
                <a16:creationId xmlns:a16="http://schemas.microsoft.com/office/drawing/2014/main" id="{9F6DAEAC-2EC8-825B-236D-D947CEE955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197" y="3314700"/>
            <a:ext cx="9656283" cy="6676754"/>
          </a:xfrm>
          <a:prstGeom prst="rect">
            <a:avLst/>
          </a:prstGeom>
        </p:spPr>
      </p:pic>
      <p:sp>
        <p:nvSpPr>
          <p:cNvPr id="6" name="ZoneTexte 5">
            <a:extLst>
              <a:ext uri="{FF2B5EF4-FFF2-40B4-BE49-F238E27FC236}">
                <a16:creationId xmlns:a16="http://schemas.microsoft.com/office/drawing/2014/main" id="{05589CE7-5A0D-BC8C-AC8A-DBFFB09EE59C}"/>
              </a:ext>
            </a:extLst>
          </p:cNvPr>
          <p:cNvSpPr txBox="1"/>
          <p:nvPr/>
        </p:nvSpPr>
        <p:spPr>
          <a:xfrm>
            <a:off x="152400" y="9822177"/>
            <a:ext cx="3352800"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Modified from Thorne et al.  (2020)</a:t>
            </a:r>
          </a:p>
        </p:txBody>
      </p:sp>
      <p:sp>
        <p:nvSpPr>
          <p:cNvPr id="7" name="ZoneTexte 6">
            <a:extLst>
              <a:ext uri="{FF2B5EF4-FFF2-40B4-BE49-F238E27FC236}">
                <a16:creationId xmlns:a16="http://schemas.microsoft.com/office/drawing/2014/main" id="{FAB32B4E-B6AF-A60B-F279-D7457A427D59}"/>
              </a:ext>
            </a:extLst>
          </p:cNvPr>
          <p:cNvSpPr txBox="1"/>
          <p:nvPr/>
        </p:nvSpPr>
        <p:spPr>
          <a:xfrm>
            <a:off x="15501367" y="9591655"/>
            <a:ext cx="2356493"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Moon &amp; Stubbs.  (2020)</a:t>
            </a:r>
          </a:p>
        </p:txBody>
      </p:sp>
    </p:spTree>
    <p:extLst>
      <p:ext uri="{BB962C8B-B14F-4D97-AF65-F5344CB8AC3E}">
        <p14:creationId xmlns:p14="http://schemas.microsoft.com/office/powerpoint/2010/main" val="486772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40602" y="-6327911"/>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6" name="TextBox 6"/>
          <p:cNvSpPr txBox="1"/>
          <p:nvPr/>
        </p:nvSpPr>
        <p:spPr>
          <a:xfrm>
            <a:off x="908304" y="6051601"/>
            <a:ext cx="15489937" cy="737253"/>
          </a:xfrm>
          <a:prstGeom prst="rect">
            <a:avLst/>
          </a:prstGeom>
        </p:spPr>
        <p:txBody>
          <a:bodyPr wrap="square" lIns="0" tIns="0" rIns="0" bIns="0" rtlCol="0" anchor="t">
            <a:spAutoFit/>
          </a:bodyPr>
          <a:lstStyle/>
          <a:p>
            <a:pPr marL="514350" indent="-514350" algn="l">
              <a:lnSpc>
                <a:spcPts val="6749"/>
              </a:lnSpc>
              <a:buFont typeface="+mj-lt"/>
              <a:buAutoNum type="arabicPeriod" startAt="2"/>
            </a:pPr>
            <a:r>
              <a:rPr lang="en-US" sz="3400" spc="112" dirty="0">
                <a:solidFill>
                  <a:srgbClr val="EDC589"/>
                </a:solidFill>
                <a:latin typeface="Aleo Bold"/>
              </a:rPr>
              <a:t>How did end-Triassic events impact their morphology and disparity ?</a:t>
            </a:r>
          </a:p>
        </p:txBody>
      </p:sp>
      <p:sp>
        <p:nvSpPr>
          <p:cNvPr id="7" name="TextBox 7"/>
          <p:cNvSpPr txBox="1"/>
          <p:nvPr/>
        </p:nvSpPr>
        <p:spPr>
          <a:xfrm>
            <a:off x="304800" y="871844"/>
            <a:ext cx="12268200" cy="776944"/>
          </a:xfrm>
          <a:prstGeom prst="rect">
            <a:avLst/>
          </a:prstGeom>
        </p:spPr>
        <p:txBody>
          <a:bodyPr wrap="square" lIns="0" tIns="0" rIns="0" bIns="0" rtlCol="0" anchor="t">
            <a:spAutoFit/>
          </a:bodyPr>
          <a:lstStyle/>
          <a:p>
            <a:pPr algn="l">
              <a:lnSpc>
                <a:spcPts val="6750"/>
              </a:lnSpc>
            </a:pPr>
            <a:r>
              <a:rPr lang="en-US" sz="4500" spc="112" dirty="0">
                <a:solidFill>
                  <a:srgbClr val="EDC589"/>
                </a:solidFill>
                <a:latin typeface="Aleo Bold"/>
              </a:rPr>
              <a:t>The main questions of this study are...</a:t>
            </a:r>
          </a:p>
        </p:txBody>
      </p:sp>
      <p:sp>
        <p:nvSpPr>
          <p:cNvPr id="8" name="TextBox 6">
            <a:extLst>
              <a:ext uri="{FF2B5EF4-FFF2-40B4-BE49-F238E27FC236}">
                <a16:creationId xmlns:a16="http://schemas.microsoft.com/office/drawing/2014/main" id="{6F6E4C26-DCCE-7ECF-19E6-7C12C00AF66D}"/>
              </a:ext>
            </a:extLst>
          </p:cNvPr>
          <p:cNvSpPr txBox="1"/>
          <p:nvPr/>
        </p:nvSpPr>
        <p:spPr>
          <a:xfrm>
            <a:off x="908304" y="3015270"/>
            <a:ext cx="17221201" cy="1596463"/>
          </a:xfrm>
          <a:prstGeom prst="rect">
            <a:avLst/>
          </a:prstGeom>
        </p:spPr>
        <p:txBody>
          <a:bodyPr wrap="square" lIns="0" tIns="0" rIns="0" bIns="0" rtlCol="0" anchor="t">
            <a:spAutoFit/>
          </a:bodyPr>
          <a:lstStyle/>
          <a:p>
            <a:pPr marL="514350" indent="-514350" algn="l">
              <a:lnSpc>
                <a:spcPts val="6749"/>
              </a:lnSpc>
              <a:buFont typeface="+mj-lt"/>
              <a:buAutoNum type="arabicPeriod"/>
            </a:pPr>
            <a:r>
              <a:rPr lang="en-US" sz="3400" spc="112" dirty="0">
                <a:solidFill>
                  <a:srgbClr val="EDC589"/>
                </a:solidFill>
                <a:latin typeface="Aleo Bold"/>
              </a:rPr>
              <a:t>How does the ecomorphospace occupation of eosauropterygians and ichthyosaurians evolve from the Middle Triassic to the Early Jurassic ?</a:t>
            </a:r>
          </a:p>
        </p:txBody>
      </p:sp>
    </p:spTree>
    <p:extLst>
      <p:ext uri="{BB962C8B-B14F-4D97-AF65-F5344CB8AC3E}">
        <p14:creationId xmlns:p14="http://schemas.microsoft.com/office/powerpoint/2010/main" val="1862564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11015</TotalTime>
  <Words>3847</Words>
  <Application>Microsoft Macintosh PowerPoint</Application>
  <PresentationFormat>Personnalisé</PresentationFormat>
  <Paragraphs>284</Paragraphs>
  <Slides>35</Slides>
  <Notes>35</Notes>
  <HiddenSlides>1</HiddenSlides>
  <MMClips>1</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35</vt:i4>
      </vt:variant>
    </vt:vector>
  </HeadingPairs>
  <TitlesOfParts>
    <vt:vector size="45" baseType="lpstr">
      <vt:lpstr>Arial</vt:lpstr>
      <vt:lpstr>Montserrat Bold</vt:lpstr>
      <vt:lpstr>Times New Roman</vt:lpstr>
      <vt:lpstr>Aleo</vt:lpstr>
      <vt:lpstr>Aleo Bold</vt:lpstr>
      <vt:lpstr>Calibri</vt:lpstr>
      <vt:lpstr>Wingdings</vt:lpstr>
      <vt:lpstr>IBM Plex Sans Bold</vt:lpstr>
      <vt:lpstr>Aptos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Marine reptiles presentation</dc:title>
  <cp:lastModifiedBy>Laboury Antoine</cp:lastModifiedBy>
  <cp:revision>58</cp:revision>
  <dcterms:created xsi:type="dcterms:W3CDTF">2006-08-16T00:00:00Z</dcterms:created>
  <dcterms:modified xsi:type="dcterms:W3CDTF">2024-06-24T16:59:11Z</dcterms:modified>
  <dc:identifier>DAGGnvMb2SI</dc:identifier>
</cp:coreProperties>
</file>